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7" r:id="rId2"/>
    <p:sldId id="259" r:id="rId3"/>
    <p:sldId id="268" r:id="rId4"/>
    <p:sldId id="267" r:id="rId5"/>
    <p:sldId id="266" r:id="rId6"/>
    <p:sldId id="265" r:id="rId7"/>
    <p:sldId id="264" r:id="rId8"/>
    <p:sldId id="308" r:id="rId9"/>
    <p:sldId id="309" r:id="rId10"/>
    <p:sldId id="310" r:id="rId11"/>
    <p:sldId id="311" r:id="rId12"/>
    <p:sldId id="312" r:id="rId13"/>
    <p:sldId id="313" r:id="rId14"/>
    <p:sldId id="314" r:id="rId15"/>
    <p:sldId id="315" r:id="rId16"/>
    <p:sldId id="263" r:id="rId17"/>
    <p:sldId id="262" r:id="rId18"/>
    <p:sldId id="260" r:id="rId19"/>
    <p:sldId id="261" r:id="rId20"/>
    <p:sldId id="278" r:id="rId21"/>
    <p:sldId id="276" r:id="rId22"/>
    <p:sldId id="274" r:id="rId23"/>
    <p:sldId id="272" r:id="rId24"/>
    <p:sldId id="271" r:id="rId25"/>
    <p:sldId id="316" r:id="rId26"/>
    <p:sldId id="269" r:id="rId27"/>
    <p:sldId id="279" r:id="rId28"/>
    <p:sldId id="296" r:id="rId29"/>
    <p:sldId id="295" r:id="rId30"/>
    <p:sldId id="294" r:id="rId31"/>
    <p:sldId id="293" r:id="rId32"/>
    <p:sldId id="292" r:id="rId33"/>
    <p:sldId id="290" r:id="rId34"/>
    <p:sldId id="288" r:id="rId35"/>
    <p:sldId id="287" r:id="rId36"/>
    <p:sldId id="286" r:id="rId37"/>
    <p:sldId id="317" r:id="rId38"/>
    <p:sldId id="285" r:id="rId39"/>
    <p:sldId id="284" r:id="rId40"/>
    <p:sldId id="282" r:id="rId41"/>
    <p:sldId id="281" r:id="rId42"/>
    <p:sldId id="297" r:id="rId43"/>
    <p:sldId id="305" r:id="rId44"/>
    <p:sldId id="303" r:id="rId45"/>
    <p:sldId id="302" r:id="rId46"/>
    <p:sldId id="258"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3" autoAdjust="0"/>
    <p:restoredTop sz="94660"/>
  </p:normalViewPr>
  <p:slideViewPr>
    <p:cSldViewPr snapToGrid="0">
      <p:cViewPr varScale="1">
        <p:scale>
          <a:sx n="54" d="100"/>
          <a:sy n="54" d="100"/>
        </p:scale>
        <p:origin x="581" y="53"/>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4/2/2022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4/2/2022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9842" y="297901"/>
            <a:ext cx="6714451" cy="1972334"/>
          </a:xfrm>
          <a:prstGeom prst="rect">
            <a:avLst/>
          </a:prstGeom>
        </p:spPr>
      </p:pic>
      <p:pic>
        <p:nvPicPr>
          <p:cNvPr id="13" name="Picture 12"/>
          <p:cNvPicPr>
            <a:picLocks noChangeAspect="1"/>
          </p:cNvPicPr>
          <p:nvPr/>
        </p:nvPicPr>
        <p:blipFill>
          <a:blip r:embed="rId6"/>
          <a:stretch>
            <a:fillRect/>
          </a:stretch>
        </p:blipFill>
        <p:spPr>
          <a:xfrm>
            <a:off x="4529138" y="3125529"/>
            <a:ext cx="7662861" cy="1403609"/>
          </a:xfrm>
          <a:prstGeom prst="rect">
            <a:avLst/>
          </a:prstGeom>
        </p:spPr>
      </p:pic>
      <p:sp>
        <p:nvSpPr>
          <p:cNvPr id="14" name="TextBox 13"/>
          <p:cNvSpPr txBox="1"/>
          <p:nvPr/>
        </p:nvSpPr>
        <p:spPr>
          <a:xfrm>
            <a:off x="19842" y="715791"/>
            <a:ext cx="5312673" cy="1569660"/>
          </a:xfrm>
          <a:prstGeom prst="rect">
            <a:avLst/>
          </a:prstGeom>
          <a:noFill/>
        </p:spPr>
        <p:txBody>
          <a:bodyPr wrap="none" rtlCol="0">
            <a:spAutoFit/>
          </a:bodyPr>
          <a:lstStyle/>
          <a:p>
            <a:r>
              <a:rPr lang="en-US" sz="3200" b="1" dirty="0" smtClean="0">
                <a:solidFill>
                  <a:schemeClr val="bg1"/>
                </a:solidFill>
                <a:cs typeface="Calibri Light" panose="020F0302020204030204" pitchFamily="34" charset="0"/>
              </a:rPr>
              <a:t>Supply chain Management</a:t>
            </a:r>
          </a:p>
          <a:p>
            <a:r>
              <a:rPr lang="en-US" sz="3200" b="1" dirty="0" smtClean="0">
                <a:solidFill>
                  <a:srgbClr val="FFFF00"/>
                </a:solidFill>
                <a:cs typeface="Calibri Light" panose="020F0302020204030204" pitchFamily="34" charset="0"/>
              </a:rPr>
              <a:t>Prepared by Dr. Badur elgasim</a:t>
            </a:r>
          </a:p>
          <a:p>
            <a:r>
              <a:rPr lang="en-US" sz="3200" b="1" dirty="0" smtClean="0">
                <a:solidFill>
                  <a:srgbClr val="FF9518"/>
                </a:solidFill>
                <a:cs typeface="Calibri Light" panose="020F0302020204030204" pitchFamily="34" charset="0"/>
              </a:rPr>
              <a:t>Lecture 9</a:t>
            </a:r>
            <a:endParaRPr lang="en-US" sz="3200" b="1" dirty="0">
              <a:solidFill>
                <a:srgbClr val="FF9518"/>
              </a:solidFill>
              <a:cs typeface="Calibri Light" panose="020F0302020204030204" pitchFamily="34" charset="0"/>
            </a:endParaRPr>
          </a:p>
        </p:txBody>
      </p:sp>
      <p:sp>
        <p:nvSpPr>
          <p:cNvPr id="3" name="Rectangle 2"/>
          <p:cNvSpPr/>
          <p:nvPr/>
        </p:nvSpPr>
        <p:spPr>
          <a:xfrm>
            <a:off x="4864511" y="3148003"/>
            <a:ext cx="7491411" cy="1815882"/>
          </a:xfrm>
          <a:prstGeom prst="rect">
            <a:avLst/>
          </a:prstGeom>
        </p:spPr>
        <p:txBody>
          <a:bodyPr wrap="square">
            <a:spAutoFit/>
          </a:bodyPr>
          <a:lstStyle/>
          <a:p>
            <a:r>
              <a:rPr lang="en-US" sz="2800" b="1" dirty="0"/>
              <a:t>PMG 660</a:t>
            </a:r>
          </a:p>
          <a:p>
            <a:r>
              <a:rPr lang="en-US" sz="2800" b="1" dirty="0"/>
              <a:t>Managing Economies of Scale in a Supply Chain: Cycle Inventory </a:t>
            </a:r>
          </a:p>
          <a:p>
            <a:endParaRPr lang="en-US" sz="2800" b="1" dirty="0"/>
          </a:p>
        </p:txBody>
      </p:sp>
    </p:spTree>
    <p:extLst>
      <p:ext uri="{BB962C8B-B14F-4D97-AF65-F5344CB8AC3E}">
        <p14:creationId xmlns:p14="http://schemas.microsoft.com/office/powerpoint/2010/main" val="112108094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76744" y="82009"/>
            <a:ext cx="1627773" cy="1463167"/>
          </a:xfrm>
          <a:prstGeom prst="rect">
            <a:avLst/>
          </a:prstGeom>
        </p:spPr>
      </p:pic>
      <p:sp>
        <p:nvSpPr>
          <p:cNvPr id="2" name="Title 1"/>
          <p:cNvSpPr>
            <a:spLocks noGrp="1"/>
          </p:cNvSpPr>
          <p:nvPr>
            <p:ph type="title"/>
          </p:nvPr>
        </p:nvSpPr>
        <p:spPr>
          <a:xfrm>
            <a:off x="238125" y="150812"/>
            <a:ext cx="87915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a:solidFill>
                  <a:schemeClr val="tx1"/>
                </a:solidFill>
              </a:rPr>
              <a:t>Learning </a:t>
            </a:r>
            <a:r>
              <a:rPr lang="en-US" dirty="0" smtClean="0">
                <a:solidFill>
                  <a:schemeClr val="tx1"/>
                </a:solidFill>
              </a:rPr>
              <a:t>Objectives</a:t>
            </a:r>
            <a:endParaRPr lang="en-US" dirty="0">
              <a:solidFill>
                <a:schemeClr val="tx1"/>
              </a:solidFill>
            </a:endParaRPr>
          </a:p>
        </p:txBody>
      </p:sp>
      <p:sp>
        <p:nvSpPr>
          <p:cNvPr id="3" name="Content Placeholder 2"/>
          <p:cNvSpPr>
            <a:spLocks noGrp="1"/>
          </p:cNvSpPr>
          <p:nvPr>
            <p:ph idx="1"/>
          </p:nvPr>
        </p:nvSpPr>
        <p:spPr>
          <a:xfrm>
            <a:off x="342900" y="1545175"/>
            <a:ext cx="11501438" cy="5055649"/>
          </a:xfrm>
        </p:spPr>
        <p:txBody>
          <a:bodyPr>
            <a:no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Balance the appropriate costs to choose the optimal amount of cycle inventory in a </a:t>
            </a:r>
            <a:r>
              <a:rPr lang="en-US" sz="3200" b="1" dirty="0" smtClean="0"/>
              <a:t>supply chain</a:t>
            </a:r>
            <a:r>
              <a:rPr lang="en-US" sz="3200" b="1" dirty="0"/>
              <a:t>.</a:t>
            </a:r>
          </a:p>
          <a:p>
            <a:pPr marL="0" indent="0" algn="just">
              <a:buNone/>
            </a:pPr>
            <a:r>
              <a:rPr lang="en-US" sz="3200" b="1" dirty="0"/>
              <a:t>2. Understand the impact of quantity discounts on lot size and cycle inventory.</a:t>
            </a:r>
          </a:p>
          <a:p>
            <a:pPr marL="0" indent="0" algn="just">
              <a:buNone/>
            </a:pPr>
            <a:r>
              <a:rPr lang="en-US" sz="3200" b="1" dirty="0"/>
              <a:t>3. Devise appropriate discounting schemes for a supply chain.</a:t>
            </a:r>
          </a:p>
          <a:p>
            <a:pPr marL="0" indent="0" algn="just">
              <a:buNone/>
            </a:pPr>
            <a:r>
              <a:rPr lang="en-US" sz="3200" b="1" dirty="0"/>
              <a:t>4. Understand the impact of trade promotions on lot size and cycle inventory.</a:t>
            </a:r>
          </a:p>
          <a:p>
            <a:pPr marL="0" indent="0" algn="just">
              <a:buNone/>
            </a:pPr>
            <a:r>
              <a:rPr lang="en-US" sz="3200" b="1" dirty="0"/>
              <a:t>5. Identify managerial levers that reduce lot size and cycle inventory in a supply chain </a:t>
            </a:r>
            <a:r>
              <a:rPr lang="en-US" sz="3200" b="1" dirty="0" smtClean="0"/>
              <a:t>without increasing </a:t>
            </a:r>
            <a:r>
              <a:rPr lang="en-US" sz="3200" b="1" dirty="0"/>
              <a:t>cost.</a:t>
            </a:r>
          </a:p>
        </p:txBody>
      </p:sp>
    </p:spTree>
    <p:extLst>
      <p:ext uri="{BB962C8B-B14F-4D97-AF65-F5344CB8AC3E}">
        <p14:creationId xmlns:p14="http://schemas.microsoft.com/office/powerpoint/2010/main" val="22629046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50632" y="110585"/>
            <a:ext cx="1627773" cy="1463167"/>
          </a:xfrm>
          <a:prstGeom prst="rect">
            <a:avLst/>
          </a:prstGeom>
        </p:spPr>
      </p:pic>
      <p:sp>
        <p:nvSpPr>
          <p:cNvPr id="2" name="Title 1"/>
          <p:cNvSpPr>
            <a:spLocks noGrp="1"/>
          </p:cNvSpPr>
          <p:nvPr>
            <p:ph type="title"/>
          </p:nvPr>
        </p:nvSpPr>
        <p:spPr>
          <a:xfrm>
            <a:off x="695325" y="179388"/>
            <a:ext cx="88630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The role of cycle inventory in a supply chain</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A lot or batch size is the quantity that a stage of a supply chain either produces or purchases at a time. Consider, for example, a computer store that sells an average of four printers a day. The store manager, however, orders 80 printers from the </a:t>
            </a:r>
            <a:r>
              <a:rPr lang="en-US" sz="3200" b="1" dirty="0" smtClean="0"/>
              <a:t>manufacturer each </a:t>
            </a:r>
            <a:r>
              <a:rPr lang="en-US" sz="3200" b="1" dirty="0"/>
              <a:t>time he places an order. The lot or batch size in this case is 80 printers. Given daily sales of four printers, it takes an average of 20 days before the store sells the entire lot and purchases a replenishment lot. </a:t>
            </a:r>
          </a:p>
        </p:txBody>
      </p:sp>
    </p:spTree>
    <p:extLst>
      <p:ext uri="{BB962C8B-B14F-4D97-AF65-F5344CB8AC3E}">
        <p14:creationId xmlns:p14="http://schemas.microsoft.com/office/powerpoint/2010/main" val="217485197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11827" y="294989"/>
            <a:ext cx="1627773" cy="1463167"/>
          </a:xfrm>
          <a:prstGeom prst="rect">
            <a:avLst/>
          </a:prstGeom>
        </p:spPr>
      </p:pic>
      <p:sp>
        <p:nvSpPr>
          <p:cNvPr id="3" name="Content Placeholder 2"/>
          <p:cNvSpPr>
            <a:spLocks noGrp="1"/>
          </p:cNvSpPr>
          <p:nvPr>
            <p:ph idx="1"/>
          </p:nvPr>
        </p:nvSpPr>
        <p:spPr>
          <a:xfrm>
            <a:off x="128588" y="1825625"/>
            <a:ext cx="11225212" cy="4351338"/>
          </a:xfrm>
        </p:spPr>
        <p:txBody>
          <a:bodyPr>
            <a:normAutofit/>
          </a:bodyPr>
          <a:lstStyle/>
          <a:p>
            <a:pPr marL="0" indent="0" algn="just">
              <a:buNone/>
            </a:pPr>
            <a:r>
              <a:rPr lang="en-US" sz="3200" b="1" dirty="0"/>
              <a:t>The computer store holds an inventory of printers because the manager purchases a lot size larger than the store's daily sales. Cycle inventory is the average inventory in a supply chain due to either production or purchases in lot sizes that are larger than those demanded by the customer. In the rest of this chapter we use the following notation:</a:t>
            </a:r>
          </a:p>
          <a:p>
            <a:pPr marL="0" indent="0" algn="just">
              <a:buNone/>
            </a:pPr>
            <a:r>
              <a:rPr lang="en-US" sz="3200" b="1" dirty="0"/>
              <a:t>Q: Quantity in a lot or batch size</a:t>
            </a:r>
          </a:p>
          <a:p>
            <a:pPr marL="0" indent="0" algn="just">
              <a:buNone/>
            </a:pPr>
            <a:r>
              <a:rPr lang="en-US" sz="3200" b="1" dirty="0"/>
              <a:t>D: Demand per unit time</a:t>
            </a:r>
          </a:p>
          <a:p>
            <a:pPr marL="0" indent="0" algn="just">
              <a:buNone/>
            </a:pPr>
            <a:endParaRPr lang="en-US" sz="3200" b="1" dirty="0"/>
          </a:p>
        </p:txBody>
      </p:sp>
      <p:sp>
        <p:nvSpPr>
          <p:cNvPr id="6" name="Title 1"/>
          <p:cNvSpPr>
            <a:spLocks noGrp="1"/>
          </p:cNvSpPr>
          <p:nvPr>
            <p:ph type="title"/>
          </p:nvPr>
        </p:nvSpPr>
        <p:spPr>
          <a:xfrm>
            <a:off x="296277" y="199341"/>
            <a:ext cx="101155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7046095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6865" y="127508"/>
            <a:ext cx="1633870" cy="1463167"/>
          </a:xfrm>
          <a:prstGeom prst="rect">
            <a:avLst/>
          </a:prstGeom>
        </p:spPr>
      </p:pic>
      <p:sp>
        <p:nvSpPr>
          <p:cNvPr id="3" name="Content Placeholder 2"/>
          <p:cNvSpPr>
            <a:spLocks noGrp="1"/>
          </p:cNvSpPr>
          <p:nvPr>
            <p:ph idx="1"/>
          </p:nvPr>
        </p:nvSpPr>
        <p:spPr/>
        <p:txBody>
          <a:bodyPr>
            <a:normAutofit lnSpcReduction="10000"/>
          </a:bodyPr>
          <a:lstStyle/>
          <a:p>
            <a:pPr marL="0" indent="0" algn="just">
              <a:buNone/>
            </a:pPr>
            <a:r>
              <a:rPr lang="en-US" sz="3200" b="1" dirty="0"/>
              <a:t>In this chapter, we ignore the impact of demand variability and assume that demand is </a:t>
            </a:r>
            <a:r>
              <a:rPr lang="en-US" sz="3200" b="1" dirty="0" smtClean="0"/>
              <a:t>stable . Let </a:t>
            </a:r>
            <a:r>
              <a:rPr lang="en-US" sz="3200" b="1" dirty="0"/>
              <a:t>us consider the cycle inventory of jeans at Jean-Mart, a department store. The demand for jeans is relatively stable at D = 100 pairs of jeans per day. </a:t>
            </a:r>
            <a:endParaRPr lang="en-US" sz="3200" b="1" dirty="0" smtClean="0"/>
          </a:p>
          <a:p>
            <a:pPr marL="0" indent="0" algn="just">
              <a:buNone/>
            </a:pPr>
            <a:endParaRPr lang="en-US" sz="3200" b="1" dirty="0"/>
          </a:p>
          <a:p>
            <a:pPr marL="0" indent="0" algn="just">
              <a:buNone/>
            </a:pPr>
            <a:r>
              <a:rPr lang="en-US" sz="3200" b="1" dirty="0" smtClean="0"/>
              <a:t>The </a:t>
            </a:r>
            <a:r>
              <a:rPr lang="en-US" sz="3200" b="1" dirty="0"/>
              <a:t>store manager at Jean-Mart currently purchases in lots of Q = 1,000 pairs. The inventory </a:t>
            </a:r>
            <a:r>
              <a:rPr lang="en-US" sz="3200" b="1" dirty="0" smtClean="0"/>
              <a:t>profile of </a:t>
            </a:r>
            <a:r>
              <a:rPr lang="en-US" sz="3200" b="1" dirty="0"/>
              <a:t>jeans at Jean-Mart is a plot depicting the level of inventory over time, as shown in Figure 10-1</a:t>
            </a:r>
            <a:r>
              <a:rPr lang="en-US" sz="3200" b="1" dirty="0" smtClean="0"/>
              <a:t>. below</a:t>
            </a:r>
            <a:endParaRPr lang="en-US" sz="3200" b="1" dirty="0"/>
          </a:p>
        </p:txBody>
      </p:sp>
      <p:sp>
        <p:nvSpPr>
          <p:cNvPr id="6" name="Title 1"/>
          <p:cNvSpPr>
            <a:spLocks noGrp="1"/>
          </p:cNvSpPr>
          <p:nvPr>
            <p:ph type="title"/>
          </p:nvPr>
        </p:nvSpPr>
        <p:spPr>
          <a:xfrm>
            <a:off x="838200" y="127508"/>
            <a:ext cx="926306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146315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05369" y="227521"/>
            <a:ext cx="1633870" cy="1463167"/>
          </a:xfrm>
          <a:prstGeom prst="rect">
            <a:avLst/>
          </a:prstGeom>
        </p:spPr>
      </p:pic>
      <p:sp>
        <p:nvSpPr>
          <p:cNvPr id="2" name="Title 1"/>
          <p:cNvSpPr>
            <a:spLocks noGrp="1"/>
          </p:cNvSpPr>
          <p:nvPr>
            <p:ph type="title"/>
          </p:nvPr>
        </p:nvSpPr>
        <p:spPr>
          <a:xfrm>
            <a:off x="309562" y="227521"/>
            <a:ext cx="88915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pic>
        <p:nvPicPr>
          <p:cNvPr id="5" name="Content Placeholder 4"/>
          <p:cNvPicPr>
            <a:picLocks noGrp="1" noChangeAspect="1"/>
          </p:cNvPicPr>
          <p:nvPr>
            <p:ph idx="1"/>
          </p:nvPr>
        </p:nvPicPr>
        <p:blipFill>
          <a:blip r:embed="rId3"/>
          <a:stretch>
            <a:fillRect/>
          </a:stretch>
        </p:blipFill>
        <p:spPr>
          <a:xfrm>
            <a:off x="838200" y="1828292"/>
            <a:ext cx="10515599" cy="4859891"/>
          </a:xfrm>
          <a:prstGeom prst="rect">
            <a:avLst/>
          </a:prstGeom>
        </p:spPr>
      </p:pic>
    </p:spTree>
    <p:extLst>
      <p:ext uri="{BB962C8B-B14F-4D97-AF65-F5344CB8AC3E}">
        <p14:creationId xmlns:p14="http://schemas.microsoft.com/office/powerpoint/2010/main" val="396747718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19930" y="294989"/>
            <a:ext cx="1633870" cy="1463167"/>
          </a:xfrm>
          <a:prstGeom prst="rect">
            <a:avLst/>
          </a:prstGeom>
        </p:spPr>
      </p:pic>
      <p:sp>
        <p:nvSpPr>
          <p:cNvPr id="3" name="Content Placeholder 2"/>
          <p:cNvSpPr>
            <a:spLocks noGrp="1"/>
          </p:cNvSpPr>
          <p:nvPr>
            <p:ph idx="1"/>
          </p:nvPr>
        </p:nvSpPr>
        <p:spPr/>
        <p:txBody>
          <a:bodyPr>
            <a:normAutofit lnSpcReduction="10000"/>
          </a:bodyPr>
          <a:lstStyle/>
          <a:p>
            <a:pPr marL="0" indent="0" algn="just">
              <a:buNone/>
            </a:pPr>
            <a:r>
              <a:rPr lang="en-US" sz="3200" b="1" dirty="0"/>
              <a:t>Because purchases are in lots of Q = 1,000 units, whereas demand is only D = 100 units per day, it takes 10 days for an entire lot to be sold. Over these 10 days, the inventory of jeans at Jean-Mart declines steadily from 1,000 units (when the lot arrives) to 0 (when the last pair is sold). </a:t>
            </a:r>
            <a:endParaRPr lang="en-US" sz="3200" b="1" dirty="0" smtClean="0"/>
          </a:p>
          <a:p>
            <a:pPr marL="0" indent="0" algn="just">
              <a:buNone/>
            </a:pPr>
            <a:r>
              <a:rPr lang="en-US" sz="3200" b="1" dirty="0" smtClean="0"/>
              <a:t>This </a:t>
            </a:r>
            <a:r>
              <a:rPr lang="en-US" sz="3200" b="1" dirty="0"/>
              <a:t>sequence of a lot arriving and demand depleting inventory until another lot arrives repeats itself every 10 days, as shown in the inventory profile in Figure 10-1</a:t>
            </a:r>
            <a:r>
              <a:rPr lang="en-US" sz="3200" b="1" dirty="0" smtClean="0"/>
              <a:t>.</a:t>
            </a:r>
            <a:r>
              <a:rPr lang="en-US" sz="3200" dirty="0"/>
              <a:t> </a:t>
            </a:r>
            <a:r>
              <a:rPr lang="en-US" sz="3200" b="1" dirty="0"/>
              <a:t>When demand is steady, cycle inventory and lot size are related as follows: . </a:t>
            </a:r>
            <a:r>
              <a:rPr lang="en-US" sz="3200" b="1" dirty="0" smtClean="0"/>
              <a:t>Cycle inventory</a:t>
            </a:r>
            <a:r>
              <a:rPr lang="en-US" sz="3200" b="1" dirty="0" smtClean="0">
                <a:solidFill>
                  <a:srgbClr val="FF0000"/>
                </a:solidFill>
              </a:rPr>
              <a:t>/</a:t>
            </a:r>
            <a:r>
              <a:rPr lang="en-US" sz="3200" b="1" dirty="0" smtClean="0"/>
              <a:t>2 </a:t>
            </a:r>
            <a:r>
              <a:rPr lang="en-US" sz="3200" b="1" dirty="0"/>
              <a:t>= </a:t>
            </a:r>
            <a:r>
              <a:rPr lang="en-US" sz="3200" b="1" dirty="0" smtClean="0"/>
              <a:t>Q</a:t>
            </a:r>
            <a:r>
              <a:rPr lang="en-US" sz="3200" b="1" dirty="0" smtClean="0">
                <a:solidFill>
                  <a:srgbClr val="FF0000"/>
                </a:solidFill>
              </a:rPr>
              <a:t>/</a:t>
            </a:r>
            <a:r>
              <a:rPr lang="en-US" sz="3200" b="1" dirty="0" smtClean="0"/>
              <a:t>2 </a:t>
            </a:r>
            <a:endParaRPr lang="en-US" sz="3200" b="1" dirty="0"/>
          </a:p>
        </p:txBody>
      </p:sp>
      <p:sp>
        <p:nvSpPr>
          <p:cNvPr id="6" name="Title 1"/>
          <p:cNvSpPr>
            <a:spLocks noGrp="1"/>
          </p:cNvSpPr>
          <p:nvPr>
            <p:ph type="title"/>
          </p:nvPr>
        </p:nvSpPr>
        <p:spPr>
          <a:xfrm>
            <a:off x="309562" y="227521"/>
            <a:ext cx="88915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4247932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71487" y="1773614"/>
            <a:ext cx="11187113" cy="4524315"/>
          </a:xfrm>
          <a:prstGeom prst="rect">
            <a:avLst/>
          </a:prstGeom>
        </p:spPr>
        <p:txBody>
          <a:bodyPr wrap="square">
            <a:spAutoFit/>
          </a:bodyPr>
          <a:lstStyle/>
          <a:p>
            <a:pPr algn="just"/>
            <a:r>
              <a:rPr lang="en-US" sz="3200" b="1" dirty="0"/>
              <a:t>For a lot size of 1,000 units, Jean-Mart carries a cycle inventory of Q</a:t>
            </a:r>
            <a:r>
              <a:rPr lang="en-US" sz="3200" b="1" dirty="0">
                <a:solidFill>
                  <a:srgbClr val="FF0000"/>
                </a:solidFill>
              </a:rPr>
              <a:t>/</a:t>
            </a:r>
            <a:r>
              <a:rPr lang="en-US" sz="3200" b="1" dirty="0"/>
              <a:t>2 </a:t>
            </a:r>
            <a:r>
              <a:rPr lang="en-US" sz="3200" b="1" dirty="0">
                <a:solidFill>
                  <a:srgbClr val="FF0000"/>
                </a:solidFill>
              </a:rPr>
              <a:t>=</a:t>
            </a:r>
            <a:r>
              <a:rPr lang="en-US" sz="3200" b="1" dirty="0"/>
              <a:t> 500 pairs of jeans. From </a:t>
            </a:r>
            <a:r>
              <a:rPr lang="en-US" sz="3200" b="1" dirty="0" smtClean="0"/>
              <a:t>Equation, </a:t>
            </a:r>
            <a:r>
              <a:rPr lang="en-US" sz="3200" b="1" dirty="0"/>
              <a:t>we see that cycle inventory is proportional to the lot size</a:t>
            </a:r>
            <a:r>
              <a:rPr lang="en-US" sz="3200" b="1" dirty="0" smtClean="0"/>
              <a:t>.</a:t>
            </a:r>
          </a:p>
          <a:p>
            <a:pPr algn="just"/>
            <a:endParaRPr lang="en-US" sz="3200" b="1" dirty="0"/>
          </a:p>
          <a:p>
            <a:pPr algn="just"/>
            <a:r>
              <a:rPr lang="en-US" sz="3200" b="1" dirty="0" smtClean="0"/>
              <a:t> </a:t>
            </a:r>
            <a:r>
              <a:rPr lang="en-US" sz="3200" b="1" dirty="0"/>
              <a:t>A supply chain in which stages produce or purchase in larger lots has more cycle </a:t>
            </a:r>
            <a:r>
              <a:rPr lang="en-US" sz="3200" b="1" dirty="0" smtClean="0"/>
              <a:t>inventory </a:t>
            </a:r>
            <a:r>
              <a:rPr lang="en-US" sz="3200" b="1" dirty="0"/>
              <a:t>than a supply chain in which stages purchase in smaller lots. For example, if a </a:t>
            </a:r>
            <a:r>
              <a:rPr lang="en-US" sz="3200" b="1" dirty="0" smtClean="0"/>
              <a:t>competing </a:t>
            </a:r>
            <a:r>
              <a:rPr lang="en-US" sz="3200" b="1" dirty="0"/>
              <a:t>department store with the same demand purchases in lot sizes of 200 pairs of jeans, it will carry a cycle inventory of only 100 pairs of </a:t>
            </a:r>
            <a:r>
              <a:rPr lang="en-US" sz="3200" b="1" dirty="0" smtClean="0"/>
              <a:t>jeans</a:t>
            </a:r>
            <a:endParaRPr lang="en-US" sz="3200" b="1" dirty="0"/>
          </a:p>
        </p:txBody>
      </p:sp>
      <p:pic>
        <p:nvPicPr>
          <p:cNvPr id="3" name="Picture 2"/>
          <p:cNvPicPr>
            <a:picLocks noChangeAspect="1"/>
          </p:cNvPicPr>
          <p:nvPr/>
        </p:nvPicPr>
        <p:blipFill>
          <a:blip r:embed="rId2"/>
          <a:stretch>
            <a:fillRect/>
          </a:stretch>
        </p:blipFill>
        <p:spPr>
          <a:xfrm>
            <a:off x="10376654" y="310447"/>
            <a:ext cx="1639966" cy="1463167"/>
          </a:xfrm>
          <a:prstGeom prst="rect">
            <a:avLst/>
          </a:prstGeom>
        </p:spPr>
      </p:pic>
      <p:sp>
        <p:nvSpPr>
          <p:cNvPr id="4" name="Title 1"/>
          <p:cNvSpPr txBox="1">
            <a:spLocks/>
          </p:cNvSpPr>
          <p:nvPr/>
        </p:nvSpPr>
        <p:spPr>
          <a:xfrm>
            <a:off x="309562" y="227521"/>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9869365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8588" y="1465987"/>
            <a:ext cx="11915775" cy="4524315"/>
          </a:xfrm>
          <a:prstGeom prst="rect">
            <a:avLst/>
          </a:prstGeom>
        </p:spPr>
        <p:txBody>
          <a:bodyPr wrap="square">
            <a:spAutoFit/>
          </a:bodyPr>
          <a:lstStyle/>
          <a:p>
            <a:pPr algn="just"/>
            <a:r>
              <a:rPr lang="en-US" sz="3200" b="1" dirty="0" smtClean="0"/>
              <a:t>Lot </a:t>
            </a:r>
            <a:r>
              <a:rPr lang="en-US" sz="3200" b="1" dirty="0"/>
              <a:t>sizes and cycle inventory also influence the flow time of material within the supply chain. </a:t>
            </a:r>
            <a:endParaRPr lang="en-US" sz="3200" b="1" dirty="0" smtClean="0"/>
          </a:p>
          <a:p>
            <a:pPr algn="just"/>
            <a:r>
              <a:rPr lang="en-US" sz="3200" b="1" dirty="0" smtClean="0"/>
              <a:t>Average </a:t>
            </a:r>
            <a:r>
              <a:rPr lang="en-US" sz="3200" b="1" dirty="0"/>
              <a:t>flow time </a:t>
            </a:r>
            <a:r>
              <a:rPr lang="en-US" sz="3200" b="1" dirty="0">
                <a:solidFill>
                  <a:srgbClr val="FF0000"/>
                </a:solidFill>
              </a:rPr>
              <a:t>=</a:t>
            </a:r>
            <a:r>
              <a:rPr lang="en-US" sz="3200" b="1" dirty="0"/>
              <a:t> </a:t>
            </a:r>
            <a:r>
              <a:rPr lang="en-US" sz="3200" b="1" dirty="0" smtClean="0"/>
              <a:t>average inventory </a:t>
            </a:r>
            <a:r>
              <a:rPr lang="en-US" sz="3200" b="1" dirty="0" smtClean="0">
                <a:solidFill>
                  <a:srgbClr val="FF0000"/>
                </a:solidFill>
              </a:rPr>
              <a:t>/ </a:t>
            </a:r>
            <a:r>
              <a:rPr lang="en-US" sz="3200" b="1" dirty="0"/>
              <a:t>average flow rate </a:t>
            </a:r>
          </a:p>
          <a:p>
            <a:pPr algn="just"/>
            <a:r>
              <a:rPr lang="en-US" sz="3200" b="1" dirty="0" smtClean="0"/>
              <a:t>For </a:t>
            </a:r>
            <a:r>
              <a:rPr lang="en-US" sz="3200" b="1" dirty="0"/>
              <a:t>any supply chain, average flow rate equals demand. </a:t>
            </a:r>
            <a:r>
              <a:rPr lang="en-US" sz="3200" b="1" dirty="0" smtClean="0"/>
              <a:t>We </a:t>
            </a:r>
            <a:r>
              <a:rPr lang="en-US" sz="3200" b="1" dirty="0"/>
              <a:t>thus have </a:t>
            </a:r>
            <a:endParaRPr lang="en-US" sz="3200" b="1" dirty="0" smtClean="0"/>
          </a:p>
          <a:p>
            <a:pPr algn="just"/>
            <a:r>
              <a:rPr lang="en-US" sz="3200" b="1" dirty="0" smtClean="0"/>
              <a:t>Average </a:t>
            </a:r>
            <a:r>
              <a:rPr lang="en-US" sz="3200" b="1" dirty="0"/>
              <a:t>flow time resulting from cycle inventory </a:t>
            </a:r>
            <a:r>
              <a:rPr lang="en-US" sz="3200" b="1" dirty="0" smtClean="0"/>
              <a:t>=</a:t>
            </a:r>
          </a:p>
          <a:p>
            <a:pPr algn="just"/>
            <a:r>
              <a:rPr lang="en-US" sz="3200" b="1" dirty="0" smtClean="0"/>
              <a:t> cycle inventory </a:t>
            </a:r>
            <a:r>
              <a:rPr lang="en-US" sz="3200" b="1" dirty="0" smtClean="0">
                <a:solidFill>
                  <a:srgbClr val="FF0000"/>
                </a:solidFill>
              </a:rPr>
              <a:t>/</a:t>
            </a:r>
            <a:r>
              <a:rPr lang="en-US" sz="3200" b="1" dirty="0" smtClean="0"/>
              <a:t> demand= Q</a:t>
            </a:r>
            <a:r>
              <a:rPr lang="en-US" sz="3200" b="1" dirty="0" smtClean="0">
                <a:solidFill>
                  <a:srgbClr val="FF0000"/>
                </a:solidFill>
              </a:rPr>
              <a:t>/</a:t>
            </a:r>
            <a:r>
              <a:rPr lang="en-US" sz="3200" b="1" dirty="0" smtClean="0"/>
              <a:t>2D. </a:t>
            </a:r>
          </a:p>
          <a:p>
            <a:pPr algn="just"/>
            <a:r>
              <a:rPr lang="en-US" sz="3200" b="1" dirty="0" smtClean="0"/>
              <a:t>For </a:t>
            </a:r>
            <a:r>
              <a:rPr lang="en-US" sz="3200" b="1" dirty="0"/>
              <a:t>lot sizes of 1,000 pairs of jeans and daily demand of 100 pairs of jeans, we obtain </a:t>
            </a:r>
            <a:r>
              <a:rPr lang="en-US" sz="3200" b="1" dirty="0" smtClean="0"/>
              <a:t>Average </a:t>
            </a:r>
            <a:r>
              <a:rPr lang="en-US" sz="3200" b="1" dirty="0"/>
              <a:t>flow </a:t>
            </a:r>
            <a:r>
              <a:rPr lang="en-US" sz="3200" b="1" dirty="0" smtClean="0"/>
              <a:t>time resulting </a:t>
            </a:r>
            <a:r>
              <a:rPr lang="en-US" sz="3200" b="1" dirty="0"/>
              <a:t>from cycle </a:t>
            </a:r>
            <a:r>
              <a:rPr lang="en-US" sz="3200" b="1" dirty="0" smtClean="0"/>
              <a:t>inventory </a:t>
            </a:r>
            <a:r>
              <a:rPr lang="en-US" sz="3200" b="1" dirty="0" smtClean="0">
                <a:solidFill>
                  <a:srgbClr val="FF0000"/>
                </a:solidFill>
              </a:rPr>
              <a:t>= </a:t>
            </a:r>
            <a:r>
              <a:rPr lang="en-US" sz="3200" b="1" dirty="0" smtClean="0"/>
              <a:t>Q</a:t>
            </a:r>
            <a:r>
              <a:rPr lang="en-US" sz="3200" b="1" dirty="0" smtClean="0">
                <a:solidFill>
                  <a:srgbClr val="FF0000"/>
                </a:solidFill>
              </a:rPr>
              <a:t>/</a:t>
            </a:r>
            <a:r>
              <a:rPr lang="en-US" sz="3200" b="1" dirty="0" smtClean="0"/>
              <a:t> 2D </a:t>
            </a:r>
            <a:r>
              <a:rPr lang="en-US" sz="3200" b="1" dirty="0"/>
              <a:t>= </a:t>
            </a:r>
            <a:r>
              <a:rPr lang="en-US" sz="3200" b="1" dirty="0" smtClean="0"/>
              <a:t>1000</a:t>
            </a:r>
            <a:r>
              <a:rPr lang="en-US" sz="3200" b="1" dirty="0" smtClean="0">
                <a:solidFill>
                  <a:srgbClr val="FF0000"/>
                </a:solidFill>
              </a:rPr>
              <a:t>/</a:t>
            </a:r>
            <a:r>
              <a:rPr lang="en-US" sz="3200" b="1" dirty="0" smtClean="0"/>
              <a:t> 200 = </a:t>
            </a:r>
            <a:r>
              <a:rPr lang="en-US" sz="3200" b="1" dirty="0"/>
              <a:t>5 days</a:t>
            </a:r>
          </a:p>
        </p:txBody>
      </p:sp>
      <p:pic>
        <p:nvPicPr>
          <p:cNvPr id="3" name="Picture 2"/>
          <p:cNvPicPr>
            <a:picLocks noChangeAspect="1"/>
          </p:cNvPicPr>
          <p:nvPr/>
        </p:nvPicPr>
        <p:blipFill>
          <a:blip r:embed="rId2"/>
          <a:stretch>
            <a:fillRect/>
          </a:stretch>
        </p:blipFill>
        <p:spPr>
          <a:xfrm>
            <a:off x="10404397" y="125666"/>
            <a:ext cx="1639966" cy="1463167"/>
          </a:xfrm>
          <a:prstGeom prst="rect">
            <a:avLst/>
          </a:prstGeom>
        </p:spPr>
      </p:pic>
      <p:sp>
        <p:nvSpPr>
          <p:cNvPr id="4" name="Title 1"/>
          <p:cNvSpPr txBox="1">
            <a:spLocks/>
          </p:cNvSpPr>
          <p:nvPr/>
        </p:nvSpPr>
        <p:spPr>
          <a:xfrm>
            <a:off x="523875" y="140424"/>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185667138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71476" y="1225689"/>
            <a:ext cx="11472862" cy="5632311"/>
          </a:xfrm>
          <a:prstGeom prst="rect">
            <a:avLst/>
          </a:prstGeom>
        </p:spPr>
        <p:txBody>
          <a:bodyPr wrap="square">
            <a:spAutoFit/>
          </a:bodyPr>
          <a:lstStyle/>
          <a:p>
            <a:pPr algn="just"/>
            <a:r>
              <a:rPr lang="en-US" sz="3000" b="1" dirty="0"/>
              <a:t>Cycle inventory at the Jean-Mart store thus adds </a:t>
            </a:r>
            <a:r>
              <a:rPr lang="en-US" sz="3000" b="1" dirty="0">
                <a:solidFill>
                  <a:srgbClr val="FF0000"/>
                </a:solidFill>
              </a:rPr>
              <a:t>five days </a:t>
            </a:r>
            <a:r>
              <a:rPr lang="en-US" sz="3000" b="1" dirty="0"/>
              <a:t>to the average amount of time that jeans spend in the supply chain. The larger the cycle inventory, the longer is the lag time between when a product is produced and when it is sold. A lower level of cycle inventory is always desirable, because long time lags leave a firm </a:t>
            </a:r>
            <a:r>
              <a:rPr lang="en-US" sz="3000" b="1" dirty="0">
                <a:solidFill>
                  <a:srgbClr val="FF0000"/>
                </a:solidFill>
              </a:rPr>
              <a:t>vulnerable</a:t>
            </a:r>
            <a:r>
              <a:rPr lang="en-US" sz="3000" b="1" dirty="0"/>
              <a:t> to demand changes in the marketplace. A lower cycle inventory also decreases a firm's working capital requirement. Toyota, for example, keeps a cycle inventory of only a few hours of production between the factory and most suppliers. As a result, Toyota is never left with unneeded parts and its working capital requirements are less than those of its competitors. Toyota also allocates very little space in the factory to inventory. </a:t>
            </a:r>
          </a:p>
        </p:txBody>
      </p:sp>
      <p:pic>
        <p:nvPicPr>
          <p:cNvPr id="3" name="Picture 2"/>
          <p:cNvPicPr>
            <a:picLocks noChangeAspect="1"/>
          </p:cNvPicPr>
          <p:nvPr/>
        </p:nvPicPr>
        <p:blipFill>
          <a:blip r:embed="rId2"/>
          <a:stretch>
            <a:fillRect/>
          </a:stretch>
        </p:blipFill>
        <p:spPr>
          <a:xfrm>
            <a:off x="10401301" y="10251"/>
            <a:ext cx="1672470" cy="1249969"/>
          </a:xfrm>
          <a:prstGeom prst="rect">
            <a:avLst/>
          </a:prstGeom>
        </p:spPr>
      </p:pic>
      <p:sp>
        <p:nvSpPr>
          <p:cNvPr id="4" name="Title 1"/>
          <p:cNvSpPr txBox="1">
            <a:spLocks/>
          </p:cNvSpPr>
          <p:nvPr/>
        </p:nvSpPr>
        <p:spPr>
          <a:xfrm>
            <a:off x="495300" y="10251"/>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66257912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57188" y="1185863"/>
            <a:ext cx="11372850" cy="5509200"/>
          </a:xfrm>
          <a:prstGeom prst="rect">
            <a:avLst/>
          </a:prstGeom>
        </p:spPr>
        <p:txBody>
          <a:bodyPr wrap="square">
            <a:spAutoFit/>
          </a:bodyPr>
          <a:lstStyle/>
          <a:p>
            <a:pPr algn="just"/>
            <a:r>
              <a:rPr lang="en-US" sz="3200" b="1" dirty="0"/>
              <a:t>Before we suggest actions that a manager can take to reduce cycle inventory, it is important to understand why stages of a supply chain produce or purchase in large lots and how lot size reduction affects supply chain performance. Cycle inventory is held to take advantage of economies of scale and reduce cost within a supply chain. To understand how the supply chain achieves these economies of scale, we first identify supply chain costs that are influenced by lot size. The average price paid per unit purchased is a key cost in the lot sizing decision. A buyer may increase the lot size if this action results in a reduction in the price paid per unit purchased. </a:t>
            </a:r>
          </a:p>
        </p:txBody>
      </p:sp>
      <p:pic>
        <p:nvPicPr>
          <p:cNvPr id="3" name="Picture 2"/>
          <p:cNvPicPr>
            <a:picLocks noChangeAspect="1"/>
          </p:cNvPicPr>
          <p:nvPr/>
        </p:nvPicPr>
        <p:blipFill>
          <a:blip r:embed="rId2"/>
          <a:stretch>
            <a:fillRect/>
          </a:stretch>
        </p:blipFill>
        <p:spPr>
          <a:xfrm>
            <a:off x="10432671" y="0"/>
            <a:ext cx="1412499" cy="1260222"/>
          </a:xfrm>
          <a:prstGeom prst="rect">
            <a:avLst/>
          </a:prstGeom>
        </p:spPr>
      </p:pic>
      <p:sp>
        <p:nvSpPr>
          <p:cNvPr id="4" name="Title 1"/>
          <p:cNvSpPr txBox="1">
            <a:spLocks/>
          </p:cNvSpPr>
          <p:nvPr/>
        </p:nvSpPr>
        <p:spPr>
          <a:xfrm>
            <a:off x="357188" y="0"/>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7744027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00062" y="1248164"/>
            <a:ext cx="11001375" cy="5509200"/>
          </a:xfrm>
          <a:prstGeom prst="rect">
            <a:avLst/>
          </a:prstGeom>
        </p:spPr>
        <p:txBody>
          <a:bodyPr wrap="square">
            <a:spAutoFit/>
          </a:bodyPr>
          <a:lstStyle/>
          <a:p>
            <a:pPr algn="just"/>
            <a:r>
              <a:rPr lang="en-US" sz="3200" b="1" dirty="0"/>
              <a:t>For example, </a:t>
            </a:r>
            <a:endParaRPr lang="en-US" sz="3200" b="1" dirty="0" smtClean="0"/>
          </a:p>
          <a:p>
            <a:pPr algn="just"/>
            <a:endParaRPr lang="en-US" sz="3200" b="1" dirty="0" smtClean="0"/>
          </a:p>
          <a:p>
            <a:pPr algn="just"/>
            <a:r>
              <a:rPr lang="en-US" sz="3200" b="1" dirty="0" smtClean="0"/>
              <a:t>if </a:t>
            </a:r>
            <a:r>
              <a:rPr lang="en-US" sz="3200" b="1" dirty="0"/>
              <a:t>the jeans manufacturer charges $20 per pair for orders under 500 pairs of jeans and $18 per pair for larger orders, the store manager at Jean Mart gets the lower price by ordering in lots of at least 500 pairs of jeans. </a:t>
            </a:r>
            <a:endParaRPr lang="en-US" sz="3200" b="1" dirty="0" smtClean="0"/>
          </a:p>
          <a:p>
            <a:pPr algn="just"/>
            <a:endParaRPr lang="en-US" sz="3200" b="1" dirty="0"/>
          </a:p>
          <a:p>
            <a:pPr algn="just"/>
            <a:r>
              <a:rPr lang="en-US" sz="3200" b="1" dirty="0" smtClean="0"/>
              <a:t>The </a:t>
            </a:r>
            <a:r>
              <a:rPr lang="en-US" sz="3200" b="1" dirty="0"/>
              <a:t>price paid per unit is referred to as the material cost and is denoted by C. It is measured in $/unit</a:t>
            </a:r>
            <a:r>
              <a:rPr lang="en-US" sz="3200" b="1" dirty="0" smtClean="0"/>
              <a:t>.</a:t>
            </a:r>
          </a:p>
          <a:p>
            <a:pPr algn="just"/>
            <a:r>
              <a:rPr lang="en-US" sz="3200" b="1" dirty="0" smtClean="0"/>
              <a:t> </a:t>
            </a:r>
            <a:r>
              <a:rPr lang="en-US" sz="3200" b="1" dirty="0"/>
              <a:t>In many practical situations, material cost displays economies of scale and increasing lot size decreases material cost. </a:t>
            </a:r>
          </a:p>
        </p:txBody>
      </p:sp>
      <p:pic>
        <p:nvPicPr>
          <p:cNvPr id="3" name="Picture 2"/>
          <p:cNvPicPr>
            <a:picLocks noChangeAspect="1"/>
          </p:cNvPicPr>
          <p:nvPr/>
        </p:nvPicPr>
        <p:blipFill>
          <a:blip r:embed="rId2"/>
          <a:stretch>
            <a:fillRect/>
          </a:stretch>
        </p:blipFill>
        <p:spPr>
          <a:xfrm>
            <a:off x="10701339" y="125666"/>
            <a:ext cx="1258132" cy="1122498"/>
          </a:xfrm>
          <a:prstGeom prst="rect">
            <a:avLst/>
          </a:prstGeom>
        </p:spPr>
      </p:pic>
      <p:sp>
        <p:nvSpPr>
          <p:cNvPr id="4" name="Title 1"/>
          <p:cNvSpPr txBox="1">
            <a:spLocks/>
          </p:cNvSpPr>
          <p:nvPr/>
        </p:nvSpPr>
        <p:spPr>
          <a:xfrm>
            <a:off x="500062" y="24134"/>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4265057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0333791" y="114013"/>
            <a:ext cx="1639966" cy="1463167"/>
          </a:xfrm>
          <a:prstGeom prst="rect">
            <a:avLst/>
          </a:prstGeom>
        </p:spPr>
      </p:pic>
      <p:sp>
        <p:nvSpPr>
          <p:cNvPr id="3" name="Title 1"/>
          <p:cNvSpPr txBox="1">
            <a:spLocks/>
          </p:cNvSpPr>
          <p:nvPr/>
        </p:nvSpPr>
        <p:spPr>
          <a:xfrm>
            <a:off x="309562" y="182816"/>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
        <p:nvSpPr>
          <p:cNvPr id="4" name="Rectangle 3"/>
          <p:cNvSpPr/>
          <p:nvPr/>
        </p:nvSpPr>
        <p:spPr>
          <a:xfrm>
            <a:off x="186569" y="1577180"/>
            <a:ext cx="11787188" cy="4832092"/>
          </a:xfrm>
          <a:prstGeom prst="rect">
            <a:avLst/>
          </a:prstGeom>
        </p:spPr>
        <p:txBody>
          <a:bodyPr wrap="square">
            <a:spAutoFit/>
          </a:bodyPr>
          <a:lstStyle/>
          <a:p>
            <a:pPr algn="just"/>
            <a:r>
              <a:rPr lang="en-US" sz="2800" b="1" dirty="0"/>
              <a:t>The fixed ordering cost includes all costs that do not vary with the size of the order but are incurred each time an order is placed. For example, there may be a fixed administrative cost to place an order, a trucking cost to transport the order, and a labor cost to receive the order. Jean-Mart, for example, incurs a cost of $400 for the truck regardless of the number of pairs of jeans shipped</a:t>
            </a:r>
            <a:r>
              <a:rPr lang="en-US" sz="2800" b="1" dirty="0" smtClean="0"/>
              <a:t>.</a:t>
            </a:r>
          </a:p>
          <a:p>
            <a:pPr algn="just"/>
            <a:endParaRPr lang="en-US" sz="2800" b="1" dirty="0"/>
          </a:p>
          <a:p>
            <a:pPr algn="just"/>
            <a:r>
              <a:rPr lang="en-US" sz="2800" b="1" dirty="0" smtClean="0"/>
              <a:t> </a:t>
            </a:r>
            <a:r>
              <a:rPr lang="en-US" sz="2800" b="1" dirty="0"/>
              <a:t>If the truck can hold up to 2,000 pairs of jeans, a lot size of 100 pairs results in a transportation cost of $4/pair, whereas a lot size of 1,000 pairs results in a transportation cost of $0.40/pair. Given the fixed transportation cost per batch, the store manager can reduce transportation cost per unit by increasing the lot size. </a:t>
            </a:r>
          </a:p>
        </p:txBody>
      </p:sp>
    </p:spTree>
    <p:extLst>
      <p:ext uri="{BB962C8B-B14F-4D97-AF65-F5344CB8AC3E}">
        <p14:creationId xmlns:p14="http://schemas.microsoft.com/office/powerpoint/2010/main" val="17147262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3" y="1433036"/>
            <a:ext cx="11001375" cy="4401205"/>
          </a:xfrm>
          <a:prstGeom prst="rect">
            <a:avLst/>
          </a:prstGeom>
        </p:spPr>
        <p:txBody>
          <a:bodyPr wrap="square">
            <a:spAutoFit/>
          </a:bodyPr>
          <a:lstStyle/>
          <a:p>
            <a:pPr algn="just"/>
            <a:r>
              <a:rPr lang="en-US" sz="2800" b="1" dirty="0"/>
              <a:t>The fixed ordering cost per lot or batch is denoted by S (commonly thought of as a setup cost) and is measured in $/lot. The ordering cost also displays economies of scale, and increasing the lot size decreases the fixed ordering cost per unit purchased. Holding cost is the </a:t>
            </a:r>
            <a:r>
              <a:rPr lang="en-US" sz="2800" b="1" dirty="0" smtClean="0"/>
              <a:t>cost of </a:t>
            </a:r>
            <a:r>
              <a:rPr lang="en-US" sz="2800" b="1" dirty="0"/>
              <a:t>carrying one unit in inventory for a specified period of time, usually one year. It is a combination of the cost of capital, the cost of physically storing the inventory, and the cost that results from the product becoming obsolete. The holding cost is denoted by H and is measured in $/unit/year. It may also be obtained as a fraction, h, of the unit cost of the product. Given a unit cost of C, the holding cost H is given by H = </a:t>
            </a:r>
            <a:r>
              <a:rPr lang="en-US" sz="2800" b="1" dirty="0" smtClean="0"/>
              <a:t>h/c</a:t>
            </a:r>
            <a:endParaRPr lang="en-US" sz="2800" b="1" dirty="0"/>
          </a:p>
        </p:txBody>
      </p:sp>
      <p:pic>
        <p:nvPicPr>
          <p:cNvPr id="3" name="Picture 2"/>
          <p:cNvPicPr>
            <a:picLocks noChangeAspect="1"/>
          </p:cNvPicPr>
          <p:nvPr/>
        </p:nvPicPr>
        <p:blipFill>
          <a:blip r:embed="rId2"/>
          <a:stretch>
            <a:fillRect/>
          </a:stretch>
        </p:blipFill>
        <p:spPr>
          <a:xfrm>
            <a:off x="10219254" y="187102"/>
            <a:ext cx="1396484" cy="1245934"/>
          </a:xfrm>
          <a:prstGeom prst="rect">
            <a:avLst/>
          </a:prstGeom>
        </p:spPr>
      </p:pic>
      <p:sp>
        <p:nvSpPr>
          <p:cNvPr id="4" name="Title 1"/>
          <p:cNvSpPr txBox="1">
            <a:spLocks/>
          </p:cNvSpPr>
          <p:nvPr/>
        </p:nvSpPr>
        <p:spPr>
          <a:xfrm>
            <a:off x="452437" y="107473"/>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23128147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437411"/>
            <a:ext cx="12087225" cy="5262979"/>
          </a:xfrm>
          <a:prstGeom prst="rect">
            <a:avLst/>
          </a:prstGeom>
        </p:spPr>
        <p:txBody>
          <a:bodyPr wrap="square">
            <a:spAutoFit/>
          </a:bodyPr>
          <a:lstStyle/>
          <a:p>
            <a:pPr algn="just"/>
            <a:r>
              <a:rPr lang="en-US" sz="2800" b="1" dirty="0"/>
              <a:t>The total holding cost increases with an increase in lot size and cycle inventory. To summarize, the costs that must be considered in any lot sizing decision are </a:t>
            </a:r>
            <a:endParaRPr lang="en-US" sz="2800" b="1" dirty="0" smtClean="0"/>
          </a:p>
          <a:p>
            <a:pPr algn="just"/>
            <a:r>
              <a:rPr lang="en-US" sz="2800" b="1" dirty="0" smtClean="0"/>
              <a:t>• </a:t>
            </a:r>
            <a:r>
              <a:rPr lang="en-US" sz="2800" b="1" dirty="0"/>
              <a:t>Average price per unit purchased, $C/unit </a:t>
            </a:r>
            <a:endParaRPr lang="en-US" sz="2800" b="1" dirty="0" smtClean="0"/>
          </a:p>
          <a:p>
            <a:pPr algn="just"/>
            <a:r>
              <a:rPr lang="en-US" sz="2800" b="1" dirty="0" smtClean="0"/>
              <a:t>• </a:t>
            </a:r>
            <a:r>
              <a:rPr lang="en-US" sz="2800" b="1" dirty="0"/>
              <a:t>Fixed ordering cost incurred per lot, $</a:t>
            </a:r>
            <a:r>
              <a:rPr lang="en-US" sz="2800" b="1" dirty="0" smtClean="0"/>
              <a:t>S/lot</a:t>
            </a:r>
          </a:p>
          <a:p>
            <a:pPr algn="just"/>
            <a:r>
              <a:rPr lang="en-US" sz="2800" b="1" dirty="0" smtClean="0"/>
              <a:t> </a:t>
            </a:r>
            <a:r>
              <a:rPr lang="en-US" sz="2800" b="1" dirty="0"/>
              <a:t>• Holding cost incurred per unit per year, $H/unit/year = </a:t>
            </a:r>
            <a:r>
              <a:rPr lang="en-US" sz="2800" b="1" dirty="0" smtClean="0"/>
              <a:t>h C.</a:t>
            </a:r>
          </a:p>
          <a:p>
            <a:pPr algn="just"/>
            <a:r>
              <a:rPr lang="en-US" sz="2800" b="1" dirty="0"/>
              <a:t>The primary role of cycle inventory is to allow different stages in a supply chain to purchase product in lot sizes that minimize the sum of the material, ordering, and </a:t>
            </a:r>
            <a:r>
              <a:rPr lang="en-US" sz="2800" b="1" dirty="0" smtClean="0"/>
              <a:t>holding </a:t>
            </a:r>
            <a:r>
              <a:rPr lang="en-US" sz="2800" b="1" dirty="0"/>
              <a:t>costs. If a manager considers the holding cost alone, he or she will reduce the lot size and cycle inventory. Economies of scale in purchasing and ordering, however, motivate a manager to increase the lot size and cycle inventory. A manager must make the trade-off that minimizes total cost when making lot sizing decisions. </a:t>
            </a:r>
          </a:p>
        </p:txBody>
      </p:sp>
      <p:pic>
        <p:nvPicPr>
          <p:cNvPr id="3" name="Picture 2"/>
          <p:cNvPicPr>
            <a:picLocks noChangeAspect="1"/>
          </p:cNvPicPr>
          <p:nvPr/>
        </p:nvPicPr>
        <p:blipFill>
          <a:blip r:embed="rId2"/>
          <a:stretch>
            <a:fillRect/>
          </a:stretch>
        </p:blipFill>
        <p:spPr>
          <a:xfrm>
            <a:off x="10346945" y="177189"/>
            <a:ext cx="1412499" cy="1260222"/>
          </a:xfrm>
          <a:prstGeom prst="rect">
            <a:avLst/>
          </a:prstGeom>
        </p:spPr>
      </p:pic>
      <p:sp>
        <p:nvSpPr>
          <p:cNvPr id="4" name="Title 1"/>
          <p:cNvSpPr txBox="1">
            <a:spLocks/>
          </p:cNvSpPr>
          <p:nvPr/>
        </p:nvSpPr>
        <p:spPr>
          <a:xfrm>
            <a:off x="409574" y="177189"/>
            <a:ext cx="8891588"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94992367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278688"/>
            <a:ext cx="93154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Economies of scale to exploit fixed costs</a:t>
            </a:r>
            <a:endParaRPr lang="en-US" dirty="0">
              <a:solidFill>
                <a:schemeClr val="tx1"/>
              </a:solidFill>
            </a:endParaRPr>
          </a:p>
        </p:txBody>
      </p:sp>
      <p:sp>
        <p:nvSpPr>
          <p:cNvPr id="3" name="Content Placeholder 2"/>
          <p:cNvSpPr>
            <a:spLocks noGrp="1"/>
          </p:cNvSpPr>
          <p:nvPr>
            <p:ph idx="1"/>
          </p:nvPr>
        </p:nvSpPr>
        <p:spPr>
          <a:xfrm>
            <a:off x="381000" y="2039937"/>
            <a:ext cx="10515600" cy="4351338"/>
          </a:xfrm>
        </p:spPr>
        <p:txBody>
          <a:bodyPr>
            <a:normAutofit/>
          </a:bodyPr>
          <a:lstStyle/>
          <a:p>
            <a:pPr marL="0" indent="0" algn="just">
              <a:buNone/>
            </a:pPr>
            <a:r>
              <a:rPr lang="en-US" sz="3200" b="1" dirty="0" smtClean="0"/>
              <a:t>To </a:t>
            </a:r>
            <a:r>
              <a:rPr lang="en-US" sz="3200" b="1" dirty="0"/>
              <a:t>better understand the trade-offs, consider a situation that often arises in daily life-the purchase of groceries and other household products. These may be purchased at a nearby convenience store </a:t>
            </a:r>
            <a:r>
              <a:rPr lang="en-US" sz="3200" b="1" dirty="0" smtClean="0"/>
              <a:t>, which </a:t>
            </a:r>
            <a:r>
              <a:rPr lang="en-US" sz="3200" b="1" dirty="0"/>
              <a:t>is generally located much farther away. The fixed cost of going shopping is the time it takes to go to either location. This fixed cost is much lower for the nearby convenience store. </a:t>
            </a:r>
          </a:p>
        </p:txBody>
      </p:sp>
      <p:pic>
        <p:nvPicPr>
          <p:cNvPr id="4" name="Picture 3"/>
          <p:cNvPicPr>
            <a:picLocks noChangeAspect="1"/>
          </p:cNvPicPr>
          <p:nvPr/>
        </p:nvPicPr>
        <p:blipFill>
          <a:blip r:embed="rId2"/>
          <a:stretch>
            <a:fillRect/>
          </a:stretch>
        </p:blipFill>
        <p:spPr>
          <a:xfrm>
            <a:off x="9713834" y="278688"/>
            <a:ext cx="1639966" cy="1463167"/>
          </a:xfrm>
          <a:prstGeom prst="rect">
            <a:avLst/>
          </a:prstGeom>
        </p:spPr>
      </p:pic>
    </p:spTree>
    <p:extLst>
      <p:ext uri="{BB962C8B-B14F-4D97-AF65-F5344CB8AC3E}">
        <p14:creationId xmlns:p14="http://schemas.microsoft.com/office/powerpoint/2010/main" val="199014288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10650" y="365125"/>
            <a:ext cx="1243149" cy="1463167"/>
          </a:xfrm>
          <a:prstGeom prst="rect">
            <a:avLst/>
          </a:prstGeom>
        </p:spPr>
      </p:pic>
      <p:sp>
        <p:nvSpPr>
          <p:cNvPr id="2" name="Title 1"/>
          <p:cNvSpPr>
            <a:spLocks noGrp="1"/>
          </p:cNvSpPr>
          <p:nvPr>
            <p:ph type="title"/>
          </p:nvPr>
        </p:nvSpPr>
        <p:spPr>
          <a:xfrm>
            <a:off x="581025" y="365125"/>
            <a:ext cx="90773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a:t>
            </a:r>
            <a:r>
              <a:rPr lang="en-US" dirty="0">
                <a:solidFill>
                  <a:schemeClr val="tx1"/>
                </a:solidFill>
              </a:rPr>
              <a:t>.</a:t>
            </a:r>
          </a:p>
        </p:txBody>
      </p:sp>
      <p:sp>
        <p:nvSpPr>
          <p:cNvPr id="3" name="Content Placeholder 2"/>
          <p:cNvSpPr>
            <a:spLocks noGrp="1"/>
          </p:cNvSpPr>
          <p:nvPr>
            <p:ph idx="1"/>
          </p:nvPr>
        </p:nvSpPr>
        <p:spPr>
          <a:xfrm>
            <a:off x="581025" y="2197100"/>
            <a:ext cx="10515600" cy="4351338"/>
          </a:xfrm>
        </p:spPr>
        <p:txBody>
          <a:bodyPr>
            <a:normAutofit/>
          </a:bodyPr>
          <a:lstStyle/>
          <a:p>
            <a:pPr marL="0" indent="0" algn="just">
              <a:buNone/>
            </a:pPr>
            <a:r>
              <a:rPr lang="en-US" sz="3200" b="1" dirty="0"/>
              <a:t>Prices, however, are higher at the local convenience store. Taking the fixed cost into account, we tend to tailor our lot size </a:t>
            </a:r>
            <a:r>
              <a:rPr lang="en-US" sz="3200" b="1" dirty="0" smtClean="0"/>
              <a:t>decision </a:t>
            </a:r>
            <a:r>
              <a:rPr lang="en-US" sz="3200" b="1" dirty="0"/>
              <a:t>accordingly. When we need only a small quantity, we go to the nearby convenience store because the benefit of a low fixed cost outweighs the cost of the convenience store's higher prices. When we are buying a large quantity, however, we go to </a:t>
            </a:r>
            <a:r>
              <a:rPr lang="en-US" sz="3200" b="1" dirty="0" smtClean="0"/>
              <a:t>X -shop, </a:t>
            </a:r>
            <a:r>
              <a:rPr lang="en-US" sz="3200" b="1" dirty="0"/>
              <a:t>where the lower prices over the larger quantity purchased more than make up for </a:t>
            </a:r>
            <a:r>
              <a:rPr lang="en-US" sz="3200" b="1" dirty="0" smtClean="0"/>
              <a:t>the </a:t>
            </a:r>
            <a:r>
              <a:rPr lang="en-US" sz="3200" b="1" dirty="0"/>
              <a:t>increase in fixed cost.</a:t>
            </a:r>
          </a:p>
          <a:p>
            <a:pPr marL="0" indent="0" algn="just">
              <a:buNone/>
            </a:pPr>
            <a:endParaRPr lang="en-US" sz="3200" b="1" dirty="0"/>
          </a:p>
        </p:txBody>
      </p:sp>
    </p:spTree>
    <p:extLst>
      <p:ext uri="{BB962C8B-B14F-4D97-AF65-F5344CB8AC3E}">
        <p14:creationId xmlns:p14="http://schemas.microsoft.com/office/powerpoint/2010/main" val="43942267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76856" y="277744"/>
            <a:ext cx="1293224" cy="1325563"/>
          </a:xfrm>
          <a:prstGeom prst="rect">
            <a:avLst/>
          </a:prstGeom>
        </p:spPr>
      </p:pic>
      <p:sp>
        <p:nvSpPr>
          <p:cNvPr id="2" name="Title 1"/>
          <p:cNvSpPr>
            <a:spLocks noGrp="1"/>
          </p:cNvSpPr>
          <p:nvPr>
            <p:ph type="title"/>
          </p:nvPr>
        </p:nvSpPr>
        <p:spPr>
          <a:xfrm>
            <a:off x="123825" y="134869"/>
            <a:ext cx="105156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Lot sizing for a single product (economic order quantity)</a:t>
            </a:r>
            <a:endParaRPr lang="en-US" dirty="0">
              <a:solidFill>
                <a:schemeClr val="tx1"/>
              </a:solidFill>
            </a:endParaRPr>
          </a:p>
        </p:txBody>
      </p:sp>
      <p:sp>
        <p:nvSpPr>
          <p:cNvPr id="3" name="Content Placeholder 2"/>
          <p:cNvSpPr>
            <a:spLocks noGrp="1"/>
          </p:cNvSpPr>
          <p:nvPr>
            <p:ph idx="1"/>
          </p:nvPr>
        </p:nvSpPr>
        <p:spPr>
          <a:xfrm>
            <a:off x="123825" y="1603307"/>
            <a:ext cx="11946255" cy="5032375"/>
          </a:xfrm>
        </p:spPr>
        <p:txBody>
          <a:bodyPr>
            <a:noAutofit/>
          </a:bodyPr>
          <a:lstStyle/>
          <a:p>
            <a:pPr marL="0" indent="0" algn="just">
              <a:buNone/>
            </a:pPr>
            <a:r>
              <a:rPr lang="en-US" sz="3200" b="1" dirty="0" smtClean="0"/>
              <a:t>As </a:t>
            </a:r>
            <a:r>
              <a:rPr lang="en-US" sz="3200" b="1" dirty="0"/>
              <a:t>Best Buy sells its current inventory of HP computers, the purchasing manager places a replenishment order for a new lot of Q computers. Including the cost of transportation, Best Buy incurs a fixed cost of $S per order. The purchasing manager must decide on the number of computers to order from HP in a lot. For this decision, we assume the following inputs:</a:t>
            </a:r>
          </a:p>
          <a:p>
            <a:pPr marL="0" indent="0" algn="just">
              <a:buNone/>
            </a:pPr>
            <a:r>
              <a:rPr lang="en-US" sz="3200" b="1" dirty="0"/>
              <a:t>D = Annual demand of the product</a:t>
            </a:r>
          </a:p>
          <a:p>
            <a:pPr marL="0" indent="0" algn="just">
              <a:buNone/>
            </a:pPr>
            <a:r>
              <a:rPr lang="en-US" sz="3200" b="1" dirty="0"/>
              <a:t>S = Fixed cost incurred per order</a:t>
            </a:r>
          </a:p>
          <a:p>
            <a:pPr marL="0" indent="0" algn="just">
              <a:buNone/>
            </a:pPr>
            <a:r>
              <a:rPr lang="en-US" sz="3200" b="1" dirty="0"/>
              <a:t>C = Cost per unit</a:t>
            </a:r>
          </a:p>
          <a:p>
            <a:pPr marL="0" indent="0" algn="just">
              <a:buNone/>
            </a:pPr>
            <a:r>
              <a:rPr lang="en-US" sz="3200" b="1" dirty="0"/>
              <a:t>h = Holding cost per year as a fraction of product cost</a:t>
            </a:r>
          </a:p>
        </p:txBody>
      </p:sp>
    </p:spTree>
    <p:extLst>
      <p:ext uri="{BB962C8B-B14F-4D97-AF65-F5344CB8AC3E}">
        <p14:creationId xmlns:p14="http://schemas.microsoft.com/office/powerpoint/2010/main" val="13603195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26190" y="228602"/>
            <a:ext cx="1365644" cy="1229518"/>
          </a:xfrm>
          <a:prstGeom prst="rect">
            <a:avLst/>
          </a:prstGeom>
        </p:spPr>
      </p:pic>
      <p:sp>
        <p:nvSpPr>
          <p:cNvPr id="2" name="Title 1"/>
          <p:cNvSpPr>
            <a:spLocks noGrp="1"/>
          </p:cNvSpPr>
          <p:nvPr>
            <p:ph type="title"/>
          </p:nvPr>
        </p:nvSpPr>
        <p:spPr>
          <a:xfrm>
            <a:off x="838200" y="180579"/>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838200" y="1825625"/>
            <a:ext cx="10853634" cy="4351338"/>
          </a:xfrm>
        </p:spPr>
        <p:txBody>
          <a:bodyPr>
            <a:noAutofit/>
          </a:bodyPr>
          <a:lstStyle/>
          <a:p>
            <a:pPr marL="0" indent="0" algn="just">
              <a:buNone/>
            </a:pPr>
            <a:r>
              <a:rPr lang="en-US" sz="3200" b="1" dirty="0"/>
              <a:t>Assume that HP does not offer any discounts and each unit costs $C no matter how large an order is. The holding cost is thus given by </a:t>
            </a:r>
            <a:r>
              <a:rPr lang="en-US" sz="3200" b="1" dirty="0" smtClean="0"/>
              <a:t>H = </a:t>
            </a:r>
            <a:r>
              <a:rPr lang="en-US" sz="3200" b="1" dirty="0" err="1" smtClean="0"/>
              <a:t>hC</a:t>
            </a:r>
            <a:r>
              <a:rPr lang="en-US" sz="3200" b="1" dirty="0" smtClean="0"/>
              <a:t> . </a:t>
            </a:r>
            <a:r>
              <a:rPr lang="en-US" sz="3200" b="1" dirty="0"/>
              <a:t>The purchasing manager makes the lot sizing decision to minimize the total cost the store incurs. He must consider three costs when deciding on the lot size:</a:t>
            </a:r>
          </a:p>
          <a:p>
            <a:pPr marL="0" indent="0" algn="just">
              <a:buNone/>
            </a:pPr>
            <a:r>
              <a:rPr lang="en-US" sz="3200" b="1" dirty="0"/>
              <a:t>• Annual material </a:t>
            </a:r>
            <a:r>
              <a:rPr lang="en-US" sz="3200" b="1" dirty="0" smtClean="0"/>
              <a:t>cost=CD</a:t>
            </a:r>
            <a:endParaRPr lang="en-US" sz="3200" b="1" dirty="0"/>
          </a:p>
          <a:p>
            <a:pPr marL="0" indent="0" algn="just">
              <a:buNone/>
            </a:pPr>
            <a:r>
              <a:rPr lang="en-US" sz="3200" b="1" dirty="0"/>
              <a:t>• Annual order </a:t>
            </a:r>
            <a:r>
              <a:rPr lang="en-US" sz="3200" b="1" dirty="0" smtClean="0"/>
              <a:t>cost      = D/Q*S</a:t>
            </a:r>
            <a:endParaRPr lang="en-US" sz="3200" b="1" dirty="0"/>
          </a:p>
          <a:p>
            <a:pPr marL="0" indent="0" algn="just">
              <a:buNone/>
            </a:pPr>
            <a:r>
              <a:rPr lang="en-US" sz="3200" b="1" dirty="0"/>
              <a:t>• Annual holding </a:t>
            </a:r>
            <a:r>
              <a:rPr lang="en-US" sz="3200" b="1" dirty="0" smtClean="0"/>
              <a:t>cost   =Q/S*h</a:t>
            </a:r>
            <a:endParaRPr lang="en-US" sz="3200" b="1" dirty="0"/>
          </a:p>
        </p:txBody>
      </p:sp>
    </p:spTree>
    <p:extLst>
      <p:ext uri="{BB962C8B-B14F-4D97-AF65-F5344CB8AC3E}">
        <p14:creationId xmlns:p14="http://schemas.microsoft.com/office/powerpoint/2010/main" val="17512539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01338" y="227522"/>
            <a:ext cx="1490662" cy="1415542"/>
          </a:xfrm>
          <a:prstGeom prst="rect">
            <a:avLst/>
          </a:prstGeom>
        </p:spPr>
      </p:pic>
      <p:sp>
        <p:nvSpPr>
          <p:cNvPr id="2" name="Title 1"/>
          <p:cNvSpPr>
            <a:spLocks noGrp="1"/>
          </p:cNvSpPr>
          <p:nvPr>
            <p:ph type="title"/>
          </p:nvPr>
        </p:nvSpPr>
        <p:spPr>
          <a:xfrm>
            <a:off x="0" y="92584"/>
            <a:ext cx="1055203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Aggregating multiple products in a single order</a:t>
            </a:r>
            <a:endParaRPr lang="en-US" dirty="0">
              <a:solidFill>
                <a:schemeClr val="tx1"/>
              </a:solidFill>
            </a:endParaRPr>
          </a:p>
        </p:txBody>
      </p:sp>
      <p:sp>
        <p:nvSpPr>
          <p:cNvPr id="3" name="Content Placeholder 2"/>
          <p:cNvSpPr>
            <a:spLocks noGrp="1"/>
          </p:cNvSpPr>
          <p:nvPr>
            <p:ph idx="1"/>
          </p:nvPr>
        </p:nvSpPr>
        <p:spPr>
          <a:xfrm>
            <a:off x="200025" y="1643064"/>
            <a:ext cx="11572875" cy="4643436"/>
          </a:xfrm>
        </p:spPr>
        <p:txBody>
          <a:bodyPr>
            <a:normAutofit fontScale="92500" lnSpcReduction="20000"/>
          </a:bodyPr>
          <a:lstStyle/>
          <a:p>
            <a:pPr marL="0" indent="0" algn="just">
              <a:lnSpc>
                <a:spcPct val="100000"/>
              </a:lnSpc>
              <a:buNone/>
            </a:pPr>
            <a:r>
              <a:rPr lang="en-US" sz="3200" b="1" dirty="0" smtClean="0"/>
              <a:t>To </a:t>
            </a:r>
            <a:r>
              <a:rPr lang="en-US" sz="3200" b="1" dirty="0"/>
              <a:t>reduce the lot size effectively, the store manager must understand the source of the fixed cost. As pointed out earlier, one major source of fixed costs is transportation. </a:t>
            </a:r>
            <a:endParaRPr lang="en-US" sz="3200" b="1" dirty="0" smtClean="0"/>
          </a:p>
          <a:p>
            <a:pPr marL="0" indent="0" algn="just">
              <a:lnSpc>
                <a:spcPct val="100000"/>
              </a:lnSpc>
              <a:buNone/>
            </a:pPr>
            <a:r>
              <a:rPr lang="en-US" sz="3200" b="1" dirty="0" smtClean="0"/>
              <a:t>In </a:t>
            </a:r>
            <a:r>
              <a:rPr lang="en-US" sz="3200" b="1" dirty="0"/>
              <a:t>several companies the array of products sold is divided into families or groups, </a:t>
            </a:r>
            <a:r>
              <a:rPr lang="en-US" sz="3200" b="1" dirty="0" smtClean="0"/>
              <a:t>with each </a:t>
            </a:r>
            <a:r>
              <a:rPr lang="en-US" sz="3200" b="1" dirty="0"/>
              <a:t>group managed independently by a separate product manager. </a:t>
            </a:r>
            <a:endParaRPr lang="en-US" sz="3200" b="1" dirty="0" smtClean="0"/>
          </a:p>
          <a:p>
            <a:pPr marL="0" indent="0" algn="just">
              <a:lnSpc>
                <a:spcPct val="100000"/>
              </a:lnSpc>
              <a:buNone/>
            </a:pPr>
            <a:endParaRPr lang="en-US" sz="3200" b="1" dirty="0" smtClean="0"/>
          </a:p>
          <a:p>
            <a:pPr marL="0" indent="0" algn="just">
              <a:lnSpc>
                <a:spcPct val="100000"/>
              </a:lnSpc>
              <a:buNone/>
            </a:pPr>
            <a:r>
              <a:rPr lang="en-US" sz="3200" b="1" dirty="0" smtClean="0"/>
              <a:t>This </a:t>
            </a:r>
            <a:r>
              <a:rPr lang="en-US" sz="3200" b="1" dirty="0"/>
              <a:t>results in separate orders and deliveries for each product family, thus increasing the overall cycle inventory. Aggregating orders and deliveries across product families is an effective mechanism to lower cycle inventories.</a:t>
            </a:r>
          </a:p>
          <a:p>
            <a:pPr marL="0" indent="0" algn="just">
              <a:lnSpc>
                <a:spcPct val="100000"/>
              </a:lnSpc>
              <a:buNone/>
            </a:pPr>
            <a:endParaRPr lang="en-US" sz="3200" b="1" dirty="0"/>
          </a:p>
        </p:txBody>
      </p:sp>
    </p:spTree>
    <p:extLst>
      <p:ext uri="{BB962C8B-B14F-4D97-AF65-F5344CB8AC3E}">
        <p14:creationId xmlns:p14="http://schemas.microsoft.com/office/powerpoint/2010/main" val="39277021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33817" y="89918"/>
            <a:ext cx="1639966" cy="1463167"/>
          </a:xfrm>
          <a:prstGeom prst="rect">
            <a:avLst/>
          </a:prstGeom>
        </p:spPr>
      </p:pic>
      <p:sp>
        <p:nvSpPr>
          <p:cNvPr id="2" name="Title 1"/>
          <p:cNvSpPr>
            <a:spLocks noGrp="1"/>
          </p:cNvSpPr>
          <p:nvPr>
            <p:ph type="title"/>
          </p:nvPr>
        </p:nvSpPr>
        <p:spPr>
          <a:xfrm>
            <a:off x="142875" y="89918"/>
            <a:ext cx="1039094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Lot sizing with multiple products or customers</a:t>
            </a:r>
            <a:endParaRPr lang="en-US" dirty="0">
              <a:solidFill>
                <a:schemeClr val="tx1"/>
              </a:solidFill>
            </a:endParaRPr>
          </a:p>
        </p:txBody>
      </p:sp>
      <p:sp>
        <p:nvSpPr>
          <p:cNvPr id="3" name="Content Placeholder 2"/>
          <p:cNvSpPr>
            <a:spLocks noGrp="1"/>
          </p:cNvSpPr>
          <p:nvPr>
            <p:ph idx="1"/>
          </p:nvPr>
        </p:nvSpPr>
        <p:spPr>
          <a:xfrm>
            <a:off x="266700" y="1553085"/>
            <a:ext cx="11691938" cy="4704331"/>
          </a:xfrm>
        </p:spPr>
        <p:txBody>
          <a:bodyPr>
            <a:normAutofit fontScale="92500"/>
          </a:bodyPr>
          <a:lstStyle/>
          <a:p>
            <a:pPr marL="0" indent="0" algn="just">
              <a:buNone/>
            </a:pPr>
            <a:r>
              <a:rPr lang="en-US" sz="3200" b="1" dirty="0" smtClean="0"/>
              <a:t>In </a:t>
            </a:r>
            <a:r>
              <a:rPr lang="en-US" sz="3200" b="1" dirty="0"/>
              <a:t>general, the ordering, transportation, and receiving cost of an order grows with the variety of products or pickup </a:t>
            </a:r>
            <a:r>
              <a:rPr lang="en-US" sz="3200" b="1" dirty="0" smtClean="0"/>
              <a:t>points. For </a:t>
            </a:r>
            <a:r>
              <a:rPr lang="en-US" sz="3200" b="1" dirty="0"/>
              <a:t>example, it is cheaper for Wal-Mart to receive a truck containing a single product than it is to receive a truck containing many </a:t>
            </a:r>
            <a:r>
              <a:rPr lang="en-US" sz="3200" b="1" dirty="0" smtClean="0"/>
              <a:t>different products</a:t>
            </a:r>
            <a:r>
              <a:rPr lang="en-US" sz="3200" b="1" dirty="0"/>
              <a:t>, because the inventory update and restocking effort is much less for a single product. </a:t>
            </a:r>
            <a:endParaRPr lang="en-US" sz="3200" b="1" dirty="0" smtClean="0"/>
          </a:p>
          <a:p>
            <a:pPr marL="0" indent="0" algn="just">
              <a:buNone/>
            </a:pPr>
            <a:r>
              <a:rPr lang="en-US" sz="3200" b="1" dirty="0" smtClean="0"/>
              <a:t>A </a:t>
            </a:r>
            <a:r>
              <a:rPr lang="en-US" sz="3200" b="1" dirty="0"/>
              <a:t>portion of the fixed cost of an order can be related to transportation (this depends only on the load and is independent of product variety on the truck). A portion of the fixed cost is related to loading and receiving (this cost increases with variety on the truck). We now discuss how optimal lot sizes may be determined in such a setting.</a:t>
            </a:r>
          </a:p>
          <a:p>
            <a:pPr marL="0" indent="0" algn="just">
              <a:buNone/>
            </a:pPr>
            <a:endParaRPr lang="en-US" sz="3200" b="1" dirty="0"/>
          </a:p>
        </p:txBody>
      </p:sp>
    </p:spTree>
    <p:extLst>
      <p:ext uri="{BB962C8B-B14F-4D97-AF65-F5344CB8AC3E}">
        <p14:creationId xmlns:p14="http://schemas.microsoft.com/office/powerpoint/2010/main" val="37483287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52034" y="227521"/>
            <a:ext cx="1639966" cy="1463167"/>
          </a:xfrm>
          <a:prstGeom prst="rect">
            <a:avLst/>
          </a:prstGeom>
        </p:spPr>
      </p:pic>
      <p:sp>
        <p:nvSpPr>
          <p:cNvPr id="2" name="Title 1"/>
          <p:cNvSpPr>
            <a:spLocks noGrp="1"/>
          </p:cNvSpPr>
          <p:nvPr>
            <p:ph type="title"/>
          </p:nvPr>
        </p:nvSpPr>
        <p:spPr>
          <a:xfrm>
            <a:off x="265034" y="227521"/>
            <a:ext cx="1028700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Economies of scale to exploit quantity discounts</a:t>
            </a:r>
            <a:endParaRPr lang="en-US" dirty="0">
              <a:solidFill>
                <a:schemeClr val="tx1"/>
              </a:solidFill>
            </a:endParaRPr>
          </a:p>
        </p:txBody>
      </p:sp>
      <p:sp>
        <p:nvSpPr>
          <p:cNvPr id="3" name="Content Placeholder 2"/>
          <p:cNvSpPr>
            <a:spLocks noGrp="1"/>
          </p:cNvSpPr>
          <p:nvPr>
            <p:ph idx="1"/>
          </p:nvPr>
        </p:nvSpPr>
        <p:spPr>
          <a:xfrm>
            <a:off x="366713" y="1690687"/>
            <a:ext cx="11620500" cy="4738687"/>
          </a:xfrm>
        </p:spPr>
        <p:txBody>
          <a:bodyPr>
            <a:normAutofit fontScale="92500" lnSpcReduction="10000"/>
          </a:bodyPr>
          <a:lstStyle/>
          <a:p>
            <a:pPr marL="0" indent="0" algn="just">
              <a:buNone/>
            </a:pPr>
            <a:r>
              <a:rPr lang="en-US" sz="3200" b="1" dirty="0" smtClean="0"/>
              <a:t>There </a:t>
            </a:r>
            <a:r>
              <a:rPr lang="en-US" sz="3200" b="1" dirty="0"/>
              <a:t>are many instances where the pricing schedule displays economies of scale, with prices decreasing as lot size increases. This form of pricing is very common in </a:t>
            </a:r>
            <a:r>
              <a:rPr lang="en-US" sz="3200" b="1" dirty="0" smtClean="0"/>
              <a:t>business to- </a:t>
            </a:r>
            <a:r>
              <a:rPr lang="en-US" sz="3200" b="1" dirty="0"/>
              <a:t>business transactions</a:t>
            </a:r>
            <a:r>
              <a:rPr lang="en-US" sz="3200" b="1" dirty="0" smtClean="0"/>
              <a:t>.</a:t>
            </a:r>
          </a:p>
          <a:p>
            <a:pPr marL="0" indent="0" algn="just">
              <a:buNone/>
            </a:pPr>
            <a:r>
              <a:rPr lang="en-US" sz="3200" b="1" dirty="0" smtClean="0"/>
              <a:t> </a:t>
            </a:r>
            <a:r>
              <a:rPr lang="en-US" sz="3200" b="1" dirty="0"/>
              <a:t>A discount is </a:t>
            </a:r>
            <a:r>
              <a:rPr lang="en-US" sz="3200" b="1" i="1" dirty="0"/>
              <a:t>lot size </a:t>
            </a:r>
            <a:r>
              <a:rPr lang="en-US" sz="3200" b="1" dirty="0"/>
              <a:t>based if the pricing schedule offers discounts based on the quantity ordered in a single lot</a:t>
            </a:r>
            <a:r>
              <a:rPr lang="en-US" sz="3200" b="1" dirty="0" smtClean="0"/>
              <a:t>.</a:t>
            </a:r>
          </a:p>
          <a:p>
            <a:pPr marL="0" indent="0" algn="just">
              <a:buNone/>
            </a:pPr>
            <a:r>
              <a:rPr lang="en-US" sz="3200" b="1" dirty="0" smtClean="0"/>
              <a:t> </a:t>
            </a:r>
            <a:r>
              <a:rPr lang="en-US" sz="3200" b="1" dirty="0"/>
              <a:t>A discount is </a:t>
            </a:r>
            <a:r>
              <a:rPr lang="en-US" sz="3200" b="1" i="1" dirty="0"/>
              <a:t>volume based </a:t>
            </a:r>
            <a:r>
              <a:rPr lang="en-US" sz="3200" b="1" dirty="0"/>
              <a:t>if the discount is based on the total quantity purchased over a given period, regardless of the number of lots purchased over that period. Two commonly used lot size-based discount schemes are</a:t>
            </a:r>
          </a:p>
          <a:p>
            <a:pPr marL="0" indent="0" algn="just">
              <a:buNone/>
            </a:pPr>
            <a:r>
              <a:rPr lang="en-US" sz="3200" b="1" dirty="0"/>
              <a:t>• All unit quantity discounts</a:t>
            </a:r>
          </a:p>
          <a:p>
            <a:pPr marL="0" indent="0" algn="just">
              <a:buNone/>
            </a:pPr>
            <a:r>
              <a:rPr lang="en-US" sz="3200" b="1" dirty="0"/>
              <a:t>• Marginal unit quantity discount or multiblock tariffs</a:t>
            </a:r>
          </a:p>
          <a:p>
            <a:pPr marL="0" indent="0" algn="just">
              <a:buNone/>
            </a:pPr>
            <a:endParaRPr lang="en-US" sz="3200" b="1" dirty="0"/>
          </a:p>
        </p:txBody>
      </p:sp>
    </p:spTree>
    <p:extLst>
      <p:ext uri="{BB962C8B-B14F-4D97-AF65-F5344CB8AC3E}">
        <p14:creationId xmlns:p14="http://schemas.microsoft.com/office/powerpoint/2010/main" val="8427483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10206" y="294989"/>
            <a:ext cx="1639966" cy="1463167"/>
          </a:xfrm>
          <a:prstGeom prst="rect">
            <a:avLst/>
          </a:prstGeom>
        </p:spPr>
      </p:pic>
      <p:sp>
        <p:nvSpPr>
          <p:cNvPr id="3" name="Content Placeholder 2"/>
          <p:cNvSpPr>
            <a:spLocks noGrp="1"/>
          </p:cNvSpPr>
          <p:nvPr>
            <p:ph idx="1"/>
          </p:nvPr>
        </p:nvSpPr>
        <p:spPr/>
        <p:txBody>
          <a:bodyPr>
            <a:normAutofit/>
          </a:bodyPr>
          <a:lstStyle/>
          <a:p>
            <a:pPr marL="0" indent="0" algn="just">
              <a:buNone/>
            </a:pPr>
            <a:r>
              <a:rPr lang="en-US" sz="3200" b="1" dirty="0"/>
              <a:t>In this section we investigate the impact of such quantity discounts on the supply chain. We must answer the following two basic questions in this context:</a:t>
            </a:r>
          </a:p>
          <a:p>
            <a:pPr marL="514350" indent="-514350" algn="just">
              <a:buAutoNum type="arabicPeriod"/>
            </a:pPr>
            <a:r>
              <a:rPr lang="en-US" sz="3200" b="1" dirty="0" smtClean="0"/>
              <a:t>Given </a:t>
            </a:r>
            <a:r>
              <a:rPr lang="en-US" sz="3200" b="1" dirty="0"/>
              <a:t>a pricing schedule with quantity discounts, what is the optimal purchasing decision for a buyer seeking to maximize profits? </a:t>
            </a:r>
            <a:r>
              <a:rPr lang="en-US" sz="3200" b="1" dirty="0" smtClean="0"/>
              <a:t>How </a:t>
            </a:r>
            <a:r>
              <a:rPr lang="en-US" sz="3200" b="1" dirty="0"/>
              <a:t>does this decision affect the supply chain in terms of lot sizes, cycle inventories, and flow times</a:t>
            </a:r>
            <a:r>
              <a:rPr lang="en-US" sz="3200" b="1" dirty="0" smtClean="0"/>
              <a:t>?</a:t>
            </a:r>
            <a:endParaRPr lang="en-US" sz="3200" b="1" dirty="0"/>
          </a:p>
        </p:txBody>
      </p:sp>
      <p:sp>
        <p:nvSpPr>
          <p:cNvPr id="6" name="Title 1"/>
          <p:cNvSpPr>
            <a:spLocks noGrp="1"/>
          </p:cNvSpPr>
          <p:nvPr>
            <p:ph type="title"/>
          </p:nvPr>
        </p:nvSpPr>
        <p:spPr>
          <a:xfrm>
            <a:off x="338137" y="179387"/>
            <a:ext cx="887563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32778901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42421" y="136525"/>
            <a:ext cx="1639966" cy="1463167"/>
          </a:xfrm>
          <a:prstGeom prst="rect">
            <a:avLst/>
          </a:prstGeom>
        </p:spPr>
      </p:pic>
      <p:sp>
        <p:nvSpPr>
          <p:cNvPr id="3" name="Content Placeholder 2"/>
          <p:cNvSpPr>
            <a:spLocks noGrp="1"/>
          </p:cNvSpPr>
          <p:nvPr>
            <p:ph idx="1"/>
          </p:nvPr>
        </p:nvSpPr>
        <p:spPr>
          <a:xfrm>
            <a:off x="610280" y="1743891"/>
            <a:ext cx="10700657" cy="4204472"/>
          </a:xfrm>
        </p:spPr>
        <p:txBody>
          <a:bodyPr>
            <a:normAutofit lnSpcReduction="10000"/>
          </a:bodyPr>
          <a:lstStyle/>
          <a:p>
            <a:pPr marL="0" indent="0" algn="just">
              <a:buNone/>
            </a:pPr>
            <a:r>
              <a:rPr lang="en-US" sz="3200" b="1" dirty="0"/>
              <a:t>2. Under what conditions should a supplier offer quantity discounts? What are appropriate pricing schedules that a supplier, seeking to maximize profits, should offer? </a:t>
            </a:r>
            <a:endParaRPr lang="en-US" sz="3200" b="1" dirty="0" smtClean="0"/>
          </a:p>
          <a:p>
            <a:pPr marL="0" indent="0" algn="just">
              <a:buNone/>
            </a:pPr>
            <a:r>
              <a:rPr lang="en-US" sz="3200" b="1" dirty="0" smtClean="0"/>
              <a:t>We </a:t>
            </a:r>
            <a:r>
              <a:rPr lang="en-US" sz="3200" b="1" dirty="0"/>
              <a:t>start by studying the optimal response of a retailer (the buyer) when faced with either of the two lot size-based discount schemes offered by a manufacturer (the supplier). The retailer's objective is to select lot sizes to minimize the total annual material, order, and holding cost. Next we evaluate the optimal lot size in the case of all unit quantity discounts.</a:t>
            </a:r>
          </a:p>
          <a:p>
            <a:pPr marL="0" indent="0" algn="just">
              <a:buNone/>
            </a:pPr>
            <a:endParaRPr lang="en-US" sz="3200" b="1" dirty="0"/>
          </a:p>
          <a:p>
            <a:pPr marL="0" indent="0" algn="just">
              <a:buNone/>
            </a:pPr>
            <a:endParaRPr lang="en-US" sz="3200" b="1" dirty="0"/>
          </a:p>
        </p:txBody>
      </p:sp>
      <p:sp>
        <p:nvSpPr>
          <p:cNvPr id="6" name="Title 1"/>
          <p:cNvSpPr>
            <a:spLocks noGrp="1"/>
          </p:cNvSpPr>
          <p:nvPr>
            <p:ph type="title"/>
          </p:nvPr>
        </p:nvSpPr>
        <p:spPr>
          <a:xfrm>
            <a:off x="466725" y="136525"/>
            <a:ext cx="8875634"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Tree>
    <p:extLst>
      <p:ext uri="{BB962C8B-B14F-4D97-AF65-F5344CB8AC3E}">
        <p14:creationId xmlns:p14="http://schemas.microsoft.com/office/powerpoint/2010/main" val="7848700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57201" y="1880323"/>
            <a:ext cx="11129962" cy="3539430"/>
          </a:xfrm>
          <a:prstGeom prst="rect">
            <a:avLst/>
          </a:prstGeom>
        </p:spPr>
        <p:txBody>
          <a:bodyPr wrap="square">
            <a:spAutoFit/>
          </a:bodyPr>
          <a:lstStyle/>
          <a:p>
            <a:pPr algn="just"/>
            <a:r>
              <a:rPr lang="en-US" sz="3200" b="1" dirty="0" smtClean="0"/>
              <a:t>Pricing </a:t>
            </a:r>
            <a:r>
              <a:rPr lang="en-US" sz="3200" b="1" dirty="0"/>
              <a:t>schedules with all unit quantity discounts encourage retailers to order in larger lots to take advantage of price discounts. </a:t>
            </a:r>
            <a:endParaRPr lang="en-US" sz="3200" b="1" dirty="0" smtClean="0"/>
          </a:p>
          <a:p>
            <a:pPr algn="just"/>
            <a:endParaRPr lang="en-US" sz="3200" b="1" dirty="0"/>
          </a:p>
          <a:p>
            <a:pPr algn="just"/>
            <a:r>
              <a:rPr lang="en-US" sz="3200" b="1" dirty="0" smtClean="0"/>
              <a:t>This </a:t>
            </a:r>
            <a:r>
              <a:rPr lang="en-US" sz="3200" b="1" dirty="0"/>
              <a:t>adds to the average inventory and flow time in a supply chain. This increase in inventory raises a question about the value that all unit quantity discounts offer in a supply</a:t>
            </a:r>
          </a:p>
        </p:txBody>
      </p:sp>
      <p:sp>
        <p:nvSpPr>
          <p:cNvPr id="3" name="Title 1"/>
          <p:cNvSpPr txBox="1">
            <a:spLocks/>
          </p:cNvSpPr>
          <p:nvPr/>
        </p:nvSpPr>
        <p:spPr>
          <a:xfrm>
            <a:off x="457201" y="208038"/>
            <a:ext cx="8875634"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319505" y="208038"/>
            <a:ext cx="1639966" cy="1463167"/>
          </a:xfrm>
          <a:prstGeom prst="rect">
            <a:avLst/>
          </a:prstGeom>
        </p:spPr>
      </p:pic>
    </p:spTree>
    <p:extLst>
      <p:ext uri="{BB962C8B-B14F-4D97-AF65-F5344CB8AC3E}">
        <p14:creationId xmlns:p14="http://schemas.microsoft.com/office/powerpoint/2010/main" val="374766928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46957" y="157162"/>
            <a:ext cx="1639966" cy="1463167"/>
          </a:xfrm>
          <a:prstGeom prst="rect">
            <a:avLst/>
          </a:prstGeom>
        </p:spPr>
      </p:pic>
      <p:sp>
        <p:nvSpPr>
          <p:cNvPr id="2" name="Title 1"/>
          <p:cNvSpPr>
            <a:spLocks noGrp="1"/>
          </p:cNvSpPr>
          <p:nvPr>
            <p:ph type="title"/>
          </p:nvPr>
        </p:nvSpPr>
        <p:spPr>
          <a:xfrm>
            <a:off x="495300" y="157162"/>
            <a:ext cx="903732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All unit quantity discounts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In </a:t>
            </a:r>
            <a:r>
              <a:rPr lang="en-US" sz="3200" b="1" dirty="0"/>
              <a:t>all unit quantity discounts, the pricing schedule contains specified break points </a:t>
            </a:r>
            <a:r>
              <a:rPr lang="en-US" sz="3200" b="1" dirty="0" smtClean="0"/>
              <a:t>q0</a:t>
            </a:r>
            <a:r>
              <a:rPr lang="en-US" sz="3200" b="1" dirty="0"/>
              <a:t>, </a:t>
            </a:r>
            <a:r>
              <a:rPr lang="en-US" sz="3200" b="1" dirty="0" smtClean="0"/>
              <a:t>q1 </a:t>
            </a:r>
            <a:r>
              <a:rPr lang="en-US" sz="3200" b="1" dirty="0"/>
              <a:t>... , </a:t>
            </a:r>
            <a:r>
              <a:rPr lang="en-US" sz="3200" b="1" dirty="0" err="1" smtClean="0"/>
              <a:t>qr</a:t>
            </a:r>
            <a:r>
              <a:rPr lang="en-US" sz="3200" b="1" dirty="0" smtClean="0"/>
              <a:t>, </a:t>
            </a:r>
            <a:r>
              <a:rPr lang="en-US" sz="3200" b="1" dirty="0"/>
              <a:t>where q 0 = 0. If an order placed is at least as large as </a:t>
            </a:r>
            <a:r>
              <a:rPr lang="en-US" sz="3200" b="1" dirty="0">
                <a:solidFill>
                  <a:srgbClr val="FF0000"/>
                </a:solidFill>
              </a:rPr>
              <a:t>qi </a:t>
            </a:r>
            <a:r>
              <a:rPr lang="en-US" sz="3200" b="1" dirty="0"/>
              <a:t>but smaller than </a:t>
            </a:r>
            <a:r>
              <a:rPr lang="en-US" sz="3200" b="1" dirty="0">
                <a:solidFill>
                  <a:srgbClr val="FF0000"/>
                </a:solidFill>
              </a:rPr>
              <a:t>qi+ 1</a:t>
            </a:r>
            <a:r>
              <a:rPr lang="en-US" sz="3200" b="1" dirty="0"/>
              <a:t>, each unit is obtained at a cost of Ci. In general, the unit cost decreases as the quantity ordered increases; that is</a:t>
            </a:r>
            <a:r>
              <a:rPr lang="en-US" sz="3200" b="1" dirty="0" smtClean="0"/>
              <a:t>,</a:t>
            </a:r>
          </a:p>
          <a:p>
            <a:pPr marL="0" indent="0" algn="just">
              <a:buNone/>
            </a:pPr>
            <a:r>
              <a:rPr lang="en-US" sz="3200" b="1" dirty="0" smtClean="0"/>
              <a:t> </a:t>
            </a:r>
            <a:r>
              <a:rPr lang="en-US" sz="3200" b="1" dirty="0"/>
              <a:t>Co </a:t>
            </a:r>
            <a:r>
              <a:rPr lang="en-US" sz="3200" b="1" dirty="0" smtClean="0"/>
              <a:t>≥ </a:t>
            </a:r>
            <a:r>
              <a:rPr lang="en-US" sz="3200" b="1" dirty="0"/>
              <a:t>C1 </a:t>
            </a:r>
            <a:r>
              <a:rPr lang="en-US" sz="3200" b="1" dirty="0" smtClean="0"/>
              <a:t>≥</a:t>
            </a:r>
            <a:r>
              <a:rPr lang="en-US" sz="3200" b="1" dirty="0"/>
              <a:t>…. </a:t>
            </a:r>
            <a:r>
              <a:rPr lang="en-US" sz="3200" b="1" dirty="0" smtClean="0"/>
              <a:t>≥ Cr,. </a:t>
            </a:r>
            <a:r>
              <a:rPr lang="en-US" sz="3200" b="1" dirty="0"/>
              <a:t>The retailer's objective is to decide on lot sizes to maximize profits or, equivalently, to minimize the sum of material, order, and holding costs</a:t>
            </a:r>
            <a:r>
              <a:rPr lang="en-US" sz="3200" b="1" dirty="0" smtClean="0"/>
              <a:t>.</a:t>
            </a:r>
            <a:endParaRPr lang="en-US" sz="3200" b="1" dirty="0"/>
          </a:p>
        </p:txBody>
      </p:sp>
    </p:spTree>
    <p:extLst>
      <p:ext uri="{BB962C8B-B14F-4D97-AF65-F5344CB8AC3E}">
        <p14:creationId xmlns:p14="http://schemas.microsoft.com/office/powerpoint/2010/main" val="46113856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362458"/>
            <a:ext cx="1646063" cy="1463167"/>
          </a:xfrm>
          <a:prstGeom prst="rect">
            <a:avLst/>
          </a:prstGeom>
        </p:spPr>
      </p:pic>
      <p:sp>
        <p:nvSpPr>
          <p:cNvPr id="2" name="Title 1"/>
          <p:cNvSpPr>
            <a:spLocks noGrp="1"/>
          </p:cNvSpPr>
          <p:nvPr>
            <p:ph type="title"/>
          </p:nvPr>
        </p:nvSpPr>
        <p:spPr>
          <a:xfrm>
            <a:off x="128588" y="279368"/>
            <a:ext cx="86201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128588" y="1825625"/>
            <a:ext cx="5818894" cy="4351338"/>
          </a:xfrm>
        </p:spPr>
        <p:txBody>
          <a:bodyPr>
            <a:normAutofit/>
          </a:bodyPr>
          <a:lstStyle/>
          <a:p>
            <a:pPr marL="0" indent="0" algn="just">
              <a:buNone/>
            </a:pPr>
            <a:r>
              <a:rPr lang="en-US" sz="3200" b="1" dirty="0"/>
              <a:t>For all unit discounts, the average unit cost varies with the quantity ordered, as shown in Figure 10-3. </a:t>
            </a:r>
            <a:endParaRPr lang="en-US" sz="3200" b="1" dirty="0" smtClean="0"/>
          </a:p>
          <a:p>
            <a:pPr marL="0" indent="0" algn="just">
              <a:buNone/>
            </a:pPr>
            <a:r>
              <a:rPr lang="en-US" sz="3200" b="1" dirty="0" smtClean="0"/>
              <a:t>Observe </a:t>
            </a:r>
            <a:r>
              <a:rPr lang="en-US" sz="3200" b="1" dirty="0"/>
              <a:t>that under this discount scheme, ordering </a:t>
            </a:r>
            <a:r>
              <a:rPr lang="en-US" sz="3200" b="1" dirty="0">
                <a:solidFill>
                  <a:srgbClr val="FF0000"/>
                </a:solidFill>
              </a:rPr>
              <a:t>q 1 + 1 </a:t>
            </a:r>
            <a:r>
              <a:rPr lang="en-US" sz="3200" b="1" dirty="0"/>
              <a:t>units may be less expensive (in terms of material cost) than ordering </a:t>
            </a:r>
            <a:endParaRPr lang="ar-SA" sz="3200" b="1" dirty="0" smtClean="0"/>
          </a:p>
          <a:p>
            <a:pPr marL="0" indent="0" algn="just">
              <a:buNone/>
            </a:pPr>
            <a:r>
              <a:rPr lang="en-US" sz="3200" b="1" dirty="0" smtClean="0">
                <a:solidFill>
                  <a:srgbClr val="FF0000"/>
                </a:solidFill>
              </a:rPr>
              <a:t>q </a:t>
            </a:r>
            <a:r>
              <a:rPr lang="en-US" sz="3200" b="1" dirty="0">
                <a:solidFill>
                  <a:srgbClr val="FF0000"/>
                </a:solidFill>
              </a:rPr>
              <a:t>1 - 1 </a:t>
            </a:r>
            <a:r>
              <a:rPr lang="en-US" sz="3200" b="1" dirty="0"/>
              <a:t>units.</a:t>
            </a:r>
          </a:p>
        </p:txBody>
      </p:sp>
      <p:pic>
        <p:nvPicPr>
          <p:cNvPr id="5" name="Picture 4"/>
          <p:cNvPicPr>
            <a:picLocks noChangeAspect="1"/>
          </p:cNvPicPr>
          <p:nvPr/>
        </p:nvPicPr>
        <p:blipFill>
          <a:blip r:embed="rId3"/>
          <a:stretch>
            <a:fillRect/>
          </a:stretch>
        </p:blipFill>
        <p:spPr>
          <a:xfrm>
            <a:off x="5947482" y="1825625"/>
            <a:ext cx="6025443" cy="4918075"/>
          </a:xfrm>
          <a:prstGeom prst="rect">
            <a:avLst/>
          </a:prstGeom>
        </p:spPr>
      </p:pic>
    </p:spTree>
    <p:extLst>
      <p:ext uri="{BB962C8B-B14F-4D97-AF65-F5344CB8AC3E}">
        <p14:creationId xmlns:p14="http://schemas.microsoft.com/office/powerpoint/2010/main" val="25854361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481013" y="294989"/>
            <a:ext cx="88695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Marginal unit quantity discount</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Marginal </a:t>
            </a:r>
            <a:r>
              <a:rPr lang="en-US" sz="3200" b="1" dirty="0"/>
              <a:t>unit quantity discounts are also referred to as multiblock tariffs. In this case, the pricing schedule contains specified break points q 0 , q 1, ... , </a:t>
            </a:r>
            <a:r>
              <a:rPr lang="en-US" sz="3200" b="1" dirty="0" err="1"/>
              <a:t>qr</a:t>
            </a:r>
            <a:r>
              <a:rPr lang="en-US" sz="3200" b="1" dirty="0"/>
              <a:t>- It is not the average cost of a unit but the marginal cost of a unit that decreases at a breakpoint (in </a:t>
            </a:r>
            <a:r>
              <a:rPr lang="en-US" sz="3200" b="1" dirty="0" smtClean="0"/>
              <a:t>contrast to </a:t>
            </a:r>
            <a:r>
              <a:rPr lang="en-US" sz="3200" b="1" dirty="0"/>
              <a:t>the all unit discount scheme). If an order of size </a:t>
            </a:r>
            <a:r>
              <a:rPr lang="en-US" sz="3200" b="1" i="1" dirty="0">
                <a:solidFill>
                  <a:srgbClr val="FF0000"/>
                </a:solidFill>
              </a:rPr>
              <a:t>q</a:t>
            </a:r>
            <a:r>
              <a:rPr lang="en-US" sz="3200" b="1" dirty="0"/>
              <a:t> is placed, the first </a:t>
            </a:r>
            <a:r>
              <a:rPr lang="en-US" sz="3200" b="1" dirty="0">
                <a:solidFill>
                  <a:srgbClr val="FF0000"/>
                </a:solidFill>
              </a:rPr>
              <a:t>q 1 - q0 </a:t>
            </a:r>
            <a:r>
              <a:rPr lang="en-US" sz="3200" b="1" dirty="0"/>
              <a:t>units are priced at </a:t>
            </a:r>
            <a:r>
              <a:rPr lang="en-US" sz="3200" b="1" dirty="0">
                <a:solidFill>
                  <a:srgbClr val="FF0000"/>
                </a:solidFill>
              </a:rPr>
              <a:t>Co</a:t>
            </a:r>
            <a:r>
              <a:rPr lang="en-US" sz="3200" b="1" dirty="0"/>
              <a:t>, the next </a:t>
            </a:r>
            <a:r>
              <a:rPr lang="en-US" sz="3200" b="1" dirty="0">
                <a:solidFill>
                  <a:srgbClr val="FF0000"/>
                </a:solidFill>
              </a:rPr>
              <a:t>q2 - q1 </a:t>
            </a:r>
            <a:r>
              <a:rPr lang="en-US" sz="3200" b="1" dirty="0"/>
              <a:t>are priced at </a:t>
            </a:r>
            <a:r>
              <a:rPr lang="en-US" sz="3200" b="1" dirty="0" smtClean="0">
                <a:solidFill>
                  <a:srgbClr val="FF0000"/>
                </a:solidFill>
              </a:rPr>
              <a:t>C1</a:t>
            </a:r>
            <a:r>
              <a:rPr lang="en-US" sz="3200" b="1" dirty="0" smtClean="0"/>
              <a:t> </a:t>
            </a:r>
            <a:r>
              <a:rPr lang="en-US" sz="3200" b="1" dirty="0"/>
              <a:t>and so on. The marginal cost per unit varies with the quantity purchased, as shown in Figure 10-4.</a:t>
            </a:r>
          </a:p>
        </p:txBody>
      </p:sp>
    </p:spTree>
    <p:extLst>
      <p:ext uri="{BB962C8B-B14F-4D97-AF65-F5344CB8AC3E}">
        <p14:creationId xmlns:p14="http://schemas.microsoft.com/office/powerpoint/2010/main" val="42578561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solidFill>
            <a:schemeClr val="accent2"/>
          </a:solidFill>
        </p:spPr>
        <p:txBody>
          <a:bodyPr/>
          <a:lstStyle/>
          <a:p>
            <a:r>
              <a:rPr lang="en-US" dirty="0">
                <a:solidFill>
                  <a:schemeClr val="tx1"/>
                </a:solidFill>
              </a:rPr>
              <a:t>Marginal unit quantity discount</a:t>
            </a:r>
          </a:p>
        </p:txBody>
      </p:sp>
      <p:pic>
        <p:nvPicPr>
          <p:cNvPr id="5" name="Content Placeholder 4"/>
          <p:cNvPicPr>
            <a:picLocks noGrp="1" noChangeAspect="1"/>
          </p:cNvPicPr>
          <p:nvPr>
            <p:ph idx="1"/>
          </p:nvPr>
        </p:nvPicPr>
        <p:blipFill>
          <a:blip r:embed="rId3"/>
          <a:stretch>
            <a:fillRect/>
          </a:stretch>
        </p:blipFill>
        <p:spPr>
          <a:xfrm>
            <a:off x="838200" y="1690689"/>
            <a:ext cx="10189029" cy="4536598"/>
          </a:xfrm>
          <a:prstGeom prst="rect">
            <a:avLst/>
          </a:prstGeom>
        </p:spPr>
      </p:pic>
    </p:spTree>
    <p:extLst>
      <p:ext uri="{BB962C8B-B14F-4D97-AF65-F5344CB8AC3E}">
        <p14:creationId xmlns:p14="http://schemas.microsoft.com/office/powerpoint/2010/main" val="31907430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94989"/>
            <a:ext cx="1646063" cy="1463167"/>
          </a:xfrm>
          <a:prstGeom prst="rect">
            <a:avLst/>
          </a:prstGeom>
        </p:spPr>
      </p:pic>
      <p:sp>
        <p:nvSpPr>
          <p:cNvPr id="2" name="Title 1"/>
          <p:cNvSpPr>
            <a:spLocks noGrp="1"/>
          </p:cNvSpPr>
          <p:nvPr>
            <p:ph type="title"/>
          </p:nvPr>
        </p:nvSpPr>
        <p:spPr>
          <a:xfrm>
            <a:off x="738187" y="294989"/>
            <a:ext cx="8748713"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Why quantity discounts?</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smtClean="0"/>
              <a:t>In </a:t>
            </a:r>
            <a:r>
              <a:rPr lang="en-US" sz="3200" b="1" dirty="0"/>
              <a:t>this section we develop arguments supporting the presence of quantity discounts in a supply chain. Quantity discounts are valuable in a supply chain for the following two reasons</a:t>
            </a:r>
            <a:r>
              <a:rPr lang="en-US" sz="3200" b="1" dirty="0" smtClean="0"/>
              <a:t>:</a:t>
            </a:r>
          </a:p>
          <a:p>
            <a:pPr marL="0" indent="0" algn="just">
              <a:buNone/>
            </a:pPr>
            <a:endParaRPr lang="en-US" sz="3200" b="1" dirty="0"/>
          </a:p>
          <a:p>
            <a:pPr marL="0" indent="0" algn="just">
              <a:buNone/>
            </a:pPr>
            <a:r>
              <a:rPr lang="en-US" sz="3200" b="1" dirty="0"/>
              <a:t>1. Improved coordination to increase total supply chain profits</a:t>
            </a:r>
          </a:p>
          <a:p>
            <a:pPr marL="0" indent="0" algn="just">
              <a:buNone/>
            </a:pPr>
            <a:r>
              <a:rPr lang="en-US" sz="3200" b="1" dirty="0"/>
              <a:t>2. Extraction of surplus through price discrimination</a:t>
            </a:r>
          </a:p>
        </p:txBody>
      </p:sp>
    </p:spTree>
    <p:extLst>
      <p:ext uri="{BB962C8B-B14F-4D97-AF65-F5344CB8AC3E}">
        <p14:creationId xmlns:p14="http://schemas.microsoft.com/office/powerpoint/2010/main" val="241001051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701338" y="95759"/>
            <a:ext cx="1490662" cy="1325033"/>
          </a:xfrm>
          <a:prstGeom prst="rect">
            <a:avLst/>
          </a:prstGeom>
        </p:spPr>
      </p:pic>
      <p:sp>
        <p:nvSpPr>
          <p:cNvPr id="2" name="Title 1"/>
          <p:cNvSpPr>
            <a:spLocks noGrp="1"/>
          </p:cNvSpPr>
          <p:nvPr>
            <p:ph type="title"/>
          </p:nvPr>
        </p:nvSpPr>
        <p:spPr>
          <a:xfrm>
            <a:off x="128588" y="95229"/>
            <a:ext cx="105727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sz="4000" dirty="0">
                <a:solidFill>
                  <a:schemeClr val="tx1"/>
                </a:solidFill>
              </a:rPr>
              <a:t>Coordination to Increase Total Supply Chain </a:t>
            </a:r>
            <a:r>
              <a:rPr lang="en-US" sz="4000" dirty="0" smtClean="0">
                <a:solidFill>
                  <a:schemeClr val="tx1"/>
                </a:solidFill>
              </a:rPr>
              <a:t>Profits</a:t>
            </a:r>
            <a:endParaRPr lang="en-US" sz="4000" dirty="0">
              <a:solidFill>
                <a:schemeClr val="tx1"/>
              </a:solidFill>
            </a:endParaRPr>
          </a:p>
        </p:txBody>
      </p:sp>
      <p:sp>
        <p:nvSpPr>
          <p:cNvPr id="3" name="Content Placeholder 2"/>
          <p:cNvSpPr>
            <a:spLocks noGrp="1"/>
          </p:cNvSpPr>
          <p:nvPr>
            <p:ph idx="1"/>
          </p:nvPr>
        </p:nvSpPr>
        <p:spPr>
          <a:xfrm>
            <a:off x="257175" y="1825625"/>
            <a:ext cx="11096625" cy="4351338"/>
          </a:xfrm>
        </p:spPr>
        <p:txBody>
          <a:bodyPr>
            <a:normAutofit/>
          </a:bodyPr>
          <a:lstStyle/>
          <a:p>
            <a:pPr marL="0" indent="0" algn="just">
              <a:buNone/>
            </a:pPr>
            <a:r>
              <a:rPr lang="en-US" sz="3000" b="1" dirty="0" smtClean="0"/>
              <a:t>A </a:t>
            </a:r>
            <a:r>
              <a:rPr lang="en-US" sz="3000" b="1" dirty="0"/>
              <a:t>supply chain is coordinated if the decisions the retailer and supplier make maximize total supply chain profits. In reality, each stage in a supply chain may have a separate owner and thus attempt to maximize that stage's own profits. The result of this independent decision making can be a lack of coordination in a supply chain because actions that maximize retailer profits may not maximize supply chain profits. In this section we discuss how a manufacturer may use appropriate quantity discounts to ensure that total supply chain profits are maximized even if the retailer is acting to maximize its own profits.</a:t>
            </a:r>
          </a:p>
        </p:txBody>
      </p:sp>
    </p:spTree>
    <p:extLst>
      <p:ext uri="{BB962C8B-B14F-4D97-AF65-F5344CB8AC3E}">
        <p14:creationId xmlns:p14="http://schemas.microsoft.com/office/powerpoint/2010/main" val="218013648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808470" y="227522"/>
            <a:ext cx="1383530" cy="1229804"/>
          </a:xfrm>
          <a:prstGeom prst="rect">
            <a:avLst/>
          </a:prstGeom>
        </p:spPr>
      </p:pic>
      <p:sp>
        <p:nvSpPr>
          <p:cNvPr id="2" name="Title 1"/>
          <p:cNvSpPr>
            <a:spLocks noGrp="1"/>
          </p:cNvSpPr>
          <p:nvPr>
            <p:ph type="title"/>
          </p:nvPr>
        </p:nvSpPr>
        <p:spPr>
          <a:xfrm>
            <a:off x="228600" y="131763"/>
            <a:ext cx="10496550"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a:solidFill>
                  <a:schemeClr val="tx1"/>
                </a:solidFill>
              </a:rPr>
              <a:t>Price Discrimination to Maximize Supplier </a:t>
            </a:r>
            <a:r>
              <a:rPr lang="en-US" dirty="0" smtClean="0">
                <a:solidFill>
                  <a:schemeClr val="tx1"/>
                </a:solidFill>
              </a:rPr>
              <a:t>Profits</a:t>
            </a:r>
            <a:endParaRPr lang="en-US" dirty="0">
              <a:solidFill>
                <a:schemeClr val="tx1"/>
              </a:solidFill>
            </a:endParaRPr>
          </a:p>
        </p:txBody>
      </p:sp>
      <p:sp>
        <p:nvSpPr>
          <p:cNvPr id="3" name="Content Placeholder 2"/>
          <p:cNvSpPr>
            <a:spLocks noGrp="1"/>
          </p:cNvSpPr>
          <p:nvPr>
            <p:ph idx="1"/>
          </p:nvPr>
        </p:nvSpPr>
        <p:spPr>
          <a:xfrm>
            <a:off x="228600" y="1825625"/>
            <a:ext cx="11125200" cy="4351338"/>
          </a:xfrm>
        </p:spPr>
        <p:txBody>
          <a:bodyPr>
            <a:noAutofit/>
          </a:bodyPr>
          <a:lstStyle/>
          <a:p>
            <a:pPr marL="0" indent="0" algn="just">
              <a:buNone/>
            </a:pPr>
            <a:r>
              <a:rPr lang="en-US" sz="3000" b="1" dirty="0" smtClean="0">
                <a:solidFill>
                  <a:srgbClr val="FF0000"/>
                </a:solidFill>
              </a:rPr>
              <a:t>Price </a:t>
            </a:r>
            <a:r>
              <a:rPr lang="en-US" sz="3000" b="1" dirty="0">
                <a:solidFill>
                  <a:srgbClr val="FF0000"/>
                </a:solidFill>
              </a:rPr>
              <a:t>discrimination </a:t>
            </a:r>
            <a:r>
              <a:rPr lang="en-US" sz="3000" b="1" dirty="0"/>
              <a:t>is the practice whereby a firm charges differential prices to maximize profits. An example of price discrimination is airlines</a:t>
            </a:r>
            <a:r>
              <a:rPr lang="en-US" sz="3000" b="1" dirty="0" smtClean="0"/>
              <a:t>:</a:t>
            </a:r>
          </a:p>
          <a:p>
            <a:pPr marL="0" indent="0" algn="just">
              <a:buNone/>
            </a:pPr>
            <a:r>
              <a:rPr lang="en-US" sz="3000" b="1" dirty="0" smtClean="0"/>
              <a:t> </a:t>
            </a:r>
            <a:r>
              <a:rPr lang="en-US" sz="3000" b="1" dirty="0"/>
              <a:t>Passengers traveling on the same plane often pay different prices for their seats. setting a fixed price for all units does not maximize profits for the manufacturer. In principle, the manufacturer can obtain the entire area under the demand curve above its marginal cost by pricing each unit differently based on customers' marginal evaluation at each quantity. Quantity discounts are one mechanism for price discrimination because customers pay different prices based on the quantity purchased.</a:t>
            </a:r>
          </a:p>
          <a:p>
            <a:pPr marL="0" indent="0" algn="just">
              <a:buNone/>
            </a:pPr>
            <a:endParaRPr lang="en-US" sz="3000" b="1" dirty="0"/>
          </a:p>
        </p:txBody>
      </p:sp>
    </p:spTree>
    <p:extLst>
      <p:ext uri="{BB962C8B-B14F-4D97-AF65-F5344CB8AC3E}">
        <p14:creationId xmlns:p14="http://schemas.microsoft.com/office/powerpoint/2010/main" val="2748383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29900" y="158719"/>
            <a:ext cx="1562100" cy="1388533"/>
          </a:xfrm>
          <a:prstGeom prst="rect">
            <a:avLst/>
          </a:prstGeom>
        </p:spPr>
      </p:pic>
      <p:sp>
        <p:nvSpPr>
          <p:cNvPr id="2" name="Title 1"/>
          <p:cNvSpPr>
            <a:spLocks noGrp="1"/>
          </p:cNvSpPr>
          <p:nvPr>
            <p:ph type="title"/>
          </p:nvPr>
        </p:nvSpPr>
        <p:spPr>
          <a:xfrm>
            <a:off x="166687" y="92584"/>
            <a:ext cx="102060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Short-term discounting: trade promotions</a:t>
            </a:r>
            <a:endParaRPr lang="en-US" dirty="0">
              <a:solidFill>
                <a:schemeClr val="tx1"/>
              </a:solidFill>
            </a:endParaRPr>
          </a:p>
        </p:txBody>
      </p:sp>
      <p:sp>
        <p:nvSpPr>
          <p:cNvPr id="3" name="Content Placeholder 2"/>
          <p:cNvSpPr>
            <a:spLocks noGrp="1"/>
          </p:cNvSpPr>
          <p:nvPr>
            <p:ph idx="1"/>
          </p:nvPr>
        </p:nvSpPr>
        <p:spPr>
          <a:xfrm>
            <a:off x="0" y="1547252"/>
            <a:ext cx="12072938" cy="4629711"/>
          </a:xfrm>
        </p:spPr>
        <p:txBody>
          <a:bodyPr>
            <a:noAutofit/>
          </a:bodyPr>
          <a:lstStyle/>
          <a:p>
            <a:pPr marL="0" indent="0" algn="just">
              <a:buNone/>
            </a:pPr>
            <a:r>
              <a:rPr lang="en-US" sz="3200" b="1" dirty="0" smtClean="0"/>
              <a:t>Manufacturers </a:t>
            </a:r>
            <a:r>
              <a:rPr lang="en-US" sz="3200" b="1" dirty="0"/>
              <a:t>use trade promotions to offer a discounted price and a time period over which the discount is effective. For example, a manufacturer of canned soup may offer a price discount of 10 percent for the shipping period December 15 to January 25. </a:t>
            </a:r>
            <a:r>
              <a:rPr lang="en-US" sz="3200" b="1" dirty="0" smtClean="0"/>
              <a:t>For all </a:t>
            </a:r>
            <a:r>
              <a:rPr lang="en-US" sz="3200" b="1" dirty="0"/>
              <a:t>purchases within the specified time horizon, retailers get a 10 percent discount. In some cases, the manufacturer may require specific actions from the retailer, such as displays, advertising, promotion, and so on, to qualify for the trade promotion. Trade promotions are quite common in the consumer packaged-goods industry, with manufacturers promoting different products at different times of the year.</a:t>
            </a:r>
          </a:p>
          <a:p>
            <a:pPr marL="0" indent="0" algn="just">
              <a:buNone/>
            </a:pPr>
            <a:r>
              <a:rPr lang="en-US" sz="3200" b="1" dirty="0" smtClean="0"/>
              <a:t> </a:t>
            </a:r>
            <a:endParaRPr lang="en-US" sz="3200" b="1" dirty="0"/>
          </a:p>
        </p:txBody>
      </p:sp>
    </p:spTree>
    <p:extLst>
      <p:ext uri="{BB962C8B-B14F-4D97-AF65-F5344CB8AC3E}">
        <p14:creationId xmlns:p14="http://schemas.microsoft.com/office/powerpoint/2010/main" val="19380895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04278" y="187834"/>
            <a:ext cx="1449610" cy="1288542"/>
          </a:xfrm>
          <a:prstGeom prst="rect">
            <a:avLst/>
          </a:prstGeom>
        </p:spPr>
      </p:pic>
      <p:sp>
        <p:nvSpPr>
          <p:cNvPr id="2" name="Title 1"/>
          <p:cNvSpPr>
            <a:spLocks noGrp="1"/>
          </p:cNvSpPr>
          <p:nvPr>
            <p:ph type="title"/>
          </p:nvPr>
        </p:nvSpPr>
        <p:spPr>
          <a:xfrm>
            <a:off x="327113" y="187834"/>
            <a:ext cx="9974176"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327113" y="1825625"/>
            <a:ext cx="11726775" cy="4351338"/>
          </a:xfrm>
        </p:spPr>
        <p:txBody>
          <a:bodyPr>
            <a:noAutofit/>
          </a:bodyPr>
          <a:lstStyle/>
          <a:p>
            <a:pPr marL="0" indent="0" algn="just">
              <a:buNone/>
            </a:pPr>
            <a:r>
              <a:rPr lang="en-US" sz="3200" b="1" dirty="0"/>
              <a:t>The goal of trade promotions is to influence retailers to act in a way that helps the manufacturer achieve its objectives. A few of the key goals (from the manufacturer's perspective) of a trade promotion are as follows:</a:t>
            </a:r>
          </a:p>
          <a:p>
            <a:pPr marL="0" indent="0" algn="just">
              <a:buNone/>
            </a:pPr>
            <a:r>
              <a:rPr lang="en-US" sz="3200" b="1" dirty="0"/>
              <a:t>1. Induce retailers to use price discounts, displays, or advertising to spur sales.</a:t>
            </a:r>
          </a:p>
          <a:p>
            <a:pPr marL="0" indent="0" algn="just">
              <a:buNone/>
            </a:pPr>
            <a:r>
              <a:rPr lang="en-US" sz="3200" b="1" dirty="0"/>
              <a:t>2. Shift inventory from the manufacturer to the retailer and the customer.</a:t>
            </a:r>
          </a:p>
          <a:p>
            <a:pPr marL="0" indent="0" algn="just">
              <a:buNone/>
            </a:pPr>
            <a:r>
              <a:rPr lang="en-US" sz="3200" b="1" dirty="0"/>
              <a:t>3. Defend a brand against competition.</a:t>
            </a:r>
          </a:p>
        </p:txBody>
      </p:sp>
    </p:spTree>
    <p:extLst>
      <p:ext uri="{BB962C8B-B14F-4D97-AF65-F5344CB8AC3E}">
        <p14:creationId xmlns:p14="http://schemas.microsoft.com/office/powerpoint/2010/main" val="187111987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672763" y="226187"/>
            <a:ext cx="1519237" cy="1350433"/>
          </a:xfrm>
          <a:prstGeom prst="rect">
            <a:avLst/>
          </a:prstGeom>
        </p:spPr>
      </p:pic>
      <p:sp>
        <p:nvSpPr>
          <p:cNvPr id="2" name="Title 1"/>
          <p:cNvSpPr>
            <a:spLocks noGrp="1"/>
          </p:cNvSpPr>
          <p:nvPr>
            <p:ph type="title"/>
          </p:nvPr>
        </p:nvSpPr>
        <p:spPr>
          <a:xfrm>
            <a:off x="180975" y="227521"/>
            <a:ext cx="104917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Although these may be the manufacturer's objectives, it is not clear that they are always achieved as the result of a trade promotion. </a:t>
            </a:r>
            <a:endParaRPr lang="en-US" sz="3200" b="1" dirty="0" smtClean="0"/>
          </a:p>
          <a:p>
            <a:pPr marL="0" indent="0" algn="just">
              <a:buNone/>
            </a:pPr>
            <a:r>
              <a:rPr lang="en-US" sz="3200" b="1" dirty="0" smtClean="0"/>
              <a:t>Our </a:t>
            </a:r>
            <a:r>
              <a:rPr lang="en-US" sz="3200" b="1" dirty="0"/>
              <a:t>goal in this section is to investigate the impact of a trade promotion on the behavior of the retailer and the performance of the entire supply chain. The key to understanding this impact is to focus </a:t>
            </a:r>
            <a:r>
              <a:rPr lang="en-US" sz="3200" b="1" dirty="0" smtClean="0"/>
              <a:t>on how </a:t>
            </a:r>
            <a:r>
              <a:rPr lang="en-US" sz="3200" b="1" dirty="0"/>
              <a:t>a retailer reacts to a trade promotion that a manufacturer offers. </a:t>
            </a:r>
          </a:p>
        </p:txBody>
      </p:sp>
    </p:spTree>
    <p:extLst>
      <p:ext uri="{BB962C8B-B14F-4D97-AF65-F5344CB8AC3E}">
        <p14:creationId xmlns:p14="http://schemas.microsoft.com/office/powerpoint/2010/main" val="36170190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09264"/>
            <a:ext cx="1646063" cy="1463167"/>
          </a:xfrm>
          <a:prstGeom prst="rect">
            <a:avLst/>
          </a:prstGeom>
        </p:spPr>
      </p:pic>
      <p:sp>
        <p:nvSpPr>
          <p:cNvPr id="2" name="Title 1"/>
          <p:cNvSpPr>
            <a:spLocks noGrp="1"/>
          </p:cNvSpPr>
          <p:nvPr>
            <p:ph type="title"/>
          </p:nvPr>
        </p:nvSpPr>
        <p:spPr>
          <a:xfrm>
            <a:off x="423862" y="193675"/>
            <a:ext cx="8869537"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t>In response to a trade promotion, the retailer has the following options:</a:t>
            </a:r>
          </a:p>
          <a:p>
            <a:pPr marL="0" indent="0" algn="just">
              <a:buNone/>
            </a:pPr>
            <a:r>
              <a:rPr lang="en-US" sz="3200" b="1" dirty="0"/>
              <a:t>1. Pass through some or all of the promotion to customers to spur sales.</a:t>
            </a:r>
          </a:p>
          <a:p>
            <a:pPr marL="0" indent="0" algn="just">
              <a:buNone/>
            </a:pPr>
            <a:r>
              <a:rPr lang="en-US" sz="3200" b="1" dirty="0"/>
              <a:t>2. Pass through very little of the promotion to customers but purchase in greater quantity during the promotion period to exploit the temporary reduction in price.</a:t>
            </a:r>
          </a:p>
          <a:p>
            <a:pPr marL="0" indent="0" algn="just">
              <a:buNone/>
            </a:pPr>
            <a:endParaRPr lang="en-US" sz="3200" b="1" dirty="0"/>
          </a:p>
        </p:txBody>
      </p:sp>
    </p:spTree>
    <p:extLst>
      <p:ext uri="{BB962C8B-B14F-4D97-AF65-F5344CB8AC3E}">
        <p14:creationId xmlns:p14="http://schemas.microsoft.com/office/powerpoint/2010/main" val="34369876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85788" y="1751737"/>
            <a:ext cx="10958512" cy="4031873"/>
          </a:xfrm>
          <a:prstGeom prst="rect">
            <a:avLst/>
          </a:prstGeom>
        </p:spPr>
        <p:txBody>
          <a:bodyPr wrap="square">
            <a:spAutoFit/>
          </a:bodyPr>
          <a:lstStyle/>
          <a:p>
            <a:pPr algn="just"/>
            <a:r>
              <a:rPr lang="en-US" sz="3200" b="1" dirty="0"/>
              <a:t>The first action lowers the price of the product for the end customer, leading to increased purchases and thus increased sales for the entire supply chain. </a:t>
            </a:r>
            <a:endParaRPr lang="en-US" sz="3200" b="1" dirty="0" smtClean="0"/>
          </a:p>
          <a:p>
            <a:pPr algn="just"/>
            <a:endParaRPr lang="en-US" sz="3200" b="1" dirty="0"/>
          </a:p>
          <a:p>
            <a:pPr algn="just"/>
            <a:r>
              <a:rPr lang="en-US" sz="3200" b="1" dirty="0" smtClean="0"/>
              <a:t>The </a:t>
            </a:r>
            <a:r>
              <a:rPr lang="en-US" sz="3200" b="1" dirty="0"/>
              <a:t>second action does not increase purchases by the customer but increases the amount of </a:t>
            </a:r>
            <a:r>
              <a:rPr lang="en-US" sz="3200" b="1" dirty="0" smtClean="0"/>
              <a:t>inventory </a:t>
            </a:r>
            <a:r>
              <a:rPr lang="en-US" sz="3200" b="1" dirty="0"/>
              <a:t>held at the retailer. As a result, the cycle inventory and flow time within the supply chain increase. </a:t>
            </a:r>
          </a:p>
        </p:txBody>
      </p:sp>
      <p:sp>
        <p:nvSpPr>
          <p:cNvPr id="3" name="Title 1"/>
          <p:cNvSpPr txBox="1">
            <a:spLocks/>
          </p:cNvSpPr>
          <p:nvPr/>
        </p:nvSpPr>
        <p:spPr>
          <a:xfrm>
            <a:off x="423862" y="193675"/>
            <a:ext cx="8869537" cy="1325563"/>
          </a:xfrm>
          <a:prstGeom prst="rect">
            <a:avLst/>
          </a:prstGeo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solidFill>
                  <a:schemeClr val="tx1"/>
                </a:solidFill>
              </a:rPr>
              <a:t>Cont. </a:t>
            </a:r>
            <a:endParaRPr lang="en-US" dirty="0">
              <a:solidFill>
                <a:schemeClr val="tx1"/>
              </a:solidFill>
            </a:endParaRPr>
          </a:p>
        </p:txBody>
      </p:sp>
      <p:pic>
        <p:nvPicPr>
          <p:cNvPr id="4" name="Picture 3"/>
          <p:cNvPicPr>
            <a:picLocks noChangeAspect="1"/>
          </p:cNvPicPr>
          <p:nvPr/>
        </p:nvPicPr>
        <p:blipFill>
          <a:blip r:embed="rId2"/>
          <a:stretch>
            <a:fillRect/>
          </a:stretch>
        </p:blipFill>
        <p:spPr>
          <a:xfrm>
            <a:off x="10199108" y="124872"/>
            <a:ext cx="1652159" cy="1463167"/>
          </a:xfrm>
          <a:prstGeom prst="rect">
            <a:avLst/>
          </a:prstGeom>
        </p:spPr>
      </p:pic>
    </p:spTree>
    <p:extLst>
      <p:ext uri="{BB962C8B-B14F-4D97-AF65-F5344CB8AC3E}">
        <p14:creationId xmlns:p14="http://schemas.microsoft.com/office/powerpoint/2010/main" val="38021189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936337" y="173545"/>
            <a:ext cx="1646063" cy="1463167"/>
          </a:xfrm>
          <a:prstGeom prst="rect">
            <a:avLst/>
          </a:prstGeom>
        </p:spPr>
      </p:pic>
      <p:sp>
        <p:nvSpPr>
          <p:cNvPr id="2" name="Title 1"/>
          <p:cNvSpPr>
            <a:spLocks noGrp="1"/>
          </p:cNvSpPr>
          <p:nvPr>
            <p:ph type="title"/>
          </p:nvPr>
        </p:nvSpPr>
        <p:spPr>
          <a:xfrm>
            <a:off x="185738" y="122237"/>
            <a:ext cx="934402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Managing multiechelon cycle inventory</a:t>
            </a:r>
            <a:endParaRPr lang="en-US" dirty="0">
              <a:solidFill>
                <a:schemeClr val="tx1"/>
              </a:solidFill>
            </a:endParaRPr>
          </a:p>
        </p:txBody>
      </p:sp>
      <p:sp>
        <p:nvSpPr>
          <p:cNvPr id="3" name="Content Placeholder 2"/>
          <p:cNvSpPr>
            <a:spLocks noGrp="1"/>
          </p:cNvSpPr>
          <p:nvPr>
            <p:ph idx="1"/>
          </p:nvPr>
        </p:nvSpPr>
        <p:spPr>
          <a:xfrm>
            <a:off x="466725" y="1811338"/>
            <a:ext cx="10515600" cy="4351338"/>
          </a:xfrm>
        </p:spPr>
        <p:txBody>
          <a:bodyPr>
            <a:normAutofit/>
          </a:bodyPr>
          <a:lstStyle/>
          <a:p>
            <a:pPr marL="0" indent="0" algn="just">
              <a:buNone/>
            </a:pPr>
            <a:r>
              <a:rPr lang="en-US" sz="3200" b="1" dirty="0" smtClean="0"/>
              <a:t>A </a:t>
            </a:r>
            <a:r>
              <a:rPr lang="en-US" sz="3200" b="1" dirty="0"/>
              <a:t>multiechelon supply chain has multiple stages and possibly many players at each stage. </a:t>
            </a:r>
            <a:endParaRPr lang="en-US" sz="3200" b="1" dirty="0" smtClean="0"/>
          </a:p>
          <a:p>
            <a:pPr marL="0" indent="0" algn="just">
              <a:buNone/>
            </a:pPr>
            <a:r>
              <a:rPr lang="en-US" sz="3200" b="1" dirty="0" smtClean="0"/>
              <a:t>The </a:t>
            </a:r>
            <a:r>
              <a:rPr lang="en-US" sz="3200" b="1" dirty="0"/>
              <a:t>lack of coordination in lot sizing decisions across the supply chain results in high costs and more cycle inventory than required. </a:t>
            </a:r>
            <a:endParaRPr lang="en-US" sz="3200" b="1" dirty="0" smtClean="0"/>
          </a:p>
          <a:p>
            <a:pPr marL="0" indent="0" algn="just">
              <a:buNone/>
            </a:pPr>
            <a:r>
              <a:rPr lang="en-US" sz="3200" b="1" dirty="0" smtClean="0"/>
              <a:t>The </a:t>
            </a:r>
            <a:r>
              <a:rPr lang="en-US" sz="3200" b="1" dirty="0"/>
              <a:t>goal in a multiechelon system </a:t>
            </a:r>
            <a:r>
              <a:rPr lang="en-US" sz="3200" b="1" dirty="0" smtClean="0"/>
              <a:t>is to </a:t>
            </a:r>
            <a:r>
              <a:rPr lang="en-US" sz="3200" b="1" dirty="0"/>
              <a:t>decrease total costs by coordinating orders across the supply chain.</a:t>
            </a:r>
          </a:p>
        </p:txBody>
      </p:sp>
    </p:spTree>
    <p:extLst>
      <p:ext uri="{BB962C8B-B14F-4D97-AF65-F5344CB8AC3E}">
        <p14:creationId xmlns:p14="http://schemas.microsoft.com/office/powerpoint/2010/main" val="136636168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545937" y="227521"/>
            <a:ext cx="1646063" cy="1463167"/>
          </a:xfrm>
          <a:prstGeom prst="rect">
            <a:avLst/>
          </a:prstGeom>
        </p:spPr>
      </p:pic>
      <p:sp>
        <p:nvSpPr>
          <p:cNvPr id="2" name="Title 1"/>
          <p:cNvSpPr>
            <a:spLocks noGrp="1"/>
          </p:cNvSpPr>
          <p:nvPr>
            <p:ph type="title"/>
          </p:nvPr>
        </p:nvSpPr>
        <p:spPr>
          <a:xfrm>
            <a:off x="114300" y="227521"/>
            <a:ext cx="10315575"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normAutofit/>
          </a:bodyPr>
          <a:lstStyle/>
          <a:p>
            <a:r>
              <a:rPr lang="en-US" dirty="0" smtClean="0">
                <a:solidFill>
                  <a:schemeClr val="tx1"/>
                </a:solidFill>
              </a:rPr>
              <a:t>Estimating cycle inventory-related costs in practice</a:t>
            </a:r>
            <a:endParaRPr lang="en-US" dirty="0">
              <a:solidFill>
                <a:schemeClr val="tx1"/>
              </a:solidFill>
            </a:endParaRPr>
          </a:p>
        </p:txBody>
      </p:sp>
      <p:sp>
        <p:nvSpPr>
          <p:cNvPr id="3" name="Content Placeholder 2"/>
          <p:cNvSpPr>
            <a:spLocks noGrp="1"/>
          </p:cNvSpPr>
          <p:nvPr>
            <p:ph idx="1"/>
          </p:nvPr>
        </p:nvSpPr>
        <p:spPr>
          <a:xfrm>
            <a:off x="114300" y="1825625"/>
            <a:ext cx="11844338" cy="4351338"/>
          </a:xfrm>
        </p:spPr>
        <p:txBody>
          <a:bodyPr>
            <a:normAutofit/>
          </a:bodyPr>
          <a:lstStyle/>
          <a:p>
            <a:pPr marL="0" indent="0" algn="just">
              <a:buNone/>
            </a:pPr>
            <a:r>
              <a:rPr lang="en-US" b="1" dirty="0" smtClean="0"/>
              <a:t>When </a:t>
            </a:r>
            <a:r>
              <a:rPr lang="en-US" b="1" dirty="0"/>
              <a:t>setting cycle inventory levels in practice, a common hurdle is estimating the ordering and holding costs. Given the robustness of cycle inventory models, it is better to get a good approximation quickly rather than spend a lot of time trying to </a:t>
            </a:r>
            <a:r>
              <a:rPr lang="en-US" b="1" dirty="0" smtClean="0"/>
              <a:t>estimate costs </a:t>
            </a:r>
            <a:r>
              <a:rPr lang="en-US" b="1" dirty="0"/>
              <a:t>exactly. Our goal is to identify incremental costs that change with the lot sizing decision. We can ignore costs that are unchanged with a change in lot size. For example, if a factory is running at 50 percent of capacity and all labor is full-time and not earning overtime, it can be argued that the incremental setup cost for labor is zero. Reducing the lot size in this case will not have any impact on setup cost until either labor is fully utilized (and earning overtime) or machines are fully utilized (with a resulting loss in production capacity).</a:t>
            </a:r>
          </a:p>
          <a:p>
            <a:pPr marL="0" indent="0" algn="just">
              <a:buNone/>
            </a:pPr>
            <a:endParaRPr lang="en-US" b="1" dirty="0"/>
          </a:p>
        </p:txBody>
      </p:sp>
    </p:spTree>
    <p:extLst>
      <p:ext uri="{BB962C8B-B14F-4D97-AF65-F5344CB8AC3E}">
        <p14:creationId xmlns:p14="http://schemas.microsoft.com/office/powerpoint/2010/main" val="41877560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7737" y="227521"/>
            <a:ext cx="1646063" cy="1463167"/>
          </a:xfrm>
          <a:prstGeom prst="rect">
            <a:avLst/>
          </a:prstGeom>
        </p:spPr>
      </p:pic>
      <p:sp>
        <p:nvSpPr>
          <p:cNvPr id="2" name="Title 1"/>
          <p:cNvSpPr>
            <a:spLocks noGrp="1"/>
          </p:cNvSpPr>
          <p:nvPr>
            <p:ph type="title"/>
          </p:nvPr>
        </p:nvSpPr>
        <p:spPr>
          <a:xfrm>
            <a:off x="323850" y="227521"/>
            <a:ext cx="912018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Inventory holding cost</a:t>
            </a:r>
            <a:endParaRPr lang="en-US" dirty="0">
              <a:solidFill>
                <a:schemeClr val="tx1"/>
              </a:solidFill>
            </a:endParaRPr>
          </a:p>
        </p:txBody>
      </p:sp>
      <p:sp>
        <p:nvSpPr>
          <p:cNvPr id="3" name="Content Placeholder 2"/>
          <p:cNvSpPr>
            <a:spLocks noGrp="1"/>
          </p:cNvSpPr>
          <p:nvPr>
            <p:ph idx="1"/>
          </p:nvPr>
        </p:nvSpPr>
        <p:spPr>
          <a:xfrm>
            <a:off x="563880" y="1811338"/>
            <a:ext cx="10515600" cy="4351338"/>
          </a:xfrm>
        </p:spPr>
        <p:txBody>
          <a:bodyPr/>
          <a:lstStyle/>
          <a:p>
            <a:pPr marL="0" indent="0" algn="just">
              <a:buNone/>
            </a:pPr>
            <a:r>
              <a:rPr lang="en-US" b="1" dirty="0" smtClean="0"/>
              <a:t>Holding </a:t>
            </a:r>
            <a:r>
              <a:rPr lang="en-US" b="1" dirty="0"/>
              <a:t>cost is estimated as a percentage of the cost of a product and is the sum of the following major components.</a:t>
            </a:r>
          </a:p>
          <a:p>
            <a:pPr marL="0" indent="0" algn="just">
              <a:buNone/>
            </a:pPr>
            <a:r>
              <a:rPr lang="en-US" b="1" dirty="0"/>
              <a:t>• </a:t>
            </a:r>
            <a:r>
              <a:rPr lang="en-US" b="1" dirty="0">
                <a:solidFill>
                  <a:srgbClr val="FF0000"/>
                </a:solidFill>
              </a:rPr>
              <a:t>Cost of capital: </a:t>
            </a:r>
            <a:r>
              <a:rPr lang="en-US" b="1" dirty="0"/>
              <a:t>This is the dominant component of holding cost for products that do not become obsolete quickly. The appropriate approach is to evaluate the </a:t>
            </a:r>
            <a:r>
              <a:rPr lang="en-US" b="1" i="1" dirty="0" smtClean="0">
                <a:solidFill>
                  <a:srgbClr val="FF0000"/>
                </a:solidFill>
              </a:rPr>
              <a:t>weighted average </a:t>
            </a:r>
            <a:r>
              <a:rPr lang="en-US" b="1" i="1" dirty="0">
                <a:solidFill>
                  <a:srgbClr val="FF0000"/>
                </a:solidFill>
              </a:rPr>
              <a:t>cost of capital </a:t>
            </a:r>
            <a:r>
              <a:rPr lang="en-US" b="1" dirty="0"/>
              <a:t>(WACC), 5 which takes into account the required return </a:t>
            </a:r>
            <a:r>
              <a:rPr lang="en-US" b="1" dirty="0" smtClean="0"/>
              <a:t>on the </a:t>
            </a:r>
            <a:r>
              <a:rPr lang="en-US" b="1" dirty="0"/>
              <a:t>firm's equity and the cost of its debt. These are weighted by the amount of equity and debt financing that the firm has. The </a:t>
            </a:r>
            <a:r>
              <a:rPr lang="en-US" b="1" dirty="0" smtClean="0"/>
              <a:t>formula </a:t>
            </a:r>
            <a:r>
              <a:rPr lang="en-US" b="1" dirty="0"/>
              <a:t>for the WACC </a:t>
            </a:r>
            <a:r>
              <a:rPr lang="en-US" b="1" dirty="0" smtClean="0"/>
              <a:t>is</a:t>
            </a:r>
          </a:p>
          <a:p>
            <a:pPr marL="0" indent="0" algn="just">
              <a:buNone/>
            </a:pPr>
            <a:endParaRPr lang="en-US" b="1" dirty="0"/>
          </a:p>
        </p:txBody>
      </p:sp>
      <p:pic>
        <p:nvPicPr>
          <p:cNvPr id="5" name="Picture 4"/>
          <p:cNvPicPr>
            <a:picLocks noChangeAspect="1"/>
          </p:cNvPicPr>
          <p:nvPr/>
        </p:nvPicPr>
        <p:blipFill>
          <a:blip r:embed="rId3"/>
          <a:stretch>
            <a:fillRect/>
          </a:stretch>
        </p:blipFill>
        <p:spPr>
          <a:xfrm>
            <a:off x="3040380" y="5476739"/>
            <a:ext cx="5562600" cy="581025"/>
          </a:xfrm>
          <a:prstGeom prst="rect">
            <a:avLst/>
          </a:prstGeom>
        </p:spPr>
      </p:pic>
    </p:spTree>
    <p:extLst>
      <p:ext uri="{BB962C8B-B14F-4D97-AF65-F5344CB8AC3E}">
        <p14:creationId xmlns:p14="http://schemas.microsoft.com/office/powerpoint/2010/main" val="358857489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398300" y="44419"/>
            <a:ext cx="1646063" cy="1394366"/>
          </a:xfrm>
          <a:prstGeom prst="rect">
            <a:avLst/>
          </a:prstGeom>
        </p:spPr>
      </p:pic>
      <p:sp>
        <p:nvSpPr>
          <p:cNvPr id="2" name="Title 1"/>
          <p:cNvSpPr>
            <a:spLocks noGrp="1"/>
          </p:cNvSpPr>
          <p:nvPr>
            <p:ph type="title"/>
          </p:nvPr>
        </p:nvSpPr>
        <p:spPr>
          <a:xfrm>
            <a:off x="214313" y="113221"/>
            <a:ext cx="9701212"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14313" y="1438784"/>
                <a:ext cx="11830050" cy="5104891"/>
              </a:xfrm>
            </p:spPr>
            <p:txBody>
              <a:bodyPr>
                <a:noAutofit/>
              </a:bodyPr>
              <a:lstStyle/>
              <a:p>
                <a:pPr marL="0" indent="0" algn="just">
                  <a:buNone/>
                </a:pPr>
                <a:r>
                  <a:rPr lang="en-US" b="1" dirty="0"/>
                  <a:t>where</a:t>
                </a:r>
              </a:p>
              <a:p>
                <a:pPr marL="0" indent="0" algn="just">
                  <a:buNone/>
                </a:pPr>
                <a:r>
                  <a:rPr lang="en-US" b="1" dirty="0"/>
                  <a:t>E = amount of equity</a:t>
                </a:r>
              </a:p>
              <a:p>
                <a:pPr marL="0" indent="0" algn="just">
                  <a:buNone/>
                </a:pPr>
                <a:r>
                  <a:rPr lang="en-US" b="1" dirty="0"/>
                  <a:t>D =amount of </a:t>
                </a:r>
                <a:r>
                  <a:rPr lang="en-US" b="1" dirty="0" smtClean="0"/>
                  <a:t>debt</a:t>
                </a:r>
              </a:p>
              <a:p>
                <a:pPr marL="0" indent="0" algn="just">
                  <a:buNone/>
                </a:pPr>
                <a:r>
                  <a:rPr lang="en-US" b="1" dirty="0" err="1" smtClean="0"/>
                  <a:t>Rf</a:t>
                </a:r>
                <a:r>
                  <a:rPr lang="en-US" b="1" dirty="0" smtClean="0"/>
                  <a:t>=risk-free </a:t>
                </a:r>
                <a:r>
                  <a:rPr lang="en-US" b="1" dirty="0"/>
                  <a:t>rate of return (which is usually in the mid-single digits)</a:t>
                </a:r>
              </a:p>
              <a:p>
                <a:pPr marL="0" indent="0" algn="just">
                  <a:buNone/>
                </a:pPr>
                <a14:m>
                  <m:oMath xmlns:m="http://schemas.openxmlformats.org/officeDocument/2006/math">
                    <m:r>
                      <a:rPr lang="el-GR" b="1" i="1">
                        <a:latin typeface="Cambria Math" panose="02040503050406030204" pitchFamily="18" charset="0"/>
                      </a:rPr>
                      <m:t>𝜷</m:t>
                    </m:r>
                  </m:oMath>
                </a14:m>
                <a:r>
                  <a:rPr lang="en-US" b="1" dirty="0" smtClean="0"/>
                  <a:t> </a:t>
                </a:r>
                <a:r>
                  <a:rPr lang="en-US" b="1" dirty="0"/>
                  <a:t>= the firm's beta</a:t>
                </a:r>
              </a:p>
              <a:p>
                <a:pPr marL="0" indent="0" algn="just">
                  <a:buNone/>
                </a:pPr>
                <a:r>
                  <a:rPr lang="en-US" b="1" dirty="0"/>
                  <a:t>MRP = market risk premium (which is around the high single digits)</a:t>
                </a:r>
              </a:p>
              <a:p>
                <a:pPr marL="0" indent="0" algn="just">
                  <a:buNone/>
                </a:pPr>
                <a:r>
                  <a:rPr lang="en-US" b="1" dirty="0" err="1"/>
                  <a:t>Rb</a:t>
                </a:r>
                <a:r>
                  <a:rPr lang="en-US" b="1" dirty="0"/>
                  <a:t> = rate at which the firm can borrow money (related to its debt rating)</a:t>
                </a:r>
              </a:p>
              <a:p>
                <a:pPr marL="0" indent="0" algn="just">
                  <a:buNone/>
                </a:pPr>
                <a:r>
                  <a:rPr lang="en-US" b="1" dirty="0"/>
                  <a:t>t =tax rate</a:t>
                </a:r>
              </a:p>
              <a:p>
                <a:pPr marL="0" indent="0" algn="just">
                  <a:buNone/>
                </a:pPr>
                <a:r>
                  <a:rPr lang="en-US" b="1" dirty="0"/>
                  <a:t>The WACC is adjusted for use in a pretax setting as follows:</a:t>
                </a:r>
              </a:p>
              <a:p>
                <a:pPr marL="0" indent="0" algn="just">
                  <a:buNone/>
                </a:pPr>
                <a:r>
                  <a:rPr lang="en-US" b="1" dirty="0"/>
                  <a:t>Pretax WACC =after-tax WACC/(1 - t)</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14313" y="1438784"/>
                <a:ext cx="11830050" cy="5104891"/>
              </a:xfrm>
              <a:blipFill>
                <a:blip r:embed="rId3"/>
                <a:stretch>
                  <a:fillRect l="-1030" t="-1912" b="-2867"/>
                </a:stretch>
              </a:blipFill>
            </p:spPr>
            <p:txBody>
              <a:bodyPr/>
              <a:lstStyle/>
              <a:p>
                <a:r>
                  <a:rPr lang="en-US">
                    <a:noFill/>
                  </a:rPr>
                  <a:t> </a:t>
                </a:r>
              </a:p>
            </p:txBody>
          </p:sp>
        </mc:Fallback>
      </mc:AlternateContent>
    </p:spTree>
    <p:extLst>
      <p:ext uri="{BB962C8B-B14F-4D97-AF65-F5344CB8AC3E}">
        <p14:creationId xmlns:p14="http://schemas.microsoft.com/office/powerpoint/2010/main" val="353082251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1475" y="227521"/>
            <a:ext cx="922225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a:xfrm>
            <a:off x="371475" y="1825625"/>
            <a:ext cx="10982325" cy="4351338"/>
          </a:xfrm>
        </p:spPr>
        <p:txBody>
          <a:bodyPr>
            <a:normAutofit lnSpcReduction="10000"/>
          </a:bodyPr>
          <a:lstStyle/>
          <a:p>
            <a:pPr marL="0" indent="0" algn="just">
              <a:buNone/>
            </a:pPr>
            <a:r>
              <a:rPr lang="en-US" b="1" dirty="0"/>
              <a:t>• </a:t>
            </a:r>
            <a:r>
              <a:rPr lang="en-US" b="1" dirty="0">
                <a:solidFill>
                  <a:srgbClr val="FF0000"/>
                </a:solidFill>
              </a:rPr>
              <a:t>Obsolescence (or spoilage) cost: </a:t>
            </a:r>
            <a:endParaRPr lang="en-US" b="1" dirty="0" smtClean="0">
              <a:solidFill>
                <a:srgbClr val="FF0000"/>
              </a:solidFill>
            </a:endParaRPr>
          </a:p>
          <a:p>
            <a:pPr marL="0" indent="0" algn="just">
              <a:buNone/>
            </a:pPr>
            <a:r>
              <a:rPr lang="en-US" b="1" dirty="0" smtClean="0"/>
              <a:t>The </a:t>
            </a:r>
            <a:r>
              <a:rPr lang="en-US" b="1" dirty="0"/>
              <a:t>obsolescence cost estimates the rate at which the value of the stored product drops because its market value or quality falls. This cost can range dramatically, from rates of many thousands percent to </a:t>
            </a:r>
            <a:r>
              <a:rPr lang="en-US" b="1" dirty="0" smtClean="0"/>
              <a:t>virtually zero</a:t>
            </a:r>
            <a:r>
              <a:rPr lang="en-US" b="1" dirty="0"/>
              <a:t>, depending on the type of product. Perishable products have high obsolescence rates. Even nonperishables can have high obsolescence rates if they have short life cycles</a:t>
            </a:r>
            <a:r>
              <a:rPr lang="en-US" b="1" dirty="0" smtClean="0"/>
              <a:t>.</a:t>
            </a:r>
          </a:p>
          <a:p>
            <a:pPr marL="0" indent="0" algn="just">
              <a:buNone/>
            </a:pPr>
            <a:r>
              <a:rPr lang="en-US" b="1" dirty="0" smtClean="0"/>
              <a:t> </a:t>
            </a:r>
            <a:r>
              <a:rPr lang="en-US" b="1" dirty="0"/>
              <a:t>A product with a life cycle of six months has an effective obsolescence cost of 200 percent. At the other end of the spectrum are products such as crude oil that take a long time to become obsolete or spoil. For such products a very low obsolescence rate may be applied</a:t>
            </a:r>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340429100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16016" y="227521"/>
            <a:ext cx="1652159" cy="1463167"/>
          </a:xfrm>
          <a:prstGeom prst="rect">
            <a:avLst/>
          </a:prstGeom>
        </p:spPr>
      </p:pic>
      <p:sp>
        <p:nvSpPr>
          <p:cNvPr id="2" name="Title 1"/>
          <p:cNvSpPr>
            <a:spLocks noGrp="1"/>
          </p:cNvSpPr>
          <p:nvPr>
            <p:ph type="title"/>
          </p:nvPr>
        </p:nvSpPr>
        <p:spPr>
          <a:xfrm>
            <a:off x="838200" y="227521"/>
            <a:ext cx="886344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lnSpcReduction="10000"/>
          </a:bodyPr>
          <a:lstStyle/>
          <a:p>
            <a:pPr marL="0" indent="0" algn="just">
              <a:buNone/>
            </a:pPr>
            <a:r>
              <a:rPr lang="en-US" b="1" dirty="0">
                <a:solidFill>
                  <a:srgbClr val="FF0000"/>
                </a:solidFill>
              </a:rPr>
              <a:t>• Handling cost</a:t>
            </a:r>
            <a:r>
              <a:rPr lang="en-US" b="1" dirty="0" smtClean="0">
                <a:solidFill>
                  <a:srgbClr val="FF0000"/>
                </a:solidFill>
              </a:rPr>
              <a:t>:</a:t>
            </a:r>
          </a:p>
          <a:p>
            <a:pPr marL="0" indent="0" algn="just">
              <a:buNone/>
            </a:pPr>
            <a:r>
              <a:rPr lang="en-US" b="1" dirty="0" smtClean="0"/>
              <a:t> </a:t>
            </a:r>
            <a:r>
              <a:rPr lang="en-US" b="1" dirty="0"/>
              <a:t>Handling cost should include only incremental receiving and storage costs that vary with the quantity of product received. Quantity-independent handling costs that vary with the number of orders should be included in the order cost. The quantity-dependent handling cost often does not change if </a:t>
            </a:r>
            <a:r>
              <a:rPr lang="en-US" b="1" dirty="0" smtClean="0"/>
              <a:t>quantity varies </a:t>
            </a:r>
            <a:r>
              <a:rPr lang="en-US" b="1" dirty="0"/>
              <a:t>within a range. If the quantity is within this range (e.g., the range of inventory a crew of four people can unload per period of time), incremental handling cost added to the holding cost is zero. </a:t>
            </a:r>
            <a:endParaRPr lang="en-US" b="1" dirty="0" smtClean="0"/>
          </a:p>
          <a:p>
            <a:pPr marL="0" indent="0" algn="just">
              <a:buNone/>
            </a:pPr>
            <a:r>
              <a:rPr lang="en-US" b="1" dirty="0" smtClean="0"/>
              <a:t>If </a:t>
            </a:r>
            <a:r>
              <a:rPr lang="en-US" b="1" dirty="0"/>
              <a:t>the quantity handled requires more people, an incremental handling cost is added to the holding cost.</a:t>
            </a:r>
          </a:p>
          <a:p>
            <a:pPr marL="0" indent="0" algn="just">
              <a:buNone/>
            </a:pPr>
            <a:endParaRPr lang="en-US" b="1" dirty="0"/>
          </a:p>
          <a:p>
            <a:pPr marL="0" indent="0" algn="just">
              <a:buNone/>
            </a:pPr>
            <a:endParaRPr lang="en-US" b="1" dirty="0"/>
          </a:p>
        </p:txBody>
      </p:sp>
    </p:spTree>
    <p:extLst>
      <p:ext uri="{BB962C8B-B14F-4D97-AF65-F5344CB8AC3E}">
        <p14:creationId xmlns:p14="http://schemas.microsoft.com/office/powerpoint/2010/main" val="52582671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458450" y="365125"/>
            <a:ext cx="1457325" cy="1148049"/>
          </a:xfrm>
          <a:prstGeom prst="rect">
            <a:avLst/>
          </a:prstGeom>
        </p:spPr>
      </p:pic>
      <p:sp>
        <p:nvSpPr>
          <p:cNvPr id="2" name="Title 1"/>
          <p:cNvSpPr>
            <a:spLocks noGrp="1"/>
          </p:cNvSpPr>
          <p:nvPr>
            <p:ph type="title"/>
          </p:nvPr>
        </p:nvSpPr>
        <p:spPr>
          <a:xfrm>
            <a:off x="838200" y="187611"/>
            <a:ext cx="9405938"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000" b="1" dirty="0">
                <a:solidFill>
                  <a:srgbClr val="FF0000"/>
                </a:solidFill>
              </a:rPr>
              <a:t>• Occupancy cost: </a:t>
            </a:r>
            <a:endParaRPr lang="en-US" sz="3000" b="1" dirty="0" smtClean="0">
              <a:solidFill>
                <a:srgbClr val="FF0000"/>
              </a:solidFill>
            </a:endParaRPr>
          </a:p>
          <a:p>
            <a:pPr marL="0" indent="0" algn="just">
              <a:buNone/>
            </a:pPr>
            <a:r>
              <a:rPr lang="en-US" sz="3000" b="1" dirty="0" smtClean="0"/>
              <a:t>The </a:t>
            </a:r>
            <a:r>
              <a:rPr lang="en-US" sz="3000" b="1" dirty="0"/>
              <a:t>occupancy cost reflects the incremental change in space cost due to changing cycle inventory. If the firm is being charged based on the actual number of units held in storage, we have the direct occupancy cost. Firms often lease or purchase a fixed amount of space. As long as a marginal change in </a:t>
            </a:r>
            <a:r>
              <a:rPr lang="en-US" sz="3000" b="1" dirty="0" smtClean="0"/>
              <a:t>cycle inventory </a:t>
            </a:r>
            <a:r>
              <a:rPr lang="en-US" sz="3000" b="1" dirty="0"/>
              <a:t>does not change the space requirements, the incremental occupancy cost is zero. Occupancy costs often take the form of a step function, with a sudden increase in cost when capacity is fully utilized and new space must be acquired.</a:t>
            </a:r>
          </a:p>
        </p:txBody>
      </p:sp>
    </p:spTree>
    <p:extLst>
      <p:ext uri="{BB962C8B-B14F-4D97-AF65-F5344CB8AC3E}">
        <p14:creationId xmlns:p14="http://schemas.microsoft.com/office/powerpoint/2010/main" val="16004025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830229" y="259921"/>
            <a:ext cx="1652159" cy="1463167"/>
          </a:xfrm>
          <a:prstGeom prst="rect">
            <a:avLst/>
          </a:prstGeom>
        </p:spPr>
      </p:pic>
      <p:sp>
        <p:nvSpPr>
          <p:cNvPr id="2" name="Title 1"/>
          <p:cNvSpPr>
            <a:spLocks noGrp="1"/>
          </p:cNvSpPr>
          <p:nvPr>
            <p:ph type="title"/>
          </p:nvPr>
        </p:nvSpPr>
        <p:spPr>
          <a:xfrm>
            <a:off x="552450" y="294989"/>
            <a:ext cx="8863441" cy="1325563"/>
          </a:xfrm>
          <a:solidFill>
            <a:schemeClr val="accent2"/>
          </a:solid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r>
              <a:rPr lang="en-US" dirty="0" smtClean="0">
                <a:solidFill>
                  <a:schemeClr val="tx1"/>
                </a:solidFill>
              </a:rPr>
              <a:t>Cont. </a:t>
            </a:r>
            <a:endParaRPr lang="en-US" dirty="0">
              <a:solidFill>
                <a:schemeClr val="tx1"/>
              </a:solidFill>
            </a:endParaRPr>
          </a:p>
        </p:txBody>
      </p:sp>
      <p:sp>
        <p:nvSpPr>
          <p:cNvPr id="3" name="Content Placeholder 2"/>
          <p:cNvSpPr>
            <a:spLocks noGrp="1"/>
          </p:cNvSpPr>
          <p:nvPr>
            <p:ph idx="1"/>
          </p:nvPr>
        </p:nvSpPr>
        <p:spPr/>
        <p:txBody>
          <a:bodyPr>
            <a:normAutofit/>
          </a:bodyPr>
          <a:lstStyle/>
          <a:p>
            <a:pPr marL="0" indent="0" algn="just">
              <a:buNone/>
            </a:pPr>
            <a:r>
              <a:rPr lang="en-US" sz="3200" b="1" dirty="0">
                <a:solidFill>
                  <a:srgbClr val="FF0000"/>
                </a:solidFill>
              </a:rPr>
              <a:t>• Miscellaneous costs: </a:t>
            </a:r>
            <a:endParaRPr lang="en-US" sz="3200" b="1" dirty="0" smtClean="0">
              <a:solidFill>
                <a:srgbClr val="FF0000"/>
              </a:solidFill>
            </a:endParaRPr>
          </a:p>
          <a:p>
            <a:pPr marL="0" indent="0" algn="just">
              <a:buNone/>
            </a:pPr>
            <a:r>
              <a:rPr lang="en-US" sz="3200" b="1" dirty="0" smtClean="0"/>
              <a:t>The </a:t>
            </a:r>
            <a:r>
              <a:rPr lang="en-US" sz="3200" b="1" dirty="0"/>
              <a:t>final component of holding cost deals with a number of other relatively small costs. These costs include theft, security, damage, tax, and additional insurance charges that are incurred. Once again, it is important to estimate the incremental change in these costs on changing cycle inventory.</a:t>
            </a:r>
          </a:p>
        </p:txBody>
      </p:sp>
    </p:spTree>
    <p:extLst>
      <p:ext uri="{BB962C8B-B14F-4D97-AF65-F5344CB8AC3E}">
        <p14:creationId xmlns:p14="http://schemas.microsoft.com/office/powerpoint/2010/main" val="224056381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695544" y="294989"/>
            <a:ext cx="1658256" cy="1463167"/>
          </a:xfrm>
          <a:prstGeom prst="rect">
            <a:avLst/>
          </a:prstGeom>
        </p:spPr>
      </p:pic>
      <p:sp>
        <p:nvSpPr>
          <p:cNvPr id="3" name="Content Placeholder 2"/>
          <p:cNvSpPr>
            <a:spLocks noGrp="1"/>
          </p:cNvSpPr>
          <p:nvPr>
            <p:ph idx="1"/>
          </p:nvPr>
        </p:nvSpPr>
        <p:spPr/>
        <p:txBody>
          <a:bodyPr/>
          <a:lstStyle/>
          <a:p>
            <a:pPr marL="0" indent="0">
              <a:buNone/>
            </a:pPr>
            <a:r>
              <a:rPr lang="en-US" dirty="0"/>
              <a:t>Reference </a:t>
            </a:r>
          </a:p>
          <a:p>
            <a:pPr marL="0" indent="0">
              <a:buNone/>
            </a:pPr>
            <a:r>
              <a:rPr lang="en-US" dirty="0"/>
              <a:t>Supply chain management</a:t>
            </a:r>
          </a:p>
          <a:p>
            <a:pPr marL="0" indent="0">
              <a:buNone/>
            </a:pPr>
            <a:r>
              <a:rPr lang="en-US" dirty="0"/>
              <a:t>Strategy, Planning, and Operation</a:t>
            </a:r>
          </a:p>
          <a:p>
            <a:pPr marL="0" indent="0">
              <a:buNone/>
            </a:pPr>
            <a:r>
              <a:rPr lang="en-US" dirty="0"/>
              <a:t>By: Sunil Chopra,</a:t>
            </a:r>
          </a:p>
          <a:p>
            <a:pPr marL="0" indent="0">
              <a:buNone/>
            </a:pPr>
            <a:r>
              <a:rPr lang="en-US" smtClean="0"/>
              <a:t> </a:t>
            </a:r>
            <a:r>
              <a:rPr lang="en-US" dirty="0" err="1"/>
              <a:t>Meind</a:t>
            </a:r>
            <a:r>
              <a:rPr lang="en-US" dirty="0"/>
              <a:t>!.-3rd ed.</a:t>
            </a:r>
          </a:p>
          <a:p>
            <a:pPr marL="0" indent="0">
              <a:buNone/>
            </a:pPr>
            <a:endParaRPr lang="en-US" dirty="0"/>
          </a:p>
          <a:p>
            <a:pPr marL="0" indent="0">
              <a:buNone/>
            </a:pPr>
            <a:endParaRPr lang="en-US" dirty="0"/>
          </a:p>
          <a:p>
            <a:pPr marL="0" indent="0">
              <a:buNone/>
            </a:pPr>
            <a:endParaRPr lang="en-US" dirty="0"/>
          </a:p>
        </p:txBody>
      </p:sp>
    </p:spTree>
    <p:extLst>
      <p:ext uri="{BB962C8B-B14F-4D97-AF65-F5344CB8AC3E}">
        <p14:creationId xmlns:p14="http://schemas.microsoft.com/office/powerpoint/2010/main" val="20794406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5108</TotalTime>
  <Words>4343</Words>
  <Application>Microsoft Office PowerPoint</Application>
  <PresentationFormat>Widescreen</PresentationFormat>
  <Paragraphs>178</Paragraphs>
  <Slides>46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46</vt:i4>
      </vt:variant>
    </vt:vector>
  </HeadingPairs>
  <TitlesOfParts>
    <vt:vector size="51" baseType="lpstr">
      <vt:lpstr>Arial</vt:lpstr>
      <vt:lpstr>Calibri</vt:lpstr>
      <vt:lpstr>Calibri Light</vt:lpstr>
      <vt:lpstr>Cambria Math</vt:lpstr>
      <vt:lpstr>Office Theme</vt:lpstr>
      <vt:lpstr>PowerPoint Presentation</vt:lpstr>
      <vt:lpstr>Learning Objectives</vt:lpstr>
      <vt:lpstr>The role of cycle inventory in a supply chain</vt:lpstr>
      <vt:lpstr>Cont. </vt:lpstr>
      <vt:lpstr>Cont. </vt:lpstr>
      <vt:lpstr>Cont. </vt:lpstr>
      <vt:lpstr>Cont.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Economies of scale to exploit fixed costs</vt:lpstr>
      <vt:lpstr>Cont.</vt:lpstr>
      <vt:lpstr>Lot sizing for a single product (economic order quantity)</vt:lpstr>
      <vt:lpstr>Cont. </vt:lpstr>
      <vt:lpstr>Aggregating multiple products in a single order</vt:lpstr>
      <vt:lpstr>Lot sizing with multiple products or customers</vt:lpstr>
      <vt:lpstr>Economies of scale to exploit quantity discounts</vt:lpstr>
      <vt:lpstr>Cont. </vt:lpstr>
      <vt:lpstr>Cont. </vt:lpstr>
      <vt:lpstr>PowerPoint Presentation</vt:lpstr>
      <vt:lpstr>All unit quantity discounts</vt:lpstr>
      <vt:lpstr>Cont. </vt:lpstr>
      <vt:lpstr>Marginal unit quantity discount</vt:lpstr>
      <vt:lpstr>Marginal unit quantity discount</vt:lpstr>
      <vt:lpstr>Why quantity discounts?</vt:lpstr>
      <vt:lpstr>Coordination to Increase Total Supply Chain Profits</vt:lpstr>
      <vt:lpstr>Price Discrimination to Maximize Supplier Profits</vt:lpstr>
      <vt:lpstr>Short-term discounting: trade promotions</vt:lpstr>
      <vt:lpstr>Cont. </vt:lpstr>
      <vt:lpstr>Cont. </vt:lpstr>
      <vt:lpstr>Cont. </vt:lpstr>
      <vt:lpstr>PowerPoint Presentation</vt:lpstr>
      <vt:lpstr>Managing multiechelon cycle inventory</vt:lpstr>
      <vt:lpstr>Estimating cycle inventory-related costs in practice</vt:lpstr>
      <vt:lpstr>Inventory holding cost</vt:lpstr>
      <vt:lpstr>Cont. </vt:lpstr>
      <vt:lpstr>Cont. </vt:lpstr>
      <vt:lpstr>Cont. </vt:lpstr>
      <vt:lpstr>Cont. </vt:lpstr>
      <vt:lpstr>Cont.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118</cp:revision>
  <dcterms:created xsi:type="dcterms:W3CDTF">2020-10-15T07:04:09Z</dcterms:created>
  <dcterms:modified xsi:type="dcterms:W3CDTF">2022-04-02T07:04:31Z</dcterms:modified>
</cp:coreProperties>
</file>