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6"/>
  </p:notesMasterIdLst>
  <p:sldIdLst>
    <p:sldId id="303" r:id="rId2"/>
    <p:sldId id="276" r:id="rId3"/>
    <p:sldId id="350" r:id="rId4"/>
    <p:sldId id="401" r:id="rId5"/>
    <p:sldId id="354" r:id="rId6"/>
    <p:sldId id="353" r:id="rId7"/>
    <p:sldId id="361" r:id="rId8"/>
    <p:sldId id="360" r:id="rId9"/>
    <p:sldId id="359" r:id="rId10"/>
    <p:sldId id="358" r:id="rId11"/>
    <p:sldId id="369" r:id="rId12"/>
    <p:sldId id="368" r:id="rId13"/>
    <p:sldId id="366" r:id="rId14"/>
    <p:sldId id="408" r:id="rId15"/>
    <p:sldId id="365" r:id="rId16"/>
    <p:sldId id="370" r:id="rId17"/>
    <p:sldId id="372" r:id="rId18"/>
    <p:sldId id="403" r:id="rId19"/>
    <p:sldId id="371" r:id="rId20"/>
    <p:sldId id="364" r:id="rId21"/>
    <p:sldId id="388" r:id="rId22"/>
    <p:sldId id="387" r:id="rId23"/>
    <p:sldId id="404" r:id="rId24"/>
    <p:sldId id="386" r:id="rId25"/>
    <p:sldId id="384" r:id="rId26"/>
    <p:sldId id="385" r:id="rId27"/>
    <p:sldId id="383" r:id="rId28"/>
    <p:sldId id="382" r:id="rId29"/>
    <p:sldId id="381" r:id="rId30"/>
    <p:sldId id="380" r:id="rId31"/>
    <p:sldId id="379" r:id="rId32"/>
    <p:sldId id="378" r:id="rId33"/>
    <p:sldId id="376" r:id="rId34"/>
    <p:sldId id="397" r:id="rId35"/>
    <p:sldId id="396" r:id="rId36"/>
    <p:sldId id="415" r:id="rId37"/>
    <p:sldId id="429" r:id="rId38"/>
    <p:sldId id="414" r:id="rId39"/>
    <p:sldId id="413" r:id="rId40"/>
    <p:sldId id="412" r:id="rId41"/>
    <p:sldId id="411" r:id="rId42"/>
    <p:sldId id="410" r:id="rId43"/>
    <p:sldId id="395" r:id="rId44"/>
    <p:sldId id="419" r:id="rId45"/>
    <p:sldId id="420" r:id="rId46"/>
    <p:sldId id="424" r:id="rId47"/>
    <p:sldId id="423" r:id="rId48"/>
    <p:sldId id="422" r:id="rId49"/>
    <p:sldId id="430" r:id="rId50"/>
    <p:sldId id="394" r:id="rId51"/>
    <p:sldId id="418" r:id="rId52"/>
    <p:sldId id="399" r:id="rId53"/>
    <p:sldId id="428" r:id="rId54"/>
    <p:sldId id="349" r:id="rId5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6"/>
            <p14:sldId id="350"/>
            <p14:sldId id="401"/>
            <p14:sldId id="354"/>
            <p14:sldId id="353"/>
            <p14:sldId id="361"/>
            <p14:sldId id="360"/>
            <p14:sldId id="359"/>
            <p14:sldId id="358"/>
            <p14:sldId id="369"/>
            <p14:sldId id="368"/>
            <p14:sldId id="366"/>
            <p14:sldId id="408"/>
            <p14:sldId id="365"/>
            <p14:sldId id="370"/>
            <p14:sldId id="372"/>
            <p14:sldId id="403"/>
            <p14:sldId id="371"/>
            <p14:sldId id="364"/>
            <p14:sldId id="388"/>
            <p14:sldId id="387"/>
            <p14:sldId id="404"/>
            <p14:sldId id="386"/>
            <p14:sldId id="384"/>
            <p14:sldId id="385"/>
            <p14:sldId id="383"/>
            <p14:sldId id="382"/>
            <p14:sldId id="381"/>
            <p14:sldId id="380"/>
            <p14:sldId id="379"/>
            <p14:sldId id="378"/>
            <p14:sldId id="376"/>
            <p14:sldId id="397"/>
            <p14:sldId id="396"/>
            <p14:sldId id="415"/>
            <p14:sldId id="429"/>
            <p14:sldId id="414"/>
            <p14:sldId id="413"/>
            <p14:sldId id="412"/>
            <p14:sldId id="411"/>
            <p14:sldId id="410"/>
            <p14:sldId id="395"/>
            <p14:sldId id="419"/>
            <p14:sldId id="420"/>
            <p14:sldId id="424"/>
            <p14:sldId id="423"/>
            <p14:sldId id="422"/>
            <p14:sldId id="430"/>
            <p14:sldId id="394"/>
            <p14:sldId id="418"/>
            <p14:sldId id="399"/>
            <p14:sldId id="42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60" d="100"/>
          <a:sy n="60" d="100"/>
        </p:scale>
        <p:origin x="816"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11/24/2023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hyperlink" Target="https://www.mindtools.com/pages/article/newLDR_03.htm" TargetMode="External"/><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hyperlink" Target="https://www.mindtools.com/pages/article/newTED_86.htm"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3" Type="http://schemas.openxmlformats.org/officeDocument/2006/relationships/hyperlink" Target="https://www.amazon.com/Philip-W-Yetton/e/B001KHGKHO/ref=dp_byline_cont_book_2" TargetMode="External"/><Relationship Id="rId2" Type="http://schemas.openxmlformats.org/officeDocument/2006/relationships/hyperlink" Target="https://www.amazon.com/s/ref=dp_byline_sr_book_1?ie=UTF8&amp;field-author=Victor+H.+Vroom&amp;text=Victor+H.+Vroom&amp;sort=relevancerank&amp;search-alias=books" TargetMode="Externa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5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5.svg"/><Relationship Id="rId2" Type="http://schemas.openxmlformats.org/officeDocument/2006/relationships/image" Target="../media/image22.jpeg"/><Relationship Id="rId1" Type="http://schemas.openxmlformats.org/officeDocument/2006/relationships/slideLayout" Target="../slideLayouts/slideLayout14.xml"/><Relationship Id="rId6" Type="http://schemas.openxmlformats.org/officeDocument/2006/relationships/image" Target="../media/image4.png"/><Relationship Id="rId5" Type="http://schemas.openxmlformats.org/officeDocument/2006/relationships/image" Target="../media/image6.png"/><Relationship Id="rId4" Type="http://schemas.openxmlformats.org/officeDocument/2006/relationships/image" Target="../media/image2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795928"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Leadership</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9</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4265119" cy="1323439"/>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PMG 511</a:t>
            </a:r>
          </a:p>
          <a:p>
            <a:r>
              <a:rPr lang="en-US" sz="2000" dirty="0">
                <a:latin typeface="Times New Roman" panose="02020603050405020304" pitchFamily="18" charset="0"/>
                <a:cs typeface="Times New Roman" panose="02020603050405020304" pitchFamily="18" charset="0"/>
              </a:rPr>
              <a:t>Ch9 – Decision-making: An Essential Leadership Skill </a:t>
            </a:r>
          </a:p>
          <a:p>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Hakem Sharari</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Learning Outcomes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911639"/>
            <a:ext cx="10541000" cy="4191981"/>
          </a:xfrm>
          <a:prstGeom prst="rect">
            <a:avLst/>
          </a:prstGeom>
          <a:noFill/>
        </p:spPr>
        <p:txBody>
          <a:bodyPr wrap="square" rtlCol="0">
            <a:spAutoFit/>
          </a:bodyPr>
          <a:lstStyle/>
          <a:p>
            <a:pPr marL="285750" indent="-285750">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What is decision-making ?</a:t>
            </a:r>
          </a:p>
          <a:p>
            <a:pPr marL="285750" indent="-285750">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decision-making and leadership</a:t>
            </a:r>
          </a:p>
          <a:p>
            <a:pPr marL="285750" indent="-285750">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Importance of Decision-Making </a:t>
            </a:r>
          </a:p>
          <a:p>
            <a:pPr marL="285750" indent="-285750">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Types of decision-making </a:t>
            </a:r>
          </a:p>
          <a:p>
            <a:pPr marL="285750" indent="-285750">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decision-making style </a:t>
            </a:r>
          </a:p>
          <a:p>
            <a:pPr marL="285750" indent="-285750">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Stages of decision-making process/ models</a:t>
            </a:r>
          </a:p>
          <a:p>
            <a:pPr marL="285750" indent="-285750">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decision-making from leaders perspective</a:t>
            </a:r>
          </a:p>
          <a:p>
            <a:pPr marL="285750" indent="-285750">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Decision-making skills.</a:t>
            </a:r>
          </a:p>
          <a:p>
            <a:pPr marL="285750" indent="-285750">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Summary and Conclusions.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D88B7EDD-8DAC-918E-C881-F290CA5CFA5D}"/>
              </a:ext>
            </a:extLst>
          </p:cNvPr>
          <p:cNvPicPr>
            <a:picLocks noChangeAspect="1"/>
          </p:cNvPicPr>
          <p:nvPr/>
        </p:nvPicPr>
        <p:blipFill>
          <a:blip r:embed="rId3"/>
          <a:stretch>
            <a:fillRect/>
          </a:stretch>
        </p:blipFill>
        <p:spPr>
          <a:xfrm>
            <a:off x="2618636" y="1852750"/>
            <a:ext cx="7157324" cy="4035902"/>
          </a:xfrm>
          <a:prstGeom prst="rect">
            <a:avLst/>
          </a:prstGeom>
        </p:spPr>
      </p:pic>
    </p:spTree>
    <p:extLst>
      <p:ext uri="{BB962C8B-B14F-4D97-AF65-F5344CB8AC3E}">
        <p14:creationId xmlns:p14="http://schemas.microsoft.com/office/powerpoint/2010/main" val="16534553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101600" algn="just" defTabSz="914400" rtl="0" eaLnBrk="1" fontAlgn="auto" latinLnBrk="0" hangingPunct="1">
              <a:lnSpc>
                <a:spcPct val="120000"/>
              </a:lnSpc>
              <a:spcBef>
                <a:spcPts val="1000"/>
              </a:spcBef>
              <a:spcAft>
                <a:spcPts val="0"/>
              </a:spcAft>
              <a:buClr>
                <a:srgbClr val="415588"/>
              </a:buClr>
              <a:buSzPts val="2000"/>
              <a:buFont typeface="Arial"/>
              <a:buNone/>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228600" marR="0" lvl="0" indent="-101600" algn="just" defTabSz="914400" rtl="0" eaLnBrk="1" fontAlgn="auto" latinLnBrk="0" hangingPunct="1">
              <a:lnSpc>
                <a:spcPct val="120000"/>
              </a:lnSpc>
              <a:spcBef>
                <a:spcPts val="1000"/>
              </a:spcBef>
              <a:spcAft>
                <a:spcPts val="0"/>
              </a:spcAft>
              <a:buClr>
                <a:srgbClr val="415588"/>
              </a:buClr>
              <a:buSzPts val="2000"/>
              <a:buFont typeface="Arial"/>
              <a:buNone/>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2" descr="Leadership Is About Making the Right Decisions #leadership, #Leaders,  #LeadershipDevelopment, #decisionm… | Decision making quotes, Decision  quotes, Picture quotes">
            <a:extLst>
              <a:ext uri="{FF2B5EF4-FFF2-40B4-BE49-F238E27FC236}">
                <a16:creationId xmlns:a16="http://schemas.microsoft.com/office/drawing/2014/main" id="{FE44A837-0986-8EEF-A4C0-9891E6B6C6B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17088"/>
          <a:stretch/>
        </p:blipFill>
        <p:spPr bwMode="auto">
          <a:xfrm>
            <a:off x="3720467" y="1757279"/>
            <a:ext cx="3942991" cy="42268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55181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0769177"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ctr" defTabSz="914400" rtl="0" eaLnBrk="1" fontAlgn="auto" latinLnBrk="0" hangingPunct="1">
              <a:lnSpc>
                <a:spcPct val="100000"/>
              </a:lnSpc>
              <a:spcBef>
                <a:spcPts val="0"/>
              </a:spcBef>
              <a:spcAft>
                <a:spcPts val="0"/>
              </a:spcAft>
              <a:buClr>
                <a:srgbClr val="1607C2"/>
              </a:buClr>
              <a:buSzPts val="2800"/>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a:p>
            <a:pPr marL="342900" marR="0" lvl="0" indent="-342900" algn="ctr" defTabSz="914400" rtl="0" eaLnBrk="1" fontAlgn="auto" latinLnBrk="0" hangingPunct="1">
              <a:lnSpc>
                <a:spcPct val="100000"/>
              </a:lnSpc>
              <a:spcBef>
                <a:spcPts val="0"/>
              </a:spcBef>
              <a:spcAft>
                <a:spcPts val="0"/>
              </a:spcAft>
              <a:buClr>
                <a:srgbClr val="1607C2"/>
              </a:buClr>
              <a:buSzPts val="2800"/>
              <a:buFont typeface="Wingdings" panose="05000000000000000000" pitchFamily="2" charset="2"/>
              <a:buChar char="Ø"/>
              <a:tabLst/>
              <a:defRPr/>
            </a:pPr>
            <a:endParaRPr lang="en-US" sz="2400" kern="0" dirty="0">
              <a:solidFill>
                <a:srgbClr val="002060"/>
              </a:solidFill>
              <a:latin typeface="Times New Roman" panose="02020603050405020304" pitchFamily="18" charset="0"/>
              <a:ea typeface="Century Gothic"/>
              <a:cs typeface="Times New Roman" panose="02020603050405020304" pitchFamily="18" charset="0"/>
              <a:sym typeface="Century Gothic"/>
            </a:endParaRPr>
          </a:p>
          <a:p>
            <a:pPr marL="342900" marR="0" lvl="0" indent="-342900" algn="ctr" defTabSz="914400" rtl="0" eaLnBrk="1" fontAlgn="auto" latinLnBrk="0" hangingPunct="1">
              <a:lnSpc>
                <a:spcPct val="100000"/>
              </a:lnSpc>
              <a:spcBef>
                <a:spcPts val="0"/>
              </a:spcBef>
              <a:spcAft>
                <a:spcPts val="0"/>
              </a:spcAft>
              <a:buClr>
                <a:srgbClr val="1607C2"/>
              </a:buClr>
              <a:buSzPts val="2800"/>
              <a:buFont typeface="Wingdings" panose="05000000000000000000" pitchFamily="2" charset="2"/>
              <a:buChar char="Ø"/>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a:p>
            <a:pPr marL="342900" marR="0" lvl="0" indent="-342900" algn="ctr" defTabSz="914400" rtl="0" eaLnBrk="1" fontAlgn="auto" latinLnBrk="0" hangingPunct="1">
              <a:lnSpc>
                <a:spcPct val="100000"/>
              </a:lnSpc>
              <a:spcBef>
                <a:spcPts val="0"/>
              </a:spcBef>
              <a:spcAft>
                <a:spcPts val="0"/>
              </a:spcAft>
              <a:buClr>
                <a:srgbClr val="1607C2"/>
              </a:buClr>
              <a:buSzPts val="2800"/>
              <a:buFont typeface="Wingdings" panose="05000000000000000000" pitchFamily="2" charset="2"/>
              <a:buChar char="Ø"/>
              <a:tabLst/>
              <a:defRPr/>
            </a:pPr>
            <a:endParaRPr lang="en-US" sz="2400" kern="0" dirty="0">
              <a:solidFill>
                <a:srgbClr val="002060"/>
              </a:solidFill>
              <a:latin typeface="Times New Roman" panose="02020603050405020304" pitchFamily="18" charset="0"/>
              <a:ea typeface="Century Gothic"/>
              <a:cs typeface="Times New Roman" panose="02020603050405020304" pitchFamily="18" charset="0"/>
              <a:sym typeface="Century Gothic"/>
            </a:endParaRPr>
          </a:p>
          <a:p>
            <a:pPr marL="342900" marR="0" lvl="0" indent="-342900" algn="ctr" defTabSz="914400" rtl="0" eaLnBrk="1" fontAlgn="auto" latinLnBrk="0" hangingPunct="1">
              <a:lnSpc>
                <a:spcPct val="100000"/>
              </a:lnSpc>
              <a:spcBef>
                <a:spcPts val="0"/>
              </a:spcBef>
              <a:spcAft>
                <a:spcPts val="0"/>
              </a:spcAft>
              <a:buClr>
                <a:srgbClr val="1607C2"/>
              </a:buClr>
              <a:buSzPts val="2800"/>
              <a:buFont typeface="Wingdings" panose="05000000000000000000" pitchFamily="2" charset="2"/>
              <a:buChar char="Ø"/>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a:p>
            <a:pPr marR="0" lvl="0" algn="ctr" defTabSz="914400" rtl="0" eaLnBrk="1" fontAlgn="auto" latinLnBrk="0" hangingPunct="1">
              <a:lnSpc>
                <a:spcPct val="100000"/>
              </a:lnSpc>
              <a:spcBef>
                <a:spcPts val="0"/>
              </a:spcBef>
              <a:spcAft>
                <a:spcPts val="0"/>
              </a:spcAft>
              <a:buClr>
                <a:srgbClr val="1607C2"/>
              </a:buClr>
              <a:buSzPts val="2800"/>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602125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What is Decision-making?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219935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1454977"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457200" rtl="0" eaLnBrk="1" fontAlgn="auto" latinLnBrk="0" hangingPunct="1">
              <a:lnSpc>
                <a:spcPct val="80000"/>
              </a:lnSpc>
              <a:spcBef>
                <a:spcPts val="0"/>
              </a:spcBef>
              <a:spcAft>
                <a:spcPts val="0"/>
              </a:spcAft>
              <a:buClrTx/>
              <a:buSzTx/>
              <a:buFontTx/>
              <a:buNone/>
              <a:tabLst/>
              <a:defRPr/>
            </a:pPr>
            <a:endParaRPr kumimoji="0" lang="en-US" altLang="en-US" sz="2400" b="1" i="0" u="none" strike="noStrike" kern="1200" cap="none" spc="0" normalizeH="0" baseline="0" noProof="0" dirty="0">
              <a:ln>
                <a:noFill/>
              </a:ln>
              <a:solidFill>
                <a:srgbClr val="002060"/>
              </a:solidFill>
              <a:effectLst/>
              <a:uLnTx/>
              <a:uFillTx/>
              <a:latin typeface="Century Gothic" panose="020B0502020202020204"/>
              <a:ea typeface="+mn-ea"/>
              <a:cs typeface="+mj-cs"/>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Please write a One Sentence Definition of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3200" b="1" i="0" u="sng" strike="noStrike" kern="1200" cap="none" spc="0" normalizeH="0" baseline="0" noProof="0" dirty="0">
                <a:ln>
                  <a:noFill/>
                </a:ln>
                <a:solidFill>
                  <a:srgbClr val="BC410A">
                    <a:lumMod val="60000"/>
                    <a:lumOff val="40000"/>
                  </a:srgbClr>
                </a:solidFill>
                <a:effectLst/>
                <a:uLnTx/>
                <a:uFillTx/>
                <a:latin typeface="Times New Roman" panose="02020603050405020304" pitchFamily="18" charset="0"/>
                <a:cs typeface="Times New Roman" panose="02020603050405020304" pitchFamily="18" charset="0"/>
              </a:rPr>
              <a:t>Decision-making</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454687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What is Decision-making?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7700802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r>
              <a:rPr kumimoji="0" lang="en-US" sz="3200" b="1" i="0" u="none" strike="noStrike" kern="1200" cap="none" spc="0" normalizeH="0" baseline="0" noProof="0" dirty="0">
                <a:ln>
                  <a:noFill/>
                </a:ln>
                <a:solidFill>
                  <a:srgbClr val="BC410A">
                    <a:lumMod val="60000"/>
                    <a:lumOff val="40000"/>
                  </a:srgbClr>
                </a:solidFill>
                <a:effectLst/>
                <a:uLnTx/>
                <a:uFillTx/>
                <a:latin typeface="Times New Roman" panose="02020603050405020304" pitchFamily="18" charset="0"/>
                <a:cs typeface="Times New Roman" panose="02020603050405020304" pitchFamily="18" charset="0"/>
              </a:rPr>
              <a:t>Decision-making</a:t>
            </a: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involves the selection of a course of action from among two or more possible alternatives in order to arrive at a solution for a given problem”</a:t>
            </a:r>
            <a:r>
              <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entury Gothic" panose="020B0502020202020204"/>
                <a:ea typeface="+mn-ea"/>
                <a:cs typeface="+mn-cs"/>
              </a:rPr>
              <a:t>George R Terry </a:t>
            </a:r>
            <a:endParaRPr kumimoji="0" lang="en-US" sz="5400" b="0" i="0" u="none" strike="noStrike" kern="1200" cap="none" spc="0" normalizeH="0" baseline="0" noProof="0" dirty="0">
              <a:ln>
                <a:noFill/>
              </a:ln>
              <a:solidFill>
                <a:prstClr val="black"/>
              </a:solidFill>
              <a:effectLst/>
              <a:uLnTx/>
              <a:uFillTx/>
              <a:latin typeface="Century Gothic" panose="020B050202020202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46646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What is Decision-making?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6241963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080183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4572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240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It is a cognitive function concerned with the process of reflecting on the consequences of a certain choice (</a:t>
            </a:r>
            <a:r>
              <a:rPr kumimoji="0" lang="en-US" sz="2400" i="0" u="none" strike="noStrike" kern="1200" cap="none" spc="0" normalizeH="0" baseline="0" noProof="0" dirty="0" err="1">
                <a:ln>
                  <a:noFill/>
                </a:ln>
                <a:solidFill>
                  <a:srgbClr val="002060"/>
                </a:solidFill>
                <a:effectLst/>
                <a:uLnTx/>
                <a:uFillTx/>
                <a:latin typeface="Times New Roman" panose="02020603050405020304" pitchFamily="18" charset="0"/>
                <a:cs typeface="Times New Roman" panose="02020603050405020304" pitchFamily="18" charset="0"/>
              </a:rPr>
              <a:t>Senik</a:t>
            </a:r>
            <a:r>
              <a:rPr kumimoji="0" lang="en-US" sz="240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al., 2012). </a:t>
            </a:r>
          </a:p>
          <a:p>
            <a:pPr marL="342900" marR="0" lvl="0" indent="-342900" algn="just" defTabSz="4572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Decision-making </a:t>
            </a:r>
            <a:r>
              <a:rPr kumimoji="0" lang="en-US" sz="240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is vital to all management activities.</a:t>
            </a:r>
          </a:p>
          <a:p>
            <a:pPr marL="342900" marR="0" lvl="0" indent="-342900" algn="just" defTabSz="4572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240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Throughout the business cycle,  decisions are usually made to attain the objectives of the business. </a:t>
            </a:r>
          </a:p>
          <a:p>
            <a:pPr marL="342900" marR="0" lvl="0" indent="-342900" algn="just" defTabSz="4572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Decisions</a:t>
            </a:r>
            <a:r>
              <a:rPr kumimoji="0" lang="en-US" sz="240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must be made. Every aspect of management functions, such as planning, organizing, and control is determined by decisions, the result of which is the performance in the organization. </a:t>
            </a:r>
          </a:p>
        </p:txBody>
      </p:sp>
      <p:sp>
        <p:nvSpPr>
          <p:cNvPr id="3" name="TextBox 2">
            <a:extLst>
              <a:ext uri="{FF2B5EF4-FFF2-40B4-BE49-F238E27FC236}">
                <a16:creationId xmlns:a16="http://schemas.microsoft.com/office/drawing/2014/main" id="{F9A80F9F-74DB-1D57-04E8-E20E92A09B0A}"/>
              </a:ext>
            </a:extLst>
          </p:cNvPr>
          <p:cNvSpPr txBox="1"/>
          <p:nvPr/>
        </p:nvSpPr>
        <p:spPr>
          <a:xfrm>
            <a:off x="2557605" y="1083696"/>
            <a:ext cx="786002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What is Decision-making?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416530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highlight>
                  <a:srgbClr val="F5FAA4"/>
                </a:highlight>
                <a:uLnTx/>
                <a:uFillTx/>
                <a:latin typeface="Times New Roman" panose="02020603050405020304" pitchFamily="18" charset="0"/>
                <a:cs typeface="Times New Roman" panose="02020603050405020304" pitchFamily="18" charset="0"/>
              </a:rPr>
              <a:t>Decision-making process: </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process by which managers/leaders respond to opportunities and threats by analyzing options, and making decisions about goals and courses of action. </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Decisions in response to opportunities: </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managers/leaders respond to ways to improve organizational performance.</a:t>
            </a: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endParaRPr kumimoji="0" 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Decisions in response to threats: </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occurs when managers/leaders are impacted by adverse events to the organization. </a:t>
            </a:r>
            <a:endParaRPr kumimoji="0" 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661996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Decision-making Process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8485812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2800" kern="0" dirty="0">
              <a:solidFill>
                <a:srgbClr val="002060"/>
              </a:solidFill>
              <a:latin typeface="Times New Roman" panose="02020603050405020304" pitchFamily="18" charset="0"/>
              <a:ea typeface="Century Gothic"/>
              <a:cs typeface="Times New Roman" panose="02020603050405020304" pitchFamily="18" charset="0"/>
              <a:sym typeface="Century Gothic"/>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128A37A-5150-3F36-D659-8FDA29536FA1}"/>
              </a:ext>
            </a:extLst>
          </p:cNvPr>
          <p:cNvSpPr txBox="1"/>
          <p:nvPr/>
        </p:nvSpPr>
        <p:spPr>
          <a:xfrm>
            <a:off x="2557605" y="1083696"/>
            <a:ext cx="786002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Making Effective Decisions</a:t>
            </a:r>
          </a:p>
        </p:txBody>
      </p:sp>
      <p:sp>
        <p:nvSpPr>
          <p:cNvPr id="8" name="TextBox 7">
            <a:extLst>
              <a:ext uri="{FF2B5EF4-FFF2-40B4-BE49-F238E27FC236}">
                <a16:creationId xmlns:a16="http://schemas.microsoft.com/office/drawing/2014/main" id="{ADEEBA54-7A71-646D-B006-A11D4BC7C196}"/>
              </a:ext>
            </a:extLst>
          </p:cNvPr>
          <p:cNvSpPr txBox="1"/>
          <p:nvPr/>
        </p:nvSpPr>
        <p:spPr>
          <a:xfrm>
            <a:off x="834623" y="2099564"/>
            <a:ext cx="8016079" cy="3539430"/>
          </a:xfrm>
          <a:prstGeom prst="rect">
            <a:avLst/>
          </a:prstGeom>
          <a:noFill/>
        </p:spPr>
        <p:txBody>
          <a:bodyPr wrap="square" rtlCol="0">
            <a:spAutoFit/>
          </a:bodyPr>
          <a:lstStyle/>
          <a:p>
            <a:pPr defTabSz="457200"/>
            <a:r>
              <a:rPr lang="en-US" sz="2800" dirty="0">
                <a:solidFill>
                  <a:srgbClr val="FF0000"/>
                </a:solidFill>
                <a:latin typeface="Times New Roman" panose="02020603050405020304" pitchFamily="18" charset="0"/>
                <a:cs typeface="Times New Roman" panose="02020603050405020304" pitchFamily="18" charset="0"/>
              </a:rPr>
              <a:t>Factors:</a:t>
            </a:r>
          </a:p>
          <a:p>
            <a:pPr defTabSz="457200"/>
            <a:r>
              <a:rPr lang="en-US" sz="2800" dirty="0">
                <a:solidFill>
                  <a:srgbClr val="087D7C">
                    <a:lumMod val="75000"/>
                  </a:srgbClr>
                </a:solidFill>
                <a:latin typeface="Times New Roman" panose="02020603050405020304" pitchFamily="18" charset="0"/>
                <a:cs typeface="Times New Roman" panose="02020603050405020304" pitchFamily="18" charset="0"/>
              </a:rPr>
              <a:t> Perception.         Goals.</a:t>
            </a:r>
          </a:p>
          <a:p>
            <a:pPr defTabSz="457200"/>
            <a:r>
              <a:rPr lang="en-US" sz="2800" dirty="0">
                <a:solidFill>
                  <a:srgbClr val="087D7C">
                    <a:lumMod val="75000"/>
                  </a:srgbClr>
                </a:solidFill>
                <a:latin typeface="Times New Roman" panose="02020603050405020304" pitchFamily="18" charset="0"/>
                <a:cs typeface="Times New Roman" panose="02020603050405020304" pitchFamily="18" charset="0"/>
              </a:rPr>
              <a:t> Priority.              Values.</a:t>
            </a:r>
          </a:p>
          <a:p>
            <a:pPr defTabSz="457200"/>
            <a:r>
              <a:rPr lang="en-US" sz="2800" dirty="0">
                <a:solidFill>
                  <a:srgbClr val="087D7C">
                    <a:lumMod val="75000"/>
                  </a:srgbClr>
                </a:solidFill>
                <a:latin typeface="Times New Roman" panose="02020603050405020304" pitchFamily="18" charset="0"/>
                <a:cs typeface="Times New Roman" panose="02020603050405020304" pitchFamily="18" charset="0"/>
              </a:rPr>
              <a:t> Acceptability.     Demands.</a:t>
            </a:r>
          </a:p>
          <a:p>
            <a:pPr defTabSz="457200"/>
            <a:r>
              <a:rPr lang="en-US" sz="2800" dirty="0">
                <a:solidFill>
                  <a:srgbClr val="087D7C">
                    <a:lumMod val="75000"/>
                  </a:srgbClr>
                </a:solidFill>
                <a:latin typeface="Times New Roman" panose="02020603050405020304" pitchFamily="18" charset="0"/>
                <a:cs typeface="Times New Roman" panose="02020603050405020304" pitchFamily="18" charset="0"/>
              </a:rPr>
              <a:t> Risk.</a:t>
            </a:r>
          </a:p>
          <a:p>
            <a:pPr defTabSz="457200"/>
            <a:r>
              <a:rPr lang="en-US" sz="2800" dirty="0">
                <a:solidFill>
                  <a:srgbClr val="087D7C">
                    <a:lumMod val="75000"/>
                  </a:srgbClr>
                </a:solidFill>
                <a:latin typeface="Times New Roman" panose="02020603050405020304" pitchFamily="18" charset="0"/>
                <a:cs typeface="Times New Roman" panose="02020603050405020304" pitchFamily="18" charset="0"/>
              </a:rPr>
              <a:t> Resources.</a:t>
            </a:r>
          </a:p>
          <a:p>
            <a:pPr defTabSz="457200"/>
            <a:r>
              <a:rPr lang="en-US" sz="2800" dirty="0">
                <a:solidFill>
                  <a:srgbClr val="087D7C">
                    <a:lumMod val="75000"/>
                  </a:srgbClr>
                </a:solidFill>
                <a:latin typeface="Times New Roman" panose="02020603050405020304" pitchFamily="18" charset="0"/>
                <a:cs typeface="Times New Roman" panose="02020603050405020304" pitchFamily="18" charset="0"/>
              </a:rPr>
              <a:t> Style.</a:t>
            </a:r>
          </a:p>
          <a:p>
            <a:pPr defTabSz="457200"/>
            <a:r>
              <a:rPr lang="en-US" sz="2800" dirty="0">
                <a:solidFill>
                  <a:srgbClr val="087D7C">
                    <a:lumMod val="75000"/>
                  </a:srgbClr>
                </a:solidFill>
                <a:latin typeface="Times New Roman" panose="02020603050405020304" pitchFamily="18" charset="0"/>
                <a:cs typeface="Times New Roman" panose="02020603050405020304" pitchFamily="18" charset="0"/>
              </a:rPr>
              <a:t> Judgement</a:t>
            </a:r>
            <a:endParaRPr lang="en-SA" sz="2800" dirty="0">
              <a:solidFill>
                <a:srgbClr val="087D7C">
                  <a:lumMod val="75000"/>
                </a:srgbClr>
              </a:solidFill>
              <a:latin typeface="Times New Roman" panose="02020603050405020304" pitchFamily="18" charset="0"/>
              <a:cs typeface="Times New Roman" panose="02020603050405020304" pitchFamily="18" charset="0"/>
            </a:endParaRPr>
          </a:p>
        </p:txBody>
      </p:sp>
      <p:pic>
        <p:nvPicPr>
          <p:cNvPr id="9" name="Picture 6" descr="What affect Decision Making. What factors affect Decision Making stock illustration">
            <a:extLst>
              <a:ext uri="{FF2B5EF4-FFF2-40B4-BE49-F238E27FC236}">
                <a16:creationId xmlns:a16="http://schemas.microsoft.com/office/drawing/2014/main" id="{C4A65537-5046-C789-73D9-82219B65C6C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79535" y="1774830"/>
            <a:ext cx="4870157" cy="36897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04306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085626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000" b="0" i="0" u="none" strike="noStrike" dirty="0">
              <a:solidFill>
                <a:srgbClr val="002060"/>
              </a:solidFill>
              <a:latin typeface="Times New Roman" panose="02020603050405020304" pitchFamily="18" charset="0"/>
              <a:ea typeface="Lato"/>
              <a:cs typeface="Times New Roman" panose="02020603050405020304" pitchFamily="18" charset="0"/>
              <a:sym typeface="Lato"/>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BB6A89E6-182C-8E4B-7135-091A329BB128}"/>
              </a:ext>
            </a:extLst>
          </p:cNvPr>
          <p:cNvSpPr txBox="1"/>
          <p:nvPr/>
        </p:nvSpPr>
        <p:spPr>
          <a:xfrm>
            <a:off x="2557605" y="1083696"/>
            <a:ext cx="786002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Decision-making and Leadership</a:t>
            </a:r>
          </a:p>
        </p:txBody>
      </p:sp>
    </p:spTree>
    <p:extLst>
      <p:ext uri="{BB962C8B-B14F-4D97-AF65-F5344CB8AC3E}">
        <p14:creationId xmlns:p14="http://schemas.microsoft.com/office/powerpoint/2010/main" val="26529993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113929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defTabSz="457200" rtl="0" eaLnBrk="1" fontAlgn="auto" latinLnBrk="0" hangingPunct="1">
              <a:lnSpc>
                <a:spcPct val="100000"/>
              </a:lnSpc>
              <a:spcBef>
                <a:spcPts val="0"/>
              </a:spcBef>
              <a:spcAft>
                <a:spcPts val="0"/>
              </a:spcAft>
              <a:buClrTx/>
              <a:buSzTx/>
              <a:buFontTx/>
              <a:buChar char="-"/>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Decision-making</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is the key </a:t>
            </a: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skill</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in the workplace and very </a:t>
            </a: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important</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for </a:t>
            </a: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leaders</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t>
            </a:r>
          </a:p>
          <a:p>
            <a:pPr marR="0" lvl="0" algn="l" defTabSz="457200" rtl="0" eaLnBrk="1" fontAlgn="auto" latinLnBrk="0" hangingPunct="1">
              <a:lnSpc>
                <a:spcPct val="100000"/>
              </a:lnSpc>
              <a:spcBef>
                <a:spcPts val="0"/>
              </a:spcBef>
              <a:spcAft>
                <a:spcPts val="0"/>
              </a:spcAft>
              <a:buClrTx/>
              <a:buSzTx/>
              <a:tabLst/>
              <a:defRPr/>
            </a:pP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85750" marR="0" lvl="0" indent="-285750" algn="l" defTabSz="457200" rtl="0" eaLnBrk="1" fontAlgn="auto" latinLnBrk="0" hangingPunct="1">
              <a:lnSpc>
                <a:spcPct val="100000"/>
              </a:lnSpc>
              <a:spcBef>
                <a:spcPts val="0"/>
              </a:spcBef>
              <a:spcAft>
                <a:spcPts val="0"/>
              </a:spcAft>
              <a:buClrTx/>
              <a:buSzTx/>
              <a:buFontTx/>
              <a:buChar char="-"/>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Great leaders understand how to balance emotion with reason and make decisions that positively impact themselves, their employees, their customers and stakeholders, and their organizations.</a:t>
            </a:r>
          </a:p>
          <a:p>
            <a:pPr marL="285750" marR="0" lvl="0" indent="-285750" algn="l" defTabSz="457200" rtl="0" eaLnBrk="1" fontAlgn="auto" latinLnBrk="0" hangingPunct="1">
              <a:lnSpc>
                <a:spcPct val="100000"/>
              </a:lnSpc>
              <a:spcBef>
                <a:spcPts val="0"/>
              </a:spcBef>
              <a:spcAft>
                <a:spcPts val="0"/>
              </a:spcAft>
              <a:buClrTx/>
              <a:buSzTx/>
              <a:buFontTx/>
              <a:buChar char="-"/>
              <a:tabLst/>
              <a:defRPr/>
            </a:pPr>
            <a:endPar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342900" marR="0" lvl="0" indent="-342900" algn="l" defTabSz="457200" rtl="0" eaLnBrk="1" fontAlgn="auto" latinLnBrk="0" hangingPunct="1">
              <a:lnSpc>
                <a:spcPct val="100000"/>
              </a:lnSpc>
              <a:spcBef>
                <a:spcPts val="0"/>
              </a:spcBef>
              <a:spcAft>
                <a:spcPts val="0"/>
              </a:spcAft>
              <a:buClrTx/>
              <a:buSzTx/>
              <a:buFontTx/>
              <a:buChar char="-"/>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decision-making process </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is </a:t>
            </a: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 crucial leadership function </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that is increasingly becoming convoluted due to technological and politico-socio-economic factors.</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75147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Great Leaders are Great Decision-makers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6396992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9980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 leader's </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decisions can be characterized by </a:t>
            </a:r>
            <a:r>
              <a:rPr kumimoji="0" lang="en-US" sz="2400" b="0"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routine</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but they can also be </a:t>
            </a:r>
            <a:r>
              <a:rPr kumimoji="0" lang="en-US" sz="2400" b="0"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acute or strategic. </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85750" marR="0" lvl="0" indent="-285750" algn="l" defTabSz="457200" rtl="0" eaLnBrk="1" fontAlgn="auto" latinLnBrk="0" hangingPunct="1">
              <a:lnSpc>
                <a:spcPct val="100000"/>
              </a:lnSpc>
              <a:spcBef>
                <a:spcPts val="0"/>
              </a:spcBef>
              <a:spcAft>
                <a:spcPts val="0"/>
              </a:spcAft>
              <a:buClrTx/>
              <a:buSzTx/>
              <a:buFontTx/>
              <a:buChar char="-"/>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Being able to effectively make </a:t>
            </a: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individual and group decisions</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is the primary action that defines </a:t>
            </a: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who a leader is</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what a leader does</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and </a:t>
            </a: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what a leader can accomplish for his or her organization.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E8CAA0FE-1213-93A1-E344-81F2B4D0875D}"/>
              </a:ext>
            </a:extLst>
          </p:cNvPr>
          <p:cNvSpPr txBox="1"/>
          <p:nvPr/>
        </p:nvSpPr>
        <p:spPr>
          <a:xfrm>
            <a:off x="2513149" y="1019069"/>
            <a:ext cx="675147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Great Leaders are Great Decision-makers</a:t>
            </a:r>
          </a:p>
        </p:txBody>
      </p:sp>
    </p:spTree>
    <p:extLst>
      <p:ext uri="{BB962C8B-B14F-4D97-AF65-F5344CB8AC3E}">
        <p14:creationId xmlns:p14="http://schemas.microsoft.com/office/powerpoint/2010/main" val="13291998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9980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120000"/>
              </a:lnSpc>
              <a:spcBef>
                <a:spcPts val="1000"/>
              </a:spcBef>
              <a:spcAft>
                <a:spcPts val="0"/>
              </a:spcAft>
              <a:buClr>
                <a:srgbClr val="415588"/>
              </a:buClr>
              <a:buSzPct val="100000"/>
              <a:tabLst/>
              <a:defRPr/>
            </a:pPr>
            <a:endPar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AB706F1-BE80-C212-08D1-34123F9FBFD0}"/>
              </a:ext>
            </a:extLst>
          </p:cNvPr>
          <p:cNvSpPr txBox="1"/>
          <p:nvPr/>
        </p:nvSpPr>
        <p:spPr>
          <a:xfrm>
            <a:off x="2513149" y="1019069"/>
            <a:ext cx="619542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Importance of Decision-making </a:t>
            </a:r>
          </a:p>
        </p:txBody>
      </p:sp>
    </p:spTree>
    <p:extLst>
      <p:ext uri="{BB962C8B-B14F-4D97-AF65-F5344CB8AC3E}">
        <p14:creationId xmlns:p14="http://schemas.microsoft.com/office/powerpoint/2010/main" val="15623840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083449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Wingdings" pitchFamily="2" charset="2"/>
              <a:buChar char="Ø"/>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Leaders  perform all their skills through decision-making. </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Wingdings" pitchFamily="2" charset="2"/>
              <a:buChar char="Ø"/>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Making right decision in right times values much to the project. </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Wingdings" pitchFamily="2" charset="2"/>
              <a:buChar char="Ø"/>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Helps the  management to procure necessary data and information. </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Wingdings" pitchFamily="2" charset="2"/>
              <a:buChar char="Ø"/>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Helps to initiate and complete the action of all the activities of the  management  in the right time. </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Wingdings" pitchFamily="2" charset="2"/>
              <a:buChar char="Ø"/>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Helps in the formation of strategies and implement them.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E2F168E-2D1D-571E-F803-FF99899D08CD}"/>
              </a:ext>
            </a:extLst>
          </p:cNvPr>
          <p:cNvSpPr txBox="1"/>
          <p:nvPr/>
        </p:nvSpPr>
        <p:spPr>
          <a:xfrm>
            <a:off x="2513149" y="1019069"/>
            <a:ext cx="619542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Importance of Decision-making </a:t>
            </a:r>
          </a:p>
        </p:txBody>
      </p:sp>
    </p:spTree>
    <p:extLst>
      <p:ext uri="{BB962C8B-B14F-4D97-AF65-F5344CB8AC3E}">
        <p14:creationId xmlns:p14="http://schemas.microsoft.com/office/powerpoint/2010/main" val="18033729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1073977"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120000"/>
              </a:lnSpc>
              <a:spcBef>
                <a:spcPts val="1000"/>
              </a:spcBef>
              <a:spcAft>
                <a:spcPts val="0"/>
              </a:spcAft>
              <a:buClr>
                <a:srgbClr val="415588"/>
              </a:buClr>
              <a:buSzPct val="100000"/>
              <a:tabLst/>
              <a:defRPr/>
            </a:pPr>
            <a:endParaRPr kumimoji="0" lang="en-US" sz="2400" b="0" i="0" u="none" strike="noStrike" kern="1200" cap="none" spc="0" normalizeH="0" baseline="0" noProof="0" dirty="0">
              <a:ln>
                <a:noFill/>
              </a:ln>
              <a:solidFill>
                <a:srgbClr val="002060"/>
              </a:solidFill>
              <a:effectLst/>
              <a:uLnTx/>
              <a:uFillTx/>
              <a:latin typeface="Century Gothic" panose="020B050202020202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062C5CE-814C-F8B4-AAA8-B5D378558E0D}"/>
              </a:ext>
            </a:extLst>
          </p:cNvPr>
          <p:cNvSpPr txBox="1"/>
          <p:nvPr/>
        </p:nvSpPr>
        <p:spPr>
          <a:xfrm>
            <a:off x="2513148" y="1019069"/>
            <a:ext cx="6322507"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Essentials for Effective Decision-making </a:t>
            </a:r>
            <a:br>
              <a:rPr lang="en-US" sz="2800" b="1" dirty="0">
                <a:latin typeface="Times New Roman" panose="02020603050405020304" pitchFamily="18" charset="0"/>
                <a:cs typeface="Times New Roman" panose="02020603050405020304" pitchFamily="18" charset="0"/>
              </a:rPr>
            </a:br>
            <a:endParaRPr lang="en-US" sz="2800" b="1" dirty="0">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AD9272CD-08C8-07D7-5016-A73D36C36A15}"/>
              </a:ext>
            </a:extLst>
          </p:cNvPr>
          <p:cNvSpPr/>
          <p:nvPr/>
        </p:nvSpPr>
        <p:spPr>
          <a:xfrm>
            <a:off x="766469" y="2258853"/>
            <a:ext cx="6096000" cy="3693319"/>
          </a:xfrm>
          <a:prstGeom prst="rect">
            <a:avLst/>
          </a:prstGeom>
        </p:spPr>
        <p:txBody>
          <a:bodyPr>
            <a:spAutoFit/>
          </a:bodyPr>
          <a:lstStyle/>
          <a:p>
            <a:pPr marL="342900" marR="0" lvl="0" indent="-342900" defTabSz="457200" eaLnBrk="1" fontAlgn="auto" latinLnBrk="0" hangingPunct="1">
              <a:lnSpc>
                <a:spcPct val="150000"/>
              </a:lnSpc>
              <a:spcBef>
                <a:spcPts val="0"/>
              </a:spcBef>
              <a:spcAft>
                <a:spcPts val="0"/>
              </a:spcAft>
              <a:buClrTx/>
              <a:buSzTx/>
              <a:buFont typeface="Wingdings" pitchFamily="2" charset="2"/>
              <a:buChar char="q"/>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Accuracy.</a:t>
            </a:r>
          </a:p>
          <a:p>
            <a:pPr marL="342900" marR="0" lvl="0" indent="-342900" defTabSz="457200" eaLnBrk="1" fontAlgn="auto" latinLnBrk="0" hangingPunct="1">
              <a:lnSpc>
                <a:spcPct val="150000"/>
              </a:lnSpc>
              <a:spcBef>
                <a:spcPts val="0"/>
              </a:spcBef>
              <a:spcAft>
                <a:spcPts val="0"/>
              </a:spcAft>
              <a:buClrTx/>
              <a:buSzTx/>
              <a:buFont typeface="Wingdings" pitchFamily="2" charset="2"/>
              <a:buChar char="q"/>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Environment for decision. </a:t>
            </a:r>
          </a:p>
          <a:p>
            <a:pPr marL="342900" marR="0" lvl="0" indent="-342900" defTabSz="457200" eaLnBrk="1" fontAlgn="auto" latinLnBrk="0" hangingPunct="1">
              <a:lnSpc>
                <a:spcPct val="150000"/>
              </a:lnSpc>
              <a:spcBef>
                <a:spcPts val="0"/>
              </a:spcBef>
              <a:spcAft>
                <a:spcPts val="0"/>
              </a:spcAft>
              <a:buClrTx/>
              <a:buSzTx/>
              <a:buFont typeface="Wingdings" pitchFamily="2" charset="2"/>
              <a:buChar char="q"/>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Timely decision .</a:t>
            </a:r>
          </a:p>
          <a:p>
            <a:pPr marL="342900" marR="0" lvl="0" indent="-342900" defTabSz="457200" eaLnBrk="1" fontAlgn="auto" latinLnBrk="0" hangingPunct="1">
              <a:lnSpc>
                <a:spcPct val="150000"/>
              </a:lnSpc>
              <a:spcBef>
                <a:spcPts val="0"/>
              </a:spcBef>
              <a:spcAft>
                <a:spcPts val="0"/>
              </a:spcAft>
              <a:buClrTx/>
              <a:buSzTx/>
              <a:buFont typeface="Wingdings" pitchFamily="2" charset="2"/>
              <a:buChar char="q"/>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Communication of decision.</a:t>
            </a:r>
          </a:p>
          <a:p>
            <a:pPr marL="342900" marR="0" lvl="0" indent="-342900" defTabSz="457200" eaLnBrk="1" fontAlgn="auto" latinLnBrk="0" hangingPunct="1">
              <a:lnSpc>
                <a:spcPct val="150000"/>
              </a:lnSpc>
              <a:spcBef>
                <a:spcPts val="0"/>
              </a:spcBef>
              <a:spcAft>
                <a:spcPts val="0"/>
              </a:spcAft>
              <a:buClrTx/>
              <a:buSzTx/>
              <a:buFont typeface="Wingdings" pitchFamily="2" charset="2"/>
              <a:buChar char="q"/>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Participative decision-making. </a:t>
            </a:r>
          </a:p>
          <a:p>
            <a:pPr marL="342900" marR="0" lvl="0" indent="-342900" defTabSz="457200" eaLnBrk="1" fontAlgn="auto" latinLnBrk="0" hangingPunct="1">
              <a:lnSpc>
                <a:spcPct val="150000"/>
              </a:lnSpc>
              <a:spcBef>
                <a:spcPts val="0"/>
              </a:spcBef>
              <a:spcAft>
                <a:spcPts val="0"/>
              </a:spcAft>
              <a:buClrTx/>
              <a:buSzTx/>
              <a:buFont typeface="Wingdings" pitchFamily="2" charset="2"/>
              <a:buChar char="q"/>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Implementation of decision.</a:t>
            </a:r>
          </a:p>
          <a:p>
            <a:pPr marL="0" marR="0" lvl="0" indent="0" defTabSz="4572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endParaRPr>
          </a:p>
        </p:txBody>
      </p:sp>
      <p:pic>
        <p:nvPicPr>
          <p:cNvPr id="11" name="Picture 2" descr="Decision-making Intelligence Knowledge Thought Steemit, others transparent  background PNG clipart | HiClipart">
            <a:extLst>
              <a:ext uri="{FF2B5EF4-FFF2-40B4-BE49-F238E27FC236}">
                <a16:creationId xmlns:a16="http://schemas.microsoft.com/office/drawing/2014/main" id="{40A2AB8A-2007-7711-0CCE-9044401DEA0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96391" y="2760023"/>
            <a:ext cx="2697860" cy="20130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62734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100000"/>
              </a:lnSpc>
              <a:spcBef>
                <a:spcPts val="0"/>
              </a:spcBef>
              <a:spcAft>
                <a:spcPts val="0"/>
              </a:spcAft>
              <a:buClr>
                <a:srgbClr val="575757"/>
              </a:buClr>
              <a:buSzPts val="2200"/>
              <a:tabLst/>
              <a:defRPr/>
            </a:pPr>
            <a:endPar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A34EB6D-03F8-C5B1-8A0D-F7DE9BFD15E9}"/>
              </a:ext>
            </a:extLst>
          </p:cNvPr>
          <p:cNvSpPr txBox="1"/>
          <p:nvPr/>
        </p:nvSpPr>
        <p:spPr>
          <a:xfrm>
            <a:off x="2513149" y="1019069"/>
            <a:ext cx="56650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Difficulties in Decision-making </a:t>
            </a:r>
          </a:p>
        </p:txBody>
      </p:sp>
      <p:sp>
        <p:nvSpPr>
          <p:cNvPr id="8" name="Rectangle 7">
            <a:extLst>
              <a:ext uri="{FF2B5EF4-FFF2-40B4-BE49-F238E27FC236}">
                <a16:creationId xmlns:a16="http://schemas.microsoft.com/office/drawing/2014/main" id="{0C621569-27CC-DBB5-BCEE-4B77D67B7C45}"/>
              </a:ext>
            </a:extLst>
          </p:cNvPr>
          <p:cNvSpPr/>
          <p:nvPr/>
        </p:nvSpPr>
        <p:spPr>
          <a:xfrm>
            <a:off x="762000" y="2292388"/>
            <a:ext cx="6096000" cy="2792111"/>
          </a:xfrm>
          <a:prstGeom prst="rect">
            <a:avLst/>
          </a:prstGeom>
        </p:spPr>
        <p:txBody>
          <a:bodyPr>
            <a:spAutoFit/>
          </a:bodyPr>
          <a:lstStyle/>
          <a:p>
            <a:pPr marL="342900" indent="-342900" defTabSz="457200">
              <a:lnSpc>
                <a:spcPct val="150000"/>
              </a:lnSpc>
              <a:buFont typeface="Wingdings" pitchFamily="2" charset="2"/>
              <a:buChar char="q"/>
            </a:pPr>
            <a:r>
              <a:rPr lang="en-US" sz="2400" dirty="0">
                <a:solidFill>
                  <a:srgbClr val="002060"/>
                </a:solidFill>
                <a:latin typeface="Times New Roman" panose="02020603050405020304" pitchFamily="18" charset="0"/>
                <a:cs typeface="Times New Roman" panose="02020603050405020304" pitchFamily="18" charset="0"/>
              </a:rPr>
              <a:t>Incomplete Information.</a:t>
            </a:r>
          </a:p>
          <a:p>
            <a:pPr marL="342900" indent="-342900" defTabSz="457200">
              <a:lnSpc>
                <a:spcPct val="150000"/>
              </a:lnSpc>
              <a:buFont typeface="Wingdings" pitchFamily="2" charset="2"/>
              <a:buChar char="q"/>
            </a:pPr>
            <a:r>
              <a:rPr lang="en-US" sz="2400" dirty="0">
                <a:solidFill>
                  <a:srgbClr val="002060"/>
                </a:solidFill>
                <a:latin typeface="Times New Roman" panose="02020603050405020304" pitchFamily="18" charset="0"/>
                <a:cs typeface="Times New Roman" panose="02020603050405020304" pitchFamily="18" charset="0"/>
              </a:rPr>
              <a:t>Un-supporting environment. </a:t>
            </a:r>
          </a:p>
          <a:p>
            <a:pPr marL="342900" indent="-342900" defTabSz="457200">
              <a:lnSpc>
                <a:spcPct val="150000"/>
              </a:lnSpc>
              <a:buFont typeface="Wingdings" pitchFamily="2" charset="2"/>
              <a:buChar char="q"/>
            </a:pPr>
            <a:r>
              <a:rPr lang="en-US" sz="2400" dirty="0">
                <a:solidFill>
                  <a:srgbClr val="002060"/>
                </a:solidFill>
                <a:latin typeface="Times New Roman" panose="02020603050405020304" pitchFamily="18" charset="0"/>
                <a:cs typeface="Times New Roman" panose="02020603050405020304" pitchFamily="18" charset="0"/>
              </a:rPr>
              <a:t>Non-acceptance by subordinates. </a:t>
            </a:r>
          </a:p>
          <a:p>
            <a:pPr marL="342900" indent="-342900" defTabSz="457200">
              <a:lnSpc>
                <a:spcPct val="150000"/>
              </a:lnSpc>
              <a:buFont typeface="Wingdings" pitchFamily="2" charset="2"/>
              <a:buChar char="q"/>
            </a:pPr>
            <a:r>
              <a:rPr lang="en-US" sz="2400" dirty="0">
                <a:solidFill>
                  <a:srgbClr val="002060"/>
                </a:solidFill>
                <a:latin typeface="Times New Roman" panose="02020603050405020304" pitchFamily="18" charset="0"/>
                <a:cs typeface="Times New Roman" panose="02020603050405020304" pitchFamily="18" charset="0"/>
              </a:rPr>
              <a:t>Ineffective Communication. </a:t>
            </a:r>
          </a:p>
          <a:p>
            <a:pPr marL="342900" indent="-342900" defTabSz="457200">
              <a:lnSpc>
                <a:spcPct val="150000"/>
              </a:lnSpc>
              <a:buFont typeface="Wingdings" pitchFamily="2" charset="2"/>
              <a:buChar char="q"/>
            </a:pPr>
            <a:r>
              <a:rPr lang="en-US" sz="2400" dirty="0">
                <a:solidFill>
                  <a:srgbClr val="002060"/>
                </a:solidFill>
                <a:latin typeface="Times New Roman" panose="02020603050405020304" pitchFamily="18" charset="0"/>
                <a:cs typeface="Times New Roman" panose="02020603050405020304" pitchFamily="18" charset="0"/>
              </a:rPr>
              <a:t>Incorrect timing.</a:t>
            </a:r>
          </a:p>
        </p:txBody>
      </p:sp>
      <p:pic>
        <p:nvPicPr>
          <p:cNvPr id="9" name="Picture 2" descr="Free Decisions Cliparts, Download Free Clip Art, Free Clip Art on Clipart  Library">
            <a:extLst>
              <a:ext uri="{FF2B5EF4-FFF2-40B4-BE49-F238E27FC236}">
                <a16:creationId xmlns:a16="http://schemas.microsoft.com/office/drawing/2014/main" id="{62D84958-A384-B5BD-64A7-93A2FAC7657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98727" y="2220326"/>
            <a:ext cx="2856070" cy="28560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54456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defTabSz="914400" rtl="0" eaLnBrk="1" fontAlgn="auto" latinLnBrk="0" hangingPunct="1">
              <a:lnSpc>
                <a:spcPct val="120000"/>
              </a:lnSpc>
              <a:spcBef>
                <a:spcPts val="1000"/>
              </a:spcBef>
              <a:spcAft>
                <a:spcPts val="0"/>
              </a:spcAft>
              <a:buClr>
                <a:srgbClr val="415588"/>
              </a:buClr>
              <a:buSzPct val="100000"/>
              <a:tabLst/>
              <a:defRPr/>
            </a:pPr>
            <a:endPar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7BB822F-FD45-D104-91F0-D9EEAFD5D3B1}"/>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Types of Decision-making</a:t>
            </a:r>
          </a:p>
        </p:txBody>
      </p:sp>
    </p:spTree>
    <p:extLst>
      <p:ext uri="{BB962C8B-B14F-4D97-AF65-F5344CB8AC3E}">
        <p14:creationId xmlns:p14="http://schemas.microsoft.com/office/powerpoint/2010/main" val="20910001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 Basic Decision or Strategic Decisions</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Wingdings" pitchFamily="2" charset="2"/>
              <a:buChar char="Ø"/>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All basic decision is strategic decisions involving large range commitments and large investments.</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Wingdings" pitchFamily="2" charset="2"/>
              <a:buChar char="Ø"/>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Slight or small mistakes in these decisions would seriously injure the entire organizations.</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Wingdings" pitchFamily="2" charset="2"/>
              <a:buChar char="Ø"/>
              <a:tabLst/>
              <a:defRPr/>
            </a:pPr>
            <a:endParaRPr lang="en-US" sz="2400" dirty="0">
              <a:solidFill>
                <a:srgbClr val="002060"/>
              </a:solidFill>
              <a:latin typeface="Times New Roman" panose="02020603050405020304" pitchFamily="18" charset="0"/>
              <a:cs typeface="Times New Roman" panose="02020603050405020304" pitchFamily="18" charset="0"/>
            </a:endParaRPr>
          </a:p>
          <a:p>
            <a:pPr marR="0" lvl="0" algn="just" defTabSz="914400" rtl="0" eaLnBrk="1" fontAlgn="auto" latinLnBrk="0" hangingPunct="1">
              <a:lnSpc>
                <a:spcPct val="120000"/>
              </a:lnSpc>
              <a:spcBef>
                <a:spcPts val="1000"/>
              </a:spcBef>
              <a:spcAft>
                <a:spcPts val="0"/>
              </a:spcAft>
              <a:buClr>
                <a:srgbClr val="415588"/>
              </a:buClr>
              <a:buSzPct val="100000"/>
              <a:tabLst/>
              <a:defRPr/>
            </a:pPr>
            <a:endParaRPr kumimoji="0" lang="en-SA"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1E14CAB-F1C8-0411-3CBB-BB1835D7AAFC}"/>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Types of Decision-making</a:t>
            </a:r>
          </a:p>
        </p:txBody>
      </p:sp>
      <p:pic>
        <p:nvPicPr>
          <p:cNvPr id="8" name="Picture 7">
            <a:extLst>
              <a:ext uri="{FF2B5EF4-FFF2-40B4-BE49-F238E27FC236}">
                <a16:creationId xmlns:a16="http://schemas.microsoft.com/office/drawing/2014/main" id="{C6E68DD2-E842-2496-D680-2462C57ECC0E}"/>
              </a:ext>
            </a:extLst>
          </p:cNvPr>
          <p:cNvPicPr>
            <a:picLocks noChangeAspect="1"/>
          </p:cNvPicPr>
          <p:nvPr/>
        </p:nvPicPr>
        <p:blipFill>
          <a:blip r:embed="rId3"/>
          <a:stretch>
            <a:fillRect/>
          </a:stretch>
        </p:blipFill>
        <p:spPr>
          <a:xfrm>
            <a:off x="8007599" y="4114799"/>
            <a:ext cx="3109229" cy="1850066"/>
          </a:xfrm>
          <a:prstGeom prst="rect">
            <a:avLst/>
          </a:prstGeom>
        </p:spPr>
      </p:pic>
    </p:spTree>
    <p:extLst>
      <p:ext uri="{BB962C8B-B14F-4D97-AF65-F5344CB8AC3E}">
        <p14:creationId xmlns:p14="http://schemas.microsoft.com/office/powerpoint/2010/main" val="465267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lang="en-US" altLang="en-US" sz="2400" b="1" dirty="0">
                <a:solidFill>
                  <a:srgbClr val="002060"/>
                </a:solidFill>
                <a:latin typeface="Times New Roman" panose="02020603050405020304" pitchFamily="18" charset="0"/>
                <a:cs typeface="Times New Roman" panose="02020603050405020304" pitchFamily="18" charset="0"/>
              </a:rPr>
              <a:t>2. Administrative Decisions</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endParaRPr lang="en-US" altLang="en-US" sz="2400" b="1" dirty="0">
              <a:solidFill>
                <a:srgbClr val="002060"/>
              </a:solidFill>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endParaRPr lang="en-US" altLang="en-US" sz="2400" b="1" dirty="0">
              <a:solidFill>
                <a:srgbClr val="002060"/>
              </a:solidFill>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endParaRPr lang="en-US" altLang="en-US" sz="2400" b="1" dirty="0">
              <a:solidFill>
                <a:srgbClr val="002060"/>
              </a:solidFill>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endParaRPr lang="en-US" altLang="en-US" sz="2400" b="1" dirty="0">
              <a:solidFill>
                <a:srgbClr val="002060"/>
              </a:solidFill>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endParaRPr lang="en-US" altLang="en-US" sz="2400" b="1" dirty="0">
              <a:solidFill>
                <a:srgbClr val="002060"/>
              </a:solidFill>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endParaRPr lang="en-US" altLang="en-US" sz="2400" b="1" dirty="0">
              <a:solidFill>
                <a:srgbClr val="00206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DBC1A1F-DECF-0125-6A79-61CB1584D401}"/>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Types of Decision-making</a:t>
            </a:r>
          </a:p>
        </p:txBody>
      </p:sp>
      <p:sp>
        <p:nvSpPr>
          <p:cNvPr id="3" name="Content Placeholder 2">
            <a:extLst>
              <a:ext uri="{FF2B5EF4-FFF2-40B4-BE49-F238E27FC236}">
                <a16:creationId xmlns:a16="http://schemas.microsoft.com/office/drawing/2014/main" id="{FA969777-881A-A7A2-C3E5-60B7E76015CC}"/>
              </a:ext>
            </a:extLst>
          </p:cNvPr>
          <p:cNvSpPr txBox="1">
            <a:spLocks/>
          </p:cNvSpPr>
          <p:nvPr/>
        </p:nvSpPr>
        <p:spPr>
          <a:xfrm>
            <a:off x="606903" y="2404502"/>
            <a:ext cx="4607773" cy="3294576"/>
          </a:xfrm>
          <a:prstGeom prst="rect">
            <a:avLst/>
          </a:prstGeom>
        </p:spPr>
        <p:txBody>
          <a:bodyPr vert="horz" lIns="91440" tIns="45720" rIns="91440" bIns="45720" rtlCol="0" anchor="t">
            <a:noAutofit/>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marL="0" marR="0" lvl="0" indent="0" algn="ctr"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Programmed Decisions</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t>
            </a:r>
          </a:p>
          <a:p>
            <a:pPr marL="228600" marR="0" lvl="0" indent="-228600" algn="l" defTabSz="914400" rtl="0" eaLnBrk="1" fontAlgn="auto" latinLnBrk="0" hangingPunct="1">
              <a:lnSpc>
                <a:spcPct val="120000"/>
              </a:lnSpc>
              <a:spcBef>
                <a:spcPts val="600"/>
              </a:spcBef>
              <a:spcAft>
                <a:spcPts val="0"/>
              </a:spcAft>
              <a:buClr>
                <a:srgbClr val="415588"/>
              </a:buClr>
              <a:buSzPct val="100000"/>
              <a:buFont typeface="Wingdings" pitchFamily="2" charset="2"/>
              <a:buChar char="Ø"/>
              <a:tabLst/>
              <a:defRPr/>
            </a:pP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Routine, almost automatic process. </a:t>
            </a:r>
          </a:p>
          <a:p>
            <a:pPr marL="228600" marR="0" lvl="0" indent="-228600" algn="l" defTabSz="914400" rtl="0" eaLnBrk="1" fontAlgn="auto" latinLnBrk="0" hangingPunct="1">
              <a:lnSpc>
                <a:spcPct val="120000"/>
              </a:lnSpc>
              <a:spcBef>
                <a:spcPts val="600"/>
              </a:spcBef>
              <a:spcAft>
                <a:spcPts val="0"/>
              </a:spcAft>
              <a:buClr>
                <a:srgbClr val="415588"/>
              </a:buClr>
              <a:buSzPct val="100000"/>
              <a:buFont typeface="Wingdings" pitchFamily="2" charset="2"/>
              <a:buChar char="Ø"/>
              <a:tabLst/>
              <a:defRPr/>
            </a:pP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Leaders have made decision many times before. </a:t>
            </a:r>
          </a:p>
          <a:p>
            <a:pPr marL="228600" marR="0" lvl="0" indent="-228600" algn="l" defTabSz="914400" rtl="0" eaLnBrk="1" fontAlgn="auto" latinLnBrk="0" hangingPunct="1">
              <a:lnSpc>
                <a:spcPct val="120000"/>
              </a:lnSpc>
              <a:spcBef>
                <a:spcPts val="600"/>
              </a:spcBef>
              <a:spcAft>
                <a:spcPts val="0"/>
              </a:spcAft>
              <a:buClr>
                <a:srgbClr val="415588"/>
              </a:buClr>
              <a:buSzPct val="100000"/>
              <a:buFont typeface="Wingdings" pitchFamily="2" charset="2"/>
              <a:buChar char="Ø"/>
              <a:tabLst/>
              <a:defRPr/>
            </a:pP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There are rules or guidelines to follow. </a:t>
            </a:r>
          </a:p>
          <a:p>
            <a:pPr marL="228600" marR="0" lvl="0" indent="-228600" algn="l" defTabSz="914400" rtl="0" eaLnBrk="1" fontAlgn="auto" latinLnBrk="0" hangingPunct="1">
              <a:lnSpc>
                <a:spcPct val="120000"/>
              </a:lnSpc>
              <a:spcBef>
                <a:spcPts val="600"/>
              </a:spcBef>
              <a:spcAft>
                <a:spcPts val="0"/>
              </a:spcAft>
              <a:buClr>
                <a:srgbClr val="415588"/>
              </a:buClr>
              <a:buSzPct val="100000"/>
              <a:buFont typeface="Wingdings" pitchFamily="2" charset="2"/>
              <a:buChar char="Ø"/>
              <a:tabLst/>
              <a:defRPr/>
            </a:pP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Example: Deciding to reorder office supplies.</a:t>
            </a:r>
            <a:endParaRPr kumimoji="0" lang="en-SA"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8" name="Content Placeholder 2">
            <a:extLst>
              <a:ext uri="{FF2B5EF4-FFF2-40B4-BE49-F238E27FC236}">
                <a16:creationId xmlns:a16="http://schemas.microsoft.com/office/drawing/2014/main" id="{93DF6FA2-8CD6-CE32-D3C5-5433E9EC5AFC}"/>
              </a:ext>
            </a:extLst>
          </p:cNvPr>
          <p:cNvSpPr txBox="1">
            <a:spLocks/>
          </p:cNvSpPr>
          <p:nvPr/>
        </p:nvSpPr>
        <p:spPr>
          <a:xfrm>
            <a:off x="5214676" y="1967539"/>
            <a:ext cx="6035016" cy="2478807"/>
          </a:xfrm>
          <a:prstGeom prst="rect">
            <a:avLst/>
          </a:prstGeom>
        </p:spPr>
        <p:txBody>
          <a:bodyPr vert="horz" lIns="91440" tIns="45720" rIns="91440" bIns="45720" rtlCol="0" anchor="t">
            <a:noAutofit/>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marL="0" indent="0">
              <a:buClr>
                <a:srgbClr val="415588"/>
              </a:buClr>
              <a:buFont typeface="Arial" panose="020B0604020202020204" pitchFamily="34" charset="0"/>
              <a:buNone/>
            </a:pPr>
            <a:br>
              <a:rPr lang="en-US" sz="2400" dirty="0">
                <a:solidFill>
                  <a:srgbClr val="002060"/>
                </a:solidFill>
                <a:latin typeface="Times New Roman" panose="02020603050405020304" pitchFamily="18" charset="0"/>
                <a:cs typeface="Times New Roman" panose="02020603050405020304" pitchFamily="18" charset="0"/>
              </a:rPr>
            </a:br>
            <a:r>
              <a:rPr lang="en-US" sz="2400" b="1" dirty="0">
                <a:solidFill>
                  <a:srgbClr val="002060"/>
                </a:solidFill>
                <a:latin typeface="Times New Roman" panose="02020603050405020304" pitchFamily="18" charset="0"/>
                <a:cs typeface="Times New Roman" panose="02020603050405020304" pitchFamily="18" charset="0"/>
              </a:rPr>
              <a:t>Non-programmed Decisions: </a:t>
            </a:r>
          </a:p>
          <a:p>
            <a:pPr>
              <a:spcBef>
                <a:spcPts val="600"/>
              </a:spcBef>
              <a:buClr>
                <a:srgbClr val="415588"/>
              </a:buClr>
              <a:buFont typeface="Wingdings" pitchFamily="2" charset="2"/>
              <a:buChar char="Ø"/>
            </a:pPr>
            <a:r>
              <a:rPr lang="en-US" sz="2200" dirty="0">
                <a:solidFill>
                  <a:srgbClr val="002060"/>
                </a:solidFill>
                <a:latin typeface="Times New Roman" panose="02020603050405020304" pitchFamily="18" charset="0"/>
                <a:cs typeface="Times New Roman" panose="02020603050405020304" pitchFamily="18" charset="0"/>
              </a:rPr>
              <a:t>Unusual situations that have not been often addressed. </a:t>
            </a:r>
          </a:p>
          <a:p>
            <a:pPr>
              <a:spcBef>
                <a:spcPts val="600"/>
              </a:spcBef>
              <a:buClr>
                <a:srgbClr val="415588"/>
              </a:buClr>
              <a:buFont typeface="Wingdings" pitchFamily="2" charset="2"/>
              <a:buChar char="Ø"/>
            </a:pPr>
            <a:r>
              <a:rPr lang="en-US" sz="2200" dirty="0">
                <a:solidFill>
                  <a:srgbClr val="002060"/>
                </a:solidFill>
                <a:latin typeface="Times New Roman" panose="02020603050405020304" pitchFamily="18" charset="0"/>
                <a:cs typeface="Times New Roman" panose="02020603050405020304" pitchFamily="18" charset="0"/>
              </a:rPr>
              <a:t>No rules to follow since the decision is new. </a:t>
            </a:r>
          </a:p>
          <a:p>
            <a:pPr>
              <a:spcBef>
                <a:spcPts val="600"/>
              </a:spcBef>
              <a:buClr>
                <a:srgbClr val="415588"/>
              </a:buClr>
              <a:buFont typeface="Wingdings" pitchFamily="2" charset="2"/>
              <a:buChar char="Ø"/>
            </a:pPr>
            <a:r>
              <a:rPr lang="en-US" sz="2200" dirty="0">
                <a:solidFill>
                  <a:srgbClr val="002060"/>
                </a:solidFill>
                <a:latin typeface="Times New Roman" panose="02020603050405020304" pitchFamily="18" charset="0"/>
                <a:cs typeface="Times New Roman" panose="02020603050405020304" pitchFamily="18" charset="0"/>
              </a:rPr>
              <a:t>These decisions are made based on information, and a leader’s intuition, and judgment. </a:t>
            </a:r>
          </a:p>
          <a:p>
            <a:pPr>
              <a:spcBef>
                <a:spcPts val="600"/>
              </a:spcBef>
              <a:buClr>
                <a:srgbClr val="415588"/>
              </a:buClr>
              <a:buFont typeface="Wingdings" pitchFamily="2" charset="2"/>
              <a:buChar char="Ø"/>
            </a:pPr>
            <a:r>
              <a:rPr lang="en-US" sz="2200" dirty="0">
                <a:solidFill>
                  <a:srgbClr val="002060"/>
                </a:solidFill>
                <a:latin typeface="Times New Roman" panose="02020603050405020304" pitchFamily="18" charset="0"/>
                <a:cs typeface="Times New Roman" panose="02020603050405020304" pitchFamily="18" charset="0"/>
              </a:rPr>
              <a:t>Example: Should the firm invest in a new technology? </a:t>
            </a:r>
          </a:p>
          <a:p>
            <a:pPr>
              <a:buClr>
                <a:srgbClr val="415588"/>
              </a:buClr>
            </a:pPr>
            <a:endParaRPr lang="en-SA" sz="2400" dirty="0">
              <a:solidFill>
                <a:srgbClr val="002060"/>
              </a:solidFill>
              <a:latin typeface="Century Gothic" panose="020B0502020202020204"/>
            </a:endParaRPr>
          </a:p>
        </p:txBody>
      </p:sp>
    </p:spTree>
    <p:extLst>
      <p:ext uri="{BB962C8B-B14F-4D97-AF65-F5344CB8AC3E}">
        <p14:creationId xmlns:p14="http://schemas.microsoft.com/office/powerpoint/2010/main" val="40168621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spcAft>
                <a:spcPts val="0"/>
              </a:spcAft>
              <a:buClr>
                <a:srgbClr val="415588"/>
              </a:buClr>
              <a:buSzPct val="100000"/>
              <a:buFont typeface="Arial" panose="020B0604020202020204" pitchFamily="34" charset="0"/>
              <a:buNone/>
              <a:tabLst/>
              <a:defRPr/>
            </a:pPr>
            <a:endPar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spcAft>
                <a:spcPts val="0"/>
              </a:spcAft>
              <a:buClr>
                <a:srgbClr val="415588"/>
              </a:buClr>
              <a:buSzPct val="100000"/>
              <a:buFont typeface="Arial" panose="020B0604020202020204" pitchFamily="34" charset="0"/>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3. Major and Minor Decisions.</a:t>
            </a:r>
            <a:b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b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4. Policy and operative Decisions.</a:t>
            </a:r>
          </a:p>
          <a:p>
            <a:pPr marL="0" marR="0" lvl="0" indent="0" algn="l" defTabSz="914400" rtl="0" eaLnBrk="1" fontAlgn="auto" latinLnBrk="0" hangingPunct="1">
              <a:spcAft>
                <a:spcPts val="0"/>
              </a:spcAft>
              <a:buClr>
                <a:srgbClr val="415588"/>
              </a:buClr>
              <a:buSzPct val="100000"/>
              <a:buFont typeface="Arial" panose="020B0604020202020204" pitchFamily="34" charset="0"/>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5. Organizational and Personal Decisions.</a:t>
            </a:r>
          </a:p>
          <a:p>
            <a:pPr marL="0" marR="0" lvl="0" indent="0" algn="just" defTabSz="914400" rtl="0" eaLnBrk="1" fontAlgn="auto" latinLnBrk="0" hangingPunct="1">
              <a:spcAft>
                <a:spcPts val="0"/>
              </a:spcAft>
              <a:buClr>
                <a:srgbClr val="415588"/>
              </a:buClr>
              <a:buSzPct val="100000"/>
              <a:buFont typeface="Arial" panose="020B0604020202020204" pitchFamily="34" charset="0"/>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r>
              <a:rPr kumimoji="0" lang="en-US" sz="2000" b="0" i="1"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highest level of </a:t>
            </a: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Organizational decisions </a:t>
            </a:r>
            <a:r>
              <a:rPr kumimoji="0" lang="en-US" sz="2000" b="0" i="1"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is referred to as strategic decisions. </a:t>
            </a: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These decisions affect an organization's general direction, long-term objectives, philosophy and values. Uncertainty is generally high. </a:t>
            </a:r>
            <a:r>
              <a:rPr kumimoji="0" lang="en-US" sz="2000" b="0" i="1"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middle level is referred to as tactical decisions. </a:t>
            </a: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These support the strategic decisions, and tend to be of moderate importance and to have moderate impact. </a:t>
            </a:r>
            <a:r>
              <a:rPr kumimoji="0" lang="en-US" sz="2000" b="0" i="1"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lowest level is known as operational decisions. </a:t>
            </a:r>
            <a:endPar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spcAft>
                <a:spcPts val="0"/>
              </a:spcAft>
              <a:buClr>
                <a:srgbClr val="415588"/>
              </a:buClr>
              <a:buSzPct val="100000"/>
              <a:buFont typeface="Arial" panose="020B0604020202020204" pitchFamily="34" charset="0"/>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6.  Individual and Group Decisions. </a:t>
            </a:r>
          </a:p>
          <a:p>
            <a:pPr marL="0" marR="0" lvl="0" indent="0" algn="l" defTabSz="914400" rtl="0" eaLnBrk="1" fontAlgn="auto" latinLnBrk="0" hangingPunct="1">
              <a:spcAft>
                <a:spcPts val="0"/>
              </a:spcAft>
              <a:buClr>
                <a:srgbClr val="415588"/>
              </a:buClr>
              <a:buSzPct val="100000"/>
              <a:buFont typeface="Arial" panose="020B0604020202020204" pitchFamily="34" charset="0"/>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7.  Long-term and short-term Decisions.</a:t>
            </a:r>
          </a:p>
          <a:p>
            <a:pPr marL="0" marR="0" lvl="0" indent="0" algn="l" defTabSz="914400" rtl="0" eaLnBrk="1" fontAlgn="auto" latinLnBrk="0" hangingPunct="1">
              <a:spcAft>
                <a:spcPts val="0"/>
              </a:spcAft>
              <a:buClr>
                <a:srgbClr val="415588"/>
              </a:buClr>
              <a:buSzPct val="100000"/>
              <a:buFont typeface="Arial" panose="020B0604020202020204" pitchFamily="34" charset="0"/>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8. Departmental Decisions.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1AA89D57-5E23-BBA0-3B9B-F8E801A870A9}"/>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Types of Decision-making</a:t>
            </a:r>
          </a:p>
        </p:txBody>
      </p:sp>
    </p:spTree>
    <p:extLst>
      <p:ext uri="{BB962C8B-B14F-4D97-AF65-F5344CB8AC3E}">
        <p14:creationId xmlns:p14="http://schemas.microsoft.com/office/powerpoint/2010/main" val="3556553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20000"/>
              </a:lnSpc>
              <a:spcAft>
                <a:spcPts val="0"/>
              </a:spcAft>
              <a:buClr>
                <a:srgbClr val="415588"/>
              </a:buClr>
              <a:buSzPct val="100000"/>
              <a:buFont typeface="Arial" panose="020B0604020202020204" pitchFamily="34" charset="0"/>
              <a:buNone/>
              <a:tabLst/>
              <a:defRPr/>
            </a:pPr>
            <a:endPar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20000"/>
              </a:lnSpc>
              <a:spcAft>
                <a:spcPts val="0"/>
              </a:spcAft>
              <a:buClr>
                <a:srgbClr val="415588"/>
              </a:buClr>
              <a:buSzPct val="100000"/>
              <a:buFont typeface="Arial" panose="020B0604020202020204" pitchFamily="34" charset="0"/>
              <a:buNone/>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9. Non-economic decisions: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relate to values, moral behavior, etc. </a:t>
            </a:r>
          </a:p>
          <a:p>
            <a:pPr marL="0" marR="0" lvl="0" indent="0" algn="just" defTabSz="914400" rtl="0" eaLnBrk="1" fontAlgn="auto" latinLnBrk="0" hangingPunct="1">
              <a:lnSpc>
                <a:spcPct val="120000"/>
              </a:lnSpc>
              <a:spcAft>
                <a:spcPts val="0"/>
              </a:spcAft>
              <a:buClr>
                <a:srgbClr val="415588"/>
              </a:buClr>
              <a:buSzPct val="100000"/>
              <a:buFont typeface="Arial" panose="020B0604020202020204" pitchFamily="34" charset="0"/>
              <a:buNone/>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10. Crisis and research Decisions: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Crisis decisions are those which are made to meet unanticipated situations. Mostly made immediately under pressure of the circumstances. </a:t>
            </a:r>
          </a:p>
          <a:p>
            <a:pPr marL="0" marR="0" lvl="0" indent="0" algn="just" defTabSz="914400" rtl="0" eaLnBrk="1" fontAlgn="auto" latinLnBrk="0" hangingPunct="1">
              <a:lnSpc>
                <a:spcPct val="120000"/>
              </a:lnSpc>
              <a:spcAft>
                <a:spcPts val="0"/>
              </a:spcAft>
              <a:buClr>
                <a:srgbClr val="415588"/>
              </a:buClr>
              <a:buSzPct val="100000"/>
              <a:buFont typeface="Arial" panose="020B0604020202020204" pitchFamily="34" charset="0"/>
              <a:buNone/>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Research Decisions are made after thorough analysis without any pressure. </a:t>
            </a:r>
          </a:p>
          <a:p>
            <a:pPr marL="0" marR="0" lvl="0" indent="0" algn="just" defTabSz="914400" rtl="0" eaLnBrk="1" fontAlgn="auto" latinLnBrk="0" hangingPunct="1">
              <a:lnSpc>
                <a:spcPct val="120000"/>
              </a:lnSpc>
              <a:spcAft>
                <a:spcPts val="0"/>
              </a:spcAft>
              <a:buClr>
                <a:srgbClr val="415588"/>
              </a:buClr>
              <a:buSzPct val="100000"/>
              <a:buFont typeface="Arial" panose="020B0604020202020204" pitchFamily="34" charset="0"/>
              <a:buNone/>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11.  Initiative and forced Decisions </a:t>
            </a:r>
          </a:p>
          <a:p>
            <a:pPr marL="0" marR="0" lvl="0" indent="0" algn="just" defTabSz="914400" rtl="0" eaLnBrk="1" fontAlgn="auto" latinLnBrk="0" hangingPunct="1">
              <a:lnSpc>
                <a:spcPct val="120000"/>
              </a:lnSpc>
              <a:spcAft>
                <a:spcPts val="0"/>
              </a:spcAft>
              <a:buClr>
                <a:srgbClr val="415588"/>
              </a:buClr>
              <a:buSzPct val="100000"/>
              <a:buFont typeface="Arial" panose="020B0604020202020204" pitchFamily="34" charset="0"/>
              <a:buNone/>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12.  Problem and opportunity Decisions: </a:t>
            </a:r>
          </a:p>
          <a:p>
            <a:pPr marL="0" marR="0" lvl="0" indent="0" algn="just" defTabSz="914400" rtl="0" eaLnBrk="1" fontAlgn="auto" latinLnBrk="0" hangingPunct="1">
              <a:lnSpc>
                <a:spcPct val="120000"/>
              </a:lnSpc>
              <a:spcAft>
                <a:spcPts val="0"/>
              </a:spcAft>
              <a:buClr>
                <a:srgbClr val="415588"/>
              </a:buClr>
              <a:buSzPct val="100000"/>
              <a:buFont typeface="Arial" panose="020B0604020202020204" pitchFamily="34" charset="0"/>
              <a:buNone/>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Problem decisions= resolving Problem situations which have arisen as anticipated or not..., </a:t>
            </a:r>
          </a:p>
          <a:p>
            <a:pPr marL="0" marR="0" lvl="0" indent="0" algn="just" defTabSz="914400" rtl="0" eaLnBrk="1" fontAlgn="auto" latinLnBrk="0" hangingPunct="1">
              <a:lnSpc>
                <a:spcPct val="120000"/>
              </a:lnSpc>
              <a:spcAft>
                <a:spcPts val="0"/>
              </a:spcAft>
              <a:buClr>
                <a:srgbClr val="415588"/>
              </a:buClr>
              <a:buSzPct val="100000"/>
              <a:buFont typeface="Arial" panose="020B0604020202020204" pitchFamily="34" charset="0"/>
              <a:buNone/>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opportunity decisions= pertain to taking advantage of an opportunity...sometimes involves risk</a:t>
            </a:r>
          </a:p>
          <a:p>
            <a:pPr marL="228600" marR="0" lvl="0" indent="-228600" algn="just" defTabSz="914400" rtl="0" eaLnBrk="1" fontAlgn="auto" latinLnBrk="0" hangingPunct="1">
              <a:lnSpc>
                <a:spcPct val="120000"/>
              </a:lnSpc>
              <a:spcAft>
                <a:spcPts val="0"/>
              </a:spcAft>
              <a:buClr>
                <a:srgbClr val="415588"/>
              </a:buClr>
              <a:buSzPct val="100000"/>
              <a:buFont typeface="Arial" panose="020B0604020202020204" pitchFamily="34" charset="0"/>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Decisions in response to opportunities: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managers/leaders respond to ways to improve organizational performance. </a:t>
            </a:r>
            <a:endPar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just" defTabSz="914400" rtl="0" eaLnBrk="1" fontAlgn="auto" latinLnBrk="0" hangingPunct="1">
              <a:lnSpc>
                <a:spcPct val="120000"/>
              </a:lnSpc>
              <a:spcAft>
                <a:spcPts val="0"/>
              </a:spcAft>
              <a:buClr>
                <a:srgbClr val="415588"/>
              </a:buClr>
              <a:buSzPct val="100000"/>
              <a:buFont typeface="Arial" panose="020B0604020202020204" pitchFamily="34" charset="0"/>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Decisions in response to threats: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occurs when managers/leaders are impacted by adverse events to the organization. </a:t>
            </a:r>
            <a:endPar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E4ABAA44-5F2D-3AB8-AD46-8CC0B67F796B}"/>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Types of Decision-making</a:t>
            </a:r>
          </a:p>
        </p:txBody>
      </p:sp>
    </p:spTree>
    <p:extLst>
      <p:ext uri="{BB962C8B-B14F-4D97-AF65-F5344CB8AC3E}">
        <p14:creationId xmlns:p14="http://schemas.microsoft.com/office/powerpoint/2010/main" val="37232582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9699F33F-BBEE-DBD4-FB7C-B7A3639B255D}"/>
              </a:ext>
            </a:extLst>
          </p:cNvPr>
          <p:cNvSpPr txBox="1"/>
          <p:nvPr/>
        </p:nvSpPr>
        <p:spPr>
          <a:xfrm>
            <a:off x="2513148" y="1019069"/>
            <a:ext cx="675147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Decision-making Styles</a:t>
            </a:r>
          </a:p>
        </p:txBody>
      </p:sp>
    </p:spTree>
    <p:extLst>
      <p:ext uri="{BB962C8B-B14F-4D97-AF65-F5344CB8AC3E}">
        <p14:creationId xmlns:p14="http://schemas.microsoft.com/office/powerpoint/2010/main" val="36969359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0769177"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Decision style has been referred to as:</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lang="en-US" sz="2000" dirty="0">
              <a:solidFill>
                <a:srgbClr val="002060"/>
              </a:solidFill>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lang="en-US" sz="2000" dirty="0">
              <a:solidFill>
                <a:srgbClr val="002060"/>
              </a:solidFill>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lang="en-US" sz="2000" dirty="0">
              <a:solidFill>
                <a:srgbClr val="002060"/>
              </a:solidFill>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EFDF380-3AAE-5200-6DEB-2AC00F4EB6CB}"/>
              </a:ext>
            </a:extLst>
          </p:cNvPr>
          <p:cNvSpPr txBox="1"/>
          <p:nvPr/>
        </p:nvSpPr>
        <p:spPr>
          <a:xfrm>
            <a:off x="2513148" y="1019069"/>
            <a:ext cx="675147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Decision-making Styles</a:t>
            </a:r>
          </a:p>
        </p:txBody>
      </p:sp>
      <p:pic>
        <p:nvPicPr>
          <p:cNvPr id="3" name="Picture 2">
            <a:extLst>
              <a:ext uri="{FF2B5EF4-FFF2-40B4-BE49-F238E27FC236}">
                <a16:creationId xmlns:a16="http://schemas.microsoft.com/office/drawing/2014/main" id="{C6FC9A86-26E7-7200-B6A4-BF9E9B95314C}"/>
              </a:ext>
            </a:extLst>
          </p:cNvPr>
          <p:cNvPicPr>
            <a:picLocks noChangeAspect="1"/>
          </p:cNvPicPr>
          <p:nvPr/>
        </p:nvPicPr>
        <p:blipFill>
          <a:blip r:embed="rId3"/>
          <a:stretch>
            <a:fillRect/>
          </a:stretch>
        </p:blipFill>
        <p:spPr>
          <a:xfrm>
            <a:off x="2910200" y="2604977"/>
            <a:ext cx="6584251" cy="3544448"/>
          </a:xfrm>
          <a:prstGeom prst="rect">
            <a:avLst/>
          </a:prstGeom>
        </p:spPr>
      </p:pic>
    </p:spTree>
    <p:extLst>
      <p:ext uri="{BB962C8B-B14F-4D97-AF65-F5344CB8AC3E}">
        <p14:creationId xmlns:p14="http://schemas.microsoft.com/office/powerpoint/2010/main" val="31994299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00100" marR="0" lvl="1"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Cognitive style </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is the information processing habits of an individual. </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Myers and Briggs (1995) explain that </a:t>
            </a: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psychology type</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is a theory to explain the normal differences between healthy people. </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Center for Creative Learning (2013) defines </a:t>
            </a: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problem solving style </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as the </a:t>
            </a:r>
            <a:r>
              <a:rPr kumimoji="0" lang="en-US" sz="2400" b="0" i="1"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“consistent individual differences in the ways people prefer to deal with new ideas, manage change, and respond effectively to complex, open-ended opportunities and challenges.” </a:t>
            </a: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ABE48DBF-F914-3956-7DAC-91830A9C108C}"/>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Decision-making Styles</a:t>
            </a:r>
          </a:p>
        </p:txBody>
      </p:sp>
    </p:spTree>
    <p:extLst>
      <p:ext uri="{BB962C8B-B14F-4D97-AF65-F5344CB8AC3E}">
        <p14:creationId xmlns:p14="http://schemas.microsoft.com/office/powerpoint/2010/main" val="3954038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0"/>
              </a:spcBef>
              <a:spcAft>
                <a:spcPts val="0"/>
              </a:spcAft>
              <a:buClr>
                <a:srgbClr val="415588"/>
              </a:buClr>
              <a:buSzPts val="2000"/>
              <a:buFont typeface="Arial"/>
              <a:buChar char="•"/>
              <a:tabLst/>
              <a:defRPr/>
            </a:pPr>
            <a:endPar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96DB40F-F57B-DA01-4336-206427B9C0DA}"/>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Decision-making Styles</a:t>
            </a:r>
          </a:p>
        </p:txBody>
      </p:sp>
      <p:pic>
        <p:nvPicPr>
          <p:cNvPr id="8" name="Picture 7">
            <a:extLst>
              <a:ext uri="{FF2B5EF4-FFF2-40B4-BE49-F238E27FC236}">
                <a16:creationId xmlns:a16="http://schemas.microsoft.com/office/drawing/2014/main" id="{D9DF909D-AEDE-18CA-03D7-D2EBA20DEB97}"/>
              </a:ext>
            </a:extLst>
          </p:cNvPr>
          <p:cNvPicPr>
            <a:picLocks noChangeAspect="1"/>
          </p:cNvPicPr>
          <p:nvPr/>
        </p:nvPicPr>
        <p:blipFill>
          <a:blip r:embed="rId3"/>
          <a:stretch>
            <a:fillRect/>
          </a:stretch>
        </p:blipFill>
        <p:spPr>
          <a:xfrm>
            <a:off x="1153149" y="2244602"/>
            <a:ext cx="10053567" cy="3678002"/>
          </a:xfrm>
          <a:prstGeom prst="rect">
            <a:avLst/>
          </a:prstGeom>
        </p:spPr>
      </p:pic>
    </p:spTree>
    <p:extLst>
      <p:ext uri="{BB962C8B-B14F-4D97-AF65-F5344CB8AC3E}">
        <p14:creationId xmlns:p14="http://schemas.microsoft.com/office/powerpoint/2010/main" val="26347844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0"/>
              </a:spcBef>
              <a:spcAft>
                <a:spcPts val="0"/>
              </a:spcAft>
              <a:buClr>
                <a:srgbClr val="415588"/>
              </a:buClr>
              <a:buSzPts val="2000"/>
              <a:buFont typeface="Arial"/>
              <a:buChar char="•"/>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A4C8666-AE0D-250B-2BD7-268F9FD441D8}"/>
              </a:ext>
            </a:extLst>
          </p:cNvPr>
          <p:cNvSpPr txBox="1"/>
          <p:nvPr/>
        </p:nvSpPr>
        <p:spPr>
          <a:xfrm>
            <a:off x="2513148" y="1019069"/>
            <a:ext cx="716570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Stages of Decision-making Process/Models</a:t>
            </a:r>
          </a:p>
        </p:txBody>
      </p:sp>
    </p:spTree>
    <p:extLst>
      <p:ext uri="{BB962C8B-B14F-4D97-AF65-F5344CB8AC3E}">
        <p14:creationId xmlns:p14="http://schemas.microsoft.com/office/powerpoint/2010/main" val="14779865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4867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8F8D421-DE15-4296-CCE5-2EBD3CB00A49}"/>
              </a:ext>
            </a:extLst>
          </p:cNvPr>
          <p:cNvSpPr txBox="1"/>
          <p:nvPr/>
        </p:nvSpPr>
        <p:spPr>
          <a:xfrm>
            <a:off x="2513148" y="1019069"/>
            <a:ext cx="716570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Stages of Decision-making Process</a:t>
            </a:r>
          </a:p>
        </p:txBody>
      </p:sp>
      <p:pic>
        <p:nvPicPr>
          <p:cNvPr id="8" name="Picture 7">
            <a:extLst>
              <a:ext uri="{FF2B5EF4-FFF2-40B4-BE49-F238E27FC236}">
                <a16:creationId xmlns:a16="http://schemas.microsoft.com/office/drawing/2014/main" id="{6F8FD7A9-0B96-2FC0-7AD1-C48F06F956EC}"/>
              </a:ext>
            </a:extLst>
          </p:cNvPr>
          <p:cNvPicPr>
            <a:picLocks noChangeAspect="1"/>
          </p:cNvPicPr>
          <p:nvPr/>
        </p:nvPicPr>
        <p:blipFill>
          <a:blip r:embed="rId3"/>
          <a:stretch>
            <a:fillRect/>
          </a:stretch>
        </p:blipFill>
        <p:spPr>
          <a:xfrm>
            <a:off x="1573619" y="2141973"/>
            <a:ext cx="8708065" cy="3887901"/>
          </a:xfrm>
          <a:prstGeom prst="rect">
            <a:avLst/>
          </a:prstGeom>
        </p:spPr>
      </p:pic>
    </p:spTree>
    <p:extLst>
      <p:ext uri="{BB962C8B-B14F-4D97-AF65-F5344CB8AC3E}">
        <p14:creationId xmlns:p14="http://schemas.microsoft.com/office/powerpoint/2010/main" val="18970291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95423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SA" sz="2400" b="1" i="0" u="none" strike="noStrike" kern="1200" cap="none" spc="0" normalizeH="0" baseline="0" noProof="0" dirty="0">
                <a:ln>
                  <a:noFill/>
                </a:ln>
                <a:solidFill>
                  <a:srgbClr val="002060"/>
                </a:solidFill>
                <a:effectLst/>
                <a:uLnTx/>
                <a:uFillTx/>
                <a:latin typeface="Century Gothic" panose="020B0502020202020204"/>
                <a:ea typeface="+mn-ea"/>
                <a:cs typeface="+mn-cs"/>
              </a:rPr>
              <a:t> </a:t>
            </a:r>
            <a:r>
              <a:rPr kumimoji="0" lang="en-SA"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 Normative Model</a:t>
            </a: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SA"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Seven steps are identified in the analytical precise model.</a:t>
            </a: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lang="en-US" sz="2400" dirty="0">
              <a:solidFill>
                <a:srgbClr val="002060"/>
              </a:solidFill>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lang="en-US" sz="2400" dirty="0">
              <a:solidFill>
                <a:srgbClr val="002060"/>
              </a:solidFill>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lang="en-US" sz="2400" dirty="0">
              <a:solidFill>
                <a:srgbClr val="002060"/>
              </a:solidFill>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SA"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094D91C-46ED-70B6-EFE7-C2922300F0BA}"/>
              </a:ext>
            </a:extLst>
          </p:cNvPr>
          <p:cNvSpPr txBox="1"/>
          <p:nvPr/>
        </p:nvSpPr>
        <p:spPr>
          <a:xfrm>
            <a:off x="2513148" y="1019069"/>
            <a:ext cx="716570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Decision-making Models</a:t>
            </a:r>
          </a:p>
        </p:txBody>
      </p:sp>
      <p:pic>
        <p:nvPicPr>
          <p:cNvPr id="8" name="Picture 7">
            <a:extLst>
              <a:ext uri="{FF2B5EF4-FFF2-40B4-BE49-F238E27FC236}">
                <a16:creationId xmlns:a16="http://schemas.microsoft.com/office/drawing/2014/main" id="{12D08C5C-A4D9-EF69-5905-1B6F5DC189AD}"/>
              </a:ext>
            </a:extLst>
          </p:cNvPr>
          <p:cNvPicPr>
            <a:picLocks noChangeAspect="1"/>
          </p:cNvPicPr>
          <p:nvPr/>
        </p:nvPicPr>
        <p:blipFill>
          <a:blip r:embed="rId3"/>
          <a:stretch>
            <a:fillRect/>
          </a:stretch>
        </p:blipFill>
        <p:spPr>
          <a:xfrm>
            <a:off x="2647507" y="3062177"/>
            <a:ext cx="7262037" cy="2860427"/>
          </a:xfrm>
          <a:prstGeom prst="rect">
            <a:avLst/>
          </a:prstGeom>
        </p:spPr>
      </p:pic>
    </p:spTree>
    <p:extLst>
      <p:ext uri="{BB962C8B-B14F-4D97-AF65-F5344CB8AC3E}">
        <p14:creationId xmlns:p14="http://schemas.microsoft.com/office/powerpoint/2010/main" val="17882825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734032"/>
            <a:ext cx="1063241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endParaRPr kumimoji="0" lang="en-US" alt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190C2D08-20E2-181F-7791-3737B5ABCBB2}"/>
              </a:ext>
            </a:extLst>
          </p:cNvPr>
          <p:cNvSpPr/>
          <p:nvPr/>
        </p:nvSpPr>
        <p:spPr>
          <a:xfrm>
            <a:off x="853026" y="2095412"/>
            <a:ext cx="3624210" cy="3970318"/>
          </a:xfrm>
          <a:prstGeom prst="rect">
            <a:avLst/>
          </a:prstGeom>
        </p:spPr>
        <p:txBody>
          <a:bodyPr wrap="square">
            <a:spAutoFit/>
          </a:bodyPr>
          <a:lstStyle/>
          <a:p>
            <a:pPr algn="just" defTabSz="457200" fontAlgn="base"/>
            <a:r>
              <a:rPr lang="en-US" dirty="0">
                <a:solidFill>
                  <a:srgbClr val="002060"/>
                </a:solidFill>
                <a:latin typeface="Times New Roman" panose="02020603050405020304" pitchFamily="18" charset="0"/>
                <a:cs typeface="Times New Roman" panose="02020603050405020304" pitchFamily="18" charset="0"/>
              </a:rPr>
              <a:t>Shows the Vroom-Yetton model. The framework poses seven "yes/no" questions, which you need to answer to find the best decision-making process for your situation.</a:t>
            </a:r>
          </a:p>
          <a:p>
            <a:pPr algn="just" defTabSz="457200" fontAlgn="base"/>
            <a:r>
              <a:rPr lang="en-US" dirty="0">
                <a:solidFill>
                  <a:srgbClr val="002060"/>
                </a:solidFill>
                <a:latin typeface="Times New Roman" panose="02020603050405020304" pitchFamily="18" charset="0"/>
                <a:cs typeface="Times New Roman" panose="02020603050405020304" pitchFamily="18" charset="0"/>
              </a:rPr>
              <a:t>As you answer each of the questions, you work your way through a decision tree until you arrive at a code (A1, A2, C1, C2, or G2). This code identifies the best decision-making process for you and your team. (Note that, in some scenarios, you won't need to answer all of the questions.)</a:t>
            </a:r>
          </a:p>
        </p:txBody>
      </p:sp>
      <p:sp>
        <p:nvSpPr>
          <p:cNvPr id="3" name="Rectangle 2">
            <a:extLst>
              <a:ext uri="{FF2B5EF4-FFF2-40B4-BE49-F238E27FC236}">
                <a16:creationId xmlns:a16="http://schemas.microsoft.com/office/drawing/2014/main" id="{810DA8DE-666B-4EF2-B44F-AA6B879F0F94}"/>
              </a:ext>
            </a:extLst>
          </p:cNvPr>
          <p:cNvSpPr/>
          <p:nvPr/>
        </p:nvSpPr>
        <p:spPr>
          <a:xfrm>
            <a:off x="4477236" y="1826350"/>
            <a:ext cx="6697583" cy="4278094"/>
          </a:xfrm>
          <a:prstGeom prst="rect">
            <a:avLst/>
          </a:prstGeom>
        </p:spPr>
        <p:txBody>
          <a:bodyPr wrap="square">
            <a:spAutoFit/>
          </a:bodyPr>
          <a:lstStyle/>
          <a:p>
            <a:pPr algn="just" defTabSz="457200" fontAlgn="base"/>
            <a:r>
              <a:rPr lang="en-US" sz="1700" b="1" u="sng" dirty="0">
                <a:solidFill>
                  <a:srgbClr val="0070C0"/>
                </a:solidFill>
                <a:latin typeface="Times New Roman" panose="02020603050405020304" pitchFamily="18" charset="0"/>
                <a:cs typeface="Times New Roman" panose="02020603050405020304" pitchFamily="18" charset="0"/>
              </a:rPr>
              <a:t>The following codes represent the five decision-making processes that are described by the model:</a:t>
            </a:r>
          </a:p>
          <a:p>
            <a:pPr marL="285750" indent="-285750" algn="just" defTabSz="457200" fontAlgn="base">
              <a:buFont typeface="Arial" panose="020B0604020202020204" pitchFamily="34" charset="0"/>
              <a:buChar char="•"/>
            </a:pPr>
            <a:r>
              <a:rPr lang="en-US" sz="1700" b="1" dirty="0">
                <a:solidFill>
                  <a:srgbClr val="002060"/>
                </a:solidFill>
                <a:latin typeface="Times New Roman" panose="02020603050405020304" pitchFamily="18" charset="0"/>
                <a:cs typeface="Times New Roman" panose="02020603050405020304" pitchFamily="18" charset="0"/>
              </a:rPr>
              <a:t>Autocratic (A1):</a:t>
            </a:r>
            <a:r>
              <a:rPr lang="en-US" sz="1700" dirty="0">
                <a:solidFill>
                  <a:srgbClr val="002060"/>
                </a:solidFill>
                <a:latin typeface="Times New Roman" panose="02020603050405020304" pitchFamily="18" charset="0"/>
                <a:cs typeface="Times New Roman" panose="02020603050405020304" pitchFamily="18" charset="0"/>
              </a:rPr>
              <a:t> You use the information that you already have to make the decision, </a:t>
            </a:r>
            <a:r>
              <a:rPr lang="en-US" sz="1700" b="1" dirty="0">
                <a:solidFill>
                  <a:srgbClr val="002060"/>
                </a:solidFill>
                <a:latin typeface="Times New Roman" panose="02020603050405020304" pitchFamily="18" charset="0"/>
                <a:cs typeface="Times New Roman" panose="02020603050405020304" pitchFamily="18" charset="0"/>
              </a:rPr>
              <a:t>without </a:t>
            </a:r>
            <a:r>
              <a:rPr lang="en-US" sz="1700" dirty="0">
                <a:solidFill>
                  <a:srgbClr val="002060"/>
                </a:solidFill>
                <a:latin typeface="Times New Roman" panose="02020603050405020304" pitchFamily="18" charset="0"/>
                <a:cs typeface="Times New Roman" panose="02020603050405020304" pitchFamily="18" charset="0"/>
              </a:rPr>
              <a:t>requiring any further input from your team.</a:t>
            </a:r>
          </a:p>
          <a:p>
            <a:pPr marL="285750" indent="-285750" algn="just" defTabSz="457200" fontAlgn="base">
              <a:buFont typeface="Arial" panose="020B0604020202020204" pitchFamily="34" charset="0"/>
              <a:buChar char="•"/>
            </a:pPr>
            <a:r>
              <a:rPr lang="en-US" sz="1700" b="1" dirty="0">
                <a:solidFill>
                  <a:srgbClr val="002060"/>
                </a:solidFill>
                <a:latin typeface="Times New Roman" panose="02020603050405020304" pitchFamily="18" charset="0"/>
                <a:cs typeface="Times New Roman" panose="02020603050405020304" pitchFamily="18" charset="0"/>
              </a:rPr>
              <a:t>Autocratic (A2):</a:t>
            </a:r>
            <a:r>
              <a:rPr lang="en-US" sz="1700" dirty="0">
                <a:solidFill>
                  <a:srgbClr val="002060"/>
                </a:solidFill>
                <a:latin typeface="Times New Roman" panose="02020603050405020304" pitchFamily="18" charset="0"/>
                <a:cs typeface="Times New Roman" panose="02020603050405020304" pitchFamily="18" charset="0"/>
              </a:rPr>
              <a:t> You </a:t>
            </a:r>
            <a:r>
              <a:rPr lang="en-US" sz="1700" b="1" dirty="0">
                <a:solidFill>
                  <a:srgbClr val="002060"/>
                </a:solidFill>
                <a:latin typeface="Times New Roman" panose="02020603050405020304" pitchFamily="18" charset="0"/>
                <a:cs typeface="Times New Roman" panose="02020603050405020304" pitchFamily="18" charset="0"/>
              </a:rPr>
              <a:t>consult your team </a:t>
            </a:r>
            <a:r>
              <a:rPr lang="en-US" sz="1700" dirty="0">
                <a:solidFill>
                  <a:srgbClr val="002060"/>
                </a:solidFill>
                <a:latin typeface="Times New Roman" panose="02020603050405020304" pitchFamily="18" charset="0"/>
                <a:cs typeface="Times New Roman" panose="02020603050405020304" pitchFamily="18" charset="0"/>
              </a:rPr>
              <a:t>to obtain specific </a:t>
            </a:r>
            <a:r>
              <a:rPr lang="en-US" sz="1700" b="1" dirty="0">
                <a:solidFill>
                  <a:srgbClr val="002060"/>
                </a:solidFill>
                <a:latin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val="tx"/>
                    </a:ext>
                  </a:extLst>
                </a:hlinkClick>
              </a:rPr>
              <a:t>information</a:t>
            </a:r>
            <a:r>
              <a:rPr lang="en-US" sz="1700" dirty="0">
                <a:solidFill>
                  <a:srgbClr val="002060"/>
                </a:solidFill>
                <a:latin typeface="Times New Roman" panose="02020603050405020304" pitchFamily="18" charset="0"/>
                <a:cs typeface="Times New Roman" panose="02020603050405020304" pitchFamily="18" charset="0"/>
              </a:rPr>
              <a:t>  that you need, and then </a:t>
            </a:r>
            <a:r>
              <a:rPr lang="en-US" sz="1700" b="1" dirty="0">
                <a:solidFill>
                  <a:srgbClr val="002060"/>
                </a:solidFill>
                <a:latin typeface="Times New Roman" panose="02020603050405020304" pitchFamily="18" charset="0"/>
                <a:cs typeface="Times New Roman" panose="02020603050405020304" pitchFamily="18" charset="0"/>
              </a:rPr>
              <a:t>you make the final decision.</a:t>
            </a:r>
          </a:p>
          <a:p>
            <a:pPr marL="285750" indent="-285750" algn="just" defTabSz="457200" fontAlgn="base">
              <a:buFont typeface="Arial" panose="020B0604020202020204" pitchFamily="34" charset="0"/>
              <a:buChar char="•"/>
            </a:pPr>
            <a:r>
              <a:rPr lang="en-US" sz="1700" b="1" dirty="0">
                <a:solidFill>
                  <a:srgbClr val="002060"/>
                </a:solidFill>
                <a:latin typeface="Times New Roman" panose="02020603050405020304" pitchFamily="18" charset="0"/>
                <a:cs typeface="Times New Roman" panose="02020603050405020304" pitchFamily="18" charset="0"/>
              </a:rPr>
              <a:t>Consultative (C1):</a:t>
            </a:r>
            <a:r>
              <a:rPr lang="en-US" sz="1700" dirty="0">
                <a:solidFill>
                  <a:srgbClr val="002060"/>
                </a:solidFill>
                <a:latin typeface="Times New Roman" panose="02020603050405020304" pitchFamily="18" charset="0"/>
                <a:cs typeface="Times New Roman" panose="02020603050405020304" pitchFamily="18" charset="0"/>
              </a:rPr>
              <a:t> You inform your team of the situation and ask for members' opinions individually, but you don't bring the group together for a discussion. </a:t>
            </a:r>
            <a:r>
              <a:rPr lang="en-US" sz="1700" b="1" dirty="0">
                <a:solidFill>
                  <a:srgbClr val="002060"/>
                </a:solidFill>
                <a:latin typeface="Times New Roman" panose="02020603050405020304" pitchFamily="18" charset="0"/>
                <a:cs typeface="Times New Roman" panose="02020603050405020304" pitchFamily="18" charset="0"/>
              </a:rPr>
              <a:t>You make the final decision</a:t>
            </a:r>
            <a:r>
              <a:rPr lang="en-US" sz="1700" dirty="0">
                <a:solidFill>
                  <a:srgbClr val="002060"/>
                </a:solidFill>
                <a:latin typeface="Times New Roman" panose="02020603050405020304" pitchFamily="18" charset="0"/>
                <a:cs typeface="Times New Roman" panose="02020603050405020304" pitchFamily="18" charset="0"/>
              </a:rPr>
              <a:t>.</a:t>
            </a:r>
          </a:p>
          <a:p>
            <a:pPr marL="285750" indent="-285750" algn="just" defTabSz="457200" fontAlgn="base">
              <a:buFont typeface="Arial" panose="020B0604020202020204" pitchFamily="34" charset="0"/>
              <a:buChar char="•"/>
            </a:pPr>
            <a:r>
              <a:rPr lang="en-US" sz="1700" b="1" dirty="0">
                <a:solidFill>
                  <a:srgbClr val="002060"/>
                </a:solidFill>
                <a:latin typeface="Times New Roman" panose="02020603050405020304" pitchFamily="18" charset="0"/>
                <a:cs typeface="Times New Roman" panose="02020603050405020304" pitchFamily="18" charset="0"/>
              </a:rPr>
              <a:t>Consultative (C2):</a:t>
            </a:r>
            <a:r>
              <a:rPr lang="en-US" sz="1700" dirty="0">
                <a:solidFill>
                  <a:srgbClr val="002060"/>
                </a:solidFill>
                <a:latin typeface="Times New Roman" panose="02020603050405020304" pitchFamily="18" charset="0"/>
                <a:cs typeface="Times New Roman" panose="02020603050405020304" pitchFamily="18" charset="0"/>
              </a:rPr>
              <a:t> You get your team together for a group discussion about the issue and to seek their suggestions, but </a:t>
            </a:r>
            <a:r>
              <a:rPr lang="en-US" sz="1700" b="1" dirty="0">
                <a:solidFill>
                  <a:srgbClr val="002060"/>
                </a:solidFill>
                <a:latin typeface="Times New Roman" panose="02020603050405020304" pitchFamily="18" charset="0"/>
                <a:cs typeface="Times New Roman" panose="02020603050405020304" pitchFamily="18" charset="0"/>
              </a:rPr>
              <a:t>you still make the final decision by yourself</a:t>
            </a:r>
            <a:r>
              <a:rPr lang="en-US" sz="1700" dirty="0">
                <a:solidFill>
                  <a:srgbClr val="002060"/>
                </a:solidFill>
                <a:latin typeface="Times New Roman" panose="02020603050405020304" pitchFamily="18" charset="0"/>
                <a:cs typeface="Times New Roman" panose="02020603050405020304" pitchFamily="18" charset="0"/>
              </a:rPr>
              <a:t>.</a:t>
            </a:r>
          </a:p>
          <a:p>
            <a:pPr marL="285750" indent="-285750" algn="just" defTabSz="457200" fontAlgn="base">
              <a:buFont typeface="Arial" panose="020B0604020202020204" pitchFamily="34" charset="0"/>
              <a:buChar char="•"/>
            </a:pPr>
            <a:r>
              <a:rPr lang="en-US" sz="1700" b="1" dirty="0">
                <a:solidFill>
                  <a:srgbClr val="002060"/>
                </a:solidFill>
                <a:latin typeface="Times New Roman" panose="02020603050405020304" pitchFamily="18" charset="0"/>
                <a:cs typeface="Times New Roman" panose="02020603050405020304" pitchFamily="18" charset="0"/>
              </a:rPr>
              <a:t>Collaborative (G2):</a:t>
            </a:r>
            <a:r>
              <a:rPr lang="en-US" sz="1700" dirty="0">
                <a:solidFill>
                  <a:srgbClr val="002060"/>
                </a:solidFill>
                <a:latin typeface="Times New Roman" panose="02020603050405020304" pitchFamily="18" charset="0"/>
                <a:cs typeface="Times New Roman" panose="02020603050405020304" pitchFamily="18" charset="0"/>
              </a:rPr>
              <a:t> You work with your team to reach a group </a:t>
            </a:r>
            <a:r>
              <a:rPr lang="en-US" sz="1700" b="1" dirty="0">
                <a:solidFill>
                  <a:srgbClr val="002060"/>
                </a:solidFill>
                <a:latin typeface="Times New Roman" panose="02020603050405020304" pitchFamily="18" charset="0"/>
                <a:cs typeface="Times New Roman" panose="02020603050405020304" pitchFamily="18" charset="0"/>
                <a:hlinkClick r:id="rId4">
                  <a:extLst>
                    <a:ext uri="{A12FA001-AC4F-418D-AE19-62706E023703}">
                      <ahyp:hlinkClr xmlns:ahyp="http://schemas.microsoft.com/office/drawing/2018/hyperlinkcolor" val="tx"/>
                    </a:ext>
                  </a:extLst>
                </a:hlinkClick>
              </a:rPr>
              <a:t>consensus</a:t>
            </a:r>
            <a:r>
              <a:rPr lang="en-US" sz="1700" dirty="0">
                <a:solidFill>
                  <a:srgbClr val="002060"/>
                </a:solidFill>
                <a:latin typeface="Times New Roman" panose="02020603050405020304" pitchFamily="18" charset="0"/>
                <a:cs typeface="Times New Roman" panose="02020603050405020304" pitchFamily="18" charset="0"/>
              </a:rPr>
              <a:t> . Your role is mostly facilitative, and you help team members to reach a decision that they </a:t>
            </a:r>
            <a:r>
              <a:rPr lang="en-US" sz="1700" b="1" dirty="0">
                <a:solidFill>
                  <a:srgbClr val="002060"/>
                </a:solidFill>
                <a:latin typeface="Times New Roman" panose="02020603050405020304" pitchFamily="18" charset="0"/>
                <a:cs typeface="Times New Roman" panose="02020603050405020304" pitchFamily="18" charset="0"/>
              </a:rPr>
              <a:t>all agree on.</a:t>
            </a:r>
          </a:p>
        </p:txBody>
      </p:sp>
      <p:sp>
        <p:nvSpPr>
          <p:cNvPr id="9" name="TextBox 8">
            <a:extLst>
              <a:ext uri="{FF2B5EF4-FFF2-40B4-BE49-F238E27FC236}">
                <a16:creationId xmlns:a16="http://schemas.microsoft.com/office/drawing/2014/main" id="{4D54CCC9-2C80-7E00-EBC2-38D68014BC87}"/>
              </a:ext>
            </a:extLst>
          </p:cNvPr>
          <p:cNvSpPr txBox="1"/>
          <p:nvPr/>
        </p:nvSpPr>
        <p:spPr>
          <a:xfrm>
            <a:off x="2513148" y="1019069"/>
            <a:ext cx="716570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Normative Model</a:t>
            </a:r>
          </a:p>
        </p:txBody>
      </p:sp>
    </p:spTree>
    <p:extLst>
      <p:ext uri="{BB962C8B-B14F-4D97-AF65-F5344CB8AC3E}">
        <p14:creationId xmlns:p14="http://schemas.microsoft.com/office/powerpoint/2010/main" val="7434761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457200" rtl="0" eaLnBrk="1" fontAlgn="auto" latinLnBrk="0" hangingPunct="1">
              <a:lnSpc>
                <a:spcPct val="114000"/>
              </a:lnSpc>
              <a:spcBef>
                <a:spcPts val="0"/>
              </a:spcBef>
              <a:spcAft>
                <a:spcPts val="0"/>
              </a:spcAft>
              <a:buClrTx/>
              <a:buSzTx/>
              <a:buFontTx/>
              <a:buNone/>
              <a:tabLst/>
              <a:defRPr/>
            </a:pPr>
            <a:endPar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433328AF-A6C3-36A5-A7F3-7D2B9AD1DB60}"/>
              </a:ext>
            </a:extLst>
          </p:cNvPr>
          <p:cNvSpPr txBox="1"/>
          <p:nvPr/>
        </p:nvSpPr>
        <p:spPr>
          <a:xfrm>
            <a:off x="2513149" y="1019069"/>
            <a:ext cx="700690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Decision Tree Model</a:t>
            </a:r>
          </a:p>
        </p:txBody>
      </p:sp>
      <p:pic>
        <p:nvPicPr>
          <p:cNvPr id="2" name="Picture 1">
            <a:extLst>
              <a:ext uri="{FF2B5EF4-FFF2-40B4-BE49-F238E27FC236}">
                <a16:creationId xmlns:a16="http://schemas.microsoft.com/office/drawing/2014/main" id="{6281023A-186F-D083-224A-A2E7AFE44C2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48847" y="1882478"/>
            <a:ext cx="6400846" cy="4061122"/>
          </a:xfrm>
          <a:prstGeom prst="rect">
            <a:avLst/>
          </a:prstGeom>
        </p:spPr>
      </p:pic>
      <p:sp>
        <p:nvSpPr>
          <p:cNvPr id="3" name="Rectangle 2">
            <a:extLst>
              <a:ext uri="{FF2B5EF4-FFF2-40B4-BE49-F238E27FC236}">
                <a16:creationId xmlns:a16="http://schemas.microsoft.com/office/drawing/2014/main" id="{DA06BEFA-DEBD-96F7-8CA4-0666264B8489}"/>
              </a:ext>
            </a:extLst>
          </p:cNvPr>
          <p:cNvSpPr/>
          <p:nvPr/>
        </p:nvSpPr>
        <p:spPr>
          <a:xfrm>
            <a:off x="617280" y="2096374"/>
            <a:ext cx="3848394" cy="3816429"/>
          </a:xfrm>
          <a:prstGeom prst="rect">
            <a:avLst/>
          </a:prstGeom>
        </p:spPr>
        <p:txBody>
          <a:bodyPr wrap="square">
            <a:spAutoFit/>
          </a:bodyPr>
          <a:lstStyle/>
          <a:p>
            <a:pPr algn="just" defTabSz="457200"/>
            <a:r>
              <a:rPr lang="en-US" sz="2200" dirty="0">
                <a:solidFill>
                  <a:srgbClr val="002060"/>
                </a:solidFill>
                <a:latin typeface="Times New Roman" panose="02020603050405020304" pitchFamily="18" charset="0"/>
                <a:cs typeface="Times New Roman" panose="02020603050405020304" pitchFamily="18" charset="0"/>
              </a:rPr>
              <a:t>- Every path through the tree corresponds to a </a:t>
            </a:r>
            <a:r>
              <a:rPr lang="en-US" sz="2200" u="sng" dirty="0">
                <a:solidFill>
                  <a:srgbClr val="002060"/>
                </a:solidFill>
                <a:latin typeface="Times New Roman" panose="02020603050405020304" pitchFamily="18" charset="0"/>
                <a:cs typeface="Times New Roman" panose="02020603050405020304" pitchFamily="18" charset="0"/>
              </a:rPr>
              <a:t>possible sequence of actions and events, </a:t>
            </a:r>
            <a:r>
              <a:rPr lang="en-US" sz="2200" dirty="0">
                <a:solidFill>
                  <a:srgbClr val="002060"/>
                </a:solidFill>
                <a:latin typeface="Times New Roman" panose="02020603050405020304" pitchFamily="18" charset="0"/>
                <a:cs typeface="Times New Roman" panose="02020603050405020304" pitchFamily="18" charset="0"/>
              </a:rPr>
              <a:t>each with its own distinct consequences.</a:t>
            </a:r>
          </a:p>
          <a:p>
            <a:pPr algn="just" defTabSz="457200"/>
            <a:endParaRPr lang="en-US" sz="2200" dirty="0">
              <a:solidFill>
                <a:srgbClr val="002060"/>
              </a:solidFill>
              <a:latin typeface="Times New Roman" panose="02020603050405020304" pitchFamily="18" charset="0"/>
              <a:cs typeface="Times New Roman" panose="02020603050405020304" pitchFamily="18" charset="0"/>
            </a:endParaRPr>
          </a:p>
          <a:p>
            <a:pPr algn="just" defTabSz="457200"/>
            <a:r>
              <a:rPr lang="en-US" sz="2200" dirty="0">
                <a:solidFill>
                  <a:srgbClr val="002060"/>
                </a:solidFill>
                <a:latin typeface="Times New Roman" panose="02020603050405020304" pitchFamily="18" charset="0"/>
                <a:cs typeface="Times New Roman" panose="02020603050405020304" pitchFamily="18" charset="0"/>
              </a:rPr>
              <a:t>- Probabilities of both positive and negative consequences of each action and event are estimated and recorded on the appropriate branch.</a:t>
            </a:r>
          </a:p>
        </p:txBody>
      </p:sp>
    </p:spTree>
    <p:extLst>
      <p:ext uri="{BB962C8B-B14F-4D97-AF65-F5344CB8AC3E}">
        <p14:creationId xmlns:p14="http://schemas.microsoft.com/office/powerpoint/2010/main" val="13622111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0769177"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defTabSz="914400" rtl="0" eaLnBrk="1" fontAlgn="auto" latinLnBrk="0" hangingPunct="1">
              <a:lnSpc>
                <a:spcPct val="120000"/>
              </a:lnSpc>
              <a:spcBef>
                <a:spcPts val="1000"/>
              </a:spcBef>
              <a:spcAft>
                <a:spcPts val="0"/>
              </a:spcAft>
              <a:buClr>
                <a:srgbClr val="415588"/>
              </a:buClr>
              <a:buSzPct val="100000"/>
              <a:tabLst/>
              <a:defRPr/>
            </a:pPr>
            <a:endPar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14EF7C4-C807-C863-BC7C-1B5EF6EB5528}"/>
              </a:ext>
            </a:extLst>
          </p:cNvPr>
          <p:cNvSpPr txBox="1"/>
          <p:nvPr/>
        </p:nvSpPr>
        <p:spPr>
          <a:xfrm>
            <a:off x="2513149" y="1019069"/>
            <a:ext cx="700690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Descriptive Model of Decision-making</a:t>
            </a:r>
          </a:p>
        </p:txBody>
      </p:sp>
      <p:pic>
        <p:nvPicPr>
          <p:cNvPr id="3" name="Picture 2">
            <a:extLst>
              <a:ext uri="{FF2B5EF4-FFF2-40B4-BE49-F238E27FC236}">
                <a16:creationId xmlns:a16="http://schemas.microsoft.com/office/drawing/2014/main" id="{462CD2D9-200D-6E35-9DCD-7AAABB21E294}"/>
              </a:ext>
            </a:extLst>
          </p:cNvPr>
          <p:cNvPicPr>
            <a:picLocks noChangeAspect="1"/>
          </p:cNvPicPr>
          <p:nvPr/>
        </p:nvPicPr>
        <p:blipFill>
          <a:blip r:embed="rId3"/>
          <a:stretch>
            <a:fillRect/>
          </a:stretch>
        </p:blipFill>
        <p:spPr>
          <a:xfrm>
            <a:off x="2105822" y="2095405"/>
            <a:ext cx="7980356" cy="4054020"/>
          </a:xfrm>
          <a:prstGeom prst="rect">
            <a:avLst/>
          </a:prstGeom>
        </p:spPr>
      </p:pic>
    </p:spTree>
    <p:extLst>
      <p:ext uri="{BB962C8B-B14F-4D97-AF65-F5344CB8AC3E}">
        <p14:creationId xmlns:p14="http://schemas.microsoft.com/office/powerpoint/2010/main" val="32852563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4693193" cy="523220"/>
          </a:xfrm>
          <a:prstGeom prst="rect">
            <a:avLst/>
          </a:prstGeom>
          <a:noFill/>
        </p:spPr>
        <p:txBody>
          <a:bodyPr wrap="square" rtlCol="0">
            <a:spAutoFit/>
          </a:bodyPr>
          <a:lstStyle/>
          <a:p>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509;p41">
            <a:extLst>
              <a:ext uri="{FF2B5EF4-FFF2-40B4-BE49-F238E27FC236}">
                <a16:creationId xmlns:a16="http://schemas.microsoft.com/office/drawing/2014/main" id="{4ABC46CF-D30B-C0CE-4DD0-D5AE61A1183E}"/>
              </a:ext>
            </a:extLst>
          </p:cNvPr>
          <p:cNvSpPr txBox="1">
            <a:spLocks/>
          </p:cNvSpPr>
          <p:nvPr/>
        </p:nvSpPr>
        <p:spPr>
          <a:xfrm>
            <a:off x="617280" y="2095405"/>
            <a:ext cx="10736520" cy="3765570"/>
          </a:xfrm>
          <a:prstGeom prst="rect">
            <a:avLst/>
          </a:prstGeom>
          <a:noFill/>
          <a:ln>
            <a:noFill/>
          </a:ln>
        </p:spPr>
        <p:txBody>
          <a:bodyPr spcFirstLastPara="1" wrap="square" lIns="91425" tIns="45700" rIns="91425" bIns="45700" anchor="t" anchorCtr="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Under certain environments: </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Exist when information is insufficient to predict the results of each alternative in advance of implementation. </a:t>
            </a:r>
          </a:p>
          <a:p>
            <a:pPr marL="285750" marR="0" lvl="0" indent="-285750" algn="just" defTabSz="457200" rtl="0" eaLnBrk="1" fontAlgn="auto" latinLnBrk="0" hangingPunct="1">
              <a:lnSpc>
                <a:spcPct val="100000"/>
              </a:lnSpc>
              <a:spcBef>
                <a:spcPts val="0"/>
              </a:spcBef>
              <a:spcAft>
                <a:spcPts val="0"/>
              </a:spcAft>
              <a:buClrTx/>
              <a:buSzTx/>
              <a:buFontTx/>
              <a:buChar char="-"/>
              <a:tabLst/>
              <a:defRPr/>
            </a:pP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Decision-making under uncertainty:</a:t>
            </a: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In making decision under uncertainty, the decision maker knows with certainty what conditions will subsequently occur and affect the decision outcomes.</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
                <a:srgbClr val="FF0000"/>
              </a:buClr>
              <a:buSzTx/>
              <a:buFontTx/>
              <a:buNone/>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Decision-making under risk:</a:t>
            </a: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In making decision under risk, the probabilities are used to obtain expected values of outcomes for each decision alternative.</a:t>
            </a:r>
            <a:endParaRPr kumimoji="0" lang="ar-SA"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74AD2C9-45E1-1D1C-8859-DEF3E88890B4}"/>
              </a:ext>
            </a:extLst>
          </p:cNvPr>
          <p:cNvSpPr txBox="1"/>
          <p:nvPr/>
        </p:nvSpPr>
        <p:spPr>
          <a:xfrm>
            <a:off x="2513149" y="1019069"/>
            <a:ext cx="700690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Types of Decision-making Environments</a:t>
            </a:r>
          </a:p>
        </p:txBody>
      </p:sp>
    </p:spTree>
    <p:extLst>
      <p:ext uri="{BB962C8B-B14F-4D97-AF65-F5344CB8AC3E}">
        <p14:creationId xmlns:p14="http://schemas.microsoft.com/office/powerpoint/2010/main" val="35741726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081272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0"/>
              </a:spcBef>
              <a:spcAft>
                <a:spcPts val="0"/>
              </a:spcAft>
              <a:buClr>
                <a:srgbClr val="415588"/>
              </a:buClr>
              <a:buSzPct val="100000"/>
              <a:buFont typeface="Arial"/>
              <a:buChar char="•"/>
              <a:tabLst/>
              <a:defRPr/>
            </a:pPr>
            <a:endParaRPr kumimoji="0" lang="en-US" sz="11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4288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Types of Decision-making Environments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442;p38">
            <a:extLst>
              <a:ext uri="{FF2B5EF4-FFF2-40B4-BE49-F238E27FC236}">
                <a16:creationId xmlns:a16="http://schemas.microsoft.com/office/drawing/2014/main" id="{F8491E60-5701-57BB-5CBE-6E42AB30A76F}"/>
              </a:ext>
            </a:extLst>
          </p:cNvPr>
          <p:cNvSpPr txBox="1">
            <a:spLocks/>
          </p:cNvSpPr>
          <p:nvPr/>
        </p:nvSpPr>
        <p:spPr>
          <a:xfrm>
            <a:off x="942308" y="2275594"/>
            <a:ext cx="10204663" cy="2329063"/>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entury Gothic"/>
              <a:buNone/>
              <a:defRPr sz="3200" b="0" i="0" u="none" strike="noStrike" cap="none">
                <a:solidFill>
                  <a:schemeClr val="dk1"/>
                </a:solidFill>
                <a:latin typeface="Century Gothic"/>
                <a:ea typeface="Century Gothic"/>
                <a:cs typeface="Century Gothic"/>
                <a:sym typeface="Century Gothic"/>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marL="0" marR="0" lvl="0" indent="0" algn="just" defTabSz="457200" rtl="0" eaLnBrk="1" fontAlgn="auto" latinLnBrk="0" hangingPunct="1">
              <a:lnSpc>
                <a:spcPct val="100000"/>
              </a:lnSpc>
              <a:spcBef>
                <a:spcPts val="0"/>
              </a:spcBef>
              <a:spcAft>
                <a:spcPts val="0"/>
              </a:spcAft>
              <a:buClr>
                <a:srgbClr val="FF0000"/>
              </a:buClr>
              <a:buSzTx/>
              <a:buFontTx/>
              <a:buNone/>
              <a:tabLst/>
              <a:defRPr/>
            </a:pPr>
            <a:r>
              <a:rPr lang="en-US" sz="2400" b="1" u="sng" dirty="0">
                <a:solidFill>
                  <a:srgbClr val="002060"/>
                </a:solidFill>
                <a:latin typeface="Times New Roman" panose="02020603050405020304" pitchFamily="18" charset="0"/>
                <a:ea typeface="+mn-ea"/>
                <a:cs typeface="Times New Roman" panose="02020603050405020304" pitchFamily="18" charset="0"/>
              </a:rPr>
              <a:t>Under</a:t>
            </a: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 uncertain environments:</a:t>
            </a:r>
          </a:p>
          <a:p>
            <a:pPr marL="0" marR="0" lvl="0" indent="0" algn="just" defTabSz="457200" rtl="0" eaLnBrk="1" fontAlgn="auto" latinLnBrk="0" hangingPunct="1">
              <a:lnSpc>
                <a:spcPct val="100000"/>
              </a:lnSpc>
              <a:spcBef>
                <a:spcPts val="0"/>
              </a:spcBef>
              <a:spcAft>
                <a:spcPts val="0"/>
              </a:spcAft>
              <a:buClr>
                <a:srgbClr val="FF0000"/>
              </a:buClr>
              <a:buSzTx/>
              <a:buFontTx/>
              <a:buNone/>
              <a:tabLst/>
              <a:defRPr/>
            </a:pPr>
            <a:endPar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a:p>
            <a:pPr marL="285750" marR="0" lvl="0" indent="-285750" algn="just" defTabSz="457200" rtl="0" eaLnBrk="1" fontAlgn="auto" latinLnBrk="0" hangingPunct="1">
              <a:lnSpc>
                <a:spcPct val="100000"/>
              </a:lnSpc>
              <a:spcBef>
                <a:spcPts val="0"/>
              </a:spcBef>
              <a:spcAft>
                <a:spcPts val="0"/>
              </a:spcAft>
              <a:buClr>
                <a:srgbClr val="FF0000"/>
              </a:buClr>
              <a:buSzTx/>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In some cases a decision maker cannot assess the probability of occurrence for the various states of nature. so little information that they cannot even assign probabilities to various alternatives and possible outcomes. </a:t>
            </a:r>
          </a:p>
          <a:p>
            <a:pPr marL="285750" marR="0" lvl="0" indent="-285750" algn="just" defTabSz="457200" rtl="0" eaLnBrk="1" fontAlgn="auto" latinLnBrk="0" hangingPunct="1">
              <a:lnSpc>
                <a:spcPct val="100000"/>
              </a:lnSpc>
              <a:spcBef>
                <a:spcPts val="0"/>
              </a:spcBef>
              <a:spcAft>
                <a:spcPts val="0"/>
              </a:spcAft>
              <a:buClr>
                <a:srgbClr val="FF0000"/>
              </a:buClr>
              <a:buSzTx/>
              <a:buFont typeface="Arial" panose="020B0604020202020204" pitchFamily="34" charset="0"/>
              <a:buChar char="•"/>
              <a:tabLst/>
              <a:defRPr/>
            </a:pPr>
            <a:endPar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a:p>
            <a:pPr marL="285750" marR="0" lvl="0" indent="-285750" algn="just" defTabSz="457200" rtl="0" eaLnBrk="1" fontAlgn="auto" latinLnBrk="0" hangingPunct="1">
              <a:lnSpc>
                <a:spcPct val="100000"/>
              </a:lnSpc>
              <a:spcBef>
                <a:spcPts val="0"/>
              </a:spcBef>
              <a:spcAft>
                <a:spcPts val="0"/>
              </a:spcAft>
              <a:buClr>
                <a:srgbClr val="FF0000"/>
              </a:buClr>
              <a:buSzTx/>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Uncertainty forces decision makers to rely individual and group creativity to succeed in problem solving. </a:t>
            </a:r>
          </a:p>
          <a:p>
            <a:pPr marR="0" lvl="0" algn="just" defTabSz="457200" rtl="0" eaLnBrk="1" fontAlgn="auto" latinLnBrk="0" hangingPunct="1">
              <a:lnSpc>
                <a:spcPct val="100000"/>
              </a:lnSpc>
              <a:spcBef>
                <a:spcPts val="0"/>
              </a:spcBef>
              <a:spcAft>
                <a:spcPts val="0"/>
              </a:spcAft>
              <a:buClr>
                <a:srgbClr val="FF0000"/>
              </a:buClr>
              <a:buSzTx/>
              <a:tabLst/>
              <a:defRPr/>
            </a:pPr>
            <a:endPar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a:p>
            <a:pPr marL="285750" marR="0" lvl="0" indent="-285750" algn="just" defTabSz="457200" rtl="0" eaLnBrk="1" fontAlgn="auto" latinLnBrk="0" hangingPunct="1">
              <a:lnSpc>
                <a:spcPct val="100000"/>
              </a:lnSpc>
              <a:spcBef>
                <a:spcPts val="0"/>
              </a:spcBef>
              <a:spcAft>
                <a:spcPts val="0"/>
              </a:spcAft>
              <a:buClr>
                <a:srgbClr val="FF0000"/>
              </a:buClr>
              <a:buSzTx/>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When no probabilities are available, the situation is referred to as making decision under uncertainty</a:t>
            </a: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a:t>
            </a:r>
            <a:endParaRPr kumimoji="0" lang="ar-SA"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5123118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457200">
              <a:buClr>
                <a:srgbClr val="FF0000"/>
              </a:buClr>
              <a:defRPr/>
            </a:pPr>
            <a:r>
              <a:rPr lang="en-US" sz="2400" b="1" u="sng" dirty="0">
                <a:solidFill>
                  <a:srgbClr val="002060"/>
                </a:solidFill>
                <a:latin typeface="Times New Roman" panose="02020603050405020304" pitchFamily="18" charset="0"/>
                <a:cs typeface="Times New Roman" panose="02020603050405020304" pitchFamily="18" charset="0"/>
                <a:sym typeface="Century Gothic"/>
              </a:rPr>
              <a:t>Under risky environments:</a:t>
            </a:r>
          </a:p>
          <a:p>
            <a:pPr algn="just" defTabSz="457200">
              <a:buClr>
                <a:srgbClr val="FF0000"/>
              </a:buClr>
              <a:defRPr/>
            </a:pPr>
            <a:endParaRPr lang="en-US" sz="2400" b="1" u="sng" dirty="0">
              <a:solidFill>
                <a:srgbClr val="002060"/>
              </a:solidFill>
              <a:latin typeface="Times New Roman" panose="02020603050405020304" pitchFamily="18" charset="0"/>
              <a:cs typeface="Times New Roman" panose="02020603050405020304" pitchFamily="18" charset="0"/>
              <a:sym typeface="Century Gothic"/>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-Exist when decision makers lack complete certainty regarding the outcomes of  certainty regarding the outcomes of various courses of action, but they can  assign probabilities of occurrence. </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t>
            </a:r>
            <a:r>
              <a:rPr kumimoji="0" lang="en-US" sz="2000" b="1" i="0" u="none" strike="noStrike" kern="120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rPr>
              <a:t>Probabilities</a:t>
            </a: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can be assigned through objective statistical procedures or personal </a:t>
            </a: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intuition. </a:t>
            </a:r>
          </a:p>
          <a:p>
            <a:pPr marL="0" marR="0" lvl="0" indent="0" algn="just" defTabSz="457200" rtl="0" eaLnBrk="1" fontAlgn="auto" latinLnBrk="0" hangingPunct="1">
              <a:lnSpc>
                <a:spcPct val="100000"/>
              </a:lnSpc>
              <a:spcBef>
                <a:spcPts val="0"/>
              </a:spcBef>
              <a:spcAft>
                <a:spcPts val="0"/>
              </a:spcAft>
              <a:buClr>
                <a:srgbClr val="FF0000"/>
              </a:buClr>
              <a:buSzTx/>
              <a:buFontTx/>
              <a:buNone/>
              <a:tabLst/>
              <a:defRPr/>
            </a:pPr>
            <a:r>
              <a:rPr kumimoji="0" lang="en-US" sz="2000" b="1" i="0" u="none" strike="noStrike" kern="120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rPr>
              <a:t>-  Expected value</a:t>
            </a:r>
          </a:p>
          <a:p>
            <a:pPr marL="0" marR="0" lvl="0" indent="0" algn="just" defTabSz="457200" rtl="0" eaLnBrk="1" fontAlgn="auto" latinLnBrk="0" hangingPunct="1">
              <a:lnSpc>
                <a:spcPct val="100000"/>
              </a:lnSpc>
              <a:spcBef>
                <a:spcPts val="0"/>
              </a:spcBef>
              <a:spcAft>
                <a:spcPts val="0"/>
              </a:spcAft>
              <a:buClr>
                <a:srgbClr val="FF0000"/>
              </a:buClr>
              <a:buSzTx/>
              <a:buFontTx/>
              <a:buNone/>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The product of a payoff and its probability of occurrence.</a:t>
            </a: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rPr>
              <a:t>- Decision tree</a:t>
            </a:r>
          </a:p>
          <a:p>
            <a:pPr marL="0" marR="0" lvl="0" indent="0" algn="just" defTabSz="457200" rtl="0" eaLnBrk="1" fontAlgn="auto" latinLnBrk="0" hangingPunct="1">
              <a:lnSpc>
                <a:spcPct val="100000"/>
              </a:lnSpc>
              <a:spcBef>
                <a:spcPts val="0"/>
              </a:spcBef>
              <a:spcAft>
                <a:spcPts val="0"/>
              </a:spcAft>
              <a:buClr>
                <a:srgbClr val="FF0000"/>
              </a:buClr>
              <a:buSzTx/>
              <a:buFontTx/>
              <a:buNone/>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 branching diagram that illustrates the alternatives.</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Types of Decision-making Environments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3779303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3975" marR="0" lvl="1" algn="l" defTabSz="914400" rtl="0" eaLnBrk="1" fontAlgn="auto" latinLnBrk="0" hangingPunct="1">
              <a:lnSpc>
                <a:spcPct val="150000"/>
              </a:lnSpc>
              <a:spcBef>
                <a:spcPts val="500"/>
              </a:spcBef>
              <a:spcAft>
                <a:spcPts val="0"/>
              </a:spcAft>
              <a:buClr>
                <a:srgbClr val="415588"/>
              </a:buClr>
              <a:buSzPct val="100000"/>
              <a:buFont typeface="Arial" panose="020B0604020202020204" pitchFamily="34" charset="0"/>
              <a:buNone/>
              <a:tabLst/>
              <a:defRPr/>
            </a:pPr>
            <a:endParaRPr kumimoji="0" lang="en-US" altLang="en-US" sz="24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Decision-making From Leaders’ Perspective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1725214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3975" marR="0" lvl="1" algn="l" defTabSz="914400" rtl="0" eaLnBrk="1" fontAlgn="auto" latinLnBrk="0" hangingPunct="1">
              <a:lnSpc>
                <a:spcPct val="150000"/>
              </a:lnSpc>
              <a:spcBef>
                <a:spcPts val="500"/>
              </a:spcBef>
              <a:spcAft>
                <a:spcPts val="0"/>
              </a:spcAft>
              <a:buClr>
                <a:srgbClr val="415588"/>
              </a:buClr>
              <a:buSzPct val="100000"/>
              <a:buFont typeface="Arial" panose="020B0604020202020204" pitchFamily="34" charset="0"/>
              <a:buNone/>
              <a:tabLst/>
              <a:defRPr/>
            </a:pPr>
            <a:endParaRPr kumimoji="0" lang="en-US" altLang="en-US" sz="24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endParaRPr>
          </a:p>
          <a:p>
            <a:pPr marL="0" marR="0" lvl="0" indent="0" defTabSz="457200" rtl="0"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-How to analyze decision problems and arrive at solutions?</a:t>
            </a:r>
            <a:b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b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-How to work with information and knowledge?</a:t>
            </a:r>
            <a:b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b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How to take principled risks ?</a:t>
            </a:r>
          </a:p>
          <a:p>
            <a:pPr marL="0" marR="0" lvl="0" indent="0" defTabSz="457200" rtl="0"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How to overcome obstacles ?</a:t>
            </a:r>
          </a:p>
          <a:p>
            <a:pPr marL="0" marR="0" lvl="0" indent="0" defTabSz="457200" rtl="0"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-How to handle personality issues, group dynamics and organizational culture in order to shape decisions ?</a:t>
            </a:r>
          </a:p>
          <a:p>
            <a:pPr marL="0" marR="0" lvl="0" indent="0" defTabSz="457200" rtl="0"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How to master pressure, crises, conflicts and stress in decision-making ?</a:t>
            </a:r>
          </a:p>
          <a:p>
            <a:pPr marL="0" marR="0" lvl="0" indent="0" defTabSz="457200" rtl="0"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-How to master techniques and personal growth?</a:t>
            </a:r>
            <a:endParaRPr kumimoji="0" lang="en-US" altLang="en-US" sz="24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Decision-making From Leaders’ Perspective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086250B8-D5F0-25E6-59E8-E0F7C9D93614}"/>
              </a:ext>
            </a:extLst>
          </p:cNvPr>
          <p:cNvPicPr>
            <a:picLocks noChangeAspect="1"/>
          </p:cNvPicPr>
          <p:nvPr/>
        </p:nvPicPr>
        <p:blipFill>
          <a:blip r:embed="rId3"/>
          <a:stretch>
            <a:fillRect/>
          </a:stretch>
        </p:blipFill>
        <p:spPr>
          <a:xfrm>
            <a:off x="8222106" y="2095405"/>
            <a:ext cx="2609314" cy="2060627"/>
          </a:xfrm>
          <a:prstGeom prst="rect">
            <a:avLst/>
          </a:prstGeom>
        </p:spPr>
      </p:pic>
    </p:spTree>
    <p:extLst>
      <p:ext uri="{BB962C8B-B14F-4D97-AF65-F5344CB8AC3E}">
        <p14:creationId xmlns:p14="http://schemas.microsoft.com/office/powerpoint/2010/main" val="287092715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Any successful organization/ project must have effective leaders, and effective leaders must be able to make important decisions. </a:t>
            </a:r>
          </a:p>
          <a:p>
            <a:pPr marL="0" marR="0" lvl="0" indent="0" algn="just" defTabSz="457200" rtl="0" eaLnBrk="1" fontAlgn="auto" latinLnBrk="0" hangingPunct="1">
              <a:lnSpc>
                <a:spcPct val="100000"/>
              </a:lnSpc>
              <a:spcBef>
                <a:spcPts val="0"/>
              </a:spcBef>
              <a:spcAft>
                <a:spcPts val="0"/>
              </a:spcAft>
              <a:buClrTx/>
              <a:buSzTx/>
              <a:buFontTx/>
              <a:buNone/>
              <a:tabLst/>
              <a:defRPr/>
            </a:pPr>
            <a:endParaRPr lang="en-US" sz="2400" dirty="0">
              <a:solidFill>
                <a:srgbClr val="002060"/>
              </a:solidFill>
              <a:latin typeface="Century Gothic" panose="020B0502020202020204"/>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2060"/>
              </a:solidFill>
              <a:effectLst/>
              <a:uLnTx/>
              <a:uFillTx/>
              <a:latin typeface="Century Gothic" panose="020B0502020202020204"/>
              <a:ea typeface="+mn-ea"/>
              <a:cs typeface="+mn-cs"/>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lang="en-US" sz="2400" dirty="0">
              <a:solidFill>
                <a:srgbClr val="002060"/>
              </a:solidFill>
              <a:latin typeface="Century Gothic" panose="020B0502020202020204"/>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2060"/>
              </a:solidFill>
              <a:effectLst/>
              <a:uLnTx/>
              <a:uFillTx/>
              <a:latin typeface="Century Gothic" panose="020B0502020202020204"/>
              <a:ea typeface="+mn-ea"/>
              <a:cs typeface="+mn-cs"/>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lang="en-US" sz="2400" dirty="0">
              <a:solidFill>
                <a:srgbClr val="002060"/>
              </a:solidFill>
              <a:latin typeface="Century Gothic" panose="020B0502020202020204"/>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2060"/>
              </a:solidFill>
              <a:effectLst/>
              <a:uLnTx/>
              <a:uFillTx/>
              <a:latin typeface="Century Gothic" panose="020B0502020202020204"/>
              <a:ea typeface="+mn-ea"/>
              <a:cs typeface="+mn-cs"/>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2060"/>
              </a:solidFill>
              <a:effectLst/>
              <a:uLnTx/>
              <a:uFillTx/>
              <a:latin typeface="Century Gothic" panose="020B050202020202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Decision-making From Leaders’ Perspective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9C4E6E11-477E-5FE9-F12F-8E77C1F5D8EF}"/>
              </a:ext>
            </a:extLst>
          </p:cNvPr>
          <p:cNvPicPr>
            <a:picLocks noChangeAspect="1"/>
          </p:cNvPicPr>
          <p:nvPr/>
        </p:nvPicPr>
        <p:blipFill>
          <a:blip r:embed="rId3"/>
          <a:stretch>
            <a:fillRect/>
          </a:stretch>
        </p:blipFill>
        <p:spPr>
          <a:xfrm>
            <a:off x="3891515" y="3306627"/>
            <a:ext cx="3753293" cy="2532304"/>
          </a:xfrm>
          <a:prstGeom prst="rect">
            <a:avLst/>
          </a:prstGeom>
        </p:spPr>
      </p:pic>
    </p:spTree>
    <p:extLst>
      <p:ext uri="{BB962C8B-B14F-4D97-AF65-F5344CB8AC3E}">
        <p14:creationId xmlns:p14="http://schemas.microsoft.com/office/powerpoint/2010/main" val="23519842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defTabSz="914400" rtl="0" eaLnBrk="1" fontAlgn="auto" latinLnBrk="0" hangingPunct="1">
              <a:lnSpc>
                <a:spcPct val="120000"/>
              </a:lnSpc>
              <a:spcBef>
                <a:spcPts val="0"/>
              </a:spcBef>
              <a:spcAft>
                <a:spcPts val="0"/>
              </a:spcAft>
              <a:buClr>
                <a:srgbClr val="415588"/>
              </a:buClr>
              <a:buSzPts val="2000"/>
              <a:tabLst/>
              <a:defRPr/>
            </a:pPr>
            <a:endParaRPr kumimoji="0" lang="en-US" sz="2800" b="0" i="0" u="none" strike="noStrike" kern="0" cap="none" spc="0" normalizeH="0" baseline="0" noProof="0" dirty="0">
              <a:ln>
                <a:noFill/>
              </a:ln>
              <a:solidFill>
                <a:srgbClr val="002060"/>
              </a:solidFill>
              <a:effectLst/>
              <a:highlight>
                <a:srgbClr val="F5FAA4"/>
              </a:highlight>
              <a:uLnTx/>
              <a:uFillTx/>
              <a:latin typeface="Times New Roman" panose="02020603050405020304" pitchFamily="18" charset="0"/>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Decision-making From Leaders’ Perspective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8703D6D3-29E8-47EB-E1CE-40D4F6668F52}"/>
              </a:ext>
            </a:extLst>
          </p:cNvPr>
          <p:cNvSpPr/>
          <p:nvPr/>
        </p:nvSpPr>
        <p:spPr>
          <a:xfrm>
            <a:off x="762000" y="1933912"/>
            <a:ext cx="9914696" cy="1975990"/>
          </a:xfrm>
          <a:prstGeom prst="rect">
            <a:avLst/>
          </a:prstGeom>
        </p:spPr>
        <p:txBody>
          <a:bodyPr wrap="square">
            <a:spAutoFit/>
          </a:bodyPr>
          <a:lstStyle/>
          <a:p>
            <a:pPr defTabSz="457200">
              <a:lnSpc>
                <a:spcPct val="150000"/>
              </a:lnSpc>
            </a:pPr>
            <a:r>
              <a:rPr lang="en-US" sz="2400" b="1" dirty="0">
                <a:solidFill>
                  <a:srgbClr val="002060"/>
                </a:solidFill>
                <a:latin typeface="Times New Roman" panose="02020603050405020304" pitchFamily="18" charset="0"/>
                <a:cs typeface="Times New Roman" panose="02020603050405020304" pitchFamily="18" charset="0"/>
              </a:rPr>
              <a:t>1- Sense-making:</a:t>
            </a:r>
          </a:p>
          <a:p>
            <a:pPr defTabSz="457200">
              <a:lnSpc>
                <a:spcPct val="150000"/>
              </a:lnSpc>
            </a:pPr>
            <a:r>
              <a:rPr lang="en-US" sz="2000" dirty="0">
                <a:solidFill>
                  <a:srgbClr val="002060"/>
                </a:solidFill>
                <a:latin typeface="Times New Roman" panose="02020603050405020304" pitchFamily="18" charset="0"/>
                <a:cs typeface="Times New Roman" panose="02020603050405020304" pitchFamily="18" charset="0"/>
              </a:rPr>
              <a:t> With the help of sense-making it is possible for leaders to:</a:t>
            </a:r>
          </a:p>
          <a:p>
            <a:pPr defTabSz="457200">
              <a:lnSpc>
                <a:spcPct val="150000"/>
              </a:lnSpc>
            </a:pPr>
            <a:r>
              <a:rPr lang="en-US" sz="2000" dirty="0">
                <a:solidFill>
                  <a:srgbClr val="002060"/>
                </a:solidFill>
                <a:latin typeface="Times New Roman" panose="02020603050405020304" pitchFamily="18" charset="0"/>
                <a:cs typeface="Times New Roman" panose="02020603050405020304" pitchFamily="18" charset="0"/>
              </a:rPr>
              <a:t>- Leaders Change their perceptions so they become mutually consistent. </a:t>
            </a:r>
          </a:p>
          <a:p>
            <a:pPr defTabSz="457200">
              <a:lnSpc>
                <a:spcPct val="150000"/>
              </a:lnSpc>
            </a:pPr>
            <a:r>
              <a:rPr lang="en-US" sz="2000" dirty="0">
                <a:solidFill>
                  <a:srgbClr val="002060"/>
                </a:solidFill>
                <a:latin typeface="Times New Roman" panose="02020603050405020304" pitchFamily="18" charset="0"/>
                <a:cs typeface="Times New Roman" panose="02020603050405020304" pitchFamily="18" charset="0"/>
              </a:rPr>
              <a:t>- Modify always their goals and expectations .</a:t>
            </a:r>
          </a:p>
        </p:txBody>
      </p:sp>
      <p:sp>
        <p:nvSpPr>
          <p:cNvPr id="9" name="Rectangle 8">
            <a:extLst>
              <a:ext uri="{FF2B5EF4-FFF2-40B4-BE49-F238E27FC236}">
                <a16:creationId xmlns:a16="http://schemas.microsoft.com/office/drawing/2014/main" id="{E449E3AF-23DC-BB92-950F-8158F8CC9E11}"/>
              </a:ext>
            </a:extLst>
          </p:cNvPr>
          <p:cNvSpPr/>
          <p:nvPr/>
        </p:nvSpPr>
        <p:spPr>
          <a:xfrm>
            <a:off x="762000" y="3819923"/>
            <a:ext cx="11658080" cy="2062103"/>
          </a:xfrm>
          <a:prstGeom prst="rect">
            <a:avLst/>
          </a:prstGeom>
        </p:spPr>
        <p:txBody>
          <a:bodyPr wrap="square">
            <a:spAutoFit/>
          </a:bodyPr>
          <a:lstStyle/>
          <a:p>
            <a:pPr defTabSz="457200">
              <a:lnSpc>
                <a:spcPct val="200000"/>
              </a:lnSpc>
            </a:pPr>
            <a:r>
              <a:rPr lang="en-US" sz="2400" b="1" dirty="0">
                <a:solidFill>
                  <a:srgbClr val="002060"/>
                </a:solidFill>
                <a:latin typeface="Times New Roman" panose="02020603050405020304" pitchFamily="18" charset="0"/>
                <a:cs typeface="Times New Roman" panose="02020603050405020304" pitchFamily="18" charset="0"/>
              </a:rPr>
              <a:t>2- Culture:</a:t>
            </a:r>
            <a:endParaRPr lang="en-US" sz="2000" dirty="0">
              <a:solidFill>
                <a:srgbClr val="002060"/>
              </a:solidFill>
              <a:latin typeface="Times New Roman" panose="02020603050405020304" pitchFamily="18" charset="0"/>
              <a:cs typeface="Times New Roman" panose="02020603050405020304" pitchFamily="18" charset="0"/>
            </a:endParaRPr>
          </a:p>
          <a:p>
            <a:pPr defTabSz="457200"/>
            <a:r>
              <a:rPr lang="en-US" sz="2000" dirty="0">
                <a:solidFill>
                  <a:srgbClr val="002060"/>
                </a:solidFill>
                <a:latin typeface="Times New Roman" panose="02020603050405020304" pitchFamily="18" charset="0"/>
                <a:cs typeface="Times New Roman" panose="02020603050405020304" pitchFamily="18" charset="0"/>
              </a:rPr>
              <a:t> - The leader of is usually in the best position to be able to influence the team’s own culture. </a:t>
            </a:r>
          </a:p>
          <a:p>
            <a:pPr defTabSz="457200"/>
            <a:endParaRPr lang="en-US" sz="2000" dirty="0">
              <a:solidFill>
                <a:srgbClr val="002060"/>
              </a:solidFill>
              <a:latin typeface="Times New Roman" panose="02020603050405020304" pitchFamily="18" charset="0"/>
              <a:cs typeface="Times New Roman" panose="02020603050405020304" pitchFamily="18" charset="0"/>
            </a:endParaRPr>
          </a:p>
          <a:p>
            <a:pPr defTabSz="457200"/>
            <a:r>
              <a:rPr lang="en-US" sz="2000" dirty="0">
                <a:solidFill>
                  <a:srgbClr val="002060"/>
                </a:solidFill>
                <a:latin typeface="Times New Roman" panose="02020603050405020304" pitchFamily="18" charset="0"/>
                <a:cs typeface="Times New Roman" panose="02020603050405020304" pitchFamily="18" charset="0"/>
              </a:rPr>
              <a:t>- Leaders can express culture through their personality, their role and their way of being, and may thus provide a platform to change the culture. </a:t>
            </a:r>
          </a:p>
        </p:txBody>
      </p:sp>
    </p:spTree>
    <p:extLst>
      <p:ext uri="{BB962C8B-B14F-4D97-AF65-F5344CB8AC3E}">
        <p14:creationId xmlns:p14="http://schemas.microsoft.com/office/powerpoint/2010/main" val="41661090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508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defTabSz="914400" rtl="0" eaLnBrk="1" fontAlgn="auto" latinLnBrk="0" hangingPunct="1">
              <a:lnSpc>
                <a:spcPct val="120000"/>
              </a:lnSpc>
              <a:spcBef>
                <a:spcPts val="0"/>
              </a:spcBef>
              <a:spcAft>
                <a:spcPts val="0"/>
              </a:spcAft>
              <a:buClr>
                <a:srgbClr val="415588"/>
              </a:buClr>
              <a:buSzPts val="2000"/>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3- Decision and leader's perception:</a:t>
            </a: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 </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Different leaders learn from their experiences in different ways, and there are three basic factors that can influence leaders to learn from their strategic experiences:</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342900" marR="0" lvl="0" indent="-342900" algn="just" defTabSz="457200" rtl="0" eaLnBrk="1" fontAlgn="auto" latinLnBrk="0" hangingPunct="1">
              <a:lnSpc>
                <a:spcPct val="100000"/>
              </a:lnSpc>
              <a:spcBef>
                <a:spcPts val="0"/>
              </a:spcBef>
              <a:spcAft>
                <a:spcPts val="600"/>
              </a:spcAft>
              <a:buClrTx/>
              <a:buSzTx/>
              <a:buFontTx/>
              <a:buAutoNum type="arabicPeriod"/>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Reflection. </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Leaders who are good at learning tend to have a «high reflection index». This means that they actively reflect on what move they should have made in a strategic game. </a:t>
            </a:r>
          </a:p>
          <a:p>
            <a:pPr marL="342900" marR="0" lvl="0" indent="-342900" algn="just" defTabSz="457200" rtl="0" eaLnBrk="1" fontAlgn="auto" latinLnBrk="0" hangingPunct="1">
              <a:lnSpc>
                <a:spcPct val="100000"/>
              </a:lnSpc>
              <a:spcBef>
                <a:spcPts val="0"/>
              </a:spcBef>
              <a:spcAft>
                <a:spcPts val="600"/>
              </a:spcAft>
              <a:buClrTx/>
              <a:buSzTx/>
              <a:buFontTx/>
              <a:buAutoNum type="arabicPeriod"/>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Change. </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how fast the surroundings change. </a:t>
            </a: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3</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Dedication. </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There is a tendency among leaders to repeat what has previously worked well. This can lead to very good performance.</a:t>
            </a:r>
            <a:endPar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Decision-making From Leaders’ Perspective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3120107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4- </a:t>
            </a: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 power</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-In order to exercise leadership, a leader must have access to power. </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-Leaders use power as an important means to achieve goals. a leader must, in order to exercise leadership, also focus on his or her leadership style. Exercising power.</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5- Ethical aspects of decision-making </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-Leadership research indicates that there are a number of key ethical decision- making perspectives that govern decisions: Ex: The fairness perspective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2799087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914400" rtl="0" eaLnBrk="1" fontAlgn="auto" latinLnBrk="0" hangingPunct="1">
              <a:spcBef>
                <a:spcPts val="1000"/>
              </a:spcBef>
              <a:spcAft>
                <a:spcPts val="0"/>
              </a:spcAft>
              <a:buClr>
                <a:srgbClr val="415588"/>
              </a:buClr>
              <a:buSzPct val="100000"/>
              <a:buFont typeface="+mj-lt"/>
              <a:buAutoNum type="arabicPeriod"/>
              <a:tabLst/>
              <a:defRPr/>
            </a:pP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l" defTabSz="457200" rtl="0" eaLnBrk="1" fontAlgn="auto" latinLnBrk="0" hangingPunct="1">
              <a:spcBef>
                <a:spcPts val="0"/>
              </a:spcBef>
              <a:spcAft>
                <a:spcPts val="600"/>
              </a:spcAft>
              <a:buClrTx/>
              <a:buSzTx/>
              <a:buFontTx/>
              <a:buNone/>
              <a:tabLst/>
              <a:defRPr/>
            </a:pPr>
            <a:r>
              <a:rPr kumimoji="0" 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6- </a:t>
            </a: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Creative Problem Solving </a:t>
            </a:r>
            <a:endParaRPr kumimoji="0" 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Successful leaders are often willing to experiment actively with innovative ways of solving their problems. </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Creative problem-solving processes are characterized by leaders exploring many possible solutions on a general level. </a:t>
            </a:r>
            <a:endParaRPr lang="en-US" sz="2400" dirty="0">
              <a:solidFill>
                <a:srgbClr val="002060"/>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7- To take risks</a:t>
            </a:r>
          </a:p>
          <a:p>
            <a:pPr marL="0" marR="0" lvl="0" indent="0" algn="l" defTabSz="914400" rtl="0" eaLnBrk="1" fontAlgn="auto" latinLnBrk="0" hangingPunct="1">
              <a:lnSpc>
                <a:spcPct val="120000"/>
              </a:lnSpc>
              <a:spcBef>
                <a:spcPts val="600"/>
              </a:spcBef>
              <a:spcAft>
                <a:spcPts val="0"/>
              </a:spcAft>
              <a:buClr>
                <a:srgbClr val="415588"/>
              </a:buClr>
              <a:buSzPct val="100000"/>
              <a:buFont typeface="Arial" panose="020B0604020202020204" pitchFamily="34" charset="0"/>
              <a:buNone/>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One way to minimize risks by leaders is to draw up a list of all possible negative consequences of a given decision and assess their likelihood. </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2060"/>
              </a:solidFill>
              <a:effectLst/>
              <a:uLnTx/>
              <a:uFillTx/>
              <a:latin typeface="Century Gothic" panose="020B050202020202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2267800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20000"/>
              </a:lnSpc>
              <a:spcAft>
                <a:spcPts val="0"/>
              </a:spcAft>
              <a:buClr>
                <a:srgbClr val="415588"/>
              </a:buClr>
              <a:buSzPct val="100000"/>
              <a:buFont typeface="Arial" panose="020B0604020202020204" pitchFamily="34" charset="0"/>
              <a:buNone/>
              <a:tabLst/>
              <a:defRPr/>
            </a:pPr>
            <a:endParaRPr kumimoji="0" lang="en-US" sz="1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20000"/>
              </a:lnSpc>
              <a:spcAft>
                <a:spcPts val="0"/>
              </a:spcAft>
              <a:buClr>
                <a:srgbClr val="415588"/>
              </a:buClr>
              <a:buSzPct val="100000"/>
              <a:buFont typeface="Arial" panose="020B0604020202020204" pitchFamily="34" charset="0"/>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8- Facilitating leadership decisions:</a:t>
            </a:r>
          </a:p>
          <a:p>
            <a:pPr marR="0" lvl="0" algn="l" defTabSz="914400" rtl="0" eaLnBrk="1" fontAlgn="auto" latinLnBrk="0" hangingPunct="1">
              <a:lnSpc>
                <a:spcPct val="120000"/>
              </a:lnSpc>
              <a:spcAft>
                <a:spcPts val="0"/>
              </a:spcAft>
              <a:buClr>
                <a:srgbClr val="415588"/>
              </a:buClr>
              <a:buSzPct val="100000"/>
              <a:tabLst/>
              <a:defRPr/>
            </a:pPr>
            <a:r>
              <a:rPr lang="en-US" sz="2400" b="1" dirty="0">
                <a:solidFill>
                  <a:srgbClr val="002060"/>
                </a:solidFill>
                <a:latin typeface="Times New Roman" panose="02020603050405020304" pitchFamily="18" charset="0"/>
                <a:cs typeface="Times New Roman" panose="02020603050405020304" pitchFamily="18" charset="0"/>
              </a:rPr>
              <a:t>-</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 very important decision for a leader is determining who should be included in the decision-making process, and how (Vroom and Yetton, 1973; Vroom and </a:t>
            </a:r>
            <a:r>
              <a:rPr kumimoji="0" lang="en-US" sz="2400" b="0" i="0" u="none" strike="noStrike" kern="1200" cap="none" spc="0" normalizeH="0" baseline="0" noProof="0" dirty="0" err="1">
                <a:ln>
                  <a:noFill/>
                </a:ln>
                <a:solidFill>
                  <a:srgbClr val="002060"/>
                </a:solidFill>
                <a:effectLst/>
                <a:uLnTx/>
                <a:uFillTx/>
                <a:latin typeface="Times New Roman" panose="02020603050405020304" pitchFamily="18" charset="0"/>
                <a:cs typeface="Times New Roman" panose="02020603050405020304" pitchFamily="18" charset="0"/>
              </a:rPr>
              <a:t>Yago</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1988; Sowell, 1996). </a:t>
            </a:r>
          </a:p>
          <a:p>
            <a:pPr marR="0" lvl="0" algn="l" defTabSz="914400" rtl="0" eaLnBrk="1" fontAlgn="auto" latinLnBrk="0" hangingPunct="1">
              <a:lnSpc>
                <a:spcPct val="120000"/>
              </a:lnSpc>
              <a:spcAft>
                <a:spcPts val="0"/>
              </a:spcAft>
              <a:buClr>
                <a:srgbClr val="415588"/>
              </a:buClr>
              <a:buSzPct val="100000"/>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leader makes a decision first and then searches for information. </a:t>
            </a:r>
          </a:p>
          <a:p>
            <a:pPr marR="0" lvl="0" algn="l" defTabSz="914400" rtl="0" eaLnBrk="1" fontAlgn="auto" latinLnBrk="0" hangingPunct="1">
              <a:lnSpc>
                <a:spcPct val="120000"/>
              </a:lnSpc>
              <a:spcAft>
                <a:spcPts val="1200"/>
              </a:spcAft>
              <a:buClr>
                <a:srgbClr val="415588"/>
              </a:buClr>
              <a:buSzPct val="100000"/>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challenge for the leader is thus to be a good listener.</a:t>
            </a:r>
            <a:endParaRPr lang="en-US" sz="2400" dirty="0">
              <a:solidFill>
                <a:srgbClr val="002060"/>
              </a:solidFill>
              <a:latin typeface="Times New Roman" panose="02020603050405020304" pitchFamily="18" charset="0"/>
              <a:cs typeface="Times New Roman" panose="02020603050405020304" pitchFamily="18"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9- Making future predictions </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-Leaders must ensure that all relevant variables and options are included in the forecast.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9327589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120000"/>
              </a:lnSpc>
              <a:spcBef>
                <a:spcPts val="1000"/>
              </a:spcBef>
              <a:spcAft>
                <a:spcPts val="0"/>
              </a:spcAft>
              <a:buClr>
                <a:srgbClr val="415588"/>
              </a:buClr>
              <a:buSzPct val="100000"/>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10- Leadership decisions under stress :</a:t>
            </a: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R="0" lvl="0" algn="l" defTabSz="914400" rtl="0" eaLnBrk="1" fontAlgn="auto" latinLnBrk="0" hangingPunct="1">
              <a:lnSpc>
                <a:spcPct val="120000"/>
              </a:lnSpc>
              <a:spcBef>
                <a:spcPts val="1000"/>
              </a:spcBef>
              <a:spcAft>
                <a:spcPts val="0"/>
              </a:spcAft>
              <a:buClr>
                <a:srgbClr val="415588"/>
              </a:buClr>
              <a:buSzPct val="100000"/>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-When leaders are able to balance their professional and personal lives, they also feel the power to control their situation. The power of one's life is also about the balance between responsibility and authority.</a:t>
            </a:r>
          </a:p>
          <a:p>
            <a:pPr marR="0" lvl="0" algn="l" defTabSz="914400" rtl="0" eaLnBrk="1" fontAlgn="auto" latinLnBrk="0" hangingPunct="1">
              <a:lnSpc>
                <a:spcPct val="120000"/>
              </a:lnSpc>
              <a:spcBef>
                <a:spcPts val="1000"/>
              </a:spcBef>
              <a:spcAft>
                <a:spcPts val="0"/>
              </a:spcAft>
              <a:buClr>
                <a:srgbClr val="415588"/>
              </a:buClr>
              <a:buSzPct val="100000"/>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-If leaders feel that they have responsibilities that they cannot manage or do not have time for, the work environment must be permissive. </a:t>
            </a:r>
            <a:endPar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104737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20000"/>
              </a:lnSpc>
              <a:spcAft>
                <a:spcPts val="0"/>
              </a:spcAft>
              <a:buClr>
                <a:srgbClr val="415588"/>
              </a:buClr>
              <a:buSzPct val="100000"/>
              <a:buFont typeface="Arial" panose="020B0604020202020204" pitchFamily="34" charset="0"/>
              <a:buNone/>
              <a:tabLst/>
              <a:defRPr/>
            </a:pPr>
            <a:endParaRPr kumimoji="0" lang="en-US" sz="16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20000"/>
              </a:lnSpc>
              <a:spcAft>
                <a:spcPts val="0"/>
              </a:spcAft>
              <a:buClr>
                <a:srgbClr val="415588"/>
              </a:buClr>
              <a:buSzPct val="100000"/>
              <a:buFont typeface="Arial" panose="020B0604020202020204" pitchFamily="34" charset="0"/>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11- Being able to build trust </a:t>
            </a:r>
          </a:p>
          <a:p>
            <a:pPr marR="0" lvl="0" algn="l" defTabSz="914400" rtl="0" eaLnBrk="1" fontAlgn="auto" latinLnBrk="0" hangingPunct="1">
              <a:lnSpc>
                <a:spcPct val="120000"/>
              </a:lnSpc>
              <a:spcAft>
                <a:spcPts val="0"/>
              </a:spcAft>
              <a:buClr>
                <a:srgbClr val="415588"/>
              </a:buClr>
              <a:buSzPct val="100000"/>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-Communication is important for a leader to be able to enjoy trust.</a:t>
            </a:r>
          </a:p>
          <a:p>
            <a:pPr marR="0" lvl="0" algn="l" defTabSz="914400" rtl="0" eaLnBrk="1" fontAlgn="auto" latinLnBrk="0" hangingPunct="1">
              <a:lnSpc>
                <a:spcPct val="120000"/>
              </a:lnSpc>
              <a:spcAft>
                <a:spcPts val="0"/>
              </a:spcAft>
              <a:buClr>
                <a:srgbClr val="415588"/>
              </a:buClr>
              <a:buSzPct val="100000"/>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-Communication helps to create an environment of trust around leaders that allows them to lead more effectively, engage employees and deliver results. Leaders can use both formal and informal ways of communicating. </a:t>
            </a:r>
          </a:p>
          <a:p>
            <a:pPr marR="0" lvl="0" algn="l" defTabSz="914400" rtl="0" eaLnBrk="1" fontAlgn="auto" latinLnBrk="0" hangingPunct="1">
              <a:lnSpc>
                <a:spcPct val="120000"/>
              </a:lnSpc>
              <a:spcAft>
                <a:spcPts val="1200"/>
              </a:spcAft>
              <a:buClr>
                <a:srgbClr val="415588"/>
              </a:buClr>
              <a:buSzPct val="100000"/>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 one has to create transparency. </a:t>
            </a:r>
          </a:p>
          <a:p>
            <a:pPr marL="0" marR="0" lvl="0" indent="0" algn="l" defTabSz="4572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12- Presenting ideas </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-When ideas are to be presented, it is important that they be structured clearly. </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Leaders must start with themselves.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158247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120000"/>
              </a:lnSpc>
              <a:spcAft>
                <a:spcPts val="0"/>
              </a:spcAft>
              <a:buClr>
                <a:srgbClr val="415588"/>
              </a:buClr>
              <a:buSzPct val="100000"/>
              <a:tabLst/>
              <a:defRPr/>
            </a:pPr>
            <a:endParaRPr kumimoji="0" lang="en-US"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R="0" lvl="0" algn="l" defTabSz="914400" rtl="0" eaLnBrk="1" fontAlgn="auto" latinLnBrk="0" hangingPunct="1">
              <a:lnSpc>
                <a:spcPct val="120000"/>
              </a:lnSpc>
              <a:spcAft>
                <a:spcPts val="0"/>
              </a:spcAft>
              <a:buClr>
                <a:srgbClr val="415588"/>
              </a:buClr>
              <a:buSzPct val="100000"/>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13- Self-leadership and decision-making </a:t>
            </a:r>
          </a:p>
          <a:p>
            <a:pPr marR="0" lvl="0" algn="l" defTabSz="914400" rtl="0" eaLnBrk="1" fontAlgn="auto" latinLnBrk="0" hangingPunct="1">
              <a:lnSpc>
                <a:spcPct val="120000"/>
              </a:lnSpc>
              <a:spcAft>
                <a:spcPts val="0"/>
              </a:spcAft>
              <a:buClr>
                <a:srgbClr val="415588"/>
              </a:buClr>
              <a:buSzPct val="100000"/>
              <a:tabLst/>
              <a:defRPr/>
            </a:pPr>
            <a:r>
              <a:rPr lang="en-US" sz="2000" dirty="0">
                <a:solidFill>
                  <a:srgbClr val="002060"/>
                </a:solidFill>
                <a:latin typeface="Times New Roman" panose="02020603050405020304" pitchFamily="18" charset="0"/>
                <a:cs typeface="Times New Roman" panose="02020603050405020304" pitchFamily="18" charset="0"/>
              </a:rPr>
              <a:t>-General</a:t>
            </a: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list of recommendations that are useful for leaders who want to develop their own skills. These include: </a:t>
            </a:r>
          </a:p>
          <a:p>
            <a:pPr marR="0" lvl="0" algn="l" defTabSz="914400" rtl="0" eaLnBrk="1" fontAlgn="auto" latinLnBrk="0" hangingPunct="1">
              <a:lnSpc>
                <a:spcPct val="120000"/>
              </a:lnSpc>
              <a:spcAft>
                <a:spcPts val="0"/>
              </a:spcAft>
              <a:buClr>
                <a:srgbClr val="415588"/>
              </a:buClr>
              <a:buSzPct val="100000"/>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-To develop a personal vision for what you want to accomplish in your career. </a:t>
            </a:r>
          </a:p>
          <a:p>
            <a:pPr marR="0" lvl="0" algn="l" defTabSz="914400" rtl="0" eaLnBrk="1" fontAlgn="auto" latinLnBrk="0" hangingPunct="1">
              <a:lnSpc>
                <a:spcPct val="120000"/>
              </a:lnSpc>
              <a:spcAft>
                <a:spcPts val="0"/>
              </a:spcAft>
              <a:buClr>
                <a:srgbClr val="415588"/>
              </a:buClr>
              <a:buSzPct val="100000"/>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-To seek challenging tasks and work assignments. </a:t>
            </a:r>
          </a:p>
          <a:p>
            <a:pPr marR="0" lvl="0" algn="l" defTabSz="914400" rtl="0" eaLnBrk="1" fontAlgn="auto" latinLnBrk="0" hangingPunct="1">
              <a:lnSpc>
                <a:spcPct val="120000"/>
              </a:lnSpc>
              <a:spcAft>
                <a:spcPts val="0"/>
              </a:spcAft>
              <a:buClr>
                <a:srgbClr val="415588"/>
              </a:buClr>
              <a:buSzPct val="100000"/>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-To improve self-monitoring. </a:t>
            </a:r>
          </a:p>
          <a:p>
            <a:pPr marR="0" lvl="0" algn="l" defTabSz="914400" rtl="0" eaLnBrk="1" fontAlgn="auto" latinLnBrk="0" hangingPunct="1">
              <a:lnSpc>
                <a:spcPct val="120000"/>
              </a:lnSpc>
              <a:spcAft>
                <a:spcPts val="0"/>
              </a:spcAft>
              <a:buClr>
                <a:srgbClr val="415588"/>
              </a:buClr>
              <a:buSzPct val="100000"/>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-To seek relevant feedback. </a:t>
            </a:r>
          </a:p>
          <a:p>
            <a:pPr marR="0" lvl="0" algn="l" defTabSz="914400" rtl="0" eaLnBrk="1" fontAlgn="auto" latinLnBrk="0" hangingPunct="1">
              <a:lnSpc>
                <a:spcPct val="120000"/>
              </a:lnSpc>
              <a:spcAft>
                <a:spcPts val="0"/>
              </a:spcAft>
              <a:buClr>
                <a:srgbClr val="415588"/>
              </a:buClr>
              <a:buSzPct val="100000"/>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-To learn from your mistakes. </a:t>
            </a:r>
          </a:p>
          <a:p>
            <a:pPr marR="0" lvl="0" algn="l" defTabSz="914400" rtl="0" eaLnBrk="1" fontAlgn="auto" latinLnBrk="0" hangingPunct="1">
              <a:lnSpc>
                <a:spcPct val="120000"/>
              </a:lnSpc>
              <a:spcAft>
                <a:spcPts val="0"/>
              </a:spcAft>
              <a:buClr>
                <a:srgbClr val="415588"/>
              </a:buClr>
              <a:buSzPct val="100000"/>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-When a leader has analyzed his or her fundamental values, it is time to set goals and prioritize between them. Setting goals is ultimately about giving daily efforts focus and meaning. Leaders therefore need to specify both long-term and short-term goals.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8127117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14- Leadership styles </a:t>
            </a: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R="0" lvl="0" algn="l" defTabSz="914400" rtl="0" eaLnBrk="1" fontAlgn="auto" latinLnBrk="0" hangingPunct="1">
              <a:lnSpc>
                <a:spcPct val="120000"/>
              </a:lnSpc>
              <a:spcBef>
                <a:spcPts val="1000"/>
              </a:spcBef>
              <a:spcAft>
                <a:spcPts val="0"/>
              </a:spcAft>
              <a:buClr>
                <a:srgbClr val="415588"/>
              </a:buClr>
              <a:buSzPct val="100000"/>
              <a:tabLst/>
              <a:defRPr/>
            </a:pPr>
            <a:r>
              <a:rPr lang="en-US" sz="2400" dirty="0">
                <a:solidFill>
                  <a:srgbClr val="002060"/>
                </a:solidFill>
                <a:latin typeface="Times New Roman" panose="02020603050405020304" pitchFamily="18" charset="0"/>
                <a:cs typeface="Times New Roman" panose="02020603050405020304" pitchFamily="18" charset="0"/>
              </a:rPr>
              <a:t>-Leadership</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style has a high influence in decision-making. </a:t>
            </a:r>
          </a:p>
          <a:p>
            <a:pPr marR="0" lvl="0" algn="l" defTabSz="914400" rtl="0" eaLnBrk="1" fontAlgn="auto" latinLnBrk="0" hangingPunct="1">
              <a:lnSpc>
                <a:spcPct val="120000"/>
              </a:lnSpc>
              <a:spcBef>
                <a:spcPts val="1000"/>
              </a:spcBef>
              <a:spcAft>
                <a:spcPts val="0"/>
              </a:spcAft>
              <a:buClr>
                <a:srgbClr val="415588"/>
              </a:buClr>
              <a:buSzPct val="100000"/>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-Authoritative decision style calls for an Autocratic leadership approach. </a:t>
            </a:r>
          </a:p>
          <a:p>
            <a:pPr marR="0" lvl="0" algn="l" defTabSz="914400" rtl="0" eaLnBrk="1" fontAlgn="auto" latinLnBrk="0" hangingPunct="1">
              <a:lnSpc>
                <a:spcPct val="120000"/>
              </a:lnSpc>
              <a:spcBef>
                <a:spcPts val="1000"/>
              </a:spcBef>
              <a:spcAft>
                <a:spcPts val="0"/>
              </a:spcAft>
              <a:buClr>
                <a:srgbClr val="415588"/>
              </a:buClr>
              <a:buSzPct val="100000"/>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 facilitative decision-making style will usually attracts democratic or contingency approach of leadership. </a:t>
            </a:r>
          </a:p>
          <a:p>
            <a:pPr marR="0" lvl="0" algn="l" defTabSz="914400" rtl="0" eaLnBrk="1" fontAlgn="auto" latinLnBrk="0" hangingPunct="1">
              <a:lnSpc>
                <a:spcPct val="120000"/>
              </a:lnSpc>
              <a:spcBef>
                <a:spcPts val="1000"/>
              </a:spcBef>
              <a:spcAft>
                <a:spcPts val="0"/>
              </a:spcAft>
              <a:buClr>
                <a:srgbClr val="415588"/>
              </a:buClr>
              <a:buSzPct val="100000"/>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-Delegative, consultative and flexible decision-making styles attract democratic, participative and transformational leadership style.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2077766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defTabSz="914400" rtl="0" eaLnBrk="1" fontAlgn="auto" latinLnBrk="0" hangingPunct="1">
              <a:lnSpc>
                <a:spcPct val="120000"/>
              </a:lnSpc>
              <a:spcBef>
                <a:spcPts val="1000"/>
              </a:spcBef>
              <a:spcAft>
                <a:spcPts val="0"/>
              </a:spcAft>
              <a:buClr>
                <a:srgbClr val="415588"/>
              </a:buClr>
              <a:buSzPct val="100000"/>
              <a:tabLst/>
              <a:defRPr/>
            </a:pPr>
            <a:endParaRPr kumimoji="0" lang="en-US" sz="105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20630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Decision-making Skills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8004948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120000"/>
              </a:lnSpc>
              <a:spcBef>
                <a:spcPts val="1000"/>
              </a:spcBef>
              <a:spcAft>
                <a:spcPts val="0"/>
              </a:spcAft>
              <a:buClr>
                <a:srgbClr val="415588"/>
              </a:buClr>
              <a:buSzPct val="100000"/>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Decision-making skills essential to leaders include:</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lang="en-US" sz="2400" dirty="0">
                <a:solidFill>
                  <a:srgbClr val="002060"/>
                </a:solidFill>
                <a:latin typeface="Times New Roman" panose="02020603050405020304" pitchFamily="18" charset="0"/>
                <a:cs typeface="Times New Roman" panose="02020603050405020304" pitchFamily="18" charset="0"/>
              </a:rPr>
              <a:t>Problem-solving skills</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Logical reasoning</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Emotional Intelligence</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Collaboration</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Creativity</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20630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Decision-making Skills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38214975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l" rtl="0">
              <a:lnSpc>
                <a:spcPct val="120000"/>
              </a:lnSpc>
              <a:spcBef>
                <a:spcPts val="0"/>
              </a:spcBef>
              <a:spcAft>
                <a:spcPts val="0"/>
              </a:spcAft>
              <a:buSzPct val="100000"/>
            </a:pPr>
            <a:endParaRPr lang="en-US"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568;p46">
            <a:extLst>
              <a:ext uri="{FF2B5EF4-FFF2-40B4-BE49-F238E27FC236}">
                <a16:creationId xmlns:a16="http://schemas.microsoft.com/office/drawing/2014/main" id="{33C32524-77CB-85FB-47BE-9ED01234104F}"/>
              </a:ext>
            </a:extLst>
          </p:cNvPr>
          <p:cNvSpPr txBox="1">
            <a:spLocks/>
          </p:cNvSpPr>
          <p:nvPr/>
        </p:nvSpPr>
        <p:spPr>
          <a:xfrm>
            <a:off x="617279" y="2094691"/>
            <a:ext cx="10801027" cy="3670293"/>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0"/>
              </a:spcBef>
              <a:spcAft>
                <a:spcPts val="0"/>
              </a:spcAft>
              <a:buClr>
                <a:srgbClr val="415588"/>
              </a:buClr>
              <a:buSzPct val="100000"/>
              <a:buFont typeface="Arial"/>
              <a:buNone/>
              <a:tabLst/>
              <a:defRPr/>
            </a:pPr>
            <a:endParaRPr kumimoji="0" lang="en-US" sz="19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sp>
        <p:nvSpPr>
          <p:cNvPr id="8" name="TextBox 7">
            <a:extLst>
              <a:ext uri="{FF2B5EF4-FFF2-40B4-BE49-F238E27FC236}">
                <a16:creationId xmlns:a16="http://schemas.microsoft.com/office/drawing/2014/main" id="{AF12EB22-4E82-6B27-AFEA-798CA30F048D}"/>
              </a:ext>
            </a:extLst>
          </p:cNvPr>
          <p:cNvSpPr txBox="1"/>
          <p:nvPr/>
        </p:nvSpPr>
        <p:spPr>
          <a:xfrm>
            <a:off x="2513149" y="1019069"/>
            <a:ext cx="620630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Summary and Conclusions</a:t>
            </a:r>
          </a:p>
        </p:txBody>
      </p:sp>
    </p:spTree>
    <p:extLst>
      <p:ext uri="{BB962C8B-B14F-4D97-AF65-F5344CB8AC3E}">
        <p14:creationId xmlns:p14="http://schemas.microsoft.com/office/powerpoint/2010/main" val="3164495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l" rtl="0">
              <a:lnSpc>
                <a:spcPct val="120000"/>
              </a:lnSpc>
              <a:spcBef>
                <a:spcPts val="0"/>
              </a:spcBef>
              <a:spcAft>
                <a:spcPts val="0"/>
              </a:spcAft>
              <a:buSzPct val="100000"/>
            </a:pPr>
            <a:endParaRPr lang="en-US"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568;p46">
            <a:extLst>
              <a:ext uri="{FF2B5EF4-FFF2-40B4-BE49-F238E27FC236}">
                <a16:creationId xmlns:a16="http://schemas.microsoft.com/office/drawing/2014/main" id="{33C32524-77CB-85FB-47BE-9ED01234104F}"/>
              </a:ext>
            </a:extLst>
          </p:cNvPr>
          <p:cNvSpPr txBox="1">
            <a:spLocks/>
          </p:cNvSpPr>
          <p:nvPr/>
        </p:nvSpPr>
        <p:spPr>
          <a:xfrm>
            <a:off x="617279" y="2094691"/>
            <a:ext cx="10801027" cy="3961216"/>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50000"/>
              </a:lnSpc>
              <a:spcBef>
                <a:spcPts val="0"/>
              </a:spcBef>
              <a:spcAft>
                <a:spcPts val="0"/>
              </a:spcAft>
              <a:buClr>
                <a:srgbClr val="415588"/>
              </a:buClr>
              <a:buSzPct val="100000"/>
              <a:buNone/>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 Decision-making is vital to all management activities.</a:t>
            </a:r>
            <a:b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b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 Decision-making is the key skill in the workplace and very important for leaders.</a:t>
            </a:r>
            <a:b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b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 There are different types of decision.</a:t>
            </a:r>
            <a:b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b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 There are stages to follow for decision-making process.</a:t>
            </a:r>
            <a:b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b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 Leaders able to make a decision under certain Environments</a:t>
            </a:r>
            <a:b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b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 Effective leaders must be able to </a:t>
            </a:r>
            <a:r>
              <a:rPr kumimoji="0" lang="en-US" sz="2400" b="0" i="0" u="sng"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make important decisions</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a:t>
            </a:r>
            <a:endParaRPr kumimoji="0" lang="en-US" sz="16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sp>
        <p:nvSpPr>
          <p:cNvPr id="8" name="TextBox 7">
            <a:extLst>
              <a:ext uri="{FF2B5EF4-FFF2-40B4-BE49-F238E27FC236}">
                <a16:creationId xmlns:a16="http://schemas.microsoft.com/office/drawing/2014/main" id="{AF12EB22-4E82-6B27-AFEA-798CA30F048D}"/>
              </a:ext>
            </a:extLst>
          </p:cNvPr>
          <p:cNvSpPr txBox="1"/>
          <p:nvPr/>
        </p:nvSpPr>
        <p:spPr>
          <a:xfrm>
            <a:off x="2513149" y="1019069"/>
            <a:ext cx="620630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Summary and Conclusions</a:t>
            </a:r>
          </a:p>
        </p:txBody>
      </p:sp>
    </p:spTree>
    <p:extLst>
      <p:ext uri="{BB962C8B-B14F-4D97-AF65-F5344CB8AC3E}">
        <p14:creationId xmlns:p14="http://schemas.microsoft.com/office/powerpoint/2010/main" val="39391772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2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 leadership perspective on decision-making</a:t>
            </a:r>
            <a:r>
              <a:rPr kumimoji="0" lang="en-US" sz="2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by </a:t>
            </a:r>
            <a:r>
              <a:rPr kumimoji="0" lang="en-US" sz="2200" b="0" i="0" u="sng" strike="noStrike" kern="1200" cap="none" spc="0" normalizeH="0" baseline="0" noProof="0" dirty="0">
                <a:ln>
                  <a:noFill/>
                </a:ln>
                <a:solidFill>
                  <a:srgbClr val="415588">
                    <a:lumMod val="60000"/>
                    <a:lumOff val="40000"/>
                  </a:srgbClr>
                </a:solidFill>
                <a:effectLst/>
                <a:uLnTx/>
                <a:uFillTx/>
                <a:latin typeface="Times New Roman" panose="02020603050405020304" pitchFamily="18" charset="0"/>
                <a:cs typeface="Times New Roman" panose="02020603050405020304" pitchFamily="18" charset="0"/>
              </a:rPr>
              <a:t>Marcus </a:t>
            </a:r>
            <a:r>
              <a:rPr kumimoji="0" lang="en-US" sz="2200" b="0" i="0" u="sng" strike="noStrike" kern="1200" cap="none" spc="0" normalizeH="0" baseline="0" noProof="0" dirty="0" err="1">
                <a:ln>
                  <a:noFill/>
                </a:ln>
                <a:solidFill>
                  <a:srgbClr val="415588">
                    <a:lumMod val="60000"/>
                    <a:lumOff val="40000"/>
                  </a:srgbClr>
                </a:solidFill>
                <a:effectLst/>
                <a:uLnTx/>
                <a:uFillTx/>
                <a:latin typeface="Times New Roman" panose="02020603050405020304" pitchFamily="18" charset="0"/>
                <a:cs typeface="Times New Roman" panose="02020603050405020304" pitchFamily="18" charset="0"/>
              </a:rPr>
              <a:t>Selart</a:t>
            </a:r>
            <a:r>
              <a:rPr kumimoji="0" lang="en-US" sz="2200" b="0" i="0" u="sng" strike="noStrike" kern="1200" cap="none" spc="0" normalizeH="0" baseline="0" noProof="0" dirty="0">
                <a:ln>
                  <a:noFill/>
                </a:ln>
                <a:solidFill>
                  <a:srgbClr val="415588">
                    <a:lumMod val="60000"/>
                    <a:lumOff val="40000"/>
                  </a:srgbClr>
                </a:solidFill>
                <a:effectLst/>
                <a:uLnTx/>
                <a:uFillTx/>
                <a:latin typeface="Times New Roman" panose="02020603050405020304" pitchFamily="18" charset="0"/>
                <a:cs typeface="Times New Roman" panose="02020603050405020304" pitchFamily="18" charset="0"/>
              </a:rPr>
              <a:t>.</a:t>
            </a:r>
          </a:p>
          <a:p>
            <a:pPr marL="342900" marR="0" lvl="0" indent="-342900" algn="l"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2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Leadership: Theory and Practice</a:t>
            </a:r>
            <a:r>
              <a:rPr kumimoji="0" lang="en-US" sz="2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7th Edition</a:t>
            </a:r>
          </a:p>
          <a:p>
            <a:pPr marL="342900" marR="0" lvl="0"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2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Leadership and Decision-Making </a:t>
            </a:r>
            <a:r>
              <a:rPr kumimoji="0" lang="en-US" sz="2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by </a:t>
            </a:r>
            <a:r>
              <a:rPr kumimoji="0" lang="en-US" sz="2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hlinkClick r:id="rId2"/>
              </a:rPr>
              <a:t>Victor H. Vroom</a:t>
            </a:r>
            <a:r>
              <a:rPr kumimoji="0" lang="en-US" sz="2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 </a:t>
            </a:r>
            <a:r>
              <a:rPr kumimoji="0" lang="en-US" sz="2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hlinkClick r:id="rId3"/>
              </a:rPr>
              <a:t>Philip W. Yetton</a:t>
            </a:r>
            <a:r>
              <a:rPr kumimoji="0" lang="en-US" sz="2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p>
          <a:p>
            <a:pPr marL="342900" marR="0" lvl="0"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2000" dirty="0">
              <a:solidFill>
                <a:prstClr val="black"/>
              </a:solidFill>
              <a:latin typeface="Times New Roman" panose="02020603050405020304" pitchFamily="18" charset="0"/>
              <a:cs typeface="Times New Roman" panose="02020603050405020304" pitchFamily="18" charset="0"/>
            </a:endParaRPr>
          </a:p>
          <a:p>
            <a:pPr marR="0" lvl="0" algn="l" defTabSz="457200" rtl="0" eaLnBrk="1" fontAlgn="auto" latinLnBrk="0" hangingPunct="1">
              <a:lnSpc>
                <a:spcPct val="100000"/>
              </a:lnSpc>
              <a:spcBef>
                <a:spcPts val="0"/>
              </a:spcBef>
              <a:spcAft>
                <a:spcPts val="0"/>
              </a:spcAft>
              <a:buClrTx/>
              <a:buSzTx/>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417532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Resources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635323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100000"/>
              </a:lnSpc>
              <a:spcBef>
                <a:spcPts val="0"/>
              </a:spcBef>
              <a:spcAft>
                <a:spcPts val="0"/>
              </a:spcAft>
              <a:buClr>
                <a:srgbClr val="0F1111"/>
              </a:buClr>
              <a:buSzPts val="1800"/>
              <a:tabLst/>
              <a:defRPr/>
            </a:pPr>
            <a:endParaRPr kumimoji="0" lang="en-US" sz="1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417532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Reference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D3515265-8644-05E1-8ECD-F698ADD22EEA}"/>
              </a:ext>
            </a:extLst>
          </p:cNvPr>
          <p:cNvPicPr>
            <a:picLocks noChangeAspect="1"/>
          </p:cNvPicPr>
          <p:nvPr/>
        </p:nvPicPr>
        <p:blipFill>
          <a:blip r:embed="rId3"/>
          <a:stretch>
            <a:fillRect/>
          </a:stretch>
        </p:blipFill>
        <p:spPr>
          <a:xfrm>
            <a:off x="3328827" y="1787703"/>
            <a:ext cx="4366517" cy="4150759"/>
          </a:xfrm>
          <a:prstGeom prst="rect">
            <a:avLst/>
          </a:prstGeom>
        </p:spPr>
      </p:pic>
    </p:spTree>
    <p:extLst>
      <p:ext uri="{BB962C8B-B14F-4D97-AF65-F5344CB8AC3E}">
        <p14:creationId xmlns:p14="http://schemas.microsoft.com/office/powerpoint/2010/main" val="18817594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1947</TotalTime>
  <Words>2987</Words>
  <Application>Microsoft Office PowerPoint</Application>
  <PresentationFormat>Widescreen</PresentationFormat>
  <Paragraphs>440</Paragraphs>
  <Slides>54</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54</vt:i4>
      </vt:variant>
    </vt:vector>
  </HeadingPairs>
  <TitlesOfParts>
    <vt:vector size="61" baseType="lpstr">
      <vt:lpstr>Arial</vt:lpstr>
      <vt:lpstr>Calibri</vt:lpstr>
      <vt:lpstr>Calibri Light</vt:lpstr>
      <vt:lpstr>Century Gothic</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Hakem Sharari</cp:lastModifiedBy>
  <cp:revision>231</cp:revision>
  <dcterms:created xsi:type="dcterms:W3CDTF">2023-04-29T09:08:23Z</dcterms:created>
  <dcterms:modified xsi:type="dcterms:W3CDTF">2023-11-24T08:44:54Z</dcterms:modified>
</cp:coreProperties>
</file>