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4" r:id="rId1"/>
  </p:sldMasterIdLst>
  <p:notesMasterIdLst>
    <p:notesMasterId r:id="rId45"/>
  </p:notesMasterIdLst>
  <p:sldIdLst>
    <p:sldId id="341" r:id="rId2"/>
    <p:sldId id="258" r:id="rId3"/>
    <p:sldId id="259" r:id="rId4"/>
    <p:sldId id="260" r:id="rId5"/>
    <p:sldId id="263" r:id="rId6"/>
    <p:sldId id="265" r:id="rId7"/>
    <p:sldId id="293" r:id="rId8"/>
    <p:sldId id="266" r:id="rId9"/>
    <p:sldId id="295" r:id="rId10"/>
    <p:sldId id="297" r:id="rId11"/>
    <p:sldId id="299" r:id="rId12"/>
    <p:sldId id="301" r:id="rId13"/>
    <p:sldId id="302" r:id="rId14"/>
    <p:sldId id="304" r:id="rId15"/>
    <p:sldId id="306" r:id="rId16"/>
    <p:sldId id="309" r:id="rId17"/>
    <p:sldId id="310" r:id="rId18"/>
    <p:sldId id="268" r:id="rId19"/>
    <p:sldId id="312" r:id="rId20"/>
    <p:sldId id="314" r:id="rId21"/>
    <p:sldId id="316" r:id="rId22"/>
    <p:sldId id="318" r:id="rId23"/>
    <p:sldId id="320" r:id="rId24"/>
    <p:sldId id="270" r:id="rId25"/>
    <p:sldId id="322" r:id="rId26"/>
    <p:sldId id="326" r:id="rId27"/>
    <p:sldId id="329" r:id="rId28"/>
    <p:sldId id="331" r:id="rId29"/>
    <p:sldId id="333" r:id="rId30"/>
    <p:sldId id="335" r:id="rId31"/>
    <p:sldId id="337" r:id="rId32"/>
    <p:sldId id="340" r:id="rId33"/>
    <p:sldId id="339" r:id="rId34"/>
    <p:sldId id="271" r:id="rId35"/>
    <p:sldId id="272" r:id="rId36"/>
    <p:sldId id="273" r:id="rId37"/>
    <p:sldId id="274" r:id="rId38"/>
    <p:sldId id="275" r:id="rId39"/>
    <p:sldId id="276" r:id="rId40"/>
    <p:sldId id="342" r:id="rId41"/>
    <p:sldId id="289" r:id="rId42"/>
    <p:sldId id="290" r:id="rId43"/>
    <p:sldId id="291" r:id="rId4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9" d="100"/>
          <a:sy n="79" d="100"/>
        </p:scale>
        <p:origin x="82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423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6935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body" idx="1"/>
          </p:nvPr>
        </p:nvSpPr>
        <p:spPr>
          <a:noFill/>
          <a:ln w="9525"/>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en-US" dirty="0">
                <a:latin typeface="Times New Roman" charset="0"/>
              </a:rPr>
              <a:t>Notes:</a:t>
            </a:r>
          </a:p>
          <a:p>
            <a:pPr>
              <a:buFontTx/>
              <a:buChar char="•"/>
            </a:pPr>
            <a:r>
              <a:rPr lang="en-US" dirty="0">
                <a:latin typeface="Times New Roman" charset="0"/>
              </a:rPr>
              <a:t>Supply chain involves everybody, from the customer all the way to the last supplier.</a:t>
            </a:r>
          </a:p>
          <a:p>
            <a:pPr>
              <a:buFontTx/>
              <a:buChar char="•"/>
            </a:pPr>
            <a:r>
              <a:rPr lang="en-US" dirty="0">
                <a:latin typeface="Times New Roman" charset="0"/>
              </a:rPr>
              <a:t>Key flows in the supply chain are - information, product, and cash. It is through these flows that a supply chain fills a customer order. The management of these flows is key to the success or failure of a firm. Give Dell &amp; Compaq example, Amazon &amp; Borders example to bring out the fact that all supply chain interaction is through these flows.</a:t>
            </a:r>
          </a:p>
        </p:txBody>
      </p:sp>
      <p:sp>
        <p:nvSpPr>
          <p:cNvPr id="51203" name="Rectangle 3"/>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162361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8249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1296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6640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0836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0813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84258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311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1134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85680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53133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113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4832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34856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673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19462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02586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15899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51174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97528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002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15357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53058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50162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4071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96339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24823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5358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67332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4119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33063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44077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55273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08752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42646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86272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56487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37" name="Google Shape;237;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dirty="0"/>
          </a:p>
        </p:txBody>
      </p:sp>
    </p:spTree>
    <p:extLst>
      <p:ext uri="{BB962C8B-B14F-4D97-AF65-F5344CB8AC3E}">
        <p14:creationId xmlns:p14="http://schemas.microsoft.com/office/powerpoint/2010/main" val="1964939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1"/>
        <p:cNvGrpSpPr/>
        <p:nvPr/>
      </p:nvGrpSpPr>
      <p:grpSpPr>
        <a:xfrm>
          <a:off x="0" y="0"/>
          <a:ext cx="0" cy="0"/>
          <a:chOff x="0" y="0"/>
          <a:chExt cx="0" cy="0"/>
        </a:xfrm>
      </p:grpSpPr>
      <p:sp>
        <p:nvSpPr>
          <p:cNvPr id="32" name="Google Shape;32;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5" name="Google Shape;3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6" name="Google Shape;3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1" name="Google Shape;4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2" name="Google Shape;4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7" name="Google Shape;5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8" name="Google Shape;5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4"/>
        <p:cNvGrpSpPr/>
        <p:nvPr/>
      </p:nvGrpSpPr>
      <p:grpSpPr>
        <a:xfrm>
          <a:off x="0" y="0"/>
          <a:ext cx="0" cy="0"/>
          <a:chOff x="0" y="0"/>
          <a:chExt cx="0" cy="0"/>
        </a:xfrm>
      </p:grpSpPr>
      <p:sp>
        <p:nvSpPr>
          <p:cNvPr id="65" name="Google Shape;6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1" name="Google Shape;71;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4" name="Google Shape;7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15"/>
          <p:cNvSpPr>
            <a:spLocks noGrp="1"/>
          </p:cNvSpPr>
          <p:nvPr>
            <p:ph type="pic" idx="2"/>
          </p:nvPr>
        </p:nvSpPr>
        <p:spPr>
          <a:xfrm>
            <a:off x="5183188" y="987425"/>
            <a:ext cx="6172200" cy="4873625"/>
          </a:xfrm>
          <a:prstGeom prst="rect">
            <a:avLst/>
          </a:prstGeom>
          <a:noFill/>
          <a:ln>
            <a:noFill/>
          </a:ln>
        </p:spPr>
      </p:sp>
      <p:sp>
        <p:nvSpPr>
          <p:cNvPr id="78" name="Google Shape;78;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0" name="Google Shape;8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1" name="Google Shape;8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6" name="Google Shape;8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7" name="Google Shape;8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2" name="Google Shape;9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3" name="Google Shape;9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90060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5" name="Google Shape;2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436530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9"/>
        <p:cNvGrpSpPr/>
        <p:nvPr/>
      </p:nvGrpSpPr>
      <p:grpSpPr>
        <a:xfrm>
          <a:off x="0" y="0"/>
          <a:ext cx="0" cy="0"/>
          <a:chOff x="0" y="0"/>
          <a:chExt cx="0" cy="0"/>
        </a:xfrm>
      </p:grpSpPr>
      <p:sp>
        <p:nvSpPr>
          <p:cNvPr id="30" name="Google Shape;30;p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08735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p:tgtEl>
                                          <p:spTgt spid="3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54" r:id="rId1"/>
    <p:sldLayoutId id="2147483655" r:id="rId2"/>
    <p:sldLayoutId id="2147483657" r:id="rId3"/>
    <p:sldLayoutId id="2147483659" r:id="rId4"/>
    <p:sldLayoutId id="2147483660" r:id="rId5"/>
    <p:sldLayoutId id="2147483661" r:id="rId6"/>
    <p:sldLayoutId id="2147483662" r:id="rId7"/>
    <p:sldLayoutId id="2147483663" r:id="rId8"/>
    <p:sldLayoutId id="2147483665" r:id="rId9"/>
    <p:sldLayoutId id="2147483666" r:id="rId10"/>
    <p:sldLayoutId id="214748366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image" Target="../media/image12.jpg"/><Relationship Id="rId5" Type="http://schemas.openxmlformats.org/officeDocument/2006/relationships/image" Target="../media/image3.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87068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2895600" y="980742"/>
            <a:ext cx="4904510" cy="677068"/>
          </a:xfrm>
          <a:prstGeom prst="rect">
            <a:avLst/>
          </a:prstGeom>
          <a:noFill/>
          <a:ln>
            <a:noFill/>
          </a:ln>
        </p:spPr>
        <p:txBody>
          <a:bodyPr spcFirstLastPara="1" wrap="square" lIns="91425" tIns="45700" rIns="91425" bIns="45700" anchor="t" anchorCtr="0">
            <a:spAutoFit/>
          </a:bodyPr>
          <a:lstStyle/>
          <a:p>
            <a:pPr lvl="0" algn="ctr"/>
            <a:r>
              <a:rPr lang="en-US" sz="3800" b="1" dirty="0">
                <a:solidFill>
                  <a:srgbClr val="00B0F0"/>
                </a:solidFill>
                <a:latin typeface="Times New Roman"/>
                <a:ea typeface="Times New Roman"/>
                <a:cs typeface="Times New Roman"/>
                <a:sym typeface="Times New Roman"/>
              </a:rPr>
              <a:t>Learning Objectives</a:t>
            </a:r>
            <a:endParaRPr sz="3800" dirty="0"/>
          </a:p>
        </p:txBody>
      </p:sp>
      <p:sp>
        <p:nvSpPr>
          <p:cNvPr id="113" name="Google Shape;113;p19"/>
          <p:cNvSpPr txBox="1"/>
          <p:nvPr/>
        </p:nvSpPr>
        <p:spPr>
          <a:xfrm>
            <a:off x="3006436" y="1998709"/>
            <a:ext cx="8874390" cy="4493497"/>
          </a:xfrm>
          <a:prstGeom prst="rect">
            <a:avLst/>
          </a:prstGeom>
          <a:noFill/>
          <a:ln>
            <a:noFill/>
          </a:ln>
        </p:spPr>
        <p:txBody>
          <a:bodyPr spcFirstLastPara="1" wrap="square" lIns="91425" tIns="45700" rIns="91425" bIns="45700" anchor="t" anchorCtr="0">
            <a:spAutoFit/>
          </a:bodyPr>
          <a:lstStyle/>
          <a:p>
            <a:pPr lvl="0" algn="just"/>
            <a:r>
              <a:rPr lang="en-US" sz="2500" b="1" dirty="0">
                <a:solidFill>
                  <a:schemeClr val="bg1"/>
                </a:solidFill>
                <a:latin typeface="Times New Roman"/>
                <a:ea typeface="Times New Roman"/>
                <a:cs typeface="Times New Roman"/>
                <a:sym typeface="Times New Roman"/>
              </a:rPr>
              <a:t>1-Discuss the way we manage supply chain and explain the</a:t>
            </a:r>
          </a:p>
          <a:p>
            <a:pPr lvl="0" algn="just"/>
            <a:r>
              <a:rPr lang="en-US" sz="2500" b="1" dirty="0">
                <a:solidFill>
                  <a:schemeClr val="bg1"/>
                </a:solidFill>
                <a:latin typeface="Times New Roman"/>
                <a:ea typeface="Times New Roman"/>
                <a:cs typeface="Times New Roman"/>
                <a:sym typeface="Times New Roman"/>
              </a:rPr>
              <a:t>   benefits and impact of supply chain decisions on the success</a:t>
            </a:r>
          </a:p>
          <a:p>
            <a:pPr lvl="0" algn="just"/>
            <a:r>
              <a:rPr lang="en-US" sz="2500" b="1" dirty="0">
                <a:solidFill>
                  <a:schemeClr val="bg1"/>
                </a:solidFill>
                <a:latin typeface="Times New Roman"/>
                <a:ea typeface="Times New Roman"/>
                <a:cs typeface="Times New Roman"/>
                <a:sym typeface="Times New Roman"/>
              </a:rPr>
              <a:t>   of a firm.</a:t>
            </a:r>
          </a:p>
          <a:p>
            <a:pPr lvl="0" algn="just"/>
            <a:r>
              <a:rPr lang="en-US" sz="2500" b="1" dirty="0">
                <a:solidFill>
                  <a:schemeClr val="bg1"/>
                </a:solidFill>
                <a:latin typeface="Times New Roman"/>
                <a:ea typeface="Times New Roman"/>
                <a:cs typeface="Times New Roman"/>
                <a:sym typeface="Times New Roman"/>
              </a:rPr>
              <a:t> </a:t>
            </a:r>
          </a:p>
          <a:p>
            <a:pPr lvl="0" algn="just"/>
            <a:r>
              <a:rPr lang="en-US" sz="2500" b="1" dirty="0">
                <a:solidFill>
                  <a:schemeClr val="bg1"/>
                </a:solidFill>
                <a:latin typeface="Times New Roman"/>
                <a:ea typeface="Times New Roman"/>
                <a:cs typeface="Times New Roman"/>
                <a:sym typeface="Times New Roman"/>
              </a:rPr>
              <a:t>2-Identify the critical areas of the supply chain. </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dirty="0">
                <a:solidFill>
                  <a:schemeClr val="bg1"/>
                </a:solidFill>
                <a:latin typeface="Times New Roman"/>
                <a:ea typeface="Times New Roman"/>
                <a:cs typeface="Times New Roman"/>
                <a:sym typeface="Times New Roman"/>
              </a:rPr>
              <a:t>3-Explain the value drivers in project SCM.</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dirty="0">
                <a:solidFill>
                  <a:schemeClr val="bg1"/>
                </a:solidFill>
                <a:latin typeface="Times New Roman"/>
                <a:ea typeface="Times New Roman"/>
                <a:cs typeface="Times New Roman"/>
                <a:sym typeface="Times New Roman"/>
              </a:rPr>
              <a:t>4-Describe the project  supply chain process framework. </a:t>
            </a:r>
          </a:p>
          <a:p>
            <a:pPr lvl="0" algn="just"/>
            <a:endParaRPr lang="en-US" sz="2500" b="1" dirty="0">
              <a:solidFill>
                <a:schemeClr val="bg1"/>
              </a:solidFill>
              <a:latin typeface="Times New Roman"/>
              <a:ea typeface="Times New Roman"/>
              <a:cs typeface="Times New Roman"/>
              <a:sym typeface="Times New Roman"/>
            </a:endParaRPr>
          </a:p>
          <a:p>
            <a:pPr lvl="0" algn="just"/>
            <a:r>
              <a:rPr lang="en-US" sz="2500" b="1">
                <a:solidFill>
                  <a:schemeClr val="bg1"/>
                </a:solidFill>
                <a:latin typeface="Times New Roman"/>
                <a:ea typeface="Times New Roman"/>
                <a:cs typeface="Times New Roman"/>
                <a:sym typeface="Times New Roman"/>
              </a:rPr>
              <a:t>5-Explain </a:t>
            </a:r>
            <a:r>
              <a:rPr lang="en-US" sz="2500" b="1" dirty="0">
                <a:solidFill>
                  <a:schemeClr val="bg1"/>
                </a:solidFill>
                <a:latin typeface="Times New Roman"/>
                <a:ea typeface="Times New Roman"/>
                <a:cs typeface="Times New Roman"/>
                <a:sym typeface="Times New Roman"/>
              </a:rPr>
              <a:t>the performance metrics in project supply chain.</a:t>
            </a:r>
          </a:p>
        </p:txBody>
      </p:sp>
      <p:pic>
        <p:nvPicPr>
          <p:cNvPr id="114" name="Google Shape;114;p19"/>
          <p:cNvPicPr preferRelativeResize="0"/>
          <p:nvPr/>
        </p:nvPicPr>
        <p:blipFill rotWithShape="1">
          <a:blip r:embed="rId3">
            <a:alphaModFix/>
          </a:blip>
          <a:srcRect/>
          <a:stretch/>
        </p:blipFill>
        <p:spPr>
          <a:xfrm>
            <a:off x="9497088" y="87721"/>
            <a:ext cx="2383738" cy="1125123"/>
          </a:xfrm>
          <a:prstGeom prst="rect">
            <a:avLst/>
          </a:prstGeom>
          <a:noFill/>
          <a:ln>
            <a:noFill/>
          </a:ln>
        </p:spPr>
      </p:pic>
      <p:pic>
        <p:nvPicPr>
          <p:cNvPr id="115" name="Google Shape;115;p19"/>
          <p:cNvPicPr preferRelativeResize="0"/>
          <p:nvPr/>
        </p:nvPicPr>
        <p:blipFill>
          <a:blip r:embed="rId4">
            <a:alphaModFix/>
          </a:blip>
          <a:stretch>
            <a:fillRect/>
          </a:stretch>
        </p:blipFill>
        <p:spPr>
          <a:xfrm>
            <a:off x="156754" y="1384663"/>
            <a:ext cx="2738846" cy="4911634"/>
          </a:xfrm>
          <a:prstGeom prst="roundRect">
            <a:avLst>
              <a:gd name="adj" fmla="val 16667"/>
            </a:avLst>
          </a:prstGeom>
          <a:noFill/>
          <a:ln>
            <a:noFill/>
          </a:ln>
        </p:spPr>
      </p:pic>
      <p:sp>
        <p:nvSpPr>
          <p:cNvPr id="116" name="Google Shape;116;p19"/>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64276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p:nvPr/>
        </p:nvSpPr>
        <p:spPr>
          <a:xfrm>
            <a:off x="169816" y="1212844"/>
            <a:ext cx="3570370" cy="51879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22"/>
          <p:cNvSpPr txBox="1"/>
          <p:nvPr/>
        </p:nvSpPr>
        <p:spPr>
          <a:xfrm>
            <a:off x="426770" y="1390779"/>
            <a:ext cx="10010450" cy="4832052"/>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Supply chain management 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lvl="0">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definition implies that a supply chain is composed of a sequence of organizations, beginning with the basic suppliers of raw materials, and extends all the way up to the final customer.</a:t>
            </a:r>
          </a:p>
          <a:p>
            <a:pPr marL="457200" lvl="0" indent="-457200">
              <a:buClr>
                <a:schemeClr val="dk1"/>
              </a:buClr>
              <a:buSzPts val="2800"/>
              <a:buFont typeface="Noto Sans Symbols"/>
              <a:buChar char="❑"/>
            </a:pPr>
            <a:endParaRPr sz="2800" dirty="0">
              <a:solidFill>
                <a:schemeClr val="dk1"/>
              </a:solidFill>
              <a:latin typeface="Times New Roman"/>
              <a:ea typeface="Times New Roman"/>
              <a:cs typeface="Times New Roman"/>
              <a:sym typeface="Times New Roman"/>
            </a:endParaRPr>
          </a:p>
        </p:txBody>
      </p:sp>
      <p:pic>
        <p:nvPicPr>
          <p:cNvPr id="142" name="Google Shape;142;p22"/>
          <p:cNvPicPr preferRelativeResize="0"/>
          <p:nvPr/>
        </p:nvPicPr>
        <p:blipFill rotWithShape="1">
          <a:blip r:embed="rId3">
            <a:alphaModFix/>
          </a:blip>
          <a:srcRect/>
          <a:stretch/>
        </p:blipFill>
        <p:spPr>
          <a:xfrm>
            <a:off x="10528663" y="87721"/>
            <a:ext cx="1502228" cy="1125123"/>
          </a:xfrm>
          <a:prstGeom prst="rect">
            <a:avLst/>
          </a:prstGeom>
          <a:noFill/>
          <a:ln>
            <a:noFill/>
          </a:ln>
        </p:spPr>
      </p:pic>
      <p:sp>
        <p:nvSpPr>
          <p:cNvPr id="143" name="Google Shape;143;p22"/>
          <p:cNvSpPr/>
          <p:nvPr/>
        </p:nvSpPr>
        <p:spPr>
          <a:xfrm flipH="1">
            <a:off x="426769" y="300446"/>
            <a:ext cx="1001045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a:ea typeface="Times New Roman"/>
                <a:cs typeface="Times New Roman"/>
                <a:sym typeface="Times New Roman"/>
              </a:rPr>
              <a:t>Understanding the role of supply chain in project management</a:t>
            </a:r>
            <a:endParaRPr lang="en-US" sz="2800" dirty="0">
              <a:solidFill>
                <a:schemeClr val="dk1"/>
              </a:solidFill>
              <a:latin typeface="Calibri"/>
              <a:ea typeface="Calibri"/>
              <a:cs typeface="Calibri"/>
              <a:sym typeface="Calibri"/>
            </a:endParaRPr>
          </a:p>
        </p:txBody>
      </p:sp>
      <p:sp>
        <p:nvSpPr>
          <p:cNvPr id="144" name="Google Shape;144;p2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169197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p:nvPr/>
        </p:nvSpPr>
        <p:spPr>
          <a:xfrm>
            <a:off x="222068" y="1212844"/>
            <a:ext cx="3570370" cy="547533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22"/>
          <p:cNvSpPr txBox="1"/>
          <p:nvPr/>
        </p:nvSpPr>
        <p:spPr>
          <a:xfrm>
            <a:off x="426770" y="1390779"/>
            <a:ext cx="10010450" cy="5047495"/>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Supply chains are often referred to as value chains, as value is added to the product, service, or project as they progress through the various stages of the chain.</a:t>
            </a: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Each organization in the supply chain has two components: 	    an inbound and an outbound component.</a:t>
            </a: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457200" lvl="0" indent="-457200">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outbound component begins where the organization delivers its output to its immediate customer.</a:t>
            </a:r>
          </a:p>
          <a:p>
            <a:pPr marL="457200" lvl="0" indent="-457200">
              <a:buClr>
                <a:schemeClr val="dk1"/>
              </a:buClr>
              <a:buSzPts val="2800"/>
              <a:buFont typeface="Noto Sans Symbols"/>
              <a:buChar char="❑"/>
            </a:pPr>
            <a:endParaRPr dirty="0"/>
          </a:p>
        </p:txBody>
      </p:sp>
      <p:pic>
        <p:nvPicPr>
          <p:cNvPr id="142" name="Google Shape;142;p22"/>
          <p:cNvPicPr preferRelativeResize="0"/>
          <p:nvPr/>
        </p:nvPicPr>
        <p:blipFill rotWithShape="1">
          <a:blip r:embed="rId3">
            <a:alphaModFix/>
          </a:blip>
          <a:srcRect/>
          <a:stretch/>
        </p:blipFill>
        <p:spPr>
          <a:xfrm>
            <a:off x="10528663" y="87721"/>
            <a:ext cx="1502228" cy="1125123"/>
          </a:xfrm>
          <a:prstGeom prst="rect">
            <a:avLst/>
          </a:prstGeom>
          <a:noFill/>
          <a:ln>
            <a:noFill/>
          </a:ln>
        </p:spPr>
      </p:pic>
      <p:sp>
        <p:nvSpPr>
          <p:cNvPr id="143" name="Google Shape;143;p22"/>
          <p:cNvSpPr/>
          <p:nvPr/>
        </p:nvSpPr>
        <p:spPr>
          <a:xfrm flipH="1">
            <a:off x="426769" y="300446"/>
            <a:ext cx="1001045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a:ea typeface="Times New Roman"/>
                <a:cs typeface="Times New Roman"/>
                <a:sym typeface="Times New Roman"/>
              </a:rPr>
              <a:t>Understanding the role of supply chain in project management</a:t>
            </a:r>
            <a:endParaRPr lang="en-US" sz="2800" dirty="0">
              <a:solidFill>
                <a:schemeClr val="dk1"/>
              </a:solidFill>
              <a:latin typeface="Calibri"/>
              <a:ea typeface="Calibri"/>
              <a:cs typeface="Calibri"/>
              <a:sym typeface="Calibri"/>
            </a:endParaRPr>
          </a:p>
        </p:txBody>
      </p:sp>
      <p:sp>
        <p:nvSpPr>
          <p:cNvPr id="144" name="Google Shape;144;p22"/>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559971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462602" y="251850"/>
            <a:ext cx="9922370" cy="847719"/>
          </a:xfrm>
          <a:solidFill>
            <a:schemeClr val="accent5">
              <a:lumMod val="20000"/>
              <a:lumOff val="80000"/>
            </a:schemeClr>
          </a:solidFill>
        </p:spPr>
        <p:txBody>
          <a:bodyPr>
            <a:normAutofit/>
          </a:bodyPr>
          <a:lstStyle/>
          <a:p>
            <a:pPr lvl="0" algn="ctr"/>
            <a:r>
              <a:rPr lang="en-US" sz="2800" b="1" dirty="0">
                <a:latin typeface="Times New Roman"/>
                <a:ea typeface="Times New Roman"/>
                <a:cs typeface="Times New Roman"/>
                <a:sym typeface="Times New Roman"/>
              </a:rPr>
              <a:t>Understanding the role of supply chain in project management</a:t>
            </a:r>
            <a:endParaRPr lang="en-US" sz="2800" dirty="0"/>
          </a:p>
        </p:txBody>
      </p:sp>
      <p:sp>
        <p:nvSpPr>
          <p:cNvPr id="4" name="TextBox 3"/>
          <p:cNvSpPr txBox="1"/>
          <p:nvPr/>
        </p:nvSpPr>
        <p:spPr>
          <a:xfrm>
            <a:off x="8877301" y="5561112"/>
            <a:ext cx="1170513" cy="307777"/>
          </a:xfrm>
          <a:prstGeom prst="rect">
            <a:avLst/>
          </a:prstGeom>
          <a:noFill/>
        </p:spPr>
        <p:txBody>
          <a:bodyPr wrap="none" rtlCol="0">
            <a:spAutoFit/>
          </a:bodyPr>
          <a:lstStyle/>
          <a:p>
            <a:r>
              <a:rPr lang="en-US" dirty="0"/>
              <a:t>FIGURE 1-1</a:t>
            </a:r>
          </a:p>
        </p:txBody>
      </p:sp>
      <p:sp>
        <p:nvSpPr>
          <p:cNvPr id="5" name="Footer Placeholder 5"/>
          <p:cNvSpPr>
            <a:spLocks noGrp="1"/>
          </p:cNvSpPr>
          <p:nvPr>
            <p:ph type="ftr" sz="quarter" idx="11"/>
          </p:nvPr>
        </p:nvSpPr>
        <p:spPr bwMode="auto">
          <a:xfrm>
            <a:off x="3291840" y="6356350"/>
            <a:ext cx="455893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0" eaLnBrk="1" hangingPunct="1">
              <a:buSzTx/>
            </a:pPr>
            <a:r>
              <a:rPr lang="en-US" sz="2000" dirty="0">
                <a:solidFill>
                  <a:srgbClr val="FFFFFF"/>
                </a:solidFill>
                <a:latin typeface="Calibri"/>
                <a:cs typeface="Calibri"/>
              </a:rPr>
              <a:t>www.midocean.ae</a:t>
            </a:r>
            <a:endParaRPr lang="en-US" sz="1400" dirty="0">
              <a:solidFill>
                <a:srgbClr val="000000"/>
              </a:solidFill>
              <a:latin typeface="Arial"/>
              <a:cs typeface="Arial"/>
              <a:sym typeface="Arial"/>
            </a:endParaRPr>
          </a:p>
        </p:txBody>
      </p:sp>
      <p:pic>
        <p:nvPicPr>
          <p:cNvPr id="6" name="Google Shape;152;p23"/>
          <p:cNvPicPr preferRelativeResize="0"/>
          <p:nvPr/>
        </p:nvPicPr>
        <p:blipFill rotWithShape="1">
          <a:blip r:embed="rId3">
            <a:alphaModFix/>
          </a:blip>
          <a:srcRect/>
          <a:stretch/>
        </p:blipFill>
        <p:spPr>
          <a:xfrm>
            <a:off x="10384972" y="104503"/>
            <a:ext cx="1807028" cy="1108341"/>
          </a:xfrm>
          <a:prstGeom prst="rect">
            <a:avLst/>
          </a:prstGeom>
          <a:noFill/>
          <a:ln>
            <a:noFill/>
          </a:ln>
        </p:spPr>
      </p:pic>
      <p:sp>
        <p:nvSpPr>
          <p:cNvPr id="8" name="Google Shape;139;p22"/>
          <p:cNvSpPr/>
          <p:nvPr/>
        </p:nvSpPr>
        <p:spPr>
          <a:xfrm>
            <a:off x="274321" y="1212845"/>
            <a:ext cx="3570370" cy="53774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 name="Rectangle 8"/>
          <p:cNvSpPr/>
          <p:nvPr/>
        </p:nvSpPr>
        <p:spPr>
          <a:xfrm>
            <a:off x="462602" y="1497590"/>
            <a:ext cx="9922370" cy="4832092"/>
          </a:xfrm>
          <a:prstGeom prst="rect">
            <a:avLst/>
          </a:prstGeom>
          <a:solidFill>
            <a:schemeClr val="accent5">
              <a:lumMod val="20000"/>
              <a:lumOff val="80000"/>
            </a:schemeClr>
          </a:solidFill>
        </p:spPr>
        <p:txBody>
          <a:bodyPr wrap="square">
            <a:spAutoFit/>
          </a:bodyPr>
          <a:lstStyle/>
          <a:p>
            <a:pPr marL="457200" lvl="0" indent="-457200">
              <a:buClrTx/>
              <a:buFont typeface="Wingdings" panose="05000000000000000000" pitchFamily="2" charset="2"/>
              <a:buChar char="q"/>
            </a:pPr>
            <a:r>
              <a:rPr lang="en-US" sz="2800" kern="1200" dirty="0">
                <a:solidFill>
                  <a:prstClr val="black"/>
                </a:solidFill>
                <a:latin typeface="Times New Roman" panose="02020603050405020304" pitchFamily="18" charset="0"/>
                <a:ea typeface="+mn-ea"/>
                <a:cs typeface="Times New Roman" panose="02020603050405020304" pitchFamily="18" charset="0"/>
              </a:rPr>
              <a:t>This portion of the supply chain may include wholesalers, retailers, distribution centers, and transportation companies, and it ends with the final consumer in the chain. </a:t>
            </a:r>
          </a:p>
          <a:p>
            <a:pPr marL="457200" lvl="0" indent="-457200">
              <a:buClrTx/>
              <a:buFont typeface="Wingdings" panose="05000000000000000000" pitchFamily="2" charset="2"/>
              <a:buChar char="q"/>
            </a:pPr>
            <a:r>
              <a:rPr lang="en-US" sz="2800" kern="1200" dirty="0">
                <a:solidFill>
                  <a:prstClr val="black"/>
                </a:solidFill>
                <a:latin typeface="Times New Roman" panose="02020603050405020304" pitchFamily="18" charset="0"/>
                <a:ea typeface="+mn-ea"/>
                <a:cs typeface="Times New Roman" panose="02020603050405020304" pitchFamily="18" charset="0"/>
              </a:rPr>
              <a:t>The length of each component of the supply chain depends on the nature of the organization. </a:t>
            </a:r>
          </a:p>
          <a:p>
            <a:pPr marL="457200" lvl="0" indent="-457200">
              <a:buClrTx/>
              <a:buFont typeface="Wingdings" panose="05000000000000000000" pitchFamily="2" charset="2"/>
              <a:buChar char="q"/>
            </a:pPr>
            <a:r>
              <a:rPr lang="en-US" sz="2800" kern="1200" dirty="0">
                <a:solidFill>
                  <a:prstClr val="black"/>
                </a:solidFill>
                <a:latin typeface="Times New Roman" panose="02020603050405020304" pitchFamily="18" charset="0"/>
                <a:ea typeface="+mn-ea"/>
                <a:cs typeface="Times New Roman" panose="02020603050405020304" pitchFamily="18" charset="0"/>
              </a:rPr>
              <a:t>For a traditional make-to-stock manufacturing company,the outbound or the demand component of the chain is longer than the inbound or supply component. </a:t>
            </a:r>
          </a:p>
          <a:p>
            <a:pPr marL="457200" lvl="0" indent="-457200">
              <a:buClrTx/>
              <a:buFont typeface="Wingdings" panose="05000000000000000000" pitchFamily="2" charset="2"/>
              <a:buChar char="q"/>
            </a:pPr>
            <a:r>
              <a:rPr lang="en-US" sz="2800" kern="1200" dirty="0">
                <a:solidFill>
                  <a:prstClr val="black"/>
                </a:solidFill>
                <a:latin typeface="Times New Roman" panose="02020603050405020304" pitchFamily="18" charset="0"/>
                <a:ea typeface="+mn-ea"/>
                <a:cs typeface="Times New Roman" panose="02020603050405020304" pitchFamily="18" charset="0"/>
              </a:rPr>
              <a:t>For a project organization, the inbound component is typically longer than the outbound component.</a:t>
            </a:r>
          </a:p>
          <a:p>
            <a:pPr marL="457200" lvl="0" indent="-457200">
              <a:buClrTx/>
              <a:buFont typeface="Wingdings" panose="05000000000000000000" pitchFamily="2" charset="2"/>
              <a:buChar char="q"/>
            </a:pPr>
            <a:endParaRPr kumimoji="0" lang="en-US" sz="280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155662127"/>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431070" y="1353263"/>
            <a:ext cx="10232520" cy="4762802"/>
          </a:xfrm>
          <a:prstGeom prst="rect">
            <a:avLst/>
          </a:prstGeom>
          <a:solidFill>
            <a:srgbClr val="DDEAF6"/>
          </a:solidFill>
          <a:ln>
            <a:noFill/>
          </a:ln>
        </p:spPr>
        <p:txBody>
          <a:bodyPr spcFirstLastPara="1" wrap="square" lIns="91425" tIns="45700" rIns="91425" bIns="45700" anchor="t" anchorCtr="0">
            <a:spAutoFit/>
          </a:bodyPr>
          <a:lstStyle/>
          <a:p>
            <a:pPr marL="469900" marR="5080" lvl="0" indent="-457200">
              <a:spcBef>
                <a:spcPts val="675"/>
              </a:spcBef>
              <a:buClr>
                <a:schemeClr val="dk1"/>
              </a:buClr>
              <a:buSzPts val="26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Companies that effectively manage their supply chain accrue a number of benefits.</a:t>
            </a:r>
          </a:p>
          <a:p>
            <a:pPr marL="469900" marR="5080" lvl="0" indent="-457200">
              <a:spcBef>
                <a:spcPts val="675"/>
              </a:spcBef>
              <a:buClr>
                <a:schemeClr val="dk1"/>
              </a:buClr>
              <a:buSzPts val="26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Companies that manage their total supply chain from suppliers’ supplier to customers’ customer have achieved enormous payoffs, such as        50 percent reduction in inventories and 40 percent increase in ontime deliveries.</a:t>
            </a:r>
          </a:p>
          <a:p>
            <a:pPr marL="469900" marR="5080" lvl="0" indent="-457200">
              <a:spcBef>
                <a:spcPts val="675"/>
              </a:spcBef>
              <a:buClr>
                <a:schemeClr val="dk1"/>
              </a:buClr>
              <a:buSzPts val="26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Effective SCM has enabled Campbell Soup 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pic>
        <p:nvPicPr>
          <p:cNvPr id="152" name="Google Shape;152;p23"/>
          <p:cNvPicPr preferRelativeResize="0"/>
          <p:nvPr/>
        </p:nvPicPr>
        <p:blipFill rotWithShape="1">
          <a:blip r:embed="rId3">
            <a:alphaModFix/>
          </a:blip>
          <a:srcRect/>
          <a:stretch/>
        </p:blipFill>
        <p:spPr>
          <a:xfrm>
            <a:off x="10822572" y="153507"/>
            <a:ext cx="1369427" cy="1059337"/>
          </a:xfrm>
          <a:prstGeom prst="rect">
            <a:avLst/>
          </a:prstGeom>
          <a:noFill/>
          <a:ln>
            <a:noFill/>
          </a:ln>
        </p:spPr>
      </p:pic>
      <p:sp>
        <p:nvSpPr>
          <p:cNvPr id="153" name="Google Shape;153;p23"/>
          <p:cNvSpPr/>
          <p:nvPr/>
        </p:nvSpPr>
        <p:spPr>
          <a:xfrm flipH="1">
            <a:off x="431070" y="201486"/>
            <a:ext cx="10232519"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SCM Benefits</a:t>
            </a:r>
            <a:endParaRPr sz="3600" b="1"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111878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80" y="1413982"/>
            <a:ext cx="10202092" cy="4542229"/>
          </a:xfrm>
          <a:prstGeom prst="rect">
            <a:avLst/>
          </a:prstGeom>
          <a:solidFill>
            <a:srgbClr val="DDEAF6"/>
          </a:solidFill>
          <a:ln>
            <a:noFill/>
          </a:ln>
        </p:spPr>
        <p:txBody>
          <a:bodyPr spcFirstLastPara="1" wrap="square" lIns="91425" tIns="45700" rIns="91425" bIns="45700" anchor="t" anchorCtr="0">
            <a:spAutoFit/>
          </a:bodyPr>
          <a:lstStyle/>
          <a:p>
            <a:pPr marL="469900" marR="5080" lvl="0" indent="-457200">
              <a:spcBef>
                <a:spcPts val="675"/>
              </a:spcBef>
              <a:buClr>
                <a:schemeClr val="dk1"/>
              </a:buClr>
              <a:buSzPts val="26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Companies such as Wal-Mart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12700" marR="5080" lvl="0">
              <a:spcBef>
                <a:spcPts val="675"/>
              </a:spcBef>
              <a:buClr>
                <a:schemeClr val="dk1"/>
              </a:buClr>
              <a:buSzPts val="2600"/>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12700" marR="5080" lvl="0">
              <a:spcBef>
                <a:spcPts val="675"/>
              </a:spcBef>
              <a:buClr>
                <a:schemeClr val="dk1"/>
              </a:buClr>
              <a:buSzPts val="2600"/>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chemeClr val="dk1"/>
              </a:buClr>
              <a:buSzPts val="2600"/>
              <a:buFont typeface="Noto Sans Symbols"/>
              <a:buChar char="❑"/>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Organizations that manage projects can enjoy similar benefits by effectively managing their supply chains.</a:t>
            </a:r>
          </a:p>
          <a:p>
            <a:pPr marL="469900" marR="5080" lvl="0" indent="-457200">
              <a:spcBef>
                <a:spcPts val="675"/>
              </a:spcBef>
              <a:buClr>
                <a:schemeClr val="dk1"/>
              </a:buClr>
              <a:buSzPts val="2600"/>
              <a:buFont typeface="Noto Sans Symbols"/>
              <a:buChar char="❑"/>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80" y="300446"/>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SCM Benefits</a:t>
            </a:r>
            <a:endParaRPr sz="3600" b="1"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86043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20" y="1182608"/>
            <a:ext cx="10110651" cy="5293716"/>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Effective supply chain management requires companies to focus on the following critical areas: </a:t>
            </a:r>
            <a:r>
              <a:rPr lang="en-US" sz="2600" b="1" dirty="0">
                <a:solidFill>
                  <a:schemeClr val="dk1"/>
                </a:solidFill>
                <a:latin typeface="Times New Roman"/>
                <a:ea typeface="Times New Roman"/>
                <a:cs typeface="Times New Roman"/>
                <a:sym typeface="Times New Roman"/>
              </a:rPr>
              <a:t>customers</a:t>
            </a:r>
            <a:r>
              <a:rPr lang="en-US" sz="2600" dirty="0">
                <a:solidFill>
                  <a:schemeClr val="dk1"/>
                </a:solidFill>
                <a:latin typeface="Times New Roman"/>
                <a:ea typeface="Times New Roman"/>
                <a:cs typeface="Times New Roman"/>
                <a:sym typeface="Times New Roman"/>
              </a:rPr>
              <a:t>, </a:t>
            </a:r>
            <a:r>
              <a:rPr lang="en-US" sz="2600" b="1" dirty="0">
                <a:solidFill>
                  <a:schemeClr val="dk1"/>
                </a:solidFill>
                <a:latin typeface="Times New Roman"/>
                <a:ea typeface="Times New Roman"/>
                <a:cs typeface="Times New Roman"/>
                <a:sym typeface="Times New Roman"/>
              </a:rPr>
              <a:t>suppliers</a:t>
            </a:r>
            <a:r>
              <a:rPr lang="en-US" sz="2600" dirty="0">
                <a:solidFill>
                  <a:schemeClr val="dk1"/>
                </a:solidFill>
                <a:latin typeface="Times New Roman"/>
                <a:ea typeface="Times New Roman"/>
                <a:cs typeface="Times New Roman"/>
                <a:sym typeface="Times New Roman"/>
              </a:rPr>
              <a:t>, </a:t>
            </a:r>
            <a:r>
              <a:rPr lang="en-US" sz="2600" b="1" dirty="0">
                <a:solidFill>
                  <a:schemeClr val="dk1"/>
                </a:solidFill>
                <a:latin typeface="Times New Roman"/>
                <a:ea typeface="Times New Roman"/>
                <a:cs typeface="Times New Roman"/>
                <a:sym typeface="Times New Roman"/>
              </a:rPr>
              <a:t>design and operations</a:t>
            </a:r>
            <a:r>
              <a:rPr lang="en-US" sz="2600" dirty="0">
                <a:solidFill>
                  <a:schemeClr val="dk1"/>
                </a:solidFill>
                <a:latin typeface="Times New Roman"/>
                <a:ea typeface="Times New Roman"/>
                <a:cs typeface="Times New Roman"/>
                <a:sym typeface="Times New Roman"/>
              </a:rPr>
              <a:t>, </a:t>
            </a:r>
            <a:r>
              <a:rPr lang="en-US" sz="2600" b="1" dirty="0">
                <a:solidFill>
                  <a:schemeClr val="dk1"/>
                </a:solidFill>
                <a:latin typeface="Times New Roman"/>
                <a:ea typeface="Times New Roman"/>
                <a:cs typeface="Times New Roman"/>
                <a:sym typeface="Times New Roman"/>
              </a:rPr>
              <a:t>logistics</a:t>
            </a:r>
            <a:r>
              <a:rPr lang="en-US" sz="2600" dirty="0">
                <a:solidFill>
                  <a:schemeClr val="dk1"/>
                </a:solidFill>
                <a:latin typeface="Times New Roman"/>
                <a:ea typeface="Times New Roman"/>
                <a:cs typeface="Times New Roman"/>
                <a:sym typeface="Times New Roman"/>
              </a:rPr>
              <a:t>, and </a:t>
            </a:r>
            <a:r>
              <a:rPr lang="en-US" sz="2600" b="1" dirty="0">
                <a:solidFill>
                  <a:schemeClr val="dk1"/>
                </a:solidFill>
                <a:latin typeface="Times New Roman"/>
                <a:ea typeface="Times New Roman"/>
                <a:cs typeface="Times New Roman"/>
                <a:sym typeface="Times New Roman"/>
              </a:rPr>
              <a:t>inventory</a:t>
            </a:r>
            <a:r>
              <a:rPr lang="en-US" sz="2600" dirty="0">
                <a:solidFill>
                  <a:schemeClr val="dk1"/>
                </a:solidFill>
                <a:latin typeface="Times New Roman"/>
                <a:ea typeface="Times New Roman"/>
                <a:cs typeface="Times New Roman"/>
                <a:sym typeface="Times New Roman"/>
              </a:rPr>
              <a:t>.</a:t>
            </a: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Customers</a:t>
            </a:r>
            <a:r>
              <a:rPr lang="en-US" sz="2600" dirty="0">
                <a:solidFill>
                  <a:schemeClr val="dk1"/>
                </a:solidFill>
                <a:latin typeface="Times New Roman"/>
                <a:ea typeface="Times New Roman"/>
                <a:cs typeface="Times New Roman"/>
                <a:sym typeface="Times New Roman"/>
              </a:rPr>
              <a:t> are the driving force behind supply chain management. Effective supply chain management, first and foremost, requires a thorough understanding of what the customers want. </a:t>
            </a: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In a project environment</a:t>
            </a:r>
            <a:r>
              <a:rPr lang="en-US" sz="2600" dirty="0">
                <a:solidFill>
                  <a:schemeClr val="dk1"/>
                </a:solidFill>
                <a:latin typeface="Times New Roman"/>
                <a:ea typeface="Times New Roman"/>
                <a:cs typeface="Times New Roman"/>
                <a:sym typeface="Times New Roman"/>
              </a:rPr>
              <a:t>, determining customer requirements and integrating the voice of the customer by working with the customer throughout the project will in all likelihood lead to a satisfied customer and project success. </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378819" y="153507"/>
            <a:ext cx="1011065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Critical Areas of SCM</a:t>
            </a:r>
            <a:endParaRPr sz="36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665925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173621"/>
            <a:ext cx="10307542" cy="4893607"/>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Suppliers</a:t>
            </a:r>
            <a:r>
              <a:rPr lang="en-US" sz="26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The relationship between suppliers and buyers in the supply chain has been adversarial, as each was interested in their own profits and made decisions with no regard to their impact on other partners in the chain.</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Supplier partnering is vital for effective supply chain management, and without the involvement, cooperation, and integration of upstream suppliers, value optimization in the total supply chain cannot be a reality</a:t>
            </a:r>
          </a:p>
          <a:p>
            <a:pPr marL="12700" marR="5080">
              <a:buClr>
                <a:schemeClr val="dk1"/>
              </a:buClr>
              <a:buSzPts val="2600"/>
            </a:pPr>
            <a:endParaRPr lang="en-US" sz="2600" dirty="0">
              <a:solidFill>
                <a:schemeClr val="dk1"/>
              </a:solidFill>
              <a:latin typeface="Times New Roman"/>
              <a:ea typeface="Times New Roman"/>
              <a:cs typeface="Times New Roman"/>
              <a:sym typeface="Times New Roman"/>
            </a:endParaRPr>
          </a:p>
        </p:txBody>
      </p:sp>
      <p:pic>
        <p:nvPicPr>
          <p:cNvPr id="152" name="Google Shape;152;p23"/>
          <p:cNvPicPr preferRelativeResize="0"/>
          <p:nvPr/>
        </p:nvPicPr>
        <p:blipFill rotWithShape="1">
          <a:blip r:embed="rId3">
            <a:alphaModFix/>
          </a:blip>
          <a:srcRect/>
          <a:stretch/>
        </p:blipFill>
        <p:spPr>
          <a:xfrm>
            <a:off x="10895364" y="153507"/>
            <a:ext cx="1296635" cy="1059337"/>
          </a:xfrm>
          <a:prstGeom prst="rect">
            <a:avLst/>
          </a:prstGeom>
          <a:noFill/>
          <a:ln>
            <a:noFill/>
          </a:ln>
        </p:spPr>
      </p:pic>
      <p:sp>
        <p:nvSpPr>
          <p:cNvPr id="153" name="Google Shape;153;p23"/>
          <p:cNvSpPr/>
          <p:nvPr/>
        </p:nvSpPr>
        <p:spPr>
          <a:xfrm flipH="1">
            <a:off x="378818" y="153507"/>
            <a:ext cx="10307540"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Critical Areas of SCM</a:t>
            </a:r>
            <a:endParaRPr sz="36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5061421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405105"/>
            <a:ext cx="10110651" cy="4893607"/>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For project-based organizations</a:t>
            </a:r>
            <a:r>
              <a:rPr lang="en-US" sz="2600" dirty="0">
                <a:solidFill>
                  <a:schemeClr val="dk1"/>
                </a:solidFill>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For example</a:t>
            </a:r>
            <a:r>
              <a:rPr lang="en-US" sz="2600" dirty="0">
                <a:solidFill>
                  <a:schemeClr val="dk1"/>
                </a:solidFill>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378819" y="249637"/>
            <a:ext cx="1011065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Critical Areas of SCM</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81266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186684"/>
            <a:ext cx="10110651" cy="5293716"/>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Design and operations </a:t>
            </a:r>
            <a:r>
              <a:rPr lang="en-US" sz="2600" dirty="0">
                <a:solidFill>
                  <a:schemeClr val="dk1"/>
                </a:solidFill>
                <a:latin typeface="Times New Roman"/>
                <a:ea typeface="Times New Roman"/>
                <a:cs typeface="Times New Roman"/>
                <a:sym typeface="Times New Roman"/>
              </a:rPr>
              <a:t>play several critical roles in a supply chain.</a:t>
            </a:r>
          </a:p>
          <a:p>
            <a:pPr marL="12700" marR="5080">
              <a:buClr>
                <a:schemeClr val="dk1"/>
              </a:buClr>
              <a:buSzPts val="2600"/>
            </a:pPr>
            <a:r>
              <a:rPr lang="en-US" sz="2600" dirty="0">
                <a:solidFill>
                  <a:schemeClr val="dk1"/>
                </a:solidFill>
                <a:latin typeface="Times New Roman"/>
                <a:ea typeface="Times New Roman"/>
                <a:cs typeface="Times New Roman"/>
                <a:sym typeface="Times New Roman"/>
              </a:rPr>
              <a:t> </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New product designs often seek new solutions to immensely challenging technical problems. In the face of uncertain customer demand, changes to the existing supply chain may have to be made to</a:t>
            </a:r>
          </a:p>
          <a:p>
            <a:pPr marL="12700" marR="5080">
              <a:buClr>
                <a:schemeClr val="dk1"/>
              </a:buClr>
              <a:buSzPts val="2600"/>
            </a:pPr>
            <a:r>
              <a:rPr lang="en-US" sz="2600" dirty="0">
                <a:solidFill>
                  <a:schemeClr val="dk1"/>
                </a:solidFill>
                <a:latin typeface="Times New Roman"/>
                <a:ea typeface="Times New Roman"/>
                <a:cs typeface="Times New Roman"/>
                <a:sym typeface="Times New Roman"/>
              </a:rPr>
              <a:t>      take advantage of these new designs.</a:t>
            </a:r>
          </a:p>
          <a:p>
            <a:pPr marL="469900" marR="5080" indent="-457200">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The operations function creates value by converting the raw materials and components to a finished product.</a:t>
            </a:r>
          </a:p>
          <a:p>
            <a:pPr marL="469900" marR="5080" indent="-457200">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This function is present in every phase of the supply chain and is responsible for ensuring quality, reducing waste, and shortening process lead times.</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378819" y="153507"/>
            <a:ext cx="1011065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Critical Areas of SCM</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92349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186684"/>
            <a:ext cx="10110651" cy="5262939"/>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800" b="1" dirty="0">
                <a:solidFill>
                  <a:schemeClr val="dk1"/>
                </a:solidFill>
                <a:latin typeface="Times New Roman"/>
                <a:ea typeface="Times New Roman"/>
                <a:cs typeface="Times New Roman"/>
                <a:sym typeface="Times New Roman"/>
              </a:rPr>
              <a:t>Logistics</a:t>
            </a:r>
            <a:r>
              <a:rPr lang="en-US" sz="2800" dirty="0">
                <a:solidFill>
                  <a:schemeClr val="dk1"/>
                </a:solidFill>
                <a:latin typeface="Times New Roman"/>
                <a:ea typeface="Times New Roman"/>
                <a:cs typeface="Times New Roman"/>
                <a:sym typeface="Times New Roman"/>
              </a:rPr>
              <a:t> </a:t>
            </a:r>
          </a:p>
          <a:p>
            <a:pPr marL="469900" marR="5080" indent="-457200">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378819" y="153507"/>
            <a:ext cx="1011065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Critical Areas of SCM</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992646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378819" y="1405105"/>
            <a:ext cx="10371912" cy="4893607"/>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Inventory</a:t>
            </a:r>
            <a:r>
              <a:rPr lang="en-US" sz="26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First</a:t>
            </a:r>
            <a:r>
              <a:rPr lang="en-US" sz="2600" dirty="0">
                <a:solidFill>
                  <a:schemeClr val="dk1"/>
                </a:solidFill>
                <a:latin typeface="Times New Roman"/>
                <a:ea typeface="Times New Roman"/>
                <a:cs typeface="Times New Roman"/>
                <a:sym typeface="Times New Roman"/>
              </a:rPr>
              <a:t>, inventories represent a substantial portion of the supply chain costs for many companies. </a:t>
            </a: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Second</a:t>
            </a:r>
            <a:r>
              <a:rPr lang="en-US" sz="26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Third</a:t>
            </a:r>
            <a:r>
              <a:rPr lang="en-US" sz="26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Inventory management </a:t>
            </a:r>
            <a:r>
              <a:rPr lang="en-US" sz="26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pic>
        <p:nvPicPr>
          <p:cNvPr id="152" name="Google Shape;152;p23"/>
          <p:cNvPicPr preferRelativeResize="0"/>
          <p:nvPr/>
        </p:nvPicPr>
        <p:blipFill rotWithShape="1">
          <a:blip r:embed="rId3">
            <a:alphaModFix/>
          </a:blip>
          <a:srcRect/>
          <a:stretch/>
        </p:blipFill>
        <p:spPr>
          <a:xfrm>
            <a:off x="10750731" y="91441"/>
            <a:ext cx="1441268" cy="1121404"/>
          </a:xfrm>
          <a:prstGeom prst="rect">
            <a:avLst/>
          </a:prstGeom>
          <a:noFill/>
          <a:ln>
            <a:noFill/>
          </a:ln>
        </p:spPr>
      </p:pic>
      <p:sp>
        <p:nvSpPr>
          <p:cNvPr id="153" name="Google Shape;153;p23"/>
          <p:cNvSpPr/>
          <p:nvPr/>
        </p:nvSpPr>
        <p:spPr>
          <a:xfrm flipH="1">
            <a:off x="378818" y="226935"/>
            <a:ext cx="10371912"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Critical Areas of SCM</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91336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416621"/>
            <a:ext cx="10202091" cy="4662775"/>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Wingdings" panose="05000000000000000000" pitchFamily="2" charset="2"/>
              <a:buChar char="q"/>
            </a:pPr>
            <a:endParaRPr lang="en-US" sz="27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indent="-457200">
              <a:buClr>
                <a:schemeClr val="dk1"/>
              </a:buClr>
              <a:buSzPts val="2600"/>
              <a:buFont typeface="Wingdings" panose="05000000000000000000" pitchFamily="2" charset="2"/>
              <a:buChar char="q"/>
            </a:pPr>
            <a:endParaRPr lang="en-US" sz="27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q"/>
            </a:pPr>
            <a:endParaRPr lang="en-US" sz="27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indent="-457200">
              <a:buClr>
                <a:schemeClr val="dk1"/>
              </a:buClr>
              <a:buSzPts val="2600"/>
              <a:buFont typeface="Wingdings" panose="05000000000000000000" pitchFamily="2" charset="2"/>
              <a:buChar char="q"/>
            </a:pPr>
            <a:endParaRPr lang="en-US" sz="2700" dirty="0">
              <a:solidFill>
                <a:schemeClr val="dk1"/>
              </a:solidFill>
              <a:latin typeface="Times New Roman"/>
              <a:ea typeface="Times New Roman"/>
              <a:cs typeface="Times New Roman"/>
              <a:sym typeface="Times New Roman"/>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8" y="380380"/>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SCM Issues in Project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886173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8" y="1416621"/>
            <a:ext cx="10202091" cy="4662775"/>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Wingdings" panose="05000000000000000000" pitchFamily="2" charset="2"/>
              <a:buChar char="q"/>
            </a:pPr>
            <a:r>
              <a:rPr lang="en-US" sz="2700" b="1" dirty="0">
                <a:solidFill>
                  <a:schemeClr val="dk1"/>
                </a:solidFill>
                <a:latin typeface="Times New Roman"/>
                <a:ea typeface="Times New Roman"/>
                <a:cs typeface="Times New Roman"/>
                <a:sym typeface="Times New Roman"/>
              </a:rPr>
              <a:t>Effective inventory management </a:t>
            </a:r>
            <a:r>
              <a:rPr lang="en-US" sz="2700" dirty="0">
                <a:solidFill>
                  <a:schemeClr val="dk1"/>
                </a:solidFill>
                <a:latin typeface="Times New Roman"/>
                <a:ea typeface="Times New Roman"/>
                <a:cs typeface="Times New Roman"/>
                <a:sym typeface="Times New Roman"/>
              </a:rPr>
              <a:t>is yet another important supply chain issue in projects.</a:t>
            </a:r>
          </a:p>
          <a:p>
            <a:pPr marL="469900" marR="5080" indent="-457200">
              <a:buClr>
                <a:schemeClr val="dk1"/>
              </a:buClr>
              <a:buSzPts val="2600"/>
              <a:buFont typeface="Wingdings" panose="05000000000000000000" pitchFamily="2" charset="2"/>
              <a:buChar char="q"/>
            </a:pPr>
            <a:r>
              <a:rPr lang="en-US" sz="2700" b="1" dirty="0">
                <a:solidFill>
                  <a:schemeClr val="dk1"/>
                </a:solidFill>
                <a:latin typeface="Times New Roman"/>
                <a:ea typeface="Times New Roman"/>
                <a:cs typeface="Times New Roman"/>
                <a:sym typeface="Times New Roman"/>
              </a:rPr>
              <a:t>In the airline industry</a:t>
            </a:r>
            <a:r>
              <a:rPr lang="en-US" sz="27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8" y="380380"/>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SCM Issues in Project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19706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4214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7" y="1201329"/>
            <a:ext cx="10202091" cy="4093388"/>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Value optimization in projects </a:t>
            </a:r>
            <a:r>
              <a:rPr lang="en-US" sz="2600" dirty="0">
                <a:solidFill>
                  <a:schemeClr val="dk1"/>
                </a:solidFill>
                <a:latin typeface="Times New Roman"/>
                <a:ea typeface="Times New Roman"/>
                <a:cs typeface="Times New Roman"/>
                <a:sym typeface="Times New Roman"/>
              </a:rPr>
              <a:t>cannot occur without the joint coordination of activities and communication among the various project participants. </a:t>
            </a:r>
          </a:p>
          <a:p>
            <a:pPr marL="469900" marR="5080" indent="-457200">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indent="-457200">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indent="-457200">
              <a:buClr>
                <a:schemeClr val="dk1"/>
              </a:buClr>
              <a:buSzPts val="2600"/>
              <a:buFont typeface="Wingdings" panose="05000000000000000000" pitchFamily="2" charset="2"/>
              <a:buChar char="q"/>
            </a:pPr>
            <a:endParaRPr lang="en-US" sz="2600" dirty="0">
              <a:solidFill>
                <a:schemeClr val="dk1"/>
              </a:solidFill>
              <a:latin typeface="Times New Roman"/>
              <a:ea typeface="Times New Roman"/>
              <a:cs typeface="Times New Roman"/>
              <a:sym typeface="Times New Roman"/>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7" y="195046"/>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SCM Issues in Project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479129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77" y="1326125"/>
            <a:ext cx="10202091" cy="5078273"/>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a:buClr>
                <a:schemeClr val="dk1"/>
              </a:buClr>
              <a:buSzPts val="2600"/>
            </a:pPr>
            <a:endParaRPr lang="en-US" sz="2700" dirty="0">
              <a:solidFill>
                <a:schemeClr val="dk1"/>
              </a:solidFill>
              <a:latin typeface="Times New Roman"/>
              <a:ea typeface="Times New Roman"/>
              <a:cs typeface="Times New Roman"/>
              <a:sym typeface="Times New Roman"/>
            </a:endParaRPr>
          </a:p>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a:buClr>
                <a:schemeClr val="dk1"/>
              </a:buClr>
              <a:buSzPts val="2600"/>
            </a:pPr>
            <a:r>
              <a:rPr lang="en-US" sz="2700" dirty="0">
                <a:solidFill>
                  <a:schemeClr val="dk1"/>
                </a:solidFill>
                <a:latin typeface="Times New Roman"/>
                <a:ea typeface="Times New Roman"/>
                <a:cs typeface="Times New Roman"/>
                <a:sym typeface="Times New Roman"/>
              </a:rPr>
              <a:t> </a:t>
            </a:r>
          </a:p>
          <a:p>
            <a:pPr marL="469900" marR="5080" indent="-457200">
              <a:buClr>
                <a:schemeClr val="dk1"/>
              </a:buClr>
              <a:buSzPts val="2600"/>
              <a:buFont typeface="Wingdings" panose="05000000000000000000" pitchFamily="2" charset="2"/>
              <a:buChar char="q"/>
            </a:pPr>
            <a:r>
              <a:rPr lang="en-US" sz="2700" dirty="0">
                <a:solidFill>
                  <a:schemeClr val="dk1"/>
                </a:solidFill>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77" y="228854"/>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SCM Issues in Project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219229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87380" y="1495299"/>
            <a:ext cx="10202091" cy="4832052"/>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The customer is the most important value driver in project supply chain management.</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indent="-457200">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All other upstream supply chain activities in a project are triggered by this concept of customer value.</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80" y="300446"/>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Value Drivers in Project Supply Chain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862932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294274" y="1387011"/>
            <a:ext cx="10195197" cy="5078273"/>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If the customer </a:t>
            </a:r>
            <a:r>
              <a:rPr lang="en-US" sz="2700" b="1" dirty="0">
                <a:solidFill>
                  <a:schemeClr val="dk1"/>
                </a:solidFill>
                <a:latin typeface="Times New Roman"/>
                <a:ea typeface="Times New Roman"/>
                <a:cs typeface="Times New Roman"/>
                <a:sym typeface="Times New Roman"/>
              </a:rPr>
              <a:t>values price</a:t>
            </a:r>
            <a:r>
              <a:rPr lang="en-US" sz="27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If the customer values </a:t>
            </a:r>
            <a:r>
              <a:rPr lang="en-US" sz="2700" b="1" dirty="0">
                <a:solidFill>
                  <a:schemeClr val="dk1"/>
                </a:solidFill>
                <a:latin typeface="Times New Roman"/>
                <a:ea typeface="Times New Roman"/>
                <a:cs typeface="Times New Roman"/>
                <a:sym typeface="Times New Roman"/>
              </a:rPr>
              <a:t>completion of the project </a:t>
            </a:r>
            <a:r>
              <a:rPr lang="en-US" sz="27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buClr>
                <a:schemeClr val="dk1"/>
              </a:buClr>
              <a:buSzPts val="2600"/>
              <a:buFont typeface="Noto Sans Symbols"/>
              <a:buChar char="❑"/>
            </a:pPr>
            <a:endParaRPr lang="en-US" sz="2700" dirty="0">
              <a:solidFill>
                <a:schemeClr val="dk1"/>
              </a:solidFill>
              <a:latin typeface="Times New Roman"/>
              <a:ea typeface="Times New Roman"/>
              <a:cs typeface="Times New Roman"/>
              <a:sym typeface="Times New Roman"/>
            </a:endParaRP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287380" y="300446"/>
            <a:ext cx="10202091"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Value Drivers in Project Supply Chain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557387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3"/>
          <p:cNvSpPr/>
          <p:nvPr/>
        </p:nvSpPr>
        <p:spPr>
          <a:xfrm>
            <a:off x="169816" y="1212844"/>
            <a:ext cx="3570370" cy="539696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1" name="Google Shape;151;p23"/>
          <p:cNvSpPr txBox="1"/>
          <p:nvPr/>
        </p:nvSpPr>
        <p:spPr>
          <a:xfrm>
            <a:off x="437965" y="1307104"/>
            <a:ext cx="10051505" cy="5093662"/>
          </a:xfrm>
          <a:prstGeom prst="rect">
            <a:avLst/>
          </a:prstGeom>
          <a:solidFill>
            <a:srgbClr val="DDEAF6"/>
          </a:solidFill>
          <a:ln>
            <a:noFill/>
          </a:ln>
        </p:spPr>
        <p:txBody>
          <a:bodyPr spcFirstLastPara="1" wrap="square" lIns="91425" tIns="45700" rIns="91425" bIns="45700" anchor="t" anchorCtr="0">
            <a:spAutoFit/>
          </a:bodyPr>
          <a:lstStyle/>
          <a:p>
            <a:pPr marL="469900" marR="5080" indent="-457200">
              <a:buClr>
                <a:schemeClr val="dk1"/>
              </a:buClr>
              <a:buSzPts val="2600"/>
              <a:buFont typeface="Noto Sans Symbols"/>
              <a:buChar char="❑"/>
            </a:pPr>
            <a:r>
              <a:rPr lang="en-US" sz="2500" b="1" dirty="0">
                <a:solidFill>
                  <a:schemeClr val="dk1"/>
                </a:solidFill>
                <a:latin typeface="Times New Roman"/>
                <a:ea typeface="Times New Roman"/>
                <a:cs typeface="Times New Roman"/>
                <a:sym typeface="Times New Roman"/>
              </a:rPr>
              <a:t>Value Drivers Definition</a:t>
            </a:r>
          </a:p>
          <a:p>
            <a:pPr marL="469900" marR="5080" indent="-457200">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buClr>
                <a:schemeClr val="dk1"/>
              </a:buClr>
              <a:buSzPts val="2600"/>
              <a:buFont typeface="Wingdings" panose="05000000000000000000" pitchFamily="2" charset="2"/>
              <a:buChar char="q"/>
            </a:pPr>
            <a:r>
              <a:rPr lang="en-US" sz="2500" b="1" dirty="0">
                <a:solidFill>
                  <a:schemeClr val="dk1"/>
                </a:solidFill>
                <a:latin typeface="Times New Roman"/>
                <a:ea typeface="Times New Roman"/>
                <a:cs typeface="Times New Roman"/>
                <a:sym typeface="Times New Roman"/>
              </a:rPr>
              <a:t>Cost </a:t>
            </a:r>
          </a:p>
          <a:p>
            <a:pPr marL="469900" marR="5080" indent="-457200">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buClr>
                <a:schemeClr val="dk1"/>
              </a:buClr>
              <a:buSzPts val="2600"/>
              <a:buFont typeface="Noto Sans Symbols"/>
              <a:buChar char="❑"/>
            </a:pPr>
            <a:r>
              <a:rPr lang="en-US" sz="2500" b="1" dirty="0">
                <a:solidFill>
                  <a:schemeClr val="dk1"/>
                </a:solidFill>
                <a:latin typeface="Times New Roman"/>
                <a:ea typeface="Times New Roman"/>
                <a:cs typeface="Times New Roman"/>
                <a:sym typeface="Times New Roman"/>
              </a:rPr>
              <a:t>Flexibility </a:t>
            </a:r>
          </a:p>
          <a:p>
            <a:pPr marL="469900" marR="5080" indent="-457200">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buClr>
                <a:schemeClr val="dk1"/>
              </a:buClr>
              <a:buSzPts val="2600"/>
              <a:buFont typeface="Noto Sans Symbols"/>
              <a:buChar char="❑"/>
            </a:pPr>
            <a:r>
              <a:rPr lang="en-US" sz="2500" b="1" dirty="0">
                <a:solidFill>
                  <a:schemeClr val="dk1"/>
                </a:solidFill>
                <a:latin typeface="Times New Roman"/>
                <a:ea typeface="Times New Roman"/>
                <a:cs typeface="Times New Roman"/>
                <a:sym typeface="Times New Roman"/>
              </a:rPr>
              <a:t>Time </a:t>
            </a:r>
          </a:p>
          <a:p>
            <a:pPr marL="469900" marR="5080" indent="-457200">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buClr>
                <a:schemeClr val="dk1"/>
              </a:buClr>
              <a:buSzPts val="2600"/>
              <a:buFont typeface="Noto Sans Symbols"/>
              <a:buChar char="❑"/>
            </a:pPr>
            <a:r>
              <a:rPr lang="en-US" sz="2500" b="1" dirty="0">
                <a:solidFill>
                  <a:schemeClr val="dk1"/>
                </a:solidFill>
                <a:latin typeface="Times New Roman"/>
                <a:ea typeface="Times New Roman"/>
                <a:cs typeface="Times New Roman"/>
                <a:sym typeface="Times New Roman"/>
              </a:rPr>
              <a:t>Quality</a:t>
            </a:r>
            <a:r>
              <a:rPr lang="en-US" sz="2500" dirty="0">
                <a:solidFill>
                  <a:schemeClr val="dk1"/>
                </a:solidFill>
                <a:latin typeface="Times New Roman"/>
                <a:ea typeface="Times New Roman"/>
                <a:cs typeface="Times New Roman"/>
                <a:sym typeface="Times New Roman"/>
              </a:rPr>
              <a:t> </a:t>
            </a:r>
          </a:p>
          <a:p>
            <a:pPr marL="469900" marR="5080" indent="-457200">
              <a:buClr>
                <a:schemeClr val="dk1"/>
              </a:buClr>
              <a:buSzPts val="2600"/>
              <a:buFont typeface="Wingdings" panose="05000000000000000000" pitchFamily="2" charset="2"/>
              <a:buChar char="Ø"/>
            </a:pPr>
            <a:r>
              <a:rPr lang="en-US" sz="25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pic>
        <p:nvPicPr>
          <p:cNvPr id="152" name="Google Shape;152;p23"/>
          <p:cNvPicPr preferRelativeResize="0"/>
          <p:nvPr/>
        </p:nvPicPr>
        <p:blipFill rotWithShape="1">
          <a:blip r:embed="rId3">
            <a:alphaModFix/>
          </a:blip>
          <a:srcRect/>
          <a:stretch/>
        </p:blipFill>
        <p:spPr>
          <a:xfrm>
            <a:off x="10489472" y="153507"/>
            <a:ext cx="1702527" cy="1059337"/>
          </a:xfrm>
          <a:prstGeom prst="rect">
            <a:avLst/>
          </a:prstGeom>
          <a:noFill/>
          <a:ln>
            <a:noFill/>
          </a:ln>
        </p:spPr>
      </p:pic>
      <p:sp>
        <p:nvSpPr>
          <p:cNvPr id="153" name="Google Shape;153;p23"/>
          <p:cNvSpPr/>
          <p:nvPr/>
        </p:nvSpPr>
        <p:spPr>
          <a:xfrm flipH="1">
            <a:off x="437964" y="143137"/>
            <a:ext cx="10051506" cy="8670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Value Drivers in Project Supply Chain Management</a:t>
            </a:r>
            <a:endParaRPr sz="3200" dirty="0">
              <a:solidFill>
                <a:schemeClr val="dk1"/>
              </a:solidFill>
              <a:latin typeface="Calibri"/>
              <a:ea typeface="Calibri"/>
              <a:cs typeface="Calibri"/>
              <a:sym typeface="Calibri"/>
            </a:endParaRPr>
          </a:p>
        </p:txBody>
      </p:sp>
      <p:sp>
        <p:nvSpPr>
          <p:cNvPr id="154" name="Google Shape;154;p23"/>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750349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57357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256112"/>
            <a:ext cx="10019208" cy="5238317"/>
          </a:xfrm>
          <a:prstGeom prst="rect">
            <a:avLst/>
          </a:prstGeom>
          <a:solidFill>
            <a:srgbClr val="DDEAF6"/>
          </a:solidFill>
          <a:ln>
            <a:noFill/>
          </a:ln>
        </p:spPr>
        <p:txBody>
          <a:bodyPr spcFirstLastPara="1" wrap="square" lIns="91425" tIns="45700" rIns="91425" bIns="45700" anchor="t" anchorCtr="0">
            <a:spAutoFit/>
          </a:bodyPr>
          <a:lstStyle/>
          <a:p>
            <a:pPr marL="457200" lvl="0" indent="-457200">
              <a:lnSpc>
                <a:spcPct val="90000"/>
              </a:lnSpc>
              <a:spcBef>
                <a:spcPts val="1000"/>
              </a:spcBef>
              <a:buClrTx/>
              <a:buFont typeface="Wingdings" panose="05000000000000000000" pitchFamily="2" charset="2"/>
              <a:buChar char="q"/>
            </a:pPr>
            <a:r>
              <a:rPr lang="en-US" sz="2700" b="1" kern="1200" dirty="0">
                <a:solidFill>
                  <a:schemeClr val="tx1"/>
                </a:solidFill>
                <a:latin typeface="Times New Roman" panose="02020603050405020304" pitchFamily="18" charset="0"/>
                <a:ea typeface="+mn-ea"/>
                <a:cs typeface="Times New Roman" panose="02020603050405020304" pitchFamily="18" charset="0"/>
              </a:rPr>
              <a:t>Choosing the Right Supply Chain</a:t>
            </a:r>
          </a:p>
          <a:p>
            <a:pPr marL="457200" lvl="0" indent="-457200">
              <a:lnSpc>
                <a:spcPct val="90000"/>
              </a:lnSpc>
              <a:spcBef>
                <a:spcPts val="1000"/>
              </a:spcBef>
              <a:buClrTx/>
              <a:buFont typeface="Wingdings" panose="05000000000000000000" pitchFamily="2" charset="2"/>
              <a:buChar char="Ø"/>
            </a:pPr>
            <a:r>
              <a:rPr lang="en-US" sz="2400" kern="1200" dirty="0">
                <a:solidFill>
                  <a:schemeClr val="tx1"/>
                </a:solidFill>
                <a:latin typeface="Times New Roman" panose="02020603050405020304" pitchFamily="18" charset="0"/>
                <a:ea typeface="+mn-ea"/>
                <a:cs typeface="Times New Roman" panose="02020603050405020304" pitchFamily="18" charset="0"/>
              </a:rPr>
              <a:t>A fundamental prerequisite for value optimization in projects is the choice of the right supply chain for the project. </a:t>
            </a:r>
          </a:p>
          <a:p>
            <a:pPr marL="457200" lvl="0" indent="-457200">
              <a:lnSpc>
                <a:spcPct val="90000"/>
              </a:lnSpc>
              <a:spcBef>
                <a:spcPts val="1000"/>
              </a:spcBef>
              <a:buClrTx/>
              <a:buFont typeface="Wingdings" panose="05000000000000000000" pitchFamily="2" charset="2"/>
              <a:buChar char="Ø"/>
            </a:pPr>
            <a:r>
              <a:rPr lang="en-US" sz="2400" kern="1200" dirty="0">
                <a:solidFill>
                  <a:schemeClr val="tx1"/>
                </a:solidFill>
                <a:latin typeface="Times New Roman" panose="02020603050405020304" pitchFamily="18" charset="0"/>
                <a:ea typeface="+mn-ea"/>
                <a:cs typeface="Times New Roman" panose="02020603050405020304" pitchFamily="18" charset="0"/>
              </a:rPr>
              <a:t>Bad supply chain performance is due to the mismatch between the nature of the product and the type of supply chain chosen to produce that product. </a:t>
            </a:r>
          </a:p>
          <a:p>
            <a:pPr marL="457200" lvl="0" indent="-457200">
              <a:lnSpc>
                <a:spcPct val="90000"/>
              </a:lnSpc>
              <a:spcBef>
                <a:spcPts val="1000"/>
              </a:spcBef>
              <a:buClrTx/>
              <a:buFont typeface="Wingdings" panose="05000000000000000000" pitchFamily="2" charset="2"/>
              <a:buChar char="Ø"/>
            </a:pPr>
            <a:r>
              <a:rPr lang="en-US" sz="2400" kern="1200" dirty="0">
                <a:solidFill>
                  <a:schemeClr val="tx1"/>
                </a:solidFill>
                <a:latin typeface="Times New Roman" panose="02020603050405020304" pitchFamily="18" charset="0"/>
                <a:ea typeface="+mn-ea"/>
                <a:cs typeface="Times New Roman" panose="02020603050405020304" pitchFamily="18" charset="0"/>
              </a:rPr>
              <a:t>In the context of a project environment, this implies that first and foremost, the nature of the project, whether it is primarily functional or primarily innovative, should be clearly delineated. </a:t>
            </a:r>
          </a:p>
          <a:p>
            <a:pPr marL="457200" lvl="0" indent="-457200">
              <a:lnSpc>
                <a:spcPct val="90000"/>
              </a:lnSpc>
              <a:spcBef>
                <a:spcPts val="1000"/>
              </a:spcBef>
              <a:buClrTx/>
              <a:buFont typeface="Wingdings" panose="05000000000000000000" pitchFamily="2" charset="2"/>
              <a:buChar char="Ø"/>
            </a:pPr>
            <a:r>
              <a:rPr lang="en-US" sz="2400" kern="1200" dirty="0">
                <a:solidFill>
                  <a:schemeClr val="tx1"/>
                </a:solidFill>
                <a:latin typeface="Times New Roman" panose="02020603050405020304" pitchFamily="18" charset="0"/>
                <a:ea typeface="+mn-ea"/>
                <a:cs typeface="Times New Roman" panose="02020603050405020304" pitchFamily="18" charset="0"/>
              </a:rPr>
              <a:t>The next step is to choose the right supply chain for this project that will directly contribute to its core competencies and provide a distinct competitive advantage. </a:t>
            </a:r>
          </a:p>
          <a:p>
            <a:pPr marL="457200" lvl="0" indent="-457200">
              <a:lnSpc>
                <a:spcPct val="90000"/>
              </a:lnSpc>
              <a:spcBef>
                <a:spcPts val="1000"/>
              </a:spcBef>
              <a:buClrTx/>
              <a:buFont typeface="Wingdings" panose="05000000000000000000" pitchFamily="2" charset="2"/>
              <a:buChar char="Ø"/>
            </a:pPr>
            <a:r>
              <a:rPr lang="en-US" sz="2400" kern="1200" dirty="0">
                <a:solidFill>
                  <a:schemeClr val="tx1"/>
                </a:solidFill>
                <a:latin typeface="Times New Roman" panose="02020603050405020304" pitchFamily="18" charset="0"/>
                <a:ea typeface="+mn-ea"/>
                <a:cs typeface="Times New Roman" panose="02020603050405020304" pitchFamily="18" charset="0"/>
              </a:rPr>
              <a:t>Without having the right supply chain that is best for a particular project, value optimization in projects cannot be achieved.</a:t>
            </a:r>
            <a:endParaRPr lang="en-US" sz="2400" b="1" kern="1200" dirty="0">
              <a:solidFill>
                <a:schemeClr val="tx1"/>
              </a:solidFill>
              <a:latin typeface="Times New Roman" panose="02020603050405020304" pitchFamily="18" charset="0"/>
              <a:ea typeface="+mn-ea"/>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238473"/>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Optimizing Value in Project Supply Chains</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297680" y="6391993"/>
            <a:ext cx="310652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3853773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401489"/>
            <a:ext cx="10019208" cy="4999277"/>
          </a:xfrm>
          <a:prstGeom prst="rect">
            <a:avLst/>
          </a:prstGeom>
          <a:solidFill>
            <a:srgbClr val="DDEAF6"/>
          </a:solidFill>
          <a:ln>
            <a:noFill/>
          </a:ln>
        </p:spPr>
        <p:txBody>
          <a:bodyPr spcFirstLastPara="1" wrap="square" lIns="91425" tIns="45700" rIns="91425" bIns="45700" anchor="t" anchorCtr="0">
            <a:spAutoFit/>
          </a:bodyPr>
          <a:lstStyle/>
          <a:p>
            <a:pPr marL="457200" lvl="0" indent="-457200">
              <a:lnSpc>
                <a:spcPct val="90000"/>
              </a:lnSpc>
              <a:spcBef>
                <a:spcPts val="1000"/>
              </a:spcBef>
              <a:buClrTx/>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Total Quality Management (TQM)</a:t>
            </a:r>
          </a:p>
          <a:p>
            <a:pPr marL="457200" lvl="0" indent="-457200">
              <a:lnSpc>
                <a:spcPct val="90000"/>
              </a:lnSpc>
              <a:spcBef>
                <a:spcPts val="1000"/>
              </a:spcBef>
              <a:buClrTx/>
              <a:buFont typeface="Wingdings" panose="05000000000000000000" pitchFamily="2" charset="2"/>
              <a:buChar char="Ø"/>
            </a:pPr>
            <a:r>
              <a:rPr lang="en-US" sz="2800" dirty="0">
                <a:latin typeface="Times New Roman" panose="02020603050405020304" pitchFamily="18" charset="0"/>
                <a:ea typeface="Times New Roman"/>
                <a:cs typeface="Times New Roman" panose="02020603050405020304" pitchFamily="18" charset="0"/>
                <a:sym typeface="Times New Roman"/>
              </a:rPr>
              <a:t>Quality,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L="457200" lvl="0" indent="-457200">
              <a:lnSpc>
                <a:spcPct val="90000"/>
              </a:lnSpc>
              <a:spcBef>
                <a:spcPts val="1000"/>
              </a:spcBef>
              <a:buClrTx/>
              <a:buFont typeface="Wingdings" panose="05000000000000000000" pitchFamily="2" charset="2"/>
              <a:buChar char="Ø"/>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nSpc>
                <a:spcPct val="90000"/>
              </a:lnSpc>
              <a:spcBef>
                <a:spcPts val="1000"/>
              </a:spcBef>
              <a:buClrTx/>
              <a:buFont typeface="Wingdings" panose="05000000000000000000" pitchFamily="2" charset="2"/>
              <a:buChar char="Ø"/>
            </a:pPr>
            <a:r>
              <a:rPr lang="en-US" sz="2800" dirty="0">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lvl="0" indent="-457200">
              <a:lnSpc>
                <a:spcPct val="90000"/>
              </a:lnSpc>
              <a:spcBef>
                <a:spcPts val="1000"/>
              </a:spcBef>
              <a:buClrTx/>
              <a:buFont typeface="Wingdings" panose="05000000000000000000" pitchFamily="2" charset="2"/>
              <a:buChar char="Ø"/>
            </a:pPr>
            <a:endParaRPr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Optimizing Value in Project Supply Chains</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06663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78822" y="1376444"/>
            <a:ext cx="10019208" cy="4926436"/>
          </a:xfrm>
          <a:prstGeom prst="rect">
            <a:avLst/>
          </a:prstGeom>
          <a:solidFill>
            <a:srgbClr val="DDEAF6"/>
          </a:solidFill>
          <a:ln>
            <a:noFill/>
          </a:ln>
        </p:spPr>
        <p:txBody>
          <a:bodyPr spcFirstLastPara="1" wrap="square" lIns="91425" tIns="45700" rIns="91425" bIns="45700" anchor="t" anchorCtr="0">
            <a:spAutoFit/>
          </a:bodyPr>
          <a:lstStyle/>
          <a:p>
            <a:pPr marL="457200" lvl="0" indent="-457200">
              <a:lnSpc>
                <a:spcPct val="90000"/>
              </a:lnSpc>
              <a:spcBef>
                <a:spcPts val="1000"/>
              </a:spcBef>
              <a:buClrTx/>
              <a:buFont typeface="Wingdings" panose="05000000000000000000" pitchFamily="2" charset="2"/>
              <a:buChar char="q"/>
            </a:pPr>
            <a:r>
              <a:rPr lang="en-US" sz="2600" b="1" dirty="0">
                <a:latin typeface="Times New Roman" panose="02020603050405020304" pitchFamily="18" charset="0"/>
                <a:cs typeface="Times New Roman" panose="02020603050405020304" pitchFamily="18" charset="0"/>
              </a:rPr>
              <a:t>‘‘TQM is a holistic approach </a:t>
            </a:r>
            <a:r>
              <a:rPr lang="en-US" sz="2600" dirty="0">
                <a:latin typeface="Times New Roman" panose="02020603050405020304" pitchFamily="18" charset="0"/>
                <a:cs typeface="Times New Roman" panose="02020603050405020304" pitchFamily="18" charset="0"/>
              </a:rPr>
              <a:t>to continuously meeting customer needs and aims at continual increase in customer satisfaction at continually lower real cost.</a:t>
            </a:r>
          </a:p>
          <a:p>
            <a:pPr marL="457200" lvl="0" indent="-457200">
              <a:lnSpc>
                <a:spcPct val="90000"/>
              </a:lnSpc>
              <a:spcBef>
                <a:spcPts val="1000"/>
              </a:spcBef>
              <a:buClrTx/>
              <a:buFont typeface="Wingdings" panose="05000000000000000000" pitchFamily="2" charset="2"/>
              <a:buChar char="q"/>
            </a:pPr>
            <a:r>
              <a:rPr lang="en-US" sz="2600" dirty="0">
                <a:latin typeface="Times New Roman" panose="02020603050405020304" pitchFamily="18" charset="0"/>
                <a:cs typeface="Times New Roman" panose="02020603050405020304" pitchFamily="18" charset="0"/>
              </a:rPr>
              <a:t>Total Quality is a total systems approach (not a separate area or program), and an integral part of high-level strategy.</a:t>
            </a:r>
          </a:p>
          <a:p>
            <a:pPr marL="457200" lvl="0" indent="-457200">
              <a:lnSpc>
                <a:spcPct val="90000"/>
              </a:lnSpc>
              <a:spcBef>
                <a:spcPts val="1000"/>
              </a:spcBef>
              <a:buClrTx/>
              <a:buFont typeface="Wingdings" panose="05000000000000000000" pitchFamily="2" charset="2"/>
              <a:buChar char="q"/>
            </a:pPr>
            <a:r>
              <a:rPr lang="en-US" sz="2600" dirty="0">
                <a:latin typeface="Times New Roman" panose="02020603050405020304" pitchFamily="18" charset="0"/>
                <a:cs typeface="Times New Roman" panose="02020603050405020304" pitchFamily="18" charset="0"/>
              </a:rPr>
              <a:t>It works horizontally across functions and departments, involving all employees, top to bottom, and extends backwards and forwards to include the supply chain and customer chain’’. </a:t>
            </a:r>
          </a:p>
          <a:p>
            <a:pPr marL="457200" lvl="0" indent="-457200">
              <a:lnSpc>
                <a:spcPct val="90000"/>
              </a:lnSpc>
              <a:spcBef>
                <a:spcPts val="1000"/>
              </a:spcBef>
              <a:buClrTx/>
              <a:buFont typeface="Wingdings" panose="05000000000000000000" pitchFamily="2" charset="2"/>
              <a:buChar char="q"/>
            </a:pPr>
            <a:r>
              <a:rPr lang="en-US" sz="2600" dirty="0">
                <a:latin typeface="Times New Roman" panose="02020603050405020304" pitchFamily="18" charset="0"/>
                <a:cs typeface="Times New Roman" panose="02020603050405020304" pitchFamily="18" charset="0"/>
              </a:rPr>
              <a:t>The integration of the quality management activities of the project supply chain members through TQM is vital to complete a project in such a way that the multiple objectives of the customer in terms cost, quality, time, and safety can be met.</a:t>
            </a:r>
            <a:endParaRPr sz="26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Optimizing Value in Project Supply Chains</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438220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31074" y="1568714"/>
            <a:ext cx="9966956" cy="4770496"/>
          </a:xfrm>
          <a:prstGeom prst="rect">
            <a:avLst/>
          </a:prstGeom>
          <a:solidFill>
            <a:srgbClr val="DDEAF6"/>
          </a:solidFill>
          <a:ln>
            <a:noFill/>
          </a:ln>
        </p:spPr>
        <p:txBody>
          <a:bodyPr spcFirstLastPara="1" wrap="square" lIns="91425" tIns="45700" rIns="91425" bIns="45700" anchor="t" anchorCtr="0">
            <a:spAutoFit/>
          </a:bodyPr>
          <a:lstStyle/>
          <a:p>
            <a:pPr marL="342900" lvl="0" indent="-342900" algn="just">
              <a:buSzPts val="2400"/>
              <a:buFont typeface="Noto Sans Symbols"/>
              <a:buChar char="❑"/>
            </a:pPr>
            <a:r>
              <a:rPr lang="en-US" sz="2600" b="1" dirty="0">
                <a:solidFill>
                  <a:srgbClr val="0070C0"/>
                </a:solidFill>
                <a:latin typeface="Times New Roman" panose="02020603050405020304" pitchFamily="18" charset="0"/>
                <a:ea typeface="Times New Roman"/>
                <a:cs typeface="Times New Roman" panose="02020603050405020304" pitchFamily="18" charset="0"/>
                <a:sym typeface="Times New Roman"/>
              </a:rPr>
              <a:t>PROJECT SUPPLY CHAIN PROCESS FRAMEWORK</a:t>
            </a:r>
            <a:r>
              <a:rPr lang="en-US" sz="2600" dirty="0">
                <a:latin typeface="Times New Roman" panose="02020603050405020304" pitchFamily="18" charset="0"/>
                <a:ea typeface="Times New Roman"/>
                <a:cs typeface="Times New Roman" panose="02020603050405020304" pitchFamily="18" charset="0"/>
                <a:sym typeface="Times New Roman"/>
              </a:rPr>
              <a:t>.</a:t>
            </a:r>
          </a:p>
          <a:p>
            <a:pPr marL="342900" lvl="0" indent="-342900" algn="just">
              <a:buSzPts val="2400"/>
              <a:buFont typeface="Noto Sans Symbols"/>
              <a:buChar char="❑"/>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lvl="0" algn="just">
              <a:buSzPts val="2400"/>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lgn="just">
              <a:buSzPts val="2400"/>
              <a:buFont typeface="Noto Sans Symbols"/>
              <a:buChar char="❑"/>
            </a:pPr>
            <a:endParaRPr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200" b="1" dirty="0">
                <a:solidFill>
                  <a:schemeClr val="dk1"/>
                </a:solidFill>
                <a:latin typeface="Times New Roman"/>
                <a:ea typeface="Times New Roman"/>
                <a:cs typeface="Times New Roman"/>
                <a:sym typeface="Times New Roman"/>
              </a:rPr>
              <a:t>Project Supply Chain Process Framework</a:t>
            </a:r>
            <a:endParaRPr sz="32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
        <p:nvSpPr>
          <p:cNvPr id="3" name="Rectangle 2"/>
          <p:cNvSpPr/>
          <p:nvPr/>
        </p:nvSpPr>
        <p:spPr>
          <a:xfrm>
            <a:off x="832401" y="3069768"/>
            <a:ext cx="2534194" cy="6792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NewRoman,Bold"/>
              </a:rPr>
              <a:t>Procurement</a:t>
            </a:r>
            <a:endParaRPr lang="en-US" sz="2800" dirty="0"/>
          </a:p>
        </p:txBody>
      </p:sp>
      <p:cxnSp>
        <p:nvCxnSpPr>
          <p:cNvPr id="5" name="Straight Arrow Connector 4"/>
          <p:cNvCxnSpPr/>
          <p:nvPr/>
        </p:nvCxnSpPr>
        <p:spPr>
          <a:xfrm>
            <a:off x="3477677" y="3429000"/>
            <a:ext cx="58782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4065507" y="2717075"/>
            <a:ext cx="2809644" cy="14483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Conversion</a:t>
            </a:r>
            <a:endParaRPr lang="en-US" sz="2800" dirty="0">
              <a:latin typeface="Times New Roman" panose="02020603050405020304" pitchFamily="18" charset="0"/>
              <a:cs typeface="Times New Roman" panose="02020603050405020304" pitchFamily="18" charset="0"/>
            </a:endParaRPr>
          </a:p>
        </p:txBody>
      </p:sp>
      <p:cxnSp>
        <p:nvCxnSpPr>
          <p:cNvPr id="10" name="Straight Arrow Connector 9"/>
          <p:cNvCxnSpPr/>
          <p:nvPr/>
        </p:nvCxnSpPr>
        <p:spPr>
          <a:xfrm>
            <a:off x="6875151" y="3409404"/>
            <a:ext cx="75520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7664510" y="3069769"/>
            <a:ext cx="2484384" cy="6792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NewRoman,Bold"/>
              </a:rPr>
              <a:t>Delivery</a:t>
            </a:r>
            <a:endParaRPr lang="en-US" sz="2800" dirty="0"/>
          </a:p>
        </p:txBody>
      </p:sp>
    </p:spTree>
    <p:extLst>
      <p:ext uri="{BB962C8B-B14F-4D97-AF65-F5344CB8AC3E}">
        <p14:creationId xmlns:p14="http://schemas.microsoft.com/office/powerpoint/2010/main" val="1438873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31074" y="1423636"/>
            <a:ext cx="9966956" cy="4832052"/>
          </a:xfrm>
          <a:prstGeom prst="rect">
            <a:avLst/>
          </a:prstGeom>
          <a:solidFill>
            <a:srgbClr val="DDEAF6"/>
          </a:solidFill>
          <a:ln>
            <a:noFill/>
          </a:ln>
        </p:spPr>
        <p:txBody>
          <a:bodyPr spcFirstLastPara="1" wrap="square" lIns="91425" tIns="45700" rIns="91425" bIns="45700" anchor="t" anchorCtr="0">
            <a:spAutoFit/>
          </a:bodyPr>
          <a:lstStyle/>
          <a:p>
            <a:pPr marL="342900" lvl="0" indent="-342900" algn="just">
              <a:buSzPts val="2400"/>
              <a:buFont typeface="Noto Sans Symbols"/>
              <a:buChar char="❑"/>
            </a:pPr>
            <a:r>
              <a:rPr lang="en-US" sz="2800" b="1" dirty="0">
                <a:latin typeface="Times New Roman" panose="02020603050405020304" pitchFamily="18" charset="0"/>
                <a:ea typeface="Times New Roman"/>
                <a:cs typeface="Times New Roman" panose="02020603050405020304" pitchFamily="18" charset="0"/>
                <a:sym typeface="Times New Roman"/>
              </a:rPr>
              <a:t>Procurement</a:t>
            </a:r>
          </a:p>
          <a:p>
            <a:pPr lvl="0" algn="just">
              <a:buSzPts val="2400"/>
            </a:pPr>
            <a:endParaRPr lang="en-US" sz="2800" b="1" dirty="0">
              <a:latin typeface="Times New Roman" panose="02020603050405020304" pitchFamily="18" charset="0"/>
              <a:ea typeface="Times New Roman"/>
              <a:cs typeface="Times New Roman" panose="02020603050405020304" pitchFamily="18" charset="0"/>
              <a:sym typeface="Times New Roman"/>
            </a:endParaRPr>
          </a:p>
          <a:p>
            <a:pPr marL="457200" lvl="0" indent="-457200">
              <a:buSzPts val="2400"/>
              <a:buFont typeface="Wingdings" panose="05000000000000000000" pitchFamily="2" charset="2"/>
              <a:buChar char="Ø"/>
            </a:pPr>
            <a:r>
              <a:rPr lang="en-US" sz="2700" dirty="0">
                <a:latin typeface="Times New Roman" panose="02020603050405020304" pitchFamily="18" charset="0"/>
                <a:cs typeface="Times New Roman" panose="02020603050405020304" pitchFamily="18" charset="0"/>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L="457200" lvl="0" indent="-457200">
              <a:buSzPts val="2400"/>
              <a:buFont typeface="Wingdings" panose="05000000000000000000" pitchFamily="2" charset="2"/>
              <a:buChar char="Ø"/>
            </a:pPr>
            <a:r>
              <a:rPr lang="en-US" sz="2700" dirty="0">
                <a:latin typeface="Times New Roman" panose="02020603050405020304" pitchFamily="18" charset="0"/>
                <a:cs typeface="Times New Roman" panose="02020603050405020304" pitchFamily="18" charset="0"/>
              </a:rPr>
              <a:t>In general,an organization should produce a product or component if it directly contributes to its set of core competencies. Otherwise, the product or components should be purchased from outside suppliers.</a:t>
            </a:r>
            <a:endParaRPr sz="2700" b="1"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046971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04948" y="1291715"/>
            <a:ext cx="9966956" cy="5109051"/>
          </a:xfrm>
          <a:prstGeom prst="rect">
            <a:avLst/>
          </a:prstGeom>
          <a:solidFill>
            <a:srgbClr val="DDEAF6"/>
          </a:solidFill>
          <a:ln>
            <a:noFill/>
          </a:ln>
        </p:spPr>
        <p:txBody>
          <a:bodyPr spcFirstLastPara="1" wrap="square" lIns="91425" tIns="45700" rIns="91425" bIns="45700" anchor="t" anchorCtr="0">
            <a:spAutoFit/>
          </a:bodyPr>
          <a:lstStyle/>
          <a:p>
            <a:pPr marL="342900" lvl="0" indent="-342900">
              <a:buSzPts val="2400"/>
              <a:buFont typeface="Noto Sans Symbols"/>
              <a:buChar char="❑"/>
            </a:pPr>
            <a:r>
              <a:rPr lang="en-US" sz="2800" b="1" dirty="0">
                <a:latin typeface="Times New Roman" panose="02020603050405020304" pitchFamily="18" charset="0"/>
                <a:ea typeface="Times New Roman"/>
                <a:cs typeface="Times New Roman" panose="02020603050405020304" pitchFamily="18" charset="0"/>
                <a:sym typeface="Times New Roman"/>
              </a:rPr>
              <a:t>Procurement</a:t>
            </a:r>
          </a:p>
          <a:p>
            <a:pPr lvl="0">
              <a:buSzPts val="2400"/>
            </a:pPr>
            <a:endParaRPr lang="en-US" sz="2800" b="1" dirty="0">
              <a:latin typeface="Times New Roman" panose="02020603050405020304" pitchFamily="18" charset="0"/>
              <a:ea typeface="Times New Roman"/>
              <a:cs typeface="Times New Roman" panose="02020603050405020304" pitchFamily="18" charset="0"/>
              <a:sym typeface="Times New Roman"/>
            </a:endParaRPr>
          </a:p>
          <a:p>
            <a:pPr marL="457200" lvl="0" indent="-457200">
              <a:buSzPts val="2400"/>
              <a:buFont typeface="Wingdings" panose="05000000000000000000" pitchFamily="2" charset="2"/>
              <a:buChar char="Ø"/>
            </a:pPr>
            <a:r>
              <a:rPr lang="en-US" sz="2700" dirty="0">
                <a:latin typeface="Times New Roman" panose="02020603050405020304" pitchFamily="18" charset="0"/>
                <a:cs typeface="Times New Roman" panose="02020603050405020304" pitchFamily="18" charset="0"/>
              </a:rPr>
              <a:t>Involves identifying and analyzing user requirements and type of purchase,selecting suppliers, negotiating contracts, acting as liaison between the supplier and the user, and evaluating and forging strategic alliances with suppliers. </a:t>
            </a:r>
          </a:p>
          <a:p>
            <a:pPr lvl="0">
              <a:buSzPts val="2400"/>
            </a:pPr>
            <a:endParaRPr lang="en-US" sz="2700" dirty="0">
              <a:latin typeface="Times New Roman" panose="02020603050405020304" pitchFamily="18" charset="0"/>
              <a:cs typeface="Times New Roman" panose="02020603050405020304" pitchFamily="18" charset="0"/>
            </a:endParaRPr>
          </a:p>
          <a:p>
            <a:pPr marL="457200" lvl="0" indent="-457200">
              <a:buSzPts val="2400"/>
              <a:buFont typeface="Wingdings" panose="05000000000000000000" pitchFamily="2" charset="2"/>
              <a:buChar char="Ø"/>
            </a:pPr>
            <a:r>
              <a:rPr lang="en-US" sz="2700" dirty="0">
                <a:latin typeface="Times New Roman" panose="02020603050405020304" pitchFamily="18" charset="0"/>
                <a:cs typeface="Times New Roman" panose="02020603050405020304" pitchFamily="18" charset="0"/>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lvl="0" indent="-457200">
              <a:buSzPts val="2400"/>
              <a:buFont typeface="Wingdings" panose="05000000000000000000" pitchFamily="2" charset="2"/>
              <a:buChar char="Ø"/>
            </a:pPr>
            <a:endParaRPr sz="2700" b="1"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9618696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431074" y="1453745"/>
            <a:ext cx="9966956" cy="4662775"/>
          </a:xfrm>
          <a:prstGeom prst="rect">
            <a:avLst/>
          </a:prstGeom>
          <a:solidFill>
            <a:srgbClr val="DDEAF6"/>
          </a:solidFill>
          <a:ln>
            <a:noFill/>
          </a:ln>
        </p:spPr>
        <p:txBody>
          <a:bodyPr spcFirstLastPara="1" wrap="square" lIns="91425" tIns="45700" rIns="91425" bIns="45700" anchor="t" anchorCtr="0">
            <a:spAutoFit/>
          </a:bodyPr>
          <a:lstStyle/>
          <a:p>
            <a:pPr marL="342900" lvl="0" indent="-342900">
              <a:buSzPts val="2400"/>
              <a:buFont typeface="Noto Sans Symbols"/>
              <a:buChar char="❑"/>
            </a:pPr>
            <a:r>
              <a:rPr lang="en-US" sz="2700" dirty="0">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lvl="0">
              <a:buSzPts val="2400"/>
            </a:pPr>
            <a:endParaRPr lang="en-US" sz="2700" dirty="0">
              <a:latin typeface="Times New Roman" panose="02020603050405020304" pitchFamily="18" charset="0"/>
              <a:ea typeface="Times New Roman"/>
              <a:cs typeface="Times New Roman" panose="02020603050405020304" pitchFamily="18" charset="0"/>
              <a:sym typeface="Times New Roman"/>
            </a:endParaRPr>
          </a:p>
          <a:p>
            <a:pPr lvl="0">
              <a:buSzPts val="2400"/>
            </a:pPr>
            <a:endParaRPr lang="en-US" sz="27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700" dirty="0">
                <a:latin typeface="Times New Roman" panose="02020603050405020304" pitchFamily="18" charset="0"/>
                <a:ea typeface="Times New Roman"/>
                <a:cs typeface="Times New Roman" panose="02020603050405020304" pitchFamily="18" charset="0"/>
                <a:sym typeface="Times New Roman"/>
              </a:rPr>
              <a:t>‘‘Supplier Kaizen is a method of bringing the suppliers to the same level of operations as the parent company, through training and improvement projects, to ensure superior performance and nurture the trust that is required for strong partnerships’’.</a:t>
            </a:r>
            <a:endParaRPr sz="27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78822" y="300446"/>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075022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65424"/>
            <a:ext cx="10019208" cy="4893607"/>
          </a:xfrm>
          <a:prstGeom prst="rect">
            <a:avLst/>
          </a:prstGeom>
          <a:solidFill>
            <a:srgbClr val="DDEAF6"/>
          </a:solidFill>
          <a:ln>
            <a:noFill/>
          </a:ln>
        </p:spPr>
        <p:txBody>
          <a:bodyPr spcFirstLastPara="1" wrap="square" lIns="91425" tIns="45700" rIns="91425" bIns="45700" anchor="t" anchorCtr="0">
            <a:spAutoFit/>
          </a:bodyPr>
          <a:lstStyle/>
          <a:p>
            <a:pPr marL="342900" lvl="0" indent="-342900">
              <a:buSzPts val="2400"/>
              <a:buFont typeface="Noto Sans Symbols"/>
              <a:buChar char="❑"/>
            </a:pPr>
            <a:r>
              <a:rPr lang="en-US" sz="2600" b="1" dirty="0">
                <a:latin typeface="Times New Roman" panose="02020603050405020304" pitchFamily="18" charset="0"/>
                <a:ea typeface="Times New Roman"/>
                <a:cs typeface="Times New Roman" panose="02020603050405020304" pitchFamily="18" charset="0"/>
                <a:sym typeface="Times New Roman"/>
              </a:rPr>
              <a:t>Supply Chain Relationships</a:t>
            </a:r>
          </a:p>
          <a:p>
            <a:pPr marL="342900" lvl="0" indent="-342900">
              <a:buSzPts val="2400"/>
              <a:buFont typeface="Noto Sans Symbols"/>
              <a:buChar char="❑"/>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600" dirty="0">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lvl="0" indent="-342900">
              <a:buSzPts val="2400"/>
              <a:buFont typeface="Noto Sans Symbols"/>
              <a:buChar char="❑"/>
            </a:pPr>
            <a:r>
              <a:rPr lang="en-US" sz="2600" dirty="0">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lvl="0" indent="-342900">
              <a:buSzPts val="2400"/>
              <a:buFont typeface="Noto Sans Symbols"/>
              <a:buChar char="❑"/>
            </a:pPr>
            <a:r>
              <a:rPr lang="en-US" sz="2600" dirty="0">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lvl="0" indent="-342900">
              <a:buSzPts val="2400"/>
              <a:buFont typeface="Noto Sans Symbols"/>
              <a:buChar char="❑"/>
            </a:pPr>
            <a:endParaRPr sz="2600" b="1"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68717" y="130627"/>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288056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46970"/>
            <a:ext cx="10019208" cy="5293716"/>
          </a:xfrm>
          <a:prstGeom prst="rect">
            <a:avLst/>
          </a:prstGeom>
          <a:solidFill>
            <a:srgbClr val="DDEAF6"/>
          </a:solidFill>
          <a:ln>
            <a:noFill/>
          </a:ln>
        </p:spPr>
        <p:txBody>
          <a:bodyPr spcFirstLastPara="1" wrap="square" lIns="91425" tIns="45700" rIns="91425" bIns="45700" anchor="t" anchorCtr="0">
            <a:spAutoFit/>
          </a:bodyPr>
          <a:lstStyle/>
          <a:p>
            <a:pPr marL="342900" lvl="0" indent="-342900">
              <a:buSzPts val="2400"/>
              <a:buFont typeface="Noto Sans Symbols"/>
              <a:buChar char="❑"/>
            </a:pPr>
            <a:r>
              <a:rPr lang="en-US" sz="2600" b="1" dirty="0">
                <a:latin typeface="Times New Roman" panose="02020603050405020304" pitchFamily="18" charset="0"/>
                <a:ea typeface="Times New Roman"/>
                <a:cs typeface="Times New Roman" panose="02020603050405020304" pitchFamily="18" charset="0"/>
                <a:sym typeface="Times New Roman"/>
              </a:rPr>
              <a:t>Supply Chain Relationships</a:t>
            </a:r>
          </a:p>
          <a:p>
            <a:pPr marL="342900" lvl="0" indent="-342900">
              <a:buSzPts val="2400"/>
              <a:buFont typeface="Noto Sans Symbols"/>
              <a:buChar char="❑"/>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600" b="1" dirty="0">
                <a:latin typeface="Times New Roman" panose="02020603050405020304" pitchFamily="18" charset="0"/>
                <a:ea typeface="Times New Roman"/>
                <a:cs typeface="Times New Roman" panose="02020603050405020304" pitchFamily="18" charset="0"/>
                <a:sym typeface="Times New Roman"/>
              </a:rPr>
              <a:t>Through partnering</a:t>
            </a:r>
            <a:r>
              <a:rPr lang="en-US" sz="2600" dirty="0">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lvl="0" indent="-342900">
              <a:buSzPts val="2400"/>
              <a:buFont typeface="Noto Sans Symbols"/>
              <a:buChar char="❑"/>
            </a:pPr>
            <a:r>
              <a:rPr lang="en-US" sz="2600" b="1" dirty="0">
                <a:latin typeface="Times New Roman" panose="02020603050405020304" pitchFamily="18" charset="0"/>
                <a:ea typeface="Times New Roman"/>
                <a:cs typeface="Times New Roman" panose="02020603050405020304" pitchFamily="18" charset="0"/>
                <a:sym typeface="Times New Roman"/>
              </a:rPr>
              <a:t>The suppliers</a:t>
            </a:r>
            <a:r>
              <a:rPr lang="en-US" sz="2600" dirty="0">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sz="2600" b="1"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68717" y="130627"/>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940345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46970"/>
            <a:ext cx="10019208" cy="5324494"/>
          </a:xfrm>
          <a:prstGeom prst="rect">
            <a:avLst/>
          </a:prstGeom>
          <a:solidFill>
            <a:srgbClr val="DDEAF6"/>
          </a:solidFill>
          <a:ln>
            <a:noFill/>
          </a:ln>
        </p:spPr>
        <p:txBody>
          <a:bodyPr spcFirstLastPara="1" wrap="square" lIns="91425" tIns="45700" rIns="91425" bIns="45700" anchor="t" anchorCtr="0">
            <a:spAutoFit/>
          </a:bodyPr>
          <a:lstStyle/>
          <a:p>
            <a:pPr marL="342900" lvl="0" indent="-342900">
              <a:buSzPts val="2400"/>
              <a:buFont typeface="Noto Sans Symbols"/>
              <a:buChar char="❑"/>
            </a:pPr>
            <a:r>
              <a:rPr lang="en-US" sz="2800" b="1" dirty="0">
                <a:latin typeface="Times New Roman" panose="02020603050405020304" pitchFamily="18" charset="0"/>
                <a:ea typeface="Times New Roman"/>
                <a:cs typeface="Times New Roman" panose="02020603050405020304" pitchFamily="18" charset="0"/>
                <a:sym typeface="Times New Roman"/>
              </a:rPr>
              <a:t>Supplier Development</a:t>
            </a:r>
            <a:r>
              <a:rPr lang="en-US" sz="2800" dirty="0">
                <a:latin typeface="Times New Roman" panose="02020603050405020304" pitchFamily="18" charset="0"/>
                <a:ea typeface="Times New Roman"/>
                <a:cs typeface="Times New Roman" panose="02020603050405020304" pitchFamily="18" charset="0"/>
                <a:sym typeface="Times New Roman"/>
              </a:rPr>
              <a:t>. </a:t>
            </a:r>
          </a:p>
          <a:p>
            <a:pPr lvl="0">
              <a:buSzPts val="2400"/>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600" dirty="0">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lvl="0">
              <a:buSzPts val="2400"/>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600" b="1" dirty="0">
                <a:latin typeface="Times New Roman" panose="02020603050405020304" pitchFamily="18" charset="0"/>
                <a:ea typeface="Times New Roman"/>
                <a:cs typeface="Times New Roman" panose="02020603050405020304" pitchFamily="18" charset="0"/>
                <a:sym typeface="Times New Roman"/>
              </a:rPr>
              <a:t>General Electric Company</a:t>
            </a:r>
            <a:r>
              <a:rPr lang="en-US" sz="2600" dirty="0">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342900" lvl="0" indent="-342900">
              <a:buSzPts val="2400"/>
              <a:buFont typeface="Noto Sans Symbols"/>
              <a:buChar char="❑"/>
            </a:pPr>
            <a:endParaRPr lang="en-US" sz="26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600" dirty="0">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lvl="0" indent="-342900">
              <a:buSzPts val="2400"/>
              <a:buFont typeface="Noto Sans Symbols"/>
              <a:buChar char="❑"/>
            </a:pPr>
            <a:endParaRPr sz="26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68717" y="130627"/>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812787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46970"/>
            <a:ext cx="10019208" cy="5262939"/>
          </a:xfrm>
          <a:prstGeom prst="rect">
            <a:avLst/>
          </a:prstGeom>
          <a:solidFill>
            <a:srgbClr val="DDEAF6"/>
          </a:solidFill>
          <a:ln>
            <a:noFill/>
          </a:ln>
        </p:spPr>
        <p:txBody>
          <a:bodyPr spcFirstLastPara="1" wrap="square" lIns="91425" tIns="45700" rIns="91425" bIns="45700" anchor="t" anchorCtr="0">
            <a:spAutoFit/>
          </a:bodyPr>
          <a:lstStyle/>
          <a:p>
            <a:pPr lvl="0">
              <a:buSzPts val="2400"/>
            </a:pPr>
            <a:r>
              <a:rPr lang="en-US" sz="2800" dirty="0">
                <a:latin typeface="Times New Roman" panose="02020603050405020304" pitchFamily="18" charset="0"/>
                <a:ea typeface="Times New Roman"/>
                <a:cs typeface="Times New Roman" panose="02020603050405020304" pitchFamily="18" charset="0"/>
                <a:sym typeface="Times New Roman"/>
              </a:rPr>
              <a:t> </a:t>
            </a:r>
          </a:p>
          <a:p>
            <a:pPr marL="342900" lvl="0" indent="-342900">
              <a:buSzPts val="2400"/>
              <a:buFont typeface="Noto Sans Symbols"/>
              <a:buChar char="❑"/>
            </a:pPr>
            <a:r>
              <a:rPr lang="en-US" sz="2800" b="1" dirty="0">
                <a:latin typeface="Times New Roman" panose="02020603050405020304" pitchFamily="18" charset="0"/>
                <a:ea typeface="Times New Roman"/>
                <a:cs typeface="Times New Roman" panose="02020603050405020304" pitchFamily="18" charset="0"/>
                <a:sym typeface="Times New Roman"/>
              </a:rPr>
              <a:t>Procurement in a project context </a:t>
            </a:r>
            <a:r>
              <a:rPr lang="en-US" sz="2800" dirty="0">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lvl="0">
              <a:buSzPts val="2400"/>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342900" lvl="0" indent="-342900">
              <a:buSzPts val="2400"/>
              <a:buFont typeface="Noto Sans Symbols"/>
              <a:buChar char="❑"/>
            </a:pPr>
            <a:r>
              <a:rPr lang="en-US" sz="2800" b="1" dirty="0">
                <a:latin typeface="Times New Roman" panose="02020603050405020304" pitchFamily="18" charset="0"/>
                <a:ea typeface="Times New Roman"/>
                <a:cs typeface="Times New Roman" panose="02020603050405020304" pitchFamily="18" charset="0"/>
                <a:sym typeface="Times New Roman"/>
              </a:rPr>
              <a:t>Strategies</a:t>
            </a:r>
            <a:r>
              <a:rPr lang="en-US" sz="2800" dirty="0">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lang="en-US" sz="2800" b="1" dirty="0">
                <a:latin typeface="Times New Roman" panose="02020603050405020304" pitchFamily="18" charset="0"/>
                <a:ea typeface="Times New Roman"/>
                <a:cs typeface="Times New Roman" panose="02020603050405020304" pitchFamily="18" charset="0"/>
                <a:sym typeface="Times New Roman"/>
              </a:rPr>
              <a:t>will significantly </a:t>
            </a:r>
            <a:r>
              <a:rPr lang="en-US" sz="2800" dirty="0">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lvl="0">
              <a:buSzPts val="2400"/>
            </a:pPr>
            <a:endParaRPr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398030" y="243517"/>
            <a:ext cx="1665671" cy="903453"/>
          </a:xfrm>
          <a:prstGeom prst="rect">
            <a:avLst/>
          </a:prstGeom>
          <a:noFill/>
          <a:ln>
            <a:noFill/>
          </a:ln>
        </p:spPr>
      </p:pic>
      <p:sp>
        <p:nvSpPr>
          <p:cNvPr id="172" name="Google Shape;172;p25"/>
          <p:cNvSpPr/>
          <p:nvPr/>
        </p:nvSpPr>
        <p:spPr>
          <a:xfrm flipH="1">
            <a:off x="368717" y="130627"/>
            <a:ext cx="10019208"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6570342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088485"/>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46970"/>
            <a:ext cx="10277512" cy="5093662"/>
          </a:xfrm>
          <a:prstGeom prst="rect">
            <a:avLst/>
          </a:prstGeom>
          <a:solidFill>
            <a:srgbClr val="DDEAF6"/>
          </a:solidFill>
          <a:ln>
            <a:noFill/>
          </a:ln>
        </p:spPr>
        <p:txBody>
          <a:bodyPr spcFirstLastPara="1" wrap="square" lIns="91425" tIns="45700" rIns="91425" bIns="45700" anchor="t" anchorCtr="0">
            <a:spAutoFit/>
          </a:bodyPr>
          <a:lstStyle/>
          <a:p>
            <a:pPr marL="457200" lvl="0" indent="-457200">
              <a:buSzPts val="2400"/>
              <a:buFont typeface="Wingdings" panose="05000000000000000000" pitchFamily="2" charset="2"/>
              <a:buChar char="q"/>
            </a:pPr>
            <a:r>
              <a:rPr lang="en-US" sz="2800" b="1" dirty="0">
                <a:latin typeface="Times New Roman" panose="02020603050405020304" pitchFamily="18" charset="0"/>
                <a:ea typeface="Times New Roman"/>
                <a:cs typeface="Times New Roman" panose="02020603050405020304" pitchFamily="18" charset="0"/>
                <a:sym typeface="Times New Roman"/>
              </a:rPr>
              <a:t>Conversion</a:t>
            </a:r>
          </a:p>
          <a:p>
            <a:pPr lvl="0">
              <a:buSzPts val="2400"/>
            </a:pPr>
            <a:endParaRPr lang="en-US" sz="2700" dirty="0">
              <a:latin typeface="Times New Roman" panose="02020603050405020304" pitchFamily="18" charset="0"/>
              <a:ea typeface="Times New Roman"/>
              <a:cs typeface="Times New Roman" panose="02020603050405020304" pitchFamily="18" charset="0"/>
              <a:sym typeface="Times New Roman"/>
            </a:endParaRPr>
          </a:p>
          <a:p>
            <a:pPr marL="457200" lvl="0" indent="-457200">
              <a:buSzPts val="2400"/>
              <a:buFont typeface="Wingdings" panose="05000000000000000000" pitchFamily="2" charset="2"/>
              <a:buChar char="q"/>
            </a:pPr>
            <a:r>
              <a:rPr lang="en-US" sz="2700" dirty="0">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lvl="0" indent="-457200">
              <a:buSzPts val="2400"/>
              <a:buFont typeface="Wingdings" panose="05000000000000000000" pitchFamily="2" charset="2"/>
              <a:buChar char="q"/>
            </a:pPr>
            <a:endParaRPr lang="en-US" sz="2700" dirty="0">
              <a:latin typeface="Times New Roman" panose="02020603050405020304" pitchFamily="18" charset="0"/>
              <a:ea typeface="Times New Roman"/>
              <a:cs typeface="Times New Roman" panose="02020603050405020304" pitchFamily="18" charset="0"/>
              <a:sym typeface="Times New Roman"/>
            </a:endParaRPr>
          </a:p>
          <a:p>
            <a:pPr marL="457200" lvl="0" indent="-457200">
              <a:buSzPts val="2400"/>
              <a:buFont typeface="Wingdings" panose="05000000000000000000" pitchFamily="2" charset="2"/>
              <a:buChar char="q"/>
            </a:pPr>
            <a:r>
              <a:rPr lang="en-US" sz="2700" dirty="0">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development,like the creation of a new software package, or building an offshore oil-drilling vessel.</a:t>
            </a:r>
          </a:p>
          <a:p>
            <a:pPr lvl="0">
              <a:buSzPts val="2400"/>
            </a:pPr>
            <a:r>
              <a:rPr lang="en-US" sz="2700" dirty="0">
                <a:latin typeface="Times New Roman" panose="02020603050405020304" pitchFamily="18" charset="0"/>
                <a:ea typeface="Times New Roman"/>
                <a:cs typeface="Times New Roman" panose="02020603050405020304" pitchFamily="18" charset="0"/>
                <a:sym typeface="Times New Roman"/>
              </a:rPr>
              <a:t> </a:t>
            </a:r>
          </a:p>
          <a:p>
            <a:pPr marL="457200" lvl="0" indent="-457200">
              <a:buSzPts val="2400"/>
              <a:buFont typeface="Wingdings" panose="05000000000000000000" pitchFamily="2" charset="2"/>
              <a:buChar char="q"/>
            </a:pPr>
            <a:r>
              <a:rPr lang="en-US" sz="2700" dirty="0">
                <a:latin typeface="Times New Roman" panose="02020603050405020304" pitchFamily="18" charset="0"/>
                <a:ea typeface="Times New Roman"/>
                <a:cs typeface="Times New Roman" panose="02020603050405020304" pitchFamily="18" charset="0"/>
                <a:sym typeface="Times New Roman"/>
              </a:rPr>
              <a:t>The degree of success, in terms of value, that can be achieved in this area, to a large extent is dictated by the efficiency and effectiveness of the procurement phase of the project supply chain.</a:t>
            </a:r>
            <a:endParaRPr sz="27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0851508" y="243517"/>
            <a:ext cx="1212193" cy="903453"/>
          </a:xfrm>
          <a:prstGeom prst="rect">
            <a:avLst/>
          </a:prstGeom>
          <a:noFill/>
          <a:ln>
            <a:noFill/>
          </a:ln>
        </p:spPr>
      </p:pic>
      <p:sp>
        <p:nvSpPr>
          <p:cNvPr id="172" name="Google Shape;172;p25"/>
          <p:cNvSpPr/>
          <p:nvPr/>
        </p:nvSpPr>
        <p:spPr>
          <a:xfrm flipH="1">
            <a:off x="368717" y="130627"/>
            <a:ext cx="10277512"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9202255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5"/>
          <p:cNvSpPr/>
          <p:nvPr/>
        </p:nvSpPr>
        <p:spPr>
          <a:xfrm>
            <a:off x="163438" y="1131034"/>
            <a:ext cx="3314239" cy="541681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0" name="Google Shape;170;p25"/>
          <p:cNvSpPr txBox="1"/>
          <p:nvPr/>
        </p:nvSpPr>
        <p:spPr>
          <a:xfrm>
            <a:off x="368717" y="1131034"/>
            <a:ext cx="10525706" cy="5355272"/>
          </a:xfrm>
          <a:prstGeom prst="rect">
            <a:avLst/>
          </a:prstGeom>
          <a:solidFill>
            <a:srgbClr val="DDEAF6"/>
          </a:solidFill>
          <a:ln>
            <a:noFill/>
          </a:ln>
        </p:spPr>
        <p:txBody>
          <a:bodyPr spcFirstLastPara="1" wrap="square" lIns="91425" tIns="45700" rIns="91425" bIns="45700" anchor="t" anchorCtr="0">
            <a:spAutoFit/>
          </a:bodyPr>
          <a:lstStyle/>
          <a:p>
            <a:pPr lvl="0">
              <a:buSzPts val="2400"/>
            </a:pPr>
            <a:r>
              <a:rPr lang="en-US" sz="2800" b="1" dirty="0">
                <a:latin typeface="Times New Roman" panose="02020603050405020304" pitchFamily="18" charset="0"/>
                <a:ea typeface="Times New Roman"/>
                <a:cs typeface="Times New Roman" panose="02020603050405020304" pitchFamily="18" charset="0"/>
                <a:sym typeface="Times New Roman"/>
              </a:rPr>
              <a:t>Delivery</a:t>
            </a:r>
          </a:p>
          <a:p>
            <a:pPr lvl="0">
              <a:buSzPts val="2400"/>
            </a:pPr>
            <a:endParaRPr lang="en-US" sz="2800" b="1" dirty="0">
              <a:latin typeface="Times New Roman" panose="02020603050405020304" pitchFamily="18" charset="0"/>
              <a:ea typeface="Times New Roman"/>
              <a:cs typeface="Times New Roman" panose="02020603050405020304" pitchFamily="18" charset="0"/>
              <a:sym typeface="Times New Roman"/>
            </a:endParaRPr>
          </a:p>
          <a:p>
            <a:pPr marL="457200" lvl="0" indent="-457200">
              <a:buSzPts val="2400"/>
              <a:buFont typeface="Wingdings" panose="05000000000000000000" pitchFamily="2" charset="2"/>
              <a:buChar char="q"/>
            </a:pPr>
            <a:r>
              <a:rPr lang="en-US" sz="2600" dirty="0">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lvl="0" indent="-457200">
              <a:buSzPts val="2400"/>
              <a:buFont typeface="Wingdings" panose="05000000000000000000" pitchFamily="2" charset="2"/>
              <a:buChar char="q"/>
            </a:pPr>
            <a:r>
              <a:rPr lang="en-US" sz="2600" dirty="0">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lvl="0" indent="-457200">
              <a:buSzPts val="2400"/>
              <a:buFont typeface="Wingdings" panose="05000000000000000000" pitchFamily="2" charset="2"/>
              <a:buChar char="q"/>
            </a:pPr>
            <a:r>
              <a:rPr lang="en-US" sz="2600" dirty="0">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endParaRPr sz="26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171" name="Google Shape;171;p25"/>
          <p:cNvPicPr preferRelativeResize="0"/>
          <p:nvPr/>
        </p:nvPicPr>
        <p:blipFill rotWithShape="1">
          <a:blip r:embed="rId3">
            <a:alphaModFix/>
          </a:blip>
          <a:srcRect/>
          <a:stretch/>
        </p:blipFill>
        <p:spPr>
          <a:xfrm>
            <a:off x="11099702" y="243517"/>
            <a:ext cx="963999" cy="903453"/>
          </a:xfrm>
          <a:prstGeom prst="rect">
            <a:avLst/>
          </a:prstGeom>
          <a:noFill/>
          <a:ln>
            <a:noFill/>
          </a:ln>
        </p:spPr>
      </p:pic>
      <p:sp>
        <p:nvSpPr>
          <p:cNvPr id="172" name="Google Shape;172;p25"/>
          <p:cNvSpPr/>
          <p:nvPr/>
        </p:nvSpPr>
        <p:spPr>
          <a:xfrm flipH="1">
            <a:off x="368717" y="130627"/>
            <a:ext cx="10525706" cy="873576"/>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dk1"/>
                </a:solidFill>
                <a:latin typeface="Times New Roman"/>
                <a:ea typeface="Times New Roman"/>
                <a:cs typeface="Times New Roman"/>
                <a:sym typeface="Times New Roman"/>
              </a:rPr>
              <a:t>Project Supply Chain Process Framework</a:t>
            </a:r>
            <a:endParaRPr sz="3600" dirty="0">
              <a:solidFill>
                <a:schemeClr val="dk1"/>
              </a:solidFill>
              <a:latin typeface="Calibri"/>
              <a:ea typeface="Calibri"/>
              <a:cs typeface="Calibri"/>
              <a:sym typeface="Calibri"/>
            </a:endParaRPr>
          </a:p>
        </p:txBody>
      </p:sp>
      <p:sp>
        <p:nvSpPr>
          <p:cNvPr id="173" name="Google Shape;173;p25"/>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9734791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982461"/>
            <a:ext cx="3609557" cy="571878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982461"/>
            <a:ext cx="10258648" cy="5355272"/>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400"/>
              <a:buFont typeface="Noto Sans Symbols"/>
              <a:buChar char="❑"/>
            </a:pPr>
            <a:r>
              <a:rPr lang="en-US" sz="2600" dirty="0">
                <a:solidFill>
                  <a:schemeClr val="dk1"/>
                </a:solidFill>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lvl="0" indent="-457200">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First</a:t>
            </a:r>
            <a:r>
              <a:rPr lang="en-US" sz="2400" dirty="0">
                <a:solidFill>
                  <a:schemeClr val="dk1"/>
                </a:solidFill>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lvl="0" indent="-457200">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Second</a:t>
            </a:r>
            <a:r>
              <a:rPr lang="en-US" sz="2400" dirty="0">
                <a:solidFill>
                  <a:schemeClr val="dk1"/>
                </a:solidFill>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lvl="0" indent="-457200">
              <a:buClr>
                <a:schemeClr val="dk1"/>
              </a:buClr>
              <a:buSzPts val="2400"/>
              <a:buFont typeface="Noto Sans Symbols"/>
              <a:buChar char="❑"/>
            </a:pPr>
            <a:r>
              <a:rPr lang="en-US" sz="2400" b="1" dirty="0">
                <a:solidFill>
                  <a:schemeClr val="dk1"/>
                </a:solidFill>
                <a:latin typeface="Times New Roman"/>
                <a:ea typeface="Times New Roman"/>
                <a:cs typeface="Times New Roman"/>
                <a:sym typeface="Times New Roman"/>
              </a:rPr>
              <a:t>Third</a:t>
            </a:r>
            <a:r>
              <a:rPr lang="en-US" sz="2400" dirty="0">
                <a:solidFill>
                  <a:schemeClr val="dk1"/>
                </a:solidFill>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lang="en-US" sz="2400" b="1" dirty="0">
              <a:solidFill>
                <a:schemeClr val="dk1"/>
              </a:solidFill>
              <a:latin typeface="Times New Roman"/>
              <a:ea typeface="Times New Roman"/>
              <a:cs typeface="Times New Roman"/>
              <a:sym typeface="Times New Roman"/>
            </a:endParaRPr>
          </a:p>
        </p:txBody>
      </p:sp>
      <p:pic>
        <p:nvPicPr>
          <p:cNvPr id="181" name="Google Shape;181;p26"/>
          <p:cNvPicPr preferRelativeResize="0"/>
          <p:nvPr/>
        </p:nvPicPr>
        <p:blipFill rotWithShape="1">
          <a:blip r:embed="rId3">
            <a:alphaModFix/>
          </a:blip>
          <a:srcRect/>
          <a:stretch/>
        </p:blipFill>
        <p:spPr>
          <a:xfrm>
            <a:off x="10607039" y="187614"/>
            <a:ext cx="1584961" cy="794847"/>
          </a:xfrm>
          <a:prstGeom prst="rect">
            <a:avLst/>
          </a:prstGeom>
          <a:noFill/>
          <a:ln>
            <a:noFill/>
          </a:ln>
        </p:spPr>
      </p:pic>
      <p:sp>
        <p:nvSpPr>
          <p:cNvPr id="182" name="Google Shape;182;p26"/>
          <p:cNvSpPr/>
          <p:nvPr/>
        </p:nvSpPr>
        <p:spPr>
          <a:xfrm flipH="1">
            <a:off x="365757" y="187614"/>
            <a:ext cx="10241281" cy="622283"/>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Integrating the Supply Chain</a:t>
            </a:r>
            <a:endParaRPr sz="3600" b="1" dirty="0">
              <a:solidFill>
                <a:schemeClr val="dk1"/>
              </a:solidFill>
              <a:latin typeface="Calibri"/>
              <a:ea typeface="Calibri"/>
              <a:cs typeface="Calibri"/>
              <a:sym typeface="Calibri"/>
            </a:endParaRPr>
          </a:p>
        </p:txBody>
      </p:sp>
      <p:sp>
        <p:nvSpPr>
          <p:cNvPr id="183" name="Google Shape;183;p26"/>
          <p:cNvSpPr txBox="1"/>
          <p:nvPr/>
        </p:nvSpPr>
        <p:spPr>
          <a:xfrm>
            <a:off x="4195326" y="6363859"/>
            <a:ext cx="2599509"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719561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473304"/>
            <a:ext cx="11194869" cy="4927462"/>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Flowchart the project supply chain processes before the project is initiated</a:t>
            </a:r>
          </a:p>
          <a:p>
            <a:pPr marL="457200" lvl="0" indent="-457200" defTabSz="457200">
              <a:lnSpc>
                <a:spcPct val="90000"/>
              </a:lnSpc>
              <a:spcAft>
                <a:spcPts val="600"/>
              </a:spcAft>
              <a:buClrTx/>
              <a:buSzPct val="150000"/>
              <a:buFont typeface="Wingdings" panose="05000000000000000000" pitchFamily="2" charset="2"/>
              <a:buChar char="Ø"/>
            </a:pPr>
            <a:endParaRPr lang="en-US" sz="24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Standardize processes</a:t>
            </a:r>
          </a:p>
          <a:p>
            <a:pPr marL="457200" lvl="0" indent="-457200" defTabSz="457200">
              <a:lnSpc>
                <a:spcPct val="90000"/>
              </a:lnSpc>
              <a:spcAft>
                <a:spcPts val="600"/>
              </a:spcAft>
              <a:buClrTx/>
              <a:buSzPct val="150000"/>
              <a:buFont typeface="Wingdings" panose="05000000000000000000" pitchFamily="2" charset="2"/>
              <a:buChar char="Ø"/>
            </a:pPr>
            <a:endParaRPr lang="en-US" sz="24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Control process variation</a:t>
            </a:r>
          </a:p>
          <a:p>
            <a:pPr marL="457200" lvl="0" indent="-457200" defTabSz="457200">
              <a:lnSpc>
                <a:spcPct val="90000"/>
              </a:lnSpc>
              <a:spcAft>
                <a:spcPts val="600"/>
              </a:spcAft>
              <a:buClrTx/>
              <a:buSzPct val="150000"/>
              <a:buFont typeface="Wingdings" panose="05000000000000000000" pitchFamily="2" charset="2"/>
              <a:buChar char="Ø"/>
            </a:pPr>
            <a:endParaRPr lang="en-US" sz="24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Prequalify suppliers through supplier certification</a:t>
            </a:r>
          </a:p>
          <a:p>
            <a:pPr marL="457200" lvl="0" indent="-457200" defTabSz="457200">
              <a:lnSpc>
                <a:spcPct val="90000"/>
              </a:lnSpc>
              <a:spcAft>
                <a:spcPts val="600"/>
              </a:spcAft>
              <a:buClrTx/>
              <a:buSzPct val="150000"/>
              <a:buFont typeface="Wingdings" panose="05000000000000000000" pitchFamily="2" charset="2"/>
              <a:buChar char="Ø"/>
            </a:pPr>
            <a:endParaRPr lang="en-US" sz="24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Audit the project supply chain processes and take corrective and preventive actions</a:t>
            </a:r>
          </a:p>
          <a:p>
            <a:pPr marL="457200" lvl="0" indent="-457200" defTabSz="457200">
              <a:lnSpc>
                <a:spcPct val="90000"/>
              </a:lnSpc>
              <a:spcAft>
                <a:spcPts val="600"/>
              </a:spcAft>
              <a:buClrTx/>
              <a:buSzPct val="150000"/>
              <a:buFont typeface="Wingdings" panose="05000000000000000000" pitchFamily="2" charset="2"/>
              <a:buChar char="Ø"/>
            </a:pPr>
            <a:endParaRPr lang="en-US" sz="24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400" b="1" kern="1200" dirty="0">
                <a:solidFill>
                  <a:prstClr val="black"/>
                </a:solidFill>
                <a:latin typeface="Times New Roman" panose="02020603050405020304" pitchFamily="18" charset="0"/>
                <a:ea typeface="+mn-ea"/>
                <a:cs typeface="Times New Roman" panose="02020603050405020304" pitchFamily="18" charset="0"/>
              </a:rPr>
              <a:t>Measure project supply chain performance</a:t>
            </a:r>
            <a:endParaRPr lang="en-US" sz="24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437223" y="187614"/>
            <a:ext cx="1593667" cy="1025230"/>
          </a:xfrm>
          <a:prstGeom prst="rect">
            <a:avLst/>
          </a:prstGeom>
          <a:noFill/>
          <a:ln>
            <a:noFill/>
          </a:ln>
        </p:spPr>
      </p:pic>
      <p:sp>
        <p:nvSpPr>
          <p:cNvPr id="182" name="Google Shape;182;p26"/>
          <p:cNvSpPr/>
          <p:nvPr/>
        </p:nvSpPr>
        <p:spPr>
          <a:xfrm flipH="1">
            <a:off x="365757" y="300446"/>
            <a:ext cx="10071466"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How to add value to the project</a:t>
            </a:r>
            <a:endParaRPr sz="3600" b="1" dirty="0">
              <a:solidFill>
                <a:schemeClr val="dk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99839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61" y="1668018"/>
            <a:ext cx="10071462" cy="4385776"/>
          </a:xfrm>
          <a:prstGeom prst="rect">
            <a:avLst/>
          </a:prstGeom>
          <a:solidFill>
            <a:srgbClr val="DDEAF6"/>
          </a:solidFill>
          <a:ln>
            <a:noFill/>
          </a:ln>
        </p:spPr>
        <p:txBody>
          <a:bodyPr spcFirstLastPara="1" wrap="square" lIns="91425" tIns="45700" rIns="91425" bIns="45700" anchor="t" anchorCtr="0">
            <a:spAutoFit/>
          </a:bodyPr>
          <a:lstStyle/>
          <a:p>
            <a:pPr marL="342900" lvl="0" indent="-342900" defTabSz="457200">
              <a:lnSpc>
                <a:spcPct val="90000"/>
              </a:lnSpc>
              <a:spcAft>
                <a:spcPts val="600"/>
              </a:spcAft>
              <a:buClrTx/>
              <a:buSzPct val="150000"/>
              <a:buFont typeface="Arial"/>
              <a:buChar char="•"/>
            </a:pPr>
            <a:r>
              <a:rPr lang="en-US" sz="2800" b="1" kern="1200" dirty="0">
                <a:solidFill>
                  <a:prstClr val="black"/>
                </a:solidFill>
                <a:latin typeface="Times New Roman" panose="02020603050405020304" pitchFamily="18" charset="0"/>
                <a:ea typeface="+mn-ea"/>
                <a:cs typeface="Times New Roman" panose="02020603050405020304" pitchFamily="18" charset="0"/>
              </a:rPr>
              <a:t>Time</a:t>
            </a:r>
          </a:p>
          <a:p>
            <a:pPr lvl="0" defTabSz="457200">
              <a:lnSpc>
                <a:spcPct val="90000"/>
              </a:lnSpc>
              <a:spcAft>
                <a:spcPts val="600"/>
              </a:spcAft>
              <a:buClrTx/>
              <a:buSzPct val="150000"/>
            </a:pPr>
            <a:endParaRPr lang="en-US" sz="2600" b="1"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50000"/>
              <a:buFont typeface="Wingdings" panose="05000000000000000000" pitchFamily="2" charset="2"/>
              <a:buChar char="Ø"/>
            </a:pPr>
            <a:r>
              <a:rPr lang="en-US" sz="2600" kern="1200" dirty="0">
                <a:solidFill>
                  <a:prstClr val="black"/>
                </a:solidFill>
                <a:latin typeface="Times New Roman" panose="02020603050405020304" pitchFamily="18" charset="0"/>
                <a:ea typeface="+mn-ea"/>
                <a:cs typeface="Times New Roman" panose="02020603050405020304" pitchFamily="18" charset="0"/>
              </a:rPr>
              <a:t>Was the project completed and delivered on time?</a:t>
            </a:r>
          </a:p>
          <a:p>
            <a:pPr marL="457200" lvl="0" indent="-457200" defTabSz="457200">
              <a:lnSpc>
                <a:spcPct val="90000"/>
              </a:lnSpc>
              <a:spcAft>
                <a:spcPts val="600"/>
              </a:spcAft>
              <a:buClrTx/>
              <a:buSzPct val="150000"/>
              <a:buFont typeface="Wingdings" panose="05000000000000000000" pitchFamily="2" charset="2"/>
              <a:buChar char="Ø"/>
            </a:pPr>
            <a:r>
              <a:rPr lang="en-US" sz="2600" kern="1200" dirty="0">
                <a:solidFill>
                  <a:prstClr val="black"/>
                </a:solidFill>
                <a:latin typeface="Times New Roman" panose="02020603050405020304" pitchFamily="18" charset="0"/>
                <a:ea typeface="+mn-ea"/>
                <a:cs typeface="Times New Roman" panose="02020603050405020304" pitchFamily="18" charset="0"/>
              </a:rPr>
              <a:t>What is the potential variability in project completion times?</a:t>
            </a:r>
          </a:p>
          <a:p>
            <a:pPr marL="457200" lvl="0" indent="-457200" defTabSz="457200">
              <a:lnSpc>
                <a:spcPct val="90000"/>
              </a:lnSpc>
              <a:spcAft>
                <a:spcPts val="600"/>
              </a:spcAft>
              <a:buClrTx/>
              <a:buSzPct val="150000"/>
              <a:buFont typeface="Wingdings" panose="05000000000000000000" pitchFamily="2" charset="2"/>
              <a:buChar char="Ø"/>
            </a:pPr>
            <a:r>
              <a:rPr lang="en-US" sz="2600" kern="1200" dirty="0">
                <a:solidFill>
                  <a:prstClr val="black"/>
                </a:solidFill>
                <a:latin typeface="Times New Roman" panose="02020603050405020304" pitchFamily="18" charset="0"/>
                <a:ea typeface="+mn-ea"/>
                <a:cs typeface="Times New Roman" panose="02020603050405020304" pitchFamily="18" charset="0"/>
              </a:rPr>
              <a:t>Was the completed project operationalized on time to the satisfaction of the customer?</a:t>
            </a:r>
          </a:p>
          <a:p>
            <a:pPr marL="457200" lvl="0" indent="-457200" defTabSz="457200">
              <a:lnSpc>
                <a:spcPct val="90000"/>
              </a:lnSpc>
              <a:spcAft>
                <a:spcPts val="600"/>
              </a:spcAft>
              <a:buClrTx/>
              <a:buSzPct val="150000"/>
              <a:buFont typeface="Wingdings" panose="05000000000000000000" pitchFamily="2" charset="2"/>
              <a:buChar char="Ø"/>
            </a:pPr>
            <a:r>
              <a:rPr lang="en-US" sz="2600" kern="1200" dirty="0">
                <a:solidFill>
                  <a:prstClr val="black"/>
                </a:solidFill>
                <a:latin typeface="Times New Roman" panose="02020603050405020304" pitchFamily="18" charset="0"/>
                <a:ea typeface="+mn-ea"/>
                <a:cs typeface="Times New Roman" panose="02020603050405020304" pitchFamily="18" charset="0"/>
              </a:rPr>
              <a:t>Were the purchased materials and manufactured components delivered on time by upstream suppliers?</a:t>
            </a:r>
          </a:p>
          <a:p>
            <a:pPr marL="457200" lvl="0" indent="-457200" defTabSz="457200">
              <a:lnSpc>
                <a:spcPct val="90000"/>
              </a:lnSpc>
              <a:spcAft>
                <a:spcPts val="600"/>
              </a:spcAft>
              <a:buClrTx/>
              <a:buSzPct val="150000"/>
              <a:buFont typeface="Wingdings" panose="05000000000000000000" pitchFamily="2" charset="2"/>
              <a:buChar char="Ø"/>
            </a:pPr>
            <a:r>
              <a:rPr lang="en-US" sz="2600" kern="1200" dirty="0">
                <a:solidFill>
                  <a:prstClr val="black"/>
                </a:solidFill>
                <a:latin typeface="Times New Roman" panose="02020603050405020304" pitchFamily="18" charset="0"/>
                <a:ea typeface="+mn-ea"/>
                <a:cs typeface="Times New Roman" panose="02020603050405020304" pitchFamily="18" charset="0"/>
              </a:rPr>
              <a:t>What is the potential variability in procurement lead times?</a:t>
            </a:r>
          </a:p>
          <a:p>
            <a:pPr lvl="0" defTabSz="457200">
              <a:lnSpc>
                <a:spcPct val="90000"/>
              </a:lnSpc>
              <a:spcAft>
                <a:spcPts val="600"/>
              </a:spcAft>
              <a:buClrTx/>
              <a:buSzPct val="150000"/>
            </a:pPr>
            <a:endParaRPr lang="en-US" sz="2600" kern="1200" dirty="0">
              <a:solidFill>
                <a:prstClr val="black"/>
              </a:solidFill>
              <a:latin typeface="Times New Roman" panose="02020603050405020304" pitchFamily="18" charset="0"/>
              <a:ea typeface="+mn-ea"/>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437223" y="187614"/>
            <a:ext cx="1593667" cy="1025230"/>
          </a:xfrm>
          <a:prstGeom prst="rect">
            <a:avLst/>
          </a:prstGeom>
          <a:noFill/>
          <a:ln>
            <a:noFill/>
          </a:ln>
        </p:spPr>
      </p:pic>
      <p:sp>
        <p:nvSpPr>
          <p:cNvPr id="182" name="Google Shape;182;p26"/>
          <p:cNvSpPr/>
          <p:nvPr/>
        </p:nvSpPr>
        <p:spPr>
          <a:xfrm flipH="1">
            <a:off x="365757" y="300446"/>
            <a:ext cx="10071466"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900" b="1" dirty="0">
                <a:latin typeface="Times New Roman" panose="02020603050405020304" pitchFamily="18" charset="0"/>
                <a:cs typeface="Times New Roman" panose="02020603050405020304" pitchFamily="18" charset="0"/>
              </a:rPr>
              <a:t>Performance Metrics in Project Supply Chain Management</a:t>
            </a:r>
            <a:endParaRPr sz="2900" b="1" dirty="0">
              <a:solidFill>
                <a:schemeClr val="dk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34477502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60" y="1401086"/>
            <a:ext cx="10241278" cy="4955162"/>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400"/>
              <a:buFont typeface="Noto Sans Symbols"/>
              <a:buChar char="❑"/>
            </a:pPr>
            <a:r>
              <a:rPr lang="en-US" sz="2800" b="1" dirty="0">
                <a:latin typeface="Times New Roman" panose="02020603050405020304" pitchFamily="18" charset="0"/>
                <a:cs typeface="Times New Roman" panose="02020603050405020304" pitchFamily="18" charset="0"/>
              </a:rPr>
              <a:t>Cost</a:t>
            </a:r>
          </a:p>
          <a:p>
            <a:pPr lvl="0">
              <a:buClr>
                <a:schemeClr val="dk1"/>
              </a:buClr>
              <a:buSzPts val="2400"/>
            </a:pPr>
            <a:endParaRPr lang="en-US" sz="28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Was the completed project within budget for each of the project</a:t>
            </a:r>
          </a:p>
          <a:p>
            <a:r>
              <a:rPr lang="en-US" sz="2600" dirty="0">
                <a:latin typeface="Times New Roman" panose="02020603050405020304" pitchFamily="18" charset="0"/>
                <a:cs typeface="Times New Roman" panose="02020603050405020304" pitchFamily="18" charset="0"/>
              </a:rPr>
              <a:t>      supply chain member?</a:t>
            </a:r>
          </a:p>
          <a:p>
            <a:pPr marL="457200" indent="-45720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What was the total project supply chain cost?</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Procurement cost of purchased materials</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Manufacturing cost</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Inventory-related cost</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Transportation cost</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Project acceleration costs</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Cost of liquidated damages</a:t>
            </a:r>
          </a:p>
          <a:p>
            <a:pPr marL="457200" indent="-457200">
              <a:buFont typeface="Wingdings" panose="05000000000000000000" pitchFamily="2" charset="2"/>
              <a:buChar char="§"/>
            </a:pPr>
            <a:r>
              <a:rPr lang="en-US" sz="2600" dirty="0">
                <a:latin typeface="Times New Roman" panose="02020603050405020304" pitchFamily="18" charset="0"/>
                <a:cs typeface="Times New Roman" panose="02020603050405020304" pitchFamily="18" charset="0"/>
              </a:rPr>
              <a:t>Other relevant costs: administrative, etc.</a:t>
            </a:r>
            <a:endParaRPr lang="en-US" sz="27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300446"/>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Performance Metrics in Project Supply Chain Management</a:t>
            </a:r>
            <a:endParaRPr lang="en-US" sz="2800" b="1" dirty="0">
              <a:solidFill>
                <a:schemeClr val="dk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6910630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180" name="Google Shape;180;p26"/>
          <p:cNvSpPr txBox="1"/>
          <p:nvPr/>
        </p:nvSpPr>
        <p:spPr>
          <a:xfrm>
            <a:off x="365760" y="1431372"/>
            <a:ext cx="10241278" cy="4555053"/>
          </a:xfrm>
          <a:prstGeom prst="rect">
            <a:avLst/>
          </a:prstGeom>
          <a:solidFill>
            <a:srgbClr val="DDEAF6"/>
          </a:solidFill>
          <a:ln>
            <a:noFill/>
          </a:ln>
        </p:spPr>
        <p:txBody>
          <a:bodyPr spcFirstLastPara="1" wrap="square" lIns="91425" tIns="45700" rIns="91425" bIns="45700" anchor="t" anchorCtr="0">
            <a:spAutoFit/>
          </a:bodyPr>
          <a:lstStyle/>
          <a:p>
            <a:pPr marL="457200" lvl="0" indent="-457200">
              <a:buClr>
                <a:schemeClr val="dk1"/>
              </a:buClr>
              <a:buSzPts val="2400"/>
              <a:buFont typeface="Noto Sans Symbols"/>
              <a:buChar char="❑"/>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Quality</a:t>
            </a:r>
          </a:p>
          <a:p>
            <a:pPr lvl="0">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lvl="0" indent="-457200">
              <a:buClr>
                <a:schemeClr val="dk1"/>
              </a:buClr>
              <a:buSzPts val="24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lvl="0" indent="-457200">
              <a:buClr>
                <a:schemeClr val="dk1"/>
              </a:buClr>
              <a:buSzPts val="24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lvl="0" indent="-457200">
              <a:buClr>
                <a:schemeClr val="dk1"/>
              </a:buClr>
              <a:buSzPts val="2400"/>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lvl="0" indent="-457200">
              <a:buClr>
                <a:schemeClr val="dk1"/>
              </a:buClr>
              <a:buSzPts val="2400"/>
              <a:buFont typeface="Wingdings" panose="05000000000000000000" pitchFamily="2" charset="2"/>
              <a:buChar char="Ø"/>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210429"/>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Performance Metrics in Project Supply Chain Management</a:t>
            </a:r>
            <a:endParaRPr lang="en-US" sz="2800" b="1" dirty="0">
              <a:solidFill>
                <a:schemeClr val="dk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Times New Roman" panose="02020603050405020304" pitchFamily="18" charset="0"/>
                <a:ea typeface="Calibri"/>
                <a:cs typeface="Times New Roman" panose="02020603050405020304" pitchFamily="18" charset="0"/>
                <a:sym typeface="Calibri"/>
              </a:rPr>
              <a:t>www.midocean.ae</a:t>
            </a:r>
            <a:endParaRP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48918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547279"/>
            <a:ext cx="10724609" cy="4401164"/>
          </a:xfrm>
          <a:prstGeom prst="rect">
            <a:avLst/>
          </a:prstGeom>
          <a:solidFill>
            <a:srgbClr val="DDEAF6"/>
          </a:solidFill>
          <a:ln>
            <a:noFill/>
          </a:ln>
        </p:spPr>
        <p:txBody>
          <a:bodyPr spcFirstLastPara="1" wrap="square" lIns="91425" tIns="45700" rIns="91425" bIns="45700" anchor="t" anchorCtr="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Flexibility</a:t>
            </a:r>
          </a:p>
          <a:p>
            <a:pPr algn="just"/>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indent="-4572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indent="-4572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algn="just"/>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181" name="Google Shape;181;p26"/>
          <p:cNvPicPr preferRelativeResize="0"/>
          <p:nvPr/>
        </p:nvPicPr>
        <p:blipFill rotWithShape="1">
          <a:blip r:embed="rId3">
            <a:alphaModFix/>
          </a:blip>
          <a:srcRect/>
          <a:stretch/>
        </p:blipFill>
        <p:spPr>
          <a:xfrm>
            <a:off x="11090365" y="187614"/>
            <a:ext cx="1101635" cy="1025230"/>
          </a:xfrm>
          <a:prstGeom prst="rect">
            <a:avLst/>
          </a:prstGeom>
          <a:noFill/>
          <a:ln>
            <a:noFill/>
          </a:ln>
        </p:spPr>
      </p:pic>
      <p:sp>
        <p:nvSpPr>
          <p:cNvPr id="182" name="Google Shape;182;p26"/>
          <p:cNvSpPr/>
          <p:nvPr/>
        </p:nvSpPr>
        <p:spPr>
          <a:xfrm flipH="1">
            <a:off x="365756" y="300446"/>
            <a:ext cx="10724609"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2800" b="1" dirty="0">
                <a:latin typeface="Times New Roman" panose="02020603050405020304" pitchFamily="18" charset="0"/>
                <a:cs typeface="Times New Roman" panose="02020603050405020304" pitchFamily="18" charset="0"/>
              </a:rPr>
              <a:t>Performance Metrics in Project Supply Chain Management</a:t>
            </a:r>
            <a:endParaRPr lang="en-US" sz="2800" b="1" dirty="0">
              <a:solidFill>
                <a:schemeClr val="dk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17955958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751450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61" y="1668018"/>
            <a:ext cx="10241278" cy="4524275"/>
          </a:xfrm>
          <a:prstGeom prst="rect">
            <a:avLst/>
          </a:prstGeom>
          <a:solidFill>
            <a:srgbClr val="DDEAF6"/>
          </a:solidFill>
          <a:ln>
            <a:noFill/>
          </a:ln>
        </p:spPr>
        <p:txBody>
          <a:bodyPr spcFirstLastPara="1" wrap="square" lIns="91425" tIns="45700" rIns="91425" bIns="45700" anchor="t" anchorCtr="0">
            <a:spAutoFit/>
          </a:bodyPr>
          <a:lstStyle/>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Discussing the way we manage supply chain and explain the benefits and impact of supply chain decisions on the success of a firm.</a:t>
            </a:r>
          </a:p>
          <a:p>
            <a:pPr marL="457200" lvl="0" indent="-45720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Understanding the critical areas of the supply chain. </a:t>
            </a:r>
          </a:p>
          <a:p>
            <a:pPr marL="514350" lvl="0" indent="-51435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Explaining the value drivers in project SCM.</a:t>
            </a:r>
          </a:p>
          <a:p>
            <a:pPr marL="514350" lvl="0" indent="-51435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Identifying the project  supply chain process framework. </a:t>
            </a:r>
          </a:p>
          <a:p>
            <a:pPr marL="514350" lvl="0" indent="-514350" defTabSz="457200">
              <a:lnSpc>
                <a:spcPct val="90000"/>
              </a:lnSpc>
              <a:spcAft>
                <a:spcPts val="600"/>
              </a:spcAft>
              <a:buClrTx/>
              <a:buSzPct val="100000"/>
              <a:buFont typeface="Wingdings" panose="05000000000000000000" pitchFamily="2" charset="2"/>
              <a:buChar char="q"/>
            </a:pPr>
            <a:endParaRPr lang="en-US" sz="27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a:lnSpc>
                <a:spcPct val="90000"/>
              </a:lnSpc>
              <a:spcAft>
                <a:spcPts val="600"/>
              </a:spcAft>
              <a:buClrTx/>
              <a:buSzPct val="100000"/>
              <a:buFont typeface="Wingdings" panose="05000000000000000000" pitchFamily="2" charset="2"/>
              <a:buChar char="q"/>
            </a:pPr>
            <a:r>
              <a:rPr lang="en-US" sz="2700" kern="1200" dirty="0">
                <a:solidFill>
                  <a:prstClr val="black"/>
                </a:solidFill>
                <a:latin typeface="Times New Roman" panose="02020603050405020304" pitchFamily="18" charset="0"/>
                <a:ea typeface="+mn-ea"/>
                <a:cs typeface="Times New Roman" panose="02020603050405020304" pitchFamily="18" charset="0"/>
              </a:rPr>
              <a:t>Explaining the performance metrics in project supply chain.</a:t>
            </a: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300446"/>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latin typeface="Times New Roman" panose="02020603050405020304" pitchFamily="18" charset="0"/>
                <a:cs typeface="Times New Roman" panose="02020603050405020304" pitchFamily="18" charset="0"/>
              </a:rPr>
              <a:t>Summary of Learning Objectives</a:t>
            </a:r>
            <a:endParaRPr sz="36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40461555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6"/>
          <p:cNvSpPr/>
          <p:nvPr/>
        </p:nvSpPr>
        <p:spPr>
          <a:xfrm>
            <a:off x="130629" y="1212844"/>
            <a:ext cx="3609557" cy="533164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26"/>
          <p:cNvSpPr txBox="1"/>
          <p:nvPr/>
        </p:nvSpPr>
        <p:spPr>
          <a:xfrm>
            <a:off x="365757" y="1928143"/>
            <a:ext cx="10241281" cy="3108503"/>
          </a:xfrm>
          <a:prstGeom prst="rect">
            <a:avLst/>
          </a:prstGeom>
          <a:solidFill>
            <a:srgbClr val="DDEAF6"/>
          </a:solidFill>
          <a:ln>
            <a:noFill/>
          </a:ln>
        </p:spPr>
        <p:txBody>
          <a:bodyPr spcFirstLastPara="1" wrap="square" lIns="91425" tIns="45700" rIns="91425" bIns="45700" anchor="t" anchorCtr="0">
            <a:spAutoFit/>
          </a:bodyPr>
          <a:lstStyle/>
          <a:p>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The Wiley Guide to Project Technology, </a:t>
            </a:r>
          </a:p>
          <a:p>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and Procurement Management by </a:t>
            </a:r>
          </a:p>
          <a:p>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Peter Morris and Jeffrey K. Pinto.</a:t>
            </a:r>
          </a:p>
          <a:p>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r>
              <a:rPr lang="en-US" sz="2800" b="1" dirty="0">
                <a:solidFill>
                  <a:schemeClr val="dk1"/>
                </a:solidFill>
                <a:latin typeface="Times New Roman" panose="02020603050405020304" pitchFamily="18" charset="0"/>
                <a:cs typeface="Times New Roman" panose="02020603050405020304" pitchFamily="18" charset="0"/>
                <a:sym typeface="Times New Roman"/>
              </a:rPr>
              <a:t>Chapter Ten</a:t>
            </a: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a:t>
            </a:r>
          </a:p>
          <a:p>
            <a:endParaRPr lang="en-US" sz="2800" dirty="0">
              <a:latin typeface="Times New Roman" panose="02020603050405020304" pitchFamily="18" charset="0"/>
              <a:cs typeface="Times New Roman" panose="02020603050405020304" pitchFamily="18" charset="0"/>
            </a:endParaRPr>
          </a:p>
        </p:txBody>
      </p:sp>
      <p:pic>
        <p:nvPicPr>
          <p:cNvPr id="181" name="Google Shape;181;p26"/>
          <p:cNvPicPr preferRelativeResize="0"/>
          <p:nvPr/>
        </p:nvPicPr>
        <p:blipFill rotWithShape="1">
          <a:blip r:embed="rId3">
            <a:alphaModFix/>
          </a:blip>
          <a:srcRect/>
          <a:stretch/>
        </p:blipFill>
        <p:spPr>
          <a:xfrm>
            <a:off x="10607039" y="187614"/>
            <a:ext cx="1423851" cy="1025230"/>
          </a:xfrm>
          <a:prstGeom prst="rect">
            <a:avLst/>
          </a:prstGeom>
          <a:noFill/>
          <a:ln>
            <a:noFill/>
          </a:ln>
        </p:spPr>
      </p:pic>
      <p:sp>
        <p:nvSpPr>
          <p:cNvPr id="182" name="Google Shape;182;p26"/>
          <p:cNvSpPr/>
          <p:nvPr/>
        </p:nvSpPr>
        <p:spPr>
          <a:xfrm flipH="1">
            <a:off x="365757" y="300446"/>
            <a:ext cx="10241281" cy="912398"/>
          </a:xfrm>
          <a:prstGeom prst="rect">
            <a:avLst/>
          </a:prstGeom>
          <a:solidFill>
            <a:srgbClr val="DDEAF6"/>
          </a:solidFill>
          <a:ln>
            <a:noFill/>
          </a:ln>
        </p:spPr>
        <p:txBody>
          <a:bodyPr spcFirstLastPara="1" wrap="square" lIns="91425" tIns="45700" rIns="91425" bIns="45700" anchor="ctr" anchorCtr="0">
            <a:noAutofit/>
          </a:bodyPr>
          <a:lstStyle/>
          <a:p>
            <a:pPr lvl="0" algn="ctr"/>
            <a:r>
              <a:rPr lang="en-US" sz="3600" b="1" dirty="0">
                <a:solidFill>
                  <a:schemeClr val="tx1"/>
                </a:solidFill>
                <a:latin typeface="Times New Roman"/>
                <a:ea typeface="Times New Roman"/>
                <a:cs typeface="Times New Roman"/>
                <a:sym typeface="Times New Roman"/>
              </a:rPr>
              <a:t>Essential Reference</a:t>
            </a:r>
            <a:endParaRPr sz="3600" b="1" dirty="0">
              <a:solidFill>
                <a:schemeClr val="tx1"/>
              </a:solidFill>
              <a:latin typeface="Calibri"/>
              <a:ea typeface="Calibri"/>
              <a:cs typeface="Calibri"/>
              <a:sym typeface="Calibri"/>
            </a:endParaRPr>
          </a:p>
        </p:txBody>
      </p:sp>
      <p:sp>
        <p:nvSpPr>
          <p:cNvPr id="183" name="Google Shape;183;p26"/>
          <p:cNvSpPr txBox="1"/>
          <p:nvPr/>
        </p:nvSpPr>
        <p:spPr>
          <a:xfrm>
            <a:off x="4787900" y="6400766"/>
            <a:ext cx="26163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rgbClr val="FFFFFF"/>
                </a:solidFill>
                <a:latin typeface="Calibri"/>
                <a:ea typeface="Calibri"/>
                <a:cs typeface="Calibri"/>
                <a:sym typeface="Calibri"/>
              </a:rPr>
              <a:t>www.midocean.ae</a:t>
            </a:r>
            <a:endParaRPr dirty="0"/>
          </a:p>
        </p:txBody>
      </p:sp>
    </p:spTree>
    <p:extLst>
      <p:ext uri="{BB962C8B-B14F-4D97-AF65-F5344CB8AC3E}">
        <p14:creationId xmlns:p14="http://schemas.microsoft.com/office/powerpoint/2010/main" val="26442133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33"/>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240" name="Google Shape;240;p33"/>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241" name="Google Shape;241;p33"/>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242" name="Google Shape;242;p33"/>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chemeClr val="lt1"/>
                </a:solidFill>
                <a:latin typeface="Times New Roman"/>
                <a:ea typeface="Times New Roman"/>
                <a:cs typeface="Times New Roman"/>
                <a:sym typeface="Times New Roman"/>
              </a:rPr>
              <a:t>Thank You</a:t>
            </a:r>
            <a:endParaRPr dirty="0"/>
          </a:p>
        </p:txBody>
      </p:sp>
      <p:sp>
        <p:nvSpPr>
          <p:cNvPr id="243" name="Google Shape;243;p33"/>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44" name="Google Shape;244;p33"/>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320670378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2714</TotalTime>
  <Words>4034</Words>
  <Application>Microsoft Office PowerPoint</Application>
  <PresentationFormat>Widescreen</PresentationFormat>
  <Paragraphs>310</Paragraphs>
  <Slides>43</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Noto Sans Symbols</vt:lpstr>
      <vt:lpstr>Times New Roman</vt:lpstr>
      <vt:lpstr>TimesNewRoman,Bold</vt:lpstr>
      <vt:lpstr>Wingdings</vt:lpstr>
      <vt:lpstr>Office Theme</vt:lpstr>
      <vt:lpstr>PowerPoint Presentation</vt:lpstr>
      <vt:lpstr>PowerPoint Presentation</vt:lpstr>
      <vt:lpstr>PowerPoint Presentation</vt:lpstr>
      <vt:lpstr>PowerPoint Presentation</vt:lpstr>
      <vt:lpstr>Understanding the role of supply chain in project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TABARAK</cp:lastModifiedBy>
  <cp:revision>63</cp:revision>
  <dcterms:modified xsi:type="dcterms:W3CDTF">2023-10-12T07:45:47Z</dcterms:modified>
</cp:coreProperties>
</file>