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notesViewPr>
    <p:cSldViewPr snapToGrid="0">
      <p:cViewPr varScale="1">
        <p:scale>
          <a:sx n="52" d="100"/>
          <a:sy n="52" d="100"/>
        </p:scale>
        <p:origin x="28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77D20A-378E-4EA5-A34A-222161470C6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SA"/>
        </a:p>
      </dgm:t>
    </dgm:pt>
    <dgm:pt modelId="{CD1EEC4E-8B90-4847-9E9F-E46BDD060D38}">
      <dgm:prSet phldrT="[Text]" custT="1"/>
      <dgm:spPr/>
      <dgm:t>
        <a:bodyPr/>
        <a:lstStyle/>
        <a:p>
          <a:pPr rtl="1"/>
          <a:r>
            <a:rPr lang="en-US" sz="3000" b="1" dirty="0">
              <a:solidFill>
                <a:schemeClr val="tx1"/>
              </a:solidFill>
              <a:latin typeface="Times New Roman" pitchFamily="18" charset="0"/>
              <a:cs typeface="Times New Roman" pitchFamily="18" charset="0"/>
            </a:rPr>
            <a:t>Sample Types</a:t>
          </a:r>
          <a:endParaRPr lang="ar-SA" sz="3000" b="1" dirty="0">
            <a:solidFill>
              <a:srgbClr val="C00000"/>
            </a:solidFill>
          </a:endParaRPr>
        </a:p>
      </dgm:t>
    </dgm:pt>
    <dgm:pt modelId="{B2A74E88-0C56-4719-BED1-434F8EF00F9E}" type="parTrans" cxnId="{879E1117-D64E-47C4-87AC-26B9199116BD}">
      <dgm:prSet/>
      <dgm:spPr/>
      <dgm:t>
        <a:bodyPr/>
        <a:lstStyle/>
        <a:p>
          <a:pPr rtl="1"/>
          <a:endParaRPr lang="ar-SA"/>
        </a:p>
      </dgm:t>
    </dgm:pt>
    <dgm:pt modelId="{5CC73C04-0A8C-4FA1-B8F0-82042123FA81}" type="sibTrans" cxnId="{879E1117-D64E-47C4-87AC-26B9199116BD}">
      <dgm:prSet/>
      <dgm:spPr/>
      <dgm:t>
        <a:bodyPr/>
        <a:lstStyle/>
        <a:p>
          <a:pPr rtl="1"/>
          <a:endParaRPr lang="ar-SA"/>
        </a:p>
      </dgm:t>
    </dgm:pt>
    <dgm:pt modelId="{834AFD78-BF7E-4A37-99CB-4A2C66FD49BA}">
      <dgm:prSet phldrT="[Text]" custT="1"/>
      <dgm:spPr/>
      <dgm:t>
        <a:bodyPr/>
        <a:lstStyle/>
        <a:p>
          <a:pPr>
            <a:buFont typeface="+mj-lt"/>
            <a:buAutoNum type="arabicParenR" startAt="2"/>
          </a:pPr>
          <a:r>
            <a:rPr lang="en-US" sz="2400" b="1" u="none" dirty="0">
              <a:solidFill>
                <a:srgbClr val="0070C0"/>
              </a:solidFill>
            </a:rPr>
            <a:t>Non-random samples</a:t>
          </a:r>
          <a:endParaRPr lang="ar-SA" sz="2400" b="1" u="none" dirty="0">
            <a:solidFill>
              <a:srgbClr val="0070C0"/>
            </a:solidFill>
          </a:endParaRPr>
        </a:p>
      </dgm:t>
    </dgm:pt>
    <dgm:pt modelId="{A5E992FD-5B6C-443C-8260-999E205A02B8}" type="parTrans" cxnId="{8E1597EB-9965-4A21-B8F8-71E79CC2BB71}">
      <dgm:prSet/>
      <dgm:spPr>
        <a:ln>
          <a:solidFill>
            <a:schemeClr val="tx1"/>
          </a:solidFill>
        </a:ln>
      </dgm:spPr>
      <dgm:t>
        <a:bodyPr/>
        <a:lstStyle/>
        <a:p>
          <a:pPr rtl="1"/>
          <a:endParaRPr lang="ar-SA"/>
        </a:p>
      </dgm:t>
    </dgm:pt>
    <dgm:pt modelId="{58C2AF7D-0F3D-461E-8947-87D0C71A4888}" type="sibTrans" cxnId="{8E1597EB-9965-4A21-B8F8-71E79CC2BB71}">
      <dgm:prSet/>
      <dgm:spPr/>
      <dgm:t>
        <a:bodyPr/>
        <a:lstStyle/>
        <a:p>
          <a:pPr rtl="1"/>
          <a:endParaRPr lang="ar-SA"/>
        </a:p>
      </dgm:t>
    </dgm:pt>
    <dgm:pt modelId="{F15AFD12-E246-421B-94C8-A67FA61AF10A}">
      <dgm:prSet phldrT="[Text]" custT="1"/>
      <dgm:spPr/>
      <dgm:t>
        <a:bodyPr/>
        <a:lstStyle/>
        <a:p>
          <a:pPr algn="l" rtl="0"/>
          <a:r>
            <a:rPr lang="en-US" sz="2000" b="1" dirty="0"/>
            <a:t>- Convenience </a:t>
          </a:r>
        </a:p>
        <a:p>
          <a:pPr algn="l">
            <a:buFontTx/>
            <a:buChar char="-"/>
          </a:pPr>
          <a:r>
            <a:rPr lang="en-US" sz="2000" b="1" dirty="0"/>
            <a:t>- Intended</a:t>
          </a:r>
        </a:p>
        <a:p>
          <a:pPr algn="l">
            <a:buFontTx/>
            <a:buChar char="-"/>
          </a:pPr>
          <a:r>
            <a:rPr lang="en-US" sz="2000" b="1" dirty="0"/>
            <a:t>- Quota</a:t>
          </a:r>
        </a:p>
        <a:p>
          <a:pPr algn="l">
            <a:buFontTx/>
            <a:buChar char="-"/>
          </a:pPr>
          <a:r>
            <a:rPr lang="en-US" sz="2000" b="1" dirty="0"/>
            <a:t>- Snowball </a:t>
          </a:r>
          <a:endParaRPr lang="ar-SA" sz="2000" b="1" dirty="0"/>
        </a:p>
      </dgm:t>
    </dgm:pt>
    <dgm:pt modelId="{B738F5D7-50FF-419F-BCBA-70EF7595E6B7}" type="parTrans" cxnId="{2615880A-3802-438F-9A4C-2464193A5B7C}">
      <dgm:prSet/>
      <dgm:spPr>
        <a:ln>
          <a:solidFill>
            <a:schemeClr val="tx1"/>
          </a:solidFill>
        </a:ln>
      </dgm:spPr>
      <dgm:t>
        <a:bodyPr/>
        <a:lstStyle/>
        <a:p>
          <a:pPr rtl="1"/>
          <a:endParaRPr lang="ar-SA"/>
        </a:p>
      </dgm:t>
    </dgm:pt>
    <dgm:pt modelId="{D50DFCE2-91E8-49C3-88A8-995B1779FE91}" type="sibTrans" cxnId="{2615880A-3802-438F-9A4C-2464193A5B7C}">
      <dgm:prSet/>
      <dgm:spPr/>
      <dgm:t>
        <a:bodyPr/>
        <a:lstStyle/>
        <a:p>
          <a:pPr rtl="1"/>
          <a:endParaRPr lang="ar-SA"/>
        </a:p>
      </dgm:t>
    </dgm:pt>
    <dgm:pt modelId="{E9C4AF35-7514-45BD-9D06-D10FE167A44F}">
      <dgm:prSet phldrT="[Text]" custT="1"/>
      <dgm:spPr/>
      <dgm:t>
        <a:bodyPr/>
        <a:lstStyle/>
        <a:p>
          <a:pPr rtl="1"/>
          <a:r>
            <a:rPr lang="en-US" sz="2800" b="1" u="none" dirty="0">
              <a:solidFill>
                <a:srgbClr val="0070C0"/>
              </a:solidFill>
            </a:rPr>
            <a:t>Random sample </a:t>
          </a:r>
          <a:endParaRPr lang="ar-SA" sz="2800" b="1" u="none" dirty="0">
            <a:solidFill>
              <a:srgbClr val="0070C0"/>
            </a:solidFill>
          </a:endParaRPr>
        </a:p>
      </dgm:t>
    </dgm:pt>
    <dgm:pt modelId="{8B055742-3A5B-4D3B-98B4-C298303080D9}" type="parTrans" cxnId="{DC8D3410-8CAD-4290-A76B-DE75769AA128}">
      <dgm:prSet/>
      <dgm:spPr>
        <a:ln>
          <a:solidFill>
            <a:schemeClr val="tx1"/>
          </a:solidFill>
        </a:ln>
      </dgm:spPr>
      <dgm:t>
        <a:bodyPr/>
        <a:lstStyle/>
        <a:p>
          <a:pPr rtl="1"/>
          <a:endParaRPr lang="ar-SA"/>
        </a:p>
      </dgm:t>
    </dgm:pt>
    <dgm:pt modelId="{1554207D-317B-4A4F-A5DD-673684BEBD18}" type="sibTrans" cxnId="{DC8D3410-8CAD-4290-A76B-DE75769AA128}">
      <dgm:prSet/>
      <dgm:spPr/>
      <dgm:t>
        <a:bodyPr/>
        <a:lstStyle/>
        <a:p>
          <a:pPr rtl="1"/>
          <a:endParaRPr lang="ar-SA"/>
        </a:p>
      </dgm:t>
    </dgm:pt>
    <dgm:pt modelId="{6B7523B1-A3FD-410B-A65E-E6C7B22E5C63}">
      <dgm:prSet phldrT="[Text]" custT="1"/>
      <dgm:spPr/>
      <dgm:t>
        <a:bodyPr/>
        <a:lstStyle/>
        <a:p>
          <a:pPr algn="l" rtl="0"/>
          <a:r>
            <a:rPr lang="en-US" sz="2000" b="1" dirty="0"/>
            <a:t>- Simple </a:t>
          </a:r>
        </a:p>
        <a:p>
          <a:pPr algn="l" rtl="0"/>
          <a:r>
            <a:rPr lang="en-US" sz="2000" b="1" dirty="0"/>
            <a:t>- Systematic </a:t>
          </a:r>
        </a:p>
        <a:p>
          <a:pPr algn="l" rtl="0">
            <a:buFontTx/>
            <a:buChar char="-"/>
          </a:pPr>
          <a:r>
            <a:rPr lang="en-US" sz="2000" b="1" dirty="0"/>
            <a:t>- Stratified </a:t>
          </a:r>
        </a:p>
        <a:p>
          <a:pPr algn="l" rtl="0">
            <a:buFontTx/>
            <a:buChar char="-"/>
          </a:pPr>
          <a:r>
            <a:rPr lang="en-US" sz="2000" b="1" dirty="0"/>
            <a:t>- Cluster </a:t>
          </a:r>
          <a:endParaRPr lang="ar-SA" sz="2000" b="1" dirty="0"/>
        </a:p>
      </dgm:t>
    </dgm:pt>
    <dgm:pt modelId="{29B5500D-C134-4A60-9D7B-D6D7FED1EC79}" type="parTrans" cxnId="{9829D0EE-E476-41EF-B609-0664D9F316BE}">
      <dgm:prSet/>
      <dgm:spPr>
        <a:ln>
          <a:solidFill>
            <a:schemeClr val="tx1"/>
          </a:solidFill>
        </a:ln>
      </dgm:spPr>
      <dgm:t>
        <a:bodyPr/>
        <a:lstStyle/>
        <a:p>
          <a:pPr rtl="1"/>
          <a:endParaRPr lang="ar-SA"/>
        </a:p>
      </dgm:t>
    </dgm:pt>
    <dgm:pt modelId="{B9F7BE9F-CBD1-43F8-BF7B-75034DD0AED0}" type="sibTrans" cxnId="{9829D0EE-E476-41EF-B609-0664D9F316BE}">
      <dgm:prSet/>
      <dgm:spPr/>
      <dgm:t>
        <a:bodyPr/>
        <a:lstStyle/>
        <a:p>
          <a:pPr rtl="1"/>
          <a:endParaRPr lang="ar-SA"/>
        </a:p>
      </dgm:t>
    </dgm:pt>
    <dgm:pt modelId="{65AFB819-6B70-491A-A739-71CC88D7954B}" type="pres">
      <dgm:prSet presAssocID="{0D77D20A-378E-4EA5-A34A-222161470C69}" presName="hierChild1" presStyleCnt="0">
        <dgm:presLayoutVars>
          <dgm:chPref val="1"/>
          <dgm:dir/>
          <dgm:animOne val="branch"/>
          <dgm:animLvl val="lvl"/>
          <dgm:resizeHandles/>
        </dgm:presLayoutVars>
      </dgm:prSet>
      <dgm:spPr/>
    </dgm:pt>
    <dgm:pt modelId="{129363B1-35EB-4397-80F7-6BDFC2F76E43}" type="pres">
      <dgm:prSet presAssocID="{CD1EEC4E-8B90-4847-9E9F-E46BDD060D38}" presName="hierRoot1" presStyleCnt="0"/>
      <dgm:spPr/>
    </dgm:pt>
    <dgm:pt modelId="{16E0EBF2-0E25-462D-B576-637DDC9818FF}" type="pres">
      <dgm:prSet presAssocID="{CD1EEC4E-8B90-4847-9E9F-E46BDD060D38}" presName="composite" presStyleCnt="0"/>
      <dgm:spPr/>
    </dgm:pt>
    <dgm:pt modelId="{D71D83EA-CF09-46A3-AF77-265B52437003}" type="pres">
      <dgm:prSet presAssocID="{CD1EEC4E-8B90-4847-9E9F-E46BDD060D38}" presName="background" presStyleLbl="node0" presStyleIdx="0" presStyleCnt="1"/>
      <dgm:spPr/>
    </dgm:pt>
    <dgm:pt modelId="{6BE5595B-28E8-4B5C-A155-C876E6B50314}" type="pres">
      <dgm:prSet presAssocID="{CD1EEC4E-8B90-4847-9E9F-E46BDD060D38}" presName="text" presStyleLbl="fgAcc0" presStyleIdx="0" presStyleCnt="1" custScaleX="145044" custScaleY="41078" custLinFactNeighborX="-17815" custLinFactNeighborY="-22417">
        <dgm:presLayoutVars>
          <dgm:chPref val="3"/>
        </dgm:presLayoutVars>
      </dgm:prSet>
      <dgm:spPr/>
    </dgm:pt>
    <dgm:pt modelId="{5EF09811-111E-46A2-8A0A-FAD32FDA7F8E}" type="pres">
      <dgm:prSet presAssocID="{CD1EEC4E-8B90-4847-9E9F-E46BDD060D38}" presName="hierChild2" presStyleCnt="0"/>
      <dgm:spPr/>
    </dgm:pt>
    <dgm:pt modelId="{1FF7BCB4-4686-46DF-B1F6-7ABD290FC38A}" type="pres">
      <dgm:prSet presAssocID="{A5E992FD-5B6C-443C-8260-999E205A02B8}" presName="Name10" presStyleLbl="parChTrans1D2" presStyleIdx="0" presStyleCnt="2"/>
      <dgm:spPr/>
    </dgm:pt>
    <dgm:pt modelId="{08A3F31C-74E9-47A8-BF94-B7BF4D6ECAF9}" type="pres">
      <dgm:prSet presAssocID="{834AFD78-BF7E-4A37-99CB-4A2C66FD49BA}" presName="hierRoot2" presStyleCnt="0"/>
      <dgm:spPr/>
    </dgm:pt>
    <dgm:pt modelId="{0186F6CD-D360-41B0-BCE9-D5593BE19B67}" type="pres">
      <dgm:prSet presAssocID="{834AFD78-BF7E-4A37-99CB-4A2C66FD49BA}" presName="composite2" presStyleCnt="0"/>
      <dgm:spPr/>
    </dgm:pt>
    <dgm:pt modelId="{C22C109D-DFB3-441D-BC63-14C3DA459405}" type="pres">
      <dgm:prSet presAssocID="{834AFD78-BF7E-4A37-99CB-4A2C66FD49BA}" presName="background2" presStyleLbl="node2" presStyleIdx="0" presStyleCnt="2"/>
      <dgm:spPr/>
    </dgm:pt>
    <dgm:pt modelId="{DD2BD5A4-BDA0-4E54-9E0F-177DE3456433}" type="pres">
      <dgm:prSet presAssocID="{834AFD78-BF7E-4A37-99CB-4A2C66FD49BA}" presName="text2" presStyleLbl="fgAcc2" presStyleIdx="0" presStyleCnt="2" custScaleX="167155" custScaleY="36205">
        <dgm:presLayoutVars>
          <dgm:chPref val="3"/>
        </dgm:presLayoutVars>
      </dgm:prSet>
      <dgm:spPr/>
    </dgm:pt>
    <dgm:pt modelId="{926D4DF2-4409-4829-A679-F044420C1DD5}" type="pres">
      <dgm:prSet presAssocID="{834AFD78-BF7E-4A37-99CB-4A2C66FD49BA}" presName="hierChild3" presStyleCnt="0"/>
      <dgm:spPr/>
    </dgm:pt>
    <dgm:pt modelId="{5ECDF357-1504-401D-90CF-16872876D807}" type="pres">
      <dgm:prSet presAssocID="{B738F5D7-50FF-419F-BCBA-70EF7595E6B7}" presName="Name17" presStyleLbl="parChTrans1D3" presStyleIdx="0" presStyleCnt="2"/>
      <dgm:spPr/>
    </dgm:pt>
    <dgm:pt modelId="{046147BE-22C8-4EDB-85B2-4187490FD20D}" type="pres">
      <dgm:prSet presAssocID="{F15AFD12-E246-421B-94C8-A67FA61AF10A}" presName="hierRoot3" presStyleCnt="0"/>
      <dgm:spPr/>
    </dgm:pt>
    <dgm:pt modelId="{8A4A8505-CC7E-4E84-AA78-FEF2B505FB2B}" type="pres">
      <dgm:prSet presAssocID="{F15AFD12-E246-421B-94C8-A67FA61AF10A}" presName="composite3" presStyleCnt="0"/>
      <dgm:spPr/>
    </dgm:pt>
    <dgm:pt modelId="{34AEA4B3-41CC-4779-8C4E-590846B0C9F9}" type="pres">
      <dgm:prSet presAssocID="{F15AFD12-E246-421B-94C8-A67FA61AF10A}" presName="background3" presStyleLbl="node3" presStyleIdx="0" presStyleCnt="2"/>
      <dgm:spPr/>
    </dgm:pt>
    <dgm:pt modelId="{ECA352FA-770F-4BEC-8C51-24F5EEFEDCDD}" type="pres">
      <dgm:prSet presAssocID="{F15AFD12-E246-421B-94C8-A67FA61AF10A}" presName="text3" presStyleLbl="fgAcc3" presStyleIdx="0" presStyleCnt="2" custScaleX="132904" custScaleY="136346">
        <dgm:presLayoutVars>
          <dgm:chPref val="3"/>
        </dgm:presLayoutVars>
      </dgm:prSet>
      <dgm:spPr/>
    </dgm:pt>
    <dgm:pt modelId="{BE4C8E4B-9C98-45F0-B8BC-2B3FE63476FD}" type="pres">
      <dgm:prSet presAssocID="{F15AFD12-E246-421B-94C8-A67FA61AF10A}" presName="hierChild4" presStyleCnt="0"/>
      <dgm:spPr/>
    </dgm:pt>
    <dgm:pt modelId="{A5E29147-67AD-4481-A2A6-4E1DCF6FC1FC}" type="pres">
      <dgm:prSet presAssocID="{8B055742-3A5B-4D3B-98B4-C298303080D9}" presName="Name10" presStyleLbl="parChTrans1D2" presStyleIdx="1" presStyleCnt="2"/>
      <dgm:spPr/>
    </dgm:pt>
    <dgm:pt modelId="{2851BD6F-5AE3-42D3-8D1D-F94E39B10AF5}" type="pres">
      <dgm:prSet presAssocID="{E9C4AF35-7514-45BD-9D06-D10FE167A44F}" presName="hierRoot2" presStyleCnt="0"/>
      <dgm:spPr/>
    </dgm:pt>
    <dgm:pt modelId="{2803E033-5D80-4891-9DF2-147BF9422008}" type="pres">
      <dgm:prSet presAssocID="{E9C4AF35-7514-45BD-9D06-D10FE167A44F}" presName="composite2" presStyleCnt="0"/>
      <dgm:spPr/>
    </dgm:pt>
    <dgm:pt modelId="{425EB07B-3FBE-46B7-873C-EC6C770471A5}" type="pres">
      <dgm:prSet presAssocID="{E9C4AF35-7514-45BD-9D06-D10FE167A44F}" presName="background2" presStyleLbl="node2" presStyleIdx="1" presStyleCnt="2"/>
      <dgm:spPr/>
    </dgm:pt>
    <dgm:pt modelId="{6F55BDAF-E073-452D-8A12-F1918ABF59B8}" type="pres">
      <dgm:prSet presAssocID="{E9C4AF35-7514-45BD-9D06-D10FE167A44F}" presName="text2" presStyleLbl="fgAcc2" presStyleIdx="1" presStyleCnt="2" custScaleX="152544" custScaleY="39522" custLinFactNeighborX="-1587" custLinFactNeighborY="-1889">
        <dgm:presLayoutVars>
          <dgm:chPref val="3"/>
        </dgm:presLayoutVars>
      </dgm:prSet>
      <dgm:spPr/>
    </dgm:pt>
    <dgm:pt modelId="{7BA497F9-7A2B-4343-848D-E502BDED7A81}" type="pres">
      <dgm:prSet presAssocID="{E9C4AF35-7514-45BD-9D06-D10FE167A44F}" presName="hierChild3" presStyleCnt="0"/>
      <dgm:spPr/>
    </dgm:pt>
    <dgm:pt modelId="{3D560657-9DF7-4497-A1CC-D3FBCE53FEED}" type="pres">
      <dgm:prSet presAssocID="{29B5500D-C134-4A60-9D7B-D6D7FED1EC79}" presName="Name17" presStyleLbl="parChTrans1D3" presStyleIdx="1" presStyleCnt="2"/>
      <dgm:spPr/>
    </dgm:pt>
    <dgm:pt modelId="{83612AF7-7FB1-4B0E-9AE1-783492C02B7C}" type="pres">
      <dgm:prSet presAssocID="{6B7523B1-A3FD-410B-A65E-E6C7B22E5C63}" presName="hierRoot3" presStyleCnt="0"/>
      <dgm:spPr/>
    </dgm:pt>
    <dgm:pt modelId="{CEB7F53D-6FAB-4A1D-BA99-4770CEF564E8}" type="pres">
      <dgm:prSet presAssocID="{6B7523B1-A3FD-410B-A65E-E6C7B22E5C63}" presName="composite3" presStyleCnt="0"/>
      <dgm:spPr/>
    </dgm:pt>
    <dgm:pt modelId="{0E1DAC40-C4F8-4511-A594-B81D9F23C320}" type="pres">
      <dgm:prSet presAssocID="{6B7523B1-A3FD-410B-A65E-E6C7B22E5C63}" presName="background3" presStyleLbl="node3" presStyleIdx="1" presStyleCnt="2"/>
      <dgm:spPr/>
    </dgm:pt>
    <dgm:pt modelId="{CAFA2667-4058-40B8-81B5-A536C14A651E}" type="pres">
      <dgm:prSet presAssocID="{6B7523B1-A3FD-410B-A65E-E6C7B22E5C63}" presName="text3" presStyleLbl="fgAcc3" presStyleIdx="1" presStyleCnt="2" custScaleY="133029">
        <dgm:presLayoutVars>
          <dgm:chPref val="3"/>
        </dgm:presLayoutVars>
      </dgm:prSet>
      <dgm:spPr/>
    </dgm:pt>
    <dgm:pt modelId="{251E7D1A-1202-479D-8EE9-7AF60AB98E8A}" type="pres">
      <dgm:prSet presAssocID="{6B7523B1-A3FD-410B-A65E-E6C7B22E5C63}" presName="hierChild4" presStyleCnt="0"/>
      <dgm:spPr/>
    </dgm:pt>
  </dgm:ptLst>
  <dgm:cxnLst>
    <dgm:cxn modelId="{2615880A-3802-438F-9A4C-2464193A5B7C}" srcId="{834AFD78-BF7E-4A37-99CB-4A2C66FD49BA}" destId="{F15AFD12-E246-421B-94C8-A67FA61AF10A}" srcOrd="0" destOrd="0" parTransId="{B738F5D7-50FF-419F-BCBA-70EF7595E6B7}" sibTransId="{D50DFCE2-91E8-49C3-88A8-995B1779FE91}"/>
    <dgm:cxn modelId="{DC8D3410-8CAD-4290-A76B-DE75769AA128}" srcId="{CD1EEC4E-8B90-4847-9E9F-E46BDD060D38}" destId="{E9C4AF35-7514-45BD-9D06-D10FE167A44F}" srcOrd="1" destOrd="0" parTransId="{8B055742-3A5B-4D3B-98B4-C298303080D9}" sibTransId="{1554207D-317B-4A4F-A5DD-673684BEBD18}"/>
    <dgm:cxn modelId="{68C37515-E6E3-4A1A-A39F-89297EAAF5E4}" type="presOf" srcId="{E9C4AF35-7514-45BD-9D06-D10FE167A44F}" destId="{6F55BDAF-E073-452D-8A12-F1918ABF59B8}" srcOrd="0" destOrd="0" presId="urn:microsoft.com/office/officeart/2005/8/layout/hierarchy1"/>
    <dgm:cxn modelId="{879E1117-D64E-47C4-87AC-26B9199116BD}" srcId="{0D77D20A-378E-4EA5-A34A-222161470C69}" destId="{CD1EEC4E-8B90-4847-9E9F-E46BDD060D38}" srcOrd="0" destOrd="0" parTransId="{B2A74E88-0C56-4719-BED1-434F8EF00F9E}" sibTransId="{5CC73C04-0A8C-4FA1-B8F0-82042123FA81}"/>
    <dgm:cxn modelId="{43D03F45-26C2-4824-BAC9-BB51B4CAE741}" type="presOf" srcId="{A5E992FD-5B6C-443C-8260-999E205A02B8}" destId="{1FF7BCB4-4686-46DF-B1F6-7ABD290FC38A}" srcOrd="0" destOrd="0" presId="urn:microsoft.com/office/officeart/2005/8/layout/hierarchy1"/>
    <dgm:cxn modelId="{4077D04C-4E07-406F-8B92-AC450DF6D8EA}" type="presOf" srcId="{834AFD78-BF7E-4A37-99CB-4A2C66FD49BA}" destId="{DD2BD5A4-BDA0-4E54-9E0F-177DE3456433}" srcOrd="0" destOrd="0" presId="urn:microsoft.com/office/officeart/2005/8/layout/hierarchy1"/>
    <dgm:cxn modelId="{676FBD75-0E3D-4199-A9F6-4FD6ECA355A7}" type="presOf" srcId="{0D77D20A-378E-4EA5-A34A-222161470C69}" destId="{65AFB819-6B70-491A-A739-71CC88D7954B}" srcOrd="0" destOrd="0" presId="urn:microsoft.com/office/officeart/2005/8/layout/hierarchy1"/>
    <dgm:cxn modelId="{EDBCFA8B-5FE4-4A46-89D5-72DE100B2283}" type="presOf" srcId="{B738F5D7-50FF-419F-BCBA-70EF7595E6B7}" destId="{5ECDF357-1504-401D-90CF-16872876D807}" srcOrd="0" destOrd="0" presId="urn:microsoft.com/office/officeart/2005/8/layout/hierarchy1"/>
    <dgm:cxn modelId="{9A8E619B-52EC-4408-BFC6-314F5A9F0721}" type="presOf" srcId="{29B5500D-C134-4A60-9D7B-D6D7FED1EC79}" destId="{3D560657-9DF7-4497-A1CC-D3FBCE53FEED}" srcOrd="0" destOrd="0" presId="urn:microsoft.com/office/officeart/2005/8/layout/hierarchy1"/>
    <dgm:cxn modelId="{330F60B9-DD8A-4050-B244-EEE039001791}" type="presOf" srcId="{F15AFD12-E246-421B-94C8-A67FA61AF10A}" destId="{ECA352FA-770F-4BEC-8C51-24F5EEFEDCDD}" srcOrd="0" destOrd="0" presId="urn:microsoft.com/office/officeart/2005/8/layout/hierarchy1"/>
    <dgm:cxn modelId="{F211B2D1-EA9F-4071-9564-37D12EE4C40A}" type="presOf" srcId="{CD1EEC4E-8B90-4847-9E9F-E46BDD060D38}" destId="{6BE5595B-28E8-4B5C-A155-C876E6B50314}" srcOrd="0" destOrd="0" presId="urn:microsoft.com/office/officeart/2005/8/layout/hierarchy1"/>
    <dgm:cxn modelId="{D9C466E4-DE19-44C5-A16A-11024B73C341}" type="presOf" srcId="{6B7523B1-A3FD-410B-A65E-E6C7B22E5C63}" destId="{CAFA2667-4058-40B8-81B5-A536C14A651E}" srcOrd="0" destOrd="0" presId="urn:microsoft.com/office/officeart/2005/8/layout/hierarchy1"/>
    <dgm:cxn modelId="{8E1597EB-9965-4A21-B8F8-71E79CC2BB71}" srcId="{CD1EEC4E-8B90-4847-9E9F-E46BDD060D38}" destId="{834AFD78-BF7E-4A37-99CB-4A2C66FD49BA}" srcOrd="0" destOrd="0" parTransId="{A5E992FD-5B6C-443C-8260-999E205A02B8}" sibTransId="{58C2AF7D-0F3D-461E-8947-87D0C71A4888}"/>
    <dgm:cxn modelId="{FF86CDEB-9A09-40A7-8E98-C48CAEAD516D}" type="presOf" srcId="{8B055742-3A5B-4D3B-98B4-C298303080D9}" destId="{A5E29147-67AD-4481-A2A6-4E1DCF6FC1FC}" srcOrd="0" destOrd="0" presId="urn:microsoft.com/office/officeart/2005/8/layout/hierarchy1"/>
    <dgm:cxn modelId="{9829D0EE-E476-41EF-B609-0664D9F316BE}" srcId="{E9C4AF35-7514-45BD-9D06-D10FE167A44F}" destId="{6B7523B1-A3FD-410B-A65E-E6C7B22E5C63}" srcOrd="0" destOrd="0" parTransId="{29B5500D-C134-4A60-9D7B-D6D7FED1EC79}" sibTransId="{B9F7BE9F-CBD1-43F8-BF7B-75034DD0AED0}"/>
    <dgm:cxn modelId="{2C0E6EEC-F20F-49D8-A2F7-927194B8A5F2}" type="presParOf" srcId="{65AFB819-6B70-491A-A739-71CC88D7954B}" destId="{129363B1-35EB-4397-80F7-6BDFC2F76E43}" srcOrd="0" destOrd="0" presId="urn:microsoft.com/office/officeart/2005/8/layout/hierarchy1"/>
    <dgm:cxn modelId="{16135063-18C2-4558-8442-A4248441A1A8}" type="presParOf" srcId="{129363B1-35EB-4397-80F7-6BDFC2F76E43}" destId="{16E0EBF2-0E25-462D-B576-637DDC9818FF}" srcOrd="0" destOrd="0" presId="urn:microsoft.com/office/officeart/2005/8/layout/hierarchy1"/>
    <dgm:cxn modelId="{6AB96E15-C5A5-4468-8DD8-7E98DB1AFB8F}" type="presParOf" srcId="{16E0EBF2-0E25-462D-B576-637DDC9818FF}" destId="{D71D83EA-CF09-46A3-AF77-265B52437003}" srcOrd="0" destOrd="0" presId="urn:microsoft.com/office/officeart/2005/8/layout/hierarchy1"/>
    <dgm:cxn modelId="{F2173DC8-9BF7-4A50-802C-949928FC4E7E}" type="presParOf" srcId="{16E0EBF2-0E25-462D-B576-637DDC9818FF}" destId="{6BE5595B-28E8-4B5C-A155-C876E6B50314}" srcOrd="1" destOrd="0" presId="urn:microsoft.com/office/officeart/2005/8/layout/hierarchy1"/>
    <dgm:cxn modelId="{FD1C5775-71A3-4711-9DF9-714677E1C8DE}" type="presParOf" srcId="{129363B1-35EB-4397-80F7-6BDFC2F76E43}" destId="{5EF09811-111E-46A2-8A0A-FAD32FDA7F8E}" srcOrd="1" destOrd="0" presId="urn:microsoft.com/office/officeart/2005/8/layout/hierarchy1"/>
    <dgm:cxn modelId="{82261C3A-392B-43C7-A5AA-512E1E7A37B4}" type="presParOf" srcId="{5EF09811-111E-46A2-8A0A-FAD32FDA7F8E}" destId="{1FF7BCB4-4686-46DF-B1F6-7ABD290FC38A}" srcOrd="0" destOrd="0" presId="urn:microsoft.com/office/officeart/2005/8/layout/hierarchy1"/>
    <dgm:cxn modelId="{881F2B7F-F65E-4502-AF7C-56D3F527B855}" type="presParOf" srcId="{5EF09811-111E-46A2-8A0A-FAD32FDA7F8E}" destId="{08A3F31C-74E9-47A8-BF94-B7BF4D6ECAF9}" srcOrd="1" destOrd="0" presId="urn:microsoft.com/office/officeart/2005/8/layout/hierarchy1"/>
    <dgm:cxn modelId="{0C5496CE-9176-427D-A2E8-B5C4039E1FB1}" type="presParOf" srcId="{08A3F31C-74E9-47A8-BF94-B7BF4D6ECAF9}" destId="{0186F6CD-D360-41B0-BCE9-D5593BE19B67}" srcOrd="0" destOrd="0" presId="urn:microsoft.com/office/officeart/2005/8/layout/hierarchy1"/>
    <dgm:cxn modelId="{A1D1C63D-C3A9-4B45-99FC-A72D3775D807}" type="presParOf" srcId="{0186F6CD-D360-41B0-BCE9-D5593BE19B67}" destId="{C22C109D-DFB3-441D-BC63-14C3DA459405}" srcOrd="0" destOrd="0" presId="urn:microsoft.com/office/officeart/2005/8/layout/hierarchy1"/>
    <dgm:cxn modelId="{0893A96E-0AB9-4DC4-A529-ACBFB6F9B9F5}" type="presParOf" srcId="{0186F6CD-D360-41B0-BCE9-D5593BE19B67}" destId="{DD2BD5A4-BDA0-4E54-9E0F-177DE3456433}" srcOrd="1" destOrd="0" presId="urn:microsoft.com/office/officeart/2005/8/layout/hierarchy1"/>
    <dgm:cxn modelId="{1A17D218-4943-4791-82A9-D23E2A268064}" type="presParOf" srcId="{08A3F31C-74E9-47A8-BF94-B7BF4D6ECAF9}" destId="{926D4DF2-4409-4829-A679-F044420C1DD5}" srcOrd="1" destOrd="0" presId="urn:microsoft.com/office/officeart/2005/8/layout/hierarchy1"/>
    <dgm:cxn modelId="{5422062E-A735-4D7F-8ED6-8BE66E2AA7A1}" type="presParOf" srcId="{926D4DF2-4409-4829-A679-F044420C1DD5}" destId="{5ECDF357-1504-401D-90CF-16872876D807}" srcOrd="0" destOrd="0" presId="urn:microsoft.com/office/officeart/2005/8/layout/hierarchy1"/>
    <dgm:cxn modelId="{E351F43E-C492-4F6A-9179-14EED0D386EA}" type="presParOf" srcId="{926D4DF2-4409-4829-A679-F044420C1DD5}" destId="{046147BE-22C8-4EDB-85B2-4187490FD20D}" srcOrd="1" destOrd="0" presId="urn:microsoft.com/office/officeart/2005/8/layout/hierarchy1"/>
    <dgm:cxn modelId="{6C18C9DA-302F-478C-865C-994AFC011D48}" type="presParOf" srcId="{046147BE-22C8-4EDB-85B2-4187490FD20D}" destId="{8A4A8505-CC7E-4E84-AA78-FEF2B505FB2B}" srcOrd="0" destOrd="0" presId="urn:microsoft.com/office/officeart/2005/8/layout/hierarchy1"/>
    <dgm:cxn modelId="{F78DBB27-B99F-4A97-A549-A2E41EA05BD8}" type="presParOf" srcId="{8A4A8505-CC7E-4E84-AA78-FEF2B505FB2B}" destId="{34AEA4B3-41CC-4779-8C4E-590846B0C9F9}" srcOrd="0" destOrd="0" presId="urn:microsoft.com/office/officeart/2005/8/layout/hierarchy1"/>
    <dgm:cxn modelId="{DC7857FC-FB2D-4840-9131-2C8FE7F28CFA}" type="presParOf" srcId="{8A4A8505-CC7E-4E84-AA78-FEF2B505FB2B}" destId="{ECA352FA-770F-4BEC-8C51-24F5EEFEDCDD}" srcOrd="1" destOrd="0" presId="urn:microsoft.com/office/officeart/2005/8/layout/hierarchy1"/>
    <dgm:cxn modelId="{0897FBD3-57F4-4D9A-AB5F-658F35C8EF83}" type="presParOf" srcId="{046147BE-22C8-4EDB-85B2-4187490FD20D}" destId="{BE4C8E4B-9C98-45F0-B8BC-2B3FE63476FD}" srcOrd="1" destOrd="0" presId="urn:microsoft.com/office/officeart/2005/8/layout/hierarchy1"/>
    <dgm:cxn modelId="{9759CFB9-A96A-4BAF-9AAD-59B5BC80B81E}" type="presParOf" srcId="{5EF09811-111E-46A2-8A0A-FAD32FDA7F8E}" destId="{A5E29147-67AD-4481-A2A6-4E1DCF6FC1FC}" srcOrd="2" destOrd="0" presId="urn:microsoft.com/office/officeart/2005/8/layout/hierarchy1"/>
    <dgm:cxn modelId="{AA201E48-5736-42CF-A308-FE0FCB2C0AA1}" type="presParOf" srcId="{5EF09811-111E-46A2-8A0A-FAD32FDA7F8E}" destId="{2851BD6F-5AE3-42D3-8D1D-F94E39B10AF5}" srcOrd="3" destOrd="0" presId="urn:microsoft.com/office/officeart/2005/8/layout/hierarchy1"/>
    <dgm:cxn modelId="{2F9EFDED-4A1A-4554-974B-4EA31C969733}" type="presParOf" srcId="{2851BD6F-5AE3-42D3-8D1D-F94E39B10AF5}" destId="{2803E033-5D80-4891-9DF2-147BF9422008}" srcOrd="0" destOrd="0" presId="urn:microsoft.com/office/officeart/2005/8/layout/hierarchy1"/>
    <dgm:cxn modelId="{0CEF2176-3016-45D6-BBBD-074D50553D6D}" type="presParOf" srcId="{2803E033-5D80-4891-9DF2-147BF9422008}" destId="{425EB07B-3FBE-46B7-873C-EC6C770471A5}" srcOrd="0" destOrd="0" presId="urn:microsoft.com/office/officeart/2005/8/layout/hierarchy1"/>
    <dgm:cxn modelId="{F63E7BAA-9354-4CD3-9A45-D4ABA0642361}" type="presParOf" srcId="{2803E033-5D80-4891-9DF2-147BF9422008}" destId="{6F55BDAF-E073-452D-8A12-F1918ABF59B8}" srcOrd="1" destOrd="0" presId="urn:microsoft.com/office/officeart/2005/8/layout/hierarchy1"/>
    <dgm:cxn modelId="{57916F87-7BFF-46A9-B21C-E007A07393E6}" type="presParOf" srcId="{2851BD6F-5AE3-42D3-8D1D-F94E39B10AF5}" destId="{7BA497F9-7A2B-4343-848D-E502BDED7A81}" srcOrd="1" destOrd="0" presId="urn:microsoft.com/office/officeart/2005/8/layout/hierarchy1"/>
    <dgm:cxn modelId="{0F7D9AE3-3711-46ED-A5BB-B2E531DD5D7F}" type="presParOf" srcId="{7BA497F9-7A2B-4343-848D-E502BDED7A81}" destId="{3D560657-9DF7-4497-A1CC-D3FBCE53FEED}" srcOrd="0" destOrd="0" presId="urn:microsoft.com/office/officeart/2005/8/layout/hierarchy1"/>
    <dgm:cxn modelId="{B61A04B2-FFE0-4EAC-A06F-9E6D9E0DB615}" type="presParOf" srcId="{7BA497F9-7A2B-4343-848D-E502BDED7A81}" destId="{83612AF7-7FB1-4B0E-9AE1-783492C02B7C}" srcOrd="1" destOrd="0" presId="urn:microsoft.com/office/officeart/2005/8/layout/hierarchy1"/>
    <dgm:cxn modelId="{C7C3D187-C48C-4118-8D33-03B0734505E4}" type="presParOf" srcId="{83612AF7-7FB1-4B0E-9AE1-783492C02B7C}" destId="{CEB7F53D-6FAB-4A1D-BA99-4770CEF564E8}" srcOrd="0" destOrd="0" presId="urn:microsoft.com/office/officeart/2005/8/layout/hierarchy1"/>
    <dgm:cxn modelId="{B565B97F-E836-4E91-A677-58FDDE711C00}" type="presParOf" srcId="{CEB7F53D-6FAB-4A1D-BA99-4770CEF564E8}" destId="{0E1DAC40-C4F8-4511-A594-B81D9F23C320}" srcOrd="0" destOrd="0" presId="urn:microsoft.com/office/officeart/2005/8/layout/hierarchy1"/>
    <dgm:cxn modelId="{87EF29AF-D540-4A0D-B4EF-1F5260D6377A}" type="presParOf" srcId="{CEB7F53D-6FAB-4A1D-BA99-4770CEF564E8}" destId="{CAFA2667-4058-40B8-81B5-A536C14A651E}" srcOrd="1" destOrd="0" presId="urn:microsoft.com/office/officeart/2005/8/layout/hierarchy1"/>
    <dgm:cxn modelId="{5AB440B6-4817-425D-825F-4EDFD7D09E29}" type="presParOf" srcId="{83612AF7-7FB1-4B0E-9AE1-783492C02B7C}" destId="{251E7D1A-1202-479D-8EE9-7AF60AB98E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60657-9DF7-4497-A1CC-D3FBCE53FEED}">
      <dsp:nvSpPr>
        <dsp:cNvPr id="0" name=""/>
        <dsp:cNvSpPr/>
      </dsp:nvSpPr>
      <dsp:spPr>
        <a:xfrm>
          <a:off x="5500300" y="2078805"/>
          <a:ext cx="91440" cy="635642"/>
        </a:xfrm>
        <a:custGeom>
          <a:avLst/>
          <a:gdLst/>
          <a:ahLst/>
          <a:cxnLst/>
          <a:rect l="0" t="0" r="0" b="0"/>
          <a:pathLst>
            <a:path>
              <a:moveTo>
                <a:pt x="45720" y="0"/>
              </a:moveTo>
              <a:lnTo>
                <a:pt x="45720" y="441191"/>
              </a:lnTo>
              <a:lnTo>
                <a:pt x="79031" y="441191"/>
              </a:lnTo>
              <a:lnTo>
                <a:pt x="79031" y="63564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5E29147-67AD-4481-A2A6-4E1DCF6FC1FC}">
      <dsp:nvSpPr>
        <dsp:cNvPr id="0" name=""/>
        <dsp:cNvSpPr/>
      </dsp:nvSpPr>
      <dsp:spPr>
        <a:xfrm>
          <a:off x="3217859" y="667947"/>
          <a:ext cx="2328160" cy="884077"/>
        </a:xfrm>
        <a:custGeom>
          <a:avLst/>
          <a:gdLst/>
          <a:ahLst/>
          <a:cxnLst/>
          <a:rect l="0" t="0" r="0" b="0"/>
          <a:pathLst>
            <a:path>
              <a:moveTo>
                <a:pt x="0" y="0"/>
              </a:moveTo>
              <a:lnTo>
                <a:pt x="0" y="689626"/>
              </a:lnTo>
              <a:lnTo>
                <a:pt x="2328160" y="689626"/>
              </a:lnTo>
              <a:lnTo>
                <a:pt x="2328160" y="88407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ECDF357-1504-401D-90CF-16872876D807}">
      <dsp:nvSpPr>
        <dsp:cNvPr id="0" name=""/>
        <dsp:cNvSpPr/>
      </dsp:nvSpPr>
      <dsp:spPr>
        <a:xfrm>
          <a:off x="1711891" y="2059771"/>
          <a:ext cx="91440" cy="610464"/>
        </a:xfrm>
        <a:custGeom>
          <a:avLst/>
          <a:gdLst/>
          <a:ahLst/>
          <a:cxnLst/>
          <a:rect l="0" t="0" r="0" b="0"/>
          <a:pathLst>
            <a:path>
              <a:moveTo>
                <a:pt x="45720" y="0"/>
              </a:moveTo>
              <a:lnTo>
                <a:pt x="45720" y="61046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FF7BCB4-4686-46DF-B1F6-7ABD290FC38A}">
      <dsp:nvSpPr>
        <dsp:cNvPr id="0" name=""/>
        <dsp:cNvSpPr/>
      </dsp:nvSpPr>
      <dsp:spPr>
        <a:xfrm>
          <a:off x="1757611" y="667947"/>
          <a:ext cx="1460247" cy="909255"/>
        </a:xfrm>
        <a:custGeom>
          <a:avLst/>
          <a:gdLst/>
          <a:ahLst/>
          <a:cxnLst/>
          <a:rect l="0" t="0" r="0" b="0"/>
          <a:pathLst>
            <a:path>
              <a:moveTo>
                <a:pt x="1460247" y="0"/>
              </a:moveTo>
              <a:lnTo>
                <a:pt x="1460247" y="714805"/>
              </a:lnTo>
              <a:lnTo>
                <a:pt x="0" y="714805"/>
              </a:lnTo>
              <a:lnTo>
                <a:pt x="0" y="90925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D71D83EA-CF09-46A3-AF77-265B52437003}">
      <dsp:nvSpPr>
        <dsp:cNvPr id="0" name=""/>
        <dsp:cNvSpPr/>
      </dsp:nvSpPr>
      <dsp:spPr>
        <a:xfrm>
          <a:off x="1695608" y="120428"/>
          <a:ext cx="3044501" cy="5475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E5595B-28E8-4B5C-A155-C876E6B50314}">
      <dsp:nvSpPr>
        <dsp:cNvPr id="0" name=""/>
        <dsp:cNvSpPr/>
      </dsp:nvSpPr>
      <dsp:spPr>
        <a:xfrm>
          <a:off x="1928833" y="341991"/>
          <a:ext cx="3044501" cy="5475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en-US" sz="3000" b="1" kern="1200" dirty="0">
              <a:solidFill>
                <a:schemeClr val="tx1"/>
              </a:solidFill>
              <a:latin typeface="Times New Roman" pitchFamily="18" charset="0"/>
              <a:cs typeface="Times New Roman" pitchFamily="18" charset="0"/>
            </a:rPr>
            <a:t>Sample Types</a:t>
          </a:r>
          <a:endParaRPr lang="ar-SA" sz="3000" b="1" kern="1200" dirty="0">
            <a:solidFill>
              <a:srgbClr val="C00000"/>
            </a:solidFill>
          </a:endParaRPr>
        </a:p>
      </dsp:txBody>
      <dsp:txXfrm>
        <a:off x="1944869" y="358027"/>
        <a:ext cx="3012429" cy="515447"/>
      </dsp:txXfrm>
    </dsp:sp>
    <dsp:sp modelId="{C22C109D-DFB3-441D-BC63-14C3DA459405}">
      <dsp:nvSpPr>
        <dsp:cNvPr id="0" name=""/>
        <dsp:cNvSpPr/>
      </dsp:nvSpPr>
      <dsp:spPr>
        <a:xfrm>
          <a:off x="3303" y="1577203"/>
          <a:ext cx="3508615" cy="48256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BD5A4-BDA0-4E54-9E0F-177DE3456433}">
      <dsp:nvSpPr>
        <dsp:cNvPr id="0" name=""/>
        <dsp:cNvSpPr/>
      </dsp:nvSpPr>
      <dsp:spPr>
        <a:xfrm>
          <a:off x="236528" y="1798766"/>
          <a:ext cx="3508615" cy="4825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1" u="none" kern="1200" dirty="0">
              <a:solidFill>
                <a:srgbClr val="0070C0"/>
              </a:solidFill>
            </a:rPr>
            <a:t>Non-random samples</a:t>
          </a:r>
          <a:endParaRPr lang="ar-SA" sz="2400" b="1" u="none" kern="1200" dirty="0">
            <a:solidFill>
              <a:srgbClr val="0070C0"/>
            </a:solidFill>
          </a:endParaRPr>
        </a:p>
      </dsp:txBody>
      <dsp:txXfrm>
        <a:off x="250662" y="1812900"/>
        <a:ext cx="3480347" cy="454300"/>
      </dsp:txXfrm>
    </dsp:sp>
    <dsp:sp modelId="{34AEA4B3-41CC-4779-8C4E-590846B0C9F9}">
      <dsp:nvSpPr>
        <dsp:cNvPr id="0" name=""/>
        <dsp:cNvSpPr/>
      </dsp:nvSpPr>
      <dsp:spPr>
        <a:xfrm>
          <a:off x="362771" y="2670236"/>
          <a:ext cx="2789680" cy="18173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A352FA-770F-4BEC-8C51-24F5EEFEDCDD}">
      <dsp:nvSpPr>
        <dsp:cNvPr id="0" name=""/>
        <dsp:cNvSpPr/>
      </dsp:nvSpPr>
      <dsp:spPr>
        <a:xfrm>
          <a:off x="595995" y="2891799"/>
          <a:ext cx="2789680" cy="18173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Convenience </a:t>
          </a:r>
        </a:p>
        <a:p>
          <a:pPr marL="0" lvl="0" indent="0" algn="l" defTabSz="889000">
            <a:lnSpc>
              <a:spcPct val="90000"/>
            </a:lnSpc>
            <a:spcBef>
              <a:spcPct val="0"/>
            </a:spcBef>
            <a:spcAft>
              <a:spcPct val="35000"/>
            </a:spcAft>
            <a:buFontTx/>
            <a:buNone/>
          </a:pPr>
          <a:r>
            <a:rPr lang="en-US" sz="2000" b="1" kern="1200" dirty="0"/>
            <a:t>- Intended</a:t>
          </a:r>
        </a:p>
        <a:p>
          <a:pPr marL="0" lvl="0" indent="0" algn="l" defTabSz="889000">
            <a:lnSpc>
              <a:spcPct val="90000"/>
            </a:lnSpc>
            <a:spcBef>
              <a:spcPct val="0"/>
            </a:spcBef>
            <a:spcAft>
              <a:spcPct val="35000"/>
            </a:spcAft>
            <a:buFontTx/>
            <a:buNone/>
          </a:pPr>
          <a:r>
            <a:rPr lang="en-US" sz="2000" b="1" kern="1200" dirty="0"/>
            <a:t>- Quota</a:t>
          </a:r>
        </a:p>
        <a:p>
          <a:pPr marL="0" lvl="0" indent="0" algn="l" defTabSz="889000">
            <a:lnSpc>
              <a:spcPct val="90000"/>
            </a:lnSpc>
            <a:spcBef>
              <a:spcPct val="0"/>
            </a:spcBef>
            <a:spcAft>
              <a:spcPct val="35000"/>
            </a:spcAft>
            <a:buFontTx/>
            <a:buNone/>
          </a:pPr>
          <a:r>
            <a:rPr lang="en-US" sz="2000" b="1" kern="1200" dirty="0"/>
            <a:t>- Snowball </a:t>
          </a:r>
          <a:endParaRPr lang="ar-SA" sz="2000" b="1" kern="1200" dirty="0"/>
        </a:p>
      </dsp:txBody>
      <dsp:txXfrm>
        <a:off x="649223" y="2945027"/>
        <a:ext cx="2683224" cy="1710868"/>
      </dsp:txXfrm>
    </dsp:sp>
    <dsp:sp modelId="{425EB07B-3FBE-46B7-873C-EC6C770471A5}">
      <dsp:nvSpPr>
        <dsp:cNvPr id="0" name=""/>
        <dsp:cNvSpPr/>
      </dsp:nvSpPr>
      <dsp:spPr>
        <a:xfrm>
          <a:off x="3945056" y="1552025"/>
          <a:ext cx="3201927" cy="5267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5BDAF-E073-452D-8A12-F1918ABF59B8}">
      <dsp:nvSpPr>
        <dsp:cNvPr id="0" name=""/>
        <dsp:cNvSpPr/>
      </dsp:nvSpPr>
      <dsp:spPr>
        <a:xfrm>
          <a:off x="4178280" y="1773588"/>
          <a:ext cx="3201927" cy="5267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en-US" sz="2800" b="1" u="none" kern="1200" dirty="0">
              <a:solidFill>
                <a:srgbClr val="0070C0"/>
              </a:solidFill>
            </a:rPr>
            <a:t>Random sample </a:t>
          </a:r>
          <a:endParaRPr lang="ar-SA" sz="2800" b="1" u="none" kern="1200" dirty="0">
            <a:solidFill>
              <a:srgbClr val="0070C0"/>
            </a:solidFill>
          </a:endParaRPr>
        </a:p>
      </dsp:txBody>
      <dsp:txXfrm>
        <a:off x="4193709" y="1789017"/>
        <a:ext cx="3171069" cy="495921"/>
      </dsp:txXfrm>
    </dsp:sp>
    <dsp:sp modelId="{0E1DAC40-C4F8-4511-A594-B81D9F23C320}">
      <dsp:nvSpPr>
        <dsp:cNvPr id="0" name=""/>
        <dsp:cNvSpPr/>
      </dsp:nvSpPr>
      <dsp:spPr>
        <a:xfrm>
          <a:off x="4529822" y="2714448"/>
          <a:ext cx="2099019" cy="1773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FA2667-4058-40B8-81B5-A536C14A651E}">
      <dsp:nvSpPr>
        <dsp:cNvPr id="0" name=""/>
        <dsp:cNvSpPr/>
      </dsp:nvSpPr>
      <dsp:spPr>
        <a:xfrm>
          <a:off x="4763046" y="2936011"/>
          <a:ext cx="2099019" cy="17731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b="1" kern="1200" dirty="0"/>
            <a:t>- Simple </a:t>
          </a:r>
        </a:p>
        <a:p>
          <a:pPr marL="0" lvl="0" indent="0" algn="l" defTabSz="889000" rtl="0">
            <a:lnSpc>
              <a:spcPct val="90000"/>
            </a:lnSpc>
            <a:spcBef>
              <a:spcPct val="0"/>
            </a:spcBef>
            <a:spcAft>
              <a:spcPct val="35000"/>
            </a:spcAft>
            <a:buNone/>
          </a:pPr>
          <a:r>
            <a:rPr lang="en-US" sz="2000" b="1" kern="1200" dirty="0"/>
            <a:t>- Systematic </a:t>
          </a:r>
        </a:p>
        <a:p>
          <a:pPr marL="0" lvl="0" indent="0" algn="l" defTabSz="889000" rtl="0">
            <a:lnSpc>
              <a:spcPct val="90000"/>
            </a:lnSpc>
            <a:spcBef>
              <a:spcPct val="0"/>
            </a:spcBef>
            <a:spcAft>
              <a:spcPct val="35000"/>
            </a:spcAft>
            <a:buFontTx/>
            <a:buNone/>
          </a:pPr>
          <a:r>
            <a:rPr lang="en-US" sz="2000" b="1" kern="1200" dirty="0"/>
            <a:t>- Stratified </a:t>
          </a:r>
        </a:p>
        <a:p>
          <a:pPr marL="0" lvl="0" indent="0" algn="l" defTabSz="889000" rtl="0">
            <a:lnSpc>
              <a:spcPct val="90000"/>
            </a:lnSpc>
            <a:spcBef>
              <a:spcPct val="0"/>
            </a:spcBef>
            <a:spcAft>
              <a:spcPct val="35000"/>
            </a:spcAft>
            <a:buFontTx/>
            <a:buNone/>
          </a:pPr>
          <a:r>
            <a:rPr lang="en-US" sz="2000" b="1" kern="1200" dirty="0"/>
            <a:t>- Cluster </a:t>
          </a:r>
          <a:endParaRPr lang="ar-SA" sz="2000" b="1" kern="1200" dirty="0"/>
        </a:p>
      </dsp:txBody>
      <dsp:txXfrm>
        <a:off x="4814979" y="2987944"/>
        <a:ext cx="1995153" cy="16692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91E7B1C-CAB7-4F25-AF7C-F2F160D9A76E}" type="datetimeFigureOut">
              <a:rPr lang="en-US" smtClean="0"/>
              <a:t>10/7/2023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7D0FB3-4EC7-47A8-88AC-F1D42DE8E379}" type="slidenum">
              <a:rPr lang="en-US" smtClean="0"/>
              <a:t>‹#›</a:t>
            </a:fld>
            <a:endParaRPr lang="en-US"/>
          </a:p>
        </p:txBody>
      </p:sp>
    </p:spTree>
    <p:extLst>
      <p:ext uri="{BB962C8B-B14F-4D97-AF65-F5344CB8AC3E}">
        <p14:creationId xmlns:p14="http://schemas.microsoft.com/office/powerpoint/2010/main" val="7810958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14803" y="12588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04</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scribbr.com/methodology/data-collection/"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scribbr.com/methodology/quota-sampling/#proportional"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scribbr.com/methodology/probability-sampling/"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59"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060" y="4571934"/>
            <a:ext cx="4886463" cy="830997"/>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3511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44149" y="2229167"/>
            <a:ext cx="5484287" cy="1446550"/>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Research Population &amp; Sampling</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854440" y="1398329"/>
            <a:ext cx="10987790" cy="4247317"/>
          </a:xfrm>
          <a:prstGeom prst="rect">
            <a:avLst/>
          </a:prstGeom>
          <a:noFill/>
        </p:spPr>
        <p:txBody>
          <a:bodyPr wrap="square">
            <a:spAutoFit/>
          </a:bodyPr>
          <a:lstStyle/>
          <a:p>
            <a:pPr marL="457200" indent="-457200">
              <a:lnSpc>
                <a:spcPct val="150000"/>
              </a:lnSpc>
              <a:buFont typeface="+mj-lt"/>
              <a:buAutoNum type="arabicPeriod"/>
            </a:pPr>
            <a:r>
              <a:rPr lang="en-US" sz="2000" b="1" dirty="0">
                <a:solidFill>
                  <a:schemeClr val="bg1"/>
                </a:solidFill>
              </a:rPr>
              <a:t>An Introduction</a:t>
            </a:r>
          </a:p>
          <a:p>
            <a:pPr marL="457200" indent="-457200">
              <a:lnSpc>
                <a:spcPct val="150000"/>
              </a:lnSpc>
              <a:buFont typeface="+mj-lt"/>
              <a:buAutoNum type="arabicPeriod"/>
            </a:pPr>
            <a:r>
              <a:rPr lang="en-US" sz="2000" b="1" dirty="0">
                <a:solidFill>
                  <a:schemeClr val="bg1"/>
                </a:solidFill>
              </a:rPr>
              <a:t>The concept of population and research sample</a:t>
            </a:r>
          </a:p>
          <a:p>
            <a:pPr marL="457200" indent="-457200">
              <a:lnSpc>
                <a:spcPct val="150000"/>
              </a:lnSpc>
              <a:buFont typeface="+mj-lt"/>
              <a:buAutoNum type="arabicPeriod"/>
            </a:pPr>
            <a:r>
              <a:rPr lang="en-US" sz="2000" b="1" dirty="0">
                <a:solidFill>
                  <a:schemeClr val="bg1"/>
                </a:solidFill>
              </a:rPr>
              <a:t>Reasons for using the sampling method</a:t>
            </a:r>
          </a:p>
          <a:p>
            <a:pPr marL="457200" indent="-457200">
              <a:lnSpc>
                <a:spcPct val="150000"/>
              </a:lnSpc>
              <a:buFont typeface="+mj-lt"/>
              <a:buAutoNum type="arabicPeriod"/>
            </a:pPr>
            <a:r>
              <a:rPr lang="en-US" sz="2000" b="1" dirty="0">
                <a:solidFill>
                  <a:schemeClr val="bg1"/>
                </a:solidFill>
              </a:rPr>
              <a:t>Sample types</a:t>
            </a:r>
          </a:p>
          <a:p>
            <a:pPr marL="914400" lvl="1" indent="-457200">
              <a:lnSpc>
                <a:spcPct val="150000"/>
              </a:lnSpc>
              <a:buFont typeface="+mj-lt"/>
              <a:buAutoNum type="arabicParenR"/>
            </a:pPr>
            <a:r>
              <a:rPr lang="en-US" sz="2000" u="sng" dirty="0">
                <a:solidFill>
                  <a:schemeClr val="bg1"/>
                </a:solidFill>
              </a:rPr>
              <a:t>Random sample (probability)</a:t>
            </a:r>
          </a:p>
          <a:p>
            <a:pPr marL="1257300" lvl="2" indent="-342900">
              <a:lnSpc>
                <a:spcPct val="150000"/>
              </a:lnSpc>
              <a:buFontTx/>
              <a:buChar char="-"/>
            </a:pPr>
            <a:r>
              <a:rPr lang="en-US" sz="2000" dirty="0">
                <a:solidFill>
                  <a:schemeClr val="bg1"/>
                </a:solidFill>
              </a:rPr>
              <a:t>Simple random sample</a:t>
            </a:r>
          </a:p>
          <a:p>
            <a:pPr marL="1257300" lvl="2" indent="-342900">
              <a:lnSpc>
                <a:spcPct val="150000"/>
              </a:lnSpc>
              <a:buFontTx/>
              <a:buChar char="-"/>
            </a:pPr>
            <a:r>
              <a:rPr lang="en-US" sz="2000" dirty="0">
                <a:solidFill>
                  <a:schemeClr val="bg1"/>
                </a:solidFill>
              </a:rPr>
              <a:t>Systematic sample</a:t>
            </a:r>
          </a:p>
          <a:p>
            <a:pPr marL="1257300" lvl="2" indent="-342900">
              <a:lnSpc>
                <a:spcPct val="150000"/>
              </a:lnSpc>
              <a:buFontTx/>
              <a:buChar char="-"/>
            </a:pPr>
            <a:r>
              <a:rPr lang="en-US" sz="2000" dirty="0">
                <a:solidFill>
                  <a:schemeClr val="bg1"/>
                </a:solidFill>
              </a:rPr>
              <a:t>Stratified random sample</a:t>
            </a:r>
          </a:p>
          <a:p>
            <a:pPr marL="1257300" lvl="2" indent="-342900">
              <a:lnSpc>
                <a:spcPct val="150000"/>
              </a:lnSpc>
              <a:buFontTx/>
              <a:buChar char="-"/>
            </a:pPr>
            <a:r>
              <a:rPr lang="en-US" sz="2000" dirty="0">
                <a:solidFill>
                  <a:schemeClr val="bg1"/>
                </a:solidFill>
              </a:rPr>
              <a:t>Cluster random sampling</a:t>
            </a:r>
          </a:p>
        </p:txBody>
      </p:sp>
    </p:spTree>
    <p:extLst>
      <p:ext uri="{BB962C8B-B14F-4D97-AF65-F5344CB8AC3E}">
        <p14:creationId xmlns:p14="http://schemas.microsoft.com/office/powerpoint/2010/main" val="26424486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398329"/>
            <a:ext cx="6933581" cy="5021055"/>
          </a:xfrm>
          <a:prstGeom prst="rect">
            <a:avLst/>
          </a:prstGeom>
          <a:noFill/>
        </p:spPr>
        <p:txBody>
          <a:bodyPr wrap="square">
            <a:spAutoFit/>
          </a:bodyPr>
          <a:lstStyle/>
          <a:p>
            <a:pPr marL="457200" indent="-457200">
              <a:lnSpc>
                <a:spcPct val="150000"/>
              </a:lnSpc>
              <a:buFont typeface="+mj-lt"/>
              <a:buAutoNum type="arabicPeriod"/>
            </a:pPr>
            <a:r>
              <a:rPr lang="en-US" sz="2400" b="1" dirty="0">
                <a:solidFill>
                  <a:schemeClr val="bg1"/>
                </a:solidFill>
              </a:rPr>
              <a:t>An Introduction</a:t>
            </a:r>
          </a:p>
          <a:p>
            <a:pPr marL="457200" indent="-457200">
              <a:lnSpc>
                <a:spcPct val="150000"/>
              </a:lnSpc>
              <a:buFont typeface="+mj-lt"/>
              <a:buAutoNum type="arabicPeriod"/>
            </a:pPr>
            <a:r>
              <a:rPr lang="en-US" sz="2400" b="1" dirty="0">
                <a:solidFill>
                  <a:schemeClr val="bg1"/>
                </a:solidFill>
              </a:rPr>
              <a:t>The concept of population and research sample</a:t>
            </a:r>
          </a:p>
          <a:p>
            <a:pPr marL="457200" indent="-457200">
              <a:lnSpc>
                <a:spcPct val="150000"/>
              </a:lnSpc>
              <a:buFont typeface="+mj-lt"/>
              <a:buAutoNum type="arabicPeriod"/>
            </a:pPr>
            <a:r>
              <a:rPr lang="en-US" sz="2400" b="1" dirty="0">
                <a:solidFill>
                  <a:schemeClr val="bg1"/>
                </a:solidFill>
              </a:rPr>
              <a:t>Reasons for using the sampling method</a:t>
            </a:r>
          </a:p>
          <a:p>
            <a:pPr marL="457200" indent="-457200">
              <a:lnSpc>
                <a:spcPct val="150000"/>
              </a:lnSpc>
              <a:buFont typeface="+mj-lt"/>
              <a:buAutoNum type="arabicPeriod"/>
            </a:pPr>
            <a:r>
              <a:rPr lang="en-US" sz="2400" b="1" dirty="0">
                <a:solidFill>
                  <a:schemeClr val="bg1"/>
                </a:solidFill>
              </a:rPr>
              <a:t>Sample types</a:t>
            </a:r>
          </a:p>
          <a:p>
            <a:pPr marL="914400" lvl="1" indent="-457200">
              <a:lnSpc>
                <a:spcPct val="150000"/>
              </a:lnSpc>
              <a:buFont typeface="+mj-lt"/>
              <a:buAutoNum type="arabicParenR"/>
            </a:pPr>
            <a:r>
              <a:rPr lang="en-US" sz="2400" u="sng" dirty="0">
                <a:solidFill>
                  <a:schemeClr val="bg1"/>
                </a:solidFill>
              </a:rPr>
              <a:t>Random sample (probability)</a:t>
            </a:r>
          </a:p>
          <a:p>
            <a:pPr marL="1257300" lvl="2" indent="-342900">
              <a:lnSpc>
                <a:spcPct val="150000"/>
              </a:lnSpc>
              <a:buFontTx/>
              <a:buChar char="-"/>
            </a:pPr>
            <a:r>
              <a:rPr lang="en-US" sz="2400" dirty="0">
                <a:solidFill>
                  <a:schemeClr val="bg1"/>
                </a:solidFill>
              </a:rPr>
              <a:t>Simple random sample</a:t>
            </a:r>
          </a:p>
          <a:p>
            <a:pPr marL="1257300" lvl="2" indent="-342900">
              <a:lnSpc>
                <a:spcPct val="150000"/>
              </a:lnSpc>
              <a:buFontTx/>
              <a:buChar char="-"/>
            </a:pPr>
            <a:r>
              <a:rPr lang="en-US" sz="2400" dirty="0">
                <a:solidFill>
                  <a:schemeClr val="bg1"/>
                </a:solidFill>
              </a:rPr>
              <a:t>Systematic sample</a:t>
            </a:r>
          </a:p>
          <a:p>
            <a:pPr marL="1257300" lvl="2" indent="-342900">
              <a:lnSpc>
                <a:spcPct val="150000"/>
              </a:lnSpc>
              <a:buFontTx/>
              <a:buChar char="-"/>
            </a:pPr>
            <a:r>
              <a:rPr lang="en-US" sz="2400" dirty="0">
                <a:solidFill>
                  <a:schemeClr val="bg1"/>
                </a:solidFill>
              </a:rPr>
              <a:t>Stratified random sample</a:t>
            </a:r>
          </a:p>
          <a:p>
            <a:pPr marL="1257300" lvl="2" indent="-342900">
              <a:lnSpc>
                <a:spcPct val="150000"/>
              </a:lnSpc>
              <a:buFontTx/>
              <a:buChar char="-"/>
            </a:pPr>
            <a:r>
              <a:rPr lang="en-US" sz="2400" dirty="0">
                <a:solidFill>
                  <a:schemeClr val="bg1"/>
                </a:solidFill>
              </a:rPr>
              <a:t>Cluster random sampling</a:t>
            </a:r>
          </a:p>
        </p:txBody>
      </p:sp>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1124263" y="1560027"/>
            <a:ext cx="9054058" cy="4616648"/>
          </a:xfrm>
          <a:prstGeom prst="rect">
            <a:avLst/>
          </a:prstGeom>
          <a:noFill/>
        </p:spPr>
        <p:txBody>
          <a:bodyPr wrap="square">
            <a:spAutoFit/>
          </a:bodyPr>
          <a:lstStyle/>
          <a:p>
            <a:pPr marL="914400" lvl="1" indent="-457200">
              <a:lnSpc>
                <a:spcPct val="150000"/>
              </a:lnSpc>
              <a:buFont typeface="+mj-lt"/>
              <a:buAutoNum type="arabicParenR" startAt="2"/>
            </a:pPr>
            <a:r>
              <a:rPr lang="en-US" sz="2800" u="sng" dirty="0">
                <a:solidFill>
                  <a:schemeClr val="bg1"/>
                </a:solidFill>
              </a:rPr>
              <a:t>Non-random samples</a:t>
            </a:r>
          </a:p>
          <a:p>
            <a:pPr marL="1257300" lvl="2" indent="-342900">
              <a:lnSpc>
                <a:spcPct val="150000"/>
              </a:lnSpc>
              <a:buFontTx/>
              <a:buChar char="-"/>
            </a:pPr>
            <a:r>
              <a:rPr lang="en-US" sz="2800" dirty="0">
                <a:solidFill>
                  <a:schemeClr val="bg1"/>
                </a:solidFill>
              </a:rPr>
              <a:t>Convenience sample</a:t>
            </a:r>
          </a:p>
          <a:p>
            <a:pPr marL="1257300" lvl="2" indent="-342900">
              <a:lnSpc>
                <a:spcPct val="150000"/>
              </a:lnSpc>
              <a:buFontTx/>
              <a:buChar char="-"/>
            </a:pPr>
            <a:r>
              <a:rPr lang="en-US" sz="2800" dirty="0">
                <a:solidFill>
                  <a:schemeClr val="bg1"/>
                </a:solidFill>
              </a:rPr>
              <a:t>Intended sample</a:t>
            </a:r>
          </a:p>
          <a:p>
            <a:pPr marL="1257300" lvl="2" indent="-342900">
              <a:lnSpc>
                <a:spcPct val="150000"/>
              </a:lnSpc>
              <a:buFontTx/>
              <a:buChar char="-"/>
            </a:pPr>
            <a:r>
              <a:rPr lang="en-US" sz="2800" dirty="0">
                <a:solidFill>
                  <a:schemeClr val="bg1"/>
                </a:solidFill>
              </a:rPr>
              <a:t>Quota sample</a:t>
            </a:r>
          </a:p>
          <a:p>
            <a:pPr marL="1257300" lvl="2" indent="-342900">
              <a:lnSpc>
                <a:spcPct val="150000"/>
              </a:lnSpc>
              <a:buFontTx/>
              <a:buChar char="-"/>
            </a:pPr>
            <a:r>
              <a:rPr lang="en-US" sz="2800" dirty="0">
                <a:solidFill>
                  <a:schemeClr val="bg1"/>
                </a:solidFill>
              </a:rPr>
              <a:t>Snowball sample</a:t>
            </a:r>
          </a:p>
          <a:p>
            <a:pPr marL="457200" indent="-457200">
              <a:lnSpc>
                <a:spcPct val="150000"/>
              </a:lnSpc>
              <a:buFont typeface="+mj-lt"/>
              <a:buAutoNum type="arabicPeriod" startAt="5"/>
            </a:pPr>
            <a:r>
              <a:rPr lang="en-US" sz="2800" b="1" dirty="0">
                <a:solidFill>
                  <a:schemeClr val="bg1"/>
                </a:solidFill>
              </a:rPr>
              <a:t>Sample selection steps</a:t>
            </a:r>
          </a:p>
          <a:p>
            <a:pPr marL="457200" indent="-457200">
              <a:lnSpc>
                <a:spcPct val="150000"/>
              </a:lnSpc>
              <a:buFont typeface="+mj-lt"/>
              <a:buAutoNum type="arabicPeriod" startAt="5"/>
            </a:pPr>
            <a:r>
              <a:rPr lang="en-US" sz="2800" b="1" dirty="0">
                <a:solidFill>
                  <a:schemeClr val="bg1"/>
                </a:solidFill>
              </a:rPr>
              <a:t>Specify the sample size</a:t>
            </a:r>
          </a:p>
        </p:txBody>
      </p:sp>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555804" y="1829969"/>
            <a:ext cx="11361376" cy="3170099"/>
          </a:xfrm>
          <a:prstGeom prst="rect">
            <a:avLst/>
          </a:prstGeom>
          <a:noFill/>
        </p:spPr>
        <p:txBody>
          <a:bodyPr wrap="square" rtlCol="0">
            <a:spAutoFit/>
          </a:bodyPr>
          <a:lstStyle/>
          <a:p>
            <a:pPr>
              <a:lnSpc>
                <a:spcPct val="200000"/>
              </a:lnSpc>
            </a:pPr>
            <a:r>
              <a:rPr lang="en-US" sz="2000" b="1" u="sng" dirty="0">
                <a:solidFill>
                  <a:schemeClr val="bg1"/>
                </a:solidFill>
              </a:rPr>
              <a:t>By the end of this chapter you will be able to understand the following knowledge:</a:t>
            </a:r>
          </a:p>
          <a:p>
            <a:pPr marL="342900" indent="-342900">
              <a:lnSpc>
                <a:spcPct val="200000"/>
              </a:lnSpc>
              <a:buFontTx/>
              <a:buChar char="-"/>
            </a:pPr>
            <a:r>
              <a:rPr lang="en-US" sz="2000" dirty="0">
                <a:solidFill>
                  <a:schemeClr val="bg1"/>
                </a:solidFill>
              </a:rPr>
              <a:t>Identify the concept of both the population and the study sample.</a:t>
            </a:r>
          </a:p>
          <a:p>
            <a:pPr marL="342900" indent="-342900">
              <a:lnSpc>
                <a:spcPct val="200000"/>
              </a:lnSpc>
              <a:buFontTx/>
              <a:buChar char="-"/>
            </a:pPr>
            <a:r>
              <a:rPr lang="en-US" sz="2000" dirty="0">
                <a:solidFill>
                  <a:schemeClr val="bg1"/>
                </a:solidFill>
              </a:rPr>
              <a:t>Recognize the need to use the sampling method.</a:t>
            </a:r>
          </a:p>
          <a:p>
            <a:pPr marL="342900" indent="-342900">
              <a:lnSpc>
                <a:spcPct val="200000"/>
              </a:lnSpc>
              <a:buFontTx/>
              <a:buChar char="-"/>
            </a:pPr>
            <a:r>
              <a:rPr lang="en-US" sz="2000" dirty="0">
                <a:solidFill>
                  <a:schemeClr val="bg1"/>
                </a:solidFill>
              </a:rPr>
              <a:t>Identify the types of random and non-random samples.</a:t>
            </a:r>
          </a:p>
          <a:p>
            <a:pPr marL="342900" indent="-342900">
              <a:lnSpc>
                <a:spcPct val="200000"/>
              </a:lnSpc>
              <a:buFontTx/>
              <a:buChar char="-"/>
            </a:pPr>
            <a:r>
              <a:rPr lang="en-US" sz="2000" dirty="0">
                <a:solidFill>
                  <a:schemeClr val="bg1"/>
                </a:solidFill>
              </a:rPr>
              <a:t>Learn how to determine the sample size.</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257661" y="1820588"/>
            <a:ext cx="9280427" cy="3785652"/>
          </a:xfrm>
          <a:prstGeom prst="rect">
            <a:avLst/>
          </a:prstGeom>
          <a:noFill/>
        </p:spPr>
        <p:txBody>
          <a:bodyPr wrap="square" rtlCol="0">
            <a:spAutoFit/>
          </a:bodyPr>
          <a:lstStyle/>
          <a:p>
            <a:pPr>
              <a:lnSpc>
                <a:spcPct val="200000"/>
              </a:lnSpc>
            </a:pPr>
            <a:r>
              <a:rPr lang="en-US" sz="2000" b="1" u="sng" dirty="0">
                <a:solidFill>
                  <a:schemeClr val="bg1"/>
                </a:solidFill>
              </a:rPr>
              <a:t>By the end of this chapter you will possess the following Skills:</a:t>
            </a:r>
            <a:endParaRPr lang="en-US" sz="2000" dirty="0">
              <a:solidFill>
                <a:schemeClr val="bg1"/>
              </a:solidFill>
            </a:endParaRPr>
          </a:p>
          <a:p>
            <a:pPr marL="285750" indent="-285750">
              <a:lnSpc>
                <a:spcPct val="200000"/>
              </a:lnSpc>
              <a:buFont typeface="Wingdings" panose="05000000000000000000" pitchFamily="2" charset="2"/>
              <a:buChar char="§"/>
            </a:pPr>
            <a:r>
              <a:rPr lang="en-US" sz="2000" dirty="0">
                <a:solidFill>
                  <a:schemeClr val="bg1"/>
                </a:solidFill>
              </a:rPr>
              <a:t>The ability to define the framework of the study population.</a:t>
            </a:r>
          </a:p>
          <a:p>
            <a:pPr marL="285750" indent="-285750">
              <a:lnSpc>
                <a:spcPct val="200000"/>
              </a:lnSpc>
              <a:buFont typeface="Wingdings" panose="05000000000000000000" pitchFamily="2" charset="2"/>
              <a:buChar char="§"/>
            </a:pPr>
            <a:r>
              <a:rPr lang="en-US" sz="2000" dirty="0">
                <a:solidFill>
                  <a:schemeClr val="bg1"/>
                </a:solidFill>
              </a:rPr>
              <a:t>The ability to distinguish and compare different types of samples.</a:t>
            </a:r>
          </a:p>
          <a:p>
            <a:pPr marL="285750" indent="-285750">
              <a:lnSpc>
                <a:spcPct val="200000"/>
              </a:lnSpc>
              <a:buFont typeface="Wingdings" panose="05000000000000000000" pitchFamily="2" charset="2"/>
              <a:buChar char="§"/>
            </a:pPr>
            <a:r>
              <a:rPr lang="en-US" sz="2000" dirty="0">
                <a:solidFill>
                  <a:schemeClr val="bg1"/>
                </a:solidFill>
              </a:rPr>
              <a:t>The ability to choose the appropriate sample according to the nature and objectives of the research and the study population.</a:t>
            </a:r>
          </a:p>
          <a:p>
            <a:pPr marL="285750" indent="-285750">
              <a:lnSpc>
                <a:spcPct val="200000"/>
              </a:lnSpc>
              <a:buFont typeface="Wingdings" panose="05000000000000000000" pitchFamily="2" charset="2"/>
              <a:buChar char="§"/>
            </a:pPr>
            <a:r>
              <a:rPr lang="en-US" sz="2000" dirty="0">
                <a:solidFill>
                  <a:schemeClr val="bg1"/>
                </a:solidFill>
              </a:rPr>
              <a:t>The ability to estimate the appropriate size of the study sample.</a:t>
            </a: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66735" y="559161"/>
            <a:ext cx="2597762"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Sample Types</a:t>
            </a:r>
            <a:endParaRPr lang="en-US" sz="3200" b="1" dirty="0">
              <a:solidFill>
                <a:schemeClr val="bg1"/>
              </a:solidFill>
            </a:endParaRPr>
          </a:p>
        </p:txBody>
      </p:sp>
      <p:graphicFrame>
        <p:nvGraphicFramePr>
          <p:cNvPr id="5" name="Diagram 4">
            <a:extLst>
              <a:ext uri="{FF2B5EF4-FFF2-40B4-BE49-F238E27FC236}">
                <a16:creationId xmlns:a16="http://schemas.microsoft.com/office/drawing/2014/main" id="{3BDD9598-3895-64BE-F77D-AE87732AAF56}"/>
              </a:ext>
            </a:extLst>
          </p:cNvPr>
          <p:cNvGraphicFramePr/>
          <p:nvPr>
            <p:extLst>
              <p:ext uri="{D42A27DB-BD31-4B8C-83A1-F6EECF244321}">
                <p14:modId xmlns:p14="http://schemas.microsoft.com/office/powerpoint/2010/main" val="2412112479"/>
              </p:ext>
            </p:extLst>
          </p:nvPr>
        </p:nvGraphicFramePr>
        <p:xfrm>
          <a:off x="2060650" y="1170495"/>
          <a:ext cx="7416824"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3" y="545902"/>
            <a:ext cx="4525598"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Non-Random Samples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428254" y="1637143"/>
            <a:ext cx="11443956" cy="317009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2000" b="1" i="0" dirty="0">
                <a:solidFill>
                  <a:schemeClr val="bg1"/>
                </a:solidFill>
                <a:effectLst/>
              </a:rPr>
              <a:t>Non-probability sampling uses non-random criteria like the availability, geographical proximity, or expert knowledge of the individuals you want to research to</a:t>
            </a:r>
            <a:r>
              <a:rPr lang="en-US" sz="2000" b="0" i="0" dirty="0">
                <a:solidFill>
                  <a:schemeClr val="bg1"/>
                </a:solidFill>
                <a:effectLst/>
              </a:rPr>
              <a:t> answer a research question.</a:t>
            </a:r>
          </a:p>
          <a:p>
            <a:pPr marL="285750" indent="-285750" algn="just">
              <a:lnSpc>
                <a:spcPct val="200000"/>
              </a:lnSpc>
              <a:buFont typeface="Arial" panose="020B0604020202020204" pitchFamily="34" charset="0"/>
              <a:buChar char="•"/>
            </a:pPr>
            <a:r>
              <a:rPr lang="en-US" sz="2000" b="0" i="0" dirty="0">
                <a:solidFill>
                  <a:schemeClr val="bg1"/>
                </a:solidFill>
                <a:effectLst/>
              </a:rPr>
              <a:t>Non-probability sampling is used when the population parameters are either unknown or not possible to individually identify. For example, visitors to a website that doesn’t require users to create an account could form part of a non-probability sample.</a:t>
            </a:r>
          </a:p>
        </p:txBody>
      </p:sp>
      <p:sp>
        <p:nvSpPr>
          <p:cNvPr id="14" name="TextBox 13">
            <a:extLst>
              <a:ext uri="{FF2B5EF4-FFF2-40B4-BE49-F238E27FC236}">
                <a16:creationId xmlns:a16="http://schemas.microsoft.com/office/drawing/2014/main" id="{C812E000-A005-6789-EA63-FDEF33B41A2A}"/>
              </a:ext>
            </a:extLst>
          </p:cNvPr>
          <p:cNvSpPr txBox="1"/>
          <p:nvPr/>
        </p:nvSpPr>
        <p:spPr>
          <a:xfrm>
            <a:off x="6221506" y="5815528"/>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3" y="545902"/>
            <a:ext cx="5142755"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1. Convenience sampling  </a:t>
            </a:r>
          </a:p>
        </p:txBody>
      </p:sp>
      <p:sp>
        <p:nvSpPr>
          <p:cNvPr id="13" name="TextBox 12">
            <a:extLst>
              <a:ext uri="{FF2B5EF4-FFF2-40B4-BE49-F238E27FC236}">
                <a16:creationId xmlns:a16="http://schemas.microsoft.com/office/drawing/2014/main" id="{280E8A18-AFF9-3C2E-2C0E-FB275BC6D313}"/>
              </a:ext>
            </a:extLst>
          </p:cNvPr>
          <p:cNvSpPr txBox="1"/>
          <p:nvPr/>
        </p:nvSpPr>
        <p:spPr>
          <a:xfrm>
            <a:off x="449705" y="1121082"/>
            <a:ext cx="11460663" cy="4401205"/>
          </a:xfrm>
          <a:prstGeom prst="rect">
            <a:avLst/>
          </a:prstGeom>
          <a:noFill/>
        </p:spPr>
        <p:txBody>
          <a:bodyPr wrap="square">
            <a:spAutoFit/>
          </a:bodyPr>
          <a:lstStyle/>
          <a:p>
            <a:pPr algn="l">
              <a:lnSpc>
                <a:spcPct val="200000"/>
              </a:lnSpc>
            </a:pPr>
            <a:r>
              <a:rPr lang="en-US" sz="2000" b="1" i="0" dirty="0">
                <a:solidFill>
                  <a:schemeClr val="bg1"/>
                </a:solidFill>
                <a:effectLst/>
              </a:rPr>
              <a:t>Convenience sampling</a:t>
            </a:r>
            <a:r>
              <a:rPr lang="en-US" sz="2000" b="0" i="0" dirty="0">
                <a:solidFill>
                  <a:schemeClr val="bg1"/>
                </a:solidFill>
                <a:effectLst/>
              </a:rPr>
              <a:t> is primarily determined by convenience to the researcher.</a:t>
            </a:r>
          </a:p>
          <a:p>
            <a:pPr algn="l">
              <a:lnSpc>
                <a:spcPct val="200000"/>
              </a:lnSpc>
            </a:pPr>
            <a:r>
              <a:rPr lang="en-US" sz="2000" b="0" i="0" dirty="0">
                <a:solidFill>
                  <a:schemeClr val="bg1"/>
                </a:solidFill>
                <a:effectLst/>
              </a:rPr>
              <a:t>This can include factors like:</a:t>
            </a:r>
          </a:p>
          <a:p>
            <a:pPr marL="342900" indent="-342900" algn="l">
              <a:lnSpc>
                <a:spcPct val="200000"/>
              </a:lnSpc>
              <a:buFont typeface="Arial" panose="020B0604020202020204" pitchFamily="34" charset="0"/>
              <a:buChar char="•"/>
            </a:pPr>
            <a:r>
              <a:rPr lang="en-US" sz="2000" b="0" i="0" dirty="0">
                <a:solidFill>
                  <a:schemeClr val="bg1"/>
                </a:solidFill>
                <a:effectLst/>
              </a:rPr>
              <a:t>Ease of access</a:t>
            </a:r>
          </a:p>
          <a:p>
            <a:pPr marL="342900" indent="-342900" algn="l">
              <a:lnSpc>
                <a:spcPct val="200000"/>
              </a:lnSpc>
              <a:buFont typeface="Arial" panose="020B0604020202020204" pitchFamily="34" charset="0"/>
              <a:buChar char="•"/>
            </a:pPr>
            <a:r>
              <a:rPr lang="en-US" sz="2000" b="0" i="0" dirty="0">
                <a:solidFill>
                  <a:schemeClr val="bg1"/>
                </a:solidFill>
                <a:effectLst/>
              </a:rPr>
              <a:t>Geographical proximity</a:t>
            </a:r>
          </a:p>
          <a:p>
            <a:pPr marL="342900" indent="-342900" algn="l">
              <a:lnSpc>
                <a:spcPct val="200000"/>
              </a:lnSpc>
              <a:buFont typeface="Arial" panose="020B0604020202020204" pitchFamily="34" charset="0"/>
              <a:buChar char="•"/>
            </a:pPr>
            <a:r>
              <a:rPr lang="en-US" sz="2000" b="0" i="0" dirty="0">
                <a:solidFill>
                  <a:schemeClr val="bg1"/>
                </a:solidFill>
                <a:effectLst/>
              </a:rPr>
              <a:t>Existing contact within the population of interest</a:t>
            </a:r>
          </a:p>
          <a:p>
            <a:pPr algn="l">
              <a:lnSpc>
                <a:spcPct val="200000"/>
              </a:lnSpc>
            </a:pPr>
            <a:r>
              <a:rPr lang="en-US" sz="2000" b="0" i="0" dirty="0">
                <a:solidFill>
                  <a:schemeClr val="bg1"/>
                </a:solidFill>
                <a:effectLst/>
              </a:rPr>
              <a:t>Convenience samples are sometimes called “accidental samples,” because participants can be selected for the sample simply because they happen to be nearby when the researcher is conducting the </a:t>
            </a:r>
            <a:r>
              <a:rPr lang="en-US" sz="2000" b="0" i="0" u="none" strike="noStrike" dirty="0">
                <a:solidFill>
                  <a:schemeClr val="bg1"/>
                </a:solidFill>
                <a:effectLst/>
                <a:hlinkClick r:id="rId2">
                  <a:extLst>
                    <a:ext uri="{A12FA001-AC4F-418D-AE19-62706E023703}">
                      <ahyp:hlinkClr xmlns:ahyp="http://schemas.microsoft.com/office/drawing/2018/hyperlinkcolor" val="tx"/>
                    </a:ext>
                  </a:extLst>
                </a:hlinkClick>
              </a:rPr>
              <a:t>data collection</a:t>
            </a:r>
            <a:r>
              <a:rPr lang="en-US" sz="2000" b="0" i="0" dirty="0">
                <a:solidFill>
                  <a:schemeClr val="bg1"/>
                </a:solidFill>
                <a:effectLst/>
              </a:rPr>
              <a:t>.</a:t>
            </a:r>
          </a:p>
        </p:txBody>
      </p:sp>
      <p:sp>
        <p:nvSpPr>
          <p:cNvPr id="8" name="TextBox 7">
            <a:extLst>
              <a:ext uri="{FF2B5EF4-FFF2-40B4-BE49-F238E27FC236}">
                <a16:creationId xmlns:a16="http://schemas.microsoft.com/office/drawing/2014/main" id="{C61DB34A-5565-3F7B-A8B8-51EE9D089EE5}"/>
              </a:ext>
            </a:extLst>
          </p:cNvPr>
          <p:cNvSpPr txBox="1"/>
          <p:nvPr/>
        </p:nvSpPr>
        <p:spPr>
          <a:xfrm>
            <a:off x="9170895" y="5882386"/>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38848483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37523" y="635842"/>
            <a:ext cx="5142755"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1. Convenience sampling  </a:t>
            </a:r>
          </a:p>
        </p:txBody>
      </p:sp>
      <p:sp>
        <p:nvSpPr>
          <p:cNvPr id="13" name="TextBox 12">
            <a:extLst>
              <a:ext uri="{FF2B5EF4-FFF2-40B4-BE49-F238E27FC236}">
                <a16:creationId xmlns:a16="http://schemas.microsoft.com/office/drawing/2014/main" id="{280E8A18-AFF9-3C2E-2C0E-FB275BC6D313}"/>
              </a:ext>
            </a:extLst>
          </p:cNvPr>
          <p:cNvSpPr txBox="1"/>
          <p:nvPr/>
        </p:nvSpPr>
        <p:spPr>
          <a:xfrm>
            <a:off x="479685" y="1461084"/>
            <a:ext cx="11107712" cy="2943563"/>
          </a:xfrm>
          <a:prstGeom prst="rect">
            <a:avLst/>
          </a:prstGeom>
          <a:noFill/>
        </p:spPr>
        <p:txBody>
          <a:bodyPr wrap="square">
            <a:spAutoFit/>
          </a:bodyPr>
          <a:lstStyle/>
          <a:p>
            <a:pPr algn="just">
              <a:lnSpc>
                <a:spcPct val="200000"/>
              </a:lnSpc>
            </a:pPr>
            <a:r>
              <a:rPr lang="en-US" sz="2400" b="1" u="sng" dirty="0">
                <a:solidFill>
                  <a:schemeClr val="bg1"/>
                </a:solidFill>
              </a:rPr>
              <a:t>Example:</a:t>
            </a:r>
            <a:r>
              <a:rPr lang="en-US" sz="2400" b="1" u="sng" strike="noStrike" dirty="0">
                <a:solidFill>
                  <a:schemeClr val="bg1"/>
                </a:solidFill>
                <a:effectLst/>
              </a:rPr>
              <a:t> </a:t>
            </a:r>
            <a:r>
              <a:rPr lang="en-US" sz="2400" u="none" strike="noStrike" dirty="0">
                <a:solidFill>
                  <a:schemeClr val="bg1"/>
                </a:solidFill>
                <a:effectLst/>
              </a:rPr>
              <a:t>you</a:t>
            </a:r>
            <a:r>
              <a:rPr lang="en-US" sz="2400" b="0" i="0" dirty="0">
                <a:solidFill>
                  <a:schemeClr val="bg1"/>
                </a:solidFill>
                <a:effectLst/>
              </a:rPr>
              <a:t> are investigating the association between daily weather and daily shopping patterns. To collect insight into people’s shopping patterns, you decide to stand outside a major shopping mall in your area for a week, stopping people as they exit and asking them if they are willing to answer a few questions about their purchases</a:t>
            </a:r>
          </a:p>
        </p:txBody>
      </p:sp>
      <p:sp>
        <p:nvSpPr>
          <p:cNvPr id="9" name="TextBox 8">
            <a:extLst>
              <a:ext uri="{FF2B5EF4-FFF2-40B4-BE49-F238E27FC236}">
                <a16:creationId xmlns:a16="http://schemas.microsoft.com/office/drawing/2014/main" id="{1F8B765B-0DCA-AB87-3A42-8621EC400E8E}"/>
              </a:ext>
            </a:extLst>
          </p:cNvPr>
          <p:cNvSpPr txBox="1"/>
          <p:nvPr/>
        </p:nvSpPr>
        <p:spPr>
          <a:xfrm>
            <a:off x="2967318" y="5861504"/>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3319207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21128" y="512712"/>
            <a:ext cx="4480714" cy="584775"/>
          </a:xfrm>
          <a:prstGeom prst="rect">
            <a:avLst/>
          </a:prstGeom>
          <a:noFill/>
        </p:spPr>
        <p:txBody>
          <a:bodyPr wrap="none" rtlCol="0">
            <a:spAutoFit/>
          </a:bodyPr>
          <a:lstStyle/>
          <a:p>
            <a:r>
              <a:rPr lang="en-US" sz="3200" b="1" dirty="0">
                <a:solidFill>
                  <a:schemeClr val="bg1"/>
                </a:solidFill>
                <a:latin typeface="Times New Roman" pitchFamily="18" charset="0"/>
                <a:cs typeface="Times New Roman" pitchFamily="18" charset="0"/>
              </a:rPr>
              <a:t>2. 2. Intended sampling  </a:t>
            </a:r>
          </a:p>
        </p:txBody>
      </p:sp>
      <p:sp>
        <p:nvSpPr>
          <p:cNvPr id="12" name="TextBox 11">
            <a:extLst>
              <a:ext uri="{FF2B5EF4-FFF2-40B4-BE49-F238E27FC236}">
                <a16:creationId xmlns:a16="http://schemas.microsoft.com/office/drawing/2014/main" id="{318D6125-D112-2356-43DB-25B13D344089}"/>
              </a:ext>
            </a:extLst>
          </p:cNvPr>
          <p:cNvSpPr txBox="1"/>
          <p:nvPr/>
        </p:nvSpPr>
        <p:spPr>
          <a:xfrm>
            <a:off x="359765" y="1515230"/>
            <a:ext cx="11242622" cy="4420890"/>
          </a:xfrm>
          <a:prstGeom prst="rect">
            <a:avLst/>
          </a:prstGeom>
          <a:noFill/>
        </p:spPr>
        <p:txBody>
          <a:bodyPr wrap="square">
            <a:spAutoFit/>
          </a:bodyPr>
          <a:lstStyle/>
          <a:p>
            <a:pPr algn="just">
              <a:lnSpc>
                <a:spcPct val="200000"/>
              </a:lnSpc>
            </a:pPr>
            <a:r>
              <a:rPr lang="en-US" sz="2400" dirty="0">
                <a:solidFill>
                  <a:schemeClr val="bg1"/>
                </a:solidFill>
              </a:rPr>
              <a:t>It is also called the </a:t>
            </a:r>
            <a:r>
              <a:rPr lang="en-US" sz="2400" b="1" dirty="0">
                <a:solidFill>
                  <a:schemeClr val="bg1"/>
                </a:solidFill>
              </a:rPr>
              <a:t>target sample </a:t>
            </a:r>
            <a:r>
              <a:rPr lang="en-US" sz="2400" dirty="0">
                <a:solidFill>
                  <a:schemeClr val="bg1"/>
                </a:solidFill>
              </a:rPr>
              <a:t>because the researcher chooses this type of sample to achieve </a:t>
            </a:r>
            <a:r>
              <a:rPr lang="en-US" sz="2400" b="1" dirty="0">
                <a:solidFill>
                  <a:schemeClr val="bg1"/>
                </a:solidFill>
              </a:rPr>
              <a:t>his purpose </a:t>
            </a:r>
            <a:r>
              <a:rPr lang="en-US" sz="2400" dirty="0">
                <a:solidFill>
                  <a:schemeClr val="bg1"/>
                </a:solidFill>
              </a:rPr>
              <a:t>so that he estimates his need for information, and he chooses the study sample freely, meaning that this type of sample is not representative of anyone.</a:t>
            </a:r>
          </a:p>
          <a:p>
            <a:pPr marL="342900" indent="-342900" algn="just">
              <a:lnSpc>
                <a:spcPct val="200000"/>
              </a:lnSpc>
              <a:buFont typeface="Arial" panose="020B0604020202020204" pitchFamily="34" charset="0"/>
              <a:buChar char="•"/>
            </a:pPr>
            <a:r>
              <a:rPr lang="en-US" sz="2400" dirty="0">
                <a:solidFill>
                  <a:schemeClr val="bg1"/>
                </a:solidFill>
              </a:rPr>
              <a:t>  The selection is made according to certain criteria.</a:t>
            </a:r>
          </a:p>
          <a:p>
            <a:pPr marL="342900" indent="-342900" algn="just">
              <a:lnSpc>
                <a:spcPct val="200000"/>
              </a:lnSpc>
              <a:buFont typeface="Arial" panose="020B0604020202020204" pitchFamily="34" charset="0"/>
              <a:buChar char="•"/>
            </a:pPr>
            <a:r>
              <a:rPr lang="en-US" sz="2400" dirty="0">
                <a:solidFill>
                  <a:schemeClr val="bg1"/>
                </a:solidFill>
              </a:rPr>
              <a:t> Availability of certain characteristics in the sample units.</a:t>
            </a:r>
          </a:p>
          <a:p>
            <a:pPr marL="342900" indent="-342900" algn="just">
              <a:lnSpc>
                <a:spcPct val="200000"/>
              </a:lnSpc>
              <a:buFont typeface="Arial" panose="020B0604020202020204" pitchFamily="34" charset="0"/>
              <a:buChar char="•"/>
            </a:pPr>
            <a:r>
              <a:rPr lang="en-US" sz="2400" dirty="0">
                <a:solidFill>
                  <a:schemeClr val="bg1"/>
                </a:solidFill>
              </a:rPr>
              <a:t>  Choose units intentionally.</a:t>
            </a:r>
          </a:p>
        </p:txBody>
      </p:sp>
    </p:spTree>
    <p:extLst>
      <p:ext uri="{BB962C8B-B14F-4D97-AF65-F5344CB8AC3E}">
        <p14:creationId xmlns:p14="http://schemas.microsoft.com/office/powerpoint/2010/main" val="21142160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2.3.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3" name="TextBox 12">
            <a:extLst>
              <a:ext uri="{FF2B5EF4-FFF2-40B4-BE49-F238E27FC236}">
                <a16:creationId xmlns:a16="http://schemas.microsoft.com/office/drawing/2014/main" id="{280E8A18-AFF9-3C2E-2C0E-FB275BC6D313}"/>
              </a:ext>
            </a:extLst>
          </p:cNvPr>
          <p:cNvSpPr txBox="1"/>
          <p:nvPr/>
        </p:nvSpPr>
        <p:spPr>
          <a:xfrm>
            <a:off x="497222" y="1718680"/>
            <a:ext cx="11419957"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solidFill>
                  <a:schemeClr val="bg1"/>
                </a:solidFill>
              </a:rPr>
              <a:t>S</a:t>
            </a:r>
            <a:r>
              <a:rPr lang="en-US" sz="2000" b="0" i="0" dirty="0">
                <a:solidFill>
                  <a:schemeClr val="bg1"/>
                </a:solidFill>
                <a:effectLst/>
              </a:rPr>
              <a:t>elect a predetermined number or proportion of units, called a quota. Your quota should comprise subgroups with specific characteristics (e.g., individuals, cases, or organizations) and should be selected in a non-random manner.</a:t>
            </a:r>
          </a:p>
          <a:p>
            <a:pPr marL="342900" indent="-342900" algn="just">
              <a:lnSpc>
                <a:spcPct val="200000"/>
              </a:lnSpc>
              <a:buFont typeface="Wingdings" panose="05000000000000000000" pitchFamily="2" charset="2"/>
              <a:buChar char="q"/>
            </a:pPr>
            <a:r>
              <a:rPr lang="en-US" sz="2000" b="0" i="0" dirty="0">
                <a:solidFill>
                  <a:schemeClr val="bg1"/>
                </a:solidFill>
                <a:effectLst/>
              </a:rPr>
              <a:t>Your subgroups, called </a:t>
            </a:r>
            <a:r>
              <a:rPr lang="en-US" sz="2000" b="1" i="0" dirty="0">
                <a:solidFill>
                  <a:schemeClr val="bg1"/>
                </a:solidFill>
                <a:effectLst/>
              </a:rPr>
              <a:t>strata</a:t>
            </a:r>
            <a:r>
              <a:rPr lang="en-US" sz="2000" b="0" i="0" dirty="0">
                <a:solidFill>
                  <a:schemeClr val="bg1"/>
                </a:solidFill>
                <a:effectLst/>
              </a:rPr>
              <a:t>, should be mutually exclusive. Your estimation can be based on previous studies or on other existing data, if there are any</a:t>
            </a:r>
          </a:p>
          <a:p>
            <a:pPr algn="just">
              <a:lnSpc>
                <a:spcPct val="200000"/>
              </a:lnSpc>
            </a:pPr>
            <a:endParaRPr lang="en-US" sz="2000" b="0" i="0" dirty="0">
              <a:solidFill>
                <a:schemeClr val="bg1"/>
              </a:solidFill>
              <a:effectLst/>
            </a:endParaRPr>
          </a:p>
        </p:txBody>
      </p:sp>
    </p:spTree>
    <p:extLst>
      <p:ext uri="{BB962C8B-B14F-4D97-AF65-F5344CB8AC3E}">
        <p14:creationId xmlns:p14="http://schemas.microsoft.com/office/powerpoint/2010/main" val="167517037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3" name="TextBox 12">
            <a:extLst>
              <a:ext uri="{FF2B5EF4-FFF2-40B4-BE49-F238E27FC236}">
                <a16:creationId xmlns:a16="http://schemas.microsoft.com/office/drawing/2014/main" id="{280E8A18-AFF9-3C2E-2C0E-FB275BC6D313}"/>
              </a:ext>
            </a:extLst>
          </p:cNvPr>
          <p:cNvSpPr txBox="1"/>
          <p:nvPr/>
        </p:nvSpPr>
        <p:spPr>
          <a:xfrm>
            <a:off x="449705" y="1718680"/>
            <a:ext cx="11433768"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0" i="0" dirty="0">
                <a:solidFill>
                  <a:schemeClr val="bg1"/>
                </a:solidFill>
                <a:effectLst/>
              </a:rPr>
              <a:t>This helps you determine how many units should be chosen from each subgroup.</a:t>
            </a:r>
          </a:p>
          <a:p>
            <a:pPr marL="342900" indent="-342900" algn="just">
              <a:lnSpc>
                <a:spcPct val="200000"/>
              </a:lnSpc>
              <a:buFont typeface="Wingdings" panose="05000000000000000000" pitchFamily="2" charset="2"/>
              <a:buChar char="q"/>
            </a:pPr>
            <a:r>
              <a:rPr lang="en-US" sz="2400" b="0" i="0" dirty="0">
                <a:solidFill>
                  <a:schemeClr val="bg1"/>
                </a:solidFill>
                <a:effectLst/>
              </a:rPr>
              <a:t> In the data collection phase, you continue to recruit units until you reach your quota.</a:t>
            </a:r>
          </a:p>
          <a:p>
            <a:pPr algn="just">
              <a:lnSpc>
                <a:spcPct val="200000"/>
              </a:lnSpc>
            </a:pPr>
            <a:r>
              <a:rPr lang="en-US" sz="2400" b="1" u="sng" dirty="0">
                <a:solidFill>
                  <a:schemeClr val="bg1"/>
                </a:solidFill>
              </a:rPr>
              <a:t>Tip</a:t>
            </a:r>
          </a:p>
          <a:p>
            <a:pPr marL="342900" indent="-342900" algn="just">
              <a:lnSpc>
                <a:spcPct val="200000"/>
              </a:lnSpc>
              <a:buFont typeface="Wingdings" panose="05000000000000000000" pitchFamily="2" charset="2"/>
              <a:buChar char="v"/>
            </a:pPr>
            <a:r>
              <a:rPr lang="en-US" sz="2400" b="0" i="0" dirty="0">
                <a:solidFill>
                  <a:schemeClr val="bg1"/>
                </a:solidFill>
                <a:effectLst/>
              </a:rPr>
              <a:t>Your respondents should be recruited non-randomly, with the end goal being that the proportions in each subgroup coincide with the estimated proportions in the </a:t>
            </a:r>
            <a:r>
              <a:rPr lang="en-US" sz="2400" dirty="0">
                <a:solidFill>
                  <a:schemeClr val="bg1"/>
                </a:solidFill>
              </a:rPr>
              <a:t>population</a:t>
            </a:r>
            <a:r>
              <a:rPr lang="en-US" sz="2400" b="0" i="0" dirty="0">
                <a:solidFill>
                  <a:schemeClr val="bg1"/>
                </a:solidFill>
                <a:effectLst/>
              </a:rPr>
              <a:t>.</a:t>
            </a:r>
          </a:p>
        </p:txBody>
      </p:sp>
    </p:spTree>
    <p:extLst>
      <p:ext uri="{BB962C8B-B14F-4D97-AF65-F5344CB8AC3E}">
        <p14:creationId xmlns:p14="http://schemas.microsoft.com/office/powerpoint/2010/main" val="5377049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3" name="TextBox 12">
            <a:extLst>
              <a:ext uri="{FF2B5EF4-FFF2-40B4-BE49-F238E27FC236}">
                <a16:creationId xmlns:a16="http://schemas.microsoft.com/office/drawing/2014/main" id="{280E8A18-AFF9-3C2E-2C0E-FB275BC6D313}"/>
              </a:ext>
            </a:extLst>
          </p:cNvPr>
          <p:cNvSpPr txBox="1"/>
          <p:nvPr/>
        </p:nvSpPr>
        <p:spPr>
          <a:xfrm>
            <a:off x="299803" y="1467669"/>
            <a:ext cx="11565741" cy="4401205"/>
          </a:xfrm>
          <a:prstGeom prst="rect">
            <a:avLst/>
          </a:prstGeom>
          <a:noFill/>
        </p:spPr>
        <p:txBody>
          <a:bodyPr wrap="square">
            <a:spAutoFit/>
          </a:bodyPr>
          <a:lstStyle/>
          <a:p>
            <a:pPr algn="l">
              <a:lnSpc>
                <a:spcPct val="200000"/>
              </a:lnSpc>
              <a:buFont typeface="+mj-lt"/>
              <a:buAutoNum type="arabicPeriod"/>
            </a:pPr>
            <a:r>
              <a:rPr lang="en-US" sz="2000" b="1" i="0" u="none" strike="noStrike" dirty="0">
                <a:solidFill>
                  <a:schemeClr val="bg1"/>
                </a:solidFill>
                <a:effectLst/>
                <a:hlinkClick r:id="rId2">
                  <a:extLst>
                    <a:ext uri="{A12FA001-AC4F-418D-AE19-62706E023703}">
                      <ahyp:hlinkClr xmlns:ahyp="http://schemas.microsoft.com/office/drawing/2018/hyperlinkcolor" val="tx"/>
                    </a:ext>
                  </a:extLst>
                </a:hlinkClick>
              </a:rPr>
              <a:t>Proportional quota sampling</a:t>
            </a:r>
            <a:r>
              <a:rPr lang="en-US" sz="2000" b="1" i="0" dirty="0">
                <a:solidFill>
                  <a:schemeClr val="bg1"/>
                </a:solidFill>
                <a:effectLst/>
              </a:rPr>
              <a:t> </a:t>
            </a:r>
            <a:r>
              <a:rPr lang="en-US" sz="2000" b="0" i="0" dirty="0">
                <a:solidFill>
                  <a:schemeClr val="bg1"/>
                </a:solidFill>
                <a:effectLst/>
              </a:rPr>
              <a:t>is used when the size of the population is known. This allows you to determine the quota of </a:t>
            </a:r>
            <a:r>
              <a:rPr lang="en-US" sz="2000" dirty="0">
                <a:solidFill>
                  <a:schemeClr val="bg1"/>
                </a:solidFill>
              </a:rPr>
              <a:t>unit</a:t>
            </a:r>
            <a:r>
              <a:rPr lang="en-US" sz="2000" b="0" i="0" dirty="0">
                <a:solidFill>
                  <a:schemeClr val="bg1"/>
                </a:solidFill>
                <a:effectLst/>
              </a:rPr>
              <a:t>s you need to include in your sample to represent your population.</a:t>
            </a:r>
          </a:p>
          <a:p>
            <a:pPr>
              <a:lnSpc>
                <a:spcPct val="200000"/>
              </a:lnSpc>
            </a:pPr>
            <a:r>
              <a:rPr lang="en-US" sz="2000" dirty="0">
                <a:solidFill>
                  <a:schemeClr val="bg1"/>
                </a:solidFill>
              </a:rPr>
              <a:t>Example: in a certain company there are 1,000 employees. They are split into 2 groups: 600 people who drive to work, and 400 who take the train.</a:t>
            </a:r>
            <a:endParaRPr lang="en-US" sz="2000" dirty="0">
              <a:solidFill>
                <a:schemeClr val="bg1"/>
              </a:solidFill>
              <a:effectLst/>
            </a:endParaRPr>
          </a:p>
          <a:p>
            <a:pPr>
              <a:lnSpc>
                <a:spcPct val="200000"/>
              </a:lnSpc>
            </a:pPr>
            <a:r>
              <a:rPr lang="en-US" sz="2000" dirty="0">
                <a:solidFill>
                  <a:schemeClr val="bg1"/>
                </a:solidFill>
                <a:effectLst/>
              </a:rPr>
              <a:t>You decide to draw a sample of 100 employees. You would need to survey 60 drivers and 40 train riders for your sample to reflect the proportion seen in the company.</a:t>
            </a:r>
          </a:p>
          <a:p>
            <a:pPr marL="342900" indent="-342900" algn="l">
              <a:lnSpc>
                <a:spcPct val="200000"/>
              </a:lnSpc>
              <a:buFont typeface="Wingdings" panose="05000000000000000000" pitchFamily="2" charset="2"/>
              <a:buChar char="q"/>
            </a:pPr>
            <a:endParaRPr lang="en-US" sz="2000" b="0" i="0" dirty="0">
              <a:solidFill>
                <a:schemeClr val="bg1"/>
              </a:solidFill>
              <a:effectLst/>
            </a:endParaRPr>
          </a:p>
        </p:txBody>
      </p:sp>
      <p:sp>
        <p:nvSpPr>
          <p:cNvPr id="8" name="TextBox 7">
            <a:extLst>
              <a:ext uri="{FF2B5EF4-FFF2-40B4-BE49-F238E27FC236}">
                <a16:creationId xmlns:a16="http://schemas.microsoft.com/office/drawing/2014/main" id="{19BDB8AF-6524-E9FE-B92E-A7BB05A0706C}"/>
              </a:ext>
            </a:extLst>
          </p:cNvPr>
          <p:cNvSpPr txBox="1"/>
          <p:nvPr/>
        </p:nvSpPr>
        <p:spPr>
          <a:xfrm>
            <a:off x="9538447" y="5815528"/>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31186204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2" y="63584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13" name="TextBox 12">
            <a:extLst>
              <a:ext uri="{FF2B5EF4-FFF2-40B4-BE49-F238E27FC236}">
                <a16:creationId xmlns:a16="http://schemas.microsoft.com/office/drawing/2014/main" id="{280E8A18-AFF9-3C2E-2C0E-FB275BC6D313}"/>
              </a:ext>
            </a:extLst>
          </p:cNvPr>
          <p:cNvSpPr txBox="1"/>
          <p:nvPr/>
        </p:nvSpPr>
        <p:spPr>
          <a:xfrm>
            <a:off x="239843" y="1467669"/>
            <a:ext cx="11625701" cy="4401205"/>
          </a:xfrm>
          <a:prstGeom prst="rect">
            <a:avLst/>
          </a:prstGeom>
          <a:noFill/>
        </p:spPr>
        <p:txBody>
          <a:bodyPr wrap="square">
            <a:spAutoFit/>
          </a:bodyPr>
          <a:lstStyle/>
          <a:p>
            <a:pPr algn="just">
              <a:lnSpc>
                <a:spcPct val="200000"/>
              </a:lnSpc>
              <a:buFont typeface="+mj-lt"/>
              <a:buAutoNum type="arabicPeriod" startAt="2"/>
            </a:pPr>
            <a:r>
              <a:rPr lang="en-US" sz="2000" b="1" u="sng" dirty="0">
                <a:solidFill>
                  <a:schemeClr val="bg1"/>
                </a:solidFill>
              </a:rPr>
              <a:t> Non-proportional</a:t>
            </a:r>
            <a:r>
              <a:rPr lang="en-US" sz="2000" dirty="0">
                <a:solidFill>
                  <a:schemeClr val="bg1"/>
                </a:solidFill>
              </a:rPr>
              <a:t> </a:t>
            </a:r>
          </a:p>
          <a:p>
            <a:pPr algn="just">
              <a:lnSpc>
                <a:spcPct val="200000"/>
              </a:lnSpc>
            </a:pPr>
            <a:r>
              <a:rPr lang="en-US" sz="2000" b="0" i="0" dirty="0">
                <a:solidFill>
                  <a:schemeClr val="bg1"/>
                </a:solidFill>
                <a:effectLst/>
              </a:rPr>
              <a:t> - </a:t>
            </a:r>
            <a:r>
              <a:rPr lang="en-US" sz="2000" dirty="0">
                <a:solidFill>
                  <a:schemeClr val="bg1"/>
                </a:solidFill>
              </a:rPr>
              <a:t>U</a:t>
            </a:r>
            <a:r>
              <a:rPr lang="en-US" sz="2000" b="0" i="0" dirty="0">
                <a:solidFill>
                  <a:schemeClr val="bg1"/>
                </a:solidFill>
                <a:effectLst/>
              </a:rPr>
              <a:t>sed when the size of the population is unknown. Here, it’s up to you to determine the quota of </a:t>
            </a:r>
            <a:r>
              <a:rPr lang="en-US" sz="2000" dirty="0">
                <a:solidFill>
                  <a:schemeClr val="bg1"/>
                </a:solidFill>
              </a:rPr>
              <a:t>unit</a:t>
            </a:r>
            <a:r>
              <a:rPr lang="en-US" sz="2000" b="0" i="0" dirty="0">
                <a:solidFill>
                  <a:schemeClr val="bg1"/>
                </a:solidFill>
                <a:effectLst/>
              </a:rPr>
              <a:t>s that you are going to include in your sample in advance.</a:t>
            </a:r>
          </a:p>
          <a:p>
            <a:pPr algn="just">
              <a:lnSpc>
                <a:spcPct val="200000"/>
              </a:lnSpc>
            </a:pPr>
            <a:r>
              <a:rPr lang="en-US" sz="2000" b="1" u="sng" dirty="0">
                <a:solidFill>
                  <a:schemeClr val="bg1"/>
                </a:solidFill>
              </a:rPr>
              <a:t>Example:</a:t>
            </a:r>
            <a:r>
              <a:rPr lang="en-US" sz="2000" dirty="0">
                <a:solidFill>
                  <a:schemeClr val="bg1"/>
                </a:solidFill>
              </a:rPr>
              <a:t>  you are seeking opinions about the design choices on a website, but do not know how many people use it. You may decide to draw a sample of 100 people, including a quota of 50 people under 40 and a quota of 50 people over 40. </a:t>
            </a:r>
          </a:p>
          <a:p>
            <a:pPr algn="just">
              <a:lnSpc>
                <a:spcPct val="200000"/>
              </a:lnSpc>
            </a:pPr>
            <a:r>
              <a:rPr lang="en-US" sz="2000" dirty="0">
                <a:solidFill>
                  <a:schemeClr val="bg1"/>
                </a:solidFill>
              </a:rPr>
              <a:t>- This way, you get the perspective of both age groups.</a:t>
            </a:r>
            <a:endParaRPr lang="en-US" sz="2000" b="0" i="0" dirty="0">
              <a:solidFill>
                <a:schemeClr val="bg1"/>
              </a:solidFill>
              <a:effectLst/>
            </a:endParaRPr>
          </a:p>
        </p:txBody>
      </p:sp>
      <p:sp>
        <p:nvSpPr>
          <p:cNvPr id="8" name="TextBox 7">
            <a:extLst>
              <a:ext uri="{FF2B5EF4-FFF2-40B4-BE49-F238E27FC236}">
                <a16:creationId xmlns:a16="http://schemas.microsoft.com/office/drawing/2014/main" id="{6760C34A-7B80-C0BC-67C3-B350F6D8869E}"/>
              </a:ext>
            </a:extLst>
          </p:cNvPr>
          <p:cNvSpPr txBox="1"/>
          <p:nvPr/>
        </p:nvSpPr>
        <p:spPr>
          <a:xfrm>
            <a:off x="8886707" y="5882386"/>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409568894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2492" y="545902"/>
            <a:ext cx="4334731" cy="584775"/>
          </a:xfrm>
          <a:prstGeom prst="rect">
            <a:avLst/>
          </a:prstGeom>
          <a:noFill/>
        </p:spPr>
        <p:txBody>
          <a:bodyPr wrap="square" rtlCol="0">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9" name="TextBox 8">
            <a:extLst>
              <a:ext uri="{FF2B5EF4-FFF2-40B4-BE49-F238E27FC236}">
                <a16:creationId xmlns:a16="http://schemas.microsoft.com/office/drawing/2014/main" id="{BF3F5CAE-8E96-1D4D-0B5C-4DC004C3A1DF}"/>
              </a:ext>
            </a:extLst>
          </p:cNvPr>
          <p:cNvSpPr txBox="1"/>
          <p:nvPr/>
        </p:nvSpPr>
        <p:spPr>
          <a:xfrm>
            <a:off x="224852" y="1381517"/>
            <a:ext cx="11707318" cy="3170099"/>
          </a:xfrm>
          <a:prstGeom prst="rect">
            <a:avLst/>
          </a:prstGeom>
          <a:noFill/>
        </p:spPr>
        <p:txBody>
          <a:bodyPr wrap="square">
            <a:spAutoFit/>
          </a:bodyPr>
          <a:lstStyle/>
          <a:p>
            <a:pPr algn="just">
              <a:lnSpc>
                <a:spcPct val="200000"/>
              </a:lnSpc>
            </a:pPr>
            <a:r>
              <a:rPr lang="en-US" sz="2000" b="1" i="0" u="sng" dirty="0">
                <a:solidFill>
                  <a:schemeClr val="bg1"/>
                </a:solidFill>
                <a:effectLst/>
              </a:rPr>
              <a:t>Note that quota </a:t>
            </a:r>
            <a:r>
              <a:rPr lang="en-US" sz="2000" b="0" i="0" dirty="0">
                <a:solidFill>
                  <a:schemeClr val="bg1"/>
                </a:solidFill>
                <a:effectLst/>
              </a:rPr>
              <a:t>sampling may sound similar to</a:t>
            </a:r>
            <a:r>
              <a:rPr lang="en-US" sz="2000" b="1" i="0" dirty="0">
                <a:solidFill>
                  <a:schemeClr val="bg1"/>
                </a:solidFill>
                <a:effectLst/>
              </a:rPr>
              <a:t> </a:t>
            </a:r>
            <a:r>
              <a:rPr lang="en-US" sz="2000" b="1" i="0" u="none" strike="noStrike" dirty="0">
                <a:solidFill>
                  <a:schemeClr val="bg1"/>
                </a:solidFill>
                <a:effectLst/>
                <a:hlinkClick r:id="rId2">
                  <a:extLst>
                    <a:ext uri="{A12FA001-AC4F-418D-AE19-62706E023703}">
                      <ahyp:hlinkClr xmlns:ahyp="http://schemas.microsoft.com/office/drawing/2018/hyperlinkcolor" val="tx"/>
                    </a:ext>
                  </a:extLst>
                </a:hlinkClick>
              </a:rPr>
              <a:t>stratified sampling</a:t>
            </a:r>
            <a:r>
              <a:rPr lang="en-US" sz="2000" b="0" i="0" dirty="0">
                <a:solidFill>
                  <a:schemeClr val="bg1"/>
                </a:solidFill>
                <a:effectLst/>
              </a:rPr>
              <a:t>, a probability sampling method where you divide your population into subgroups that share a common characteristic.</a:t>
            </a:r>
          </a:p>
          <a:p>
            <a:pPr marL="342900" indent="-342900" algn="just">
              <a:lnSpc>
                <a:spcPct val="200000"/>
              </a:lnSpc>
              <a:buFont typeface="Wingdings" panose="05000000000000000000" pitchFamily="2" charset="2"/>
              <a:buChar char="v"/>
            </a:pPr>
            <a:r>
              <a:rPr lang="en-US" sz="2000" b="0" i="0" dirty="0">
                <a:solidFill>
                  <a:schemeClr val="bg1"/>
                </a:solidFill>
                <a:effectLst/>
              </a:rPr>
              <a:t>The key difference here is that in stratified sampling, you take a random sample from each subgroup, while in quota sampling, the sample selection is non-random, usually via convenience sampling. In other words, who is included in the sample is left up to the subjective judgment of the researcher.</a:t>
            </a:r>
          </a:p>
        </p:txBody>
      </p:sp>
      <p:sp>
        <p:nvSpPr>
          <p:cNvPr id="12" name="TextBox 11">
            <a:extLst>
              <a:ext uri="{FF2B5EF4-FFF2-40B4-BE49-F238E27FC236}">
                <a16:creationId xmlns:a16="http://schemas.microsoft.com/office/drawing/2014/main" id="{F286FE5C-100E-A683-2502-07B6945EE63C}"/>
              </a:ext>
            </a:extLst>
          </p:cNvPr>
          <p:cNvSpPr txBox="1"/>
          <p:nvPr/>
        </p:nvSpPr>
        <p:spPr>
          <a:xfrm>
            <a:off x="9425065" y="5812310"/>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231813195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600111-FD47-7841-65F7-AAF8E2025844}"/>
              </a:ext>
            </a:extLst>
          </p:cNvPr>
          <p:cNvSpPr txBox="1"/>
          <p:nvPr/>
        </p:nvSpPr>
        <p:spPr>
          <a:xfrm>
            <a:off x="479685" y="1586688"/>
            <a:ext cx="11093751" cy="4524315"/>
          </a:xfrm>
          <a:prstGeom prst="rect">
            <a:avLst/>
          </a:prstGeom>
          <a:noFill/>
        </p:spPr>
        <p:txBody>
          <a:bodyPr wrap="square">
            <a:spAutoFit/>
          </a:bodyPr>
          <a:lstStyle/>
          <a:p>
            <a:pPr algn="just">
              <a:lnSpc>
                <a:spcPct val="200000"/>
              </a:lnSpc>
            </a:pPr>
            <a:r>
              <a:rPr lang="en-US" sz="1800" b="1" u="sng" dirty="0">
                <a:solidFill>
                  <a:schemeClr val="bg1"/>
                </a:solidFill>
              </a:rPr>
              <a:t>Example:</a:t>
            </a:r>
            <a:r>
              <a:rPr lang="en-US" sz="1800" b="1" i="0" u="sng" dirty="0">
                <a:solidFill>
                  <a:schemeClr val="bg1"/>
                </a:solidFill>
                <a:effectLst/>
                <a:latin typeface="Inter"/>
              </a:rPr>
              <a:t> </a:t>
            </a:r>
            <a:r>
              <a:rPr lang="en-US" sz="1800" b="0" i="0" dirty="0">
                <a:solidFill>
                  <a:schemeClr val="bg1"/>
                </a:solidFill>
                <a:effectLst/>
                <a:latin typeface="Inter"/>
              </a:rPr>
              <a:t>You are seeking to interview 20 homeowners and 20 tenants between the ages of 45 and 60 living in a certain suburb.</a:t>
            </a:r>
          </a:p>
          <a:p>
            <a:pPr marL="285750" indent="-285750" algn="just">
              <a:lnSpc>
                <a:spcPct val="200000"/>
              </a:lnSpc>
              <a:buFont typeface="Wingdings" panose="05000000000000000000" pitchFamily="2" charset="2"/>
              <a:buChar char="ü"/>
            </a:pPr>
            <a:r>
              <a:rPr lang="en-US" sz="1800" b="0" i="0" dirty="0">
                <a:solidFill>
                  <a:schemeClr val="bg1"/>
                </a:solidFill>
                <a:effectLst/>
                <a:latin typeface="Inter"/>
              </a:rPr>
              <a:t>You stand at a convenient location, such as a </a:t>
            </a:r>
            <a:r>
              <a:rPr lang="en-US" sz="1800" dirty="0">
                <a:solidFill>
                  <a:schemeClr val="bg1"/>
                </a:solidFill>
                <a:latin typeface="Inter"/>
              </a:rPr>
              <a:t>mall</a:t>
            </a:r>
            <a:r>
              <a:rPr lang="en-US" sz="1800" b="0" i="0" dirty="0">
                <a:solidFill>
                  <a:schemeClr val="bg1"/>
                </a:solidFill>
                <a:effectLst/>
                <a:latin typeface="Inter"/>
              </a:rPr>
              <a:t>, and randomly select people to talk to who appear to satisfy the age criterion.  </a:t>
            </a:r>
            <a:r>
              <a:rPr lang="en-US" sz="1800" dirty="0">
                <a:solidFill>
                  <a:schemeClr val="bg1"/>
                </a:solidFill>
                <a:latin typeface="Inter"/>
              </a:rPr>
              <a:t>Y</a:t>
            </a:r>
            <a:r>
              <a:rPr lang="en-US" sz="1800" b="0" i="0" dirty="0">
                <a:solidFill>
                  <a:schemeClr val="bg1"/>
                </a:solidFill>
                <a:effectLst/>
                <a:latin typeface="Inter"/>
              </a:rPr>
              <a:t>ou must first determine whether they do indeed fit the criteria of belonging to the predetermined age range and owning or renting a property.</a:t>
            </a:r>
          </a:p>
          <a:p>
            <a:pPr marL="285750" indent="-285750" algn="just">
              <a:lnSpc>
                <a:spcPct val="200000"/>
              </a:lnSpc>
              <a:buFont typeface="Wingdings" panose="05000000000000000000" pitchFamily="2" charset="2"/>
              <a:buChar char="ü"/>
            </a:pPr>
            <a:r>
              <a:rPr lang="en-US" sz="1800" b="0" i="0" dirty="0">
                <a:solidFill>
                  <a:schemeClr val="bg1"/>
                </a:solidFill>
                <a:effectLst/>
                <a:latin typeface="Inter"/>
              </a:rPr>
              <a:t>Sampling continues until quotas for various subgroups have been selected. If contacted </a:t>
            </a:r>
            <a:r>
              <a:rPr lang="en-US" dirty="0">
                <a:solidFill>
                  <a:schemeClr val="bg1"/>
                </a:solidFill>
                <a:latin typeface="Inter"/>
              </a:rPr>
              <a:t>unit</a:t>
            </a:r>
            <a:r>
              <a:rPr lang="en-US" sz="1800" b="0" i="0" dirty="0">
                <a:solidFill>
                  <a:schemeClr val="bg1"/>
                </a:solidFill>
                <a:effectLst/>
                <a:latin typeface="Inter"/>
              </a:rPr>
              <a:t>s are unwilling to participate or do not meet one of the conditions (e.g., they are over 60 or they do not live in the suburb), they are simply replaced by those who do. </a:t>
            </a:r>
          </a:p>
        </p:txBody>
      </p:sp>
      <p:sp>
        <p:nvSpPr>
          <p:cNvPr id="7" name="TextBox 6">
            <a:extLst>
              <a:ext uri="{FF2B5EF4-FFF2-40B4-BE49-F238E27FC236}">
                <a16:creationId xmlns:a16="http://schemas.microsoft.com/office/drawing/2014/main" id="{78947734-8B0F-518D-AEEA-703C98E08822}"/>
              </a:ext>
            </a:extLst>
          </p:cNvPr>
          <p:cNvSpPr txBox="1"/>
          <p:nvPr/>
        </p:nvSpPr>
        <p:spPr>
          <a:xfrm>
            <a:off x="4020670" y="532194"/>
            <a:ext cx="4150659" cy="584775"/>
          </a:xfrm>
          <a:prstGeom prst="rect">
            <a:avLst/>
          </a:prstGeom>
          <a:noFill/>
        </p:spPr>
        <p:txBody>
          <a:bodyPr wrap="square">
            <a:spAutoFit/>
          </a:bodyPr>
          <a:lstStyle/>
          <a:p>
            <a:r>
              <a:rPr lang="en-US" sz="3200" b="1" dirty="0">
                <a:solidFill>
                  <a:schemeClr val="bg1"/>
                </a:solidFill>
                <a:latin typeface="Times New Roman" pitchFamily="18" charset="0"/>
                <a:cs typeface="Times New Roman" pitchFamily="18" charset="0"/>
              </a:rPr>
              <a:t>2.2. </a:t>
            </a:r>
            <a:r>
              <a:rPr lang="en-US" sz="3200" b="1" i="0" dirty="0">
                <a:solidFill>
                  <a:schemeClr val="bg1"/>
                </a:solidFill>
                <a:effectLst/>
                <a:latin typeface="Gilmer"/>
              </a:rPr>
              <a:t>Quota sampling</a:t>
            </a:r>
            <a:r>
              <a:rPr lang="en-US" sz="3200" b="1" dirty="0">
                <a:solidFill>
                  <a:schemeClr val="bg1"/>
                </a:solidFill>
                <a:latin typeface="Times New Roman" pitchFamily="18" charset="0"/>
                <a:cs typeface="Times New Roman" pitchFamily="18" charset="0"/>
              </a:rPr>
              <a:t>  </a:t>
            </a:r>
          </a:p>
        </p:txBody>
      </p:sp>
      <p:sp>
        <p:nvSpPr>
          <p:cNvPr id="9" name="TextBox 8">
            <a:extLst>
              <a:ext uri="{FF2B5EF4-FFF2-40B4-BE49-F238E27FC236}">
                <a16:creationId xmlns:a16="http://schemas.microsoft.com/office/drawing/2014/main" id="{5EF19677-FA0C-E648-61A2-4BD350F3842C}"/>
              </a:ext>
            </a:extLst>
          </p:cNvPr>
          <p:cNvSpPr txBox="1"/>
          <p:nvPr/>
        </p:nvSpPr>
        <p:spPr>
          <a:xfrm>
            <a:off x="9538447" y="6182588"/>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4037905382"/>
      </p:ext>
    </p:extLst>
  </p:cSld>
  <p:clrMapOvr>
    <a:masterClrMapping/>
  </p:clrMapOvr>
  <mc:AlternateContent xmlns:mc="http://schemas.openxmlformats.org/markup-compatibility/2006" xmlns:p14="http://schemas.microsoft.com/office/powerpoint/2010/main">
    <mc:Choice Requires="p14">
      <p:transition spd="slow" p14:dur="2000" advTm="193644"/>
    </mc:Choice>
    <mc:Fallback xmlns="">
      <p:transition spd="slow" advTm="19364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5092" y="620728"/>
            <a:ext cx="5195343" cy="584775"/>
          </a:xfrm>
          <a:prstGeom prst="rect">
            <a:avLst/>
          </a:prstGeom>
          <a:noFill/>
        </p:spPr>
        <p:txBody>
          <a:bodyPr wrap="square" rtlCol="0">
            <a:spAutoFit/>
          </a:bodyPr>
          <a:lstStyle/>
          <a:p>
            <a:pPr algn="ctr"/>
            <a:r>
              <a:rPr lang="en-US" sz="3200" b="1" dirty="0">
                <a:solidFill>
                  <a:schemeClr val="bg1"/>
                </a:solidFill>
                <a:latin typeface="Times New Roman" pitchFamily="18" charset="0"/>
                <a:cs typeface="Times New Roman" pitchFamily="18" charset="0"/>
              </a:rPr>
              <a:t>2.4. Snow Ball Sampling   </a:t>
            </a:r>
          </a:p>
        </p:txBody>
      </p:sp>
      <p:sp>
        <p:nvSpPr>
          <p:cNvPr id="13" name="TextBox 12">
            <a:extLst>
              <a:ext uri="{FF2B5EF4-FFF2-40B4-BE49-F238E27FC236}">
                <a16:creationId xmlns:a16="http://schemas.microsoft.com/office/drawing/2014/main" id="{CA494A40-AD5E-D5F9-DD07-32CC1D1E7923}"/>
              </a:ext>
            </a:extLst>
          </p:cNvPr>
          <p:cNvSpPr txBox="1"/>
          <p:nvPr/>
        </p:nvSpPr>
        <p:spPr>
          <a:xfrm>
            <a:off x="329785" y="1502514"/>
            <a:ext cx="11180898" cy="4524315"/>
          </a:xfrm>
          <a:prstGeom prst="rect">
            <a:avLst/>
          </a:prstGeom>
          <a:noFill/>
        </p:spPr>
        <p:txBody>
          <a:bodyPr wrap="square">
            <a:spAutoFit/>
          </a:bodyPr>
          <a:lstStyle/>
          <a:p>
            <a:pPr marL="285750" indent="-285750" algn="l">
              <a:lnSpc>
                <a:spcPct val="200000"/>
              </a:lnSpc>
              <a:buFont typeface="Wingdings" panose="05000000000000000000" pitchFamily="2" charset="2"/>
              <a:buChar char="Ø"/>
            </a:pPr>
            <a:r>
              <a:rPr lang="en-US" b="0" i="0" dirty="0">
                <a:solidFill>
                  <a:schemeClr val="bg1"/>
                </a:solidFill>
                <a:effectLst/>
              </a:rPr>
              <a:t>Is used when the population you want to research is hard to reach, or there is no existing database or other sampling frames to help you find them. Research about socially marginalized groups such as drug addicts, homeless people, or sex workers often uses snowball sampling.</a:t>
            </a:r>
          </a:p>
          <a:p>
            <a:pPr marL="285750" indent="-285750" algn="l">
              <a:lnSpc>
                <a:spcPct val="200000"/>
              </a:lnSpc>
              <a:buFont typeface="Wingdings" panose="05000000000000000000" pitchFamily="2" charset="2"/>
              <a:buChar char="Ø"/>
            </a:pPr>
            <a:r>
              <a:rPr lang="en-US" b="0" i="0" dirty="0">
                <a:solidFill>
                  <a:schemeClr val="bg1"/>
                </a:solidFill>
                <a:effectLst/>
              </a:rPr>
              <a:t>To conduct a snowball sample, you start by finding one person who is willing to participate in your research. You then ask them to introduce you to others.</a:t>
            </a:r>
          </a:p>
          <a:p>
            <a:pPr marL="285750" indent="-285750" algn="l">
              <a:lnSpc>
                <a:spcPct val="200000"/>
              </a:lnSpc>
              <a:buFont typeface="Wingdings" panose="05000000000000000000" pitchFamily="2" charset="2"/>
              <a:buChar char="Ø"/>
            </a:pPr>
            <a:r>
              <a:rPr lang="en-US" b="0" i="0" dirty="0">
                <a:solidFill>
                  <a:schemeClr val="bg1"/>
                </a:solidFill>
                <a:effectLst/>
              </a:rPr>
              <a:t>Alternatively, your research may involve finding people who use a certain product or have experience in the area you are interested in. In these cases, you can also use networks of people to gain access to your population of interest.</a:t>
            </a:r>
          </a:p>
        </p:txBody>
      </p:sp>
      <p:sp>
        <p:nvSpPr>
          <p:cNvPr id="14" name="TextBox 13">
            <a:extLst>
              <a:ext uri="{FF2B5EF4-FFF2-40B4-BE49-F238E27FC236}">
                <a16:creationId xmlns:a16="http://schemas.microsoft.com/office/drawing/2014/main" id="{A5CFCBCE-3E34-A528-97B4-33F38A5587E1}"/>
              </a:ext>
            </a:extLst>
          </p:cNvPr>
          <p:cNvSpPr txBox="1"/>
          <p:nvPr/>
        </p:nvSpPr>
        <p:spPr>
          <a:xfrm>
            <a:off x="9419122" y="5882386"/>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47879527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14972" y="605738"/>
            <a:ext cx="5195343" cy="584775"/>
          </a:xfrm>
          <a:prstGeom prst="rect">
            <a:avLst/>
          </a:prstGeom>
          <a:noFill/>
        </p:spPr>
        <p:txBody>
          <a:bodyPr wrap="square" rtlCol="0">
            <a:spAutoFit/>
          </a:bodyPr>
          <a:lstStyle/>
          <a:p>
            <a:pPr algn="ctr"/>
            <a:r>
              <a:rPr lang="en-US" sz="3200" b="1" dirty="0">
                <a:solidFill>
                  <a:schemeClr val="bg1"/>
                </a:solidFill>
                <a:latin typeface="Times New Roman" pitchFamily="18" charset="0"/>
                <a:cs typeface="Times New Roman" pitchFamily="18" charset="0"/>
              </a:rPr>
              <a:t>2.4. Snow Ball Sampling   </a:t>
            </a:r>
          </a:p>
        </p:txBody>
      </p:sp>
      <p:sp>
        <p:nvSpPr>
          <p:cNvPr id="13" name="TextBox 12">
            <a:extLst>
              <a:ext uri="{FF2B5EF4-FFF2-40B4-BE49-F238E27FC236}">
                <a16:creationId xmlns:a16="http://schemas.microsoft.com/office/drawing/2014/main" id="{CA494A40-AD5E-D5F9-DD07-32CC1D1E7923}"/>
              </a:ext>
            </a:extLst>
          </p:cNvPr>
          <p:cNvSpPr txBox="1"/>
          <p:nvPr/>
        </p:nvSpPr>
        <p:spPr>
          <a:xfrm>
            <a:off x="524657" y="1502514"/>
            <a:ext cx="10986026" cy="4955203"/>
          </a:xfrm>
          <a:prstGeom prst="rect">
            <a:avLst/>
          </a:prstGeom>
          <a:noFill/>
        </p:spPr>
        <p:txBody>
          <a:bodyPr wrap="square">
            <a:spAutoFit/>
          </a:bodyPr>
          <a:lstStyle/>
          <a:p>
            <a:pPr algn="just">
              <a:lnSpc>
                <a:spcPct val="200000"/>
              </a:lnSpc>
            </a:pPr>
            <a:r>
              <a:rPr lang="en-US" sz="2000" b="1" i="0" u="sng" dirty="0">
                <a:solidFill>
                  <a:schemeClr val="bg1"/>
                </a:solidFill>
                <a:effectLst/>
              </a:rPr>
              <a:t>Example: </a:t>
            </a:r>
          </a:p>
          <a:p>
            <a:pPr marL="342900" indent="-342900" algn="just">
              <a:lnSpc>
                <a:spcPct val="200000"/>
              </a:lnSpc>
              <a:buFont typeface="Wingdings" panose="05000000000000000000" pitchFamily="2" charset="2"/>
              <a:buChar char="ü"/>
            </a:pPr>
            <a:r>
              <a:rPr lang="en-US" sz="2000" b="0" i="0" dirty="0">
                <a:solidFill>
                  <a:schemeClr val="bg1"/>
                </a:solidFill>
                <a:effectLst/>
              </a:rPr>
              <a:t>You are studying homeless people living in your city. You start by attending a housing advocacy meeting and striking up a conversation with a homeless woman.</a:t>
            </a:r>
          </a:p>
          <a:p>
            <a:pPr marL="342900" indent="-342900" algn="just">
              <a:lnSpc>
                <a:spcPct val="200000"/>
              </a:lnSpc>
              <a:buFont typeface="Wingdings" panose="05000000000000000000" pitchFamily="2" charset="2"/>
              <a:buChar char="ü"/>
            </a:pPr>
            <a:r>
              <a:rPr lang="en-US" sz="2000" b="0" i="0" dirty="0">
                <a:solidFill>
                  <a:schemeClr val="bg1"/>
                </a:solidFill>
                <a:effectLst/>
              </a:rPr>
              <a:t> You explain the purpose of your research and she agrees to participate. She invites you to a parking lot serving as temporary housing and offers to introduce you around.</a:t>
            </a:r>
          </a:p>
          <a:p>
            <a:pPr marL="342900" indent="-342900" algn="just">
              <a:lnSpc>
                <a:spcPct val="200000"/>
              </a:lnSpc>
              <a:buFont typeface="Wingdings" panose="05000000000000000000" pitchFamily="2" charset="2"/>
              <a:buChar char="ü"/>
            </a:pPr>
            <a:r>
              <a:rPr lang="en-US" sz="2000" b="0" i="0" dirty="0">
                <a:solidFill>
                  <a:schemeClr val="bg1"/>
                </a:solidFill>
                <a:effectLst/>
              </a:rPr>
              <a:t>In this way, the process of snowball sampling begins. </a:t>
            </a:r>
            <a:r>
              <a:rPr lang="en-US" sz="2000" dirty="0">
                <a:solidFill>
                  <a:schemeClr val="bg1"/>
                </a:solidFill>
              </a:rPr>
              <a:t>W</a:t>
            </a:r>
            <a:r>
              <a:rPr lang="en-US" sz="2000" b="0" i="0" dirty="0">
                <a:solidFill>
                  <a:schemeClr val="bg1"/>
                </a:solidFill>
                <a:effectLst/>
              </a:rPr>
              <a:t>here you met someone who could then put you in touch with others in the group.</a:t>
            </a:r>
          </a:p>
          <a:p>
            <a:pPr marL="285750" indent="-285750" algn="just">
              <a:lnSpc>
                <a:spcPct val="200000"/>
              </a:lnSpc>
              <a:buFont typeface="Wingdings" panose="05000000000000000000" pitchFamily="2" charset="2"/>
              <a:buChar char="Ø"/>
            </a:pPr>
            <a:endParaRPr lang="en-US" b="0" i="0" dirty="0">
              <a:solidFill>
                <a:schemeClr val="bg1"/>
              </a:solidFill>
              <a:effectLst/>
            </a:endParaRPr>
          </a:p>
        </p:txBody>
      </p:sp>
      <p:sp>
        <p:nvSpPr>
          <p:cNvPr id="8" name="TextBox 7">
            <a:extLst>
              <a:ext uri="{FF2B5EF4-FFF2-40B4-BE49-F238E27FC236}">
                <a16:creationId xmlns:a16="http://schemas.microsoft.com/office/drawing/2014/main" id="{DFA44E4E-A204-0058-011E-5C81D7D35A4A}"/>
              </a:ext>
            </a:extLst>
          </p:cNvPr>
          <p:cNvSpPr txBox="1"/>
          <p:nvPr/>
        </p:nvSpPr>
        <p:spPr>
          <a:xfrm>
            <a:off x="9654107" y="6041577"/>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280598570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04143" y="724318"/>
            <a:ext cx="8061475" cy="523220"/>
          </a:xfrm>
          <a:prstGeom prst="rect">
            <a:avLst/>
          </a:prstGeom>
          <a:noFill/>
        </p:spPr>
        <p:txBody>
          <a:bodyPr wrap="square" rtlCol="0">
            <a:spAutoFit/>
          </a:bodyPr>
          <a:lstStyle/>
          <a:p>
            <a:pPr algn="ctr"/>
            <a:r>
              <a:rPr lang="en-US" sz="2800" b="1" i="0" dirty="0">
                <a:solidFill>
                  <a:schemeClr val="bg1"/>
                </a:solidFill>
                <a:effectLst/>
                <a:latin typeface="Gilmer"/>
              </a:rPr>
              <a:t>Non-probability sampling examples</a:t>
            </a:r>
          </a:p>
        </p:txBody>
      </p:sp>
      <p:sp>
        <p:nvSpPr>
          <p:cNvPr id="13" name="TextBox 12">
            <a:extLst>
              <a:ext uri="{FF2B5EF4-FFF2-40B4-BE49-F238E27FC236}">
                <a16:creationId xmlns:a16="http://schemas.microsoft.com/office/drawing/2014/main" id="{CA494A40-AD5E-D5F9-DD07-32CC1D1E7923}"/>
              </a:ext>
            </a:extLst>
          </p:cNvPr>
          <p:cNvSpPr txBox="1"/>
          <p:nvPr/>
        </p:nvSpPr>
        <p:spPr>
          <a:xfrm>
            <a:off x="1094283" y="1830435"/>
            <a:ext cx="10416400" cy="3170099"/>
          </a:xfrm>
          <a:prstGeom prst="rect">
            <a:avLst/>
          </a:prstGeom>
          <a:noFill/>
        </p:spPr>
        <p:txBody>
          <a:bodyPr wrap="square">
            <a:spAutoFit/>
          </a:bodyPr>
          <a:lstStyle/>
          <a:p>
            <a:pPr algn="l">
              <a:lnSpc>
                <a:spcPct val="200000"/>
              </a:lnSpc>
            </a:pPr>
            <a:r>
              <a:rPr lang="en-US" sz="2000" b="1" i="0" dirty="0">
                <a:solidFill>
                  <a:schemeClr val="bg1"/>
                </a:solidFill>
                <a:effectLst/>
                <a:latin typeface="Inter"/>
              </a:rPr>
              <a:t>There are a few methods you can use to draw a non-probability sample, such as:</a:t>
            </a:r>
          </a:p>
          <a:p>
            <a:pPr marL="457200" indent="-457200" algn="l">
              <a:lnSpc>
                <a:spcPct val="200000"/>
              </a:lnSpc>
              <a:buFont typeface="+mj-lt"/>
              <a:buAutoNum type="arabicPeriod"/>
            </a:pPr>
            <a:r>
              <a:rPr lang="en-US" sz="2000" dirty="0">
                <a:solidFill>
                  <a:schemeClr val="bg1"/>
                </a:solidFill>
                <a:latin typeface="Inter"/>
              </a:rPr>
              <a:t>Social media</a:t>
            </a:r>
            <a:endParaRPr lang="en-US" sz="2000" b="0" i="0" dirty="0">
              <a:solidFill>
                <a:schemeClr val="bg1"/>
              </a:solidFill>
              <a:effectLst/>
              <a:latin typeface="Inter"/>
            </a:endParaRPr>
          </a:p>
          <a:p>
            <a:pPr marL="457200" indent="-457200" algn="l">
              <a:lnSpc>
                <a:spcPct val="200000"/>
              </a:lnSpc>
              <a:buFont typeface="+mj-lt"/>
              <a:buAutoNum type="arabicPeriod"/>
            </a:pPr>
            <a:r>
              <a:rPr lang="en-US" sz="2000" dirty="0">
                <a:solidFill>
                  <a:schemeClr val="bg1"/>
                </a:solidFill>
                <a:latin typeface="Inter"/>
              </a:rPr>
              <a:t>River sampling</a:t>
            </a:r>
            <a:endParaRPr lang="en-US" sz="2000" b="0" i="0" dirty="0">
              <a:solidFill>
                <a:schemeClr val="bg1"/>
              </a:solidFill>
              <a:effectLst/>
              <a:latin typeface="Inter"/>
            </a:endParaRPr>
          </a:p>
          <a:p>
            <a:pPr marL="457200" indent="-457200" algn="l">
              <a:lnSpc>
                <a:spcPct val="200000"/>
              </a:lnSpc>
              <a:buFont typeface="+mj-lt"/>
              <a:buAutoNum type="arabicPeriod"/>
            </a:pPr>
            <a:r>
              <a:rPr lang="en-US" sz="2000" dirty="0">
                <a:solidFill>
                  <a:schemeClr val="bg1"/>
                </a:solidFill>
                <a:latin typeface="Inter"/>
              </a:rPr>
              <a:t>Street research</a:t>
            </a:r>
            <a:endParaRPr lang="en-US" sz="2000" b="0" i="0" dirty="0">
              <a:solidFill>
                <a:schemeClr val="bg1"/>
              </a:solidFill>
              <a:effectLst/>
              <a:latin typeface="Inter"/>
            </a:endParaRPr>
          </a:p>
          <a:p>
            <a:pPr algn="l">
              <a:lnSpc>
                <a:spcPct val="200000"/>
              </a:lnSpc>
            </a:pPr>
            <a:endParaRPr lang="en-US" sz="2000" b="1" i="0" u="sng" dirty="0">
              <a:solidFill>
                <a:schemeClr val="bg1"/>
              </a:solidFill>
              <a:effectLst/>
              <a:latin typeface="Inter"/>
            </a:endParaRPr>
          </a:p>
        </p:txBody>
      </p:sp>
      <p:sp>
        <p:nvSpPr>
          <p:cNvPr id="8" name="TextBox 7">
            <a:extLst>
              <a:ext uri="{FF2B5EF4-FFF2-40B4-BE49-F238E27FC236}">
                <a16:creationId xmlns:a16="http://schemas.microsoft.com/office/drawing/2014/main" id="{6043E543-E861-77BB-BC86-ABA42317C99C}"/>
              </a:ext>
            </a:extLst>
          </p:cNvPr>
          <p:cNvSpPr txBox="1"/>
          <p:nvPr/>
        </p:nvSpPr>
        <p:spPr>
          <a:xfrm>
            <a:off x="9538447" y="5887805"/>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20417689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19134" y="664358"/>
            <a:ext cx="8506184" cy="523220"/>
          </a:xfrm>
          <a:prstGeom prst="rect">
            <a:avLst/>
          </a:prstGeom>
          <a:noFill/>
        </p:spPr>
        <p:txBody>
          <a:bodyPr wrap="square" rtlCol="0">
            <a:spAutoFit/>
          </a:bodyPr>
          <a:lstStyle/>
          <a:p>
            <a:pPr algn="ctr"/>
            <a:r>
              <a:rPr lang="en-US" sz="2800" b="1" dirty="0">
                <a:solidFill>
                  <a:schemeClr val="bg1"/>
                </a:solidFill>
                <a:latin typeface="Gilmer"/>
              </a:rPr>
              <a:t>Advantages  of </a:t>
            </a:r>
            <a:r>
              <a:rPr lang="en-US" sz="2800" b="1" i="0" dirty="0">
                <a:solidFill>
                  <a:schemeClr val="bg1"/>
                </a:solidFill>
                <a:effectLst/>
                <a:latin typeface="Gilmer"/>
              </a:rPr>
              <a:t>Non-probability sampling </a:t>
            </a:r>
          </a:p>
        </p:txBody>
      </p:sp>
      <p:sp>
        <p:nvSpPr>
          <p:cNvPr id="13" name="TextBox 12">
            <a:extLst>
              <a:ext uri="{FF2B5EF4-FFF2-40B4-BE49-F238E27FC236}">
                <a16:creationId xmlns:a16="http://schemas.microsoft.com/office/drawing/2014/main" id="{CA494A40-AD5E-D5F9-DD07-32CC1D1E7923}"/>
              </a:ext>
            </a:extLst>
          </p:cNvPr>
          <p:cNvSpPr txBox="1"/>
          <p:nvPr/>
        </p:nvSpPr>
        <p:spPr>
          <a:xfrm>
            <a:off x="404735" y="1502514"/>
            <a:ext cx="11482466" cy="4247317"/>
          </a:xfrm>
          <a:prstGeom prst="rect">
            <a:avLst/>
          </a:prstGeom>
          <a:noFill/>
        </p:spPr>
        <p:txBody>
          <a:bodyPr wrap="square">
            <a:spAutoFit/>
          </a:bodyPr>
          <a:lstStyle/>
          <a:p>
            <a:pPr marL="457200" indent="-457200" algn="just">
              <a:lnSpc>
                <a:spcPct val="150000"/>
              </a:lnSpc>
              <a:buFont typeface="+mj-lt"/>
              <a:buAutoNum type="arabicPeriod"/>
            </a:pPr>
            <a:r>
              <a:rPr lang="en-US" sz="2000" dirty="0">
                <a:solidFill>
                  <a:schemeClr val="bg1"/>
                </a:solidFill>
                <a:latin typeface="Inter"/>
              </a:rPr>
              <a:t>D</a:t>
            </a:r>
            <a:r>
              <a:rPr lang="en-US" sz="2000" b="0" i="0" dirty="0">
                <a:solidFill>
                  <a:schemeClr val="bg1"/>
                </a:solidFill>
                <a:effectLst/>
                <a:latin typeface="Inter"/>
              </a:rPr>
              <a:t>oes not require a sampling frame, so your subjects are often readily available. This can make non-probability sampling easier to carry out.</a:t>
            </a:r>
          </a:p>
          <a:p>
            <a:pPr marL="457200" indent="-457200" algn="just">
              <a:lnSpc>
                <a:spcPct val="150000"/>
              </a:lnSpc>
              <a:buFont typeface="+mj-lt"/>
              <a:buAutoNum type="arabicPeriod"/>
            </a:pPr>
            <a:r>
              <a:rPr lang="en-US" sz="2000" dirty="0">
                <a:solidFill>
                  <a:schemeClr val="bg1"/>
                </a:solidFill>
                <a:latin typeface="Inter"/>
              </a:rPr>
              <a:t>A</a:t>
            </a:r>
            <a:r>
              <a:rPr lang="en-US" sz="2000" b="0" i="0" dirty="0">
                <a:solidFill>
                  <a:schemeClr val="bg1"/>
                </a:solidFill>
                <a:effectLst/>
                <a:latin typeface="Inter"/>
              </a:rPr>
              <a:t>llows you to target particular groups within your population. In certain types of research, it is vital that certain units be included in your sample. For example, many kinds of medical research rely on people with specific health issues.</a:t>
            </a:r>
          </a:p>
          <a:p>
            <a:pPr marL="457200" indent="-457200" algn="just">
              <a:lnSpc>
                <a:spcPct val="150000"/>
              </a:lnSpc>
              <a:buFont typeface="+mj-lt"/>
              <a:buAutoNum type="arabicPeriod"/>
            </a:pPr>
            <a:r>
              <a:rPr lang="en-US" sz="2000" b="0" i="0" dirty="0">
                <a:solidFill>
                  <a:schemeClr val="bg1"/>
                </a:solidFill>
                <a:effectLst/>
                <a:latin typeface="Inter"/>
              </a:rPr>
              <a:t>Although it is not possible to make statistical inferences from the sample to the population, non-probability sampling methods can provide researchers with the data to make other types of generalizations from the sample being studied.</a:t>
            </a:r>
          </a:p>
          <a:p>
            <a:pPr algn="just">
              <a:lnSpc>
                <a:spcPct val="150000"/>
              </a:lnSpc>
            </a:pPr>
            <a:endParaRPr lang="en-US" sz="2000" b="1" i="0" u="sng" dirty="0">
              <a:solidFill>
                <a:schemeClr val="bg1"/>
              </a:solidFill>
              <a:effectLst/>
              <a:latin typeface="Inter"/>
            </a:endParaRPr>
          </a:p>
        </p:txBody>
      </p:sp>
      <p:sp>
        <p:nvSpPr>
          <p:cNvPr id="8" name="TextBox 7">
            <a:extLst>
              <a:ext uri="{FF2B5EF4-FFF2-40B4-BE49-F238E27FC236}">
                <a16:creationId xmlns:a16="http://schemas.microsoft.com/office/drawing/2014/main" id="{5B645545-A3E1-DF8B-669D-DB06A296A037}"/>
              </a:ext>
            </a:extLst>
          </p:cNvPr>
          <p:cNvSpPr txBox="1"/>
          <p:nvPr/>
        </p:nvSpPr>
        <p:spPr>
          <a:xfrm>
            <a:off x="9332259" y="5815528"/>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38833162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99019" y="724318"/>
            <a:ext cx="8720013" cy="523220"/>
          </a:xfrm>
          <a:prstGeom prst="rect">
            <a:avLst/>
          </a:prstGeom>
          <a:noFill/>
        </p:spPr>
        <p:txBody>
          <a:bodyPr wrap="square" rtlCol="0">
            <a:spAutoFit/>
          </a:bodyPr>
          <a:lstStyle/>
          <a:p>
            <a:pPr algn="ctr"/>
            <a:r>
              <a:rPr lang="en-US" sz="2800" b="1" dirty="0">
                <a:solidFill>
                  <a:schemeClr val="bg1"/>
                </a:solidFill>
                <a:latin typeface="Gilmer"/>
              </a:rPr>
              <a:t>Disadvantages  of </a:t>
            </a:r>
            <a:r>
              <a:rPr lang="en-US" sz="2800" b="1" i="0" dirty="0">
                <a:solidFill>
                  <a:schemeClr val="bg1"/>
                </a:solidFill>
                <a:effectLst/>
                <a:latin typeface="Gilmer"/>
              </a:rPr>
              <a:t>Non-probability sampling </a:t>
            </a:r>
          </a:p>
        </p:txBody>
      </p:sp>
      <p:sp>
        <p:nvSpPr>
          <p:cNvPr id="9" name="TextBox 8">
            <a:extLst>
              <a:ext uri="{FF2B5EF4-FFF2-40B4-BE49-F238E27FC236}">
                <a16:creationId xmlns:a16="http://schemas.microsoft.com/office/drawing/2014/main" id="{F914C0AB-6F8B-0FF4-BD22-9AEB45ADE5D6}"/>
              </a:ext>
            </a:extLst>
          </p:cNvPr>
          <p:cNvSpPr txBox="1"/>
          <p:nvPr/>
        </p:nvSpPr>
        <p:spPr>
          <a:xfrm>
            <a:off x="434715" y="1568894"/>
            <a:ext cx="10977355" cy="3970318"/>
          </a:xfrm>
          <a:prstGeom prst="rect">
            <a:avLst/>
          </a:prstGeom>
          <a:noFill/>
        </p:spPr>
        <p:txBody>
          <a:bodyPr wrap="square">
            <a:spAutoFit/>
          </a:bodyPr>
          <a:lstStyle/>
          <a:p>
            <a:pPr marL="342900" indent="-342900" algn="just">
              <a:lnSpc>
                <a:spcPct val="200000"/>
              </a:lnSpc>
              <a:buFont typeface="+mj-lt"/>
              <a:buAutoNum type="arabicPeriod"/>
            </a:pPr>
            <a:r>
              <a:rPr lang="en-US" b="0" i="0" dirty="0">
                <a:solidFill>
                  <a:schemeClr val="bg1"/>
                </a:solidFill>
                <a:effectLst/>
                <a:latin typeface="Inter"/>
              </a:rPr>
              <a:t>Non-probability sample are extremely unlikely to be representative of the population studied. This undermines the </a:t>
            </a:r>
            <a:r>
              <a:rPr lang="en-US" dirty="0">
                <a:solidFill>
                  <a:schemeClr val="bg1"/>
                </a:solidFill>
                <a:latin typeface="Inter"/>
              </a:rPr>
              <a:t>generalizability</a:t>
            </a:r>
            <a:r>
              <a:rPr lang="en-US" b="0" i="0" dirty="0">
                <a:solidFill>
                  <a:schemeClr val="bg1"/>
                </a:solidFill>
                <a:effectLst/>
                <a:latin typeface="Inter"/>
              </a:rPr>
              <a:t> of your results.</a:t>
            </a:r>
          </a:p>
          <a:p>
            <a:pPr marL="342900" indent="-342900" algn="just">
              <a:lnSpc>
                <a:spcPct val="200000"/>
              </a:lnSpc>
              <a:buFont typeface="+mj-lt"/>
              <a:buAutoNum type="arabicPeriod"/>
            </a:pPr>
            <a:r>
              <a:rPr lang="en-US" b="0" i="0" dirty="0">
                <a:solidFill>
                  <a:schemeClr val="bg1"/>
                </a:solidFill>
                <a:effectLst/>
                <a:latin typeface="Inter"/>
              </a:rPr>
              <a:t>Non-probability samples are at risk of several kinds of </a:t>
            </a:r>
            <a:r>
              <a:rPr lang="en-US" dirty="0">
                <a:solidFill>
                  <a:schemeClr val="bg1"/>
                </a:solidFill>
                <a:latin typeface="Inter"/>
              </a:rPr>
              <a:t>research bias</a:t>
            </a:r>
            <a:r>
              <a:rPr lang="en-US" b="0" i="0" dirty="0">
                <a:solidFill>
                  <a:schemeClr val="bg1"/>
                </a:solidFill>
                <a:effectLst/>
                <a:latin typeface="Inter"/>
              </a:rPr>
              <a:t>:</a:t>
            </a:r>
          </a:p>
          <a:p>
            <a:pPr marL="742950" lvl="1" indent="-285750" algn="just">
              <a:lnSpc>
                <a:spcPct val="200000"/>
              </a:lnSpc>
              <a:buFont typeface="Arial" panose="020B0604020202020204" pitchFamily="34" charset="0"/>
              <a:buChar char="•"/>
            </a:pPr>
            <a:r>
              <a:rPr lang="en-US" b="0" i="0" dirty="0">
                <a:solidFill>
                  <a:schemeClr val="bg1"/>
                </a:solidFill>
                <a:effectLst/>
                <a:latin typeface="Inter"/>
              </a:rPr>
              <a:t>As some units in the population have no chance of being included in the sample, undercoverage bias is likely.</a:t>
            </a:r>
          </a:p>
          <a:p>
            <a:pPr marL="742950" lvl="1" indent="-285750" algn="just">
              <a:lnSpc>
                <a:spcPct val="200000"/>
              </a:lnSpc>
              <a:buFont typeface="Arial" panose="020B0604020202020204" pitchFamily="34" charset="0"/>
              <a:buChar char="•"/>
            </a:pPr>
            <a:r>
              <a:rPr lang="en-US" b="0" i="0" dirty="0">
                <a:solidFill>
                  <a:schemeClr val="bg1"/>
                </a:solidFill>
                <a:effectLst/>
                <a:latin typeface="Inter"/>
              </a:rPr>
              <a:t>Furthermore, since the selection of units included in the sample is often based on ease of access, sampling bias is common as well.</a:t>
            </a:r>
          </a:p>
        </p:txBody>
      </p:sp>
      <p:sp>
        <p:nvSpPr>
          <p:cNvPr id="11" name="TextBox 10">
            <a:extLst>
              <a:ext uri="{FF2B5EF4-FFF2-40B4-BE49-F238E27FC236}">
                <a16:creationId xmlns:a16="http://schemas.microsoft.com/office/drawing/2014/main" id="{636E8C60-E6DA-300F-82D2-12F96334E474}"/>
              </a:ext>
            </a:extLst>
          </p:cNvPr>
          <p:cNvSpPr txBox="1"/>
          <p:nvPr/>
        </p:nvSpPr>
        <p:spPr>
          <a:xfrm>
            <a:off x="9419122" y="5815528"/>
            <a:ext cx="2653553" cy="338554"/>
          </a:xfrm>
          <a:prstGeom prst="rect">
            <a:avLst/>
          </a:prstGeom>
          <a:noFill/>
        </p:spPr>
        <p:txBody>
          <a:bodyPr wrap="square" rtlCol="0">
            <a:spAutoFit/>
          </a:bodyPr>
          <a:lstStyle/>
          <a:p>
            <a:r>
              <a:rPr lang="en-US" sz="1600" b="0" i="0" dirty="0">
                <a:solidFill>
                  <a:schemeClr val="bg1"/>
                </a:solidFill>
                <a:effectLst/>
                <a:latin typeface="Inter"/>
              </a:rPr>
              <a:t>(</a:t>
            </a:r>
            <a:r>
              <a:rPr lang="en-US" sz="1600" b="0" i="0" dirty="0" err="1">
                <a:solidFill>
                  <a:schemeClr val="bg1"/>
                </a:solidFill>
                <a:effectLst/>
                <a:latin typeface="Inter"/>
              </a:rPr>
              <a:t>Nikolopoulou</a:t>
            </a:r>
            <a:r>
              <a:rPr lang="en-US" sz="1600" b="0" i="0" dirty="0">
                <a:solidFill>
                  <a:schemeClr val="bg1"/>
                </a:solidFill>
                <a:effectLst/>
                <a:latin typeface="Inter"/>
              </a:rPr>
              <a:t>, 2022)</a:t>
            </a:r>
            <a:endParaRPr lang="en-US" sz="1600" dirty="0">
              <a:solidFill>
                <a:schemeClr val="bg1"/>
              </a:solidFill>
            </a:endParaRPr>
          </a:p>
        </p:txBody>
      </p:sp>
    </p:spTree>
    <p:extLst>
      <p:ext uri="{BB962C8B-B14F-4D97-AF65-F5344CB8AC3E}">
        <p14:creationId xmlns:p14="http://schemas.microsoft.com/office/powerpoint/2010/main" val="231097853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74166" y="606056"/>
            <a:ext cx="6346470" cy="584775"/>
          </a:xfrm>
          <a:prstGeom prst="rect">
            <a:avLst/>
          </a:prstGeom>
          <a:noFill/>
        </p:spPr>
        <p:txBody>
          <a:bodyPr wrap="square" rtlCol="0">
            <a:spAutoFit/>
          </a:bodyPr>
          <a:lstStyle/>
          <a:p>
            <a:pPr algn="ctr"/>
            <a:r>
              <a:rPr lang="en-US" sz="3200" b="1" dirty="0">
                <a:solidFill>
                  <a:schemeClr val="bg1"/>
                </a:solidFill>
                <a:latin typeface="Gilmer"/>
              </a:rPr>
              <a:t>5. Sample Selection</a:t>
            </a:r>
            <a:r>
              <a:rPr lang="ar-SA" sz="3200" b="1" dirty="0">
                <a:solidFill>
                  <a:schemeClr val="bg1"/>
                </a:solidFill>
                <a:latin typeface="Gilmer"/>
              </a:rPr>
              <a:t> </a:t>
            </a:r>
            <a:r>
              <a:rPr lang="en-US" sz="3200" b="1" dirty="0">
                <a:solidFill>
                  <a:schemeClr val="bg1"/>
                </a:solidFill>
                <a:latin typeface="Gilmer"/>
              </a:rPr>
              <a:t>steps</a:t>
            </a:r>
            <a:endParaRPr lang="en-US" sz="3200" b="1" i="0" dirty="0">
              <a:solidFill>
                <a:schemeClr val="bg1"/>
              </a:solidFill>
              <a:effectLst/>
              <a:latin typeface="Gilmer"/>
            </a:endParaRPr>
          </a:p>
        </p:txBody>
      </p:sp>
      <p:sp>
        <p:nvSpPr>
          <p:cNvPr id="11" name="TextBox 10">
            <a:extLst>
              <a:ext uri="{FF2B5EF4-FFF2-40B4-BE49-F238E27FC236}">
                <a16:creationId xmlns:a16="http://schemas.microsoft.com/office/drawing/2014/main" id="{0C9D1AFD-2008-4790-D5C1-B41BCB6EEF2A}"/>
              </a:ext>
            </a:extLst>
          </p:cNvPr>
          <p:cNvSpPr txBox="1"/>
          <p:nvPr/>
        </p:nvSpPr>
        <p:spPr>
          <a:xfrm>
            <a:off x="404734" y="1576491"/>
            <a:ext cx="11362545" cy="4401205"/>
          </a:xfrm>
          <a:prstGeom prst="rect">
            <a:avLst/>
          </a:prstGeom>
          <a:noFill/>
        </p:spPr>
        <p:txBody>
          <a:bodyPr wrap="square">
            <a:spAutoFit/>
          </a:bodyPr>
          <a:lstStyle/>
          <a:p>
            <a:pPr algn="just">
              <a:lnSpc>
                <a:spcPct val="200000"/>
              </a:lnSpc>
            </a:pPr>
            <a:r>
              <a:rPr lang="en-US" sz="2000" b="1" u="sng" dirty="0">
                <a:solidFill>
                  <a:schemeClr val="bg1"/>
                </a:solidFill>
              </a:rPr>
              <a:t>The sample selection process consists of several steps: </a:t>
            </a:r>
          </a:p>
          <a:p>
            <a:pPr marL="457200" indent="-457200" algn="just">
              <a:lnSpc>
                <a:spcPct val="200000"/>
              </a:lnSpc>
              <a:buFont typeface="+mj-lt"/>
              <a:buAutoNum type="arabicPeriod"/>
            </a:pPr>
            <a:r>
              <a:rPr lang="en-US" sz="2000" dirty="0">
                <a:solidFill>
                  <a:schemeClr val="bg1"/>
                </a:solidFill>
              </a:rPr>
              <a:t>The researcher identifies the study population accurately.</a:t>
            </a:r>
          </a:p>
          <a:p>
            <a:pPr marL="457200" indent="-457200" algn="just">
              <a:lnSpc>
                <a:spcPct val="200000"/>
              </a:lnSpc>
              <a:buFont typeface="+mj-lt"/>
              <a:buAutoNum type="arabicPeriod"/>
            </a:pPr>
            <a:r>
              <a:rPr lang="en-US" sz="2000" dirty="0">
                <a:solidFill>
                  <a:schemeClr val="bg1"/>
                </a:solidFill>
              </a:rPr>
              <a:t>He prepares a complete and accurate list of the units of this population which is called (a framework) through the records.</a:t>
            </a:r>
          </a:p>
          <a:p>
            <a:pPr marL="457200" indent="-457200" algn="just">
              <a:lnSpc>
                <a:spcPct val="200000"/>
              </a:lnSpc>
              <a:buFont typeface="+mj-lt"/>
              <a:buAutoNum type="arabicPeriod"/>
            </a:pPr>
            <a:r>
              <a:rPr lang="en-US" sz="2000" dirty="0">
                <a:solidFill>
                  <a:schemeClr val="bg1"/>
                </a:solidFill>
              </a:rPr>
              <a:t>He takes the unit of his representative from the list he prepared.</a:t>
            </a:r>
          </a:p>
          <a:p>
            <a:pPr marL="457200" indent="-457200" algn="just">
              <a:lnSpc>
                <a:spcPct val="200000"/>
              </a:lnSpc>
              <a:buFont typeface="+mj-lt"/>
              <a:buAutoNum type="arabicPeriod"/>
            </a:pPr>
            <a:r>
              <a:rPr lang="en-US" sz="2000" dirty="0">
                <a:solidFill>
                  <a:schemeClr val="bg1"/>
                </a:solidFill>
              </a:rPr>
              <a:t>He obtains a sufficient sample to represent the study population with the characteristics that he wants to study.</a:t>
            </a:r>
          </a:p>
        </p:txBody>
      </p:sp>
    </p:spTree>
    <p:extLst>
      <p:ext uri="{BB962C8B-B14F-4D97-AF65-F5344CB8AC3E}">
        <p14:creationId xmlns:p14="http://schemas.microsoft.com/office/powerpoint/2010/main" val="169147582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F6B427C-DD27-CF0C-57EA-B04A558B4428}"/>
              </a:ext>
            </a:extLst>
          </p:cNvPr>
          <p:cNvSpPr txBox="1"/>
          <p:nvPr/>
        </p:nvSpPr>
        <p:spPr>
          <a:xfrm>
            <a:off x="397988" y="1500187"/>
            <a:ext cx="11489212" cy="4524315"/>
          </a:xfrm>
          <a:prstGeom prst="rect">
            <a:avLst/>
          </a:prstGeom>
          <a:noFill/>
        </p:spPr>
        <p:txBody>
          <a:bodyPr wrap="square">
            <a:spAutoFit/>
          </a:bodyPr>
          <a:lstStyle/>
          <a:p>
            <a:pPr algn="just">
              <a:lnSpc>
                <a:spcPct val="200000"/>
              </a:lnSpc>
            </a:pPr>
            <a:r>
              <a:rPr lang="en-US" sz="2400" b="1" u="sng" dirty="0">
                <a:solidFill>
                  <a:schemeClr val="bg1"/>
                </a:solidFill>
              </a:rPr>
              <a:t>Factors affecting sample size</a:t>
            </a:r>
            <a:r>
              <a:rPr lang="ar-SA" sz="2400" b="1" u="sng" dirty="0">
                <a:solidFill>
                  <a:schemeClr val="bg1"/>
                </a:solidFill>
              </a:rPr>
              <a:t>:</a:t>
            </a:r>
          </a:p>
          <a:p>
            <a:pPr marL="342900" indent="-342900" algn="just">
              <a:lnSpc>
                <a:spcPct val="200000"/>
              </a:lnSpc>
              <a:buFont typeface="+mj-lt"/>
              <a:buAutoNum type="arabicPeriod"/>
            </a:pPr>
            <a:r>
              <a:rPr lang="en-US" sz="2000" dirty="0">
                <a:solidFill>
                  <a:schemeClr val="bg1"/>
                </a:solidFill>
              </a:rPr>
              <a:t>The degree of accuracy and confidence in the results that the researcher seeks to achieve:</a:t>
            </a:r>
          </a:p>
          <a:p>
            <a:pPr algn="just">
              <a:lnSpc>
                <a:spcPct val="200000"/>
              </a:lnSpc>
            </a:pPr>
            <a:r>
              <a:rPr lang="en-US" sz="2000" dirty="0">
                <a:solidFill>
                  <a:schemeClr val="bg1"/>
                </a:solidFill>
              </a:rPr>
              <a:t>Accuracy: the larger the sample size, the more accurate the results.</a:t>
            </a:r>
          </a:p>
          <a:p>
            <a:pPr algn="just">
              <a:lnSpc>
                <a:spcPct val="200000"/>
              </a:lnSpc>
            </a:pPr>
            <a:r>
              <a:rPr lang="en-US" sz="2000" dirty="0">
                <a:solidFill>
                  <a:schemeClr val="bg1"/>
                </a:solidFill>
              </a:rPr>
              <a:t>Confidence</a:t>
            </a:r>
            <a:r>
              <a:rPr lang="ar-SA" sz="2000" dirty="0">
                <a:solidFill>
                  <a:schemeClr val="bg1"/>
                </a:solidFill>
              </a:rPr>
              <a:t>:</a:t>
            </a:r>
            <a:r>
              <a:rPr lang="en-US" sz="2000" dirty="0">
                <a:solidFill>
                  <a:schemeClr val="bg1"/>
                </a:solidFill>
              </a:rPr>
              <a:t> means how close the sample results are to the actual results.</a:t>
            </a:r>
          </a:p>
          <a:p>
            <a:pPr marL="342900" indent="-342900" algn="just">
              <a:lnSpc>
                <a:spcPct val="200000"/>
              </a:lnSpc>
              <a:buFont typeface="+mj-lt"/>
              <a:buAutoNum type="arabicPeriod" startAt="2"/>
            </a:pPr>
            <a:r>
              <a:rPr lang="en-US" sz="2000" dirty="0">
                <a:solidFill>
                  <a:schemeClr val="bg1"/>
                </a:solidFill>
              </a:rPr>
              <a:t>The degree of generalization that the researcher seeks from the results of his research: The greater the researcher’s need and desire for the results of his research to be broadly generalizable to the original study population, the more he must increase the size of the selected sample.</a:t>
            </a:r>
          </a:p>
        </p:txBody>
      </p:sp>
      <p:sp>
        <p:nvSpPr>
          <p:cNvPr id="12" name="TextBox 11">
            <a:extLst>
              <a:ext uri="{FF2B5EF4-FFF2-40B4-BE49-F238E27FC236}">
                <a16:creationId xmlns:a16="http://schemas.microsoft.com/office/drawing/2014/main" id="{3C3BDDB2-484A-EB90-310D-24B335EBBCBA}"/>
              </a:ext>
            </a:extLst>
          </p:cNvPr>
          <p:cNvSpPr txBox="1"/>
          <p:nvPr/>
        </p:nvSpPr>
        <p:spPr>
          <a:xfrm>
            <a:off x="4457665" y="586283"/>
            <a:ext cx="4282923"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49394636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1" name="TextBox 10">
            <a:extLst>
              <a:ext uri="{FF2B5EF4-FFF2-40B4-BE49-F238E27FC236}">
                <a16:creationId xmlns:a16="http://schemas.microsoft.com/office/drawing/2014/main" id="{FF6B427C-DD27-CF0C-57EA-B04A558B4428}"/>
              </a:ext>
            </a:extLst>
          </p:cNvPr>
          <p:cNvSpPr txBox="1"/>
          <p:nvPr/>
        </p:nvSpPr>
        <p:spPr>
          <a:xfrm>
            <a:off x="344775" y="1583306"/>
            <a:ext cx="11313282" cy="3785652"/>
          </a:xfrm>
          <a:prstGeom prst="rect">
            <a:avLst/>
          </a:prstGeom>
          <a:noFill/>
        </p:spPr>
        <p:txBody>
          <a:bodyPr wrap="square">
            <a:spAutoFit/>
          </a:bodyPr>
          <a:lstStyle/>
          <a:p>
            <a:pPr marL="342900" indent="-342900" algn="just">
              <a:lnSpc>
                <a:spcPct val="200000"/>
              </a:lnSpc>
              <a:buFont typeface="+mj-lt"/>
              <a:buAutoNum type="arabicPeriod" startAt="3"/>
            </a:pPr>
            <a:r>
              <a:rPr lang="en-US" sz="2000" b="1" dirty="0">
                <a:solidFill>
                  <a:schemeClr val="bg1"/>
                </a:solidFill>
              </a:rPr>
              <a:t>Homogeneity or heterogeneity: </a:t>
            </a:r>
            <a:r>
              <a:rPr lang="en-US" sz="2000" dirty="0">
                <a:solidFill>
                  <a:schemeClr val="bg1"/>
                </a:solidFill>
              </a:rPr>
              <a:t>whenever the characteristics of the</a:t>
            </a:r>
            <a:r>
              <a:rPr lang="ar-SA" sz="2000" dirty="0">
                <a:solidFill>
                  <a:schemeClr val="bg1"/>
                </a:solidFill>
              </a:rPr>
              <a:t> </a:t>
            </a:r>
            <a:r>
              <a:rPr lang="en-US" sz="2000" dirty="0">
                <a:solidFill>
                  <a:schemeClr val="bg1"/>
                </a:solidFill>
              </a:rPr>
              <a:t>population are homogeneous, the required sample size is relatively small, and there is a need to increase the sample size when there are significant and numerous fundamental differences between observations of the study population.</a:t>
            </a:r>
          </a:p>
          <a:p>
            <a:pPr marL="342900" indent="-342900" algn="just">
              <a:lnSpc>
                <a:spcPct val="200000"/>
              </a:lnSpc>
              <a:buFont typeface="+mj-lt"/>
              <a:buAutoNum type="arabicPeriod" startAt="4"/>
            </a:pPr>
            <a:r>
              <a:rPr lang="en-US" sz="2000" b="1" dirty="0">
                <a:solidFill>
                  <a:schemeClr val="bg1"/>
                </a:solidFill>
              </a:rPr>
              <a:t>The size of the population</a:t>
            </a:r>
            <a:r>
              <a:rPr lang="en-US" sz="2000" dirty="0">
                <a:solidFill>
                  <a:schemeClr val="bg1"/>
                </a:solidFill>
              </a:rPr>
              <a:t>: The more observations of the study population increase, the larger the required sample size and vice versa, noting that the proportion of the sample to the study Population decreases as the size of the population increases.</a:t>
            </a:r>
          </a:p>
        </p:txBody>
      </p:sp>
      <p:sp>
        <p:nvSpPr>
          <p:cNvPr id="8" name="TextBox 7">
            <a:extLst>
              <a:ext uri="{FF2B5EF4-FFF2-40B4-BE49-F238E27FC236}">
                <a16:creationId xmlns:a16="http://schemas.microsoft.com/office/drawing/2014/main" id="{54C10D8D-4E8B-889E-E24D-5E5ABCA916F3}"/>
              </a:ext>
            </a:extLst>
          </p:cNvPr>
          <p:cNvSpPr txBox="1"/>
          <p:nvPr/>
        </p:nvSpPr>
        <p:spPr>
          <a:xfrm>
            <a:off x="4280956" y="553020"/>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87194210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55006" y="619388"/>
            <a:ext cx="5860712"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1" name="TextBox 10">
            <a:extLst>
              <a:ext uri="{FF2B5EF4-FFF2-40B4-BE49-F238E27FC236}">
                <a16:creationId xmlns:a16="http://schemas.microsoft.com/office/drawing/2014/main" id="{FF6B427C-DD27-CF0C-57EA-B04A558B4428}"/>
              </a:ext>
            </a:extLst>
          </p:cNvPr>
          <p:cNvSpPr txBox="1"/>
          <p:nvPr/>
        </p:nvSpPr>
        <p:spPr>
          <a:xfrm>
            <a:off x="569627" y="1802405"/>
            <a:ext cx="10349386" cy="3170099"/>
          </a:xfrm>
          <a:prstGeom prst="rect">
            <a:avLst/>
          </a:prstGeom>
          <a:noFill/>
        </p:spPr>
        <p:txBody>
          <a:bodyPr wrap="square">
            <a:spAutoFit/>
          </a:bodyPr>
          <a:lstStyle/>
          <a:p>
            <a:pPr algn="just">
              <a:lnSpc>
                <a:spcPct val="200000"/>
              </a:lnSpc>
            </a:pPr>
            <a:r>
              <a:rPr lang="en-US" sz="2000" b="1" dirty="0">
                <a:solidFill>
                  <a:schemeClr val="bg1"/>
                </a:solidFill>
              </a:rPr>
              <a:t>5. Research Methodology</a:t>
            </a:r>
          </a:p>
          <a:p>
            <a:pPr marL="285750" indent="-285750" algn="just">
              <a:lnSpc>
                <a:spcPct val="200000"/>
              </a:lnSpc>
              <a:buFont typeface="Arial" panose="020B0604020202020204" pitchFamily="34" charset="0"/>
              <a:buChar char="•"/>
            </a:pPr>
            <a:r>
              <a:rPr lang="en-US" sz="2000" dirty="0">
                <a:solidFill>
                  <a:schemeClr val="bg1"/>
                </a:solidFill>
              </a:rPr>
              <a:t>Survey research needs a larger number of samples compared to experimental studies </a:t>
            </a:r>
            <a:r>
              <a:rPr lang="ar-SA" sz="2000" dirty="0">
                <a:solidFill>
                  <a:schemeClr val="bg1"/>
                </a:solidFill>
              </a:rPr>
              <a:t>which</a:t>
            </a:r>
            <a:r>
              <a:rPr lang="en-US" sz="2000" dirty="0">
                <a:solidFill>
                  <a:schemeClr val="bg1"/>
                </a:solidFill>
              </a:rPr>
              <a:t> may need a smaller number.</a:t>
            </a:r>
          </a:p>
          <a:p>
            <a:pPr algn="just">
              <a:lnSpc>
                <a:spcPct val="200000"/>
              </a:lnSpc>
            </a:pPr>
            <a:r>
              <a:rPr lang="en-US" sz="2000" dirty="0">
                <a:solidFill>
                  <a:schemeClr val="bg1"/>
                </a:solidFill>
              </a:rPr>
              <a:t>  Also, the method used for data collection may impose on the researcher a certain size of the study sample, for example,  </a:t>
            </a:r>
            <a:r>
              <a:rPr lang="en-US" sz="2000" b="1" dirty="0">
                <a:solidFill>
                  <a:schemeClr val="bg1"/>
                </a:solidFill>
              </a:rPr>
              <a:t>observation or interview </a:t>
            </a:r>
            <a:r>
              <a:rPr lang="en-US" sz="2000" dirty="0">
                <a:solidFill>
                  <a:schemeClr val="bg1"/>
                </a:solidFill>
              </a:rPr>
              <a:t>requires a relatively small sample size.</a:t>
            </a:r>
          </a:p>
        </p:txBody>
      </p:sp>
      <p:sp>
        <p:nvSpPr>
          <p:cNvPr id="8" name="TextBox 7">
            <a:extLst>
              <a:ext uri="{FF2B5EF4-FFF2-40B4-BE49-F238E27FC236}">
                <a16:creationId xmlns:a16="http://schemas.microsoft.com/office/drawing/2014/main" id="{54C10D8D-4E8B-889E-E24D-5E5ABCA916F3}"/>
              </a:ext>
            </a:extLst>
          </p:cNvPr>
          <p:cNvSpPr txBox="1"/>
          <p:nvPr/>
        </p:nvSpPr>
        <p:spPr>
          <a:xfrm>
            <a:off x="4350089" y="513904"/>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277772574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55006" y="619388"/>
            <a:ext cx="3933300"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1" name="TextBox 10">
            <a:extLst>
              <a:ext uri="{FF2B5EF4-FFF2-40B4-BE49-F238E27FC236}">
                <a16:creationId xmlns:a16="http://schemas.microsoft.com/office/drawing/2014/main" id="{FF6B427C-DD27-CF0C-57EA-B04A558B4428}"/>
              </a:ext>
            </a:extLst>
          </p:cNvPr>
          <p:cNvSpPr txBox="1"/>
          <p:nvPr/>
        </p:nvSpPr>
        <p:spPr>
          <a:xfrm>
            <a:off x="359765" y="2204822"/>
            <a:ext cx="5736236" cy="1323439"/>
          </a:xfrm>
          <a:prstGeom prst="rect">
            <a:avLst/>
          </a:prstGeom>
          <a:noFill/>
        </p:spPr>
        <p:txBody>
          <a:bodyPr wrap="square">
            <a:spAutoFit/>
          </a:bodyPr>
          <a:lstStyle/>
          <a:p>
            <a:pPr algn="just">
              <a:lnSpc>
                <a:spcPct val="200000"/>
              </a:lnSpc>
            </a:pPr>
            <a:r>
              <a:rPr lang="en-US" sz="2000" b="1" dirty="0">
                <a:solidFill>
                  <a:schemeClr val="bg1"/>
                </a:solidFill>
              </a:rPr>
              <a:t>Determining the sample size according to the size of the population at a confidence level of 95%</a:t>
            </a:r>
          </a:p>
        </p:txBody>
      </p:sp>
      <p:sp>
        <p:nvSpPr>
          <p:cNvPr id="8" name="TextBox 7">
            <a:extLst>
              <a:ext uri="{FF2B5EF4-FFF2-40B4-BE49-F238E27FC236}">
                <a16:creationId xmlns:a16="http://schemas.microsoft.com/office/drawing/2014/main" id="{54C10D8D-4E8B-889E-E24D-5E5ABCA916F3}"/>
              </a:ext>
            </a:extLst>
          </p:cNvPr>
          <p:cNvSpPr txBox="1"/>
          <p:nvPr/>
        </p:nvSpPr>
        <p:spPr>
          <a:xfrm>
            <a:off x="2664725" y="578229"/>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graphicFrame>
        <p:nvGraphicFramePr>
          <p:cNvPr id="9" name="Table 5">
            <a:extLst>
              <a:ext uri="{FF2B5EF4-FFF2-40B4-BE49-F238E27FC236}">
                <a16:creationId xmlns:a16="http://schemas.microsoft.com/office/drawing/2014/main" id="{FBBCD275-2E50-DC56-D690-6EA0A5955154}"/>
              </a:ext>
            </a:extLst>
          </p:cNvPr>
          <p:cNvGraphicFramePr>
            <a:graphicFrameLocks noGrp="1"/>
          </p:cNvGraphicFramePr>
          <p:nvPr>
            <p:extLst>
              <p:ext uri="{D42A27DB-BD31-4B8C-83A1-F6EECF244321}">
                <p14:modId xmlns:p14="http://schemas.microsoft.com/office/powerpoint/2010/main" val="1020383126"/>
              </p:ext>
            </p:extLst>
          </p:nvPr>
        </p:nvGraphicFramePr>
        <p:xfrm>
          <a:off x="6293225" y="333140"/>
          <a:ext cx="5407025" cy="5757865"/>
        </p:xfrm>
        <a:graphic>
          <a:graphicData uri="http://schemas.openxmlformats.org/drawingml/2006/table">
            <a:tbl>
              <a:tblPr rtl="1"/>
              <a:tblGrid>
                <a:gridCol w="1801812">
                  <a:extLst>
                    <a:ext uri="{9D8B030D-6E8A-4147-A177-3AD203B41FA5}">
                      <a16:colId xmlns:a16="http://schemas.microsoft.com/office/drawing/2014/main" val="20000"/>
                    </a:ext>
                  </a:extLst>
                </a:gridCol>
                <a:gridCol w="1801813">
                  <a:extLst>
                    <a:ext uri="{9D8B030D-6E8A-4147-A177-3AD203B41FA5}">
                      <a16:colId xmlns:a16="http://schemas.microsoft.com/office/drawing/2014/main" val="20001"/>
                    </a:ext>
                  </a:extLst>
                </a:gridCol>
                <a:gridCol w="1803400">
                  <a:extLst>
                    <a:ext uri="{9D8B030D-6E8A-4147-A177-3AD203B41FA5}">
                      <a16:colId xmlns:a16="http://schemas.microsoft.com/office/drawing/2014/main" val="20002"/>
                    </a:ext>
                  </a:extLst>
                </a:gridCol>
              </a:tblGrid>
              <a:tr h="305430">
                <a:tc row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Calibri" panose="020F0502020204030204" pitchFamily="34" charset="0"/>
                        </a:rPr>
                        <a:t>Study Population</a:t>
                      </a:r>
                      <a:endParaRPr kumimoji="0" lang="en-US" altLang="en-US" sz="16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Calibri" panose="020F0502020204030204" pitchFamily="34" charset="0"/>
                        </a:rPr>
                        <a:t>Sample Size</a:t>
                      </a:r>
                      <a:endParaRPr kumimoji="0" lang="en-US" altLang="en-US" sz="16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en-GB"/>
                    </a:p>
                  </a:txBody>
                  <a:tcPr/>
                </a:tc>
                <a:extLst>
                  <a:ext uri="{0D108BD9-81ED-4DB2-BD59-A6C34878D82A}">
                    <a16:rowId xmlns:a16="http://schemas.microsoft.com/office/drawing/2014/main" val="10000"/>
                  </a:ext>
                </a:extLst>
              </a:tr>
              <a:tr h="565555">
                <a:tc vMerge="1">
                  <a:txBody>
                    <a:bodyPr/>
                    <a:lstStyle/>
                    <a:p>
                      <a:endParaRPr lang="en-GB"/>
                    </a:p>
                  </a:txBody>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bg1"/>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chemeClr val="bg1"/>
                          </a:solidFill>
                          <a:effectLst/>
                          <a:latin typeface="Times New Roman" panose="02020603050405020304" pitchFamily="18" charset="0"/>
                          <a:cs typeface="Calibri" panose="020F0502020204030204" pitchFamily="34" charset="0"/>
                        </a:rPr>
                        <a:t> 5%</a:t>
                      </a:r>
                      <a:endParaRPr kumimoji="0" lang="en-US" altLang="en-US" sz="16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en-US" altLang="en-US" sz="1600" b="1" i="0" u="none" strike="noStrike" cap="none" normalizeH="0" baseline="0" dirty="0">
                          <a:ln>
                            <a:noFill/>
                          </a:ln>
                          <a:solidFill>
                            <a:schemeClr val="bg1"/>
                          </a:solidFill>
                          <a:effectLst/>
                          <a:latin typeface="Times New Roman" panose="02020603050405020304" pitchFamily="18" charset="0"/>
                          <a:cs typeface="Calibri" panose="020F0502020204030204" pitchFamily="34" charset="0"/>
                        </a:rPr>
                        <a:t>Margin of error</a:t>
                      </a:r>
                      <a:r>
                        <a:rPr kumimoji="0" lang="ar-SA" altLang="en-US" sz="1600" b="1" i="0" u="none" strike="noStrike" cap="none" normalizeH="0" baseline="0" dirty="0">
                          <a:ln>
                            <a:noFill/>
                          </a:ln>
                          <a:solidFill>
                            <a:schemeClr val="bg1"/>
                          </a:solidFill>
                          <a:effectLst/>
                          <a:latin typeface="Times New Roman" panose="02020603050405020304" pitchFamily="18" charset="0"/>
                          <a:cs typeface="Calibri" panose="020F0502020204030204" pitchFamily="34" charset="0"/>
                        </a:rPr>
                        <a:t>  3%</a:t>
                      </a:r>
                      <a:endParaRPr kumimoji="0" lang="en-US" altLang="en-US" sz="16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extLst>
                  <a:ext uri="{0D108BD9-81ED-4DB2-BD59-A6C34878D82A}">
                    <a16:rowId xmlns:a16="http://schemas.microsoft.com/office/drawing/2014/main" val="10001"/>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50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44</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48</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79</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91</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150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108</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132</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543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250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151</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203</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168</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234</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400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196</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291</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500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217</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340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750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254</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440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278</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516</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2000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322</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696</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5000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357</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879</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370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964</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100.000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383</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1056</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1.000.000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1066</a:t>
                      </a:r>
                      <a:endParaRPr kumimoji="0" lang="en-US" altLang="en-US" sz="16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305430">
                <a:tc>
                  <a:txBody>
                    <a:bodyPr/>
                    <a:lstStyle>
                      <a:lvl1pPr indent="250825">
                        <a:spcBef>
                          <a:spcPct val="20000"/>
                        </a:spcBef>
                        <a:tabLst>
                          <a:tab pos="739775" algn="ctr"/>
                        </a:tabLst>
                        <a:defRPr sz="2800">
                          <a:solidFill>
                            <a:schemeClr val="tx1"/>
                          </a:solidFill>
                          <a:latin typeface="Arial" panose="020B0604020202020204" pitchFamily="34" charset="0"/>
                          <a:cs typeface="Arial" panose="020B0604020202020204" pitchFamily="34" charset="0"/>
                        </a:defRPr>
                      </a:lvl1pPr>
                      <a:lvl2pPr marL="742950" indent="-285750">
                        <a:spcBef>
                          <a:spcPct val="20000"/>
                        </a:spcBef>
                        <a:tabLst>
                          <a:tab pos="739775" algn="ctr"/>
                        </a:tabLst>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tabLst>
                          <a:tab pos="739775" algn="ctr"/>
                        </a:tabLst>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4pPr>
                      <a:lvl5pPr marL="2057400" indent="-228600">
                        <a:spcBef>
                          <a:spcPct val="20000"/>
                        </a:spcBef>
                        <a:tabLst>
                          <a:tab pos="739775" algn="ctr"/>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tabLst>
                          <a:tab pos="739775" algn="ctr"/>
                        </a:tabLs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tab pos="739775" algn="ctr"/>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10.000.000</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384</a:t>
                      </a:r>
                      <a:endParaRPr kumimoji="0" lang="en-US" altLang="en-US" sz="1600" b="0" i="0" u="none" strike="noStrike" cap="none" normalizeH="0" baseline="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1" eaLnBrk="1" fontAlgn="base" latinLnBrk="0" hangingPunct="1">
                        <a:lnSpc>
                          <a:spcPct val="120000"/>
                        </a:lnSpc>
                        <a:spcBef>
                          <a:spcPct val="0"/>
                        </a:spcBef>
                        <a:spcAft>
                          <a:spcPct val="0"/>
                        </a:spcAft>
                        <a:buClrTx/>
                        <a:buSzTx/>
                        <a:buFontTx/>
                        <a:buNone/>
                        <a:tabLst/>
                      </a:pPr>
                      <a:r>
                        <a:rPr kumimoji="0" lang="ar-SA" altLang="en-US" sz="1600" b="1"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rPr>
                        <a:t>1067</a:t>
                      </a:r>
                      <a:endParaRPr kumimoji="0" lang="en-US" altLang="en-US" sz="1600" b="0" i="0" u="none" strike="noStrike" cap="none" normalizeH="0" baseline="0" dirty="0">
                        <a:ln>
                          <a:noFill/>
                        </a:ln>
                        <a:solidFill>
                          <a:schemeClr val="bg1"/>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67351" marR="6735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
        <p:nvSpPr>
          <p:cNvPr id="13" name="TextBox 12">
            <a:extLst>
              <a:ext uri="{FF2B5EF4-FFF2-40B4-BE49-F238E27FC236}">
                <a16:creationId xmlns:a16="http://schemas.microsoft.com/office/drawing/2014/main" id="{AAFFDFA2-12BD-E6DF-052E-9179FA43C00A}"/>
              </a:ext>
            </a:extLst>
          </p:cNvPr>
          <p:cNvSpPr txBox="1"/>
          <p:nvPr/>
        </p:nvSpPr>
        <p:spPr>
          <a:xfrm>
            <a:off x="8007690" y="6091005"/>
            <a:ext cx="2830640" cy="514180"/>
          </a:xfrm>
          <a:prstGeom prst="rect">
            <a:avLst/>
          </a:prstGeom>
          <a:noFill/>
        </p:spPr>
        <p:txBody>
          <a:bodyPr wrap="square">
            <a:spAutoFit/>
          </a:bodyPr>
          <a:lstStyle/>
          <a:p>
            <a:pPr>
              <a:lnSpc>
                <a:spcPct val="200000"/>
              </a:lnSpc>
            </a:pPr>
            <a:r>
              <a:rPr lang="en-US" sz="1600" dirty="0">
                <a:solidFill>
                  <a:schemeClr val="bg1"/>
                </a:solidFill>
              </a:rPr>
              <a:t>(</a:t>
            </a:r>
            <a:r>
              <a:rPr lang="ar-SA" sz="1600" dirty="0">
                <a:solidFill>
                  <a:schemeClr val="bg1"/>
                </a:solidFill>
              </a:rPr>
              <a:t> </a:t>
            </a:r>
            <a:r>
              <a:rPr lang="en-US" sz="1600" dirty="0">
                <a:solidFill>
                  <a:schemeClr val="bg1"/>
                </a:solidFill>
              </a:rPr>
              <a:t>Sekaran and Bougie, 2010)</a:t>
            </a:r>
          </a:p>
        </p:txBody>
      </p:sp>
    </p:spTree>
    <p:extLst>
      <p:ext uri="{BB962C8B-B14F-4D97-AF65-F5344CB8AC3E}">
        <p14:creationId xmlns:p14="http://schemas.microsoft.com/office/powerpoint/2010/main" val="208203061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82535" y="523810"/>
            <a:ext cx="3969159" cy="523220"/>
          </a:xfrm>
          <a:prstGeom prst="rect">
            <a:avLst/>
          </a:prstGeom>
          <a:noFill/>
        </p:spPr>
        <p:txBody>
          <a:bodyPr wrap="square" rtlCol="0">
            <a:spAutoFit/>
          </a:bodyPr>
          <a:lstStyle/>
          <a:p>
            <a:pPr algn="l"/>
            <a:r>
              <a:rPr lang="en-US" sz="2800" b="1" i="0" dirty="0">
                <a:solidFill>
                  <a:schemeClr val="bg1"/>
                </a:solidFill>
                <a:effectLst/>
                <a:latin typeface="Gilmer"/>
              </a:rPr>
              <a:t> </a:t>
            </a:r>
          </a:p>
        </p:txBody>
      </p:sp>
      <p:sp>
        <p:nvSpPr>
          <p:cNvPr id="11" name="TextBox 10">
            <a:extLst>
              <a:ext uri="{FF2B5EF4-FFF2-40B4-BE49-F238E27FC236}">
                <a16:creationId xmlns:a16="http://schemas.microsoft.com/office/drawing/2014/main" id="{FF6B427C-DD27-CF0C-57EA-B04A558B4428}"/>
              </a:ext>
            </a:extLst>
          </p:cNvPr>
          <p:cNvSpPr txBox="1"/>
          <p:nvPr/>
        </p:nvSpPr>
        <p:spPr>
          <a:xfrm>
            <a:off x="269823" y="1745869"/>
            <a:ext cx="11388233" cy="3785652"/>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dirty="0">
                <a:solidFill>
                  <a:schemeClr val="bg1"/>
                </a:solidFill>
              </a:rPr>
              <a:t>Some considerations in determining sample size</a:t>
            </a:r>
            <a:r>
              <a:rPr lang="ar-SA" sz="2000" dirty="0">
                <a:solidFill>
                  <a:schemeClr val="bg1"/>
                </a:solidFill>
              </a:rPr>
              <a:t> ) </a:t>
            </a:r>
            <a:r>
              <a:rPr lang="en-US" sz="2000" dirty="0">
                <a:solidFill>
                  <a:schemeClr val="bg1"/>
                </a:solidFill>
              </a:rPr>
              <a:t>Sekaran and Bougie, 2010)</a:t>
            </a:r>
          </a:p>
          <a:p>
            <a:pPr marL="342900" indent="-342900" algn="just">
              <a:lnSpc>
                <a:spcPct val="200000"/>
              </a:lnSpc>
              <a:buFont typeface="+mj-lt"/>
              <a:buAutoNum type="arabicPeriod"/>
            </a:pPr>
            <a:r>
              <a:rPr lang="en-US" sz="2000" dirty="0">
                <a:solidFill>
                  <a:schemeClr val="bg1"/>
                </a:solidFill>
              </a:rPr>
              <a:t>The sample size ranges from 30 to 500 Units, which is considered appropriate for most research.</a:t>
            </a:r>
          </a:p>
          <a:p>
            <a:pPr marL="342900" indent="-342900" algn="just">
              <a:lnSpc>
                <a:spcPct val="200000"/>
              </a:lnSpc>
              <a:buFont typeface="+mj-lt"/>
              <a:buAutoNum type="arabicPeriod"/>
            </a:pPr>
            <a:r>
              <a:rPr lang="en-US" sz="2000" dirty="0">
                <a:solidFill>
                  <a:schemeClr val="bg1"/>
                </a:solidFill>
              </a:rPr>
              <a:t>When the study population is divided into strata, the partial sample size from each stratum must be no less than 30 individuals</a:t>
            </a:r>
          </a:p>
          <a:p>
            <a:pPr marL="342900" indent="-342900" algn="just">
              <a:lnSpc>
                <a:spcPct val="200000"/>
              </a:lnSpc>
              <a:buFont typeface="+mj-lt"/>
              <a:buAutoNum type="arabicPeriod"/>
            </a:pPr>
            <a:r>
              <a:rPr lang="en-US" sz="2000" dirty="0">
                <a:solidFill>
                  <a:schemeClr val="bg1"/>
                </a:solidFill>
              </a:rPr>
              <a:t>In the case of experimental research that requires a high level of control, a sample size that ranges between 10 to 20 individuals may be appropriate for this type of research.</a:t>
            </a:r>
          </a:p>
        </p:txBody>
      </p:sp>
      <p:sp>
        <p:nvSpPr>
          <p:cNvPr id="8" name="TextBox 7">
            <a:extLst>
              <a:ext uri="{FF2B5EF4-FFF2-40B4-BE49-F238E27FC236}">
                <a16:creationId xmlns:a16="http://schemas.microsoft.com/office/drawing/2014/main" id="{54C10D8D-4E8B-889E-E24D-5E5ABCA916F3}"/>
              </a:ext>
            </a:extLst>
          </p:cNvPr>
          <p:cNvSpPr txBox="1"/>
          <p:nvPr/>
        </p:nvSpPr>
        <p:spPr>
          <a:xfrm>
            <a:off x="4881055" y="644358"/>
            <a:ext cx="3628500" cy="584775"/>
          </a:xfrm>
          <a:prstGeom prst="rect">
            <a:avLst/>
          </a:prstGeom>
          <a:noFill/>
        </p:spPr>
        <p:txBody>
          <a:bodyPr wrap="square" rtlCol="0">
            <a:spAutoFit/>
          </a:bodyPr>
          <a:lstStyle/>
          <a:p>
            <a:pPr algn="l"/>
            <a:r>
              <a:rPr lang="en-US" sz="3200" b="1" dirty="0">
                <a:solidFill>
                  <a:schemeClr val="bg1"/>
                </a:solidFill>
                <a:latin typeface="Gilmer"/>
              </a:rPr>
              <a:t>6. Sample Size</a:t>
            </a:r>
            <a:endParaRPr lang="en-US" sz="3200" b="1" i="0" dirty="0">
              <a:solidFill>
                <a:schemeClr val="bg1"/>
              </a:solidFill>
              <a:effectLst/>
              <a:latin typeface="Gilmer"/>
            </a:endParaRPr>
          </a:p>
        </p:txBody>
      </p:sp>
    </p:spTree>
    <p:extLst>
      <p:ext uri="{BB962C8B-B14F-4D97-AF65-F5344CB8AC3E}">
        <p14:creationId xmlns:p14="http://schemas.microsoft.com/office/powerpoint/2010/main" val="3207733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2616" y="110663"/>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654</TotalTime>
  <Words>2137</Words>
  <Application>Microsoft Office PowerPoint</Application>
  <PresentationFormat>Widescreen</PresentationFormat>
  <Paragraphs>218</Paragraphs>
  <Slides>29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Calibri</vt:lpstr>
      <vt:lpstr>Calibri Light</vt:lpstr>
      <vt:lpstr>Gilmer</vt:lpstr>
      <vt:lpstr>Inter</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28</cp:revision>
  <dcterms:created xsi:type="dcterms:W3CDTF">2023-04-29T09:08:23Z</dcterms:created>
  <dcterms:modified xsi:type="dcterms:W3CDTF">2023-10-07T15:44:27Z</dcterms:modified>
</cp:coreProperties>
</file>