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sldIdLst>
    <p:sldId id="480" r:id="rId5"/>
    <p:sldId id="303" r:id="rId6"/>
    <p:sldId id="313" r:id="rId7"/>
    <p:sldId id="743" r:id="rId8"/>
    <p:sldId id="276" r:id="rId9"/>
    <p:sldId id="759" r:id="rId10"/>
    <p:sldId id="761" r:id="rId11"/>
    <p:sldId id="760" r:id="rId12"/>
    <p:sldId id="762" r:id="rId13"/>
    <p:sldId id="671" r:id="rId14"/>
    <p:sldId id="673" r:id="rId15"/>
    <p:sldId id="674" r:id="rId16"/>
    <p:sldId id="763" r:id="rId17"/>
    <p:sldId id="764" r:id="rId18"/>
    <p:sldId id="765" r:id="rId19"/>
    <p:sldId id="766" r:id="rId20"/>
    <p:sldId id="545" r:id="rId21"/>
    <p:sldId id="767" r:id="rId22"/>
    <p:sldId id="768" r:id="rId23"/>
    <p:sldId id="769" r:id="rId24"/>
    <p:sldId id="770" r:id="rId25"/>
    <p:sldId id="771" r:id="rId26"/>
    <p:sldId id="772" r:id="rId27"/>
    <p:sldId id="773" r:id="rId28"/>
    <p:sldId id="774" r:id="rId29"/>
    <p:sldId id="775" r:id="rId30"/>
    <p:sldId id="776" r:id="rId31"/>
    <p:sldId id="777" r:id="rId32"/>
    <p:sldId id="745" r:id="rId33"/>
    <p:sldId id="778" r:id="rId34"/>
    <p:sldId id="779" r:id="rId35"/>
    <p:sldId id="780" r:id="rId36"/>
    <p:sldId id="781" r:id="rId37"/>
    <p:sldId id="782" r:id="rId38"/>
    <p:sldId id="783" r:id="rId39"/>
    <p:sldId id="634" r:id="rId40"/>
    <p:sldId id="784" r:id="rId41"/>
    <p:sldId id="785" r:id="rId42"/>
    <p:sldId id="786" r:id="rId43"/>
    <p:sldId id="787" r:id="rId44"/>
    <p:sldId id="788" r:id="rId45"/>
    <p:sldId id="789" r:id="rId46"/>
    <p:sldId id="607" r:id="rId47"/>
    <p:sldId id="676" r:id="rId48"/>
    <p:sldId id="677" r:id="rId49"/>
    <p:sldId id="678" r:id="rId50"/>
    <p:sldId id="679" r:id="rId51"/>
    <p:sldId id="681" r:id="rId52"/>
    <p:sldId id="682" r:id="rId53"/>
    <p:sldId id="790" r:id="rId54"/>
    <p:sldId id="791" r:id="rId55"/>
    <p:sldId id="792" r:id="rId56"/>
    <p:sldId id="794" r:id="rId57"/>
    <p:sldId id="793" r:id="rId58"/>
    <p:sldId id="757" r:id="rId59"/>
    <p:sldId id="758"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743"/>
            <p14:sldId id="276"/>
            <p14:sldId id="759"/>
            <p14:sldId id="761"/>
            <p14:sldId id="760"/>
            <p14:sldId id="762"/>
            <p14:sldId id="671"/>
            <p14:sldId id="673"/>
            <p14:sldId id="674"/>
            <p14:sldId id="763"/>
            <p14:sldId id="764"/>
            <p14:sldId id="765"/>
            <p14:sldId id="766"/>
            <p14:sldId id="545"/>
            <p14:sldId id="767"/>
            <p14:sldId id="768"/>
            <p14:sldId id="769"/>
            <p14:sldId id="770"/>
            <p14:sldId id="771"/>
            <p14:sldId id="772"/>
            <p14:sldId id="773"/>
            <p14:sldId id="774"/>
            <p14:sldId id="775"/>
            <p14:sldId id="776"/>
            <p14:sldId id="777"/>
            <p14:sldId id="745"/>
            <p14:sldId id="778"/>
            <p14:sldId id="779"/>
            <p14:sldId id="780"/>
            <p14:sldId id="781"/>
            <p14:sldId id="782"/>
            <p14:sldId id="783"/>
            <p14:sldId id="634"/>
            <p14:sldId id="784"/>
            <p14:sldId id="785"/>
            <p14:sldId id="786"/>
            <p14:sldId id="787"/>
            <p14:sldId id="788"/>
            <p14:sldId id="789"/>
            <p14:sldId id="607"/>
            <p14:sldId id="676"/>
            <p14:sldId id="677"/>
            <p14:sldId id="678"/>
            <p14:sldId id="679"/>
            <p14:sldId id="681"/>
            <p14:sldId id="682"/>
            <p14:sldId id="790"/>
            <p14:sldId id="791"/>
            <p14:sldId id="792"/>
            <p14:sldId id="794"/>
            <p14:sldId id="793"/>
            <p14:sldId id="757"/>
            <p14:sldId id="758"/>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643" autoAdjust="0"/>
    <p:restoredTop sz="93741" autoAdjust="0"/>
  </p:normalViewPr>
  <p:slideViewPr>
    <p:cSldViewPr snapToGrid="0">
      <p:cViewPr varScale="1">
        <p:scale>
          <a:sx n="100" d="100"/>
          <a:sy n="100" d="100"/>
        </p:scale>
        <p:origin x="184" y="41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7926571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341528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208465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3700076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081828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4965613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7079712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1467109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9467078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7351258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9688251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4132970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0840910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8814622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5494184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2505039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4881277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9520003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67499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0789464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4976585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8805442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4065642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7758267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1481755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8824325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0051082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9718810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89754269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0574803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3745022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65437212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49302775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91430421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242699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10901937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97263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83291340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12801390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29931958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8126690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941437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72202461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7902038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336269333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374150713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377936978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0003394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4/4/26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5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6.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التاسعة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التاسعة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788920" y="1381163"/>
            <a:ext cx="9091905" cy="472341"/>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الاعتبارات الأخلاقية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233073"/>
            <a:ext cx="9509327" cy="3559372"/>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التاسعة من مقرر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الثامنة موضوع التقييم والقياس في العلاقات العامة، بدءًا من أهمية التقييم والقياس في العلاقات العامة، وآليات تحديد مؤشرات الأداء الرئيسية</a:t>
            </a:r>
            <a:r>
              <a:rPr lang="en-GB" sz="1600" dirty="0">
                <a:latin typeface="Alexandria" charset="0"/>
                <a:cs typeface="Alexandria" charset="0"/>
              </a:rPr>
              <a:t>KPIs </a:t>
            </a:r>
            <a:r>
              <a:rPr lang="ar-EG" sz="1600" dirty="0">
                <a:latin typeface="Alexandria" charset="0"/>
                <a:cs typeface="Alexandria" charset="0"/>
              </a:rPr>
              <a:t> لحملات العلاقات العامة، وطرق تقييم فعالية العلاقات العامة، إلى استخدام البيانات والتحليلات لتوجيه استراتيجيات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التاسعة موضوع  الاعتبارات الأخلاقية في العلاقات العامة بدءًا من فهم المبادئ الأخلاقية ومدونات السلوك المهني في العلاقات العامة، والتعامل مع الصراعات الأخلاقية في ممارسة العلاقات العامة، </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E149E8B5-F635-22B8-6B9F-1C381B1FD6A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791" r="16791"/>
          <a:stretch>
            <a:fillRect/>
          </a:stretch>
        </p:blipFill>
        <p:spPr>
          <a:xfrm>
            <a:off x="1" y="0"/>
            <a:ext cx="5184882" cy="5208998"/>
          </a:xfr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917065" y="2030548"/>
            <a:ext cx="81442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650603" y="1396107"/>
            <a:ext cx="723770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الاعتبارات الأخلاقية في العلاقات العامة</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74513" y="2421394"/>
            <a:ext cx="7949247"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المبادئ الأخلاقية ومدونات السلوك المهني في العلاقات العامة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725904" y="3356094"/>
            <a:ext cx="8373320"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التعامل مع الصراعات الأخلاقية في ممارسة العلاقات العامة</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187828" y="4121518"/>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تعزيز الشفافية والنزاهة في الاتصال</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126069" y="5056615"/>
            <a:ext cx="7897691"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دراسة حالات واقعية في تطبيق المبادئ الأخلاقية في ممارسة العلاقات العامة</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4">
            <a:extLst>
              <a:ext uri="{28A0092B-C50C-407E-A947-70E740481C1C}">
                <a14:useLocalDpi xmlns:a14="http://schemas.microsoft.com/office/drawing/2010/main" val="0"/>
              </a:ext>
            </a:extLst>
          </a:blip>
          <a:srcRect l="3399" r="3399"/>
          <a:stretch>
            <a:fillRect/>
          </a:stretch>
        </p:blipFill>
        <p:spPr>
          <a:xfrm>
            <a:off x="8713103" y="545880"/>
            <a:ext cx="3564515" cy="6312120"/>
          </a:xfrm>
          <a:prstGeom prst="rect">
            <a:avLst/>
          </a:prstGeom>
        </p:spPr>
      </p:pic>
    </p:spTree>
    <p:extLst>
      <p:ext uri="{BB962C8B-B14F-4D97-AF65-F5344CB8AC3E}">
        <p14:creationId xmlns:p14="http://schemas.microsoft.com/office/powerpoint/2010/main" val="556288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246249" cy="954107"/>
          </a:xfrm>
          <a:prstGeom prst="rect">
            <a:avLst/>
          </a:prstGeom>
          <a:noFill/>
        </p:spPr>
        <p:txBody>
          <a:bodyPr wrap="square" rtlCol="0">
            <a:spAutoFit/>
          </a:bodyPr>
          <a:lstStyle/>
          <a:p>
            <a:pPr algn="ctr" rtl="1"/>
            <a:r>
              <a:rPr lang="ar-EG" sz="2800" b="1" dirty="0">
                <a:latin typeface="Alexandria" charset="0"/>
                <a:cs typeface="Alexandria" charset="0"/>
              </a:rPr>
              <a:t>أولًا</a:t>
            </a:r>
            <a:r>
              <a:rPr lang="ar-EG" sz="2800" b="1" dirty="0">
                <a:solidFill>
                  <a:srgbClr val="00AEEF"/>
                </a:solidFill>
                <a:latin typeface="Alexandria" charset="0"/>
                <a:cs typeface="Alexandria" charset="0"/>
              </a:rPr>
              <a:t>: المبادئ الأخلاقية ومدونات السلوك المهني في 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2" descr="52,612 Public Relations Images, Stock Photos, 3D objects ...">
            <a:extLst>
              <a:ext uri="{FF2B5EF4-FFF2-40B4-BE49-F238E27FC236}">
                <a16:creationId xmlns:a16="http://schemas.microsoft.com/office/drawing/2014/main" id="{3BDD94FE-C3B2-7276-5F82-1322000E785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59" y="108501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المبادئ الأخلاقية ومدونات السلوك المهني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14664" y="1905381"/>
            <a:ext cx="10362667" cy="3364254"/>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المبادئ الأخلاقية في العلاقات العامة</a:t>
            </a:r>
          </a:p>
          <a:p>
            <a:pPr algn="just" rtl="1">
              <a:lnSpc>
                <a:spcPct val="150000"/>
              </a:lnSpc>
              <a:spcBef>
                <a:spcPts val="600"/>
              </a:spcBef>
              <a:spcAft>
                <a:spcPts val="1200"/>
              </a:spcAft>
            </a:pPr>
            <a:r>
              <a:rPr lang="ar-EG" sz="2000" b="1" dirty="0">
                <a:latin typeface="Alexandria" pitchFamily="2" charset="-78"/>
                <a:cs typeface="Alexandria" pitchFamily="2" charset="-78"/>
              </a:rPr>
              <a:t>1. الصدق والنزاهة:</a:t>
            </a:r>
            <a:r>
              <a:rPr lang="ar-EG" sz="2000" dirty="0">
                <a:latin typeface="Alexandria" pitchFamily="2" charset="-78"/>
                <a:cs typeface="Alexandria" pitchFamily="2" charset="-78"/>
              </a:rPr>
              <a:t> </a:t>
            </a:r>
          </a:p>
          <a:p>
            <a:pPr algn="just" rtl="1">
              <a:lnSpc>
                <a:spcPct val="150000"/>
              </a:lnSpc>
              <a:spcBef>
                <a:spcPts val="600"/>
              </a:spcBef>
              <a:spcAft>
                <a:spcPts val="1200"/>
              </a:spcAft>
            </a:pPr>
            <a:r>
              <a:rPr lang="ar-EG" sz="2000" dirty="0">
                <a:latin typeface="Alexandria" pitchFamily="2" charset="-78"/>
                <a:cs typeface="Alexandria" pitchFamily="2" charset="-78"/>
              </a:rPr>
              <a:t>الصدق والنزاهة هما الأساس الذي تقوم عليه ممارسات العلاقات العامة المهنية. يتطلب هذا المبدأ الالتزام بتقديم معلومات دقيقة وموثوقة للجمهور، وعدم تزييف الحقائق أو التلاعب بها لتحقيق أهداف قصيرة الأمد. الاتصالات الصادقة تعزز الثقة بين المؤسسة وجمهورها وتدعم مصداقيتها على المدى الطويل.</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828315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9668" y="1049611"/>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المبادئ الأخلاقية ومدونات السلوك المهني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5" y="1993276"/>
            <a:ext cx="10352664" cy="3184783"/>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المبادئ الأخلاقية في العلاقات العامة</a:t>
            </a:r>
          </a:p>
          <a:p>
            <a:pPr algn="just" rtl="1">
              <a:lnSpc>
                <a:spcPct val="150000"/>
              </a:lnSpc>
              <a:spcBef>
                <a:spcPts val="600"/>
              </a:spcBef>
              <a:spcAft>
                <a:spcPts val="1200"/>
              </a:spcAft>
            </a:pPr>
            <a:r>
              <a:rPr lang="ar-EG" sz="2000" b="1" dirty="0">
                <a:latin typeface="Alexandria" pitchFamily="2" charset="-78"/>
                <a:cs typeface="Alexandria" pitchFamily="2" charset="-78"/>
              </a:rPr>
              <a:t>2. الاحترام:</a:t>
            </a:r>
            <a:r>
              <a:rPr lang="ar-EG" sz="2000" dirty="0">
                <a:latin typeface="Alexandria" pitchFamily="2" charset="-78"/>
                <a:cs typeface="Alexandria" pitchFamily="2" charset="-78"/>
              </a:rPr>
              <a:t> </a:t>
            </a:r>
          </a:p>
          <a:p>
            <a:pPr algn="just" rtl="1">
              <a:lnSpc>
                <a:spcPct val="150000"/>
              </a:lnSpc>
              <a:spcBef>
                <a:spcPts val="600"/>
              </a:spcBef>
              <a:spcAft>
                <a:spcPts val="1200"/>
              </a:spcAft>
            </a:pPr>
            <a:r>
              <a:rPr lang="ar-EG" dirty="0">
                <a:latin typeface="Alexandria" pitchFamily="2" charset="-78"/>
                <a:cs typeface="Alexandria" pitchFamily="2" charset="-78"/>
              </a:rPr>
              <a:t>يشمل الاحترام التعامل بإنصاف وبكرامة مع جميع أصحاب المصلحة، بما في ذلك العملاء، الجمهور، وسائل الإعلام، والزملاء. يتطلب هذا المبدأ احترام حقوق الأفراد في الخصوصية والكرامة، وكذلك مراعاة الثقافات والمعتقدات المختلفة. الاحترام المتبادل يعزز العلاقات الإيجابية ويساهم في بيئة عمل ومجتمع أكثر تماسكًا.</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0488127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5251" y="1160387"/>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المبادئ الأخلاقية ومدونات السلوك المهني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92517" y="1983104"/>
            <a:ext cx="10109748" cy="3041089"/>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pitchFamily="2" charset="-78"/>
                <a:cs typeface="Alexandria" pitchFamily="2" charset="-78"/>
              </a:rPr>
              <a:t>3. المسؤولية:</a:t>
            </a:r>
          </a:p>
          <a:p>
            <a:pPr algn="just" rtl="1">
              <a:lnSpc>
                <a:spcPct val="150000"/>
              </a:lnSpc>
              <a:spcBef>
                <a:spcPts val="600"/>
              </a:spcBef>
              <a:spcAft>
                <a:spcPts val="1200"/>
              </a:spcAft>
            </a:pPr>
            <a:r>
              <a:rPr lang="ar-EG" sz="2000" dirty="0">
                <a:latin typeface="Alexandria" pitchFamily="2" charset="-78"/>
                <a:cs typeface="Alexandria" pitchFamily="2" charset="-78"/>
              </a:rPr>
              <a:t>المسؤولية تعني تحمل الممارسين في العلاقات العامة للمسؤولية الكاملة عن تأثير أنشطتهم على الجمهور والمجتمع. يتضمن ذلك الالتزام بتقديم قيمة حقيقية وإيجابية من خلال الممارسات المهنية، وضمان أن هذه الممارسات تتماشى مع المعايير الأخلاقية والمهنية. الممارسون يجب أن يكونوا واعين للعواقب المحتملة لأنشطتهم ويسعوا دائمًا لتقديم أفضل النتائج للجميع.</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7516070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1218064"/>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المبادئ الأخلاقية ومدونات السلوك المهني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1189" y="2167512"/>
            <a:ext cx="9467722" cy="2399952"/>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pitchFamily="2" charset="-78"/>
                <a:cs typeface="Alexandria" pitchFamily="2" charset="-78"/>
              </a:rPr>
              <a:t>4. الشفافية:</a:t>
            </a:r>
          </a:p>
          <a:p>
            <a:pPr algn="just" rtl="1">
              <a:lnSpc>
                <a:spcPct val="150000"/>
              </a:lnSpc>
              <a:spcBef>
                <a:spcPts val="600"/>
              </a:spcBef>
              <a:spcAft>
                <a:spcPts val="1200"/>
              </a:spcAft>
            </a:pPr>
            <a:r>
              <a:rPr lang="ar-EG" dirty="0">
                <a:latin typeface="Alexandria" pitchFamily="2" charset="-78"/>
                <a:cs typeface="Alexandria" pitchFamily="2" charset="-78"/>
              </a:rPr>
              <a:t>الشفافية في العلاقات العامة تعني الوضوح والصراحة في جميع جوانب العمل. يجب أن يكون هناك وضوح في نوايا وأهداف الحملات، وكذلك في مصادر التمويل والشراكات. الشفافية تعزز من ثقة الجمهور وتقلل من الشكوك والمخاوف. عندما تكون العمليات والقرارات شفافة، يسهل على المؤسسات بناء علاقات قوية ومستدامة مع جمهورها.</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7799750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77599" y="812967"/>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الاعتبارات الأخلاقية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45798" y="1348192"/>
            <a:ext cx="10713112" cy="5049909"/>
          </a:xfrm>
          <a:prstGeom prst="rect">
            <a:avLst/>
          </a:prstGeom>
          <a:noFill/>
        </p:spPr>
        <p:txBody>
          <a:bodyPr wrap="square" rtlCol="0">
            <a:spAutoFit/>
          </a:bodyPr>
          <a:lstStyle/>
          <a:p>
            <a:pPr algn="just" rtl="1">
              <a:spcAft>
                <a:spcPts val="600"/>
              </a:spcAft>
            </a:pPr>
            <a:r>
              <a:rPr lang="ar-EG" sz="2000" b="1" kern="100" dirty="0">
                <a:effectLst/>
                <a:latin typeface="Calibri" panose="020F0502020204030204" pitchFamily="34" charset="0"/>
                <a:ea typeface="Calibri" panose="020F0502020204030204" pitchFamily="34" charset="0"/>
                <a:cs typeface="Arial" panose="020B0604020202020204" pitchFamily="34" charset="0"/>
              </a:rPr>
              <a:t>1.</a:t>
            </a:r>
            <a:r>
              <a:rPr lang="ar-SA" sz="2000" b="1" kern="0" dirty="0">
                <a:effectLst/>
                <a:latin typeface="Calibri" panose="020F0502020204030204" pitchFamily="34" charset="0"/>
                <a:ea typeface="Times New Roman" panose="02020603050405020304" pitchFamily="18" charset="0"/>
                <a:cs typeface="Alexandria" pitchFamily="2" charset="-78"/>
              </a:rPr>
              <a:t>الشفافية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تعتبر الشفافية أحد الأسس الأساسية في إدارة الأزمات، حيث تساعد على بناء الثقة وتعزيز التفاعل الإيجابي مع الجمهور والأطراف المعنية. </a:t>
            </a:r>
            <a:r>
              <a:rPr lang="ar-EG" kern="0" dirty="0">
                <a:latin typeface="Calibri" panose="020F0502020204030204" pitchFamily="34" charset="0"/>
                <a:ea typeface="Times New Roman" panose="02020603050405020304" pitchFamily="18" charset="0"/>
                <a:cs typeface="Alexandria" pitchFamily="2" charset="-78"/>
              </a:rPr>
              <a:t>أهم</a:t>
            </a:r>
            <a:r>
              <a:rPr lang="ar-SA" sz="1800" kern="0" dirty="0">
                <a:effectLst/>
                <a:latin typeface="Calibri" panose="020F0502020204030204" pitchFamily="34" charset="0"/>
                <a:ea typeface="Times New Roman" panose="02020603050405020304" pitchFamily="18" charset="0"/>
                <a:cs typeface="Alexandria" pitchFamily="2" charset="-78"/>
              </a:rPr>
              <a:t> النقاط فيما يتعلق بالشفافية في إدارة الأزمات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توفير المعلومات</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يجب أن تكون المعلومات التي يتم تقديمها دقيقة وموثوقة، مع توفير تفاصيل شاملة تساعد على فهم الوضع بشكل كامل. يتضمن ذلك شرح السياق والأسباب والتأثيرات المحتملة للأزمة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الوضوح</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من المهم تجنب الغموض أو الالتباس في التواصل مع الجمهور. يجب أن تكون الرسائل واضحة ومفهومة، مع تفسير للخطوات التي تتم اتخاذها والسياسات المتبعة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التحديث المستمر</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ينبغي تقديم تحديثات منتظمة للجمهور حول تطورات الأزمة والتغييرات التي قد تطرأ. هذا يعزز الشفافية ويساعد في تقديم الثقة بأن الإدارة تتعامل بفعالية مع الأزمة وتأخذ بعين الاعتبار جميع الجوانب المتغيرة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88039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895476" y="805866"/>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الاعتبارات الأخلاقية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3539" y="1312757"/>
            <a:ext cx="10779802" cy="5078313"/>
          </a:xfrm>
          <a:prstGeom prst="rect">
            <a:avLst/>
          </a:prstGeom>
          <a:noFill/>
        </p:spPr>
        <p:txBody>
          <a:bodyPr wrap="square" rtlCol="0">
            <a:spAutoFit/>
          </a:bodyPr>
          <a:lstStyle/>
          <a:p>
            <a:pPr algn="just" rtl="1">
              <a:spcBef>
                <a:spcPts val="600"/>
              </a:spcBef>
              <a:spcAft>
                <a:spcPts val="600"/>
              </a:spcAft>
            </a:pPr>
            <a:r>
              <a:rPr lang="ar-EG" sz="2000" b="1" kern="100" dirty="0">
                <a:effectLst/>
                <a:latin typeface="Calibri" panose="020F0502020204030204" pitchFamily="34" charset="0"/>
                <a:ea typeface="Calibri" panose="020F0502020204030204" pitchFamily="34" charset="0"/>
                <a:cs typeface="Arial" panose="020B0604020202020204" pitchFamily="34" charset="0"/>
              </a:rPr>
              <a:t>2.</a:t>
            </a:r>
            <a:r>
              <a:rPr lang="ar-SA" sz="2000" b="1" kern="0" dirty="0">
                <a:effectLst/>
                <a:latin typeface="Calibri" panose="020F0502020204030204" pitchFamily="34" charset="0"/>
                <a:ea typeface="Times New Roman" panose="02020603050405020304" pitchFamily="18" charset="0"/>
                <a:cs typeface="Alexandria" pitchFamily="2" charset="-78"/>
              </a:rPr>
              <a:t>المصداقية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المصداقية هي عنصر أساسي في إدارة الأزمات، حيث تساعد على بناء الثقة وتحقيق التواصل الفعّال مع الجمهور والأطراف المعنية. إليك بعض النقاط المهمة حول المصداقية في إدارة الأزمات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spcBef>
                <a:spcPts val="600"/>
              </a:spcBef>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الصدق</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يتطلب الأمر التعامل بصدق ونزاهة في جميع جوانب استجابة الأزمة. يجب أن تكون الرسائل صادقة ومبنية على الحقائق، دون تضخيم أو تجميل للحقائق. يساهم الصدق في بناء الثقة والتفاعل الإيجابي مع الجمهور</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spcBef>
                <a:spcPts val="600"/>
              </a:spcBef>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المسؤولية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يجب على القادة والمسؤولين أن يتحملوا المسؤولية عن القرارات والإجراءات المتخذة خلال الأزمة. هذا يشمل القدرة على الاعتراف بالأخطاء عند الحاجة، واتخاذ التدابير اللازمة لتصحيح الأخطاء وتحسين الأداء في المستقبل</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spcBef>
                <a:spcPts val="600"/>
              </a:spcBef>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التوثيق</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من المهم تسجيل وتوثيق جميع الخطوات والإجراءات التي تتخذها المنظمة خلال إدارة الأزمة. هذا يساعد في ضمان الشفافية وإمكانية المراجعة، حيث يتمكن الجمهور والجهات الرقابية من فهم ومراجعة كيفية التعامل مع الأزمة واتخاذ القرارات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8742052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735665"/>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الاعتبارات الأخلاقية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29465" y="1136132"/>
            <a:ext cx="10639854" cy="5173019"/>
          </a:xfrm>
          <a:prstGeom prst="rect">
            <a:avLst/>
          </a:prstGeom>
          <a:noFill/>
        </p:spPr>
        <p:txBody>
          <a:bodyPr wrap="square" rtlCol="0">
            <a:spAutoFit/>
          </a:bodyPr>
          <a:lstStyle/>
          <a:p>
            <a:pPr algn="just" rtl="1">
              <a:lnSpc>
                <a:spcPct val="150000"/>
              </a:lnSpc>
              <a:spcBef>
                <a:spcPts val="600"/>
              </a:spcBef>
              <a:spcAft>
                <a:spcPts val="600"/>
              </a:spcAft>
            </a:pPr>
            <a:r>
              <a:rPr lang="ar-EG" sz="2000" b="1" kern="100" dirty="0">
                <a:effectLst/>
                <a:latin typeface="Calibri" panose="020F0502020204030204" pitchFamily="34" charset="0"/>
                <a:ea typeface="Calibri" panose="020F0502020204030204" pitchFamily="34" charset="0"/>
                <a:cs typeface="Arial" panose="020B0604020202020204" pitchFamily="34" charset="0"/>
              </a:rPr>
              <a:t>3.</a:t>
            </a:r>
            <a:r>
              <a:rPr lang="ar-SA" sz="2000" b="1" kern="0" dirty="0">
                <a:effectLst/>
                <a:latin typeface="Calibri" panose="020F0502020204030204" pitchFamily="34" charset="0"/>
                <a:ea typeface="Times New Roman" panose="02020603050405020304" pitchFamily="18" charset="0"/>
                <a:cs typeface="Alexandria" pitchFamily="2" charset="-78"/>
              </a:rPr>
              <a:t>المساءلة</a:t>
            </a:r>
            <a:endParaRPr lang="en-GB" sz="20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المساءلة تعد جزءاً أساسياً في إدارة الأزمات، حيث تساهم في تحسين الأداء وتعزيز الاستجابة المستقبلية.</a:t>
            </a:r>
            <a:endParaRPr lang="ar-EG" sz="1800"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600"/>
              </a:spcAft>
            </a:pPr>
            <a:r>
              <a:rPr lang="ar-EG" kern="0" dirty="0">
                <a:latin typeface="Calibri" panose="020F0502020204030204" pitchFamily="34" charset="0"/>
                <a:ea typeface="Times New Roman" panose="02020603050405020304" pitchFamily="18" charset="0"/>
                <a:cs typeface="Alexandria" pitchFamily="2" charset="-78"/>
              </a:rPr>
              <a:t>أهم</a:t>
            </a:r>
            <a:r>
              <a:rPr lang="ar-SA" sz="1800" kern="0" dirty="0">
                <a:effectLst/>
                <a:latin typeface="Calibri" panose="020F0502020204030204" pitchFamily="34" charset="0"/>
                <a:ea typeface="Times New Roman" panose="02020603050405020304" pitchFamily="18" charset="0"/>
                <a:cs typeface="Alexandria" pitchFamily="2" charset="-78"/>
              </a:rPr>
              <a:t> النقاط حول المساءلة في إدارة الأزمات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التقييم المستمر</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يتطلب من القادة والمسؤولين تقييم الأداء والقرارات المتخذة بانتظام خلال الأزمة. يمكن أن يشمل ذلك استخدام مؤشرات الأداء الرئيسية</a:t>
            </a:r>
            <a:r>
              <a:rPr lang="en-GB" sz="1800" kern="0" dirty="0">
                <a:effectLst/>
                <a:latin typeface="Alexandria" pitchFamily="2" charset="-78"/>
                <a:ea typeface="Times New Roman" panose="02020603050405020304" pitchFamily="18" charset="0"/>
                <a:cs typeface="Arial" panose="020B0604020202020204" pitchFamily="34" charset="0"/>
              </a:rPr>
              <a:t> (KPIs) </a:t>
            </a:r>
            <a:r>
              <a:rPr lang="ar-SA" sz="1800" kern="0" dirty="0">
                <a:effectLst/>
                <a:latin typeface="Calibri" panose="020F0502020204030204" pitchFamily="34" charset="0"/>
                <a:ea typeface="Times New Roman" panose="02020603050405020304" pitchFamily="18" charset="0"/>
                <a:cs typeface="Alexandria" pitchFamily="2" charset="-78"/>
              </a:rPr>
              <a:t>لقياس نجاح الاستجابة والتحقق من تحقيق الأهداف المحددة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التعلم من الأخطاء</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من المهم أن يكون لدى القادة والمنظمات القدرة على الاعتراف بالأخطاء والتعلم منها. يمكن تحسين الاستجابة المستقبلية من خلال تحليل الأخطاء والتحديات التي واجهتها المنظمة خلال الأزمة الحالية، وتنفيذ تعديلات وتحسينات للإجراءات والسياسات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8944024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1218064"/>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مدونات السلوك المهني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074604" y="2330182"/>
            <a:ext cx="8404698" cy="2076787"/>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تعريف مدونات السلوك المهني في العلاقات العامة</a:t>
            </a:r>
          </a:p>
          <a:p>
            <a:pPr algn="just" rtl="1">
              <a:lnSpc>
                <a:spcPct val="150000"/>
              </a:lnSpc>
              <a:spcBef>
                <a:spcPts val="600"/>
              </a:spcBef>
              <a:spcAft>
                <a:spcPts val="1200"/>
              </a:spcAft>
            </a:pPr>
            <a:r>
              <a:rPr lang="ar-EG" dirty="0">
                <a:latin typeface="Alexandria" pitchFamily="2" charset="-78"/>
                <a:cs typeface="Alexandria" pitchFamily="2" charset="-78"/>
              </a:rPr>
              <a:t>مدونات السلوك المهني في العلاقات العامة هي مجموعة من الإرشادات والمعايير التي وضعتها هيئات مهنية مثل الجمعية الدولية للعلاقات العامة</a:t>
            </a:r>
            <a:r>
              <a:rPr lang="en-GB" dirty="0">
                <a:latin typeface="Alexandria" pitchFamily="2" charset="-78"/>
                <a:cs typeface="Alexandria" pitchFamily="2" charset="-78"/>
              </a:rPr>
              <a:t>IPRA </a:t>
            </a:r>
            <a:r>
              <a:rPr lang="ar-EG" dirty="0">
                <a:latin typeface="Alexandria" pitchFamily="2" charset="-78"/>
                <a:cs typeface="Alexandria" pitchFamily="2" charset="-78"/>
              </a:rPr>
              <a:t> أو جمعية العلاقات العامة الأمريكية </a:t>
            </a:r>
            <a:r>
              <a:rPr lang="en-GB" dirty="0">
                <a:latin typeface="Alexandria" pitchFamily="2" charset="-78"/>
                <a:cs typeface="Alexandria" pitchFamily="2" charset="-78"/>
              </a:rPr>
              <a:t>PRSA</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5849310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1218064"/>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مدونات السلوك المهني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67847" y="2272263"/>
            <a:ext cx="9467722" cy="2723118"/>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أهداف مدونات السلوك المهني في العلاقات العامة</a:t>
            </a:r>
          </a:p>
          <a:p>
            <a:pPr marL="342900" indent="-342900" algn="just" rtl="1">
              <a:lnSpc>
                <a:spcPct val="150000"/>
              </a:lnSpc>
              <a:spcBef>
                <a:spcPts val="600"/>
              </a:spcBef>
              <a:spcAft>
                <a:spcPts val="1200"/>
              </a:spcAft>
              <a:buAutoNum type="arabicPeriod"/>
            </a:pPr>
            <a:r>
              <a:rPr lang="ar-EG" b="1" dirty="0">
                <a:latin typeface="Alexandria" pitchFamily="2" charset="-78"/>
                <a:cs typeface="Alexandria" pitchFamily="2" charset="-78"/>
              </a:rPr>
              <a:t>تحديد معايير السلوك المقبول:</a:t>
            </a:r>
          </a:p>
          <a:p>
            <a:pPr algn="just" rtl="1">
              <a:lnSpc>
                <a:spcPct val="150000"/>
              </a:lnSpc>
              <a:spcBef>
                <a:spcPts val="600"/>
              </a:spcBef>
              <a:spcAft>
                <a:spcPts val="1200"/>
              </a:spcAft>
            </a:pPr>
            <a:r>
              <a:rPr lang="ar-EG" dirty="0">
                <a:latin typeface="Alexandria" pitchFamily="2" charset="-78"/>
                <a:cs typeface="Alexandria" pitchFamily="2" charset="-78"/>
              </a:rPr>
              <a:t>تساعد مدونات السلوك المهني في العلاقات العامة في توجيه الممارسين نحو اتخاذ قرارات أخلاقية في مواجهة التحديات المهنية. من خلال تحديد ما هو مقبول وما هو غير مقبول في الممارسات اليومية، توفر المدونات إطارًا واضحًا للسلوك الذي يتوقعه المجال.</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354236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1218064"/>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مدونات السلوك المهني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67847" y="2272263"/>
            <a:ext cx="9467722" cy="3138616"/>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أهداف مدونات السلوك المهني في العلاقات العامة</a:t>
            </a:r>
          </a:p>
          <a:p>
            <a:pPr algn="just" rtl="1">
              <a:lnSpc>
                <a:spcPct val="150000"/>
              </a:lnSpc>
              <a:spcBef>
                <a:spcPts val="600"/>
              </a:spcBef>
              <a:spcAft>
                <a:spcPts val="1200"/>
              </a:spcAft>
            </a:pPr>
            <a:r>
              <a:rPr lang="ar-EG" b="1" dirty="0">
                <a:latin typeface="Alexandria" pitchFamily="2" charset="-78"/>
                <a:cs typeface="Alexandria" pitchFamily="2" charset="-78"/>
              </a:rPr>
              <a:t>2. تعزيز الاحترافية:</a:t>
            </a:r>
          </a:p>
          <a:p>
            <a:pPr algn="just" rtl="1">
              <a:lnSpc>
                <a:spcPct val="150000"/>
              </a:lnSpc>
              <a:spcBef>
                <a:spcPts val="600"/>
              </a:spcBef>
              <a:spcAft>
                <a:spcPts val="1200"/>
              </a:spcAft>
            </a:pPr>
            <a:r>
              <a:rPr lang="ar-EG" dirty="0">
                <a:latin typeface="Alexandria" pitchFamily="2" charset="-78"/>
                <a:cs typeface="Alexandria" pitchFamily="2" charset="-78"/>
              </a:rPr>
              <a:t>تهدف مدونات السلوك المهني إلى تشجيع الممارسين على اتباع ممارسات مهنية تعكس قيمًا أخلاقية رفيعة. من خلال الالتزام بهذه المعايير، يعزز الممارسون من مصداقيتهم ومصداقية المجال ككل. الاحترافية تعني ليس فقط القيام بالمهام بكفاءة، ولكن أيضًا القيام بها بنزاهة واحترام للمعايير الأخلاقية المتفق عليها.</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1570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1218064"/>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مدونات السلوك المهني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67847" y="2272263"/>
            <a:ext cx="9467722" cy="3138616"/>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أهداف مدونات السلوك المهني في العلاقات العامة</a:t>
            </a:r>
          </a:p>
          <a:p>
            <a:pPr algn="just" rtl="1">
              <a:lnSpc>
                <a:spcPct val="150000"/>
              </a:lnSpc>
              <a:spcBef>
                <a:spcPts val="600"/>
              </a:spcBef>
              <a:spcAft>
                <a:spcPts val="1200"/>
              </a:spcAft>
            </a:pPr>
            <a:r>
              <a:rPr lang="ar-EG" b="1" dirty="0">
                <a:latin typeface="Alexandria" pitchFamily="2" charset="-78"/>
                <a:cs typeface="Alexandria" pitchFamily="2" charset="-78"/>
              </a:rPr>
              <a:t>3. حماية المصلحة العامة:</a:t>
            </a:r>
          </a:p>
          <a:p>
            <a:pPr algn="just" rtl="1">
              <a:lnSpc>
                <a:spcPct val="150000"/>
              </a:lnSpc>
              <a:spcBef>
                <a:spcPts val="600"/>
              </a:spcBef>
              <a:spcAft>
                <a:spcPts val="1200"/>
              </a:spcAft>
            </a:pPr>
            <a:r>
              <a:rPr lang="ar-EG" dirty="0">
                <a:latin typeface="Alexandria" pitchFamily="2" charset="-78"/>
                <a:cs typeface="Alexandria" pitchFamily="2" charset="-78"/>
              </a:rPr>
              <a:t>مدونات السلوك المهني تضع نصب أعينها حماية المصلحة العامة كأولوية قصوى. تهدف هذه المدونات إلى ضمان أن أنشطة العلاقات العامة لا تضر بالمصلحة العامة، بل تسعى لتعزيز رفاهية المجتمع. هذا يعني أن على الممارسين النظر في التأثير الأوسع لأنشطتهم على المجتمع والالتزام بتقديم الفائدة العامة في كل ما يقومون به.</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55131691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6819" y="1860659"/>
            <a:ext cx="11293642"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297951" y="2471424"/>
            <a:ext cx="11372510"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a:t>
            </a:r>
            <a:r>
              <a:rPr lang="ar-EG" sz="2800" b="1" dirty="0">
                <a:latin typeface="Alexandria" charset="0"/>
                <a:cs typeface="Alexandria" charset="0"/>
              </a:rPr>
              <a:t>التعامل مع الصراعات الأخلاقية في ممارسة 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812967"/>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التعامل مع الصراعات الأخلاقية في ممارسة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18261"/>
            <a:ext cx="10570270" cy="5031442"/>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الصراعات الأخلاقية</a:t>
            </a:r>
          </a:p>
          <a:p>
            <a:pPr algn="just" rtl="1">
              <a:lnSpc>
                <a:spcPct val="150000"/>
              </a:lnSpc>
              <a:spcBef>
                <a:spcPts val="600"/>
              </a:spcBef>
              <a:spcAft>
                <a:spcPts val="1200"/>
              </a:spcAft>
            </a:pPr>
            <a:r>
              <a:rPr lang="ar-EG" dirty="0">
                <a:latin typeface="Alexandria" pitchFamily="2" charset="-78"/>
                <a:cs typeface="Alexandria" pitchFamily="2" charset="-78"/>
              </a:rPr>
              <a:t>في مجال العلاقات العامة، قد يواجه الممارسون صراعات أخلاقية تتطلب منهم تحقيق توازن دقيق بين المصالح المختلفة. هذه الصراعات قد تكون معقدة وتتطلب تحليلًا عميقًا للمعايير الأخلاقية مقابل الأهداف المهنية.</a:t>
            </a:r>
          </a:p>
          <a:p>
            <a:pPr marL="285750" indent="-28575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التضارب بين مصلحة العميل والمصلحة العامة:</a:t>
            </a:r>
          </a:p>
          <a:p>
            <a:pPr algn="just" rtl="1">
              <a:lnSpc>
                <a:spcPct val="150000"/>
              </a:lnSpc>
              <a:spcBef>
                <a:spcPts val="600"/>
              </a:spcBef>
              <a:spcAft>
                <a:spcPts val="1200"/>
              </a:spcAft>
            </a:pPr>
            <a:r>
              <a:rPr lang="ar-EG" sz="1800" kern="100" dirty="0">
                <a:effectLst/>
                <a:latin typeface="Alexandria" pitchFamily="2" charset="-78"/>
                <a:ea typeface="Calibri" panose="020F0502020204030204" pitchFamily="34" charset="0"/>
                <a:cs typeface="Alexandria" pitchFamily="2" charset="-78"/>
              </a:rPr>
              <a:t>من أكثر الصراعات الأخلاقية شيوعًا في العلاقات العامة هو التضارب بين ما هو أفضل للعميل وما هو أفضل للمجتمع. قد يطلب العميل الترويج لرسالة أو تنفيذ حملة قد تكون مفيدة له لكنها قد تضر بالمصلحة العامة. في مثل هذه الحالات، يجب على ممارس العلاقات العامة أن يوازن بين هذه المصالح المتعارضة. من الضروري أن يتذكر الممارس أن الحفاظ على المصلحة العامة هو جزء أساسي من الممارسة الأخلاقية في العلاقات العامة.</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461841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64414"/>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التعامل مع الصراعات الأخلاقية في ممارسة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81638" y="1851738"/>
            <a:ext cx="9455284" cy="3600281"/>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الصراعات الأخلاقية</a:t>
            </a:r>
            <a:endParaRPr lang="ar-EG" sz="2400" b="1" dirty="0">
              <a:latin typeface="Alexandria" pitchFamily="2" charset="-78"/>
              <a:cs typeface="Alexandria" pitchFamily="2" charset="-78"/>
            </a:endParaRPr>
          </a:p>
          <a:p>
            <a:pPr marL="285750" indent="-285750" algn="just" rtl="1">
              <a:lnSpc>
                <a:spcPct val="150000"/>
              </a:lnSpc>
              <a:spcBef>
                <a:spcPts val="600"/>
              </a:spcBef>
              <a:spcAft>
                <a:spcPts val="1200"/>
              </a:spcAft>
              <a:buFont typeface="Arial" panose="020B0604020202020204" pitchFamily="34" charset="0"/>
              <a:buChar char="•"/>
            </a:pPr>
            <a:r>
              <a:rPr lang="ar-EG" sz="2000" b="1" dirty="0">
                <a:latin typeface="Alexandria" pitchFamily="2" charset="-78"/>
                <a:cs typeface="Alexandria" pitchFamily="2" charset="-78"/>
              </a:rPr>
              <a:t>ضغوط لتحقيق أهداف قصيرة الأمد:</a:t>
            </a:r>
          </a:p>
          <a:p>
            <a:pPr algn="just" rtl="1">
              <a:lnSpc>
                <a:spcPct val="150000"/>
              </a:lnSpc>
              <a:spcBef>
                <a:spcPts val="600"/>
              </a:spcBef>
              <a:spcAft>
                <a:spcPts val="1200"/>
              </a:spcAft>
            </a:pPr>
            <a:r>
              <a:rPr lang="ar-EG" dirty="0">
                <a:latin typeface="Alexandria" pitchFamily="2" charset="-78"/>
                <a:cs typeface="Alexandria" pitchFamily="2" charset="-78"/>
              </a:rPr>
              <a:t>في بعض الأحيان، قد يواجه ممارسو العلاقات العامة ضغوطًا لتحقيق نتائج سريعة، سواء من قبل الإدارة أو العميل. هذه الضغوط قد تدفعهم لاتخاذ قرارات قد تكون على حساب النزاهة أو الشفافية. على سبيل المثال، قد يتم التضحية بالحقائق أو تزييف البيانات لتحقيق أهداف قصيرة الأمد. هنا، يجب على الممارس أن يقاوم هذه الضغوط ويظل ملتزمًا بالمبادئ الأخلاقية، حتى لو كان ذلك يعني تحقيق النتائج ببطء أكبر.</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66543836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64414"/>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التعامل مع الصراعات الأخلاقية في ممارسة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81638" y="1928721"/>
            <a:ext cx="9455284" cy="3831113"/>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استراتيجيات التعامل مع الصراعات الأخلاقية</a:t>
            </a:r>
            <a:endParaRPr lang="ar-EG" sz="2400" b="1" dirty="0">
              <a:latin typeface="Alexandria" pitchFamily="2" charset="-78"/>
              <a:cs typeface="Alexandria" pitchFamily="2" charset="-78"/>
            </a:endParaRPr>
          </a:p>
          <a:p>
            <a:pPr algn="just" rtl="1">
              <a:lnSpc>
                <a:spcPct val="150000"/>
              </a:lnSpc>
              <a:spcBef>
                <a:spcPts val="600"/>
              </a:spcBef>
              <a:spcAft>
                <a:spcPts val="1200"/>
              </a:spcAft>
            </a:pPr>
            <a:r>
              <a:rPr lang="ar-EG" sz="2000" b="1" dirty="0">
                <a:latin typeface="Alexandria" pitchFamily="2" charset="-78"/>
                <a:cs typeface="Alexandria" pitchFamily="2" charset="-78"/>
              </a:rPr>
              <a:t>1. الرجوع إلى مدونات السلوك المهني:</a:t>
            </a:r>
          </a:p>
          <a:p>
            <a:pPr algn="just" rtl="1">
              <a:lnSpc>
                <a:spcPct val="150000"/>
              </a:lnSpc>
              <a:spcBef>
                <a:spcPts val="600"/>
              </a:spcBef>
              <a:spcAft>
                <a:spcPts val="1200"/>
              </a:spcAft>
            </a:pPr>
            <a:r>
              <a:rPr lang="ar-EG" b="1" dirty="0">
                <a:latin typeface="Alexandria" pitchFamily="2" charset="-78"/>
                <a:cs typeface="Alexandria" pitchFamily="2" charset="-78"/>
              </a:rPr>
              <a:t>إرشادات واضحة: </a:t>
            </a:r>
            <a:r>
              <a:rPr lang="ar-EG" dirty="0">
                <a:latin typeface="Alexandria" pitchFamily="2" charset="-78"/>
                <a:cs typeface="Alexandria" pitchFamily="2" charset="-78"/>
              </a:rPr>
              <a:t>مدونات السلوك المهني تقدم إرشادات واضحة حول كيفية التعامل مع الصراعات الأخلاقية. تلتزم هذه المدونات بمبادئ مثل الشفافية، النزاهة، والمسؤولية الاجتماعية، مما يساعد الممارسين في اتخاذ قرارات مستنيرة تستند إلى معايير أخلاقية راسخة.</a:t>
            </a:r>
          </a:p>
          <a:p>
            <a:pPr algn="just" rtl="1">
              <a:lnSpc>
                <a:spcPct val="150000"/>
              </a:lnSpc>
              <a:spcBef>
                <a:spcPts val="600"/>
              </a:spcBef>
              <a:spcAft>
                <a:spcPts val="1200"/>
              </a:spcAft>
            </a:pPr>
            <a:r>
              <a:rPr lang="ar-EG" b="1" dirty="0">
                <a:latin typeface="Alexandria" pitchFamily="2" charset="-78"/>
                <a:cs typeface="Alexandria" pitchFamily="2" charset="-78"/>
              </a:rPr>
              <a:t>أساس قانوني وأخلاقي: </a:t>
            </a:r>
            <a:r>
              <a:rPr lang="ar-EG" dirty="0">
                <a:latin typeface="Alexandria" pitchFamily="2" charset="-78"/>
                <a:cs typeface="Alexandria" pitchFamily="2" charset="-78"/>
              </a:rPr>
              <a:t>بالاعتماد على هذه المدونات، يمكن للممارس ضمان أن قراراته تتماشى مع المعايير المهنية المعترف بها، مما يقلل من المخاطر الأخلاقية والقانونية.</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53185999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64414"/>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التعامل مع الصراعات الأخلاقية في ممارسة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81638" y="1928721"/>
            <a:ext cx="9455284" cy="4246675"/>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استراتيجيات التعامل مع الصراعات الأخلاقية</a:t>
            </a:r>
            <a:endParaRPr lang="ar-EG" sz="2400" b="1" dirty="0">
              <a:latin typeface="Alexandria" pitchFamily="2" charset="-78"/>
              <a:cs typeface="Alexandria" pitchFamily="2" charset="-78"/>
            </a:endParaRPr>
          </a:p>
          <a:p>
            <a:pPr algn="just" rtl="1">
              <a:lnSpc>
                <a:spcPct val="150000"/>
              </a:lnSpc>
              <a:spcBef>
                <a:spcPts val="600"/>
              </a:spcBef>
              <a:spcAft>
                <a:spcPts val="1200"/>
              </a:spcAft>
            </a:pPr>
            <a:r>
              <a:rPr lang="ar-EG" sz="2000" b="1" dirty="0">
                <a:latin typeface="Alexandria" pitchFamily="2" charset="-78"/>
                <a:cs typeface="Alexandria" pitchFamily="2" charset="-78"/>
              </a:rPr>
              <a:t>2. التشاور مع الزملاء أو المستشارين القانونيين:</a:t>
            </a:r>
          </a:p>
          <a:p>
            <a:pPr algn="just" rtl="1">
              <a:lnSpc>
                <a:spcPct val="150000"/>
              </a:lnSpc>
              <a:spcBef>
                <a:spcPts val="600"/>
              </a:spcBef>
              <a:spcAft>
                <a:spcPts val="1200"/>
              </a:spcAft>
            </a:pPr>
            <a:r>
              <a:rPr lang="ar-EG" b="1" dirty="0">
                <a:latin typeface="Alexandria" pitchFamily="2" charset="-78"/>
                <a:cs typeface="Alexandria" pitchFamily="2" charset="-78"/>
              </a:rPr>
              <a:t>الحصول على منظور مختلف: </a:t>
            </a:r>
            <a:r>
              <a:rPr lang="ar-EG" dirty="0">
                <a:latin typeface="Alexandria" pitchFamily="2" charset="-78"/>
                <a:cs typeface="Alexandria" pitchFamily="2" charset="-78"/>
              </a:rPr>
              <a:t>التشاور مع زملاء أو مستشارين قانونيين يمكن أن يوفر وجهات نظر جديدة حول الصراع الأخلاقي. هؤلاء الأفراد قد يمتلكون خبرة أكبر أو معرفة أفضل بكيفية التعامل مع مواقف مشابهة.</a:t>
            </a:r>
          </a:p>
          <a:p>
            <a:pPr algn="just" rtl="1">
              <a:lnSpc>
                <a:spcPct val="150000"/>
              </a:lnSpc>
              <a:spcBef>
                <a:spcPts val="600"/>
              </a:spcBef>
              <a:spcAft>
                <a:spcPts val="1200"/>
              </a:spcAft>
            </a:pPr>
            <a:r>
              <a:rPr lang="ar-EG" b="1" dirty="0">
                <a:latin typeface="Alexandria" pitchFamily="2" charset="-78"/>
                <a:cs typeface="Alexandria" pitchFamily="2" charset="-78"/>
              </a:rPr>
              <a:t>التأكد من القرارات: </a:t>
            </a:r>
            <a:r>
              <a:rPr lang="ar-EG" dirty="0">
                <a:latin typeface="Alexandria" pitchFamily="2" charset="-78"/>
                <a:cs typeface="Alexandria" pitchFamily="2" charset="-78"/>
              </a:rPr>
              <a:t>يمكن أن يساعد هذا التشاور في التأكد من أن القرارات المتخذة تتوافق مع القوانين والممارسات الأخلاقية، مما يضيف طبقة إضافية من الحماية للممارس والمؤسسة.</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1497977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64414"/>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التعامل مع الصراعات الأخلاقية في ممارسة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81638" y="1928721"/>
            <a:ext cx="9455284" cy="3831113"/>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استراتيجيات التعامل مع الصراعات الأخلاقية</a:t>
            </a:r>
            <a:endParaRPr lang="ar-EG" sz="2400" b="1" dirty="0">
              <a:latin typeface="Alexandria" pitchFamily="2" charset="-78"/>
              <a:cs typeface="Alexandria" pitchFamily="2" charset="-78"/>
            </a:endParaRPr>
          </a:p>
          <a:p>
            <a:pPr algn="just" rtl="1">
              <a:lnSpc>
                <a:spcPct val="150000"/>
              </a:lnSpc>
              <a:spcBef>
                <a:spcPts val="600"/>
              </a:spcBef>
              <a:spcAft>
                <a:spcPts val="1200"/>
              </a:spcAft>
            </a:pPr>
            <a:r>
              <a:rPr lang="ar-EG" sz="2000" b="1" dirty="0">
                <a:latin typeface="Alexandria" pitchFamily="2" charset="-78"/>
                <a:cs typeface="Alexandria" pitchFamily="2" charset="-78"/>
              </a:rPr>
              <a:t>3. التواصل المفتوح</a:t>
            </a:r>
          </a:p>
          <a:p>
            <a:pPr algn="just" rtl="1">
              <a:lnSpc>
                <a:spcPct val="150000"/>
              </a:lnSpc>
              <a:spcBef>
                <a:spcPts val="600"/>
              </a:spcBef>
              <a:spcAft>
                <a:spcPts val="1200"/>
              </a:spcAft>
            </a:pPr>
            <a:r>
              <a:rPr lang="ar-EG" b="1" dirty="0" err="1">
                <a:latin typeface="Alexandria" pitchFamily="2" charset="-78"/>
                <a:cs typeface="Alexandria" pitchFamily="2" charset="-78"/>
              </a:rPr>
              <a:t>االشفافية</a:t>
            </a:r>
            <a:r>
              <a:rPr lang="ar-EG" b="1" dirty="0">
                <a:latin typeface="Alexandria" pitchFamily="2" charset="-78"/>
                <a:cs typeface="Alexandria" pitchFamily="2" charset="-78"/>
              </a:rPr>
              <a:t>: </a:t>
            </a:r>
            <a:r>
              <a:rPr lang="ar-EG" dirty="0">
                <a:latin typeface="Alexandria" pitchFamily="2" charset="-78"/>
                <a:cs typeface="Alexandria" pitchFamily="2" charset="-78"/>
              </a:rPr>
              <a:t>التواصل بصراحة مع العملاء أو الإدارة حول المخاوف الأخلاقية يعزز الشفافية ويؤكد الالتزام بالقيم الأخلاقية. الشفافية تسهم في بناء الثقة المتبادلة بين جميع الأطراف المعنية.</a:t>
            </a:r>
          </a:p>
          <a:p>
            <a:pPr algn="just" rtl="1">
              <a:lnSpc>
                <a:spcPct val="150000"/>
              </a:lnSpc>
              <a:spcBef>
                <a:spcPts val="600"/>
              </a:spcBef>
              <a:spcAft>
                <a:spcPts val="1200"/>
              </a:spcAft>
            </a:pPr>
            <a:r>
              <a:rPr lang="ar-EG" b="1" dirty="0">
                <a:latin typeface="Alexandria" pitchFamily="2" charset="-78"/>
                <a:cs typeface="Alexandria" pitchFamily="2" charset="-78"/>
              </a:rPr>
              <a:t>تفادي المشكلات المحتملة: </a:t>
            </a:r>
            <a:r>
              <a:rPr lang="ar-EG" dirty="0">
                <a:latin typeface="Alexandria" pitchFamily="2" charset="-78"/>
                <a:cs typeface="Alexandria" pitchFamily="2" charset="-78"/>
              </a:rPr>
              <a:t>من خلال مناقشة المخاوف الأخلاقية في وقت مبكر، يمكن لممارسي العلاقات العامة منع أي ممارسات قد تؤدي إلى مشاكل قانونية أو أضرار بالسمعة.</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683176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64414"/>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التعامل مع الصراعات الأخلاقية في ممارسة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81638" y="1928721"/>
            <a:ext cx="9455284" cy="4246675"/>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استراتيجيات التعامل مع الصراعات الأخلاقية</a:t>
            </a:r>
            <a:endParaRPr lang="ar-EG" sz="2400" b="1" dirty="0">
              <a:latin typeface="Alexandria" pitchFamily="2" charset="-78"/>
              <a:cs typeface="Alexandria" pitchFamily="2" charset="-78"/>
            </a:endParaRPr>
          </a:p>
          <a:p>
            <a:pPr algn="just" rtl="1">
              <a:lnSpc>
                <a:spcPct val="150000"/>
              </a:lnSpc>
              <a:spcBef>
                <a:spcPts val="600"/>
              </a:spcBef>
              <a:spcAft>
                <a:spcPts val="1200"/>
              </a:spcAft>
            </a:pPr>
            <a:r>
              <a:rPr lang="ar-EG" sz="2000" b="1" dirty="0">
                <a:latin typeface="Alexandria" pitchFamily="2" charset="-78"/>
                <a:cs typeface="Alexandria" pitchFamily="2" charset="-78"/>
              </a:rPr>
              <a:t>3. التواصل المفتوح</a:t>
            </a:r>
          </a:p>
          <a:p>
            <a:pPr algn="just" rtl="1">
              <a:lnSpc>
                <a:spcPct val="150000"/>
              </a:lnSpc>
              <a:spcBef>
                <a:spcPts val="600"/>
              </a:spcBef>
              <a:spcAft>
                <a:spcPts val="1200"/>
              </a:spcAft>
            </a:pPr>
            <a:r>
              <a:rPr lang="ar-EG" b="1" dirty="0">
                <a:latin typeface="Alexandria" pitchFamily="2" charset="-78"/>
                <a:cs typeface="Alexandria" pitchFamily="2" charset="-78"/>
              </a:rPr>
              <a:t>تعزيز التعاون: </a:t>
            </a:r>
            <a:r>
              <a:rPr lang="ar-EG" dirty="0">
                <a:latin typeface="Alexandria" pitchFamily="2" charset="-78"/>
                <a:cs typeface="Alexandria" pitchFamily="2" charset="-78"/>
              </a:rPr>
              <a:t>الحوار المفتوح يساعد في خلق بيئة تعاونية حيث يمكن مناقشة المخاوف واقتراح الحلول بشكل بناء. هذه البيئة تساعد في اتخاذ قرارات جماعية تدعم المبادئ الأخلاقية للمؤسسة.</a:t>
            </a:r>
          </a:p>
          <a:p>
            <a:pPr algn="just" rtl="1">
              <a:lnSpc>
                <a:spcPct val="150000"/>
              </a:lnSpc>
              <a:spcBef>
                <a:spcPts val="600"/>
              </a:spcBef>
              <a:spcAft>
                <a:spcPts val="1200"/>
              </a:spcAft>
            </a:pPr>
            <a:r>
              <a:rPr lang="ar-EG" b="1" dirty="0">
                <a:latin typeface="Alexandria" pitchFamily="2" charset="-78"/>
                <a:cs typeface="Alexandria" pitchFamily="2" charset="-78"/>
              </a:rPr>
              <a:t>التحسين المستمر: </a:t>
            </a:r>
            <a:r>
              <a:rPr lang="ar-EG" dirty="0">
                <a:latin typeface="Alexandria" pitchFamily="2" charset="-78"/>
                <a:cs typeface="Alexandria" pitchFamily="2" charset="-78"/>
              </a:rPr>
              <a:t>من خلال تبني التواصل المفتوح كجزء من الثقافة المؤسسية، يمكن للمؤسسة تعزيز ممارسات أخلاقية مستدامة وتحسين الاستراتيجيات بشكل مستمر بناءً على التغذية الراجعة.</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9003313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64414"/>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التعامل مع الصراعات الأخلاقية في ممارسة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81638" y="1928721"/>
            <a:ext cx="9455284" cy="4246675"/>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استراتيجيات التعامل مع الصراعات الأخلاقية</a:t>
            </a:r>
            <a:endParaRPr lang="ar-EG" sz="2400" b="1" dirty="0">
              <a:latin typeface="Alexandria" pitchFamily="2" charset="-78"/>
              <a:cs typeface="Alexandria" pitchFamily="2" charset="-78"/>
            </a:endParaRPr>
          </a:p>
          <a:p>
            <a:pPr algn="just" rtl="1">
              <a:lnSpc>
                <a:spcPct val="150000"/>
              </a:lnSpc>
              <a:spcBef>
                <a:spcPts val="600"/>
              </a:spcBef>
              <a:spcAft>
                <a:spcPts val="1200"/>
              </a:spcAft>
            </a:pPr>
            <a:r>
              <a:rPr lang="ar-EG" sz="2000" b="1" dirty="0">
                <a:latin typeface="Alexandria" pitchFamily="2" charset="-78"/>
                <a:cs typeface="Alexandria" pitchFamily="2" charset="-78"/>
              </a:rPr>
              <a:t>4. التوازن الدقيق بين الأهداف قصيرة وطويلة الأمد</a:t>
            </a:r>
          </a:p>
          <a:p>
            <a:pPr algn="just" rtl="1">
              <a:lnSpc>
                <a:spcPct val="150000"/>
              </a:lnSpc>
              <a:spcBef>
                <a:spcPts val="600"/>
              </a:spcBef>
              <a:spcAft>
                <a:spcPts val="1200"/>
              </a:spcAft>
            </a:pPr>
            <a:r>
              <a:rPr lang="ar-EG" b="1" dirty="0">
                <a:latin typeface="Alexandria" pitchFamily="2" charset="-78"/>
                <a:cs typeface="Alexandria" pitchFamily="2" charset="-78"/>
              </a:rPr>
              <a:t>الأهداف قصيرة الأمد: </a:t>
            </a:r>
            <a:r>
              <a:rPr lang="ar-EG" dirty="0">
                <a:latin typeface="Alexandria" pitchFamily="2" charset="-78"/>
                <a:cs typeface="Alexandria" pitchFamily="2" charset="-78"/>
              </a:rPr>
              <a:t>قد تتطلب بعض الحملات أو الأنشطة تحقيق نتائج سريعة، مثل زيادة المبيعات أو تعزيز التفاعل على وسائل التواصل الاجتماعي. هذه الأهداف غالبًا ما تكون ضرورية لدعم النمو الفوري وتحقيق نجاحات قابلة للقياس.</a:t>
            </a:r>
          </a:p>
          <a:p>
            <a:pPr algn="just" rtl="1">
              <a:lnSpc>
                <a:spcPct val="150000"/>
              </a:lnSpc>
              <a:spcBef>
                <a:spcPts val="600"/>
              </a:spcBef>
              <a:spcAft>
                <a:spcPts val="1200"/>
              </a:spcAft>
            </a:pPr>
            <a:r>
              <a:rPr lang="ar-EG" b="1" dirty="0">
                <a:latin typeface="Alexandria" pitchFamily="2" charset="-78"/>
                <a:cs typeface="Alexandria" pitchFamily="2" charset="-78"/>
              </a:rPr>
              <a:t>الأهداف طويلة الأمد: </a:t>
            </a:r>
            <a:r>
              <a:rPr lang="ar-EG" dirty="0">
                <a:latin typeface="Alexandria" pitchFamily="2" charset="-78"/>
                <a:cs typeface="Alexandria" pitchFamily="2" charset="-78"/>
              </a:rPr>
              <a:t>في المقابل، تركز الأهداف طويلة الأمد على بناء علاقات مستدامة مع الجمهور، وتعزيز سمعة المؤسسة، وتحقيق تأثير إيجابي على المدى البعيد. هذه الأهداف تتطلب استراتيجيات متأنية ومستدامة.</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435096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874522"/>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التعامل مع الصراعات الأخلاقية في ممارسة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11175" y="1504721"/>
            <a:ext cx="11569649" cy="4769832"/>
          </a:xfrm>
          <a:prstGeom prst="rect">
            <a:avLst/>
          </a:prstGeom>
          <a:noFill/>
        </p:spPr>
        <p:txBody>
          <a:bodyPr wrap="square" rtlCol="0">
            <a:spAutoFit/>
          </a:bodyPr>
          <a:lstStyle/>
          <a:p>
            <a:pPr algn="just" rtl="1">
              <a:lnSpc>
                <a:spcPct val="150000"/>
              </a:lnSpc>
              <a:spcAft>
                <a:spcPts val="600"/>
              </a:spcAft>
            </a:pPr>
            <a:r>
              <a:rPr lang="ar-EG" sz="2400" b="1" dirty="0">
                <a:solidFill>
                  <a:srgbClr val="00B0F0"/>
                </a:solidFill>
                <a:latin typeface="Alexandria" pitchFamily="2" charset="-78"/>
                <a:cs typeface="Alexandria" pitchFamily="2" charset="-78"/>
              </a:rPr>
              <a:t>استراتيجيات التعامل مع الصراعات الأخلاقية</a:t>
            </a:r>
            <a:endParaRPr lang="ar-EG" sz="2400" b="1" dirty="0">
              <a:latin typeface="Alexandria" pitchFamily="2" charset="-78"/>
              <a:cs typeface="Alexandria" pitchFamily="2" charset="-78"/>
            </a:endParaRPr>
          </a:p>
          <a:p>
            <a:pPr algn="just" rtl="1">
              <a:lnSpc>
                <a:spcPct val="150000"/>
              </a:lnSpc>
              <a:spcAft>
                <a:spcPts val="600"/>
              </a:spcAft>
            </a:pPr>
            <a:r>
              <a:rPr lang="ar-EG" sz="2000" b="1" dirty="0">
                <a:latin typeface="Alexandria" pitchFamily="2" charset="-78"/>
                <a:cs typeface="Alexandria" pitchFamily="2" charset="-78"/>
              </a:rPr>
              <a:t>4. التوازن الدقيق بين الأهداف قصيرة وطويلة الأمد</a:t>
            </a:r>
          </a:p>
          <a:p>
            <a:pPr algn="just" rtl="1">
              <a:lnSpc>
                <a:spcPct val="150000"/>
              </a:lnSpc>
              <a:spcAft>
                <a:spcPts val="600"/>
              </a:spcAft>
            </a:pPr>
            <a:r>
              <a:rPr lang="ar-EG" b="1" dirty="0">
                <a:latin typeface="Alexandria" pitchFamily="2" charset="-78"/>
                <a:cs typeface="Alexandria" pitchFamily="2" charset="-78"/>
              </a:rPr>
              <a:t>استراتيجيات تحقيق التوازن: </a:t>
            </a:r>
          </a:p>
          <a:p>
            <a:pPr algn="just" rtl="1">
              <a:lnSpc>
                <a:spcPct val="150000"/>
              </a:lnSpc>
              <a:spcAft>
                <a:spcPts val="600"/>
              </a:spcAft>
            </a:pPr>
            <a:r>
              <a:rPr lang="ar-EG" b="1" dirty="0">
                <a:latin typeface="Alexandria" pitchFamily="2" charset="-78"/>
                <a:cs typeface="Alexandria" pitchFamily="2" charset="-78"/>
              </a:rPr>
              <a:t>التحليل الاستراتيجي: </a:t>
            </a:r>
            <a:r>
              <a:rPr lang="ar-EG" dirty="0">
                <a:latin typeface="Alexandria" pitchFamily="2" charset="-78"/>
                <a:cs typeface="Alexandria" pitchFamily="2" charset="-78"/>
              </a:rPr>
              <a:t>قبل الشروع في أي حملة، يجب إجراء تحليل استراتيجي يوازن بين الأهداف قصيرة الأمد وطويلة الأمد. يجب أن يكون هناك فهم واضح لكيفية تحقيق النتائج الفورية دون التضحية بالأهداف الأوسع للمؤسسة.</a:t>
            </a:r>
          </a:p>
          <a:p>
            <a:pPr algn="just" rtl="1">
              <a:lnSpc>
                <a:spcPct val="150000"/>
              </a:lnSpc>
              <a:spcAft>
                <a:spcPts val="600"/>
              </a:spcAft>
            </a:pPr>
            <a:r>
              <a:rPr lang="ar-EG" b="1" dirty="0">
                <a:latin typeface="Alexandria" pitchFamily="2" charset="-78"/>
                <a:cs typeface="Alexandria" pitchFamily="2" charset="-78"/>
              </a:rPr>
              <a:t>التخطيط المتكامل: </a:t>
            </a:r>
            <a:r>
              <a:rPr lang="ar-EG" dirty="0">
                <a:latin typeface="Alexandria" pitchFamily="2" charset="-78"/>
                <a:cs typeface="Alexandria" pitchFamily="2" charset="-78"/>
              </a:rPr>
              <a:t>يجب أن تتكامل الأهداف قصيرة وطويلة الأمد في الخطط والاستراتيجيات. يمكن تحقيق النجاح الفوري دون الإضرار بالتوجهات الاستراتيجية الطويلة الأمد من خلال تخطيط محكم وتقييم مستمر للأداء.</a:t>
            </a:r>
          </a:p>
          <a:p>
            <a:pPr algn="just" rtl="1">
              <a:lnSpc>
                <a:spcPct val="150000"/>
              </a:lnSpc>
              <a:spcAft>
                <a:spcPts val="600"/>
              </a:spcAft>
            </a:pPr>
            <a:r>
              <a:rPr lang="ar-EG" b="1" dirty="0">
                <a:latin typeface="Alexandria" pitchFamily="2" charset="-78"/>
                <a:cs typeface="Alexandria" pitchFamily="2" charset="-78"/>
              </a:rPr>
              <a:t>الالتزام بالمبادئ: </a:t>
            </a:r>
            <a:r>
              <a:rPr lang="ar-EG" dirty="0">
                <a:latin typeface="Alexandria" pitchFamily="2" charset="-78"/>
                <a:cs typeface="Alexandria" pitchFamily="2" charset="-78"/>
              </a:rPr>
              <a:t>حتى عند مواجهة ضغوط لتحقيق أهداف سريعة، يجب على الممارسين الالتزام بمبادئ النزاهة والشفافية. الحفاظ على هذه المبادئ يضمن أن تظل المؤسسة على المسار الصحيح نحو تحقيق نجاح مستدام.</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4110138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788013"/>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التعامل مع الصراعات الأخلاقية في ممارسة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27665" y="1262679"/>
            <a:ext cx="11569649" cy="5185330"/>
          </a:xfrm>
          <a:prstGeom prst="rect">
            <a:avLst/>
          </a:prstGeom>
          <a:noFill/>
        </p:spPr>
        <p:txBody>
          <a:bodyPr wrap="square" rtlCol="0">
            <a:spAutoFit/>
          </a:bodyPr>
          <a:lstStyle/>
          <a:p>
            <a:pPr algn="just" rtl="1">
              <a:lnSpc>
                <a:spcPct val="150000"/>
              </a:lnSpc>
              <a:spcAft>
                <a:spcPts val="600"/>
              </a:spcAft>
            </a:pPr>
            <a:r>
              <a:rPr lang="ar-EG" sz="2400" b="1" dirty="0">
                <a:solidFill>
                  <a:srgbClr val="00B0F0"/>
                </a:solidFill>
                <a:latin typeface="Alexandria" pitchFamily="2" charset="-78"/>
                <a:cs typeface="Alexandria" pitchFamily="2" charset="-78"/>
              </a:rPr>
              <a:t>استراتيجيات التعامل مع الصراعات الأخلاقية</a:t>
            </a:r>
            <a:endParaRPr lang="ar-EG" sz="2400" b="1" dirty="0">
              <a:latin typeface="Alexandria" pitchFamily="2" charset="-78"/>
              <a:cs typeface="Alexandria" pitchFamily="2" charset="-78"/>
            </a:endParaRPr>
          </a:p>
          <a:p>
            <a:pPr algn="just" rtl="1">
              <a:lnSpc>
                <a:spcPct val="150000"/>
              </a:lnSpc>
              <a:spcAft>
                <a:spcPts val="600"/>
              </a:spcAft>
            </a:pPr>
            <a:r>
              <a:rPr lang="ar-EG" sz="2000" b="1" dirty="0">
                <a:latin typeface="Alexandria" pitchFamily="2" charset="-78"/>
                <a:cs typeface="Alexandria" pitchFamily="2" charset="-78"/>
              </a:rPr>
              <a:t>5. تقييم العواقب</a:t>
            </a:r>
          </a:p>
          <a:p>
            <a:pPr algn="just" rtl="1">
              <a:lnSpc>
                <a:spcPct val="150000"/>
              </a:lnSpc>
              <a:spcAft>
                <a:spcPts val="600"/>
              </a:spcAft>
            </a:pPr>
            <a:r>
              <a:rPr lang="ar-EG" b="1" dirty="0">
                <a:latin typeface="Alexandria" pitchFamily="2" charset="-78"/>
                <a:cs typeface="Alexandria" pitchFamily="2" charset="-78"/>
              </a:rPr>
              <a:t>تحليل طويل الأمد:</a:t>
            </a:r>
          </a:p>
          <a:p>
            <a:pPr algn="just" rtl="1">
              <a:lnSpc>
                <a:spcPct val="150000"/>
              </a:lnSpc>
              <a:spcAft>
                <a:spcPts val="600"/>
              </a:spcAft>
            </a:pPr>
            <a:r>
              <a:rPr lang="ar-EG" b="1" dirty="0">
                <a:latin typeface="Alexandria" pitchFamily="2" charset="-78"/>
                <a:cs typeface="Alexandria" pitchFamily="2" charset="-78"/>
              </a:rPr>
              <a:t>التأثير على سمعة المؤسسة: </a:t>
            </a:r>
            <a:r>
              <a:rPr lang="ar-EG" dirty="0">
                <a:latin typeface="Alexandria" pitchFamily="2" charset="-78"/>
                <a:cs typeface="Alexandria" pitchFamily="2" charset="-78"/>
              </a:rPr>
              <a:t>يجب على ممارس العلاقات العامة التفكير بعناية في كيفية تأثير أي قرار على سمعة المؤسسة على المدى الطويل. القرارات التي قد تبدو مربحة على المدى القصير يمكن أن تضر بالسمعة بشكل دائم إذا كانت تتعارض مع القيم الأخلاقية.</a:t>
            </a:r>
          </a:p>
          <a:p>
            <a:pPr algn="just" rtl="1">
              <a:lnSpc>
                <a:spcPct val="150000"/>
              </a:lnSpc>
              <a:spcAft>
                <a:spcPts val="600"/>
              </a:spcAft>
            </a:pPr>
            <a:r>
              <a:rPr lang="ar-EG" b="1" dirty="0">
                <a:latin typeface="Alexandria" pitchFamily="2" charset="-78"/>
                <a:cs typeface="Alexandria" pitchFamily="2" charset="-78"/>
              </a:rPr>
              <a:t>العلاقات مع أصحاب المصلحة: </a:t>
            </a:r>
            <a:r>
              <a:rPr lang="ar-EG" dirty="0">
                <a:latin typeface="Alexandria" pitchFamily="2" charset="-78"/>
                <a:cs typeface="Alexandria" pitchFamily="2" charset="-78"/>
              </a:rPr>
              <a:t>يجب أيضًا تقييم كيف ستؤثر القرارات على العلاقات مع العملاء، الموظفين، الشركاء، والجمهور العام. الحفاظ على الثقة والاحترام بين جميع الأطراف المعنية أمر بالغ الأهمية للاستدامة.</a:t>
            </a:r>
          </a:p>
          <a:p>
            <a:pPr algn="just" rtl="1">
              <a:lnSpc>
                <a:spcPct val="150000"/>
              </a:lnSpc>
              <a:spcAft>
                <a:spcPts val="600"/>
              </a:spcAft>
            </a:pPr>
            <a:r>
              <a:rPr lang="ar-EG" b="1" dirty="0">
                <a:latin typeface="Alexandria" pitchFamily="2" charset="-78"/>
                <a:cs typeface="Alexandria" pitchFamily="2" charset="-78"/>
              </a:rPr>
              <a:t>النتائج القانونية والمالية: </a:t>
            </a:r>
            <a:r>
              <a:rPr lang="ar-EG" dirty="0">
                <a:latin typeface="Alexandria" pitchFamily="2" charset="-78"/>
                <a:cs typeface="Alexandria" pitchFamily="2" charset="-78"/>
              </a:rPr>
              <a:t>من الضروري مراعاة المخاطر القانونية أو المالية التي قد تنجم عن اتخاذ قرارات غير مدروسة. قد تؤدي الانتهاكات الأخلاقية إلى عواقب قانونية خطيرة وغرامات مالية، بالإضافة إلى خسائر غير مادية مثل الأضرار بالسمعة.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5393901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51968"/>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التعامل مع الصراعات الأخلاقية في ممارسة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759227"/>
            <a:ext cx="10616228" cy="4277389"/>
          </a:xfrm>
          <a:prstGeom prst="rect">
            <a:avLst/>
          </a:prstGeom>
          <a:noFill/>
        </p:spPr>
        <p:txBody>
          <a:bodyPr wrap="square" rtlCol="0">
            <a:spAutoFit/>
          </a:bodyPr>
          <a:lstStyle/>
          <a:p>
            <a:pPr algn="just" rtl="1">
              <a:lnSpc>
                <a:spcPct val="150000"/>
              </a:lnSpc>
              <a:spcAft>
                <a:spcPts val="600"/>
              </a:spcAft>
            </a:pPr>
            <a:r>
              <a:rPr lang="ar-EG" sz="2400" b="1" dirty="0">
                <a:solidFill>
                  <a:srgbClr val="00B0F0"/>
                </a:solidFill>
                <a:latin typeface="Alexandria" pitchFamily="2" charset="-78"/>
                <a:cs typeface="Alexandria" pitchFamily="2" charset="-78"/>
              </a:rPr>
              <a:t>استراتيجيات التعامل مع الصراعات الأخلاقية</a:t>
            </a:r>
            <a:endParaRPr lang="ar-EG" sz="2400" b="1" dirty="0">
              <a:latin typeface="Alexandria" pitchFamily="2" charset="-78"/>
              <a:cs typeface="Alexandria" pitchFamily="2" charset="-78"/>
            </a:endParaRPr>
          </a:p>
          <a:p>
            <a:pPr algn="just" rtl="1">
              <a:lnSpc>
                <a:spcPct val="150000"/>
              </a:lnSpc>
              <a:spcAft>
                <a:spcPts val="600"/>
              </a:spcAft>
            </a:pPr>
            <a:r>
              <a:rPr lang="ar-EG" sz="2000" b="1" dirty="0">
                <a:latin typeface="Alexandria" pitchFamily="2" charset="-78"/>
                <a:cs typeface="Alexandria" pitchFamily="2" charset="-78"/>
              </a:rPr>
              <a:t>5. تقييم العواقب</a:t>
            </a:r>
          </a:p>
          <a:p>
            <a:pPr algn="just" rtl="1">
              <a:lnSpc>
                <a:spcPct val="150000"/>
              </a:lnSpc>
              <a:spcAft>
                <a:spcPts val="600"/>
              </a:spcAft>
            </a:pPr>
            <a:r>
              <a:rPr lang="ar-EG" b="1" dirty="0">
                <a:latin typeface="Alexandria" pitchFamily="2" charset="-78"/>
                <a:cs typeface="Alexandria" pitchFamily="2" charset="-78"/>
              </a:rPr>
              <a:t>اتخاذ قرارات مستنيرة:</a:t>
            </a:r>
          </a:p>
          <a:p>
            <a:pPr algn="just" rtl="1">
              <a:lnSpc>
                <a:spcPct val="150000"/>
              </a:lnSpc>
              <a:spcAft>
                <a:spcPts val="600"/>
              </a:spcAft>
            </a:pPr>
            <a:r>
              <a:rPr lang="ar-EG" b="1" dirty="0">
                <a:latin typeface="Alexandria" pitchFamily="2" charset="-78"/>
                <a:cs typeface="Alexandria" pitchFamily="2" charset="-78"/>
              </a:rPr>
              <a:t>تعزيز الاستدامة: </a:t>
            </a:r>
            <a:r>
              <a:rPr lang="ar-EG" dirty="0">
                <a:latin typeface="Alexandria" pitchFamily="2" charset="-78"/>
                <a:cs typeface="Alexandria" pitchFamily="2" charset="-78"/>
              </a:rPr>
              <a:t>بدلاً من السعي لتحقيق مكاسب قصيرة الأمد قد تعرض المؤسسة للخطر، يجب على الممارسين اتخاذ قرارات تركز على استدامة المؤسسة على المدى الطويل. يشمل ذلك ضمان أن تكون جميع الأنشطة متوافقة مع القيم والمبادئ الأخلاقية.</a:t>
            </a:r>
          </a:p>
          <a:p>
            <a:pPr algn="just" rtl="1">
              <a:lnSpc>
                <a:spcPct val="150000"/>
              </a:lnSpc>
              <a:spcAft>
                <a:spcPts val="600"/>
              </a:spcAft>
            </a:pPr>
            <a:r>
              <a:rPr lang="ar-EG" b="1" dirty="0">
                <a:latin typeface="Alexandria" pitchFamily="2" charset="-78"/>
                <a:cs typeface="Alexandria" pitchFamily="2" charset="-78"/>
              </a:rPr>
              <a:t>الحفاظ على السمعة: </a:t>
            </a:r>
            <a:r>
              <a:rPr lang="ar-EG" dirty="0">
                <a:latin typeface="Alexandria" pitchFamily="2" charset="-78"/>
                <a:cs typeface="Alexandria" pitchFamily="2" charset="-78"/>
              </a:rPr>
              <a:t>سمعة المؤسسة هي واحدة من أعظم أصولها، ومن الضروري حمايتها. اتخاذ قرارات مستنيرة يعني تقييم كل خطوة للتأكد من أنها تدعم الصورة الإيجابية للمؤسسة وتعزز علاقاتها مع أصحاب المصلحة.</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9838597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313490"/>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التعامل مع الصراعات الأخلاقية في ممارسة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1926" y="2386941"/>
            <a:ext cx="9733643" cy="3133422"/>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الخلاصة </a:t>
            </a:r>
          </a:p>
          <a:p>
            <a:pPr algn="just" rtl="1">
              <a:lnSpc>
                <a:spcPct val="150000"/>
              </a:lnSpc>
              <a:spcBef>
                <a:spcPts val="600"/>
              </a:spcBef>
              <a:spcAft>
                <a:spcPts val="1200"/>
              </a:spcAft>
            </a:pPr>
            <a:r>
              <a:rPr lang="ar-EG" sz="2000" dirty="0">
                <a:latin typeface="Alexandria" pitchFamily="2" charset="-78"/>
                <a:cs typeface="Alexandria" pitchFamily="2" charset="-78"/>
              </a:rPr>
              <a:t>تتطلب الصراعات الأخلاقية في العلاقات العامة استراتيجيات فعالة لضمان اتخاذ قرارات تتماشى مع القيم المهنية والمبادئ الأخلاقية. الرجوع إلى مدونات السلوك المهني، التشاور مع زملاء أو مستشارين، والتواصل المفتوح، والتوازن الدقيق بين الأهداف قصيرة وطويلة الأمد، وتقييم العواقب كلها أدوات تساعد الممارسين في مواجهة هذه التحديات بشكل مسؤول ومستدام.</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290959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812720"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a:t>
            </a:r>
            <a:r>
              <a:rPr lang="ar-EG" sz="2800" b="1" dirty="0">
                <a:latin typeface="Alexandria" charset="0"/>
                <a:cs typeface="Alexandria" charset="0"/>
              </a:rPr>
              <a:t>تعزيز الشفافية والنزاهة في الاتصال</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5288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79019"/>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تعزيز الشفافية والنزاهة في الاتصال</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2020084"/>
            <a:ext cx="9887606" cy="3831113"/>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أهمية الشفافية والنزاهة</a:t>
            </a:r>
          </a:p>
          <a:p>
            <a:pPr algn="just" rtl="1">
              <a:lnSpc>
                <a:spcPct val="150000"/>
              </a:lnSpc>
              <a:spcBef>
                <a:spcPts val="600"/>
              </a:spcBef>
              <a:spcAft>
                <a:spcPts val="1200"/>
              </a:spcAft>
            </a:pPr>
            <a:r>
              <a:rPr lang="ar-EG" sz="2000" b="1" dirty="0">
                <a:latin typeface="Alexandria" pitchFamily="2" charset="-78"/>
                <a:cs typeface="Alexandria" pitchFamily="2" charset="-78"/>
              </a:rPr>
              <a:t>1. بناء وتعزيز الثقة</a:t>
            </a:r>
          </a:p>
          <a:p>
            <a:pPr algn="just" rtl="1">
              <a:lnSpc>
                <a:spcPct val="150000"/>
              </a:lnSpc>
              <a:spcBef>
                <a:spcPts val="600"/>
              </a:spcBef>
              <a:spcAft>
                <a:spcPts val="1200"/>
              </a:spcAft>
            </a:pPr>
            <a:r>
              <a:rPr lang="ar-EG" b="1" dirty="0">
                <a:latin typeface="Alexandria" pitchFamily="2" charset="-78"/>
                <a:cs typeface="Alexandria" pitchFamily="2" charset="-78"/>
              </a:rPr>
              <a:t>ثقة الجمهور: </a:t>
            </a:r>
            <a:r>
              <a:rPr lang="ar-EG" dirty="0">
                <a:latin typeface="Alexandria" pitchFamily="2" charset="-78"/>
                <a:cs typeface="Alexandria" pitchFamily="2" charset="-78"/>
              </a:rPr>
              <a:t>الشفافية والنزاهة تعزز الثقة بين المؤسسات والجمهور. عندما تكون المؤسسة صادقة ومباشرة في اتصالاتها، فإنها تبني علاقات قائمة على الثقة، مما يعزز من مصداقيتها وولاء الجمهور.</a:t>
            </a:r>
          </a:p>
          <a:p>
            <a:pPr algn="just" rtl="1">
              <a:lnSpc>
                <a:spcPct val="150000"/>
              </a:lnSpc>
              <a:spcBef>
                <a:spcPts val="600"/>
              </a:spcBef>
              <a:spcAft>
                <a:spcPts val="1200"/>
              </a:spcAft>
            </a:pPr>
            <a:r>
              <a:rPr lang="ar-EG" b="1" dirty="0">
                <a:latin typeface="Alexandria" pitchFamily="2" charset="-78"/>
                <a:cs typeface="Alexandria" pitchFamily="2" charset="-78"/>
              </a:rPr>
              <a:t>علاقات طويلة الأمد: </a:t>
            </a:r>
            <a:r>
              <a:rPr lang="ar-EG" dirty="0">
                <a:latin typeface="Alexandria" pitchFamily="2" charset="-78"/>
                <a:cs typeface="Alexandria" pitchFamily="2" charset="-78"/>
              </a:rPr>
              <a:t>الشفافية تسهم في بناء علاقات قوية ومستدامة مع العملاء والشركاء، مما يمكن أن يؤدي إلى دعم طويل الأمد وزيادة في التفاعل الإيجابي مع المؤسسة.</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9372107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79019"/>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تعزيز الشفافية والنزاهة في الاتصال</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2020084"/>
            <a:ext cx="9887606" cy="3831177"/>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أهمية الشفافية والنزاهة</a:t>
            </a:r>
          </a:p>
          <a:p>
            <a:pPr algn="just" rtl="1">
              <a:lnSpc>
                <a:spcPct val="150000"/>
              </a:lnSpc>
              <a:spcBef>
                <a:spcPts val="600"/>
              </a:spcBef>
              <a:spcAft>
                <a:spcPts val="1200"/>
              </a:spcAft>
            </a:pPr>
            <a:r>
              <a:rPr lang="ar-EG" sz="2000" b="1" dirty="0">
                <a:latin typeface="Alexandria" pitchFamily="2" charset="-78"/>
                <a:cs typeface="Alexandria" pitchFamily="2" charset="-78"/>
              </a:rPr>
              <a:t>2. الحفاظ على السمعة</a:t>
            </a:r>
          </a:p>
          <a:p>
            <a:pPr algn="just" rtl="1">
              <a:lnSpc>
                <a:spcPct val="150000"/>
              </a:lnSpc>
              <a:spcBef>
                <a:spcPts val="600"/>
              </a:spcBef>
              <a:spcAft>
                <a:spcPts val="1200"/>
              </a:spcAft>
            </a:pPr>
            <a:r>
              <a:rPr lang="ar-EG" b="1" dirty="0">
                <a:latin typeface="Alexandria" pitchFamily="2" charset="-78"/>
                <a:cs typeface="Alexandria" pitchFamily="2" charset="-78"/>
              </a:rPr>
              <a:t>حماية المؤسسة: </a:t>
            </a:r>
            <a:r>
              <a:rPr lang="ar-EG" dirty="0">
                <a:latin typeface="Alexandria" pitchFamily="2" charset="-78"/>
                <a:cs typeface="Alexandria" pitchFamily="2" charset="-78"/>
              </a:rPr>
              <a:t>الالتزام بالنزاهة والشفافية يحمي المؤسسة من الأزمات المتعلقة بالسمعة. المؤسسات التي تتبنى ممارسات أخلاقية وتظهر الشفافية في عملياتها غالباً ما تكون أقل عرضة للأزمات التي قد تضر بسمعتها.</a:t>
            </a:r>
          </a:p>
          <a:p>
            <a:pPr algn="just" rtl="1">
              <a:lnSpc>
                <a:spcPct val="150000"/>
              </a:lnSpc>
              <a:spcBef>
                <a:spcPts val="600"/>
              </a:spcBef>
              <a:spcAft>
                <a:spcPts val="1200"/>
              </a:spcAft>
            </a:pPr>
            <a:r>
              <a:rPr lang="ar-EG" b="1" dirty="0">
                <a:latin typeface="Alexandria" pitchFamily="2" charset="-78"/>
                <a:cs typeface="Alexandria" pitchFamily="2" charset="-78"/>
              </a:rPr>
              <a:t>تقليل الأضرار: </a:t>
            </a:r>
            <a:r>
              <a:rPr lang="ar-EG" dirty="0">
                <a:latin typeface="Alexandria" pitchFamily="2" charset="-78"/>
                <a:cs typeface="Alexandria" pitchFamily="2" charset="-78"/>
              </a:rPr>
              <a:t>المؤسسات التي تتجنب التلاعب بالمعلومات وتكون صادقة مع جمهورها، تحافظ على سمعتها وتقلل من المخاطر المرتبطة بتعرضها للانتقادات أو الشكوك.</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6732938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79019"/>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تعزيز الشفافية والنزاهة في الاتصال</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2020084"/>
            <a:ext cx="9887606" cy="3831177"/>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كيفية تعزيز الشفافية والنزاهة</a:t>
            </a:r>
          </a:p>
          <a:p>
            <a:pPr algn="just" rtl="1">
              <a:lnSpc>
                <a:spcPct val="150000"/>
              </a:lnSpc>
              <a:spcBef>
                <a:spcPts val="600"/>
              </a:spcBef>
              <a:spcAft>
                <a:spcPts val="1200"/>
              </a:spcAft>
            </a:pPr>
            <a:r>
              <a:rPr lang="ar-EG" sz="2000" b="1" dirty="0">
                <a:latin typeface="Alexandria" pitchFamily="2" charset="-78"/>
                <a:cs typeface="Alexandria" pitchFamily="2" charset="-78"/>
              </a:rPr>
              <a:t>1. الوضوح في الرسائل:</a:t>
            </a:r>
          </a:p>
          <a:p>
            <a:pPr algn="just" rtl="1">
              <a:lnSpc>
                <a:spcPct val="150000"/>
              </a:lnSpc>
              <a:spcBef>
                <a:spcPts val="600"/>
              </a:spcBef>
              <a:spcAft>
                <a:spcPts val="1200"/>
              </a:spcAft>
            </a:pPr>
            <a:r>
              <a:rPr lang="ar-EG" b="1" dirty="0">
                <a:latin typeface="Alexandria" pitchFamily="2" charset="-78"/>
                <a:cs typeface="Alexandria" pitchFamily="2" charset="-78"/>
              </a:rPr>
              <a:t>مباشرة وصراحة: </a:t>
            </a:r>
            <a:r>
              <a:rPr lang="ar-EG" dirty="0">
                <a:latin typeface="Alexandria" pitchFamily="2" charset="-78"/>
                <a:cs typeface="Alexandria" pitchFamily="2" charset="-78"/>
              </a:rPr>
              <a:t>يجب أن تكون الرسائل الإعلامية واضحة ومباشرة. تجنب إخفاء الحقائق أو التلاعب بالمعلومات. الرسائل الصادقة والمباشرة تساهم في تعزيز مصداقية المؤسسة وتجنب الشكوك.</a:t>
            </a:r>
          </a:p>
          <a:p>
            <a:pPr algn="just" rtl="1">
              <a:lnSpc>
                <a:spcPct val="150000"/>
              </a:lnSpc>
              <a:spcBef>
                <a:spcPts val="600"/>
              </a:spcBef>
              <a:spcAft>
                <a:spcPts val="1200"/>
              </a:spcAft>
            </a:pPr>
            <a:r>
              <a:rPr lang="ar-EG" b="1" dirty="0">
                <a:latin typeface="Alexandria" pitchFamily="2" charset="-78"/>
                <a:cs typeface="Alexandria" pitchFamily="2" charset="-78"/>
              </a:rPr>
              <a:t>تفادي الإبهام: </a:t>
            </a:r>
            <a:r>
              <a:rPr lang="ar-EG" dirty="0">
                <a:latin typeface="Alexandria" pitchFamily="2" charset="-78"/>
                <a:cs typeface="Alexandria" pitchFamily="2" charset="-78"/>
              </a:rPr>
              <a:t>لا تستخدم لغة غامضة أو مضللة يمكن أن تؤدي إلى تفسيرات خاطئة. يجب أن تكون جميع الاتصالات مفهومة وسهلة الفهم للجمهور.</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3393185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79019"/>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تعزيز الشفافية والنزاهة في الاتصال</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2020084"/>
            <a:ext cx="9887606" cy="3831177"/>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كيفية تعزيز الشفافية والنزاهة</a:t>
            </a:r>
          </a:p>
          <a:p>
            <a:pPr algn="just" rtl="1">
              <a:lnSpc>
                <a:spcPct val="150000"/>
              </a:lnSpc>
              <a:spcBef>
                <a:spcPts val="600"/>
              </a:spcBef>
              <a:spcAft>
                <a:spcPts val="1200"/>
              </a:spcAft>
            </a:pPr>
            <a:r>
              <a:rPr lang="ar-EG" sz="2000" b="1" dirty="0">
                <a:latin typeface="Alexandria" pitchFamily="2" charset="-78"/>
                <a:cs typeface="Alexandria" pitchFamily="2" charset="-78"/>
              </a:rPr>
              <a:t>2. الاعتراف بالأخطاء:</a:t>
            </a:r>
          </a:p>
          <a:p>
            <a:pPr algn="just" rtl="1">
              <a:lnSpc>
                <a:spcPct val="150000"/>
              </a:lnSpc>
              <a:spcBef>
                <a:spcPts val="600"/>
              </a:spcBef>
              <a:spcAft>
                <a:spcPts val="1200"/>
              </a:spcAft>
            </a:pPr>
            <a:r>
              <a:rPr lang="ar-EG" b="1" dirty="0">
                <a:latin typeface="Alexandria" pitchFamily="2" charset="-78"/>
                <a:cs typeface="Alexandria" pitchFamily="2" charset="-78"/>
              </a:rPr>
              <a:t>الاعتراف العلني: </a:t>
            </a:r>
            <a:r>
              <a:rPr lang="ar-EG" dirty="0">
                <a:latin typeface="Alexandria" pitchFamily="2" charset="-78"/>
                <a:cs typeface="Alexandria" pitchFamily="2" charset="-78"/>
              </a:rPr>
              <a:t>عند حدوث خطأ أو أزمة، من الأفضل الاعتراف بها علنًا بدلاً من محاولة التغطية عليها. الاعتراف بالخطأ وتقديم اعتذار صريح يعزز من مصداقية المؤسسة ويظهر التزامها بالمسؤولية.</a:t>
            </a:r>
          </a:p>
          <a:p>
            <a:pPr algn="just" rtl="1">
              <a:lnSpc>
                <a:spcPct val="150000"/>
              </a:lnSpc>
              <a:spcBef>
                <a:spcPts val="600"/>
              </a:spcBef>
              <a:spcAft>
                <a:spcPts val="1200"/>
              </a:spcAft>
            </a:pPr>
            <a:r>
              <a:rPr lang="ar-EG" b="1" dirty="0">
                <a:latin typeface="Alexandria" pitchFamily="2" charset="-78"/>
                <a:cs typeface="Alexandria" pitchFamily="2" charset="-78"/>
              </a:rPr>
              <a:t>تقديم تعويضات: </a:t>
            </a:r>
            <a:r>
              <a:rPr lang="ar-EG" dirty="0">
                <a:latin typeface="Alexandria" pitchFamily="2" charset="-78"/>
                <a:cs typeface="Alexandria" pitchFamily="2" charset="-78"/>
              </a:rPr>
              <a:t>بالإضافة إلى الاعتذار، قد يكون من المفيد تقديم تعويضات أو حلول للمشاكل التي نشأت. هذا يعكس التزام المؤسسة بحل المشكلات وإصلاح الأضرار.</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155490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79019"/>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تعزيز الشفافية والنزاهة في الاتصال</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2020084"/>
            <a:ext cx="9887606" cy="3831177"/>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كيفية تعزيز الشفافية والنزاهة</a:t>
            </a:r>
          </a:p>
          <a:p>
            <a:pPr algn="just" rtl="1">
              <a:lnSpc>
                <a:spcPct val="150000"/>
              </a:lnSpc>
              <a:spcBef>
                <a:spcPts val="600"/>
              </a:spcBef>
              <a:spcAft>
                <a:spcPts val="1200"/>
              </a:spcAft>
            </a:pPr>
            <a:r>
              <a:rPr lang="ar-EG" sz="2000" b="1" dirty="0">
                <a:latin typeface="Alexandria" pitchFamily="2" charset="-78"/>
                <a:cs typeface="Alexandria" pitchFamily="2" charset="-78"/>
              </a:rPr>
              <a:t>3. التواصل المستمر:</a:t>
            </a:r>
          </a:p>
          <a:p>
            <a:pPr algn="just" rtl="1">
              <a:lnSpc>
                <a:spcPct val="150000"/>
              </a:lnSpc>
              <a:spcBef>
                <a:spcPts val="600"/>
              </a:spcBef>
              <a:spcAft>
                <a:spcPts val="1200"/>
              </a:spcAft>
            </a:pPr>
            <a:r>
              <a:rPr lang="ar-EG" b="1" dirty="0">
                <a:latin typeface="Alexandria" pitchFamily="2" charset="-78"/>
                <a:cs typeface="Alexandria" pitchFamily="2" charset="-78"/>
              </a:rPr>
              <a:t>تحديثات دورية: </a:t>
            </a:r>
            <a:r>
              <a:rPr lang="ar-EG" dirty="0">
                <a:latin typeface="Alexandria" pitchFamily="2" charset="-78"/>
                <a:cs typeface="Alexandria" pitchFamily="2" charset="-78"/>
              </a:rPr>
              <a:t>التواصل المستمر مع الجمهور وأصحاب المصلحة يتضمن تقديم تحديثات دورية حول تقدم المشروعات، المبادرات الجديدة، أو التغيرات الهامة. الشفافية في هذا التواصل يعزز من الثقة ويقلل من القلق أو الإشاعات.</a:t>
            </a:r>
          </a:p>
          <a:p>
            <a:pPr algn="just" rtl="1">
              <a:lnSpc>
                <a:spcPct val="150000"/>
              </a:lnSpc>
              <a:spcBef>
                <a:spcPts val="600"/>
              </a:spcBef>
              <a:spcAft>
                <a:spcPts val="1200"/>
              </a:spcAft>
            </a:pPr>
            <a:r>
              <a:rPr lang="ar-EG" b="1" dirty="0">
                <a:latin typeface="Alexandria" pitchFamily="2" charset="-78"/>
                <a:cs typeface="Alexandria" pitchFamily="2" charset="-78"/>
              </a:rPr>
              <a:t>فتح قنوات الاتصال: </a:t>
            </a:r>
            <a:r>
              <a:rPr lang="ar-EG" dirty="0">
                <a:latin typeface="Alexandria" pitchFamily="2" charset="-78"/>
                <a:cs typeface="Alexandria" pitchFamily="2" charset="-78"/>
              </a:rPr>
              <a:t>توفير قنوات اتصال مفتوحة وسهلة الوصول للجمهور يمكن أن يساعد في حل الاستفسارات بسرعة وفعالية، ويعزز من شفافيتك كمؤسسة.</a:t>
            </a:r>
            <a:endParaRPr lang="en-GB" sz="16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057830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312593"/>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تعزيز الشفافية والنزاهة في الاتصال</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45960" y="2481219"/>
            <a:ext cx="9300079" cy="2492285"/>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الخلاصة</a:t>
            </a:r>
          </a:p>
          <a:p>
            <a:pPr algn="just" rtl="1">
              <a:lnSpc>
                <a:spcPct val="150000"/>
              </a:lnSpc>
              <a:spcBef>
                <a:spcPts val="600"/>
              </a:spcBef>
              <a:spcAft>
                <a:spcPts val="1200"/>
              </a:spcAft>
            </a:pPr>
            <a:r>
              <a:rPr lang="ar-EG" dirty="0">
                <a:latin typeface="Alexandria" pitchFamily="2" charset="-78"/>
                <a:cs typeface="Alexandria" pitchFamily="2" charset="-78"/>
              </a:rPr>
              <a:t>الشفافية والنزاهة في الاتصال هما أساس لبناء سمعة قوية ومستدامة للمؤسسة. من خلال الوضوح في الرسائل، الاعتراف بالأخطاء، والتواصل المستمر، يمكن للمؤسسات تعزيز الثقة مع جمهورها وأصحاب المصلحة، والحفاظ على سمعتها وحمايتها من الأزمات المستقبلية.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205350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389106" y="2648407"/>
            <a:ext cx="11333706" cy="954107"/>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رابعًا: </a:t>
            </a:r>
            <a:r>
              <a:rPr lang="ar-EG" sz="2800" b="1" dirty="0">
                <a:latin typeface="Alexandria" charset="0"/>
                <a:cs typeface="Alexandria" charset="0"/>
              </a:rPr>
              <a:t>دراسة حالات واقعية في تطبيق المبادئ الأخلاقية في ممارسة 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5611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129" y="956454"/>
            <a:ext cx="1222860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دراسة حالات واقعية في تطبيق المبادئ الأخلاقية للعلاقات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50767" y="1758380"/>
            <a:ext cx="9856816" cy="4278094"/>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شركة إيكيا: تطبيق مبادئ الأخلاق في سلسلة التوريد</a:t>
            </a:r>
            <a:r>
              <a:rPr lang="ar-EG" sz="2400" b="1" kern="0" dirty="0">
                <a:solidFill>
                  <a:srgbClr val="00AEEF"/>
                </a:solidFill>
                <a:effectLst/>
                <a:latin typeface="Alexandria" pitchFamily="2" charset="-78"/>
                <a:ea typeface="Times New Roman" panose="02020603050405020304" pitchFamily="18" charset="0"/>
                <a:cs typeface="Alexandria" pitchFamily="2" charset="-78"/>
              </a:rPr>
              <a:t> 2013</a:t>
            </a:r>
          </a:p>
          <a:p>
            <a:pPr lvl="0" algn="just" rtl="1">
              <a:spcBef>
                <a:spcPts val="600"/>
              </a:spcBef>
              <a:spcAft>
                <a:spcPts val="600"/>
              </a:spcAft>
              <a:tabLst>
                <a:tab pos="457200" algn="l"/>
              </a:tabLst>
            </a:pPr>
            <a:r>
              <a:rPr lang="ar-SA" kern="0" dirty="0">
                <a:effectLst/>
                <a:latin typeface="Calibri" panose="020F0502020204030204" pitchFamily="34" charset="0"/>
                <a:ea typeface="Times New Roman" panose="02020603050405020304" pitchFamily="18" charset="0"/>
                <a:cs typeface="Alexandria" pitchFamily="2" charset="-78"/>
              </a:rPr>
              <a:t>في عام 2013، تعرضت شركة إيكيا لانتقادات حادة بسبب ظروف العمل غير الملائمة في بعض مصانع التوريد التي تعمل معها. وكانت التقارير قد كشفت عن ممارسات عمل غير أخلاقية، بما في ذلك ساعات العمل الطويلة وظروف العمل السيئة في بعض المصانع.</a:t>
            </a:r>
            <a:endParaRPr lang="ar-EG" kern="0" dirty="0">
              <a:effectLst/>
              <a:latin typeface="Calibri" panose="020F0502020204030204" pitchFamily="34" charset="0"/>
              <a:ea typeface="Times New Roman" panose="02020603050405020304" pitchFamily="18" charset="0"/>
              <a:cs typeface="Alexandria" pitchFamily="2" charset="-78"/>
            </a:endParaRPr>
          </a:p>
          <a:p>
            <a:pPr lvl="0" algn="just" rtl="1">
              <a:spcBef>
                <a:spcPts val="600"/>
              </a:spcBef>
              <a:spcAft>
                <a:spcPts val="600"/>
              </a:spcAft>
              <a:tabLst>
                <a:tab pos="457200" algn="l"/>
              </a:tabLst>
            </a:pPr>
            <a:r>
              <a:rPr lang="ar-SA" kern="0" dirty="0">
                <a:effectLst/>
                <a:latin typeface="Calibri" panose="020F0502020204030204" pitchFamily="34" charset="0"/>
                <a:ea typeface="Times New Roman" panose="02020603050405020304" pitchFamily="18" charset="0"/>
                <a:cs typeface="Alexandria" pitchFamily="2" charset="-78"/>
              </a:rPr>
              <a:t>استجابت إيكيا لهذه الانتقادات باتخاذ مجموعة من الخطوات لتعزيز الشفافية ونزاهة سلسلة التوريد الخاصة بها:</a:t>
            </a:r>
            <a:endParaRPr lang="ar-EG" kern="0" dirty="0">
              <a:effectLst/>
              <a:latin typeface="Calibri" panose="020F0502020204030204" pitchFamily="34" charset="0"/>
              <a:ea typeface="Times New Roman" panose="02020603050405020304" pitchFamily="18" charset="0"/>
              <a:cs typeface="Alexandria" pitchFamily="2" charset="-78"/>
            </a:endParaRPr>
          </a:p>
          <a:p>
            <a:pPr lvl="0" algn="just" rtl="1">
              <a:spcBef>
                <a:spcPts val="600"/>
              </a:spcBef>
              <a:spcAft>
                <a:spcPts val="6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1. مراجعات مستقلة: </a:t>
            </a:r>
            <a:r>
              <a:rPr lang="ar-EG" kern="0" dirty="0">
                <a:effectLst/>
                <a:latin typeface="Calibri" panose="020F0502020204030204" pitchFamily="34" charset="0"/>
                <a:ea typeface="Times New Roman" panose="02020603050405020304" pitchFamily="18" charset="0"/>
                <a:cs typeface="Alexandria" pitchFamily="2" charset="-78"/>
              </a:rPr>
              <a:t>أجرت إيكيا مراجعات مستقلة لمورديها لضمان التزامهم بمعايير العمل الأخلاقية</a:t>
            </a:r>
            <a:r>
              <a:rPr lang="ar-EG" b="1" kern="0" dirty="0">
                <a:effectLst/>
                <a:latin typeface="Calibri" panose="020F0502020204030204" pitchFamily="34" charset="0"/>
                <a:ea typeface="Times New Roman" panose="02020603050405020304" pitchFamily="18" charset="0"/>
                <a:cs typeface="Alexandria" pitchFamily="2" charset="-78"/>
              </a:rPr>
              <a:t>.</a:t>
            </a:r>
          </a:p>
          <a:p>
            <a:pPr lvl="0" algn="just" rtl="1">
              <a:spcBef>
                <a:spcPts val="600"/>
              </a:spcBef>
              <a:spcAft>
                <a:spcPts val="6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2. سياسات صارمة: </a:t>
            </a:r>
            <a:r>
              <a:rPr lang="ar-EG" kern="0" dirty="0">
                <a:effectLst/>
                <a:latin typeface="Calibri" panose="020F0502020204030204" pitchFamily="34" charset="0"/>
                <a:ea typeface="Times New Roman" panose="02020603050405020304" pitchFamily="18" charset="0"/>
                <a:cs typeface="Alexandria" pitchFamily="2" charset="-78"/>
              </a:rPr>
              <a:t>طورت الشركة سياسات صارمة لضمان أن جميع مورديها يلتزمون بمعايير العمل العادلة. شملت هذه السياسات تحسين شروط العمل وتوفير بيئة عمل آمنة ومناسبة.</a:t>
            </a:r>
          </a:p>
          <a:p>
            <a:pPr lvl="0" algn="just" rtl="1">
              <a:spcBef>
                <a:spcPts val="600"/>
              </a:spcBef>
              <a:spcAft>
                <a:spcPts val="6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3. تدريب وتعليم: </a:t>
            </a:r>
            <a:r>
              <a:rPr lang="ar-EG" kern="0" dirty="0">
                <a:effectLst/>
                <a:latin typeface="Calibri" panose="020F0502020204030204" pitchFamily="34" charset="0"/>
                <a:ea typeface="Times New Roman" panose="02020603050405020304" pitchFamily="18" charset="0"/>
                <a:cs typeface="Alexandria" pitchFamily="2" charset="-78"/>
              </a:rPr>
              <a:t>قامت إيكيا بتقديم برامج تدريبية للموردين لزيادة الوعي حول حقوق العمال وأهمية توفير بيئة عمل أخلاقية.</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3850728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8305" y="874522"/>
            <a:ext cx="1222860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دراسة حالات واقعية في تطبيق المبادئ الأخلاقية للعلاقات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65000" y="1429487"/>
            <a:ext cx="10894979" cy="5111464"/>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شركة إيكيا: تطبيق مبادئ الأخلاق في سلسلة التوريد</a:t>
            </a:r>
            <a:r>
              <a:rPr lang="ar-EG" sz="2400" b="1" kern="0" dirty="0">
                <a:solidFill>
                  <a:srgbClr val="00AEEF"/>
                </a:solidFill>
                <a:effectLst/>
                <a:latin typeface="Alexandria" pitchFamily="2" charset="-78"/>
                <a:ea typeface="Times New Roman" panose="02020603050405020304" pitchFamily="18" charset="0"/>
                <a:cs typeface="Alexandria" pitchFamily="2" charset="-78"/>
              </a:rPr>
              <a:t> 2013</a:t>
            </a:r>
          </a:p>
          <a:p>
            <a:pPr lvl="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أسفرت جهود إيكيا في تحسين الشفافية وتعزيز شروط العمل عن النتائج التالية:</a:t>
            </a:r>
            <a:endParaRPr lang="ar-EG" b="1" kern="0" dirty="0">
              <a:effectLst/>
              <a:latin typeface="Calibri" panose="020F0502020204030204" pitchFamily="34" charset="0"/>
              <a:ea typeface="Times New Roman" panose="02020603050405020304" pitchFamily="18" charset="0"/>
              <a:cs typeface="Alexandria" pitchFamily="2" charset="-78"/>
            </a:endParaRPr>
          </a:p>
          <a:p>
            <a:pPr lvl="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استعادة الثقة: </a:t>
            </a:r>
            <a:r>
              <a:rPr lang="ar-SA" kern="0" dirty="0">
                <a:effectLst/>
                <a:latin typeface="Calibri" panose="020F0502020204030204" pitchFamily="34" charset="0"/>
                <a:ea typeface="Times New Roman" panose="02020603050405020304" pitchFamily="18" charset="0"/>
                <a:cs typeface="Alexandria" pitchFamily="2" charset="-78"/>
              </a:rPr>
              <a:t>ساعدت الإجراءات التي اتخذتها الشركة على استعادة الثقة في علامتها التجارية بين العملاء والمستثمرين.</a:t>
            </a:r>
            <a:endParaRPr lang="ar-EG" kern="0" dirty="0">
              <a:effectLst/>
              <a:latin typeface="Calibri" panose="020F0502020204030204" pitchFamily="34" charset="0"/>
              <a:ea typeface="Times New Roman" panose="02020603050405020304" pitchFamily="18" charset="0"/>
              <a:cs typeface="Alexandria" pitchFamily="2" charset="-78"/>
            </a:endParaRPr>
          </a:p>
          <a:p>
            <a:pPr lvl="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تعزيز السمعة: </a:t>
            </a:r>
            <a:r>
              <a:rPr lang="ar-SA" kern="0" dirty="0">
                <a:effectLst/>
                <a:latin typeface="Calibri" panose="020F0502020204030204" pitchFamily="34" charset="0"/>
                <a:ea typeface="Times New Roman" panose="02020603050405020304" pitchFamily="18" charset="0"/>
                <a:cs typeface="Alexandria" pitchFamily="2" charset="-78"/>
              </a:rPr>
              <a:t>عززت سمعة إيكيا كمؤسسة مسؤولة اجتماعيًا وملتزمة بتحسين شروط العمل في سلسلة التوريد الخاصة بها.</a:t>
            </a:r>
            <a:endParaRPr lang="ar-EG" kern="0" dirty="0">
              <a:effectLst/>
              <a:latin typeface="Calibri" panose="020F0502020204030204" pitchFamily="34" charset="0"/>
              <a:ea typeface="Times New Roman" panose="02020603050405020304" pitchFamily="18" charset="0"/>
              <a:cs typeface="Alexandria" pitchFamily="2" charset="-78"/>
            </a:endParaRPr>
          </a:p>
          <a:p>
            <a:pPr lvl="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تحقيق التغيير الإيجابي: </a:t>
            </a:r>
            <a:r>
              <a:rPr lang="ar-SA" kern="0" dirty="0">
                <a:effectLst/>
                <a:latin typeface="Calibri" panose="020F0502020204030204" pitchFamily="34" charset="0"/>
                <a:ea typeface="Times New Roman" panose="02020603050405020304" pitchFamily="18" charset="0"/>
                <a:cs typeface="Alexandria" pitchFamily="2" charset="-78"/>
              </a:rPr>
              <a:t>أدت الجهود إلى تحسين فعلي في ظروف العمل في المصانع المتورطة، مما أثر بشكل إيجابي على حياة العديد من العمال.</a:t>
            </a:r>
            <a:endParaRPr lang="ar-EG" kern="0" dirty="0">
              <a:effectLst/>
              <a:latin typeface="Calibri" panose="020F0502020204030204" pitchFamily="34" charset="0"/>
              <a:ea typeface="Times New Roman" panose="02020603050405020304" pitchFamily="18" charset="0"/>
              <a:cs typeface="Alexandria" pitchFamily="2" charset="-78"/>
            </a:endParaRPr>
          </a:p>
          <a:p>
            <a:pPr lvl="0" algn="just" rtl="1">
              <a:lnSpc>
                <a:spcPct val="150000"/>
              </a:lnSpc>
              <a:spcBef>
                <a:spcPts val="600"/>
              </a:spcBef>
              <a:spcAft>
                <a:spcPts val="600"/>
              </a:spcAft>
              <a:tabLst>
                <a:tab pos="457200" algn="l"/>
              </a:tabLst>
            </a:pPr>
            <a:r>
              <a:rPr lang="ar-SA" kern="0" dirty="0">
                <a:effectLst/>
                <a:latin typeface="Calibri" panose="020F0502020204030204" pitchFamily="34" charset="0"/>
                <a:ea typeface="Times New Roman" panose="02020603050405020304" pitchFamily="18" charset="0"/>
                <a:cs typeface="Alexandria" pitchFamily="2" charset="-78"/>
              </a:rPr>
              <a:t>توضح هذه الحالة كيف يمكن للشركات الكبرى، من خلال التزامها بالمبادئ الأخلاقية وتعزيز الشفافية، أن تعالج مشكلات خطيرة وتعيد بناء سمعتها بشكل فعال.</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57094490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8305" y="874522"/>
            <a:ext cx="1222860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دراسة حالات واقعية في تطبيق المبادئ الأخلاقية للعلاقات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11174" y="1457056"/>
            <a:ext cx="11569650" cy="5014001"/>
          </a:xfrm>
          <a:prstGeom prst="rect">
            <a:avLst/>
          </a:prstGeom>
          <a:noFill/>
        </p:spPr>
        <p:txBody>
          <a:bodyPr wrap="square" rtlCol="0">
            <a:spAutoFit/>
          </a:bodyPr>
          <a:lstStyle/>
          <a:p>
            <a:pPr marL="342900" lvl="0" indent="-342900" algn="just" rtl="1">
              <a:lnSpc>
                <a:spcPct val="150000"/>
              </a:lnSpc>
              <a:spcAft>
                <a:spcPts val="4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شركة أبل: معالجة مشاكل الخصوصية بمسؤولية</a:t>
            </a:r>
            <a:r>
              <a:rPr lang="ar-EG" sz="2400" b="1" kern="0" dirty="0">
                <a:solidFill>
                  <a:srgbClr val="00AEEF"/>
                </a:solidFill>
                <a:effectLst/>
                <a:latin typeface="Alexandria" pitchFamily="2" charset="-78"/>
                <a:ea typeface="Times New Roman" panose="02020603050405020304" pitchFamily="18" charset="0"/>
                <a:cs typeface="Alexandria" pitchFamily="2" charset="-78"/>
              </a:rPr>
              <a:t> 2020</a:t>
            </a:r>
          </a:p>
          <a:p>
            <a:pPr lvl="0" algn="just" rtl="1">
              <a:lnSpc>
                <a:spcPct val="150000"/>
              </a:lnSpc>
              <a:spcAft>
                <a:spcPts val="400"/>
              </a:spcAft>
              <a:tabLst>
                <a:tab pos="457200" algn="l"/>
              </a:tabLst>
            </a:pPr>
            <a:r>
              <a:rPr lang="ar-SA" kern="0" dirty="0">
                <a:effectLst/>
                <a:latin typeface="Calibri" panose="020F0502020204030204" pitchFamily="34" charset="0"/>
                <a:ea typeface="Times New Roman" panose="02020603050405020304" pitchFamily="18" charset="0"/>
                <a:cs typeface="Alexandria" pitchFamily="2" charset="-78"/>
              </a:rPr>
              <a:t>في عام 2020، واجهت شركة أبل جدلاً حول كيفية تعاملها مع طلبات بيانات المستخدمين من الحكومات. أثار النقاش قلقاً حول كيفية الحفاظ على خصوصية البيانات في مواجهة مطالب الحكومات بالكشف عن معلومات المستخدمين.</a:t>
            </a:r>
            <a:endParaRPr lang="ar-EG"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400"/>
              </a:spcAft>
              <a:tabLst>
                <a:tab pos="457200" algn="l"/>
              </a:tabLst>
            </a:pPr>
            <a:r>
              <a:rPr lang="ar-EG" b="1" kern="0" dirty="0">
                <a:latin typeface="Calibri" panose="020F0502020204030204" pitchFamily="34" charset="0"/>
                <a:cs typeface="Alexandria" pitchFamily="2" charset="-78"/>
              </a:rPr>
              <a:t> استجابةً لهذا الجدل، اتخذت أبل مجموعة من الخطوات لتعزيز الشفافية والالتزام بمبادئ الخصوصية:</a:t>
            </a:r>
          </a:p>
          <a:p>
            <a:pPr algn="just" rtl="1">
              <a:lnSpc>
                <a:spcPct val="150000"/>
              </a:lnSpc>
              <a:spcAft>
                <a:spcPts val="400"/>
              </a:spcAft>
              <a:tabLst>
                <a:tab pos="457200" algn="l"/>
              </a:tabLst>
            </a:pPr>
            <a:r>
              <a:rPr lang="ar-EG" b="1" kern="0" dirty="0">
                <a:latin typeface="Calibri" panose="020F0502020204030204" pitchFamily="34" charset="0"/>
                <a:cs typeface="Alexandria" pitchFamily="2" charset="-78"/>
              </a:rPr>
              <a:t>1. تقرير سنوي: </a:t>
            </a:r>
            <a:r>
              <a:rPr lang="ar-EG" kern="0" dirty="0">
                <a:latin typeface="Calibri" panose="020F0502020204030204" pitchFamily="34" charset="0"/>
                <a:cs typeface="Alexandria" pitchFamily="2" charset="-78"/>
              </a:rPr>
              <a:t>بدأت أبل في نشر تقرير سنوي يوضح الطلبات التي تلقتها من الحكومات للحصول على بيانات المستخدمين. يتضمن التقرير معلومات حول عدد الطلبات ونوع البيانات المطلوبة.</a:t>
            </a:r>
          </a:p>
          <a:p>
            <a:pPr algn="just" rtl="1">
              <a:lnSpc>
                <a:spcPct val="150000"/>
              </a:lnSpc>
              <a:spcAft>
                <a:spcPts val="400"/>
              </a:spcAft>
              <a:tabLst>
                <a:tab pos="457200" algn="l"/>
              </a:tabLst>
            </a:pPr>
            <a:r>
              <a:rPr lang="ar-EG" b="1" kern="0" dirty="0">
                <a:latin typeface="Calibri" panose="020F0502020204030204" pitchFamily="34" charset="0"/>
                <a:cs typeface="Alexandria" pitchFamily="2" charset="-78"/>
              </a:rPr>
              <a:t>2.تأكيد الالتزام: </a:t>
            </a:r>
            <a:r>
              <a:rPr lang="ar-EG" kern="0" dirty="0">
                <a:latin typeface="Calibri" panose="020F0502020204030204" pitchFamily="34" charset="0"/>
                <a:cs typeface="Alexandria" pitchFamily="2" charset="-78"/>
              </a:rPr>
              <a:t>أكدت الشركة التزامها بحماية خصوصية المستخدمين من خلال توضيح سياساتها بشأن التعامل مع طلبات البيانات. أكدت أبل أنها تلتزم بمبادئ الخصوصية وأنها تعمل على حماية البيانات من الوصول غير المصرح به.</a:t>
            </a:r>
          </a:p>
          <a:p>
            <a:pPr algn="just" rtl="1">
              <a:lnSpc>
                <a:spcPct val="150000"/>
              </a:lnSpc>
              <a:spcAft>
                <a:spcPts val="400"/>
              </a:spcAft>
              <a:tabLst>
                <a:tab pos="457200" algn="l"/>
              </a:tabLst>
            </a:pPr>
            <a:r>
              <a:rPr lang="ar-EG" b="1" kern="0" dirty="0">
                <a:latin typeface="Calibri" panose="020F0502020204030204" pitchFamily="34" charset="0"/>
                <a:cs typeface="Alexandria" pitchFamily="2" charset="-78"/>
              </a:rPr>
              <a:t>3. استجابة للضغوط: </a:t>
            </a:r>
            <a:r>
              <a:rPr lang="ar-EG" kern="0" dirty="0">
                <a:latin typeface="Calibri" panose="020F0502020204030204" pitchFamily="34" charset="0"/>
                <a:cs typeface="Alexandria" pitchFamily="2" charset="-78"/>
              </a:rPr>
              <a:t>تعاونت أبل مع منظمات حقوق الإنسان والمجتمع المدني لضمان أن سياساتها تتماشى مع أفضل الممارسات في مجال حماية الخصوصية.</a:t>
            </a:r>
            <a:endParaRPr lang="en-GB" kern="0" dirty="0">
              <a:latin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984804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8305" y="988910"/>
            <a:ext cx="1222860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دراسة حالات واقعية في تطبيق المبادئ الأخلاقية للعلاقات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53013" y="1553466"/>
            <a:ext cx="10518952" cy="5065297"/>
          </a:xfrm>
          <a:prstGeom prst="rect">
            <a:avLst/>
          </a:prstGeom>
          <a:noFill/>
        </p:spPr>
        <p:txBody>
          <a:bodyPr wrap="square" rtlCol="0">
            <a:spAutoFit/>
          </a:bodyPr>
          <a:lstStyle/>
          <a:p>
            <a:pPr marL="342900" lvl="0" indent="-342900" algn="just" rtl="1">
              <a:lnSpc>
                <a:spcPct val="150000"/>
              </a:lnSpc>
              <a:spcAft>
                <a:spcPts val="4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شركة أبل: معالجة مشاكل الخصوصية بمسؤولية</a:t>
            </a:r>
            <a:r>
              <a:rPr lang="ar-EG" sz="2400" b="1" kern="0" dirty="0">
                <a:solidFill>
                  <a:srgbClr val="00AEEF"/>
                </a:solidFill>
                <a:effectLst/>
                <a:latin typeface="Alexandria" pitchFamily="2" charset="-78"/>
                <a:ea typeface="Times New Roman" panose="02020603050405020304" pitchFamily="18" charset="0"/>
                <a:cs typeface="Alexandria" pitchFamily="2" charset="-78"/>
              </a:rPr>
              <a:t> 2020</a:t>
            </a:r>
          </a:p>
          <a:p>
            <a:pPr lvl="0" algn="just" rtl="1">
              <a:lnSpc>
                <a:spcPct val="150000"/>
              </a:lnSpc>
              <a:spcAft>
                <a:spcPts val="4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أدت جهود أبل في معالجة قضايا الخصوصية إلى تحقيق النتائج التالية:</a:t>
            </a:r>
            <a:endParaRPr lang="ar-EG" b="1" kern="0" dirty="0">
              <a:effectLst/>
              <a:latin typeface="Calibri" panose="020F0502020204030204" pitchFamily="34" charset="0"/>
              <a:ea typeface="Times New Roman" panose="02020603050405020304" pitchFamily="18" charset="0"/>
              <a:cs typeface="Alexandria" pitchFamily="2" charset="-78"/>
            </a:endParaRPr>
          </a:p>
          <a:p>
            <a:pPr lvl="0" algn="just" rtl="1">
              <a:lnSpc>
                <a:spcPct val="150000"/>
              </a:lnSpc>
              <a:spcAft>
                <a:spcPts val="4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تعزيز الثقة: </a:t>
            </a:r>
            <a:r>
              <a:rPr lang="ar-SA" kern="0" dirty="0">
                <a:effectLst/>
                <a:latin typeface="Calibri" panose="020F0502020204030204" pitchFamily="34" charset="0"/>
                <a:ea typeface="Times New Roman" panose="02020603050405020304" pitchFamily="18" charset="0"/>
                <a:cs typeface="Alexandria" pitchFamily="2" charset="-78"/>
              </a:rPr>
              <a:t>ساعدت الشفافية حول إدارة بيانات المستخدمين في تعزيز ثقة العملاء في أبل، حيث أصبحوا أكثر اطمئنانًا بأن بياناتهم تُدار بحماية واهتمام.</a:t>
            </a:r>
            <a:endParaRPr lang="ar-EG" kern="0" dirty="0">
              <a:effectLst/>
              <a:latin typeface="Calibri" panose="020F0502020204030204" pitchFamily="34" charset="0"/>
              <a:ea typeface="Times New Roman" panose="02020603050405020304" pitchFamily="18" charset="0"/>
              <a:cs typeface="Alexandria" pitchFamily="2" charset="-78"/>
            </a:endParaRPr>
          </a:p>
          <a:p>
            <a:pPr lvl="0" algn="just" rtl="1">
              <a:lnSpc>
                <a:spcPct val="150000"/>
              </a:lnSpc>
              <a:spcAft>
                <a:spcPts val="4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تأكيد القيم</a:t>
            </a:r>
            <a:r>
              <a:rPr lang="ar-SA" kern="0" dirty="0">
                <a:effectLst/>
                <a:latin typeface="Calibri" panose="020F0502020204030204" pitchFamily="34" charset="0"/>
                <a:ea typeface="Times New Roman" panose="02020603050405020304" pitchFamily="18" charset="0"/>
                <a:cs typeface="Alexandria" pitchFamily="2" charset="-78"/>
              </a:rPr>
              <a:t>: أكدت الشركة التزامها بقيم الخصوصية والأمان، مما عزز سمعتها كمؤسسة مسؤولة تجاه بيانات المستخدمين.</a:t>
            </a:r>
            <a:endParaRPr lang="ar-EG" kern="0" dirty="0">
              <a:effectLst/>
              <a:latin typeface="Calibri" panose="020F0502020204030204" pitchFamily="34" charset="0"/>
              <a:ea typeface="Times New Roman" panose="02020603050405020304" pitchFamily="18" charset="0"/>
              <a:cs typeface="Alexandria" pitchFamily="2" charset="-78"/>
            </a:endParaRPr>
          </a:p>
          <a:p>
            <a:pPr lvl="0" algn="just" rtl="1">
              <a:lnSpc>
                <a:spcPct val="150000"/>
              </a:lnSpc>
              <a:spcAft>
                <a:spcPts val="4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تعزيز العلاقة مع أصحاب المصلحة</a:t>
            </a:r>
            <a:r>
              <a:rPr lang="ar-SA" kern="0" dirty="0">
                <a:effectLst/>
                <a:latin typeface="Calibri" panose="020F0502020204030204" pitchFamily="34" charset="0"/>
                <a:ea typeface="Times New Roman" panose="02020603050405020304" pitchFamily="18" charset="0"/>
                <a:cs typeface="Alexandria" pitchFamily="2" charset="-78"/>
              </a:rPr>
              <a:t>: ساهمت الإجراءات التي اتخذتها في تعزيز علاقات الشركة مع منظمات الحقوق المدنية والمجتمع المدني، مما يعكس التزامها بالمبادئ الأخلاقية.</a:t>
            </a:r>
            <a:endParaRPr lang="ar-EG" kern="0" dirty="0">
              <a:effectLst/>
              <a:latin typeface="Calibri" panose="020F0502020204030204" pitchFamily="34" charset="0"/>
              <a:ea typeface="Times New Roman" panose="02020603050405020304" pitchFamily="18" charset="0"/>
              <a:cs typeface="Alexandria" pitchFamily="2" charset="-78"/>
            </a:endParaRPr>
          </a:p>
          <a:p>
            <a:pPr lvl="0" algn="just" rtl="1">
              <a:lnSpc>
                <a:spcPct val="150000"/>
              </a:lnSpc>
              <a:spcAft>
                <a:spcPts val="400"/>
              </a:spcAft>
              <a:tabLst>
                <a:tab pos="457200" algn="l"/>
              </a:tabLst>
            </a:pPr>
            <a:endParaRPr lang="ar-EG" sz="1100" kern="0" dirty="0">
              <a:latin typeface="Calibri" panose="020F0502020204030204" pitchFamily="34" charset="0"/>
              <a:ea typeface="Times New Roman" panose="02020603050405020304" pitchFamily="18" charset="0"/>
              <a:cs typeface="Alexandria" pitchFamily="2" charset="-78"/>
            </a:endParaRPr>
          </a:p>
          <a:p>
            <a:pPr lvl="0" algn="just" rtl="1">
              <a:lnSpc>
                <a:spcPct val="150000"/>
              </a:lnSpc>
              <a:spcAft>
                <a:spcPts val="400"/>
              </a:spcAft>
              <a:tabLst>
                <a:tab pos="457200" algn="l"/>
              </a:tabLst>
            </a:pPr>
            <a:r>
              <a:rPr lang="ar-SA" kern="0" dirty="0">
                <a:effectLst/>
                <a:latin typeface="Calibri" panose="020F0502020204030204" pitchFamily="34" charset="0"/>
                <a:ea typeface="Times New Roman" panose="02020603050405020304" pitchFamily="18" charset="0"/>
                <a:cs typeface="Alexandria" pitchFamily="2" charset="-78"/>
              </a:rPr>
              <a:t>تُظهر هذه الحالة كيف يمكن للشركات الكبرى أن تعزز ثقة عملائها وتحافظ على سمعتها من خلال التعامل بشفافية مع قضايا الخصوصية وحماية البيانات.</a:t>
            </a:r>
            <a:endParaRPr lang="en-GB" kern="0" dirty="0">
              <a:latin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4938054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8305" y="887778"/>
            <a:ext cx="1222860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دراسة حالات واقعية في تطبيق المبادئ الأخلاقية للعلاقات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64681" y="1495876"/>
            <a:ext cx="10518952" cy="5014001"/>
          </a:xfrm>
          <a:prstGeom prst="rect">
            <a:avLst/>
          </a:prstGeom>
          <a:noFill/>
        </p:spPr>
        <p:txBody>
          <a:bodyPr wrap="square" rtlCol="0">
            <a:spAutoFit/>
          </a:bodyPr>
          <a:lstStyle/>
          <a:p>
            <a:pPr marL="342900" lvl="0" indent="-342900" algn="just" rtl="1">
              <a:lnSpc>
                <a:spcPct val="150000"/>
              </a:lnSpc>
              <a:spcAft>
                <a:spcPts val="4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فضيحة كامبريدج </a:t>
            </a:r>
            <a:r>
              <a:rPr lang="ar-SA" sz="2400" b="1" kern="0" dirty="0" err="1">
                <a:solidFill>
                  <a:srgbClr val="00AEEF"/>
                </a:solidFill>
                <a:effectLst/>
                <a:latin typeface="Alexandria" pitchFamily="2" charset="-78"/>
                <a:ea typeface="Times New Roman" panose="02020603050405020304" pitchFamily="18" charset="0"/>
                <a:cs typeface="Alexandria" pitchFamily="2" charset="-78"/>
              </a:rPr>
              <a:t>أناليتيكا</a:t>
            </a:r>
            <a:r>
              <a:rPr lang="ar-SA" sz="2400" b="1" kern="0" dirty="0">
                <a:solidFill>
                  <a:srgbClr val="00AEEF"/>
                </a:solidFill>
                <a:effectLst/>
                <a:latin typeface="Alexandria" pitchFamily="2" charset="-78"/>
                <a:ea typeface="Times New Roman" panose="02020603050405020304" pitchFamily="18" charset="0"/>
                <a:cs typeface="Alexandria" pitchFamily="2" charset="-78"/>
              </a:rPr>
              <a:t> وفيسبوك: حماية البيانات والخصوصية</a:t>
            </a:r>
            <a:r>
              <a:rPr lang="ar-EG" sz="2400" b="1" kern="0" dirty="0">
                <a:solidFill>
                  <a:srgbClr val="00AEEF"/>
                </a:solidFill>
                <a:effectLst/>
                <a:latin typeface="Alexandria" pitchFamily="2" charset="-78"/>
                <a:ea typeface="Times New Roman" panose="02020603050405020304" pitchFamily="18" charset="0"/>
                <a:cs typeface="Alexandria" pitchFamily="2" charset="-78"/>
              </a:rPr>
              <a:t> </a:t>
            </a:r>
          </a:p>
          <a:p>
            <a:pPr lvl="0" algn="just" rtl="1">
              <a:lnSpc>
                <a:spcPct val="150000"/>
              </a:lnSpc>
              <a:spcAft>
                <a:spcPts val="400"/>
              </a:spcAft>
              <a:tabLst>
                <a:tab pos="457200" algn="l"/>
              </a:tabLst>
            </a:pPr>
            <a:r>
              <a:rPr lang="ar-SA" kern="0" dirty="0">
                <a:effectLst/>
                <a:latin typeface="Calibri" panose="020F0502020204030204" pitchFamily="34" charset="0"/>
                <a:ea typeface="Times New Roman" panose="02020603050405020304" pitchFamily="18" charset="0"/>
                <a:cs typeface="Alexandria" pitchFamily="2" charset="-78"/>
              </a:rPr>
              <a:t>في عام 2018، تفجرت فضيحة كامبريدج </a:t>
            </a:r>
            <a:r>
              <a:rPr lang="ar-SA" kern="0" dirty="0" err="1">
                <a:effectLst/>
                <a:latin typeface="Calibri" panose="020F0502020204030204" pitchFamily="34" charset="0"/>
                <a:ea typeface="Times New Roman" panose="02020603050405020304" pitchFamily="18" charset="0"/>
                <a:cs typeface="Alexandria" pitchFamily="2" charset="-78"/>
              </a:rPr>
              <a:t>أناليتيكا</a:t>
            </a:r>
            <a:r>
              <a:rPr lang="ar-SA" kern="0" dirty="0">
                <a:effectLst/>
                <a:latin typeface="Calibri" panose="020F0502020204030204" pitchFamily="34" charset="0"/>
                <a:ea typeface="Times New Roman" panose="02020603050405020304" pitchFamily="18" charset="0"/>
                <a:cs typeface="Alexandria" pitchFamily="2" charset="-78"/>
              </a:rPr>
              <a:t> عندما اكتشف الجمهور أن فيسبوك قد سمح لجمع وتحليل بيانات مستخدميه بشكل غير مصرح به. كشفت التحقيقات أن بيانات ملايين المستخدمين كانت قد استخدمت دون إذنهم لأغراض استهداف سياسي، مما أثار غضباً واسعاً بشأن انتهاك الخصوصية.</a:t>
            </a:r>
            <a:endParaRPr lang="ar-EG" kern="0" dirty="0">
              <a:effectLst/>
              <a:latin typeface="Calibri" panose="020F0502020204030204" pitchFamily="34" charset="0"/>
              <a:ea typeface="Times New Roman" panose="02020603050405020304" pitchFamily="18" charset="0"/>
              <a:cs typeface="Alexandria" pitchFamily="2" charset="-78"/>
            </a:endParaRPr>
          </a:p>
          <a:p>
            <a:pPr lvl="0" algn="just" rtl="1">
              <a:lnSpc>
                <a:spcPct val="150000"/>
              </a:lnSpc>
              <a:spcAft>
                <a:spcPts val="400"/>
              </a:spcAft>
              <a:tabLst>
                <a:tab pos="457200" algn="l"/>
              </a:tabLst>
            </a:pPr>
            <a:r>
              <a:rPr lang="ar-EG" b="1" kern="0" dirty="0">
                <a:latin typeface="Calibri" panose="020F0502020204030204" pitchFamily="34" charset="0"/>
                <a:cs typeface="Alexandria" pitchFamily="2" charset="-78"/>
              </a:rPr>
              <a:t>استجابةً لهذه الأزمة، اتخذت فيسبوك عدة خطوات للتعامل مع الوضع وتعزيز حماية البيانات:</a:t>
            </a:r>
          </a:p>
          <a:p>
            <a:pPr lvl="0" algn="just" rtl="1">
              <a:lnSpc>
                <a:spcPct val="150000"/>
              </a:lnSpc>
              <a:spcAft>
                <a:spcPts val="400"/>
              </a:spcAft>
              <a:tabLst>
                <a:tab pos="457200" algn="l"/>
              </a:tabLst>
            </a:pPr>
            <a:r>
              <a:rPr lang="ar-EG" b="1" kern="0" dirty="0">
                <a:latin typeface="Calibri" panose="020F0502020204030204" pitchFamily="34" charset="0"/>
                <a:cs typeface="Alexandria" pitchFamily="2" charset="-78"/>
              </a:rPr>
              <a:t>تحسين السياسات: </a:t>
            </a:r>
            <a:r>
              <a:rPr lang="ar-EG" kern="0" dirty="0">
                <a:latin typeface="Calibri" panose="020F0502020204030204" pitchFamily="34" charset="0"/>
                <a:cs typeface="Alexandria" pitchFamily="2" charset="-78"/>
              </a:rPr>
              <a:t>قامت فيسبوك بتحديث سياساتها المتعلقة بحماية البيانات، بما في ذلك تحسين الشروط والسياسات المتعلقة بكيفية جمع واستخدام البيانات الشخصية.</a:t>
            </a:r>
          </a:p>
          <a:p>
            <a:pPr lvl="0" algn="just" rtl="1">
              <a:lnSpc>
                <a:spcPct val="150000"/>
              </a:lnSpc>
              <a:spcAft>
                <a:spcPts val="400"/>
              </a:spcAft>
              <a:tabLst>
                <a:tab pos="457200" algn="l"/>
              </a:tabLst>
            </a:pPr>
            <a:r>
              <a:rPr lang="ar-EG" b="1" kern="0" dirty="0">
                <a:latin typeface="Calibri" panose="020F0502020204030204" pitchFamily="34" charset="0"/>
                <a:cs typeface="Alexandria" pitchFamily="2" charset="-78"/>
              </a:rPr>
              <a:t>إطلاق حملة توعية: </a:t>
            </a:r>
            <a:r>
              <a:rPr lang="ar-EG" kern="0" dirty="0">
                <a:latin typeface="Calibri" panose="020F0502020204030204" pitchFamily="34" charset="0"/>
                <a:cs typeface="Alexandria" pitchFamily="2" charset="-78"/>
              </a:rPr>
              <a:t>أطلقت الشركة حملة توعية حول الأمان والخصوصية، مما ساعد في زيادة الوعي لدى المستخدمين حول كيفية إدارة بياناتهم وحمايتها.</a:t>
            </a:r>
          </a:p>
          <a:p>
            <a:pPr lvl="0" algn="just" rtl="1">
              <a:lnSpc>
                <a:spcPct val="150000"/>
              </a:lnSpc>
              <a:spcAft>
                <a:spcPts val="400"/>
              </a:spcAft>
              <a:tabLst>
                <a:tab pos="457200" algn="l"/>
              </a:tabLst>
            </a:pPr>
            <a:r>
              <a:rPr lang="ar-EG" b="1" kern="0" dirty="0">
                <a:latin typeface="Calibri" panose="020F0502020204030204" pitchFamily="34" charset="0"/>
                <a:cs typeface="Alexandria" pitchFamily="2" charset="-78"/>
              </a:rPr>
              <a:t>تغيير الإدارة</a:t>
            </a:r>
            <a:r>
              <a:rPr lang="ar-EG" kern="0" dirty="0">
                <a:latin typeface="Calibri" panose="020F0502020204030204" pitchFamily="34" charset="0"/>
                <a:cs typeface="Alexandria" pitchFamily="2" charset="-78"/>
              </a:rPr>
              <a:t>: شهدت الأزمة تغييرات في الإدارة العليا، بما في ذلك تعيين مسؤولين جدد للأمن وحماية البيانات لتعزيز الثقة والامتثال للتنظيمات الجديدة.</a:t>
            </a:r>
            <a:endParaRPr lang="en-GB" kern="0" dirty="0">
              <a:latin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0560337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8305" y="887778"/>
            <a:ext cx="1222860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دراسة حالات واقعية في تطبيق المبادئ الأخلاقية للعلاقات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64681" y="1495876"/>
            <a:ext cx="10518952" cy="5014001"/>
          </a:xfrm>
          <a:prstGeom prst="rect">
            <a:avLst/>
          </a:prstGeom>
          <a:noFill/>
        </p:spPr>
        <p:txBody>
          <a:bodyPr wrap="square" rtlCol="0">
            <a:spAutoFit/>
          </a:bodyPr>
          <a:lstStyle/>
          <a:p>
            <a:pPr marL="342900" lvl="0" indent="-342900" algn="just" rtl="1">
              <a:lnSpc>
                <a:spcPct val="150000"/>
              </a:lnSpc>
              <a:spcAft>
                <a:spcPts val="4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فضيحة كامبريدج </a:t>
            </a:r>
            <a:r>
              <a:rPr lang="ar-SA" sz="2400" b="1" kern="0" dirty="0" err="1">
                <a:solidFill>
                  <a:srgbClr val="00AEEF"/>
                </a:solidFill>
                <a:effectLst/>
                <a:latin typeface="Alexandria" pitchFamily="2" charset="-78"/>
                <a:ea typeface="Times New Roman" panose="02020603050405020304" pitchFamily="18" charset="0"/>
                <a:cs typeface="Alexandria" pitchFamily="2" charset="-78"/>
              </a:rPr>
              <a:t>أناليتيكا</a:t>
            </a:r>
            <a:r>
              <a:rPr lang="ar-SA" sz="2400" b="1" kern="0" dirty="0">
                <a:solidFill>
                  <a:srgbClr val="00AEEF"/>
                </a:solidFill>
                <a:effectLst/>
                <a:latin typeface="Alexandria" pitchFamily="2" charset="-78"/>
                <a:ea typeface="Times New Roman" panose="02020603050405020304" pitchFamily="18" charset="0"/>
                <a:cs typeface="Alexandria" pitchFamily="2" charset="-78"/>
              </a:rPr>
              <a:t> وفيسبوك: حماية البيانات والخصوصية</a:t>
            </a:r>
            <a:r>
              <a:rPr lang="ar-EG" sz="2400" b="1" kern="0" dirty="0">
                <a:solidFill>
                  <a:srgbClr val="00AEEF"/>
                </a:solidFill>
                <a:effectLst/>
                <a:latin typeface="Alexandria" pitchFamily="2" charset="-78"/>
                <a:ea typeface="Times New Roman" panose="02020603050405020304" pitchFamily="18" charset="0"/>
                <a:cs typeface="Alexandria" pitchFamily="2" charset="-78"/>
              </a:rPr>
              <a:t> </a:t>
            </a:r>
          </a:p>
          <a:p>
            <a:pPr lvl="0" algn="just" rtl="1">
              <a:lnSpc>
                <a:spcPct val="150000"/>
              </a:lnSpc>
              <a:spcAft>
                <a:spcPts val="4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على الرغم من الأضرار الكبيرة التي لحقت بسمعة فيسبوك، فإن الشركة تمكنت من تحقيق بعض النتائج الإيجابية من خلال التعامل مع الأزمة بشفافية وإجراءات تصحيحية:</a:t>
            </a:r>
            <a:endParaRPr lang="ar-EG" b="1" kern="0" dirty="0">
              <a:effectLst/>
              <a:latin typeface="Calibri" panose="020F0502020204030204" pitchFamily="34" charset="0"/>
              <a:ea typeface="Times New Roman" panose="02020603050405020304" pitchFamily="18" charset="0"/>
              <a:cs typeface="Alexandria" pitchFamily="2" charset="-78"/>
            </a:endParaRPr>
          </a:p>
          <a:p>
            <a:pPr lvl="0" algn="just" rtl="1">
              <a:lnSpc>
                <a:spcPct val="150000"/>
              </a:lnSpc>
              <a:spcAft>
                <a:spcPts val="400"/>
              </a:spcAft>
              <a:tabLst>
                <a:tab pos="457200" algn="l"/>
              </a:tabLst>
            </a:pPr>
            <a:r>
              <a:rPr lang="ar-EG" b="1" kern="0" dirty="0">
                <a:latin typeface="Calibri" panose="020F0502020204030204" pitchFamily="34" charset="0"/>
                <a:cs typeface="Alexandria" pitchFamily="2" charset="-78"/>
              </a:rPr>
              <a:t>تهدئة الانتقادات: </a:t>
            </a:r>
            <a:r>
              <a:rPr lang="ar-EG" kern="0" dirty="0">
                <a:latin typeface="Calibri" panose="020F0502020204030204" pitchFamily="34" charset="0"/>
                <a:cs typeface="Alexandria" pitchFamily="2" charset="-78"/>
              </a:rPr>
              <a:t>ساعدت الشفافية في التعامل مع الأزمة واتخاذ الإجراءات التصحيحية في تهدئة بعض الانتقادات، مما ساهم في استعادة بعض الثقة من المستخدمين.</a:t>
            </a:r>
          </a:p>
          <a:p>
            <a:pPr lvl="0" algn="just" rtl="1">
              <a:lnSpc>
                <a:spcPct val="150000"/>
              </a:lnSpc>
              <a:spcAft>
                <a:spcPts val="400"/>
              </a:spcAft>
              <a:tabLst>
                <a:tab pos="457200" algn="l"/>
              </a:tabLst>
            </a:pPr>
            <a:r>
              <a:rPr lang="ar-EG" b="1" kern="0" dirty="0">
                <a:latin typeface="Calibri" panose="020F0502020204030204" pitchFamily="34" charset="0"/>
                <a:cs typeface="Alexandria" pitchFamily="2" charset="-78"/>
              </a:rPr>
              <a:t>تحسين السياسات: </a:t>
            </a:r>
            <a:r>
              <a:rPr lang="ar-EG" kern="0" dirty="0">
                <a:latin typeface="Calibri" panose="020F0502020204030204" pitchFamily="34" charset="0"/>
                <a:cs typeface="Alexandria" pitchFamily="2" charset="-78"/>
              </a:rPr>
              <a:t>ساعدت التحديثات في سياسات حماية البيانات على تحسين الثقة في كيفية إدارة البيانات الشخصية، مما عزز من مصداقية فيسبوك في مجال حماية الخصوصية.</a:t>
            </a:r>
          </a:p>
          <a:p>
            <a:pPr lvl="0" algn="just" rtl="1">
              <a:lnSpc>
                <a:spcPct val="150000"/>
              </a:lnSpc>
              <a:spcAft>
                <a:spcPts val="400"/>
              </a:spcAft>
              <a:tabLst>
                <a:tab pos="457200" algn="l"/>
              </a:tabLst>
            </a:pPr>
            <a:r>
              <a:rPr lang="ar-EG" b="1" kern="0" dirty="0">
                <a:latin typeface="Calibri" panose="020F0502020204030204" pitchFamily="34" charset="0"/>
                <a:cs typeface="Alexandria" pitchFamily="2" charset="-78"/>
              </a:rPr>
              <a:t>إجراءات تصحيحية: </a:t>
            </a:r>
            <a:r>
              <a:rPr lang="ar-EG" kern="0" dirty="0">
                <a:latin typeface="Calibri" panose="020F0502020204030204" pitchFamily="34" charset="0"/>
                <a:cs typeface="Alexandria" pitchFamily="2" charset="-78"/>
              </a:rPr>
              <a:t>ساعدت الإجراءات التي اتخذتها فيسبوك في تحسين علاقاتها مع الجهات التنظيمية وتعزيز الالتزام بالقوانين واللوائح المتعلقة بحماية البيانات.</a:t>
            </a:r>
          </a:p>
          <a:p>
            <a:pPr lvl="0" algn="just" rtl="1">
              <a:lnSpc>
                <a:spcPct val="150000"/>
              </a:lnSpc>
              <a:spcAft>
                <a:spcPts val="400"/>
              </a:spcAft>
              <a:tabLst>
                <a:tab pos="457200" algn="l"/>
              </a:tabLst>
            </a:pPr>
            <a:r>
              <a:rPr lang="ar-EG" b="1" kern="0" dirty="0">
                <a:latin typeface="Calibri" panose="020F0502020204030204" pitchFamily="34" charset="0"/>
                <a:cs typeface="Alexandria" pitchFamily="2" charset="-78"/>
              </a:rPr>
              <a:t>تُظهر هذه الحالة كيف يمكن للشركات أن تتعامل مع الأزمات المرتبطة بالخصوصية وحماية البيانات من خلال تبني الشفافية وتحسين السياسات والإجراءات التصحيحية.</a:t>
            </a:r>
            <a:endParaRPr lang="en-GB" kern="0" dirty="0">
              <a:latin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1024197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129" y="956454"/>
            <a:ext cx="1222860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دراسة حالات واقعية في تطبيق المبادئ الأخلاقية للعلاقات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596103"/>
            <a:ext cx="9856816" cy="4885505"/>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حادثة الطائرة السويسرية في هولندا (1992)</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kern="0" dirty="0">
                <a:effectLst/>
                <a:latin typeface="Calibri" panose="020F0502020204030204" pitchFamily="34" charset="0"/>
                <a:ea typeface="Times New Roman" panose="02020603050405020304" pitchFamily="18" charset="0"/>
                <a:cs typeface="Alexandria" pitchFamily="2" charset="-78"/>
              </a:rPr>
              <a:t>حادثة الطائرة السويسرية في هولندا عام 1992 تُعتبر من الحوادث الجوية المأساوية التي أثرت على المجتمع الهولندي بشكل كبير. وقعت هذه الحادثة في 4 أكتوبر 1992 عندما تحطمت طائرة شحن تابعة لشركة </a:t>
            </a:r>
            <a:r>
              <a:rPr lang="ar-EG" kern="0" dirty="0">
                <a:effectLst/>
                <a:latin typeface="Calibri" panose="020F0502020204030204" pitchFamily="34" charset="0"/>
                <a:ea typeface="Times New Roman" panose="02020603050405020304" pitchFamily="18" charset="0"/>
                <a:cs typeface="Alexandria" pitchFamily="2" charset="-78"/>
              </a:rPr>
              <a:t>"</a:t>
            </a:r>
            <a:r>
              <a:rPr lang="ar-SA" kern="0" dirty="0">
                <a:effectLst/>
                <a:latin typeface="Calibri" panose="020F0502020204030204" pitchFamily="34" charset="0"/>
                <a:ea typeface="Times New Roman" panose="02020603050405020304" pitchFamily="18" charset="0"/>
                <a:cs typeface="Alexandria" pitchFamily="2" charset="-78"/>
              </a:rPr>
              <a:t>إل عال</a:t>
            </a:r>
            <a:r>
              <a:rPr lang="ar-EG" kern="0" dirty="0">
                <a:effectLst/>
                <a:latin typeface="Calibri" panose="020F0502020204030204" pitchFamily="34" charset="0"/>
                <a:ea typeface="Times New Roman" panose="02020603050405020304" pitchFamily="18" charset="0"/>
                <a:cs typeface="Alexandria" pitchFamily="2" charset="-78"/>
              </a:rPr>
              <a:t>"</a:t>
            </a:r>
            <a:r>
              <a:rPr lang="ar-SA" kern="0" dirty="0">
                <a:effectLst/>
                <a:latin typeface="Calibri" panose="020F0502020204030204" pitchFamily="34" charset="0"/>
                <a:ea typeface="Times New Roman" panose="02020603050405020304" pitchFamily="18" charset="0"/>
                <a:cs typeface="Alexandria" pitchFamily="2" charset="-78"/>
              </a:rPr>
              <a:t> الإسرائيلية في مجمع سكني في منطقة </a:t>
            </a:r>
            <a:r>
              <a:rPr lang="ar-SA" kern="0" dirty="0" err="1">
                <a:effectLst/>
                <a:latin typeface="Calibri" panose="020F0502020204030204" pitchFamily="34" charset="0"/>
                <a:ea typeface="Times New Roman" panose="02020603050405020304" pitchFamily="18" charset="0"/>
                <a:cs typeface="Alexandria" pitchFamily="2" charset="-78"/>
              </a:rPr>
              <a:t>بيلمرمير</a:t>
            </a:r>
            <a:r>
              <a:rPr lang="ar-SA" kern="0" dirty="0">
                <a:effectLst/>
                <a:latin typeface="Calibri" panose="020F0502020204030204" pitchFamily="34" charset="0"/>
                <a:ea typeface="Times New Roman" panose="02020603050405020304" pitchFamily="18" charset="0"/>
                <a:cs typeface="Alexandria" pitchFamily="2" charset="-78"/>
              </a:rPr>
              <a:t> بأمستردام، مما أسفر عن مقتل العديد من الأشخاص وإحداث حالة من الفزع والذعر بين السكان</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kern="0" dirty="0" err="1">
                <a:effectLst/>
                <a:latin typeface="Calibri" panose="020F0502020204030204" pitchFamily="34" charset="0"/>
                <a:ea typeface="Times New Roman" panose="02020603050405020304" pitchFamily="18" charset="0"/>
                <a:cs typeface="Alexandria" pitchFamily="2" charset="-78"/>
              </a:rPr>
              <a:t>جاكوما</a:t>
            </a:r>
            <a:r>
              <a:rPr lang="ar-SA" kern="0" dirty="0">
                <a:effectLst/>
                <a:latin typeface="Calibri" panose="020F0502020204030204" pitchFamily="34" charset="0"/>
                <a:ea typeface="Times New Roman" panose="02020603050405020304" pitchFamily="18" charset="0"/>
                <a:cs typeface="Alexandria" pitchFamily="2" charset="-78"/>
              </a:rPr>
              <a:t> </a:t>
            </a:r>
            <a:r>
              <a:rPr lang="ar-SA" kern="0" dirty="0" err="1">
                <a:effectLst/>
                <a:latin typeface="Calibri" panose="020F0502020204030204" pitchFamily="34" charset="0"/>
                <a:ea typeface="Times New Roman" panose="02020603050405020304" pitchFamily="18" charset="0"/>
                <a:cs typeface="Alexandria" pitchFamily="2" charset="-78"/>
              </a:rPr>
              <a:t>أرودونيه</a:t>
            </a:r>
            <a:r>
              <a:rPr lang="ar-SA" kern="0" dirty="0">
                <a:effectLst/>
                <a:latin typeface="Calibri" panose="020F0502020204030204" pitchFamily="34" charset="0"/>
                <a:ea typeface="Times New Roman" panose="02020603050405020304" pitchFamily="18" charset="0"/>
                <a:cs typeface="Alexandria" pitchFamily="2" charset="-78"/>
              </a:rPr>
              <a:t>، عمدة أمستردام في ذلك الوقت، أظهر قيادة استثنائية من خلال الخطوات التالية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1.</a:t>
            </a:r>
            <a:r>
              <a:rPr lang="ar-SA" b="1" kern="0" dirty="0">
                <a:effectLst/>
                <a:latin typeface="Calibri" panose="020F0502020204030204" pitchFamily="34" charset="0"/>
                <a:ea typeface="Times New Roman" panose="02020603050405020304" pitchFamily="18" charset="0"/>
                <a:cs typeface="Alexandria" pitchFamily="2" charset="-78"/>
              </a:rPr>
              <a:t>التواصل الفوري والواضح مع الجمهور</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kern="0" dirty="0">
                <a:effectLst/>
                <a:latin typeface="Calibri" panose="020F0502020204030204" pitchFamily="34" charset="0"/>
                <a:ea typeface="Times New Roman" panose="02020603050405020304" pitchFamily="18" charset="0"/>
                <a:cs typeface="Alexandria" pitchFamily="2" charset="-78"/>
              </a:rPr>
              <a:t>بدأ </a:t>
            </a:r>
            <a:r>
              <a:rPr lang="ar-SA" kern="0" dirty="0" err="1">
                <a:effectLst/>
                <a:latin typeface="Calibri" panose="020F0502020204030204" pitchFamily="34" charset="0"/>
                <a:ea typeface="Times New Roman" panose="02020603050405020304" pitchFamily="18" charset="0"/>
                <a:cs typeface="Alexandria" pitchFamily="2" charset="-78"/>
              </a:rPr>
              <a:t>أرودونيه</a:t>
            </a:r>
            <a:r>
              <a:rPr lang="ar-SA" kern="0" dirty="0">
                <a:effectLst/>
                <a:latin typeface="Calibri" panose="020F0502020204030204" pitchFamily="34" charset="0"/>
                <a:ea typeface="Times New Roman" panose="02020603050405020304" pitchFamily="18" charset="0"/>
                <a:cs typeface="Alexandria" pitchFamily="2" charset="-78"/>
              </a:rPr>
              <a:t> بالتواصل مع الجمهور فور وقوع الحادثة، حيث قدم معلومات دقيقة وشفافة حول ما حدث، مما ساعد في تهدئة المخاوف والحد من الشائعات</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kern="0" dirty="0">
                <a:effectLst/>
                <a:latin typeface="Calibri" panose="020F0502020204030204" pitchFamily="34" charset="0"/>
                <a:ea typeface="Times New Roman" panose="02020603050405020304" pitchFamily="18" charset="0"/>
                <a:cs typeface="Alexandria" pitchFamily="2" charset="-78"/>
              </a:rPr>
              <a:t>عقد مؤتمرات صحفية بشكل دوري لتحديث الجمهور حول تطورات الحادثة وجهود الإنقاذ</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6937092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36059" y="1410835"/>
            <a:ext cx="10719881" cy="5109091"/>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حادثة الطائرة السويسرية في هولندا (1992)</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2.</a:t>
            </a:r>
            <a:r>
              <a:rPr lang="ar-SA" b="1" kern="0" dirty="0">
                <a:effectLst/>
                <a:latin typeface="Calibri" panose="020F0502020204030204" pitchFamily="34" charset="0"/>
                <a:ea typeface="Times New Roman" panose="02020603050405020304" pitchFamily="18" charset="0"/>
                <a:cs typeface="Alexandria" pitchFamily="2" charset="-78"/>
              </a:rPr>
              <a:t>تنسيق جهود الإنقاذ والإغاثة بفعالية</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kern="0" dirty="0">
                <a:effectLst/>
                <a:latin typeface="Calibri" panose="020F0502020204030204" pitchFamily="34" charset="0"/>
                <a:ea typeface="Times New Roman" panose="02020603050405020304" pitchFamily="18" charset="0"/>
                <a:cs typeface="Alexandria" pitchFamily="2" charset="-78"/>
              </a:rPr>
              <a:t>قام </a:t>
            </a:r>
            <a:r>
              <a:rPr lang="ar-SA" kern="0" dirty="0" err="1">
                <a:effectLst/>
                <a:latin typeface="Calibri" panose="020F0502020204030204" pitchFamily="34" charset="0"/>
                <a:ea typeface="Times New Roman" panose="02020603050405020304" pitchFamily="18" charset="0"/>
                <a:cs typeface="Alexandria" pitchFamily="2" charset="-78"/>
              </a:rPr>
              <a:t>أرودونيه</a:t>
            </a:r>
            <a:r>
              <a:rPr lang="ar-SA" kern="0" dirty="0">
                <a:effectLst/>
                <a:latin typeface="Calibri" panose="020F0502020204030204" pitchFamily="34" charset="0"/>
                <a:ea typeface="Times New Roman" panose="02020603050405020304" pitchFamily="18" charset="0"/>
                <a:cs typeface="Alexandria" pitchFamily="2" charset="-78"/>
              </a:rPr>
              <a:t> بتنسيق جهود الإنقاذ بين مختلف الجهات المعنية بما في ذلك فرق الإطفاء والإسعاف والشرطة، مما ساعد في الإسراع في عمليات الإنقاذ والإغاثة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kern="0" dirty="0">
                <a:effectLst/>
                <a:latin typeface="Calibri" panose="020F0502020204030204" pitchFamily="34" charset="0"/>
                <a:ea typeface="Times New Roman" panose="02020603050405020304" pitchFamily="18" charset="0"/>
                <a:cs typeface="Alexandria" pitchFamily="2" charset="-78"/>
              </a:rPr>
              <a:t>تم توفير الموارد اللازمة والدعم اللوجستي لفرق الإنقاذ لضمان فاعليتها في التعامل مع الحادثة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3.</a:t>
            </a:r>
            <a:r>
              <a:rPr lang="ar-SA" b="1" kern="0" dirty="0">
                <a:effectLst/>
                <a:latin typeface="Calibri" panose="020F0502020204030204" pitchFamily="34" charset="0"/>
                <a:ea typeface="Times New Roman" panose="02020603050405020304" pitchFamily="18" charset="0"/>
                <a:cs typeface="Alexandria" pitchFamily="2" charset="-78"/>
              </a:rPr>
              <a:t>تقديم الدعم النفسي للمجتمع المتضرر</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kern="0" dirty="0">
                <a:effectLst/>
                <a:latin typeface="Calibri" panose="020F0502020204030204" pitchFamily="34" charset="0"/>
                <a:ea typeface="Times New Roman" panose="02020603050405020304" pitchFamily="18" charset="0"/>
                <a:cs typeface="Alexandria" pitchFamily="2" charset="-78"/>
              </a:rPr>
              <a:t>أدرك </a:t>
            </a:r>
            <a:r>
              <a:rPr lang="ar-SA" kern="0" dirty="0" err="1">
                <a:effectLst/>
                <a:latin typeface="Calibri" panose="020F0502020204030204" pitchFamily="34" charset="0"/>
                <a:ea typeface="Times New Roman" panose="02020603050405020304" pitchFamily="18" charset="0"/>
                <a:cs typeface="Alexandria" pitchFamily="2" charset="-78"/>
              </a:rPr>
              <a:t>أرودونيه</a:t>
            </a:r>
            <a:r>
              <a:rPr lang="ar-SA" kern="0" dirty="0">
                <a:effectLst/>
                <a:latin typeface="Calibri" panose="020F0502020204030204" pitchFamily="34" charset="0"/>
                <a:ea typeface="Times New Roman" panose="02020603050405020304" pitchFamily="18" charset="0"/>
                <a:cs typeface="Alexandria" pitchFamily="2" charset="-78"/>
              </a:rPr>
              <a:t> أهمية الدعم النفسي للمجتمع المتضرر، حيث تم توفير فرق من المتخصصين في الدعم النفسي لتقديم المساعدة للناجين وأسر الضحايا</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kern="0" dirty="0">
                <a:effectLst/>
                <a:latin typeface="Calibri" panose="020F0502020204030204" pitchFamily="34" charset="0"/>
                <a:ea typeface="Times New Roman" panose="02020603050405020304" pitchFamily="18" charset="0"/>
                <a:cs typeface="Alexandria" pitchFamily="2" charset="-78"/>
              </a:rPr>
              <a:t>تم إنشاء مراكز دعم محلية لتقديم المساعدة النفسية والاجتماعية للسكان المتضررين</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النتائج</a:t>
            </a:r>
            <a:r>
              <a:rPr lang="en-GB" sz="2400" b="1"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kern="0" dirty="0">
                <a:effectLst/>
                <a:latin typeface="Calibri" panose="020F0502020204030204" pitchFamily="34" charset="0"/>
                <a:ea typeface="Times New Roman" panose="02020603050405020304" pitchFamily="18" charset="0"/>
                <a:cs typeface="Alexandria" pitchFamily="2" charset="-78"/>
              </a:rPr>
              <a:t>أدت قيادة </a:t>
            </a:r>
            <a:r>
              <a:rPr lang="ar-SA" kern="0" dirty="0" err="1">
                <a:effectLst/>
                <a:latin typeface="Calibri" panose="020F0502020204030204" pitchFamily="34" charset="0"/>
                <a:ea typeface="Times New Roman" panose="02020603050405020304" pitchFamily="18" charset="0"/>
                <a:cs typeface="Alexandria" pitchFamily="2" charset="-78"/>
              </a:rPr>
              <a:t>أرودونيه</a:t>
            </a:r>
            <a:r>
              <a:rPr lang="ar-SA" kern="0" dirty="0">
                <a:effectLst/>
                <a:latin typeface="Calibri" panose="020F0502020204030204" pitchFamily="34" charset="0"/>
                <a:ea typeface="Times New Roman" panose="02020603050405020304" pitchFamily="18" charset="0"/>
                <a:cs typeface="Alexandria" pitchFamily="2" charset="-78"/>
              </a:rPr>
              <a:t> الحاسمة والتواصل الفعّال مع الجمهور إلى تخفيف حدة الذعر والفزع بين السكان، وزيادة الثقة في جهود الإنقاذ والإغاثة. كما ساهمت الإجراءات السريعة والدعم النفسي في تسهيل عملية التعافي للمجتمع المتضرر</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5" name="TextBox 4">
            <a:extLst>
              <a:ext uri="{FF2B5EF4-FFF2-40B4-BE49-F238E27FC236}">
                <a16:creationId xmlns:a16="http://schemas.microsoft.com/office/drawing/2014/main" id="{84F6E4AE-8982-733F-0BAB-7D3C57032E4D}"/>
              </a:ext>
            </a:extLst>
          </p:cNvPr>
          <p:cNvSpPr txBox="1"/>
          <p:nvPr/>
        </p:nvSpPr>
        <p:spPr>
          <a:xfrm>
            <a:off x="-36609" y="824744"/>
            <a:ext cx="1222860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دراسة حالات واقعية في تطبيق المبادئ الأخلاقية للعلاقات العامة</a:t>
            </a:r>
          </a:p>
        </p:txBody>
      </p:sp>
    </p:spTree>
    <p:extLst>
      <p:ext uri="{BB962C8B-B14F-4D97-AF65-F5344CB8AC3E}">
        <p14:creationId xmlns:p14="http://schemas.microsoft.com/office/powerpoint/2010/main" val="352832244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56816" y="1691041"/>
            <a:ext cx="11044718" cy="4832092"/>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أحداث 11 سبتمبر (2001)</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أحداث 11 سبتمبر 2001 تُعتبر واحدة من أكثر الهجمات الإرهابية تأثيرًا في تاريخ الولايات المتحدة، حيث تعرضت نيويورك لهجوم على مركز التجارة العالمي، مما أسفر عن وفاة آلاف الأشخاص وإحداث دمار كبير. في تلك اللحظات الحرجة، أظهر رودي </a:t>
            </a:r>
            <a:r>
              <a:rPr lang="ar-SA" sz="1600" kern="0" dirty="0" err="1">
                <a:effectLst/>
                <a:latin typeface="Calibri" panose="020F0502020204030204" pitchFamily="34" charset="0"/>
                <a:ea typeface="Times New Roman" panose="02020603050405020304" pitchFamily="18" charset="0"/>
                <a:cs typeface="Alexandria" pitchFamily="2" charset="-78"/>
              </a:rPr>
              <a:t>جولياني</a:t>
            </a:r>
            <a:r>
              <a:rPr lang="ar-SA" sz="1600" kern="0" dirty="0">
                <a:effectLst/>
                <a:latin typeface="Calibri" panose="020F0502020204030204" pitchFamily="34" charset="0"/>
                <a:ea typeface="Times New Roman" panose="02020603050405020304" pitchFamily="18" charset="0"/>
                <a:cs typeface="Alexandria" pitchFamily="2" charset="-78"/>
              </a:rPr>
              <a:t>، عمدة نيويورك آنذاك، قيادة مثالية ساهمت في إدارة الأزمة بشكل فعال وتقديم الدعم للمجتمع المتضرر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رودي </a:t>
            </a:r>
            <a:r>
              <a:rPr lang="ar-SA" sz="1600" kern="0" dirty="0" err="1">
                <a:effectLst/>
                <a:latin typeface="Calibri" panose="020F0502020204030204" pitchFamily="34" charset="0"/>
                <a:ea typeface="Times New Roman" panose="02020603050405020304" pitchFamily="18" charset="0"/>
                <a:cs typeface="Alexandria" pitchFamily="2" charset="-78"/>
              </a:rPr>
              <a:t>جولياني</a:t>
            </a:r>
            <a:r>
              <a:rPr lang="ar-SA" sz="1600" kern="0" dirty="0">
                <a:effectLst/>
                <a:latin typeface="Calibri" panose="020F0502020204030204" pitchFamily="34" charset="0"/>
                <a:ea typeface="Times New Roman" panose="02020603050405020304" pitchFamily="18" charset="0"/>
                <a:cs typeface="Alexandria" pitchFamily="2" charset="-78"/>
              </a:rPr>
              <a:t> أظهر تطبيق المبادئ الأخلاقية للعلاقات العامة</a:t>
            </a:r>
            <a:r>
              <a:rPr lang="ar-EG"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من خلال الخطوات التالية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a:t>
            </a:r>
            <a:r>
              <a:rPr lang="ar-SA" sz="1600" b="1" kern="0" dirty="0">
                <a:effectLst/>
                <a:latin typeface="Calibri" panose="020F0502020204030204" pitchFamily="34" charset="0"/>
                <a:ea typeface="Times New Roman" panose="02020603050405020304" pitchFamily="18" charset="0"/>
                <a:cs typeface="Alexandria" pitchFamily="2" charset="-78"/>
              </a:rPr>
              <a:t>التواصل المستمر مع الجمهور</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قام </a:t>
            </a:r>
            <a:r>
              <a:rPr lang="ar-SA" sz="1600" kern="0" dirty="0" err="1">
                <a:effectLst/>
                <a:latin typeface="Calibri" panose="020F0502020204030204" pitchFamily="34" charset="0"/>
                <a:ea typeface="Times New Roman" panose="02020603050405020304" pitchFamily="18" charset="0"/>
                <a:cs typeface="Alexandria" pitchFamily="2" charset="-78"/>
              </a:rPr>
              <a:t>جولياني</a:t>
            </a:r>
            <a:r>
              <a:rPr lang="ar-SA" sz="1600" kern="0" dirty="0">
                <a:effectLst/>
                <a:latin typeface="Calibri" panose="020F0502020204030204" pitchFamily="34" charset="0"/>
                <a:ea typeface="Times New Roman" panose="02020603050405020304" pitchFamily="18" charset="0"/>
                <a:cs typeface="Alexandria" pitchFamily="2" charset="-78"/>
              </a:rPr>
              <a:t> بتقديم تحديثات مستمرة للجمهور حول الوضع، مما ساعد في تهدئة الفزع ونشر المعلومات الصحيحة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عقد مؤتمرات صحفية بانتظام، موضحًا تفاصيل الهجمات والإجراءات التي يتم اتخاذها للتعامل مع الأزمة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2.</a:t>
            </a:r>
            <a:r>
              <a:rPr lang="ar-SA" sz="1600" b="1" kern="0" dirty="0">
                <a:effectLst/>
                <a:latin typeface="Calibri" panose="020F0502020204030204" pitchFamily="34" charset="0"/>
                <a:ea typeface="Times New Roman" panose="02020603050405020304" pitchFamily="18" charset="0"/>
                <a:cs typeface="Alexandria" pitchFamily="2" charset="-78"/>
              </a:rPr>
              <a:t>تقديم المعلومات الدقيقة والشفافة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كان </a:t>
            </a:r>
            <a:r>
              <a:rPr lang="ar-SA" sz="1600" kern="0" dirty="0" err="1">
                <a:effectLst/>
                <a:latin typeface="Calibri" panose="020F0502020204030204" pitchFamily="34" charset="0"/>
                <a:ea typeface="Times New Roman" panose="02020603050405020304" pitchFamily="18" charset="0"/>
                <a:cs typeface="Alexandria" pitchFamily="2" charset="-78"/>
              </a:rPr>
              <a:t>جولياني</a:t>
            </a:r>
            <a:r>
              <a:rPr lang="ar-SA" sz="1600" kern="0" dirty="0">
                <a:effectLst/>
                <a:latin typeface="Calibri" panose="020F0502020204030204" pitchFamily="34" charset="0"/>
                <a:ea typeface="Times New Roman" panose="02020603050405020304" pitchFamily="18" charset="0"/>
                <a:cs typeface="Alexandria" pitchFamily="2" charset="-78"/>
              </a:rPr>
              <a:t> صريحًا وشفافًا في تقديم المعلومات حول حجم الكارثة، عدد الضحايا، وجهود الإنقاذ الجارية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أشار إلى التحديات التي تواجهها فرق الإنقاذ والإجراءات المتخذة لتحسين الوضع، مما ساعد في بناء الثقة بين الجمهور والسلطات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5" name="TextBox 4">
            <a:extLst>
              <a:ext uri="{FF2B5EF4-FFF2-40B4-BE49-F238E27FC236}">
                <a16:creationId xmlns:a16="http://schemas.microsoft.com/office/drawing/2014/main" id="{5FEABE64-2D7B-4D74-7DDF-FFC1BB9F4D81}"/>
              </a:ext>
            </a:extLst>
          </p:cNvPr>
          <p:cNvSpPr txBox="1"/>
          <p:nvPr/>
        </p:nvSpPr>
        <p:spPr>
          <a:xfrm>
            <a:off x="-35129" y="925552"/>
            <a:ext cx="1222860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دراسة حالات واقعية في تطبيق المبادئ الأخلاقية للعلاقات العامة</a:t>
            </a:r>
          </a:p>
        </p:txBody>
      </p:sp>
    </p:spTree>
    <p:extLst>
      <p:ext uri="{BB962C8B-B14F-4D97-AF65-F5344CB8AC3E}">
        <p14:creationId xmlns:p14="http://schemas.microsoft.com/office/powerpoint/2010/main" val="165819715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66833" y="1811007"/>
            <a:ext cx="10851933" cy="4639283"/>
          </a:xfrm>
          <a:prstGeom prst="rect">
            <a:avLst/>
          </a:prstGeom>
          <a:noFill/>
        </p:spPr>
        <p:txBody>
          <a:bodyPr wrap="square" rtlCol="0">
            <a:spAutoFit/>
          </a:bodyPr>
          <a:lstStyle/>
          <a:p>
            <a:pPr marL="342900" lvl="0" indent="-342900" algn="just" rtl="1">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أحداث 11 سبتمبر (2001)</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3.</a:t>
            </a:r>
            <a:r>
              <a:rPr lang="ar-SA" sz="1600" b="1" kern="0" dirty="0">
                <a:effectLst/>
                <a:latin typeface="Calibri" panose="020F0502020204030204" pitchFamily="34" charset="0"/>
                <a:ea typeface="Times New Roman" panose="02020603050405020304" pitchFamily="18" charset="0"/>
                <a:cs typeface="Alexandria" pitchFamily="2" charset="-78"/>
              </a:rPr>
              <a:t>التواجد الفعلي في مواقع الحدث</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err="1">
                <a:effectLst/>
                <a:latin typeface="Calibri" panose="020F0502020204030204" pitchFamily="34" charset="0"/>
                <a:ea typeface="Times New Roman" panose="02020603050405020304" pitchFamily="18" charset="0"/>
                <a:cs typeface="Alexandria" pitchFamily="2" charset="-78"/>
              </a:rPr>
              <a:t>جولياني</a:t>
            </a:r>
            <a:r>
              <a:rPr lang="ar-SA" sz="1600" kern="0" dirty="0">
                <a:effectLst/>
                <a:latin typeface="Calibri" panose="020F0502020204030204" pitchFamily="34" charset="0"/>
                <a:ea typeface="Times New Roman" panose="02020603050405020304" pitchFamily="18" charset="0"/>
                <a:cs typeface="Alexandria" pitchFamily="2" charset="-78"/>
              </a:rPr>
              <a:t> تواجد شخصيًا في مواقع الهجمات، حيث تجول بين الركام وتفاعل مع فرق الإنقاذ والمواطنين، مما أظهر دعمه وتضامنه مع المجتمع</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هذه الزيارات الميدانية ساهمت في تهدئة الناس وتعزيز الروح المعنوية لفرق الإنقاذ والمتضررين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4.</a:t>
            </a:r>
            <a:r>
              <a:rPr lang="ar-SA" sz="1600" b="1" kern="0" dirty="0">
                <a:effectLst/>
                <a:latin typeface="Calibri" panose="020F0502020204030204" pitchFamily="34" charset="0"/>
                <a:ea typeface="Times New Roman" panose="02020603050405020304" pitchFamily="18" charset="0"/>
                <a:cs typeface="Alexandria" pitchFamily="2" charset="-78"/>
              </a:rPr>
              <a:t>تنسيق جهود الإنقاذ بفعالية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نسق </a:t>
            </a:r>
            <a:r>
              <a:rPr lang="ar-SA" sz="1600" kern="0" dirty="0" err="1">
                <a:effectLst/>
                <a:latin typeface="Calibri" panose="020F0502020204030204" pitchFamily="34" charset="0"/>
                <a:ea typeface="Times New Roman" panose="02020603050405020304" pitchFamily="18" charset="0"/>
                <a:cs typeface="Alexandria" pitchFamily="2" charset="-78"/>
              </a:rPr>
              <a:t>جولياني</a:t>
            </a:r>
            <a:r>
              <a:rPr lang="ar-SA" sz="1600" kern="0" dirty="0">
                <a:effectLst/>
                <a:latin typeface="Calibri" panose="020F0502020204030204" pitchFamily="34" charset="0"/>
                <a:ea typeface="Times New Roman" panose="02020603050405020304" pitchFamily="18" charset="0"/>
                <a:cs typeface="Alexandria" pitchFamily="2" charset="-78"/>
              </a:rPr>
              <a:t> مع مختلف الوكالات الحكومية والمحلية لضمان تنفيذ جهود الإنقاذ والإغاثة بكفاءة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تم تنظيم فرق الإنقاذ وتوجيهها بشكل جيد، مما ساعد في إنقاذ العديد من الأرواح وتقليل الخسائر</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النتائج</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أدت قيادة </a:t>
            </a:r>
            <a:r>
              <a:rPr lang="ar-SA" sz="1600" kern="0" dirty="0" err="1">
                <a:effectLst/>
                <a:latin typeface="Calibri" panose="020F0502020204030204" pitchFamily="34" charset="0"/>
                <a:ea typeface="Times New Roman" panose="02020603050405020304" pitchFamily="18" charset="0"/>
                <a:cs typeface="Alexandria" pitchFamily="2" charset="-78"/>
              </a:rPr>
              <a:t>جولياني</a:t>
            </a:r>
            <a:r>
              <a:rPr lang="ar-SA" sz="1600" kern="0" dirty="0">
                <a:effectLst/>
                <a:latin typeface="Calibri" panose="020F0502020204030204" pitchFamily="34" charset="0"/>
                <a:ea typeface="Times New Roman" panose="02020603050405020304" pitchFamily="18" charset="0"/>
                <a:cs typeface="Alexandria" pitchFamily="2" charset="-78"/>
              </a:rPr>
              <a:t> الحاسمة والتواصل الفعّال مع الجمهور إلى تخفيف حدة الذعر والفزع بين السكان، وزيادة الثقة في جهود الإنقاذ والإغاثة. كما ساهمت الإجراءات السريعة والدعم النفسي في تسهيل عملية التعافي للمجتمع المتضرر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5" name="TextBox 4">
            <a:extLst>
              <a:ext uri="{FF2B5EF4-FFF2-40B4-BE49-F238E27FC236}">
                <a16:creationId xmlns:a16="http://schemas.microsoft.com/office/drawing/2014/main" id="{C6B4473C-D90A-4906-B5C7-43F98EAC10C2}"/>
              </a:ext>
            </a:extLst>
          </p:cNvPr>
          <p:cNvSpPr txBox="1"/>
          <p:nvPr/>
        </p:nvSpPr>
        <p:spPr>
          <a:xfrm>
            <a:off x="-35129" y="1031974"/>
            <a:ext cx="1222860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دراسة حالات واقعية في تطبيق المبادئ الأخلاقية للعلاقات العامة</a:t>
            </a:r>
          </a:p>
        </p:txBody>
      </p:sp>
    </p:spTree>
    <p:extLst>
      <p:ext uri="{BB962C8B-B14F-4D97-AF65-F5344CB8AC3E}">
        <p14:creationId xmlns:p14="http://schemas.microsoft.com/office/powerpoint/2010/main" val="81247275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40932" y="1544247"/>
            <a:ext cx="10242701" cy="4885505"/>
          </a:xfrm>
          <a:prstGeom prst="rect">
            <a:avLst/>
          </a:prstGeom>
          <a:noFill/>
        </p:spPr>
        <p:txBody>
          <a:bodyPr wrap="square" rtlCol="0">
            <a:spAutoFit/>
          </a:bodyPr>
          <a:lstStyle/>
          <a:p>
            <a:pPr marL="342900" lvl="0" indent="-342900" algn="just" rtl="1">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حادثة التسونامي في اليابان (2011)</a:t>
            </a:r>
          </a:p>
          <a:p>
            <a:pPr marL="457200"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في 11 مارس 2011، ضرب زلزال قوي قبالة ساحل اليابان الشمالي الشرقي، مما تسبب في موجات تسونامي مدمرة. تسونامي أدى إلى أزمة نووية في محطة فوكوشيما </a:t>
            </a:r>
            <a:r>
              <a:rPr lang="ar-SA" sz="1600" kern="0" dirty="0" err="1">
                <a:effectLst/>
                <a:latin typeface="Calibri" panose="020F0502020204030204" pitchFamily="34" charset="0"/>
                <a:ea typeface="Times New Roman" panose="02020603050405020304" pitchFamily="18" charset="0"/>
                <a:cs typeface="Alexandria" pitchFamily="2" charset="-78"/>
              </a:rPr>
              <a:t>دايتشي</a:t>
            </a:r>
            <a:r>
              <a:rPr lang="ar-SA" sz="1600" kern="0" dirty="0">
                <a:effectLst/>
                <a:latin typeface="Calibri" panose="020F0502020204030204" pitchFamily="34" charset="0"/>
                <a:ea typeface="Times New Roman" panose="02020603050405020304" pitchFamily="18" charset="0"/>
                <a:cs typeface="Alexandria" pitchFamily="2" charset="-78"/>
              </a:rPr>
              <a:t> للطاقة النووية، مما خلق واحدة من أخطر الكوارث النووية في التاريخ. في تلك الفترة الحرجة، أظهر </a:t>
            </a:r>
            <a:r>
              <a:rPr lang="ar-SA" sz="1600" kern="0" dirty="0" err="1">
                <a:effectLst/>
                <a:latin typeface="Calibri" panose="020F0502020204030204" pitchFamily="34" charset="0"/>
                <a:ea typeface="Times New Roman" panose="02020603050405020304" pitchFamily="18" charset="0"/>
                <a:cs typeface="Alexandria" pitchFamily="2" charset="-78"/>
              </a:rPr>
              <a:t>ناوتو</a:t>
            </a:r>
            <a:r>
              <a:rPr lang="ar-SA" sz="1600" kern="0" dirty="0">
                <a:effectLst/>
                <a:latin typeface="Calibri" panose="020F0502020204030204" pitchFamily="34" charset="0"/>
                <a:ea typeface="Times New Roman" panose="02020603050405020304" pitchFamily="18" charset="0"/>
                <a:cs typeface="Alexandria" pitchFamily="2" charset="-78"/>
              </a:rPr>
              <a:t> كان، رئيس وزراء اليابان آنذاك، قيادة فعّالة وإدارة حاسمة للأزمة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Bef>
                <a:spcPts val="600"/>
              </a:spcBef>
              <a:spcAft>
                <a:spcPts val="600"/>
              </a:spcAft>
            </a:pPr>
            <a:r>
              <a:rPr lang="ar-SA" sz="1600" b="1" kern="0" dirty="0" err="1">
                <a:effectLst/>
                <a:latin typeface="Calibri" panose="020F0502020204030204" pitchFamily="34" charset="0"/>
                <a:ea typeface="Times New Roman" panose="02020603050405020304" pitchFamily="18" charset="0"/>
                <a:cs typeface="Alexandria" pitchFamily="2" charset="-78"/>
              </a:rPr>
              <a:t>ناوتو</a:t>
            </a:r>
            <a:r>
              <a:rPr lang="ar-SA" sz="1600" b="1" kern="0" dirty="0">
                <a:effectLst/>
                <a:latin typeface="Calibri" panose="020F0502020204030204" pitchFamily="34" charset="0"/>
                <a:ea typeface="Times New Roman" panose="02020603050405020304" pitchFamily="18" charset="0"/>
                <a:cs typeface="Alexandria" pitchFamily="2" charset="-78"/>
              </a:rPr>
              <a:t> كان أظهر تطبيق المبادئ الأخلاقية للعلاقات العامة</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من خلال الخطوات التالية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a:t>
            </a:r>
            <a:r>
              <a:rPr lang="ar-SA" sz="1600" b="1" kern="0" dirty="0">
                <a:effectLst/>
                <a:latin typeface="Calibri" panose="020F0502020204030204" pitchFamily="34" charset="0"/>
                <a:ea typeface="Times New Roman" panose="02020603050405020304" pitchFamily="18" charset="0"/>
                <a:cs typeface="Alexandria" pitchFamily="2" charset="-78"/>
              </a:rPr>
              <a:t>تنسيق عمليات الإجلاء والإنقاذ</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فور وقوع الزلزال والتسونامي، قامت الحكومة اليابانية بقيادة </a:t>
            </a:r>
            <a:r>
              <a:rPr lang="ar-SA" sz="1600" kern="0" dirty="0" err="1">
                <a:effectLst/>
                <a:latin typeface="Calibri" panose="020F0502020204030204" pitchFamily="34" charset="0"/>
                <a:ea typeface="Times New Roman" panose="02020603050405020304" pitchFamily="18" charset="0"/>
                <a:cs typeface="Alexandria" pitchFamily="2" charset="-78"/>
              </a:rPr>
              <a:t>ناوتو</a:t>
            </a:r>
            <a:r>
              <a:rPr lang="ar-SA" sz="1600" kern="0" dirty="0">
                <a:effectLst/>
                <a:latin typeface="Calibri" panose="020F0502020204030204" pitchFamily="34" charset="0"/>
                <a:ea typeface="Times New Roman" panose="02020603050405020304" pitchFamily="18" charset="0"/>
                <a:cs typeface="Alexandria" pitchFamily="2" charset="-78"/>
              </a:rPr>
              <a:t> كان بتنفيذ عمليات إجلاء واسعة النطاق للسكان من المناطق المتضررة والمناطق القريبة من محطة فوكوشيما النووية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تم نشر فرق الإنقاذ والجيش الياباني (قوات الدفاع الذاتي) بسرعة للبحث عن الناجين وتقديم المساعدة الطارئة للمناطق المتضررة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5" name="TextBox 4">
            <a:extLst>
              <a:ext uri="{FF2B5EF4-FFF2-40B4-BE49-F238E27FC236}">
                <a16:creationId xmlns:a16="http://schemas.microsoft.com/office/drawing/2014/main" id="{0343B7B8-667A-CC73-1D07-B2971667E784}"/>
              </a:ext>
            </a:extLst>
          </p:cNvPr>
          <p:cNvSpPr txBox="1"/>
          <p:nvPr/>
        </p:nvSpPr>
        <p:spPr>
          <a:xfrm>
            <a:off x="-35129" y="896744"/>
            <a:ext cx="1222860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دراسة حالات واقعية في تطبيق المبادئ الأخلاقية للعلاقات العامة</a:t>
            </a:r>
          </a:p>
        </p:txBody>
      </p:sp>
    </p:spTree>
    <p:extLst>
      <p:ext uri="{BB962C8B-B14F-4D97-AF65-F5344CB8AC3E}">
        <p14:creationId xmlns:p14="http://schemas.microsoft.com/office/powerpoint/2010/main" val="410918747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728540"/>
            <a:ext cx="10034532" cy="4670061"/>
          </a:xfrm>
          <a:prstGeom prst="rect">
            <a:avLst/>
          </a:prstGeom>
          <a:noFill/>
        </p:spPr>
        <p:txBody>
          <a:bodyPr wrap="square" rtlCol="0">
            <a:spAutoFit/>
          </a:bodyPr>
          <a:lstStyle/>
          <a:p>
            <a:pPr marL="342900" lvl="0" indent="-342900" algn="just" rtl="1">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حادثة التسونامي في اليابان (2011)</a:t>
            </a: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2.</a:t>
            </a:r>
            <a:r>
              <a:rPr lang="ar-SA" sz="1600" b="1" kern="0" dirty="0">
                <a:effectLst/>
                <a:latin typeface="Calibri" panose="020F0502020204030204" pitchFamily="34" charset="0"/>
                <a:ea typeface="Times New Roman" panose="02020603050405020304" pitchFamily="18" charset="0"/>
                <a:cs typeface="Alexandria" pitchFamily="2" charset="-78"/>
              </a:rPr>
              <a:t>مواجهة التحديات بصراحة وشفافية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واجه </a:t>
            </a:r>
            <a:r>
              <a:rPr lang="ar-SA" sz="1600" kern="0" dirty="0" err="1">
                <a:effectLst/>
                <a:latin typeface="Calibri" panose="020F0502020204030204" pitchFamily="34" charset="0"/>
                <a:ea typeface="Times New Roman" panose="02020603050405020304" pitchFamily="18" charset="0"/>
                <a:cs typeface="Alexandria" pitchFamily="2" charset="-78"/>
              </a:rPr>
              <a:t>ناوتو</a:t>
            </a:r>
            <a:r>
              <a:rPr lang="ar-SA" sz="1600" kern="0" dirty="0">
                <a:effectLst/>
                <a:latin typeface="Calibri" panose="020F0502020204030204" pitchFamily="34" charset="0"/>
                <a:ea typeface="Times New Roman" panose="02020603050405020304" pitchFamily="18" charset="0"/>
                <a:cs typeface="Alexandria" pitchFamily="2" charset="-78"/>
              </a:rPr>
              <a:t> كان التحديات الكبيرة المرتبطة بأزمة فوكوشيما النووية بصراحة، حيث قدم معلومات دقيقة وشفافة للجمهور حول الوضع في المحطة النووية وجهود الحكومة لاحتواء التسرب النووي</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عقد مؤتمرات صحفية بانتظام مع كبار المسؤولين الحكوميين والعلماء لتقديم تحديثات مستمرة حول الحالة النووية والإجراءات المتخذة لحماية الصحة العامة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3.</a:t>
            </a:r>
            <a:r>
              <a:rPr lang="ar-SA" sz="1600" b="1" kern="0" dirty="0">
                <a:effectLst/>
                <a:latin typeface="Calibri" panose="020F0502020204030204" pitchFamily="34" charset="0"/>
                <a:ea typeface="Times New Roman" panose="02020603050405020304" pitchFamily="18" charset="0"/>
                <a:cs typeface="Alexandria" pitchFamily="2" charset="-78"/>
              </a:rPr>
              <a:t>التواصل المستمر مع الجمهور</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أظهر </a:t>
            </a:r>
            <a:r>
              <a:rPr lang="ar-SA" sz="1600" kern="0" dirty="0" err="1">
                <a:effectLst/>
                <a:latin typeface="Calibri" panose="020F0502020204030204" pitchFamily="34" charset="0"/>
                <a:ea typeface="Times New Roman" panose="02020603050405020304" pitchFamily="18" charset="0"/>
                <a:cs typeface="Alexandria" pitchFamily="2" charset="-78"/>
              </a:rPr>
              <a:t>ناوتو</a:t>
            </a:r>
            <a:r>
              <a:rPr lang="ar-SA" sz="1600" kern="0" dirty="0">
                <a:effectLst/>
                <a:latin typeface="Calibri" panose="020F0502020204030204" pitchFamily="34" charset="0"/>
                <a:ea typeface="Times New Roman" panose="02020603050405020304" pitchFamily="18" charset="0"/>
                <a:cs typeface="Alexandria" pitchFamily="2" charset="-78"/>
              </a:rPr>
              <a:t> كان التزامه بالتواصل المستمر مع الجمهور، حيث استخدم وسائل الإعلام التقليدية والجديدة لإيصال الرسائل الهامة وطمأنة السكان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قدم رسائل </a:t>
            </a:r>
            <a:r>
              <a:rPr lang="ar-SA" sz="1600" kern="0" dirty="0" err="1">
                <a:effectLst/>
                <a:latin typeface="Calibri" panose="020F0502020204030204" pitchFamily="34" charset="0"/>
                <a:ea typeface="Times New Roman" panose="02020603050405020304" pitchFamily="18" charset="0"/>
                <a:cs typeface="Alexandria" pitchFamily="2" charset="-78"/>
              </a:rPr>
              <a:t>تعاطفية</a:t>
            </a:r>
            <a:r>
              <a:rPr lang="ar-SA" sz="1600" kern="0" dirty="0">
                <a:effectLst/>
                <a:latin typeface="Calibri" panose="020F0502020204030204" pitchFamily="34" charset="0"/>
                <a:ea typeface="Times New Roman" panose="02020603050405020304" pitchFamily="18" charset="0"/>
                <a:cs typeface="Alexandria" pitchFamily="2" charset="-78"/>
              </a:rPr>
              <a:t> وداعمة للمجتمع الياباني، مما ساعد في تهدئة القلق والخوف بين المواطنين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5" name="TextBox 4">
            <a:extLst>
              <a:ext uri="{FF2B5EF4-FFF2-40B4-BE49-F238E27FC236}">
                <a16:creationId xmlns:a16="http://schemas.microsoft.com/office/drawing/2014/main" id="{A462ACB7-3A39-BFF7-7D1F-177E30B4053E}"/>
              </a:ext>
            </a:extLst>
          </p:cNvPr>
          <p:cNvSpPr txBox="1"/>
          <p:nvPr/>
        </p:nvSpPr>
        <p:spPr>
          <a:xfrm>
            <a:off x="-35129" y="874522"/>
            <a:ext cx="1222860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دراسة حالات واقعية في تطبيق المبادئ الأخلاقية للعلاقات العامة</a:t>
            </a:r>
          </a:p>
        </p:txBody>
      </p:sp>
    </p:spTree>
    <p:extLst>
      <p:ext uri="{BB962C8B-B14F-4D97-AF65-F5344CB8AC3E}">
        <p14:creationId xmlns:p14="http://schemas.microsoft.com/office/powerpoint/2010/main" val="338910472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88244" y="1920867"/>
            <a:ext cx="11415511" cy="4193007"/>
          </a:xfrm>
          <a:prstGeom prst="rect">
            <a:avLst/>
          </a:prstGeom>
          <a:noFill/>
        </p:spPr>
        <p:txBody>
          <a:bodyPr wrap="square" rtlCol="0">
            <a:spAutoFit/>
          </a:bodyPr>
          <a:lstStyle/>
          <a:p>
            <a:pPr marL="342900" lvl="0" indent="-342900" algn="just" rtl="1">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حادثة التسونامي في اليابان (2011)</a:t>
            </a: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4.</a:t>
            </a:r>
            <a:r>
              <a:rPr lang="ar-SA" sz="1600" b="1" kern="0" dirty="0">
                <a:effectLst/>
                <a:latin typeface="Calibri" panose="020F0502020204030204" pitchFamily="34" charset="0"/>
                <a:ea typeface="Times New Roman" panose="02020603050405020304" pitchFamily="18" charset="0"/>
                <a:cs typeface="Alexandria" pitchFamily="2" charset="-78"/>
              </a:rPr>
              <a:t>تحسين جهود التعافي</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قاد </a:t>
            </a:r>
            <a:r>
              <a:rPr lang="ar-SA" sz="1600" kern="0" dirty="0" err="1">
                <a:effectLst/>
                <a:latin typeface="Calibri" panose="020F0502020204030204" pitchFamily="34" charset="0"/>
                <a:ea typeface="Times New Roman" panose="02020603050405020304" pitchFamily="18" charset="0"/>
                <a:cs typeface="Alexandria" pitchFamily="2" charset="-78"/>
              </a:rPr>
              <a:t>ناوتو</a:t>
            </a:r>
            <a:r>
              <a:rPr lang="ar-SA" sz="1600" kern="0" dirty="0">
                <a:effectLst/>
                <a:latin typeface="Calibri" panose="020F0502020204030204" pitchFamily="34" charset="0"/>
                <a:ea typeface="Times New Roman" panose="02020603050405020304" pitchFamily="18" charset="0"/>
                <a:cs typeface="Alexandria" pitchFamily="2" charset="-78"/>
              </a:rPr>
              <a:t> كان الجهود الحكومية لتحسين عمليات التعافي وإعادة الإعمار، حيث تم تخصيص موارد كبيرة لدعم المتضررين وإعادة بناء البنية التحتية المتضررة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تم التركيز على تعزيز السلامة النووية وتطوير سياسات جديدة لمنع وقوع حوادث مماثلة في المستقبل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النتائج</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أدت القيادة الحاسمة والشفافة </a:t>
            </a:r>
            <a:r>
              <a:rPr lang="ar-SA" sz="1600" kern="0" dirty="0" err="1">
                <a:effectLst/>
                <a:latin typeface="Calibri" panose="020F0502020204030204" pitchFamily="34" charset="0"/>
                <a:ea typeface="Times New Roman" panose="02020603050405020304" pitchFamily="18" charset="0"/>
                <a:cs typeface="Alexandria" pitchFamily="2" charset="-78"/>
              </a:rPr>
              <a:t>لناوتو</a:t>
            </a:r>
            <a:r>
              <a:rPr lang="ar-SA" sz="1600" kern="0" dirty="0">
                <a:effectLst/>
                <a:latin typeface="Calibri" panose="020F0502020204030204" pitchFamily="34" charset="0"/>
                <a:ea typeface="Times New Roman" panose="02020603050405020304" pitchFamily="18" charset="0"/>
                <a:cs typeface="Alexandria" pitchFamily="2" charset="-78"/>
              </a:rPr>
              <a:t> كان إلى تحسين إدارة الأزمة وتقليل الآثار السلبية على المجتمع الياباني. ساهمت جهوده في تنسيق عمليات الإجلاء والإنقاذ وتقديم المعلومات الدقيقة في تهدئة القلق العام وتحسين جهود التعافي بعد الكارثة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5" name="TextBox 4">
            <a:extLst>
              <a:ext uri="{FF2B5EF4-FFF2-40B4-BE49-F238E27FC236}">
                <a16:creationId xmlns:a16="http://schemas.microsoft.com/office/drawing/2014/main" id="{68984C76-E3B6-A655-69CD-CF0A3D487E04}"/>
              </a:ext>
            </a:extLst>
          </p:cNvPr>
          <p:cNvSpPr txBox="1"/>
          <p:nvPr/>
        </p:nvSpPr>
        <p:spPr>
          <a:xfrm>
            <a:off x="-35129" y="931408"/>
            <a:ext cx="1222860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دراسة حالات واقعية في تطبيق المبادئ الأخلاقية للعلاقات العامة</a:t>
            </a:r>
          </a:p>
        </p:txBody>
      </p:sp>
    </p:spTree>
    <p:extLst>
      <p:ext uri="{BB962C8B-B14F-4D97-AF65-F5344CB8AC3E}">
        <p14:creationId xmlns:p14="http://schemas.microsoft.com/office/powerpoint/2010/main" val="180388045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65314" y="1332901"/>
            <a:ext cx="11415511" cy="5316392"/>
          </a:xfrm>
          <a:prstGeom prst="rect">
            <a:avLst/>
          </a:prstGeom>
          <a:noFill/>
        </p:spPr>
        <p:txBody>
          <a:bodyPr wrap="square" rtlCol="0">
            <a:spAutoFit/>
          </a:bodyPr>
          <a:lstStyle/>
          <a:p>
            <a:pPr marL="342900" lvl="0" indent="-342900" algn="just" rtl="1">
              <a:lnSpc>
                <a:spcPct val="150000"/>
              </a:lnSpc>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أزمة "مستشفى كليفلاند" وتسريب بيانات المرضى (2024)</a:t>
            </a:r>
            <a:endParaRPr lang="ar-EG" sz="2400" b="1" kern="0" dirty="0">
              <a:solidFill>
                <a:srgbClr val="00AEEF"/>
              </a:solidFill>
              <a:latin typeface="Alexandria" pitchFamily="2" charset="-78"/>
              <a:ea typeface="Times New Roman" panose="02020603050405020304" pitchFamily="18" charset="0"/>
              <a:cs typeface="Alexandria" pitchFamily="2" charset="-78"/>
            </a:endParaRPr>
          </a:p>
          <a:p>
            <a:pPr lvl="0" algn="just" rtl="1">
              <a:spcAft>
                <a:spcPts val="600"/>
              </a:spcAft>
              <a:tabLst>
                <a:tab pos="457200" algn="l"/>
              </a:tabLst>
            </a:pPr>
            <a:r>
              <a:rPr lang="ar-EG" sz="1600" kern="0" dirty="0">
                <a:effectLst/>
                <a:latin typeface="Calibri" panose="020F0502020204030204" pitchFamily="34" charset="0"/>
                <a:ea typeface="Times New Roman" panose="02020603050405020304" pitchFamily="18" charset="0"/>
                <a:cs typeface="Alexandria" pitchFamily="2" charset="-78"/>
              </a:rPr>
              <a:t>ف</a:t>
            </a:r>
            <a:r>
              <a:rPr lang="ar-SA" sz="1600" kern="0" dirty="0">
                <a:effectLst/>
                <a:latin typeface="Calibri" panose="020F0502020204030204" pitchFamily="34" charset="0"/>
                <a:ea typeface="Times New Roman" panose="02020603050405020304" pitchFamily="18" charset="0"/>
                <a:cs typeface="Alexandria" pitchFamily="2" charset="-78"/>
              </a:rPr>
              <a:t>ي بداية عام 2024، اكتشف أن مستشفى كليفلاند كان ضحية لهجوم إلكتروني أدى إلى تسريب بيانات حساسة للمرضى، بما في ذلك المعلومات الشخصية والطبية. أثار هذا الحادث قلقًا واسعًا بشأن حماية البيانات وخصوصية المرضى.</a:t>
            </a:r>
            <a:endParaRPr lang="ar-EG" sz="1600" kern="0" dirty="0">
              <a:effectLst/>
              <a:latin typeface="Calibri" panose="020F0502020204030204" pitchFamily="34" charset="0"/>
              <a:ea typeface="Times New Roman" panose="02020603050405020304" pitchFamily="18" charset="0"/>
              <a:cs typeface="Alexandria" pitchFamily="2" charset="-78"/>
            </a:endParaRPr>
          </a:p>
          <a:p>
            <a:pPr marL="457200"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الإجراءات:</a:t>
            </a:r>
            <a:endParaRPr lang="ar-EG" b="1" kern="0" dirty="0">
              <a:effectLst/>
              <a:latin typeface="Calibri" panose="020F0502020204030204" pitchFamily="34" charset="0"/>
              <a:ea typeface="Times New Roman" panose="02020603050405020304" pitchFamily="18" charset="0"/>
              <a:cs typeface="Alexandria" pitchFamily="2" charset="-78"/>
            </a:endParaRPr>
          </a:p>
          <a:p>
            <a:pPr marL="457200"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الاعتراف والشفافية: </a:t>
            </a:r>
            <a:r>
              <a:rPr lang="ar-SA" sz="1600" kern="0" dirty="0">
                <a:effectLst/>
                <a:latin typeface="Calibri" panose="020F0502020204030204" pitchFamily="34" charset="0"/>
                <a:ea typeface="Times New Roman" panose="02020603050405020304" pitchFamily="18" charset="0"/>
                <a:cs typeface="Alexandria" pitchFamily="2" charset="-78"/>
              </a:rPr>
              <a:t>بعد الحادث، أصدرت مستشفى كليفلاند بيانًا فوريًا تعترف فيه بالاختراق وتوضح طبيعة البيانات المتأثرة. كما أكدت أنها تعمل مع فرق الأمن السيبراني للتحقيق في الحادث.</a:t>
            </a:r>
            <a:endParaRPr lang="ar-EG" sz="1600" kern="0" dirty="0">
              <a:effectLst/>
              <a:latin typeface="Calibri" panose="020F0502020204030204" pitchFamily="34" charset="0"/>
              <a:ea typeface="Times New Roman" panose="02020603050405020304" pitchFamily="18" charset="0"/>
              <a:cs typeface="Alexandria" pitchFamily="2" charset="-78"/>
            </a:endParaRPr>
          </a:p>
          <a:p>
            <a:pPr marL="457200"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إبلاغ المرضى</a:t>
            </a:r>
            <a:r>
              <a:rPr lang="ar-SA" sz="1600" kern="0" dirty="0">
                <a:effectLst/>
                <a:latin typeface="Calibri" panose="020F0502020204030204" pitchFamily="34" charset="0"/>
                <a:ea typeface="Times New Roman" panose="02020603050405020304" pitchFamily="18" charset="0"/>
                <a:cs typeface="Alexandria" pitchFamily="2" charset="-78"/>
              </a:rPr>
              <a:t>: قامت المستشفى بإبلاغ جميع المرضى المتأثرين بالحادث وعرضت عليهم خدمات حماية الهوية ومراقبة الائتمان كإجراء وقائي.</a:t>
            </a:r>
            <a:endParaRPr lang="ar-EG" sz="1600" kern="0" dirty="0">
              <a:effectLst/>
              <a:latin typeface="Calibri" panose="020F0502020204030204" pitchFamily="34" charset="0"/>
              <a:ea typeface="Times New Roman" panose="02020603050405020304" pitchFamily="18" charset="0"/>
              <a:cs typeface="Alexandria" pitchFamily="2" charset="-78"/>
            </a:endParaRPr>
          </a:p>
          <a:p>
            <a:pPr marL="457200"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تحسين الأمان</a:t>
            </a:r>
            <a:r>
              <a:rPr lang="ar-SA" sz="1600" kern="0" dirty="0">
                <a:effectLst/>
                <a:latin typeface="Calibri" panose="020F0502020204030204" pitchFamily="34" charset="0"/>
                <a:ea typeface="Times New Roman" panose="02020603050405020304" pitchFamily="18" charset="0"/>
                <a:cs typeface="Alexandria" pitchFamily="2" charset="-78"/>
              </a:rPr>
              <a:t>: قامت المستشفى بتحديث سياسات الأمان السيبراني الخاصة بها، بما في ذلك تعزيز التدابير الأمنية وتعليم الموظفين حول أفضل ممارسات الأمان الرقمي.</a:t>
            </a:r>
            <a:endParaRPr lang="ar-EG" sz="1600" kern="0" dirty="0">
              <a:effectLst/>
              <a:latin typeface="Calibri" panose="020F0502020204030204" pitchFamily="34" charset="0"/>
              <a:ea typeface="Times New Roman" panose="02020603050405020304" pitchFamily="18" charset="0"/>
              <a:cs typeface="Alexandria" pitchFamily="2" charset="-78"/>
            </a:endParaRPr>
          </a:p>
          <a:p>
            <a:pPr marL="457200"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التعاون مع الجهات التنظيمية</a:t>
            </a:r>
            <a:r>
              <a:rPr lang="ar-SA" sz="1600" kern="0" dirty="0">
                <a:effectLst/>
                <a:latin typeface="Calibri" panose="020F0502020204030204" pitchFamily="34" charset="0"/>
                <a:ea typeface="Times New Roman" panose="02020603050405020304" pitchFamily="18" charset="0"/>
                <a:cs typeface="Alexandria" pitchFamily="2" charset="-78"/>
              </a:rPr>
              <a:t>: تعاونت المستشفى مع الجهات الرقابية والتنظيمية لتحسين الأمان وضمان الامتثال لمتطلبات حماية البيانات.</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5" name="TextBox 4">
            <a:extLst>
              <a:ext uri="{FF2B5EF4-FFF2-40B4-BE49-F238E27FC236}">
                <a16:creationId xmlns:a16="http://schemas.microsoft.com/office/drawing/2014/main" id="{68984C76-E3B6-A655-69CD-CF0A3D487E04}"/>
              </a:ext>
            </a:extLst>
          </p:cNvPr>
          <p:cNvSpPr txBox="1"/>
          <p:nvPr/>
        </p:nvSpPr>
        <p:spPr>
          <a:xfrm>
            <a:off x="-35129" y="830289"/>
            <a:ext cx="1222860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دراسة حالات واقعية في تطبيق المبادئ الأخلاقية للعلاقات العامة</a:t>
            </a:r>
          </a:p>
        </p:txBody>
      </p:sp>
    </p:spTree>
    <p:extLst>
      <p:ext uri="{BB962C8B-B14F-4D97-AF65-F5344CB8AC3E}">
        <p14:creationId xmlns:p14="http://schemas.microsoft.com/office/powerpoint/2010/main" val="367653962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705572"/>
            <a:ext cx="10557863" cy="4172745"/>
          </a:xfrm>
          <a:prstGeom prst="rect">
            <a:avLst/>
          </a:prstGeom>
          <a:noFill/>
        </p:spPr>
        <p:txBody>
          <a:bodyPr wrap="square" rtlCol="0">
            <a:spAutoFit/>
          </a:bodyPr>
          <a:lstStyle/>
          <a:p>
            <a:pPr marL="342900" lvl="0" indent="-342900" algn="just" rtl="1">
              <a:lnSpc>
                <a:spcPct val="150000"/>
              </a:lnSpc>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أزمة "مستشفى كليفلاند" وتسريب بيانات المرضى (2024)</a:t>
            </a:r>
            <a:endParaRPr lang="ar-EG" sz="2400" b="1" kern="0" dirty="0">
              <a:solidFill>
                <a:srgbClr val="00AEEF"/>
              </a:solidFill>
              <a:latin typeface="Alexandria" pitchFamily="2" charset="-78"/>
              <a:ea typeface="Times New Roman" panose="02020603050405020304" pitchFamily="18" charset="0"/>
              <a:cs typeface="Alexandria" pitchFamily="2" charset="-78"/>
            </a:endParaRPr>
          </a:p>
          <a:p>
            <a:pPr marL="457200" algn="just" rtl="1">
              <a:lnSpc>
                <a:spcPct val="150000"/>
              </a:lnSpc>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النتائج:</a:t>
            </a:r>
            <a:endParaRPr lang="ar-EG" sz="2000" b="1" kern="0" dirty="0">
              <a:effectLst/>
              <a:latin typeface="Calibri" panose="020F0502020204030204" pitchFamily="34" charset="0"/>
              <a:ea typeface="Times New Roman" panose="02020603050405020304" pitchFamily="18" charset="0"/>
              <a:cs typeface="Alexandria" pitchFamily="2" charset="-78"/>
            </a:endParaRPr>
          </a:p>
          <a:p>
            <a:pPr marL="457200"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استعادة الثقة: </a:t>
            </a:r>
            <a:r>
              <a:rPr lang="ar-SA" kern="0" dirty="0">
                <a:effectLst/>
                <a:latin typeface="Calibri" panose="020F0502020204030204" pitchFamily="34" charset="0"/>
                <a:ea typeface="Times New Roman" panose="02020603050405020304" pitchFamily="18" charset="0"/>
                <a:cs typeface="Alexandria" pitchFamily="2" charset="-78"/>
              </a:rPr>
              <a:t>على الرغم من الضرر الكبير الذي لحق بسمعة المستشفى، ساعدت الشفافية السريعة والإجراءات التصحيحية في تهدئة بعض المخاوف وتعزيز ثقة المرضى.</a:t>
            </a:r>
            <a:endParaRPr lang="ar-EG" kern="0" dirty="0">
              <a:effectLst/>
              <a:latin typeface="Calibri" panose="020F0502020204030204" pitchFamily="34" charset="0"/>
              <a:ea typeface="Times New Roman" panose="02020603050405020304" pitchFamily="18" charset="0"/>
              <a:cs typeface="Alexandria" pitchFamily="2" charset="-78"/>
            </a:endParaRPr>
          </a:p>
          <a:p>
            <a:pPr marL="457200"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تحسين الأمان: </a:t>
            </a:r>
            <a:r>
              <a:rPr lang="ar-SA" kern="0" dirty="0">
                <a:effectLst/>
                <a:latin typeface="Calibri" panose="020F0502020204030204" pitchFamily="34" charset="0"/>
                <a:ea typeface="Times New Roman" panose="02020603050405020304" pitchFamily="18" charset="0"/>
                <a:cs typeface="Alexandria" pitchFamily="2" charset="-78"/>
              </a:rPr>
              <a:t>أدت الاستجابة الفعالة إلى تعزيز الأمان الرقمي للمستشفى وتقليل المخاطر المستقبلية.</a:t>
            </a:r>
            <a:endParaRPr lang="ar-EG" kern="0" dirty="0">
              <a:effectLst/>
              <a:latin typeface="Calibri" panose="020F0502020204030204" pitchFamily="34" charset="0"/>
              <a:ea typeface="Times New Roman" panose="02020603050405020304" pitchFamily="18" charset="0"/>
              <a:cs typeface="Alexandria" pitchFamily="2" charset="-78"/>
            </a:endParaRPr>
          </a:p>
          <a:p>
            <a:pPr marL="457200"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الالتزام بالامتثال: </a:t>
            </a:r>
            <a:r>
              <a:rPr lang="ar-SA" kern="0" dirty="0">
                <a:effectLst/>
                <a:latin typeface="Calibri" panose="020F0502020204030204" pitchFamily="34" charset="0"/>
                <a:ea typeface="Times New Roman" panose="02020603050405020304" pitchFamily="18" charset="0"/>
                <a:cs typeface="Alexandria" pitchFamily="2" charset="-78"/>
              </a:rPr>
              <a:t>من خلال التعاون مع الجهات التنظيمية، أثبتت المستشفى التزامها بتحسين السياسات والتدابير الأمنية، مما ساعد في إعادة بناء سمعتها وضمان الامتثال للمعايير القانونية.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5" name="TextBox 4">
            <a:extLst>
              <a:ext uri="{FF2B5EF4-FFF2-40B4-BE49-F238E27FC236}">
                <a16:creationId xmlns:a16="http://schemas.microsoft.com/office/drawing/2014/main" id="{68984C76-E3B6-A655-69CD-CF0A3D487E04}"/>
              </a:ext>
            </a:extLst>
          </p:cNvPr>
          <p:cNvSpPr txBox="1"/>
          <p:nvPr/>
        </p:nvSpPr>
        <p:spPr>
          <a:xfrm>
            <a:off x="-36609" y="1060591"/>
            <a:ext cx="1222860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دراسة حالات واقعية في تطبيق المبادئ الأخلاقية للعلاقات العامة</a:t>
            </a:r>
          </a:p>
        </p:txBody>
      </p:sp>
    </p:spTree>
    <p:extLst>
      <p:ext uri="{BB962C8B-B14F-4D97-AF65-F5344CB8AC3E}">
        <p14:creationId xmlns:p14="http://schemas.microsoft.com/office/powerpoint/2010/main" val="3668633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962053"/>
            <a:ext cx="10557863" cy="4077335"/>
          </a:xfrm>
          <a:prstGeom prst="rect">
            <a:avLst/>
          </a:prstGeom>
          <a:noFill/>
        </p:spPr>
        <p:txBody>
          <a:bodyPr wrap="square" rtlCol="0">
            <a:spAutoFit/>
          </a:bodyPr>
          <a:lstStyle/>
          <a:p>
            <a:pPr marL="342900" lvl="0" indent="-342900" algn="just" rtl="1">
              <a:lnSpc>
                <a:spcPct val="150000"/>
              </a:lnSpc>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حملة "نايك" لتقليل بصمتها البيئية (2024)</a:t>
            </a:r>
            <a:endParaRPr lang="ar-EG" sz="2400" b="1" kern="0" dirty="0">
              <a:solidFill>
                <a:srgbClr val="00AEEF"/>
              </a:solidFill>
              <a:latin typeface="Alexandria" pitchFamily="2" charset="-78"/>
              <a:ea typeface="Times New Roman" panose="02020603050405020304" pitchFamily="18" charset="0"/>
              <a:cs typeface="Alexandria" pitchFamily="2" charset="-78"/>
            </a:endParaRPr>
          </a:p>
          <a:p>
            <a:pPr lvl="0" algn="just" rtl="1">
              <a:lnSpc>
                <a:spcPct val="150000"/>
              </a:lnSpc>
              <a:spcAft>
                <a:spcPts val="600"/>
              </a:spcAft>
              <a:tabLst>
                <a:tab pos="457200" algn="l"/>
              </a:tabLst>
            </a:pPr>
            <a:r>
              <a:rPr lang="ar-EG" sz="2000" kern="0" dirty="0">
                <a:effectLst/>
                <a:latin typeface="Calibri" panose="020F0502020204030204" pitchFamily="34" charset="0"/>
                <a:ea typeface="Times New Roman" panose="02020603050405020304" pitchFamily="18" charset="0"/>
                <a:cs typeface="Alexandria" pitchFamily="2" charset="-78"/>
              </a:rPr>
              <a:t>في عام 2024، أعلنت شركة "نايك" عن حملة طموحة لتقليل بصمتها البيئية في محاولة لتلبية متطلبات الاستدامة على المدى الطويل، بينما كانت تسعى أيضًا لتحقيق أهداف قصيرة الأمد لزيادة المبيعات وتعزيز صورتها العامة.</a:t>
            </a:r>
          </a:p>
          <a:p>
            <a:pPr marL="457200" algn="just" rtl="1">
              <a:lnSpc>
                <a:spcPct val="150000"/>
              </a:lnSpc>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الإجراءات:</a:t>
            </a:r>
            <a:endParaRPr lang="ar-EG" sz="2000" b="1" kern="0" dirty="0">
              <a:effectLst/>
              <a:latin typeface="Calibri" panose="020F0502020204030204" pitchFamily="34" charset="0"/>
              <a:ea typeface="Times New Roman" panose="02020603050405020304" pitchFamily="18" charset="0"/>
              <a:cs typeface="Alexandria" pitchFamily="2" charset="-78"/>
            </a:endParaRPr>
          </a:p>
          <a:p>
            <a:pPr marL="457200"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الأهداف قصيرة الأمد: </a:t>
            </a:r>
            <a:r>
              <a:rPr lang="ar-SA" kern="0" dirty="0">
                <a:effectLst/>
                <a:latin typeface="Calibri" panose="020F0502020204030204" pitchFamily="34" charset="0"/>
                <a:ea typeface="Times New Roman" panose="02020603050405020304" pitchFamily="18" charset="0"/>
                <a:cs typeface="Alexandria" pitchFamily="2" charset="-78"/>
              </a:rPr>
              <a:t>أطلقت "نايك" مجموعة من المنتجات المبتكرة المصممة من مواد معاد تدويرها، مع حملات ترويجية مركزة لزيادة الوعي بالمنتجات الجديدة وتعزيز المبيعات. كانت الحملة تهدف إلى جذب العملاء المهتمين بالاستدامة، مما يساعد في تحقيق أهداف مالية قصيرة الأمد.</a:t>
            </a:r>
            <a:endParaRPr lang="ar-EG" kern="0" dirty="0">
              <a:effectLst/>
              <a:latin typeface="Calibri" panose="020F0502020204030204" pitchFamily="34" charset="0"/>
              <a:ea typeface="Times New Roman" panose="02020603050405020304" pitchFamily="18"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5" name="TextBox 4">
            <a:extLst>
              <a:ext uri="{FF2B5EF4-FFF2-40B4-BE49-F238E27FC236}">
                <a16:creationId xmlns:a16="http://schemas.microsoft.com/office/drawing/2014/main" id="{68984C76-E3B6-A655-69CD-CF0A3D487E04}"/>
              </a:ext>
            </a:extLst>
          </p:cNvPr>
          <p:cNvSpPr txBox="1"/>
          <p:nvPr/>
        </p:nvSpPr>
        <p:spPr>
          <a:xfrm>
            <a:off x="-36609" y="1060591"/>
            <a:ext cx="1222860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دراسة حالات واقعية في تطبيق المبادئ الأخلاقية للعلاقات العامة</a:t>
            </a:r>
          </a:p>
        </p:txBody>
      </p:sp>
    </p:spTree>
    <p:extLst>
      <p:ext uri="{BB962C8B-B14F-4D97-AF65-F5344CB8AC3E}">
        <p14:creationId xmlns:p14="http://schemas.microsoft.com/office/powerpoint/2010/main" val="366651753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705572"/>
            <a:ext cx="10557863" cy="4849854"/>
          </a:xfrm>
          <a:prstGeom prst="rect">
            <a:avLst/>
          </a:prstGeom>
          <a:noFill/>
        </p:spPr>
        <p:txBody>
          <a:bodyPr wrap="square" rtlCol="0">
            <a:spAutoFit/>
          </a:bodyPr>
          <a:lstStyle/>
          <a:p>
            <a:pPr marL="342900" lvl="0" indent="-342900" algn="just" rtl="1">
              <a:lnSpc>
                <a:spcPct val="150000"/>
              </a:lnSpc>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حملة "نايك" لتقليل بصمتها البيئية (2024)</a:t>
            </a:r>
            <a:endParaRPr lang="ar-EG" sz="2400" b="1" kern="0" dirty="0">
              <a:solidFill>
                <a:srgbClr val="00AEEF"/>
              </a:solidFill>
              <a:latin typeface="Alexandria" pitchFamily="2" charset="-78"/>
              <a:ea typeface="Times New Roman" panose="02020603050405020304" pitchFamily="18" charset="0"/>
              <a:cs typeface="Alexandria" pitchFamily="2" charset="-78"/>
            </a:endParaRPr>
          </a:p>
          <a:p>
            <a:pPr marL="457200" algn="just" rtl="1">
              <a:lnSpc>
                <a:spcPct val="150000"/>
              </a:lnSpc>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الإجراءات:</a:t>
            </a:r>
            <a:endParaRPr lang="ar-EG" sz="2000" b="1" kern="0" dirty="0">
              <a:effectLst/>
              <a:latin typeface="Calibri" panose="020F0502020204030204" pitchFamily="34" charset="0"/>
              <a:ea typeface="Times New Roman" panose="02020603050405020304" pitchFamily="18" charset="0"/>
              <a:cs typeface="Alexandria" pitchFamily="2" charset="-78"/>
            </a:endParaRPr>
          </a:p>
          <a:p>
            <a:pPr marL="457200"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الأهداف طويلة الأمد: </a:t>
            </a:r>
            <a:r>
              <a:rPr lang="ar-SA" kern="0" dirty="0">
                <a:effectLst/>
                <a:latin typeface="Calibri" panose="020F0502020204030204" pitchFamily="34" charset="0"/>
                <a:ea typeface="Times New Roman" panose="02020603050405020304" pitchFamily="18" charset="0"/>
                <a:cs typeface="Alexandria" pitchFamily="2" charset="-78"/>
              </a:rPr>
              <a:t>وضعت "نايك" أهدافًا طويلة الأمد لتقليل انبعاثات الكربون وتحقيق الاستدامة البيئية في عملياتها. شملت الاستراتيجية الاستثمار في تحسين كفاءة التصنيع، تعزيز استخدام الطاقة المتجددة، وتقليل النفايات. أدرجت الشركة أيضًا مبادرات تعليمية لتعزيز الوعي البيئي بين موظفيها والعملاء.</a:t>
            </a:r>
            <a:endParaRPr lang="ar-EG" kern="0" dirty="0">
              <a:effectLst/>
              <a:latin typeface="Calibri" panose="020F0502020204030204" pitchFamily="34" charset="0"/>
              <a:ea typeface="Times New Roman" panose="02020603050405020304" pitchFamily="18" charset="0"/>
              <a:cs typeface="Alexandria" pitchFamily="2" charset="-78"/>
            </a:endParaRPr>
          </a:p>
          <a:p>
            <a:pPr marL="457200"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التوازن بين الأهداف: </a:t>
            </a:r>
            <a:r>
              <a:rPr lang="ar-SA" kern="0" dirty="0">
                <a:effectLst/>
                <a:latin typeface="Calibri" panose="020F0502020204030204" pitchFamily="34" charset="0"/>
                <a:ea typeface="Times New Roman" panose="02020603050405020304" pitchFamily="18" charset="0"/>
                <a:cs typeface="Alexandria" pitchFamily="2" charset="-78"/>
              </a:rPr>
              <a:t>للتوازن بين الأهداف قصيرة الأمد والطويلة الأمد، ضمنت "نايك" أن تكون الحملة الترويجية لمنتجاتها المستدامة تعكس التزامها الفعلي بالاستدامة البيئية. كما أدرجت معلومات حول جهودها البيئية في المواد الترويجية، مما عزز من مصداقية الحملة وأكد على التزامها بالاستدامة.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5" name="TextBox 4">
            <a:extLst>
              <a:ext uri="{FF2B5EF4-FFF2-40B4-BE49-F238E27FC236}">
                <a16:creationId xmlns:a16="http://schemas.microsoft.com/office/drawing/2014/main" id="{68984C76-E3B6-A655-69CD-CF0A3D487E04}"/>
              </a:ext>
            </a:extLst>
          </p:cNvPr>
          <p:cNvSpPr txBox="1"/>
          <p:nvPr/>
        </p:nvSpPr>
        <p:spPr>
          <a:xfrm>
            <a:off x="-36609" y="1060591"/>
            <a:ext cx="1222860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دراسة حالات واقعية في تطبيق المبادئ الأخلاقية للعلاقات العامة</a:t>
            </a:r>
          </a:p>
        </p:txBody>
      </p:sp>
    </p:spTree>
    <p:extLst>
      <p:ext uri="{BB962C8B-B14F-4D97-AF65-F5344CB8AC3E}">
        <p14:creationId xmlns:p14="http://schemas.microsoft.com/office/powerpoint/2010/main" val="350091797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98721" y="1471455"/>
            <a:ext cx="11031166" cy="5003742"/>
          </a:xfrm>
          <a:prstGeom prst="rect">
            <a:avLst/>
          </a:prstGeom>
          <a:noFill/>
        </p:spPr>
        <p:txBody>
          <a:bodyPr wrap="square" rtlCol="0">
            <a:spAutoFit/>
          </a:bodyPr>
          <a:lstStyle/>
          <a:p>
            <a:pPr marL="342900" lvl="0" indent="-342900" algn="just" rtl="1">
              <a:lnSpc>
                <a:spcPct val="150000"/>
              </a:lnSpc>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حملة "نايك" لتقليل بصمتها البيئية (2024)</a:t>
            </a:r>
            <a:endParaRPr lang="ar-EG" sz="2400" b="1" kern="0" dirty="0">
              <a:solidFill>
                <a:srgbClr val="00AEEF"/>
              </a:solidFill>
              <a:latin typeface="Alexandria" pitchFamily="2" charset="-78"/>
              <a:ea typeface="Times New Roman" panose="02020603050405020304" pitchFamily="18" charset="0"/>
              <a:cs typeface="Alexandria" pitchFamily="2" charset="-78"/>
            </a:endParaRPr>
          </a:p>
          <a:p>
            <a:pPr marL="457200" algn="just" rtl="1">
              <a:lnSpc>
                <a:spcPct val="150000"/>
              </a:lnSpc>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النتائج:</a:t>
            </a:r>
            <a:endParaRPr lang="ar-EG" sz="2000" b="1" kern="0" dirty="0">
              <a:effectLst/>
              <a:latin typeface="Calibri" panose="020F0502020204030204" pitchFamily="34" charset="0"/>
              <a:ea typeface="Times New Roman" panose="02020603050405020304" pitchFamily="18" charset="0"/>
              <a:cs typeface="Alexandria" pitchFamily="2" charset="-78"/>
            </a:endParaRPr>
          </a:p>
          <a:p>
            <a:pPr marL="457200"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تحقيق الأهداف قصيرة الأمد: </a:t>
            </a:r>
            <a:r>
              <a:rPr lang="ar-SA" kern="0" dirty="0">
                <a:effectLst/>
                <a:latin typeface="Calibri" panose="020F0502020204030204" pitchFamily="34" charset="0"/>
                <a:ea typeface="Times New Roman" panose="02020603050405020304" pitchFamily="18" charset="0"/>
                <a:cs typeface="Alexandria" pitchFamily="2" charset="-78"/>
              </a:rPr>
              <a:t>ساعدت الحملة في زيادة المبيعات ورفع الوعي بالمنتجات المستدامة، مما أدى إلى تحقيق أهداف مالية قصيرة الأمد وتعزيز صورة الشركة كقائد في مجال الاستدامة.</a:t>
            </a:r>
            <a:endParaRPr lang="ar-EG" kern="0" dirty="0">
              <a:effectLst/>
              <a:latin typeface="Calibri" panose="020F0502020204030204" pitchFamily="34" charset="0"/>
              <a:ea typeface="Times New Roman" panose="02020603050405020304" pitchFamily="18" charset="0"/>
              <a:cs typeface="Alexandria" pitchFamily="2" charset="-78"/>
            </a:endParaRPr>
          </a:p>
          <a:p>
            <a:pPr marL="457200"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تحقيق الأهداف </a:t>
            </a:r>
            <a:r>
              <a:rPr lang="ar-SA" kern="0" dirty="0">
                <a:effectLst/>
                <a:latin typeface="Calibri" panose="020F0502020204030204" pitchFamily="34" charset="0"/>
                <a:ea typeface="Times New Roman" panose="02020603050405020304" pitchFamily="18" charset="0"/>
                <a:cs typeface="Alexandria" pitchFamily="2" charset="-78"/>
              </a:rPr>
              <a:t>طويلة الأمد: من خلال التزامها بالممارسات البيئية، استطاعت "نايك" تحقيق تقدم كبير نحو أهداف الاستدامة طويلة الأمد. كما أعطت الشركة أولوية للابتكار في تصميم منتجاتها وتقليل تأثيرها البيئي.</a:t>
            </a:r>
            <a:endParaRPr lang="ar-EG" kern="0" dirty="0">
              <a:effectLst/>
              <a:latin typeface="Calibri" panose="020F0502020204030204" pitchFamily="34" charset="0"/>
              <a:ea typeface="Times New Roman" panose="02020603050405020304" pitchFamily="18" charset="0"/>
              <a:cs typeface="Alexandria" pitchFamily="2" charset="-78"/>
            </a:endParaRPr>
          </a:p>
          <a:p>
            <a:pPr marL="457200"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الاستفادة من التوازن: </a:t>
            </a:r>
            <a:r>
              <a:rPr lang="ar-SA" kern="0" dirty="0">
                <a:effectLst/>
                <a:latin typeface="Calibri" panose="020F0502020204030204" pitchFamily="34" charset="0"/>
                <a:ea typeface="Times New Roman" panose="02020603050405020304" pitchFamily="18" charset="0"/>
                <a:cs typeface="Alexandria" pitchFamily="2" charset="-78"/>
              </a:rPr>
              <a:t>ساعدت الاستراتيجية المتكاملة "نايك" في تحقيق نتائج إيجابية في كلا المجالين، مما أظهر كيف يمكن تحقيق التوازن بين الأهداف قصيرة الأمد والطويلة الأمد في ظل الالتزام بقيم الاستدامة.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5" name="TextBox 4">
            <a:extLst>
              <a:ext uri="{FF2B5EF4-FFF2-40B4-BE49-F238E27FC236}">
                <a16:creationId xmlns:a16="http://schemas.microsoft.com/office/drawing/2014/main" id="{68984C76-E3B6-A655-69CD-CF0A3D487E04}"/>
              </a:ext>
            </a:extLst>
          </p:cNvPr>
          <p:cNvSpPr txBox="1"/>
          <p:nvPr/>
        </p:nvSpPr>
        <p:spPr>
          <a:xfrm>
            <a:off x="0" y="964489"/>
            <a:ext cx="1222860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دراسة حالات واقعية في تطبيق المبادئ الأخلاقية للعلاقات العامة</a:t>
            </a:r>
          </a:p>
        </p:txBody>
      </p:sp>
    </p:spTree>
    <p:extLst>
      <p:ext uri="{BB962C8B-B14F-4D97-AF65-F5344CB8AC3E}">
        <p14:creationId xmlns:p14="http://schemas.microsoft.com/office/powerpoint/2010/main" val="15000008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502567" y="899652"/>
            <a:ext cx="7280431"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الاعتبارات الأخلاقية في العلاقات العامة</a:t>
            </a:r>
          </a:p>
        </p:txBody>
      </p:sp>
      <p:sp>
        <p:nvSpPr>
          <p:cNvPr id="5" name="TextBox 4">
            <a:extLst>
              <a:ext uri="{FF2B5EF4-FFF2-40B4-BE49-F238E27FC236}">
                <a16:creationId xmlns:a16="http://schemas.microsoft.com/office/drawing/2014/main" id="{9D612130-072B-A3FB-6BEB-710F22A1B0AB}"/>
              </a:ext>
            </a:extLst>
          </p:cNvPr>
          <p:cNvSpPr txBox="1"/>
          <p:nvPr/>
        </p:nvSpPr>
        <p:spPr>
          <a:xfrm>
            <a:off x="9264625" y="2400464"/>
            <a:ext cx="2823515" cy="1323439"/>
          </a:xfrm>
          <a:prstGeom prst="rect">
            <a:avLst/>
          </a:prstGeom>
          <a:noFill/>
        </p:spPr>
        <p:txBody>
          <a:bodyPr wrap="square" rtlCol="0">
            <a:spAutoFit/>
          </a:bodyPr>
          <a:lstStyle/>
          <a:p>
            <a:pPr algn="ctr" rtl="1"/>
            <a:r>
              <a:rPr lang="ar-EG" sz="2000" b="1" dirty="0">
                <a:latin typeface="Alexandria" charset="0"/>
                <a:cs typeface="Alexandria" charset="0"/>
              </a:rPr>
              <a:t>المبادئ الأخلاقية ومدونات السلوك المهني في العلاقات العامة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368024" y="4360340"/>
            <a:ext cx="2720116" cy="707886"/>
          </a:xfrm>
          <a:prstGeom prst="rect">
            <a:avLst/>
          </a:prstGeom>
          <a:noFill/>
        </p:spPr>
        <p:txBody>
          <a:bodyPr wrap="square" rtlCol="0">
            <a:spAutoFit/>
          </a:bodyPr>
          <a:lstStyle/>
          <a:p>
            <a:pPr algn="ctr" rtl="1"/>
            <a:r>
              <a:rPr lang="ar-EG" sz="2000" b="1" dirty="0">
                <a:latin typeface="Alexandria" charset="0"/>
                <a:cs typeface="Alexandria" charset="0"/>
              </a:rPr>
              <a:t>تعزيز الشفافية والنزاهة في الاتصال</a:t>
            </a:r>
          </a:p>
        </p:txBody>
      </p:sp>
      <p:sp>
        <p:nvSpPr>
          <p:cNvPr id="9" name="TextBox 8">
            <a:extLst>
              <a:ext uri="{FF2B5EF4-FFF2-40B4-BE49-F238E27FC236}">
                <a16:creationId xmlns:a16="http://schemas.microsoft.com/office/drawing/2014/main" id="{FB5A5CD0-6028-692E-720E-6C3DD9ECDDA0}"/>
              </a:ext>
            </a:extLst>
          </p:cNvPr>
          <p:cNvSpPr txBox="1"/>
          <p:nvPr/>
        </p:nvSpPr>
        <p:spPr>
          <a:xfrm>
            <a:off x="153814" y="2400315"/>
            <a:ext cx="2813788" cy="1323439"/>
          </a:xfrm>
          <a:prstGeom prst="rect">
            <a:avLst/>
          </a:prstGeom>
          <a:noFill/>
        </p:spPr>
        <p:txBody>
          <a:bodyPr wrap="square" rtlCol="0">
            <a:spAutoFit/>
          </a:bodyPr>
          <a:lstStyle/>
          <a:p>
            <a:pPr algn="ctr" rtl="1"/>
            <a:r>
              <a:rPr lang="ar-EG" sz="2000" b="1" dirty="0">
                <a:latin typeface="Alexandria" charset="0"/>
                <a:cs typeface="Alexandria" charset="0"/>
              </a:rPr>
              <a:t>التعامل مع الصراعات الأخلاقية في ممارسة العلاقات العامة</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360340"/>
            <a:ext cx="2813788" cy="1631216"/>
          </a:xfrm>
          <a:prstGeom prst="rect">
            <a:avLst/>
          </a:prstGeom>
          <a:noFill/>
        </p:spPr>
        <p:txBody>
          <a:bodyPr wrap="square" rtlCol="0">
            <a:spAutoFit/>
          </a:bodyPr>
          <a:lstStyle/>
          <a:p>
            <a:pPr algn="ctr" rtl="1"/>
            <a:r>
              <a:rPr lang="ar-EG" sz="2000" b="1" dirty="0">
                <a:latin typeface="Alexandria" charset="0"/>
                <a:cs typeface="Alexandria" charset="0"/>
              </a:rPr>
              <a:t>دراسة حالات واقعية في تطبيق المبادئ الأخلاقية في ممارسة العلاقات العامة</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3997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83FD0F9B-5F66-4DC9-ACC9-8B7BF84D9A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aca13214-df29-4e3c-a050-857c0bf7bd8e"/>
    <ds:schemaRef ds:uri="http://purl.org/dc/dcmitype/"/>
    <ds:schemaRef ds:uri="http://schemas.microsoft.com/office/2006/documentManagement/types"/>
    <ds:schemaRef ds:uri="http://purl.org/dc/elements/1.1/"/>
    <ds:schemaRef ds:uri="http://schemas.microsoft.com/office/2006/metadata/properties"/>
    <ds:schemaRef ds:uri="688354b5-287c-4cda-825e-1d7935aea40e"/>
    <ds:schemaRef ds:uri="http://schemas.microsoft.com/office/infopath/2007/PartnerControls"/>
    <ds:schemaRef ds:uri="http://schemas.openxmlformats.org/package/2006/metadata/core-properties"/>
    <ds:schemaRef ds:uri="http://www.w3.org/XML/1998/namespac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9250</TotalTime>
  <Words>5108</Words>
  <Application>Microsoft Macintosh PowerPoint</Application>
  <PresentationFormat>Widescreen</PresentationFormat>
  <Paragraphs>357</Paragraphs>
  <Slides>56</Slides>
  <Notes>51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56</vt:i4>
      </vt:variant>
    </vt:vector>
  </HeadingPairs>
  <TitlesOfParts>
    <vt:vector size="63" baseType="lpstr">
      <vt:lpstr>Alexandria</vt:lpstr>
      <vt:lpstr>Arial</vt:lpstr>
      <vt:lpstr>Calibri</vt:lpstr>
      <vt:lpstr>Calibri Light</vt:lpstr>
      <vt:lpstr>Courier New</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 (Galala University)</cp:lastModifiedBy>
  <cp:revision>879</cp:revision>
  <dcterms:created xsi:type="dcterms:W3CDTF">2023-04-29T09:08:00Z</dcterms:created>
  <dcterms:modified xsi:type="dcterms:W3CDTF">2026-04-04T09:05:20Z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