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slides/slide17.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theme/theme1.xml" ContentType="application/vnd.openxmlformats-officedocument.theme+xml"/>
  <Override PartName="/ppt/webextensions/webextension1.xml" ContentType="application/vnd.ms-office.webextension+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480" r:id="rId2"/>
    <p:sldId id="271" r:id="rId3"/>
    <p:sldId id="313" r:id="rId4"/>
    <p:sldId id="276" r:id="rId5"/>
    <p:sldId id="512" r:id="rId6"/>
    <p:sldId id="513" r:id="rId7"/>
    <p:sldId id="537" r:id="rId8"/>
    <p:sldId id="538" r:id="rId9"/>
    <p:sldId id="539" r:id="rId10"/>
    <p:sldId id="540" r:id="rId11"/>
    <p:sldId id="541" r:id="rId12"/>
    <p:sldId id="542" r:id="rId13"/>
    <p:sldId id="544" r:id="rId14"/>
    <p:sldId id="545" r:id="rId15"/>
    <p:sldId id="546" r:id="rId16"/>
    <p:sldId id="514" r:id="rId17"/>
    <p:sldId id="547" r:id="rId18"/>
    <p:sldId id="548" r:id="rId19"/>
    <p:sldId id="550" r:id="rId20"/>
    <p:sldId id="549" r:id="rId21"/>
    <p:sldId id="515" r:id="rId22"/>
    <p:sldId id="551" r:id="rId23"/>
    <p:sldId id="553" r:id="rId24"/>
    <p:sldId id="556" r:id="rId25"/>
    <p:sldId id="557" r:id="rId26"/>
    <p:sldId id="558" r:id="rId27"/>
    <p:sldId id="559" r:id="rId28"/>
    <p:sldId id="560" r:id="rId29"/>
    <p:sldId id="561" r:id="rId30"/>
    <p:sldId id="562" r:id="rId31"/>
    <p:sldId id="563" r:id="rId32"/>
    <p:sldId id="552" r:id="rId33"/>
    <p:sldId id="554" r:id="rId34"/>
    <p:sldId id="564" r:id="rId35"/>
    <p:sldId id="555" r:id="rId36"/>
    <p:sldId id="566" r:id="rId37"/>
    <p:sldId id="567" r:id="rId38"/>
    <p:sldId id="565" r:id="rId39"/>
    <p:sldId id="568" r:id="rId40"/>
    <p:sldId id="570" r:id="rId41"/>
    <p:sldId id="569" r:id="rId42"/>
    <p:sldId id="518" r:id="rId43"/>
    <p:sldId id="517" r:id="rId44"/>
    <p:sldId id="524" r:id="rId45"/>
    <p:sldId id="52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12"/>
            <p14:sldId id="513"/>
            <p14:sldId id="537"/>
            <p14:sldId id="538"/>
            <p14:sldId id="539"/>
            <p14:sldId id="540"/>
            <p14:sldId id="541"/>
            <p14:sldId id="542"/>
            <p14:sldId id="544"/>
            <p14:sldId id="545"/>
            <p14:sldId id="546"/>
            <p14:sldId id="514"/>
            <p14:sldId id="547"/>
            <p14:sldId id="548"/>
            <p14:sldId id="550"/>
            <p14:sldId id="549"/>
            <p14:sldId id="515"/>
            <p14:sldId id="551"/>
            <p14:sldId id="553"/>
            <p14:sldId id="556"/>
            <p14:sldId id="557"/>
            <p14:sldId id="558"/>
            <p14:sldId id="559"/>
            <p14:sldId id="560"/>
            <p14:sldId id="561"/>
            <p14:sldId id="562"/>
            <p14:sldId id="563"/>
            <p14:sldId id="552"/>
            <p14:sldId id="554"/>
            <p14:sldId id="564"/>
            <p14:sldId id="555"/>
            <p14:sldId id="566"/>
            <p14:sldId id="567"/>
            <p14:sldId id="565"/>
            <p14:sldId id="568"/>
            <p14:sldId id="570"/>
            <p14:sldId id="569"/>
            <p14:sldId id="518"/>
            <p14:sldId id="517"/>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7327DD-4FB9-4CE1-BA13-4FD2B29746CC}" v="54" dt="2024-05-18T03:47:26.0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89" d="100"/>
          <a:sy n="89" d="100"/>
        </p:scale>
        <p:origin x="-126" y="-64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9.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hyperlink" Target="https://www.spatial.io/s/BOSS-Immersive-Showroom-641e08bd6127ed8eaff70faa?share=3302646144092575883" TargetMode="External"/><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Kp5f6RuYp8Y?feature=oembed" TargetMode="External"/><Relationship Id="rId5" Type="http://schemas.openxmlformats.org/officeDocument/2006/relationships/image" Target="../media/image11.jpeg"/><Relationship Id="rId4" Type="http://schemas.openxmlformats.org/officeDocument/2006/relationships/hyperlink" Target="https://www.youtube.com/shorts/Kp5f6RuYp8Y" TargetMode="Externa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fbfLqdhgOW4?feature=oembed" TargetMode="External"/><Relationship Id="rId5" Type="http://schemas.openxmlformats.org/officeDocument/2006/relationships/image" Target="../media/image12.jpeg"/><Relationship Id="rId4" Type="http://schemas.openxmlformats.org/officeDocument/2006/relationships/hyperlink" Target="https://www.youtube.com/watch?v=fbfLqdhgOW4"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_T_XA0buNPE?feature=oembed" TargetMode="External"/><Relationship Id="rId5" Type="http://schemas.openxmlformats.org/officeDocument/2006/relationships/image" Target="../media/image13.jpeg"/><Relationship Id="rId4" Type="http://schemas.openxmlformats.org/officeDocument/2006/relationships/hyperlink" Target="https://www.youtube.com/watch?v=_T_XA0buNPE" TargetMode="Externa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_EfKA2RdSbY?feature=oembed" TargetMode="External"/><Relationship Id="rId5" Type="http://schemas.openxmlformats.org/officeDocument/2006/relationships/image" Target="../media/image14.jpeg"/><Relationship Id="rId4" Type="http://schemas.openxmlformats.org/officeDocument/2006/relationships/hyperlink" Target="https://www.youtube.com/watch?v=_EfKA2RdSbY"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sv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1044750" y="2360751"/>
            <a:ext cx="4886463"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a:solidFill>
                  <a:schemeClr val="bg1"/>
                </a:solidFill>
                <a:latin typeface="Times New Roman" panose="02020603050405020304" pitchFamily="18" charset="0"/>
                <a:cs typeface="Times New Roman" panose="02020603050405020304" pitchFamily="18" charset="0"/>
              </a:rPr>
              <a:t>01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1729678" y="357786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2363532"/>
          </a:xfrm>
          <a:prstGeom prst="rect">
            <a:avLst/>
          </a:prstGeom>
          <a:noFill/>
        </p:spPr>
        <p:txBody>
          <a:bodyPr wrap="square" rtlCol="0">
            <a:spAutoFit/>
          </a:bodyPr>
          <a:lstStyle/>
          <a:p>
            <a:pPr algn="ctr">
              <a:lnSpc>
                <a:spcPct val="200000"/>
              </a:lnSpc>
            </a:pPr>
            <a:r>
              <a:rPr lang="ar-EG" sz="4000" b="1">
                <a:solidFill>
                  <a:srgbClr val="00B0F0"/>
                </a:solidFill>
                <a:latin typeface="Alexandria" pitchFamily="2" charset="-78"/>
                <a:cs typeface="Alexandria" pitchFamily="2" charset="-78"/>
              </a:rPr>
              <a:t>المحاضرة الأولى</a:t>
            </a:r>
            <a:endParaRPr lang="ar-EG" sz="4000" b="1" dirty="0">
              <a:solidFill>
                <a:srgbClr val="00B0F0"/>
              </a:solidFill>
              <a:latin typeface="Alexandria" pitchFamily="2" charset="-78"/>
              <a:cs typeface="Alexandria" pitchFamily="2" charset="-78"/>
            </a:endParaRPr>
          </a:p>
          <a:p>
            <a:pPr algn="ctr">
              <a:lnSpc>
                <a:spcPct val="200000"/>
              </a:lnSpc>
            </a:pPr>
            <a:endParaRPr lang="en-US" sz="4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30178"/>
            <a:ext cx="8417320" cy="3671005"/>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400" dirty="0">
                <a:latin typeface="Alexandria" pitchFamily="2" charset="-78"/>
                <a:cs typeface="Alexandria" pitchFamily="2" charset="-78"/>
              </a:rPr>
              <a:t>مقدمة.</a:t>
            </a:r>
          </a:p>
          <a:p>
            <a:pPr marL="285750" indent="-285750" algn="r" rtl="1">
              <a:lnSpc>
                <a:spcPct val="200000"/>
              </a:lnSpc>
              <a:buFont typeface="Wingdings" panose="05000000000000000000" pitchFamily="2" charset="2"/>
              <a:buChar char="v"/>
            </a:pPr>
            <a:r>
              <a:rPr lang="ar-EG" sz="2400" dirty="0">
                <a:latin typeface="Alexandria" pitchFamily="2" charset="-78"/>
                <a:cs typeface="Alexandria" pitchFamily="2" charset="-78"/>
              </a:rPr>
              <a:t>مفهوم الاتصال بصفة عامة  والاتصال التنظيمي بصفة خاصة.</a:t>
            </a:r>
          </a:p>
          <a:p>
            <a:pPr marL="285750" indent="-285750" algn="r" rtl="1">
              <a:lnSpc>
                <a:spcPct val="200000"/>
              </a:lnSpc>
              <a:buFont typeface="Wingdings" panose="05000000000000000000" pitchFamily="2" charset="2"/>
              <a:buChar char="v"/>
            </a:pPr>
            <a:r>
              <a:rPr lang="ar-EG" sz="2400" dirty="0">
                <a:latin typeface="Alexandria" pitchFamily="2" charset="-78"/>
                <a:cs typeface="Alexandria" pitchFamily="2" charset="-78"/>
              </a:rPr>
              <a:t>الفرق بين الاتصال والإعلام.</a:t>
            </a:r>
          </a:p>
          <a:p>
            <a:pPr marL="285750" indent="-285750" algn="r" rtl="1">
              <a:lnSpc>
                <a:spcPct val="200000"/>
              </a:lnSpc>
              <a:buFont typeface="Wingdings" panose="05000000000000000000" pitchFamily="2" charset="2"/>
              <a:buChar char="v"/>
            </a:pPr>
            <a:r>
              <a:rPr lang="ar-EG" sz="2400" dirty="0">
                <a:latin typeface="Alexandria" pitchFamily="2" charset="-78"/>
                <a:cs typeface="Alexandria" pitchFamily="2" charset="-78"/>
              </a:rPr>
              <a:t>نشأة وتطور الاتصال التنظيمي واندماجه مع الذكاء الاصطناعي والميتافيرس والهولوجرام.</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53140" y="1967162"/>
            <a:ext cx="10541000" cy="3955442"/>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فرضت البيئة الرقمية الجديدة، التي امتزجت فيها أدوات كثيرة تنوعت ما بين الذكاء الاصطناعي، والميتافرس، والواقع الافتراضي، والواقع المعزز، والهولوجرام، وغيرها من التقنيات على المؤسسات ضرورة الاستفادة منها وتوظيفها لخدمة سياساتها الداخلية والخارجية التي تحقق في النهاية أهدافها، وتدعم مسيرة بقائها، ونجاحها في أداء رسالتها، ويُحتم ذلك على إدارة العلاقات العامة الاستفادة من تكنولوجيا المعلومات والاتصالات للتحكم في تدفق المعلومات على جميع المستويات الإدارية والتنفيذية؛ ذلك أن القرارات الناجحة تعتمد على قدر المعلومات السليمة التي تأتي في الوقت المناسب؛ وهو الأمر الذي بات سهلًا في ظل توظيف أدوات الذكاء الاصطناعي في جمع البيانات وتحليلها وبناء الاستنتاجات في ضوئها.</a:t>
            </a:r>
          </a:p>
          <a:p>
            <a:pPr algn="just" rtl="1">
              <a:lnSpc>
                <a:spcPct val="200000"/>
              </a:lnSpc>
            </a:pPr>
            <a:r>
              <a:rPr lang="ar-EG" sz="1600" dirty="0">
                <a:latin typeface="Alexandria" pitchFamily="2" charset="-78"/>
                <a:cs typeface="Alexandria" pitchFamily="2" charset="-78"/>
              </a:rPr>
              <a:t>وبالنظر إلى حدة التنافس بين المؤسسات من جهة، وسعيها الدائم إلى خلق مناخ جيد على المستويين الداخلي والخارجي، فإن الاتصالات التنظيمية اتجهت بقوة إلى الاستفادة من أدوات الذكاء الاصطناعي وإمكانياتها لتقديم تجارب أكثر فاعلية وقدرة على استقطاب الجمهور، وصولًا إلى توظيف البيئة الافتراضية التي أتاحتها تقنيات ميتافيرس، بما يُمكن وصفه بأنه إعادة تشكيل لمفهوم الاتصالات التنظيمية.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3955442"/>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والانتقال من استخدام الأدوات التقليدية إلى الاعتماد على الذكاء الاصطناعي والميتافيرس لن يكون أمرًا سهلًا، خاصة مع تطور هذه الأساليب من جهة، وتسارع وتيرتها من جهة أخرى، فضلًا عن ارتباطها بتكنولوجيا الحاسوب ورغبات الجمهور واهتماماته كذلك، مما يستلزم وضع قواعد عملية وخطوات واضحة واستراتيجيات محددة مبدعة لتحقيق تواصل أكثر فعالية يلبي متطلبات العصر الجديد، على المستويين الداخلي والخارجي، لخلق بيئة عمل جيدة ويعزز فرص تميز المنظمة واستمرارها.  وبالنظر إلى عملية الاتصال بوصفها عملية مهمة وحاجة مستمرة وضرورة مُلِحَّة، فإن الاتصال التنظيمي لا تقتصر مهمته فقط على مجرد جمع البيانات ونقلها إلى الإدارة، أو تزويد الجمهور بالجديد والمهم عن المؤسسة، ولكن تتعدى ذلك إلى محاولة التأثير في الجمهور الداخلي والخارجي، وتكوين صورة ذهنية جيدة ورأي عام إيجابي عن المنظمة ودورها في المجتمع، وهو ما يؤدي في النهاية إلى تحقيق أهدافها وأداء رسالتها.</a:t>
            </a:r>
          </a:p>
          <a:p>
            <a:pPr algn="just" rtl="1">
              <a:lnSpc>
                <a:spcPct val="200000"/>
              </a:lnSpc>
            </a:pPr>
            <a:r>
              <a:rPr lang="ar-EG" sz="1600" dirty="0">
                <a:latin typeface="Alexandria" pitchFamily="2" charset="-78"/>
                <a:cs typeface="Alexandria" pitchFamily="2" charset="-78"/>
              </a:rPr>
              <a:t>وهذه العملية ليست عشوائية أو فردية، وإنما تأتي نتيجة عمل جماعي يبدأ من إدارة تؤمن بفاعلية الاتصال في نجاح المنظمة فتتخذ الخطوات التي تُمكنها من خلق بيئة عمل جيدة، ووضع الخطط والبرامج، وتنسيق الجهود والأنشطة في الإدارات والأقسام المختلفة، ووضوح الأدوار والمهام، وتطوير نظم الاتصال وتحديثها باستمرار.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92342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الاتصال بصفة عامة </a:t>
            </a:r>
          </a:p>
          <a:p>
            <a:pPr algn="ctr"/>
            <a:r>
              <a:rPr lang="ar-EG" sz="2000" b="1" dirty="0">
                <a:latin typeface="Alexandria" pitchFamily="2" charset="-78"/>
                <a:cs typeface="Alexandria" pitchFamily="2" charset="-78"/>
              </a:rPr>
              <a:t>والاتصال التنظيمي بصفة خاصة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3955442"/>
          </a:xfrm>
          <a:prstGeom prst="rect">
            <a:avLst/>
          </a:prstGeom>
          <a:noFill/>
        </p:spPr>
        <p:txBody>
          <a:bodyPr wrap="square" rtlCol="0">
            <a:spAutoFit/>
          </a:bodyPr>
          <a:lstStyle/>
          <a:p>
            <a:pPr algn="just" rtl="1">
              <a:lnSpc>
                <a:spcPct val="200000"/>
              </a:lnSpc>
            </a:pPr>
            <a:endParaRPr lang="ar-EG" sz="1600" dirty="0">
              <a:latin typeface="Alexandria" pitchFamily="2" charset="-78"/>
              <a:cs typeface="Alexandria" pitchFamily="2" charset="-78"/>
            </a:endParaRPr>
          </a:p>
          <a:p>
            <a:pPr algn="just" rtl="1">
              <a:lnSpc>
                <a:spcPct val="200000"/>
              </a:lnSpc>
            </a:pPr>
            <a:r>
              <a:rPr lang="ar-EG" sz="1600" u="sng" dirty="0">
                <a:latin typeface="Alexandria" pitchFamily="2" charset="-78"/>
                <a:cs typeface="Alexandria" pitchFamily="2" charset="-78"/>
              </a:rPr>
              <a:t>في البداية يمكن تعريف الاتصال على أنه</a:t>
            </a:r>
            <a:r>
              <a:rPr lang="ar-EG" sz="1600" dirty="0">
                <a:latin typeface="Alexandria" pitchFamily="2" charset="-78"/>
                <a:cs typeface="Alexandria" pitchFamily="2" charset="-78"/>
              </a:rPr>
              <a:t>:</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الاتصال من الكلمات التي اختلفت معانيها وفقًا للمدخل الذي تتم دراستها من خلاله، فهناك من نظر إلى الاتصال على أنه: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الاتصال في اللغة كلمة مشتقة من الأصل اللاتيني </a:t>
            </a:r>
            <a:r>
              <a:rPr lang="en-US" sz="1600" dirty="0">
                <a:latin typeface="Alexandria" pitchFamily="2" charset="-78"/>
                <a:cs typeface="Alexandria" pitchFamily="2" charset="-78"/>
              </a:rPr>
              <a:t>Communication </a:t>
            </a:r>
            <a:r>
              <a:rPr lang="ar-EG" sz="1600" dirty="0">
                <a:latin typeface="Alexandria" pitchFamily="2" charset="-78"/>
                <a:cs typeface="Alexandria" pitchFamily="2" charset="-78"/>
              </a:rPr>
              <a:t>والتي تعني (مشتركًا)، وفي الأصل الإنجليزي </a:t>
            </a:r>
            <a:r>
              <a:rPr lang="en-US" sz="1600" dirty="0">
                <a:latin typeface="Alexandria" pitchFamily="2" charset="-78"/>
                <a:cs typeface="Alexandria" pitchFamily="2" charset="-78"/>
              </a:rPr>
              <a:t>Common </a:t>
            </a:r>
            <a:r>
              <a:rPr lang="ar-EG" sz="1600" dirty="0">
                <a:latin typeface="Alexandria" pitchFamily="2" charset="-78"/>
                <a:cs typeface="Alexandria" pitchFamily="2" charset="-78"/>
              </a:rPr>
              <a:t>وهي تعني شائعًا أو مألوفًا، وبالتالي فالاتصال على هذا النحو يعني عملية تبادل المعلومات وجعل معانيها معروفة بين الناس لتحقيق غرض أو أثر ما.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وهو العملية التي يتم بموجبها نقل المعلومات، وهناك من يرى أن الاتصال هو نقل المعلومات من طرف إلى آخر، أو خلق التفاهم بين المُرسل والمرسَل إليه.</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انتقال معلومة أو معنى من مُرسل إلى مُستقبل باستخدام وسيط، كصورة أو كلمة أو إشارة.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عملية التأثير في الآخر عبر تبادل خبرة أو مشاركة رأي أو تبني اتجاه نحو قضية أو فكرة.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107B018-3999-E995-07F0-53D652CD788D}"/>
              </a:ext>
            </a:extLst>
          </p:cNvPr>
          <p:cNvSpPr/>
          <p:nvPr/>
        </p:nvSpPr>
        <p:spPr>
          <a:xfrm>
            <a:off x="7361695" y="1854369"/>
            <a:ext cx="388799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dhabi" panose="01000000000000000000" pitchFamily="2" charset="-78"/>
                <a:cs typeface="Alexandria"/>
              </a:rPr>
              <a:t>أ- مفهوم الاتصال بصفة عامة</a:t>
            </a:r>
            <a:endParaRPr lang="en-US" sz="2400" b="1" dirty="0">
              <a:solidFill>
                <a:schemeClr val="bg1"/>
              </a:solidFill>
              <a:latin typeface="Aldhabi" panose="01000000000000000000" pitchFamily="2" charset="-78"/>
              <a:cs typeface="Alexandria"/>
            </a:endParaRPr>
          </a:p>
        </p:txBody>
      </p:sp>
    </p:spTree>
    <p:extLst>
      <p:ext uri="{BB962C8B-B14F-4D97-AF65-F5344CB8AC3E}">
        <p14:creationId xmlns:p14="http://schemas.microsoft.com/office/powerpoint/2010/main" val="3031151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الاتصال بصفة عامة </a:t>
            </a:r>
          </a:p>
          <a:p>
            <a:pPr algn="ctr"/>
            <a:r>
              <a:rPr lang="ar-EG" sz="2000" b="1" dirty="0">
                <a:latin typeface="Alexandria" pitchFamily="2" charset="-78"/>
                <a:cs typeface="Alexandria" pitchFamily="2" charset="-78"/>
              </a:rPr>
              <a:t>والاتصال التنظيمي بصفة خاصة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3462999"/>
          </a:xfrm>
          <a:prstGeom prst="rect">
            <a:avLst/>
          </a:prstGeom>
          <a:noFill/>
        </p:spPr>
        <p:txBody>
          <a:bodyPr wrap="square" rtlCol="0">
            <a:spAutoFit/>
          </a:bodyPr>
          <a:lstStyle/>
          <a:p>
            <a:pPr algn="just" rtl="1">
              <a:lnSpc>
                <a:spcPct val="200000"/>
              </a:lnSpc>
            </a:pPr>
            <a:endParaRPr lang="ar-EG" sz="1600" dirty="0">
              <a:latin typeface="Alexandria" pitchFamily="2" charset="-78"/>
              <a:cs typeface="Alexandria" pitchFamily="2" charset="-78"/>
            </a:endParaRPr>
          </a:p>
          <a:p>
            <a:pPr algn="just" rtl="1">
              <a:lnSpc>
                <a:spcPct val="200000"/>
              </a:lnSpc>
            </a:pPr>
            <a:r>
              <a:rPr lang="ar-EG" sz="1600" u="sng" dirty="0">
                <a:latin typeface="Alexandria" pitchFamily="2" charset="-78"/>
                <a:cs typeface="Alexandria" pitchFamily="2" charset="-78"/>
              </a:rPr>
              <a:t>في البداية يمكن تعريف الاتصال على أنه</a:t>
            </a:r>
            <a:r>
              <a:rPr lang="ar-EG" sz="1600" dirty="0">
                <a:latin typeface="Alexandria" pitchFamily="2" charset="-78"/>
                <a:cs typeface="Alexandria" pitchFamily="2" charset="-78"/>
              </a:rPr>
              <a:t>:</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عملية التواصل التي تحصل بين الأطراف المختلفة، حيث يقوم كل طرف بمشاركة المشاعر والأفكار أو المعلومات مع الأطراف الأخرى.</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فيما يرى كارل هوفلاند أنها عملية يقوم بها المُرسل لإرسال رسالة لتعديل سلوك المُستقبل أو تغييره.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ومن وجهة نظر شانون وويفر، فإن الاتصال يمثل جميع الأساليب والطرق التي يؤثر بموجبها عقل في عقل آخر باستخدام رموز.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ويصف فرانك داميس الاتصال بأنه العملية التي يتفاعل عن طريقها المٌرسل والمٌستقبل في إطار اجتماعي معين، ويتم نقل الأفكار والمعلومات والمعاني بينهما باستخدام الرموز الشفوية.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107B018-3999-E995-07F0-53D652CD788D}"/>
              </a:ext>
            </a:extLst>
          </p:cNvPr>
          <p:cNvSpPr/>
          <p:nvPr/>
        </p:nvSpPr>
        <p:spPr>
          <a:xfrm>
            <a:off x="7733084" y="18543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مفهوم الاتصال بصفة عامة</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2588557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الاتصال بصفة عامة </a:t>
            </a:r>
          </a:p>
          <a:p>
            <a:pPr algn="ctr"/>
            <a:r>
              <a:rPr lang="ar-EG" sz="2000" b="1" dirty="0">
                <a:latin typeface="Alexandria" pitchFamily="2" charset="-78"/>
                <a:cs typeface="Alexandria" pitchFamily="2" charset="-78"/>
              </a:rPr>
              <a:t>والاتصال التنظيمي بصفة خاصة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3955442"/>
          </a:xfrm>
          <a:prstGeom prst="rect">
            <a:avLst/>
          </a:prstGeom>
          <a:noFill/>
        </p:spPr>
        <p:txBody>
          <a:bodyPr wrap="square" rtlCol="0">
            <a:spAutoFit/>
          </a:bodyPr>
          <a:lstStyle/>
          <a:p>
            <a:pPr algn="just" rtl="1">
              <a:lnSpc>
                <a:spcPct val="200000"/>
              </a:lnSpc>
            </a:pPr>
            <a:endParaRPr lang="ar-EG" sz="1600" dirty="0">
              <a:latin typeface="Alexandria" pitchFamily="2" charset="-78"/>
              <a:cs typeface="Alexandria" pitchFamily="2" charset="-78"/>
            </a:endParaRPr>
          </a:p>
          <a:p>
            <a:pPr algn="just" rtl="1">
              <a:lnSpc>
                <a:spcPct val="200000"/>
              </a:lnSpc>
            </a:pPr>
            <a:r>
              <a:rPr lang="ar-EG" sz="1600" u="sng" dirty="0">
                <a:latin typeface="Alexandria" pitchFamily="2" charset="-78"/>
                <a:cs typeface="Alexandria" pitchFamily="2" charset="-78"/>
              </a:rPr>
              <a:t>في البداية يمكن تعريف الاتصال على أنه</a:t>
            </a:r>
            <a:r>
              <a:rPr lang="ar-EG" sz="1600" dirty="0">
                <a:latin typeface="Alexandria" pitchFamily="2" charset="-78"/>
                <a:cs typeface="Alexandria" pitchFamily="2" charset="-78"/>
              </a:rPr>
              <a:t>:</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ومن جهته يصف الدكتور إبراهيم إمام الاتصال بأنه حامل العملية الاجتماعية، والوسيلة التي يستخدمها الإنسان لتنظيم واستقرار وتغيير حياته الاجتماعية، ونقل أشكالها ومعانيها من جيل إلى جيل.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وتشير الدكتورة جيهان رشتى إلى أن الاتصال عملية تفاعلية بين مرسل ومتلقي الرسالة في مضامين اجتماعية معينة، ويتم نقل المعلومات والأفكار بين الأفراد باستخدام رموز موحدة ومفهومة بنفس الدرجة لدى الطرفين.</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ويصف الدكتور سمير حسين الاتصال بأنه النشاط الذي يستهدف تحقيق العمومية أو الذيوع أو الانتشار أو الشيوع أو المألوفية لفكرة أو موضوع أو منشأة أو قضية عن طريق انتقال المعلومات والآراء بين الأفراد باستخدام رموز موحدة.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107B018-3999-E995-07F0-53D652CD788D}"/>
              </a:ext>
            </a:extLst>
          </p:cNvPr>
          <p:cNvSpPr/>
          <p:nvPr/>
        </p:nvSpPr>
        <p:spPr>
          <a:xfrm>
            <a:off x="7733084" y="18543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مفهوم الاتصال بصفة عامة</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35045345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الاتصال بصفة عامة </a:t>
            </a:r>
          </a:p>
          <a:p>
            <a:pPr algn="ctr"/>
            <a:r>
              <a:rPr lang="ar-EG" sz="2000" b="1" dirty="0">
                <a:latin typeface="Alexandria" pitchFamily="2" charset="-78"/>
                <a:cs typeface="Alexandria" pitchFamily="2" charset="-78"/>
              </a:rPr>
              <a:t>والاتصال التنظيمي بصفة خاصة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2970557"/>
          </a:xfrm>
          <a:prstGeom prst="rect">
            <a:avLst/>
          </a:prstGeom>
          <a:noFill/>
        </p:spPr>
        <p:txBody>
          <a:bodyPr wrap="square" rtlCol="0">
            <a:spAutoFit/>
          </a:bodyPr>
          <a:lstStyle/>
          <a:p>
            <a:pPr algn="just" rtl="1">
              <a:lnSpc>
                <a:spcPct val="200000"/>
              </a:lnSpc>
            </a:pPr>
            <a:endParaRPr lang="ar-EG" sz="1600" dirty="0">
              <a:latin typeface="Alexandria" pitchFamily="2" charset="-78"/>
              <a:cs typeface="Alexandria" pitchFamily="2" charset="-78"/>
            </a:endParaRPr>
          </a:p>
          <a:p>
            <a:pPr algn="just" rtl="1">
              <a:lnSpc>
                <a:spcPct val="200000"/>
              </a:lnSpc>
            </a:pPr>
            <a:r>
              <a:rPr lang="ar-EG" sz="1600" dirty="0">
                <a:latin typeface="Alexandria" pitchFamily="2" charset="-78"/>
                <a:cs typeface="Alexandria" pitchFamily="2" charset="-78"/>
              </a:rPr>
              <a:t>عملية تبادل المعلومات وجعل معانيها معروفة بين الأشخاص لتحقيق غرض أو أثر ما، وذلك من خلال تفاعل بواسطة الرموز والإشارات التي تعمل كمنبه أو مثير للسلوك الذي تتم إثارته عند المتلقي. ويتضمن الاتصال عملية إرسال رسالة لتعديل سلوك المستقبل أو تغييره، كما يتضمن استخدام الرموز لنقل الأفكار والمعلومات والمعاني بين الأشخاص في إطار اجتماعي معين، وتنظيم واستقرار وتغيير حياتهم الاجتماعية ونقل أشكالها ومعانيها من جيل إلى جيل. يستخدم الاتصال رموزًا موحدة ومفهومة بنفس الدرجة لدى الطرفين، ويهدف النشاط الذي يستهدفه إلى تحقيق العمومية أو الذيوع أو الانتشار أو الشيوع أو المألوفية لفكرة أو موضوع أو منشأة أو قضية، وذلك عن طريق انتقال المعلومات والآراء بين الأفراد.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107B018-3999-E995-07F0-53D652CD788D}"/>
              </a:ext>
            </a:extLst>
          </p:cNvPr>
          <p:cNvSpPr/>
          <p:nvPr/>
        </p:nvSpPr>
        <p:spPr>
          <a:xfrm>
            <a:off x="7733084" y="18543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المفهوم الجامع للاتصال</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414460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الاتصال بصفة عامة </a:t>
            </a:r>
          </a:p>
          <a:p>
            <a:pPr algn="ctr"/>
            <a:r>
              <a:rPr lang="ar-EG" sz="2000" b="1" dirty="0">
                <a:latin typeface="Alexandria" pitchFamily="2" charset="-78"/>
                <a:cs typeface="Alexandria" pitchFamily="2" charset="-78"/>
              </a:rPr>
              <a:t>والاتصال التنظيمي بصفة خاصة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3462999"/>
          </a:xfrm>
          <a:prstGeom prst="rect">
            <a:avLst/>
          </a:prstGeom>
          <a:noFill/>
        </p:spPr>
        <p:txBody>
          <a:bodyPr wrap="square" rtlCol="0">
            <a:spAutoFit/>
          </a:bodyPr>
          <a:lstStyle/>
          <a:p>
            <a:pPr algn="just" rtl="1">
              <a:lnSpc>
                <a:spcPct val="200000"/>
              </a:lnSpc>
            </a:pPr>
            <a:endParaRPr lang="ar-EG" sz="1600" dirty="0">
              <a:latin typeface="Alexandria" pitchFamily="2" charset="-78"/>
              <a:cs typeface="Alexandria" pitchFamily="2" charset="-78"/>
            </a:endParaRPr>
          </a:p>
          <a:p>
            <a:pPr indent="403225" algn="just" rtl="1">
              <a:lnSpc>
                <a:spcPct val="200000"/>
              </a:lnSpc>
            </a:pPr>
            <a:r>
              <a:rPr lang="ar-EG" sz="1600" dirty="0">
                <a:latin typeface="Alexandria" pitchFamily="2" charset="-78"/>
                <a:cs typeface="Alexandria" pitchFamily="2" charset="-78"/>
              </a:rPr>
              <a:t>الاتصال التنظيمي هو حلقة الوصل بين الإدارة وجمهورها الداخلي والخارجي، ويُعبر عن العملية التي تهدف إلى جمع البيانات وتوفير المعلومات عبر استخدام أدوات متقدمة لضمان بقاء المنظمة وأداء مهامها بفاعلية وكفاءة، ووفقًا لمراجع عربية وأجنبية، يمكن إلقاء الضو على مفهوم الاتصال التنظيمي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عملية تبادل المعلومات بين الجمهور الداخلي للمؤسسة لخلق بيئة عمل جيدة.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مجمل الأنشطة والأعمال والسلوكيات التي يتخذها الفاعلون في إطار رسمي أو غير رسمي لخلق علاقات تساعد في تحقيق أهداف المؤسسة.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أداة أساسية لمساعدة المؤسسة على تحقيق أهدافها المحددة مسبقًا؛ إذ يعتمد التفاعل داخل المنظمة على الاتصال واستخدامه في نقل المعلومات والوقائع والأفكار بين أفراد المؤسسة، سواء كانوا في المستويات العليا أو الدنيا، وتساعد هذه الآلية في تحقيق أهداف التنظيم بشكل فعال.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107B018-3999-E995-07F0-53D652CD788D}"/>
              </a:ext>
            </a:extLst>
          </p:cNvPr>
          <p:cNvSpPr/>
          <p:nvPr/>
        </p:nvSpPr>
        <p:spPr>
          <a:xfrm>
            <a:off x="7733084" y="18543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ب- مفهوم الاتصال التنظيمي</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735097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الاتصال بصفة عامة </a:t>
            </a:r>
          </a:p>
          <a:p>
            <a:pPr algn="ctr"/>
            <a:r>
              <a:rPr lang="ar-EG" sz="2000" b="1" dirty="0">
                <a:latin typeface="Alexandria" pitchFamily="2" charset="-78"/>
                <a:cs typeface="Alexandria" pitchFamily="2" charset="-78"/>
              </a:rPr>
              <a:t>والاتصال التنظيمي بصفة خاصة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2970557"/>
          </a:xfrm>
          <a:prstGeom prst="rect">
            <a:avLst/>
          </a:prstGeom>
          <a:noFill/>
        </p:spPr>
        <p:txBody>
          <a:bodyPr wrap="square" rtlCol="0">
            <a:spAutoFit/>
          </a:bodyPr>
          <a:lstStyle/>
          <a:p>
            <a:pPr algn="just" rtl="1">
              <a:lnSpc>
                <a:spcPct val="200000"/>
              </a:lnSpc>
            </a:pPr>
            <a:endParaRPr lang="ar-EG" sz="16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وهو الاتصال الذي يحدث داخل المؤسسات والشركات بين مختلف الأفراد والأقسام والإدارات، ويهدف إلى تحقيق الأهداف المشتركة وتنظيم العمل وتحسين الأداء. ويشمل الاتصال التنظيمي عدة جوانب مثل الهيكل التنظيمي والبيئة التنظيمية والالتزام التنظيمي والثقافة التنظيمية وغيرها، ويعتبر من العوامل الأساسية التي تؤثر في نجاح المؤسسات والشركات.</a:t>
            </a:r>
          </a:p>
          <a:p>
            <a:pPr marL="285750" indent="-28575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107B018-3999-E995-07F0-53D652CD788D}"/>
              </a:ext>
            </a:extLst>
          </p:cNvPr>
          <p:cNvSpPr/>
          <p:nvPr/>
        </p:nvSpPr>
        <p:spPr>
          <a:xfrm>
            <a:off x="7733084" y="18543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ب- مفهوم الاتصال التنظيمي</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136938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الاتصال بصفة عامة </a:t>
            </a:r>
          </a:p>
          <a:p>
            <a:pPr algn="ctr"/>
            <a:r>
              <a:rPr lang="ar-EG" sz="2000" b="1" dirty="0">
                <a:latin typeface="Alexandria" pitchFamily="2" charset="-78"/>
                <a:cs typeface="Alexandria" pitchFamily="2" charset="-78"/>
              </a:rPr>
              <a:t>والاتصال التنظيمي بصفة خاصة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4940327"/>
          </a:xfrm>
          <a:prstGeom prst="rect">
            <a:avLst/>
          </a:prstGeom>
          <a:noFill/>
        </p:spPr>
        <p:txBody>
          <a:bodyPr wrap="square" rtlCol="0">
            <a:spAutoFit/>
          </a:bodyPr>
          <a:lstStyle/>
          <a:p>
            <a:pPr algn="just" rtl="1">
              <a:lnSpc>
                <a:spcPct val="200000"/>
              </a:lnSpc>
            </a:pPr>
            <a:endParaRPr lang="ar-EG" sz="16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والاتصال التنظيمي شكل من أشكال الاتصال الواضح في كل من المؤسسات والمنظمات. وتتمثل مهمته الأساسية في نقل المعلومات بين الأعضاء المرتبطين بالمؤسسة. ويتميز الاتصال التنظيمي بقدرته على توضيح الخصائص والسمات المحددة للمؤسسة التي يتواجد بها. بحيث يتمثل الهدف الأساسي للاتصال التنظيمي في تسهيل تحقيق أهداف المؤسسات والمنظمات ضمن الأطر والمعايير المعمول بها.</a:t>
            </a:r>
          </a:p>
          <a:p>
            <a:pPr indent="465138" algn="just" rtl="1">
              <a:lnSpc>
                <a:spcPct val="200000"/>
              </a:lnSpc>
            </a:pPr>
            <a:r>
              <a:rPr lang="ar-EG" sz="1600" dirty="0">
                <a:latin typeface="Alexandria" pitchFamily="2" charset="-78"/>
                <a:cs typeface="Alexandria" pitchFamily="2" charset="-78"/>
              </a:rPr>
              <a:t>وفي حقيقة الأمر لا تستطيع المنظمات القيام بأي نوع من الأعمال دون القيام بعملية الاتصال. ومن أكثر الأمور تحديًا في الإدارات اليوم، تأسيس نظام فعال للاتصالات الإدارية والتنظيمية والمحافظة على استمرارية فاعليته، كون الاتصال التنظيمي من الوظائف الإدارية الضرورية، وهو المكون الذي يجعل النظام ممكنًا، وهو عنصر مهم، ويعد الوسيلة التي لا يمكن الاستغناء عنها في أي مؤسسة.</a:t>
            </a:r>
          </a:p>
          <a:p>
            <a:pPr marL="285750" indent="-28575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107B018-3999-E995-07F0-53D652CD788D}"/>
              </a:ext>
            </a:extLst>
          </p:cNvPr>
          <p:cNvSpPr/>
          <p:nvPr/>
        </p:nvSpPr>
        <p:spPr>
          <a:xfrm>
            <a:off x="7733084" y="185436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Times New Roman" panose="02020603050405020304" pitchFamily="18" charset="0"/>
              </a:rPr>
              <a:t>ب- مفهوم الاتصال التنظيمي</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3719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439767" y="857065"/>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الفرق بين الاتصال والإعلام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3955442"/>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الاتصال والإعلام قريبان جدًّا بعضهما من بعض، ولكن لهما فروق مهمة، فالاتصال يشير إلى عملية تبادل المعلومات والأفكار بين الناس، بغرض التواصل ونقل المعلومات والرسائل بين الأفراد، سواء كان ذلك عن طريق الكلام أو الكتابة أو الإشارات أو وسائل أخرى، وليس بالضرورة أن يتم ذلك عن طريق وسائل الإعلام الجماهيرية.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في حين يشير الإعلام إلى وسائل الاتصال الجماهيرية التي تستخدم لنقل المعلومات والرسائل لأعداد كبيرة من الناس في نفس الوقت، مثل الصحف والتليفزيون والإذاعة ووسائل التواصل الاجتماعي. تتميز وسائل الإعلام الجماهيرية بأنها تستخدم لنشر المعلومات والأفكار لجمهور واسع، وهي تنشر غالبًا بشكل متسلسل وفي شكل متكرر، كما أنها قد تستخدم في عمليات التسويق وعمليات الدعاية والإعلان.</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وبالتالي، يمكن اعتبار الإعلام جزءًا من الاتصال، إذ يمكن استخدام وسائل الإعلام لتحسين وتوسيع نطاق الاتصال وجعله يصل إلى المزيد من الناس، ولكن يمكن أيضًا استخدام الاتصال بدون وسائل إعلام جماهيرية، مثل التواصل الشخصي والتفاعل الاجتماعي.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00535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439767" y="857065"/>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الفرق بين الاتصال والإعلام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373999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وقد أكد هذا المعنى د. محمد منير حجاب، إذ أورد في كتابه أن:</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 كلمة الاتصال تعني التفاعل والمشاركة، أما كلمة إعلام كما يرى الدكتور إبراهيم إمام فهي إدلاء من جانب واحد لا يعرف التفاعل والمشاركة. كما أن كلمة الاتصال بالمعنى الذي حددناه أوسع وأشمل من مفهوم الإعلام، فالاتصال أشكال كثيرة، ويأتي الإعلام كأحد هذه الأشكال، أي أنه يقع في دائرة الاتصال، وإن كان أكثرها أهمية وتطورًا.</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ويرجع السبب في الخلط بين الاتصال والإعلام إلى النظرة الخاصة لكل من المصادر الفرنسية والأمريكية، فالمصادر الفرنسية تحاول أن تثبت مصطلح الإعلام على أنه مرادف للاتصال، لما ترى فيه من الشمول والدقة، بينما وجهة النظر الأمريكية تقول بأن الإعلام هو أي اتصال بالجماهير، وتعتبره فنًّا قائمًا بذاته يدرس في معظم الجامعات الأمريكية.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وبالتالي فأن الإعلام فرع من فروع الاتصال، ويُعنى أساسًا بالأخبار، أي إيصال الخبر ونشره وإذاعته، وأن هذه العملية تتم خلال مراحل عديدة أهمها الانتقاء والاختيار والملاءمة والتحوير والتشكيل، أي بمعنى تحويل المادة الإعلامية الخام إلى مادة مهيأة يتقبلها الجمهور، ويدخل في ذلك تهيئة المادة للاستهلاك المحلي فقط أو للاستهلاك الخارجي أو لكليهما معًا.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8647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439767" y="857065"/>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الفروق بين الاتصال والإعلام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6D38F10C-69A8-2ADC-293B-0E3B578B1D65}"/>
              </a:ext>
            </a:extLst>
          </p:cNvPr>
          <p:cNvGraphicFramePr>
            <a:graphicFrameLocks noGrp="1"/>
          </p:cNvGraphicFramePr>
          <p:nvPr>
            <p:extLst>
              <p:ext uri="{D42A27DB-BD31-4B8C-83A1-F6EECF244321}">
                <p14:modId xmlns:p14="http://schemas.microsoft.com/office/powerpoint/2010/main" val="1936865907"/>
              </p:ext>
            </p:extLst>
          </p:nvPr>
        </p:nvGraphicFramePr>
        <p:xfrm>
          <a:off x="707434" y="2241599"/>
          <a:ext cx="10515600" cy="2373506"/>
        </p:xfrm>
        <a:graphic>
          <a:graphicData uri="http://schemas.openxmlformats.org/drawingml/2006/table">
            <a:tbl>
              <a:tblPr rtl="1" firstRow="1" firstCol="1" bandRow="1">
                <a:tableStyleId>{5C22544A-7EE6-4342-B048-85BDC9FD1C3A}</a:tableStyleId>
              </a:tblPr>
              <a:tblGrid>
                <a:gridCol w="754912">
                  <a:extLst>
                    <a:ext uri="{9D8B030D-6E8A-4147-A177-3AD203B41FA5}">
                      <a16:colId xmlns:a16="http://schemas.microsoft.com/office/drawing/2014/main" val="2028045642"/>
                    </a:ext>
                  </a:extLst>
                </a:gridCol>
                <a:gridCol w="4752753">
                  <a:extLst>
                    <a:ext uri="{9D8B030D-6E8A-4147-A177-3AD203B41FA5}">
                      <a16:colId xmlns:a16="http://schemas.microsoft.com/office/drawing/2014/main" val="716213949"/>
                    </a:ext>
                  </a:extLst>
                </a:gridCol>
                <a:gridCol w="5007935">
                  <a:extLst>
                    <a:ext uri="{9D8B030D-6E8A-4147-A177-3AD203B41FA5}">
                      <a16:colId xmlns:a16="http://schemas.microsoft.com/office/drawing/2014/main" val="3957935636"/>
                    </a:ext>
                  </a:extLst>
                </a:gridCol>
              </a:tblGrid>
              <a:tr h="0">
                <a:tc>
                  <a:txBody>
                    <a:bodyPr/>
                    <a:lstStyle/>
                    <a:p>
                      <a:pPr algn="ctr" rtl="0">
                        <a:lnSpc>
                          <a:spcPct val="107000"/>
                        </a:lnSpc>
                        <a:spcAft>
                          <a:spcPts val="800"/>
                        </a:spcAft>
                      </a:pPr>
                      <a:r>
                        <a:rPr lang="ar-SA" sz="1800" kern="0" dirty="0">
                          <a:effectLst/>
                        </a:rPr>
                        <a:t>المعيار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tc>
                  <a:txBody>
                    <a:bodyPr/>
                    <a:lstStyle/>
                    <a:p>
                      <a:pPr algn="ctr" rtl="0">
                        <a:lnSpc>
                          <a:spcPct val="107000"/>
                        </a:lnSpc>
                        <a:spcAft>
                          <a:spcPts val="800"/>
                        </a:spcAft>
                      </a:pPr>
                      <a:r>
                        <a:rPr lang="ar-SA" sz="1800" kern="0">
                          <a:effectLst/>
                        </a:rPr>
                        <a:t>الاتصال</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tc>
                  <a:txBody>
                    <a:bodyPr/>
                    <a:lstStyle/>
                    <a:p>
                      <a:pPr algn="ctr" rtl="0">
                        <a:lnSpc>
                          <a:spcPct val="107000"/>
                        </a:lnSpc>
                        <a:spcAft>
                          <a:spcPts val="800"/>
                        </a:spcAft>
                      </a:pPr>
                      <a:r>
                        <a:rPr lang="ar-SA" sz="1800" kern="0">
                          <a:effectLst/>
                        </a:rPr>
                        <a:t>الإعلام</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extLst>
                  <a:ext uri="{0D108BD9-81ED-4DB2-BD59-A6C34878D82A}">
                    <a16:rowId xmlns:a16="http://schemas.microsoft.com/office/drawing/2014/main" val="1454384398"/>
                  </a:ext>
                </a:extLst>
              </a:tr>
              <a:tr h="0">
                <a:tc>
                  <a:txBody>
                    <a:bodyPr/>
                    <a:lstStyle/>
                    <a:p>
                      <a:pPr algn="just" rtl="1">
                        <a:lnSpc>
                          <a:spcPct val="107000"/>
                        </a:lnSpc>
                        <a:spcAft>
                          <a:spcPts val="800"/>
                        </a:spcAft>
                      </a:pPr>
                      <a:r>
                        <a:rPr lang="ar-EG" sz="1800" kern="0">
                          <a:effectLst/>
                        </a:rPr>
                        <a:t>التعريف</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800"/>
                        </a:spcAft>
                      </a:pPr>
                      <a:r>
                        <a:rPr lang="ar-EG" sz="1800" kern="0">
                          <a:effectLst/>
                        </a:rPr>
                        <a:t>تبادل المعلومات بين شخصين أو أكثر، بطريقة شفهية أو كتابية، أو غير لفظية</a:t>
                      </a:r>
                      <a:r>
                        <a:rPr lang="en-GB" sz="1800" kern="0">
                          <a:effectLst/>
                        </a:rPr>
                        <a:t>.</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just" rtl="1">
                        <a:lnSpc>
                          <a:spcPct val="107000"/>
                        </a:lnSpc>
                        <a:spcAft>
                          <a:spcPts val="800"/>
                        </a:spcAft>
                      </a:pPr>
                      <a:r>
                        <a:rPr lang="ar-EG" sz="1800" kern="0">
                          <a:effectLst/>
                        </a:rPr>
                        <a:t>نشر المعلومات على نطاق جماهيري من خلال وسائل مثل الصحافة، الإذاعة، التلفزيون، والإنترنت، ومواقع التواصل الاجتماعي.</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extLst>
                  <a:ext uri="{0D108BD9-81ED-4DB2-BD59-A6C34878D82A}">
                    <a16:rowId xmlns:a16="http://schemas.microsoft.com/office/drawing/2014/main" val="1252680294"/>
                  </a:ext>
                </a:extLst>
              </a:tr>
              <a:tr h="0">
                <a:tc>
                  <a:txBody>
                    <a:bodyPr/>
                    <a:lstStyle/>
                    <a:p>
                      <a:pPr algn="just" rtl="1">
                        <a:lnSpc>
                          <a:spcPct val="107000"/>
                        </a:lnSpc>
                        <a:spcAft>
                          <a:spcPts val="800"/>
                        </a:spcAft>
                      </a:pPr>
                      <a:r>
                        <a:rPr lang="ar-EG" sz="1800" kern="0">
                          <a:effectLst/>
                        </a:rPr>
                        <a:t>الغرض</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just" rtl="1">
                        <a:lnSpc>
                          <a:spcPct val="107000"/>
                        </a:lnSpc>
                        <a:spcAft>
                          <a:spcPts val="800"/>
                        </a:spcAft>
                      </a:pPr>
                      <a:r>
                        <a:rPr lang="ar-EG" sz="1800" kern="0" dirty="0">
                          <a:effectLst/>
                        </a:rPr>
                        <a:t>تسهيل التفاهم والتعاون بين المٌرسل والمُستقبِل</a:t>
                      </a:r>
                      <a:r>
                        <a:rPr lang="en-GB" sz="1800" kern="0" dirty="0">
                          <a:effectLst/>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tc>
                  <a:txBody>
                    <a:bodyPr/>
                    <a:lstStyle/>
                    <a:p>
                      <a:pPr algn="just" rtl="1">
                        <a:lnSpc>
                          <a:spcPct val="107000"/>
                        </a:lnSpc>
                        <a:spcAft>
                          <a:spcPts val="800"/>
                        </a:spcAft>
                      </a:pPr>
                      <a:r>
                        <a:rPr lang="ar-EG" sz="1800" kern="0">
                          <a:effectLst/>
                        </a:rPr>
                        <a:t>الإخبار والتثقيف والتسلية</a:t>
                      </a:r>
                      <a:r>
                        <a:rPr lang="en-GB" sz="1800" kern="0">
                          <a:effectLst/>
                        </a:rPr>
                        <a:t>.</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extLst>
                  <a:ext uri="{0D108BD9-81ED-4DB2-BD59-A6C34878D82A}">
                    <a16:rowId xmlns:a16="http://schemas.microsoft.com/office/drawing/2014/main" val="3669957359"/>
                  </a:ext>
                </a:extLst>
              </a:tr>
              <a:tr h="0">
                <a:tc>
                  <a:txBody>
                    <a:bodyPr/>
                    <a:lstStyle/>
                    <a:p>
                      <a:pPr algn="just" rtl="1">
                        <a:lnSpc>
                          <a:spcPct val="107000"/>
                        </a:lnSpc>
                        <a:spcAft>
                          <a:spcPts val="800"/>
                        </a:spcAft>
                      </a:pPr>
                      <a:r>
                        <a:rPr lang="ar-EG" sz="1800" kern="0">
                          <a:effectLst/>
                        </a:rPr>
                        <a:t>الجمهور</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just" rtl="1">
                        <a:lnSpc>
                          <a:spcPct val="107000"/>
                        </a:lnSpc>
                        <a:spcAft>
                          <a:spcPts val="800"/>
                        </a:spcAft>
                      </a:pPr>
                      <a:r>
                        <a:rPr lang="ar-EG" sz="1800" kern="0">
                          <a:effectLst/>
                        </a:rPr>
                        <a:t>يمكن أن يكون فردًا واحدًا أو مجموعات صغيرة</a:t>
                      </a:r>
                      <a:r>
                        <a:rPr lang="en-GB" sz="1800" kern="0">
                          <a:effectLst/>
                        </a:rPr>
                        <a:t>.</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tc>
                  <a:txBody>
                    <a:bodyPr/>
                    <a:lstStyle/>
                    <a:p>
                      <a:pPr algn="just" rtl="1">
                        <a:lnSpc>
                          <a:spcPct val="107000"/>
                        </a:lnSpc>
                        <a:spcAft>
                          <a:spcPts val="800"/>
                        </a:spcAft>
                      </a:pPr>
                      <a:r>
                        <a:rPr lang="ar-EG" sz="1800" kern="0" dirty="0">
                          <a:effectLst/>
                        </a:rPr>
                        <a:t>عادة ما يكون جمهورًا كبيرًا ومتنوعًا</a:t>
                      </a:r>
                      <a:r>
                        <a:rPr lang="en-GB" sz="1800" kern="0" dirty="0">
                          <a:effectLst/>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extLst>
                  <a:ext uri="{0D108BD9-81ED-4DB2-BD59-A6C34878D82A}">
                    <a16:rowId xmlns:a16="http://schemas.microsoft.com/office/drawing/2014/main" val="4149765049"/>
                  </a:ext>
                </a:extLst>
              </a:tr>
              <a:tr h="0">
                <a:tc>
                  <a:txBody>
                    <a:bodyPr/>
                    <a:lstStyle/>
                    <a:p>
                      <a:pPr algn="just" rtl="1">
                        <a:lnSpc>
                          <a:spcPct val="107000"/>
                        </a:lnSpc>
                        <a:spcAft>
                          <a:spcPts val="800"/>
                        </a:spcAft>
                      </a:pPr>
                      <a:r>
                        <a:rPr lang="ar-EG" sz="1800" kern="0">
                          <a:effectLst/>
                        </a:rPr>
                        <a:t>التفاعلية</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gn="r" rtl="1">
                        <a:lnSpc>
                          <a:spcPct val="107000"/>
                        </a:lnSpc>
                        <a:spcAft>
                          <a:spcPts val="800"/>
                        </a:spcAft>
                      </a:pPr>
                      <a:r>
                        <a:rPr lang="ar-EG" sz="1800" kern="0" dirty="0">
                          <a:effectLst/>
                        </a:rPr>
                        <a:t>عالية، يمكن فيها للجمهور التفاعل مباشرة مع المٌرسل</a:t>
                      </a:r>
                      <a:r>
                        <a:rPr lang="en-GB" sz="1800" kern="0" dirty="0">
                          <a:effectLst/>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tc>
                <a:tc>
                  <a:txBody>
                    <a:bodyPr/>
                    <a:lstStyle/>
                    <a:p>
                      <a:pPr algn="just" rtl="1">
                        <a:lnSpc>
                          <a:spcPct val="107000"/>
                        </a:lnSpc>
                        <a:spcAft>
                          <a:spcPts val="800"/>
                        </a:spcAft>
                      </a:pPr>
                      <a:r>
                        <a:rPr lang="ar-EG" sz="1800" kern="0" dirty="0">
                          <a:effectLst/>
                        </a:rPr>
                        <a:t>محدودة، وعادة ما يحدث التفاعل بين المٌرسل والمُستقبِل بطريقة غير مباشرة</a:t>
                      </a:r>
                      <a:r>
                        <a:rPr lang="en-GB" sz="1800" kern="0" dirty="0">
                          <a:effectLst/>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extLst>
                  <a:ext uri="{0D108BD9-81ED-4DB2-BD59-A6C34878D82A}">
                    <a16:rowId xmlns:a16="http://schemas.microsoft.com/office/drawing/2014/main" val="150964936"/>
                  </a:ext>
                </a:extLst>
              </a:tr>
              <a:tr h="0">
                <a:tc>
                  <a:txBody>
                    <a:bodyPr/>
                    <a:lstStyle/>
                    <a:p>
                      <a:pPr algn="just" rtl="1">
                        <a:lnSpc>
                          <a:spcPct val="107000"/>
                        </a:lnSpc>
                        <a:spcAft>
                          <a:spcPts val="800"/>
                        </a:spcAft>
                      </a:pPr>
                      <a:r>
                        <a:rPr lang="ar-EG" sz="1800" kern="0">
                          <a:effectLst/>
                        </a:rPr>
                        <a:t>التحكم</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tc>
                  <a:txBody>
                    <a:bodyPr/>
                    <a:lstStyle/>
                    <a:p>
                      <a:pPr algn="just" rtl="1">
                        <a:lnSpc>
                          <a:spcPct val="107000"/>
                        </a:lnSpc>
                        <a:spcAft>
                          <a:spcPts val="800"/>
                        </a:spcAft>
                      </a:pPr>
                      <a:r>
                        <a:rPr lang="ar-EG" sz="1800" kern="0" dirty="0">
                          <a:effectLst/>
                        </a:rPr>
                        <a:t>التحكم مشترك </a:t>
                      </a:r>
                      <a:r>
                        <a:rPr lang="ar-EG" sz="1800" kern="0">
                          <a:effectLst/>
                        </a:rPr>
                        <a:t>بين المٌرسل والمٌستقبِل</a:t>
                      </a:r>
                      <a:r>
                        <a:rPr lang="en-GB" sz="1800" kern="0" dirty="0">
                          <a:effectLst/>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tc>
                  <a:txBody>
                    <a:bodyPr/>
                    <a:lstStyle/>
                    <a:p>
                      <a:pPr algn="just" rtl="1">
                        <a:lnSpc>
                          <a:spcPct val="107000"/>
                        </a:lnSpc>
                        <a:spcAft>
                          <a:spcPts val="800"/>
                        </a:spcAft>
                      </a:pPr>
                      <a:r>
                        <a:rPr lang="ar-EG" sz="1800" kern="0" dirty="0">
                          <a:effectLst/>
                        </a:rPr>
                        <a:t>التحكم في المحتوى من جانب القائم بالاتصال</a:t>
                      </a:r>
                      <a:r>
                        <a:rPr lang="en-GB" sz="1800" kern="0" dirty="0">
                          <a:effectLst/>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b"/>
                </a:tc>
                <a:extLst>
                  <a:ext uri="{0D108BD9-81ED-4DB2-BD59-A6C34878D82A}">
                    <a16:rowId xmlns:a16="http://schemas.microsoft.com/office/drawing/2014/main" val="3240708847"/>
                  </a:ext>
                </a:extLst>
              </a:tr>
            </a:tbl>
          </a:graphicData>
        </a:graphic>
      </p:graphicFrame>
      <p:pic>
        <p:nvPicPr>
          <p:cNvPr id="8" name="Picture 7">
            <a:extLst>
              <a:ext uri="{FF2B5EF4-FFF2-40B4-BE49-F238E27FC236}">
                <a16:creationId xmlns:a16="http://schemas.microsoft.com/office/drawing/2014/main" id="{B41BCECA-E25B-813B-4722-54FBDADC8C74}"/>
              </a:ext>
            </a:extLst>
          </p:cNvPr>
          <p:cNvPicPr>
            <a:picLocks noChangeAspect="1"/>
          </p:cNvPicPr>
          <p:nvPr/>
        </p:nvPicPr>
        <p:blipFill>
          <a:blip r:embed="rId3"/>
          <a:stretch>
            <a:fillRect/>
          </a:stretch>
        </p:blipFill>
        <p:spPr>
          <a:xfrm>
            <a:off x="8650721" y="4890582"/>
            <a:ext cx="865238" cy="865238"/>
          </a:xfrm>
          <a:prstGeom prst="rect">
            <a:avLst/>
          </a:prstGeom>
        </p:spPr>
      </p:pic>
      <p:pic>
        <p:nvPicPr>
          <p:cNvPr id="9" name="Picture 8">
            <a:extLst>
              <a:ext uri="{FF2B5EF4-FFF2-40B4-BE49-F238E27FC236}">
                <a16:creationId xmlns:a16="http://schemas.microsoft.com/office/drawing/2014/main" id="{3EBFFBE7-BEC2-E98E-A057-1F17D0680883}"/>
              </a:ext>
            </a:extLst>
          </p:cNvPr>
          <p:cNvPicPr>
            <a:picLocks noChangeAspect="1"/>
          </p:cNvPicPr>
          <p:nvPr/>
        </p:nvPicPr>
        <p:blipFill>
          <a:blip r:embed="rId4"/>
          <a:stretch>
            <a:fillRect/>
          </a:stretch>
        </p:blipFill>
        <p:spPr>
          <a:xfrm>
            <a:off x="2453517" y="4668057"/>
            <a:ext cx="1087763" cy="1087763"/>
          </a:xfrm>
          <a:prstGeom prst="rect">
            <a:avLst/>
          </a:prstGeom>
        </p:spPr>
      </p:pic>
    </p:spTree>
    <p:extLst>
      <p:ext uri="{BB962C8B-B14F-4D97-AF65-F5344CB8AC3E}">
        <p14:creationId xmlns:p14="http://schemas.microsoft.com/office/powerpoint/2010/main" val="3589391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67566" y="617774"/>
            <a:ext cx="457571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نشأة وتطور الاتصال التنظيمي واندماجه مع الذكاء الاصطناعي والميتافيرس والهولوجرام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654494"/>
            <a:ext cx="10632412" cy="1985672"/>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بالحديث عن نشأة الاتصال التنظيمي، فيمكن القول إنه قبل بدايات القرن العشرين لم يكن للمؤسسات هياكل اتصالية تنظيمية بالمعنى المتعارف عليه، ومع اندلاع الحرب العالمية الأولى، ومن بعدها الحرب العالمية الثانية، ظهر الاهتمام بالاتصال التنظيمي، الذي بدأت إرهاصاته بالفعل في مطلع القرن العشرين بعد أن قامت شركة بيجو </a:t>
            </a:r>
            <a:r>
              <a:rPr lang="en-US" sz="1600" dirty="0">
                <a:latin typeface="Alexandria" pitchFamily="2" charset="-78"/>
                <a:cs typeface="Alexandria" pitchFamily="2" charset="-78"/>
              </a:rPr>
              <a:t>Peugeot) </a:t>
            </a:r>
            <a:r>
              <a:rPr lang="ar-EG" sz="1600" dirty="0">
                <a:latin typeface="Alexandria" pitchFamily="2" charset="-78"/>
                <a:cs typeface="Alexandria" pitchFamily="2" charset="-78"/>
              </a:rPr>
              <a:t>) بإنشاء صحف داخلية لتعزيز الاتصال بين الموظفين وإداراتها، ومن ثم، تطور الاهتمام بالاتصال ليصبح جزءًا لا يتجزأ من المؤسسات والمنظمات المختلفة، واندمج مع مهام وأنشطة العلاقات العامة في المؤسسات.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A6072ABA-3F3D-4FDD-C3E1-AAA42556EB65}"/>
              </a:ext>
            </a:extLst>
          </p:cNvPr>
          <p:cNvSpPr/>
          <p:nvPr/>
        </p:nvSpPr>
        <p:spPr>
          <a:xfrm>
            <a:off x="8121112" y="1854369"/>
            <a:ext cx="31285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المرحلة الأولى: البدايات</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3432226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67566" y="617774"/>
            <a:ext cx="457571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نشأة وتطور الاتصال التنظيمي واندماجه مع الذكاء الاصطناعي والميتافيرس والهولوجرام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654494"/>
            <a:ext cx="10632412" cy="3462999"/>
          </a:xfrm>
          <a:prstGeom prst="rect">
            <a:avLst/>
          </a:prstGeom>
          <a:noFill/>
        </p:spPr>
        <p:txBody>
          <a:bodyPr wrap="square" rtlCol="0">
            <a:spAutoFit/>
          </a:bodyPr>
          <a:lstStyle/>
          <a:p>
            <a:pPr indent="403225" algn="just" rtl="1">
              <a:lnSpc>
                <a:spcPct val="200000"/>
              </a:lnSpc>
            </a:pPr>
            <a:r>
              <a:rPr lang="ar-EG" sz="1600" dirty="0">
                <a:latin typeface="Alexandria" pitchFamily="2" charset="-78"/>
                <a:cs typeface="Alexandria" pitchFamily="2" charset="-78"/>
              </a:rPr>
              <a:t>مع تطور المؤسسات، واتساع أنشطتها، وكٍبر حجم جمهورها، وظهور تكنولوجيا الاتصال وتطورها، شهد الاتصال التنظيمي تطورات على مستويين، تاريخي واجتماعي، فتطور من مجرد نقل المعلومات الأساسية إلى تبني أساليب أكثر تعقيدًا تشمل التفاعل والمشاركة بين جميع المستويات التنظيمية.</a:t>
            </a:r>
          </a:p>
          <a:p>
            <a:pPr indent="403225" algn="just" rtl="1">
              <a:lnSpc>
                <a:spcPct val="200000"/>
              </a:lnSpc>
            </a:pPr>
            <a:r>
              <a:rPr lang="ar-EG" sz="1600" dirty="0">
                <a:latin typeface="Alexandria" pitchFamily="2" charset="-78"/>
                <a:cs typeface="Alexandria" pitchFamily="2" charset="-78"/>
              </a:rPr>
              <a:t>وسعيًا لمواكبة هذا التطور، فقد ظهرت مدارس فكرية مختلفة في نظرتها للاتصال التنظيمي، وركَّزت جهودها على تعزيز الاتصال الفعال وتأثيره في الأداء التنظيمي، بما يؤدي في النهاية إلى تحقيق أهداف المؤسسات ورسالتها.</a:t>
            </a:r>
          </a:p>
          <a:p>
            <a:pPr indent="403225" algn="just" rtl="1">
              <a:lnSpc>
                <a:spcPct val="200000"/>
              </a:lnSpc>
            </a:pPr>
            <a:r>
              <a:rPr lang="ar-EG" sz="1600" dirty="0">
                <a:latin typeface="Alexandria" pitchFamily="2" charset="-78"/>
                <a:cs typeface="Alexandria" pitchFamily="2" charset="-78"/>
              </a:rPr>
              <a:t>خاصة وأن نشأة الاتصال التنظيمي تعود إلى الحاجة الملحة إلى توجيه وتنظيم العمل في المؤسسات والمنظمات، وذلك من خلال تبادل المعلومات والأفكار والتوجيهات بين الأفراد والأقسام المختلفة داخل المؤسسة، وقد تطور الاتصال التنظيمي عبر الزمن، وذلك بما يتماشى مع تطور التكنولوجيا والتغيرات الاجتماعية والاقتصادية.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A6072ABA-3F3D-4FDD-C3E1-AAA42556EB65}"/>
              </a:ext>
            </a:extLst>
          </p:cNvPr>
          <p:cNvSpPr/>
          <p:nvPr/>
        </p:nvSpPr>
        <p:spPr>
          <a:xfrm>
            <a:off x="5780868" y="1854369"/>
            <a:ext cx="546882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المرحلة الثانية: اتساع حجم وأنشطة المؤسسات</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1469914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67566" y="617774"/>
            <a:ext cx="457571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نشأة وتطور الاتصال التنظيمي واندماجه مع الذكاء الاصطناعي والميتافيرس والهولوجرام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654494"/>
            <a:ext cx="10632412" cy="2970557"/>
          </a:xfrm>
          <a:prstGeom prst="rect">
            <a:avLst/>
          </a:prstGeom>
          <a:noFill/>
        </p:spPr>
        <p:txBody>
          <a:bodyPr wrap="square" rtlCol="0">
            <a:spAutoFit/>
          </a:bodyPr>
          <a:lstStyle/>
          <a:p>
            <a:pPr indent="403225" algn="just" rtl="1">
              <a:lnSpc>
                <a:spcPct val="200000"/>
              </a:lnSpc>
            </a:pPr>
            <a:r>
              <a:rPr lang="ar-EG" sz="1600" dirty="0">
                <a:latin typeface="Alexandria" pitchFamily="2" charset="-78"/>
                <a:cs typeface="Alexandria" pitchFamily="2" charset="-78"/>
              </a:rPr>
              <a:t>مع تطور التكنولوجيا والإنترنت، أصبح استخدام التطبيقات الإلكترونية ووسائل التواصل الاجتماعي ضروريًا في مجال الاتصال التنظيمي. حيث ساعد كل من الإنترنت وما صاحبه من تطورات تكنولوجية مثل ظهور البريد الإلكتروني والمنتديات والتجارة الإلكترونية إلى تعزيز فعالية الهياكل التنظيمية بشكل كبير، حيث تتيح إمكانيات متقدمة للتواصل والتفاعل بين الموظفين والإدارة، مهما اتسع حجم نشاطها.</a:t>
            </a:r>
          </a:p>
          <a:p>
            <a:pPr indent="403225" algn="just" rtl="1">
              <a:lnSpc>
                <a:spcPct val="200000"/>
              </a:lnSpc>
            </a:pPr>
            <a:r>
              <a:rPr lang="ar-EG" sz="1600" dirty="0">
                <a:latin typeface="Alexandria" pitchFamily="2" charset="-78"/>
                <a:cs typeface="Alexandria" pitchFamily="2" charset="-78"/>
              </a:rPr>
              <a:t>وفي سياق متصل، أظهرت الدراسات كيف أن مواقع التواصل الاجتماعي لعبت دورًا مؤثرًا في النهوض بعملية الاتصال التنظيمي على المستويين الداخلي والخارجي للمؤسسات، حيث وفرت فرصة لخلق أنماط اتصالية تفاعلية تعزز من وجود المؤسسات وتساعدها في تحقيق أهدافها، كذلك لعبت دورًا شديد الأهمية خلال الأزمات، والتي من بينها جائحة كورونا، حيث ساعدت في الحفاظ على الاتصال الفعال والمستمر بين أفراد المؤسسة حتى في أوقات العزل.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A6072ABA-3F3D-4FDD-C3E1-AAA42556EB65}"/>
              </a:ext>
            </a:extLst>
          </p:cNvPr>
          <p:cNvSpPr/>
          <p:nvPr/>
        </p:nvSpPr>
        <p:spPr>
          <a:xfrm>
            <a:off x="4138047" y="1854369"/>
            <a:ext cx="711164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المرحلة الثالثة: الاستفادة من الإنترنت ومواقع التواصل الاجتماعي</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70114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67566" y="617774"/>
            <a:ext cx="457571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نشأة وتطور الاتصال التنظيمي واندماجه مع الذكاء الاصطناعي والميتافيرس والهولوجرام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654494"/>
            <a:ext cx="10632412" cy="1985672"/>
          </a:xfrm>
          <a:prstGeom prst="rect">
            <a:avLst/>
          </a:prstGeom>
          <a:noFill/>
        </p:spPr>
        <p:txBody>
          <a:bodyPr wrap="square" rtlCol="0">
            <a:spAutoFit/>
          </a:bodyPr>
          <a:lstStyle/>
          <a:p>
            <a:pPr indent="403225" algn="just" rtl="1">
              <a:lnSpc>
                <a:spcPct val="200000"/>
              </a:lnSpc>
            </a:pPr>
            <a:r>
              <a:rPr lang="ar-EG" sz="1600" dirty="0">
                <a:latin typeface="Alexandria" pitchFamily="2" charset="-78"/>
                <a:cs typeface="Alexandria" pitchFamily="2" charset="-78"/>
              </a:rPr>
              <a:t>هذه التكنولوجيا المتقدمة أيضًا تمكِّن من إدارة الاتصالات الجماعية وتبسيط العمليات الإدارية. على سبيل المثال، يمكن استخدام البرامج وأنظمة إدارة العلاقات مع العملاء لتسهيل تعاون الفرق وتنظيم البرامج والمشاريع.</a:t>
            </a:r>
          </a:p>
          <a:p>
            <a:pPr indent="403225" algn="just" rtl="1">
              <a:lnSpc>
                <a:spcPct val="200000"/>
              </a:lnSpc>
            </a:pPr>
            <a:r>
              <a:rPr lang="ar-EG" sz="1600" dirty="0">
                <a:latin typeface="Alexandria" pitchFamily="2" charset="-78"/>
                <a:cs typeface="Alexandria" pitchFamily="2" charset="-78"/>
              </a:rPr>
              <a:t>تساعد التكنولوجيا أيضًا في تقليل التحديات المتعلقة بالمسافة والزمن، إذ يمكن للموظفين التواصل والعمل عن بُعد وتنسيق أنشطتهم بفضل وسائل العمل عن بُعد مثل الفيديو المؤتمت وتطبيقات المؤتمرات الهاتفية.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A6072ABA-3F3D-4FDD-C3E1-AAA42556EB65}"/>
              </a:ext>
            </a:extLst>
          </p:cNvPr>
          <p:cNvSpPr/>
          <p:nvPr/>
        </p:nvSpPr>
        <p:spPr>
          <a:xfrm>
            <a:off x="4138047" y="1854369"/>
            <a:ext cx="711164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المرحلة الثالثة: الاستفادة من الإنترنت ومواقع التواصل الاجتماعي</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218195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967566" y="617774"/>
            <a:ext cx="4575711" cy="830997"/>
          </a:xfrm>
          <a:prstGeom prst="rect">
            <a:avLst/>
          </a:prstGeom>
          <a:noFill/>
        </p:spPr>
        <p:txBody>
          <a:bodyPr wrap="square" rtlCol="0">
            <a:spAutoFit/>
          </a:bodyPr>
          <a:lstStyle/>
          <a:p>
            <a:pPr algn="ctr" rtl="1"/>
            <a:r>
              <a:rPr lang="ar-EG" sz="2400" b="1" dirty="0">
                <a:latin typeface="Alexandria" pitchFamily="2" charset="-78"/>
                <a:cs typeface="Alexandria" pitchFamily="2" charset="-78"/>
              </a:rPr>
              <a:t>نشأة وتطور الاتصال التنظيمي واندماجه مع الذكاء الاصطناعي والميتافيرس والهولوجرام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654494"/>
            <a:ext cx="10632412" cy="2222403"/>
          </a:xfrm>
          <a:prstGeom prst="rect">
            <a:avLst/>
          </a:prstGeom>
          <a:noFill/>
        </p:spPr>
        <p:txBody>
          <a:bodyPr wrap="square" rtlCol="0">
            <a:spAutoFit/>
          </a:bodyPr>
          <a:lstStyle/>
          <a:p>
            <a:pPr indent="403225" algn="just" rtl="1">
              <a:lnSpc>
                <a:spcPct val="200000"/>
              </a:lnSpc>
            </a:pPr>
            <a:r>
              <a:rPr lang="ar-EG" dirty="0">
                <a:latin typeface="Alexandria" pitchFamily="2" charset="-78"/>
                <a:cs typeface="Alexandria" pitchFamily="2" charset="-78"/>
              </a:rPr>
              <a:t>في العصر الحديث بعد ظهور أدوات الذكاء الاصطناعي، وما تبعه من تقنيات مثل الميتافيرس والهولوجرام، والواقع المعزز، والواقع الافتراضي، وغيرها.. شهدت عمليات الاتصال التنظيمي تطورًا كبيرًا. حيث تأثر الاتصال التنظيمي على عدة مستويات، بما في ذلك سرعة إنتاج المحتوى وتنوع الأنشطة الاتصالية، وتحسين الوصول إلى المعلومات، وحتى زيادة عنصر التشويق والإبهار في المحتوى. بحيث يمكن أن نوضح أهمية هذه الأدوات والتقنيات كما يلي: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A6072ABA-3F3D-4FDD-C3E1-AAA42556EB65}"/>
              </a:ext>
            </a:extLst>
          </p:cNvPr>
          <p:cNvSpPr/>
          <p:nvPr/>
        </p:nvSpPr>
        <p:spPr>
          <a:xfrm>
            <a:off x="2452278" y="2049721"/>
            <a:ext cx="870731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المرحلة الرابعة: الاستفادة من أدوات الذكاء الاصطناعي والميتافيرس والهولوجرام</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828232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074254"/>
            <a:ext cx="10728560" cy="3955442"/>
          </a:xfrm>
          <a:prstGeom prst="rect">
            <a:avLst/>
          </a:prstGeom>
          <a:noFill/>
        </p:spPr>
        <p:txBody>
          <a:bodyPr wrap="square" rtlCol="0">
            <a:spAutoFit/>
          </a:bodyPr>
          <a:lstStyle/>
          <a:p>
            <a:pPr algn="just" rtl="1">
              <a:lnSpc>
                <a:spcPct val="200000"/>
              </a:lnSpc>
            </a:pPr>
            <a:r>
              <a:rPr lang="ar-EG" sz="1600" u="sng" dirty="0">
                <a:latin typeface="Alexandria" pitchFamily="2" charset="-78"/>
                <a:cs typeface="Alexandria" pitchFamily="2" charset="-78"/>
              </a:rPr>
              <a:t>تحليل البيانات: </a:t>
            </a:r>
            <a:r>
              <a:rPr lang="ar-EG" sz="1600" dirty="0">
                <a:latin typeface="Alexandria" pitchFamily="2" charset="-78"/>
                <a:cs typeface="Alexandria" pitchFamily="2" charset="-78"/>
              </a:rPr>
              <a:t>فعن طريق الذكاء الاصطناعي يمكن تحليل كميات ضخمة من البيانات لاستخلاص رؤى يمكن أن تساعد على تقديم استراتيجيات اتصالية متطورة تنطلق من فهم تفضيلات الجماهير وتسهم في تحسين الرسائل التي توجَّه إليهم.</a:t>
            </a:r>
          </a:p>
          <a:p>
            <a:pPr algn="just" rtl="1">
              <a:lnSpc>
                <a:spcPct val="200000"/>
              </a:lnSpc>
            </a:pPr>
            <a:r>
              <a:rPr lang="ar-EG" sz="1600" u="sng" dirty="0">
                <a:latin typeface="Alexandria" pitchFamily="2" charset="-78"/>
                <a:cs typeface="Alexandria" pitchFamily="2" charset="-78"/>
              </a:rPr>
              <a:t>الأتمتة وتخصيص الاتصال</a:t>
            </a:r>
            <a:r>
              <a:rPr lang="ar-EG" sz="1600" dirty="0">
                <a:latin typeface="Alexandria" pitchFamily="2" charset="-78"/>
                <a:cs typeface="Alexandria" pitchFamily="2" charset="-78"/>
              </a:rPr>
              <a:t>: يتيح الذكاء الاصطناعي عدة أدوات لإدارة الردود والاستفسارات آليًا.</a:t>
            </a:r>
          </a:p>
          <a:p>
            <a:pPr algn="just" rtl="1">
              <a:lnSpc>
                <a:spcPct val="200000"/>
              </a:lnSpc>
            </a:pPr>
            <a:r>
              <a:rPr lang="ar-EG" sz="1600" u="sng" dirty="0">
                <a:latin typeface="Alexandria" pitchFamily="2" charset="-78"/>
                <a:cs typeface="Alexandria" pitchFamily="2" charset="-78"/>
              </a:rPr>
              <a:t>تركيز المهام: </a:t>
            </a:r>
            <a:r>
              <a:rPr lang="ar-EG" sz="1600" dirty="0">
                <a:latin typeface="Alexandria" pitchFamily="2" charset="-78"/>
                <a:cs typeface="Alexandria" pitchFamily="2" charset="-78"/>
              </a:rPr>
              <a:t>تسهم أدوات للذكاء الاصطناعي في توفير الوقت اللازم للموظفين لتنفيذ المهام الأكثر تعقيدًا.</a:t>
            </a:r>
          </a:p>
          <a:p>
            <a:pPr algn="just" rtl="1">
              <a:lnSpc>
                <a:spcPct val="200000"/>
              </a:lnSpc>
            </a:pPr>
            <a:r>
              <a:rPr lang="ar-EG" sz="1600" u="sng" dirty="0">
                <a:latin typeface="Alexandria" pitchFamily="2" charset="-78"/>
                <a:cs typeface="Alexandria" pitchFamily="2" charset="-78"/>
              </a:rPr>
              <a:t>تعزيز التفاعل بين الموظفين والعملاء على مدار الساعة: </a:t>
            </a:r>
            <a:r>
              <a:rPr lang="ar-EG" sz="1600" dirty="0">
                <a:latin typeface="Alexandria" pitchFamily="2" charset="-78"/>
                <a:cs typeface="Alexandria" pitchFamily="2" charset="-78"/>
              </a:rPr>
              <a:t>مما يوفر استجابة فورية لاستفساراتهم ويحسن من تجربتهم العامة، عن طريق أدوات المساعدة الافتراضية.</a:t>
            </a:r>
          </a:p>
          <a:p>
            <a:pPr algn="just" rtl="1">
              <a:lnSpc>
                <a:spcPct val="200000"/>
              </a:lnSpc>
            </a:pPr>
            <a:r>
              <a:rPr lang="ar-EG" sz="1600" u="sng" dirty="0">
                <a:latin typeface="Alexandria" pitchFamily="2" charset="-78"/>
                <a:cs typeface="Alexandria" pitchFamily="2" charset="-78"/>
              </a:rPr>
              <a:t>إدارة الأزمات</a:t>
            </a:r>
            <a:r>
              <a:rPr lang="ar-EG" sz="1600" dirty="0">
                <a:latin typeface="Alexandria" pitchFamily="2" charset="-78"/>
                <a:cs typeface="Alexandria" pitchFamily="2" charset="-78"/>
              </a:rPr>
              <a:t>: تسهم أدوات الذكاء الاصطناعي في تحليل البيانات الواردة بسرعة وبناء على ذلك تقييم الموقف واتخاذ القرارات في أقل وقت ممكن مما يسهم في الحفاظ على سمعة المؤسسة وصورتها الذهنية.</a:t>
            </a:r>
          </a:p>
          <a:p>
            <a:pPr algn="just" rtl="1">
              <a:lnSpc>
                <a:spcPct val="200000"/>
              </a:lnSpc>
            </a:pPr>
            <a:r>
              <a:rPr lang="ar-EG" sz="1600" u="sng" dirty="0">
                <a:latin typeface="Alexandria" pitchFamily="2" charset="-78"/>
                <a:cs typeface="Alexandria" pitchFamily="2" charset="-78"/>
              </a:rPr>
              <a:t>تطوير أداء الموظفين</a:t>
            </a:r>
            <a:r>
              <a:rPr lang="ar-EG" sz="1600" dirty="0">
                <a:latin typeface="Alexandria" pitchFamily="2" charset="-78"/>
                <a:cs typeface="Alexandria" pitchFamily="2" charset="-78"/>
              </a:rPr>
              <a:t>: عبر توفير الذكاء الاصطناعي أدوات لتدريب الموظفين من خلال برامج تعليمية تتناسب مع احتياجاتهم الفردية.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أ- الذكاء الاصطناعي والاتصالات التنظيمية</a:t>
            </a:r>
            <a:endParaRPr lang="en-US" sz="2400" b="1" dirty="0">
              <a:solidFill>
                <a:schemeClr val="bg1"/>
              </a:solidFill>
              <a:latin typeface="Times New Roman" panose="02020603050405020304" pitchFamily="18" charset="0"/>
              <a:cs typeface="Alexandria"/>
            </a:endParaRPr>
          </a:p>
        </p:txBody>
      </p:sp>
    </p:spTree>
    <p:extLst>
      <p:ext uri="{BB962C8B-B14F-4D97-AF65-F5344CB8AC3E}">
        <p14:creationId xmlns:p14="http://schemas.microsoft.com/office/powerpoint/2010/main" val="546231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3716491" y="1712334"/>
            <a:ext cx="4944776" cy="8855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الذكاء الاصطناعي في الاتصال التنظيمي</a:t>
            </a:r>
            <a:endParaRPr lang="en-US" sz="2400" b="1" dirty="0">
              <a:solidFill>
                <a:schemeClr val="bg1"/>
              </a:solidFill>
              <a:latin typeface="Times New Roman" panose="02020603050405020304" pitchFamily="18" charset="0"/>
              <a:cs typeface="Alexandria"/>
            </a:endParaRPr>
          </a:p>
        </p:txBody>
      </p:sp>
      <p:pic>
        <p:nvPicPr>
          <p:cNvPr id="12" name="مشروع التخرج">
            <a:hlinkClick r:id="" action="ppaction://media"/>
            <a:extLst>
              <a:ext uri="{FF2B5EF4-FFF2-40B4-BE49-F238E27FC236}">
                <a16:creationId xmlns:a16="http://schemas.microsoft.com/office/drawing/2014/main" id="{3528BABE-0AFA-C6CC-C892-C57C07D546A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122098" y="2710268"/>
            <a:ext cx="5947803" cy="3345639"/>
          </a:xfrm>
          <a:prstGeom prst="rect">
            <a:avLst/>
          </a:prstGeom>
        </p:spPr>
      </p:pic>
    </p:spTree>
    <p:extLst>
      <p:ext uri="{BB962C8B-B14F-4D97-AF65-F5344CB8AC3E}">
        <p14:creationId xmlns:p14="http://schemas.microsoft.com/office/powerpoint/2010/main" val="256868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81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ب‌-الميتافيرس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617280" y="2074254"/>
            <a:ext cx="10728560" cy="3370666"/>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مَثل الميتافيرس ثورة تواصلية على مختلف الأصعدة؛ إذ عمل على توفير بيئة افتراضية وأدوات للتواصل والتفاعل بين الموظفين والجمهور، بما يعزز من الديناميكية التنظيمية، ورغم المخاوف التي ظهرت في بداية انتشاره؛ إلا أن هذه المخاوف ستختفي مع تعاظم الاستفادة من هذه التقنيات، وكذلك إيجاد القواعد المنظمة لعملها.</a:t>
            </a:r>
          </a:p>
          <a:p>
            <a:pPr indent="511175" algn="just" rtl="1">
              <a:lnSpc>
                <a:spcPct val="150000"/>
              </a:lnSpc>
            </a:pPr>
            <a:r>
              <a:rPr lang="ar-EG" sz="1600" dirty="0">
                <a:latin typeface="Alexandria" pitchFamily="2" charset="-78"/>
                <a:cs typeface="Alexandria" pitchFamily="2" charset="-78"/>
              </a:rPr>
              <a:t>ونظرًا للإمكانيات الكبيرة لتقنيات الميتافيرس، والفرص التي يوفرها لبيئة المال والأعمال، وفي مقدمتها إتاحة بيئة افتراضية تعكس الواقع، تسعى الشركات للاستفادة من هذه التكنولوجيا المتقدمة لتحقيق ميزة تنافسية يمكن تجسيدها ماديًّا بما يزيد من حقوق الملكية والموارد والأرباح.</a:t>
            </a:r>
          </a:p>
          <a:p>
            <a:pPr indent="511175" algn="just" rtl="1">
              <a:lnSpc>
                <a:spcPct val="150000"/>
              </a:lnSpc>
            </a:pPr>
            <a:r>
              <a:rPr lang="ar-EG" sz="1600" dirty="0">
                <a:latin typeface="Alexandria" pitchFamily="2" charset="-78"/>
                <a:cs typeface="Alexandria" pitchFamily="2" charset="-78"/>
              </a:rPr>
              <a:t>وإزاء هذا التقدم في عالم المال والأعمال، يبرز التنافس في اتجاهين؛ ينطلق الأول من المجال المادي "</a:t>
            </a:r>
            <a:r>
              <a:rPr lang="en-US" sz="1600" dirty="0">
                <a:latin typeface="Alexandria" pitchFamily="2" charset="-78"/>
                <a:cs typeface="Alexandria" pitchFamily="2" charset="-78"/>
              </a:rPr>
              <a:t>Physical World" </a:t>
            </a:r>
            <a:r>
              <a:rPr lang="ar-EG" sz="1600" dirty="0">
                <a:latin typeface="Alexandria" pitchFamily="2" charset="-78"/>
                <a:cs typeface="Alexandria" pitchFamily="2" charset="-78"/>
              </a:rPr>
              <a:t>الذي يخص المدير أو المسؤول في العمل، والمجال الافتراضي "</a:t>
            </a:r>
            <a:r>
              <a:rPr lang="en-US" sz="1600" dirty="0">
                <a:latin typeface="Alexandria" pitchFamily="2" charset="-78"/>
                <a:cs typeface="Alexandria" pitchFamily="2" charset="-78"/>
              </a:rPr>
              <a:t>Virtual world" </a:t>
            </a:r>
            <a:r>
              <a:rPr lang="ar-EG" sz="1600" dirty="0">
                <a:latin typeface="Alexandria" pitchFamily="2" charset="-78"/>
                <a:cs typeface="Alexandria" pitchFamily="2" charset="-78"/>
              </a:rPr>
              <a:t>وهي بيئة المعلومات، وفي ضوء هذا الفهم، فإذا كان السوق هو مكان تبادل السلع والخدمات وفق القيمة المادية، فإن الفضاء السوقي هو الفضاء الافتراضي الذي تكون علاقاته ومنتجاته وخدماته عبارة عن معلومات </a:t>
            </a:r>
            <a:r>
              <a:rPr lang="ar-EG" sz="1600" dirty="0" err="1">
                <a:latin typeface="Alexandria" pitchFamily="2" charset="-78"/>
                <a:cs typeface="Alexandria" pitchFamily="2" charset="-78"/>
              </a:rPr>
              <a:t>حوسبية</a:t>
            </a:r>
            <a:r>
              <a:rPr lang="ar-EG" sz="1600" dirty="0">
                <a:latin typeface="Alexandria" pitchFamily="2" charset="-78"/>
                <a:cs typeface="Alexandria" pitchFamily="2" charset="-78"/>
              </a:rPr>
              <a:t> شبكية، وهو ما يسمح بخلق قيمة افتراضية للمؤسسات على نطاق واسع من الخيارات وعلى أساس القدرات الذاتية للشركات وقدرات أصحاب المصلحة كالموردين والمنافسين.</a:t>
            </a:r>
          </a:p>
        </p:txBody>
      </p:sp>
    </p:spTree>
    <p:extLst>
      <p:ext uri="{BB962C8B-B14F-4D97-AF65-F5344CB8AC3E}">
        <p14:creationId xmlns:p14="http://schemas.microsoft.com/office/powerpoint/2010/main" val="3181184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ب‌-الميتافيرس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617280" y="2074254"/>
            <a:ext cx="10728560" cy="3001334"/>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وقد جسَّدت الحقيقة الافتراضية نطاقًا واسعًا وقويًّا لإنشاء القيمة الافتراضية التي تعتمد على المعلومات ويشارك الزبائن فيها، الذين هم على استعداد للدفع من أجلها مثلما يدفعون للقيمة المادية، كذلك أصبحت مصدرًا لفرص جديدة للأعمال ولقدرات مهمة إضافية تسهم بفاعلية في تحقيق ميزة تنافسية، وهذا كله بالتأكيد هو الأساس في إنشاء سوق الأعمال الافتراضية، مما بات يدفع بشركات الأعمال إلى التحول إلى شركات افتراضية، وتطورت مفاهيم الإدارة بهدف تحقيق السرعة في الاستجابة والمرونة في الأعمال. </a:t>
            </a:r>
          </a:p>
          <a:p>
            <a:pPr indent="511175" algn="just" rtl="1">
              <a:lnSpc>
                <a:spcPct val="150000"/>
              </a:lnSpc>
            </a:pPr>
            <a:r>
              <a:rPr lang="ar-EG" sz="1600" dirty="0">
                <a:latin typeface="Alexandria" pitchFamily="2" charset="-78"/>
                <a:cs typeface="Alexandria" pitchFamily="2" charset="-78"/>
              </a:rPr>
              <a:t>ومع تطور تكنولوجيا المعلومات والأعمال، تبلور اتجاه قوي ومهم نحو النشاط الافتراضي في شركات الأعمال؛ من أجل زيادة الكفاءة والاستجابة الفعالة لبيئات الأعمال المتغيرة على الدوام،  فشركات الأعمال أصبحت تواجه تحديًا قويا في أنشطتها المادية من أجل تحويلها إلى أنشطة افتراضية قائمة على المعلومات بالكامل أو تحقيق مزيج مادي افتراضي فعال، أو أية صيغة تمكنها من مواجهة تحديات الشركات الأخرى في بيئة الأعمال التي أصبحت تتسم بأبعاد جديدة للمنافسة تقوم على المعلومات وسلسلة القيمة الافتراضية الجديدة التي لا تقل أهمية عن سلسلة القيمة المادية في خدمة زبائنها وتحقيق أهدافها وتحسين </a:t>
            </a:r>
            <a:r>
              <a:rPr lang="ar-EG" sz="1600" dirty="0" err="1">
                <a:latin typeface="Alexandria" pitchFamily="2" charset="-78"/>
                <a:cs typeface="Alexandria" pitchFamily="2" charset="-78"/>
              </a:rPr>
              <a:t>ربحيتها</a:t>
            </a:r>
            <a:r>
              <a:rPr lang="ar-EG" sz="1600" dirty="0">
                <a:latin typeface="Alexandria" pitchFamily="2" charset="-78"/>
                <a:cs typeface="Alexandria" pitchFamily="2" charset="-78"/>
              </a:rPr>
              <a:t>. </a:t>
            </a:r>
          </a:p>
        </p:txBody>
      </p:sp>
    </p:spTree>
    <p:extLst>
      <p:ext uri="{BB962C8B-B14F-4D97-AF65-F5344CB8AC3E}">
        <p14:creationId xmlns:p14="http://schemas.microsoft.com/office/powerpoint/2010/main" val="1093809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ب‌-الميتافيرس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617280" y="2074254"/>
            <a:ext cx="10728560" cy="3462999"/>
          </a:xfrm>
          <a:prstGeom prst="rect">
            <a:avLst/>
          </a:prstGeom>
          <a:noFill/>
        </p:spPr>
        <p:txBody>
          <a:bodyPr wrap="square" rtlCol="0">
            <a:spAutoFit/>
          </a:bodyPr>
          <a:lstStyle/>
          <a:p>
            <a:pPr indent="511175" algn="just" rtl="1">
              <a:lnSpc>
                <a:spcPct val="200000"/>
              </a:lnSpc>
            </a:pPr>
            <a:r>
              <a:rPr lang="ar-EG" sz="1600" dirty="0">
                <a:latin typeface="Alexandria" pitchFamily="2" charset="-78"/>
                <a:cs typeface="Alexandria" pitchFamily="2" charset="-78"/>
              </a:rPr>
              <a:t>لذلك تتنافس كبريات شركات التكنولوجيا، جوجل، وآبل، وميكروسوفت وغيرها في هذا الفضاء الإلكتروني الجديد، وقد أظهر تقرير لبلومبيرج إنتليجنس في عام 2021 أن تكنولوجيا الميتافيرس لها آفاق اقتصادية هائلة، وتوقع أن تصل استثماراتها "إلى 800 مليار دولار بحلول منتصف العقد الحالي، وأن يتضاعف هذا الرقم ليصل إلى 2.5 تريليون دولار بحلول عام 2030"، وبالنظر إلى هذه الأرقام يمكننا فهم الأسباب التي تجعل الشركات الكبرى تنظر للميتافيرس على أنه مستقبل الإنترنت.</a:t>
            </a:r>
          </a:p>
          <a:p>
            <a:pPr indent="511175" algn="just" rtl="1">
              <a:lnSpc>
                <a:spcPct val="200000"/>
              </a:lnSpc>
            </a:pPr>
            <a:r>
              <a:rPr lang="ar-EG" sz="1600" dirty="0">
                <a:latin typeface="Alexandria" pitchFamily="2" charset="-78"/>
                <a:cs typeface="Alexandria" pitchFamily="2" charset="-78"/>
              </a:rPr>
              <a:t>ولا يقتصر الأمر على شركات التكنولوجيا، فقد أطلقت شركة التطوير العقاري الإماراتية داماك، مشروع ميتافيرس، ووفق مسؤوليها فإن الشركة تدرس طرقًا مختلفة لدمج الاتجاهات التكنولوجية التقدمية بالاستثمارات التجارية والعقارية بتوسيع عروضها في عالم الميتافيرس للاستفادة من الفرص العديدة التي يوفرها هذا الجانب التكنولوجي الجديد.</a:t>
            </a:r>
          </a:p>
        </p:txBody>
      </p:sp>
    </p:spTree>
    <p:extLst>
      <p:ext uri="{BB962C8B-B14F-4D97-AF65-F5344CB8AC3E}">
        <p14:creationId xmlns:p14="http://schemas.microsoft.com/office/powerpoint/2010/main" val="3113772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ب‌-الميتافيرس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617280" y="2074254"/>
            <a:ext cx="10728560" cy="2262671"/>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وإلى جانب شركات التكنولوجيا والعقارات، أطلقت شركة نايك </a:t>
            </a:r>
            <a:r>
              <a:rPr lang="en-US" sz="1600" dirty="0">
                <a:latin typeface="Alexandria" pitchFamily="2" charset="-78"/>
                <a:cs typeface="Alexandria" pitchFamily="2" charset="-78"/>
              </a:rPr>
              <a:t>Nike </a:t>
            </a:r>
            <a:r>
              <a:rPr lang="ar-EG" sz="1600" dirty="0">
                <a:latin typeface="Alexandria" pitchFamily="2" charset="-78"/>
                <a:cs typeface="Alexandria" pitchFamily="2" charset="-78"/>
              </a:rPr>
              <a:t>في نوفمبر 2021، ما عرف بنايك لاند </a:t>
            </a:r>
            <a:r>
              <a:rPr lang="en-US" sz="1600" dirty="0">
                <a:latin typeface="Alexandria" pitchFamily="2" charset="-78"/>
                <a:cs typeface="Alexandria" pitchFamily="2" charset="-78"/>
              </a:rPr>
              <a:t>Nikeland، </a:t>
            </a:r>
            <a:r>
              <a:rPr lang="ar-EG" sz="1600" dirty="0">
                <a:latin typeface="Alexandria" pitchFamily="2" charset="-78"/>
                <a:cs typeface="Alexandria" pitchFamily="2" charset="-78"/>
              </a:rPr>
              <a:t>ودمجها داخل لعبة روبلوكس </a:t>
            </a:r>
            <a:r>
              <a:rPr lang="en-US" sz="1600" dirty="0">
                <a:latin typeface="Alexandria" pitchFamily="2" charset="-78"/>
                <a:cs typeface="Alexandria" pitchFamily="2" charset="-78"/>
              </a:rPr>
              <a:t>Roblox </a:t>
            </a:r>
            <a:r>
              <a:rPr lang="ar-EG" sz="1600" dirty="0">
                <a:latin typeface="Alexandria" pitchFamily="2" charset="-78"/>
                <a:cs typeface="Alexandria" pitchFamily="2" charset="-78"/>
              </a:rPr>
              <a:t>التي تضم ما يقرب من 50 مليون مستخدم نشط يوميًا، معلنةً أن ما يقرب من 7 ملايين شخص قد زاروها منذ ذلك الحين، وتسمح للشخصيات الافتراضية بارتداء ملابس نايك، كما صممت نايك أيضًا مواقع داخل لعبة روبلوكس لعلامات تجارية أخرى مثل رالف لورين، وجوتشي، وشيبوتيل.</a:t>
            </a:r>
          </a:p>
          <a:p>
            <a:pPr indent="511175" algn="just" rtl="1">
              <a:lnSpc>
                <a:spcPct val="150000"/>
              </a:lnSpc>
            </a:pPr>
            <a:r>
              <a:rPr lang="ar-EG" sz="1600" dirty="0">
                <a:latin typeface="Alexandria" pitchFamily="2" charset="-78"/>
                <a:cs typeface="Alexandria" pitchFamily="2" charset="-78"/>
              </a:rPr>
              <a:t>ويقوم النشاط الافتراضي على مفاهيم تتحدى مفاهيم الإدارة التقليدية، مما يجعل الشركات بحاجة إلى فهم حقيقة النشاط الافتراضي وأبعاده والاستجابة لمتطلبات التغيير الذي فرضته تكنولوجيا المعلومات وشبكات الأعمال في نموذجها الجديد الذي يمكن أن نطلق عليه "الشركات الافتراضية"، التي تمثل نوعًا جديدًا من المنظمات تتكون من مجموعة أفراد ووحدات ينتمون إلى منظمات مختلفة، ويعتمدون على الاتصال الإلكتروني لتحقيق أهدافهم وتقديم منتجاتهم.</a:t>
            </a:r>
          </a:p>
        </p:txBody>
      </p:sp>
    </p:spTree>
    <p:extLst>
      <p:ext uri="{BB962C8B-B14F-4D97-AF65-F5344CB8AC3E}">
        <p14:creationId xmlns:p14="http://schemas.microsoft.com/office/powerpoint/2010/main" val="1412710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ب‌-الميتافيرس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617280" y="2074254"/>
            <a:ext cx="10728560" cy="4355551"/>
          </a:xfrm>
          <a:prstGeom prst="rect">
            <a:avLst/>
          </a:prstGeom>
          <a:noFill/>
        </p:spPr>
        <p:txBody>
          <a:bodyPr wrap="square" rtlCol="0">
            <a:spAutoFit/>
          </a:bodyPr>
          <a:lstStyle/>
          <a:p>
            <a:pPr indent="511175" algn="just" rtl="1">
              <a:lnSpc>
                <a:spcPct val="200000"/>
              </a:lnSpc>
            </a:pPr>
            <a:r>
              <a:rPr lang="ar-EG" sz="1600" dirty="0">
                <a:latin typeface="Alexandria" pitchFamily="2" charset="-78"/>
                <a:cs typeface="Alexandria" pitchFamily="2" charset="-78"/>
              </a:rPr>
              <a:t>وتُعرف المنظمة الافتراضية بأنها : مجموعة من الأفراد أو المنظمات يعملون معًا باستخدام تكنولوجيا المعلومات والاتصالات للتحقيق أهداف مشتركة بينهم دون الحاجة إلى الوجود المادي لإتمام العمليات وإنجاز العمل، وهكذا يتضح أن المنظمة الافتراضية تمثل شبكة متداخلة من الأفراد أو المنظمات المستقلة، ومشتتة جغرافيًّا تجمعهم أنشطة ومهام متداخلة، حيث يعرض على كل شريك إمكاناته واختصاصاته وكيفية تعاونه مع بقية الشركاء لتكوين علاقات شبه مستقرة، وتعتمد تلك المنظمات بدرجة كبيرة على الإبداع والابتكار في تقديم المنتجات لعملائها، </a:t>
            </a:r>
            <a:r>
              <a:rPr lang="ar-EG" sz="1600" u="sng" dirty="0">
                <a:latin typeface="Alexandria" pitchFamily="2" charset="-78"/>
                <a:cs typeface="Alexandria" pitchFamily="2" charset="-78"/>
              </a:rPr>
              <a:t>ومن أهم خصائص تلك المنظمات ما يلي</a:t>
            </a:r>
            <a:r>
              <a:rPr lang="ar-EG" sz="1600" dirty="0">
                <a:latin typeface="Alexandria" pitchFamily="2" charset="-78"/>
                <a:cs typeface="Alexandria" pitchFamily="2" charset="-78"/>
              </a:rPr>
              <a:t>:</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تتميز المنظمات الافتراضية بقبول المشاركين فيها للمخاطر بدرجة كبيرة؛ مما قد يدعوهم إلى إجراء تغييرات مستمرة في المنتجات والمواقع والطرق والإجراءات، أي إنها غير مستقرة في الأنشطة ومجالات العمل.</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تمكين العاملين بمنح السلطة للأفراد حتى يتمكن كل منهم من أداء دوره، وتتضح جوانب واجباته ومسؤولياته في المقابل حتى لا يحدث ازدواج أو تضارب.</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اختفاء الحدود، أي عمل المنظمة الافتراضية على تحقيق أكبر قدر من المرونة، نتيجة عملها في ظل عوامل عدم التأكد وممارستها لأنشطتها في بيئة متقلبة.</a:t>
            </a:r>
          </a:p>
          <a:p>
            <a:pPr indent="511175" algn="just"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294698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ب‌-الميتافيرس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617280" y="2074254"/>
            <a:ext cx="10728560" cy="3462999"/>
          </a:xfrm>
          <a:prstGeom prst="rect">
            <a:avLst/>
          </a:prstGeom>
          <a:noFill/>
        </p:spPr>
        <p:txBody>
          <a:bodyPr wrap="square" rtlCol="0">
            <a:spAutoFit/>
          </a:bodyPr>
          <a:lstStyle/>
          <a:p>
            <a:pPr indent="511175" algn="just" rtl="1">
              <a:lnSpc>
                <a:spcPct val="200000"/>
              </a:lnSpc>
            </a:pPr>
            <a:r>
              <a:rPr lang="ar-EG" sz="1600" dirty="0">
                <a:latin typeface="Alexandria" pitchFamily="2" charset="-78"/>
                <a:cs typeface="Alexandria" pitchFamily="2" charset="-78"/>
              </a:rPr>
              <a:t>تابع </a:t>
            </a:r>
            <a:r>
              <a:rPr lang="ar-EG" sz="1600" u="sng" dirty="0">
                <a:latin typeface="Alexandria" pitchFamily="2" charset="-78"/>
                <a:cs typeface="Alexandria" pitchFamily="2" charset="-78"/>
              </a:rPr>
              <a:t>أهم خصائص المنظمات الافتراضية</a:t>
            </a:r>
            <a:r>
              <a:rPr lang="ar-EG" sz="1600" dirty="0">
                <a:latin typeface="Alexandria" pitchFamily="2" charset="-78"/>
                <a:cs typeface="Alexandria" pitchFamily="2" charset="-78"/>
              </a:rPr>
              <a:t>:</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تكامل الاختصاصات والاستفادة من الموارد المتاحة، إذ تهتم المنظمات الافتراضية بالعمل على تجميع وتكامل الاختصاصات من خلال المشاركين فيها حتى يمكنها مواجهة مشكلات السوق ومتطلباتها.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التشتت الجغرافي، تمارس المنظمة الافتراضية أعمالها من خلال مواقع متعددة؛ مما قد يؤدي إلى وجود ثقافات متبادلة ولغات متعددة ينتج عنها مشكلات في الاتصالات التي تتم غالبا عن طريق تكنولوجيا المعلومات والاتصالات، حيث لم يعد لموقع العمل أهمية في كثير من الأحيان.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تغيير المشاركين والمسؤولين بالمنظمة، التي تكون عرضة للتغيير بين يوم وآخر حسب الظروف والمتغيرات المحيطة بها واتجاهات المسؤولين عنها، لذا، قد يدخل مشاركون جدد أو يخرجون منها مرة أخرى... وهكذا. </a:t>
            </a:r>
          </a:p>
        </p:txBody>
      </p:sp>
    </p:spTree>
    <p:extLst>
      <p:ext uri="{BB962C8B-B14F-4D97-AF65-F5344CB8AC3E}">
        <p14:creationId xmlns:p14="http://schemas.microsoft.com/office/powerpoint/2010/main" val="88947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ب‌-الميتافيرس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1425844" y="2261491"/>
            <a:ext cx="9625528" cy="2970557"/>
          </a:xfrm>
          <a:prstGeom prst="rect">
            <a:avLst/>
          </a:prstGeom>
          <a:noFill/>
        </p:spPr>
        <p:txBody>
          <a:bodyPr wrap="square" rtlCol="0">
            <a:spAutoFit/>
          </a:bodyPr>
          <a:lstStyle/>
          <a:p>
            <a:pPr indent="511175" algn="just" rtl="1">
              <a:lnSpc>
                <a:spcPct val="200000"/>
              </a:lnSpc>
            </a:pPr>
            <a:r>
              <a:rPr lang="ar-EG" sz="1600" u="sng" dirty="0">
                <a:latin typeface="Alexandria" pitchFamily="2" charset="-78"/>
                <a:cs typeface="Alexandria" pitchFamily="2" charset="-78"/>
              </a:rPr>
              <a:t>توجد مميزات مشتركة للعمليات الافتراضية، مثل</a:t>
            </a:r>
            <a:r>
              <a:rPr lang="ar-EG" sz="1600" dirty="0">
                <a:latin typeface="Alexandria" pitchFamily="2" charset="-78"/>
                <a:cs typeface="Alexandria" pitchFamily="2" charset="-78"/>
              </a:rPr>
              <a:t>:</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الاعتماد على تكنولوجيا المعلومات والاتصالات لإنجاز العمليات الافتراضية.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انخفاض أهمية وتأثير المكان والزمان.</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ظهور أنواع حديثة من الهياكل الشبكية للمنظمات.</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تحسين طرق التعامل مع الأسواق والعملاء.</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تطوير أساليب عمل حديثة فيما يتعلق بالمديرين ومرؤوسيهم. </a:t>
            </a:r>
          </a:p>
        </p:txBody>
      </p:sp>
    </p:spTree>
    <p:extLst>
      <p:ext uri="{BB962C8B-B14F-4D97-AF65-F5344CB8AC3E}">
        <p14:creationId xmlns:p14="http://schemas.microsoft.com/office/powerpoint/2010/main" val="2754902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ب‌-الميتافيرس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1425844" y="2261491"/>
            <a:ext cx="9625528" cy="3462999"/>
          </a:xfrm>
          <a:prstGeom prst="rect">
            <a:avLst/>
          </a:prstGeom>
          <a:noFill/>
        </p:spPr>
        <p:txBody>
          <a:bodyPr wrap="square" rtlCol="0">
            <a:spAutoFit/>
          </a:bodyPr>
          <a:lstStyle/>
          <a:p>
            <a:pPr indent="511175" algn="just" rtl="1">
              <a:lnSpc>
                <a:spcPct val="200000"/>
              </a:lnSpc>
            </a:pPr>
            <a:r>
              <a:rPr lang="ar-EG" sz="1600" u="sng" dirty="0">
                <a:latin typeface="Alexandria" pitchFamily="2" charset="-78"/>
                <a:cs typeface="Alexandria" pitchFamily="2" charset="-78"/>
              </a:rPr>
              <a:t>فوائد الميتافيرس على الأعمال:</a:t>
            </a:r>
            <a:endParaRPr lang="ar-EG" sz="1600" dirty="0">
              <a:latin typeface="Alexandria" pitchFamily="2" charset="-78"/>
              <a:cs typeface="Alexandria" pitchFamily="2" charset="-78"/>
            </a:endParaRPr>
          </a:p>
          <a:p>
            <a:pPr algn="just" rtl="1">
              <a:lnSpc>
                <a:spcPct val="200000"/>
              </a:lnSpc>
            </a:pPr>
            <a:r>
              <a:rPr lang="ar-EG" sz="1600" dirty="0">
                <a:latin typeface="Alexandria" pitchFamily="2" charset="-78"/>
                <a:cs typeface="Alexandria" pitchFamily="2" charset="-78"/>
              </a:rPr>
              <a:t>بالنسبة لبيئة الأعمال فقد فتح الميتافيرس أبوابًا هائلة من الفرص أمام مختلف الصناعات وأهم الميزات المشتركة هي: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معالجة تحديات العمل عن بعد: </a:t>
            </a:r>
            <a:r>
              <a:rPr lang="ar-EG" sz="1600" dirty="0" err="1">
                <a:latin typeface="Alexandria" pitchFamily="2" charset="-78"/>
                <a:cs typeface="Alexandria" pitchFamily="2" charset="-78"/>
              </a:rPr>
              <a:t>الميتافيرس</a:t>
            </a:r>
            <a:r>
              <a:rPr lang="ar-EG" sz="1600" dirty="0">
                <a:latin typeface="Alexandria" pitchFamily="2" charset="-78"/>
                <a:cs typeface="Alexandria" pitchFamily="2" charset="-78"/>
              </a:rPr>
              <a:t> لديه القدرة على معالجة جميع التحديات الحالية للعمل عن بعد، فهذه التقنية ستساعد المدريين على التواصل بشكل أكثر فاعلية مع الموظفين، بما في ذلك قراءة لغة جسدهم والتفاعل الشخصي، إضافة إلى أنه سيساعد صاحب العمل على حل مشكلات مثل ضياع الوقت في مكان العمل، من خلال تتبع إنتاجية الفريق عن طريق الصور الرمزية الفريدة الخاصة بهم.</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فتح الأبواب أمام شراكات عالمية بين الشركات: فلن تستطيع شركة واحدة بناء </a:t>
            </a:r>
            <a:r>
              <a:rPr lang="en-US" sz="1600" dirty="0">
                <a:latin typeface="Alexandria" pitchFamily="2" charset="-78"/>
                <a:cs typeface="Alexandria" pitchFamily="2" charset="-78"/>
              </a:rPr>
              <a:t>metaverse </a:t>
            </a:r>
            <a:r>
              <a:rPr lang="ar-EG" sz="1600" dirty="0">
                <a:latin typeface="Alexandria" pitchFamily="2" charset="-78"/>
                <a:cs typeface="Alexandria" pitchFamily="2" charset="-78"/>
              </a:rPr>
              <a:t>بمفردها؛ بل ستكون عبر شراكة عالمية مع الشركات والمبدعين، وواضعي السياسات ورجال الأعمال وغيرهم.</a:t>
            </a:r>
          </a:p>
        </p:txBody>
      </p:sp>
    </p:spTree>
    <p:extLst>
      <p:ext uri="{BB962C8B-B14F-4D97-AF65-F5344CB8AC3E}">
        <p14:creationId xmlns:p14="http://schemas.microsoft.com/office/powerpoint/2010/main" val="2881571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ب‌-الميتافيرس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485B7E82-D084-5628-8CDD-348D81F4DC58}"/>
              </a:ext>
            </a:extLst>
          </p:cNvPr>
          <p:cNvSpPr txBox="1"/>
          <p:nvPr/>
        </p:nvSpPr>
        <p:spPr>
          <a:xfrm>
            <a:off x="1644536" y="2074069"/>
            <a:ext cx="9625528" cy="3955442"/>
          </a:xfrm>
          <a:prstGeom prst="rect">
            <a:avLst/>
          </a:prstGeom>
          <a:noFill/>
        </p:spPr>
        <p:txBody>
          <a:bodyPr wrap="square" rtlCol="0">
            <a:spAutoFit/>
          </a:bodyPr>
          <a:lstStyle/>
          <a:p>
            <a:pPr indent="511175" algn="just" rtl="1">
              <a:lnSpc>
                <a:spcPct val="200000"/>
              </a:lnSpc>
            </a:pPr>
            <a:r>
              <a:rPr lang="ar-EG" sz="1600" u="sng" dirty="0">
                <a:latin typeface="Alexandria" pitchFamily="2" charset="-78"/>
                <a:cs typeface="Alexandria" pitchFamily="2" charset="-78"/>
              </a:rPr>
              <a:t>فوائد الميتافيرس على الأعمال:</a:t>
            </a:r>
            <a:endParaRPr lang="ar-EG" sz="1600" dirty="0">
              <a:latin typeface="Alexandria" pitchFamily="2" charset="-78"/>
              <a:cs typeface="Alexandria" pitchFamily="2" charset="-78"/>
            </a:endParaRPr>
          </a:p>
          <a:p>
            <a:pPr algn="just" rtl="1">
              <a:lnSpc>
                <a:spcPct val="200000"/>
              </a:lnSpc>
            </a:pPr>
            <a:r>
              <a:rPr lang="ar-EG" sz="1600" dirty="0">
                <a:latin typeface="Alexandria" pitchFamily="2" charset="-78"/>
                <a:cs typeface="Alexandria" pitchFamily="2" charset="-78"/>
              </a:rPr>
              <a:t>بالنسبة لبيئة الأعمال فقد فتح الميتافيرس أبوابًا هائلة من الفرص أمام مختلف الصناعات وأهم الميزات المشتركة هي: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يقدم فرص جديدة لتخصيص المنتجات والخدمات: حسب سلوكيات المستخدمين في العالم الافتراضي، الذي يواجه تحديًا كبيرًا في الحفاظ على خصوصية العملاء.</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إطلاق العنان لفرص تسويقية جديدة: يمكن للناس التفاعل والاختلاط مع بعضهم من خلال الصور الرمزية الرقمية في </a:t>
            </a:r>
            <a:r>
              <a:rPr lang="en-US" sz="1600" dirty="0">
                <a:latin typeface="Alexandria" pitchFamily="2" charset="-78"/>
                <a:cs typeface="Alexandria" pitchFamily="2" charset="-78"/>
              </a:rPr>
              <a:t>metaverse، </a:t>
            </a:r>
            <a:r>
              <a:rPr lang="ar-EG" sz="1600" dirty="0">
                <a:latin typeface="Alexandria" pitchFamily="2" charset="-78"/>
                <a:cs typeface="Alexandria" pitchFamily="2" charset="-78"/>
              </a:rPr>
              <a:t>ومنه يمكن للعلامات التجارية الاستفادة من هذا العامل لتحديد فرص التسويق الملائمة.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إمكانية تطوير تطبيقات جديدة إبداعية باستخدام ميتافيرس (فرص تجارية جديدة): تسهم في تطور الصناعات وتعزيز تجارب العملاء، وإضافة مزايا تنافسية قوية وخلق قيم جديدة.</a:t>
            </a:r>
          </a:p>
        </p:txBody>
      </p:sp>
    </p:spTree>
    <p:extLst>
      <p:ext uri="{BB962C8B-B14F-4D97-AF65-F5344CB8AC3E}">
        <p14:creationId xmlns:p14="http://schemas.microsoft.com/office/powerpoint/2010/main" val="1875231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https://www.spatial.io/s/BOSS-Immersive-Showroom-641e08bd6127ed8eaff70faa?share=3302646144092575883</a:t>
            </a:r>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3623612" y="1858702"/>
            <a:ext cx="4944776" cy="8855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الميتافيرس في الاتصال التنظيمي</a:t>
            </a:r>
            <a:endParaRPr lang="en-US" sz="2400" b="1" dirty="0">
              <a:solidFill>
                <a:schemeClr val="bg1"/>
              </a:solidFill>
              <a:latin typeface="Times New Roman" panose="02020603050405020304" pitchFamily="18" charset="0"/>
              <a:cs typeface="Alexandria"/>
            </a:endParaRPr>
          </a:p>
        </p:txBody>
      </p:sp>
      <p:sp>
        <p:nvSpPr>
          <p:cNvPr id="8" name="Rectangle: Rounded Corners 7">
            <a:extLst>
              <a:ext uri="{FF2B5EF4-FFF2-40B4-BE49-F238E27FC236}">
                <a16:creationId xmlns:a16="http://schemas.microsoft.com/office/drawing/2014/main" id="{2C9D22EC-76AB-3C9E-9C51-0C626ADDE4B6}"/>
              </a:ext>
            </a:extLst>
          </p:cNvPr>
          <p:cNvSpPr/>
          <p:nvPr/>
        </p:nvSpPr>
        <p:spPr>
          <a:xfrm>
            <a:off x="1214179" y="5183606"/>
            <a:ext cx="9788654" cy="92333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bg1"/>
                </a:solidFill>
                <a:latin typeface="Times New Roman" panose="02020603050405020304" pitchFamily="18" charset="0"/>
                <a:cs typeface="Alexandria"/>
                <a:hlinkClick r:id="rId3"/>
              </a:rPr>
              <a:t>https://www.spatial.io/s/BOSS-Immersive-Showroom-641e08bd6127ed8eaff70faa?share=3302646144092575883</a:t>
            </a:r>
            <a:r>
              <a:rPr lang="en-US" sz="1600" b="1" dirty="0">
                <a:solidFill>
                  <a:schemeClr val="bg1"/>
                </a:solidFill>
                <a:latin typeface="Times New Roman" panose="02020603050405020304" pitchFamily="18" charset="0"/>
                <a:cs typeface="Alexandria"/>
              </a:rPr>
              <a:t> </a:t>
            </a:r>
          </a:p>
        </p:txBody>
      </p:sp>
      <p:pic>
        <p:nvPicPr>
          <p:cNvPr id="12" name="Picture 11">
            <a:extLst>
              <a:ext uri="{FF2B5EF4-FFF2-40B4-BE49-F238E27FC236}">
                <a16:creationId xmlns:a16="http://schemas.microsoft.com/office/drawing/2014/main" id="{35DF9D58-5849-5CFA-5BA9-A8FBA081423B}"/>
              </a:ext>
            </a:extLst>
          </p:cNvPr>
          <p:cNvPicPr>
            <a:picLocks noChangeAspect="1"/>
          </p:cNvPicPr>
          <p:nvPr/>
        </p:nvPicPr>
        <p:blipFill rotWithShape="1">
          <a:blip r:embed="rId4"/>
          <a:srcRect l="9459" t="17946" r="19459" b="24565"/>
          <a:stretch/>
        </p:blipFill>
        <p:spPr>
          <a:xfrm>
            <a:off x="3074107" y="2713919"/>
            <a:ext cx="5775425" cy="2626124"/>
          </a:xfrm>
          <a:prstGeom prst="rect">
            <a:avLst/>
          </a:prstGeom>
        </p:spPr>
      </p:pic>
    </p:spTree>
    <p:extLst>
      <p:ext uri="{BB962C8B-B14F-4D97-AF65-F5344CB8AC3E}">
        <p14:creationId xmlns:p14="http://schemas.microsoft.com/office/powerpoint/2010/main" val="1252106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جـ- </a:t>
            </a:r>
            <a:r>
              <a:rPr lang="ar-EG" sz="2400" b="1" dirty="0" err="1">
                <a:solidFill>
                  <a:schemeClr val="bg1"/>
                </a:solidFill>
                <a:latin typeface="Times New Roman" panose="02020603050405020304" pitchFamily="18" charset="0"/>
                <a:cs typeface="Alexandria"/>
              </a:rPr>
              <a:t>الهلوجرام</a:t>
            </a:r>
            <a:r>
              <a:rPr lang="ar-EG" sz="2400" b="1" dirty="0">
                <a:solidFill>
                  <a:schemeClr val="bg1"/>
                </a:solidFill>
                <a:latin typeface="Times New Roman" panose="02020603050405020304" pitchFamily="18" charset="0"/>
                <a:cs typeface="Alexandria"/>
              </a:rPr>
              <a:t>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3CFD6A05-D57F-741C-3E88-58669205AE8E}"/>
              </a:ext>
            </a:extLst>
          </p:cNvPr>
          <p:cNvSpPr txBox="1"/>
          <p:nvPr/>
        </p:nvSpPr>
        <p:spPr>
          <a:xfrm>
            <a:off x="1425844" y="2261491"/>
            <a:ext cx="9625528" cy="2478114"/>
          </a:xfrm>
          <a:prstGeom prst="rect">
            <a:avLst/>
          </a:prstGeom>
          <a:noFill/>
        </p:spPr>
        <p:txBody>
          <a:bodyPr wrap="square" rtlCol="0">
            <a:spAutoFit/>
          </a:bodyPr>
          <a:lstStyle/>
          <a:p>
            <a:pPr indent="511175" algn="just" rtl="1">
              <a:lnSpc>
                <a:spcPct val="200000"/>
              </a:lnSpc>
            </a:pPr>
            <a:r>
              <a:rPr lang="ar-EG" sz="1600" dirty="0">
                <a:latin typeface="Alexandria" pitchFamily="2" charset="-78"/>
                <a:cs typeface="Alexandria" pitchFamily="2" charset="-78"/>
              </a:rPr>
              <a:t>وبالانتقال إلى الهولوجرام، وهي تقنية تصوير ثلاثي الأبعاد، تُمكِّن المستخدم من عرض صورة مجسمة في الهواء الطلق أو على سطح خاص، مما يوفر تجربة بصرية غنية وواقعية، وقد أصبح لها دور مهم في مجال الاتصال التنظيمي، خاصة في الشركات والمؤسسات التي تسعى لتحسين التواصل مع الموظفين والعملاء بطرق مبتكرة وفعّالة، فهذه التقنية تمثل خطوة نحو المستقبل للاستفادة من تكنولوجيا المعلومات والاتصال لتحقيق تواصل أكثر فاعلية وابتكارًا، ويُمكن أن تسهم في تحسين الأداء التنظيمي والتفاعل مع الجمهور المستهدف بطرق جديدة وإبداعية.</a:t>
            </a:r>
          </a:p>
          <a:p>
            <a:pPr indent="511175" algn="just" rtl="1">
              <a:lnSpc>
                <a:spcPct val="20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620131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جـ- الهولوجرام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3CFD6A05-D57F-741C-3E88-58669205AE8E}"/>
              </a:ext>
            </a:extLst>
          </p:cNvPr>
          <p:cNvSpPr txBox="1"/>
          <p:nvPr/>
        </p:nvSpPr>
        <p:spPr>
          <a:xfrm>
            <a:off x="762001" y="2261491"/>
            <a:ext cx="10458772" cy="3462999"/>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استخدامات تقنية الهولوجرام في الاتصال التنظيمي:</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تصميم العروض التقديمية: يُمكن استخدام الهولوجرام لتصميم عروض تقديمية تفاعلية ثلاثية الأبعاد، تعزز الانخراط والتفاعل في الاجتماعات الداخلية والمؤتمرات الدولية.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التدريب والتعليم: يُمكن للهولوجرام أن تكون أداة فعالة في برامج التدريب، تسهم في تعلم مهارات جديدة من خلال محاكاة واقعية للظروف الفعلية للعمل.</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التسويق والإعلان: يمكن للشركات عرض منتجاتها بطريقة مبتكرة وجذابة تجذب انتباه العملاء وتزيد من تفاعلهم وتنفيذ حملات تسويقية عبر الهولوجرام.</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الاتصال الداخلي: يُمكن للهولوجرام تقديم معلومات معقدة أو تعليمات بطريقة مفهومة وجذابة، مما يعزز الفهم والتعاون بين الموظفين، مما يؤدي إلى تحسين الاتصال الداخلي في الشركات.</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الفعاليات الافتراضية: يمكن للهولوجرام توفير تجربة أكثر تفاعلية وقربًا للمشاركين، محاكية الحضور الفعلي بطريقة مبهرة.</a:t>
            </a:r>
          </a:p>
          <a:p>
            <a:pPr indent="511175" algn="just" rtl="1">
              <a:lnSpc>
                <a:spcPct val="20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21990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354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6304916" y="2044803"/>
            <a:ext cx="4944776" cy="8855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الهولوجرام في الاتصال التنظيمي</a:t>
            </a:r>
            <a:endParaRPr lang="en-US" sz="2400" b="1" dirty="0">
              <a:solidFill>
                <a:schemeClr val="bg1"/>
              </a:solidFill>
              <a:latin typeface="Times New Roman" panose="02020603050405020304" pitchFamily="18" charset="0"/>
              <a:cs typeface="Alexandria"/>
            </a:endParaRPr>
          </a:p>
        </p:txBody>
      </p:sp>
      <p:sp>
        <p:nvSpPr>
          <p:cNvPr id="2" name="TextBox 1">
            <a:extLst>
              <a:ext uri="{FF2B5EF4-FFF2-40B4-BE49-F238E27FC236}">
                <a16:creationId xmlns:a16="http://schemas.microsoft.com/office/drawing/2014/main" id="{EBB17493-1D6B-E7BF-62D7-A74B90778670}"/>
              </a:ext>
            </a:extLst>
          </p:cNvPr>
          <p:cNvSpPr txBox="1"/>
          <p:nvPr/>
        </p:nvSpPr>
        <p:spPr>
          <a:xfrm>
            <a:off x="6197037" y="3998089"/>
            <a:ext cx="4375688" cy="646331"/>
          </a:xfrm>
          <a:prstGeom prst="rect">
            <a:avLst/>
          </a:prstGeom>
          <a:noFill/>
        </p:spPr>
        <p:txBody>
          <a:bodyPr wrap="square" rtlCol="0">
            <a:spAutoFit/>
          </a:bodyPr>
          <a:lstStyle/>
          <a:p>
            <a:r>
              <a:rPr lang="en-US" dirty="0">
                <a:hlinkClick r:id="rId4"/>
              </a:rPr>
              <a:t>https://www.youtube.com/shorts/Kp5f6RuYp8Y</a:t>
            </a:r>
            <a:r>
              <a:rPr lang="ar-EG" dirty="0"/>
              <a:t> </a:t>
            </a:r>
            <a:endParaRPr lang="en-US" dirty="0"/>
          </a:p>
        </p:txBody>
      </p:sp>
      <p:pic>
        <p:nvPicPr>
          <p:cNvPr id="8" name="Online Media 7" title="3D holographic business commentary.3pcs 3D hologram fan video wall solution.#3dhologramfan">
            <a:hlinkClick r:id="" action="ppaction://media"/>
            <a:extLst>
              <a:ext uri="{FF2B5EF4-FFF2-40B4-BE49-F238E27FC236}">
                <a16:creationId xmlns:a16="http://schemas.microsoft.com/office/drawing/2014/main" id="{07843B4B-E9B4-CCDA-A08C-A9E698D977B4}"/>
              </a:ext>
            </a:extLst>
          </p:cNvPr>
          <p:cNvPicPr>
            <a:picLocks noRot="1" noChangeAspect="1"/>
          </p:cNvPicPr>
          <p:nvPr>
            <a:videoFile r:link="rId1"/>
          </p:nvPr>
        </p:nvPicPr>
        <p:blipFill>
          <a:blip r:embed="rId5"/>
          <a:stretch>
            <a:fillRect/>
          </a:stretch>
        </p:blipFill>
        <p:spPr>
          <a:xfrm>
            <a:off x="2398812" y="770480"/>
            <a:ext cx="2960610" cy="5239589"/>
          </a:xfrm>
          <a:prstGeom prst="rect">
            <a:avLst/>
          </a:prstGeom>
        </p:spPr>
      </p:pic>
    </p:spTree>
    <p:extLst>
      <p:ext uri="{BB962C8B-B14F-4D97-AF65-F5344CB8AC3E}">
        <p14:creationId xmlns:p14="http://schemas.microsoft.com/office/powerpoint/2010/main" val="1358029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د- الواقع الافتراضي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3CFD6A05-D57F-741C-3E88-58669205AE8E}"/>
              </a:ext>
            </a:extLst>
          </p:cNvPr>
          <p:cNvSpPr txBox="1"/>
          <p:nvPr/>
        </p:nvSpPr>
        <p:spPr>
          <a:xfrm>
            <a:off x="762001" y="2261491"/>
            <a:ext cx="10458772" cy="2262671"/>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الواقع الافتراضي </a:t>
            </a:r>
            <a:r>
              <a:rPr lang="en-US" sz="1600" dirty="0">
                <a:latin typeface="Alexandria" pitchFamily="2" charset="-78"/>
                <a:cs typeface="Alexandria" pitchFamily="2" charset="-78"/>
              </a:rPr>
              <a:t>VR) </a:t>
            </a:r>
            <a:r>
              <a:rPr lang="ar-EG" sz="1600" dirty="0">
                <a:latin typeface="Alexandria" pitchFamily="2" charset="-78"/>
                <a:cs typeface="Alexandria" pitchFamily="2" charset="-78"/>
              </a:rPr>
              <a:t>) هو تقنية تستخدم الحوسبة لإنشاء بيئة محاكاة تفاعلية يمكن للمستخدمين التفاعل معها كما لو كانوا جزءًا من تلك البيئة الافتراضية. يستخدم هذا عادةً في التدريب، التعليم، الترفيه، والاتصالات التنظيمية .</a:t>
            </a:r>
          </a:p>
          <a:p>
            <a:pPr indent="511175" algn="just" rtl="1">
              <a:lnSpc>
                <a:spcPct val="150000"/>
              </a:lnSpc>
            </a:pPr>
            <a:endParaRPr lang="ar-EG" sz="1600" dirty="0">
              <a:latin typeface="Alexandria" pitchFamily="2" charset="-78"/>
              <a:cs typeface="Alexandria" pitchFamily="2" charset="-78"/>
            </a:endParaRPr>
          </a:p>
          <a:p>
            <a:pPr indent="511175" algn="just" rtl="1">
              <a:lnSpc>
                <a:spcPct val="150000"/>
              </a:lnSpc>
            </a:pPr>
            <a:r>
              <a:rPr lang="ar-EG" sz="1600" dirty="0">
                <a:latin typeface="Alexandria" pitchFamily="2" charset="-78"/>
                <a:cs typeface="Alexandria" pitchFamily="2" charset="-78"/>
              </a:rPr>
              <a:t>وفي سياق الاتصالات التنظيمية، يمكن استخدام الواقع الافتراضي لتعزيز الاتصال الفعّال والتدريب على المهارات الأساسية. مثلاً، يستخدم </a:t>
            </a:r>
            <a:r>
              <a:rPr lang="en-US" sz="1600" dirty="0">
                <a:latin typeface="Alexandria" pitchFamily="2" charset="-78"/>
                <a:cs typeface="Alexandria" pitchFamily="2" charset="-78"/>
              </a:rPr>
              <a:t>Vantage Point </a:t>
            </a:r>
            <a:r>
              <a:rPr lang="ar-EG" sz="1600" dirty="0">
                <a:latin typeface="Alexandria" pitchFamily="2" charset="-78"/>
                <a:cs typeface="Alexandria" pitchFamily="2" charset="-78"/>
              </a:rPr>
              <a:t>الواقع الافتراضي لإنشاء سيناريوهات واقعية للتدريب على التواصل الفعّال، إدارة التوتر، والتعامل مع الضغوط. هذه البيئة الافتراضية تسمح بإجراء محاكاة دقيقة وتفاعلية تعزز تعلم الموظفين وتطور مهاراتهم بطريقة آمنة ومراقبة</a:t>
            </a:r>
          </a:p>
        </p:txBody>
      </p:sp>
    </p:spTree>
    <p:extLst>
      <p:ext uri="{BB962C8B-B14F-4D97-AF65-F5344CB8AC3E}">
        <p14:creationId xmlns:p14="http://schemas.microsoft.com/office/powerpoint/2010/main" val="3344622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د- الواقع الافتراضي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3CFD6A05-D57F-741C-3E88-58669205AE8E}"/>
              </a:ext>
            </a:extLst>
          </p:cNvPr>
          <p:cNvSpPr txBox="1"/>
          <p:nvPr/>
        </p:nvSpPr>
        <p:spPr>
          <a:xfrm>
            <a:off x="762001" y="2261491"/>
            <a:ext cx="10458772" cy="3739998"/>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أساليب توظيف الواقع الافتراضي في الاتصالات التنظيمية: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التدريب والمحاكاة: يتيح الواقع الافتراضي إنشاء سيناريوهات تدريبية تحاكي الواقع لمساعدة الموظفين على تعلم مهارات جديدة ومواجهة مواقف صعبة في بيئة آمنة ومراقبة، مثل التدريب على التواصل الفعّال وإدارة الضغوط.</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اجتماعات ومؤتمرات افتراضية: الواقع الافتراضي يٌمكن الشركات من عقد اجتماعات ومؤتمرات بطريقة أكثر تفاعلية، حيث يٌمكن للمشاركين التفاعل كما لو كانوا في نفس الغرفة، مما يعزز التواصل والتعاون عبر الأقسام والمواقع الجغرافية المختلفة.</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التواصل الداخلي: من خلال استخدام بيئات محاكاة الواقع الافتراضي، تستطيع الشركات تحسين التواصل الداخلي بتوفير تجربة أكثر جذبًا وتفاعلية للموظفين، مما يساهم في تعزيز الثقافة التنظيمية والانتماء.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تحسين المهارات الإدارية والقيادية: تطبيقات الواقع الافتراضي توفر أدوات لتدريب القادة على مهارات مثل إدارة الفرق واتخاذ القرارات تحت الضغط، مما يساهم في تطوير قدراتهم الإدارية بطرق مبتكرة وفعالة.</a:t>
            </a:r>
          </a:p>
          <a:p>
            <a:pPr indent="511175" algn="just"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52372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101" y="19025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7485681" y="3120953"/>
            <a:ext cx="3206072" cy="178327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الواقع الافتراضي في الاتصال التنظيمي</a:t>
            </a:r>
            <a:endParaRPr lang="en-US" sz="2400" b="1" dirty="0">
              <a:solidFill>
                <a:schemeClr val="bg1"/>
              </a:solidFill>
              <a:latin typeface="Times New Roman" panose="02020603050405020304" pitchFamily="18" charset="0"/>
              <a:cs typeface="Alexandria"/>
            </a:endParaRPr>
          </a:p>
        </p:txBody>
      </p:sp>
      <p:sp>
        <p:nvSpPr>
          <p:cNvPr id="2" name="TextBox 1">
            <a:extLst>
              <a:ext uri="{FF2B5EF4-FFF2-40B4-BE49-F238E27FC236}">
                <a16:creationId xmlns:a16="http://schemas.microsoft.com/office/drawing/2014/main" id="{EBB17493-1D6B-E7BF-62D7-A74B90778670}"/>
              </a:ext>
            </a:extLst>
          </p:cNvPr>
          <p:cNvSpPr txBox="1"/>
          <p:nvPr/>
        </p:nvSpPr>
        <p:spPr>
          <a:xfrm>
            <a:off x="5145437" y="5505573"/>
            <a:ext cx="5427288" cy="369332"/>
          </a:xfrm>
          <a:prstGeom prst="rect">
            <a:avLst/>
          </a:prstGeom>
          <a:noFill/>
        </p:spPr>
        <p:txBody>
          <a:bodyPr wrap="square" rtlCol="0">
            <a:spAutoFit/>
          </a:bodyPr>
          <a:lstStyle/>
          <a:p>
            <a:pPr algn="ctr"/>
            <a:r>
              <a:rPr lang="en-US" dirty="0">
                <a:hlinkClick r:id="rId4"/>
              </a:rPr>
              <a:t>https://www.youtube.com/watch?v=fbfLqdhgOW4</a:t>
            </a:r>
            <a:r>
              <a:rPr lang="ar-EG" dirty="0"/>
              <a:t> </a:t>
            </a:r>
            <a:endParaRPr lang="en-US" dirty="0"/>
          </a:p>
        </p:txBody>
      </p:sp>
      <p:pic>
        <p:nvPicPr>
          <p:cNvPr id="11" name="Online Media 10" title="Human Anatomy VR">
            <a:hlinkClick r:id="" action="ppaction://media"/>
            <a:extLst>
              <a:ext uri="{FF2B5EF4-FFF2-40B4-BE49-F238E27FC236}">
                <a16:creationId xmlns:a16="http://schemas.microsoft.com/office/drawing/2014/main" id="{24B02ADE-8CEE-B26C-1E6B-E6C6690DE0B4}"/>
              </a:ext>
            </a:extLst>
          </p:cNvPr>
          <p:cNvPicPr>
            <a:picLocks noRot="1" noChangeAspect="1"/>
          </p:cNvPicPr>
          <p:nvPr>
            <a:videoFile r:link="rId1"/>
          </p:nvPr>
        </p:nvPicPr>
        <p:blipFill>
          <a:blip r:embed="rId5"/>
          <a:stretch>
            <a:fillRect/>
          </a:stretch>
        </p:blipFill>
        <p:spPr>
          <a:xfrm>
            <a:off x="681734" y="2245892"/>
            <a:ext cx="5734564" cy="3240036"/>
          </a:xfrm>
          <a:prstGeom prst="rect">
            <a:avLst/>
          </a:prstGeom>
        </p:spPr>
      </p:pic>
    </p:spTree>
    <p:extLst>
      <p:ext uri="{BB962C8B-B14F-4D97-AF65-F5344CB8AC3E}">
        <p14:creationId xmlns:p14="http://schemas.microsoft.com/office/powerpoint/2010/main" val="246072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101" y="19025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7485681" y="3120953"/>
            <a:ext cx="3206072" cy="178327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الواقع الافتراضي في الاتصال التنظيمي</a:t>
            </a:r>
            <a:endParaRPr lang="en-US" sz="2400" b="1" dirty="0">
              <a:solidFill>
                <a:schemeClr val="bg1"/>
              </a:solidFill>
              <a:latin typeface="Times New Roman" panose="02020603050405020304" pitchFamily="18" charset="0"/>
              <a:cs typeface="Alexandria"/>
            </a:endParaRPr>
          </a:p>
        </p:txBody>
      </p:sp>
      <p:sp>
        <p:nvSpPr>
          <p:cNvPr id="2" name="TextBox 1">
            <a:extLst>
              <a:ext uri="{FF2B5EF4-FFF2-40B4-BE49-F238E27FC236}">
                <a16:creationId xmlns:a16="http://schemas.microsoft.com/office/drawing/2014/main" id="{EBB17493-1D6B-E7BF-62D7-A74B90778670}"/>
              </a:ext>
            </a:extLst>
          </p:cNvPr>
          <p:cNvSpPr txBox="1"/>
          <p:nvPr/>
        </p:nvSpPr>
        <p:spPr>
          <a:xfrm>
            <a:off x="6694991" y="5505573"/>
            <a:ext cx="3877733" cy="646331"/>
          </a:xfrm>
          <a:prstGeom prst="rect">
            <a:avLst/>
          </a:prstGeom>
          <a:noFill/>
        </p:spPr>
        <p:txBody>
          <a:bodyPr wrap="square" rtlCol="0">
            <a:spAutoFit/>
          </a:bodyPr>
          <a:lstStyle/>
          <a:p>
            <a:pPr algn="ctr"/>
            <a:r>
              <a:rPr lang="en-US" dirty="0">
                <a:hlinkClick r:id="rId4"/>
              </a:rPr>
              <a:t>https://www.youtube.com/watch?v=_T_XA0buNPE</a:t>
            </a:r>
            <a:r>
              <a:rPr lang="ar-EG" dirty="0"/>
              <a:t> </a:t>
            </a:r>
            <a:endParaRPr lang="en-US" dirty="0"/>
          </a:p>
        </p:txBody>
      </p:sp>
      <p:pic>
        <p:nvPicPr>
          <p:cNvPr id="8" name="Online Media 7" title="Creating VR training simulations in real time | ENGAGE">
            <a:hlinkClick r:id="" action="ppaction://media"/>
            <a:extLst>
              <a:ext uri="{FF2B5EF4-FFF2-40B4-BE49-F238E27FC236}">
                <a16:creationId xmlns:a16="http://schemas.microsoft.com/office/drawing/2014/main" id="{55812536-78E4-8EA2-5066-0C343B10E47D}"/>
              </a:ext>
            </a:extLst>
          </p:cNvPr>
          <p:cNvPicPr>
            <a:picLocks noRot="1" noChangeAspect="1"/>
          </p:cNvPicPr>
          <p:nvPr>
            <a:videoFile r:link="rId1"/>
          </p:nvPr>
        </p:nvPicPr>
        <p:blipFill>
          <a:blip r:embed="rId5"/>
          <a:stretch>
            <a:fillRect/>
          </a:stretch>
        </p:blipFill>
        <p:spPr>
          <a:xfrm>
            <a:off x="305957" y="2312484"/>
            <a:ext cx="6248179" cy="3530229"/>
          </a:xfrm>
          <a:prstGeom prst="rect">
            <a:avLst/>
          </a:prstGeom>
        </p:spPr>
      </p:pic>
    </p:spTree>
    <p:extLst>
      <p:ext uri="{BB962C8B-B14F-4D97-AF65-F5344CB8AC3E}">
        <p14:creationId xmlns:p14="http://schemas.microsoft.com/office/powerpoint/2010/main" val="311293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225CA3B-65FE-9CBD-3ED4-935CABC4E795}"/>
              </a:ext>
            </a:extLst>
          </p:cNvPr>
          <p:cNvSpPr/>
          <p:nvPr/>
        </p:nvSpPr>
        <p:spPr>
          <a:xfrm>
            <a:off x="6401064" y="1625952"/>
            <a:ext cx="494477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chemeClr val="bg1"/>
                </a:solidFill>
                <a:latin typeface="Times New Roman" panose="02020603050405020304" pitchFamily="18" charset="0"/>
                <a:cs typeface="Alexandria"/>
              </a:rPr>
              <a:t>د- الواقع المعزز والاتصالات التنظيمية</a:t>
            </a:r>
            <a:endParaRPr lang="en-US" sz="2400" b="1" dirty="0">
              <a:solidFill>
                <a:schemeClr val="bg1"/>
              </a:solidFill>
              <a:latin typeface="Times New Roman" panose="02020603050405020304" pitchFamily="18" charset="0"/>
              <a:cs typeface="Alexandria"/>
            </a:endParaRPr>
          </a:p>
        </p:txBody>
      </p:sp>
      <p:sp>
        <p:nvSpPr>
          <p:cNvPr id="8" name="TextBox 7">
            <a:extLst>
              <a:ext uri="{FF2B5EF4-FFF2-40B4-BE49-F238E27FC236}">
                <a16:creationId xmlns:a16="http://schemas.microsoft.com/office/drawing/2014/main" id="{3CFD6A05-D57F-741C-3E88-58669205AE8E}"/>
              </a:ext>
            </a:extLst>
          </p:cNvPr>
          <p:cNvSpPr txBox="1"/>
          <p:nvPr/>
        </p:nvSpPr>
        <p:spPr>
          <a:xfrm>
            <a:off x="762001" y="2261491"/>
            <a:ext cx="10458772" cy="4109330"/>
          </a:xfrm>
          <a:prstGeom prst="rect">
            <a:avLst/>
          </a:prstGeom>
          <a:noFill/>
        </p:spPr>
        <p:txBody>
          <a:bodyPr wrap="square" rtlCol="0">
            <a:spAutoFit/>
          </a:bodyPr>
          <a:lstStyle/>
          <a:p>
            <a:pPr indent="511175" algn="just" rtl="1">
              <a:lnSpc>
                <a:spcPct val="150000"/>
              </a:lnSpc>
            </a:pPr>
            <a:r>
              <a:rPr lang="ar-EG" sz="1600" dirty="0">
                <a:latin typeface="Alexandria" pitchFamily="2" charset="-78"/>
                <a:cs typeface="Alexandria" pitchFamily="2" charset="-78"/>
              </a:rPr>
              <a:t>الواقع المعزز </a:t>
            </a:r>
            <a:r>
              <a:rPr lang="en-US" sz="1600" dirty="0">
                <a:latin typeface="Alexandria" pitchFamily="2" charset="-78"/>
                <a:cs typeface="Alexandria" pitchFamily="2" charset="-78"/>
              </a:rPr>
              <a:t>Augmented Reality, AR) </a:t>
            </a:r>
            <a:r>
              <a:rPr lang="ar-EG" sz="1600" dirty="0">
                <a:latin typeface="Alexandria" pitchFamily="2" charset="-78"/>
                <a:cs typeface="Alexandria" pitchFamily="2" charset="-78"/>
              </a:rPr>
              <a:t>) هو تكنولوجيا تمزج بين البيئات الحقيقية والعناصر الرقمية مثل الصور، الأصوات، أو البيانات الأخرى، لخلق تجربة تفاعلية في الزمان الحقيقي. يتم تقديم هذه المحتويات عبر الأجهزة مثل النظارات الذكية أو الشاشات الذكية لتعزيز الواقع الذي يراه المستخدم بمعلومات رقمية مفيدة وتفاعلية.</a:t>
            </a:r>
          </a:p>
          <a:p>
            <a:pPr indent="61913" algn="just" rtl="1">
              <a:lnSpc>
                <a:spcPct val="150000"/>
              </a:lnSpc>
            </a:pPr>
            <a:r>
              <a:rPr lang="ar-EG" sz="1600" u="sng" dirty="0">
                <a:latin typeface="Alexandria" pitchFamily="2" charset="-78"/>
                <a:cs typeface="Alexandria" pitchFamily="2" charset="-78"/>
              </a:rPr>
              <a:t>استخدامات الواقع المعزز في الاتصالات التنظيمية</a:t>
            </a:r>
            <a:r>
              <a:rPr lang="ar-EG" sz="1600" dirty="0">
                <a:latin typeface="Alexandria" pitchFamily="2" charset="-78"/>
                <a:cs typeface="Alexandria" pitchFamily="2" charset="-78"/>
              </a:rPr>
              <a:t>:</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تدريب الموظفين: الواقع المعزز يمكن استخدامه لتوفير تدريبات تفاعلية للموظفين، مما يسمح بتعلم عملي أكثر فاعلية. يمكن للموظفين رؤية الإرشادات والبيانات الرقمية المتداخلة مع الأجهزة أو الآلات الحقيقية التي يعملون عليها، مما يسهل فهم العمليات وتقليل معدل الأخطاء.</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تحسين الاجتماعات والعروض التقديمية: يمكن استخدام الواقع المعزز لإثراء العروض التقديمية والاجتماعات بمرئيات تفاعلية، مما يساعد على تقديم البيانات والمعلومات بطرق أكثر تأثيراً وفهماً. كما يمكن للمشاركين التفاعل مع البيانات الرقمية بشكل مباشر خلال الاجتماعات، مما يعزز التواصل والفهم المشترك.</a:t>
            </a:r>
          </a:p>
          <a:p>
            <a:pPr marL="285750" indent="-285750" algn="just" rtl="1">
              <a:lnSpc>
                <a:spcPct val="150000"/>
              </a:lnSpc>
              <a:buFont typeface="Wingdings" panose="05000000000000000000" pitchFamily="2" charset="2"/>
              <a:buChar char="ü"/>
            </a:pPr>
            <a:r>
              <a:rPr lang="ar-EG" sz="1600" dirty="0">
                <a:latin typeface="Alexandria" pitchFamily="2" charset="-78"/>
                <a:cs typeface="Alexandria" pitchFamily="2" charset="-78"/>
              </a:rPr>
              <a:t>تعزيز التعاون عن بعد: يمكن للواقع المعزز أن يتيح تعاوناً أفضل بين الفرق العاملة عن بُعد عبر تمكين المشاركين من رؤية النماذج الثلاثية الأبعاد أو البيانات بشكل تفاعلي ومشترك، وكأنهم يعملون جنبًا إلى جنب، مما يعزز الكفاءة والإنتاجية.</a:t>
            </a:r>
          </a:p>
          <a:p>
            <a:pPr indent="511175" algn="just"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756193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5101" y="19025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 عناصر المرحلة الرابعة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Rounded Corners 8">
            <a:extLst>
              <a:ext uri="{FF2B5EF4-FFF2-40B4-BE49-F238E27FC236}">
                <a16:creationId xmlns:a16="http://schemas.microsoft.com/office/drawing/2014/main" id="{0E5C288F-09DA-7005-25F7-22A6D3A80873}"/>
              </a:ext>
            </a:extLst>
          </p:cNvPr>
          <p:cNvSpPr/>
          <p:nvPr/>
        </p:nvSpPr>
        <p:spPr>
          <a:xfrm>
            <a:off x="7485681" y="3120953"/>
            <a:ext cx="3206072" cy="178327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Times New Roman" panose="02020603050405020304" pitchFamily="18" charset="0"/>
                <a:cs typeface="Alexandria"/>
              </a:rPr>
              <a:t>مثال على توظيف الواقع المعزز في الاتصال التنظيمي</a:t>
            </a:r>
            <a:endParaRPr lang="en-US" sz="2400" b="1" dirty="0">
              <a:solidFill>
                <a:schemeClr val="bg1"/>
              </a:solidFill>
              <a:latin typeface="Times New Roman" panose="02020603050405020304" pitchFamily="18" charset="0"/>
              <a:cs typeface="Alexandria"/>
            </a:endParaRPr>
          </a:p>
        </p:txBody>
      </p:sp>
      <p:sp>
        <p:nvSpPr>
          <p:cNvPr id="2" name="TextBox 1">
            <a:extLst>
              <a:ext uri="{FF2B5EF4-FFF2-40B4-BE49-F238E27FC236}">
                <a16:creationId xmlns:a16="http://schemas.microsoft.com/office/drawing/2014/main" id="{EBB17493-1D6B-E7BF-62D7-A74B90778670}"/>
              </a:ext>
            </a:extLst>
          </p:cNvPr>
          <p:cNvSpPr txBox="1"/>
          <p:nvPr/>
        </p:nvSpPr>
        <p:spPr>
          <a:xfrm>
            <a:off x="6694991" y="5505573"/>
            <a:ext cx="3877733" cy="646331"/>
          </a:xfrm>
          <a:prstGeom prst="rect">
            <a:avLst/>
          </a:prstGeom>
          <a:noFill/>
        </p:spPr>
        <p:txBody>
          <a:bodyPr wrap="square" rtlCol="0">
            <a:spAutoFit/>
          </a:bodyPr>
          <a:lstStyle/>
          <a:p>
            <a:pPr algn="ctr"/>
            <a:r>
              <a:rPr lang="en-US" dirty="0">
                <a:hlinkClick r:id="rId4"/>
              </a:rPr>
              <a:t>https://www.youtube.com/watch?v=_EfKA2RdSbY</a:t>
            </a:r>
            <a:r>
              <a:rPr lang="ar-EG" dirty="0"/>
              <a:t> </a:t>
            </a:r>
            <a:endParaRPr lang="en-US" dirty="0"/>
          </a:p>
        </p:txBody>
      </p:sp>
      <p:pic>
        <p:nvPicPr>
          <p:cNvPr id="11" name="Online Media 10" title="Augmented Reality Training for Advanced Manufacturing">
            <a:hlinkClick r:id="" action="ppaction://media"/>
            <a:extLst>
              <a:ext uri="{FF2B5EF4-FFF2-40B4-BE49-F238E27FC236}">
                <a16:creationId xmlns:a16="http://schemas.microsoft.com/office/drawing/2014/main" id="{2CF77069-F8A3-4CFC-47B9-CACDEE4DCC98}"/>
              </a:ext>
            </a:extLst>
          </p:cNvPr>
          <p:cNvPicPr>
            <a:picLocks noRot="1" noChangeAspect="1"/>
          </p:cNvPicPr>
          <p:nvPr>
            <a:videoFile r:link="rId1"/>
          </p:nvPr>
        </p:nvPicPr>
        <p:blipFill>
          <a:blip r:embed="rId5"/>
          <a:stretch>
            <a:fillRect/>
          </a:stretch>
        </p:blipFill>
        <p:spPr>
          <a:xfrm>
            <a:off x="445443" y="2302614"/>
            <a:ext cx="5963480" cy="3369374"/>
          </a:xfrm>
          <a:prstGeom prst="rect">
            <a:avLst/>
          </a:prstGeom>
        </p:spPr>
      </p:pic>
    </p:spTree>
    <p:extLst>
      <p:ext uri="{BB962C8B-B14F-4D97-AF65-F5344CB8AC3E}">
        <p14:creationId xmlns:p14="http://schemas.microsoft.com/office/powerpoint/2010/main" val="3672711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1"/>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الفرق بين الواقع الافتراضي والواقع المعزز والميتافيرس والهولوجرام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024D44B0-ED92-63EE-A9CF-B55E6B162CE6}"/>
              </a:ext>
            </a:extLst>
          </p:cNvPr>
          <p:cNvGraphicFramePr>
            <a:graphicFrameLocks noGrp="1"/>
          </p:cNvGraphicFramePr>
          <p:nvPr>
            <p:extLst>
              <p:ext uri="{D42A27DB-BD31-4B8C-83A1-F6EECF244321}">
                <p14:modId xmlns:p14="http://schemas.microsoft.com/office/powerpoint/2010/main" val="2938330754"/>
              </p:ext>
            </p:extLst>
          </p:nvPr>
        </p:nvGraphicFramePr>
        <p:xfrm>
          <a:off x="860282" y="2207177"/>
          <a:ext cx="10471435" cy="3111312"/>
        </p:xfrm>
        <a:graphic>
          <a:graphicData uri="http://schemas.openxmlformats.org/drawingml/2006/table">
            <a:tbl>
              <a:tblPr rtl="1" firstRow="1" firstCol="1" bandRow="1">
                <a:tableStyleId>{7DF18680-E054-41AD-8BC1-D1AEF772440D}</a:tableStyleId>
              </a:tblPr>
              <a:tblGrid>
                <a:gridCol w="1252901">
                  <a:extLst>
                    <a:ext uri="{9D8B030D-6E8A-4147-A177-3AD203B41FA5}">
                      <a16:colId xmlns:a16="http://schemas.microsoft.com/office/drawing/2014/main" val="3725192353"/>
                    </a:ext>
                  </a:extLst>
                </a:gridCol>
                <a:gridCol w="2095995">
                  <a:extLst>
                    <a:ext uri="{9D8B030D-6E8A-4147-A177-3AD203B41FA5}">
                      <a16:colId xmlns:a16="http://schemas.microsoft.com/office/drawing/2014/main" val="3447558214"/>
                    </a:ext>
                  </a:extLst>
                </a:gridCol>
                <a:gridCol w="2215522">
                  <a:extLst>
                    <a:ext uri="{9D8B030D-6E8A-4147-A177-3AD203B41FA5}">
                      <a16:colId xmlns:a16="http://schemas.microsoft.com/office/drawing/2014/main" val="4047899452"/>
                    </a:ext>
                  </a:extLst>
                </a:gridCol>
                <a:gridCol w="2040499">
                  <a:extLst>
                    <a:ext uri="{9D8B030D-6E8A-4147-A177-3AD203B41FA5}">
                      <a16:colId xmlns:a16="http://schemas.microsoft.com/office/drawing/2014/main" val="664775751"/>
                    </a:ext>
                  </a:extLst>
                </a:gridCol>
                <a:gridCol w="2866518">
                  <a:extLst>
                    <a:ext uri="{9D8B030D-6E8A-4147-A177-3AD203B41FA5}">
                      <a16:colId xmlns:a16="http://schemas.microsoft.com/office/drawing/2014/main" val="2167893546"/>
                    </a:ext>
                  </a:extLst>
                </a:gridCol>
              </a:tblGrid>
              <a:tr h="0">
                <a:tc>
                  <a:txBody>
                    <a:bodyPr/>
                    <a:lstStyle/>
                    <a:p>
                      <a:pPr algn="r" rtl="0">
                        <a:lnSpc>
                          <a:spcPct val="107000"/>
                        </a:lnSpc>
                        <a:spcAft>
                          <a:spcPts val="800"/>
                        </a:spcAft>
                      </a:pPr>
                      <a:r>
                        <a:rPr lang="ar-SA" sz="1600" b="1" kern="0">
                          <a:solidFill>
                            <a:srgbClr val="0D0D0D"/>
                          </a:solidFill>
                          <a:effectLst/>
                        </a:rPr>
                        <a:t>الميزة</a:t>
                      </a:r>
                      <a:endParaRPr lang="en-US" sz="1600" kern="10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algn="ctr" rtl="0">
                        <a:lnSpc>
                          <a:spcPct val="107000"/>
                        </a:lnSpc>
                        <a:spcAft>
                          <a:spcPts val="800"/>
                        </a:spcAft>
                      </a:pPr>
                      <a:r>
                        <a:rPr lang="ar-SA" sz="1600" b="1" kern="0" dirty="0">
                          <a:solidFill>
                            <a:srgbClr val="0D0D0D"/>
                          </a:solidFill>
                          <a:effectLst/>
                        </a:rPr>
                        <a:t>الواقع الافتراضي</a:t>
                      </a:r>
                      <a:r>
                        <a:rPr lang="en-US" sz="1600" b="1" kern="0" dirty="0">
                          <a:solidFill>
                            <a:srgbClr val="0D0D0D"/>
                          </a:solidFill>
                          <a:effectLst/>
                        </a:rPr>
                        <a:t> (VR)</a:t>
                      </a:r>
                      <a:endParaRPr lang="en-US" sz="1600" kern="100" dirty="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algn="ctr" rtl="0">
                        <a:lnSpc>
                          <a:spcPct val="107000"/>
                        </a:lnSpc>
                        <a:spcAft>
                          <a:spcPts val="800"/>
                        </a:spcAft>
                      </a:pPr>
                      <a:r>
                        <a:rPr lang="ar-SA" sz="1600" b="1" kern="0" dirty="0">
                          <a:solidFill>
                            <a:srgbClr val="0D0D0D"/>
                          </a:solidFill>
                          <a:effectLst/>
                        </a:rPr>
                        <a:t>الواقع المعزز</a:t>
                      </a:r>
                      <a:r>
                        <a:rPr lang="en-US" sz="1600" b="1" kern="0" dirty="0">
                          <a:solidFill>
                            <a:srgbClr val="0D0D0D"/>
                          </a:solidFill>
                          <a:effectLst/>
                        </a:rPr>
                        <a:t> (AR)</a:t>
                      </a:r>
                      <a:endParaRPr lang="en-US" sz="1600" kern="100" dirty="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algn="ctr" rtl="0">
                        <a:lnSpc>
                          <a:spcPct val="107000"/>
                        </a:lnSpc>
                        <a:spcAft>
                          <a:spcPts val="800"/>
                        </a:spcAft>
                      </a:pPr>
                      <a:r>
                        <a:rPr lang="ar-SA" sz="1600" b="1" kern="0" dirty="0" err="1">
                          <a:solidFill>
                            <a:srgbClr val="0D0D0D"/>
                          </a:solidFill>
                          <a:effectLst/>
                        </a:rPr>
                        <a:t>الميتافيرس</a:t>
                      </a:r>
                      <a:endParaRPr lang="en-US" sz="1600" kern="100" dirty="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algn="ctr" rtl="0">
                        <a:lnSpc>
                          <a:spcPct val="107000"/>
                        </a:lnSpc>
                        <a:spcAft>
                          <a:spcPts val="800"/>
                        </a:spcAft>
                      </a:pPr>
                      <a:r>
                        <a:rPr lang="ar-SA" sz="1600" b="1" kern="0" dirty="0">
                          <a:solidFill>
                            <a:srgbClr val="0D0D0D"/>
                          </a:solidFill>
                          <a:effectLst/>
                        </a:rPr>
                        <a:t>الهولوجرام</a:t>
                      </a:r>
                      <a:endParaRPr lang="en-US" sz="1600" kern="100" dirty="0">
                        <a:effectLst/>
                        <a:latin typeface="Calibri" panose="020F0502020204030204" pitchFamily="34" charset="0"/>
                        <a:ea typeface="Calibri" panose="020F0502020204030204" pitchFamily="34" charset="0"/>
                        <a:cs typeface="Alexandria"/>
                      </a:endParaRPr>
                    </a:p>
                  </a:txBody>
                  <a:tcPr marL="9525" marR="9525" marT="9525" marB="9525" anchor="ctr"/>
                </a:tc>
                <a:extLst>
                  <a:ext uri="{0D108BD9-81ED-4DB2-BD59-A6C34878D82A}">
                    <a16:rowId xmlns:a16="http://schemas.microsoft.com/office/drawing/2014/main" val="3614291693"/>
                  </a:ext>
                </a:extLst>
              </a:tr>
              <a:tr h="0">
                <a:tc>
                  <a:txBody>
                    <a:bodyPr/>
                    <a:lstStyle/>
                    <a:p>
                      <a:pPr algn="r" rtl="0">
                        <a:lnSpc>
                          <a:spcPct val="107000"/>
                        </a:lnSpc>
                        <a:spcAft>
                          <a:spcPts val="800"/>
                        </a:spcAft>
                      </a:pPr>
                      <a:r>
                        <a:rPr lang="ar-SA" sz="1600" b="1" kern="0">
                          <a:solidFill>
                            <a:srgbClr val="0D0D0D"/>
                          </a:solidFill>
                          <a:effectLst/>
                        </a:rPr>
                        <a:t>التعريف</a:t>
                      </a:r>
                      <a:endParaRPr lang="en-US" sz="1600" kern="10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marL="0" indent="0" algn="just" defTabSz="914400" rtl="1" eaLnBrk="1" latinLnBrk="0" hangingPunct="1">
                        <a:lnSpc>
                          <a:spcPct val="150000"/>
                        </a:lnSpc>
                        <a:spcAft>
                          <a:spcPts val="800"/>
                        </a:spcAft>
                      </a:pPr>
                      <a:r>
                        <a:rPr lang="ar-SA" sz="1600" kern="1200" dirty="0">
                          <a:solidFill>
                            <a:schemeClr val="tx1"/>
                          </a:solidFill>
                          <a:ea typeface="+mn-ea"/>
                          <a:cs typeface="Alexandria" pitchFamily="2" charset="-78"/>
                        </a:rPr>
                        <a:t>يستبدل العالم الحقيقي ببيئة افتراضية يتفاعل معها المستخدم</a:t>
                      </a:r>
                      <a:r>
                        <a:rPr lang="ar-EG" sz="1600" kern="1200" dirty="0">
                          <a:solidFill>
                            <a:schemeClr val="tx1"/>
                          </a:solidFill>
                          <a:ea typeface="+mn-ea"/>
                          <a:cs typeface="Alexandria" pitchFamily="2" charset="-78"/>
                        </a:rPr>
                        <a:t>.</a:t>
                      </a:r>
                      <a:endParaRPr lang="en-US" sz="1600" kern="1200" dirty="0">
                        <a:solidFill>
                          <a:schemeClr val="tx1"/>
                        </a:solidFill>
                        <a:latin typeface="Calibri" panose="020F0502020204030204" pitchFamily="34" charset="0"/>
                        <a:ea typeface="+mn-ea"/>
                        <a:cs typeface="Alexandria" pitchFamily="2" charset="-78"/>
                      </a:endParaRPr>
                    </a:p>
                  </a:txBody>
                  <a:tcPr marL="9525" marR="9525" marT="9525" marB="9525" anchor="ctr"/>
                </a:tc>
                <a:tc>
                  <a:txBody>
                    <a:bodyPr/>
                    <a:lstStyle/>
                    <a:p>
                      <a:pPr marL="0" indent="0"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يضيف عناصر رقمية إلى العالم الحقيقي ويتيح التفاعل معها</a:t>
                      </a:r>
                      <a:r>
                        <a:rPr lang="en-US" sz="1600" kern="1200" dirty="0">
                          <a:solidFill>
                            <a:schemeClr val="tx1"/>
                          </a:solidFill>
                          <a:latin typeface="+mn-lt"/>
                          <a:ea typeface="+mn-ea"/>
                          <a:cs typeface="Alexandria" pitchFamily="2" charset="-78"/>
                        </a:rPr>
                        <a:t>.</a:t>
                      </a:r>
                    </a:p>
                  </a:txBody>
                  <a:tcPr marL="9525" marR="9525" marT="9525" marB="9525" anchor="ctr"/>
                </a:tc>
                <a:tc>
                  <a:txBody>
                    <a:bodyPr/>
                    <a:lstStyle/>
                    <a:p>
                      <a:pPr marL="0" indent="61913"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عالم افتراضي مترابط يجمع بين عدة بيئات وتجارب</a:t>
                      </a:r>
                      <a:r>
                        <a:rPr lang="en-US" sz="1600" kern="1200" dirty="0">
                          <a:solidFill>
                            <a:schemeClr val="tx1"/>
                          </a:solidFill>
                          <a:latin typeface="+mn-lt"/>
                          <a:ea typeface="+mn-ea"/>
                          <a:cs typeface="Alexandria" pitchFamily="2" charset="-78"/>
                        </a:rPr>
                        <a:t>.</a:t>
                      </a:r>
                    </a:p>
                  </a:txBody>
                  <a:tcPr marL="9525" marR="9525" marT="9525" marB="9525" anchor="ctr"/>
                </a:tc>
                <a:tc>
                  <a:txBody>
                    <a:bodyPr/>
                    <a:lstStyle/>
                    <a:p>
                      <a:pPr marL="0" indent="61913"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يعرض صورًا ثلاثية الأبعاد تظهر كما لو كانت حقيقية ومرئية بدون نظارات خاصة</a:t>
                      </a:r>
                      <a:r>
                        <a:rPr lang="en-US" sz="1600" kern="1200" dirty="0">
                          <a:solidFill>
                            <a:schemeClr val="tx1"/>
                          </a:solidFill>
                          <a:latin typeface="+mn-lt"/>
                          <a:ea typeface="+mn-ea"/>
                          <a:cs typeface="Alexandria" pitchFamily="2" charset="-78"/>
                        </a:rPr>
                        <a:t>.</a:t>
                      </a:r>
                    </a:p>
                  </a:txBody>
                  <a:tcPr marL="9525" marR="9525" marT="9525" marB="9525" anchor="ctr"/>
                </a:tc>
                <a:extLst>
                  <a:ext uri="{0D108BD9-81ED-4DB2-BD59-A6C34878D82A}">
                    <a16:rowId xmlns:a16="http://schemas.microsoft.com/office/drawing/2014/main" val="1826079208"/>
                  </a:ext>
                </a:extLst>
              </a:tr>
              <a:tr h="0">
                <a:tc>
                  <a:txBody>
                    <a:bodyPr/>
                    <a:lstStyle/>
                    <a:p>
                      <a:pPr algn="r" rtl="0">
                        <a:lnSpc>
                          <a:spcPct val="107000"/>
                        </a:lnSpc>
                        <a:spcAft>
                          <a:spcPts val="800"/>
                        </a:spcAft>
                      </a:pPr>
                      <a:r>
                        <a:rPr lang="ar-SA" sz="1600" b="1" kern="0">
                          <a:solidFill>
                            <a:srgbClr val="0D0D0D"/>
                          </a:solidFill>
                          <a:effectLst/>
                        </a:rPr>
                        <a:t>الاستخدام</a:t>
                      </a:r>
                      <a:endParaRPr lang="en-US" sz="1600" kern="10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marL="0" indent="61913" algn="just" defTabSz="914400" rtl="1" eaLnBrk="1" latinLnBrk="0" hangingPunct="1">
                        <a:lnSpc>
                          <a:spcPct val="150000"/>
                        </a:lnSpc>
                        <a:spcAft>
                          <a:spcPts val="800"/>
                        </a:spcAft>
                      </a:pPr>
                      <a:r>
                        <a:rPr lang="ar-SA" sz="1600" kern="1200" dirty="0">
                          <a:solidFill>
                            <a:schemeClr val="tx1"/>
                          </a:solidFill>
                          <a:ea typeface="+mn-ea"/>
                          <a:cs typeface="Alexandria" pitchFamily="2" charset="-78"/>
                        </a:rPr>
                        <a:t>تدريب، تعليم، ترفيه</a:t>
                      </a:r>
                      <a:endParaRPr lang="en-US" sz="1600" kern="1200" dirty="0">
                        <a:solidFill>
                          <a:schemeClr val="tx1"/>
                        </a:solidFill>
                        <a:latin typeface="Calibri" panose="020F0502020204030204" pitchFamily="34" charset="0"/>
                        <a:ea typeface="+mn-ea"/>
                        <a:cs typeface="Alexandria" pitchFamily="2" charset="-78"/>
                      </a:endParaRPr>
                    </a:p>
                  </a:txBody>
                  <a:tcPr marL="9525" marR="9525" marT="9525" marB="9525" anchor="ctr"/>
                </a:tc>
                <a:tc>
                  <a:txBody>
                    <a:bodyPr/>
                    <a:lstStyle/>
                    <a:p>
                      <a:pPr marL="0" indent="0"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التعليم، التسويق، صيانة الآلات</a:t>
                      </a:r>
                      <a:r>
                        <a:rPr lang="en-US" sz="1600" kern="1200" dirty="0">
                          <a:solidFill>
                            <a:schemeClr val="tx1"/>
                          </a:solidFill>
                          <a:latin typeface="+mn-lt"/>
                          <a:ea typeface="+mn-ea"/>
                          <a:cs typeface="Alexandria" pitchFamily="2" charset="-78"/>
                        </a:rPr>
                        <a:t>.</a:t>
                      </a:r>
                    </a:p>
                  </a:txBody>
                  <a:tcPr marL="9525" marR="9525" marT="9525" marB="9525" anchor="ctr"/>
                </a:tc>
                <a:tc>
                  <a:txBody>
                    <a:bodyPr/>
                    <a:lstStyle/>
                    <a:p>
                      <a:pPr marL="0" indent="0"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ألعاب، اجتماعات افتراضية، تجارة إلكترونية</a:t>
                      </a:r>
                      <a:r>
                        <a:rPr lang="en-US" sz="1600" kern="1200" dirty="0">
                          <a:solidFill>
                            <a:schemeClr val="tx1"/>
                          </a:solidFill>
                          <a:latin typeface="+mn-lt"/>
                          <a:ea typeface="+mn-ea"/>
                          <a:cs typeface="Alexandria" pitchFamily="2" charset="-78"/>
                        </a:rPr>
                        <a:t>.</a:t>
                      </a:r>
                    </a:p>
                  </a:txBody>
                  <a:tcPr marL="9525" marR="9525" marT="9525" marB="9525" anchor="ctr"/>
                </a:tc>
                <a:tc>
                  <a:txBody>
                    <a:bodyPr/>
                    <a:lstStyle/>
                    <a:p>
                      <a:pPr marL="0" indent="0"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عروض تقديمية، إعلانات، التعليم</a:t>
                      </a:r>
                      <a:r>
                        <a:rPr lang="en-US" sz="1600" kern="1200" dirty="0">
                          <a:solidFill>
                            <a:schemeClr val="tx1"/>
                          </a:solidFill>
                          <a:latin typeface="+mn-lt"/>
                          <a:ea typeface="+mn-ea"/>
                          <a:cs typeface="Alexandria" pitchFamily="2" charset="-78"/>
                        </a:rPr>
                        <a:t>.</a:t>
                      </a:r>
                    </a:p>
                  </a:txBody>
                  <a:tcPr marL="9525" marR="9525" marT="9525" marB="9525" anchor="ctr"/>
                </a:tc>
                <a:extLst>
                  <a:ext uri="{0D108BD9-81ED-4DB2-BD59-A6C34878D82A}">
                    <a16:rowId xmlns:a16="http://schemas.microsoft.com/office/drawing/2014/main" val="3238838432"/>
                  </a:ext>
                </a:extLst>
              </a:tr>
              <a:tr h="0">
                <a:tc>
                  <a:txBody>
                    <a:bodyPr/>
                    <a:lstStyle/>
                    <a:p>
                      <a:pPr algn="r" rtl="0">
                        <a:lnSpc>
                          <a:spcPct val="107000"/>
                        </a:lnSpc>
                        <a:spcAft>
                          <a:spcPts val="800"/>
                        </a:spcAft>
                      </a:pPr>
                      <a:r>
                        <a:rPr lang="ar-SA" sz="1600" b="1" kern="0">
                          <a:solidFill>
                            <a:srgbClr val="0D0D0D"/>
                          </a:solidFill>
                          <a:effectLst/>
                        </a:rPr>
                        <a:t>أجهزة</a:t>
                      </a:r>
                      <a:endParaRPr lang="en-US" sz="1600" kern="10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marL="0" indent="61913" algn="just" defTabSz="914400" rtl="1" eaLnBrk="1" latinLnBrk="0" hangingPunct="1">
                        <a:lnSpc>
                          <a:spcPct val="150000"/>
                        </a:lnSpc>
                        <a:spcAft>
                          <a:spcPts val="800"/>
                        </a:spcAft>
                      </a:pPr>
                      <a:r>
                        <a:rPr lang="ar-SA" sz="1600" kern="1200" dirty="0">
                          <a:solidFill>
                            <a:schemeClr val="tx1"/>
                          </a:solidFill>
                          <a:ea typeface="+mn-ea"/>
                          <a:cs typeface="Alexandria" pitchFamily="2" charset="-78"/>
                        </a:rPr>
                        <a:t>نظارات</a:t>
                      </a:r>
                      <a:r>
                        <a:rPr lang="en-US" sz="1600" kern="1200" dirty="0">
                          <a:solidFill>
                            <a:schemeClr val="tx1"/>
                          </a:solidFill>
                          <a:ea typeface="+mn-ea"/>
                          <a:cs typeface="Alexandria" pitchFamily="2" charset="-78"/>
                        </a:rPr>
                        <a:t>  VR</a:t>
                      </a:r>
                      <a:r>
                        <a:rPr lang="ar-EG" sz="1600" kern="1200" dirty="0">
                          <a:solidFill>
                            <a:schemeClr val="tx1"/>
                          </a:solidFill>
                          <a:ea typeface="+mn-ea"/>
                          <a:cs typeface="Alexandria" pitchFamily="2" charset="-78"/>
                        </a:rPr>
                        <a:t> ، وأجهزة</a:t>
                      </a:r>
                      <a:r>
                        <a:rPr lang="ar-SA" sz="1600" kern="1200" dirty="0">
                          <a:solidFill>
                            <a:schemeClr val="tx1"/>
                          </a:solidFill>
                          <a:ea typeface="+mn-ea"/>
                          <a:cs typeface="Alexandria" pitchFamily="2" charset="-78"/>
                        </a:rPr>
                        <a:t> خاصة</a:t>
                      </a:r>
                      <a:r>
                        <a:rPr lang="en-US" sz="1600" kern="1200" dirty="0">
                          <a:solidFill>
                            <a:schemeClr val="tx1"/>
                          </a:solidFill>
                          <a:ea typeface="+mn-ea"/>
                          <a:cs typeface="Alexandria" pitchFamily="2" charset="-78"/>
                        </a:rPr>
                        <a:t>.</a:t>
                      </a:r>
                      <a:endParaRPr lang="en-US" sz="1600" kern="1200" dirty="0">
                        <a:solidFill>
                          <a:schemeClr val="tx1"/>
                        </a:solidFill>
                        <a:latin typeface="Calibri" panose="020F0502020204030204" pitchFamily="34" charset="0"/>
                        <a:ea typeface="+mn-ea"/>
                        <a:cs typeface="Alexandria" pitchFamily="2" charset="-78"/>
                      </a:endParaRPr>
                    </a:p>
                  </a:txBody>
                  <a:tcPr marL="9525" marR="9525" marT="9525" marB="9525" anchor="ctr"/>
                </a:tc>
                <a:tc>
                  <a:txBody>
                    <a:bodyPr/>
                    <a:lstStyle/>
                    <a:p>
                      <a:pPr marL="0" indent="0"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الهواتف الذكية، نظارات</a:t>
                      </a:r>
                      <a:r>
                        <a:rPr lang="en-US" sz="1600" kern="1200" dirty="0">
                          <a:solidFill>
                            <a:schemeClr val="tx1"/>
                          </a:solidFill>
                          <a:latin typeface="+mn-lt"/>
                          <a:ea typeface="+mn-ea"/>
                          <a:cs typeface="Alexandria" pitchFamily="2" charset="-78"/>
                        </a:rPr>
                        <a:t> AR.</a:t>
                      </a:r>
                    </a:p>
                  </a:txBody>
                  <a:tcPr marL="9525" marR="9525" marT="9525" marB="9525" anchor="ctr"/>
                </a:tc>
                <a:tc>
                  <a:txBody>
                    <a:bodyPr/>
                    <a:lstStyle/>
                    <a:p>
                      <a:pPr marL="0" indent="61913"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أجهزة الحاسوب، الهواتف، نظارات</a:t>
                      </a:r>
                      <a:r>
                        <a:rPr lang="en-US" sz="1600" kern="1200" dirty="0">
                          <a:solidFill>
                            <a:schemeClr val="tx1"/>
                          </a:solidFill>
                          <a:latin typeface="+mn-lt"/>
                          <a:ea typeface="+mn-ea"/>
                          <a:cs typeface="Alexandria" pitchFamily="2" charset="-78"/>
                        </a:rPr>
                        <a:t> VR/AR.</a:t>
                      </a:r>
                    </a:p>
                  </a:txBody>
                  <a:tcPr marL="9525" marR="9525" marT="9525" marB="9525" anchor="ctr"/>
                </a:tc>
                <a:tc>
                  <a:txBody>
                    <a:bodyPr/>
                    <a:lstStyle/>
                    <a:p>
                      <a:pPr marL="0" indent="0"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معدات الإسقاط الضوئي، أجهزة خاصة لإنتاج الهولوجرام</a:t>
                      </a:r>
                      <a:r>
                        <a:rPr lang="en-US" sz="1600" kern="1200" dirty="0">
                          <a:solidFill>
                            <a:schemeClr val="tx1"/>
                          </a:solidFill>
                          <a:latin typeface="+mn-lt"/>
                          <a:ea typeface="+mn-ea"/>
                          <a:cs typeface="Alexandria" pitchFamily="2" charset="-78"/>
                        </a:rPr>
                        <a:t>.</a:t>
                      </a:r>
                    </a:p>
                  </a:txBody>
                  <a:tcPr marL="9525" marR="9525" marT="9525" marB="9525" anchor="ctr"/>
                </a:tc>
                <a:extLst>
                  <a:ext uri="{0D108BD9-81ED-4DB2-BD59-A6C34878D82A}">
                    <a16:rowId xmlns:a16="http://schemas.microsoft.com/office/drawing/2014/main" val="2296813354"/>
                  </a:ext>
                </a:extLst>
              </a:tr>
              <a:tr h="0">
                <a:tc>
                  <a:txBody>
                    <a:bodyPr/>
                    <a:lstStyle/>
                    <a:p>
                      <a:pPr algn="r" rtl="0">
                        <a:lnSpc>
                          <a:spcPct val="107000"/>
                        </a:lnSpc>
                        <a:spcAft>
                          <a:spcPts val="800"/>
                        </a:spcAft>
                      </a:pPr>
                      <a:r>
                        <a:rPr lang="ar-SA" sz="1600" b="1" kern="0">
                          <a:solidFill>
                            <a:srgbClr val="0D0D0D"/>
                          </a:solidFill>
                          <a:effectLst/>
                        </a:rPr>
                        <a:t>تفاعل</a:t>
                      </a:r>
                      <a:endParaRPr lang="en-US" sz="1600" kern="100">
                        <a:effectLst/>
                        <a:latin typeface="Calibri" panose="020F0502020204030204" pitchFamily="34" charset="0"/>
                        <a:ea typeface="Calibri" panose="020F0502020204030204" pitchFamily="34" charset="0"/>
                        <a:cs typeface="Alexandria"/>
                      </a:endParaRPr>
                    </a:p>
                  </a:txBody>
                  <a:tcPr marL="9525" marR="9525" marT="9525" marB="9525" anchor="ctr"/>
                </a:tc>
                <a:tc>
                  <a:txBody>
                    <a:bodyPr/>
                    <a:lstStyle/>
                    <a:p>
                      <a:pPr marL="0" indent="107950" algn="just" defTabSz="914400" rtl="1" eaLnBrk="1" latinLnBrk="0" hangingPunct="1">
                        <a:lnSpc>
                          <a:spcPct val="150000"/>
                        </a:lnSpc>
                        <a:spcAft>
                          <a:spcPts val="800"/>
                        </a:spcAft>
                      </a:pPr>
                      <a:r>
                        <a:rPr lang="ar-SA" sz="1600" kern="1200" dirty="0">
                          <a:solidFill>
                            <a:schemeClr val="tx1"/>
                          </a:solidFill>
                          <a:ea typeface="+mn-ea"/>
                          <a:cs typeface="Alexandria" pitchFamily="2" charset="-78"/>
                        </a:rPr>
                        <a:t>غامر كليًا مع بيئة افتراضية</a:t>
                      </a:r>
                      <a:r>
                        <a:rPr lang="en-US" sz="1600" kern="1200" dirty="0">
                          <a:solidFill>
                            <a:schemeClr val="tx1"/>
                          </a:solidFill>
                          <a:ea typeface="+mn-ea"/>
                          <a:cs typeface="Alexandria" pitchFamily="2" charset="-78"/>
                        </a:rPr>
                        <a:t>.</a:t>
                      </a:r>
                      <a:endParaRPr lang="en-US" sz="1600" kern="1200" dirty="0">
                        <a:solidFill>
                          <a:schemeClr val="tx1"/>
                        </a:solidFill>
                        <a:latin typeface="Calibri" panose="020F0502020204030204" pitchFamily="34" charset="0"/>
                        <a:ea typeface="+mn-ea"/>
                        <a:cs typeface="Alexandria" pitchFamily="2" charset="-78"/>
                      </a:endParaRPr>
                    </a:p>
                  </a:txBody>
                  <a:tcPr marL="9525" marR="9525" marT="9525" marB="9525" anchor="ctr"/>
                </a:tc>
                <a:tc>
                  <a:txBody>
                    <a:bodyPr/>
                    <a:lstStyle/>
                    <a:p>
                      <a:pPr marL="0" indent="0"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تفاعل مع عناصر رقمية في بيئة حقيقية</a:t>
                      </a:r>
                      <a:r>
                        <a:rPr lang="en-US" sz="1600" kern="1200" dirty="0">
                          <a:solidFill>
                            <a:schemeClr val="tx1"/>
                          </a:solidFill>
                          <a:latin typeface="+mn-lt"/>
                          <a:ea typeface="+mn-ea"/>
                          <a:cs typeface="Alexandria" pitchFamily="2" charset="-78"/>
                        </a:rPr>
                        <a:t>.</a:t>
                      </a:r>
                    </a:p>
                  </a:txBody>
                  <a:tcPr marL="9525" marR="9525" marT="9525" marB="9525" anchor="ctr"/>
                </a:tc>
                <a:tc>
                  <a:txBody>
                    <a:bodyPr/>
                    <a:lstStyle/>
                    <a:p>
                      <a:pPr marL="0" indent="0"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تفاعل اجتماعي واقتصادي في بيئة افتراضية</a:t>
                      </a:r>
                      <a:r>
                        <a:rPr lang="en-US" sz="1600" kern="1200" dirty="0">
                          <a:solidFill>
                            <a:schemeClr val="tx1"/>
                          </a:solidFill>
                          <a:latin typeface="+mn-lt"/>
                          <a:ea typeface="+mn-ea"/>
                          <a:cs typeface="Alexandria" pitchFamily="2" charset="-78"/>
                        </a:rPr>
                        <a:t>.</a:t>
                      </a:r>
                    </a:p>
                  </a:txBody>
                  <a:tcPr marL="9525" marR="9525" marT="9525" marB="9525" anchor="ctr"/>
                </a:tc>
                <a:tc>
                  <a:txBody>
                    <a:bodyPr/>
                    <a:lstStyle/>
                    <a:p>
                      <a:pPr marL="0" indent="61913" algn="just" defTabSz="914400" rtl="1" eaLnBrk="1" latinLnBrk="0" hangingPunct="1">
                        <a:lnSpc>
                          <a:spcPct val="150000"/>
                        </a:lnSpc>
                        <a:spcAft>
                          <a:spcPts val="800"/>
                        </a:spcAft>
                      </a:pPr>
                      <a:r>
                        <a:rPr lang="ar-SA" sz="1600" kern="1200" dirty="0">
                          <a:solidFill>
                            <a:schemeClr val="tx1"/>
                          </a:solidFill>
                          <a:latin typeface="+mn-lt"/>
                          <a:ea typeface="+mn-ea"/>
                          <a:cs typeface="Alexandria" pitchFamily="2" charset="-78"/>
                        </a:rPr>
                        <a:t>تفاعل محدود، الصورة تبدو واقعية لكن لا يمكن لمسها</a:t>
                      </a:r>
                      <a:r>
                        <a:rPr lang="en-US" sz="1600" kern="1200" dirty="0">
                          <a:solidFill>
                            <a:schemeClr val="tx1"/>
                          </a:solidFill>
                          <a:latin typeface="+mn-lt"/>
                          <a:ea typeface="+mn-ea"/>
                          <a:cs typeface="Alexandria" pitchFamily="2" charset="-78"/>
                        </a:rPr>
                        <a:t>.</a:t>
                      </a:r>
                    </a:p>
                  </a:txBody>
                  <a:tcPr marL="9525" marR="9525" marT="9525" marB="9525" anchor="ctr"/>
                </a:tc>
                <a:extLst>
                  <a:ext uri="{0D108BD9-81ED-4DB2-BD59-A6C34878D82A}">
                    <a16:rowId xmlns:a16="http://schemas.microsoft.com/office/drawing/2014/main" val="2502782436"/>
                  </a:ext>
                </a:extLst>
              </a:tr>
            </a:tbl>
          </a:graphicData>
        </a:graphic>
      </p:graphicFrame>
    </p:spTree>
    <p:extLst>
      <p:ext uri="{BB962C8B-B14F-4D97-AF65-F5344CB8AC3E}">
        <p14:creationId xmlns:p14="http://schemas.microsoft.com/office/powerpoint/2010/main" val="124482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خاتمة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3955442"/>
          </a:xfrm>
          <a:prstGeom prst="rect">
            <a:avLst/>
          </a:prstGeom>
          <a:noFill/>
        </p:spPr>
        <p:txBody>
          <a:bodyPr wrap="square" rtlCol="0">
            <a:spAutoFit/>
          </a:bodyPr>
          <a:lstStyle/>
          <a:p>
            <a:pPr algn="just" rtl="1">
              <a:lnSpc>
                <a:spcPct val="200000"/>
              </a:lnSpc>
            </a:pPr>
            <a:r>
              <a:rPr lang="ar-EG" sz="1600" dirty="0">
                <a:latin typeface="Alexandria" pitchFamily="2" charset="-78"/>
                <a:cs typeface="Alexandria" pitchFamily="2" charset="-78"/>
              </a:rPr>
              <a:t>في ختام هذه المحاضرة، نكون قد استعرضنا معًا رحلة تطور الاتصال والإعلام من بداياته المتواضعة، حيث كانت الرسائل تنقل بالكتابة على الجلود والصخور، إلى العصر الرقمي الحالي الذي تغمره التقنيات المتطورة مثل الإنترنت والاتصالات اللاسلكية. تطور الاتصال التنظيمي ليشمل ليس فقط الأشكال التقليدية ولكن أيضًا الأساليب الحديثة التي تعتمد على الواقع المعزز والواقع الافتراضي، مما يوفر أدوات فعالة للتواصل الداخلي والخارجي في المؤسسات.</a:t>
            </a:r>
          </a:p>
          <a:p>
            <a:pPr algn="just" rtl="1">
              <a:lnSpc>
                <a:spcPct val="200000"/>
              </a:lnSpc>
            </a:pPr>
            <a:r>
              <a:rPr lang="ar-EG" sz="1600" dirty="0">
                <a:latin typeface="Alexandria" pitchFamily="2" charset="-78"/>
                <a:cs typeface="Alexandria" pitchFamily="2" charset="-78"/>
              </a:rPr>
              <a:t>لقد شهدنا كيف أن الإعلام والاتصال لم يعدا يقتصران على توصيل المعلومات فحسب، بل أصبحا يلعبان دورًا حاسمًا في شكل المجتمعات وصياغة الثقافات. الاتصالات التنظيمية، بشكل خاص، تحولت من مجرد آلية لتوصيل الأوامر إلى عملية معقدة تشمل إدارة العلاقات والتأثير في السياسات العامة والترويج للعلامات التجارية في سوق عالمي مترابط.</a:t>
            </a:r>
          </a:p>
          <a:p>
            <a:pPr algn="just" rtl="1">
              <a:lnSpc>
                <a:spcPct val="200000"/>
              </a:lnSpc>
            </a:pPr>
            <a:r>
              <a:rPr lang="ar-EG" sz="1600" dirty="0">
                <a:latin typeface="Alexandria" pitchFamily="2" charset="-78"/>
                <a:cs typeface="Alexandria" pitchFamily="2" charset="-78"/>
              </a:rPr>
              <a:t>كذلك استعرضنا أهم المحطات التي شهدها ظهور وتطور الاتصال التنظيمي، حتى وصلنا إلى استعراض أحدث التقنيات التي باتت جزء رئيسي من مكونات الاتصال التنظيمي.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21244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665850"/>
            <a:ext cx="10632412" cy="4447884"/>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بشار حزي، الاتصال التنظيمي، (سوريا: منشورات الجامعة الافتراضية السورية، 2020).</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بشير العلاق، الاتصال في المنظمات العامة بين النظرية والممارسة، (عمان: دار اليازوري، 2014).</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حسن حسين زيتون وكمال عبد الحميد زيتون، البنائية من منظور </a:t>
            </a:r>
            <a:r>
              <a:rPr lang="ar-EG" sz="1600" dirty="0" err="1">
                <a:latin typeface="Alexandria" pitchFamily="2" charset="-78"/>
                <a:cs typeface="Alexandria" pitchFamily="2" charset="-78"/>
              </a:rPr>
              <a:t>ابستمولوجي</a:t>
            </a:r>
            <a:r>
              <a:rPr lang="ar-EG" sz="1600" dirty="0">
                <a:latin typeface="Alexandria" pitchFamily="2" charset="-78"/>
                <a:cs typeface="Alexandria" pitchFamily="2" charset="-78"/>
              </a:rPr>
              <a:t> وتربوي، ط1، (الإسكندرية، 1992).</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حسن عماد مكاوي، تكنولوجيا الاتصال الحديثة في عصر المعلومات، (القاهرة: الدار المصرية اللبنانية، 1993).</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غريب عبد السميع غريب، الاتصال والعلاقات العام في المجتمع المعاصر، (الإسكندرية: مؤسسة شباب الجامعة، 1996).</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كاظم محمود خضير، الاتصال الفعال في إدارة الأعمال، ط 1، (القاهرة: دار صفا للنشر، 2010).</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محمد منير حجاب، الاتصال الفعال للعلاقات العامة، ط1، (القاهرة: دار الفجر للنشر والتوزيع، 2007).</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محمود عودة، أساليب الاتصال والتغيير الاجتماعي، (بيروت: دار النهضة العربية، 1988).</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مصطفى حجازي، الاتصال الفعال في العالقات الإنسانية والإدارة، (بيروت: دار الطليعة، 1982).</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المراجع الأجنبية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lvl="0" indent="-342900" algn="just" rtl="0">
              <a:lnSpc>
                <a:spcPct val="107000"/>
              </a:lnSpc>
              <a:buFont typeface="+mj-lt"/>
              <a:buAutoNum type="arabicParenR"/>
            </a:pPr>
            <a:r>
              <a:rPr lang="en-US" sz="1400" dirty="0" err="1">
                <a:effectLst/>
                <a:latin typeface="Times New Roman" panose="02020603050405020304" pitchFamily="18" charset="0"/>
                <a:ea typeface="Calibri" panose="020F0502020204030204" pitchFamily="34" charset="0"/>
                <a:cs typeface="Alexandria"/>
              </a:rPr>
              <a:t>Coffelt</a:t>
            </a:r>
            <a:r>
              <a:rPr lang="en-US" sz="1400" dirty="0">
                <a:effectLst/>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lang="en-US" sz="1400" dirty="0">
              <a:effectLst/>
              <a:latin typeface="Times New Roman" panose="02020603050405020304" pitchFamily="18" charset="0"/>
              <a:ea typeface="Times New Roman" panose="02020603050405020304" pitchFamily="18" charset="0"/>
              <a:cs typeface="Alexandria"/>
            </a:endParaRPr>
          </a:p>
          <a:p>
            <a:pPr marL="342900" lvl="0" indent="-342900" algn="just">
              <a:lnSpc>
                <a:spcPct val="107000"/>
              </a:lnSpc>
              <a:buFont typeface="+mj-lt"/>
              <a:buAutoNum type="arabicParenR"/>
            </a:pPr>
            <a:r>
              <a:rPr lang="en-US" sz="1400" dirty="0" err="1">
                <a:effectLst/>
                <a:latin typeface="Times New Roman" panose="02020603050405020304" pitchFamily="18" charset="0"/>
                <a:ea typeface="Calibri" panose="020F0502020204030204" pitchFamily="34" charset="0"/>
                <a:cs typeface="Alexandria"/>
              </a:rPr>
              <a:t>Coffelt</a:t>
            </a:r>
            <a:r>
              <a:rPr lang="en-US" sz="1400" dirty="0">
                <a:effectLst/>
                <a:latin typeface="Times New Roman" panose="02020603050405020304" pitchFamily="18" charset="0"/>
                <a:ea typeface="Calibri" panose="020F0502020204030204" pitchFamily="34" charset="0"/>
                <a:cs typeface="Alexandria"/>
              </a:rPr>
              <a:t>, Tina A., D. W. </a:t>
            </a:r>
            <a:r>
              <a:rPr lang="en-US" sz="1400" dirty="0" err="1">
                <a:effectLst/>
                <a:latin typeface="Times New Roman" panose="02020603050405020304" pitchFamily="18" charset="0"/>
                <a:ea typeface="Calibri" panose="020F0502020204030204" pitchFamily="34" charset="0"/>
                <a:cs typeface="Alexandria"/>
              </a:rPr>
              <a:t>Grauman</a:t>
            </a:r>
            <a:r>
              <a:rPr lang="en-US" sz="1400" dirty="0">
                <a:effectLst/>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lang="en-US" sz="1400" dirty="0">
              <a:effectLst/>
              <a:latin typeface="Times New Roman" panose="02020603050405020304" pitchFamily="18" charset="0"/>
              <a:ea typeface="Times New Roman" panose="02020603050405020304" pitchFamily="18" charset="0"/>
              <a:cs typeface="Alexandria"/>
            </a:endParaRPr>
          </a:p>
          <a:p>
            <a:pPr marL="342900" lvl="0" indent="-342900" algn="just">
              <a:lnSpc>
                <a:spcPct val="107000"/>
              </a:lnSpc>
              <a:buFont typeface="+mj-lt"/>
              <a:buAutoNum type="arabicParenR"/>
            </a:pPr>
            <a:r>
              <a:rPr lang="en-US" sz="1400" dirty="0" err="1">
                <a:effectLst/>
                <a:latin typeface="Times New Roman" panose="02020603050405020304" pitchFamily="18" charset="0"/>
                <a:ea typeface="Calibri" panose="020F0502020204030204" pitchFamily="34" charset="0"/>
                <a:cs typeface="Alexandria"/>
              </a:rPr>
              <a:t>Coffelt</a:t>
            </a:r>
            <a:r>
              <a:rPr lang="en-US" sz="1400" dirty="0">
                <a:effectLst/>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lang="en-US" sz="1400" dirty="0">
              <a:effectLst/>
              <a:latin typeface="Times New Roman" panose="02020603050405020304" pitchFamily="18" charset="0"/>
              <a:ea typeface="Times New Roman" panose="02020603050405020304" pitchFamily="18" charset="0"/>
              <a:cs typeface="Alexandria"/>
            </a:endParaRPr>
          </a:p>
          <a:p>
            <a:pPr marL="342900" lvl="0" indent="-342900" algn="just">
              <a:lnSpc>
                <a:spcPct val="107000"/>
              </a:lnSpc>
              <a:buFont typeface="+mj-lt"/>
              <a:buAutoNum type="arabicParenR"/>
            </a:pPr>
            <a:r>
              <a:rPr lang="en-US" sz="1400" dirty="0" err="1">
                <a:effectLst/>
                <a:latin typeface="Times New Roman" panose="02020603050405020304" pitchFamily="18" charset="0"/>
                <a:ea typeface="Calibri" panose="020F0502020204030204" pitchFamily="34" charset="0"/>
                <a:cs typeface="Alexandria"/>
              </a:rPr>
              <a:t>Čuić</a:t>
            </a:r>
            <a:r>
              <a:rPr lang="en-US" sz="1400" dirty="0">
                <a:effectLst/>
                <a:latin typeface="Times New Roman" panose="02020603050405020304" pitchFamily="18" charset="0"/>
                <a:ea typeface="Calibri" panose="020F0502020204030204" pitchFamily="34" charset="0"/>
                <a:cs typeface="Alexandria"/>
              </a:rPr>
              <a:t> </a:t>
            </a:r>
            <a:r>
              <a:rPr lang="en-US" sz="1400" dirty="0" err="1">
                <a:effectLst/>
                <a:latin typeface="Times New Roman" panose="02020603050405020304" pitchFamily="18" charset="0"/>
                <a:ea typeface="Calibri" panose="020F0502020204030204" pitchFamily="34" charset="0"/>
                <a:cs typeface="Alexandria"/>
              </a:rPr>
              <a:t>Tanković</a:t>
            </a:r>
            <a:r>
              <a:rPr lang="en-US" sz="1400" dirty="0">
                <a:effectLst/>
                <a:latin typeface="Times New Roman" panose="02020603050405020304" pitchFamily="18" charset="0"/>
                <a:ea typeface="Calibri" panose="020F0502020204030204" pitchFamily="34" charset="0"/>
                <a:cs typeface="Alexandria"/>
              </a:rPr>
              <a:t>, Ana, Jelena </a:t>
            </a:r>
            <a:r>
              <a:rPr lang="en-US" sz="1400" dirty="0" err="1">
                <a:effectLst/>
                <a:latin typeface="Times New Roman" panose="02020603050405020304" pitchFamily="18" charset="0"/>
                <a:ea typeface="Calibri" panose="020F0502020204030204" pitchFamily="34" charset="0"/>
                <a:cs typeface="Alexandria"/>
              </a:rPr>
              <a:t>Kapeš</a:t>
            </a:r>
            <a:r>
              <a:rPr lang="en-US" sz="1400" dirty="0">
                <a:effectLst/>
                <a:latin typeface="Times New Roman" panose="02020603050405020304" pitchFamily="18" charset="0"/>
                <a:ea typeface="Calibri" panose="020F0502020204030204" pitchFamily="34" charset="0"/>
                <a:cs typeface="Alexandria"/>
              </a:rPr>
              <a:t> And Valentina </a:t>
            </a:r>
            <a:r>
              <a:rPr lang="en-US" sz="1400" dirty="0" err="1">
                <a:effectLst/>
                <a:latin typeface="Times New Roman" panose="02020603050405020304" pitchFamily="18" charset="0"/>
                <a:ea typeface="Calibri" panose="020F0502020204030204" pitchFamily="34" charset="0"/>
                <a:cs typeface="Alexandria"/>
              </a:rPr>
              <a:t>Kraljić</a:t>
            </a:r>
            <a:r>
              <a:rPr lang="en-US" sz="1400" dirty="0">
                <a:effectLst/>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lang="en-US" sz="1400" dirty="0">
              <a:effectLst/>
              <a:latin typeface="Times New Roman" panose="02020603050405020304" pitchFamily="18" charset="0"/>
              <a:ea typeface="Times New Roman" panose="02020603050405020304" pitchFamily="18" charset="0"/>
              <a:cs typeface="Alexandria"/>
            </a:endParaRPr>
          </a:p>
          <a:p>
            <a:pPr marL="342900" lvl="0" indent="-342900" algn="just">
              <a:lnSpc>
                <a:spcPct val="107000"/>
              </a:lnSpc>
              <a:buFont typeface="+mj-lt"/>
              <a:buAutoNum type="arabicParenR"/>
            </a:pPr>
            <a:r>
              <a:rPr lang="en-US" sz="1400" dirty="0" err="1">
                <a:effectLst/>
                <a:latin typeface="Times New Roman" panose="02020603050405020304" pitchFamily="18" charset="0"/>
                <a:ea typeface="Calibri" panose="020F0502020204030204" pitchFamily="34" charset="0"/>
                <a:cs typeface="Alexandria"/>
              </a:rPr>
              <a:t>Demirdağ</a:t>
            </a:r>
            <a:r>
              <a:rPr lang="en-US" sz="1400" dirty="0">
                <a:effectLst/>
                <a:latin typeface="Times New Roman" panose="02020603050405020304" pitchFamily="18" charset="0"/>
                <a:ea typeface="Calibri" panose="020F0502020204030204" pitchFamily="34" charset="0"/>
                <a:cs typeface="Alexandria"/>
              </a:rPr>
              <a:t>, </a:t>
            </a:r>
            <a:r>
              <a:rPr lang="en-US" sz="1400" dirty="0" err="1">
                <a:effectLst/>
                <a:latin typeface="Times New Roman" panose="02020603050405020304" pitchFamily="18" charset="0"/>
                <a:ea typeface="Calibri" panose="020F0502020204030204" pitchFamily="34" charset="0"/>
                <a:cs typeface="Alexandria"/>
              </a:rPr>
              <a:t>Seyithan</a:t>
            </a:r>
            <a:r>
              <a:rPr lang="en-US" sz="1400" dirty="0">
                <a:effectLst/>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lang="en-US" sz="1400" dirty="0">
              <a:effectLst/>
              <a:latin typeface="Times New Roman" panose="02020603050405020304" pitchFamily="18" charset="0"/>
              <a:ea typeface="Times New Roman" panose="02020603050405020304" pitchFamily="18" charset="0"/>
              <a:cs typeface="Alexandria"/>
            </a:endParaRPr>
          </a:p>
          <a:p>
            <a:pPr marL="342900" lvl="0" indent="-342900" algn="just">
              <a:lnSpc>
                <a:spcPct val="107000"/>
              </a:lnSpc>
              <a:buFont typeface="+mj-lt"/>
              <a:buAutoNum type="arabicParenR"/>
            </a:pPr>
            <a:r>
              <a:rPr lang="en-US" sz="1400" dirty="0">
                <a:effectLst/>
                <a:latin typeface="Times New Roman" panose="02020603050405020304" pitchFamily="18" charset="0"/>
                <a:ea typeface="Calibri" panose="020F0502020204030204" pitchFamily="34" charset="0"/>
                <a:cs typeface="Alexandria"/>
              </a:rPr>
              <a:t>Fahmi, </a:t>
            </a:r>
            <a:r>
              <a:rPr lang="en-US" sz="1400" dirty="0" err="1">
                <a:effectLst/>
                <a:latin typeface="Times New Roman" panose="02020603050405020304" pitchFamily="18" charset="0"/>
                <a:ea typeface="Calibri" panose="020F0502020204030204" pitchFamily="34" charset="0"/>
                <a:cs typeface="Alexandria"/>
              </a:rPr>
              <a:t>Idham</a:t>
            </a:r>
            <a:r>
              <a:rPr lang="en-US" sz="1400" dirty="0">
                <a:effectLst/>
                <a:latin typeface="Times New Roman" panose="02020603050405020304" pitchFamily="18" charset="0"/>
                <a:ea typeface="Calibri" panose="020F0502020204030204" pitchFamily="34" charset="0"/>
                <a:cs typeface="Alexandria"/>
              </a:rPr>
              <a:t> And </a:t>
            </a:r>
            <a:r>
              <a:rPr lang="en-US" sz="1400" dirty="0" err="1">
                <a:effectLst/>
                <a:latin typeface="Times New Roman" panose="02020603050405020304" pitchFamily="18" charset="0"/>
                <a:ea typeface="Calibri" panose="020F0502020204030204" pitchFamily="34" charset="0"/>
                <a:cs typeface="Alexandria"/>
              </a:rPr>
              <a:t>Hapzi</a:t>
            </a:r>
            <a:r>
              <a:rPr lang="en-US" sz="1400" dirty="0">
                <a:effectLst/>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lang="en-US" sz="1400" dirty="0" err="1">
                <a:effectLst/>
                <a:latin typeface="Times New Roman" panose="02020603050405020304" pitchFamily="18" charset="0"/>
                <a:ea typeface="Calibri" panose="020F0502020204030204" pitchFamily="34" charset="0"/>
                <a:cs typeface="Alexandria"/>
              </a:rPr>
              <a:t>Dinasti</a:t>
            </a:r>
            <a:r>
              <a:rPr lang="en-US" sz="1400" dirty="0">
                <a:effectLst/>
                <a:latin typeface="Times New Roman" panose="02020603050405020304" pitchFamily="18" charset="0"/>
                <a:ea typeface="Calibri" panose="020F0502020204030204" pitchFamily="34" charset="0"/>
                <a:cs typeface="Alexandria"/>
              </a:rPr>
              <a:t> International Journal of Management Science (2022).</a:t>
            </a:r>
            <a:endParaRPr lang="en-US" sz="1400" dirty="0">
              <a:effectLst/>
              <a:latin typeface="Times New Roman" panose="02020603050405020304" pitchFamily="18" charset="0"/>
              <a:ea typeface="Times New Roman" panose="02020603050405020304" pitchFamily="18" charset="0"/>
              <a:cs typeface="Alexandria"/>
            </a:endParaRPr>
          </a:p>
          <a:p>
            <a:pPr marL="342900" lvl="0" indent="-342900" algn="just">
              <a:lnSpc>
                <a:spcPct val="107000"/>
              </a:lnSpc>
              <a:buFont typeface="+mj-lt"/>
              <a:buAutoNum type="arabicParenR"/>
            </a:pPr>
            <a:r>
              <a:rPr lang="en-US" sz="1400" dirty="0">
                <a:effectLst/>
                <a:latin typeface="Times New Roman" panose="02020603050405020304" pitchFamily="18" charset="0"/>
                <a:ea typeface="Calibri" panose="020F0502020204030204" pitchFamily="34" charset="0"/>
                <a:cs typeface="Alexandria"/>
              </a:rPr>
              <a:t>Frederick P. </a:t>
            </a:r>
            <a:r>
              <a:rPr lang="en-US" sz="1400" dirty="0" err="1">
                <a:effectLst/>
                <a:latin typeface="Times New Roman" panose="02020603050405020304" pitchFamily="18" charset="0"/>
                <a:ea typeface="Calibri" panose="020F0502020204030204" pitchFamily="34" charset="0"/>
                <a:cs typeface="Alexandria"/>
              </a:rPr>
              <a:t>Morgeson</a:t>
            </a:r>
            <a:r>
              <a:rPr lang="en-US" sz="1400" dirty="0">
                <a:effectLst/>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lang="ar-SA" sz="1400" dirty="0">
                <a:effectLst/>
                <a:latin typeface="Times New Roman" panose="02020603050405020304" pitchFamily="18" charset="0"/>
                <a:ea typeface="Calibri" panose="020F0502020204030204" pitchFamily="34" charset="0"/>
                <a:cs typeface="Alexandria"/>
              </a:rPr>
              <a:t>.</a:t>
            </a:r>
            <a:endParaRPr lang="en-US" sz="1400" dirty="0">
              <a:effectLst/>
              <a:latin typeface="Times New Roman" panose="02020603050405020304" pitchFamily="18" charset="0"/>
              <a:ea typeface="Times New Roman" panose="02020603050405020304" pitchFamily="18" charset="0"/>
              <a:cs typeface="Alexandria"/>
            </a:endParaRPr>
          </a:p>
          <a:p>
            <a:pPr marL="342900" lvl="0" indent="-342900" algn="just">
              <a:buFont typeface="+mj-lt"/>
              <a:buAutoNum type="arabicParenR"/>
            </a:pPr>
            <a:r>
              <a:rPr lang="en-US" sz="1400" dirty="0">
                <a:effectLst/>
                <a:latin typeface="Times New Roman" panose="02020603050405020304" pitchFamily="18" charset="0"/>
                <a:ea typeface="Calibri" panose="020F0502020204030204" pitchFamily="34" charset="0"/>
                <a:cs typeface="Alexandria"/>
              </a:rPr>
              <a:t>Harold D. </a:t>
            </a:r>
            <a:r>
              <a:rPr lang="en-US" sz="1400" dirty="0" err="1">
                <a:effectLst/>
                <a:latin typeface="Times New Roman" panose="02020603050405020304" pitchFamily="18" charset="0"/>
                <a:ea typeface="Calibri" panose="020F0502020204030204" pitchFamily="34" charset="0"/>
                <a:cs typeface="Alexandria"/>
              </a:rPr>
              <a:t>Lasswell</a:t>
            </a:r>
            <a:r>
              <a:rPr lang="en-US" sz="1400" dirty="0">
                <a:effectLst/>
                <a:latin typeface="Times New Roman" panose="02020603050405020304" pitchFamily="18" charset="0"/>
                <a:ea typeface="Calibri" panose="020F0502020204030204" pitchFamily="34" charset="0"/>
                <a:cs typeface="Alexandria"/>
              </a:rPr>
              <a:t> (2007) The Structure and Function of Communication in Society, </a:t>
            </a:r>
            <a:r>
              <a:rPr lang="en-US" sz="1400" dirty="0" err="1">
                <a:effectLst/>
                <a:latin typeface="Times New Roman" panose="02020603050405020304" pitchFamily="18" charset="0"/>
                <a:ea typeface="Calibri" panose="020F0502020204030204" pitchFamily="34" charset="0"/>
                <a:cs typeface="Alexandria"/>
              </a:rPr>
              <a:t>İletişim</a:t>
            </a:r>
            <a:r>
              <a:rPr lang="en-US" sz="1400" dirty="0">
                <a:effectLst/>
                <a:latin typeface="Times New Roman" panose="02020603050405020304" pitchFamily="18" charset="0"/>
                <a:ea typeface="Calibri" panose="020F0502020204030204" pitchFamily="34" charset="0"/>
                <a:cs typeface="Alexandria"/>
              </a:rPr>
              <a:t> </a:t>
            </a:r>
            <a:r>
              <a:rPr lang="en-US" sz="1400" dirty="0" err="1">
                <a:effectLst/>
                <a:latin typeface="Times New Roman" panose="02020603050405020304" pitchFamily="18" charset="0"/>
                <a:ea typeface="Calibri" panose="020F0502020204030204" pitchFamily="34" charset="0"/>
                <a:cs typeface="Alexandria"/>
              </a:rPr>
              <a:t>Kuram</a:t>
            </a:r>
            <a:r>
              <a:rPr lang="en-US" sz="1400" dirty="0">
                <a:effectLst/>
                <a:latin typeface="Times New Roman" panose="02020603050405020304" pitchFamily="18" charset="0"/>
                <a:ea typeface="Calibri" panose="020F0502020204030204" pitchFamily="34" charset="0"/>
                <a:cs typeface="Alexandria"/>
              </a:rPr>
              <a:t> Ve </a:t>
            </a:r>
            <a:r>
              <a:rPr lang="en-US" sz="1400" dirty="0" err="1">
                <a:effectLst/>
                <a:latin typeface="Times New Roman" panose="02020603050405020304" pitchFamily="18" charset="0"/>
                <a:ea typeface="Calibri" panose="020F0502020204030204" pitchFamily="34" charset="0"/>
                <a:cs typeface="Alexandria"/>
              </a:rPr>
              <a:t>Araştırma</a:t>
            </a:r>
            <a:r>
              <a:rPr lang="en-US" sz="1400" dirty="0">
                <a:effectLst/>
                <a:latin typeface="Times New Roman" panose="02020603050405020304" pitchFamily="18" charset="0"/>
                <a:ea typeface="Calibri" panose="020F0502020204030204" pitchFamily="34" charset="0"/>
                <a:cs typeface="Alexandria"/>
              </a:rPr>
              <a:t> </a:t>
            </a:r>
            <a:r>
              <a:rPr lang="en-US" sz="1400" dirty="0" err="1">
                <a:effectLst/>
                <a:latin typeface="Times New Roman" panose="02020603050405020304" pitchFamily="18" charset="0"/>
                <a:ea typeface="Calibri" panose="020F0502020204030204" pitchFamily="34" charset="0"/>
                <a:cs typeface="Alexandria"/>
              </a:rPr>
              <a:t>Dergisi</a:t>
            </a:r>
            <a:r>
              <a:rPr lang="ar-SA" sz="1400" dirty="0">
                <a:effectLst/>
                <a:latin typeface="Times New Roman" panose="02020603050405020304" pitchFamily="18" charset="0"/>
                <a:ea typeface="Calibri" panose="020F0502020204030204" pitchFamily="34" charset="0"/>
                <a:cs typeface="Alexandria"/>
              </a:rPr>
              <a:t>, </a:t>
            </a:r>
            <a:r>
              <a:rPr lang="en-US" sz="1400" dirty="0">
                <a:effectLst/>
                <a:latin typeface="Times New Roman" panose="02020603050405020304" pitchFamily="18" charset="0"/>
                <a:ea typeface="Calibri" panose="020F0502020204030204" pitchFamily="34" charset="0"/>
                <a:cs typeface="Alexandria"/>
              </a:rPr>
              <a:t>P.215-228</a:t>
            </a:r>
            <a:r>
              <a:rPr lang="ar-SA" sz="1400" dirty="0">
                <a:effectLst/>
                <a:latin typeface="Times New Roman" panose="02020603050405020304" pitchFamily="18" charset="0"/>
                <a:ea typeface="Calibri" panose="020F0502020204030204" pitchFamily="34" charset="0"/>
                <a:cs typeface="Alexandria"/>
              </a:rPr>
              <a:t>.</a:t>
            </a:r>
            <a:endParaRPr lang="en-US" sz="1400" dirty="0">
              <a:effectLst/>
              <a:latin typeface="Times New Roman" panose="02020603050405020304" pitchFamily="18" charset="0"/>
              <a:ea typeface="Times New Roman" panose="02020603050405020304" pitchFamily="18" charset="0"/>
              <a:cs typeface="Alexandria"/>
            </a:endParaRPr>
          </a:p>
          <a:p>
            <a:pPr marL="342900" lvl="0" indent="-342900" algn="just">
              <a:buFont typeface="+mj-lt"/>
              <a:buAutoNum type="arabicParenR"/>
            </a:pPr>
            <a:r>
              <a:rPr lang="en-US" sz="1400" dirty="0" err="1">
                <a:effectLst/>
                <a:latin typeface="Times New Roman" panose="02020603050405020304" pitchFamily="18" charset="0"/>
                <a:ea typeface="Calibri" panose="020F0502020204030204" pitchFamily="34" charset="0"/>
                <a:cs typeface="Alexandria"/>
              </a:rPr>
              <a:t>Ismat</a:t>
            </a:r>
            <a:r>
              <a:rPr lang="en-US" sz="1400" dirty="0">
                <a:effectLst/>
                <a:latin typeface="Times New Roman" panose="02020603050405020304" pitchFamily="18" charset="0"/>
                <a:ea typeface="Calibri" panose="020F0502020204030204" pitchFamily="34" charset="0"/>
                <a:cs typeface="Alexandria"/>
              </a:rPr>
              <a:t> </a:t>
            </a:r>
            <a:r>
              <a:rPr lang="en-US" sz="1400" dirty="0" err="1">
                <a:effectLst/>
                <a:latin typeface="Times New Roman" panose="02020603050405020304" pitchFamily="18" charset="0"/>
                <a:ea typeface="Calibri" panose="020F0502020204030204" pitchFamily="34" charset="0"/>
                <a:cs typeface="Alexandria"/>
              </a:rPr>
              <a:t>Abdal</a:t>
            </a:r>
            <a:r>
              <a:rPr lang="en-US" sz="1400" dirty="0">
                <a:effectLst/>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lang="ar-SA" sz="1400" dirty="0">
                <a:effectLst/>
                <a:latin typeface="Times New Roman" panose="02020603050405020304" pitchFamily="18" charset="0"/>
                <a:ea typeface="Calibri" panose="020F0502020204030204" pitchFamily="34" charset="0"/>
                <a:cs typeface="Alexandria"/>
              </a:rPr>
              <a:t>.</a:t>
            </a:r>
            <a:endParaRPr lang="en-US" sz="1400" dirty="0">
              <a:effectLst/>
              <a:latin typeface="Times New Roman" panose="02020603050405020304" pitchFamily="18" charset="0"/>
              <a:ea typeface="Times New Roman" panose="02020603050405020304" pitchFamily="18" charset="0"/>
              <a:cs typeface="Alexandria"/>
            </a:endParaRPr>
          </a:p>
          <a:p>
            <a:pPr marL="342900" lvl="0" indent="-342900" algn="just">
              <a:lnSpc>
                <a:spcPct val="107000"/>
              </a:lnSpc>
              <a:buFont typeface="+mj-lt"/>
              <a:buAutoNum type="arabicParenR"/>
            </a:pPr>
            <a:r>
              <a:rPr lang="en-US" sz="1400" dirty="0" err="1">
                <a:effectLst/>
                <a:latin typeface="Times New Roman" panose="02020603050405020304" pitchFamily="18" charset="0"/>
                <a:ea typeface="Calibri" panose="020F0502020204030204" pitchFamily="34" charset="0"/>
                <a:cs typeface="Alexandria"/>
              </a:rPr>
              <a:t>Kleckner</a:t>
            </a:r>
            <a:r>
              <a:rPr lang="en-US" sz="1400" dirty="0">
                <a:effectLst/>
                <a:latin typeface="Times New Roman" panose="02020603050405020304" pitchFamily="18" charset="0"/>
                <a:ea typeface="Calibri" panose="020F0502020204030204" pitchFamily="34" charset="0"/>
                <a:cs typeface="Alexandria"/>
              </a:rPr>
              <a:t>, Mary Jae And Nikolaus T. </a:t>
            </a:r>
            <a:r>
              <a:rPr lang="en-US" sz="1400" dirty="0" err="1">
                <a:effectLst/>
                <a:latin typeface="Times New Roman" panose="02020603050405020304" pitchFamily="18" charset="0"/>
                <a:ea typeface="Calibri" panose="020F0502020204030204" pitchFamily="34" charset="0"/>
                <a:cs typeface="Alexandria"/>
              </a:rPr>
              <a:t>Butz</a:t>
            </a:r>
            <a:r>
              <a:rPr lang="en-US" sz="1400" dirty="0">
                <a:effectLst/>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lang="en-US" sz="1400" dirty="0">
              <a:effectLst/>
              <a:latin typeface="Times New Roman" panose="02020603050405020304" pitchFamily="18" charset="0"/>
              <a:ea typeface="Times New Roman" panose="02020603050405020304" pitchFamily="18" charset="0"/>
              <a:cs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F170BF4-FF62-4964-8F79-DF02BEC4C9B7}"/>
</file>

<file path=customXml/itemProps2.xml><?xml version="1.0" encoding="utf-8"?>
<ds:datastoreItem xmlns:ds="http://schemas.openxmlformats.org/officeDocument/2006/customXml" ds:itemID="{68AAF900-2773-4844-A81C-90A059949F8D}"/>
</file>

<file path=docProps/app.xml><?xml version="1.0" encoding="utf-8"?>
<Properties xmlns="http://schemas.openxmlformats.org/officeDocument/2006/extended-properties" xmlns:vt="http://schemas.openxmlformats.org/officeDocument/2006/docPropsVTypes">
  <Template/>
  <TotalTime>1097</TotalTime>
  <Words>5738</Words>
  <Application>Microsoft Office PowerPoint</Application>
  <PresentationFormat>Widescreen</PresentationFormat>
  <Paragraphs>408</Paragraphs>
  <Slides>46</Slides>
  <Notes>2</Notes>
  <HiddenSlides>0</HiddenSlides>
  <MMClips>5</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Aldhabi</vt: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43</cp:revision>
  <dcterms:created xsi:type="dcterms:W3CDTF">2023-04-29T09:08:00Z</dcterms:created>
  <dcterms:modified xsi:type="dcterms:W3CDTF">2024-06-05T13:26:53Z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