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2"/>
  </p:notesMasterIdLst>
  <p:sldIdLst>
    <p:sldId id="480" r:id="rId5"/>
    <p:sldId id="622" r:id="rId6"/>
    <p:sldId id="623" r:id="rId7"/>
    <p:sldId id="624" r:id="rId8"/>
    <p:sldId id="667" r:id="rId9"/>
    <p:sldId id="668" r:id="rId10"/>
    <p:sldId id="669" r:id="rId11"/>
    <p:sldId id="670" r:id="rId12"/>
    <p:sldId id="671" r:id="rId13"/>
    <p:sldId id="672" r:id="rId14"/>
    <p:sldId id="673" r:id="rId15"/>
    <p:sldId id="674" r:id="rId16"/>
    <p:sldId id="675" r:id="rId17"/>
    <p:sldId id="676" r:id="rId18"/>
    <p:sldId id="677" r:id="rId19"/>
    <p:sldId id="678" r:id="rId20"/>
    <p:sldId id="727" r:id="rId21"/>
    <p:sldId id="679" r:id="rId22"/>
    <p:sldId id="681" r:id="rId23"/>
    <p:sldId id="682" r:id="rId24"/>
    <p:sldId id="683" r:id="rId25"/>
    <p:sldId id="684" r:id="rId26"/>
    <p:sldId id="685" r:id="rId27"/>
    <p:sldId id="686" r:id="rId28"/>
    <p:sldId id="687" r:id="rId29"/>
    <p:sldId id="728" r:id="rId30"/>
    <p:sldId id="689" r:id="rId31"/>
    <p:sldId id="690" r:id="rId32"/>
    <p:sldId id="691" r:id="rId33"/>
    <p:sldId id="692" r:id="rId34"/>
    <p:sldId id="693" r:id="rId35"/>
    <p:sldId id="694" r:id="rId36"/>
    <p:sldId id="695" r:id="rId37"/>
    <p:sldId id="696" r:id="rId38"/>
    <p:sldId id="697" r:id="rId39"/>
    <p:sldId id="698" r:id="rId40"/>
    <p:sldId id="729" r:id="rId41"/>
    <p:sldId id="700" r:id="rId42"/>
    <p:sldId id="701" r:id="rId43"/>
    <p:sldId id="702" r:id="rId44"/>
    <p:sldId id="703" r:id="rId45"/>
    <p:sldId id="704" r:id="rId46"/>
    <p:sldId id="705" r:id="rId47"/>
    <p:sldId id="706" r:id="rId48"/>
    <p:sldId id="707" r:id="rId49"/>
    <p:sldId id="708" r:id="rId50"/>
    <p:sldId id="709" r:id="rId51"/>
    <p:sldId id="710" r:id="rId52"/>
    <p:sldId id="730" r:id="rId53"/>
    <p:sldId id="712" r:id="rId54"/>
    <p:sldId id="713" r:id="rId55"/>
    <p:sldId id="714" r:id="rId56"/>
    <p:sldId id="715" r:id="rId57"/>
    <p:sldId id="716" r:id="rId58"/>
    <p:sldId id="717" r:id="rId59"/>
    <p:sldId id="718" r:id="rId60"/>
    <p:sldId id="719" r:id="rId61"/>
    <p:sldId id="720" r:id="rId62"/>
    <p:sldId id="721" r:id="rId63"/>
    <p:sldId id="722" r:id="rId64"/>
    <p:sldId id="723" r:id="rId65"/>
    <p:sldId id="724" r:id="rId66"/>
    <p:sldId id="725" r:id="rId67"/>
    <p:sldId id="726" r:id="rId68"/>
    <p:sldId id="732" r:id="rId69"/>
    <p:sldId id="733" r:id="rId70"/>
    <p:sldId id="666"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2"/>
            <p14:sldId id="623"/>
            <p14:sldId id="624"/>
            <p14:sldId id="667"/>
            <p14:sldId id="668"/>
            <p14:sldId id="669"/>
            <p14:sldId id="670"/>
            <p14:sldId id="671"/>
            <p14:sldId id="672"/>
            <p14:sldId id="673"/>
            <p14:sldId id="674"/>
            <p14:sldId id="675"/>
            <p14:sldId id="676"/>
            <p14:sldId id="677"/>
            <p14:sldId id="678"/>
            <p14:sldId id="727"/>
            <p14:sldId id="679"/>
            <p14:sldId id="681"/>
            <p14:sldId id="682"/>
            <p14:sldId id="683"/>
            <p14:sldId id="684"/>
            <p14:sldId id="685"/>
            <p14:sldId id="686"/>
            <p14:sldId id="687"/>
            <p14:sldId id="728"/>
            <p14:sldId id="689"/>
            <p14:sldId id="690"/>
            <p14:sldId id="691"/>
            <p14:sldId id="692"/>
            <p14:sldId id="693"/>
            <p14:sldId id="694"/>
            <p14:sldId id="695"/>
            <p14:sldId id="696"/>
            <p14:sldId id="697"/>
            <p14:sldId id="698"/>
            <p14:sldId id="729"/>
            <p14:sldId id="700"/>
            <p14:sldId id="701"/>
            <p14:sldId id="702"/>
            <p14:sldId id="703"/>
            <p14:sldId id="704"/>
            <p14:sldId id="705"/>
            <p14:sldId id="706"/>
            <p14:sldId id="707"/>
            <p14:sldId id="708"/>
            <p14:sldId id="709"/>
            <p14:sldId id="710"/>
            <p14:sldId id="730"/>
            <p14:sldId id="712"/>
            <p14:sldId id="713"/>
            <p14:sldId id="714"/>
            <p14:sldId id="715"/>
            <p14:sldId id="716"/>
            <p14:sldId id="717"/>
            <p14:sldId id="718"/>
            <p14:sldId id="719"/>
            <p14:sldId id="720"/>
            <p14:sldId id="721"/>
            <p14:sldId id="722"/>
            <p14:sldId id="723"/>
            <p14:sldId id="724"/>
            <p14:sldId id="725"/>
            <p14:sldId id="726"/>
            <p14:sldId id="732"/>
            <p14:sldId id="733"/>
            <p14:sldId id="66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83102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Asma </a:t>
            </a:r>
            <a:r>
              <a:rPr lang="en-US" sz="2400" dirty="0" err="1" smtClean="0">
                <a:latin typeface="Times New Roman" panose="02020603050405020304" pitchFamily="18" charset="0"/>
                <a:cs typeface="Times New Roman" panose="02020603050405020304" pitchFamily="18" charset="0"/>
              </a:rPr>
              <a:t>Abuanzeh</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44480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Contracts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650" y="553004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974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323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5107" y="277446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91557"/>
            <a:ext cx="1664101" cy="94377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124745" y="48956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5650164" y="4197852"/>
            <a:ext cx="346849" cy="2250428"/>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973597" y="4197852"/>
            <a:ext cx="406545" cy="21318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1176869" y="4335868"/>
            <a:ext cx="3921843" cy="400110"/>
          </a:xfrm>
          <a:prstGeom prst="rect">
            <a:avLst/>
          </a:prstGeom>
          <a:solidFill>
            <a:schemeClr val="bg1"/>
          </a:solidFill>
          <a:ln>
            <a:solidFill>
              <a:schemeClr val="accent1"/>
            </a:solidFill>
          </a:ln>
        </p:spPr>
        <p:txBody>
          <a:bodyPr wrap="none">
            <a:spAutoFit/>
          </a:bodyPr>
          <a:lstStyle/>
          <a:p>
            <a:r>
              <a:rPr lang="en-US" sz="2000" b="1" dirty="0"/>
              <a:t>Ethical and Sustainable Contracting</a:t>
            </a:r>
            <a:endParaRPr lang="en-US" sz="2000" dirty="0"/>
          </a:p>
        </p:txBody>
      </p:sp>
      <p:sp>
        <p:nvSpPr>
          <p:cNvPr id="19" name="Right Bracket 18"/>
          <p:cNvSpPr/>
          <p:nvPr/>
        </p:nvSpPr>
        <p:spPr>
          <a:xfrm>
            <a:off x="11861365" y="371312"/>
            <a:ext cx="329418" cy="22630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137571" y="390831"/>
            <a:ext cx="328128" cy="22630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6" name="Rectangle 15"/>
          <p:cNvSpPr/>
          <p:nvPr/>
        </p:nvSpPr>
        <p:spPr>
          <a:xfrm>
            <a:off x="7220840" y="489560"/>
            <a:ext cx="4879720" cy="369332"/>
          </a:xfrm>
          <a:prstGeom prst="rect">
            <a:avLst/>
          </a:prstGeom>
          <a:solidFill>
            <a:schemeClr val="bg1"/>
          </a:solidFill>
          <a:ln>
            <a:solidFill>
              <a:schemeClr val="accent1"/>
            </a:solidFill>
          </a:ln>
        </p:spPr>
        <p:txBody>
          <a:bodyPr wrap="square">
            <a:spAutoFit/>
          </a:bodyPr>
          <a:lstStyle/>
          <a:p>
            <a:pPr algn="ctr"/>
            <a:r>
              <a:rPr lang="en-US" b="1" dirty="0"/>
              <a:t>Cultural Considerations in Contract Negotiations</a:t>
            </a:r>
            <a:endParaRPr lang="en-US" sz="2000" b="1" dirty="0"/>
          </a:p>
        </p:txBody>
      </p:sp>
      <p:sp>
        <p:nvSpPr>
          <p:cNvPr id="4" name="Rectangle 3"/>
          <p:cNvSpPr/>
          <p:nvPr/>
        </p:nvSpPr>
        <p:spPr>
          <a:xfrm>
            <a:off x="1093508" y="4824942"/>
            <a:ext cx="4865769" cy="707886"/>
          </a:xfrm>
          <a:prstGeom prst="rect">
            <a:avLst/>
          </a:prstGeom>
          <a:solidFill>
            <a:schemeClr val="bg1"/>
          </a:solidFill>
          <a:ln>
            <a:solidFill>
              <a:schemeClr val="accent1"/>
            </a:solidFill>
          </a:ln>
        </p:spPr>
        <p:txBody>
          <a:bodyPr wrap="square">
            <a:spAutoFit/>
          </a:bodyPr>
          <a:lstStyle/>
          <a:p>
            <a:pPr algn="ctr"/>
            <a:r>
              <a:rPr lang="en-US" sz="2000" b="1" dirty="0"/>
              <a:t>Corporate Social Responsibility (CSR) in Contracts </a:t>
            </a:r>
            <a:endParaRPr lang="en-US" sz="2000" dirty="0"/>
          </a:p>
        </p:txBody>
      </p:sp>
      <p:sp>
        <p:nvSpPr>
          <p:cNvPr id="7" name="Rectangle 6"/>
          <p:cNvSpPr/>
          <p:nvPr/>
        </p:nvSpPr>
        <p:spPr>
          <a:xfrm>
            <a:off x="1093508" y="5731198"/>
            <a:ext cx="3863365" cy="400110"/>
          </a:xfrm>
          <a:prstGeom prst="rect">
            <a:avLst/>
          </a:prstGeom>
          <a:solidFill>
            <a:schemeClr val="bg1"/>
          </a:solidFill>
          <a:ln>
            <a:solidFill>
              <a:schemeClr val="accent1"/>
            </a:solidFill>
          </a:ln>
        </p:spPr>
        <p:txBody>
          <a:bodyPr wrap="none">
            <a:spAutoFit/>
          </a:bodyPr>
          <a:lstStyle/>
          <a:p>
            <a:r>
              <a:rPr lang="en-US" sz="2000" b="1" dirty="0"/>
              <a:t>Sustainable Procurement Practices</a:t>
            </a:r>
          </a:p>
        </p:txBody>
      </p:sp>
      <p:sp>
        <p:nvSpPr>
          <p:cNvPr id="9" name="Rectangle 8"/>
          <p:cNvSpPr/>
          <p:nvPr/>
        </p:nvSpPr>
        <p:spPr>
          <a:xfrm>
            <a:off x="7806783" y="997946"/>
            <a:ext cx="3288721" cy="369332"/>
          </a:xfrm>
          <a:prstGeom prst="rect">
            <a:avLst/>
          </a:prstGeom>
          <a:solidFill>
            <a:schemeClr val="bg1"/>
          </a:solidFill>
          <a:ln>
            <a:solidFill>
              <a:schemeClr val="accent1"/>
            </a:solidFill>
          </a:ln>
        </p:spPr>
        <p:txBody>
          <a:bodyPr wrap="none">
            <a:spAutoFit/>
          </a:bodyPr>
          <a:lstStyle/>
          <a:p>
            <a:r>
              <a:rPr lang="en-US" b="1" dirty="0"/>
              <a:t>Contemporary Issues and Trends</a:t>
            </a:r>
            <a:endParaRPr lang="en-US" dirty="0"/>
          </a:p>
        </p:txBody>
      </p:sp>
    </p:spTree>
    <p:extLst>
      <p:ext uri="{BB962C8B-B14F-4D97-AF65-F5344CB8AC3E}">
        <p14:creationId xmlns:p14="http://schemas.microsoft.com/office/powerpoint/2010/main" val="253795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Section one</a:t>
            </a:r>
          </a:p>
        </p:txBody>
      </p:sp>
      <p:sp>
        <p:nvSpPr>
          <p:cNvPr id="7" name="Rectangle 6"/>
          <p:cNvSpPr/>
          <p:nvPr/>
        </p:nvSpPr>
        <p:spPr>
          <a:xfrm>
            <a:off x="1761810" y="2512194"/>
            <a:ext cx="6922216" cy="646331"/>
          </a:xfrm>
          <a:prstGeom prst="rect">
            <a:avLst/>
          </a:prstGeom>
          <a:solidFill>
            <a:schemeClr val="bg1"/>
          </a:solidFill>
          <a:ln>
            <a:solidFill>
              <a:schemeClr val="accent1"/>
            </a:solidFill>
          </a:ln>
        </p:spPr>
        <p:txBody>
          <a:bodyPr wrap="none">
            <a:spAutoFit/>
          </a:bodyPr>
          <a:lstStyle/>
          <a:p>
            <a:r>
              <a:rPr lang="en-US" sz="3600" b="1" dirty="0"/>
              <a:t>Ethical and Sustainable Contracting</a:t>
            </a:r>
            <a:endParaRPr lang="en-US" sz="3600" dirty="0"/>
          </a:p>
        </p:txBody>
      </p:sp>
    </p:spTree>
    <p:extLst>
      <p:ext uri="{BB962C8B-B14F-4D97-AF65-F5344CB8AC3E}">
        <p14:creationId xmlns:p14="http://schemas.microsoft.com/office/powerpoint/2010/main" val="313216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583184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What is Ethical and Sustainable Contracting?</a:t>
            </a:r>
            <a:endParaRPr lang="en-US" sz="2400" dirty="0"/>
          </a:p>
        </p:txBody>
      </p:sp>
      <p:sp>
        <p:nvSpPr>
          <p:cNvPr id="12" name="Rectangle 11"/>
          <p:cNvSpPr/>
          <p:nvPr/>
        </p:nvSpPr>
        <p:spPr>
          <a:xfrm>
            <a:off x="0" y="1784614"/>
            <a:ext cx="12192000" cy="1323439"/>
          </a:xfrm>
          <a:prstGeom prst="rect">
            <a:avLst/>
          </a:prstGeom>
          <a:solidFill>
            <a:schemeClr val="bg1"/>
          </a:solidFill>
          <a:ln>
            <a:solidFill>
              <a:schemeClr val="bg1"/>
            </a:solidFill>
          </a:ln>
        </p:spPr>
        <p:txBody>
          <a:bodyPr wrap="square">
            <a:spAutoFit/>
          </a:bodyPr>
          <a:lstStyle/>
          <a:p>
            <a:r>
              <a:rPr lang="en-US" sz="2000" dirty="0"/>
              <a:t>Ethical contracting refers to agreements based on moral principles such as </a:t>
            </a:r>
            <a:r>
              <a:rPr lang="en-US" sz="2000" b="1" dirty="0"/>
              <a:t>fairness, transparency, and integrity</a:t>
            </a:r>
            <a:r>
              <a:rPr lang="en-US" sz="2000" dirty="0"/>
              <a:t>. It ensures that all parties involved—whether they are suppliers, contractors, employees, or customers—are treated justly, without deception or coercion. It’s about creating trust in business relationships by ensuring that all terms are clearly stated, fairly negotiated, and adhered to.</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3572774"/>
            <a:ext cx="7701280" cy="1938992"/>
          </a:xfrm>
          <a:prstGeom prst="rect">
            <a:avLst/>
          </a:prstGeom>
          <a:solidFill>
            <a:schemeClr val="bg1"/>
          </a:solidFill>
          <a:ln>
            <a:solidFill>
              <a:schemeClr val="bg1"/>
            </a:solidFill>
          </a:ln>
        </p:spPr>
        <p:txBody>
          <a:bodyPr wrap="square">
            <a:spAutoFit/>
          </a:bodyPr>
          <a:lstStyle/>
          <a:p>
            <a:r>
              <a:rPr lang="en-US" sz="2000" dirty="0"/>
              <a:t>On the other hand, sustainable contracting incorporates </a:t>
            </a:r>
            <a:r>
              <a:rPr lang="en-US" sz="2000" b="1" dirty="0"/>
              <a:t>environmental, social, and governance (ESG) factors</a:t>
            </a:r>
            <a:r>
              <a:rPr lang="en-US" sz="2000" dirty="0"/>
              <a:t> into the contract process. This goes beyond ethics by focusing on the long-term impact of business operations on the planet, people, and society at large. For example, a sustainable contract might include clauses requiring suppliers to minimize their carbon footprint or ensure fair labor practices.</a:t>
            </a:r>
          </a:p>
        </p:txBody>
      </p:sp>
    </p:spTree>
    <p:extLst>
      <p:ext uri="{BB962C8B-B14F-4D97-AF65-F5344CB8AC3E}">
        <p14:creationId xmlns:p14="http://schemas.microsoft.com/office/powerpoint/2010/main" val="3872318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583184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What is Ethical and Sustainable Contracting?</a:t>
            </a:r>
            <a:endParaRPr lang="en-US" sz="2400" dirty="0"/>
          </a:p>
        </p:txBody>
      </p:sp>
      <p:sp>
        <p:nvSpPr>
          <p:cNvPr id="12" name="Rectangle 11"/>
          <p:cNvSpPr/>
          <p:nvPr/>
        </p:nvSpPr>
        <p:spPr>
          <a:xfrm>
            <a:off x="0" y="1784614"/>
            <a:ext cx="12192000" cy="830997"/>
          </a:xfrm>
          <a:prstGeom prst="rect">
            <a:avLst/>
          </a:prstGeom>
          <a:solidFill>
            <a:schemeClr val="bg1"/>
          </a:solidFill>
          <a:ln>
            <a:solidFill>
              <a:schemeClr val="bg1"/>
            </a:solidFill>
          </a:ln>
        </p:spPr>
        <p:txBody>
          <a:bodyPr wrap="square">
            <a:spAutoFit/>
          </a:bodyPr>
          <a:lstStyle/>
          <a:p>
            <a:r>
              <a:rPr lang="en-US" sz="2400" dirty="0"/>
              <a:t>Together, ethical and sustainable contracting is about creating agreements that are not only legally sound but also morally and environmentally responsible.</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Tree>
    <p:extLst>
      <p:ext uri="{BB962C8B-B14F-4D97-AF65-F5344CB8AC3E}">
        <p14:creationId xmlns:p14="http://schemas.microsoft.com/office/powerpoint/2010/main" val="2978841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Why is Ethical and Sustainable Contracting Important?</a:t>
            </a:r>
            <a:endParaRPr lang="en-US" sz="2400" dirty="0"/>
          </a:p>
        </p:txBody>
      </p:sp>
      <p:sp>
        <p:nvSpPr>
          <p:cNvPr id="12" name="Rectangle 11"/>
          <p:cNvSpPr/>
          <p:nvPr/>
        </p:nvSpPr>
        <p:spPr>
          <a:xfrm>
            <a:off x="0" y="1784614"/>
            <a:ext cx="12192000" cy="830997"/>
          </a:xfrm>
          <a:prstGeom prst="rect">
            <a:avLst/>
          </a:prstGeom>
          <a:solidFill>
            <a:schemeClr val="bg1"/>
          </a:solidFill>
          <a:ln>
            <a:solidFill>
              <a:schemeClr val="bg1"/>
            </a:solidFill>
          </a:ln>
        </p:spPr>
        <p:txBody>
          <a:bodyPr wrap="square">
            <a:spAutoFit/>
          </a:bodyPr>
          <a:lstStyle/>
          <a:p>
            <a:pPr algn="ctr"/>
            <a:r>
              <a:rPr lang="en-US" sz="2400" dirty="0"/>
              <a:t>There are several key reasons why companies are moving toward ethical and sustainable contracting:</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3572774"/>
            <a:ext cx="7701280" cy="1938992"/>
          </a:xfrm>
          <a:prstGeom prst="rect">
            <a:avLst/>
          </a:prstGeom>
          <a:solidFill>
            <a:schemeClr val="bg1"/>
          </a:solidFill>
          <a:ln>
            <a:solidFill>
              <a:schemeClr val="bg1"/>
            </a:solidFill>
          </a:ln>
        </p:spPr>
        <p:txBody>
          <a:bodyPr wrap="square">
            <a:spAutoFit/>
          </a:bodyPr>
          <a:lstStyle/>
          <a:p>
            <a:pPr lvl="0"/>
            <a:r>
              <a:rPr lang="en-US" sz="2400" b="1" dirty="0"/>
              <a:t>Reputation and Brand Trust</a:t>
            </a:r>
            <a:r>
              <a:rPr lang="en-US" sz="2400" dirty="0"/>
              <a:t>: Companies known for ethical practices often enjoy a stronger reputation, leading to increased customer loyalty. For example, a company that transparently reports its environmental impact and treats its suppliers fairly will attract conscious consumers.</a:t>
            </a:r>
          </a:p>
        </p:txBody>
      </p:sp>
    </p:spTree>
    <p:extLst>
      <p:ext uri="{BB962C8B-B14F-4D97-AF65-F5344CB8AC3E}">
        <p14:creationId xmlns:p14="http://schemas.microsoft.com/office/powerpoint/2010/main" val="1983626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Why is Ethical and Sustainable Contracting Important?</a:t>
            </a:r>
            <a:endParaRPr lang="en-US" sz="2400" dirty="0"/>
          </a:p>
        </p:txBody>
      </p:sp>
      <p:sp>
        <p:nvSpPr>
          <p:cNvPr id="12" name="Rectangle 11"/>
          <p:cNvSpPr/>
          <p:nvPr/>
        </p:nvSpPr>
        <p:spPr>
          <a:xfrm>
            <a:off x="0" y="1784614"/>
            <a:ext cx="12192000" cy="830997"/>
          </a:xfrm>
          <a:prstGeom prst="rect">
            <a:avLst/>
          </a:prstGeom>
          <a:solidFill>
            <a:schemeClr val="bg1"/>
          </a:solidFill>
          <a:ln>
            <a:solidFill>
              <a:schemeClr val="bg1"/>
            </a:solidFill>
          </a:ln>
        </p:spPr>
        <p:txBody>
          <a:bodyPr wrap="square">
            <a:spAutoFit/>
          </a:bodyPr>
          <a:lstStyle/>
          <a:p>
            <a:pPr algn="ctr"/>
            <a:r>
              <a:rPr lang="en-US" sz="2400" dirty="0"/>
              <a:t>There are several key reasons why companies are moving toward ethical and sustainable contracting:</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3572774"/>
            <a:ext cx="7701280" cy="2677656"/>
          </a:xfrm>
          <a:prstGeom prst="rect">
            <a:avLst/>
          </a:prstGeom>
          <a:solidFill>
            <a:schemeClr val="bg1"/>
          </a:solidFill>
          <a:ln>
            <a:solidFill>
              <a:schemeClr val="bg1"/>
            </a:solidFill>
          </a:ln>
        </p:spPr>
        <p:txBody>
          <a:bodyPr wrap="square">
            <a:spAutoFit/>
          </a:bodyPr>
          <a:lstStyle/>
          <a:p>
            <a:pPr lvl="0"/>
            <a:r>
              <a:rPr lang="en-US" sz="2400" b="1" dirty="0"/>
              <a:t>Regulatory Compliance</a:t>
            </a:r>
            <a:r>
              <a:rPr lang="en-US" sz="2400" dirty="0"/>
              <a:t>: Governments worldwide are enforcing stricter regulations related to ESG issues. Failing to adhere to these standards can lead to legal fines and reputational damage. For instance, the European Union’s </a:t>
            </a:r>
            <a:r>
              <a:rPr lang="en-US" sz="2400" b="1" dirty="0"/>
              <a:t>Corporate Sustainability Reporting Directive (CSRD)</a:t>
            </a:r>
            <a:r>
              <a:rPr lang="en-US" sz="2400" dirty="0"/>
              <a:t> requires companies to report on their sustainability practices.</a:t>
            </a:r>
          </a:p>
        </p:txBody>
      </p:sp>
    </p:spTree>
    <p:extLst>
      <p:ext uri="{BB962C8B-B14F-4D97-AF65-F5344CB8AC3E}">
        <p14:creationId xmlns:p14="http://schemas.microsoft.com/office/powerpoint/2010/main" val="8780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Why is Ethical and Sustainable Contracting Important?</a:t>
            </a:r>
            <a:endParaRPr lang="en-US" sz="2400" dirty="0"/>
          </a:p>
        </p:txBody>
      </p:sp>
      <p:sp>
        <p:nvSpPr>
          <p:cNvPr id="12" name="Rectangle 11"/>
          <p:cNvSpPr/>
          <p:nvPr/>
        </p:nvSpPr>
        <p:spPr>
          <a:xfrm>
            <a:off x="0" y="1784614"/>
            <a:ext cx="12192000" cy="830997"/>
          </a:xfrm>
          <a:prstGeom prst="rect">
            <a:avLst/>
          </a:prstGeom>
          <a:solidFill>
            <a:schemeClr val="bg1"/>
          </a:solidFill>
          <a:ln>
            <a:solidFill>
              <a:schemeClr val="bg1"/>
            </a:solidFill>
          </a:ln>
        </p:spPr>
        <p:txBody>
          <a:bodyPr wrap="square">
            <a:spAutoFit/>
          </a:bodyPr>
          <a:lstStyle/>
          <a:p>
            <a:pPr algn="ctr"/>
            <a:r>
              <a:rPr lang="en-US" sz="2400" dirty="0"/>
              <a:t>There are several key reasons why companies are moving toward ethical and sustainable contracting:</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3572774"/>
            <a:ext cx="7701280" cy="1938992"/>
          </a:xfrm>
          <a:prstGeom prst="rect">
            <a:avLst/>
          </a:prstGeom>
          <a:solidFill>
            <a:schemeClr val="bg1"/>
          </a:solidFill>
          <a:ln>
            <a:solidFill>
              <a:schemeClr val="bg1"/>
            </a:solidFill>
          </a:ln>
        </p:spPr>
        <p:txBody>
          <a:bodyPr wrap="square">
            <a:spAutoFit/>
          </a:bodyPr>
          <a:lstStyle/>
          <a:p>
            <a:pPr lvl="0"/>
            <a:r>
              <a:rPr lang="en-US" sz="2400" b="1" dirty="0"/>
              <a:t>Long-term Profitability</a:t>
            </a:r>
            <a:r>
              <a:rPr lang="en-US" sz="2400" dirty="0"/>
              <a:t>: Ethical and sustainable contracting can reduce risks and improve efficiency. Sustainable supply chains, for example, often lead to cost savings through reduced waste, lower energy use, and better resource management.</a:t>
            </a:r>
          </a:p>
        </p:txBody>
      </p:sp>
    </p:spTree>
    <p:extLst>
      <p:ext uri="{BB962C8B-B14F-4D97-AF65-F5344CB8AC3E}">
        <p14:creationId xmlns:p14="http://schemas.microsoft.com/office/powerpoint/2010/main" val="1048988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261360"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1. Ethical Principles</a:t>
            </a:r>
            <a:endParaRPr lang="en-US" sz="2800" dirty="0"/>
          </a:p>
        </p:txBody>
      </p:sp>
      <p:sp>
        <p:nvSpPr>
          <p:cNvPr id="2" name="Rectangle 1"/>
          <p:cNvSpPr/>
          <p:nvPr/>
        </p:nvSpPr>
        <p:spPr>
          <a:xfrm>
            <a:off x="0" y="3231206"/>
            <a:ext cx="6096000" cy="2839111"/>
          </a:xfrm>
          <a:prstGeom prst="rect">
            <a:avLst/>
          </a:prstGeom>
        </p:spPr>
        <p:txBody>
          <a:bodyPr>
            <a:spAutoFit/>
          </a:bodyPr>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Transparency</a:t>
            </a:r>
            <a:r>
              <a:rPr lang="en-US" sz="24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 Transparency means that all contract terms and conditions are clear and easily understood by all parties. There are no hidden clauses, ambiguous language, or misleading conditions. Transparent contracts build trust, which is essential in maintaining long-term partnerships.</a:t>
            </a:r>
            <a:endParaRPr lang="en-US" sz="2000"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85362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261360"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1. Ethical Principles</a:t>
            </a:r>
            <a:endParaRPr lang="en-US" sz="2800" dirty="0"/>
          </a:p>
        </p:txBody>
      </p:sp>
      <p:sp>
        <p:nvSpPr>
          <p:cNvPr id="2" name="Rectangle 1"/>
          <p:cNvSpPr/>
          <p:nvPr/>
        </p:nvSpPr>
        <p:spPr>
          <a:xfrm>
            <a:off x="0" y="3231206"/>
            <a:ext cx="6096000" cy="2677656"/>
          </a:xfrm>
          <a:prstGeom prst="rect">
            <a:avLst/>
          </a:prstGeom>
        </p:spPr>
        <p:txBody>
          <a:bodyPr>
            <a:spAutoFit/>
          </a:bodyPr>
          <a:lstStyle/>
          <a:p>
            <a:pPr marL="342900" lvl="0" indent="-342900">
              <a:buFont typeface="Arial" panose="020B0604020202020204" pitchFamily="34" charset="0"/>
              <a:buChar char="•"/>
            </a:pPr>
            <a:r>
              <a:rPr lang="en-US" sz="2400" b="1" dirty="0"/>
              <a:t>Fairness</a:t>
            </a:r>
            <a:r>
              <a:rPr lang="en-US" sz="2400" dirty="0"/>
              <a:t>: Fairness ensures that contracts do not exploit any party. For example, large companies must avoid using their dominant position to impose unfair terms on smaller suppliers. Instead, they should engage in open negotiations where both parties feel their interests are represented.</a:t>
            </a:r>
          </a:p>
        </p:txBody>
      </p:sp>
    </p:spTree>
    <p:extLst>
      <p:ext uri="{BB962C8B-B14F-4D97-AF65-F5344CB8AC3E}">
        <p14:creationId xmlns:p14="http://schemas.microsoft.com/office/powerpoint/2010/main" val="2693028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261360"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1. Ethical Principles</a:t>
            </a:r>
            <a:endParaRPr lang="en-US" sz="2800" dirty="0"/>
          </a:p>
        </p:txBody>
      </p:sp>
      <p:sp>
        <p:nvSpPr>
          <p:cNvPr id="2" name="Rectangle 1"/>
          <p:cNvSpPr/>
          <p:nvPr/>
        </p:nvSpPr>
        <p:spPr>
          <a:xfrm>
            <a:off x="0" y="3231206"/>
            <a:ext cx="6096000" cy="2308324"/>
          </a:xfrm>
          <a:prstGeom prst="rect">
            <a:avLst/>
          </a:prstGeom>
        </p:spPr>
        <p:txBody>
          <a:bodyPr>
            <a:spAutoFit/>
          </a:bodyPr>
          <a:lstStyle/>
          <a:p>
            <a:pPr marL="342900" lvl="0" indent="-342900">
              <a:buFont typeface="Arial" panose="020B0604020202020204" pitchFamily="34" charset="0"/>
              <a:buChar char="•"/>
            </a:pPr>
            <a:r>
              <a:rPr lang="en-US" sz="2400" b="1" dirty="0"/>
              <a:t>Integrity</a:t>
            </a:r>
            <a:r>
              <a:rPr lang="en-US" sz="2400" dirty="0"/>
              <a:t>: Integrity means sticking to one’s commitments. Ethical businesses honor their contracts, even when it becomes inconvenient or costly to do so. This principle is crucial in maintaining business relationships based on trust.</a:t>
            </a:r>
          </a:p>
        </p:txBody>
      </p:sp>
    </p:spTree>
    <p:extLst>
      <p:ext uri="{BB962C8B-B14F-4D97-AF65-F5344CB8AC3E}">
        <p14:creationId xmlns:p14="http://schemas.microsoft.com/office/powerpoint/2010/main" val="122427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261360"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1. Ethical Principles</a:t>
            </a:r>
            <a:endParaRPr lang="en-US" sz="2800" dirty="0"/>
          </a:p>
        </p:txBody>
      </p:sp>
      <p:sp>
        <p:nvSpPr>
          <p:cNvPr id="2" name="Rectangle 1"/>
          <p:cNvSpPr/>
          <p:nvPr/>
        </p:nvSpPr>
        <p:spPr>
          <a:xfrm>
            <a:off x="0" y="3231206"/>
            <a:ext cx="6096000" cy="1938992"/>
          </a:xfrm>
          <a:prstGeom prst="rect">
            <a:avLst/>
          </a:prstGeom>
        </p:spPr>
        <p:txBody>
          <a:bodyPr>
            <a:spAutoFit/>
          </a:bodyPr>
          <a:lstStyle/>
          <a:p>
            <a:pPr marL="342900" lvl="0" indent="-342900">
              <a:buFont typeface="Arial" panose="020B0604020202020204" pitchFamily="34" charset="0"/>
              <a:buChar char="•"/>
            </a:pPr>
            <a:r>
              <a:rPr lang="en-US" sz="2400" b="1" dirty="0"/>
              <a:t>Accountability</a:t>
            </a:r>
            <a:r>
              <a:rPr lang="en-US" sz="2400" dirty="0"/>
              <a:t>: Accountability involves defining clear responsibilities and consequences for failing to meet contractual obligations. Ethical contracts often include mechanisms for resolving disputes fairly.</a:t>
            </a:r>
          </a:p>
        </p:txBody>
      </p:sp>
    </p:spTree>
    <p:extLst>
      <p:ext uri="{BB962C8B-B14F-4D97-AF65-F5344CB8AC3E}">
        <p14:creationId xmlns:p14="http://schemas.microsoft.com/office/powerpoint/2010/main" val="4028406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999050"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dirty="0"/>
              <a:t>2. Sustainability Principles</a:t>
            </a:r>
            <a:endParaRPr lang="en-US" sz="2400" dirty="0"/>
          </a:p>
        </p:txBody>
      </p:sp>
      <p:sp>
        <p:nvSpPr>
          <p:cNvPr id="2" name="Rectangle 1"/>
          <p:cNvSpPr/>
          <p:nvPr/>
        </p:nvSpPr>
        <p:spPr>
          <a:xfrm>
            <a:off x="0" y="3231206"/>
            <a:ext cx="6096000" cy="2308324"/>
          </a:xfrm>
          <a:prstGeom prst="rect">
            <a:avLst/>
          </a:prstGeom>
        </p:spPr>
        <p:txBody>
          <a:bodyPr>
            <a:spAutoFit/>
          </a:bodyPr>
          <a:lstStyle/>
          <a:p>
            <a:pPr marL="342900" lvl="0" indent="-342900">
              <a:buFont typeface="Arial" panose="020B0604020202020204" pitchFamily="34" charset="0"/>
              <a:buChar char="•"/>
            </a:pPr>
            <a:r>
              <a:rPr lang="en-US" sz="2400" b="1" dirty="0"/>
              <a:t>Environmental Responsibility</a:t>
            </a:r>
            <a:r>
              <a:rPr lang="en-US" sz="2400" dirty="0"/>
              <a:t>: Sustainable contracts should address the environmental impact of business activities. This could include clauses requiring suppliers to reduce carbon emissions or implement recycling programs.</a:t>
            </a:r>
          </a:p>
        </p:txBody>
      </p:sp>
    </p:spTree>
    <p:extLst>
      <p:ext uri="{BB962C8B-B14F-4D97-AF65-F5344CB8AC3E}">
        <p14:creationId xmlns:p14="http://schemas.microsoft.com/office/powerpoint/2010/main" val="3199768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999050"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dirty="0"/>
              <a:t>2. Sustainability Principles</a:t>
            </a:r>
            <a:endParaRPr lang="en-US" sz="2400" dirty="0"/>
          </a:p>
        </p:txBody>
      </p:sp>
      <p:sp>
        <p:nvSpPr>
          <p:cNvPr id="2" name="Rectangle 1"/>
          <p:cNvSpPr/>
          <p:nvPr/>
        </p:nvSpPr>
        <p:spPr>
          <a:xfrm>
            <a:off x="0" y="3231206"/>
            <a:ext cx="6096000" cy="1938992"/>
          </a:xfrm>
          <a:prstGeom prst="rect">
            <a:avLst/>
          </a:prstGeom>
        </p:spPr>
        <p:txBody>
          <a:bodyPr>
            <a:spAutoFit/>
          </a:bodyPr>
          <a:lstStyle/>
          <a:p>
            <a:pPr marL="342900" lvl="0" indent="-342900">
              <a:buFont typeface="Arial" panose="020B0604020202020204" pitchFamily="34" charset="0"/>
              <a:buChar char="•"/>
            </a:pPr>
            <a:r>
              <a:rPr lang="en-US" sz="2400" b="1" dirty="0"/>
              <a:t>Social Responsibility</a:t>
            </a:r>
            <a:r>
              <a:rPr lang="en-US" sz="2400" dirty="0"/>
              <a:t>: Contracts should also consider the well-being of people involved in the supply chain. This includes ensuring fair wages, safe working conditions, and diversity in the workplace.</a:t>
            </a:r>
          </a:p>
        </p:txBody>
      </p:sp>
    </p:spTree>
    <p:extLst>
      <p:ext uri="{BB962C8B-B14F-4D97-AF65-F5344CB8AC3E}">
        <p14:creationId xmlns:p14="http://schemas.microsoft.com/office/powerpoint/2010/main" val="3151740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999050"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dirty="0"/>
              <a:t>2. Sustainability Principles</a:t>
            </a:r>
            <a:endParaRPr lang="en-US" sz="2400" dirty="0"/>
          </a:p>
        </p:txBody>
      </p:sp>
      <p:sp>
        <p:nvSpPr>
          <p:cNvPr id="2" name="Rectangle 1"/>
          <p:cNvSpPr/>
          <p:nvPr/>
        </p:nvSpPr>
        <p:spPr>
          <a:xfrm>
            <a:off x="0" y="3231206"/>
            <a:ext cx="6096000" cy="1938992"/>
          </a:xfrm>
          <a:prstGeom prst="rect">
            <a:avLst/>
          </a:prstGeom>
        </p:spPr>
        <p:txBody>
          <a:bodyPr>
            <a:spAutoFit/>
          </a:bodyPr>
          <a:lstStyle/>
          <a:p>
            <a:pPr marL="342900" lvl="0" indent="-342900">
              <a:buFont typeface="Arial" panose="020B0604020202020204" pitchFamily="34" charset="0"/>
              <a:buChar char="•"/>
            </a:pPr>
            <a:r>
              <a:rPr lang="en-US" sz="2400" b="1" dirty="0"/>
              <a:t>Governance</a:t>
            </a:r>
            <a:r>
              <a:rPr lang="en-US" sz="2400" dirty="0"/>
              <a:t>: Proper governance in contracts involves clear policies on anti-corruption, human rights, and ethical business conduct. Companies should ensure that their partners uphold similar standards.</a:t>
            </a:r>
          </a:p>
        </p:txBody>
      </p:sp>
    </p:spTree>
    <p:extLst>
      <p:ext uri="{BB962C8B-B14F-4D97-AF65-F5344CB8AC3E}">
        <p14:creationId xmlns:p14="http://schemas.microsoft.com/office/powerpoint/2010/main" val="2265257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Challenges in Ethical and Sustainable Contracting</a:t>
            </a:r>
            <a:endParaRPr lang="en-US" sz="2400" dirty="0"/>
          </a:p>
        </p:txBody>
      </p:sp>
      <p:sp>
        <p:nvSpPr>
          <p:cNvPr id="12" name="Rectangle 11"/>
          <p:cNvSpPr/>
          <p:nvPr/>
        </p:nvSpPr>
        <p:spPr>
          <a:xfrm>
            <a:off x="0" y="1639495"/>
            <a:ext cx="12192000" cy="461665"/>
          </a:xfrm>
          <a:prstGeom prst="rect">
            <a:avLst/>
          </a:prstGeom>
          <a:solidFill>
            <a:schemeClr val="bg1"/>
          </a:solidFill>
          <a:ln>
            <a:solidFill>
              <a:schemeClr val="bg1"/>
            </a:solidFill>
          </a:ln>
        </p:spPr>
        <p:txBody>
          <a:bodyPr wrap="square">
            <a:spAutoFit/>
          </a:bodyPr>
          <a:lstStyle/>
          <a:p>
            <a:pPr algn="ctr"/>
            <a:r>
              <a:rPr lang="en-US" sz="2400" b="1" dirty="0"/>
              <a:t>Despite its importance, adopting ethical and sustainable contracting is not without challenges.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2" name="Rectangle 1"/>
          <p:cNvSpPr/>
          <p:nvPr/>
        </p:nvSpPr>
        <p:spPr>
          <a:xfrm>
            <a:off x="-71120" y="2333685"/>
            <a:ext cx="6807200" cy="4524315"/>
          </a:xfrm>
          <a:prstGeom prst="rect">
            <a:avLst/>
          </a:prstGeom>
        </p:spPr>
        <p:txBody>
          <a:bodyPr wrap="square">
            <a:spAutoFit/>
          </a:bodyPr>
          <a:lstStyle/>
          <a:p>
            <a:pPr marL="285750" lvl="0" indent="-285750">
              <a:buFont typeface="Arial" panose="020B0604020202020204" pitchFamily="34" charset="0"/>
              <a:buChar char="•"/>
            </a:pPr>
            <a:r>
              <a:rPr lang="en-US" sz="2400" b="1" dirty="0"/>
              <a:t>Varying Global Standards</a:t>
            </a:r>
            <a:r>
              <a:rPr lang="en-US" sz="2400" dirty="0"/>
              <a:t>: Different countries have different regulations and ethical standards, which can complicate the creation of a universal framework for sustainable contracting.</a:t>
            </a:r>
          </a:p>
          <a:p>
            <a:pPr marL="285750" lvl="0" indent="-285750">
              <a:buFont typeface="Arial" panose="020B0604020202020204" pitchFamily="34" charset="0"/>
              <a:buChar char="•"/>
            </a:pPr>
            <a:r>
              <a:rPr lang="en-US" sz="2400" b="1" dirty="0"/>
              <a:t>High Initial Costs</a:t>
            </a:r>
            <a:r>
              <a:rPr lang="en-US" sz="2400" dirty="0"/>
              <a:t>: Implementing sustainable practices often requires upfront investment, whether it’s for greener technologies or fair labor practices.</a:t>
            </a:r>
          </a:p>
          <a:p>
            <a:pPr marL="285750" lvl="0" indent="-285750">
              <a:buFont typeface="Arial" panose="020B0604020202020204" pitchFamily="34" charset="0"/>
              <a:buChar char="•"/>
            </a:pPr>
            <a:r>
              <a:rPr lang="en-US" sz="2400" b="1" dirty="0"/>
              <a:t>Resistance to Change</a:t>
            </a:r>
            <a:r>
              <a:rPr lang="en-US" sz="2400" dirty="0"/>
              <a:t>: Internal and external stakeholders may resist new policies, particularly if they’re accustomed to traditional, cost-focused contracting methods.</a:t>
            </a:r>
          </a:p>
        </p:txBody>
      </p:sp>
    </p:spTree>
    <p:extLst>
      <p:ext uri="{BB962C8B-B14F-4D97-AF65-F5344CB8AC3E}">
        <p14:creationId xmlns:p14="http://schemas.microsoft.com/office/powerpoint/2010/main" val="3624790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Section one</a:t>
            </a:r>
          </a:p>
        </p:txBody>
      </p:sp>
      <p:sp>
        <p:nvSpPr>
          <p:cNvPr id="7" name="Rectangle 6"/>
          <p:cNvSpPr/>
          <p:nvPr/>
        </p:nvSpPr>
        <p:spPr>
          <a:xfrm>
            <a:off x="1761810" y="2512194"/>
            <a:ext cx="9711761" cy="646331"/>
          </a:xfrm>
          <a:prstGeom prst="rect">
            <a:avLst/>
          </a:prstGeom>
          <a:solidFill>
            <a:schemeClr val="bg1"/>
          </a:solidFill>
          <a:ln>
            <a:solidFill>
              <a:schemeClr val="accent1"/>
            </a:solidFill>
          </a:ln>
        </p:spPr>
        <p:txBody>
          <a:bodyPr wrap="none">
            <a:spAutoFit/>
          </a:bodyPr>
          <a:lstStyle/>
          <a:p>
            <a:r>
              <a:rPr lang="en-US" sz="3600" b="1" dirty="0"/>
              <a:t>Corporate Social Responsibility (CSR) in Contracts </a:t>
            </a:r>
            <a:endParaRPr lang="en-US" sz="3600" dirty="0"/>
          </a:p>
        </p:txBody>
      </p:sp>
    </p:spTree>
    <p:extLst>
      <p:ext uri="{BB962C8B-B14F-4D97-AF65-F5344CB8AC3E}">
        <p14:creationId xmlns:p14="http://schemas.microsoft.com/office/powerpoint/2010/main" val="3491283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6" y="739230"/>
            <a:ext cx="6807200" cy="6001643"/>
          </a:xfrm>
          <a:prstGeom prst="rect">
            <a:avLst/>
          </a:prstGeom>
        </p:spPr>
        <p:txBody>
          <a:bodyPr wrap="square">
            <a:spAutoFit/>
          </a:bodyPr>
          <a:lstStyle/>
          <a:p>
            <a:r>
              <a:rPr lang="en-US" sz="2400" dirty="0"/>
              <a:t>The integration of Corporate Social Responsibility (CSR) into contracts and the adoption of sustainable procurement practices represent a fundamental shift in how organizations approach business operations. These concepts extend beyond voluntary initiatives, embedding ethical, environmental, and social considerations into the very fabric of business agreements and procurement strategies. This shift has been driven by increasing regulatory requirements, stakeholder expectations, and global efforts to achieve sustainable development. In this lecture, we will explore the profound implications of CSR in contracts and sustainable procurement practices through an in-depth examination of their principles, challenges, and transformative impact on modern business operations.</a:t>
            </a:r>
          </a:p>
        </p:txBody>
      </p:sp>
    </p:spTree>
    <p:extLst>
      <p:ext uri="{BB962C8B-B14F-4D97-AF65-F5344CB8AC3E}">
        <p14:creationId xmlns:p14="http://schemas.microsoft.com/office/powerpoint/2010/main" val="2871874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523220"/>
          </a:xfrm>
          <a:prstGeom prst="rect">
            <a:avLst/>
          </a:prstGeom>
          <a:ln>
            <a:solidFill>
              <a:schemeClr val="tx2">
                <a:lumMod val="75000"/>
              </a:schemeClr>
            </a:solidFill>
          </a:ln>
        </p:spPr>
        <p:txBody>
          <a:bodyPr wrap="square">
            <a:spAutoFit/>
          </a:bodyPr>
          <a:lstStyle/>
          <a:p>
            <a:r>
              <a:rPr lang="en-US" sz="2800" b="1" dirty="0"/>
              <a:t>1. Embedding Ethical and Social Obligations into Contracts</a:t>
            </a:r>
          </a:p>
        </p:txBody>
      </p:sp>
      <p:sp>
        <p:nvSpPr>
          <p:cNvPr id="3" name="Rectangle 2"/>
          <p:cNvSpPr/>
          <p:nvPr/>
        </p:nvSpPr>
        <p:spPr>
          <a:xfrm>
            <a:off x="355600" y="1875642"/>
            <a:ext cx="6096000" cy="3416320"/>
          </a:xfrm>
          <a:prstGeom prst="rect">
            <a:avLst/>
          </a:prstGeom>
        </p:spPr>
        <p:txBody>
          <a:bodyPr>
            <a:spAutoFit/>
          </a:bodyPr>
          <a:lstStyle/>
          <a:p>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Corporate Social Responsibility in contracts is a response to the growing recognition that businesses must play an active role in addressing societal challenges, including human rights abuses, environmental degradation, and social inequality. The incorporation of CSR clauses into contracts signifies a commitment to enforce ethical and social standards through binding legal agreements.</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05736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523220"/>
          </a:xfrm>
          <a:prstGeom prst="rect">
            <a:avLst/>
          </a:prstGeom>
          <a:ln>
            <a:solidFill>
              <a:schemeClr val="tx2">
                <a:lumMod val="75000"/>
              </a:schemeClr>
            </a:solidFill>
          </a:ln>
        </p:spPr>
        <p:txBody>
          <a:bodyPr wrap="square">
            <a:spAutoFit/>
          </a:bodyPr>
          <a:lstStyle/>
          <a:p>
            <a:r>
              <a:rPr lang="en-US" sz="2800" b="1" dirty="0"/>
              <a:t>1. Embedding Ethical and Social Obligations into Contracts</a:t>
            </a:r>
          </a:p>
        </p:txBody>
      </p:sp>
      <p:sp>
        <p:nvSpPr>
          <p:cNvPr id="3" name="Rectangle 2"/>
          <p:cNvSpPr/>
          <p:nvPr/>
        </p:nvSpPr>
        <p:spPr>
          <a:xfrm>
            <a:off x="355600" y="1875642"/>
            <a:ext cx="6096000" cy="3785652"/>
          </a:xfrm>
          <a:prstGeom prst="rect">
            <a:avLst/>
          </a:prstGeom>
        </p:spPr>
        <p:txBody>
          <a:bodyPr>
            <a:spAutoFit/>
          </a:bodyPr>
          <a:lstStyle/>
          <a:p>
            <a:r>
              <a:rPr lang="en-US" sz="2400" dirty="0"/>
              <a:t>At its core, CSR in contracts ensures that organizations adhere to the principles of </a:t>
            </a:r>
            <a:r>
              <a:rPr lang="en-US" sz="2400" b="1" dirty="0"/>
              <a:t>Carroll’s CSR Pyramid (1991)</a:t>
            </a:r>
            <a:r>
              <a:rPr lang="en-US" sz="2400" dirty="0"/>
              <a:t>, which outlines four levels of corporate responsibility: economic, legal, ethical, and philanthropic. By embedding CSR obligations, companies are legally bound to uphold these principles, ensuring that their operations reflect a balanced approach to profit-making and social responsibility.</a:t>
            </a:r>
          </a:p>
        </p:txBody>
      </p:sp>
    </p:spTree>
    <p:extLst>
      <p:ext uri="{BB962C8B-B14F-4D97-AF65-F5344CB8AC3E}">
        <p14:creationId xmlns:p14="http://schemas.microsoft.com/office/powerpoint/2010/main" val="800709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523220"/>
          </a:xfrm>
          <a:prstGeom prst="rect">
            <a:avLst/>
          </a:prstGeom>
          <a:ln>
            <a:solidFill>
              <a:schemeClr val="tx2">
                <a:lumMod val="75000"/>
              </a:schemeClr>
            </a:solidFill>
          </a:ln>
        </p:spPr>
        <p:txBody>
          <a:bodyPr wrap="square">
            <a:spAutoFit/>
          </a:bodyPr>
          <a:lstStyle/>
          <a:p>
            <a:r>
              <a:rPr lang="en-US" sz="2800" b="1" dirty="0"/>
              <a:t>1. Embedding Ethical and Social Obligations into Contracts</a:t>
            </a:r>
          </a:p>
        </p:txBody>
      </p:sp>
      <p:sp>
        <p:nvSpPr>
          <p:cNvPr id="3" name="Rectangle 2"/>
          <p:cNvSpPr/>
          <p:nvPr/>
        </p:nvSpPr>
        <p:spPr>
          <a:xfrm>
            <a:off x="189255" y="1604528"/>
            <a:ext cx="6096000" cy="5262979"/>
          </a:xfrm>
          <a:prstGeom prst="rect">
            <a:avLst/>
          </a:prstGeom>
        </p:spPr>
        <p:txBody>
          <a:bodyPr>
            <a:spAutoFit/>
          </a:bodyPr>
          <a:lstStyle/>
          <a:p>
            <a:r>
              <a:rPr lang="en-US" sz="2400" dirty="0"/>
              <a:t>For example, a multinational corporation entering into a supply chain contract may include provisions requiring compliance with international labor standards, environmental regulations, and anti-corruption policies. Such provisions are not merely symbolic; they are enforceable and carry legal consequences for non-compliance. According to </a:t>
            </a:r>
            <a:r>
              <a:rPr lang="en-US" sz="2400" b="1" dirty="0" err="1"/>
              <a:t>Ruggie’s</a:t>
            </a:r>
            <a:r>
              <a:rPr lang="en-US" sz="2400" b="1" dirty="0"/>
              <a:t> UN Guiding Principles on Business and Human Rights (2011)</a:t>
            </a:r>
            <a:r>
              <a:rPr lang="en-US" sz="2400" dirty="0"/>
              <a:t>, businesses have a duty to respect human rights, and CSR clauses operationalize this duty by mandating supplier adherence to ethical labor practices and environmental protection standards.</a:t>
            </a:r>
          </a:p>
        </p:txBody>
      </p:sp>
    </p:spTree>
    <p:extLst>
      <p:ext uri="{BB962C8B-B14F-4D97-AF65-F5344CB8AC3E}">
        <p14:creationId xmlns:p14="http://schemas.microsoft.com/office/powerpoint/2010/main" val="703713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523220"/>
          </a:xfrm>
          <a:prstGeom prst="rect">
            <a:avLst/>
          </a:prstGeom>
          <a:ln>
            <a:solidFill>
              <a:schemeClr val="tx2">
                <a:lumMod val="75000"/>
              </a:schemeClr>
            </a:solidFill>
          </a:ln>
        </p:spPr>
        <p:txBody>
          <a:bodyPr wrap="square">
            <a:spAutoFit/>
          </a:bodyPr>
          <a:lstStyle/>
          <a:p>
            <a:r>
              <a:rPr lang="en-US" sz="2800" b="1" dirty="0"/>
              <a:t>1. Embedding Ethical and Social Obligations into Contracts</a:t>
            </a:r>
          </a:p>
        </p:txBody>
      </p:sp>
      <p:sp>
        <p:nvSpPr>
          <p:cNvPr id="3" name="Rectangle 2"/>
          <p:cNvSpPr/>
          <p:nvPr/>
        </p:nvSpPr>
        <p:spPr>
          <a:xfrm>
            <a:off x="189255" y="1604528"/>
            <a:ext cx="6096000" cy="4154984"/>
          </a:xfrm>
          <a:prstGeom prst="rect">
            <a:avLst/>
          </a:prstGeom>
        </p:spPr>
        <p:txBody>
          <a:bodyPr>
            <a:spAutoFit/>
          </a:bodyPr>
          <a:lstStyle/>
          <a:p>
            <a:r>
              <a:rPr lang="en-US" sz="2400" dirty="0"/>
              <a:t>Moreover, CSR clauses have become essential for risk management. By preemptively addressing potential social and environmental risks through contract stipulations, companies can avoid reputational damage, legal disputes, and operational disruptions. Studies by </a:t>
            </a:r>
            <a:r>
              <a:rPr lang="en-US" sz="2400" b="1" dirty="0" err="1"/>
              <a:t>Kolk</a:t>
            </a:r>
            <a:r>
              <a:rPr lang="en-US" sz="2400" b="1" dirty="0"/>
              <a:t> and van </a:t>
            </a:r>
            <a:r>
              <a:rPr lang="en-US" sz="2400" b="1" dirty="0" err="1"/>
              <a:t>Tulder</a:t>
            </a:r>
            <a:r>
              <a:rPr lang="en-US" sz="2400" b="1" dirty="0"/>
              <a:t> (2010)</a:t>
            </a:r>
            <a:r>
              <a:rPr lang="en-US" sz="2400" dirty="0"/>
              <a:t> highlight that companies with robust CSR clauses in their contracts experience fewer incidents of supply chain controversies, leading to stronger stakeholder trust and market stability.</a:t>
            </a:r>
          </a:p>
        </p:txBody>
      </p:sp>
    </p:spTree>
    <p:extLst>
      <p:ext uri="{BB962C8B-B14F-4D97-AF65-F5344CB8AC3E}">
        <p14:creationId xmlns:p14="http://schemas.microsoft.com/office/powerpoint/2010/main" val="186149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CSR Clauses and Supply Chain Accountability</a:t>
            </a:r>
          </a:p>
        </p:txBody>
      </p:sp>
      <p:sp>
        <p:nvSpPr>
          <p:cNvPr id="3" name="Rectangle 2"/>
          <p:cNvSpPr/>
          <p:nvPr/>
        </p:nvSpPr>
        <p:spPr>
          <a:xfrm>
            <a:off x="0" y="1377876"/>
            <a:ext cx="7674585" cy="5262979"/>
          </a:xfrm>
          <a:prstGeom prst="rect">
            <a:avLst/>
          </a:prstGeom>
        </p:spPr>
        <p:txBody>
          <a:bodyPr wrap="square">
            <a:spAutoFit/>
          </a:bodyPr>
          <a:lstStyle/>
          <a:p>
            <a:r>
              <a:rPr lang="en-US" sz="2400" dirty="0"/>
              <a:t>The role of CSR in enhancing </a:t>
            </a:r>
            <a:r>
              <a:rPr lang="en-US" sz="2400" b="1" dirty="0"/>
              <a:t>supply chain accountability</a:t>
            </a:r>
            <a:r>
              <a:rPr lang="en-US" sz="2400" dirty="0"/>
              <a:t> has become increasingly critical as globalization expands supply networks across diverse regions with varying regulatory environments. Contracts that integrate CSR clauses ensure that ethical standards are maintained throughout the supply chain, from raw material sourcing to final product delivery.</a:t>
            </a:r>
          </a:p>
          <a:p>
            <a:r>
              <a:rPr lang="en-US" sz="2400" dirty="0"/>
              <a:t>One key mechanism for enforcing CSR in supply chains is the inclusion of </a:t>
            </a:r>
            <a:r>
              <a:rPr lang="en-US" sz="2400" b="1" dirty="0"/>
              <a:t>third-party audit requirements</a:t>
            </a:r>
            <a:r>
              <a:rPr lang="en-US" sz="2400" dirty="0"/>
              <a:t>. Contracts may stipulate that suppliers undergo regular independent audits to verify compliance with CSR obligations, such as fair labor practices, environmental management, and ethical sourcing. Certifications like </a:t>
            </a:r>
            <a:r>
              <a:rPr lang="en-US" sz="2400" b="1" dirty="0"/>
              <a:t>Fair Trade, SA8000, and ISO 26000</a:t>
            </a:r>
            <a:r>
              <a:rPr lang="en-US" sz="2400" dirty="0"/>
              <a:t> are often used to provide verifiable proof of compliance.</a:t>
            </a:r>
          </a:p>
        </p:txBody>
      </p:sp>
    </p:spTree>
    <p:extLst>
      <p:ext uri="{BB962C8B-B14F-4D97-AF65-F5344CB8AC3E}">
        <p14:creationId xmlns:p14="http://schemas.microsoft.com/office/powerpoint/2010/main" val="37392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CSR Clauses and Supply Chain Accountability</a:t>
            </a:r>
          </a:p>
        </p:txBody>
      </p:sp>
      <p:sp>
        <p:nvSpPr>
          <p:cNvPr id="3" name="Rectangle 2"/>
          <p:cNvSpPr/>
          <p:nvPr/>
        </p:nvSpPr>
        <p:spPr>
          <a:xfrm>
            <a:off x="0" y="1844864"/>
            <a:ext cx="7674585" cy="3416320"/>
          </a:xfrm>
          <a:prstGeom prst="rect">
            <a:avLst/>
          </a:prstGeom>
        </p:spPr>
        <p:txBody>
          <a:bodyPr wrap="square">
            <a:spAutoFit/>
          </a:bodyPr>
          <a:lstStyle/>
          <a:p>
            <a:r>
              <a:rPr lang="en-US" sz="2400" dirty="0"/>
              <a:t>However, implementing CSR clauses across complex supply chains poses challenges. Differing regulatory standards, cultural norms, and enforcement capacities can create inconsistencies in CSR application. For instance, suppliers in developing countries may struggle to meet the rigorous CSR standards required by multinational corporations. This tension necessitates a collaborative approach, where companies provide training, resources, and support to suppliers to build their capacity for CSR compliance.</a:t>
            </a:r>
          </a:p>
        </p:txBody>
      </p:sp>
    </p:spTree>
    <p:extLst>
      <p:ext uri="{BB962C8B-B14F-4D97-AF65-F5344CB8AC3E}">
        <p14:creationId xmlns:p14="http://schemas.microsoft.com/office/powerpoint/2010/main" val="122598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CSR Clauses and Supply Chain Accountability</a:t>
            </a:r>
          </a:p>
        </p:txBody>
      </p:sp>
      <p:sp>
        <p:nvSpPr>
          <p:cNvPr id="3" name="Rectangle 2"/>
          <p:cNvSpPr/>
          <p:nvPr/>
        </p:nvSpPr>
        <p:spPr>
          <a:xfrm>
            <a:off x="0" y="1844864"/>
            <a:ext cx="7674585" cy="3416320"/>
          </a:xfrm>
          <a:prstGeom prst="rect">
            <a:avLst/>
          </a:prstGeom>
        </p:spPr>
        <p:txBody>
          <a:bodyPr wrap="square">
            <a:spAutoFit/>
          </a:bodyPr>
          <a:lstStyle/>
          <a:p>
            <a:r>
              <a:rPr lang="en-US" sz="2400" dirty="0"/>
              <a:t>The benefits of CSR-driven supply chain accountability extend beyond risk mitigation. According to research by </a:t>
            </a:r>
            <a:r>
              <a:rPr lang="en-US" sz="2400" b="1" dirty="0"/>
              <a:t>Porter and Kramer (2011)</a:t>
            </a:r>
            <a:r>
              <a:rPr lang="en-US" sz="2400" dirty="0"/>
              <a:t> on shared value creation, companies that invest in responsible supply chain practices often experience enhanced brand loyalty, increased market share, and long-term profitability. By fostering ethical partnerships, businesses not only fulfill their legal obligations but also contribute to broader societal and environmental goals.</a:t>
            </a:r>
          </a:p>
        </p:txBody>
      </p:sp>
    </p:spTree>
    <p:extLst>
      <p:ext uri="{BB962C8B-B14F-4D97-AF65-F5344CB8AC3E}">
        <p14:creationId xmlns:p14="http://schemas.microsoft.com/office/powerpoint/2010/main" val="1986542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Section one</a:t>
            </a:r>
          </a:p>
        </p:txBody>
      </p:sp>
      <p:sp>
        <p:nvSpPr>
          <p:cNvPr id="7" name="Rectangle 6"/>
          <p:cNvSpPr/>
          <p:nvPr/>
        </p:nvSpPr>
        <p:spPr>
          <a:xfrm>
            <a:off x="1761810" y="2512194"/>
            <a:ext cx="6808595" cy="646331"/>
          </a:xfrm>
          <a:prstGeom prst="rect">
            <a:avLst/>
          </a:prstGeom>
          <a:solidFill>
            <a:schemeClr val="bg1"/>
          </a:solidFill>
          <a:ln>
            <a:solidFill>
              <a:schemeClr val="accent1"/>
            </a:solidFill>
          </a:ln>
        </p:spPr>
        <p:txBody>
          <a:bodyPr wrap="none">
            <a:spAutoFit/>
          </a:bodyPr>
          <a:lstStyle/>
          <a:p>
            <a:r>
              <a:rPr lang="en-US" sz="3600" b="1" dirty="0"/>
              <a:t>Sustainable Procurement Practices</a:t>
            </a:r>
          </a:p>
        </p:txBody>
      </p:sp>
    </p:spTree>
    <p:extLst>
      <p:ext uri="{BB962C8B-B14F-4D97-AF65-F5344CB8AC3E}">
        <p14:creationId xmlns:p14="http://schemas.microsoft.com/office/powerpoint/2010/main" val="4027665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1. Environmental Considerations in Procurement</a:t>
            </a:r>
          </a:p>
        </p:txBody>
      </p:sp>
      <p:sp>
        <p:nvSpPr>
          <p:cNvPr id="3" name="Rectangle 2"/>
          <p:cNvSpPr/>
          <p:nvPr/>
        </p:nvSpPr>
        <p:spPr>
          <a:xfrm>
            <a:off x="0" y="1844864"/>
            <a:ext cx="7674585" cy="2308324"/>
          </a:xfrm>
          <a:prstGeom prst="rect">
            <a:avLst/>
          </a:prstGeom>
        </p:spPr>
        <p:txBody>
          <a:bodyPr wrap="square">
            <a:spAutoFit/>
          </a:bodyPr>
          <a:lstStyle/>
          <a:p>
            <a:r>
              <a:rPr lang="en-US" sz="2400" dirty="0"/>
              <a:t>Sustainable procurement practices prioritize environmental stewardship by incorporating ecological considerations into procurement decisions. This approach seeks to minimize the environmental footprint of goods and services throughout their lifecycle, from production and distribution to use and disposal.</a:t>
            </a:r>
          </a:p>
        </p:txBody>
      </p:sp>
    </p:spTree>
    <p:extLst>
      <p:ext uri="{BB962C8B-B14F-4D97-AF65-F5344CB8AC3E}">
        <p14:creationId xmlns:p14="http://schemas.microsoft.com/office/powerpoint/2010/main" val="3349140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1. Environmental Considerations in Procurement</a:t>
            </a:r>
          </a:p>
        </p:txBody>
      </p:sp>
      <p:sp>
        <p:nvSpPr>
          <p:cNvPr id="3" name="Rectangle 2"/>
          <p:cNvSpPr/>
          <p:nvPr/>
        </p:nvSpPr>
        <p:spPr>
          <a:xfrm>
            <a:off x="0" y="1844864"/>
            <a:ext cx="7674585" cy="3046988"/>
          </a:xfrm>
          <a:prstGeom prst="rect">
            <a:avLst/>
          </a:prstGeom>
        </p:spPr>
        <p:txBody>
          <a:bodyPr wrap="square">
            <a:spAutoFit/>
          </a:bodyPr>
          <a:lstStyle/>
          <a:p>
            <a:r>
              <a:rPr lang="en-US" sz="2400" dirty="0"/>
              <a:t>The concept of sustainable procurement is rooted in the principles of the </a:t>
            </a:r>
            <a:r>
              <a:rPr lang="en-US" sz="2400" b="1" dirty="0"/>
              <a:t>circular economy</a:t>
            </a:r>
            <a:r>
              <a:rPr lang="en-US" sz="2400" dirty="0"/>
              <a:t>, which aims to reduce waste, enhance resource efficiency, and promote the reuse and recycling of materials. According to the </a:t>
            </a:r>
            <a:r>
              <a:rPr lang="en-US" sz="2400" b="1" dirty="0"/>
              <a:t>United Nations Environment </a:t>
            </a:r>
            <a:r>
              <a:rPr lang="en-US" sz="2400" b="1" dirty="0" err="1"/>
              <a:t>Programme</a:t>
            </a:r>
            <a:r>
              <a:rPr lang="en-US" sz="2400" b="1" dirty="0"/>
              <a:t> (UNEP, 2020)</a:t>
            </a:r>
            <a:r>
              <a:rPr lang="en-US" sz="2400" dirty="0"/>
              <a:t>, sustainable procurement practices can significantly reduce greenhouse gas emissions, conserve natural resources, and mitigate environmental degradation.</a:t>
            </a:r>
          </a:p>
        </p:txBody>
      </p:sp>
    </p:spTree>
    <p:extLst>
      <p:ext uri="{BB962C8B-B14F-4D97-AF65-F5344CB8AC3E}">
        <p14:creationId xmlns:p14="http://schemas.microsoft.com/office/powerpoint/2010/main" val="1422159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1. Environmental Considerations in Procurement</a:t>
            </a:r>
          </a:p>
        </p:txBody>
      </p:sp>
      <p:sp>
        <p:nvSpPr>
          <p:cNvPr id="3" name="Rectangle 2"/>
          <p:cNvSpPr/>
          <p:nvPr/>
        </p:nvSpPr>
        <p:spPr>
          <a:xfrm>
            <a:off x="0" y="1844864"/>
            <a:ext cx="7674585" cy="3046988"/>
          </a:xfrm>
          <a:prstGeom prst="rect">
            <a:avLst/>
          </a:prstGeom>
        </p:spPr>
        <p:txBody>
          <a:bodyPr wrap="square">
            <a:spAutoFit/>
          </a:bodyPr>
          <a:lstStyle/>
          <a:p>
            <a:r>
              <a:rPr lang="en-US" sz="2400" dirty="0"/>
              <a:t>For example, procurement policies that prioritize eco-friendly products, such as energy-efficient equipment, biodegradable packaging, and sustainably sourced raw materials, contribute to reducing carbon emissions and waste. In the public sector, initiatives like the </a:t>
            </a:r>
            <a:r>
              <a:rPr lang="en-US" sz="2400" b="1" dirty="0"/>
              <a:t>EU’s Green Public Procurement (GPP)</a:t>
            </a:r>
            <a:r>
              <a:rPr lang="en-US" sz="2400" dirty="0"/>
              <a:t> framework have demonstrated the feasibility of large-scale sustainable procurement, setting standards for private sector adoption.</a:t>
            </a:r>
          </a:p>
        </p:txBody>
      </p:sp>
    </p:spTree>
    <p:extLst>
      <p:ext uri="{BB962C8B-B14F-4D97-AF65-F5344CB8AC3E}">
        <p14:creationId xmlns:p14="http://schemas.microsoft.com/office/powerpoint/2010/main" val="53100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1. Environmental Considerations in Procurement</a:t>
            </a:r>
          </a:p>
        </p:txBody>
      </p:sp>
      <p:sp>
        <p:nvSpPr>
          <p:cNvPr id="3" name="Rectangle 2"/>
          <p:cNvSpPr/>
          <p:nvPr/>
        </p:nvSpPr>
        <p:spPr>
          <a:xfrm>
            <a:off x="0" y="1844864"/>
            <a:ext cx="7674585" cy="2677656"/>
          </a:xfrm>
          <a:prstGeom prst="rect">
            <a:avLst/>
          </a:prstGeom>
        </p:spPr>
        <p:txBody>
          <a:bodyPr wrap="square">
            <a:spAutoFit/>
          </a:bodyPr>
          <a:lstStyle/>
          <a:p>
            <a:r>
              <a:rPr lang="en-US" sz="2400" dirty="0"/>
              <a:t>Moreover, lifecycle costing (LCC) has emerged as a critical tool in sustainable procurement, enabling organizations to assess the total environmental impact and cost of a product over its entire lifecycle. By considering factors such as energy consumption, maintenance, and end-of-life disposal, companies can make informed procurement decisions that balance cost-efficiency with environmental responsibility.</a:t>
            </a:r>
          </a:p>
        </p:txBody>
      </p:sp>
    </p:spTree>
    <p:extLst>
      <p:ext uri="{BB962C8B-B14F-4D97-AF65-F5344CB8AC3E}">
        <p14:creationId xmlns:p14="http://schemas.microsoft.com/office/powerpoint/2010/main" val="188200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Social and Economic Impacts of Sustainable Procurement</a:t>
            </a:r>
          </a:p>
        </p:txBody>
      </p:sp>
      <p:sp>
        <p:nvSpPr>
          <p:cNvPr id="3" name="Rectangle 2"/>
          <p:cNvSpPr/>
          <p:nvPr/>
        </p:nvSpPr>
        <p:spPr>
          <a:xfrm>
            <a:off x="0" y="1844864"/>
            <a:ext cx="7674585" cy="2677656"/>
          </a:xfrm>
          <a:prstGeom prst="rect">
            <a:avLst/>
          </a:prstGeom>
        </p:spPr>
        <p:txBody>
          <a:bodyPr wrap="square">
            <a:spAutoFit/>
          </a:bodyPr>
          <a:lstStyle/>
          <a:p>
            <a:r>
              <a:rPr lang="en-US" sz="2400" dirty="0"/>
              <a:t>Beyond environmental considerations, sustainable procurement addresses the </a:t>
            </a:r>
            <a:r>
              <a:rPr lang="en-US" sz="2400" b="1" dirty="0"/>
              <a:t>social and economic dimensions</a:t>
            </a:r>
            <a:r>
              <a:rPr lang="en-US" sz="2400" dirty="0"/>
              <a:t> of sourcing practices, emphasizing fair labor conditions, local economic development, and ethical supplier engagement. This holistic approach ensures that procurement strategies contribute to social equity and economic resilience while maintaining ethical standards.</a:t>
            </a:r>
          </a:p>
        </p:txBody>
      </p:sp>
    </p:spTree>
    <p:extLst>
      <p:ext uri="{BB962C8B-B14F-4D97-AF65-F5344CB8AC3E}">
        <p14:creationId xmlns:p14="http://schemas.microsoft.com/office/powerpoint/2010/main" val="86599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Social and Economic Impacts of Sustainable Procurement</a:t>
            </a:r>
          </a:p>
        </p:txBody>
      </p:sp>
      <p:sp>
        <p:nvSpPr>
          <p:cNvPr id="3" name="Rectangle 2"/>
          <p:cNvSpPr/>
          <p:nvPr/>
        </p:nvSpPr>
        <p:spPr>
          <a:xfrm>
            <a:off x="0" y="1844864"/>
            <a:ext cx="7674585" cy="3785652"/>
          </a:xfrm>
          <a:prstGeom prst="rect">
            <a:avLst/>
          </a:prstGeom>
        </p:spPr>
        <p:txBody>
          <a:bodyPr wrap="square">
            <a:spAutoFit/>
          </a:bodyPr>
          <a:lstStyle/>
          <a:p>
            <a:r>
              <a:rPr lang="en-US" sz="2400" dirty="0"/>
              <a:t>One significant aspect of sustainable procurement is the emphasis on </a:t>
            </a:r>
            <a:r>
              <a:rPr lang="en-US" sz="2400" b="1" dirty="0"/>
              <a:t>local sourcing</a:t>
            </a:r>
            <a:r>
              <a:rPr lang="en-US" sz="2400" dirty="0"/>
              <a:t>. By prioritizing local suppliers, companies can support regional economies, reduce transportation-related emissions, and foster stronger community ties. Studies by </a:t>
            </a:r>
            <a:r>
              <a:rPr lang="en-US" sz="2400" b="1" dirty="0"/>
              <a:t>Walker and </a:t>
            </a:r>
            <a:r>
              <a:rPr lang="en-US" sz="2400" b="1" dirty="0" err="1"/>
              <a:t>Brammer</a:t>
            </a:r>
            <a:r>
              <a:rPr lang="en-US" sz="2400" b="1" dirty="0"/>
              <a:t> (2012)</a:t>
            </a:r>
            <a:r>
              <a:rPr lang="en-US" sz="2400" dirty="0"/>
              <a:t> indicate that organizations engaging in local procurement practices not only enhance their corporate social responsibility credentials but also strengthen their supply chains by reducing reliance on distant suppliers and minimizing logistical risks.</a:t>
            </a:r>
          </a:p>
        </p:txBody>
      </p:sp>
    </p:spTree>
    <p:extLst>
      <p:ext uri="{BB962C8B-B14F-4D97-AF65-F5344CB8AC3E}">
        <p14:creationId xmlns:p14="http://schemas.microsoft.com/office/powerpoint/2010/main" val="3959926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Social and Economic Impacts of Sustainable Procurement</a:t>
            </a:r>
          </a:p>
        </p:txBody>
      </p:sp>
      <p:sp>
        <p:nvSpPr>
          <p:cNvPr id="3" name="Rectangle 2"/>
          <p:cNvSpPr/>
          <p:nvPr/>
        </p:nvSpPr>
        <p:spPr>
          <a:xfrm>
            <a:off x="0" y="1844864"/>
            <a:ext cx="7674585" cy="3046988"/>
          </a:xfrm>
          <a:prstGeom prst="rect">
            <a:avLst/>
          </a:prstGeom>
        </p:spPr>
        <p:txBody>
          <a:bodyPr wrap="square">
            <a:spAutoFit/>
          </a:bodyPr>
          <a:lstStyle/>
          <a:p>
            <a:r>
              <a:rPr lang="en-US" sz="2400" dirty="0"/>
              <a:t>Additionally, sustainable procurement often involves the selection of suppliers based on ethical criteria, such as fair wages, safe working conditions, and respect for labor rights. This ethical sourcing approach aligns with international standards set by bodies like the </a:t>
            </a:r>
            <a:r>
              <a:rPr lang="en-US" sz="2400" b="1" dirty="0"/>
              <a:t>International </a:t>
            </a:r>
            <a:r>
              <a:rPr lang="en-US" sz="2400" b="1" dirty="0" err="1"/>
              <a:t>Labour</a:t>
            </a:r>
            <a:r>
              <a:rPr lang="en-US" sz="2400" b="1" dirty="0"/>
              <a:t> Organization (ILO)</a:t>
            </a:r>
            <a:r>
              <a:rPr lang="en-US" sz="2400" dirty="0"/>
              <a:t> and the </a:t>
            </a:r>
            <a:r>
              <a:rPr lang="en-US" sz="2400" b="1" dirty="0"/>
              <a:t>OECD Guidelines for Multinational Enterprises</a:t>
            </a:r>
            <a:r>
              <a:rPr lang="en-US" sz="2400" dirty="0"/>
              <a:t>, ensuring that procurement practices contribute to broader social welfare.</a:t>
            </a:r>
          </a:p>
        </p:txBody>
      </p:sp>
    </p:spTree>
    <p:extLst>
      <p:ext uri="{BB962C8B-B14F-4D97-AF65-F5344CB8AC3E}">
        <p14:creationId xmlns:p14="http://schemas.microsoft.com/office/powerpoint/2010/main" val="1108280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Social and Economic Impacts of Sustainable Procurement</a:t>
            </a:r>
          </a:p>
        </p:txBody>
      </p:sp>
      <p:sp>
        <p:nvSpPr>
          <p:cNvPr id="3" name="Rectangle 2"/>
          <p:cNvSpPr/>
          <p:nvPr/>
        </p:nvSpPr>
        <p:spPr>
          <a:xfrm>
            <a:off x="0" y="1844864"/>
            <a:ext cx="7674585" cy="3785652"/>
          </a:xfrm>
          <a:prstGeom prst="rect">
            <a:avLst/>
          </a:prstGeom>
        </p:spPr>
        <p:txBody>
          <a:bodyPr wrap="square">
            <a:spAutoFit/>
          </a:bodyPr>
          <a:lstStyle/>
          <a:p>
            <a:r>
              <a:rPr lang="en-US" sz="2400" dirty="0"/>
              <a:t>While sustainable procurement offers numerous benefits, it also presents challenges, particularly in balancing cost-efficiency with ethical considerations. Implementing sustainable procurement policies often requires initial investments in training, supplier development, and monitoring systems. However, the long-term benefits—such as enhanced brand reputation, customer loyalty, and regulatory compliance—outweigh the short-term costs, positioning organizations for sustainable growth in an increasingly conscious marketplace.</a:t>
            </a:r>
          </a:p>
        </p:txBody>
      </p:sp>
    </p:spTree>
    <p:extLst>
      <p:ext uri="{BB962C8B-B14F-4D97-AF65-F5344CB8AC3E}">
        <p14:creationId xmlns:p14="http://schemas.microsoft.com/office/powerpoint/2010/main" val="1424702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solidFill>
            <a:schemeClr val="accent5">
              <a:lumMod val="20000"/>
              <a:lumOff val="80000"/>
            </a:schemeClr>
          </a:solidFill>
          <a:ln>
            <a:solidFill>
              <a:schemeClr val="tx2">
                <a:lumMod val="75000"/>
              </a:schemeClr>
            </a:solidFill>
          </a:ln>
        </p:spPr>
        <p:txBody>
          <a:bodyPr wrap="square">
            <a:spAutoFit/>
          </a:bodyPr>
          <a:lstStyle/>
          <a:p>
            <a:pPr algn="ctr"/>
            <a:r>
              <a:rPr lang="en-US" sz="2400" b="1" dirty="0"/>
              <a:t>Conclusion</a:t>
            </a:r>
            <a:endParaRPr lang="en-US" sz="3200" b="1" dirty="0"/>
          </a:p>
        </p:txBody>
      </p:sp>
      <p:sp>
        <p:nvSpPr>
          <p:cNvPr id="3" name="Rectangle 2"/>
          <p:cNvSpPr/>
          <p:nvPr/>
        </p:nvSpPr>
        <p:spPr>
          <a:xfrm>
            <a:off x="0" y="1844864"/>
            <a:ext cx="7674585" cy="4524315"/>
          </a:xfrm>
          <a:prstGeom prst="rect">
            <a:avLst/>
          </a:prstGeom>
        </p:spPr>
        <p:txBody>
          <a:bodyPr wrap="square">
            <a:spAutoFit/>
          </a:bodyPr>
          <a:lstStyle/>
          <a:p>
            <a:r>
              <a:rPr lang="en-US" sz="2400" dirty="0"/>
              <a:t>The integration of Corporate Social Responsibility in contracts and the adoption of sustainable procurement practices are reshaping the landscape of contract management and procurement. These practices reflect a broader societal shift toward ethical, environmental, and social responsibility, compelling organizations to balance profitability with sustainability. By embedding CSR clauses in contracts and adopting sustainable procurement strategies, companies not only mitigate risks but also contribute to global efforts to build a more equitable and sustainable future. This transformation is not just a legal necessity but a strategic imperative in today’s business environment.</a:t>
            </a:r>
          </a:p>
        </p:txBody>
      </p:sp>
    </p:spTree>
    <p:extLst>
      <p:ext uri="{BB962C8B-B14F-4D97-AF65-F5344CB8AC3E}">
        <p14:creationId xmlns:p14="http://schemas.microsoft.com/office/powerpoint/2010/main" val="472572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Solutions to Overcome Challenges</a:t>
            </a:r>
            <a:endParaRPr lang="en-US" sz="2400" dirty="0"/>
          </a:p>
        </p:txBody>
      </p:sp>
      <p:sp>
        <p:nvSpPr>
          <p:cNvPr id="3" name="Rectangle 2"/>
          <p:cNvSpPr/>
          <p:nvPr/>
        </p:nvSpPr>
        <p:spPr>
          <a:xfrm>
            <a:off x="0" y="1542973"/>
            <a:ext cx="7674585" cy="4893647"/>
          </a:xfrm>
          <a:prstGeom prst="rect">
            <a:avLst/>
          </a:prstGeom>
        </p:spPr>
        <p:txBody>
          <a:bodyPr wrap="square">
            <a:spAutoFit/>
          </a:bodyPr>
          <a:lstStyle/>
          <a:p>
            <a:r>
              <a:rPr lang="en-US" sz="2400" i="1" u="sng" dirty="0"/>
              <a:t>To address these challenges, companies can:</a:t>
            </a:r>
          </a:p>
          <a:p>
            <a:endParaRPr lang="en-US" sz="2400" i="1" u="sng" dirty="0"/>
          </a:p>
          <a:p>
            <a:pPr marL="342900" lvl="0" indent="-342900">
              <a:buFont typeface="Arial" panose="020B0604020202020204" pitchFamily="34" charset="0"/>
              <a:buChar char="•"/>
            </a:pPr>
            <a:r>
              <a:rPr lang="en-US" sz="2400" b="1" dirty="0"/>
              <a:t>Adopt Global Standards</a:t>
            </a:r>
            <a:r>
              <a:rPr lang="en-US" sz="2400" dirty="0"/>
              <a:t>: Frameworks such as </a:t>
            </a:r>
            <a:r>
              <a:rPr lang="en-US" sz="2400" b="1" dirty="0"/>
              <a:t>ISO 20400</a:t>
            </a:r>
            <a:r>
              <a:rPr lang="en-US" sz="2400" dirty="0"/>
              <a:t> for sustainable procurement provide guidelines that help companies align their contracting processes with international best practices.</a:t>
            </a:r>
          </a:p>
          <a:p>
            <a:pPr marL="342900" lvl="0" indent="-342900">
              <a:buFont typeface="Arial" panose="020B0604020202020204" pitchFamily="34" charset="0"/>
              <a:buChar char="•"/>
            </a:pPr>
            <a:r>
              <a:rPr lang="en-US" sz="2400" b="1" dirty="0"/>
              <a:t>Invest in Training</a:t>
            </a:r>
            <a:r>
              <a:rPr lang="en-US" sz="2400" dirty="0"/>
              <a:t>: Educating employees, suppliers, and partners about the benefits of ethical and sustainable contracting can reduce resistance and foster cooperation.</a:t>
            </a:r>
          </a:p>
          <a:p>
            <a:pPr marL="342900" lvl="0" indent="-342900">
              <a:buFont typeface="Arial" panose="020B0604020202020204" pitchFamily="34" charset="0"/>
              <a:buChar char="•"/>
            </a:pPr>
            <a:r>
              <a:rPr lang="en-US" sz="2400" b="1" dirty="0"/>
              <a:t>Leverage Technology</a:t>
            </a:r>
            <a:r>
              <a:rPr lang="en-US" sz="2400" dirty="0"/>
              <a:t>: Contract management software can help businesses track compliance with ESG requirements, automate reporting, and ensure transparency in contract execution.</a:t>
            </a:r>
          </a:p>
        </p:txBody>
      </p:sp>
    </p:spTree>
    <p:extLst>
      <p:ext uri="{BB962C8B-B14F-4D97-AF65-F5344CB8AC3E}">
        <p14:creationId xmlns:p14="http://schemas.microsoft.com/office/powerpoint/2010/main" val="890907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3153748"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Section TWO</a:t>
            </a:r>
          </a:p>
        </p:txBody>
      </p:sp>
      <p:sp>
        <p:nvSpPr>
          <p:cNvPr id="7" name="Rectangle 6"/>
          <p:cNvSpPr/>
          <p:nvPr/>
        </p:nvSpPr>
        <p:spPr>
          <a:xfrm>
            <a:off x="1761810" y="2512194"/>
            <a:ext cx="9410268" cy="646331"/>
          </a:xfrm>
          <a:prstGeom prst="rect">
            <a:avLst/>
          </a:prstGeom>
          <a:solidFill>
            <a:schemeClr val="bg1"/>
          </a:solidFill>
          <a:ln>
            <a:solidFill>
              <a:schemeClr val="accent1"/>
            </a:solidFill>
          </a:ln>
        </p:spPr>
        <p:txBody>
          <a:bodyPr wrap="none">
            <a:spAutoFit/>
          </a:bodyPr>
          <a:lstStyle/>
          <a:p>
            <a:r>
              <a:rPr lang="en-US" sz="3600" b="1" dirty="0"/>
              <a:t>Cultural Considerations in Contract Negotiations</a:t>
            </a:r>
            <a:endParaRPr lang="en-US" sz="4000" b="1" dirty="0"/>
          </a:p>
        </p:txBody>
      </p:sp>
    </p:spTree>
    <p:extLst>
      <p:ext uri="{BB962C8B-B14F-4D97-AF65-F5344CB8AC3E}">
        <p14:creationId xmlns:p14="http://schemas.microsoft.com/office/powerpoint/2010/main" val="2629764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6001643"/>
          </a:xfrm>
          <a:prstGeom prst="rect">
            <a:avLst/>
          </a:prstGeom>
        </p:spPr>
        <p:txBody>
          <a:bodyPr wrap="square">
            <a:spAutoFit/>
          </a:bodyPr>
          <a:lstStyle/>
          <a:p>
            <a:r>
              <a:rPr lang="en-US" sz="2400" dirty="0"/>
              <a:t>As companies expand globally, they encounter diverse cultural frameworks that shape negotiation processes. Cultural sensitivity is no longer just an added benefit—it is a core component of successful international business dealings. Misunderstanding cultural nuances in negotiations can lead to mistrust, delayed agreements, or even complete negotiation failures. Therefore, understanding how culture influences negotiation behavior, decision-making, and communication is critical for fostering effective and mutually beneficial agreements.</a:t>
            </a:r>
          </a:p>
          <a:p>
            <a:r>
              <a:rPr lang="en-US" sz="2400" dirty="0"/>
              <a:t>This lecture will examine the significance of cultural awareness in contract negotiations, how specific cultural dimensions influence the process, common challenges, and effective strategies for navigating these differences. Drawing from academic research, we will explore how respecting cultural diversity enhances negotiation outcomes.</a:t>
            </a:r>
          </a:p>
        </p:txBody>
      </p:sp>
    </p:spTree>
    <p:extLst>
      <p:ext uri="{BB962C8B-B14F-4D97-AF65-F5344CB8AC3E}">
        <p14:creationId xmlns:p14="http://schemas.microsoft.com/office/powerpoint/2010/main" val="2799475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The Role of Culture in Contract Negotiations</a:t>
            </a:r>
          </a:p>
        </p:txBody>
      </p:sp>
      <p:sp>
        <p:nvSpPr>
          <p:cNvPr id="4" name="Rectangle 3"/>
          <p:cNvSpPr/>
          <p:nvPr/>
        </p:nvSpPr>
        <p:spPr>
          <a:xfrm>
            <a:off x="233888" y="1422460"/>
            <a:ext cx="6796832" cy="4524315"/>
          </a:xfrm>
          <a:prstGeom prst="rect">
            <a:avLst/>
          </a:prstGeom>
        </p:spPr>
        <p:txBody>
          <a:bodyPr wrap="square">
            <a:spAutoFit/>
          </a:bodyPr>
          <a:lstStyle/>
          <a:p>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Culture is a complex system of shared values, norms, and behaviors that influences how people perceive the world and interact with others. According to </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Hall’s theory of high-context and low-context cultures</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(Hall, 1976), different cultures vary in their communication styles. High-context cultures, such as Japan and Saudi Arabia, rely heavily on implicit communication, where meaning is conveyed through non-verbal cues, relationships, and context. In contrast, low-context cultures, like the United States and Germany, emphasize explicit communication, where clarity and directness are prioritized.</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68291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The Role of Culture in Contract Negotiations</a:t>
            </a:r>
          </a:p>
        </p:txBody>
      </p:sp>
      <p:sp>
        <p:nvSpPr>
          <p:cNvPr id="4" name="Rectangle 3"/>
          <p:cNvSpPr/>
          <p:nvPr/>
        </p:nvSpPr>
        <p:spPr>
          <a:xfrm>
            <a:off x="233888" y="1422460"/>
            <a:ext cx="6796832" cy="4154984"/>
          </a:xfrm>
          <a:prstGeom prst="rect">
            <a:avLst/>
          </a:prstGeom>
        </p:spPr>
        <p:txBody>
          <a:bodyPr wrap="square">
            <a:spAutoFit/>
          </a:bodyPr>
          <a:lstStyle/>
          <a:p>
            <a:r>
              <a:rPr lang="en-US" sz="2400" dirty="0"/>
              <a:t>In negotiations, these differences can significantly impact how agreements are discussed and understood. For example, negotiators from high-context cultures may perceive direct communication as confrontational, while those from low-context cultures may find indirect communication vague and frustrating. Misinterpreting these cues can lead to misunderstandings that hinder the negotiation process. Thus, cultural awareness in communication styles is essential for building trust and ensuring clarity in discussions.</a:t>
            </a:r>
          </a:p>
        </p:txBody>
      </p:sp>
    </p:spTree>
    <p:extLst>
      <p:ext uri="{BB962C8B-B14F-4D97-AF65-F5344CB8AC3E}">
        <p14:creationId xmlns:p14="http://schemas.microsoft.com/office/powerpoint/2010/main" val="644706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Cultural Dimensions Impacting Negotiation Behavior</a:t>
            </a:r>
          </a:p>
        </p:txBody>
      </p:sp>
      <p:sp>
        <p:nvSpPr>
          <p:cNvPr id="4" name="Rectangle 3"/>
          <p:cNvSpPr/>
          <p:nvPr/>
        </p:nvSpPr>
        <p:spPr>
          <a:xfrm>
            <a:off x="233888" y="1422460"/>
            <a:ext cx="6796832" cy="3046988"/>
          </a:xfrm>
          <a:prstGeom prst="rect">
            <a:avLst/>
          </a:prstGeom>
        </p:spPr>
        <p:txBody>
          <a:bodyPr wrap="square">
            <a:spAutoFit/>
          </a:bodyPr>
          <a:lstStyle/>
          <a:p>
            <a:r>
              <a:rPr lang="en-US" sz="2400" dirty="0"/>
              <a:t>One of the most widely recognized frameworks for understanding cultural differences in business is </a:t>
            </a:r>
            <a:r>
              <a:rPr lang="en-US" sz="2400" b="1" dirty="0"/>
              <a:t>Hofstede’s Cultural Dimensions Theory</a:t>
            </a:r>
            <a:r>
              <a:rPr lang="en-US" sz="2400" dirty="0"/>
              <a:t> (Hofstede, 1980). Hofstede identified several dimensions that shape how individuals from different cultures approach negotiations. Two particularly relevant dimensions are </a:t>
            </a:r>
            <a:r>
              <a:rPr lang="en-US" sz="2400" b="1" dirty="0"/>
              <a:t>power distance</a:t>
            </a:r>
            <a:r>
              <a:rPr lang="en-US" sz="2400" dirty="0"/>
              <a:t> and </a:t>
            </a:r>
            <a:r>
              <a:rPr lang="en-US" sz="2400" b="1" dirty="0"/>
              <a:t>individualism vs. collectivism</a:t>
            </a:r>
            <a:r>
              <a:rPr lang="en-US" sz="2400" dirty="0"/>
              <a:t>.</a:t>
            </a:r>
          </a:p>
        </p:txBody>
      </p:sp>
    </p:spTree>
    <p:extLst>
      <p:ext uri="{BB962C8B-B14F-4D97-AF65-F5344CB8AC3E}">
        <p14:creationId xmlns:p14="http://schemas.microsoft.com/office/powerpoint/2010/main" val="4106443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Cultural Dimensions Impacting Negotiation Behavior</a:t>
            </a:r>
          </a:p>
        </p:txBody>
      </p:sp>
      <p:sp>
        <p:nvSpPr>
          <p:cNvPr id="4" name="Rectangle 3"/>
          <p:cNvSpPr/>
          <p:nvPr/>
        </p:nvSpPr>
        <p:spPr>
          <a:xfrm>
            <a:off x="233888" y="1422460"/>
            <a:ext cx="6796832" cy="4893647"/>
          </a:xfrm>
          <a:prstGeom prst="rect">
            <a:avLst/>
          </a:prstGeom>
        </p:spPr>
        <p:txBody>
          <a:bodyPr wrap="square">
            <a:spAutoFit/>
          </a:bodyPr>
          <a:lstStyle/>
          <a:p>
            <a:r>
              <a:rPr lang="en-US" sz="2400" b="1" dirty="0"/>
              <a:t>Power distance</a:t>
            </a:r>
            <a:r>
              <a:rPr lang="en-US" sz="2400" dirty="0"/>
              <a:t> refers to the extent to which less powerful members of a society accept and expect unequal power distribution. In high power distance cultures, such as China and Mexico, hierarchical structures are respected, and decision-making often rests with senior leaders. Negotiators from these cultures may prefer formal, deferential interactions, where junior participants rarely challenge authority. In contrast, low power distance cultures, like Denmark and the United States, favor a more egalitarian approach, where all participants are encouraged to voice their opinions and contribute to decision-making.</a:t>
            </a:r>
          </a:p>
        </p:txBody>
      </p:sp>
    </p:spTree>
    <p:extLst>
      <p:ext uri="{BB962C8B-B14F-4D97-AF65-F5344CB8AC3E}">
        <p14:creationId xmlns:p14="http://schemas.microsoft.com/office/powerpoint/2010/main" val="3575945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Cultural Dimensions Impacting Negotiation Behavior</a:t>
            </a:r>
          </a:p>
        </p:txBody>
      </p:sp>
      <p:sp>
        <p:nvSpPr>
          <p:cNvPr id="4" name="Rectangle 3"/>
          <p:cNvSpPr/>
          <p:nvPr/>
        </p:nvSpPr>
        <p:spPr>
          <a:xfrm>
            <a:off x="233888" y="1422460"/>
            <a:ext cx="6796832" cy="5262979"/>
          </a:xfrm>
          <a:prstGeom prst="rect">
            <a:avLst/>
          </a:prstGeom>
        </p:spPr>
        <p:txBody>
          <a:bodyPr wrap="square">
            <a:spAutoFit/>
          </a:bodyPr>
          <a:lstStyle/>
          <a:p>
            <a:r>
              <a:rPr lang="en-US" sz="2400" b="1" dirty="0"/>
              <a:t>Individualism vs. collectivism</a:t>
            </a:r>
            <a:r>
              <a:rPr lang="en-US" sz="2400" dirty="0"/>
              <a:t> highlights the degree to which people prioritize personal goals over group objectives. Individualistic cultures, such as those in North America and Western Europe, often focus on personal achievement, autonomy, and self-interest. This can translate into negotiations where each party seeks to maximize their own gains. Conversely, collectivist cultures, common in Asia and Latin America, prioritize group harmony and consensus. Negotiators from these cultures may emphasize relationship-building and long-term partnerships over immediate benefits. These differences affect how trust is built, how concessions are made, and how final agreements are reached.</a:t>
            </a:r>
          </a:p>
        </p:txBody>
      </p:sp>
    </p:spTree>
    <p:extLst>
      <p:ext uri="{BB962C8B-B14F-4D97-AF65-F5344CB8AC3E}">
        <p14:creationId xmlns:p14="http://schemas.microsoft.com/office/powerpoint/2010/main" val="2452091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Challenges in Cross-Cultural Negotiations</a:t>
            </a:r>
          </a:p>
        </p:txBody>
      </p:sp>
      <p:sp>
        <p:nvSpPr>
          <p:cNvPr id="4" name="Rectangle 3"/>
          <p:cNvSpPr/>
          <p:nvPr/>
        </p:nvSpPr>
        <p:spPr>
          <a:xfrm>
            <a:off x="233888" y="1422460"/>
            <a:ext cx="6796832" cy="3785652"/>
          </a:xfrm>
          <a:prstGeom prst="rect">
            <a:avLst/>
          </a:prstGeom>
        </p:spPr>
        <p:txBody>
          <a:bodyPr wrap="square">
            <a:spAutoFit/>
          </a:bodyPr>
          <a:lstStyle/>
          <a:p>
            <a:r>
              <a:rPr lang="en-US" sz="2400" dirty="0"/>
              <a:t>Cross-cultural negotiations present various challenges that can complicate the contracting process. One of the primary challenges is </a:t>
            </a:r>
            <a:r>
              <a:rPr lang="en-US" sz="2400" b="1" dirty="0"/>
              <a:t>miscommunication</a:t>
            </a:r>
            <a:r>
              <a:rPr lang="en-US" sz="2400" dirty="0"/>
              <a:t>, often stemming from language barriers and differing communication styles. Even when parties speak a common language, cultural nuances can cause misunderstandings. For instance, in some cultures, saying “yes” may indicate understanding rather than agreement, leading to confusion about the true state of the negotiation.</a:t>
            </a:r>
          </a:p>
        </p:txBody>
      </p:sp>
    </p:spTree>
    <p:extLst>
      <p:ext uri="{BB962C8B-B14F-4D97-AF65-F5344CB8AC3E}">
        <p14:creationId xmlns:p14="http://schemas.microsoft.com/office/powerpoint/2010/main" val="396673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Challenges in Cross-Cultural Negotiations</a:t>
            </a:r>
          </a:p>
        </p:txBody>
      </p:sp>
      <p:sp>
        <p:nvSpPr>
          <p:cNvPr id="4" name="Rectangle 3"/>
          <p:cNvSpPr/>
          <p:nvPr/>
        </p:nvSpPr>
        <p:spPr>
          <a:xfrm>
            <a:off x="233888" y="1422460"/>
            <a:ext cx="7101632" cy="5262979"/>
          </a:xfrm>
          <a:prstGeom prst="rect">
            <a:avLst/>
          </a:prstGeom>
        </p:spPr>
        <p:txBody>
          <a:bodyPr wrap="square">
            <a:spAutoFit/>
          </a:bodyPr>
          <a:lstStyle/>
          <a:p>
            <a:r>
              <a:rPr lang="en-US" sz="2400" dirty="0"/>
              <a:t>Another challenge is the </a:t>
            </a:r>
            <a:r>
              <a:rPr lang="en-US" sz="2400" b="1" dirty="0"/>
              <a:t>perception of time</a:t>
            </a:r>
            <a:r>
              <a:rPr lang="en-US" sz="2400" dirty="0"/>
              <a:t>. According to </a:t>
            </a:r>
            <a:r>
              <a:rPr lang="en-US" sz="2400" b="1" dirty="0"/>
              <a:t>Hall’s concept of </a:t>
            </a:r>
            <a:r>
              <a:rPr lang="en-US" sz="2400" b="1" dirty="0" err="1"/>
              <a:t>polychronic</a:t>
            </a:r>
            <a:r>
              <a:rPr lang="en-US" sz="2400" b="1" dirty="0"/>
              <a:t> and </a:t>
            </a:r>
            <a:r>
              <a:rPr lang="en-US" sz="2400" b="1" dirty="0" err="1"/>
              <a:t>monochronic</a:t>
            </a:r>
            <a:r>
              <a:rPr lang="en-US" sz="2400" b="1" dirty="0"/>
              <a:t> time orientation</a:t>
            </a:r>
            <a:r>
              <a:rPr lang="en-US" sz="2400" dirty="0"/>
              <a:t> (Hall, 1983), cultures vary in how they view time management. </a:t>
            </a:r>
            <a:r>
              <a:rPr lang="en-US" sz="2400" dirty="0" err="1"/>
              <a:t>Monochronic</a:t>
            </a:r>
            <a:r>
              <a:rPr lang="en-US" sz="2400" dirty="0"/>
              <a:t> cultures, such as Germany and the United States, adhere strictly to schedules and deadlines. Delays in negotiations are often seen as a sign of inefficiency. On the other hand, </a:t>
            </a:r>
            <a:r>
              <a:rPr lang="en-US" sz="2400" dirty="0" err="1"/>
              <a:t>polychronic</a:t>
            </a:r>
            <a:r>
              <a:rPr lang="en-US" sz="2400" dirty="0"/>
              <a:t> cultures, such as those in the Middle East and Latin America, adopt a more fluid approach to time, valuing relationships over strict adherence to schedules. Misaligned perceptions of time can cause frustration and misinterpretations, especially when one party views delays as disrespectful while the other sees them as a natural part of relationship-building.</a:t>
            </a:r>
          </a:p>
        </p:txBody>
      </p:sp>
    </p:spTree>
    <p:extLst>
      <p:ext uri="{BB962C8B-B14F-4D97-AF65-F5344CB8AC3E}">
        <p14:creationId xmlns:p14="http://schemas.microsoft.com/office/powerpoint/2010/main" val="887908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Strategies for Effective Cross-Cultural Negotiations</a:t>
            </a:r>
          </a:p>
        </p:txBody>
      </p:sp>
      <p:sp>
        <p:nvSpPr>
          <p:cNvPr id="4" name="Rectangle 3"/>
          <p:cNvSpPr/>
          <p:nvPr/>
        </p:nvSpPr>
        <p:spPr>
          <a:xfrm>
            <a:off x="233888" y="1422460"/>
            <a:ext cx="7101632" cy="3416320"/>
          </a:xfrm>
          <a:prstGeom prst="rect">
            <a:avLst/>
          </a:prstGeom>
        </p:spPr>
        <p:txBody>
          <a:bodyPr wrap="square">
            <a:spAutoFit/>
          </a:bodyPr>
          <a:lstStyle/>
          <a:p>
            <a:r>
              <a:rPr lang="en-US" sz="2400" dirty="0"/>
              <a:t>To navigate these cultural complexities, negotiators must adopt strategies that foster understanding and collaboration. </a:t>
            </a:r>
            <a:r>
              <a:rPr lang="en-US" sz="2400" b="1" dirty="0"/>
              <a:t>Cultural intelligence (CQ)</a:t>
            </a:r>
            <a:r>
              <a:rPr lang="en-US" sz="2400" dirty="0"/>
              <a:t>, as described by </a:t>
            </a:r>
            <a:r>
              <a:rPr lang="en-US" sz="2400" b="1" dirty="0" err="1"/>
              <a:t>Earley</a:t>
            </a:r>
            <a:r>
              <a:rPr lang="en-US" sz="2400" b="1" dirty="0"/>
              <a:t> and </a:t>
            </a:r>
            <a:r>
              <a:rPr lang="en-US" sz="2400" b="1" dirty="0" err="1"/>
              <a:t>Ang</a:t>
            </a:r>
            <a:r>
              <a:rPr lang="en-US" sz="2400" b="1" dirty="0"/>
              <a:t> (2003)</a:t>
            </a:r>
            <a:r>
              <a:rPr lang="en-US" sz="2400" dirty="0"/>
              <a:t>, is the ability to recognize and adapt to cultural differences. Developing cultural intelligence involves three key components: cognitive understanding of cultural norms, emotional sensitivity to cultural diversity, and behavioral flexibility to adjust negotiation tactics accordingly.</a:t>
            </a:r>
          </a:p>
        </p:txBody>
      </p:sp>
    </p:spTree>
    <p:extLst>
      <p:ext uri="{BB962C8B-B14F-4D97-AF65-F5344CB8AC3E}">
        <p14:creationId xmlns:p14="http://schemas.microsoft.com/office/powerpoint/2010/main" val="1285279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Strategies for Effective Cross-Cultural Negotiations</a:t>
            </a:r>
          </a:p>
        </p:txBody>
      </p:sp>
      <p:sp>
        <p:nvSpPr>
          <p:cNvPr id="4" name="Rectangle 3"/>
          <p:cNvSpPr/>
          <p:nvPr/>
        </p:nvSpPr>
        <p:spPr>
          <a:xfrm>
            <a:off x="233888" y="1422460"/>
            <a:ext cx="7101632" cy="3785652"/>
          </a:xfrm>
          <a:prstGeom prst="rect">
            <a:avLst/>
          </a:prstGeom>
        </p:spPr>
        <p:txBody>
          <a:bodyPr wrap="square">
            <a:spAutoFit/>
          </a:bodyPr>
          <a:lstStyle/>
          <a:p>
            <a:r>
              <a:rPr lang="en-US" sz="2400" dirty="0"/>
              <a:t>One effective approach is </a:t>
            </a:r>
            <a:r>
              <a:rPr lang="en-US" sz="2400" b="1" dirty="0"/>
              <a:t>active listening</a:t>
            </a:r>
            <a:r>
              <a:rPr lang="en-US" sz="2400" dirty="0"/>
              <a:t>, which involves not only hearing what the other party says but also understanding the underlying cultural context. This helps prevent misinterpretation and demonstrates respect for the other party’s perspective. Additionally, </a:t>
            </a:r>
            <a:r>
              <a:rPr lang="en-US" sz="2400" b="1" dirty="0"/>
              <a:t>relationship-building</a:t>
            </a:r>
            <a:r>
              <a:rPr lang="en-US" sz="2400" dirty="0"/>
              <a:t> is crucial, particularly in collectivist and high-context cultures. Taking the time to build trust and establish personal connections can lead to smoother negotiations and stronger long-term partnerships.</a:t>
            </a:r>
          </a:p>
        </p:txBody>
      </p:sp>
    </p:spTree>
    <p:extLst>
      <p:ext uri="{BB962C8B-B14F-4D97-AF65-F5344CB8AC3E}">
        <p14:creationId xmlns:p14="http://schemas.microsoft.com/office/powerpoint/2010/main" val="1328896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Strategies for Effective Cross-Cultural Negotiations</a:t>
            </a:r>
          </a:p>
        </p:txBody>
      </p:sp>
      <p:sp>
        <p:nvSpPr>
          <p:cNvPr id="4" name="Rectangle 3"/>
          <p:cNvSpPr/>
          <p:nvPr/>
        </p:nvSpPr>
        <p:spPr>
          <a:xfrm>
            <a:off x="233888" y="1422460"/>
            <a:ext cx="7101632" cy="3046988"/>
          </a:xfrm>
          <a:prstGeom prst="rect">
            <a:avLst/>
          </a:prstGeom>
        </p:spPr>
        <p:txBody>
          <a:bodyPr wrap="square">
            <a:spAutoFit/>
          </a:bodyPr>
          <a:lstStyle/>
          <a:p>
            <a:r>
              <a:rPr lang="en-US" sz="2400" dirty="0"/>
              <a:t>Another important strategy is to </a:t>
            </a:r>
            <a:r>
              <a:rPr lang="en-US" sz="2400" b="1" dirty="0"/>
              <a:t>leverage cultural mediators or local experts</a:t>
            </a:r>
            <a:r>
              <a:rPr lang="en-US" sz="2400" dirty="0"/>
              <a:t> who understand both cultures involved. These individuals can bridge cultural gaps, clarify misunderstandings, and facilitate smoother communication. Finally, companies should invest in </a:t>
            </a:r>
            <a:r>
              <a:rPr lang="en-US" sz="2400" b="1" dirty="0"/>
              <a:t>cross-cultural training</a:t>
            </a:r>
            <a:r>
              <a:rPr lang="en-US" sz="2400" dirty="0"/>
              <a:t> for their negotiators to ensure they are well-prepared to engage with diverse counterparts.</a:t>
            </a:r>
          </a:p>
        </p:txBody>
      </p:sp>
    </p:spTree>
    <p:extLst>
      <p:ext uri="{BB962C8B-B14F-4D97-AF65-F5344CB8AC3E}">
        <p14:creationId xmlns:p14="http://schemas.microsoft.com/office/powerpoint/2010/main" val="3013286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3153748"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Section TWO</a:t>
            </a:r>
          </a:p>
        </p:txBody>
      </p:sp>
      <p:sp>
        <p:nvSpPr>
          <p:cNvPr id="7" name="Rectangle 6"/>
          <p:cNvSpPr/>
          <p:nvPr/>
        </p:nvSpPr>
        <p:spPr>
          <a:xfrm>
            <a:off x="420690" y="2502034"/>
            <a:ext cx="11290270" cy="646331"/>
          </a:xfrm>
          <a:prstGeom prst="rect">
            <a:avLst/>
          </a:prstGeom>
          <a:solidFill>
            <a:schemeClr val="bg1"/>
          </a:solidFill>
          <a:ln>
            <a:solidFill>
              <a:schemeClr val="accent1"/>
            </a:solidFill>
          </a:ln>
        </p:spPr>
        <p:txBody>
          <a:bodyPr wrap="none">
            <a:spAutoFit/>
          </a:bodyPr>
          <a:lstStyle/>
          <a:p>
            <a:r>
              <a:rPr lang="en-US" sz="3600" b="1" dirty="0"/>
              <a:t>Contemporary Issues and Trends in Contract Management</a:t>
            </a:r>
            <a:endParaRPr lang="en-US" sz="3600" dirty="0"/>
          </a:p>
        </p:txBody>
      </p:sp>
    </p:spTree>
    <p:extLst>
      <p:ext uri="{BB962C8B-B14F-4D97-AF65-F5344CB8AC3E}">
        <p14:creationId xmlns:p14="http://schemas.microsoft.com/office/powerpoint/2010/main" val="426118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7101632" cy="5632311"/>
          </a:xfrm>
          <a:prstGeom prst="rect">
            <a:avLst/>
          </a:prstGeom>
        </p:spPr>
        <p:txBody>
          <a:bodyPr wrap="square">
            <a:spAutoFit/>
          </a:bodyPr>
          <a:lstStyle/>
          <a:p>
            <a:r>
              <a:rPr lang="en-US" sz="2400" dirty="0"/>
              <a:t>Contract management is evolving rapidly due to the influence of technological advancements, sustainability initiatives, and global political dynamics. This evolution is not merely a shift in administrative processes but a transformation that reshapes the foundational principles of how contracts are drafted, negotiated, and enforced. In this lecture, we will explore several critical contemporary issues: ESG (Environmental, Social, and Governance) clauses, smart contracts, </a:t>
            </a:r>
            <a:r>
              <a:rPr lang="en-US" sz="2400" dirty="0" err="1"/>
              <a:t>blockchain</a:t>
            </a:r>
            <a:r>
              <a:rPr lang="en-US" sz="2400" dirty="0"/>
              <a:t>, geopolitical changes, artificial intelligence, and the impact of evolving international trade agreements. Each topic will be examined through two subtopics, offering a comprehensive understanding of their relevance and implications for contract management today.</a:t>
            </a:r>
            <a:endParaRPr lang="en-US" sz="3200" dirty="0"/>
          </a:p>
        </p:txBody>
      </p:sp>
    </p:spTree>
    <p:extLst>
      <p:ext uri="{BB962C8B-B14F-4D97-AF65-F5344CB8AC3E}">
        <p14:creationId xmlns:p14="http://schemas.microsoft.com/office/powerpoint/2010/main" val="168035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8401692" cy="461665"/>
          </a:xfrm>
          <a:prstGeom prst="rect">
            <a:avLst/>
          </a:prstGeom>
          <a:ln>
            <a:solidFill>
              <a:schemeClr val="tx2">
                <a:lumMod val="75000"/>
              </a:schemeClr>
            </a:solidFill>
          </a:ln>
        </p:spPr>
        <p:txBody>
          <a:bodyPr wrap="square">
            <a:spAutoFit/>
          </a:bodyPr>
          <a:lstStyle/>
          <a:p>
            <a:pPr algn="ctr"/>
            <a:r>
              <a:rPr lang="en-US" sz="2400" b="1" dirty="0"/>
              <a:t>ESG (Environmental, Social, Governance) Clauses in Contracts</a:t>
            </a:r>
          </a:p>
        </p:txBody>
      </p:sp>
      <p:sp>
        <p:nvSpPr>
          <p:cNvPr id="2" name="Rectangle 1"/>
          <p:cNvSpPr/>
          <p:nvPr/>
        </p:nvSpPr>
        <p:spPr>
          <a:xfrm>
            <a:off x="152400" y="1377876"/>
            <a:ext cx="7813040" cy="4893647"/>
          </a:xfrm>
          <a:prstGeom prst="rect">
            <a:avLst/>
          </a:prstGeom>
        </p:spPr>
        <p:txBody>
          <a:bodyPr wrap="square">
            <a:spAutoFit/>
          </a:bodyPr>
          <a:lstStyle/>
          <a:p>
            <a:pPr marL="457200" indent="-457200">
              <a:buAutoNum type="arabicPeriod"/>
            </a:pPr>
            <a:r>
              <a:rPr lang="en-US" sz="2400" b="1" dirty="0">
                <a:solidFill>
                  <a:schemeClr val="accent5">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Integration of ESG Clauses: </a:t>
            </a:r>
          </a:p>
          <a:p>
            <a:endPar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Corporate Responsibility and Risk Management</a:t>
            </a:r>
            <a:endParaRPr lang="en-US" sz="2400" b="1" dirty="0">
              <a:latin typeface="Times New Roman" panose="02020603050405020304" pitchFamily="18" charset="0"/>
              <a:ea typeface="Times New Roman" panose="02020603050405020304" pitchFamily="18" charset="0"/>
            </a:endParaRPr>
          </a:p>
          <a:p>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 rise of ESG clauses reflects a shift toward </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corporate responsibility</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where companies are no longer evaluated solely on their financial performance but also on their environmental, social, and governance impacts. According to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Elkington’s</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Triple Bottom Line (1994)</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businesses must balance profit with people and the planet. ESG clauses in contracts hold organizations accountable for their broader societal responsibilities, demanding compliance with environmental protection, labor rights, and ethical governance.</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8706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8401692" cy="461665"/>
          </a:xfrm>
          <a:prstGeom prst="rect">
            <a:avLst/>
          </a:prstGeom>
          <a:ln>
            <a:solidFill>
              <a:schemeClr val="tx2">
                <a:lumMod val="75000"/>
              </a:schemeClr>
            </a:solidFill>
          </a:ln>
        </p:spPr>
        <p:txBody>
          <a:bodyPr wrap="square">
            <a:spAutoFit/>
          </a:bodyPr>
          <a:lstStyle/>
          <a:p>
            <a:pPr algn="ctr"/>
            <a:r>
              <a:rPr lang="en-US" sz="2400" b="1" dirty="0"/>
              <a:t>ESG (Environmental, Social, Governance) Clauses in Contracts</a:t>
            </a:r>
          </a:p>
        </p:txBody>
      </p:sp>
      <p:sp>
        <p:nvSpPr>
          <p:cNvPr id="2" name="Rectangle 1"/>
          <p:cNvSpPr/>
          <p:nvPr/>
        </p:nvSpPr>
        <p:spPr>
          <a:xfrm>
            <a:off x="152400" y="1377876"/>
            <a:ext cx="7061200" cy="4154984"/>
          </a:xfrm>
          <a:prstGeom prst="rect">
            <a:avLst/>
          </a:prstGeom>
        </p:spPr>
        <p:txBody>
          <a:bodyPr wrap="square">
            <a:spAutoFit/>
          </a:bodyPr>
          <a:lstStyle/>
          <a:p>
            <a:pPr marL="457200" indent="-457200">
              <a:buAutoNum type="arabicPeriod"/>
            </a:pPr>
            <a:r>
              <a:rPr lang="en-US" sz="2400" b="1" dirty="0">
                <a:solidFill>
                  <a:schemeClr val="accent5">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Integration of ESG Clauses: </a:t>
            </a:r>
          </a:p>
          <a:p>
            <a:endPar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2400" dirty="0"/>
              <a:t>From a </a:t>
            </a:r>
            <a:r>
              <a:rPr lang="en-US" sz="2400" b="1" dirty="0"/>
              <a:t>risk management perspective</a:t>
            </a:r>
            <a:r>
              <a:rPr lang="en-US" sz="2400" dirty="0"/>
              <a:t>, ESG clauses mitigate reputational, operational, and legal risks. For instance, a company sourcing materials from regions with weak labor laws may include specific human rights obligations in their supplier contracts, reducing the risk of public backlash or regulatory penalties. Failure to include such clauses can lead to litigation, supply chain disruptions, or investor withdrawal, highlighting their importance in safeguarding business sustainability.</a:t>
            </a:r>
          </a:p>
        </p:txBody>
      </p:sp>
    </p:spTree>
    <p:extLst>
      <p:ext uri="{BB962C8B-B14F-4D97-AF65-F5344CB8AC3E}">
        <p14:creationId xmlns:p14="http://schemas.microsoft.com/office/powerpoint/2010/main" val="847446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2. Challenges in Implementation: Legal Complexities and Standardization Issues</a:t>
            </a:r>
          </a:p>
        </p:txBody>
      </p:sp>
      <p:sp>
        <p:nvSpPr>
          <p:cNvPr id="2" name="Rectangle 1"/>
          <p:cNvSpPr/>
          <p:nvPr/>
        </p:nvSpPr>
        <p:spPr>
          <a:xfrm>
            <a:off x="152400" y="1377876"/>
            <a:ext cx="7061200" cy="3046988"/>
          </a:xfrm>
          <a:prstGeom prst="rect">
            <a:avLst/>
          </a:prstGeom>
        </p:spPr>
        <p:txBody>
          <a:bodyPr wrap="square">
            <a:spAutoFit/>
          </a:bodyPr>
          <a:lstStyle/>
          <a:p>
            <a:r>
              <a:rPr lang="en-US" sz="2400" dirty="0"/>
              <a:t>While ESG integration is beneficial, it presents several </a:t>
            </a:r>
            <a:r>
              <a:rPr lang="en-US" sz="2400" b="1" dirty="0"/>
              <a:t>legal complexities</a:t>
            </a:r>
            <a:r>
              <a:rPr lang="en-US" sz="2400" dirty="0"/>
              <a:t>. Different jurisdictions have varying ESG standards, making contract drafting difficult. For example, environmental compliance in the EU under </a:t>
            </a:r>
            <a:r>
              <a:rPr lang="en-US" sz="2400" b="1" dirty="0"/>
              <a:t>the Corporate Sustainability Reporting Directive (CSRD)</a:t>
            </a:r>
            <a:r>
              <a:rPr lang="en-US" sz="2400" dirty="0"/>
              <a:t> differs significantly from regulations in emerging markets, requiring contracts to be meticulously localized.</a:t>
            </a:r>
          </a:p>
        </p:txBody>
      </p:sp>
    </p:spTree>
    <p:extLst>
      <p:ext uri="{BB962C8B-B14F-4D97-AF65-F5344CB8AC3E}">
        <p14:creationId xmlns:p14="http://schemas.microsoft.com/office/powerpoint/2010/main" val="208807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2. Challenges in Implementation: Legal Complexities and Standardization Issues</a:t>
            </a:r>
          </a:p>
        </p:txBody>
      </p:sp>
      <p:sp>
        <p:nvSpPr>
          <p:cNvPr id="2" name="Rectangle 1"/>
          <p:cNvSpPr/>
          <p:nvPr/>
        </p:nvSpPr>
        <p:spPr>
          <a:xfrm>
            <a:off x="152400" y="1377876"/>
            <a:ext cx="7061200" cy="3785652"/>
          </a:xfrm>
          <a:prstGeom prst="rect">
            <a:avLst/>
          </a:prstGeom>
        </p:spPr>
        <p:txBody>
          <a:bodyPr wrap="square">
            <a:spAutoFit/>
          </a:bodyPr>
          <a:lstStyle/>
          <a:p>
            <a:r>
              <a:rPr lang="en-US" sz="2400" dirty="0"/>
              <a:t>Additionally, the lack of </a:t>
            </a:r>
            <a:r>
              <a:rPr lang="en-US" sz="2400" b="1" dirty="0"/>
              <a:t>global standardization</a:t>
            </a:r>
            <a:r>
              <a:rPr lang="en-US" sz="2400" dirty="0"/>
              <a:t> complicates ESG enforcement. Companies may encounter discrepancies between contractual ESG obligations and practical enforcement mechanisms. This calls for stronger international cooperation in standardizing ESG frameworks, aligning contractual language with both local and international legal requirements. The need for harmonization is particularly pressing as ESG adoption becomes a prerequisite for global trade partnerships.</a:t>
            </a:r>
          </a:p>
        </p:txBody>
      </p:sp>
    </p:spTree>
    <p:extLst>
      <p:ext uri="{BB962C8B-B14F-4D97-AF65-F5344CB8AC3E}">
        <p14:creationId xmlns:p14="http://schemas.microsoft.com/office/powerpoint/2010/main" val="2081110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Smart Contracts and </a:t>
            </a:r>
            <a:r>
              <a:rPr lang="en-US" sz="2400" b="1" dirty="0" err="1"/>
              <a:t>Blockchain</a:t>
            </a:r>
            <a:r>
              <a:rPr lang="en-US" sz="2400" b="1" dirty="0"/>
              <a:t> Applications</a:t>
            </a:r>
          </a:p>
        </p:txBody>
      </p:sp>
      <p:sp>
        <p:nvSpPr>
          <p:cNvPr id="2" name="Rectangle 1"/>
          <p:cNvSpPr/>
          <p:nvPr/>
        </p:nvSpPr>
        <p:spPr>
          <a:xfrm>
            <a:off x="152400" y="1377876"/>
            <a:ext cx="7061200" cy="4524315"/>
          </a:xfrm>
          <a:prstGeom prst="rect">
            <a:avLst/>
          </a:prstGeom>
        </p:spPr>
        <p:txBody>
          <a:bodyPr wrap="square">
            <a:spAutoFit/>
          </a:bodyPr>
          <a:lstStyle/>
          <a:p>
            <a:r>
              <a:rPr lang="en-US" sz="2400" b="1" dirty="0"/>
              <a:t>1. Automation and Efficiency through Smart Contracts</a:t>
            </a:r>
          </a:p>
          <a:p>
            <a:r>
              <a:rPr lang="en-US" sz="2400" dirty="0"/>
              <a:t>Smart contracts, built on </a:t>
            </a:r>
            <a:r>
              <a:rPr lang="en-US" sz="2400" dirty="0" err="1"/>
              <a:t>blockchain</a:t>
            </a:r>
            <a:r>
              <a:rPr lang="en-US" sz="2400" dirty="0"/>
              <a:t> technology, represent a </a:t>
            </a:r>
            <a:r>
              <a:rPr lang="en-US" sz="2400" b="1" dirty="0"/>
              <a:t>paradigm shift</a:t>
            </a:r>
            <a:r>
              <a:rPr lang="en-US" sz="2400" dirty="0"/>
              <a:t> in contract management. These self-executing contracts are coded to automate the fulfillment of contractual obligations once predefined conditions are met. This automation significantly increases efficiency by eliminating intermediaries and reducing human error. For instance, in the logistics sector, a smart contract can trigger automatic payment once a shipment reaches its destination and is verified via </a:t>
            </a:r>
            <a:r>
              <a:rPr lang="en-US" sz="2400" dirty="0" err="1"/>
              <a:t>IoT</a:t>
            </a:r>
            <a:r>
              <a:rPr lang="en-US" sz="2400" dirty="0"/>
              <a:t> (Internet of Things) devices.</a:t>
            </a:r>
          </a:p>
        </p:txBody>
      </p:sp>
    </p:spTree>
    <p:extLst>
      <p:ext uri="{BB962C8B-B14F-4D97-AF65-F5344CB8AC3E}">
        <p14:creationId xmlns:p14="http://schemas.microsoft.com/office/powerpoint/2010/main" val="4217009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Smart Contracts and </a:t>
            </a:r>
            <a:r>
              <a:rPr lang="en-US" sz="2400" b="1" dirty="0" err="1"/>
              <a:t>Blockchain</a:t>
            </a:r>
            <a:r>
              <a:rPr lang="en-US" sz="2400" b="1" dirty="0"/>
              <a:t> Applications</a:t>
            </a:r>
          </a:p>
        </p:txBody>
      </p:sp>
      <p:sp>
        <p:nvSpPr>
          <p:cNvPr id="2" name="Rectangle 1"/>
          <p:cNvSpPr/>
          <p:nvPr/>
        </p:nvSpPr>
        <p:spPr>
          <a:xfrm>
            <a:off x="152400" y="1377876"/>
            <a:ext cx="7061200" cy="3046988"/>
          </a:xfrm>
          <a:prstGeom prst="rect">
            <a:avLst/>
          </a:prstGeom>
        </p:spPr>
        <p:txBody>
          <a:bodyPr wrap="square">
            <a:spAutoFit/>
          </a:bodyPr>
          <a:lstStyle/>
          <a:p>
            <a:r>
              <a:rPr lang="en-US" sz="2400" b="1" dirty="0"/>
              <a:t>Efficiency gains</a:t>
            </a:r>
            <a:r>
              <a:rPr lang="en-US" sz="2400" dirty="0"/>
              <a:t> from smart contracts are not merely theoretical. According to </a:t>
            </a:r>
            <a:r>
              <a:rPr lang="en-US" sz="2400" b="1" dirty="0" err="1"/>
              <a:t>Buterin</a:t>
            </a:r>
            <a:r>
              <a:rPr lang="en-US" sz="2400" b="1" dirty="0"/>
              <a:t> (2014)</a:t>
            </a:r>
            <a:r>
              <a:rPr lang="en-US" sz="2400" dirty="0"/>
              <a:t>, </a:t>
            </a:r>
            <a:r>
              <a:rPr lang="en-US" sz="2400" dirty="0" err="1"/>
              <a:t>blockchain’s</a:t>
            </a:r>
            <a:r>
              <a:rPr lang="en-US" sz="2400" dirty="0"/>
              <a:t> ability to provide an immutable ledger enhances trust and transparency, reducing disputes over contract terms. By eliminating manual verification processes, companies can accelerate contract execution, reduce administrative costs, and foster real-time monitoring of contractual performance.</a:t>
            </a:r>
          </a:p>
        </p:txBody>
      </p:sp>
    </p:spTree>
    <p:extLst>
      <p:ext uri="{BB962C8B-B14F-4D97-AF65-F5344CB8AC3E}">
        <p14:creationId xmlns:p14="http://schemas.microsoft.com/office/powerpoint/2010/main" val="3669398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2. Legal and Regulatory Barriers</a:t>
            </a:r>
          </a:p>
        </p:txBody>
      </p:sp>
      <p:sp>
        <p:nvSpPr>
          <p:cNvPr id="2" name="Rectangle 1"/>
          <p:cNvSpPr/>
          <p:nvPr/>
        </p:nvSpPr>
        <p:spPr>
          <a:xfrm>
            <a:off x="152400" y="1377876"/>
            <a:ext cx="7061200" cy="4154984"/>
          </a:xfrm>
          <a:prstGeom prst="rect">
            <a:avLst/>
          </a:prstGeom>
        </p:spPr>
        <p:txBody>
          <a:bodyPr wrap="square">
            <a:spAutoFit/>
          </a:bodyPr>
          <a:lstStyle/>
          <a:p>
            <a:r>
              <a:rPr lang="en-US" sz="2400" dirty="0"/>
              <a:t>Despite their promise, smart contracts face significant </a:t>
            </a:r>
            <a:r>
              <a:rPr lang="en-US" sz="2400" b="1" dirty="0"/>
              <a:t>legal barriers</a:t>
            </a:r>
            <a:r>
              <a:rPr lang="en-US" sz="2400" dirty="0"/>
              <a:t>, particularly concerning enforceability. Most legal systems were developed for traditional contracts, raising questions about how </a:t>
            </a:r>
            <a:r>
              <a:rPr lang="en-US" sz="2400" dirty="0" err="1"/>
              <a:t>blockchain</a:t>
            </a:r>
            <a:r>
              <a:rPr lang="en-US" sz="2400" dirty="0"/>
              <a:t>-based agreements fit into existing frameworks. For instance, issues like contract interpretation, dispute resolution, and jurisdiction remain unresolved in many regions. According to </a:t>
            </a:r>
            <a:r>
              <a:rPr lang="en-US" sz="2400" b="1" dirty="0"/>
              <a:t>Clack, </a:t>
            </a:r>
            <a:r>
              <a:rPr lang="en-US" sz="2400" b="1" dirty="0" err="1"/>
              <a:t>Bakshi</a:t>
            </a:r>
            <a:r>
              <a:rPr lang="en-US" sz="2400" b="1" dirty="0"/>
              <a:t>, and Braine (2016)</a:t>
            </a:r>
            <a:r>
              <a:rPr lang="en-US" sz="2400" dirty="0"/>
              <a:t>, the absence of universally accepted legal frameworks for smart contracts creates ambiguity, particularly in cross-border agreements.</a:t>
            </a:r>
          </a:p>
        </p:txBody>
      </p:sp>
    </p:spTree>
    <p:extLst>
      <p:ext uri="{BB962C8B-B14F-4D97-AF65-F5344CB8AC3E}">
        <p14:creationId xmlns:p14="http://schemas.microsoft.com/office/powerpoint/2010/main" val="4172150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2. Legal and Regulatory Barriers</a:t>
            </a:r>
          </a:p>
        </p:txBody>
      </p:sp>
      <p:sp>
        <p:nvSpPr>
          <p:cNvPr id="2" name="Rectangle 1"/>
          <p:cNvSpPr/>
          <p:nvPr/>
        </p:nvSpPr>
        <p:spPr>
          <a:xfrm>
            <a:off x="152400" y="1377876"/>
            <a:ext cx="7061200" cy="3046988"/>
          </a:xfrm>
          <a:prstGeom prst="rect">
            <a:avLst/>
          </a:prstGeom>
        </p:spPr>
        <p:txBody>
          <a:bodyPr wrap="square">
            <a:spAutoFit/>
          </a:bodyPr>
          <a:lstStyle/>
          <a:p>
            <a:r>
              <a:rPr lang="en-US" sz="2400" dirty="0"/>
              <a:t>Moreover, </a:t>
            </a:r>
            <a:r>
              <a:rPr lang="en-US" sz="2400" b="1" dirty="0"/>
              <a:t>regulatory challenges</a:t>
            </a:r>
            <a:r>
              <a:rPr lang="en-US" sz="2400" dirty="0"/>
              <a:t> pose a threat to widespread adoption. Governments and legal institutions are grappling with how to regulate </a:t>
            </a:r>
            <a:r>
              <a:rPr lang="en-US" sz="2400" dirty="0" err="1"/>
              <a:t>blockchain</a:t>
            </a:r>
            <a:r>
              <a:rPr lang="en-US" sz="2400" dirty="0"/>
              <a:t> while preserving its decentralized nature. Until comprehensive legal frameworks are established, businesses must approach smart contracts cautiously, ensuring their compliance with both traditional legal standards and emerging </a:t>
            </a:r>
            <a:r>
              <a:rPr lang="en-US" sz="2400" dirty="0" err="1"/>
              <a:t>blockchain</a:t>
            </a:r>
            <a:r>
              <a:rPr lang="en-US" sz="2400" dirty="0"/>
              <a:t> regulations</a:t>
            </a:r>
            <a:endParaRPr lang="en-US" sz="3200" dirty="0"/>
          </a:p>
        </p:txBody>
      </p:sp>
    </p:spTree>
    <p:extLst>
      <p:ext uri="{BB962C8B-B14F-4D97-AF65-F5344CB8AC3E}">
        <p14:creationId xmlns:p14="http://schemas.microsoft.com/office/powerpoint/2010/main" val="4050430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Impact of Geopolitical Changes on Contracting</a:t>
            </a:r>
          </a:p>
        </p:txBody>
      </p:sp>
      <p:sp>
        <p:nvSpPr>
          <p:cNvPr id="2" name="Rectangle 1"/>
          <p:cNvSpPr/>
          <p:nvPr/>
        </p:nvSpPr>
        <p:spPr>
          <a:xfrm>
            <a:off x="71748" y="1306756"/>
            <a:ext cx="8249920" cy="5632311"/>
          </a:xfrm>
          <a:prstGeom prst="rect">
            <a:avLst/>
          </a:prstGeom>
        </p:spPr>
        <p:txBody>
          <a:bodyPr wrap="square">
            <a:spAutoFit/>
          </a:bodyPr>
          <a:lstStyle/>
          <a:p>
            <a:r>
              <a:rPr lang="en-US" sz="2400" b="1" dirty="0">
                <a:solidFill>
                  <a:schemeClr val="accent5">
                    <a:lumMod val="50000"/>
                  </a:schemeClr>
                </a:solidFill>
              </a:rPr>
              <a:t>1. Supply Chain Disruptions and Contractual Resilience</a:t>
            </a:r>
          </a:p>
          <a:p>
            <a:r>
              <a:rPr lang="en-US" sz="2400" dirty="0"/>
              <a:t>Geopolitical changes such as trade wars, sanctions, and political instability significantly impact contract management by disrupting </a:t>
            </a:r>
            <a:r>
              <a:rPr lang="en-US" sz="2400" b="1" dirty="0"/>
              <a:t>global supply chains</a:t>
            </a:r>
            <a:r>
              <a:rPr lang="en-US" sz="2400" dirty="0"/>
              <a:t>. For instance, the </a:t>
            </a:r>
            <a:r>
              <a:rPr lang="en-US" sz="2400" b="1" dirty="0"/>
              <a:t>U.S.-China trade conflict</a:t>
            </a:r>
            <a:r>
              <a:rPr lang="en-US" sz="2400" dirty="0"/>
              <a:t> has led to increased tariffs, forcing companies to renegotiate contract terms with suppliers. To mitigate such risks, businesses are incorporating </a:t>
            </a:r>
            <a:r>
              <a:rPr lang="en-US" sz="2400" b="1" dirty="0"/>
              <a:t>resilience clauses</a:t>
            </a:r>
            <a:r>
              <a:rPr lang="en-US" sz="2400" dirty="0"/>
              <a:t> into their contracts, allowing for renegotiation or alternative sourcing in response to geopolitical disruptions.</a:t>
            </a:r>
          </a:p>
          <a:p>
            <a:r>
              <a:rPr lang="en-US" sz="2400" dirty="0"/>
              <a:t>These clauses often extend to </a:t>
            </a:r>
            <a:r>
              <a:rPr lang="en-US" sz="2400" b="1" dirty="0"/>
              <a:t>force majeure provisions</a:t>
            </a:r>
            <a:r>
              <a:rPr lang="en-US" sz="2400" dirty="0"/>
              <a:t>, where extraordinary events like wars or sanctions exempt parties from fulfilling contractual obligations. However, the effectiveness of such provisions depends on their specificity and jurisdictional applicability, as courts interpret force majeure differently across regions.</a:t>
            </a:r>
          </a:p>
        </p:txBody>
      </p:sp>
    </p:spTree>
    <p:extLst>
      <p:ext uri="{BB962C8B-B14F-4D97-AF65-F5344CB8AC3E}">
        <p14:creationId xmlns:p14="http://schemas.microsoft.com/office/powerpoint/2010/main" val="1849110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Impact of Geopolitical Changes on Contracting</a:t>
            </a:r>
          </a:p>
        </p:txBody>
      </p:sp>
      <p:sp>
        <p:nvSpPr>
          <p:cNvPr id="2" name="Rectangle 1"/>
          <p:cNvSpPr/>
          <p:nvPr/>
        </p:nvSpPr>
        <p:spPr>
          <a:xfrm>
            <a:off x="71748" y="1306756"/>
            <a:ext cx="7944492" cy="5632311"/>
          </a:xfrm>
          <a:prstGeom prst="rect">
            <a:avLst/>
          </a:prstGeom>
        </p:spPr>
        <p:txBody>
          <a:bodyPr wrap="square">
            <a:spAutoFit/>
          </a:bodyPr>
          <a:lstStyle/>
          <a:p>
            <a:r>
              <a:rPr lang="en-US" sz="2400" b="1" dirty="0">
                <a:solidFill>
                  <a:schemeClr val="accent5">
                    <a:lumMod val="50000"/>
                  </a:schemeClr>
                </a:solidFill>
              </a:rPr>
              <a:t>2. Strategic Risk Management and Political Forecasting</a:t>
            </a:r>
          </a:p>
          <a:p>
            <a:r>
              <a:rPr lang="en-US" sz="2400" dirty="0"/>
              <a:t>Modern contract management increasingly relies on </a:t>
            </a:r>
            <a:r>
              <a:rPr lang="en-US" sz="2400" b="1" dirty="0"/>
              <a:t>political forecasting</a:t>
            </a:r>
            <a:r>
              <a:rPr lang="en-US" sz="2400" dirty="0"/>
              <a:t> to anticipate geopolitical risks. By analyzing geopolitical trends, businesses can proactively adjust their contracting strategies, ensuring long-term stability. According to </a:t>
            </a:r>
            <a:r>
              <a:rPr lang="en-US" sz="2400" b="1" dirty="0"/>
              <a:t>PwC (2022)</a:t>
            </a:r>
            <a:r>
              <a:rPr lang="en-US" sz="2400" dirty="0"/>
              <a:t>, companies that incorporate geopolitical risk assessments into their contract lifecycle management are better positioned to withstand sudden political shifts, thereby maintaining operational continuity.</a:t>
            </a:r>
          </a:p>
          <a:p>
            <a:r>
              <a:rPr lang="en-US" sz="2400" dirty="0"/>
              <a:t>This proactive approach involves continuous monitoring of political developments, revising contract terms, and establishing contingency plans. Businesses that adapt to geopolitical volatility through strategic contract management not only mitigate risks but also gain a competitive edge in volatile markets.</a:t>
            </a:r>
          </a:p>
        </p:txBody>
      </p:sp>
    </p:spTree>
    <p:extLst>
      <p:ext uri="{BB962C8B-B14F-4D97-AF65-F5344CB8AC3E}">
        <p14:creationId xmlns:p14="http://schemas.microsoft.com/office/powerpoint/2010/main" val="641279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Impact of Artificial Intelligence and Machine Learning</a:t>
            </a:r>
          </a:p>
        </p:txBody>
      </p:sp>
      <p:sp>
        <p:nvSpPr>
          <p:cNvPr id="2" name="Rectangle 1"/>
          <p:cNvSpPr/>
          <p:nvPr/>
        </p:nvSpPr>
        <p:spPr>
          <a:xfrm>
            <a:off x="71748" y="1306756"/>
            <a:ext cx="7944492" cy="5632311"/>
          </a:xfrm>
          <a:prstGeom prst="rect">
            <a:avLst/>
          </a:prstGeom>
        </p:spPr>
        <p:txBody>
          <a:bodyPr wrap="square">
            <a:spAutoFit/>
          </a:bodyPr>
          <a:lstStyle/>
          <a:p>
            <a:r>
              <a:rPr lang="en-US" sz="2400" b="1" dirty="0">
                <a:solidFill>
                  <a:schemeClr val="accent5">
                    <a:lumMod val="50000"/>
                  </a:schemeClr>
                </a:solidFill>
              </a:rPr>
              <a:t>1. Automating Contract Analysis and Risk Identification</a:t>
            </a:r>
          </a:p>
          <a:p>
            <a:r>
              <a:rPr lang="en-US" sz="2400" dirty="0"/>
              <a:t>AI and ML are transforming contract management by automating </a:t>
            </a:r>
            <a:r>
              <a:rPr lang="en-US" sz="2400" b="1" dirty="0"/>
              <a:t>contract analysis</a:t>
            </a:r>
            <a:r>
              <a:rPr lang="en-US" sz="2400" dirty="0"/>
              <a:t> and identifying potential risks. These technologies enable systems to review vast amounts of contractual data, flagging inconsistent clauses, non-compliant terms, and potential legal risks. According to </a:t>
            </a:r>
            <a:r>
              <a:rPr lang="en-US" sz="2400" b="1" dirty="0"/>
              <a:t>Deloitte (2021)</a:t>
            </a:r>
            <a:r>
              <a:rPr lang="en-US" sz="2400" dirty="0"/>
              <a:t>, AI-driven contract management solutions can reduce contract review times by up to 90%, allowing legal teams to focus on high-level strategic issues.</a:t>
            </a:r>
          </a:p>
          <a:p>
            <a:r>
              <a:rPr lang="en-US" sz="2400" dirty="0"/>
              <a:t>Moreover, machine learning algorithms can </a:t>
            </a:r>
            <a:r>
              <a:rPr lang="en-US" sz="2400" b="1" dirty="0"/>
              <a:t>predict contractual risks</a:t>
            </a:r>
            <a:r>
              <a:rPr lang="en-US" sz="2400" dirty="0"/>
              <a:t> based on historical data, enabling businesses to take proactive measures. For instance, AI systems can forecast the likelihood of supplier default based on past performance trends, allowing companies to adjust terms or seek alternative suppliers.</a:t>
            </a:r>
          </a:p>
        </p:txBody>
      </p:sp>
    </p:spTree>
    <p:extLst>
      <p:ext uri="{BB962C8B-B14F-4D97-AF65-F5344CB8AC3E}">
        <p14:creationId xmlns:p14="http://schemas.microsoft.com/office/powerpoint/2010/main" val="1835896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Impact of Artificial Intelligence and Machine Learning</a:t>
            </a:r>
          </a:p>
        </p:txBody>
      </p:sp>
      <p:sp>
        <p:nvSpPr>
          <p:cNvPr id="2" name="Rectangle 1"/>
          <p:cNvSpPr/>
          <p:nvPr/>
        </p:nvSpPr>
        <p:spPr>
          <a:xfrm>
            <a:off x="71748" y="1306756"/>
            <a:ext cx="7944492" cy="5262979"/>
          </a:xfrm>
          <a:prstGeom prst="rect">
            <a:avLst/>
          </a:prstGeom>
        </p:spPr>
        <p:txBody>
          <a:bodyPr wrap="square">
            <a:spAutoFit/>
          </a:bodyPr>
          <a:lstStyle/>
          <a:p>
            <a:r>
              <a:rPr lang="en-US" sz="2400" b="1" dirty="0">
                <a:solidFill>
                  <a:schemeClr val="accent5">
                    <a:lumMod val="50000"/>
                  </a:schemeClr>
                </a:solidFill>
              </a:rPr>
              <a:t>2. Ethical Considerations and Data Privacy</a:t>
            </a:r>
          </a:p>
          <a:p>
            <a:r>
              <a:rPr lang="en-US" sz="2400" dirty="0"/>
              <a:t>While AI-driven contract management offers efficiency, it also raises significant </a:t>
            </a:r>
            <a:r>
              <a:rPr lang="en-US" sz="2400" b="1" dirty="0"/>
              <a:t>ethical concerns</a:t>
            </a:r>
            <a:r>
              <a:rPr lang="en-US" sz="2400" dirty="0"/>
              <a:t>. Issues such as algorithmic bias and data privacy require careful consideration. Algorithms may unintentionally embed biases from historical data, leading to discriminatory contract terms. Additionally, handling sensitive contractual data through AI systems introduces </a:t>
            </a:r>
            <a:r>
              <a:rPr lang="en-US" sz="2400" b="1" dirty="0"/>
              <a:t>privacy risks</a:t>
            </a:r>
            <a:r>
              <a:rPr lang="en-US" sz="2400" dirty="0"/>
              <a:t>, particularly in jurisdictions with strict data protection laws like the </a:t>
            </a:r>
            <a:r>
              <a:rPr lang="en-US" sz="2400" b="1" dirty="0"/>
              <a:t>General Data Protection Regulation (GDPR)</a:t>
            </a:r>
            <a:r>
              <a:rPr lang="en-US" sz="2400" dirty="0"/>
              <a:t> in Europe.</a:t>
            </a:r>
          </a:p>
          <a:p>
            <a:r>
              <a:rPr lang="en-US" sz="2400" dirty="0"/>
              <a:t>Businesses must establish clear ethical guidelines for AI use in contract management, ensuring transparency, accountability, and compliance with data protection regulations to build trust with stakeholders and regulatory bodies.</a:t>
            </a:r>
          </a:p>
        </p:txBody>
      </p:sp>
    </p:spTree>
    <p:extLst>
      <p:ext uri="{BB962C8B-B14F-4D97-AF65-F5344CB8AC3E}">
        <p14:creationId xmlns:p14="http://schemas.microsoft.com/office/powerpoint/2010/main" val="2482762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Evolving International Trade Agreements and Their Effect on Contracts</a:t>
            </a:r>
          </a:p>
        </p:txBody>
      </p:sp>
      <p:sp>
        <p:nvSpPr>
          <p:cNvPr id="2" name="Rectangle 1"/>
          <p:cNvSpPr/>
          <p:nvPr/>
        </p:nvSpPr>
        <p:spPr>
          <a:xfrm>
            <a:off x="71748" y="1306756"/>
            <a:ext cx="7944492" cy="5262979"/>
          </a:xfrm>
          <a:prstGeom prst="rect">
            <a:avLst/>
          </a:prstGeom>
        </p:spPr>
        <p:txBody>
          <a:bodyPr wrap="square">
            <a:spAutoFit/>
          </a:bodyPr>
          <a:lstStyle/>
          <a:p>
            <a:r>
              <a:rPr lang="en-US" sz="2400" b="1" dirty="0">
                <a:solidFill>
                  <a:schemeClr val="accent5">
                    <a:lumMod val="50000"/>
                  </a:schemeClr>
                </a:solidFill>
              </a:rPr>
              <a:t>1. Adapting Contracts to New Trade Policies</a:t>
            </a:r>
          </a:p>
          <a:p>
            <a:r>
              <a:rPr lang="en-US" sz="2400" dirty="0"/>
              <a:t>Evolving international trade agreements necessitate continuous contract adaptation to comply with new </a:t>
            </a:r>
            <a:r>
              <a:rPr lang="en-US" sz="2400" b="1" dirty="0"/>
              <a:t>trade policies</a:t>
            </a:r>
            <a:r>
              <a:rPr lang="en-US" sz="2400" dirty="0"/>
              <a:t>. Agreements such as the </a:t>
            </a:r>
            <a:r>
              <a:rPr lang="en-US" sz="2400" b="1" dirty="0"/>
              <a:t>Comprehensive and Progressive Agreement for Trans-Pacific Partnership (CPTPP)</a:t>
            </a:r>
            <a:r>
              <a:rPr lang="en-US" sz="2400" dirty="0"/>
              <a:t> introduce new rules that impact tariffs, labor standards, and intellectual property protections. Organizations must regularly update their contracts to reflect these changes, ensuring compliance and maintaining access to international markets.</a:t>
            </a:r>
          </a:p>
          <a:p>
            <a:r>
              <a:rPr lang="en-US" sz="2400" dirty="0"/>
              <a:t>Failure to adapt can result in </a:t>
            </a:r>
            <a:r>
              <a:rPr lang="en-US" sz="2400" b="1" dirty="0"/>
              <a:t>legal penalties</a:t>
            </a:r>
            <a:r>
              <a:rPr lang="en-US" sz="2400" dirty="0"/>
              <a:t> and lost market opportunities. For example, businesses operating in CPTPP member countries must align their labor practices with the agreement’s standards, necessitating revisions to labor-related contract clauses.</a:t>
            </a:r>
          </a:p>
        </p:txBody>
      </p:sp>
    </p:spTree>
    <p:extLst>
      <p:ext uri="{BB962C8B-B14F-4D97-AF65-F5344CB8AC3E}">
        <p14:creationId xmlns:p14="http://schemas.microsoft.com/office/powerpoint/2010/main" val="1934215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Evolving International Trade Agreements and Their Effect on Contracts</a:t>
            </a:r>
          </a:p>
        </p:txBody>
      </p:sp>
      <p:sp>
        <p:nvSpPr>
          <p:cNvPr id="2" name="Rectangle 1"/>
          <p:cNvSpPr/>
          <p:nvPr/>
        </p:nvSpPr>
        <p:spPr>
          <a:xfrm>
            <a:off x="71748" y="1306756"/>
            <a:ext cx="7944492" cy="4893647"/>
          </a:xfrm>
          <a:prstGeom prst="rect">
            <a:avLst/>
          </a:prstGeom>
        </p:spPr>
        <p:txBody>
          <a:bodyPr wrap="square">
            <a:spAutoFit/>
          </a:bodyPr>
          <a:lstStyle/>
          <a:p>
            <a:r>
              <a:rPr lang="en-US" sz="2400" b="1" dirty="0">
                <a:solidFill>
                  <a:schemeClr val="accent5">
                    <a:lumMod val="50000"/>
                  </a:schemeClr>
                </a:solidFill>
              </a:rPr>
              <a:t>2. Dynamic Contracting and Flexibility</a:t>
            </a:r>
          </a:p>
          <a:p>
            <a:r>
              <a:rPr lang="en-US" sz="2400" dirty="0"/>
              <a:t>Dynamic contracting, which involves creating flexible contract structures, is becoming essential for managing </a:t>
            </a:r>
            <a:r>
              <a:rPr lang="en-US" sz="2400" b="1" dirty="0"/>
              <a:t>regulatory volatility</a:t>
            </a:r>
            <a:r>
              <a:rPr lang="en-US" sz="2400" dirty="0"/>
              <a:t>. By incorporating adjustable terms and periodic review clauses, businesses can ensure their contracts remain relevant amidst shifting trade agreements. According to </a:t>
            </a:r>
            <a:r>
              <a:rPr lang="en-US" sz="2400" b="1" dirty="0"/>
              <a:t>KPMG (2023)</a:t>
            </a:r>
            <a:r>
              <a:rPr lang="en-US" sz="2400" dirty="0"/>
              <a:t>, dynamic contracts offer greater resilience by allowing for the seamless integration of new trade regulations, thereby reducing the risk of non-compliance.</a:t>
            </a:r>
          </a:p>
          <a:p>
            <a:r>
              <a:rPr lang="en-US" sz="2400" dirty="0"/>
              <a:t>In conclusion, the dynamic nature of international trade agreements underscores the need for agile contract management practices that balance compliance with operational flexibility.</a:t>
            </a:r>
          </a:p>
        </p:txBody>
      </p:sp>
    </p:spTree>
    <p:extLst>
      <p:ext uri="{BB962C8B-B14F-4D97-AF65-F5344CB8AC3E}">
        <p14:creationId xmlns:p14="http://schemas.microsoft.com/office/powerpoint/2010/main" val="101528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78107" y="562249"/>
            <a:ext cx="2286780" cy="646331"/>
          </a:xfrm>
          <a:prstGeom prst="rect">
            <a:avLst/>
          </a:prstGeom>
          <a:noFill/>
          <a:ln>
            <a:noFill/>
          </a:ln>
        </p:spPr>
        <p:txBody>
          <a:bodyPr wrap="none">
            <a:spAutoFit/>
          </a:bodyPr>
          <a:lstStyle/>
          <a:p>
            <a:r>
              <a:rPr lang="en-US" sz="3600" b="1" dirty="0" smtClean="0"/>
              <a:t>References</a:t>
            </a:r>
            <a:endParaRPr lang="en-US" sz="3600" dirty="0"/>
          </a:p>
        </p:txBody>
      </p:sp>
      <p:sp>
        <p:nvSpPr>
          <p:cNvPr id="3" name="Rectangle 2"/>
          <p:cNvSpPr/>
          <p:nvPr/>
        </p:nvSpPr>
        <p:spPr>
          <a:xfrm>
            <a:off x="71748" y="1373677"/>
            <a:ext cx="8349581" cy="4524315"/>
          </a:xfrm>
          <a:prstGeom prst="rect">
            <a:avLst/>
          </a:prstGeom>
        </p:spPr>
        <p:txBody>
          <a:bodyPr wrap="square">
            <a:spAutoFit/>
          </a:bodyPr>
          <a:lstStyle/>
          <a:p>
            <a:pPr algn="just"/>
            <a:r>
              <a:rPr lang="en-US" sz="2400" b="1" dirty="0"/>
              <a:t>1. </a:t>
            </a:r>
            <a:r>
              <a:rPr lang="en-US" sz="2400" b="1" dirty="0" err="1"/>
              <a:t>Benaroch</a:t>
            </a:r>
            <a:r>
              <a:rPr lang="en-US" sz="2400" b="1" dirty="0"/>
              <a:t>, M., &amp; Kauffman, R. J. (2021).</a:t>
            </a:r>
            <a:r>
              <a:rPr lang="en-US" sz="2400" dirty="0"/>
              <a:t> Managing IT project contracts under uncertainty. </a:t>
            </a:r>
            <a:r>
              <a:rPr lang="en-US" sz="2400" i="1" dirty="0"/>
              <a:t>MIS Quarterly, 45</a:t>
            </a:r>
            <a:r>
              <a:rPr lang="en-US" sz="2400" dirty="0"/>
              <a:t>(1), 345–372.</a:t>
            </a:r>
          </a:p>
          <a:p>
            <a:pPr algn="just"/>
            <a:r>
              <a:rPr lang="en-US" sz="2400" b="1" dirty="0"/>
              <a:t>2. Garrett, G. A., &amp; Rendon, R. G. (2021).</a:t>
            </a:r>
            <a:r>
              <a:rPr lang="en-US" sz="2400" dirty="0"/>
              <a:t> </a:t>
            </a:r>
            <a:r>
              <a:rPr lang="en-US" sz="2400" i="1" dirty="0"/>
              <a:t>Contract Management: Organizational Assessment Tools.</a:t>
            </a:r>
            <a:r>
              <a:rPr lang="en-US" sz="2400" dirty="0"/>
              <a:t> Routledge.</a:t>
            </a:r>
          </a:p>
          <a:p>
            <a:pPr algn="just"/>
            <a:r>
              <a:rPr lang="en-US" sz="2400" b="1" dirty="0"/>
              <a:t>3. </a:t>
            </a:r>
            <a:r>
              <a:rPr lang="en-US" sz="2400" b="1" dirty="0" err="1"/>
              <a:t>Ivens</a:t>
            </a:r>
            <a:r>
              <a:rPr lang="en-US" sz="2400" b="1" dirty="0"/>
              <a:t>, B. S., &amp; Blois, K. (2020).</a:t>
            </a:r>
            <a:r>
              <a:rPr lang="en-US" sz="2400" dirty="0"/>
              <a:t> </a:t>
            </a:r>
            <a:r>
              <a:rPr lang="en-US" sz="2400" i="1" dirty="0"/>
              <a:t>Business to Business Marketing Relationships: Contracts and Governance.</a:t>
            </a:r>
            <a:r>
              <a:rPr lang="en-US" sz="2400" dirty="0"/>
              <a:t> Oxford University Press.</a:t>
            </a:r>
          </a:p>
          <a:p>
            <a:pPr algn="just"/>
            <a:r>
              <a:rPr lang="en-US" sz="2400" b="1" dirty="0"/>
              <a:t>4. </a:t>
            </a:r>
            <a:r>
              <a:rPr lang="en-US" sz="2400" b="1" dirty="0" err="1"/>
              <a:t>Olver</a:t>
            </a:r>
            <a:r>
              <a:rPr lang="en-US" sz="2400" b="1" dirty="0"/>
              <a:t>, A., &amp; Woods, A. (2023).</a:t>
            </a:r>
            <a:r>
              <a:rPr lang="en-US" sz="2400" dirty="0"/>
              <a:t> Contracting and trust in public–private collaboration projects. </a:t>
            </a:r>
            <a:r>
              <a:rPr lang="en-US" sz="2400" i="1" dirty="0"/>
              <a:t>Public Management Review, 25</a:t>
            </a:r>
            <a:r>
              <a:rPr lang="en-US" sz="2400" dirty="0"/>
              <a:t>(6), 927–949.</a:t>
            </a:r>
          </a:p>
          <a:p>
            <a:pPr algn="just"/>
            <a:r>
              <a:rPr lang="en-US" sz="2400" b="1" dirty="0"/>
              <a:t>5. </a:t>
            </a:r>
            <a:r>
              <a:rPr lang="en-US" sz="2400" b="1" dirty="0" err="1"/>
              <a:t>Roehrich</a:t>
            </a:r>
            <a:r>
              <a:rPr lang="en-US" sz="2400" b="1" dirty="0"/>
              <a:t>, J. K., </a:t>
            </a:r>
            <a:r>
              <a:rPr lang="en-US" sz="2400" b="1" dirty="0" err="1"/>
              <a:t>Selviaridis</a:t>
            </a:r>
            <a:r>
              <a:rPr lang="en-US" sz="2400" b="1" dirty="0"/>
              <a:t>, K., &amp; Dolores, R. (2021).</a:t>
            </a:r>
            <a:r>
              <a:rPr lang="en-US" sz="2400" dirty="0"/>
              <a:t> Contracting for performance: A systematic review and research agenda. </a:t>
            </a:r>
            <a:r>
              <a:rPr lang="en-US" sz="2400" i="1" dirty="0"/>
              <a:t>Journal of Purchasing and Supply Management, 27</a:t>
            </a:r>
            <a:r>
              <a:rPr lang="en-US" sz="2400" dirty="0"/>
              <a:t>(3), 100700</a:t>
            </a:r>
            <a:r>
              <a:rPr lang="en-US" sz="2400" dirty="0" smtClean="0"/>
              <a:t>.</a:t>
            </a:r>
            <a:endParaRPr lang="en-US" sz="2400" dirty="0"/>
          </a:p>
        </p:txBody>
      </p:sp>
    </p:spTree>
    <p:extLst>
      <p:ext uri="{BB962C8B-B14F-4D97-AF65-F5344CB8AC3E}">
        <p14:creationId xmlns:p14="http://schemas.microsoft.com/office/powerpoint/2010/main" val="154211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78107" y="562249"/>
            <a:ext cx="2286780" cy="646331"/>
          </a:xfrm>
          <a:prstGeom prst="rect">
            <a:avLst/>
          </a:prstGeom>
          <a:noFill/>
          <a:ln>
            <a:noFill/>
          </a:ln>
        </p:spPr>
        <p:txBody>
          <a:bodyPr wrap="none">
            <a:spAutoFit/>
          </a:bodyPr>
          <a:lstStyle/>
          <a:p>
            <a:r>
              <a:rPr lang="en-US" sz="3600" b="1" dirty="0" smtClean="0"/>
              <a:t>References</a:t>
            </a:r>
            <a:endParaRPr lang="en-US" sz="3600" dirty="0"/>
          </a:p>
        </p:txBody>
      </p:sp>
      <p:sp>
        <p:nvSpPr>
          <p:cNvPr id="3" name="Rectangle 2"/>
          <p:cNvSpPr/>
          <p:nvPr/>
        </p:nvSpPr>
        <p:spPr>
          <a:xfrm>
            <a:off x="71748" y="1208580"/>
            <a:ext cx="8393826" cy="5262979"/>
          </a:xfrm>
          <a:prstGeom prst="rect">
            <a:avLst/>
          </a:prstGeom>
        </p:spPr>
        <p:txBody>
          <a:bodyPr wrap="square">
            <a:spAutoFit/>
          </a:bodyPr>
          <a:lstStyle/>
          <a:p>
            <a:pPr algn="just"/>
            <a:r>
              <a:rPr lang="en-US" sz="2400" b="1" dirty="0" smtClean="0"/>
              <a:t>6</a:t>
            </a:r>
            <a:r>
              <a:rPr lang="en-US" sz="2400" b="1" dirty="0"/>
              <a:t>. </a:t>
            </a:r>
            <a:r>
              <a:rPr lang="en-US" sz="2400" b="1" dirty="0" err="1"/>
              <a:t>Scotт</a:t>
            </a:r>
            <a:r>
              <a:rPr lang="en-US" sz="2400" b="1" dirty="0"/>
              <a:t>, S. V., &amp; Barrett, M. (2021).</a:t>
            </a:r>
            <a:r>
              <a:rPr lang="en-US" sz="2400" dirty="0"/>
              <a:t> </a:t>
            </a:r>
            <a:r>
              <a:rPr lang="en-US" sz="2400" i="1" dirty="0"/>
              <a:t>Digital Transformation and Contracting in Organizations.</a:t>
            </a:r>
            <a:r>
              <a:rPr lang="en-US" sz="2400" dirty="0"/>
              <a:t> Cambridge University Press.</a:t>
            </a:r>
          </a:p>
          <a:p>
            <a:pPr algn="just"/>
            <a:r>
              <a:rPr lang="en-US" sz="2400" b="1" dirty="0"/>
              <a:t>7. </a:t>
            </a:r>
            <a:r>
              <a:rPr lang="en-US" sz="2400" b="1" dirty="0" err="1"/>
              <a:t>Selviaridis</a:t>
            </a:r>
            <a:r>
              <a:rPr lang="en-US" sz="2400" b="1" dirty="0"/>
              <a:t>, K., &amp; </a:t>
            </a:r>
            <a:r>
              <a:rPr lang="en-US" sz="2400" b="1" dirty="0" err="1"/>
              <a:t>Wynstra</a:t>
            </a:r>
            <a:r>
              <a:rPr lang="en-US" sz="2400" b="1" dirty="0"/>
              <a:t>, F. (2022).</a:t>
            </a:r>
            <a:r>
              <a:rPr lang="en-US" sz="2400" dirty="0"/>
              <a:t> Performance-based contracting in business services: Design, challenges, and outcomes. </a:t>
            </a:r>
            <a:r>
              <a:rPr lang="en-US" sz="2400" i="1" dirty="0"/>
              <a:t>Industrial Marketing Management, 99</a:t>
            </a:r>
            <a:r>
              <a:rPr lang="en-US" sz="2400" dirty="0"/>
              <a:t>, 208–223.</a:t>
            </a:r>
          </a:p>
          <a:p>
            <a:pPr algn="just"/>
            <a:r>
              <a:rPr lang="en-US" sz="2400" b="1" dirty="0"/>
              <a:t>8. Turner, J. R. (2022).</a:t>
            </a:r>
            <a:r>
              <a:rPr lang="en-US" sz="2400" dirty="0"/>
              <a:t> </a:t>
            </a:r>
            <a:r>
              <a:rPr lang="en-US" sz="2400" i="1" dirty="0"/>
              <a:t>The Contract and the Project: Contractual Relations in Project-Based Work.</a:t>
            </a:r>
            <a:r>
              <a:rPr lang="en-US" sz="2400" dirty="0"/>
              <a:t> Routledge.</a:t>
            </a:r>
          </a:p>
          <a:p>
            <a:pPr algn="just"/>
            <a:r>
              <a:rPr lang="en-US" sz="2400" b="1" dirty="0"/>
              <a:t>9. van der </a:t>
            </a:r>
            <a:r>
              <a:rPr lang="en-US" sz="2400" b="1" dirty="0" err="1"/>
              <a:t>Valk</a:t>
            </a:r>
            <a:r>
              <a:rPr lang="en-US" sz="2400" b="1" dirty="0"/>
              <a:t>, W., &amp; van </a:t>
            </a:r>
            <a:r>
              <a:rPr lang="en-US" sz="2400" b="1" dirty="0" err="1"/>
              <a:t>Iwaarden</a:t>
            </a:r>
            <a:r>
              <a:rPr lang="en-US" sz="2400" b="1" dirty="0"/>
              <a:t>, J. (2020).</a:t>
            </a:r>
            <a:r>
              <a:rPr lang="en-US" sz="2400" dirty="0"/>
              <a:t> Contracting in project-based organizations: A review and future research agenda. </a:t>
            </a:r>
            <a:r>
              <a:rPr lang="en-US" sz="2400" i="1" dirty="0"/>
              <a:t>International Journal of Project Management, 38</a:t>
            </a:r>
            <a:r>
              <a:rPr lang="en-US" sz="2400" dirty="0"/>
              <a:t>(2), 88–103.</a:t>
            </a:r>
          </a:p>
          <a:p>
            <a:pPr algn="just"/>
            <a:r>
              <a:rPr lang="en-US" sz="2400" b="1" dirty="0"/>
              <a:t>10. </a:t>
            </a:r>
            <a:r>
              <a:rPr lang="en-US" sz="2400" b="1" dirty="0" err="1"/>
              <a:t>Vandaele</a:t>
            </a:r>
            <a:r>
              <a:rPr lang="en-US" sz="2400" b="1" dirty="0"/>
              <a:t>, N., Van den Berg, K., &amp; De </a:t>
            </a:r>
            <a:r>
              <a:rPr lang="en-US" sz="2400" b="1" dirty="0" err="1"/>
              <a:t>Vuyst</a:t>
            </a:r>
            <a:r>
              <a:rPr lang="en-US" sz="2400" b="1" dirty="0"/>
              <a:t>, S. (2021).</a:t>
            </a:r>
            <a:r>
              <a:rPr lang="en-US" sz="2400" dirty="0"/>
              <a:t> Relational contracting and collaboration performance in long-term projects. </a:t>
            </a:r>
            <a:r>
              <a:rPr lang="en-US" sz="2400" i="1" dirty="0"/>
              <a:t>International Journal of Project Management, 39</a:t>
            </a:r>
            <a:r>
              <a:rPr lang="en-US" sz="2400" dirty="0"/>
              <a:t>(5), 503–518.</a:t>
            </a:r>
          </a:p>
        </p:txBody>
      </p:sp>
    </p:spTree>
    <p:extLst>
      <p:ext uri="{BB962C8B-B14F-4D97-AF65-F5344CB8AC3E}">
        <p14:creationId xmlns:p14="http://schemas.microsoft.com/office/powerpoint/2010/main" val="3844876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4993755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D15F87D-C4AC-46A1-ABC4-0F163D9CFA5A}"/>
</file>

<file path=customXml/itemProps2.xml><?xml version="1.0" encoding="utf-8"?>
<ds:datastoreItem xmlns:ds="http://schemas.openxmlformats.org/officeDocument/2006/customXml" ds:itemID="{52A4B66C-076D-4C1C-8236-1641047F9B7F}">
  <ds:schemaRefs>
    <ds:schemaRef ds:uri="http://schemas.microsoft.com/sharepoint/v3/contenttype/forms"/>
  </ds:schemaRefs>
</ds:datastoreItem>
</file>

<file path=customXml/itemProps3.xml><?xml version="1.0" encoding="utf-8"?>
<ds:datastoreItem xmlns:ds="http://schemas.openxmlformats.org/officeDocument/2006/customXml" ds:itemID="{8273898D-2AFC-47AD-B843-08F8CEA6C1E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747</TotalTime>
  <Words>5537</Words>
  <Application>Microsoft Office PowerPoint</Application>
  <PresentationFormat>Widescreen</PresentationFormat>
  <Paragraphs>249</Paragraphs>
  <Slides>67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67</vt:i4>
      </vt:variant>
    </vt:vector>
  </HeadingPairs>
  <TitlesOfParts>
    <vt:vector size="74" baseType="lpstr">
      <vt:lpstr>Alexandria</vt:lpstr>
      <vt:lpstr>Arial</vt:lpstr>
      <vt:lpstr>Calibri</vt:lpstr>
      <vt:lpstr>Calibri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 hiasat</cp:lastModifiedBy>
  <cp:revision>32</cp:revision>
  <dcterms:created xsi:type="dcterms:W3CDTF">2023-04-29T09:08:23Z</dcterms:created>
  <dcterms:modified xsi:type="dcterms:W3CDTF">2025-12-01T14:34:16Z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