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6" r:id="rId5"/>
    <p:sldMasterId id="2147483682" r:id="rId6"/>
  </p:sldMasterIdLst>
  <p:notesMasterIdLst>
    <p:notesMasterId r:id="rId47"/>
  </p:notesMasterIdLst>
  <p:sldIdLst>
    <p:sldId id="480" r:id="rId7"/>
    <p:sldId id="303" r:id="rId8"/>
    <p:sldId id="271" r:id="rId9"/>
    <p:sldId id="789" r:id="rId10"/>
    <p:sldId id="823" r:id="rId11"/>
    <p:sldId id="818" r:id="rId12"/>
    <p:sldId id="727" r:id="rId13"/>
    <p:sldId id="817" r:id="rId14"/>
    <p:sldId id="791" r:id="rId15"/>
    <p:sldId id="792" r:id="rId16"/>
    <p:sldId id="793" r:id="rId17"/>
    <p:sldId id="794" r:id="rId18"/>
    <p:sldId id="824" r:id="rId19"/>
    <p:sldId id="795" r:id="rId20"/>
    <p:sldId id="796" r:id="rId21"/>
    <p:sldId id="790" r:id="rId22"/>
    <p:sldId id="797" r:id="rId23"/>
    <p:sldId id="800" r:id="rId24"/>
    <p:sldId id="804" r:id="rId25"/>
    <p:sldId id="825" r:id="rId26"/>
    <p:sldId id="805" r:id="rId27"/>
    <p:sldId id="809" r:id="rId28"/>
    <p:sldId id="810" r:id="rId29"/>
    <p:sldId id="808" r:id="rId30"/>
    <p:sldId id="826" r:id="rId31"/>
    <p:sldId id="807" r:id="rId32"/>
    <p:sldId id="811" r:id="rId33"/>
    <p:sldId id="819" r:id="rId34"/>
    <p:sldId id="806" r:id="rId35"/>
    <p:sldId id="812" r:id="rId36"/>
    <p:sldId id="820" r:id="rId37"/>
    <p:sldId id="815" r:id="rId38"/>
    <p:sldId id="803" r:id="rId39"/>
    <p:sldId id="827" r:id="rId40"/>
    <p:sldId id="828" r:id="rId41"/>
    <p:sldId id="802" r:id="rId42"/>
    <p:sldId id="801" r:id="rId43"/>
    <p:sldId id="799" r:id="rId44"/>
    <p:sldId id="798"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789"/>
            <p14:sldId id="823"/>
            <p14:sldId id="818"/>
            <p14:sldId id="727"/>
            <p14:sldId id="817"/>
            <p14:sldId id="791"/>
            <p14:sldId id="792"/>
            <p14:sldId id="793"/>
            <p14:sldId id="794"/>
            <p14:sldId id="824"/>
            <p14:sldId id="795"/>
            <p14:sldId id="796"/>
            <p14:sldId id="790"/>
            <p14:sldId id="797"/>
            <p14:sldId id="800"/>
            <p14:sldId id="804"/>
            <p14:sldId id="825"/>
            <p14:sldId id="805"/>
            <p14:sldId id="809"/>
            <p14:sldId id="810"/>
            <p14:sldId id="808"/>
            <p14:sldId id="826"/>
            <p14:sldId id="807"/>
            <p14:sldId id="811"/>
            <p14:sldId id="819"/>
            <p14:sldId id="806"/>
            <p14:sldId id="812"/>
            <p14:sldId id="820"/>
            <p14:sldId id="815"/>
            <p14:sldId id="803"/>
            <p14:sldId id="827"/>
            <p14:sldId id="828"/>
            <p14:sldId id="802"/>
            <p14:sldId id="801"/>
            <p14:sldId id="799"/>
            <p14:sldId id="798"/>
          </p14:sldIdLst>
        </p14:section>
        <p14:section name="Untitled Section" id="{2F6AD2C2-46A9-4BC4-94FF-3A698A8E8EFB}">
          <p14:sldIdLst>
            <p14:sldId id="349"/>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413" autoAdjust="0"/>
    <p:restoredTop sz="93738" autoAdjust="0"/>
  </p:normalViewPr>
  <p:slideViewPr>
    <p:cSldViewPr snapToGrid="0">
      <p:cViewPr varScale="1">
        <p:scale>
          <a:sx n="65" d="100"/>
          <a:sy n="65" d="100"/>
        </p:scale>
        <p:origin x="918"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viewProps" Target="viewProps.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presProps" Target="presProps.xml"/><Relationship Id="rId8" Type="http://schemas.openxmlformats.org/officeDocument/2006/relationships/slide" Target="slides/slide2.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20" Type="http://schemas.openxmlformats.org/officeDocument/2006/relationships/slide" Target="slides/slide14.xml"/><Relationship Id="rId41" Type="http://schemas.openxmlformats.org/officeDocument/2006/relationships/slide" Target="slides/slide35.xml"/><Relationship Id="rId1" Type="http://schemas.openxmlformats.org/officeDocument/2006/relationships/customXml" Target="../customXml/item1.xml"/><Relationship Id="rId6"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7/30/2026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A30573-2848-54EA-2C0E-EBDAF2CC741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43E04D9-CA67-BB30-0BF5-A39EA28870B8}"/>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A4D6741E-1644-7445-7511-62D60CD5550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CF65CF3-A95F-01BD-2A4B-3D0A21E7AC2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760085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3716B1-417C-392E-93A5-6B588D43DB8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6190FA1-2FDD-F609-3473-30AE8E0020BA}"/>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5E8E7FCB-D0D2-74EC-BAC3-E8F4256297C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16FFE77-F729-18B9-4B14-61B2573A6CA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984859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6112A6-AFAA-6CE1-CEED-D5182457C5F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8456C00-9B48-AE62-5EB4-D9949F60F669}"/>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A2258016-9F58-FE84-A7FA-13A6D67F7D0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B2280AD-8B8F-6421-709D-CC5CD543C44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997074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7/30/2026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7/30/2026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7/30/2026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656852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784208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1172950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5582577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7/30/2026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5766158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7/30/2026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2682003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7/30/2026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7161434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8736048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694729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8623017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0179262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02980458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634326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444445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871906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80023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207194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5267480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7928285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015657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7/30/2026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3244501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7/30/2026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1968907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7/30/2026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1764509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7255822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1828894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3447522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415727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51290627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296680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23367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302796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image" Target="../media/image1.png"/><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theme" Target="../theme/theme2.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8.xml"/><Relationship Id="rId13" Type="http://schemas.openxmlformats.org/officeDocument/2006/relationships/slideLayout" Target="../slideLayouts/slideLayout43.xml"/><Relationship Id="rId3" Type="http://schemas.openxmlformats.org/officeDocument/2006/relationships/slideLayout" Target="../slideLayouts/slideLayout33.xml"/><Relationship Id="rId7" Type="http://schemas.openxmlformats.org/officeDocument/2006/relationships/slideLayout" Target="../slideLayouts/slideLayout37.xml"/><Relationship Id="rId12" Type="http://schemas.openxmlformats.org/officeDocument/2006/relationships/slideLayout" Target="../slideLayouts/slideLayout42.xml"/><Relationship Id="rId17" Type="http://schemas.openxmlformats.org/officeDocument/2006/relationships/image" Target="../media/image1.png"/><Relationship Id="rId2" Type="http://schemas.openxmlformats.org/officeDocument/2006/relationships/slideLayout" Target="../slideLayouts/slideLayout32.xml"/><Relationship Id="rId16" Type="http://schemas.openxmlformats.org/officeDocument/2006/relationships/theme" Target="../theme/theme3.xml"/><Relationship Id="rId1" Type="http://schemas.openxmlformats.org/officeDocument/2006/relationships/slideLayout" Target="../slideLayouts/slideLayout31.xml"/><Relationship Id="rId6" Type="http://schemas.openxmlformats.org/officeDocument/2006/relationships/slideLayout" Target="../slideLayouts/slideLayout36.xml"/><Relationship Id="rId11" Type="http://schemas.openxmlformats.org/officeDocument/2006/relationships/slideLayout" Target="../slideLayouts/slideLayout41.xml"/><Relationship Id="rId5" Type="http://schemas.openxmlformats.org/officeDocument/2006/relationships/slideLayout" Target="../slideLayouts/slideLayout35.xml"/><Relationship Id="rId15" Type="http://schemas.openxmlformats.org/officeDocument/2006/relationships/slideLayout" Target="../slideLayouts/slideLayout45.xml"/><Relationship Id="rId10" Type="http://schemas.openxmlformats.org/officeDocument/2006/relationships/slideLayout" Target="../slideLayouts/slideLayout40.xml"/><Relationship Id="rId4" Type="http://schemas.openxmlformats.org/officeDocument/2006/relationships/slideLayout" Target="../slideLayouts/slideLayout34.xml"/><Relationship Id="rId9" Type="http://schemas.openxmlformats.org/officeDocument/2006/relationships/slideLayout" Target="../slideLayouts/slideLayout39.xml"/><Relationship Id="rId14" Type="http://schemas.openxmlformats.org/officeDocument/2006/relationships/slideLayout" Target="../slideLayouts/slideLayout4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7/30/2026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7/30/2026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493472118"/>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0" r:id="rId14"/>
    <p:sldLayoutId id="2147483681" r:id="rId15"/>
    <p:sldLayoutId id="2147483700"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7/30/2026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6687384"/>
      </p:ext>
    </p:extLst>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 id="2147483693" r:id="rId11"/>
    <p:sldLayoutId id="2147483694" r:id="rId12"/>
    <p:sldLayoutId id="2147483695" r:id="rId13"/>
    <p:sldLayoutId id="2147483696" r:id="rId14"/>
    <p:sldLayoutId id="2147483699"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28.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30.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30.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30.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4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4.xml"/><Relationship Id="rId5" Type="http://schemas.openxmlformats.org/officeDocument/2006/relationships/image" Target="../media/image12.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242841" y="5325927"/>
            <a:ext cx="3181497" cy="954107"/>
          </a:xfrm>
          <a:prstGeom prst="rect">
            <a:avLst/>
          </a:prstGeom>
          <a:noFill/>
        </p:spPr>
        <p:txBody>
          <a:bodyPr wrap="square" rtlCol="0">
            <a:spAutoFit/>
          </a:bodyPr>
          <a:lstStyle/>
          <a:p>
            <a:r>
              <a:rPr lang="en-US" sz="2800" b="1" dirty="0">
                <a:latin typeface="Alexandria" charset="0"/>
                <a:cs typeface="Alexandria" charset="0"/>
              </a:rPr>
              <a:t>Prepared by </a:t>
            </a:r>
          </a:p>
          <a:p>
            <a:r>
              <a:rPr lang="en-US" sz="2800" b="1" dirty="0">
                <a:latin typeface="Alexandria" charset="0"/>
                <a:cs typeface="Alexandria" charset="0"/>
              </a:rPr>
              <a:t>Dr. Rasha B. AL Jerd</a:t>
            </a:r>
          </a:p>
        </p:txBody>
      </p:sp>
      <p:sp>
        <p:nvSpPr>
          <p:cNvPr id="31" name="TextBox 30"/>
          <p:cNvSpPr txBox="1"/>
          <p:nvPr/>
        </p:nvSpPr>
        <p:spPr>
          <a:xfrm>
            <a:off x="104343" y="2133294"/>
            <a:ext cx="6096000" cy="738664"/>
          </a:xfrm>
          <a:prstGeom prst="rect">
            <a:avLst/>
          </a:prstGeom>
          <a:noFill/>
        </p:spPr>
        <p:txBody>
          <a:bodyPr wrap="square" rtlCol="0">
            <a:spAutoFit/>
          </a:bodyPr>
          <a:lstStyle/>
          <a:p>
            <a:r>
              <a:rPr lang="en-US" sz="4200" b="1" dirty="0">
                <a:solidFill>
                  <a:srgbClr val="00B0F0"/>
                </a:solidFill>
                <a:latin typeface="Alexandria" charset="0"/>
                <a:cs typeface="Alexandria" charset="0"/>
              </a:rPr>
              <a:t>Project Cost Management</a:t>
            </a:r>
          </a:p>
        </p:txBody>
      </p:sp>
      <p:sp>
        <p:nvSpPr>
          <p:cNvPr id="34" name="Rectangle: Rounded Corners 33"/>
          <p:cNvSpPr/>
          <p:nvPr/>
        </p:nvSpPr>
        <p:spPr>
          <a:xfrm>
            <a:off x="818038" y="3646383"/>
            <a:ext cx="4255713" cy="82777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10</a:t>
            </a:r>
          </a:p>
        </p:txBody>
      </p:sp>
      <p:sp>
        <p:nvSpPr>
          <p:cNvPr id="46" name="TextBox 45"/>
          <p:cNvSpPr txBox="1"/>
          <p:nvPr/>
        </p:nvSpPr>
        <p:spPr>
          <a:xfrm>
            <a:off x="2277870" y="2972153"/>
            <a:ext cx="1146468" cy="400110"/>
          </a:xfrm>
          <a:prstGeom prst="rect">
            <a:avLst/>
          </a:prstGeom>
          <a:noFill/>
        </p:spPr>
        <p:txBody>
          <a:bodyPr wrap="none" rtlCol="0">
            <a:spAutoFit/>
          </a:bodyPr>
          <a:lstStyle/>
          <a:p>
            <a:r>
              <a:rPr lang="en-US" sz="2000" b="1" dirty="0">
                <a:solidFill>
                  <a:srgbClr val="00B0F0"/>
                </a:solidFill>
                <a:latin typeface="Alexandria" charset="0"/>
                <a:cs typeface="Alexandria" charset="0"/>
              </a:rPr>
              <a:t>PMG 213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60" y="-380"/>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1797"/>
    </mc:Choice>
    <mc:Fallback xmlns="">
      <p:transition spd="slow" advTm="4179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840962" y="2785710"/>
            <a:ext cx="6247178" cy="769441"/>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Cost Management</a:t>
            </a:r>
          </a:p>
        </p:txBody>
      </p:sp>
      <p:sp>
        <p:nvSpPr>
          <p:cNvPr id="10" name="Rectangle: Rounded Corners 9"/>
          <p:cNvSpPr/>
          <p:nvPr/>
        </p:nvSpPr>
        <p:spPr>
          <a:xfrm>
            <a:off x="6513186" y="4095061"/>
            <a:ext cx="4060383"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10 </a:t>
            </a:r>
          </a:p>
        </p:txBody>
      </p:sp>
      <p:sp>
        <p:nvSpPr>
          <p:cNvPr id="11" name="TextBox 10"/>
          <p:cNvSpPr txBox="1"/>
          <p:nvPr/>
        </p:nvSpPr>
        <p:spPr>
          <a:xfrm>
            <a:off x="8292310" y="3519926"/>
            <a:ext cx="1146468" cy="400110"/>
          </a:xfrm>
          <a:prstGeom prst="rect">
            <a:avLst/>
          </a:prstGeom>
          <a:noFill/>
        </p:spPr>
        <p:txBody>
          <a:bodyPr wrap="none" rtlCol="0">
            <a:spAutoFit/>
          </a:bodyPr>
          <a:lstStyle/>
          <a:p>
            <a:r>
              <a:rPr lang="en-US" sz="2000" dirty="0">
                <a:latin typeface="Alexandria" charset="0"/>
                <a:cs typeface="Alexandria" charset="0"/>
              </a:rPr>
              <a:t>PMG 213</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412"/>
    </mc:Choice>
    <mc:Fallback xmlns="">
      <p:transition spd="slow" advTm="141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B0F0"/>
              </a:solidFill>
              <a:effectLst/>
              <a:uLnTx/>
              <a:uFillTx/>
              <a:latin typeface="Calibri"/>
              <a:ea typeface="Roboto Light" panose="02000000000000000000" pitchFamily="2" charset="0"/>
              <a:cs typeface="+mn-cs"/>
            </a:endParaRPr>
          </a:p>
        </p:txBody>
      </p:sp>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2" name="TextBox 41"/>
          <p:cNvSpPr txBox="1"/>
          <p:nvPr/>
        </p:nvSpPr>
        <p:spPr>
          <a:xfrm>
            <a:off x="5548944" y="1415761"/>
            <a:ext cx="6643056" cy="461665"/>
          </a:xfrm>
          <a:prstGeom prst="rect">
            <a:avLst/>
          </a:prstGeom>
          <a:noFill/>
        </p:spPr>
        <p:txBody>
          <a:bodyPr wrap="square" rtlCol="0">
            <a:spAutoFit/>
          </a:bodyPr>
          <a:lstStyle/>
          <a:p>
            <a:pPr lvl="0" algn="ctr">
              <a:defRPr/>
            </a:pPr>
            <a:r>
              <a:rPr kumimoji="0" lang="en-US" sz="2400" b="1" i="0" u="none" strike="noStrike" kern="1200" cap="none" spc="0" normalizeH="0" baseline="0" noProof="0" dirty="0">
                <a:ln>
                  <a:noFill/>
                </a:ln>
                <a:solidFill>
                  <a:prstClr val="black"/>
                </a:solidFill>
                <a:effectLst/>
                <a:uLnTx/>
                <a:uFillTx/>
                <a:latin typeface="Alexandria"/>
                <a:ea typeface="+mn-ea"/>
                <a:cs typeface="+mn-cs"/>
              </a:rPr>
              <a:t>Modern</a:t>
            </a:r>
            <a:r>
              <a:rPr lang="en-US" sz="2400" b="1" dirty="0">
                <a:solidFill>
                  <a:srgbClr val="00AEEF"/>
                </a:solidFill>
              </a:rPr>
              <a:t> </a:t>
            </a:r>
            <a:r>
              <a:rPr lang="en-US" sz="2400" b="1" dirty="0"/>
              <a:t>Trends in Project Cost Management</a:t>
            </a:r>
            <a:endParaRPr lang="en-US" sz="3200" b="1" i="1" dirty="0">
              <a:latin typeface="Alexandria"/>
              <a:cs typeface="Times New Roman" panose="02020603050405020304" pitchFamily="18"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F5C0F8DF-5175-7056-D702-0089694F90AA}"/>
              </a:ext>
            </a:extLst>
          </p:cNvPr>
          <p:cNvSpPr txBox="1"/>
          <p:nvPr/>
        </p:nvSpPr>
        <p:spPr>
          <a:xfrm>
            <a:off x="1132460" y="1583728"/>
            <a:ext cx="5228583" cy="144655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Project Cost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Management</a:t>
            </a:r>
          </a:p>
        </p:txBody>
      </p:sp>
      <p:sp>
        <p:nvSpPr>
          <p:cNvPr id="10" name="TextBox 9">
            <a:extLst>
              <a:ext uri="{FF2B5EF4-FFF2-40B4-BE49-F238E27FC236}">
                <a16:creationId xmlns:a16="http://schemas.microsoft.com/office/drawing/2014/main" id="{BC69BB15-40EF-F1FD-1B93-3E09FD9A94CC}"/>
              </a:ext>
            </a:extLst>
          </p:cNvPr>
          <p:cNvSpPr txBox="1"/>
          <p:nvPr/>
        </p:nvSpPr>
        <p:spPr>
          <a:xfrm>
            <a:off x="1023730" y="3167390"/>
            <a:ext cx="8912915" cy="267765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          PMG 213</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a:p>
            <a:r>
              <a:rPr lang="en-US" sz="2800" b="1" dirty="0">
                <a:latin typeface="Alexandria" charset="0"/>
                <a:cs typeface="Alexandria" charset="0"/>
              </a:rPr>
              <a:t>Prepared by </a:t>
            </a:r>
          </a:p>
          <a:p>
            <a:r>
              <a:rPr lang="en-US" sz="2800" b="1" dirty="0">
                <a:latin typeface="Alexandria" charset="0"/>
                <a:cs typeface="Alexandria" charset="0"/>
              </a:rPr>
              <a:t>Dr. Rasha B. AL Jerd</a:t>
            </a:r>
          </a:p>
        </p:txBody>
      </p:sp>
    </p:spTree>
  </p:cSld>
  <p:clrMapOvr>
    <a:masterClrMapping/>
  </p:clrMapOvr>
  <mc:AlternateContent xmlns:mc="http://schemas.openxmlformats.org/markup-compatibility/2006" xmlns:p14="http://schemas.microsoft.com/office/powerpoint/2010/main">
    <mc:Choice Requires="p14">
      <p:transition spd="slow" p14:dur="2000" advTm="2781"/>
    </mc:Choice>
    <mc:Fallback xmlns="">
      <p:transition spd="slow" advTm="278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700418-3355-C08B-69C4-AC03ECAE72DE}"/>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C2FE2C67-7B4B-63E2-7EBF-2A442B81542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694AC79E-1F4E-BFC5-FE0A-46AF24F32FD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879C6761-3F6D-F460-02D8-D77D1CE4D847}"/>
              </a:ext>
            </a:extLst>
          </p:cNvPr>
          <p:cNvSpPr/>
          <p:nvPr/>
        </p:nvSpPr>
        <p:spPr>
          <a:xfrm rot="16200000" flipV="1">
            <a:off x="-1548190" y="446767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B907FBA1-C987-E32A-B24D-77F4CA7A493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2" name="Rectangle 31">
            <a:extLst>
              <a:ext uri="{FF2B5EF4-FFF2-40B4-BE49-F238E27FC236}">
                <a16:creationId xmlns:a16="http://schemas.microsoft.com/office/drawing/2014/main" id="{EACF2369-53CF-08CF-8D15-F26F0B8C2F1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latin typeface="Alexandria" charset="0"/>
                <a:cs typeface="Alexandria" charset="0"/>
              </a:rPr>
              <a:t>Lecture 10</a:t>
            </a:r>
          </a:p>
        </p:txBody>
      </p:sp>
      <p:pic>
        <p:nvPicPr>
          <p:cNvPr id="6" name="Graphic 21">
            <a:extLst>
              <a:ext uri="{FF2B5EF4-FFF2-40B4-BE49-F238E27FC236}">
                <a16:creationId xmlns:a16="http://schemas.microsoft.com/office/drawing/2014/main" id="{4760A148-2C0D-3FEC-9327-BC5F5E46005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41FC32F6-F1B3-04D2-1709-42C3448F7C08}"/>
              </a:ext>
            </a:extLst>
          </p:cNvPr>
          <p:cNvSpPr txBox="1"/>
          <p:nvPr/>
        </p:nvSpPr>
        <p:spPr>
          <a:xfrm>
            <a:off x="2931241" y="2547329"/>
            <a:ext cx="8926462" cy="3200876"/>
          </a:xfrm>
          <a:prstGeom prst="rect">
            <a:avLst/>
          </a:prstGeom>
          <a:noFill/>
        </p:spPr>
        <p:txBody>
          <a:bodyPr wrap="square">
            <a:spAutoFit/>
          </a:bodyPr>
          <a:lstStyle/>
          <a:p>
            <a:pPr algn="ctr"/>
            <a:r>
              <a:rPr lang="en-US" sz="2000" b="1" dirty="0">
                <a:latin typeface="Alexandria"/>
              </a:rPr>
              <a:t>Modern Trends in Project Cost Management: Driving Value through Innovation, </a:t>
            </a:r>
            <a:r>
              <a:rPr lang="en-US" sz="2000" b="1" dirty="0"/>
              <a:t>Risk Monetization, </a:t>
            </a:r>
            <a:r>
              <a:rPr lang="en-US" sz="2000" b="1" dirty="0">
                <a:latin typeface="Alexandria"/>
              </a:rPr>
              <a:t>Sustainability.</a:t>
            </a:r>
            <a:endParaRPr lang="ar-SY" sz="2000" b="1" dirty="0">
              <a:latin typeface="Alexandria"/>
            </a:endParaRPr>
          </a:p>
          <a:p>
            <a:r>
              <a:rPr lang="en-US" u="sng" dirty="0"/>
              <a:t>This lecture includes the followings:</a:t>
            </a:r>
          </a:p>
          <a:p>
            <a:pPr algn="just"/>
            <a:r>
              <a:rPr lang="en-US" b="1" u="sng" dirty="0"/>
              <a:t>1- </a:t>
            </a:r>
            <a:r>
              <a:rPr lang="en-US" b="1" dirty="0">
                <a:latin typeface="Alexandria"/>
              </a:rPr>
              <a:t>Introduction </a:t>
            </a:r>
            <a:r>
              <a:rPr lang="en-US" b="1" dirty="0"/>
              <a:t>&amp; Theoretical Evolution:</a:t>
            </a:r>
          </a:p>
          <a:p>
            <a:pPr algn="just"/>
            <a:r>
              <a:rPr lang="en-US" u="sng" dirty="0">
                <a:solidFill>
                  <a:prstClr val="black"/>
                </a:solidFill>
                <a:latin typeface="Alexandria"/>
              </a:rPr>
              <a:t>1:1 </a:t>
            </a:r>
            <a:r>
              <a:rPr lang="en-US" dirty="0">
                <a:solidFill>
                  <a:prstClr val="black"/>
                </a:solidFill>
                <a:latin typeface="Alexandria"/>
              </a:rPr>
              <a:t>Drivers of Modern Cost Management Evolution</a:t>
            </a:r>
          </a:p>
          <a:p>
            <a:pPr algn="just"/>
            <a:r>
              <a:rPr lang="en-US" u="sng" dirty="0">
                <a:solidFill>
                  <a:prstClr val="black"/>
                </a:solidFill>
                <a:latin typeface="Alexandria"/>
              </a:rPr>
              <a:t>1:2</a:t>
            </a:r>
            <a:r>
              <a:rPr lang="en-US" dirty="0">
                <a:solidFill>
                  <a:prstClr val="black"/>
                </a:solidFill>
                <a:latin typeface="Alexandria"/>
              </a:rPr>
              <a:t> Strategic Objectives of the Modern Cost Framework</a:t>
            </a:r>
            <a:endParaRPr lang="en-US" b="1" dirty="0">
              <a:solidFill>
                <a:prstClr val="black"/>
              </a:solidFill>
              <a:latin typeface="Alexandria"/>
            </a:endParaRPr>
          </a:p>
          <a:p>
            <a:pPr algn="just"/>
            <a:r>
              <a:rPr lang="en-US" b="1" u="sng" dirty="0">
                <a:solidFill>
                  <a:prstClr val="black"/>
                </a:solidFill>
                <a:latin typeface="Alexandria"/>
              </a:rPr>
              <a:t>2-</a:t>
            </a:r>
            <a:r>
              <a:rPr lang="en-US" b="1" dirty="0">
                <a:solidFill>
                  <a:prstClr val="black"/>
                </a:solidFill>
                <a:latin typeface="Alexandria"/>
              </a:rPr>
              <a:t> Digital Transformation, </a:t>
            </a:r>
            <a:r>
              <a:rPr lang="en-US" b="1" dirty="0"/>
              <a:t>AI and Predictive Analytics</a:t>
            </a:r>
            <a:endParaRPr lang="en-US" b="1" dirty="0">
              <a:solidFill>
                <a:prstClr val="black"/>
              </a:solidFill>
              <a:latin typeface="Alexandria"/>
            </a:endParaRPr>
          </a:p>
          <a:p>
            <a:pPr algn="just"/>
            <a:r>
              <a:rPr lang="en-US" u="sng" dirty="0">
                <a:latin typeface="Alexandria"/>
              </a:rPr>
              <a:t>2:1</a:t>
            </a:r>
            <a:r>
              <a:rPr lang="en-US" dirty="0">
                <a:latin typeface="Alexandria"/>
              </a:rPr>
              <a:t> </a:t>
            </a:r>
            <a:r>
              <a:rPr lang="en-US" dirty="0"/>
              <a:t>Artificial Intelligence (AI) and Machine Learning (ML) in Estimation</a:t>
            </a:r>
          </a:p>
          <a:p>
            <a:pPr algn="just"/>
            <a:r>
              <a:rPr lang="en-US" u="sng" dirty="0">
                <a:latin typeface="Alexandria"/>
              </a:rPr>
              <a:t>2:2</a:t>
            </a:r>
            <a:r>
              <a:rPr lang="en-US" dirty="0">
                <a:latin typeface="Alexandria"/>
              </a:rPr>
              <a:t> </a:t>
            </a:r>
            <a:r>
              <a:rPr lang="en-US" dirty="0"/>
              <a:t>Real-Time Data Analytics and ERP Integration</a:t>
            </a:r>
          </a:p>
          <a:p>
            <a:pPr algn="just"/>
            <a:r>
              <a:rPr lang="en-US" u="sng" dirty="0">
                <a:latin typeface="Alexandria"/>
              </a:rPr>
              <a:t>2:3 </a:t>
            </a:r>
            <a:r>
              <a:rPr lang="en-US" dirty="0"/>
              <a:t>Predictive Analytics vs. Historical Reporting</a:t>
            </a:r>
          </a:p>
          <a:p>
            <a:pPr algn="just"/>
            <a:r>
              <a:rPr lang="en-US" u="sng" dirty="0">
                <a:latin typeface="Alexandria"/>
              </a:rPr>
              <a:t>2:4</a:t>
            </a:r>
            <a:r>
              <a:rPr lang="en-US" dirty="0">
                <a:latin typeface="Alexandria"/>
              </a:rPr>
              <a:t> </a:t>
            </a:r>
            <a:r>
              <a:rPr lang="en-US" dirty="0"/>
              <a:t>Parametric Modeling and Big Data</a:t>
            </a:r>
          </a:p>
        </p:txBody>
      </p:sp>
    </p:spTree>
    <p:extLst>
      <p:ext uri="{BB962C8B-B14F-4D97-AF65-F5344CB8AC3E}">
        <p14:creationId xmlns:p14="http://schemas.microsoft.com/office/powerpoint/2010/main" val="33823286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C5CDD2-634F-0819-7858-51EF217C41CD}"/>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F1E3C929-F73A-C079-7A67-CE4CB4CF024B}"/>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5868BCDC-0F30-A39B-33E9-A53068CB25A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92BD518A-AF31-6794-1569-68EC2B8CD214}"/>
              </a:ext>
            </a:extLst>
          </p:cNvPr>
          <p:cNvSpPr/>
          <p:nvPr/>
        </p:nvSpPr>
        <p:spPr>
          <a:xfrm rot="16200000" flipV="1">
            <a:off x="-1548190" y="446767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1383BD3C-763E-4A9F-C016-09BF158E22E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2" name="Rectangle 31">
            <a:extLst>
              <a:ext uri="{FF2B5EF4-FFF2-40B4-BE49-F238E27FC236}">
                <a16:creationId xmlns:a16="http://schemas.microsoft.com/office/drawing/2014/main" id="{55C55450-1163-305F-65EF-120D2B5F6F0F}"/>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latin typeface="Alexandria" charset="0"/>
                <a:cs typeface="Alexandria" charset="0"/>
              </a:rPr>
              <a:t>Lecture 10</a:t>
            </a:r>
          </a:p>
        </p:txBody>
      </p:sp>
      <p:pic>
        <p:nvPicPr>
          <p:cNvPr id="6" name="Graphic 21">
            <a:extLst>
              <a:ext uri="{FF2B5EF4-FFF2-40B4-BE49-F238E27FC236}">
                <a16:creationId xmlns:a16="http://schemas.microsoft.com/office/drawing/2014/main" id="{A0B51566-DFDE-1A71-73E2-C0FCAF3CCF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4DD5EF6C-2E83-91B4-386E-5FCB03143E1F}"/>
              </a:ext>
            </a:extLst>
          </p:cNvPr>
          <p:cNvSpPr txBox="1"/>
          <p:nvPr/>
        </p:nvSpPr>
        <p:spPr>
          <a:xfrm>
            <a:off x="2975486" y="2323527"/>
            <a:ext cx="8926462" cy="3693319"/>
          </a:xfrm>
          <a:prstGeom prst="rect">
            <a:avLst/>
          </a:prstGeom>
          <a:noFill/>
        </p:spPr>
        <p:txBody>
          <a:bodyPr wrap="square">
            <a:spAutoFit/>
          </a:bodyPr>
          <a:lstStyle/>
          <a:p>
            <a:pPr algn="just"/>
            <a:r>
              <a:rPr lang="en-US" b="1" u="sng" dirty="0"/>
              <a:t>3-</a:t>
            </a:r>
            <a:r>
              <a:rPr lang="en-US" b="1" dirty="0"/>
              <a:t>Value-Driven and Agile Cost Management:</a:t>
            </a:r>
          </a:p>
          <a:p>
            <a:pPr algn="just"/>
            <a:r>
              <a:rPr lang="en-US" u="sng" dirty="0"/>
              <a:t>3:1 </a:t>
            </a:r>
            <a:r>
              <a:rPr lang="en-US" dirty="0"/>
              <a:t>Shifting from Rigid Baselines to Agile Budgeting</a:t>
            </a:r>
          </a:p>
          <a:p>
            <a:pPr algn="just"/>
            <a:r>
              <a:rPr lang="en-US" u="sng" dirty="0"/>
              <a:t>3:2 </a:t>
            </a:r>
            <a:r>
              <a:rPr lang="en-US" dirty="0"/>
              <a:t>Dynamic Resource Allocation and 'Burn Rates</a:t>
            </a:r>
          </a:p>
          <a:p>
            <a:pPr algn="just"/>
            <a:r>
              <a:rPr lang="en-US" u="sng" dirty="0"/>
              <a:t>3:3 </a:t>
            </a:r>
            <a:r>
              <a:rPr lang="en-US" dirty="0"/>
              <a:t>Target Costing (TC) in Modern Projects</a:t>
            </a:r>
          </a:p>
          <a:p>
            <a:pPr algn="just"/>
            <a:r>
              <a:rPr lang="en-US" u="sng" dirty="0"/>
              <a:t>3:4 </a:t>
            </a:r>
            <a:r>
              <a:rPr lang="en-US" dirty="0"/>
              <a:t>Value Engineering (VE) and Waste Reduction</a:t>
            </a:r>
            <a:endParaRPr lang="en-US" u="sng" dirty="0"/>
          </a:p>
          <a:p>
            <a:pPr algn="just"/>
            <a:r>
              <a:rPr lang="en-US" b="1" u="sng" dirty="0"/>
              <a:t>4-</a:t>
            </a:r>
            <a:r>
              <a:rPr lang="en-US" b="1" dirty="0">
                <a:solidFill>
                  <a:prstClr val="black"/>
                </a:solidFill>
                <a:latin typeface="Alexandria"/>
              </a:rPr>
              <a:t>Dynamic Risk Monetization &amp; Quantitative Contingency Management:</a:t>
            </a:r>
          </a:p>
          <a:p>
            <a:pPr algn="just"/>
            <a:r>
              <a:rPr lang="en-US" u="sng" dirty="0">
                <a:solidFill>
                  <a:prstClr val="black"/>
                </a:solidFill>
                <a:latin typeface="Alexandria"/>
              </a:rPr>
              <a:t>4:1 </a:t>
            </a:r>
            <a:r>
              <a:rPr lang="en-US" dirty="0"/>
              <a:t>The Shift from Qualitative to Quantitative Risk Costing</a:t>
            </a:r>
          </a:p>
          <a:p>
            <a:pPr algn="just"/>
            <a:r>
              <a:rPr lang="en-US" u="sng" dirty="0"/>
              <a:t>4:2 </a:t>
            </a:r>
            <a:r>
              <a:rPr lang="en-US" dirty="0"/>
              <a:t>Stochastic Cost Estimating &amp; Monte Carlo Simulations</a:t>
            </a:r>
          </a:p>
          <a:p>
            <a:pPr algn="just"/>
            <a:r>
              <a:rPr lang="en-US" u="sng" dirty="0"/>
              <a:t>4:3 </a:t>
            </a:r>
            <a:r>
              <a:rPr lang="en-US" dirty="0"/>
              <a:t>Understanding Confidence Levels: P-Values in Budgeting</a:t>
            </a:r>
          </a:p>
          <a:p>
            <a:pPr algn="just"/>
            <a:r>
              <a:rPr lang="en-US" u="sng" dirty="0"/>
              <a:t>4:4 </a:t>
            </a:r>
            <a:r>
              <a:rPr lang="en-US" dirty="0"/>
              <a:t>Real-Time Contingency Burn Rates &amp; Earned Value Integration</a:t>
            </a:r>
          </a:p>
          <a:p>
            <a:pPr algn="just"/>
            <a:r>
              <a:rPr lang="en-US" u="sng" dirty="0"/>
              <a:t>4:5 </a:t>
            </a:r>
            <a:r>
              <a:rPr lang="en-US" dirty="0"/>
              <a:t>Supply Chain Volatility &amp; Dynamic Hedging Strategies</a:t>
            </a:r>
          </a:p>
          <a:p>
            <a:pPr algn="just"/>
            <a:r>
              <a:rPr lang="en-US" u="sng" dirty="0"/>
              <a:t>4:6 </a:t>
            </a:r>
            <a:r>
              <a:rPr lang="en-US" dirty="0"/>
              <a:t>Summary: The Financial Value of Risk Integration</a:t>
            </a:r>
            <a:endParaRPr lang="en-US" u="sng" dirty="0"/>
          </a:p>
          <a:p>
            <a:endParaRPr lang="en-US" dirty="0"/>
          </a:p>
        </p:txBody>
      </p:sp>
    </p:spTree>
    <p:extLst>
      <p:ext uri="{BB962C8B-B14F-4D97-AF65-F5344CB8AC3E}">
        <p14:creationId xmlns:p14="http://schemas.microsoft.com/office/powerpoint/2010/main" val="4275454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6443A7-9CF8-1E60-FDC1-8E8B080C9C70}"/>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C755F1CC-DE4E-83A6-2840-115321DEE06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D6E79B5A-EE9E-33BD-6AB8-F7B31253DB6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111C5D0E-C683-7F3D-3E72-76D545E1C574}"/>
              </a:ext>
            </a:extLst>
          </p:cNvPr>
          <p:cNvSpPr/>
          <p:nvPr/>
        </p:nvSpPr>
        <p:spPr>
          <a:xfrm rot="16200000" flipV="1">
            <a:off x="-1548190" y="446767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7241DEE7-F69C-3D16-9581-BFA8C0F08C1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2" name="Rectangle 31">
            <a:extLst>
              <a:ext uri="{FF2B5EF4-FFF2-40B4-BE49-F238E27FC236}">
                <a16:creationId xmlns:a16="http://schemas.microsoft.com/office/drawing/2014/main" id="{5FF9D71A-6686-47FC-2491-BB6E5CF715E3}"/>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latin typeface="Alexandria" charset="0"/>
                <a:cs typeface="Alexandria" charset="0"/>
              </a:rPr>
              <a:t>Lecture 10</a:t>
            </a:r>
          </a:p>
        </p:txBody>
      </p:sp>
      <p:pic>
        <p:nvPicPr>
          <p:cNvPr id="6" name="Graphic 21">
            <a:extLst>
              <a:ext uri="{FF2B5EF4-FFF2-40B4-BE49-F238E27FC236}">
                <a16:creationId xmlns:a16="http://schemas.microsoft.com/office/drawing/2014/main" id="{BF610191-4AD6-274C-0315-80893D54824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AB739E9D-1818-0E67-E355-8F0FAE5A9708}"/>
              </a:ext>
            </a:extLst>
          </p:cNvPr>
          <p:cNvSpPr txBox="1"/>
          <p:nvPr/>
        </p:nvSpPr>
        <p:spPr>
          <a:xfrm>
            <a:off x="2975486" y="2323527"/>
            <a:ext cx="5547685" cy="3139321"/>
          </a:xfrm>
          <a:prstGeom prst="rect">
            <a:avLst/>
          </a:prstGeom>
          <a:noFill/>
        </p:spPr>
        <p:txBody>
          <a:bodyPr wrap="square">
            <a:spAutoFit/>
          </a:bodyPr>
          <a:lstStyle/>
          <a:p>
            <a:pPr algn="just">
              <a:lnSpc>
                <a:spcPct val="200000"/>
              </a:lnSpc>
            </a:pPr>
            <a:r>
              <a:rPr lang="en-US" b="1" u="sng" dirty="0"/>
              <a:t>5-</a:t>
            </a:r>
            <a:r>
              <a:rPr lang="en-US" b="1" dirty="0"/>
              <a:t>Sustainability, ESG, and Life-Cycle Costing (LCC):</a:t>
            </a:r>
          </a:p>
          <a:p>
            <a:pPr algn="just">
              <a:lnSpc>
                <a:spcPct val="200000"/>
              </a:lnSpc>
            </a:pPr>
            <a:r>
              <a:rPr lang="en-US" u="sng" dirty="0"/>
              <a:t>5:1 </a:t>
            </a:r>
            <a:r>
              <a:rPr lang="en-US" dirty="0"/>
              <a:t>Beyond </a:t>
            </a:r>
            <a:r>
              <a:rPr lang="en-US" dirty="0" err="1"/>
              <a:t>CapEx</a:t>
            </a:r>
            <a:r>
              <a:rPr lang="en-US" dirty="0"/>
              <a:t>: The Expansion of Financial Scope</a:t>
            </a:r>
          </a:p>
          <a:p>
            <a:pPr algn="just">
              <a:lnSpc>
                <a:spcPct val="200000"/>
              </a:lnSpc>
            </a:pPr>
            <a:r>
              <a:rPr lang="en-US" u="sng" dirty="0"/>
              <a:t>5:2 </a:t>
            </a:r>
            <a:r>
              <a:rPr lang="en-US" dirty="0"/>
              <a:t>Life-Cycle Costing (LCC) Methodology</a:t>
            </a:r>
          </a:p>
          <a:p>
            <a:pPr algn="just">
              <a:lnSpc>
                <a:spcPct val="200000"/>
              </a:lnSpc>
            </a:pPr>
            <a:r>
              <a:rPr lang="en-US" u="sng" dirty="0"/>
              <a:t>5:3 </a:t>
            </a:r>
            <a:r>
              <a:rPr lang="en-US" dirty="0"/>
              <a:t>Integrating ESG and Carbon Accounting</a:t>
            </a:r>
            <a:endParaRPr lang="en-US" u="sng" dirty="0"/>
          </a:p>
          <a:p>
            <a:pPr algn="just">
              <a:lnSpc>
                <a:spcPct val="200000"/>
              </a:lnSpc>
            </a:pPr>
            <a:r>
              <a:rPr lang="en-US" b="1" u="sng" dirty="0"/>
              <a:t>6-</a:t>
            </a:r>
            <a:r>
              <a:rPr lang="en-US" b="1" dirty="0"/>
              <a:t> The Future of the Cost Engineer</a:t>
            </a:r>
            <a:endParaRPr lang="en-US" b="1" u="sng" dirty="0"/>
          </a:p>
          <a:p>
            <a:endParaRPr lang="en-US" dirty="0"/>
          </a:p>
        </p:txBody>
      </p:sp>
    </p:spTree>
    <p:extLst>
      <p:ext uri="{BB962C8B-B14F-4D97-AF65-F5344CB8AC3E}">
        <p14:creationId xmlns:p14="http://schemas.microsoft.com/office/powerpoint/2010/main" val="8106844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017C54-07FA-EF62-FBAE-A016F942ACD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207C6AF-5801-FDE0-DBFA-4BF45FF3F77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1134411B-4461-5C87-AC2B-86B06D5D01EE}"/>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Alexandria" charset="0"/>
                <a:cs typeface="Alexandria" charset="0"/>
              </a:rPr>
              <a:t>Lecture 10</a:t>
            </a:r>
          </a:p>
        </p:txBody>
      </p:sp>
      <p:sp>
        <p:nvSpPr>
          <p:cNvPr id="25" name="Rectangle: Rounded Corners 24">
            <a:extLst>
              <a:ext uri="{FF2B5EF4-FFF2-40B4-BE49-F238E27FC236}">
                <a16:creationId xmlns:a16="http://schemas.microsoft.com/office/drawing/2014/main" id="{403077A6-C7FC-110D-A38D-AA72F246C3FE}"/>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nSpc>
                <a:spcPct val="250000"/>
              </a:lnSpc>
              <a:defRPr/>
            </a:pPr>
            <a:endParaRPr lang="ar-SY" b="1" dirty="0">
              <a:solidFill>
                <a:schemeClr val="tx1"/>
              </a:solidFill>
              <a:latin typeface="Alexandria"/>
            </a:endParaRPr>
          </a:p>
          <a:p>
            <a:pPr lvl="0">
              <a:lnSpc>
                <a:spcPct val="250000"/>
              </a:lnSpc>
              <a:defRPr/>
            </a:pPr>
            <a:endParaRPr lang="ar-SY" b="1" dirty="0">
              <a:solidFill>
                <a:schemeClr val="tx1"/>
              </a:solidFill>
              <a:latin typeface="Alexandria"/>
            </a:endParaRPr>
          </a:p>
          <a:p>
            <a:pPr lvl="0">
              <a:lnSpc>
                <a:spcPct val="250000"/>
              </a:lnSpc>
              <a:defRPr/>
            </a:pPr>
            <a:endParaRPr lang="ar-SY" b="1" dirty="0">
              <a:solidFill>
                <a:schemeClr val="tx1"/>
              </a:solidFill>
              <a:latin typeface="Alexandria"/>
            </a:endParaRPr>
          </a:p>
          <a:p>
            <a:pPr lvl="0">
              <a:lnSpc>
                <a:spcPct val="250000"/>
              </a:lnSpc>
              <a:defRPr/>
            </a:pPr>
            <a:endParaRPr lang="ar-SY" b="1" dirty="0">
              <a:solidFill>
                <a:schemeClr val="tx1"/>
              </a:solidFill>
              <a:latin typeface="Alexandria"/>
            </a:endParaRPr>
          </a:p>
          <a:p>
            <a:pPr lvl="0" algn="just">
              <a:lnSpc>
                <a:spcPct val="250000"/>
              </a:lnSpc>
              <a:defRPr/>
            </a:pPr>
            <a:r>
              <a:rPr lang="en-US" b="1" dirty="0">
                <a:solidFill>
                  <a:schemeClr val="tx1"/>
                </a:solidFill>
                <a:latin typeface="Alexandria"/>
              </a:rPr>
              <a:t>1- Introduction - The Shift in Project Environments:</a:t>
            </a:r>
            <a:r>
              <a:rPr lang="ar-SY" b="1" dirty="0">
                <a:solidFill>
                  <a:schemeClr val="tx1"/>
                </a:solidFill>
                <a:latin typeface="Alexandria"/>
              </a:rPr>
              <a:t> </a:t>
            </a:r>
          </a:p>
          <a:p>
            <a:pPr lvl="0" algn="just">
              <a:lnSpc>
                <a:spcPct val="250000"/>
              </a:lnSpc>
              <a:defRPr/>
            </a:pPr>
            <a:r>
              <a:rPr lang="en-US" sz="1600" dirty="0">
                <a:solidFill>
                  <a:schemeClr val="tx1"/>
                </a:solidFill>
                <a:latin typeface="Alexandria"/>
                <a:cs typeface="+mj-cs"/>
              </a:rPr>
              <a:t>Traditional project cost management has historically operated as a reactive, administrative function focused primarily on tracking actual expenditures against strict pre-determined baseline budgets. </a:t>
            </a:r>
            <a:r>
              <a:rPr lang="en-US" sz="1600" b="1" dirty="0">
                <a:solidFill>
                  <a:schemeClr val="tx1"/>
                </a:solidFill>
                <a:latin typeface="Alexandria"/>
                <a:cs typeface="+mj-cs"/>
              </a:rPr>
              <a:t>However,</a:t>
            </a:r>
            <a:r>
              <a:rPr lang="en-US" sz="1600" dirty="0">
                <a:solidFill>
                  <a:schemeClr val="tx1"/>
                </a:solidFill>
                <a:latin typeface="Alexandria"/>
                <a:cs typeface="+mj-cs"/>
              </a:rPr>
              <a:t> the modern global business landscape is defined by unprecedented volatility, rapid technological disruptions, and shifting macroeconomic conditions. </a:t>
            </a:r>
          </a:p>
          <a:p>
            <a:pPr lvl="0" algn="just">
              <a:lnSpc>
                <a:spcPct val="250000"/>
              </a:lnSpc>
              <a:defRPr/>
            </a:pPr>
            <a:endParaRPr lang="en-US" sz="1600" dirty="0">
              <a:solidFill>
                <a:schemeClr val="tx1"/>
              </a:solidFill>
              <a:latin typeface="Alexandria"/>
              <a:cs typeface="+mj-cs"/>
            </a:endParaRPr>
          </a:p>
          <a:p>
            <a:pPr lvl="0" algn="just">
              <a:lnSpc>
                <a:spcPct val="250000"/>
              </a:lnSpc>
              <a:defRPr/>
            </a:pPr>
            <a:endParaRPr lang="ar-SY" sz="2000" dirty="0">
              <a:solidFill>
                <a:schemeClr val="tx1"/>
              </a:solidFill>
              <a:latin typeface="Alexandria"/>
            </a:endParaRPr>
          </a:p>
          <a:p>
            <a:pPr lvl="0">
              <a:lnSpc>
                <a:spcPct val="250000"/>
              </a:lnSpc>
              <a:defRPr/>
            </a:pPr>
            <a:endParaRPr kumimoji="0" lang="ar-SY" sz="1800" b="0" i="0" u="none" strike="noStrike" kern="1200" cap="none" spc="0" normalizeH="0" baseline="0" noProof="0" dirty="0">
              <a:ln>
                <a:noFill/>
              </a:ln>
              <a:solidFill>
                <a:schemeClr val="tx1"/>
              </a:solidFill>
              <a:effectLst/>
              <a:uLnTx/>
              <a:uFillTx/>
              <a:latin typeface="Alexandria"/>
            </a:endParaRPr>
          </a:p>
          <a:p>
            <a:pPr lvl="0">
              <a:lnSpc>
                <a:spcPct val="250000"/>
              </a:lnSpc>
              <a:defRPr/>
            </a:pPr>
            <a:endParaRPr lang="ar-SY" dirty="0">
              <a:solidFill>
                <a:schemeClr val="tx1"/>
              </a:solidFill>
              <a:latin typeface="Alexandria"/>
            </a:endParaRPr>
          </a:p>
          <a:p>
            <a:pPr lvl="0">
              <a:lnSpc>
                <a:spcPct val="250000"/>
              </a:lnSpc>
              <a:defRPr/>
            </a:pPr>
            <a:endParaRPr kumimoji="0" lang="ar-SY" sz="1800" b="0" i="0" u="none" strike="noStrike" kern="1200" cap="none" spc="0" normalizeH="0" baseline="0" noProof="0" dirty="0">
              <a:ln>
                <a:noFill/>
              </a:ln>
              <a:solidFill>
                <a:schemeClr val="tx1"/>
              </a:solidFill>
              <a:effectLst/>
              <a:uLnTx/>
              <a:uFillTx/>
              <a:latin typeface="Alexandria"/>
            </a:endParaRPr>
          </a:p>
          <a:p>
            <a:pPr lvl="0">
              <a:lnSpc>
                <a:spcPct val="250000"/>
              </a:lnSpc>
              <a:defRPr/>
            </a:pPr>
            <a:endParaRPr kumimoji="0" lang="en-US" sz="1800" b="0" i="0" u="none" strike="noStrike" kern="1200" cap="none" spc="0" normalizeH="0" baseline="0" noProof="0" dirty="0">
              <a:ln>
                <a:noFill/>
              </a:ln>
              <a:solidFill>
                <a:schemeClr val="tx1"/>
              </a:solidFill>
              <a:effectLst/>
              <a:uLnTx/>
              <a:uFillTx/>
              <a:latin typeface="Alexandria"/>
            </a:endParaRPr>
          </a:p>
        </p:txBody>
      </p:sp>
      <p:pic>
        <p:nvPicPr>
          <p:cNvPr id="5" name="Graphic 21">
            <a:extLst>
              <a:ext uri="{FF2B5EF4-FFF2-40B4-BE49-F238E27FC236}">
                <a16:creationId xmlns:a16="http://schemas.microsoft.com/office/drawing/2014/main" id="{9A49968E-3C66-417D-23CF-A2A658871FF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358609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60B942-DD1F-2970-0E2B-B5227E30D59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5C74152-B472-FF28-BBAA-270B3603E63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8FCB0DEB-110A-B838-A033-C0AAAFA46556}"/>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Alexandria" charset="0"/>
                <a:cs typeface="Alexandria" charset="0"/>
              </a:rPr>
              <a:t>Lecture 10</a:t>
            </a:r>
          </a:p>
        </p:txBody>
      </p:sp>
      <p:sp>
        <p:nvSpPr>
          <p:cNvPr id="25" name="Rectangle: Rounded Corners 24">
            <a:extLst>
              <a:ext uri="{FF2B5EF4-FFF2-40B4-BE49-F238E27FC236}">
                <a16:creationId xmlns:a16="http://schemas.microsoft.com/office/drawing/2014/main" id="{BCCAF7A1-8277-22FF-CE19-8F72696234BE}"/>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nSpc>
                <a:spcPct val="250000"/>
              </a:lnSpc>
              <a:defRPr/>
            </a:pPr>
            <a:endParaRPr lang="ar-SY" b="1" dirty="0">
              <a:solidFill>
                <a:schemeClr val="tx1"/>
              </a:solidFill>
              <a:latin typeface="Alexandria"/>
            </a:endParaRPr>
          </a:p>
          <a:p>
            <a:pPr lvl="0">
              <a:lnSpc>
                <a:spcPct val="250000"/>
              </a:lnSpc>
              <a:defRPr/>
            </a:pPr>
            <a:endParaRPr lang="ar-SY" b="1" dirty="0">
              <a:solidFill>
                <a:schemeClr val="tx1"/>
              </a:solidFill>
              <a:latin typeface="Alexandria"/>
            </a:endParaRPr>
          </a:p>
          <a:p>
            <a:pPr lvl="0">
              <a:lnSpc>
                <a:spcPct val="250000"/>
              </a:lnSpc>
              <a:defRPr/>
            </a:pPr>
            <a:endParaRPr lang="ar-SY" b="1" dirty="0">
              <a:solidFill>
                <a:schemeClr val="tx1"/>
              </a:solidFill>
              <a:latin typeface="Alexandria"/>
            </a:endParaRPr>
          </a:p>
          <a:p>
            <a:pPr lvl="0">
              <a:lnSpc>
                <a:spcPct val="250000"/>
              </a:lnSpc>
              <a:defRPr/>
            </a:pPr>
            <a:endParaRPr lang="ar-SY" b="1" dirty="0">
              <a:solidFill>
                <a:schemeClr val="tx1"/>
              </a:solidFill>
              <a:latin typeface="Alexandria"/>
            </a:endParaRPr>
          </a:p>
          <a:p>
            <a:pPr lvl="0" algn="just">
              <a:lnSpc>
                <a:spcPct val="250000"/>
              </a:lnSpc>
              <a:defRPr/>
            </a:pPr>
            <a:endParaRPr lang="en-US" b="1" dirty="0">
              <a:solidFill>
                <a:schemeClr val="tx1"/>
              </a:solidFill>
              <a:latin typeface="Alexandria"/>
            </a:endParaRPr>
          </a:p>
          <a:p>
            <a:pPr lvl="0" algn="just">
              <a:lnSpc>
                <a:spcPct val="250000"/>
              </a:lnSpc>
              <a:defRPr/>
            </a:pPr>
            <a:r>
              <a:rPr lang="en-US" sz="1600" dirty="0">
                <a:solidFill>
                  <a:schemeClr val="tx1"/>
                </a:solidFill>
                <a:latin typeface="Alexandria"/>
              </a:rPr>
              <a:t>Consequently, project cost management has undergone a paradigm shift. </a:t>
            </a:r>
            <a:r>
              <a:rPr lang="en-US" sz="1600" dirty="0">
                <a:solidFill>
                  <a:schemeClr val="tx1"/>
                </a:solidFill>
                <a:latin typeface="Alexandria"/>
                <a:cs typeface="+mj-cs"/>
              </a:rPr>
              <a:t>Today, it is recognized as a proactive, strategic enabler. Modern organizations no longer just manage costs to remain within budget; they strategically optimize resources to maximize organizational value and ensure long-term project viability.“</a:t>
            </a:r>
          </a:p>
          <a:p>
            <a:pPr lvl="0" algn="just">
              <a:lnSpc>
                <a:spcPct val="250000"/>
              </a:lnSpc>
              <a:defRPr/>
            </a:pPr>
            <a:endParaRPr kumimoji="0" lang="en-US" sz="1600" i="0" u="none" strike="noStrike" kern="1200" cap="none" spc="0" normalizeH="0" baseline="0" noProof="0" dirty="0">
              <a:ln>
                <a:noFill/>
              </a:ln>
              <a:solidFill>
                <a:schemeClr val="tx1"/>
              </a:solidFill>
              <a:effectLst/>
              <a:uLnTx/>
              <a:uFillTx/>
              <a:latin typeface="Alexandria"/>
              <a:cs typeface="+mj-cs"/>
            </a:endParaRPr>
          </a:p>
          <a:p>
            <a:pPr lvl="0" algn="just">
              <a:lnSpc>
                <a:spcPct val="250000"/>
              </a:lnSpc>
              <a:defRPr/>
            </a:pPr>
            <a:endParaRPr kumimoji="0" lang="ar-SY" sz="1600" i="0" u="none" strike="noStrike" kern="1200" cap="none" spc="0" normalizeH="0" baseline="0" noProof="0" dirty="0">
              <a:ln>
                <a:noFill/>
              </a:ln>
              <a:solidFill>
                <a:schemeClr val="tx1"/>
              </a:solidFill>
              <a:effectLst/>
              <a:uLnTx/>
              <a:uFillTx/>
              <a:latin typeface="Alexandria"/>
              <a:cs typeface="+mj-cs"/>
            </a:endParaRPr>
          </a:p>
          <a:p>
            <a:pPr lvl="0">
              <a:lnSpc>
                <a:spcPct val="250000"/>
              </a:lnSpc>
              <a:defRPr/>
            </a:pPr>
            <a:endParaRPr lang="ar-SY" dirty="0">
              <a:solidFill>
                <a:schemeClr val="tx1"/>
              </a:solidFill>
              <a:latin typeface="Alexandria"/>
            </a:endParaRPr>
          </a:p>
          <a:p>
            <a:pPr lvl="0">
              <a:lnSpc>
                <a:spcPct val="250000"/>
              </a:lnSpc>
              <a:defRPr/>
            </a:pPr>
            <a:endParaRPr kumimoji="0" lang="ar-SY" sz="1800" b="0" i="0" u="none" strike="noStrike" kern="1200" cap="none" spc="0" normalizeH="0" baseline="0" noProof="0" dirty="0">
              <a:ln>
                <a:noFill/>
              </a:ln>
              <a:solidFill>
                <a:schemeClr val="tx1"/>
              </a:solidFill>
              <a:effectLst/>
              <a:uLnTx/>
              <a:uFillTx/>
              <a:latin typeface="Alexandria"/>
            </a:endParaRPr>
          </a:p>
          <a:p>
            <a:pPr lvl="0">
              <a:lnSpc>
                <a:spcPct val="250000"/>
              </a:lnSpc>
              <a:defRPr/>
            </a:pPr>
            <a:endParaRPr lang="ar-SY" dirty="0">
              <a:solidFill>
                <a:schemeClr val="tx1"/>
              </a:solidFill>
              <a:latin typeface="Alexandria"/>
            </a:endParaRPr>
          </a:p>
          <a:p>
            <a:pPr lvl="0">
              <a:lnSpc>
                <a:spcPct val="250000"/>
              </a:lnSpc>
              <a:defRPr/>
            </a:pPr>
            <a:endParaRPr kumimoji="0" lang="ar-SY" sz="1800" b="0" i="0" u="none" strike="noStrike" kern="1200" cap="none" spc="0" normalizeH="0" baseline="0" noProof="0" dirty="0">
              <a:ln>
                <a:noFill/>
              </a:ln>
              <a:solidFill>
                <a:schemeClr val="tx1"/>
              </a:solidFill>
              <a:effectLst/>
              <a:uLnTx/>
              <a:uFillTx/>
              <a:latin typeface="Alexandria"/>
            </a:endParaRPr>
          </a:p>
          <a:p>
            <a:pPr lvl="0">
              <a:lnSpc>
                <a:spcPct val="250000"/>
              </a:lnSpc>
              <a:defRPr/>
            </a:pPr>
            <a:endParaRPr kumimoji="0" lang="en-US" sz="1800" b="0" i="0" u="none" strike="noStrike" kern="1200" cap="none" spc="0" normalizeH="0" baseline="0" noProof="0" dirty="0">
              <a:ln>
                <a:noFill/>
              </a:ln>
              <a:solidFill>
                <a:schemeClr val="tx1"/>
              </a:solidFill>
              <a:effectLst/>
              <a:uLnTx/>
              <a:uFillTx/>
              <a:latin typeface="Alexandria"/>
            </a:endParaRPr>
          </a:p>
        </p:txBody>
      </p:sp>
      <p:pic>
        <p:nvPicPr>
          <p:cNvPr id="5" name="Graphic 21">
            <a:extLst>
              <a:ext uri="{FF2B5EF4-FFF2-40B4-BE49-F238E27FC236}">
                <a16:creationId xmlns:a16="http://schemas.microsoft.com/office/drawing/2014/main" id="{4F2F7C2E-531E-48FF-247E-6AA15D7DE61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5780632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CF362A-5D01-2CD6-2217-3539A55AE60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AE4364F-D899-EC90-27EC-93CA42EC1E6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E542BF34-11A2-C63E-BB15-F45C3DCA4E7A}"/>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Alexandria" charset="0"/>
                <a:cs typeface="Alexandria" charset="0"/>
              </a:rPr>
              <a:t>Lecture 10</a:t>
            </a:r>
          </a:p>
        </p:txBody>
      </p:sp>
      <p:sp>
        <p:nvSpPr>
          <p:cNvPr id="25" name="Rectangle: Rounded Corners 24">
            <a:extLst>
              <a:ext uri="{FF2B5EF4-FFF2-40B4-BE49-F238E27FC236}">
                <a16:creationId xmlns:a16="http://schemas.microsoft.com/office/drawing/2014/main" id="{E9DAD949-50EB-EE7F-9740-FBBCFBEBCDBC}"/>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1:1 Drivers of Modern Cost Management Evolution:</a:t>
            </a:r>
          </a:p>
          <a:p>
            <a:pPr marL="285750" marR="0" lvl="0" indent="-285750" algn="l" defTabSz="914400" rtl="0" eaLnBrk="1" fontAlgn="auto" latinLnBrk="0" hangingPunct="1">
              <a:lnSpc>
                <a:spcPct val="250000"/>
              </a:lnSpc>
              <a:spcBef>
                <a:spcPts val="0"/>
              </a:spcBef>
              <a:spcAft>
                <a:spcPts val="0"/>
              </a:spcAft>
              <a:buClrTx/>
              <a:buSzTx/>
              <a:buFont typeface="Arial" panose="020B0604020202020204" pitchFamily="34" charset="0"/>
              <a:buChar char="•"/>
              <a:tabLst/>
              <a:defRPr/>
            </a:pPr>
            <a:r>
              <a:rPr kumimoji="0" lang="en-US" sz="1600" i="0" u="none" strike="noStrike" kern="1200" cap="none" spc="0" normalizeH="0" baseline="0" noProof="0" dirty="0">
                <a:ln>
                  <a:noFill/>
                </a:ln>
                <a:solidFill>
                  <a:prstClr val="black"/>
                </a:solidFill>
                <a:effectLst/>
                <a:uLnTx/>
                <a:uFillTx/>
                <a:latin typeface="Alexandria"/>
                <a:ea typeface="+mn-ea"/>
                <a:cs typeface="+mn-cs"/>
              </a:rPr>
              <a:t>Technological Disruption: The rise of Big Data, Cloud Computing, and Artificial Intelligence.</a:t>
            </a:r>
          </a:p>
          <a:p>
            <a:pPr marL="285750" marR="0" lvl="0" indent="-285750" algn="l" defTabSz="914400" rtl="0" eaLnBrk="1" fontAlgn="auto" latinLnBrk="0" hangingPunct="1">
              <a:lnSpc>
                <a:spcPct val="250000"/>
              </a:lnSpc>
              <a:spcBef>
                <a:spcPts val="0"/>
              </a:spcBef>
              <a:spcAft>
                <a:spcPts val="0"/>
              </a:spcAft>
              <a:buClrTx/>
              <a:buSzTx/>
              <a:buFont typeface="Arial" panose="020B0604020202020204" pitchFamily="34" charset="0"/>
              <a:buChar char="•"/>
              <a:tabLst/>
              <a:defRPr/>
            </a:pPr>
            <a:r>
              <a:rPr kumimoji="0" lang="en-US" sz="1600" i="0" u="none" strike="noStrike" kern="1200" cap="none" spc="0" normalizeH="0" baseline="0" noProof="0" dirty="0">
                <a:ln>
                  <a:noFill/>
                </a:ln>
                <a:solidFill>
                  <a:prstClr val="black"/>
                </a:solidFill>
                <a:effectLst/>
                <a:uLnTx/>
                <a:uFillTx/>
                <a:latin typeface="Alexandria"/>
                <a:ea typeface="+mn-ea"/>
                <a:cs typeface="+mn-cs"/>
              </a:rPr>
              <a:t>Global Resource Constraints: Supply chain volatility requiring real-time, adaptive pricing models.</a:t>
            </a:r>
          </a:p>
          <a:p>
            <a:pPr marL="285750" marR="0" lvl="0" indent="-285750" algn="l" defTabSz="914400" rtl="0" eaLnBrk="1" fontAlgn="auto" latinLnBrk="0" hangingPunct="1">
              <a:lnSpc>
                <a:spcPct val="250000"/>
              </a:lnSpc>
              <a:spcBef>
                <a:spcPts val="0"/>
              </a:spcBef>
              <a:spcAft>
                <a:spcPts val="0"/>
              </a:spcAft>
              <a:buClrTx/>
              <a:buSzTx/>
              <a:buFont typeface="Arial" panose="020B0604020202020204" pitchFamily="34" charset="0"/>
              <a:buChar char="•"/>
              <a:tabLst/>
              <a:defRPr/>
            </a:pPr>
            <a:r>
              <a:rPr kumimoji="0" lang="en-US" sz="1600" i="0" u="none" strike="noStrike" kern="1200" cap="none" spc="0" normalizeH="0" baseline="0" noProof="0" dirty="0">
                <a:ln>
                  <a:noFill/>
                </a:ln>
                <a:solidFill>
                  <a:prstClr val="black"/>
                </a:solidFill>
                <a:effectLst/>
                <a:uLnTx/>
                <a:uFillTx/>
                <a:latin typeface="Alexandria"/>
                <a:ea typeface="+mn-ea"/>
                <a:cs typeface="+mn-cs"/>
              </a:rPr>
              <a:t>The Sustainability Mandate: Institutional pressure to report on environmental impacts alongside financial metrics.</a:t>
            </a:r>
          </a:p>
          <a:p>
            <a:pPr marL="285750" marR="0" lvl="0" indent="-285750" algn="l" defTabSz="914400" rtl="0" eaLnBrk="1" fontAlgn="auto" latinLnBrk="0" hangingPunct="1">
              <a:lnSpc>
                <a:spcPct val="250000"/>
              </a:lnSpc>
              <a:spcBef>
                <a:spcPts val="0"/>
              </a:spcBef>
              <a:spcAft>
                <a:spcPts val="0"/>
              </a:spcAft>
              <a:buClrTx/>
              <a:buSzTx/>
              <a:buFont typeface="Arial" panose="020B0604020202020204" pitchFamily="34" charset="0"/>
              <a:buChar char="•"/>
              <a:tabLst/>
              <a:defRPr/>
            </a:pPr>
            <a:endParaRPr kumimoji="0" lang="en-US" sz="1600" i="0" u="none" strike="noStrike" kern="1200" cap="none" spc="0" normalizeH="0" baseline="0" noProof="0" dirty="0">
              <a:ln>
                <a:noFill/>
              </a:ln>
              <a:solidFill>
                <a:prstClr val="black"/>
              </a:solidFill>
              <a:effectLst/>
              <a:uLnTx/>
              <a:uFillTx/>
              <a:latin typeface="Alexandria"/>
              <a:ea typeface="+mn-ea"/>
              <a:cs typeface="+mn-cs"/>
            </a:endParaRPr>
          </a:p>
        </p:txBody>
      </p:sp>
      <p:pic>
        <p:nvPicPr>
          <p:cNvPr id="5" name="Graphic 21">
            <a:extLst>
              <a:ext uri="{FF2B5EF4-FFF2-40B4-BE49-F238E27FC236}">
                <a16:creationId xmlns:a16="http://schemas.microsoft.com/office/drawing/2014/main" id="{02C11BAF-EE61-B8F9-74D0-3897096258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371929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142DB6-1F7E-62AF-8729-2DBA545A1C4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1BC80CB-1FD9-88DA-0568-AEBC76B4F6A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A1FA76A3-52A7-218C-8B12-90607742B757}"/>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Alexandria" charset="0"/>
                <a:cs typeface="Alexandria" charset="0"/>
              </a:rPr>
              <a:t>Lecture 10</a:t>
            </a:r>
          </a:p>
        </p:txBody>
      </p:sp>
      <p:sp>
        <p:nvSpPr>
          <p:cNvPr id="25" name="Rectangle: Rounded Corners 24">
            <a:extLst>
              <a:ext uri="{FF2B5EF4-FFF2-40B4-BE49-F238E27FC236}">
                <a16:creationId xmlns:a16="http://schemas.microsoft.com/office/drawing/2014/main" id="{CC2A12C6-1F68-D52A-1585-4E6F88697EF6}"/>
              </a:ext>
            </a:extLst>
          </p:cNvPr>
          <p:cNvSpPr/>
          <p:nvPr/>
        </p:nvSpPr>
        <p:spPr>
          <a:xfrm>
            <a:off x="1144967"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50000"/>
              </a:lnSpc>
              <a:spcBef>
                <a:spcPts val="0"/>
              </a:spcBef>
              <a:spcAft>
                <a:spcPts val="0"/>
              </a:spcAft>
              <a:buClrTx/>
              <a:buSzTx/>
              <a:buFontTx/>
              <a:buNone/>
              <a:tabLst/>
              <a:defRPr/>
            </a:pPr>
            <a:r>
              <a:rPr lang="en-US" b="1" dirty="0">
                <a:solidFill>
                  <a:prstClr val="black"/>
                </a:solidFill>
                <a:latin typeface="Alexandria"/>
              </a:rPr>
              <a:t>1:2 </a:t>
            </a:r>
            <a:r>
              <a:rPr kumimoji="0" lang="en-US" sz="1800" b="1" i="0" u="none" strike="noStrike" kern="1200" cap="none" spc="0" normalizeH="0" baseline="0" noProof="0" dirty="0">
                <a:ln>
                  <a:noFill/>
                </a:ln>
                <a:solidFill>
                  <a:prstClr val="black"/>
                </a:solidFill>
                <a:effectLst/>
                <a:uLnTx/>
                <a:uFillTx/>
                <a:latin typeface="Alexandria"/>
                <a:ea typeface="+mn-ea"/>
                <a:cs typeface="+mn-cs"/>
              </a:rPr>
              <a:t>Strategic Objectives of the Modern Cost Framework:</a:t>
            </a:r>
          </a:p>
          <a:p>
            <a:pPr marL="285750" marR="0" lvl="0" indent="-285750" algn="l" defTabSz="914400" rtl="0" eaLnBrk="1" fontAlgn="auto" latinLnBrk="0" hangingPunct="1">
              <a:lnSpc>
                <a:spcPct val="250000"/>
              </a:lnSpc>
              <a:spcBef>
                <a:spcPts val="0"/>
              </a:spcBef>
              <a:spcAft>
                <a:spcPts val="0"/>
              </a:spcAft>
              <a:buClrTx/>
              <a:buSzTx/>
              <a:buFont typeface="Arial" panose="020B0604020202020204" pitchFamily="34" charset="0"/>
              <a:buChar char="•"/>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Shifting from Cost Control (reactive) to Cost Optimization (proactive).</a:t>
            </a:r>
          </a:p>
          <a:p>
            <a:pPr marL="285750" marR="0" lvl="0" indent="-285750" algn="l" defTabSz="914400" rtl="0" eaLnBrk="1" fontAlgn="auto" latinLnBrk="0" hangingPunct="1">
              <a:lnSpc>
                <a:spcPct val="250000"/>
              </a:lnSpc>
              <a:spcBef>
                <a:spcPts val="0"/>
              </a:spcBef>
              <a:spcAft>
                <a:spcPts val="0"/>
              </a:spcAft>
              <a:buClrTx/>
              <a:buSzTx/>
              <a:buFont typeface="Arial" panose="020B0604020202020204" pitchFamily="34" charset="0"/>
              <a:buChar char="•"/>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Enhancing Estimation Precision through data-driven historical modeling. </a:t>
            </a:r>
          </a:p>
          <a:p>
            <a:pPr marL="285750" marR="0" lvl="0" indent="-285750" algn="l" defTabSz="914400" rtl="0" eaLnBrk="1" fontAlgn="auto" latinLnBrk="0" hangingPunct="1">
              <a:lnSpc>
                <a:spcPct val="250000"/>
              </a:lnSpc>
              <a:spcBef>
                <a:spcPts val="0"/>
              </a:spcBef>
              <a:spcAft>
                <a:spcPts val="0"/>
              </a:spcAft>
              <a:buClrTx/>
              <a:buSzTx/>
              <a:buFont typeface="Arial" panose="020B0604020202020204" pitchFamily="34" charset="0"/>
              <a:buChar char="•"/>
              <a:tabLst/>
              <a:defRPr/>
            </a:pPr>
            <a:r>
              <a:rPr lang="en-US" dirty="0">
                <a:solidFill>
                  <a:prstClr val="black"/>
                </a:solidFill>
                <a:latin typeface="Alexandria"/>
              </a:rPr>
              <a:t>linking</a:t>
            </a:r>
            <a:r>
              <a:rPr kumimoji="0" lang="en-US" sz="1800" i="0" u="none" strike="noStrike" kern="1200" cap="none" spc="0" normalizeH="0" baseline="0" noProof="0" dirty="0">
                <a:ln>
                  <a:noFill/>
                </a:ln>
                <a:solidFill>
                  <a:prstClr val="black"/>
                </a:solidFill>
                <a:effectLst/>
                <a:uLnTx/>
                <a:uFillTx/>
                <a:latin typeface="Alexandria"/>
                <a:ea typeface="+mn-ea"/>
                <a:cs typeface="+mn-cs"/>
              </a:rPr>
              <a:t> project spending directly with Strategic Business Benefits.</a:t>
            </a:r>
          </a:p>
          <a:p>
            <a:pPr marL="285750" marR="0" lvl="0" indent="-285750" algn="l" defTabSz="914400" rtl="0" eaLnBrk="1" fontAlgn="auto" latinLnBrk="0" hangingPunct="1">
              <a:lnSpc>
                <a:spcPct val="250000"/>
              </a:lnSpc>
              <a:spcBef>
                <a:spcPts val="0"/>
              </a:spcBef>
              <a:spcAft>
                <a:spcPts val="0"/>
              </a:spcAft>
              <a:buClrTx/>
              <a:buSzTx/>
              <a:buFont typeface="Arial" panose="020B0604020202020204" pitchFamily="34" charset="0"/>
              <a:buChar char="•"/>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Quantifying long-term ownership costs rather than short-term execution budgets</a:t>
            </a:r>
            <a:r>
              <a:rPr kumimoji="0" lang="en-US" sz="1800" b="1" i="0" u="none" strike="noStrike" kern="1200" cap="none" spc="0" normalizeH="0" baseline="0" noProof="0" dirty="0">
                <a:ln>
                  <a:noFill/>
                </a:ln>
                <a:solidFill>
                  <a:prstClr val="black"/>
                </a:solidFill>
                <a:effectLst/>
                <a:uLnTx/>
                <a:uFillTx/>
                <a:latin typeface="Alexandria"/>
                <a:ea typeface="+mn-ea"/>
                <a:cs typeface="+mn-cs"/>
              </a:rPr>
              <a:t>.</a:t>
            </a:r>
          </a:p>
          <a:p>
            <a:pPr marL="285750" marR="0" lvl="0" indent="-285750" algn="l" defTabSz="914400" rtl="0" eaLnBrk="1" fontAlgn="auto" latinLnBrk="0" hangingPunct="1">
              <a:lnSpc>
                <a:spcPct val="25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p:txBody>
      </p:sp>
      <p:pic>
        <p:nvPicPr>
          <p:cNvPr id="5" name="Graphic 21">
            <a:extLst>
              <a:ext uri="{FF2B5EF4-FFF2-40B4-BE49-F238E27FC236}">
                <a16:creationId xmlns:a16="http://schemas.microsoft.com/office/drawing/2014/main" id="{CE634F09-1790-D860-5D11-419EFF895AB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22473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42870E-4314-DCED-51EF-7151BBD347B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0C1669D-4EE9-B22C-3EDE-C05105B6CAD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5F3E214A-EC7A-4370-6FAE-3D0335023511}"/>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Alexandria" charset="0"/>
                <a:cs typeface="Alexandria" charset="0"/>
              </a:rPr>
              <a:t>Lecture 10</a:t>
            </a:r>
          </a:p>
        </p:txBody>
      </p:sp>
      <p:sp>
        <p:nvSpPr>
          <p:cNvPr id="25" name="Rectangle: Rounded Corners 24">
            <a:extLst>
              <a:ext uri="{FF2B5EF4-FFF2-40B4-BE49-F238E27FC236}">
                <a16:creationId xmlns:a16="http://schemas.microsoft.com/office/drawing/2014/main" id="{DFBD7A88-7DCB-6CDE-76C3-ABD527A785B1}"/>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50000"/>
              </a:lnSpc>
              <a:spcBef>
                <a:spcPts val="0"/>
              </a:spcBef>
              <a:spcAft>
                <a:spcPts val="0"/>
              </a:spcAft>
              <a:buClrTx/>
              <a:buSzTx/>
              <a:buFontTx/>
              <a:buNone/>
              <a:tabLst/>
              <a:defRPr/>
            </a:pPr>
            <a:r>
              <a:rPr kumimoji="0" lang="ar-SY" sz="1800" b="1" i="0" u="none" strike="noStrike" kern="1200" cap="none" spc="0" normalizeH="0" baseline="0" noProof="0" dirty="0">
                <a:ln>
                  <a:noFill/>
                </a:ln>
                <a:solidFill>
                  <a:prstClr val="black"/>
                </a:solidFill>
                <a:effectLst/>
                <a:uLnTx/>
                <a:uFillTx/>
                <a:latin typeface="Alexandria"/>
                <a:ea typeface="+mn-ea"/>
                <a:cs typeface="+mn-cs"/>
              </a:rPr>
              <a:t> -</a:t>
            </a:r>
            <a:r>
              <a:rPr kumimoji="0" lang="ar-SY" b="1" i="0" u="none" strike="noStrike" kern="1200" cap="none" spc="0" normalizeH="0" baseline="0" noProof="0" dirty="0">
                <a:ln>
                  <a:noFill/>
                </a:ln>
                <a:solidFill>
                  <a:prstClr val="black"/>
                </a:solidFill>
                <a:effectLst/>
                <a:uLnTx/>
                <a:uFillTx/>
                <a:latin typeface="Alexandria"/>
              </a:rPr>
              <a:t>2</a:t>
            </a:r>
            <a:r>
              <a:rPr kumimoji="0" lang="en-US" sz="2000" b="1" i="0" u="none" strike="noStrike" kern="1200" cap="none" spc="0" normalizeH="0" baseline="0" noProof="0" dirty="0">
                <a:ln>
                  <a:noFill/>
                </a:ln>
                <a:solidFill>
                  <a:prstClr val="black"/>
                </a:solidFill>
                <a:effectLst/>
                <a:uLnTx/>
                <a:uFillTx/>
                <a:latin typeface="Alexandria"/>
              </a:rPr>
              <a:t>Digital Transformation, AI, and Predictive Analytics:</a:t>
            </a:r>
          </a:p>
          <a:p>
            <a:pPr marL="0" marR="0" lvl="0" indent="0" algn="l" defTabSz="914400" rtl="0" eaLnBrk="1" fontAlgn="auto" latinLnBrk="0" hangingPunct="1">
              <a:lnSpc>
                <a:spcPct val="250000"/>
              </a:lnSpc>
              <a:spcBef>
                <a:spcPts val="0"/>
              </a:spcBef>
              <a:spcAft>
                <a:spcPts val="0"/>
              </a:spcAft>
              <a:buClrTx/>
              <a:buSzTx/>
              <a:buFontTx/>
              <a:buNone/>
              <a:tabLst/>
              <a:defRPr/>
            </a:pPr>
            <a:r>
              <a:rPr lang="en-US" b="1" dirty="0">
                <a:solidFill>
                  <a:prstClr val="black"/>
                </a:solidFill>
                <a:latin typeface="Alexandria"/>
              </a:rPr>
              <a:t>2:1 Artificial Intelligence (AI) and Machine Learning (ML) in Estimation</a:t>
            </a:r>
            <a:endParaRPr kumimoji="0" lang="en-US" sz="1800" b="1"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just" defTabSz="914400" rtl="0" eaLnBrk="1" fontAlgn="auto" latinLnBrk="0" hangingPunct="1">
              <a:lnSpc>
                <a:spcPct val="250000"/>
              </a:lnSpc>
              <a:spcBef>
                <a:spcPts val="0"/>
              </a:spcBef>
              <a:spcAft>
                <a:spcPts val="0"/>
              </a:spcAft>
              <a:buClrTx/>
              <a:buSzTx/>
              <a:buFontTx/>
              <a:buNone/>
              <a:tabLst/>
              <a:defRPr/>
            </a:pPr>
            <a:r>
              <a:rPr lang="en-US" sz="1600" dirty="0">
                <a:solidFill>
                  <a:prstClr val="black"/>
                </a:solidFill>
                <a:latin typeface="Alexandria"/>
              </a:rPr>
              <a:t>"Artificial Intelligence and Machine Learning algorithms have revolutionized early-stage cost estimation. By scanning historical databases containing thousands of past projects, ML models can identify complex patterns, hidden cost drivers, and correlations that human planners miss. This significantly reduces human bias, optimism bias, and underestimation errors in initial project budgeting."</a:t>
            </a:r>
            <a:endParaRPr kumimoji="0" lang="en-US" sz="1600"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p:txBody>
      </p:sp>
      <p:pic>
        <p:nvPicPr>
          <p:cNvPr id="5" name="Graphic 21">
            <a:extLst>
              <a:ext uri="{FF2B5EF4-FFF2-40B4-BE49-F238E27FC236}">
                <a16:creationId xmlns:a16="http://schemas.microsoft.com/office/drawing/2014/main" id="{4EF20D82-73DE-E9DC-18F4-2110664F48A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758620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BD1233-5CF0-E11F-113F-70E5329BB8E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667B44A-F977-3E07-0FBA-3ABB5FEA5AA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F84765E7-E236-1E4C-D037-9BD50144F395}"/>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Alexandria" charset="0"/>
                <a:cs typeface="Alexandria" charset="0"/>
              </a:rPr>
              <a:t>Lecture 10</a:t>
            </a:r>
          </a:p>
        </p:txBody>
      </p:sp>
      <p:sp>
        <p:nvSpPr>
          <p:cNvPr id="25" name="Rectangle: Rounded Corners 24">
            <a:extLst>
              <a:ext uri="{FF2B5EF4-FFF2-40B4-BE49-F238E27FC236}">
                <a16:creationId xmlns:a16="http://schemas.microsoft.com/office/drawing/2014/main" id="{828A1071-F936-B887-61E2-98F19B08AAC2}"/>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50000"/>
              </a:lnSpc>
              <a:spcBef>
                <a:spcPts val="0"/>
              </a:spcBef>
              <a:spcAft>
                <a:spcPts val="0"/>
              </a:spcAft>
              <a:buClrTx/>
              <a:buSzTx/>
              <a:buFontTx/>
              <a:buNone/>
              <a:tabLst/>
              <a:defRPr/>
            </a:pPr>
            <a:r>
              <a:rPr kumimoji="0" lang="ar-SY" b="1" i="0" u="none" strike="noStrike" kern="1200" cap="none" spc="0" normalizeH="0" baseline="0" noProof="0" dirty="0">
                <a:ln>
                  <a:noFill/>
                </a:ln>
                <a:solidFill>
                  <a:prstClr val="black"/>
                </a:solidFill>
                <a:effectLst/>
                <a:uLnTx/>
                <a:uFillTx/>
                <a:latin typeface="Alexandria"/>
              </a:rPr>
              <a:t>2</a:t>
            </a:r>
            <a:r>
              <a:rPr kumimoji="0" lang="en-US" b="1" i="0" u="none" strike="noStrike" kern="1200" cap="none" spc="0" normalizeH="0" baseline="0" noProof="0" dirty="0">
                <a:ln>
                  <a:noFill/>
                </a:ln>
                <a:solidFill>
                  <a:prstClr val="black"/>
                </a:solidFill>
                <a:effectLst/>
                <a:uLnTx/>
                <a:uFillTx/>
                <a:latin typeface="Alexandria"/>
              </a:rPr>
              <a:t>:2 </a:t>
            </a:r>
            <a:r>
              <a:rPr kumimoji="0" lang="en-US" sz="1800" b="1" i="0" u="none" strike="noStrike" kern="1200" cap="none" spc="0" normalizeH="0" baseline="0" noProof="0" dirty="0">
                <a:ln>
                  <a:noFill/>
                </a:ln>
                <a:solidFill>
                  <a:prstClr val="black"/>
                </a:solidFill>
                <a:effectLst/>
                <a:uLnTx/>
                <a:uFillTx/>
                <a:latin typeface="Alexandria"/>
                <a:ea typeface="+mn-ea"/>
                <a:cs typeface="+mn-cs"/>
              </a:rPr>
              <a:t>Real-Time Data Analytics and ERP Integration:</a:t>
            </a:r>
          </a:p>
          <a:p>
            <a:pPr marL="0" marR="0" lvl="0" indent="0" algn="l" defTabSz="914400" rtl="0" eaLnBrk="1" fontAlgn="auto" latinLnBrk="0" hangingPunct="1">
              <a:lnSpc>
                <a:spcPct val="2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Modern Enterprise Resource Planning (ERP) systems integrated with cloud-based project management software offer automated, real-time financial tracking. Every labor hour logged, material purchased, or subcontractor invoice submitted is instantly reflected in the cost dashboard. This eliminates the traditional two-to-three-week data lag, giving project managers the power to spot variances immediately.</a:t>
            </a:r>
          </a:p>
        </p:txBody>
      </p:sp>
      <p:pic>
        <p:nvPicPr>
          <p:cNvPr id="5" name="Graphic 21">
            <a:extLst>
              <a:ext uri="{FF2B5EF4-FFF2-40B4-BE49-F238E27FC236}">
                <a16:creationId xmlns:a16="http://schemas.microsoft.com/office/drawing/2014/main" id="{C9DD1B3D-9267-1816-5827-1EF80B0035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720796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E960F2-E4E2-2C04-CFA1-5FCBAC8944F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F341C47-79D3-74C9-B209-5BABE18B53F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F548933A-4A0B-C83F-610C-32E7B50DA520}"/>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Alexandria" charset="0"/>
                <a:cs typeface="Alexandria" charset="0"/>
              </a:rPr>
              <a:t>Lecture 10</a:t>
            </a:r>
          </a:p>
        </p:txBody>
      </p:sp>
      <p:sp>
        <p:nvSpPr>
          <p:cNvPr id="25" name="Rectangle: Rounded Corners 24">
            <a:extLst>
              <a:ext uri="{FF2B5EF4-FFF2-40B4-BE49-F238E27FC236}">
                <a16:creationId xmlns:a16="http://schemas.microsoft.com/office/drawing/2014/main" id="{E7B4E9E2-83A5-9B29-5C5B-59FE6C4FA0EF}"/>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defRPr/>
            </a:pPr>
            <a:endParaRPr lang="en-US" b="1" dirty="0">
              <a:solidFill>
                <a:prstClr val="black"/>
              </a:solidFill>
              <a:latin typeface="Alexandria"/>
            </a:endParaRPr>
          </a:p>
          <a:p>
            <a:pPr lvl="0">
              <a:defRPr/>
            </a:pPr>
            <a:r>
              <a:rPr lang="en-US" b="1" dirty="0">
                <a:solidFill>
                  <a:prstClr val="black"/>
                </a:solidFill>
                <a:latin typeface="Alexandria"/>
              </a:rPr>
              <a:t>Case Study about Digital </a:t>
            </a:r>
            <a:r>
              <a:rPr kumimoji="0" lang="en-US" b="1" i="0" u="none" strike="noStrike" kern="1200" cap="none" spc="0" normalizeH="0" baseline="0" noProof="0" dirty="0">
                <a:ln>
                  <a:noFill/>
                </a:ln>
                <a:solidFill>
                  <a:prstClr val="black"/>
                </a:solidFill>
                <a:effectLst/>
                <a:uLnTx/>
                <a:uFillTx/>
                <a:latin typeface="Alexandria"/>
              </a:rPr>
              <a:t>Transformation &amp; AI in Estimation</a:t>
            </a:r>
            <a:r>
              <a:rPr kumimoji="0" lang="ar-SY" b="1" i="0" u="none" strike="noStrike" kern="1200" cap="none" spc="0" normalizeH="0" baseline="0" noProof="0" dirty="0">
                <a:ln>
                  <a:noFill/>
                </a:ln>
                <a:solidFill>
                  <a:prstClr val="black"/>
                </a:solidFill>
                <a:effectLst/>
                <a:uLnTx/>
                <a:uFillTx/>
                <a:latin typeface="Alexandria"/>
              </a:rPr>
              <a:t>: </a:t>
            </a:r>
            <a:r>
              <a:rPr kumimoji="0" lang="en-US" b="1" i="0" u="none" strike="noStrike" kern="1200" cap="none" spc="0" normalizeH="0" baseline="0" noProof="0" dirty="0">
                <a:ln>
                  <a:noFill/>
                </a:ln>
                <a:solidFill>
                  <a:prstClr val="black"/>
                </a:solidFill>
                <a:effectLst/>
                <a:uLnTx/>
                <a:uFillTx/>
                <a:latin typeface="Alexandria"/>
              </a:rPr>
              <a:t> </a:t>
            </a:r>
          </a:p>
          <a:p>
            <a:pPr lvl="0">
              <a:defRPr/>
            </a:pPr>
            <a:r>
              <a:rPr kumimoji="0" lang="en-US" b="1" i="0" u="none" strike="noStrike" kern="1200" cap="none" spc="0" normalizeH="0" baseline="0" noProof="0" dirty="0">
                <a:ln>
                  <a:noFill/>
                </a:ln>
                <a:solidFill>
                  <a:prstClr val="black"/>
                </a:solidFill>
                <a:effectLst/>
                <a:uLnTx/>
                <a:uFillTx/>
                <a:latin typeface="Alexandria"/>
              </a:rPr>
              <a:t>AI-Driven Parametric Estimation in Mega Infrastructure:</a:t>
            </a:r>
          </a:p>
          <a:p>
            <a:pPr lvl="0">
              <a:defRPr/>
            </a:pPr>
            <a:r>
              <a:rPr kumimoji="0" lang="en-US" i="0" u="none" strike="noStrike" kern="1200" cap="none" spc="0" normalizeH="0" baseline="0" noProof="0" dirty="0">
                <a:ln>
                  <a:noFill/>
                </a:ln>
                <a:solidFill>
                  <a:prstClr val="black"/>
                </a:solidFill>
                <a:effectLst/>
                <a:uLnTx/>
                <a:uFillTx/>
                <a:latin typeface="Alexandria"/>
              </a:rPr>
              <a:t>A global rail construction project spanning 500 kilometers. </a:t>
            </a:r>
          </a:p>
          <a:p>
            <a:pPr lvl="0">
              <a:defRPr/>
            </a:pPr>
            <a:endParaRPr kumimoji="0" lang="en-US" i="0" u="none" strike="noStrike" kern="1200" cap="none" spc="0" normalizeH="0" baseline="0" noProof="0" dirty="0">
              <a:ln>
                <a:noFill/>
              </a:ln>
              <a:solidFill>
                <a:prstClr val="black"/>
              </a:solidFill>
              <a:effectLst/>
              <a:uLnTx/>
              <a:uFillTx/>
              <a:latin typeface="Alexandria"/>
            </a:endParaRPr>
          </a:p>
          <a:p>
            <a:pPr lvl="0">
              <a:defRPr/>
            </a:pPr>
            <a:r>
              <a:rPr lang="en-US" dirty="0">
                <a:solidFill>
                  <a:prstClr val="black"/>
                </a:solidFill>
                <a:latin typeface="Alexandria"/>
              </a:rPr>
              <a:t>-</a:t>
            </a:r>
            <a:r>
              <a:rPr kumimoji="0" lang="en-US" b="1" i="0" u="none" strike="noStrike" kern="1200" cap="none" spc="0" normalizeH="0" baseline="0" noProof="0" dirty="0">
                <a:ln>
                  <a:noFill/>
                </a:ln>
                <a:solidFill>
                  <a:prstClr val="black"/>
                </a:solidFill>
                <a:effectLst/>
                <a:uLnTx/>
                <a:uFillTx/>
                <a:latin typeface="Alexandria"/>
              </a:rPr>
              <a:t>Traditional Approach Failure</a:t>
            </a:r>
            <a:r>
              <a:rPr kumimoji="0" lang="en-US" i="0" u="none" strike="noStrike" kern="1200" cap="none" spc="0" normalizeH="0" baseline="0" noProof="0" dirty="0">
                <a:ln>
                  <a:noFill/>
                </a:ln>
                <a:solidFill>
                  <a:prstClr val="black"/>
                </a:solidFill>
                <a:effectLst/>
                <a:uLnTx/>
                <a:uFillTx/>
                <a:latin typeface="Alexandria"/>
              </a:rPr>
              <a:t>: Humans used static historical spreadsheets, failing to account for shifting localized labor laws, and estimated the project at $5.2 Billion.</a:t>
            </a:r>
          </a:p>
          <a:p>
            <a:pPr lvl="0">
              <a:defRPr/>
            </a:pPr>
            <a:endParaRPr kumimoji="0" lang="en-US" i="0" u="none" strike="noStrike" kern="1200" cap="none" spc="0" normalizeH="0" baseline="0" noProof="0" dirty="0">
              <a:ln>
                <a:noFill/>
              </a:ln>
              <a:solidFill>
                <a:prstClr val="black"/>
              </a:solidFill>
              <a:effectLst/>
              <a:uLnTx/>
              <a:uFillTx/>
              <a:latin typeface="Alexandria"/>
            </a:endParaRPr>
          </a:p>
          <a:p>
            <a:pPr lvl="0">
              <a:defRPr/>
            </a:pPr>
            <a:r>
              <a:rPr lang="en-US" dirty="0">
                <a:solidFill>
                  <a:prstClr val="black"/>
                </a:solidFill>
                <a:latin typeface="Alexandria"/>
              </a:rPr>
              <a:t>-</a:t>
            </a:r>
            <a:r>
              <a:rPr kumimoji="0" lang="en-US" b="1" i="0" u="none" strike="noStrike" kern="1200" cap="none" spc="0" normalizeH="0" baseline="0" noProof="0" dirty="0">
                <a:ln>
                  <a:noFill/>
                </a:ln>
                <a:solidFill>
                  <a:prstClr val="black"/>
                </a:solidFill>
                <a:effectLst/>
                <a:uLnTx/>
                <a:uFillTx/>
                <a:latin typeface="Alexandria"/>
              </a:rPr>
              <a:t>The AI Application</a:t>
            </a:r>
            <a:r>
              <a:rPr kumimoji="0" lang="en-US" i="0" u="none" strike="noStrike" kern="1200" cap="none" spc="0" normalizeH="0" baseline="0" noProof="0" dirty="0">
                <a:ln>
                  <a:noFill/>
                </a:ln>
                <a:solidFill>
                  <a:prstClr val="black"/>
                </a:solidFill>
                <a:effectLst/>
                <a:uLnTx/>
                <a:uFillTx/>
                <a:latin typeface="Alexandria"/>
              </a:rPr>
              <a:t>: The team deployed a Machine Learning (ML) model connected via cloud ERP to global trade databases. The AI scanned 1,200 historical rail projects and tracked live steel/cement volatility indices.</a:t>
            </a:r>
          </a:p>
          <a:p>
            <a:pPr lvl="0">
              <a:defRPr/>
            </a:pPr>
            <a:endParaRPr kumimoji="0" lang="en-US" i="0" u="none" strike="noStrike" kern="1200" cap="none" spc="0" normalizeH="0" baseline="0" noProof="0" dirty="0">
              <a:ln>
                <a:noFill/>
              </a:ln>
              <a:solidFill>
                <a:prstClr val="black"/>
              </a:solidFill>
              <a:effectLst/>
              <a:uLnTx/>
              <a:uFillTx/>
              <a:latin typeface="Alexandria"/>
            </a:endParaRPr>
          </a:p>
          <a:p>
            <a:pPr lvl="0">
              <a:defRPr/>
            </a:pPr>
            <a:r>
              <a:rPr lang="en-US" dirty="0">
                <a:solidFill>
                  <a:prstClr val="black"/>
                </a:solidFill>
                <a:latin typeface="Alexandria"/>
              </a:rPr>
              <a:t>-</a:t>
            </a:r>
            <a:r>
              <a:rPr kumimoji="0" lang="en-US" b="1" i="0" u="none" strike="noStrike" kern="1200" cap="none" spc="0" normalizeH="0" baseline="0" noProof="0" dirty="0">
                <a:ln>
                  <a:noFill/>
                </a:ln>
                <a:solidFill>
                  <a:prstClr val="black"/>
                </a:solidFill>
                <a:effectLst/>
                <a:uLnTx/>
                <a:uFillTx/>
                <a:latin typeface="Alexandria"/>
              </a:rPr>
              <a:t>The Result</a:t>
            </a:r>
            <a:r>
              <a:rPr kumimoji="0" lang="en-US" i="0" u="none" strike="noStrike" kern="1200" cap="none" spc="0" normalizeH="0" baseline="0" noProof="0" dirty="0">
                <a:ln>
                  <a:noFill/>
                </a:ln>
                <a:solidFill>
                  <a:prstClr val="black"/>
                </a:solidFill>
                <a:effectLst/>
                <a:uLnTx/>
                <a:uFillTx/>
                <a:latin typeface="Alexandria"/>
              </a:rPr>
              <a:t>: The AI identified a high probability of a 22% cost overrun due to a hidden correlation between winter weather delays and bulk material shipping bottlenecks. The budget was revised to $6.3 Billion before breaking ground, preventing sudden financial distress during execution.</a:t>
            </a:r>
          </a:p>
          <a:p>
            <a:pPr lvl="0">
              <a:defRPr/>
            </a:pPr>
            <a:endParaRPr kumimoji="0" lang="en-US" sz="1800" i="0" u="none" strike="noStrike" kern="1200" cap="none" spc="0" normalizeH="0" baseline="0" noProof="0" dirty="0">
              <a:ln>
                <a:noFill/>
              </a:ln>
              <a:solidFill>
                <a:prstClr val="black"/>
              </a:solidFill>
              <a:effectLst/>
              <a:uLnTx/>
              <a:uFillTx/>
              <a:latin typeface="Alexandria"/>
              <a:ea typeface="+mn-ea"/>
              <a:cs typeface="+mn-cs"/>
            </a:endParaRPr>
          </a:p>
        </p:txBody>
      </p:sp>
      <p:pic>
        <p:nvPicPr>
          <p:cNvPr id="5" name="Graphic 21">
            <a:extLst>
              <a:ext uri="{FF2B5EF4-FFF2-40B4-BE49-F238E27FC236}">
                <a16:creationId xmlns:a16="http://schemas.microsoft.com/office/drawing/2014/main" id="{6D6DC39C-094F-E312-FB32-C3C76CBDB7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991787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8599C3-9FBF-316A-D584-03EFF0DD36B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62D8A69-F5C1-43E8-46AF-50A65ADD368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9EDDDD9A-CAEE-7646-F45D-55EF215C8F63}"/>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Alexandria" charset="0"/>
                <a:cs typeface="Alexandria" charset="0"/>
              </a:rPr>
              <a:t>Lecture 10</a:t>
            </a:r>
          </a:p>
        </p:txBody>
      </p:sp>
      <p:sp>
        <p:nvSpPr>
          <p:cNvPr id="25" name="Rectangle: Rounded Corners 24">
            <a:extLst>
              <a:ext uri="{FF2B5EF4-FFF2-40B4-BE49-F238E27FC236}">
                <a16:creationId xmlns:a16="http://schemas.microsoft.com/office/drawing/2014/main" id="{FB2E7B2C-E89E-EF85-5C51-BD2887CA372E}"/>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50000"/>
              </a:lnSpc>
              <a:spcBef>
                <a:spcPts val="0"/>
              </a:spcBef>
              <a:spcAft>
                <a:spcPts val="0"/>
              </a:spcAft>
              <a:buClrTx/>
              <a:buSzTx/>
              <a:buFontTx/>
              <a:buNone/>
              <a:tabLst/>
              <a:defRPr/>
            </a:pPr>
            <a:r>
              <a:rPr kumimoji="0" lang="ar-SY" sz="1800" b="1" i="0" u="none" strike="noStrike" kern="1200" cap="none" spc="0" normalizeH="0" baseline="0" noProof="0" dirty="0">
                <a:ln>
                  <a:noFill/>
                </a:ln>
                <a:solidFill>
                  <a:prstClr val="black"/>
                </a:solidFill>
                <a:effectLst/>
                <a:uLnTx/>
                <a:uFillTx/>
                <a:latin typeface="Alexandria"/>
                <a:ea typeface="+mn-ea"/>
                <a:cs typeface="+mn-cs"/>
              </a:rPr>
              <a:t>2</a:t>
            </a:r>
            <a:r>
              <a:rPr kumimoji="0" lang="en-US" sz="1800" b="1" i="0" u="none" strike="noStrike" kern="1200" cap="none" spc="0" normalizeH="0" baseline="0" noProof="0" dirty="0">
                <a:ln>
                  <a:noFill/>
                </a:ln>
                <a:solidFill>
                  <a:prstClr val="black"/>
                </a:solidFill>
                <a:effectLst/>
                <a:uLnTx/>
                <a:uFillTx/>
                <a:latin typeface="Alexandria"/>
                <a:ea typeface="+mn-ea"/>
                <a:cs typeface="+mn-cs"/>
              </a:rPr>
              <a:t>:3 Predictive Analytics vs. Historical Reporting:</a:t>
            </a:r>
          </a:p>
          <a:p>
            <a:pPr marL="0" marR="0" lvl="0" indent="0" algn="just" defTabSz="914400" rtl="0" eaLnBrk="1" fontAlgn="auto" latinLnBrk="0" hangingPunct="1">
              <a:lnSpc>
                <a:spcPct val="25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Historical Reporting: Tells you where the budget was spent three weeks ago (Passive).</a:t>
            </a:r>
          </a:p>
          <a:p>
            <a:pPr marL="0" marR="0" lvl="0" indent="0" algn="just" defTabSz="914400" rtl="0" eaLnBrk="1" fontAlgn="auto" latinLnBrk="0" hangingPunct="1">
              <a:lnSpc>
                <a:spcPct val="25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Predictive Analytics: Uses current burn rates and external market indicators to forecast where the budget will finish (Active).</a:t>
            </a:r>
          </a:p>
          <a:p>
            <a:pPr marL="0" marR="0" lvl="0" indent="0" algn="just" defTabSz="914400" rtl="0" eaLnBrk="1" fontAlgn="auto" latinLnBrk="0" hangingPunct="1">
              <a:lnSpc>
                <a:spcPct val="250000"/>
              </a:lnSpc>
              <a:spcBef>
                <a:spcPts val="0"/>
              </a:spcBef>
              <a:spcAft>
                <a:spcPts val="0"/>
              </a:spcAft>
              <a:buClrTx/>
              <a:buSzTx/>
              <a:buFontTx/>
              <a:buNone/>
              <a:tabLst/>
              <a:defRPr/>
            </a:pPr>
            <a:endParaRPr lang="en-US" dirty="0">
              <a:solidFill>
                <a:prstClr val="black"/>
              </a:solidFill>
              <a:latin typeface="Alexandria"/>
            </a:endParaRPr>
          </a:p>
          <a:p>
            <a:pPr marL="0" marR="0" lvl="0" indent="0" algn="just" defTabSz="914400" rtl="0" eaLnBrk="1" fontAlgn="auto" latinLnBrk="0" hangingPunct="1">
              <a:lnSpc>
                <a:spcPct val="250000"/>
              </a:lnSpc>
              <a:spcBef>
                <a:spcPts val="0"/>
              </a:spcBef>
              <a:spcAft>
                <a:spcPts val="0"/>
              </a:spcAft>
              <a:buClrTx/>
              <a:buSzTx/>
              <a:buFontTx/>
              <a:buNone/>
              <a:tabLst/>
              <a:defRPr/>
            </a:pPr>
            <a:endParaRPr kumimoji="0" lang="en-US" sz="1800" i="0" u="none" strike="noStrike" kern="1200" cap="none" spc="0" normalizeH="0" baseline="0" noProof="0" dirty="0">
              <a:ln>
                <a:noFill/>
              </a:ln>
              <a:solidFill>
                <a:prstClr val="black"/>
              </a:solidFill>
              <a:effectLst/>
              <a:uLnTx/>
              <a:uFillTx/>
              <a:latin typeface="Alexandria"/>
              <a:ea typeface="+mn-ea"/>
              <a:cs typeface="+mn-cs"/>
            </a:endParaRPr>
          </a:p>
        </p:txBody>
      </p:sp>
      <p:pic>
        <p:nvPicPr>
          <p:cNvPr id="5" name="Graphic 21">
            <a:extLst>
              <a:ext uri="{FF2B5EF4-FFF2-40B4-BE49-F238E27FC236}">
                <a16:creationId xmlns:a16="http://schemas.microsoft.com/office/drawing/2014/main" id="{81F91B88-5E8C-4C7B-AE90-D7E5CD63FB9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533715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50D039-50FE-9B76-B373-2D59DE01FC9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4A0E270-12E4-D284-54DF-E60A73FD975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32236B8B-A7FC-0D41-1535-05419D8055E8}"/>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Alexandria" charset="0"/>
                <a:cs typeface="Alexandria" charset="0"/>
              </a:rPr>
              <a:t>Lecture 10</a:t>
            </a:r>
          </a:p>
        </p:txBody>
      </p:sp>
      <p:sp>
        <p:nvSpPr>
          <p:cNvPr id="25" name="Rectangle: Rounded Corners 24">
            <a:extLst>
              <a:ext uri="{FF2B5EF4-FFF2-40B4-BE49-F238E27FC236}">
                <a16:creationId xmlns:a16="http://schemas.microsoft.com/office/drawing/2014/main" id="{1827E4A7-8DEF-071B-1D9D-215570A541AE}"/>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50000"/>
              </a:lnSpc>
              <a:spcBef>
                <a:spcPts val="0"/>
              </a:spcBef>
              <a:spcAft>
                <a:spcPts val="0"/>
              </a:spcAft>
              <a:buClrTx/>
              <a:buSzTx/>
              <a:buFontTx/>
              <a:buNone/>
              <a:tabLst/>
              <a:defRPr/>
            </a:pPr>
            <a:r>
              <a:rPr kumimoji="0" lang="ar-SY" sz="1800" b="1" i="0" u="none" strike="noStrike" kern="1200" cap="none" spc="0" normalizeH="0" baseline="0" noProof="0" dirty="0">
                <a:ln>
                  <a:noFill/>
                </a:ln>
                <a:solidFill>
                  <a:prstClr val="black"/>
                </a:solidFill>
                <a:effectLst/>
                <a:uLnTx/>
                <a:uFillTx/>
                <a:latin typeface="Alexandria"/>
                <a:ea typeface="+mn-ea"/>
                <a:cs typeface="+mn-cs"/>
              </a:rPr>
              <a:t> </a:t>
            </a:r>
            <a:r>
              <a:rPr kumimoji="0" lang="en-US" sz="1800" b="1" i="0" u="none" strike="noStrike" kern="1200" cap="none" spc="0" normalizeH="0" baseline="0" noProof="0" dirty="0">
                <a:ln>
                  <a:noFill/>
                </a:ln>
                <a:solidFill>
                  <a:prstClr val="black"/>
                </a:solidFill>
                <a:effectLst/>
                <a:uLnTx/>
                <a:uFillTx/>
                <a:latin typeface="Alexandria"/>
                <a:ea typeface="+mn-ea"/>
                <a:cs typeface="+mn-cs"/>
              </a:rPr>
              <a:t>2:4 Parametric Modeling and Big Data:</a:t>
            </a:r>
          </a:p>
          <a:p>
            <a:pPr marL="0" marR="0" lvl="0" indent="0" algn="just" defTabSz="914400" rtl="0" eaLnBrk="1" fontAlgn="auto" latinLnBrk="0" hangingPunct="1">
              <a:lnSpc>
                <a:spcPct val="25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Big Data analytics allows for highly advanced parametric cost modeling. </a:t>
            </a:r>
          </a:p>
          <a:p>
            <a:pPr marL="0" marR="0" lvl="0" indent="0" algn="just" defTabSz="914400" rtl="0" eaLnBrk="1" fontAlgn="auto" latinLnBrk="0" hangingPunct="1">
              <a:lnSpc>
                <a:spcPct val="25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In large-scale industries like construction, project teams can input real-time commodity price fluctuations, inflation indices, and labor availability rates directly into their cost engines to dynamically adjust contingency reserves. </a:t>
            </a:r>
          </a:p>
          <a:p>
            <a:pPr marL="0" marR="0" lvl="0" indent="0" algn="just" defTabSz="914400" rtl="0" eaLnBrk="1" fontAlgn="auto" latinLnBrk="0" hangingPunct="1">
              <a:lnSpc>
                <a:spcPct val="250000"/>
              </a:lnSpc>
              <a:spcBef>
                <a:spcPts val="0"/>
              </a:spcBef>
              <a:spcAft>
                <a:spcPts val="0"/>
              </a:spcAft>
              <a:buClrTx/>
              <a:buSzTx/>
              <a:buFontTx/>
              <a:buNone/>
              <a:tabLst/>
              <a:defRPr/>
            </a:pPr>
            <a:endParaRPr kumimoji="0" lang="en-US" sz="1800" i="0" u="none" strike="noStrike" kern="1200" cap="none" spc="0" normalizeH="0" baseline="0" noProof="0" dirty="0">
              <a:ln>
                <a:noFill/>
              </a:ln>
              <a:solidFill>
                <a:prstClr val="black"/>
              </a:solidFill>
              <a:effectLst/>
              <a:uLnTx/>
              <a:uFillTx/>
              <a:latin typeface="Alexandria"/>
              <a:ea typeface="+mn-ea"/>
              <a:cs typeface="+mn-cs"/>
            </a:endParaRPr>
          </a:p>
        </p:txBody>
      </p:sp>
      <p:pic>
        <p:nvPicPr>
          <p:cNvPr id="5" name="Graphic 21">
            <a:extLst>
              <a:ext uri="{FF2B5EF4-FFF2-40B4-BE49-F238E27FC236}">
                <a16:creationId xmlns:a16="http://schemas.microsoft.com/office/drawing/2014/main" id="{30997E3B-4A8F-C64C-C292-A57486895C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2746673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01C5CF-E1A3-07D4-19CD-50A51118C5A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AE359D8-808A-D85C-F2B9-2EE0FDAF544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4925C040-6DA0-15FC-9329-03B8E70CBFED}"/>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Alexandria" charset="0"/>
                <a:cs typeface="Alexandria" charset="0"/>
              </a:rPr>
              <a:t>Lecture 10</a:t>
            </a:r>
          </a:p>
        </p:txBody>
      </p:sp>
      <p:sp>
        <p:nvSpPr>
          <p:cNvPr id="25" name="Rectangle: Rounded Corners 24">
            <a:extLst>
              <a:ext uri="{FF2B5EF4-FFF2-40B4-BE49-F238E27FC236}">
                <a16:creationId xmlns:a16="http://schemas.microsoft.com/office/drawing/2014/main" id="{59B1B256-3B58-4D7D-B139-763A79B3E7AE}"/>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50000"/>
              </a:lnSpc>
              <a:spcBef>
                <a:spcPts val="0"/>
              </a:spcBef>
              <a:spcAft>
                <a:spcPts val="0"/>
              </a:spcAft>
              <a:buClrTx/>
              <a:buSzTx/>
              <a:buFontTx/>
              <a:buNone/>
              <a:tabLst/>
              <a:defRPr/>
            </a:pPr>
            <a:r>
              <a:rPr lang="en-US" b="1" dirty="0">
                <a:solidFill>
                  <a:prstClr val="black"/>
                </a:solidFill>
                <a:latin typeface="Alexandria"/>
              </a:rPr>
              <a:t>3- </a:t>
            </a:r>
            <a:r>
              <a:rPr kumimoji="0" lang="en-US" sz="1800" b="1" i="0" u="none" strike="noStrike" kern="1200" cap="none" spc="0" normalizeH="0" baseline="0" noProof="0" dirty="0">
                <a:ln>
                  <a:noFill/>
                </a:ln>
                <a:solidFill>
                  <a:prstClr val="black"/>
                </a:solidFill>
                <a:effectLst/>
                <a:uLnTx/>
                <a:uFillTx/>
                <a:latin typeface="Alexandria"/>
                <a:ea typeface="+mn-ea"/>
                <a:cs typeface="+mn-cs"/>
              </a:rPr>
              <a:t>Value-Driven and Agile Cost Management</a:t>
            </a:r>
          </a:p>
          <a:p>
            <a:pPr marL="0" marR="0" lvl="0" indent="0" algn="l" defTabSz="914400" rtl="0" eaLnBrk="1" fontAlgn="auto" latinLnBrk="0" hangingPunct="1">
              <a:lnSpc>
                <a:spcPct val="2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3:1 Shifting from Rigid Baselines to Agile Budgeting:</a:t>
            </a:r>
          </a:p>
          <a:p>
            <a:pPr marL="0" marR="0" lvl="0" indent="0" algn="just" defTabSz="914400" rtl="0" eaLnBrk="1" fontAlgn="auto" latinLnBrk="0" hangingPunct="1">
              <a:lnSpc>
                <a:spcPct val="25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Traditional project management freezes cost baselines early in the lifecycle, assuming requirements will stay constant. In software, tech, and fast-paced R&amp;D sectors, this rigidity causes project failure. Agile cost management introduces flexible budgeting frameworks designed to embrace change while maintaining strict overall financial governance.</a:t>
            </a:r>
          </a:p>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p:txBody>
      </p:sp>
      <p:pic>
        <p:nvPicPr>
          <p:cNvPr id="5" name="Graphic 21">
            <a:extLst>
              <a:ext uri="{FF2B5EF4-FFF2-40B4-BE49-F238E27FC236}">
                <a16:creationId xmlns:a16="http://schemas.microsoft.com/office/drawing/2014/main" id="{76327416-B5C4-C686-7DB7-0A1D57B557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763392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7D0CA9-D420-A306-610C-A180E1C3976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4D462C7-4B37-A71B-8119-96FCBFCB1D4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A25E92EC-4A9F-D5D1-89CE-02E7DD8E9F47}"/>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Alexandria" charset="0"/>
                <a:cs typeface="Alexandria" charset="0"/>
              </a:rPr>
              <a:t>Lecture 10</a:t>
            </a:r>
          </a:p>
        </p:txBody>
      </p:sp>
      <p:sp>
        <p:nvSpPr>
          <p:cNvPr id="25" name="Rectangle: Rounded Corners 24">
            <a:extLst>
              <a:ext uri="{FF2B5EF4-FFF2-40B4-BE49-F238E27FC236}">
                <a16:creationId xmlns:a16="http://schemas.microsoft.com/office/drawing/2014/main" id="{AC29E6BA-B0C4-80B1-C0FB-DC4182919F2B}"/>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3:2 Dynamic Resource Allocation and “Burn Rates”</a:t>
            </a:r>
            <a:r>
              <a:rPr kumimoji="0" lang="en-US" sz="1800" b="0" i="0" u="none" strike="noStrike" kern="1200" cap="none" spc="0" normalizeH="0" baseline="0" noProof="0" dirty="0">
                <a:ln>
                  <a:noFill/>
                </a:ln>
                <a:solidFill>
                  <a:prstClr val="black"/>
                </a:solidFill>
                <a:effectLst/>
                <a:uLnTx/>
                <a:uFillTx/>
                <a:latin typeface="Alexandria"/>
                <a:ea typeface="+mn-ea"/>
                <a:cs typeface="+mn-cs"/>
              </a:rPr>
              <a:t>:</a:t>
            </a:r>
          </a:p>
          <a:p>
            <a:pPr marL="0" marR="0" lvl="0" indent="0" algn="l" defTabSz="914400" rtl="0" eaLnBrk="1" fontAlgn="auto" latinLnBrk="0" hangingPunct="1">
              <a:lnSpc>
                <a:spcPct val="2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In Agile frameworks, costs are heavily tied to team capacity rather than fixed deliverables. Teams manage budgets using fixed-cost iterations (Sprints). Financial control is maintained by tracking the 'Burn Rate'—the rate at which the budget is consumed per sprint—allowing organizations to stop, pivot, or accelerate funding based on the value delivered at the end of each cycle. </a:t>
            </a:r>
          </a:p>
        </p:txBody>
      </p:sp>
      <p:pic>
        <p:nvPicPr>
          <p:cNvPr id="5" name="Graphic 21">
            <a:extLst>
              <a:ext uri="{FF2B5EF4-FFF2-40B4-BE49-F238E27FC236}">
                <a16:creationId xmlns:a16="http://schemas.microsoft.com/office/drawing/2014/main" id="{CD222409-E0CF-D0EB-95B9-3BC4ECAEEC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087885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6BA265-5F1A-50B3-E260-CF07F9589FE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A713643-A96C-17D2-6006-2A394F16661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62C1C959-304B-0A4F-5E22-70FF98C20AE8}"/>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Alexandria" charset="0"/>
                <a:cs typeface="Alexandria" charset="0"/>
              </a:rPr>
              <a:t>Lecture 10</a:t>
            </a:r>
          </a:p>
        </p:txBody>
      </p:sp>
      <p:sp>
        <p:nvSpPr>
          <p:cNvPr id="25" name="Rectangle: Rounded Corners 24">
            <a:extLst>
              <a:ext uri="{FF2B5EF4-FFF2-40B4-BE49-F238E27FC236}">
                <a16:creationId xmlns:a16="http://schemas.microsoft.com/office/drawing/2014/main" id="{86551E6C-F05A-D806-20B0-2BAAD45DCDDE}"/>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l" defTabSz="914400" rtl="0" eaLnBrk="1" fontAlgn="auto" latinLnBrk="0" hangingPunct="1">
              <a:lnSpc>
                <a:spcPct val="2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3:3 Target Costing (TC) in Modern Projects</a:t>
            </a:r>
            <a:r>
              <a:rPr kumimoji="0" lang="en-US" sz="1800" b="0" i="0" u="none" strike="noStrike" kern="1200" cap="none" spc="0" normalizeH="0" baseline="0" noProof="0" dirty="0">
                <a:ln>
                  <a:noFill/>
                </a:ln>
                <a:solidFill>
                  <a:prstClr val="black"/>
                </a:solidFill>
                <a:effectLst/>
                <a:uLnTx/>
                <a:uFillTx/>
                <a:latin typeface="Alexandria"/>
                <a:ea typeface="+mn-ea"/>
                <a:cs typeface="+mn-cs"/>
              </a:rPr>
              <a:t>:</a:t>
            </a:r>
          </a:p>
          <a:p>
            <a:pPr marL="0" marR="0" lvl="0" indent="0" algn="l" defTabSz="914400" rtl="0" eaLnBrk="1" fontAlgn="auto" latinLnBrk="0" hangingPunct="1">
              <a:lnSpc>
                <a:spcPct val="2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Target Costing flips the traditional pricing formula. Instead of designing a product and adding a profit margin to determine the price, teams start with a market-driven target price and an expected profit margin. The resulting 'Target Cost' becomes a strict design constraint, forcing project teams to innovate within a fixed financial boundary from day one. </a:t>
            </a:r>
          </a:p>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p:txBody>
      </p:sp>
      <p:pic>
        <p:nvPicPr>
          <p:cNvPr id="5" name="Graphic 21">
            <a:extLst>
              <a:ext uri="{FF2B5EF4-FFF2-40B4-BE49-F238E27FC236}">
                <a16:creationId xmlns:a16="http://schemas.microsoft.com/office/drawing/2014/main" id="{0E398A86-4157-80F5-C12D-80AB98F5E1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3189095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E4B1F7-799F-3AD2-6580-02E66F0C563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AAE1F5B-93A5-678C-9353-351BEFB8CB2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2DE6A466-7DB7-A137-EFF8-29FAA51BA76E}"/>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Alexandria" charset="0"/>
                <a:cs typeface="Alexandria" charset="0"/>
              </a:rPr>
              <a:t>Lecture 10</a:t>
            </a:r>
          </a:p>
        </p:txBody>
      </p:sp>
      <p:sp>
        <p:nvSpPr>
          <p:cNvPr id="25" name="Rectangle: Rounded Corners 24">
            <a:extLst>
              <a:ext uri="{FF2B5EF4-FFF2-40B4-BE49-F238E27FC236}">
                <a16:creationId xmlns:a16="http://schemas.microsoft.com/office/drawing/2014/main" id="{8F0865EF-1B99-8631-6F35-2BBA591FD64A}"/>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3:4 Value Engineering (VE) and Waste Reduction</a:t>
            </a:r>
            <a:r>
              <a:rPr kumimoji="0" lang="en-US" sz="1800" b="0" i="0" u="none" strike="noStrike" kern="1200" cap="none" spc="0" normalizeH="0" baseline="0" noProof="0" dirty="0">
                <a:ln>
                  <a:noFill/>
                </a:ln>
                <a:solidFill>
                  <a:prstClr val="black"/>
                </a:solidFill>
                <a:effectLst/>
                <a:uLnTx/>
                <a:uFillTx/>
                <a:latin typeface="Alexandria"/>
                <a:ea typeface="+mn-ea"/>
                <a:cs typeface="+mn-cs"/>
              </a:rPr>
              <a:t>:</a:t>
            </a:r>
          </a:p>
          <a:p>
            <a:pPr marL="0" marR="0" lvl="0" indent="0" algn="l" defTabSz="914400" rtl="0" eaLnBrk="1" fontAlgn="auto" latinLnBrk="0" hangingPunct="1">
              <a:lnSpc>
                <a:spcPct val="2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Value Engineering is a systematic, organized approach to providing necessary functions in a project at the lowest cost. Modern VE focuses on eliminating non-value-adding features. By continuously analyzing functions during the project lifecycle, teams optimize materials, workflows, and specifications without sacrificing quality or performance.</a:t>
            </a:r>
          </a:p>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p:txBody>
      </p:sp>
      <p:pic>
        <p:nvPicPr>
          <p:cNvPr id="5" name="Graphic 21">
            <a:extLst>
              <a:ext uri="{FF2B5EF4-FFF2-40B4-BE49-F238E27FC236}">
                <a16:creationId xmlns:a16="http://schemas.microsoft.com/office/drawing/2014/main" id="{E1615A18-54C0-12DE-4BA6-4F5CE94C5C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4543842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F6899E-F125-996C-E1C1-9949E338CA8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56CEC8F-6628-2530-7006-4018DA8B323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36D22316-71CE-AC0E-0B83-41F790ABDC6F}"/>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Alexandria" charset="0"/>
                <a:cs typeface="Alexandria" charset="0"/>
              </a:rPr>
              <a:t>Lecture 10</a:t>
            </a:r>
          </a:p>
        </p:txBody>
      </p:sp>
      <p:sp>
        <p:nvSpPr>
          <p:cNvPr id="25" name="Rectangle: Rounded Corners 24">
            <a:extLst>
              <a:ext uri="{FF2B5EF4-FFF2-40B4-BE49-F238E27FC236}">
                <a16:creationId xmlns:a16="http://schemas.microsoft.com/office/drawing/2014/main" id="{21F64B31-E7CC-054E-143E-09BDC42FD18B}"/>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Example: Target Costing in Modern Tech/Automotive Hardware:</a:t>
            </a:r>
          </a:p>
          <a:p>
            <a:pPr marL="0" marR="0" lvl="0" indent="0" algn="l" defTabSz="914400" rtl="0" eaLnBrk="1" fontAlgn="auto" latinLnBrk="0" hangingPunct="1">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The Goal</a:t>
            </a:r>
            <a:r>
              <a:rPr kumimoji="0" lang="en-US" sz="1800" b="0" i="0" u="none" strike="noStrike" kern="1200" cap="none" spc="0" normalizeH="0" baseline="0" noProof="0" dirty="0">
                <a:ln>
                  <a:noFill/>
                </a:ln>
                <a:solidFill>
                  <a:prstClr val="black"/>
                </a:solidFill>
                <a:effectLst/>
                <a:uLnTx/>
                <a:uFillTx/>
                <a:latin typeface="Alexandria"/>
                <a:ea typeface="+mn-ea"/>
                <a:cs typeface="+mn-cs"/>
              </a:rPr>
              <a:t>: Developing a new commercial drone for agricultural monitoring.</a:t>
            </a:r>
          </a:p>
          <a:p>
            <a:pPr marL="0" marR="0" lvl="0" indent="0" algn="l" defTabSz="914400" rtl="0" eaLnBrk="1" fontAlgn="auto" latinLnBrk="0" hangingPunct="1">
              <a:spcBef>
                <a:spcPts val="0"/>
              </a:spcBef>
              <a:spcAft>
                <a:spcPts val="0"/>
              </a:spcAft>
              <a:buClrTx/>
              <a:buSzTx/>
              <a:buFontTx/>
              <a:buNone/>
              <a:tabLst/>
              <a:defRPr/>
            </a:pPr>
            <a:endParaRPr lang="en-US" dirty="0">
              <a:solidFill>
                <a:prstClr val="black"/>
              </a:solidFill>
              <a:latin typeface="Alexandria"/>
            </a:endParaRPr>
          </a:p>
          <a:p>
            <a:pPr marL="0" marR="0" lvl="0" indent="0" algn="l" defTabSz="914400" rtl="0" eaLnBrk="1" fontAlgn="auto" latinLnBrk="0" hangingPunct="1">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The Traditional Method</a:t>
            </a:r>
            <a:r>
              <a:rPr kumimoji="0" lang="en-US" sz="1800" b="0" i="0" u="none" strike="noStrike" kern="1200" cap="none" spc="0" normalizeH="0" baseline="0" noProof="0" dirty="0">
                <a:ln>
                  <a:noFill/>
                </a:ln>
                <a:solidFill>
                  <a:prstClr val="black"/>
                </a:solidFill>
                <a:effectLst/>
                <a:uLnTx/>
                <a:uFillTx/>
                <a:latin typeface="Alexandria"/>
                <a:ea typeface="+mn-ea"/>
                <a:cs typeface="+mn-cs"/>
              </a:rPr>
              <a:t>: Engineers design the drone: Procurement totals the parts cost 900, Corporate adds a 30% margin, Selling price becomes 1,170. Market rejects it because competitors sell at 950.</a:t>
            </a:r>
          </a:p>
          <a:p>
            <a:pPr marL="0" marR="0" lvl="0" indent="0" algn="l" defTabSz="914400" rtl="0" eaLnBrk="1" fontAlgn="auto" latinLnBrk="0" hangingPunct="1">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l" defTabSz="914400" rtl="0" eaLnBrk="1" fontAlgn="auto" latinLnBrk="0" hangingPunct="1">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The Target Costing (TC) Approach</a:t>
            </a:r>
            <a:r>
              <a:rPr kumimoji="0" lang="en-US" sz="1800" b="0" i="0" u="none" strike="noStrike" kern="1200" cap="none" spc="0" normalizeH="0" baseline="0" noProof="0" dirty="0">
                <a:ln>
                  <a:noFill/>
                </a:ln>
                <a:solidFill>
                  <a:prstClr val="black"/>
                </a:solidFill>
                <a:effectLst/>
                <a:uLnTx/>
                <a:uFillTx/>
                <a:latin typeface="Alexandria"/>
                <a:ea typeface="+mn-ea"/>
                <a:cs typeface="+mn-cs"/>
              </a:rPr>
              <a:t>: Market-Driven Target Price: Market research dictates the drone must sell at $950. Required Profit Margin: Corporate requires a 25% profit margin 237.50, </a:t>
            </a:r>
            <a:r>
              <a:rPr kumimoji="0" lang="en-US" sz="1800" b="1" i="0" u="none" strike="noStrike" kern="1200" cap="none" spc="0" normalizeH="0" baseline="0" noProof="0" dirty="0">
                <a:ln>
                  <a:noFill/>
                </a:ln>
                <a:solidFill>
                  <a:prstClr val="black"/>
                </a:solidFill>
                <a:effectLst/>
                <a:uLnTx/>
                <a:uFillTx/>
                <a:latin typeface="Alexandria"/>
                <a:ea typeface="+mn-ea"/>
                <a:cs typeface="+mn-cs"/>
              </a:rPr>
              <a:t>Target Cost</a:t>
            </a:r>
            <a:r>
              <a:rPr kumimoji="0" lang="en-US" sz="1800" b="0" i="0" u="none" strike="noStrike" kern="1200" cap="none" spc="0" normalizeH="0" baseline="0" noProof="0" dirty="0">
                <a:ln>
                  <a:noFill/>
                </a:ln>
                <a:solidFill>
                  <a:prstClr val="black"/>
                </a:solidFill>
                <a:effectLst/>
                <a:uLnTx/>
                <a:uFillTx/>
                <a:latin typeface="Alexandria"/>
                <a:ea typeface="+mn-ea"/>
                <a:cs typeface="+mn-cs"/>
              </a:rPr>
              <a:t>: Target Price 950 - Profit Margin 237.50 = 712.50 maximum baseline.</a:t>
            </a:r>
          </a:p>
          <a:p>
            <a:pPr marL="0" marR="0" lvl="0" indent="0" algn="l" defTabSz="914400" rtl="0" eaLnBrk="1" fontAlgn="auto" latinLnBrk="0" hangingPunct="1">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l" defTabSz="914400" rtl="0" eaLnBrk="1" fontAlgn="auto" latinLnBrk="0" hangingPunct="1">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Value Engineering (VE) Action</a:t>
            </a:r>
            <a:r>
              <a:rPr kumimoji="0" lang="en-US" sz="1800" b="0" i="0" u="none" strike="noStrike" kern="1200" cap="none" spc="0" normalizeH="0" baseline="0" noProof="0" dirty="0">
                <a:ln>
                  <a:noFill/>
                </a:ln>
                <a:solidFill>
                  <a:prstClr val="black"/>
                </a:solidFill>
                <a:effectLst/>
                <a:uLnTx/>
                <a:uFillTx/>
                <a:latin typeface="Alexandria"/>
                <a:ea typeface="+mn-ea"/>
                <a:cs typeface="+mn-cs"/>
              </a:rPr>
              <a:t>: The design team applies Value Engineering. They realize a carbon-fiber shell is over-engineered. They switch to a lightweight UV-resistant composite polymer, saving 120 per unit while maintaining the core flight specs.</a:t>
            </a:r>
          </a:p>
        </p:txBody>
      </p:sp>
      <p:pic>
        <p:nvPicPr>
          <p:cNvPr id="5" name="Graphic 21">
            <a:extLst>
              <a:ext uri="{FF2B5EF4-FFF2-40B4-BE49-F238E27FC236}">
                <a16:creationId xmlns:a16="http://schemas.microsoft.com/office/drawing/2014/main" id="{CAD8178D-0D6C-6F6F-A269-F5E8FCEF64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246106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C5B6E6-8327-E564-41A3-C8B8842342E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29CCA57-8B48-A64C-EF9D-911B7C25E06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4D5B948F-E9FC-566E-094D-B3E12ED65742}"/>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Alexandria" charset="0"/>
                <a:cs typeface="Alexandria" charset="0"/>
              </a:rPr>
              <a:t>Lecture 10</a:t>
            </a:r>
          </a:p>
        </p:txBody>
      </p:sp>
      <p:sp>
        <p:nvSpPr>
          <p:cNvPr id="25" name="Rectangle: Rounded Corners 24">
            <a:extLst>
              <a:ext uri="{FF2B5EF4-FFF2-40B4-BE49-F238E27FC236}">
                <a16:creationId xmlns:a16="http://schemas.microsoft.com/office/drawing/2014/main" id="{B4A31B02-F8D4-7A17-733B-BE4523205762}"/>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ar-SY" sz="1800" b="0"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lang="ar-SY" dirty="0">
              <a:solidFill>
                <a:prstClr val="black"/>
              </a:solidFill>
              <a:latin typeface="Alexandria"/>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ar-SY" sz="1800" b="0"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l" defTabSz="914400" rtl="0" eaLnBrk="1" fontAlgn="auto" latinLnBrk="0" hangingPunct="1">
              <a:lnSpc>
                <a:spcPct val="2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4- Dynamic Risk Monetization &amp; Quantitative Contingency Management</a:t>
            </a:r>
            <a:r>
              <a:rPr kumimoji="0" lang="ar-SY" sz="1800" b="1" i="0" u="none" strike="noStrike" kern="1200" cap="none" spc="0" normalizeH="0" baseline="0" noProof="0" dirty="0">
                <a:ln>
                  <a:noFill/>
                </a:ln>
                <a:solidFill>
                  <a:prstClr val="black"/>
                </a:solidFill>
                <a:effectLst/>
                <a:uLnTx/>
                <a:uFillTx/>
                <a:latin typeface="Alexandria"/>
                <a:ea typeface="+mn-ea"/>
                <a:cs typeface="+mn-cs"/>
              </a:rPr>
              <a:t>:</a:t>
            </a:r>
          </a:p>
          <a:p>
            <a:pPr marL="0" marR="0" lvl="0" indent="0" algn="l" defTabSz="914400" rtl="0" eaLnBrk="1" fontAlgn="auto" latinLnBrk="0" hangingPunct="1">
              <a:lnSpc>
                <a:spcPct val="2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4:1 The Shift from Qualitative to Quantitative Risk Costing</a:t>
            </a:r>
            <a:r>
              <a:rPr kumimoji="0" lang="ar-SY" sz="1800" b="1" i="0" u="none" strike="noStrike" kern="1200" cap="none" spc="0" normalizeH="0" baseline="0" noProof="0" dirty="0">
                <a:ln>
                  <a:noFill/>
                </a:ln>
                <a:solidFill>
                  <a:prstClr val="black"/>
                </a:solidFill>
                <a:effectLst/>
                <a:uLnTx/>
                <a:uFillTx/>
                <a:latin typeface="Alexandria"/>
                <a:ea typeface="+mn-ea"/>
                <a:cs typeface="+mn-cs"/>
              </a:rPr>
              <a:t>:</a:t>
            </a:r>
          </a:p>
          <a:p>
            <a:pPr marL="0" marR="0" lvl="0" indent="0" algn="l" defTabSz="914400" rtl="0" eaLnBrk="1" fontAlgn="auto" latinLnBrk="0" hangingPunct="1">
              <a:lnSpc>
                <a:spcPct val="2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"Traditional cost management often treats project risk as an afterthought, relying on arbitrary, flat-rate percentage additions (e.g., a standard 10% contingency buffer) to cover unexpected expenses. </a:t>
            </a:r>
            <a:endParaRPr kumimoji="0" lang="ar-SY" sz="1800" b="0"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lang="ar-SY" dirty="0">
              <a:solidFill>
                <a:prstClr val="black"/>
              </a:solidFill>
              <a:latin typeface="Alexandria"/>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ar-SY" sz="1800" b="0"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lang="ar-SY" dirty="0">
              <a:solidFill>
                <a:prstClr val="black"/>
              </a:solidFill>
              <a:latin typeface="Alexandria"/>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p:txBody>
      </p:sp>
      <p:pic>
        <p:nvPicPr>
          <p:cNvPr id="5" name="Graphic 21">
            <a:extLst>
              <a:ext uri="{FF2B5EF4-FFF2-40B4-BE49-F238E27FC236}">
                <a16:creationId xmlns:a16="http://schemas.microsoft.com/office/drawing/2014/main" id="{AD97A4FC-8B38-C942-AEA4-18261E9F18D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6351190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BCF136-D16D-1766-033C-62939F363B1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7156B90-71C8-7DE2-8F6A-979DA5BA7C8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8EC4F787-81A3-6063-16A0-6F9B76487703}"/>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Alexandria" charset="0"/>
                <a:cs typeface="Alexandria" charset="0"/>
              </a:rPr>
              <a:t>Lecture 10</a:t>
            </a:r>
          </a:p>
        </p:txBody>
      </p:sp>
      <p:sp>
        <p:nvSpPr>
          <p:cNvPr id="25" name="Rectangle: Rounded Corners 24">
            <a:extLst>
              <a:ext uri="{FF2B5EF4-FFF2-40B4-BE49-F238E27FC236}">
                <a16:creationId xmlns:a16="http://schemas.microsoft.com/office/drawing/2014/main" id="{5D368E04-9112-A441-4EB4-DA1FE9C2D84E}"/>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ar-SY" sz="1800" b="0"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lang="ar-SY" dirty="0">
              <a:solidFill>
                <a:prstClr val="black"/>
              </a:solidFill>
              <a:latin typeface="Alexandria"/>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ar-SY" sz="1800" b="0"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l" defTabSz="914400" rtl="0" eaLnBrk="1" fontAlgn="auto" latinLnBrk="0" hangingPunct="1">
              <a:lnSpc>
                <a:spcPct val="2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This unscientific approach frequently leads to either severe under-budgeting or tied-up capital that could be used elsewhere. Modern project cost management replaces guesswork with Quantitative Risk Monetization. By assigning precise financial values to potential risk events and utilizing probabilistic modeling, project organizations can transition from a defensive 'buffer culture' to an aggressive, data-validated risk allocation framework.</a:t>
            </a:r>
            <a:endParaRPr kumimoji="0" lang="ar-SY" sz="1800" b="0"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lang="ar-SY" dirty="0">
              <a:solidFill>
                <a:prstClr val="black"/>
              </a:solidFill>
              <a:latin typeface="Alexandria"/>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ar-SY" sz="1800" b="0"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lang="ar-SY" dirty="0">
              <a:solidFill>
                <a:prstClr val="black"/>
              </a:solidFill>
              <a:latin typeface="Alexandria"/>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p:txBody>
      </p:sp>
      <p:pic>
        <p:nvPicPr>
          <p:cNvPr id="5" name="Graphic 21">
            <a:extLst>
              <a:ext uri="{FF2B5EF4-FFF2-40B4-BE49-F238E27FC236}">
                <a16:creationId xmlns:a16="http://schemas.microsoft.com/office/drawing/2014/main" id="{855FA168-1A47-0830-3CEF-123F075F7F7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137892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842571-2906-8181-D72B-C923039F0C8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1810EA7-7743-47E3-3CAB-A19BF485440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146A0EC5-7D2F-A33A-2A57-7177B4BA13AB}"/>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Alexandria" charset="0"/>
                <a:cs typeface="Alexandria" charset="0"/>
              </a:rPr>
              <a:t>Lecture 10</a:t>
            </a:r>
          </a:p>
        </p:txBody>
      </p:sp>
      <p:sp>
        <p:nvSpPr>
          <p:cNvPr id="25" name="Rectangle: Rounded Corners 24">
            <a:extLst>
              <a:ext uri="{FF2B5EF4-FFF2-40B4-BE49-F238E27FC236}">
                <a16:creationId xmlns:a16="http://schemas.microsoft.com/office/drawing/2014/main" id="{C708006F-E56D-3D57-0CCC-5C69118E3AD2}"/>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ar-SY" sz="1800" b="0"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l" defTabSz="914400" rtl="0" eaLnBrk="1" fontAlgn="auto" latinLnBrk="0" hangingPunct="1">
              <a:lnSpc>
                <a:spcPct val="2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4:2 Stochastic Cost Estimating &amp; Monte Carlo Simulations</a:t>
            </a:r>
            <a:r>
              <a:rPr kumimoji="0" lang="ar-SY" sz="1800" b="1" i="0" u="none" strike="noStrike" kern="1200" cap="none" spc="0" normalizeH="0" baseline="0" noProof="0" dirty="0">
                <a:ln>
                  <a:noFill/>
                </a:ln>
                <a:solidFill>
                  <a:prstClr val="black"/>
                </a:solidFill>
                <a:effectLst/>
                <a:uLnTx/>
                <a:uFillTx/>
                <a:latin typeface="Alexandria"/>
                <a:ea typeface="+mn-ea"/>
                <a:cs typeface="+mn-cs"/>
              </a:rPr>
              <a:t>:</a:t>
            </a:r>
          </a:p>
          <a:p>
            <a:pPr marL="0" marR="0" lvl="0" indent="0" algn="l" defTabSz="914400" rtl="0" eaLnBrk="1" fontAlgn="auto" latinLnBrk="0" hangingPunct="1">
              <a:lnSpc>
                <a:spcPct val="2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Rather than producing a single, deterministic estimate (a fixed dollar figure), modern cost engineers generate a range of potential cost outcomes using Monte Carlo simulations. This stochastic estimating technique runs thousands of project execution variations by factoring in minimum, maximum, and most-likely costs for individual work packages. </a:t>
            </a:r>
            <a:endParaRPr kumimoji="0" lang="ar-SY" sz="1800" b="0"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lang="ar-SY" dirty="0">
              <a:solidFill>
                <a:prstClr val="black"/>
              </a:solidFill>
              <a:latin typeface="Alexandria"/>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p:txBody>
      </p:sp>
      <p:pic>
        <p:nvPicPr>
          <p:cNvPr id="5" name="Graphic 21">
            <a:extLst>
              <a:ext uri="{FF2B5EF4-FFF2-40B4-BE49-F238E27FC236}">
                <a16:creationId xmlns:a16="http://schemas.microsoft.com/office/drawing/2014/main" id="{CA846AFA-4585-7FED-FC54-E992F83516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22336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21FFC0-635A-8AFE-35F1-A2CE445A2F2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06E7E7F-AC3C-E3A8-308B-83A0A92C9BF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1AEB5FBF-5FA8-C027-151A-B3644268B016}"/>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Alexandria" charset="0"/>
                <a:cs typeface="Alexandria" charset="0"/>
              </a:rPr>
              <a:t>Lecture 10</a:t>
            </a:r>
          </a:p>
        </p:txBody>
      </p:sp>
      <p:sp>
        <p:nvSpPr>
          <p:cNvPr id="25" name="Rectangle: Rounded Corners 24">
            <a:extLst>
              <a:ext uri="{FF2B5EF4-FFF2-40B4-BE49-F238E27FC236}">
                <a16:creationId xmlns:a16="http://schemas.microsoft.com/office/drawing/2014/main" id="{FBD3C8E0-4383-C01F-22F6-12FFA0F2034D}"/>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ar-SY" sz="1800" b="0"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l" defTabSz="914400" rtl="0" eaLnBrk="1" fontAlgn="auto" latinLnBrk="0" hangingPunct="1">
              <a:lnSpc>
                <a:spcPct val="2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The output is a probability distribution curve (typically an S-curve) that shows executive stakeholders the exact probability of completing the project at various budget thresholds, shifting the conversation from 'What will it cost?' to 'What is our confidence level in this budget?’</a:t>
            </a:r>
            <a:endParaRPr kumimoji="0" lang="ar-SY" sz="1800" b="0"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lang="ar-SY" dirty="0">
              <a:solidFill>
                <a:prstClr val="black"/>
              </a:solidFill>
              <a:latin typeface="Alexandria"/>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ar-SY" sz="1800" b="0"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p:txBody>
      </p:sp>
      <p:pic>
        <p:nvPicPr>
          <p:cNvPr id="5" name="Graphic 21">
            <a:extLst>
              <a:ext uri="{FF2B5EF4-FFF2-40B4-BE49-F238E27FC236}">
                <a16:creationId xmlns:a16="http://schemas.microsoft.com/office/drawing/2014/main" id="{3AEE3776-AF06-3D54-4CF5-33761FA840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28690808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52DEDC-1010-92B0-C52A-37D7A3190F3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2A5CF8B-542E-1EF9-03A6-9B31D7EE208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3138D431-8318-9951-3C5A-627751B3F404}"/>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Alexandria" charset="0"/>
                <a:cs typeface="Alexandria" charset="0"/>
              </a:rPr>
              <a:t>Lecture 10</a:t>
            </a:r>
          </a:p>
        </p:txBody>
      </p:sp>
      <p:sp>
        <p:nvSpPr>
          <p:cNvPr id="25" name="Rectangle: Rounded Corners 24">
            <a:extLst>
              <a:ext uri="{FF2B5EF4-FFF2-40B4-BE49-F238E27FC236}">
                <a16:creationId xmlns:a16="http://schemas.microsoft.com/office/drawing/2014/main" id="{47D50825-95EC-EE43-8CD3-365BBF1C8300}"/>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ar-SY" sz="1800" b="0"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l" defTabSz="914400" rtl="0" eaLnBrk="1" fontAlgn="auto" latinLnBrk="0" hangingPunct="1">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l" defTabSz="914400" rtl="0" eaLnBrk="1" fontAlgn="auto" latinLnBrk="0" hangingPunct="1">
              <a:spcBef>
                <a:spcPts val="0"/>
              </a:spcBef>
              <a:spcAft>
                <a:spcPts val="0"/>
              </a:spcAft>
              <a:buClrTx/>
              <a:buSzTx/>
              <a:buFontTx/>
              <a:buNone/>
              <a:tabLst/>
              <a:defRPr/>
            </a:pPr>
            <a:endParaRPr lang="en-US" b="1" dirty="0">
              <a:solidFill>
                <a:prstClr val="black"/>
              </a:solidFill>
              <a:latin typeface="Alexandria"/>
            </a:endParaRPr>
          </a:p>
          <a:p>
            <a:pPr marL="0" marR="0" lvl="0" indent="0" algn="l" defTabSz="914400" rtl="0" eaLnBrk="1" fontAlgn="auto" latinLnBrk="0" hangingPunct="1">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Example: Moving from a 10% Flat Buffer to P-Value Confidences</a:t>
            </a:r>
          </a:p>
          <a:p>
            <a:pPr lvl="0">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The Project</a:t>
            </a:r>
            <a:r>
              <a:rPr kumimoji="0" lang="en-US" sz="1800" b="0" i="0" u="none" strike="noStrike" kern="1200" cap="none" spc="0" normalizeH="0" baseline="0" noProof="0" dirty="0">
                <a:ln>
                  <a:noFill/>
                </a:ln>
                <a:solidFill>
                  <a:prstClr val="black"/>
                </a:solidFill>
                <a:effectLst/>
                <a:uLnTx/>
                <a:uFillTx/>
                <a:latin typeface="Alexandria"/>
                <a:ea typeface="+mn-ea"/>
                <a:cs typeface="+mn-cs"/>
              </a:rPr>
              <a:t>: Building a localized data center facility.</a:t>
            </a:r>
            <a:r>
              <a:rPr lang="en-US" b="1" dirty="0">
                <a:solidFill>
                  <a:prstClr val="black"/>
                </a:solidFill>
                <a:latin typeface="Alexandria"/>
              </a:rPr>
              <a:t> </a:t>
            </a:r>
          </a:p>
          <a:p>
            <a:pPr lvl="0">
              <a:defRPr/>
            </a:pPr>
            <a:endParaRPr lang="en-US" b="1" dirty="0">
              <a:solidFill>
                <a:prstClr val="black"/>
              </a:solidFill>
              <a:latin typeface="Alexandria"/>
            </a:endParaRPr>
          </a:p>
          <a:p>
            <a:pPr lvl="0">
              <a:defRPr/>
            </a:pPr>
            <a:r>
              <a:rPr lang="en-US" b="1" dirty="0">
                <a:solidFill>
                  <a:prstClr val="black"/>
                </a:solidFill>
                <a:latin typeface="Alexandria"/>
              </a:rPr>
              <a:t>The Old Way</a:t>
            </a:r>
            <a:r>
              <a:rPr kumimoji="0" lang="en-US" sz="1800" b="0" i="0" u="none" strike="noStrike" kern="1200" cap="none" spc="0" normalizeH="0" baseline="0" noProof="0" dirty="0">
                <a:ln>
                  <a:noFill/>
                </a:ln>
                <a:solidFill>
                  <a:prstClr val="black"/>
                </a:solidFill>
                <a:effectLst/>
                <a:uLnTx/>
                <a:uFillTx/>
                <a:latin typeface="Alexandria"/>
                <a:ea typeface="+mn-ea"/>
                <a:cs typeface="+mn-cs"/>
              </a:rPr>
              <a:t> : Estimated Base Cost = $10,000,000. Add a standard 10% unscientific buffer 1,000,000. Total Budget = $11,000,000.</a:t>
            </a:r>
          </a:p>
          <a:p>
            <a:pPr lvl="0">
              <a:defRPr/>
            </a:pP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a:p>
            <a:pPr lvl="0">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The Modern Way (Monte Carlo Simulation Results): </a:t>
            </a:r>
            <a:r>
              <a:rPr kumimoji="0" lang="en-US" sz="1800" b="0" i="0" u="none" strike="noStrike" kern="1200" cap="none" spc="0" normalizeH="0" baseline="0" noProof="0" dirty="0">
                <a:ln>
                  <a:noFill/>
                </a:ln>
                <a:solidFill>
                  <a:prstClr val="black"/>
                </a:solidFill>
                <a:effectLst/>
                <a:uLnTx/>
                <a:uFillTx/>
                <a:latin typeface="Alexandria"/>
                <a:ea typeface="+mn-ea"/>
                <a:cs typeface="+mn-cs"/>
              </a:rPr>
              <a:t>The team inputs 45 identified risk variables (e.g., supply chain delivery spikes, regulatory delays) and runs 10,000 iterations:</a:t>
            </a:r>
          </a:p>
          <a:p>
            <a:pPr lvl="0">
              <a:defRPr/>
            </a:pP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a:p>
            <a:pPr lvl="0">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P50 Outcome</a:t>
            </a:r>
            <a:r>
              <a:rPr kumimoji="0" lang="en-US" sz="1800" b="0" i="0" u="none" strike="noStrike" kern="1200" cap="none" spc="0" normalizeH="0" baseline="0" noProof="0" dirty="0">
                <a:ln>
                  <a:noFill/>
                </a:ln>
                <a:solidFill>
                  <a:prstClr val="black"/>
                </a:solidFill>
                <a:effectLst/>
                <a:uLnTx/>
                <a:uFillTx/>
                <a:latin typeface="Alexandria"/>
                <a:ea typeface="+mn-ea"/>
                <a:cs typeface="+mn-cs"/>
              </a:rPr>
              <a:t>: $10,400,000 (50% chance of finishing under/over).</a:t>
            </a:r>
          </a:p>
          <a:p>
            <a:pPr lvl="0">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P80 Outcome</a:t>
            </a:r>
            <a:r>
              <a:rPr kumimoji="0" lang="en-US" sz="1800" b="0" i="0" u="none" strike="noStrike" kern="1200" cap="none" spc="0" normalizeH="0" baseline="0" noProof="0" dirty="0">
                <a:ln>
                  <a:noFill/>
                </a:ln>
                <a:solidFill>
                  <a:prstClr val="black"/>
                </a:solidFill>
                <a:effectLst/>
                <a:uLnTx/>
                <a:uFillTx/>
                <a:latin typeface="Alexandria"/>
                <a:ea typeface="+mn-ea"/>
                <a:cs typeface="+mn-cs"/>
              </a:rPr>
              <a:t>: $11,350,000 (80% confidence level required by stakeholders).</a:t>
            </a:r>
          </a:p>
          <a:p>
            <a:pPr lvl="0">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The Executive Decision</a:t>
            </a:r>
            <a:r>
              <a:rPr kumimoji="0" lang="en-US" sz="1800" b="0" i="0" u="none" strike="noStrike" kern="1200" cap="none" spc="0" normalizeH="0" baseline="0" noProof="0" dirty="0">
                <a:ln>
                  <a:noFill/>
                </a:ln>
                <a:solidFill>
                  <a:prstClr val="black"/>
                </a:solidFill>
                <a:effectLst/>
                <a:uLnTx/>
                <a:uFillTx/>
                <a:latin typeface="Alexandria"/>
                <a:ea typeface="+mn-ea"/>
                <a:cs typeface="+mn-cs"/>
              </a:rPr>
              <a:t>: The Risk Premium is calculated scientifically ($11,350,000 - $10,400,000 = $950,000).</a:t>
            </a:r>
          </a:p>
          <a:p>
            <a:pPr lvl="0">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Instead of guessing 10%, the company ring-fences exactly $950,000, justified by data, freeing up $50,000 of corporate capital for other uses.</a:t>
            </a:r>
            <a:endParaRPr lang="ar-SY" dirty="0">
              <a:solidFill>
                <a:prstClr val="black"/>
              </a:solidFill>
              <a:latin typeface="Alexandria"/>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ar-SY" sz="1800" b="0"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p:txBody>
      </p:sp>
      <p:pic>
        <p:nvPicPr>
          <p:cNvPr id="5" name="Graphic 21">
            <a:extLst>
              <a:ext uri="{FF2B5EF4-FFF2-40B4-BE49-F238E27FC236}">
                <a16:creationId xmlns:a16="http://schemas.microsoft.com/office/drawing/2014/main" id="{6D06D077-7406-0AD3-E3AB-85853A04AC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3475674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0143A5-BA59-CB48-2DFF-7B97FDB5490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67E53FF-10D1-DFE0-8132-EA911B81F87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69B94AD0-C896-C037-7FAF-685643FC7C22}"/>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Alexandria" charset="0"/>
                <a:cs typeface="Alexandria" charset="0"/>
              </a:rPr>
              <a:t>Lecture 10</a:t>
            </a:r>
          </a:p>
        </p:txBody>
      </p:sp>
      <p:sp>
        <p:nvSpPr>
          <p:cNvPr id="25" name="Rectangle: Rounded Corners 24">
            <a:extLst>
              <a:ext uri="{FF2B5EF4-FFF2-40B4-BE49-F238E27FC236}">
                <a16:creationId xmlns:a16="http://schemas.microsoft.com/office/drawing/2014/main" id="{17496D81-D129-CA16-7DDB-958C3D2DE10B}"/>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4:3 Understanding Confidence Levels: P-Values in Budgeting:</a:t>
            </a:r>
            <a:endParaRPr kumimoji="0" lang="ar-SY" sz="1800" b="1"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l" defTabSz="914400" rtl="0" eaLnBrk="1" fontAlgn="auto" latinLnBrk="0" hangingPunct="1">
              <a:lnSpc>
                <a:spcPct val="2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P50 Budgeting</a:t>
            </a:r>
            <a:r>
              <a:rPr kumimoji="0" lang="en-US" sz="1800" b="0" i="0" u="none" strike="noStrike" kern="1200" cap="none" spc="0" normalizeH="0" baseline="0" noProof="0" dirty="0">
                <a:ln>
                  <a:noFill/>
                </a:ln>
                <a:solidFill>
                  <a:prstClr val="black"/>
                </a:solidFill>
                <a:effectLst/>
                <a:uLnTx/>
                <a:uFillTx/>
                <a:latin typeface="Alexandria"/>
                <a:ea typeface="+mn-ea"/>
                <a:cs typeface="+mn-cs"/>
              </a:rPr>
              <a:t>: The budget level where there is a 50% chance of cost overruns and a 50% chance of savings (often used for internal baseline targets).</a:t>
            </a:r>
            <a:endParaRPr kumimoji="0" lang="ar-SY" sz="1800" b="0"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l" defTabSz="914400" rtl="0" eaLnBrk="1" fontAlgn="auto" latinLnBrk="0" hangingPunct="1">
              <a:lnSpc>
                <a:spcPct val="2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P80 Budgeting</a:t>
            </a:r>
            <a:r>
              <a:rPr kumimoji="0" lang="en-US" sz="1800" b="0" i="0" u="none" strike="noStrike" kern="1200" cap="none" spc="0" normalizeH="0" baseline="0" noProof="0" dirty="0">
                <a:ln>
                  <a:noFill/>
                </a:ln>
                <a:solidFill>
                  <a:prstClr val="black"/>
                </a:solidFill>
                <a:effectLst/>
                <a:uLnTx/>
                <a:uFillTx/>
                <a:latin typeface="Alexandria"/>
                <a:ea typeface="+mn-ea"/>
                <a:cs typeface="+mn-cs"/>
              </a:rPr>
              <a:t>: A conservative budget level with an 80% probability of success, typically mandated by modern corporate governance for client contracts.</a:t>
            </a:r>
            <a:endParaRPr kumimoji="0" lang="ar-SY" sz="1800" b="0"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ar-SY" sz="1800" b="0" i="0" u="none" strike="noStrike" kern="1200" cap="none" spc="0" normalizeH="0" baseline="0" noProof="0" dirty="0">
              <a:ln>
                <a:noFill/>
              </a:ln>
              <a:solidFill>
                <a:prstClr val="black"/>
              </a:solidFill>
              <a:effectLst/>
              <a:uLnTx/>
              <a:uFillTx/>
              <a:latin typeface="Alexandria"/>
              <a:ea typeface="+mn-ea"/>
              <a:cs typeface="+mn-cs"/>
            </a:endParaRPr>
          </a:p>
        </p:txBody>
      </p:sp>
      <p:pic>
        <p:nvPicPr>
          <p:cNvPr id="5" name="Graphic 21">
            <a:extLst>
              <a:ext uri="{FF2B5EF4-FFF2-40B4-BE49-F238E27FC236}">
                <a16:creationId xmlns:a16="http://schemas.microsoft.com/office/drawing/2014/main" id="{8A92244F-D214-167C-3DE8-DE2E2EC42F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2029685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908394-25A3-EF08-F0DF-CD01C6EF29E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682C7DD-2860-0E49-6C5B-E3BD8DCA475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0686CDA9-BE0E-ABA0-4F2A-7384FC414A8F}"/>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Alexandria" charset="0"/>
                <a:cs typeface="Alexandria" charset="0"/>
              </a:rPr>
              <a:t>Lecture 10</a:t>
            </a:r>
          </a:p>
        </p:txBody>
      </p:sp>
      <p:sp>
        <p:nvSpPr>
          <p:cNvPr id="25" name="Rectangle: Rounded Corners 24">
            <a:extLst>
              <a:ext uri="{FF2B5EF4-FFF2-40B4-BE49-F238E27FC236}">
                <a16:creationId xmlns:a16="http://schemas.microsoft.com/office/drawing/2014/main" id="{79C4948C-15A3-1D93-2C73-BFDE9D9DFD33}"/>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The Risk Premium</a:t>
            </a:r>
            <a:r>
              <a:rPr kumimoji="0" lang="en-US" sz="1800" b="0" i="0" u="none" strike="noStrike" kern="1200" cap="none" spc="0" normalizeH="0" baseline="0" noProof="0" dirty="0">
                <a:ln>
                  <a:noFill/>
                </a:ln>
                <a:solidFill>
                  <a:prstClr val="black"/>
                </a:solidFill>
                <a:effectLst/>
                <a:uLnTx/>
                <a:uFillTx/>
                <a:latin typeface="Alexandria"/>
                <a:ea typeface="+mn-ea"/>
                <a:cs typeface="+mn-cs"/>
              </a:rPr>
              <a:t>: The financial distance between P50 and P80, which serves as the scientifically justified, ring-fenced contingency reserve</a:t>
            </a:r>
            <a:endParaRPr kumimoji="0" lang="ar-SY" sz="1800" b="0"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lang="ar-SY" dirty="0">
              <a:solidFill>
                <a:prstClr val="black"/>
              </a:solidFill>
              <a:latin typeface="Alexandria"/>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ar-SY" sz="1800" b="0"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lang="ar-SY" dirty="0">
              <a:solidFill>
                <a:prstClr val="black"/>
              </a:solidFill>
              <a:latin typeface="Alexandria"/>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p:txBody>
      </p:sp>
      <p:pic>
        <p:nvPicPr>
          <p:cNvPr id="5" name="Graphic 21">
            <a:extLst>
              <a:ext uri="{FF2B5EF4-FFF2-40B4-BE49-F238E27FC236}">
                <a16:creationId xmlns:a16="http://schemas.microsoft.com/office/drawing/2014/main" id="{2DA9460A-3074-38CD-AFBF-7CC7F9C49D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063099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74A082-A5E7-7C72-B3D7-2049D1026E3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F47E056-8756-5758-7F6C-0E2B2688AC1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D6E8854A-94BB-1F51-534E-C4771B3AAD88}"/>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Alexandria" charset="0"/>
                <a:cs typeface="Alexandria" charset="0"/>
              </a:rPr>
              <a:t>Lecture 10</a:t>
            </a:r>
          </a:p>
        </p:txBody>
      </p:sp>
      <p:sp>
        <p:nvSpPr>
          <p:cNvPr id="25" name="Rectangle: Rounded Corners 24">
            <a:extLst>
              <a:ext uri="{FF2B5EF4-FFF2-40B4-BE49-F238E27FC236}">
                <a16:creationId xmlns:a16="http://schemas.microsoft.com/office/drawing/2014/main" id="{B99183CC-D0E4-46FF-9111-05B267E38EAA}"/>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ar-SY" sz="1800" b="1"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l" defTabSz="914400" rtl="0" eaLnBrk="1" fontAlgn="auto" latinLnBrk="0" hangingPunct="1">
              <a:lnSpc>
                <a:spcPct val="2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4:4 Real-Time Contingency Burn Rates &amp; Earned Value Integration:</a:t>
            </a:r>
            <a:endParaRPr kumimoji="0" lang="ar-SY" sz="1800" b="1"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l" defTabSz="914400" rtl="0" eaLnBrk="1" fontAlgn="auto" latinLnBrk="0" hangingPunct="1">
              <a:lnSpc>
                <a:spcPct val="2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Once the project execution phase begins, modern cost systems do not let contingency funds sit idle until an emergency occurs. Instead, they track the Contingency Burn Rate relative to the project's physical progress. </a:t>
            </a:r>
          </a:p>
          <a:p>
            <a:pPr marL="0" marR="0" lvl="0" indent="0" algn="l" defTabSz="914400" rtl="0" eaLnBrk="1" fontAlgn="auto" latinLnBrk="0" hangingPunct="1">
              <a:lnSpc>
                <a:spcPct val="250000"/>
              </a:lnSpc>
              <a:spcBef>
                <a:spcPts val="0"/>
              </a:spcBef>
              <a:spcAft>
                <a:spcPts val="0"/>
              </a:spcAft>
              <a:buClrTx/>
              <a:buSzTx/>
              <a:buFontTx/>
              <a:buNone/>
              <a:tabLst/>
              <a:defRPr/>
            </a:pPr>
            <a:endParaRPr lang="en-US" dirty="0">
              <a:solidFill>
                <a:prstClr val="black"/>
              </a:solidFill>
              <a:latin typeface="Alexandria"/>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p:txBody>
      </p:sp>
      <p:pic>
        <p:nvPicPr>
          <p:cNvPr id="5" name="Graphic 21">
            <a:extLst>
              <a:ext uri="{FF2B5EF4-FFF2-40B4-BE49-F238E27FC236}">
                <a16:creationId xmlns:a16="http://schemas.microsoft.com/office/drawing/2014/main" id="{552AD025-D9E3-B2EB-302A-B78CEC59C1F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26344978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F28FDB-1110-0D56-5165-159614A77A6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E7A26E9-A5DA-585E-EEF3-2606736102C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61177A52-BF71-C2BB-DD15-504331E424B2}"/>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Alexandria" charset="0"/>
                <a:cs typeface="Alexandria" charset="0"/>
              </a:rPr>
              <a:t>Lecture 10</a:t>
            </a:r>
          </a:p>
        </p:txBody>
      </p:sp>
      <p:sp>
        <p:nvSpPr>
          <p:cNvPr id="25" name="Rectangle: Rounded Corners 24">
            <a:extLst>
              <a:ext uri="{FF2B5EF4-FFF2-40B4-BE49-F238E27FC236}">
                <a16:creationId xmlns:a16="http://schemas.microsoft.com/office/drawing/2014/main" id="{5EF7FBAC-CE54-3A90-547C-22818E161D51}"/>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ar-SY" sz="1800" b="1"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l" defTabSz="914400" rtl="0" eaLnBrk="1" fontAlgn="auto" latinLnBrk="0" hangingPunct="1">
              <a:lnSpc>
                <a:spcPct val="2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By integrating risk drawdown metrics directly into Earned Value Management (EVM), project controllers can monitor whether risks are being retired faster or slower than budget is being consumed. If the contingency is depleting faster than the project is progressing, the system triggers automated early-warning alerts for executive intervention</a:t>
            </a:r>
          </a:p>
          <a:p>
            <a:pPr marL="0" marR="0" lvl="0" indent="0" algn="l" defTabSz="914400" rtl="0" eaLnBrk="1" fontAlgn="auto" latinLnBrk="0" hangingPunct="1">
              <a:lnSpc>
                <a:spcPct val="250000"/>
              </a:lnSpc>
              <a:spcBef>
                <a:spcPts val="0"/>
              </a:spcBef>
              <a:spcAft>
                <a:spcPts val="0"/>
              </a:spcAft>
              <a:buClrTx/>
              <a:buSzTx/>
              <a:buFontTx/>
              <a:buNone/>
              <a:tabLst/>
              <a:defRPr/>
            </a:pPr>
            <a:endParaRPr lang="en-US" dirty="0">
              <a:solidFill>
                <a:prstClr val="black"/>
              </a:solidFill>
              <a:latin typeface="Alexandria"/>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p:txBody>
      </p:sp>
      <p:pic>
        <p:nvPicPr>
          <p:cNvPr id="5" name="Graphic 21">
            <a:extLst>
              <a:ext uri="{FF2B5EF4-FFF2-40B4-BE49-F238E27FC236}">
                <a16:creationId xmlns:a16="http://schemas.microsoft.com/office/drawing/2014/main" id="{33FF4011-ABF6-AE5C-C71D-431C48CAE98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5153273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4CA908-5044-E00C-D578-77DA3CE1A35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3E97447-208F-423F-AEC7-9F865E76926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23FF1E12-E779-117B-E845-D29B7F91A87A}"/>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Alexandria" charset="0"/>
                <a:cs typeface="Alexandria" charset="0"/>
              </a:rPr>
              <a:t>Lecture 10</a:t>
            </a:r>
          </a:p>
        </p:txBody>
      </p:sp>
      <p:sp>
        <p:nvSpPr>
          <p:cNvPr id="25" name="Rectangle: Rounded Corners 24">
            <a:extLst>
              <a:ext uri="{FF2B5EF4-FFF2-40B4-BE49-F238E27FC236}">
                <a16:creationId xmlns:a16="http://schemas.microsoft.com/office/drawing/2014/main" id="{244486CD-815C-1692-8F9A-595D1B1598E0}"/>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4:5 Supply Chain Volatility &amp; Dynamic Hedging Strategies:</a:t>
            </a:r>
            <a:endParaRPr kumimoji="0" lang="ar-SY" sz="1800" b="1"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just" defTabSz="914400" rtl="0" eaLnBrk="1" fontAlgn="auto" latinLnBrk="0" hangingPunct="1">
              <a:lnSpc>
                <a:spcPct val="25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In an era marked by rapid macroeconomic shifts, global inflation, and material shortages, modern cost management integrates supply chain hedging into the project budget. Cost engineers track external commodity indexes (such as steel, copper, or fuel prices) in real-time. </a:t>
            </a:r>
          </a:p>
          <a:p>
            <a:pPr marL="0" marR="0" lvl="0" indent="0" algn="just" defTabSz="914400" rtl="0" eaLnBrk="1" fontAlgn="auto" latinLnBrk="0" hangingPunct="1">
              <a:lnSpc>
                <a:spcPct val="250000"/>
              </a:lnSpc>
              <a:spcBef>
                <a:spcPts val="0"/>
              </a:spcBef>
              <a:spcAft>
                <a:spcPts val="0"/>
              </a:spcAft>
              <a:buClrTx/>
              <a:buSzTx/>
              <a:buFontTx/>
              <a:buNone/>
              <a:tabLst/>
              <a:defRPr/>
            </a:pPr>
            <a:endParaRPr kumimoji="0" lang="ar-SY" sz="1800" i="0" u="none" strike="noStrike" kern="1200" cap="none" spc="0" normalizeH="0" baseline="0" noProof="0" dirty="0">
              <a:ln>
                <a:noFill/>
              </a:ln>
              <a:solidFill>
                <a:prstClr val="black"/>
              </a:solidFill>
              <a:effectLst/>
              <a:uLnTx/>
              <a:uFillTx/>
              <a:latin typeface="Alexandria"/>
              <a:ea typeface="+mn-ea"/>
              <a:cs typeface="+mn-cs"/>
            </a:endParaRPr>
          </a:p>
        </p:txBody>
      </p:sp>
      <p:pic>
        <p:nvPicPr>
          <p:cNvPr id="5" name="Graphic 21">
            <a:extLst>
              <a:ext uri="{FF2B5EF4-FFF2-40B4-BE49-F238E27FC236}">
                <a16:creationId xmlns:a16="http://schemas.microsoft.com/office/drawing/2014/main" id="{CA21B99A-C509-5F27-7621-6B15D838E6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6223579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6FA792-AD60-A606-A638-70EC3E29474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9C4EAA3-734F-AE0A-D4A6-7D9B477E416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99FEF326-C6E0-042E-7B08-2F7201AD734F}"/>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Alexandria" charset="0"/>
                <a:cs typeface="Alexandria" charset="0"/>
              </a:rPr>
              <a:t>Lecture 10</a:t>
            </a:r>
          </a:p>
        </p:txBody>
      </p:sp>
      <p:sp>
        <p:nvSpPr>
          <p:cNvPr id="25" name="Rectangle: Rounded Corners 24">
            <a:extLst>
              <a:ext uri="{FF2B5EF4-FFF2-40B4-BE49-F238E27FC236}">
                <a16:creationId xmlns:a16="http://schemas.microsoft.com/office/drawing/2014/main" id="{8D84E5DF-24B2-6508-3604-3B53DC5A1C90}"/>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5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Modern frameworks allow for dynamic indexing clauses in subcontractor agreements and utilize financial hedging strategies within the project’s budget framework to shield large-scale capital investments from sudden market spikes</a:t>
            </a:r>
          </a:p>
          <a:p>
            <a:pPr marL="0" marR="0" lvl="0" indent="0" algn="l" defTabSz="914400" rtl="0" eaLnBrk="1" fontAlgn="auto" latinLnBrk="0" hangingPunct="1">
              <a:lnSpc>
                <a:spcPct val="250000"/>
              </a:lnSpc>
              <a:spcBef>
                <a:spcPts val="0"/>
              </a:spcBef>
              <a:spcAft>
                <a:spcPts val="0"/>
              </a:spcAft>
              <a:buClrTx/>
              <a:buSzTx/>
              <a:buFontTx/>
              <a:buNone/>
              <a:tabLst/>
              <a:defRPr/>
            </a:pPr>
            <a:endParaRPr lang="en-US" dirty="0">
              <a:solidFill>
                <a:prstClr val="black"/>
              </a:solidFill>
              <a:latin typeface="Alexandria"/>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en-US" sz="1800"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ar-SY" sz="1800" i="0" u="none" strike="noStrike" kern="1200" cap="none" spc="0" normalizeH="0" baseline="0" noProof="0" dirty="0">
              <a:ln>
                <a:noFill/>
              </a:ln>
              <a:solidFill>
                <a:prstClr val="black"/>
              </a:solidFill>
              <a:effectLst/>
              <a:uLnTx/>
              <a:uFillTx/>
              <a:latin typeface="Alexandria"/>
              <a:ea typeface="+mn-ea"/>
              <a:cs typeface="+mn-cs"/>
            </a:endParaRPr>
          </a:p>
        </p:txBody>
      </p:sp>
      <p:pic>
        <p:nvPicPr>
          <p:cNvPr id="5" name="Graphic 21">
            <a:extLst>
              <a:ext uri="{FF2B5EF4-FFF2-40B4-BE49-F238E27FC236}">
                <a16:creationId xmlns:a16="http://schemas.microsoft.com/office/drawing/2014/main" id="{0147832B-7AB2-64BF-6BA7-793483B22EC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52443313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A232C3-EDF4-3614-74A4-E2694425FB4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78ED11B-F04D-40FE-D7BF-BBD2D4BAB5D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2DD871DC-0283-96E4-DBF0-B264E9F92F89}"/>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Alexandria" charset="0"/>
                <a:cs typeface="Alexandria" charset="0"/>
              </a:rPr>
              <a:t>Lecture 10</a:t>
            </a:r>
          </a:p>
        </p:txBody>
      </p:sp>
      <p:sp>
        <p:nvSpPr>
          <p:cNvPr id="25" name="Rectangle: Rounded Corners 24">
            <a:extLst>
              <a:ext uri="{FF2B5EF4-FFF2-40B4-BE49-F238E27FC236}">
                <a16:creationId xmlns:a16="http://schemas.microsoft.com/office/drawing/2014/main" id="{6F7FC69A-4788-597C-BF9A-CA163B1D6947}"/>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4:6 Summary: The Financial Value of Risk Integration</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Optimized Capital: </a:t>
            </a:r>
            <a:r>
              <a:rPr kumimoji="0" lang="en-US" sz="1800" i="0" u="none" strike="noStrike" kern="1200" cap="none" spc="0" normalizeH="0" baseline="0" noProof="0" dirty="0">
                <a:ln>
                  <a:noFill/>
                </a:ln>
                <a:solidFill>
                  <a:prstClr val="black"/>
                </a:solidFill>
                <a:effectLst/>
                <a:uLnTx/>
                <a:uFillTx/>
                <a:latin typeface="Alexandria"/>
                <a:ea typeface="+mn-ea"/>
                <a:cs typeface="+mn-cs"/>
              </a:rPr>
              <a:t>Eliminates bloated, unscientific contingency funds, freeing up corporate capital for other strategic initiatives. </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Objective Governance: </a:t>
            </a:r>
            <a:r>
              <a:rPr kumimoji="0" lang="en-US" sz="1800" i="0" u="none" strike="noStrike" kern="1200" cap="none" spc="0" normalizeH="0" baseline="0" noProof="0" dirty="0">
                <a:ln>
                  <a:noFill/>
                </a:ln>
                <a:solidFill>
                  <a:prstClr val="black"/>
                </a:solidFill>
                <a:effectLst/>
                <a:uLnTx/>
                <a:uFillTx/>
                <a:latin typeface="Alexandria"/>
                <a:ea typeface="+mn-ea"/>
                <a:cs typeface="+mn-cs"/>
              </a:rPr>
              <a:t>Provides executive leadership with clear, data-driven probability metrics rather than emotional estimates.</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Proactive Resilience: </a:t>
            </a:r>
            <a:r>
              <a:rPr kumimoji="0" lang="en-US" sz="1800" i="0" u="none" strike="noStrike" kern="1200" cap="none" spc="0" normalizeH="0" baseline="0" noProof="0" dirty="0">
                <a:ln>
                  <a:noFill/>
                </a:ln>
                <a:solidFill>
                  <a:prstClr val="black"/>
                </a:solidFill>
                <a:effectLst/>
                <a:uLnTx/>
                <a:uFillTx/>
                <a:latin typeface="Alexandria"/>
                <a:ea typeface="+mn-ea"/>
                <a:cs typeface="+mn-cs"/>
              </a:rPr>
              <a:t>Transforms cost control into an active defense mechanism that anticipates market and environmental turbulence</a:t>
            </a:r>
            <a:r>
              <a:rPr kumimoji="0" lang="en-US" sz="1800" b="1" i="0" u="none" strike="noStrike" kern="1200" cap="none" spc="0" normalizeH="0" baseline="0" noProof="0" dirty="0">
                <a:ln>
                  <a:noFill/>
                </a:ln>
                <a:solidFill>
                  <a:prstClr val="black"/>
                </a:solidFill>
                <a:effectLst/>
                <a:uLnTx/>
                <a:uFillTx/>
                <a:latin typeface="Alexandria"/>
                <a:ea typeface="+mn-ea"/>
                <a:cs typeface="+mn-cs"/>
              </a:rPr>
              <a:t>.</a:t>
            </a:r>
          </a:p>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ar-SY" sz="1800" b="1" i="0" u="none" strike="noStrike" kern="1200" cap="none" spc="0" normalizeH="0" baseline="0" noProof="0" dirty="0">
              <a:ln>
                <a:noFill/>
              </a:ln>
              <a:solidFill>
                <a:prstClr val="black"/>
              </a:solidFill>
              <a:effectLst/>
              <a:uLnTx/>
              <a:uFillTx/>
              <a:latin typeface="Alexandria"/>
              <a:ea typeface="+mn-ea"/>
              <a:cs typeface="+mn-cs"/>
            </a:endParaRPr>
          </a:p>
        </p:txBody>
      </p:sp>
      <p:pic>
        <p:nvPicPr>
          <p:cNvPr id="5" name="Graphic 21">
            <a:extLst>
              <a:ext uri="{FF2B5EF4-FFF2-40B4-BE49-F238E27FC236}">
                <a16:creationId xmlns:a16="http://schemas.microsoft.com/office/drawing/2014/main" id="{9D919CFF-3E09-8257-D281-93380E378C3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3905030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A9AE7A-8929-1F40-FE38-A0C057BE2E3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42571E7-0FB9-44CF-63EB-FFCA9ED58F1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8613D8F3-B3FE-41AF-8184-B66E9154D100}"/>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Alexandria" charset="0"/>
                <a:cs typeface="Alexandria" charset="0"/>
              </a:rPr>
              <a:t>Lecture 10</a:t>
            </a:r>
          </a:p>
        </p:txBody>
      </p:sp>
      <p:sp>
        <p:nvSpPr>
          <p:cNvPr id="25" name="Rectangle: Rounded Corners 24">
            <a:extLst>
              <a:ext uri="{FF2B5EF4-FFF2-40B4-BE49-F238E27FC236}">
                <a16:creationId xmlns:a16="http://schemas.microsoft.com/office/drawing/2014/main" id="{F085AA5A-E4D6-1087-E1BB-6BF45C3D985C}"/>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lang="en-US" dirty="0">
              <a:solidFill>
                <a:prstClr val="black"/>
              </a:solidFill>
              <a:latin typeface="Alexandria"/>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l" defTabSz="914400" rtl="0" eaLnBrk="1" fontAlgn="auto" latinLnBrk="0" hangingPunct="1">
              <a:lnSpc>
                <a:spcPct val="250000"/>
              </a:lnSpc>
              <a:spcBef>
                <a:spcPts val="0"/>
              </a:spcBef>
              <a:spcAft>
                <a:spcPts val="0"/>
              </a:spcAft>
              <a:buClrTx/>
              <a:buSzTx/>
              <a:buFontTx/>
              <a:buNone/>
              <a:tabLst/>
              <a:defRPr/>
            </a:pPr>
            <a:r>
              <a:rPr lang="en-US" b="1" dirty="0">
                <a:solidFill>
                  <a:prstClr val="black"/>
                </a:solidFill>
                <a:latin typeface="Alexandria"/>
              </a:rPr>
              <a:t>5- Sustainability, ESG, and Life-Cycle Costing (LCC)</a:t>
            </a:r>
          </a:p>
          <a:p>
            <a:pPr marL="0" marR="0" lvl="0" indent="0" algn="l" defTabSz="914400" rtl="0" eaLnBrk="1" fontAlgn="auto" latinLnBrk="0" hangingPunct="1">
              <a:lnSpc>
                <a:spcPct val="250000"/>
              </a:lnSpc>
              <a:spcBef>
                <a:spcPts val="0"/>
              </a:spcBef>
              <a:spcAft>
                <a:spcPts val="0"/>
              </a:spcAft>
              <a:buClrTx/>
              <a:buSzTx/>
              <a:buFontTx/>
              <a:buNone/>
              <a:tabLst/>
              <a:defRPr/>
            </a:pPr>
            <a:r>
              <a:rPr lang="en-US" b="1" dirty="0">
                <a:solidFill>
                  <a:prstClr val="black"/>
                </a:solidFill>
                <a:latin typeface="Alexandria"/>
              </a:rPr>
              <a:t>5:1 Beyond </a:t>
            </a:r>
            <a:r>
              <a:rPr lang="en-US" b="1" dirty="0" err="1">
                <a:solidFill>
                  <a:prstClr val="black"/>
                </a:solidFill>
                <a:latin typeface="Alexandria"/>
              </a:rPr>
              <a:t>CapEx</a:t>
            </a:r>
            <a:r>
              <a:rPr lang="en-US" b="1" dirty="0">
                <a:solidFill>
                  <a:prstClr val="black"/>
                </a:solidFill>
                <a:latin typeface="Alexandria"/>
              </a:rPr>
              <a:t>: The Expansion of Financial Scope:</a:t>
            </a:r>
          </a:p>
          <a:p>
            <a:pPr marL="0" marR="0" lvl="0" indent="0" algn="l" defTabSz="914400" rtl="0" eaLnBrk="1" fontAlgn="auto" latinLnBrk="0" hangingPunct="1">
              <a:lnSpc>
                <a:spcPct val="2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Historically, project success was judged purely on Capital Expenditure (</a:t>
            </a:r>
            <a:r>
              <a:rPr kumimoji="0" lang="en-US" sz="1800" b="0" i="0" u="none" strike="noStrike" kern="1200" cap="none" spc="0" normalizeH="0" baseline="0" noProof="0" dirty="0" err="1">
                <a:ln>
                  <a:noFill/>
                </a:ln>
                <a:solidFill>
                  <a:prstClr val="black"/>
                </a:solidFill>
                <a:effectLst/>
                <a:uLnTx/>
                <a:uFillTx/>
                <a:latin typeface="Alexandria"/>
                <a:ea typeface="+mn-ea"/>
                <a:cs typeface="+mn-cs"/>
              </a:rPr>
              <a:t>CapEx</a:t>
            </a:r>
            <a:r>
              <a:rPr kumimoji="0" lang="en-US" sz="1800" b="0" i="0" u="none" strike="noStrike" kern="1200" cap="none" spc="0" normalizeH="0" baseline="0" noProof="0" dirty="0">
                <a:ln>
                  <a:noFill/>
                </a:ln>
                <a:solidFill>
                  <a:prstClr val="black"/>
                </a:solidFill>
                <a:effectLst/>
                <a:uLnTx/>
                <a:uFillTx/>
                <a:latin typeface="Alexandria"/>
                <a:ea typeface="+mn-ea"/>
                <a:cs typeface="+mn-cs"/>
              </a:rPr>
              <a:t>)—the money spent to design and build the asset. Modern project cost management broadens this scope to include Operational Expenditure (</a:t>
            </a:r>
            <a:r>
              <a:rPr kumimoji="0" lang="en-US" sz="1800" b="0" i="0" u="none" strike="noStrike" kern="1200" cap="none" spc="0" normalizeH="0" baseline="0" noProof="0" dirty="0" err="1">
                <a:ln>
                  <a:noFill/>
                </a:ln>
                <a:solidFill>
                  <a:prstClr val="black"/>
                </a:solidFill>
                <a:effectLst/>
                <a:uLnTx/>
                <a:uFillTx/>
                <a:latin typeface="Alexandria"/>
                <a:ea typeface="+mn-ea"/>
                <a:cs typeface="+mn-cs"/>
              </a:rPr>
              <a:t>OpEx</a:t>
            </a:r>
            <a:r>
              <a:rPr kumimoji="0" lang="en-US" sz="1800" b="0" i="0" u="none" strike="noStrike" kern="1200" cap="none" spc="0" normalizeH="0" baseline="0" noProof="0" dirty="0">
                <a:ln>
                  <a:noFill/>
                </a:ln>
                <a:solidFill>
                  <a:prstClr val="black"/>
                </a:solidFill>
                <a:effectLst/>
                <a:uLnTx/>
                <a:uFillTx/>
                <a:latin typeface="Alexandria"/>
                <a:ea typeface="+mn-ea"/>
                <a:cs typeface="+mn-cs"/>
              </a:rPr>
              <a:t>) and End-of-Life costs, pushing the profession toward comprehensive Life-Cycle Costing (LCC)."</a:t>
            </a:r>
          </a:p>
          <a:p>
            <a:pPr marL="0" marR="0" lvl="0" indent="0" algn="l" defTabSz="914400" rtl="0" eaLnBrk="1" fontAlgn="auto" latinLnBrk="0" hangingPunct="1">
              <a:lnSpc>
                <a:spcPct val="250000"/>
              </a:lnSpc>
              <a:spcBef>
                <a:spcPts val="0"/>
              </a:spcBef>
              <a:spcAft>
                <a:spcPts val="0"/>
              </a:spcAft>
              <a:buClrTx/>
              <a:buSzTx/>
              <a:buFontTx/>
              <a:buNone/>
              <a:tabLst/>
              <a:defRPr/>
            </a:pPr>
            <a:endParaRPr lang="en-US" dirty="0">
              <a:solidFill>
                <a:prstClr val="black"/>
              </a:solidFill>
              <a:latin typeface="Alexandria"/>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lang="en-US" dirty="0">
              <a:solidFill>
                <a:prstClr val="black"/>
              </a:solidFill>
              <a:latin typeface="Alexandria"/>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p:txBody>
      </p:sp>
      <p:pic>
        <p:nvPicPr>
          <p:cNvPr id="5" name="Graphic 21">
            <a:extLst>
              <a:ext uri="{FF2B5EF4-FFF2-40B4-BE49-F238E27FC236}">
                <a16:creationId xmlns:a16="http://schemas.microsoft.com/office/drawing/2014/main" id="{CB610863-6880-8009-2736-8B669C2A27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2492942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E78A36-1F31-61BF-B7FD-F53B07984D3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D2E416D-1067-CD02-47CC-16221ABDB2C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C089543E-B2F3-3549-6B4E-23D1D81FD679}"/>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Alexandria" charset="0"/>
                <a:cs typeface="Alexandria" charset="0"/>
              </a:rPr>
              <a:t>Lecture 10</a:t>
            </a:r>
          </a:p>
        </p:txBody>
      </p:sp>
      <p:sp>
        <p:nvSpPr>
          <p:cNvPr id="25" name="Rectangle: Rounded Corners 24">
            <a:extLst>
              <a:ext uri="{FF2B5EF4-FFF2-40B4-BE49-F238E27FC236}">
                <a16:creationId xmlns:a16="http://schemas.microsoft.com/office/drawing/2014/main" id="{FD3781D3-CB55-D486-F67F-C26C938168C9}"/>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lang="en-US" dirty="0">
              <a:solidFill>
                <a:prstClr val="black"/>
              </a:solidFill>
              <a:latin typeface="Alexandria"/>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l" defTabSz="914400" rtl="0" eaLnBrk="1" fontAlgn="auto" latinLnBrk="0" hangingPunct="1">
              <a:lnSpc>
                <a:spcPct val="250000"/>
              </a:lnSpc>
              <a:spcBef>
                <a:spcPts val="0"/>
              </a:spcBef>
              <a:spcAft>
                <a:spcPts val="0"/>
              </a:spcAft>
              <a:buClrTx/>
              <a:buSzTx/>
              <a:buFontTx/>
              <a:buNone/>
              <a:tabLst/>
              <a:defRPr/>
            </a:pPr>
            <a:r>
              <a:rPr lang="en-US" b="1" dirty="0">
                <a:solidFill>
                  <a:prstClr val="black"/>
                </a:solidFill>
                <a:latin typeface="Alexandria"/>
              </a:rPr>
              <a:t>.</a:t>
            </a:r>
          </a:p>
          <a:p>
            <a:pPr marL="0" marR="0" lvl="0" indent="0" algn="l" defTabSz="914400" rtl="0" eaLnBrk="1" fontAlgn="auto" latinLnBrk="0" hangingPunct="1">
              <a:lnSpc>
                <a:spcPct val="250000"/>
              </a:lnSpc>
              <a:spcBef>
                <a:spcPts val="0"/>
              </a:spcBef>
              <a:spcAft>
                <a:spcPts val="0"/>
              </a:spcAft>
              <a:buClrTx/>
              <a:buSzTx/>
              <a:buFontTx/>
              <a:buNone/>
              <a:tabLst/>
              <a:defRPr/>
            </a:pPr>
            <a:endParaRPr lang="en-US" b="1" dirty="0">
              <a:solidFill>
                <a:prstClr val="black"/>
              </a:solidFill>
              <a:latin typeface="Alexandria"/>
            </a:endParaRPr>
          </a:p>
          <a:p>
            <a:pPr marL="0" marR="0" lvl="0" indent="0" algn="l" defTabSz="914400" rtl="0" eaLnBrk="1" fontAlgn="auto" latinLnBrk="0" hangingPunct="1">
              <a:lnSpc>
                <a:spcPct val="250000"/>
              </a:lnSpc>
              <a:spcBef>
                <a:spcPts val="0"/>
              </a:spcBef>
              <a:spcAft>
                <a:spcPts val="0"/>
              </a:spcAft>
              <a:buClrTx/>
              <a:buSzTx/>
              <a:buFontTx/>
              <a:buNone/>
              <a:tabLst/>
              <a:defRPr/>
            </a:pPr>
            <a:r>
              <a:rPr lang="en-US" b="1" dirty="0">
                <a:solidFill>
                  <a:prstClr val="black"/>
                </a:solidFill>
                <a:latin typeface="Alexandria"/>
              </a:rPr>
              <a:t>Example: Commercial Smart Building HVAC System </a:t>
            </a:r>
          </a:p>
          <a:p>
            <a:pPr marL="0" marR="0" lvl="0" indent="0" algn="l" defTabSz="914400" rtl="0" eaLnBrk="1" fontAlgn="auto" latinLnBrk="0" hangingPunct="1">
              <a:lnSpc>
                <a:spcPct val="250000"/>
              </a:lnSpc>
              <a:spcBef>
                <a:spcPts val="0"/>
              </a:spcBef>
              <a:spcAft>
                <a:spcPts val="0"/>
              </a:spcAft>
              <a:buClrTx/>
              <a:buSzTx/>
              <a:buFontTx/>
              <a:buNone/>
              <a:tabLst/>
              <a:defRPr/>
            </a:pPr>
            <a:r>
              <a:rPr lang="en-US" dirty="0">
                <a:solidFill>
                  <a:prstClr val="black"/>
                </a:solidFill>
                <a:latin typeface="Alexandria"/>
              </a:rPr>
              <a:t>This example perfectly demonstrates the core philosophy: "Spending more </a:t>
            </a:r>
            <a:r>
              <a:rPr lang="en-US" dirty="0" err="1">
                <a:solidFill>
                  <a:prstClr val="black"/>
                </a:solidFill>
                <a:latin typeface="Alexandria"/>
              </a:rPr>
              <a:t>CapEx</a:t>
            </a:r>
            <a:r>
              <a:rPr lang="en-US" dirty="0">
                <a:solidFill>
                  <a:prstClr val="black"/>
                </a:solidFill>
                <a:latin typeface="Alexandria"/>
              </a:rPr>
              <a:t> upfront yields dramatic </a:t>
            </a:r>
            <a:r>
              <a:rPr lang="en-US" dirty="0" err="1">
                <a:solidFill>
                  <a:prstClr val="black"/>
                </a:solidFill>
                <a:latin typeface="Alexandria"/>
              </a:rPr>
              <a:t>OpEx</a:t>
            </a:r>
            <a:r>
              <a:rPr lang="en-US" dirty="0">
                <a:solidFill>
                  <a:prstClr val="black"/>
                </a:solidFill>
                <a:latin typeface="Alexandria"/>
              </a:rPr>
              <a:t> reductions over the asset's lifespan”.</a:t>
            </a:r>
          </a:p>
          <a:p>
            <a:pPr marL="0" marR="0" lvl="0" indent="0" algn="l" defTabSz="914400" rtl="0" eaLnBrk="1" fontAlgn="auto" latinLnBrk="0" hangingPunct="1">
              <a:lnSpc>
                <a:spcPct val="250000"/>
              </a:lnSpc>
              <a:spcBef>
                <a:spcPts val="0"/>
              </a:spcBef>
              <a:spcAft>
                <a:spcPts val="0"/>
              </a:spcAft>
              <a:buClrTx/>
              <a:buSzTx/>
              <a:buFontTx/>
              <a:buNone/>
              <a:tabLst/>
              <a:defRPr/>
            </a:pPr>
            <a:endParaRPr lang="en-US" b="1" dirty="0">
              <a:solidFill>
                <a:prstClr val="black"/>
              </a:solidFill>
              <a:latin typeface="Alexandria"/>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lang="en-US" b="1" dirty="0">
              <a:solidFill>
                <a:prstClr val="black"/>
              </a:solidFill>
              <a:latin typeface="Alexandria"/>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lang="en-US" b="1" dirty="0">
              <a:solidFill>
                <a:prstClr val="black"/>
              </a:solidFill>
              <a:latin typeface="Alexandria"/>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lang="en-US" dirty="0">
              <a:solidFill>
                <a:prstClr val="black"/>
              </a:solidFill>
              <a:latin typeface="Alexandria"/>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p:txBody>
      </p:sp>
      <p:pic>
        <p:nvPicPr>
          <p:cNvPr id="5" name="Graphic 21">
            <a:extLst>
              <a:ext uri="{FF2B5EF4-FFF2-40B4-BE49-F238E27FC236}">
                <a16:creationId xmlns:a16="http://schemas.microsoft.com/office/drawing/2014/main" id="{3D0A3136-D286-BF68-216E-FBE8B44F74C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8750400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4F29F5-98E8-7F87-76A8-3C293C48E28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B1880F2-3B4B-9F5F-2802-193B2DFB806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DA0F152D-472D-3012-A567-97687A193A29}"/>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Alexandria" charset="0"/>
                <a:cs typeface="Alexandria" charset="0"/>
              </a:rPr>
              <a:t>Lecture 10</a:t>
            </a:r>
          </a:p>
        </p:txBody>
      </p:sp>
      <p:sp>
        <p:nvSpPr>
          <p:cNvPr id="25" name="Rectangle: Rounded Corners 24">
            <a:extLst>
              <a:ext uri="{FF2B5EF4-FFF2-40B4-BE49-F238E27FC236}">
                <a16:creationId xmlns:a16="http://schemas.microsoft.com/office/drawing/2014/main" id="{51EFE61E-3004-0BD7-54B9-18F5AB08914E}"/>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lexandria"/>
              <a:ea typeface="+mn-ea"/>
              <a:cs typeface="+mn-cs"/>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lang="en-US">
              <a:solidFill>
                <a:prstClr val="black"/>
              </a:solidFill>
              <a:latin typeface="Alexandria"/>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lexandria"/>
              <a:ea typeface="+mn-ea"/>
              <a:cs typeface="+mn-cs"/>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lang="en-US" b="1">
              <a:solidFill>
                <a:prstClr val="black"/>
              </a:solidFill>
              <a:latin typeface="Alexandria"/>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lang="en-US" b="1">
              <a:solidFill>
                <a:prstClr val="black"/>
              </a:solidFill>
              <a:latin typeface="Alexandria"/>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en-US" sz="1800" b="1" i="0" u="none" strike="noStrike" kern="1200" cap="none" spc="0" normalizeH="0" baseline="0" noProof="0">
              <a:ln>
                <a:noFill/>
              </a:ln>
              <a:solidFill>
                <a:prstClr val="black"/>
              </a:solidFill>
              <a:effectLst/>
              <a:uLnTx/>
              <a:uFillTx/>
              <a:latin typeface="Alexandria"/>
              <a:ea typeface="+mn-ea"/>
              <a:cs typeface="+mn-cs"/>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lang="en-US" b="1">
              <a:solidFill>
                <a:prstClr val="black"/>
              </a:solidFill>
              <a:latin typeface="Alexandria"/>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en-US" sz="1800" b="1" i="0" u="none" strike="noStrike" kern="1200" cap="none" spc="0" normalizeH="0" baseline="0" noProof="0">
              <a:ln>
                <a:noFill/>
              </a:ln>
              <a:solidFill>
                <a:prstClr val="black"/>
              </a:solidFill>
              <a:effectLst/>
              <a:uLnTx/>
              <a:uFillTx/>
              <a:latin typeface="Alexandria"/>
              <a:ea typeface="+mn-ea"/>
              <a:cs typeface="+mn-cs"/>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lang="en-US" b="1">
              <a:solidFill>
                <a:prstClr val="black"/>
              </a:solidFill>
              <a:latin typeface="Alexandria"/>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lexandria"/>
              <a:ea typeface="+mn-ea"/>
              <a:cs typeface="+mn-cs"/>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lang="en-US">
              <a:solidFill>
                <a:prstClr val="black"/>
              </a:solidFill>
              <a:latin typeface="Alexandria"/>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p:txBody>
      </p:sp>
      <p:pic>
        <p:nvPicPr>
          <p:cNvPr id="5" name="Graphic 21">
            <a:extLst>
              <a:ext uri="{FF2B5EF4-FFF2-40B4-BE49-F238E27FC236}">
                <a16:creationId xmlns:a16="http://schemas.microsoft.com/office/drawing/2014/main" id="{F66B4420-0F9A-B42A-4187-84CE8A8D210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4" name="Table 3">
            <a:extLst>
              <a:ext uri="{FF2B5EF4-FFF2-40B4-BE49-F238E27FC236}">
                <a16:creationId xmlns:a16="http://schemas.microsoft.com/office/drawing/2014/main" id="{81953AFC-801B-49C8-D65B-BCB0580F91A7}"/>
              </a:ext>
            </a:extLst>
          </p:cNvPr>
          <p:cNvGraphicFramePr>
            <a:graphicFrameLocks noGrp="1"/>
          </p:cNvGraphicFramePr>
          <p:nvPr>
            <p:extLst>
              <p:ext uri="{D42A27DB-BD31-4B8C-83A1-F6EECF244321}">
                <p14:modId xmlns:p14="http://schemas.microsoft.com/office/powerpoint/2010/main" val="2055344103"/>
              </p:ext>
            </p:extLst>
          </p:nvPr>
        </p:nvGraphicFramePr>
        <p:xfrm>
          <a:off x="1386348" y="1352263"/>
          <a:ext cx="8642556" cy="4236829"/>
        </p:xfrm>
        <a:graphic>
          <a:graphicData uri="http://schemas.openxmlformats.org/drawingml/2006/table">
            <a:tbl>
              <a:tblPr firstRow="1" bandRow="1">
                <a:tableStyleId>{5C22544A-7EE6-4342-B048-85BDC9FD1C3A}</a:tableStyleId>
              </a:tblPr>
              <a:tblGrid>
                <a:gridCol w="2698955">
                  <a:extLst>
                    <a:ext uri="{9D8B030D-6E8A-4147-A177-3AD203B41FA5}">
                      <a16:colId xmlns:a16="http://schemas.microsoft.com/office/drawing/2014/main" val="4215059107"/>
                    </a:ext>
                  </a:extLst>
                </a:gridCol>
                <a:gridCol w="2772697">
                  <a:extLst>
                    <a:ext uri="{9D8B030D-6E8A-4147-A177-3AD203B41FA5}">
                      <a16:colId xmlns:a16="http://schemas.microsoft.com/office/drawing/2014/main" val="3022386088"/>
                    </a:ext>
                  </a:extLst>
                </a:gridCol>
                <a:gridCol w="3170904">
                  <a:extLst>
                    <a:ext uri="{9D8B030D-6E8A-4147-A177-3AD203B41FA5}">
                      <a16:colId xmlns:a16="http://schemas.microsoft.com/office/drawing/2014/main" val="2415365592"/>
                    </a:ext>
                  </a:extLst>
                </a:gridCol>
              </a:tblGrid>
              <a:tr h="670669">
                <a:tc>
                  <a:txBody>
                    <a:bodyPr/>
                    <a:lstStyle/>
                    <a:p>
                      <a:r>
                        <a:rPr lang="en-US" dirty="0"/>
                        <a:t>Financial Metric</a:t>
                      </a:r>
                    </a:p>
                  </a:txBody>
                  <a:tcPr/>
                </a:tc>
                <a:tc>
                  <a:txBody>
                    <a:bodyPr/>
                    <a:lstStyle/>
                    <a:p>
                      <a:r>
                        <a:rPr lang="en-US" dirty="0"/>
                        <a:t>Option A: Standard HVAC System</a:t>
                      </a:r>
                    </a:p>
                  </a:txBody>
                  <a:tcPr/>
                </a:tc>
                <a:tc>
                  <a:txBody>
                    <a:bodyPr/>
                    <a:lstStyle/>
                    <a:p>
                      <a:r>
                        <a:rPr lang="en-US" dirty="0"/>
                        <a:t>Option B: Smart Geothermal Sustainable System</a:t>
                      </a:r>
                    </a:p>
                  </a:txBody>
                  <a:tcPr/>
                </a:tc>
                <a:extLst>
                  <a:ext uri="{0D108BD9-81ED-4DB2-BD59-A6C34878D82A}">
                    <a16:rowId xmlns:a16="http://schemas.microsoft.com/office/drawing/2014/main" val="2360940795"/>
                  </a:ext>
                </a:extLst>
              </a:tr>
              <a:tr h="637157">
                <a:tc>
                  <a:txBody>
                    <a:bodyPr/>
                    <a:lstStyle/>
                    <a:p>
                      <a:r>
                        <a:rPr lang="en-US" b="1" dirty="0">
                          <a:latin typeface="Alexandria"/>
                        </a:rPr>
                        <a:t>Initial </a:t>
                      </a:r>
                      <a:r>
                        <a:rPr lang="en-US" b="1" dirty="0" err="1">
                          <a:latin typeface="Alexandria"/>
                        </a:rPr>
                        <a:t>CapEx</a:t>
                      </a:r>
                      <a:r>
                        <a:rPr lang="en-US" b="1" dirty="0">
                          <a:latin typeface="Alexandria"/>
                        </a:rPr>
                        <a:t> (Design/Build)</a:t>
                      </a:r>
                    </a:p>
                  </a:txBody>
                  <a:tcPr/>
                </a:tc>
                <a:tc>
                  <a:txBody>
                    <a:bodyPr/>
                    <a:lstStyle/>
                    <a:p>
                      <a:pPr algn="ctr"/>
                      <a:r>
                        <a:rPr lang="en-US" sz="1800" b="1" u="none" strike="noStrike" kern="1200" dirty="0">
                          <a:solidFill>
                            <a:schemeClr val="dk1"/>
                          </a:solidFill>
                          <a:effectLst/>
                          <a:latin typeface="+mn-lt"/>
                          <a:ea typeface="+mn-ea"/>
                          <a:cs typeface="+mn-cs"/>
                        </a:rPr>
                        <a:t>$500,000</a:t>
                      </a:r>
                      <a:r>
                        <a:rPr lang="en-US" dirty="0"/>
                        <a:t> </a:t>
                      </a:r>
                      <a:r>
                        <a:rPr lang="en-US" sz="1800" b="0" i="1" u="none" strike="noStrike" kern="1200" dirty="0">
                          <a:solidFill>
                            <a:schemeClr val="dk1"/>
                          </a:solidFill>
                          <a:effectLst/>
                          <a:latin typeface="+mn-lt"/>
                          <a:ea typeface="+mn-ea"/>
                          <a:cs typeface="+mn-cs"/>
                        </a:rPr>
                        <a:t>(Cheaper Upfront)</a:t>
                      </a:r>
                      <a:endParaRPr lang="en-US" dirty="0"/>
                    </a:p>
                  </a:txBody>
                  <a:tcPr/>
                </a:tc>
                <a:tc>
                  <a:txBody>
                    <a:bodyPr/>
                    <a:lstStyle/>
                    <a:p>
                      <a:pPr algn="ctr"/>
                      <a:r>
                        <a:rPr lang="en-US" sz="1800" b="1" u="none" strike="noStrike" kern="1200" dirty="0">
                          <a:solidFill>
                            <a:schemeClr val="dk1"/>
                          </a:solidFill>
                          <a:effectLst/>
                          <a:latin typeface="+mn-lt"/>
                          <a:ea typeface="+mn-ea"/>
                          <a:cs typeface="+mn-cs"/>
                        </a:rPr>
                        <a:t>$750,000</a:t>
                      </a:r>
                      <a:r>
                        <a:rPr lang="en-US" dirty="0"/>
                        <a:t> </a:t>
                      </a:r>
                      <a:r>
                        <a:rPr lang="en-US" sz="1800" b="0" i="1" u="none" strike="noStrike" kern="1200" dirty="0">
                          <a:solidFill>
                            <a:schemeClr val="dk1"/>
                          </a:solidFill>
                          <a:effectLst/>
                          <a:latin typeface="+mn-lt"/>
                          <a:ea typeface="+mn-ea"/>
                          <a:cs typeface="+mn-cs"/>
                        </a:rPr>
                        <a:t>(More Expensive Upfront)</a:t>
                      </a:r>
                      <a:endParaRPr lang="en-US" dirty="0"/>
                    </a:p>
                  </a:txBody>
                  <a:tcPr/>
                </a:tc>
                <a:extLst>
                  <a:ext uri="{0D108BD9-81ED-4DB2-BD59-A6C34878D82A}">
                    <a16:rowId xmlns:a16="http://schemas.microsoft.com/office/drawing/2014/main" val="1765173583"/>
                  </a:ext>
                </a:extLst>
              </a:tr>
              <a:tr h="637157">
                <a:tc>
                  <a:txBody>
                    <a:bodyPr/>
                    <a:lstStyle/>
                    <a:p>
                      <a:r>
                        <a:rPr lang="en-US" b="1" dirty="0">
                          <a:latin typeface="Alexandria"/>
                        </a:rPr>
                        <a:t>Annual Operating Costs (</a:t>
                      </a:r>
                      <a:r>
                        <a:rPr lang="en-US" b="1" dirty="0" err="1">
                          <a:latin typeface="Alexandria"/>
                        </a:rPr>
                        <a:t>OpEx</a:t>
                      </a:r>
                      <a:r>
                        <a:rPr lang="en-US" b="1" dirty="0">
                          <a:latin typeface="Alexandria"/>
                        </a:rPr>
                        <a:t>)</a:t>
                      </a:r>
                    </a:p>
                  </a:txBody>
                  <a:tcPr/>
                </a:tc>
                <a:tc>
                  <a:txBody>
                    <a:bodyPr/>
                    <a:lstStyle/>
                    <a:p>
                      <a:pPr algn="ctr"/>
                      <a:r>
                        <a:rPr lang="en-US" dirty="0"/>
                        <a:t>$60,000 / year (High energy draw)</a:t>
                      </a:r>
                    </a:p>
                  </a:txBody>
                  <a:tcPr/>
                </a:tc>
                <a:tc>
                  <a:txBody>
                    <a:bodyPr/>
                    <a:lstStyle/>
                    <a:p>
                      <a:pPr algn="ctr"/>
                      <a:r>
                        <a:rPr lang="en-US" dirty="0"/>
                        <a:t>$20,000 / year (Highly efficient)</a:t>
                      </a:r>
                    </a:p>
                  </a:txBody>
                  <a:tcPr/>
                </a:tc>
                <a:extLst>
                  <a:ext uri="{0D108BD9-81ED-4DB2-BD59-A6C34878D82A}">
                    <a16:rowId xmlns:a16="http://schemas.microsoft.com/office/drawing/2014/main" val="526849518"/>
                  </a:ext>
                </a:extLst>
              </a:tr>
              <a:tr h="637157">
                <a:tc>
                  <a:txBody>
                    <a:bodyPr/>
                    <a:lstStyle/>
                    <a:p>
                      <a:r>
                        <a:rPr lang="en-US" b="1" dirty="0">
                          <a:latin typeface="Alexandria"/>
                        </a:rPr>
                        <a:t>Carbon Penalties (ESG Accounting)</a:t>
                      </a:r>
                    </a:p>
                  </a:txBody>
                  <a:tcPr/>
                </a:tc>
                <a:tc>
                  <a:txBody>
                    <a:bodyPr/>
                    <a:lstStyle/>
                    <a:p>
                      <a:pPr algn="ctr"/>
                      <a:r>
                        <a:rPr lang="en-US" dirty="0"/>
                        <a:t>$5,000 / year (Carbon taxes)</a:t>
                      </a:r>
                    </a:p>
                  </a:txBody>
                  <a:tcPr/>
                </a:tc>
                <a:tc>
                  <a:txBody>
                    <a:bodyPr/>
                    <a:lstStyle/>
                    <a:p>
                      <a:pPr algn="ctr"/>
                      <a:r>
                        <a:rPr lang="en-US" dirty="0"/>
                        <a:t>$0 / year (Carbon neutral)</a:t>
                      </a:r>
                    </a:p>
                  </a:txBody>
                  <a:tcPr/>
                </a:tc>
                <a:extLst>
                  <a:ext uri="{0D108BD9-81ED-4DB2-BD59-A6C34878D82A}">
                    <a16:rowId xmlns:a16="http://schemas.microsoft.com/office/drawing/2014/main" val="621990884"/>
                  </a:ext>
                </a:extLst>
              </a:tr>
              <a:tr h="36409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latin typeface="Alexandria"/>
                        </a:rPr>
                        <a:t>Estimated Asset Lifespan</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t>15 Years</a:t>
                      </a:r>
                    </a:p>
                  </a:txBody>
                  <a:tcPr/>
                </a:tc>
                <a:tc>
                  <a:txBody>
                    <a:bodyPr/>
                    <a:lstStyle/>
                    <a:p>
                      <a:pPr algn="ctr"/>
                      <a:r>
                        <a:rPr lang="en-US" dirty="0"/>
                        <a:t>15 Years</a:t>
                      </a:r>
                    </a:p>
                  </a:txBody>
                  <a:tcPr/>
                </a:tc>
                <a:extLst>
                  <a:ext uri="{0D108BD9-81ED-4DB2-BD59-A6C34878D82A}">
                    <a16:rowId xmlns:a16="http://schemas.microsoft.com/office/drawing/2014/main" val="2708907204"/>
                  </a:ext>
                </a:extLst>
              </a:tr>
              <a:tr h="364090">
                <a:tc>
                  <a:txBody>
                    <a:bodyPr/>
                    <a:lstStyle/>
                    <a:p>
                      <a:r>
                        <a:rPr lang="en-US" b="1" dirty="0">
                          <a:latin typeface="Alexandria"/>
                        </a:rPr>
                        <a:t>Total Life-Cycle Cost </a:t>
                      </a:r>
                    </a:p>
                  </a:txBody>
                  <a:tcPr/>
                </a:tc>
                <a:tc>
                  <a:txBody>
                    <a:bodyPr/>
                    <a:lstStyle/>
                    <a:p>
                      <a:pPr algn="ctr"/>
                      <a:r>
                        <a:rPr lang="en-US" dirty="0"/>
                        <a:t>$1,475,000</a:t>
                      </a:r>
                    </a:p>
                  </a:txBody>
                  <a:tcPr/>
                </a:tc>
                <a:tc>
                  <a:txBody>
                    <a:bodyPr/>
                    <a:lstStyle/>
                    <a:p>
                      <a:pPr algn="ctr"/>
                      <a:r>
                        <a:rPr lang="en-US" dirty="0"/>
                        <a:t>$1,050,000</a:t>
                      </a:r>
                    </a:p>
                  </a:txBody>
                  <a:tcPr/>
                </a:tc>
                <a:extLst>
                  <a:ext uri="{0D108BD9-81ED-4DB2-BD59-A6C34878D82A}">
                    <a16:rowId xmlns:a16="http://schemas.microsoft.com/office/drawing/2014/main" val="3355971219"/>
                  </a:ext>
                </a:extLst>
              </a:tr>
              <a:tr h="910225">
                <a:tc>
                  <a:txBody>
                    <a:bodyPr/>
                    <a:lstStyle/>
                    <a:p>
                      <a:r>
                        <a:rPr lang="en-US" b="1" dirty="0">
                          <a:latin typeface="Alexandria"/>
                        </a:rPr>
                        <a:t>The Strategic Verdict:</a:t>
                      </a:r>
                    </a:p>
                  </a:txBody>
                  <a:tcPr/>
                </a:tc>
                <a:tc>
                  <a:txBody>
                    <a:bodyPr/>
                    <a:lstStyle/>
                    <a:p>
                      <a:pPr algn="ctr"/>
                      <a:r>
                        <a:rPr lang="en-US" dirty="0"/>
                        <a:t>Fails long-term efficiency checks.</a:t>
                      </a:r>
                    </a:p>
                  </a:txBody>
                  <a:tcPr/>
                </a:tc>
                <a:tc>
                  <a:txBody>
                    <a:bodyPr/>
                    <a:lstStyle/>
                    <a:p>
                      <a:pPr algn="ctr"/>
                      <a:r>
                        <a:rPr lang="en-US" sz="1800" b="1" u="none" strike="noStrike" kern="1200" dirty="0">
                          <a:solidFill>
                            <a:schemeClr val="dk1"/>
                          </a:solidFill>
                          <a:effectLst/>
                          <a:latin typeface="+mn-lt"/>
                          <a:ea typeface="+mn-ea"/>
                          <a:cs typeface="+mn-cs"/>
                        </a:rPr>
                        <a:t>Saves $425,000 overall</a:t>
                      </a:r>
                      <a:r>
                        <a:rPr lang="en-US" dirty="0"/>
                        <a:t>, proving sustainability drives long-term cost optimization.</a:t>
                      </a:r>
                    </a:p>
                  </a:txBody>
                  <a:tcPr/>
                </a:tc>
                <a:extLst>
                  <a:ext uri="{0D108BD9-81ED-4DB2-BD59-A6C34878D82A}">
                    <a16:rowId xmlns:a16="http://schemas.microsoft.com/office/drawing/2014/main" val="1104600423"/>
                  </a:ext>
                </a:extLst>
              </a:tr>
            </a:tbl>
          </a:graphicData>
        </a:graphic>
      </p:graphicFrame>
    </p:spTree>
    <p:extLst>
      <p:ext uri="{BB962C8B-B14F-4D97-AF65-F5344CB8AC3E}">
        <p14:creationId xmlns:p14="http://schemas.microsoft.com/office/powerpoint/2010/main" val="195445563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9ACFDF-9D3B-89C4-0287-4562178380C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605967D-443D-9B57-0A5F-2482DDE618C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A98366FF-A86F-735F-DF4F-9BDD2E3EC350}"/>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Alexandria" charset="0"/>
                <a:cs typeface="Alexandria" charset="0"/>
              </a:rPr>
              <a:t>Lecture 10</a:t>
            </a:r>
          </a:p>
        </p:txBody>
      </p:sp>
      <p:sp>
        <p:nvSpPr>
          <p:cNvPr id="25" name="Rectangle: Rounded Corners 24">
            <a:extLst>
              <a:ext uri="{FF2B5EF4-FFF2-40B4-BE49-F238E27FC236}">
                <a16:creationId xmlns:a16="http://schemas.microsoft.com/office/drawing/2014/main" id="{D3AC6006-10F3-073C-DDA9-032E6E00CBE3}"/>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lang="en-US" dirty="0">
              <a:solidFill>
                <a:prstClr val="black"/>
              </a:solidFill>
              <a:latin typeface="Alexandria"/>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l" defTabSz="914400" rtl="0" eaLnBrk="1" fontAlgn="auto" latinLnBrk="0" hangingPunct="1">
              <a:lnSpc>
                <a:spcPct val="2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5:2 Life-Cycle Costing (LCC) Methodology:</a:t>
            </a:r>
          </a:p>
          <a:p>
            <a:pPr marL="0" marR="0" lvl="0" indent="0" algn="l" defTabSz="914400" rtl="0" eaLnBrk="1" fontAlgn="auto" latinLnBrk="0" hangingPunct="1">
              <a:lnSpc>
                <a:spcPct val="250000"/>
              </a:lnSpc>
              <a:spcBef>
                <a:spcPts val="0"/>
              </a:spcBef>
              <a:spcAft>
                <a:spcPts val="0"/>
              </a:spcAft>
              <a:buClrTx/>
              <a:buSzTx/>
              <a:buFontTx/>
              <a:buNone/>
              <a:tabLst/>
              <a:defRPr/>
            </a:pPr>
            <a:r>
              <a:rPr lang="en-US" dirty="0">
                <a:solidFill>
                  <a:prstClr val="black"/>
                </a:solidFill>
                <a:latin typeface="Alexandria"/>
              </a:rPr>
              <a:t>LCC requires project managers to model total cost of ownership (TCO). This includes initial acquisition, installation, operations, routine maintenance, energy consumption, upgrades, and final decommissioning or recycling. Spending more </a:t>
            </a:r>
            <a:r>
              <a:rPr lang="en-US" dirty="0" err="1">
                <a:solidFill>
                  <a:prstClr val="black"/>
                </a:solidFill>
                <a:latin typeface="Alexandria"/>
              </a:rPr>
              <a:t>CapEx</a:t>
            </a:r>
            <a:r>
              <a:rPr lang="en-US" dirty="0">
                <a:solidFill>
                  <a:prstClr val="black"/>
                </a:solidFill>
                <a:latin typeface="Alexandria"/>
              </a:rPr>
              <a:t> upfront on energy-efficient materials often yields dramatic </a:t>
            </a:r>
            <a:r>
              <a:rPr lang="en-US" dirty="0" err="1">
                <a:solidFill>
                  <a:prstClr val="black"/>
                </a:solidFill>
                <a:latin typeface="Alexandria"/>
              </a:rPr>
              <a:t>OpEx</a:t>
            </a:r>
            <a:r>
              <a:rPr lang="en-US" dirty="0">
                <a:solidFill>
                  <a:prstClr val="black"/>
                </a:solidFill>
                <a:latin typeface="Alexandria"/>
              </a:rPr>
              <a:t> reductions over the asset's lifespan.</a:t>
            </a:r>
          </a:p>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lang="en-US" dirty="0">
              <a:solidFill>
                <a:prstClr val="black"/>
              </a:solidFill>
              <a:latin typeface="Alexandria"/>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lang="en-US" dirty="0">
              <a:solidFill>
                <a:prstClr val="black"/>
              </a:solidFill>
              <a:latin typeface="Alexandria"/>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p:txBody>
      </p:sp>
      <p:pic>
        <p:nvPicPr>
          <p:cNvPr id="5" name="Graphic 21">
            <a:extLst>
              <a:ext uri="{FF2B5EF4-FFF2-40B4-BE49-F238E27FC236}">
                <a16:creationId xmlns:a16="http://schemas.microsoft.com/office/drawing/2014/main" id="{BE5B181F-5F99-3817-902F-5A582C3661A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6789751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8B22A1-F480-9DD3-2975-BAE710385B2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9CA478A-82DB-BD07-2E98-D70B6634006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A75961AE-6EAF-6A1F-297C-E2ECE8FBC9DA}"/>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Alexandria" charset="0"/>
                <a:cs typeface="Alexandria" charset="0"/>
              </a:rPr>
              <a:t>Lecture 10</a:t>
            </a:r>
          </a:p>
        </p:txBody>
      </p:sp>
      <p:sp>
        <p:nvSpPr>
          <p:cNvPr id="25" name="Rectangle: Rounded Corners 24">
            <a:extLst>
              <a:ext uri="{FF2B5EF4-FFF2-40B4-BE49-F238E27FC236}">
                <a16:creationId xmlns:a16="http://schemas.microsoft.com/office/drawing/2014/main" id="{9847E4EE-077F-0EFC-AE32-0290EA9E9A76}"/>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l" defTabSz="914400" rtl="0" eaLnBrk="1" fontAlgn="auto" latinLnBrk="0" hangingPunct="1">
              <a:lnSpc>
                <a:spcPct val="2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5:3 Integrating ESG and Carbon Accounting:</a:t>
            </a:r>
          </a:p>
          <a:p>
            <a:pPr marL="0" marR="0" lvl="0" indent="0" algn="l" defTabSz="914400" rtl="0" eaLnBrk="1" fontAlgn="auto" latinLnBrk="0" hangingPunct="1">
              <a:lnSpc>
                <a:spcPct val="2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Environmental, Social, and Governance (ESG) criteria are no longer optional. Modern cost frameworks assign financial values to carbon footprints, waste generation, and environmental impacts. Carbon pricing and regulatory penalties are integrated into project financial risk models, ensuring projects remain viable in a green economy.</a:t>
            </a:r>
          </a:p>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p:txBody>
      </p:sp>
      <p:pic>
        <p:nvPicPr>
          <p:cNvPr id="5" name="Graphic 21">
            <a:extLst>
              <a:ext uri="{FF2B5EF4-FFF2-40B4-BE49-F238E27FC236}">
                <a16:creationId xmlns:a16="http://schemas.microsoft.com/office/drawing/2014/main" id="{D17C2360-938A-8486-459B-FA94F0C93B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8630863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0D08E7-D356-FA12-8097-0A3AB8FCD52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233164D-2784-59FD-E25B-527C088D5EC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F5B06F21-E344-9A88-5CAC-D4D32FD117B3}"/>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Alexandria" charset="0"/>
                <a:cs typeface="Alexandria" charset="0"/>
              </a:rPr>
              <a:t>Lecture 10</a:t>
            </a:r>
          </a:p>
        </p:txBody>
      </p:sp>
      <p:sp>
        <p:nvSpPr>
          <p:cNvPr id="25" name="Rectangle: Rounded Corners 24">
            <a:extLst>
              <a:ext uri="{FF2B5EF4-FFF2-40B4-BE49-F238E27FC236}">
                <a16:creationId xmlns:a16="http://schemas.microsoft.com/office/drawing/2014/main" id="{09E61445-DB29-8B70-A03E-63813B6FFFA4}"/>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lang="en-US" dirty="0">
              <a:solidFill>
                <a:prstClr val="black"/>
              </a:solidFill>
              <a:latin typeface="Alexandria"/>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l" defTabSz="914400" rtl="0" eaLnBrk="1" fontAlgn="auto" latinLnBrk="0" hangingPunct="1">
              <a:lnSpc>
                <a:spcPct val="2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6- The Future of the Cost Engineer:</a:t>
            </a:r>
          </a:p>
          <a:p>
            <a:pPr marL="0" marR="0" lvl="0" indent="0" algn="l" defTabSz="914400" rtl="0" eaLnBrk="1" fontAlgn="auto" latinLnBrk="0" hangingPunct="1">
              <a:lnSpc>
                <a:spcPct val="250000"/>
              </a:lnSpc>
              <a:spcBef>
                <a:spcPts val="0"/>
              </a:spcBef>
              <a:spcAft>
                <a:spcPts val="0"/>
              </a:spcAft>
              <a:buClrTx/>
              <a:buSzTx/>
              <a:buFontTx/>
              <a:buNone/>
              <a:tabLst/>
              <a:defRPr/>
            </a:pPr>
            <a:r>
              <a:rPr lang="en-US" dirty="0">
                <a:solidFill>
                  <a:prstClr val="black"/>
                </a:solidFill>
                <a:latin typeface="Alexandria"/>
              </a:rPr>
              <a:t>"The future of project cost management belongs to </a:t>
            </a:r>
            <a:r>
              <a:rPr lang="en-US" b="1" dirty="0">
                <a:solidFill>
                  <a:prstClr val="black"/>
                </a:solidFill>
                <a:latin typeface="Alexandria"/>
              </a:rPr>
              <a:t>professionals who can balance data, agility, and sustainability</a:t>
            </a:r>
            <a:r>
              <a:rPr lang="en-US" dirty="0">
                <a:solidFill>
                  <a:prstClr val="black"/>
                </a:solidFill>
                <a:latin typeface="Alexandria"/>
              </a:rPr>
              <a:t>. By embracing AI analytics, agile value frameworks, accurate time-based metrics, and life-cycle financial views, organizations can ensure their project investments yield maximum economic and strategic returns</a:t>
            </a:r>
          </a:p>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lang="en-US" dirty="0">
              <a:solidFill>
                <a:prstClr val="black"/>
              </a:solidFill>
              <a:latin typeface="Alexandria"/>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p:txBody>
      </p:sp>
      <p:pic>
        <p:nvPicPr>
          <p:cNvPr id="5" name="Graphic 21">
            <a:extLst>
              <a:ext uri="{FF2B5EF4-FFF2-40B4-BE49-F238E27FC236}">
                <a16:creationId xmlns:a16="http://schemas.microsoft.com/office/drawing/2014/main" id="{E71BB60B-406B-157A-926C-B66E4408B97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8895032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F56282-AD30-19E9-AC55-00A334BCE91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7752AF0-052F-98D2-4775-5E4DA6B9DAF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3A19CD35-2E70-133D-7585-B341F2DC0153}"/>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Alexandria" charset="0"/>
                <a:cs typeface="Alexandria" charset="0"/>
              </a:rPr>
              <a:t>Lecture 10</a:t>
            </a:r>
          </a:p>
        </p:txBody>
      </p:sp>
      <p:sp>
        <p:nvSpPr>
          <p:cNvPr id="25" name="Rectangle: Rounded Corners 24">
            <a:extLst>
              <a:ext uri="{FF2B5EF4-FFF2-40B4-BE49-F238E27FC236}">
                <a16:creationId xmlns:a16="http://schemas.microsoft.com/office/drawing/2014/main" id="{142C1EAD-B828-037F-284B-9FE8C20D6B17}"/>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References</a:t>
            </a:r>
          </a:p>
          <a:p>
            <a:pPr marL="0" marR="0" lvl="0" indent="0" algn="l" defTabSz="914400" rtl="0" eaLnBrk="1" fontAlgn="auto" latinLnBrk="0" hangingPunct="1">
              <a:lnSpc>
                <a:spcPct val="2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Project Management Institute. (2021). A Guide to the Project Management Body of Knowledge (PMBOK Guide) (7th ed.).Kerzner, H. (2022). Project Management: A Systems Approach to Planning, Scheduling, and Controlling (13th ed.). John Wiley &amp; Sons.</a:t>
            </a:r>
          </a:p>
          <a:p>
            <a:pPr marL="0" marR="0" lvl="0" indent="0" algn="l" defTabSz="914400" rtl="0" eaLnBrk="1" fontAlgn="auto" latinLnBrk="0" hangingPunct="1">
              <a:lnSpc>
                <a:spcPct val="250000"/>
              </a:lnSpc>
              <a:spcBef>
                <a:spcPts val="0"/>
              </a:spcBef>
              <a:spcAft>
                <a:spcPts val="0"/>
              </a:spcAft>
              <a:buClrTx/>
              <a:buSzTx/>
              <a:buFontTx/>
              <a:buNone/>
              <a:tabLst/>
              <a:defRPr/>
            </a:pPr>
            <a:endParaRPr lang="en-US" dirty="0">
              <a:solidFill>
                <a:prstClr val="black"/>
              </a:solidFill>
              <a:latin typeface="Alexandria"/>
            </a:endParaRPr>
          </a:p>
          <a:p>
            <a:pPr marL="0" marR="0" lvl="0" indent="0" algn="l" defTabSz="914400" rtl="0" eaLnBrk="1" fontAlgn="auto" latinLnBrk="0" hangingPunct="1">
              <a:lnSpc>
                <a:spcPct val="2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p:txBody>
      </p:sp>
      <p:pic>
        <p:nvPicPr>
          <p:cNvPr id="5" name="Graphic 21">
            <a:extLst>
              <a:ext uri="{FF2B5EF4-FFF2-40B4-BE49-F238E27FC236}">
                <a16:creationId xmlns:a16="http://schemas.microsoft.com/office/drawing/2014/main" id="{6A0ABC9D-C288-2EB4-A580-544149AF254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8284596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537"/>
    </mc:Choice>
    <mc:Fallback xmlns="">
      <p:transition spd="slow" advTm="3537"/>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463341B-7433-43E5-ADB8-8329BD011BE8}"/>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www.w3.org/2000/xmlns/"/>
    <ds:schemaRef ds:uri="aca13214-df29-4e3c-a050-857c0bf7bd8e"/>
    <ds:schemaRef ds:uri="http://schemas.microsoft.com/office/infopath/2007/PartnerControls"/>
    <ds:schemaRef ds:uri="688354b5-287c-4cda-825e-1d7935aea40e"/>
    <ds:schemaRef ds:uri="http://www.w3.org/2001/XMLSchema-instance"/>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9661</TotalTime>
  <Words>2548</Words>
  <Application>Microsoft Office PowerPoint</Application>
  <PresentationFormat>Widescreen</PresentationFormat>
  <Paragraphs>282</Paragraphs>
  <Slides>40</Slides>
  <Notes>5</Notes>
  <HiddenSlides>0</HiddenSlides>
  <MMClips>0</MMClips>
  <ScaleCrop>false</ScaleCrop>
  <HeadingPairs>
    <vt:vector size="6" baseType="variant">
      <vt:variant>
        <vt:lpstr>Fonts Used</vt:lpstr>
      </vt:variant>
      <vt:variant>
        <vt:i4>4</vt:i4>
      </vt:variant>
      <vt:variant>
        <vt:lpstr>Theme</vt:lpstr>
      </vt:variant>
      <vt:variant>
        <vt:i4>3</vt:i4>
      </vt:variant>
      <vt:variant>
        <vt:lpstr>Slide Titles</vt:lpstr>
      </vt:variant>
      <vt:variant>
        <vt:i4>40</vt:i4>
      </vt:variant>
    </vt:vector>
  </HeadingPairs>
  <TitlesOfParts>
    <vt:vector size="47" baseType="lpstr">
      <vt:lpstr>Alexandria</vt:lpstr>
      <vt:lpstr>Arial</vt:lpstr>
      <vt:lpstr>Calibri</vt:lpstr>
      <vt:lpstr>Calibri Light</vt:lpstr>
      <vt:lpstr>Office Theme</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rasha aljerd</cp:lastModifiedBy>
  <cp:revision>438</cp:revision>
  <dcterms:created xsi:type="dcterms:W3CDTF">2023-04-29T09:08:00Z</dcterms:created>
  <dcterms:modified xsi:type="dcterms:W3CDTF">2026-07-30T05:38:02Z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