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1"/>
    <p:sldMasterId id="2147483648" r:id="rId2"/>
  </p:sldMasterIdLst>
  <p:notesMasterIdLst>
    <p:notesMasterId r:id="rId54"/>
  </p:notesMasterIdLst>
  <p:sldIdLst>
    <p:sldId id="257" r:id="rId3"/>
    <p:sldId id="569" r:id="rId4"/>
    <p:sldId id="462" r:id="rId5"/>
    <p:sldId id="609" r:id="rId6"/>
    <p:sldId id="572" r:id="rId7"/>
    <p:sldId id="573" r:id="rId8"/>
    <p:sldId id="601" r:id="rId9"/>
    <p:sldId id="602" r:id="rId10"/>
    <p:sldId id="603" r:id="rId11"/>
    <p:sldId id="604" r:id="rId12"/>
    <p:sldId id="605" r:id="rId13"/>
    <p:sldId id="606" r:id="rId14"/>
    <p:sldId id="607" r:id="rId15"/>
    <p:sldId id="608" r:id="rId16"/>
    <p:sldId id="552" r:id="rId17"/>
    <p:sldId id="471" r:id="rId18"/>
    <p:sldId id="472" r:id="rId19"/>
    <p:sldId id="473" r:id="rId20"/>
    <p:sldId id="474" r:id="rId21"/>
    <p:sldId id="553" r:id="rId22"/>
    <p:sldId id="586" r:id="rId23"/>
    <p:sldId id="587" r:id="rId24"/>
    <p:sldId id="599" r:id="rId25"/>
    <p:sldId id="600" r:id="rId26"/>
    <p:sldId id="574" r:id="rId27"/>
    <p:sldId id="575" r:id="rId28"/>
    <p:sldId id="576" r:id="rId29"/>
    <p:sldId id="577" r:id="rId30"/>
    <p:sldId id="578" r:id="rId31"/>
    <p:sldId id="579" r:id="rId32"/>
    <p:sldId id="580" r:id="rId33"/>
    <p:sldId id="581" r:id="rId34"/>
    <p:sldId id="582" r:id="rId35"/>
    <p:sldId id="583" r:id="rId36"/>
    <p:sldId id="584" r:id="rId37"/>
    <p:sldId id="585" r:id="rId38"/>
    <p:sldId id="597" r:id="rId39"/>
    <p:sldId id="598" r:id="rId40"/>
    <p:sldId id="610" r:id="rId41"/>
    <p:sldId id="588" r:id="rId42"/>
    <p:sldId id="589" r:id="rId43"/>
    <p:sldId id="590" r:id="rId44"/>
    <p:sldId id="591" r:id="rId45"/>
    <p:sldId id="592" r:id="rId46"/>
    <p:sldId id="593" r:id="rId47"/>
    <p:sldId id="594" r:id="rId48"/>
    <p:sldId id="595" r:id="rId49"/>
    <p:sldId id="596" r:id="rId50"/>
    <p:sldId id="297" r:id="rId51"/>
    <p:sldId id="260" r:id="rId52"/>
    <p:sldId id="304" r:id="rId5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1F61"/>
    <a:srgbClr val="F4C233"/>
    <a:srgbClr val="3E4F58"/>
    <a:srgbClr val="00C4AD"/>
    <a:srgbClr val="FF9518"/>
    <a:srgbClr val="FF8C01"/>
    <a:srgbClr val="2B5984"/>
    <a:srgbClr val="EE8200"/>
    <a:srgbClr val="24A9E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61" d="100"/>
          <a:sy n="61" d="100"/>
        </p:scale>
        <p:origin x="64" y="200"/>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presProps" Target="pres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tableStyles" Target="tableStyles.xml"/><Relationship Id="rId5" Type="http://schemas.openxmlformats.org/officeDocument/2006/relationships/slide" Target="slides/slide3.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viewProps" Target="viewProps.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theme" Target="theme/theme1.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EDD897F-2C5F-4EB5-9790-1D8CB7E2A27F}" type="datetimeFigureOut">
              <a:rPr lang="en-US" smtClean="0"/>
              <a:t>8/21/2024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5FD4F9-6095-4373-9DFC-865FF352BB81}" type="slidenum">
              <a:rPr lang="en-US" smtClean="0"/>
              <a:t>‹#›</a:t>
            </a:fld>
            <a:endParaRPr lang="en-US"/>
          </a:p>
        </p:txBody>
      </p:sp>
    </p:spTree>
    <p:extLst>
      <p:ext uri="{BB962C8B-B14F-4D97-AF65-F5344CB8AC3E}">
        <p14:creationId xmlns:p14="http://schemas.microsoft.com/office/powerpoint/2010/main" val="23473051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5FD4F9-6095-4373-9DFC-865FF352BB81}" type="slidenum">
              <a:rPr lang="en-US" smtClean="0"/>
              <a:t>1</a:t>
            </a:fld>
            <a:endParaRPr lang="en-US"/>
          </a:p>
        </p:txBody>
      </p:sp>
    </p:spTree>
    <p:extLst>
      <p:ext uri="{BB962C8B-B14F-4D97-AF65-F5344CB8AC3E}">
        <p14:creationId xmlns:p14="http://schemas.microsoft.com/office/powerpoint/2010/main" val="2360293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2</a:t>
            </a:fld>
            <a:endParaRPr lang="en-US"/>
          </a:p>
        </p:txBody>
      </p:sp>
    </p:spTree>
    <p:extLst>
      <p:ext uri="{BB962C8B-B14F-4D97-AF65-F5344CB8AC3E}">
        <p14:creationId xmlns:p14="http://schemas.microsoft.com/office/powerpoint/2010/main" val="322632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a:t>
            </a:fld>
            <a:endParaRPr lang="en-US"/>
          </a:p>
        </p:txBody>
      </p:sp>
    </p:spTree>
    <p:extLst>
      <p:ext uri="{BB962C8B-B14F-4D97-AF65-F5344CB8AC3E}">
        <p14:creationId xmlns:p14="http://schemas.microsoft.com/office/powerpoint/2010/main" val="9773753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41</a:t>
            </a:fld>
            <a:endParaRPr lang="en-US"/>
          </a:p>
        </p:txBody>
      </p:sp>
    </p:spTree>
    <p:extLst>
      <p:ext uri="{BB962C8B-B14F-4D97-AF65-F5344CB8AC3E}">
        <p14:creationId xmlns:p14="http://schemas.microsoft.com/office/powerpoint/2010/main" val="31070200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42</a:t>
            </a:fld>
            <a:endParaRPr lang="en-US"/>
          </a:p>
        </p:txBody>
      </p:sp>
    </p:spTree>
    <p:extLst>
      <p:ext uri="{BB962C8B-B14F-4D97-AF65-F5344CB8AC3E}">
        <p14:creationId xmlns:p14="http://schemas.microsoft.com/office/powerpoint/2010/main" val="15155595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43</a:t>
            </a:fld>
            <a:endParaRPr lang="en-US"/>
          </a:p>
        </p:txBody>
      </p:sp>
    </p:spTree>
    <p:extLst>
      <p:ext uri="{BB962C8B-B14F-4D97-AF65-F5344CB8AC3E}">
        <p14:creationId xmlns:p14="http://schemas.microsoft.com/office/powerpoint/2010/main" val="336427951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44</a:t>
            </a:fld>
            <a:endParaRPr lang="en-US"/>
          </a:p>
        </p:txBody>
      </p:sp>
    </p:spTree>
    <p:extLst>
      <p:ext uri="{BB962C8B-B14F-4D97-AF65-F5344CB8AC3E}">
        <p14:creationId xmlns:p14="http://schemas.microsoft.com/office/powerpoint/2010/main" val="9055380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45</a:t>
            </a:fld>
            <a:endParaRPr lang="en-US"/>
          </a:p>
        </p:txBody>
      </p:sp>
    </p:spTree>
    <p:extLst>
      <p:ext uri="{BB962C8B-B14F-4D97-AF65-F5344CB8AC3E}">
        <p14:creationId xmlns:p14="http://schemas.microsoft.com/office/powerpoint/2010/main" val="3921387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46</a:t>
            </a:fld>
            <a:endParaRPr lang="en-US"/>
          </a:p>
        </p:txBody>
      </p:sp>
    </p:spTree>
    <p:extLst>
      <p:ext uri="{BB962C8B-B14F-4D97-AF65-F5344CB8AC3E}">
        <p14:creationId xmlns:p14="http://schemas.microsoft.com/office/powerpoint/2010/main" val="30750869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47</a:t>
            </a:fld>
            <a:endParaRPr lang="en-US"/>
          </a:p>
        </p:txBody>
      </p:sp>
    </p:spTree>
    <p:extLst>
      <p:ext uri="{BB962C8B-B14F-4D97-AF65-F5344CB8AC3E}">
        <p14:creationId xmlns:p14="http://schemas.microsoft.com/office/powerpoint/2010/main" val="1277274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5FD4F9-6095-4373-9DFC-865FF352BB81}" type="slidenum">
              <a:rPr lang="en-US" smtClean="0"/>
              <a:t>48</a:t>
            </a:fld>
            <a:endParaRPr lang="en-US"/>
          </a:p>
        </p:txBody>
      </p:sp>
    </p:spTree>
    <p:extLst>
      <p:ext uri="{BB962C8B-B14F-4D97-AF65-F5344CB8AC3E}">
        <p14:creationId xmlns:p14="http://schemas.microsoft.com/office/powerpoint/2010/main" val="2723970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C74A31B-FF56-417B-8DEE-958FFCC6BCD5}" type="datetimeFigureOut">
              <a:rPr lang="en-US" smtClean="0"/>
              <a:t>8/21/2024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2691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7940292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74A31B-FF56-417B-8DEE-958FFCC6BCD5}" type="datetimeFigureOut">
              <a:rPr lang="en-US" smtClean="0"/>
              <a:t>8/21/2024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6409986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C74A31B-FF56-417B-8DEE-958FFCC6BCD5}" type="datetimeFigureOut">
              <a:rPr lang="en-US" smtClean="0"/>
              <a:t>8/21/2024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22845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C74A31B-FF56-417B-8DEE-958FFCC6BCD5}" type="datetimeFigureOut">
              <a:rPr lang="en-US" smtClean="0"/>
              <a:t>8/21/2024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969277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C74A31B-FF56-417B-8DEE-958FFCC6BCD5}" type="datetimeFigureOut">
              <a:rPr lang="en-US" smtClean="0"/>
              <a:t>8/21/2024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9887034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C74A31B-FF56-417B-8DEE-958FFCC6BCD5}" type="datetimeFigureOut">
              <a:rPr lang="en-US" smtClean="0"/>
              <a:t>8/21/2024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655287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6277237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C74A31B-FF56-417B-8DEE-958FFCC6BCD5}" type="datetimeFigureOut">
              <a:rPr lang="en-US" smtClean="0"/>
              <a:t>8/21/2024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30439824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20024212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C74A31B-FF56-417B-8DEE-958FFCC6BCD5}" type="datetimeFigureOut">
              <a:rPr lang="en-US" smtClean="0"/>
              <a:t>8/21/2024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DED41F8-FC0F-4085-8150-313B6CF05213}" type="slidenum">
              <a:rPr lang="en-US" smtClean="0"/>
              <a:t>‹#›</a:t>
            </a:fld>
            <a:endParaRPr lang="en-US"/>
          </a:p>
        </p:txBody>
      </p:sp>
    </p:spTree>
    <p:extLst>
      <p:ext uri="{BB962C8B-B14F-4D97-AF65-F5344CB8AC3E}">
        <p14:creationId xmlns:p14="http://schemas.microsoft.com/office/powerpoint/2010/main" val="12462943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defRPr sz="682" b="0" i="0">
                <a:solidFill>
                  <a:schemeClr val="tx1"/>
                </a:solidFill>
                <a:latin typeface="Franklin Gothic Book"/>
                <a:cs typeface="Franklin Gothic Book"/>
              </a:defRPr>
            </a:lvl1p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8/21/2024</a:t>
            </a:fld>
            <a:endParaRPr lang="en-US"/>
          </a:p>
        </p:txBody>
      </p:sp>
      <p:sp>
        <p:nvSpPr>
          <p:cNvPr id="4" name="Holder 4"/>
          <p:cNvSpPr>
            <a:spLocks noGrp="1"/>
          </p:cNvSpPr>
          <p:nvPr>
            <p:ph type="sldNum" sz="quarter" idx="7"/>
          </p:nvPr>
        </p:nvSpPr>
        <p:spPr/>
        <p:txBody>
          <a:bodyPr lIns="0" tIns="0" rIns="0" bIns="0"/>
          <a:lstStyle>
            <a:lvl1pPr>
              <a:defRPr sz="818" b="0" i="0">
                <a:solidFill>
                  <a:schemeClr val="tx1"/>
                </a:solidFill>
                <a:latin typeface="Times New Roman"/>
                <a:cs typeface="Times New Roman"/>
              </a:defRPr>
            </a:lvl1pPr>
          </a:lstStyle>
          <a:p>
            <a:pPr marL="25977">
              <a:lnSpc>
                <a:spcPts val="961"/>
              </a:lnSpc>
            </a:pPr>
            <a:fld id="{81D60167-4931-47E6-BA6A-407CBD079E47}" type="slidenum">
              <a:rPr dirty="0"/>
              <a:pPr marL="25977">
                <a:lnSpc>
                  <a:spcPts val="961"/>
                </a:lnSpc>
              </a:pPr>
              <a:t>‹#›</a:t>
            </a:fld>
            <a:endParaRPr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C74A31B-FF56-417B-8DEE-958FFCC6BCD5}" type="datetimeFigureOut">
              <a:rPr lang="en-US" smtClean="0"/>
              <a:t>8/21/2024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DED41F8-FC0F-4085-8150-313B6CF05213}" type="slidenum">
              <a:rPr lang="en-US" smtClean="0"/>
              <a:t>‹#›</a:t>
            </a:fld>
            <a:endParaRPr lang="en-US"/>
          </a:p>
        </p:txBody>
      </p:sp>
    </p:spTree>
    <p:extLst>
      <p:ext uri="{BB962C8B-B14F-4D97-AF65-F5344CB8AC3E}">
        <p14:creationId xmlns:p14="http://schemas.microsoft.com/office/powerpoint/2010/main" val="29552454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older 2"/>
          <p:cNvSpPr>
            <a:spLocks noGrp="1"/>
          </p:cNvSpPr>
          <p:nvPr>
            <p:ph type="title"/>
          </p:nvPr>
        </p:nvSpPr>
        <p:spPr>
          <a:xfrm>
            <a:off x="609600" y="274320"/>
            <a:ext cx="10972800" cy="1097280"/>
          </a:xfrm>
          <a:prstGeom prst="rect">
            <a:avLst/>
          </a:prstGeom>
        </p:spPr>
        <p:txBody>
          <a:bodyPr wrap="square" lIns="0" tIns="0" rIns="0" bIns="0">
            <a:spAutoFit/>
          </a:bodyPr>
          <a:lstStyle>
            <a:lvl1pPr>
              <a:defRPr/>
            </a:lvl1pPr>
          </a:lstStyle>
          <a:p>
            <a:endParaRPr/>
          </a:p>
        </p:txBody>
      </p:sp>
      <p:sp>
        <p:nvSpPr>
          <p:cNvPr id="3" name="Holder 3"/>
          <p:cNvSpPr>
            <a:spLocks noGrp="1"/>
          </p:cNvSpPr>
          <p:nvPr>
            <p:ph type="body" idx="1"/>
          </p:nvPr>
        </p:nvSpPr>
        <p:spPr>
          <a:xfrm>
            <a:off x="609600" y="1577340"/>
            <a:ext cx="10972800" cy="4526280"/>
          </a:xfrm>
          <a:prstGeom prst="rect">
            <a:avLst/>
          </a:prstGeom>
        </p:spPr>
        <p:txBody>
          <a:bodyPr wrap="square" lIns="0" tIns="0" rIns="0" bIns="0">
            <a:spAutoFit/>
          </a:bodyPr>
          <a:lstStyle>
            <a:lvl1pPr>
              <a:defRPr/>
            </a:lvl1pPr>
          </a:lstStyle>
          <a:p>
            <a:endParaRPr/>
          </a:p>
        </p:txBody>
      </p:sp>
      <p:sp>
        <p:nvSpPr>
          <p:cNvPr id="4" name="Holder 4"/>
          <p:cNvSpPr>
            <a:spLocks noGrp="1"/>
          </p:cNvSpPr>
          <p:nvPr>
            <p:ph type="ftr" sz="quarter" idx="5"/>
          </p:nvPr>
        </p:nvSpPr>
        <p:spPr>
          <a:xfrm>
            <a:off x="1414909" y="6440698"/>
            <a:ext cx="5328024" cy="104965"/>
          </a:xfrm>
          <a:prstGeom prst="rect">
            <a:avLst/>
          </a:prstGeom>
        </p:spPr>
        <p:txBody>
          <a:bodyPr wrap="square" lIns="0" tIns="0" rIns="0" bIns="0">
            <a:spAutoFit/>
          </a:bodyPr>
          <a:lstStyle>
            <a:lvl1pPr>
              <a:defRPr sz="682" b="0" i="0">
                <a:solidFill>
                  <a:schemeClr val="tx1"/>
                </a:solidFill>
                <a:latin typeface="Franklin Gothic Book"/>
                <a:cs typeface="Franklin Gothic Book"/>
              </a:defRPr>
            </a:lvl1p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8/21/2024</a:t>
            </a:fld>
            <a:endParaRPr lang="en-US"/>
          </a:p>
        </p:txBody>
      </p:sp>
      <p:sp>
        <p:nvSpPr>
          <p:cNvPr id="6" name="Holder 6"/>
          <p:cNvSpPr>
            <a:spLocks noGrp="1"/>
          </p:cNvSpPr>
          <p:nvPr>
            <p:ph type="sldNum" sz="quarter" idx="7"/>
          </p:nvPr>
        </p:nvSpPr>
        <p:spPr>
          <a:xfrm>
            <a:off x="10580344" y="6444811"/>
            <a:ext cx="258980" cy="120739"/>
          </a:xfrm>
          <a:prstGeom prst="rect">
            <a:avLst/>
          </a:prstGeom>
        </p:spPr>
        <p:txBody>
          <a:bodyPr wrap="square" lIns="0" tIns="0" rIns="0" bIns="0">
            <a:spAutoFit/>
          </a:bodyPr>
          <a:lstStyle>
            <a:lvl1pPr>
              <a:defRPr sz="818" b="0" i="0">
                <a:solidFill>
                  <a:schemeClr val="tx1"/>
                </a:solidFill>
                <a:latin typeface="Times New Roman"/>
                <a:cs typeface="Times New Roman"/>
              </a:defRPr>
            </a:lvl1pPr>
          </a:lstStyle>
          <a:p>
            <a:pPr marL="25977">
              <a:lnSpc>
                <a:spcPts val="961"/>
              </a:lnSpc>
            </a:pPr>
            <a:fld id="{81D60167-4931-47E6-BA6A-407CBD079E47}" type="slidenum">
              <a:rPr dirty="0"/>
              <a:pPr marL="25977">
                <a:lnSpc>
                  <a:spcPts val="961"/>
                </a:lnSpc>
              </a:pPr>
              <a:t>‹#›</a:t>
            </a:fld>
            <a:endParaRPr dirty="0"/>
          </a:p>
        </p:txBody>
      </p:sp>
    </p:spTree>
  </p:cSld>
  <p:clrMap bg1="lt1" tx1="dk1" bg2="lt2" tx2="dk2" accent1="accent1" accent2="accent2" accent3="accent3" accent4="accent4" accent5="accent5" accent6="accent6" hlink="hlink" folHlink="folHlink"/>
  <p:sldLayoutIdLst>
    <p:sldLayoutId id="2147483665" r:id="rId1"/>
  </p:sldLayoutIdLst>
  <p:txStyles>
    <p:titleStyle>
      <a:lvl1pPr>
        <a:defRPr>
          <a:latin typeface="+mj-lt"/>
          <a:ea typeface="+mj-ea"/>
          <a:cs typeface="+mj-cs"/>
        </a:defRPr>
      </a:lvl1pPr>
    </p:titleStyle>
    <p:body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bodyStyle>
    <p:otherStyle>
      <a:lvl1pPr marL="0">
        <a:defRPr>
          <a:latin typeface="+mn-lt"/>
          <a:ea typeface="+mn-ea"/>
          <a:cs typeface="+mn-cs"/>
        </a:defRPr>
      </a:lvl1pPr>
      <a:lvl2pPr marL="457200">
        <a:defRPr>
          <a:latin typeface="+mn-lt"/>
          <a:ea typeface="+mn-ea"/>
          <a:cs typeface="+mn-cs"/>
        </a:defRPr>
      </a:lvl2pPr>
      <a:lvl3pPr marL="914400">
        <a:defRPr>
          <a:latin typeface="+mn-lt"/>
          <a:ea typeface="+mn-ea"/>
          <a:cs typeface="+mn-cs"/>
        </a:defRPr>
      </a:lvl3pPr>
      <a:lvl4pPr marL="1371600">
        <a:defRPr>
          <a:latin typeface="+mn-lt"/>
          <a:ea typeface="+mn-ea"/>
          <a:cs typeface="+mn-cs"/>
        </a:defRPr>
      </a:lvl4pPr>
      <a:lvl5pPr marL="1828800">
        <a:defRPr>
          <a:latin typeface="+mn-lt"/>
          <a:ea typeface="+mn-ea"/>
          <a:cs typeface="+mn-cs"/>
        </a:defRPr>
      </a:lvl5pPr>
      <a:lvl6pPr marL="2286000">
        <a:defRPr>
          <a:latin typeface="+mn-lt"/>
          <a:ea typeface="+mn-ea"/>
          <a:cs typeface="+mn-cs"/>
        </a:defRPr>
      </a:lvl6pPr>
      <a:lvl7pPr marL="2743200">
        <a:defRPr>
          <a:latin typeface="+mn-lt"/>
          <a:ea typeface="+mn-ea"/>
          <a:cs typeface="+mn-cs"/>
        </a:defRPr>
      </a:lvl7pPr>
      <a:lvl8pPr marL="3200400">
        <a:defRPr>
          <a:latin typeface="+mn-lt"/>
          <a:ea typeface="+mn-ea"/>
          <a:cs typeface="+mn-cs"/>
        </a:defRPr>
      </a:lvl8pPr>
      <a:lvl9pPr marL="3657600">
        <a:defRPr>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7" Type="http://schemas.openxmlformats.org/officeDocument/2006/relationships/image" Target="../media/image5.emf"/><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emf"/><Relationship Id="rId5" Type="http://schemas.openxmlformats.org/officeDocument/2006/relationships/image" Target="../media/image3.png"/><Relationship Id="rId4" Type="http://schemas.openxmlformats.org/officeDocument/2006/relationships/image" Target="../media/image2.emf"/></Relationships>
</file>

<file path=ppt/slides/_rels/slide2.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hyperlink" Target="https://www.linkedin.com/learning/subscription/topics?src=go-pa&amp;trk=sem-ga_campid.11707274773_asid.113135632505_crid.482281950913_kw.linkedin%20learning_d.c_tid.kwd-310582843911_n.g_mt.e_geo.1005394&amp;mcid=6841876146393514213&amp;cid=&amp;gclid=Cj0KCQjw8qmhBhClARIsANAtbofXDezHx-8HaEkToBU_Y3qv3j97i7gLgr09oU-LF7w6atFe9E4j9SMaAihvEALw_wcB&amp;gclsrc=aw.ds" TargetMode="External"/><Relationship Id="rId2" Type="http://schemas.openxmlformats.org/officeDocument/2006/relationships/image" Target="../media/image8.jpeg"/><Relationship Id="rId1" Type="http://schemas.openxmlformats.org/officeDocument/2006/relationships/slideLayout" Target="../slideLayouts/slideLayout7.xml"/><Relationship Id="rId6" Type="http://schemas.openxmlformats.org/officeDocument/2006/relationships/hyperlink" Target="https://learndigital.withgoogle.com/maharatgoogle/courses" TargetMode="External"/><Relationship Id="rId5" Type="http://schemas.openxmlformats.org/officeDocument/2006/relationships/hyperlink" Target="https://grow.google/intl/mena/" TargetMode="External"/><Relationship Id="rId4" Type="http://schemas.openxmlformats.org/officeDocument/2006/relationships/image" Target="../media/image9.gif"/></Relationships>
</file>

<file path=ppt/slides/_rels/slide8.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3" Type="http://schemas.openxmlformats.org/officeDocument/2006/relationships/image" Target="../media/image11.emf"/><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7.png"/><Relationship Id="rId1" Type="http://schemas.openxmlformats.org/officeDocument/2006/relationships/slideLayout" Target="../slideLayouts/slideLayout7.xml"/><Relationship Id="rId4" Type="http://schemas.microsoft.com/office/2007/relationships/hdphoto" Target="../media/hdphoto1.wdp"/></Relationships>
</file>

<file path=ppt/slides/_rels/slide1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1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1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1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1.emf"/></Relationships>
</file>

<file path=ppt/slides/_rels/slide21.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5.xml.rels><?xml version="1.0" encoding="UTF-8" standalone="yes"?>
<Relationships xmlns="http://schemas.openxmlformats.org/package/2006/relationships"><Relationship Id="rId3" Type="http://schemas.openxmlformats.org/officeDocument/2006/relationships/image" Target="../media/image15.gi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7.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29.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0.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1.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2.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3.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4.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5.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6.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7.xml.rels><?xml version="1.0" encoding="UTF-8" standalone="yes"?>
<Relationships xmlns="http://schemas.openxmlformats.org/package/2006/relationships"><Relationship Id="rId3" Type="http://schemas.openxmlformats.org/officeDocument/2006/relationships/image" Target="../media/image16.gif"/><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39.xml.rels><?xml version="1.0" encoding="UTF-8" standalone="yes"?>
<Relationships xmlns="http://schemas.openxmlformats.org/package/2006/relationships"><Relationship Id="rId3" Type="http://schemas.openxmlformats.org/officeDocument/2006/relationships/image" Target="../media/image13.emf"/><Relationship Id="rId7" Type="http://schemas.openxmlformats.org/officeDocument/2006/relationships/hyperlink" Target="https://www.youtube.com/watch?v=meVqo7omeSk" TargetMode="External"/><Relationship Id="rId2" Type="http://schemas.openxmlformats.org/officeDocument/2006/relationships/image" Target="../media/image7.png"/><Relationship Id="rId1" Type="http://schemas.openxmlformats.org/officeDocument/2006/relationships/slideLayout" Target="../slideLayouts/slideLayout7.xml"/><Relationship Id="rId6" Type="http://schemas.openxmlformats.org/officeDocument/2006/relationships/image" Target="../media/image17.jpg"/><Relationship Id="rId5" Type="http://schemas.openxmlformats.org/officeDocument/2006/relationships/image" Target="../media/image11.emf"/><Relationship Id="rId4" Type="http://schemas.openxmlformats.org/officeDocument/2006/relationships/image" Target="../media/image6.emf"/></Relationships>
</file>

<file path=ppt/slides/_rels/slide40.xml.rels><?xml version="1.0" encoding="UTF-8" standalone="yes"?>
<Relationships xmlns="http://schemas.openxmlformats.org/package/2006/relationships"><Relationship Id="rId3" Type="http://schemas.openxmlformats.org/officeDocument/2006/relationships/image" Target="../media/image13.emf"/><Relationship Id="rId2" Type="http://schemas.openxmlformats.org/officeDocument/2006/relationships/image" Target="../media/image7.png"/><Relationship Id="rId1" Type="http://schemas.openxmlformats.org/officeDocument/2006/relationships/slideLayout" Target="../slideLayouts/slideLayout7.xml"/><Relationship Id="rId5" Type="http://schemas.openxmlformats.org/officeDocument/2006/relationships/image" Target="../media/image11.emf"/><Relationship Id="rId4" Type="http://schemas.openxmlformats.org/officeDocument/2006/relationships/image" Target="../media/image6.emf"/></Relationships>
</file>

<file path=ppt/slides/_rels/slide4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1.emf"/><Relationship Id="rId5" Type="http://schemas.openxmlformats.org/officeDocument/2006/relationships/image" Target="../media/image6.emf"/><Relationship Id="rId4" Type="http://schemas.openxmlformats.org/officeDocument/2006/relationships/image" Target="../media/image13.emf"/></Relationships>
</file>

<file path=ppt/slides/_rels/slide49.xml.rels><?xml version="1.0" encoding="UTF-8" standalone="yes"?>
<Relationships xmlns="http://schemas.openxmlformats.org/package/2006/relationships"><Relationship Id="rId3" Type="http://schemas.openxmlformats.org/officeDocument/2006/relationships/image" Target="../media/image6.emf"/><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11.emf"/></Relationships>
</file>

<file path=ppt/slides/_rels/slide5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8.emf"/><Relationship Id="rId1" Type="http://schemas.openxmlformats.org/officeDocument/2006/relationships/slideLayout" Target="../slideLayouts/slideLayout7.xml"/><Relationship Id="rId5" Type="http://schemas.openxmlformats.org/officeDocument/2006/relationships/image" Target="../media/image6.emf"/><Relationship Id="rId4" Type="http://schemas.openxmlformats.org/officeDocument/2006/relationships/image" Target="../media/image13.emf"/></Relationships>
</file>

<file path=ppt/slides/_rels/slide5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7.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71964" y="-117903"/>
            <a:ext cx="12335929" cy="7093806"/>
          </a:xfrm>
          <a:prstGeom prst="rect">
            <a:avLst/>
          </a:prstGeom>
        </p:spPr>
      </p:pic>
      <p:sp>
        <p:nvSpPr>
          <p:cNvPr id="11" name="Rectangle 10"/>
          <p:cNvSpPr/>
          <p:nvPr/>
        </p:nvSpPr>
        <p:spPr>
          <a:xfrm rot="10800000">
            <a:off x="-115455" y="-101603"/>
            <a:ext cx="12350045" cy="7044267"/>
          </a:xfrm>
          <a:prstGeom prst="rect">
            <a:avLst/>
          </a:prstGeom>
          <a:gradFill>
            <a:gsLst>
              <a:gs pos="0">
                <a:schemeClr val="accent1">
                  <a:lumMod val="5000"/>
                  <a:lumOff val="95000"/>
                  <a:alpha val="27000"/>
                </a:schemeClr>
              </a:gs>
              <a:gs pos="100000">
                <a:srgbClr val="0A1F61">
                  <a:alpha val="42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4"/>
          <a:srcRect l="984" r="914" b="11911"/>
          <a:stretch/>
        </p:blipFill>
        <p:spPr>
          <a:xfrm rot="10800000" flipH="1">
            <a:off x="-81742" y="-101602"/>
            <a:ext cx="12355484" cy="2722881"/>
          </a:xfrm>
          <a:prstGeom prst="rect">
            <a:avLst/>
          </a:prstGeom>
        </p:spPr>
      </p:pic>
      <p:pic>
        <p:nvPicPr>
          <p:cNvPr id="6" name="Picture 5"/>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730762" y="308506"/>
            <a:ext cx="1699476" cy="1524000"/>
          </a:xfrm>
          <a:prstGeom prst="rect">
            <a:avLst/>
          </a:prstGeom>
        </p:spPr>
      </p:pic>
      <p:pic>
        <p:nvPicPr>
          <p:cNvPr id="12" name="Picture 11"/>
          <p:cNvPicPr>
            <a:picLocks noChangeAspect="1"/>
          </p:cNvPicPr>
          <p:nvPr/>
        </p:nvPicPr>
        <p:blipFill>
          <a:blip r:embed="rId6"/>
          <a:stretch>
            <a:fillRect/>
          </a:stretch>
        </p:blipFill>
        <p:spPr>
          <a:xfrm>
            <a:off x="-112889" y="4288121"/>
            <a:ext cx="6714451" cy="1972334"/>
          </a:xfrm>
          <a:prstGeom prst="rect">
            <a:avLst/>
          </a:prstGeom>
        </p:spPr>
      </p:pic>
      <p:pic>
        <p:nvPicPr>
          <p:cNvPr id="13" name="Picture 12"/>
          <p:cNvPicPr>
            <a:picLocks noChangeAspect="1"/>
          </p:cNvPicPr>
          <p:nvPr/>
        </p:nvPicPr>
        <p:blipFill>
          <a:blip r:embed="rId7"/>
          <a:stretch>
            <a:fillRect/>
          </a:stretch>
        </p:blipFill>
        <p:spPr>
          <a:xfrm>
            <a:off x="7109562" y="4708455"/>
            <a:ext cx="5882401" cy="1034667"/>
          </a:xfrm>
          <a:prstGeom prst="rect">
            <a:avLst/>
          </a:prstGeom>
        </p:spPr>
      </p:pic>
      <p:sp>
        <p:nvSpPr>
          <p:cNvPr id="14" name="TextBox 13"/>
          <p:cNvSpPr txBox="1"/>
          <p:nvPr/>
        </p:nvSpPr>
        <p:spPr>
          <a:xfrm>
            <a:off x="474133" y="4581790"/>
            <a:ext cx="4603568" cy="1384995"/>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Digital Media Leadership</a:t>
            </a:r>
          </a:p>
          <a:p>
            <a:r>
              <a:rPr lang="en-US" sz="2800" dirty="0">
                <a:solidFill>
                  <a:srgbClr val="24A9E1"/>
                </a:solidFill>
                <a:latin typeface="Tajawal Medium" panose="00000600000000000000" pitchFamily="2" charset="-78"/>
                <a:cs typeface="Tajawal Medium" panose="00000600000000000000" pitchFamily="2" charset="-78"/>
              </a:rPr>
              <a:t>Prepared by Dr. Doaa Rady</a:t>
            </a:r>
          </a:p>
          <a:p>
            <a:r>
              <a:rPr lang="en-US" sz="2800" dirty="0">
                <a:solidFill>
                  <a:srgbClr val="FF9518"/>
                </a:solidFill>
                <a:latin typeface="Tajawal Medium" panose="00000600000000000000" pitchFamily="2" charset="-78"/>
                <a:cs typeface="Tajawal Medium" panose="00000600000000000000" pitchFamily="2" charset="-78"/>
              </a:rPr>
              <a:t>W11 Lecture </a:t>
            </a:r>
          </a:p>
        </p:txBody>
      </p:sp>
      <p:sp>
        <p:nvSpPr>
          <p:cNvPr id="16" name="TextBox 15"/>
          <p:cNvSpPr txBox="1"/>
          <p:nvPr/>
        </p:nvSpPr>
        <p:spPr>
          <a:xfrm>
            <a:off x="7671495" y="4742321"/>
            <a:ext cx="3863558" cy="954107"/>
          </a:xfrm>
          <a:prstGeom prst="rect">
            <a:avLst/>
          </a:prstGeom>
          <a:noFill/>
        </p:spPr>
        <p:txBody>
          <a:bodyPr wrap="none" rtlCol="0">
            <a:spAutoFit/>
          </a:bodyPr>
          <a:lstStyle/>
          <a:p>
            <a:r>
              <a:rPr lang="en-US" sz="2800" dirty="0">
                <a:solidFill>
                  <a:schemeClr val="bg1"/>
                </a:solidFill>
                <a:latin typeface="Tajawal Medium" panose="00000600000000000000" pitchFamily="2" charset="-78"/>
                <a:cs typeface="Tajawal Medium" panose="00000600000000000000" pitchFamily="2" charset="-78"/>
              </a:rPr>
              <a:t>DGM 726</a:t>
            </a:r>
            <a:endParaRPr lang="ar-EG" sz="2800" dirty="0">
              <a:solidFill>
                <a:schemeClr val="bg1"/>
              </a:solidFill>
              <a:latin typeface="Tajawal Medium" panose="00000600000000000000" pitchFamily="2" charset="-78"/>
              <a:cs typeface="Tajawal Medium" panose="00000600000000000000" pitchFamily="2" charset="-78"/>
            </a:endParaRPr>
          </a:p>
          <a:p>
            <a:r>
              <a:rPr lang="en-US" sz="2800" dirty="0">
                <a:solidFill>
                  <a:schemeClr val="bg1"/>
                </a:solidFill>
                <a:latin typeface="Tajawal Medium" panose="00000600000000000000" pitchFamily="2" charset="-78"/>
                <a:cs typeface="Tajawal Medium" panose="00000600000000000000" pitchFamily="2" charset="-78"/>
              </a:rPr>
              <a:t>Master of Digital Media</a:t>
            </a:r>
            <a:endParaRPr lang="ar-EG" sz="2800" dirty="0">
              <a:solidFill>
                <a:schemeClr val="bg1"/>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32530180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4177716" y="208296"/>
            <a:ext cx="574097" cy="6501262"/>
          </a:xfrm>
          <a:prstGeom prst="rect">
            <a:avLst/>
          </a:prstGeom>
        </p:spPr>
      </p:pic>
      <p:pic>
        <p:nvPicPr>
          <p:cNvPr id="5" name="Picture 4"/>
          <p:cNvPicPr>
            <a:picLocks noChangeAspect="1"/>
          </p:cNvPicPr>
          <p:nvPr/>
        </p:nvPicPr>
        <p:blipFill>
          <a:blip r:embed="rId3"/>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844379" y="3759802"/>
            <a:ext cx="2081019"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Final Exam</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EA255A2E-469D-FDC3-8D29-1C9124052DE4}"/>
              </a:ext>
            </a:extLst>
          </p:cNvPr>
          <p:cNvSpPr txBox="1"/>
          <p:nvPr/>
        </p:nvSpPr>
        <p:spPr>
          <a:xfrm>
            <a:off x="5175431" y="1677427"/>
            <a:ext cx="5377005" cy="3136436"/>
          </a:xfrm>
          <a:prstGeom prst="rect">
            <a:avLst/>
          </a:prstGeom>
          <a:noFill/>
        </p:spPr>
        <p:txBody>
          <a:bodyPr wrap="square" rtlCol="0">
            <a:spAutoFit/>
          </a:bodyPr>
          <a:lstStyle/>
          <a:p>
            <a:pPr algn="ctr">
              <a:lnSpc>
                <a:spcPct val="250000"/>
              </a:lnSpc>
            </a:pPr>
            <a:r>
              <a:rPr lang="en-US" sz="2800" b="1" dirty="0">
                <a:solidFill>
                  <a:srgbClr val="C00000"/>
                </a:solidFill>
                <a:latin typeface="Tajawal ExtraBold" panose="00000800000000000000" pitchFamily="2" charset="-78"/>
                <a:cs typeface="Tajawal ExtraBold" panose="00000800000000000000" pitchFamily="2" charset="-78"/>
              </a:rPr>
              <a:t>Final Exam DGM726 </a:t>
            </a:r>
          </a:p>
          <a:p>
            <a:pPr algn="ctr">
              <a:lnSpc>
                <a:spcPct val="250000"/>
              </a:lnSpc>
            </a:pPr>
            <a:r>
              <a:rPr lang="ar-EG" sz="2800" b="1" dirty="0">
                <a:solidFill>
                  <a:srgbClr val="C00000"/>
                </a:solidFill>
                <a:latin typeface="Tajawal ExtraBold" panose="00000800000000000000" pitchFamily="2" charset="-78"/>
                <a:cs typeface="Tajawal ExtraBold" panose="00000800000000000000" pitchFamily="2" charset="-78"/>
              </a:rPr>
              <a:t>الخميس 29 أغسطس 2024</a:t>
            </a:r>
          </a:p>
          <a:p>
            <a:pPr algn="ctr">
              <a:lnSpc>
                <a:spcPct val="250000"/>
              </a:lnSpc>
            </a:pPr>
            <a:r>
              <a:rPr lang="ar-EG" sz="2800" b="1" dirty="0">
                <a:solidFill>
                  <a:srgbClr val="C00000"/>
                </a:solidFill>
                <a:latin typeface="Tajawal ExtraBold" panose="00000800000000000000" pitchFamily="2" charset="-78"/>
                <a:cs typeface="Tajawal ExtraBold" panose="00000800000000000000" pitchFamily="2" charset="-78"/>
              </a:rPr>
              <a:t>الساعة 9 ل 10 م</a:t>
            </a:r>
            <a:endParaRPr lang="en-US" sz="2400" b="1" dirty="0">
              <a:solidFill>
                <a:srgbClr val="2E3957"/>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3941765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W11 Lecture outline</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6A432C2D-778F-0F72-14B8-F5DE34A69602}"/>
              </a:ext>
            </a:extLst>
          </p:cNvPr>
          <p:cNvSpPr txBox="1"/>
          <p:nvPr/>
        </p:nvSpPr>
        <p:spPr>
          <a:xfrm>
            <a:off x="4828482" y="171944"/>
            <a:ext cx="6660374" cy="6365910"/>
          </a:xfrm>
          <a:prstGeom prst="rect">
            <a:avLst/>
          </a:prstGeom>
          <a:noFill/>
        </p:spPr>
        <p:txBody>
          <a:bodyPr wrap="square" rtlCol="0">
            <a:spAutoFit/>
          </a:bodyPr>
          <a:lstStyle/>
          <a:p>
            <a:pPr algn="just">
              <a:lnSpc>
                <a:spcPct val="200000"/>
              </a:lnSpc>
            </a:pPr>
            <a:r>
              <a:rPr lang="en-US" sz="2000" b="1" u="sng" dirty="0">
                <a:solidFill>
                  <a:srgbClr val="FF8C01"/>
                </a:solidFill>
                <a:latin typeface="Tajawal ExtraBold" panose="00000800000000000000" pitchFamily="2" charset="-78"/>
                <a:cs typeface="Tajawal ExtraBold" panose="00000800000000000000" pitchFamily="2" charset="-78"/>
              </a:rPr>
              <a:t>Last Lecture, we leaned about </a:t>
            </a: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and Social Media</a:t>
            </a:r>
          </a:p>
          <a:p>
            <a:pPr marL="920750" lvl="2"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Digital Media Ethics</a:t>
            </a: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and Social Media</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The six dimensions of social-media-literate leadership</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producer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distributor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recipient</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adviser and orchestrator</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architect</a:t>
            </a:r>
          </a:p>
          <a:p>
            <a:pPr marL="1377950" lvl="3" indent="-342900" algn="just">
              <a:lnSpc>
                <a:spcPts val="2800"/>
              </a:lnSpc>
              <a:buFont typeface="Wingdings" panose="05000000000000000000" pitchFamily="2" charset="2"/>
              <a:buChar char="q"/>
            </a:pPr>
            <a:r>
              <a:rPr lang="en-US" b="1" dirty="0">
                <a:solidFill>
                  <a:srgbClr val="0A1F61"/>
                </a:solidFill>
                <a:latin typeface="Tajawal ExtraBold" panose="00000800000000000000" pitchFamily="2" charset="-78"/>
                <a:cs typeface="Tajawal ExtraBold" panose="00000800000000000000" pitchFamily="2" charset="-78"/>
              </a:rPr>
              <a:t>The leader as analyst</a:t>
            </a:r>
            <a:endParaRPr lang="en-US" sz="2200" b="1" dirty="0">
              <a:solidFill>
                <a:srgbClr val="0A1F61"/>
              </a:solidFill>
              <a:latin typeface="Tajawal ExtraBold" panose="00000800000000000000" pitchFamily="2" charset="-78"/>
              <a:cs typeface="Tajawal ExtraBold" panose="00000800000000000000" pitchFamily="2" charset="-78"/>
            </a:endParaRPr>
          </a:p>
          <a:p>
            <a:pPr marL="463550" lvl="1" indent="-342900"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Ethical leadership</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Components of ethical leadership</a:t>
            </a:r>
          </a:p>
          <a:p>
            <a:pPr marL="920750" lvl="2" indent="-342900" algn="just">
              <a:lnSpc>
                <a:spcPts val="28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Cross-Cultural Versus Diversity</a:t>
            </a:r>
          </a:p>
          <a:p>
            <a:pPr marL="511175" lvl="2" indent="-344488" algn="just">
              <a:lnSpc>
                <a:spcPts val="28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Innovation and Leadership in the Media Industry</a:t>
            </a:r>
          </a:p>
        </p:txBody>
      </p:sp>
    </p:spTree>
    <p:extLst>
      <p:ext uri="{BB962C8B-B14F-4D97-AF65-F5344CB8AC3E}">
        <p14:creationId xmlns:p14="http://schemas.microsoft.com/office/powerpoint/2010/main" val="38649682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4177716" y="208296"/>
            <a:ext cx="574097" cy="6501262"/>
          </a:xfrm>
          <a:prstGeom prst="rect">
            <a:avLst/>
          </a:prstGeom>
        </p:spPr>
      </p:pic>
      <p:pic>
        <p:nvPicPr>
          <p:cNvPr id="5" name="Picture 4"/>
          <p:cNvPicPr>
            <a:picLocks noChangeAspect="1"/>
          </p:cNvPicPr>
          <p:nvPr/>
        </p:nvPicPr>
        <p:blipFill>
          <a:blip r:embed="rId3"/>
          <a:stretch>
            <a:fillRect/>
          </a:stretch>
        </p:blipFill>
        <p:spPr>
          <a:xfrm>
            <a:off x="11565526" y="3620573"/>
            <a:ext cx="221078" cy="2503561"/>
          </a:xfrm>
          <a:prstGeom prst="rect">
            <a:avLst/>
          </a:prstGeom>
        </p:spPr>
      </p:pic>
      <p:sp>
        <p:nvSpPr>
          <p:cNvPr id="10" name="TextBox 9">
            <a:extLst>
              <a:ext uri="{FF2B5EF4-FFF2-40B4-BE49-F238E27FC236}">
                <a16:creationId xmlns:a16="http://schemas.microsoft.com/office/drawing/2014/main" id="{6FA94F26-BD57-1027-1019-1782CF6FD5A3}"/>
              </a:ext>
            </a:extLst>
          </p:cNvPr>
          <p:cNvSpPr txBox="1"/>
          <p:nvPr/>
        </p:nvSpPr>
        <p:spPr>
          <a:xfrm>
            <a:off x="318086" y="3093289"/>
            <a:ext cx="3600666"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W11 Lecture outline</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785689" y="826309"/>
            <a:ext cx="6698815" cy="4046044"/>
          </a:xfrm>
          <a:prstGeom prst="rect">
            <a:avLst/>
          </a:prstGeom>
          <a:noFill/>
        </p:spPr>
        <p:txBody>
          <a:bodyPr wrap="square" rtlCol="0">
            <a:spAutoFit/>
          </a:bodyPr>
          <a:lstStyle/>
          <a:p>
            <a:pPr algn="just">
              <a:lnSpc>
                <a:spcPct val="150000"/>
              </a:lnSpc>
            </a:pPr>
            <a:r>
              <a:rPr lang="en-US" sz="2000" b="1" u="sng" dirty="0">
                <a:solidFill>
                  <a:srgbClr val="FF8C01"/>
                </a:solidFill>
                <a:latin typeface="Tajawal ExtraBold" panose="00000800000000000000" pitchFamily="2" charset="-78"/>
                <a:cs typeface="Tajawal ExtraBold" panose="00000800000000000000" pitchFamily="2" charset="-78"/>
              </a:rPr>
              <a:t>Today’s Lecture we will Know about </a:t>
            </a:r>
            <a:endParaRPr lang="en-US" sz="2400" b="1" dirty="0">
              <a:solidFill>
                <a:srgbClr val="0A1F61"/>
              </a:solidFill>
              <a:latin typeface="Tajawal ExtraBold" panose="00000800000000000000" pitchFamily="2" charset="-78"/>
              <a:cs typeface="Tajawal ExtraBold" panose="00000800000000000000" pitchFamily="2" charset="-78"/>
            </a:endParaRP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Core Tasks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Developing a Plan for Building Leadership</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Building Leadership </a:t>
            </a:r>
            <a:r>
              <a:rPr lang="en-US" sz="2200" b="1" dirty="0">
                <a:solidFill>
                  <a:srgbClr val="C00000"/>
                </a:solidFill>
                <a:latin typeface="Tajawal ExtraBold" panose="00000800000000000000" pitchFamily="2" charset="-78"/>
                <a:cs typeface="Tajawal ExtraBold" panose="00000800000000000000" pitchFamily="2" charset="-78"/>
              </a:rPr>
              <a:t>11</a:t>
            </a:r>
            <a:r>
              <a:rPr lang="en-US" sz="2200" b="1" dirty="0">
                <a:solidFill>
                  <a:srgbClr val="0A1F61"/>
                </a:solidFill>
                <a:latin typeface="Tajawal ExtraBold" panose="00000800000000000000" pitchFamily="2" charset="-78"/>
                <a:cs typeface="Tajawal ExtraBold" panose="00000800000000000000" pitchFamily="2" charset="-78"/>
              </a:rPr>
              <a:t> Steps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How to Develop a Personal Leadership Philosophy?</a:t>
            </a:r>
          </a:p>
          <a:p>
            <a:pPr marL="1377950" lvl="3"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Examples of a personal leadership philosophy (Example 1 &amp; 2)</a:t>
            </a:r>
          </a:p>
        </p:txBody>
      </p:sp>
      <p:pic>
        <p:nvPicPr>
          <p:cNvPr id="7" name="Picture 6">
            <a:extLst>
              <a:ext uri="{FF2B5EF4-FFF2-40B4-BE49-F238E27FC236}">
                <a16:creationId xmlns:a16="http://schemas.microsoft.com/office/drawing/2014/main" id="{EE5C0217-4310-0F46-C1B9-C6212F691A66}"/>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Tree>
    <p:extLst>
      <p:ext uri="{BB962C8B-B14F-4D97-AF65-F5344CB8AC3E}">
        <p14:creationId xmlns:p14="http://schemas.microsoft.com/office/powerpoint/2010/main" val="839229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2155" y="3129566"/>
            <a:ext cx="4070473" cy="507831"/>
          </a:xfrm>
          <a:prstGeom prst="rect">
            <a:avLst/>
          </a:prstGeom>
          <a:noFill/>
        </p:spPr>
        <p:txBody>
          <a:bodyPr wrap="none" rtlCol="0">
            <a:spAutoFit/>
          </a:bodyPr>
          <a:lstStyle/>
          <a:p>
            <a:r>
              <a:rPr lang="en-US" sz="2700" b="1" dirty="0">
                <a:solidFill>
                  <a:schemeClr val="bg1"/>
                </a:solidFill>
                <a:latin typeface="Tajawal Medium" panose="00000600000000000000" pitchFamily="2" charset="-78"/>
                <a:cs typeface="Tajawal Medium" panose="00000600000000000000" pitchFamily="2" charset="-78"/>
              </a:rPr>
              <a:t>W11 Lecture Objectives</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733866"/>
            <a:ext cx="6684960" cy="3359061"/>
          </a:xfrm>
          <a:prstGeom prst="rect">
            <a:avLst/>
          </a:prstGeom>
          <a:noFill/>
        </p:spPr>
        <p:txBody>
          <a:bodyPr wrap="square" rtlCol="0">
            <a:spAutoFit/>
          </a:bodyPr>
          <a:lstStyle/>
          <a:p>
            <a:pPr algn="just">
              <a:lnSpc>
                <a:spcPct val="150000"/>
              </a:lnSpc>
            </a:pPr>
            <a:r>
              <a:rPr lang="en-US" sz="2400" b="1" u="sng" dirty="0">
                <a:solidFill>
                  <a:srgbClr val="FF8C01"/>
                </a:solidFill>
                <a:latin typeface="Tajawal ExtraBold" panose="00000800000000000000" pitchFamily="2" charset="-78"/>
                <a:cs typeface="Tajawal ExtraBold" panose="00000800000000000000" pitchFamily="2" charset="-78"/>
              </a:rPr>
              <a:t>Learning Outcomes</a:t>
            </a:r>
          </a:p>
          <a:p>
            <a:pPr algn="just">
              <a:lnSpc>
                <a:spcPct val="150000"/>
              </a:lnSpc>
            </a:pPr>
            <a:endParaRPr lang="en-US" sz="2400" b="1" dirty="0">
              <a:solidFill>
                <a:srgbClr val="0A1F61"/>
              </a:solidFill>
              <a:cs typeface="Tajawal ExtraBold" panose="00000800000000000000" pitchFamily="2" charset="-78"/>
            </a:endParaRP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Understanding of  Leaders’ Core Tasks</a:t>
            </a: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Developing a Plan for Building Leadership</a:t>
            </a: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Building Leadership 11 Steps</a:t>
            </a:r>
          </a:p>
          <a:p>
            <a:pPr marL="342900" indent="-342900" algn="just">
              <a:lnSpc>
                <a:spcPct val="150000"/>
              </a:lnSpc>
              <a:buFont typeface="Wingdings" panose="05000000000000000000" pitchFamily="2" charset="2"/>
              <a:buChar char="q"/>
            </a:pPr>
            <a:r>
              <a:rPr lang="en-US" sz="2400" b="1" dirty="0">
                <a:solidFill>
                  <a:srgbClr val="0A1F61"/>
                </a:solidFill>
                <a:cs typeface="Tajawal ExtraBold" panose="00000800000000000000" pitchFamily="2" charset="-78"/>
              </a:rPr>
              <a:t>Developing a Personal Leadership Philosophy</a:t>
            </a:r>
          </a:p>
        </p:txBody>
      </p:sp>
    </p:spTree>
    <p:extLst>
      <p:ext uri="{BB962C8B-B14F-4D97-AF65-F5344CB8AC3E}">
        <p14:creationId xmlns:p14="http://schemas.microsoft.com/office/powerpoint/2010/main" val="3074467796"/>
      </p:ext>
    </p:extLst>
  </p:cSld>
  <p:clrMapOvr>
    <a:masterClrMapping/>
  </p:clrMapOvr>
  <mc:AlternateContent xmlns:mc="http://schemas.openxmlformats.org/markup-compatibility/2006" xmlns:p14="http://schemas.microsoft.com/office/powerpoint/2010/main">
    <mc:Choice Requires="p14">
      <p:transition spd="slow" p14:dur="2000" advTm="70000"/>
    </mc:Choice>
    <mc:Fallback xmlns="">
      <p:transition spd="slow" advTm="7000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1" name="Rectangle 20">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2"/>
          <a:stretch>
            <a:fillRect/>
          </a:stretch>
        </p:blipFill>
        <p:spPr>
          <a:xfrm>
            <a:off x="4177716" y="208296"/>
            <a:ext cx="574097" cy="6501262"/>
          </a:xfrm>
          <a:prstGeom prst="rect">
            <a:avLst/>
          </a:prstGeom>
        </p:spPr>
      </p:pic>
      <p:pic>
        <p:nvPicPr>
          <p:cNvPr id="5" name="Picture 4"/>
          <p:cNvPicPr>
            <a:picLocks noChangeAspect="1"/>
          </p:cNvPicPr>
          <p:nvPr/>
        </p:nvPicPr>
        <p:blipFill>
          <a:blip r:embed="rId2"/>
          <a:stretch>
            <a:fillRect/>
          </a:stretch>
        </p:blipFill>
        <p:spPr>
          <a:xfrm>
            <a:off x="11565526" y="3620573"/>
            <a:ext cx="221078" cy="2503561"/>
          </a:xfrm>
          <a:prstGeom prst="rect">
            <a:avLst/>
          </a:prstGeom>
        </p:spPr>
      </p:pic>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10" name="TextBox 9">
            <a:extLst>
              <a:ext uri="{FF2B5EF4-FFF2-40B4-BE49-F238E27FC236}">
                <a16:creationId xmlns:a16="http://schemas.microsoft.com/office/drawing/2014/main" id="{6FA94F26-BD57-1027-1019-1782CF6FD5A3}"/>
              </a:ext>
            </a:extLst>
          </p:cNvPr>
          <p:cNvSpPr txBox="1"/>
          <p:nvPr/>
        </p:nvSpPr>
        <p:spPr>
          <a:xfrm>
            <a:off x="441934" y="3097353"/>
            <a:ext cx="311976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W11 Introduction</a:t>
            </a:r>
          </a:p>
        </p:txBody>
      </p:sp>
      <p:sp>
        <p:nvSpPr>
          <p:cNvPr id="11" name="TextBox 10">
            <a:extLst>
              <a:ext uri="{FF2B5EF4-FFF2-40B4-BE49-F238E27FC236}">
                <a16:creationId xmlns:a16="http://schemas.microsoft.com/office/drawing/2014/main" id="{DC8778B0-6D9D-2657-EAE7-40EE4C886EE8}"/>
              </a:ext>
            </a:extLst>
          </p:cNvPr>
          <p:cNvSpPr txBox="1"/>
          <p:nvPr/>
        </p:nvSpPr>
        <p:spPr>
          <a:xfrm>
            <a:off x="4876989" y="208296"/>
            <a:ext cx="6684960" cy="6617196"/>
          </a:xfrm>
          <a:prstGeom prst="rect">
            <a:avLst/>
          </a:prstGeom>
          <a:noFill/>
        </p:spPr>
        <p:txBody>
          <a:bodyPr wrap="square" rtlCol="0">
            <a:spAutoFit/>
          </a:bodyPr>
          <a:lstStyle/>
          <a:p>
            <a:pPr algn="just"/>
            <a:r>
              <a:rPr lang="en-US" sz="2400" b="1" u="sng" dirty="0">
                <a:solidFill>
                  <a:srgbClr val="FF8C01"/>
                </a:solidFill>
                <a:latin typeface="Tajawal ExtraBold" panose="00000800000000000000" pitchFamily="2" charset="-78"/>
                <a:cs typeface="Tajawal ExtraBold" panose="00000800000000000000" pitchFamily="2" charset="-78"/>
              </a:rPr>
              <a:t>Introduction</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t>
            </a:r>
            <a:r>
              <a:rPr lang="en-US" sz="2000" b="1" dirty="0">
                <a:solidFill>
                  <a:srgbClr val="FF0000"/>
                </a:solidFill>
                <a:latin typeface="Tajawal ExtraBold" panose="00000800000000000000" pitchFamily="2" charset="-78"/>
                <a:cs typeface="Tajawal ExtraBold" panose="00000800000000000000" pitchFamily="2" charset="-78"/>
              </a:rPr>
              <a:t>Leadership</a:t>
            </a:r>
            <a:r>
              <a:rPr lang="en-US" sz="2000" b="1" dirty="0">
                <a:solidFill>
                  <a:srgbClr val="0A1F61"/>
                </a:solidFill>
                <a:latin typeface="Tajawal ExtraBold" panose="00000800000000000000" pitchFamily="2" charset="-78"/>
                <a:cs typeface="Tajawal ExtraBold" panose="00000800000000000000" pitchFamily="2" charset="-78"/>
              </a:rPr>
              <a:t> is the key driver of best practices, </a:t>
            </a:r>
            <a:r>
              <a:rPr lang="en-US" sz="2000" b="1" dirty="0">
                <a:solidFill>
                  <a:srgbClr val="FF0000"/>
                </a:solidFill>
                <a:latin typeface="Tajawal ExtraBold" panose="00000800000000000000" pitchFamily="2" charset="-78"/>
                <a:cs typeface="Tajawal ExtraBold" panose="00000800000000000000" pitchFamily="2" charset="-78"/>
              </a:rPr>
              <a:t>innovation and productivity</a:t>
            </a:r>
            <a:r>
              <a:rPr lang="en-US" sz="2000" b="1" dirty="0">
                <a:solidFill>
                  <a:srgbClr val="0A1F61"/>
                </a:solidFill>
                <a:latin typeface="Tajawal ExtraBold" panose="00000800000000000000" pitchFamily="2" charset="-78"/>
                <a:cs typeface="Tajawal ExtraBold" panose="00000800000000000000" pitchFamily="2" charset="-78"/>
              </a:rPr>
              <a:t>. It's not surprising that there is strong correlation between leadership development and how companies perform."</a:t>
            </a:r>
          </a:p>
          <a:p>
            <a:pPr marL="342900" indent="-342900" algn="just">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Your leadership philosophy is how you view yourself in the role of a leader</a:t>
            </a:r>
            <a:r>
              <a:rPr lang="en-US" sz="2000" b="1" dirty="0">
                <a:solidFill>
                  <a:srgbClr val="0A1F61"/>
                </a:solidFill>
                <a:latin typeface="Tajawal ExtraBold" panose="00000800000000000000" pitchFamily="2" charset="-78"/>
                <a:cs typeface="Tajawal ExtraBold" panose="00000800000000000000" pitchFamily="2" charset="-78"/>
              </a:rPr>
              <a:t>. It’s a role many of us take in a variety of different capacities, whether </a:t>
            </a:r>
            <a:r>
              <a:rPr lang="en-US" sz="2000" b="1" dirty="0">
                <a:solidFill>
                  <a:srgbClr val="FF0000"/>
                </a:solidFill>
                <a:latin typeface="Tajawal ExtraBold" panose="00000800000000000000" pitchFamily="2" charset="-78"/>
                <a:cs typeface="Tajawal ExtraBold" panose="00000800000000000000" pitchFamily="2" charset="-78"/>
              </a:rPr>
              <a:t>at work or at home.</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But, regardless of the type of leader you are or how many people you lead, your leadership philosophy is actually a very personal viewpoint.</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Creating one requires clarity and a depth of character that allows for quiet contemplation and looking inward at your own personal values, beliefs, skills and assumptions.</a:t>
            </a:r>
          </a:p>
          <a:p>
            <a:pPr marL="342900" indent="-342900" algn="just">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It requires you being honest about your weaknesses and proud of your unique attributes and strengths. And, once you create your leadership philosophy, you can use it to guide you as you manage your day-to-day life. </a:t>
            </a:r>
            <a:endParaRPr lang="en-US" sz="2400" b="1" dirty="0">
              <a:solidFill>
                <a:srgbClr val="0A1F61"/>
              </a:solidFill>
              <a:cs typeface="Tajawal ExtraBold" panose="00000800000000000000" pitchFamily="2" charset="-78"/>
            </a:endParaRPr>
          </a:p>
        </p:txBody>
      </p:sp>
    </p:spTree>
    <p:extLst>
      <p:ext uri="{BB962C8B-B14F-4D97-AF65-F5344CB8AC3E}">
        <p14:creationId xmlns:p14="http://schemas.microsoft.com/office/powerpoint/2010/main" val="3260424978"/>
      </p:ext>
    </p:extLst>
  </p:cSld>
  <p:clrMapOvr>
    <a:masterClrMapping/>
  </p:clrMapOvr>
  <mc:AlternateContent xmlns:mc="http://schemas.openxmlformats.org/markup-compatibility/2006" xmlns:p14="http://schemas.microsoft.com/office/powerpoint/2010/main">
    <mc:Choice Requires="p14">
      <p:transition spd="slow" p14:dur="2000" advTm="158100"/>
    </mc:Choice>
    <mc:Fallback xmlns="">
      <p:transition spd="slow" advTm="15810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5" name="Rectangle 74">
            <a:extLst>
              <a:ext uri="{FF2B5EF4-FFF2-40B4-BE49-F238E27FC236}">
                <a16:creationId xmlns:a16="http://schemas.microsoft.com/office/drawing/2014/main" id="{D7CFE75F-6390-4A13-A32B-2AA295CCA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7" name="Group 76">
            <a:extLst>
              <a:ext uri="{FF2B5EF4-FFF2-40B4-BE49-F238E27FC236}">
                <a16:creationId xmlns:a16="http://schemas.microsoft.com/office/drawing/2014/main" id="{B7BAEF06-AB74-442C-8C30-B88233FD836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4087640" cy="6858000"/>
            <a:chOff x="1" y="0"/>
            <a:chExt cx="4087640" cy="6858000"/>
          </a:xfrm>
          <a:effectLst>
            <a:outerShdw blurRad="381000" dist="152400" algn="ctr" rotWithShape="0">
              <a:srgbClr val="000000">
                <a:alpha val="10000"/>
              </a:srgbClr>
            </a:outerShdw>
          </a:effectLst>
        </p:grpSpPr>
        <p:grpSp>
          <p:nvGrpSpPr>
            <p:cNvPr id="78" name="Group 77">
              <a:extLst>
                <a:ext uri="{FF2B5EF4-FFF2-40B4-BE49-F238E27FC236}">
                  <a16:creationId xmlns:a16="http://schemas.microsoft.com/office/drawing/2014/main" id="{BDFD9AA5-A6A4-499F-BB09-5CD7F814589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82" name="Freeform: Shape 81">
                <a:extLst>
                  <a:ext uri="{FF2B5EF4-FFF2-40B4-BE49-F238E27FC236}">
                    <a16:creationId xmlns:a16="http://schemas.microsoft.com/office/drawing/2014/main" id="{5F499571-4EEA-4442-B71C-2972335B35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3" name="Freeform: Shape 82">
                <a:extLst>
                  <a:ext uri="{FF2B5EF4-FFF2-40B4-BE49-F238E27FC236}">
                    <a16:creationId xmlns:a16="http://schemas.microsoft.com/office/drawing/2014/main" id="{9FFC7284-7A71-4F33-AB06-E0D1EB1CAF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79" name="Group 78">
              <a:extLst>
                <a:ext uri="{FF2B5EF4-FFF2-40B4-BE49-F238E27FC236}">
                  <a16:creationId xmlns:a16="http://schemas.microsoft.com/office/drawing/2014/main" id="{C27F758D-B23C-459E-AD21-6621782C72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0" name="Freeform: Shape 79">
                <a:extLst>
                  <a:ext uri="{FF2B5EF4-FFF2-40B4-BE49-F238E27FC236}">
                    <a16:creationId xmlns:a16="http://schemas.microsoft.com/office/drawing/2014/main" id="{08DD5D69-A882-48D7-ACFB-68E2DC6B04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Shape 80">
                <a:extLst>
                  <a:ext uri="{FF2B5EF4-FFF2-40B4-BE49-F238E27FC236}">
                    <a16:creationId xmlns:a16="http://schemas.microsoft.com/office/drawing/2014/main" id="{A2432BD6-3DCC-4397-BD7F-3FE84F321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grpSp>
        <p:nvGrpSpPr>
          <p:cNvPr id="85" name="Group 84">
            <a:extLst>
              <a:ext uri="{FF2B5EF4-FFF2-40B4-BE49-F238E27FC236}">
                <a16:creationId xmlns:a16="http://schemas.microsoft.com/office/drawing/2014/main" id="{C9829185-6353-4E3C-B082-AA7F519391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8104360" y="0"/>
            <a:ext cx="4087640" cy="6858000"/>
            <a:chOff x="1" y="0"/>
            <a:chExt cx="4087640" cy="6858000"/>
          </a:xfrm>
          <a:effectLst>
            <a:outerShdw blurRad="381000" dist="152400" algn="ctr" rotWithShape="0">
              <a:srgbClr val="000000">
                <a:alpha val="10000"/>
              </a:srgbClr>
            </a:outerShdw>
          </a:effectLst>
        </p:grpSpPr>
        <p:grpSp>
          <p:nvGrpSpPr>
            <p:cNvPr id="86" name="Group 85">
              <a:extLst>
                <a:ext uri="{FF2B5EF4-FFF2-40B4-BE49-F238E27FC236}">
                  <a16:creationId xmlns:a16="http://schemas.microsoft.com/office/drawing/2014/main" id="{BB7BB359-8B77-484C-B9CD-6376139A3AB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 y="0"/>
              <a:ext cx="3986041" cy="6858000"/>
              <a:chOff x="1" y="0"/>
              <a:chExt cx="3986041" cy="6858000"/>
            </a:xfrm>
          </p:grpSpPr>
          <p:sp>
            <p:nvSpPr>
              <p:cNvPr id="90" name="Freeform: Shape 89">
                <a:extLst>
                  <a:ext uri="{FF2B5EF4-FFF2-40B4-BE49-F238E27FC236}">
                    <a16:creationId xmlns:a16="http://schemas.microsoft.com/office/drawing/2014/main" id="{AA96BE9D-5B3B-4CA9-8895-33FAA3804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Freeform: Shape 90">
                <a:extLst>
                  <a:ext uri="{FF2B5EF4-FFF2-40B4-BE49-F238E27FC236}">
                    <a16:creationId xmlns:a16="http://schemas.microsoft.com/office/drawing/2014/main" id="{7840E2BF-E954-4173-BF70-2DAE9E19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0"/>
                <a:ext cx="3986041" cy="6858000"/>
              </a:xfrm>
              <a:custGeom>
                <a:avLst/>
                <a:gdLst>
                  <a:gd name="connsiteX0" fmla="*/ 0 w 3986041"/>
                  <a:gd name="connsiteY0" fmla="*/ 0 h 6858000"/>
                  <a:gd name="connsiteX1" fmla="*/ 3066495 w 3986041"/>
                  <a:gd name="connsiteY1" fmla="*/ 0 h 6858000"/>
                  <a:gd name="connsiteX2" fmla="*/ 3427241 w 3986041"/>
                  <a:gd name="connsiteY2" fmla="*/ 1211943 h 6858000"/>
                  <a:gd name="connsiteX3" fmla="*/ 3986041 w 3986041"/>
                  <a:gd name="connsiteY3" fmla="*/ 4122057 h 6858000"/>
                  <a:gd name="connsiteX4" fmla="*/ 3751724 w 3986041"/>
                  <a:gd name="connsiteY4" fmla="*/ 6858000 h 6858000"/>
                  <a:gd name="connsiteX5" fmla="*/ 0 w 3986041"/>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86041" h="6858000">
                    <a:moveTo>
                      <a:pt x="0" y="0"/>
                    </a:moveTo>
                    <a:lnTo>
                      <a:pt x="3066495" y="0"/>
                    </a:lnTo>
                    <a:lnTo>
                      <a:pt x="3427241" y="1211943"/>
                    </a:lnTo>
                    <a:lnTo>
                      <a:pt x="3986041" y="4122057"/>
                    </a:lnTo>
                    <a:lnTo>
                      <a:pt x="3751724" y="6858000"/>
                    </a:lnTo>
                    <a:lnTo>
                      <a:pt x="0" y="6858000"/>
                    </a:lnTo>
                    <a:close/>
                  </a:path>
                </a:pathLst>
              </a:custGeom>
              <a:solidFill>
                <a:schemeClr val="bg1">
                  <a:alpha val="14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87" name="Group 86">
              <a:extLst>
                <a:ext uri="{FF2B5EF4-FFF2-40B4-BE49-F238E27FC236}">
                  <a16:creationId xmlns:a16="http://schemas.microsoft.com/office/drawing/2014/main" id="{3F125B5A-DFAC-4B6D-B14F-287F8C436AA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48588" y="0"/>
              <a:ext cx="1339053" cy="6858000"/>
              <a:chOff x="2748588" y="0"/>
              <a:chExt cx="1339053" cy="6858000"/>
            </a:xfrm>
          </p:grpSpPr>
          <p:sp>
            <p:nvSpPr>
              <p:cNvPr id="88" name="Freeform: Shape 87">
                <a:extLst>
                  <a:ext uri="{FF2B5EF4-FFF2-40B4-BE49-F238E27FC236}">
                    <a16:creationId xmlns:a16="http://schemas.microsoft.com/office/drawing/2014/main" id="{6AF4804F-69E5-479A-9F45-C0E463171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9" name="Freeform: Shape 88">
                <a:extLst>
                  <a:ext uri="{FF2B5EF4-FFF2-40B4-BE49-F238E27FC236}">
                    <a16:creationId xmlns:a16="http://schemas.microsoft.com/office/drawing/2014/main" id="{3CA5C733-38F9-4D36-A78D-0AB08CCBB5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748588" y="0"/>
                <a:ext cx="1339053" cy="6858000"/>
              </a:xfrm>
              <a:custGeom>
                <a:avLst/>
                <a:gdLst>
                  <a:gd name="connsiteX0" fmla="*/ 850532 w 1339053"/>
                  <a:gd name="connsiteY0" fmla="*/ 3481838 h 6858000"/>
                  <a:gd name="connsiteX1" fmla="*/ 877027 w 1339053"/>
                  <a:gd name="connsiteY1" fmla="*/ 3490955 h 6858000"/>
                  <a:gd name="connsiteX2" fmla="*/ 922718 w 1339053"/>
                  <a:gd name="connsiteY2" fmla="*/ 3516472 h 6858000"/>
                  <a:gd name="connsiteX3" fmla="*/ 1094179 w 1339053"/>
                  <a:gd name="connsiteY3" fmla="*/ 3567567 h 6858000"/>
                  <a:gd name="connsiteX4" fmla="*/ 1118891 w 1339053"/>
                  <a:gd name="connsiteY4" fmla="*/ 3568331 h 6858000"/>
                  <a:gd name="connsiteX5" fmla="*/ 1295961 w 1339053"/>
                  <a:gd name="connsiteY5" fmla="*/ 3584709 h 6858000"/>
                  <a:gd name="connsiteX6" fmla="*/ 1308070 w 1339053"/>
                  <a:gd name="connsiteY6" fmla="*/ 3585183 h 6858000"/>
                  <a:gd name="connsiteX7" fmla="*/ 1325263 w 1339053"/>
                  <a:gd name="connsiteY7" fmla="*/ 3705453 h 6858000"/>
                  <a:gd name="connsiteX8" fmla="*/ 1334107 w 1339053"/>
                  <a:gd name="connsiteY8" fmla="*/ 3772268 h 6858000"/>
                  <a:gd name="connsiteX9" fmla="*/ 1338203 w 1339053"/>
                  <a:gd name="connsiteY9" fmla="*/ 3831076 h 6858000"/>
                  <a:gd name="connsiteX10" fmla="*/ 1338805 w 1339053"/>
                  <a:gd name="connsiteY10" fmla="*/ 3839709 h 6858000"/>
                  <a:gd name="connsiteX11" fmla="*/ 1335635 w 1339053"/>
                  <a:gd name="connsiteY11" fmla="*/ 4118635 h 6858000"/>
                  <a:gd name="connsiteX12" fmla="*/ 1337171 w 1339053"/>
                  <a:gd name="connsiteY12" fmla="*/ 4209403 h 6858000"/>
                  <a:gd name="connsiteX13" fmla="*/ 1325840 w 1339053"/>
                  <a:gd name="connsiteY13" fmla="*/ 4309174 h 6858000"/>
                  <a:gd name="connsiteX14" fmla="*/ 1321122 w 1339053"/>
                  <a:gd name="connsiteY14" fmla="*/ 4473630 h 6858000"/>
                  <a:gd name="connsiteX15" fmla="*/ 1302196 w 1339053"/>
                  <a:gd name="connsiteY15" fmla="*/ 4791709 h 6858000"/>
                  <a:gd name="connsiteX16" fmla="*/ 1293239 w 1339053"/>
                  <a:gd name="connsiteY16" fmla="*/ 4860048 h 6858000"/>
                  <a:gd name="connsiteX17" fmla="*/ 1288829 w 1339053"/>
                  <a:gd name="connsiteY17" fmla="*/ 5039837 h 6858000"/>
                  <a:gd name="connsiteX18" fmla="*/ 1289584 w 1339053"/>
                  <a:gd name="connsiteY18" fmla="*/ 5148703 h 6858000"/>
                  <a:gd name="connsiteX19" fmla="*/ 1282205 w 1339053"/>
                  <a:gd name="connsiteY19" fmla="*/ 5236435 h 6858000"/>
                  <a:gd name="connsiteX20" fmla="*/ 1268145 w 1339053"/>
                  <a:gd name="connsiteY20" fmla="*/ 5311662 h 6858000"/>
                  <a:gd name="connsiteX21" fmla="*/ 1250547 w 1339053"/>
                  <a:gd name="connsiteY21" fmla="*/ 5515595 h 6858000"/>
                  <a:gd name="connsiteX22" fmla="*/ 1243323 w 1339053"/>
                  <a:gd name="connsiteY22" fmla="*/ 5596885 h 6858000"/>
                  <a:gd name="connsiteX23" fmla="*/ 1238303 w 1339053"/>
                  <a:gd name="connsiteY23" fmla="*/ 5812036 h 6858000"/>
                  <a:gd name="connsiteX24" fmla="*/ 1223551 w 1339053"/>
                  <a:gd name="connsiteY24" fmla="*/ 5991171 h 6858000"/>
                  <a:gd name="connsiteX25" fmla="*/ 1219699 w 1339053"/>
                  <a:gd name="connsiteY25" fmla="*/ 6066726 h 6858000"/>
                  <a:gd name="connsiteX26" fmla="*/ 1199935 w 1339053"/>
                  <a:gd name="connsiteY26" fmla="*/ 6236130 h 6858000"/>
                  <a:gd name="connsiteX27" fmla="*/ 1192857 w 1339053"/>
                  <a:gd name="connsiteY27" fmla="*/ 6333267 h 6858000"/>
                  <a:gd name="connsiteX28" fmla="*/ 1148174 w 1339053"/>
                  <a:gd name="connsiteY28" fmla="*/ 6561849 h 6858000"/>
                  <a:gd name="connsiteX29" fmla="*/ 1100424 w 1339053"/>
                  <a:gd name="connsiteY29" fmla="*/ 6797385 h 6858000"/>
                  <a:gd name="connsiteX30" fmla="*/ 1085621 w 1339053"/>
                  <a:gd name="connsiteY30" fmla="*/ 6858000 h 6858000"/>
                  <a:gd name="connsiteX31" fmla="*/ 932341 w 1339053"/>
                  <a:gd name="connsiteY31" fmla="*/ 6858000 h 6858000"/>
                  <a:gd name="connsiteX32" fmla="*/ 944496 w 1339053"/>
                  <a:gd name="connsiteY32" fmla="*/ 6829656 h 6858000"/>
                  <a:gd name="connsiteX33" fmla="*/ 913239 w 1339053"/>
                  <a:gd name="connsiteY33" fmla="*/ 6720119 h 6858000"/>
                  <a:gd name="connsiteX34" fmla="*/ 870682 w 1339053"/>
                  <a:gd name="connsiteY34" fmla="*/ 6655346 h 6858000"/>
                  <a:gd name="connsiteX35" fmla="*/ 846442 w 1339053"/>
                  <a:gd name="connsiteY35" fmla="*/ 6498594 h 6858000"/>
                  <a:gd name="connsiteX36" fmla="*/ 881150 w 1339053"/>
                  <a:gd name="connsiteY36" fmla="*/ 6473756 h 6858000"/>
                  <a:gd name="connsiteX37" fmla="*/ 922470 w 1339053"/>
                  <a:gd name="connsiteY37" fmla="*/ 6377035 h 6858000"/>
                  <a:gd name="connsiteX38" fmla="*/ 955039 w 1339053"/>
                  <a:gd name="connsiteY38" fmla="*/ 6268585 h 6858000"/>
                  <a:gd name="connsiteX39" fmla="*/ 1024350 w 1339053"/>
                  <a:gd name="connsiteY39" fmla="*/ 6083443 h 6858000"/>
                  <a:gd name="connsiteX40" fmla="*/ 999696 w 1339053"/>
                  <a:gd name="connsiteY40" fmla="*/ 5938416 h 6858000"/>
                  <a:gd name="connsiteX41" fmla="*/ 988342 w 1339053"/>
                  <a:gd name="connsiteY41" fmla="*/ 5882426 h 6858000"/>
                  <a:gd name="connsiteX42" fmla="*/ 985444 w 1339053"/>
                  <a:gd name="connsiteY42" fmla="*/ 5832438 h 6858000"/>
                  <a:gd name="connsiteX43" fmla="*/ 992016 w 1339053"/>
                  <a:gd name="connsiteY43" fmla="*/ 5777751 h 6858000"/>
                  <a:gd name="connsiteX44" fmla="*/ 995028 w 1339053"/>
                  <a:gd name="connsiteY44" fmla="*/ 5641832 h 6858000"/>
                  <a:gd name="connsiteX45" fmla="*/ 981247 w 1339053"/>
                  <a:gd name="connsiteY45" fmla="*/ 5562522 h 6858000"/>
                  <a:gd name="connsiteX46" fmla="*/ 995131 w 1339053"/>
                  <a:gd name="connsiteY46" fmla="*/ 5398075 h 6858000"/>
                  <a:gd name="connsiteX47" fmla="*/ 997379 w 1339053"/>
                  <a:gd name="connsiteY47" fmla="*/ 5283928 h 6858000"/>
                  <a:gd name="connsiteX48" fmla="*/ 979617 w 1339053"/>
                  <a:gd name="connsiteY48" fmla="*/ 5157396 h 6858000"/>
                  <a:gd name="connsiteX49" fmla="*/ 976441 w 1339053"/>
                  <a:gd name="connsiteY49" fmla="*/ 5139485 h 6858000"/>
                  <a:gd name="connsiteX50" fmla="*/ 953793 w 1339053"/>
                  <a:gd name="connsiteY50" fmla="*/ 5091862 h 6858000"/>
                  <a:gd name="connsiteX51" fmla="*/ 853056 w 1339053"/>
                  <a:gd name="connsiteY51" fmla="*/ 5001787 h 6858000"/>
                  <a:gd name="connsiteX52" fmla="*/ 833979 w 1339053"/>
                  <a:gd name="connsiteY52" fmla="*/ 4978966 h 6858000"/>
                  <a:gd name="connsiteX53" fmla="*/ 796995 w 1339053"/>
                  <a:gd name="connsiteY53" fmla="*/ 4813768 h 6858000"/>
                  <a:gd name="connsiteX54" fmla="*/ 820590 w 1339053"/>
                  <a:gd name="connsiteY54" fmla="*/ 4764057 h 6858000"/>
                  <a:gd name="connsiteX55" fmla="*/ 864688 w 1339053"/>
                  <a:gd name="connsiteY55" fmla="*/ 4714752 h 6858000"/>
                  <a:gd name="connsiteX56" fmla="*/ 910485 w 1339053"/>
                  <a:gd name="connsiteY56" fmla="*/ 4590911 h 6858000"/>
                  <a:gd name="connsiteX57" fmla="*/ 911445 w 1339053"/>
                  <a:gd name="connsiteY57" fmla="*/ 4539571 h 6858000"/>
                  <a:gd name="connsiteX58" fmla="*/ 900285 w 1339053"/>
                  <a:gd name="connsiteY58" fmla="*/ 4445837 h 6858000"/>
                  <a:gd name="connsiteX59" fmla="*/ 863237 w 1339053"/>
                  <a:gd name="connsiteY59" fmla="*/ 4364703 h 6858000"/>
                  <a:gd name="connsiteX60" fmla="*/ 798070 w 1339053"/>
                  <a:gd name="connsiteY60" fmla="*/ 4243284 h 6858000"/>
                  <a:gd name="connsiteX61" fmla="*/ 817097 w 1339053"/>
                  <a:gd name="connsiteY61" fmla="*/ 4054750 h 6858000"/>
                  <a:gd name="connsiteX62" fmla="*/ 826251 w 1339053"/>
                  <a:gd name="connsiteY62" fmla="*/ 3982801 h 6858000"/>
                  <a:gd name="connsiteX63" fmla="*/ 836848 w 1339053"/>
                  <a:gd name="connsiteY63" fmla="*/ 3784939 h 6858000"/>
                  <a:gd name="connsiteX64" fmla="*/ 841285 w 1339053"/>
                  <a:gd name="connsiteY64" fmla="*/ 3766755 h 6858000"/>
                  <a:gd name="connsiteX65" fmla="*/ 841284 w 1339053"/>
                  <a:gd name="connsiteY65" fmla="*/ 3766755 h 6858000"/>
                  <a:gd name="connsiteX66" fmla="*/ 852925 w 1339053"/>
                  <a:gd name="connsiteY66" fmla="*/ 3719034 h 6858000"/>
                  <a:gd name="connsiteX67" fmla="*/ 857932 w 1339053"/>
                  <a:gd name="connsiteY67" fmla="*/ 3696880 h 6858000"/>
                  <a:gd name="connsiteX68" fmla="*/ 853534 w 1339053"/>
                  <a:gd name="connsiteY68" fmla="*/ 3507036 h 6858000"/>
                  <a:gd name="connsiteX69" fmla="*/ 850226 w 1339053"/>
                  <a:gd name="connsiteY69" fmla="*/ 3485839 h 6858000"/>
                  <a:gd name="connsiteX70" fmla="*/ 0 w 1339053"/>
                  <a:gd name="connsiteY70" fmla="*/ 0 h 6858000"/>
                  <a:gd name="connsiteX71" fmla="*/ 455609 w 1339053"/>
                  <a:gd name="connsiteY71" fmla="*/ 0 h 6858000"/>
                  <a:gd name="connsiteX72" fmla="*/ 459171 w 1339053"/>
                  <a:gd name="connsiteY72" fmla="*/ 72395 h 6858000"/>
                  <a:gd name="connsiteX73" fmla="*/ 460041 w 1339053"/>
                  <a:gd name="connsiteY73" fmla="*/ 131917 h 6858000"/>
                  <a:gd name="connsiteX74" fmla="*/ 504421 w 1339053"/>
                  <a:gd name="connsiteY74" fmla="*/ 389691 h 6858000"/>
                  <a:gd name="connsiteX75" fmla="*/ 582097 w 1339053"/>
                  <a:gd name="connsiteY75" fmla="*/ 634609 h 6858000"/>
                  <a:gd name="connsiteX76" fmla="*/ 702468 w 1339053"/>
                  <a:gd name="connsiteY76" fmla="*/ 834019 h 6858000"/>
                  <a:gd name="connsiteX77" fmla="*/ 729203 w 1339053"/>
                  <a:gd name="connsiteY77" fmla="*/ 887701 h 6858000"/>
                  <a:gd name="connsiteX78" fmla="*/ 743787 w 1339053"/>
                  <a:gd name="connsiteY78" fmla="*/ 1016355 h 6858000"/>
                  <a:gd name="connsiteX79" fmla="*/ 750083 w 1339053"/>
                  <a:gd name="connsiteY79" fmla="*/ 1128060 h 6858000"/>
                  <a:gd name="connsiteX80" fmla="*/ 768866 w 1339053"/>
                  <a:gd name="connsiteY80" fmla="*/ 1213431 h 6858000"/>
                  <a:gd name="connsiteX81" fmla="*/ 787802 w 1339053"/>
                  <a:gd name="connsiteY81" fmla="*/ 1286432 h 6858000"/>
                  <a:gd name="connsiteX82" fmla="*/ 842837 w 1339053"/>
                  <a:gd name="connsiteY82" fmla="*/ 1455511 h 6858000"/>
                  <a:gd name="connsiteX83" fmla="*/ 877988 w 1339053"/>
                  <a:gd name="connsiteY83" fmla="*/ 1634814 h 6858000"/>
                  <a:gd name="connsiteX84" fmla="*/ 941063 w 1339053"/>
                  <a:gd name="connsiteY84" fmla="*/ 1789731 h 6858000"/>
                  <a:gd name="connsiteX85" fmla="*/ 980124 w 1339053"/>
                  <a:gd name="connsiteY85" fmla="*/ 1857657 h 6858000"/>
                  <a:gd name="connsiteX86" fmla="*/ 984484 w 1339053"/>
                  <a:gd name="connsiteY86" fmla="*/ 1976384 h 6858000"/>
                  <a:gd name="connsiteX87" fmla="*/ 1007189 w 1339053"/>
                  <a:gd name="connsiteY87" fmla="*/ 2110650 h 6858000"/>
                  <a:gd name="connsiteX88" fmla="*/ 1039893 w 1339053"/>
                  <a:gd name="connsiteY88" fmla="*/ 2211041 h 6858000"/>
                  <a:gd name="connsiteX89" fmla="*/ 1059162 w 1339053"/>
                  <a:gd name="connsiteY89" fmla="*/ 2286682 h 6858000"/>
                  <a:gd name="connsiteX90" fmla="*/ 1070522 w 1339053"/>
                  <a:gd name="connsiteY90" fmla="*/ 2388667 h 6858000"/>
                  <a:gd name="connsiteX91" fmla="*/ 1093939 w 1339053"/>
                  <a:gd name="connsiteY91" fmla="*/ 2494653 h 6858000"/>
                  <a:gd name="connsiteX92" fmla="*/ 1112007 w 1339053"/>
                  <a:gd name="connsiteY92" fmla="*/ 2548197 h 6858000"/>
                  <a:gd name="connsiteX93" fmla="*/ 1138346 w 1339053"/>
                  <a:gd name="connsiteY93" fmla="*/ 2649163 h 6858000"/>
                  <a:gd name="connsiteX94" fmla="*/ 1160337 w 1339053"/>
                  <a:gd name="connsiteY94" fmla="*/ 2751608 h 6858000"/>
                  <a:gd name="connsiteX95" fmla="*/ 1165737 w 1339053"/>
                  <a:gd name="connsiteY95" fmla="*/ 2933012 h 6858000"/>
                  <a:gd name="connsiteX96" fmla="*/ 1202029 w 1339053"/>
                  <a:gd name="connsiteY96" fmla="*/ 3107873 h 6858000"/>
                  <a:gd name="connsiteX97" fmla="*/ 1225692 w 1339053"/>
                  <a:gd name="connsiteY97" fmla="*/ 3244974 h 6858000"/>
                  <a:gd name="connsiteX98" fmla="*/ 1243916 w 1339053"/>
                  <a:gd name="connsiteY98" fmla="*/ 3326221 h 6858000"/>
                  <a:gd name="connsiteX99" fmla="*/ 1293067 w 1339053"/>
                  <a:gd name="connsiteY99" fmla="*/ 3480219 h 6858000"/>
                  <a:gd name="connsiteX100" fmla="*/ 1308071 w 1339053"/>
                  <a:gd name="connsiteY100" fmla="*/ 3585182 h 6858000"/>
                  <a:gd name="connsiteX101" fmla="*/ 1295962 w 1339053"/>
                  <a:gd name="connsiteY101" fmla="*/ 3584708 h 6858000"/>
                  <a:gd name="connsiteX102" fmla="*/ 1118893 w 1339053"/>
                  <a:gd name="connsiteY102" fmla="*/ 3568330 h 6858000"/>
                  <a:gd name="connsiteX103" fmla="*/ 1094179 w 1339053"/>
                  <a:gd name="connsiteY103" fmla="*/ 3567566 h 6858000"/>
                  <a:gd name="connsiteX104" fmla="*/ 922719 w 1339053"/>
                  <a:gd name="connsiteY104" fmla="*/ 3516472 h 6858000"/>
                  <a:gd name="connsiteX105" fmla="*/ 877028 w 1339053"/>
                  <a:gd name="connsiteY105" fmla="*/ 3490955 h 6858000"/>
                  <a:gd name="connsiteX106" fmla="*/ 850533 w 1339053"/>
                  <a:gd name="connsiteY106" fmla="*/ 3481837 h 6858000"/>
                  <a:gd name="connsiteX107" fmla="*/ 852113 w 1339053"/>
                  <a:gd name="connsiteY107" fmla="*/ 3461170 h 6858000"/>
                  <a:gd name="connsiteX108" fmla="*/ 831383 w 1339053"/>
                  <a:gd name="connsiteY108" fmla="*/ 3399179 h 6858000"/>
                  <a:gd name="connsiteX109" fmla="*/ 743141 w 1339053"/>
                  <a:gd name="connsiteY109" fmla="*/ 3320580 h 6858000"/>
                  <a:gd name="connsiteX110" fmla="*/ 713221 w 1339053"/>
                  <a:gd name="connsiteY110" fmla="*/ 3251241 h 6858000"/>
                  <a:gd name="connsiteX111" fmla="*/ 697098 w 1339053"/>
                  <a:gd name="connsiteY111" fmla="*/ 3202528 h 6858000"/>
                  <a:gd name="connsiteX112" fmla="*/ 664820 w 1339053"/>
                  <a:gd name="connsiteY112" fmla="*/ 3154190 h 6858000"/>
                  <a:gd name="connsiteX113" fmla="*/ 572501 w 1339053"/>
                  <a:gd name="connsiteY113" fmla="*/ 3087312 h 6858000"/>
                  <a:gd name="connsiteX114" fmla="*/ 497703 w 1339053"/>
                  <a:gd name="connsiteY114" fmla="*/ 3005243 h 6858000"/>
                  <a:gd name="connsiteX115" fmla="*/ 476984 w 1339053"/>
                  <a:gd name="connsiteY115" fmla="*/ 2892751 h 6858000"/>
                  <a:gd name="connsiteX116" fmla="*/ 468947 w 1339053"/>
                  <a:gd name="connsiteY116" fmla="*/ 2824527 h 6858000"/>
                  <a:gd name="connsiteX117" fmla="*/ 569138 w 1339053"/>
                  <a:gd name="connsiteY117" fmla="*/ 2595026 h 6858000"/>
                  <a:gd name="connsiteX118" fmla="*/ 645397 w 1339053"/>
                  <a:gd name="connsiteY118" fmla="*/ 2440808 h 6858000"/>
                  <a:gd name="connsiteX119" fmla="*/ 651820 w 1339053"/>
                  <a:gd name="connsiteY119" fmla="*/ 2384384 h 6858000"/>
                  <a:gd name="connsiteX120" fmla="*/ 612994 w 1339053"/>
                  <a:gd name="connsiteY120" fmla="*/ 2207332 h 6858000"/>
                  <a:gd name="connsiteX121" fmla="*/ 620894 w 1339053"/>
                  <a:gd name="connsiteY121" fmla="*/ 2046679 h 6858000"/>
                  <a:gd name="connsiteX122" fmla="*/ 644614 w 1339053"/>
                  <a:gd name="connsiteY122" fmla="*/ 1931265 h 6858000"/>
                  <a:gd name="connsiteX123" fmla="*/ 665994 w 1339053"/>
                  <a:gd name="connsiteY123" fmla="*/ 1832337 h 6858000"/>
                  <a:gd name="connsiteX124" fmla="*/ 678276 w 1339053"/>
                  <a:gd name="connsiteY124" fmla="*/ 1709437 h 6858000"/>
                  <a:gd name="connsiteX125" fmla="*/ 672955 w 1339053"/>
                  <a:gd name="connsiteY125" fmla="*/ 1636123 h 6858000"/>
                  <a:gd name="connsiteX126" fmla="*/ 668480 w 1339053"/>
                  <a:gd name="connsiteY126" fmla="*/ 1520749 h 6858000"/>
                  <a:gd name="connsiteX127" fmla="*/ 653920 w 1339053"/>
                  <a:gd name="connsiteY127" fmla="*/ 1399437 h 6858000"/>
                  <a:gd name="connsiteX128" fmla="*/ 612686 w 1339053"/>
                  <a:gd name="connsiteY128" fmla="*/ 1296979 h 6858000"/>
                  <a:gd name="connsiteX129" fmla="*/ 570220 w 1339053"/>
                  <a:gd name="connsiteY129" fmla="*/ 1235618 h 6858000"/>
                  <a:gd name="connsiteX130" fmla="*/ 529736 w 1339053"/>
                  <a:gd name="connsiteY130" fmla="*/ 1081752 h 6858000"/>
                  <a:gd name="connsiteX131" fmla="*/ 414305 w 1339053"/>
                  <a:gd name="connsiteY131" fmla="*/ 918292 h 6858000"/>
                  <a:gd name="connsiteX132" fmla="*/ 373924 w 1339053"/>
                  <a:gd name="connsiteY132" fmla="*/ 825689 h 6858000"/>
                  <a:gd name="connsiteX133" fmla="*/ 368949 w 1339053"/>
                  <a:gd name="connsiteY133" fmla="*/ 778726 h 6858000"/>
                  <a:gd name="connsiteX134" fmla="*/ 347020 w 1339053"/>
                  <a:gd name="connsiteY134" fmla="*/ 694643 h 6858000"/>
                  <a:gd name="connsiteX135" fmla="*/ 327478 w 1339053"/>
                  <a:gd name="connsiteY135" fmla="*/ 642898 h 6858000"/>
                  <a:gd name="connsiteX136" fmla="*/ 243468 w 1339053"/>
                  <a:gd name="connsiteY136" fmla="*/ 491960 h 6858000"/>
                  <a:gd name="connsiteX137" fmla="*/ 218930 w 1339053"/>
                  <a:gd name="connsiteY137" fmla="*/ 446010 h 6858000"/>
                  <a:gd name="connsiteX138" fmla="*/ 180614 w 1339053"/>
                  <a:gd name="connsiteY138" fmla="*/ 354892 h 6858000"/>
                  <a:gd name="connsiteX139" fmla="*/ 171988 w 1339053"/>
                  <a:gd name="connsiteY139" fmla="*/ 317521 h 6858000"/>
                  <a:gd name="connsiteX140" fmla="*/ 139875 w 1339053"/>
                  <a:gd name="connsiteY140" fmla="*/ 246378 h 6858000"/>
                  <a:gd name="connsiteX141" fmla="*/ 51499 w 1339053"/>
                  <a:gd name="connsiteY141" fmla="*/ 73211 h 6858000"/>
                  <a:gd name="connsiteX142" fmla="*/ 19690 w 1339053"/>
                  <a:gd name="connsiteY142" fmla="*/ 3662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Lst>
                <a:rect l="l" t="t" r="r" b="b"/>
                <a:pathLst>
                  <a:path w="1339053" h="6858000">
                    <a:moveTo>
                      <a:pt x="850532" y="3481838"/>
                    </a:moveTo>
                    <a:lnTo>
                      <a:pt x="877027" y="3490955"/>
                    </a:lnTo>
                    <a:cubicBezTo>
                      <a:pt x="892941" y="3497986"/>
                      <a:pt x="908176" y="3506416"/>
                      <a:pt x="922718" y="3516472"/>
                    </a:cubicBezTo>
                    <a:cubicBezTo>
                      <a:pt x="967062" y="3547282"/>
                      <a:pt x="1027547" y="3564030"/>
                      <a:pt x="1094179" y="3567567"/>
                    </a:cubicBezTo>
                    <a:cubicBezTo>
                      <a:pt x="1102515" y="3567965"/>
                      <a:pt x="1113434" y="3565936"/>
                      <a:pt x="1118891" y="3568331"/>
                    </a:cubicBezTo>
                    <a:cubicBezTo>
                      <a:pt x="1180628" y="3594888"/>
                      <a:pt x="1237753" y="3586304"/>
                      <a:pt x="1295961" y="3584709"/>
                    </a:cubicBezTo>
                    <a:lnTo>
                      <a:pt x="1308070" y="3585183"/>
                    </a:lnTo>
                    <a:lnTo>
                      <a:pt x="1325263" y="3705453"/>
                    </a:lnTo>
                    <a:cubicBezTo>
                      <a:pt x="1328254" y="3727679"/>
                      <a:pt x="1331526" y="3749922"/>
                      <a:pt x="1334107" y="3772268"/>
                    </a:cubicBezTo>
                    <a:lnTo>
                      <a:pt x="1338203" y="3831076"/>
                    </a:lnTo>
                    <a:lnTo>
                      <a:pt x="1338805" y="3839709"/>
                    </a:lnTo>
                    <a:cubicBezTo>
                      <a:pt x="1339996" y="3932341"/>
                      <a:pt x="1336568" y="4025809"/>
                      <a:pt x="1335635" y="4118635"/>
                    </a:cubicBezTo>
                    <a:cubicBezTo>
                      <a:pt x="1335202" y="4148976"/>
                      <a:pt x="1338805" y="4178868"/>
                      <a:pt x="1337171" y="4209403"/>
                    </a:cubicBezTo>
                    <a:cubicBezTo>
                      <a:pt x="1335445" y="4242449"/>
                      <a:pt x="1327565" y="4276129"/>
                      <a:pt x="1325840" y="4309174"/>
                    </a:cubicBezTo>
                    <a:cubicBezTo>
                      <a:pt x="1322853" y="4364122"/>
                      <a:pt x="1323899" y="4418621"/>
                      <a:pt x="1321122" y="4473630"/>
                    </a:cubicBezTo>
                    <a:cubicBezTo>
                      <a:pt x="1315632" y="4579723"/>
                      <a:pt x="1309019" y="4685750"/>
                      <a:pt x="1302196" y="4791709"/>
                    </a:cubicBezTo>
                    <a:cubicBezTo>
                      <a:pt x="1300696" y="4814383"/>
                      <a:pt x="1294244" y="4837504"/>
                      <a:pt x="1293239" y="4860048"/>
                    </a:cubicBezTo>
                    <a:cubicBezTo>
                      <a:pt x="1290785" y="4919957"/>
                      <a:pt x="1289660" y="4979994"/>
                      <a:pt x="1288829" y="5039837"/>
                    </a:cubicBezTo>
                    <a:cubicBezTo>
                      <a:pt x="1288401" y="5076103"/>
                      <a:pt x="1290512" y="5112310"/>
                      <a:pt x="1289584" y="5148703"/>
                    </a:cubicBezTo>
                    <a:cubicBezTo>
                      <a:pt x="1288845" y="5177820"/>
                      <a:pt x="1286193" y="5207193"/>
                      <a:pt x="1282205" y="5236435"/>
                    </a:cubicBezTo>
                    <a:cubicBezTo>
                      <a:pt x="1278784" y="5261619"/>
                      <a:pt x="1270649" y="5286477"/>
                      <a:pt x="1268145" y="5311662"/>
                    </a:cubicBezTo>
                    <a:cubicBezTo>
                      <a:pt x="1261308" y="5379812"/>
                      <a:pt x="1256387" y="5447703"/>
                      <a:pt x="1250547" y="5515595"/>
                    </a:cubicBezTo>
                    <a:cubicBezTo>
                      <a:pt x="1248113" y="5542776"/>
                      <a:pt x="1244054" y="5570023"/>
                      <a:pt x="1243323" y="5596885"/>
                    </a:cubicBezTo>
                    <a:cubicBezTo>
                      <a:pt x="1241082" y="5668709"/>
                      <a:pt x="1241668" y="5740276"/>
                      <a:pt x="1238303" y="5812036"/>
                    </a:cubicBezTo>
                    <a:cubicBezTo>
                      <a:pt x="1235508" y="5871554"/>
                      <a:pt x="1228259" y="5931392"/>
                      <a:pt x="1223551" y="5991171"/>
                    </a:cubicBezTo>
                    <a:cubicBezTo>
                      <a:pt x="1221675" y="6016549"/>
                      <a:pt x="1222415" y="6041609"/>
                      <a:pt x="1219699" y="6066726"/>
                    </a:cubicBezTo>
                    <a:cubicBezTo>
                      <a:pt x="1213776" y="6123024"/>
                      <a:pt x="1205938" y="6179576"/>
                      <a:pt x="1199935" y="6236130"/>
                    </a:cubicBezTo>
                    <a:cubicBezTo>
                      <a:pt x="1196614" y="6268403"/>
                      <a:pt x="1198425" y="6301127"/>
                      <a:pt x="1192857" y="6333267"/>
                    </a:cubicBezTo>
                    <a:cubicBezTo>
                      <a:pt x="1179603" y="6409590"/>
                      <a:pt x="1163470" y="6485591"/>
                      <a:pt x="1148174" y="6561849"/>
                    </a:cubicBezTo>
                    <a:cubicBezTo>
                      <a:pt x="1132370" y="6640486"/>
                      <a:pt x="1117066" y="6719000"/>
                      <a:pt x="1100424" y="6797385"/>
                    </a:cubicBezTo>
                    <a:lnTo>
                      <a:pt x="1085621" y="6858000"/>
                    </a:lnTo>
                    <a:lnTo>
                      <a:pt x="932341" y="6858000"/>
                    </a:lnTo>
                    <a:lnTo>
                      <a:pt x="944496" y="6829656"/>
                    </a:lnTo>
                    <a:cubicBezTo>
                      <a:pt x="964836" y="6776399"/>
                      <a:pt x="953622" y="6744439"/>
                      <a:pt x="913239" y="6720119"/>
                    </a:cubicBezTo>
                    <a:cubicBezTo>
                      <a:pt x="890880" y="6706443"/>
                      <a:pt x="866986" y="6690318"/>
                      <a:pt x="870682" y="6655346"/>
                    </a:cubicBezTo>
                    <a:cubicBezTo>
                      <a:pt x="876846" y="6598274"/>
                      <a:pt x="889503" y="6540954"/>
                      <a:pt x="846442" y="6498594"/>
                    </a:cubicBezTo>
                    <a:cubicBezTo>
                      <a:pt x="862273" y="6487399"/>
                      <a:pt x="871751" y="6480449"/>
                      <a:pt x="881150" y="6473756"/>
                    </a:cubicBezTo>
                    <a:cubicBezTo>
                      <a:pt x="907245" y="6455292"/>
                      <a:pt x="930705" y="6407516"/>
                      <a:pt x="922470" y="6377035"/>
                    </a:cubicBezTo>
                    <a:cubicBezTo>
                      <a:pt x="910652" y="6332192"/>
                      <a:pt x="925705" y="6299028"/>
                      <a:pt x="955039" y="6268585"/>
                    </a:cubicBezTo>
                    <a:cubicBezTo>
                      <a:pt x="1003777" y="6217606"/>
                      <a:pt x="1017630" y="6148240"/>
                      <a:pt x="1024350" y="6083443"/>
                    </a:cubicBezTo>
                    <a:cubicBezTo>
                      <a:pt x="1029590" y="6034553"/>
                      <a:pt x="1028255" y="5980246"/>
                      <a:pt x="999696" y="5938416"/>
                    </a:cubicBezTo>
                    <a:cubicBezTo>
                      <a:pt x="990505" y="5925141"/>
                      <a:pt x="991039" y="5901884"/>
                      <a:pt x="988342" y="5882426"/>
                    </a:cubicBezTo>
                    <a:cubicBezTo>
                      <a:pt x="986229" y="5866254"/>
                      <a:pt x="984774" y="5849442"/>
                      <a:pt x="985444" y="5832438"/>
                    </a:cubicBezTo>
                    <a:cubicBezTo>
                      <a:pt x="986010" y="5814273"/>
                      <a:pt x="985042" y="5793656"/>
                      <a:pt x="992016" y="5777751"/>
                    </a:cubicBezTo>
                    <a:cubicBezTo>
                      <a:pt x="1012886" y="5729456"/>
                      <a:pt x="1014467" y="5686488"/>
                      <a:pt x="995028" y="5641832"/>
                    </a:cubicBezTo>
                    <a:cubicBezTo>
                      <a:pt x="984984" y="5618696"/>
                      <a:pt x="974301" y="5585771"/>
                      <a:pt x="981247" y="5562522"/>
                    </a:cubicBezTo>
                    <a:cubicBezTo>
                      <a:pt x="998041" y="5505913"/>
                      <a:pt x="997454" y="5454379"/>
                      <a:pt x="995131" y="5398075"/>
                    </a:cubicBezTo>
                    <a:cubicBezTo>
                      <a:pt x="993724" y="5361807"/>
                      <a:pt x="997229" y="5322258"/>
                      <a:pt x="997379" y="5283928"/>
                    </a:cubicBezTo>
                    <a:cubicBezTo>
                      <a:pt x="997473" y="5239095"/>
                      <a:pt x="1006631" y="5193105"/>
                      <a:pt x="979617" y="5157396"/>
                    </a:cubicBezTo>
                    <a:cubicBezTo>
                      <a:pt x="976728" y="5153402"/>
                      <a:pt x="978724" y="5144705"/>
                      <a:pt x="976441" y="5139485"/>
                    </a:cubicBezTo>
                    <a:cubicBezTo>
                      <a:pt x="969619" y="5122991"/>
                      <a:pt x="964828" y="5102888"/>
                      <a:pt x="953793" y="5091862"/>
                    </a:cubicBezTo>
                    <a:cubicBezTo>
                      <a:pt x="921506" y="5059884"/>
                      <a:pt x="886609" y="5031900"/>
                      <a:pt x="853056" y="5001787"/>
                    </a:cubicBezTo>
                    <a:cubicBezTo>
                      <a:pt x="845882" y="4995337"/>
                      <a:pt x="836325" y="4988437"/>
                      <a:pt x="833979" y="4978966"/>
                    </a:cubicBezTo>
                    <a:cubicBezTo>
                      <a:pt x="820602" y="4924328"/>
                      <a:pt x="808509" y="4869239"/>
                      <a:pt x="796995" y="4813768"/>
                    </a:cubicBezTo>
                    <a:cubicBezTo>
                      <a:pt x="792418" y="4791474"/>
                      <a:pt x="803209" y="4777314"/>
                      <a:pt x="820590" y="4764057"/>
                    </a:cubicBezTo>
                    <a:cubicBezTo>
                      <a:pt x="837188" y="4751123"/>
                      <a:pt x="855398" y="4734452"/>
                      <a:pt x="864688" y="4714752"/>
                    </a:cubicBezTo>
                    <a:cubicBezTo>
                      <a:pt x="883062" y="4675275"/>
                      <a:pt x="897521" y="4632902"/>
                      <a:pt x="910485" y="4590911"/>
                    </a:cubicBezTo>
                    <a:cubicBezTo>
                      <a:pt x="915338" y="4575199"/>
                      <a:pt x="912978" y="4556131"/>
                      <a:pt x="911445" y="4539571"/>
                    </a:cubicBezTo>
                    <a:cubicBezTo>
                      <a:pt x="908527" y="4508200"/>
                      <a:pt x="900999" y="4477659"/>
                      <a:pt x="900285" y="4445837"/>
                    </a:cubicBezTo>
                    <a:cubicBezTo>
                      <a:pt x="899539" y="4408923"/>
                      <a:pt x="887958" y="4383340"/>
                      <a:pt x="863237" y="4364703"/>
                    </a:cubicBezTo>
                    <a:cubicBezTo>
                      <a:pt x="826431" y="4336971"/>
                      <a:pt x="808536" y="4292507"/>
                      <a:pt x="798070" y="4243284"/>
                    </a:cubicBezTo>
                    <a:cubicBezTo>
                      <a:pt x="784617" y="4180721"/>
                      <a:pt x="805728" y="4117545"/>
                      <a:pt x="817097" y="4054750"/>
                    </a:cubicBezTo>
                    <a:cubicBezTo>
                      <a:pt x="821537" y="4030724"/>
                      <a:pt x="826632" y="4006057"/>
                      <a:pt x="826251" y="3982801"/>
                    </a:cubicBezTo>
                    <a:cubicBezTo>
                      <a:pt x="825347" y="3916709"/>
                      <a:pt x="825150" y="3850833"/>
                      <a:pt x="836848" y="3784939"/>
                    </a:cubicBezTo>
                    <a:lnTo>
                      <a:pt x="841285" y="3766755"/>
                    </a:lnTo>
                    <a:lnTo>
                      <a:pt x="841284" y="3766755"/>
                    </a:lnTo>
                    <a:lnTo>
                      <a:pt x="852925" y="3719034"/>
                    </a:lnTo>
                    <a:cubicBezTo>
                      <a:pt x="855152" y="3711822"/>
                      <a:pt x="856753" y="3704413"/>
                      <a:pt x="857932" y="3696880"/>
                    </a:cubicBezTo>
                    <a:cubicBezTo>
                      <a:pt x="868683" y="3631632"/>
                      <a:pt x="885300" y="3565939"/>
                      <a:pt x="853534" y="3507036"/>
                    </a:cubicBezTo>
                    <a:cubicBezTo>
                      <a:pt x="850623" y="3501622"/>
                      <a:pt x="849992" y="3494020"/>
                      <a:pt x="850226" y="3485839"/>
                    </a:cubicBezTo>
                    <a:close/>
                    <a:moveTo>
                      <a:pt x="0" y="0"/>
                    </a:moveTo>
                    <a:lnTo>
                      <a:pt x="455609" y="0"/>
                    </a:lnTo>
                    <a:lnTo>
                      <a:pt x="459171" y="72395"/>
                    </a:lnTo>
                    <a:cubicBezTo>
                      <a:pt x="459671" y="92301"/>
                      <a:pt x="456894" y="113171"/>
                      <a:pt x="460041" y="131917"/>
                    </a:cubicBezTo>
                    <a:cubicBezTo>
                      <a:pt x="474213" y="218122"/>
                      <a:pt x="492031" y="302910"/>
                      <a:pt x="504421" y="389691"/>
                    </a:cubicBezTo>
                    <a:cubicBezTo>
                      <a:pt x="517349" y="479177"/>
                      <a:pt x="539516" y="562489"/>
                      <a:pt x="582097" y="634609"/>
                    </a:cubicBezTo>
                    <a:cubicBezTo>
                      <a:pt x="621686" y="701573"/>
                      <a:pt x="662589" y="767248"/>
                      <a:pt x="702468" y="834019"/>
                    </a:cubicBezTo>
                    <a:cubicBezTo>
                      <a:pt x="712587" y="850968"/>
                      <a:pt x="725536" y="867665"/>
                      <a:pt x="729203" y="887701"/>
                    </a:cubicBezTo>
                    <a:cubicBezTo>
                      <a:pt x="736973" y="929321"/>
                      <a:pt x="740155" y="973193"/>
                      <a:pt x="743787" y="1016355"/>
                    </a:cubicBezTo>
                    <a:cubicBezTo>
                      <a:pt x="746786" y="1053398"/>
                      <a:pt x="745800" y="1091467"/>
                      <a:pt x="750083" y="1128060"/>
                    </a:cubicBezTo>
                    <a:cubicBezTo>
                      <a:pt x="753428" y="1157309"/>
                      <a:pt x="762038" y="1185083"/>
                      <a:pt x="768866" y="1213431"/>
                    </a:cubicBezTo>
                    <a:cubicBezTo>
                      <a:pt x="774767" y="1238107"/>
                      <a:pt x="778357" y="1264327"/>
                      <a:pt x="787802" y="1286432"/>
                    </a:cubicBezTo>
                    <a:cubicBezTo>
                      <a:pt x="810582" y="1340304"/>
                      <a:pt x="832653" y="1394242"/>
                      <a:pt x="842837" y="1455511"/>
                    </a:cubicBezTo>
                    <a:cubicBezTo>
                      <a:pt x="853049" y="1515944"/>
                      <a:pt x="867276" y="1574511"/>
                      <a:pt x="877988" y="1634814"/>
                    </a:cubicBezTo>
                    <a:cubicBezTo>
                      <a:pt x="888390" y="1693895"/>
                      <a:pt x="902813" y="1748857"/>
                      <a:pt x="941063" y="1789731"/>
                    </a:cubicBezTo>
                    <a:cubicBezTo>
                      <a:pt x="957906" y="1807908"/>
                      <a:pt x="975122" y="1831564"/>
                      <a:pt x="980124" y="1857657"/>
                    </a:cubicBezTo>
                    <a:cubicBezTo>
                      <a:pt x="987207" y="1894833"/>
                      <a:pt x="980788" y="1937150"/>
                      <a:pt x="984484" y="1976384"/>
                    </a:cubicBezTo>
                    <a:cubicBezTo>
                      <a:pt x="988781" y="2022576"/>
                      <a:pt x="988793" y="2074493"/>
                      <a:pt x="1007189" y="2110650"/>
                    </a:cubicBezTo>
                    <a:cubicBezTo>
                      <a:pt x="1023612" y="2142809"/>
                      <a:pt x="1034723" y="2173610"/>
                      <a:pt x="1039893" y="2211041"/>
                    </a:cubicBezTo>
                    <a:cubicBezTo>
                      <a:pt x="1043484" y="2237261"/>
                      <a:pt x="1057690" y="2260269"/>
                      <a:pt x="1059162" y="2286682"/>
                    </a:cubicBezTo>
                    <a:cubicBezTo>
                      <a:pt x="1061252" y="2321469"/>
                      <a:pt x="1060754" y="2355740"/>
                      <a:pt x="1070522" y="2388667"/>
                    </a:cubicBezTo>
                    <a:cubicBezTo>
                      <a:pt x="1080600" y="2422815"/>
                      <a:pt x="1085513" y="2459602"/>
                      <a:pt x="1093939" y="2494653"/>
                    </a:cubicBezTo>
                    <a:cubicBezTo>
                      <a:pt x="1098500" y="2513273"/>
                      <a:pt x="1106866" y="2529964"/>
                      <a:pt x="1112007" y="2548197"/>
                    </a:cubicBezTo>
                    <a:cubicBezTo>
                      <a:pt x="1121409" y="2581573"/>
                      <a:pt x="1130232" y="2615336"/>
                      <a:pt x="1138346" y="2649163"/>
                    </a:cubicBezTo>
                    <a:cubicBezTo>
                      <a:pt x="1146465" y="2682988"/>
                      <a:pt x="1157699" y="2716368"/>
                      <a:pt x="1160337" y="2751608"/>
                    </a:cubicBezTo>
                    <a:cubicBezTo>
                      <a:pt x="1164714" y="2811646"/>
                      <a:pt x="1159211" y="2873999"/>
                      <a:pt x="1165737" y="2933012"/>
                    </a:cubicBezTo>
                    <a:cubicBezTo>
                      <a:pt x="1172445" y="2992925"/>
                      <a:pt x="1185964" y="3051556"/>
                      <a:pt x="1202029" y="3107873"/>
                    </a:cubicBezTo>
                    <a:cubicBezTo>
                      <a:pt x="1214635" y="3152396"/>
                      <a:pt x="1227749" y="3194534"/>
                      <a:pt x="1225692" y="3244974"/>
                    </a:cubicBezTo>
                    <a:cubicBezTo>
                      <a:pt x="1224565" y="3273123"/>
                      <a:pt x="1231196" y="3305079"/>
                      <a:pt x="1243916" y="3326221"/>
                    </a:cubicBezTo>
                    <a:cubicBezTo>
                      <a:pt x="1271701" y="3372044"/>
                      <a:pt x="1285247" y="3423911"/>
                      <a:pt x="1293067" y="3480219"/>
                    </a:cubicBezTo>
                    <a:lnTo>
                      <a:pt x="1308071" y="3585182"/>
                    </a:lnTo>
                    <a:lnTo>
                      <a:pt x="1295962" y="3584708"/>
                    </a:lnTo>
                    <a:cubicBezTo>
                      <a:pt x="1237754" y="3586303"/>
                      <a:pt x="1180629" y="3594888"/>
                      <a:pt x="1118893" y="3568330"/>
                    </a:cubicBezTo>
                    <a:cubicBezTo>
                      <a:pt x="1113435" y="3565936"/>
                      <a:pt x="1102517" y="3567964"/>
                      <a:pt x="1094179" y="3567566"/>
                    </a:cubicBezTo>
                    <a:cubicBezTo>
                      <a:pt x="1027548" y="3564029"/>
                      <a:pt x="967064" y="3547281"/>
                      <a:pt x="922719" y="3516472"/>
                    </a:cubicBezTo>
                    <a:cubicBezTo>
                      <a:pt x="908178" y="3506414"/>
                      <a:pt x="892942" y="3497984"/>
                      <a:pt x="877028" y="3490955"/>
                    </a:cubicBezTo>
                    <a:lnTo>
                      <a:pt x="850533" y="3481837"/>
                    </a:lnTo>
                    <a:lnTo>
                      <a:pt x="852113" y="3461170"/>
                    </a:lnTo>
                    <a:cubicBezTo>
                      <a:pt x="854391" y="3434500"/>
                      <a:pt x="848474" y="3414331"/>
                      <a:pt x="831383" y="3399179"/>
                    </a:cubicBezTo>
                    <a:cubicBezTo>
                      <a:pt x="801767" y="3373388"/>
                      <a:pt x="773654" y="3344957"/>
                      <a:pt x="743141" y="3320580"/>
                    </a:cubicBezTo>
                    <a:cubicBezTo>
                      <a:pt x="722236" y="3303685"/>
                      <a:pt x="714543" y="3281842"/>
                      <a:pt x="713221" y="3251241"/>
                    </a:cubicBezTo>
                    <a:cubicBezTo>
                      <a:pt x="712555" y="3234106"/>
                      <a:pt x="704768" y="3217029"/>
                      <a:pt x="697098" y="3202528"/>
                    </a:cubicBezTo>
                    <a:cubicBezTo>
                      <a:pt x="687845" y="3184997"/>
                      <a:pt x="672212" y="3172554"/>
                      <a:pt x="664820" y="3154190"/>
                    </a:cubicBezTo>
                    <a:cubicBezTo>
                      <a:pt x="646169" y="3109209"/>
                      <a:pt x="616744" y="3087991"/>
                      <a:pt x="572501" y="3087312"/>
                    </a:cubicBezTo>
                    <a:cubicBezTo>
                      <a:pt x="533259" y="3086763"/>
                      <a:pt x="493731" y="3044085"/>
                      <a:pt x="497703" y="3005243"/>
                    </a:cubicBezTo>
                    <a:cubicBezTo>
                      <a:pt x="502030" y="2962279"/>
                      <a:pt x="490540" y="2928257"/>
                      <a:pt x="476984" y="2892751"/>
                    </a:cubicBezTo>
                    <a:cubicBezTo>
                      <a:pt x="469363" y="2872905"/>
                      <a:pt x="465404" y="2847135"/>
                      <a:pt x="468947" y="2824527"/>
                    </a:cubicBezTo>
                    <a:cubicBezTo>
                      <a:pt x="482188" y="2738605"/>
                      <a:pt x="520979" y="2665650"/>
                      <a:pt x="569138" y="2595026"/>
                    </a:cubicBezTo>
                    <a:cubicBezTo>
                      <a:pt x="600577" y="2548865"/>
                      <a:pt x="622260" y="2493483"/>
                      <a:pt x="645397" y="2440808"/>
                    </a:cubicBezTo>
                    <a:cubicBezTo>
                      <a:pt x="652529" y="2424387"/>
                      <a:pt x="655029" y="2401457"/>
                      <a:pt x="651820" y="2384384"/>
                    </a:cubicBezTo>
                    <a:cubicBezTo>
                      <a:pt x="640949" y="2324596"/>
                      <a:pt x="629163" y="2264805"/>
                      <a:pt x="612994" y="2207332"/>
                    </a:cubicBezTo>
                    <a:cubicBezTo>
                      <a:pt x="597678" y="2153787"/>
                      <a:pt x="601053" y="2099808"/>
                      <a:pt x="620894" y="2046679"/>
                    </a:cubicBezTo>
                    <a:cubicBezTo>
                      <a:pt x="635367" y="2007977"/>
                      <a:pt x="641110" y="1970814"/>
                      <a:pt x="644614" y="1931265"/>
                    </a:cubicBezTo>
                    <a:cubicBezTo>
                      <a:pt x="647465" y="1898285"/>
                      <a:pt x="653360" y="1862859"/>
                      <a:pt x="665994" y="1832337"/>
                    </a:cubicBezTo>
                    <a:cubicBezTo>
                      <a:pt x="683779" y="1789578"/>
                      <a:pt x="688928" y="1751381"/>
                      <a:pt x="678276" y="1709437"/>
                    </a:cubicBezTo>
                    <a:cubicBezTo>
                      <a:pt x="672576" y="1687079"/>
                      <a:pt x="673987" y="1660990"/>
                      <a:pt x="672955" y="1636123"/>
                    </a:cubicBezTo>
                    <a:cubicBezTo>
                      <a:pt x="671272" y="1597795"/>
                      <a:pt x="671867" y="1558758"/>
                      <a:pt x="668480" y="1520749"/>
                    </a:cubicBezTo>
                    <a:cubicBezTo>
                      <a:pt x="665050" y="1479903"/>
                      <a:pt x="655019" y="1440408"/>
                      <a:pt x="653920" y="1399437"/>
                    </a:cubicBezTo>
                    <a:cubicBezTo>
                      <a:pt x="652652" y="1355309"/>
                      <a:pt x="639893" y="1323154"/>
                      <a:pt x="612686" y="1296979"/>
                    </a:cubicBezTo>
                    <a:cubicBezTo>
                      <a:pt x="595576" y="1280408"/>
                      <a:pt x="578401" y="1259588"/>
                      <a:pt x="570220" y="1235618"/>
                    </a:cubicBezTo>
                    <a:cubicBezTo>
                      <a:pt x="553631" y="1186194"/>
                      <a:pt x="545669" y="1131821"/>
                      <a:pt x="529736" y="1081752"/>
                    </a:cubicBezTo>
                    <a:cubicBezTo>
                      <a:pt x="507466" y="1011390"/>
                      <a:pt x="481332" y="944631"/>
                      <a:pt x="414305" y="918292"/>
                    </a:cubicBezTo>
                    <a:cubicBezTo>
                      <a:pt x="377314" y="903769"/>
                      <a:pt x="368843" y="874065"/>
                      <a:pt x="373924" y="825689"/>
                    </a:cubicBezTo>
                    <a:cubicBezTo>
                      <a:pt x="375689" y="809590"/>
                      <a:pt x="376722" y="786203"/>
                      <a:pt x="368949" y="778726"/>
                    </a:cubicBezTo>
                    <a:cubicBezTo>
                      <a:pt x="345838" y="756354"/>
                      <a:pt x="349308" y="725824"/>
                      <a:pt x="347020" y="694643"/>
                    </a:cubicBezTo>
                    <a:cubicBezTo>
                      <a:pt x="345704" y="675894"/>
                      <a:pt x="339306" y="651346"/>
                      <a:pt x="327478" y="642898"/>
                    </a:cubicBezTo>
                    <a:cubicBezTo>
                      <a:pt x="279698" y="608395"/>
                      <a:pt x="263590" y="549247"/>
                      <a:pt x="243468" y="491960"/>
                    </a:cubicBezTo>
                    <a:cubicBezTo>
                      <a:pt x="237433" y="475142"/>
                      <a:pt x="230250" y="456843"/>
                      <a:pt x="218930" y="446010"/>
                    </a:cubicBezTo>
                    <a:cubicBezTo>
                      <a:pt x="194433" y="422927"/>
                      <a:pt x="180036" y="395344"/>
                      <a:pt x="180614" y="354892"/>
                    </a:cubicBezTo>
                    <a:cubicBezTo>
                      <a:pt x="180923" y="342010"/>
                      <a:pt x="176523" y="328798"/>
                      <a:pt x="171988" y="317521"/>
                    </a:cubicBezTo>
                    <a:cubicBezTo>
                      <a:pt x="162052" y="293291"/>
                      <a:pt x="148442" y="271315"/>
                      <a:pt x="139875" y="246378"/>
                    </a:cubicBezTo>
                    <a:cubicBezTo>
                      <a:pt x="117577" y="182780"/>
                      <a:pt x="95749" y="119890"/>
                      <a:pt x="51499" y="73211"/>
                    </a:cubicBezTo>
                    <a:cubicBezTo>
                      <a:pt x="40691" y="61834"/>
                      <a:pt x="29467" y="49763"/>
                      <a:pt x="19690" y="36621"/>
                    </a:cubicBezTo>
                    <a:close/>
                  </a:path>
                </a:pathLst>
              </a:custGeom>
              <a:blipFill dpi="0" rotWithShape="1">
                <a:blip r:embed="rId2">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grpSp>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13544" y="2262220"/>
            <a:ext cx="2598738" cy="2333560"/>
          </a:xfrm>
          <a:custGeom>
            <a:avLst/>
            <a:gdLst/>
            <a:ahLst/>
            <a:cxnLst/>
            <a:rect l="l" t="t" r="r" b="b"/>
            <a:pathLst>
              <a:path w="2619375" h="1860000">
                <a:moveTo>
                  <a:pt x="0" y="0"/>
                </a:moveTo>
                <a:lnTo>
                  <a:pt x="2619375" y="0"/>
                </a:lnTo>
                <a:lnTo>
                  <a:pt x="2619375" y="1860000"/>
                </a:lnTo>
                <a:lnTo>
                  <a:pt x="0" y="1860000"/>
                </a:lnTo>
                <a:close/>
              </a:path>
            </a:pathLst>
          </a:custGeom>
          <a:solidFill>
            <a:schemeClr val="bg1">
              <a:alpha val="62000"/>
            </a:schemeClr>
          </a:solidFill>
        </p:spPr>
      </p:pic>
      <p:sp>
        <p:nvSpPr>
          <p:cNvPr id="14" name="TextBox 13">
            <a:extLst>
              <a:ext uri="{FF2B5EF4-FFF2-40B4-BE49-F238E27FC236}">
                <a16:creationId xmlns:a16="http://schemas.microsoft.com/office/drawing/2014/main" id="{4F8E975F-BFCC-A6F6-EAB8-D7F1D2F44870}"/>
              </a:ext>
            </a:extLst>
          </p:cNvPr>
          <p:cNvSpPr txBox="1"/>
          <p:nvPr/>
        </p:nvSpPr>
        <p:spPr>
          <a:xfrm>
            <a:off x="370680" y="4762005"/>
            <a:ext cx="2771861" cy="678513"/>
          </a:xfrm>
          <a:prstGeom prst="rect">
            <a:avLst/>
          </a:prstGeom>
        </p:spPr>
        <p:txBody>
          <a:bodyPr vert="horz" lIns="91440" tIns="45720" rIns="91440" bIns="45720" rtlCol="0" anchor="b">
            <a:normAutofit fontScale="70000" lnSpcReduction="20000"/>
          </a:bodyPr>
          <a:lstStyle/>
          <a:p>
            <a:pPr algn="ctr">
              <a:lnSpc>
                <a:spcPct val="90000"/>
              </a:lnSpc>
              <a:spcBef>
                <a:spcPct val="0"/>
              </a:spcBef>
              <a:spcAft>
                <a:spcPts val="600"/>
              </a:spcAft>
            </a:pPr>
            <a:r>
              <a:rPr lang="en-US" sz="5600" b="1" dirty="0">
                <a:solidFill>
                  <a:schemeClr val="bg1"/>
                </a:solidFill>
                <a:latin typeface="+mj-lt"/>
                <a:ea typeface="+mj-ea"/>
                <a:cs typeface="+mj-cs"/>
              </a:rPr>
              <a:t>W</a:t>
            </a:r>
            <a:r>
              <a:rPr lang="ar-EG" sz="5600" b="1" dirty="0">
                <a:solidFill>
                  <a:schemeClr val="bg1"/>
                </a:solidFill>
                <a:latin typeface="+mj-lt"/>
                <a:ea typeface="+mj-ea"/>
                <a:cs typeface="+mj-cs"/>
              </a:rPr>
              <a:t>11</a:t>
            </a:r>
            <a:r>
              <a:rPr lang="en-US" sz="5600" b="1" dirty="0">
                <a:solidFill>
                  <a:schemeClr val="bg1"/>
                </a:solidFill>
                <a:latin typeface="+mj-lt"/>
                <a:ea typeface="+mj-ea"/>
                <a:cs typeface="+mj-cs"/>
              </a:rPr>
              <a:t> Lecture</a:t>
            </a:r>
          </a:p>
        </p:txBody>
      </p:sp>
      <p:pic>
        <p:nvPicPr>
          <p:cNvPr id="3" name="Picture 2" descr="A picture containing dark, blue&#10;&#10;Description automatically generated">
            <a:extLst>
              <a:ext uri="{FF2B5EF4-FFF2-40B4-BE49-F238E27FC236}">
                <a16:creationId xmlns:a16="http://schemas.microsoft.com/office/drawing/2014/main" id="{070B32FB-FA22-D202-57FD-362C64F6093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10891" y="1987308"/>
            <a:ext cx="2939577" cy="2204682"/>
          </a:xfrm>
          <a:prstGeom prst="rect">
            <a:avLst/>
          </a:prstGeom>
        </p:spPr>
      </p:pic>
      <p:sp>
        <p:nvSpPr>
          <p:cNvPr id="6" name="TextBox 5">
            <a:extLst>
              <a:ext uri="{FF2B5EF4-FFF2-40B4-BE49-F238E27FC236}">
                <a16:creationId xmlns:a16="http://schemas.microsoft.com/office/drawing/2014/main" id="{064465A7-54AC-A036-F44D-5DD2CB177582}"/>
              </a:ext>
            </a:extLst>
          </p:cNvPr>
          <p:cNvSpPr txBox="1"/>
          <p:nvPr/>
        </p:nvSpPr>
        <p:spPr>
          <a:xfrm>
            <a:off x="4079816" y="692628"/>
            <a:ext cx="4024543" cy="6325642"/>
          </a:xfrm>
          <a:prstGeom prst="rect">
            <a:avLst/>
          </a:prstGeom>
          <a:noFill/>
        </p:spPr>
        <p:txBody>
          <a:bodyPr wrap="square">
            <a:spAutoFit/>
          </a:bodyPr>
          <a:lstStyle/>
          <a:p>
            <a:pPr>
              <a:lnSpc>
                <a:spcPct val="107000"/>
              </a:lnSpc>
              <a:spcAft>
                <a:spcPts val="800"/>
              </a:spcAft>
            </a:pPr>
            <a:r>
              <a:rPr lang="en-US" sz="1800" u="sng" dirty="0">
                <a:solidFill>
                  <a:schemeClr val="bg1"/>
                </a:solidFill>
                <a:effectLst/>
                <a:latin typeface="Calibri" panose="020F0502020204030204" pitchFamily="34" charset="0"/>
                <a:ea typeface="Calibri" panose="020F050202020403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https://grow.google/intl/mena/</a:t>
            </a: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rPr>
              <a:t>	</a:t>
            </a:r>
            <a:r>
              <a:rPr lang="en-US" sz="1800" u="sng" dirty="0">
                <a:solidFill>
                  <a:schemeClr val="bg1"/>
                </a:solidFill>
                <a:effectLst/>
                <a:latin typeface="Calibri" panose="020F0502020204030204" pitchFamily="34" charset="0"/>
                <a:ea typeface="Calibri" panose="020F050202020403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https://learndigital.withgoogle.com/maharatgoogle/courses</a:t>
            </a:r>
            <a:endParaRPr lang="en-US" sz="1800" u="sng"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US" u="sng" dirty="0">
              <a:solidFill>
                <a:schemeClr val="bg1"/>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800" u="sng" dirty="0">
                <a:solidFill>
                  <a:schemeClr val="bg1"/>
                </a:solidFill>
                <a:effectLst/>
                <a:latin typeface="Calibri" panose="020F0502020204030204" pitchFamily="34" charset="0"/>
                <a:ea typeface="Calibri" panose="020F050202020403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linkedin.com/learning/subscription/topics?src=go-pa&amp;trk=sem-ga_campid.11707274773_asid.113135632505_crid.482281950913_kw.linkedin%20learning_d.c_tid.kwd-310582843911_n.g_mt.e_geo.1005394&amp;mcid=6841876146393514213&amp;cid=&amp;gclid=Cj0KCQjw8qmhBhClARIsANAtbofXDezHx-8HaEkToBU_Y3qv3j97i7gLgr09oU-LF7w6atFe9E4j9SMaAihvEALw_wcB&amp;gclsrc=aw.ds</a:t>
            </a: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US" sz="1800" u="sng"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US" sz="1800" u="sng" dirty="0">
                <a:solidFill>
                  <a:schemeClr val="bg1"/>
                </a:solidFill>
                <a:effectLst/>
                <a:latin typeface="Calibri" panose="020F0502020204030204" pitchFamily="34" charset="0"/>
                <a:ea typeface="Calibri" panose="020F0502020204030204" pitchFamily="34" charset="0"/>
                <a:cs typeface="Arial" panose="020B0604020202020204" pitchFamily="34" charset="0"/>
              </a:rPr>
              <a:t>https://www.mindluster.com/?search_for=leadership</a:t>
            </a:r>
          </a:p>
          <a:p>
            <a:pPr>
              <a:lnSpc>
                <a:spcPct val="107000"/>
              </a:lnSpc>
              <a:spcAft>
                <a:spcPts val="800"/>
              </a:spcAft>
            </a:pPr>
            <a:endParaRPr lang="en-US" sz="1800" dirty="0">
              <a:solidFill>
                <a:schemeClr val="bg1"/>
              </a:solidFill>
              <a:effectLst/>
              <a:latin typeface="Calibri" panose="020F0502020204030204" pitchFamily="34" charset="0"/>
              <a:ea typeface="Calibri" panose="020F0502020204030204" pitchFamily="34" charset="0"/>
              <a:cs typeface="Arial" panose="020B0604020202020204" pitchFamily="34" charset="0"/>
            </a:endParaRPr>
          </a:p>
        </p:txBody>
      </p:sp>
      <p:sp>
        <p:nvSpPr>
          <p:cNvPr id="8" name="TextBox 7">
            <a:extLst>
              <a:ext uri="{FF2B5EF4-FFF2-40B4-BE49-F238E27FC236}">
                <a16:creationId xmlns:a16="http://schemas.microsoft.com/office/drawing/2014/main" id="{1D1CB5D8-4411-10F0-76B9-E19792047D76}"/>
              </a:ext>
            </a:extLst>
          </p:cNvPr>
          <p:cNvSpPr txBox="1"/>
          <p:nvPr/>
        </p:nvSpPr>
        <p:spPr>
          <a:xfrm>
            <a:off x="4882712" y="-541"/>
            <a:ext cx="1851917" cy="707886"/>
          </a:xfrm>
          <a:prstGeom prst="rect">
            <a:avLst/>
          </a:prstGeom>
          <a:noFill/>
        </p:spPr>
        <p:txBody>
          <a:bodyPr wrap="none" rtlCol="0">
            <a:spAutoFit/>
          </a:bodyPr>
          <a:lstStyle/>
          <a:p>
            <a:r>
              <a:rPr lang="en-US" sz="4000" b="1" dirty="0">
                <a:ln w="6600">
                  <a:solidFill>
                    <a:schemeClr val="accent2"/>
                  </a:solidFill>
                  <a:prstDash val="solid"/>
                </a:ln>
                <a:solidFill>
                  <a:srgbClr val="FFFFFF"/>
                </a:solidFill>
                <a:effectLst>
                  <a:outerShdw dist="38100" dir="2700000" algn="tl" rotWithShape="0">
                    <a:schemeClr val="accent2"/>
                  </a:outerShdw>
                </a:effectLst>
              </a:rPr>
              <a:t>Courses</a:t>
            </a:r>
          </a:p>
        </p:txBody>
      </p:sp>
      <p:sp>
        <p:nvSpPr>
          <p:cNvPr id="9" name="TextBox 8">
            <a:extLst>
              <a:ext uri="{FF2B5EF4-FFF2-40B4-BE49-F238E27FC236}">
                <a16:creationId xmlns:a16="http://schemas.microsoft.com/office/drawing/2014/main" id="{CFA8A95A-1564-80FC-5719-7D789CD7BB25}"/>
              </a:ext>
            </a:extLst>
          </p:cNvPr>
          <p:cNvSpPr txBox="1"/>
          <p:nvPr/>
        </p:nvSpPr>
        <p:spPr>
          <a:xfrm>
            <a:off x="8316684" y="1414689"/>
            <a:ext cx="4024543" cy="646331"/>
          </a:xfrm>
          <a:prstGeom prst="rect">
            <a:avLst/>
          </a:prstGeom>
          <a:noFill/>
        </p:spPr>
        <p:txBody>
          <a:bodyPr wrap="square">
            <a:spAutoFit/>
          </a:bodyPr>
          <a:lstStyle/>
          <a:p>
            <a:pPr marL="517525" algn="ctr"/>
            <a:r>
              <a:rPr lang="en-US" sz="36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rPr>
              <a:t>Useful Links</a:t>
            </a:r>
            <a:endParaRPr lang="en-US" sz="3200" b="1" dirty="0">
              <a:ln w="9525">
                <a:solidFill>
                  <a:schemeClr val="bg1"/>
                </a:solidFill>
                <a:prstDash val="solid"/>
              </a:ln>
              <a:solidFill>
                <a:schemeClr val="accent1"/>
              </a:solidFill>
              <a:effectLst>
                <a:outerShdw blurRad="12700" dist="38100" dir="2700000" algn="tl" rotWithShape="0">
                  <a:schemeClr val="accent5">
                    <a:lumMod val="60000"/>
                    <a:lumOff val="40000"/>
                  </a:schemeClr>
                </a:outerShdw>
              </a:effectLst>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2608012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1C4FDBE2-32F7-4AC4-A40C-C51C65B1D4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5" name="Arc 14">
            <a:extLst>
              <a:ext uri="{FF2B5EF4-FFF2-40B4-BE49-F238E27FC236}">
                <a16:creationId xmlns:a16="http://schemas.microsoft.com/office/drawing/2014/main" id="{E2B33195-5BCA-4BB7-A82D-6739522687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604789">
            <a:off x="675639" y="775849"/>
            <a:ext cx="2987899" cy="2987899"/>
          </a:xfrm>
          <a:prstGeom prst="arc">
            <a:avLst>
              <a:gd name="adj1" fmla="val 14455503"/>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8" name="TextBox 7"/>
          <p:cNvSpPr txBox="1"/>
          <p:nvPr/>
        </p:nvSpPr>
        <p:spPr>
          <a:xfrm>
            <a:off x="976222" y="1364853"/>
            <a:ext cx="3446359" cy="9485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200" b="1" dirty="0">
                <a:solidFill>
                  <a:srgbClr val="FFFFFF"/>
                </a:solidFill>
                <a:latin typeface="+mj-lt"/>
                <a:ea typeface="+mj-ea"/>
                <a:cs typeface="+mj-cs"/>
              </a:rPr>
              <a:t>W11 Lecture</a:t>
            </a:r>
          </a:p>
        </p:txBody>
      </p:sp>
      <p:sp>
        <p:nvSpPr>
          <p:cNvPr id="17" name="Oval 16">
            <a:extLst>
              <a:ext uri="{FF2B5EF4-FFF2-40B4-BE49-F238E27FC236}">
                <a16:creationId xmlns:a16="http://schemas.microsoft.com/office/drawing/2014/main" id="{CF8AD9F3-9AF6-494F-83A3-2F6775639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5976" y="2130090"/>
            <a:ext cx="457824" cy="445404"/>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11156773-3FB3-46D9-9F87-821287404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13872" y="3116072"/>
            <a:ext cx="4378128" cy="3741928"/>
          </a:xfrm>
          <a:custGeom>
            <a:avLst/>
            <a:gdLst>
              <a:gd name="connsiteX0" fmla="*/ 2605183 w 4378128"/>
              <a:gd name="connsiteY0" fmla="*/ 0 h 3741928"/>
              <a:gd name="connsiteX1" fmla="*/ 4262321 w 4378128"/>
              <a:gd name="connsiteY1" fmla="*/ 594897 h 3741928"/>
              <a:gd name="connsiteX2" fmla="*/ 4378128 w 4378128"/>
              <a:gd name="connsiteY2" fmla="*/ 700149 h 3741928"/>
              <a:gd name="connsiteX3" fmla="*/ 4378128 w 4378128"/>
              <a:gd name="connsiteY3" fmla="*/ 3741928 h 3741928"/>
              <a:gd name="connsiteX4" fmla="*/ 263831 w 4378128"/>
              <a:gd name="connsiteY4" fmla="*/ 3741928 h 3741928"/>
              <a:gd name="connsiteX5" fmla="*/ 204729 w 4378128"/>
              <a:gd name="connsiteY5" fmla="*/ 3619238 h 3741928"/>
              <a:gd name="connsiteX6" fmla="*/ 0 w 4378128"/>
              <a:gd name="connsiteY6" fmla="*/ 2605183 h 3741928"/>
              <a:gd name="connsiteX7" fmla="*/ 2605183 w 4378128"/>
              <a:gd name="connsiteY7" fmla="*/ 0 h 37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78128" h="3741928">
                <a:moveTo>
                  <a:pt x="2605183" y="0"/>
                </a:moveTo>
                <a:cubicBezTo>
                  <a:pt x="3234659" y="0"/>
                  <a:pt x="3811992" y="223253"/>
                  <a:pt x="4262321" y="594897"/>
                </a:cubicBezTo>
                <a:lnTo>
                  <a:pt x="4378128" y="700149"/>
                </a:lnTo>
                <a:lnTo>
                  <a:pt x="4378128" y="3741928"/>
                </a:lnTo>
                <a:lnTo>
                  <a:pt x="263831" y="3741928"/>
                </a:lnTo>
                <a:lnTo>
                  <a:pt x="204729" y="3619238"/>
                </a:lnTo>
                <a:cubicBezTo>
                  <a:pt x="72899" y="3307558"/>
                  <a:pt x="0" y="2964884"/>
                  <a:pt x="0" y="2605183"/>
                </a:cubicBezTo>
                <a:cubicBezTo>
                  <a:pt x="0" y="1166380"/>
                  <a:pt x="1166380" y="0"/>
                  <a:pt x="2605183"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Shape 20">
            <a:extLst>
              <a:ext uri="{FF2B5EF4-FFF2-40B4-BE49-F238E27FC236}">
                <a16:creationId xmlns:a16="http://schemas.microsoft.com/office/drawing/2014/main" id="{E8EA24D0-C854-4AA8-B8FD-D252660D8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99731" y="1"/>
            <a:ext cx="4208478" cy="3678281"/>
          </a:xfrm>
          <a:custGeom>
            <a:avLst/>
            <a:gdLst>
              <a:gd name="connsiteX0" fmla="*/ 711074 w 4208478"/>
              <a:gd name="connsiteY0" fmla="*/ 0 h 3678281"/>
              <a:gd name="connsiteX1" fmla="*/ 3497404 w 4208478"/>
              <a:gd name="connsiteY1" fmla="*/ 0 h 3678281"/>
              <a:gd name="connsiteX2" fmla="*/ 3592161 w 4208478"/>
              <a:gd name="connsiteY2" fmla="*/ 86120 h 3678281"/>
              <a:gd name="connsiteX3" fmla="*/ 4208478 w 4208478"/>
              <a:gd name="connsiteY3" fmla="*/ 1574042 h 3678281"/>
              <a:gd name="connsiteX4" fmla="*/ 2104239 w 4208478"/>
              <a:gd name="connsiteY4" fmla="*/ 3678281 h 3678281"/>
              <a:gd name="connsiteX5" fmla="*/ 0 w 4208478"/>
              <a:gd name="connsiteY5" fmla="*/ 1574042 h 3678281"/>
              <a:gd name="connsiteX6" fmla="*/ 616318 w 4208478"/>
              <a:gd name="connsiteY6" fmla="*/ 86120 h 3678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08478" h="3678281">
                <a:moveTo>
                  <a:pt x="711074" y="0"/>
                </a:moveTo>
                <a:lnTo>
                  <a:pt x="3497404" y="0"/>
                </a:lnTo>
                <a:lnTo>
                  <a:pt x="3592161" y="86120"/>
                </a:lnTo>
                <a:cubicBezTo>
                  <a:pt x="3972953" y="466913"/>
                  <a:pt x="4208478" y="992973"/>
                  <a:pt x="4208478" y="1574042"/>
                </a:cubicBezTo>
                <a:cubicBezTo>
                  <a:pt x="4208478" y="2736181"/>
                  <a:pt x="3266378" y="3678281"/>
                  <a:pt x="2104239" y="3678281"/>
                </a:cubicBezTo>
                <a:cubicBezTo>
                  <a:pt x="942100" y="3678281"/>
                  <a:pt x="0" y="2736181"/>
                  <a:pt x="0" y="1574042"/>
                </a:cubicBezTo>
                <a:cubicBezTo>
                  <a:pt x="0" y="992973"/>
                  <a:pt x="235525" y="466913"/>
                  <a:pt x="616318" y="8612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70029" y="337244"/>
            <a:ext cx="2867881" cy="2575239"/>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a:solidFill>
            <a:schemeClr val="bg1">
              <a:alpha val="62000"/>
            </a:schemeClr>
          </a:solidFill>
        </p:spPr>
      </p:pic>
      <p:pic>
        <p:nvPicPr>
          <p:cNvPr id="3" name="Picture 2" descr="A picture containing transport, wheel&#10;&#10;Description automatically generated">
            <a:extLst>
              <a:ext uri="{FF2B5EF4-FFF2-40B4-BE49-F238E27FC236}">
                <a16:creationId xmlns:a16="http://schemas.microsoft.com/office/drawing/2014/main" id="{8FC150E2-E575-A3FF-AB5E-718563E485A5}"/>
              </a:ext>
            </a:extLst>
          </p:cNvPr>
          <p:cNvPicPr>
            <a:picLocks noChangeAspect="1"/>
          </p:cNvPicPr>
          <p:nvPr/>
        </p:nvPicPr>
        <p:blipFill rotWithShape="1">
          <a:blip r:embed="rId3">
            <a:extLst>
              <a:ext uri="{28A0092B-C50C-407E-A947-70E740481C1C}">
                <a14:useLocalDpi xmlns:a14="http://schemas.microsoft.com/office/drawing/2010/main" val="0"/>
              </a:ext>
            </a:extLst>
          </a:blip>
          <a:srcRect b="13136"/>
          <a:stretch/>
        </p:blipFill>
        <p:spPr>
          <a:xfrm>
            <a:off x="8058235" y="4810248"/>
            <a:ext cx="4031902" cy="1000358"/>
          </a:xfrm>
          <a:custGeom>
            <a:avLst/>
            <a:gdLst/>
            <a:ahLst/>
            <a:cxnLst/>
            <a:rect l="l" t="t" r="r" b="b"/>
            <a:pathLst>
              <a:path w="2833631" h="2677010">
                <a:moveTo>
                  <a:pt x="49418" y="0"/>
                </a:moveTo>
                <a:lnTo>
                  <a:pt x="2784213" y="0"/>
                </a:lnTo>
                <a:cubicBezTo>
                  <a:pt x="2811506" y="0"/>
                  <a:pt x="2833631" y="22125"/>
                  <a:pt x="2833631" y="49418"/>
                </a:cubicBezTo>
                <a:lnTo>
                  <a:pt x="2833631" y="2627592"/>
                </a:lnTo>
                <a:cubicBezTo>
                  <a:pt x="2833631" y="2654885"/>
                  <a:pt x="2811506" y="2677010"/>
                  <a:pt x="2784213" y="2677010"/>
                </a:cubicBezTo>
                <a:lnTo>
                  <a:pt x="49418" y="2677010"/>
                </a:lnTo>
                <a:cubicBezTo>
                  <a:pt x="22125" y="2677010"/>
                  <a:pt x="0" y="2654885"/>
                  <a:pt x="0" y="2627592"/>
                </a:cubicBezTo>
                <a:lnTo>
                  <a:pt x="0" y="49418"/>
                </a:lnTo>
                <a:cubicBezTo>
                  <a:pt x="0" y="22125"/>
                  <a:pt x="22125" y="0"/>
                  <a:pt x="49418" y="0"/>
                </a:cubicBezTo>
                <a:close/>
              </a:path>
            </a:pathLst>
          </a:custGeom>
        </p:spPr>
      </p:pic>
    </p:spTree>
    <p:extLst>
      <p:ext uri="{BB962C8B-B14F-4D97-AF65-F5344CB8AC3E}">
        <p14:creationId xmlns:p14="http://schemas.microsoft.com/office/powerpoint/2010/main" val="37972464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846246" y="1303434"/>
            <a:ext cx="10117776" cy="5022937"/>
          </a:xfrm>
          <a:prstGeom prst="rect">
            <a:avLst/>
          </a:prstGeom>
        </p:spPr>
        <p:txBody>
          <a:bodyPr vert="horz" wrap="square" lIns="0" tIns="8659" rIns="0" bIns="0" rtlCol="0">
            <a:spAutoFit/>
          </a:bodyPr>
          <a:lstStyle/>
          <a:p>
            <a:pPr marL="8659" marR="3464">
              <a:spcBef>
                <a:spcPts val="941"/>
              </a:spcBef>
            </a:pPr>
            <a:r>
              <a:rPr sz="2400" dirty="0">
                <a:latin typeface="Franklin Gothic Book"/>
                <a:cs typeface="Franklin Gothic Book"/>
              </a:rPr>
              <a:t>A</a:t>
            </a:r>
            <a:r>
              <a:rPr sz="2400" spc="-3" dirty="0">
                <a:latin typeface="Franklin Gothic Book"/>
                <a:cs typeface="Franklin Gothic Book"/>
              </a:rPr>
              <a:t> philosophy</a:t>
            </a:r>
            <a:r>
              <a:rPr sz="2400" dirty="0">
                <a:latin typeface="Franklin Gothic Book"/>
                <a:cs typeface="Franklin Gothic Book"/>
              </a:rPr>
              <a:t> </a:t>
            </a:r>
            <a:r>
              <a:rPr sz="2400" spc="-7" dirty="0">
                <a:latin typeface="Franklin Gothic Book"/>
                <a:cs typeface="Franklin Gothic Book"/>
              </a:rPr>
              <a:t>is</a:t>
            </a:r>
            <a:r>
              <a:rPr sz="2400" spc="3" dirty="0">
                <a:latin typeface="Franklin Gothic Book"/>
                <a:cs typeface="Franklin Gothic Book"/>
              </a:rPr>
              <a:t> </a:t>
            </a:r>
            <a:r>
              <a:rPr sz="2400" dirty="0">
                <a:latin typeface="Franklin Gothic Book"/>
                <a:cs typeface="Franklin Gothic Book"/>
              </a:rPr>
              <a:t>a</a:t>
            </a:r>
            <a:r>
              <a:rPr sz="2400" spc="7" dirty="0">
                <a:latin typeface="Franklin Gothic Book"/>
                <a:cs typeface="Franklin Gothic Book"/>
              </a:rPr>
              <a:t> </a:t>
            </a:r>
            <a:r>
              <a:rPr sz="2400" spc="-3" dirty="0">
                <a:latin typeface="Franklin Gothic Book"/>
                <a:cs typeface="Franklin Gothic Book"/>
              </a:rPr>
              <a:t>theory </a:t>
            </a:r>
            <a:r>
              <a:rPr sz="2400" dirty="0">
                <a:latin typeface="Franklin Gothic Book"/>
                <a:cs typeface="Franklin Gothic Book"/>
              </a:rPr>
              <a:t>or</a:t>
            </a:r>
            <a:r>
              <a:rPr sz="2400" spc="-7" dirty="0">
                <a:latin typeface="Franklin Gothic Book"/>
                <a:cs typeface="Franklin Gothic Book"/>
              </a:rPr>
              <a:t> </a:t>
            </a:r>
            <a:r>
              <a:rPr sz="2400" spc="-3" dirty="0">
                <a:latin typeface="Franklin Gothic Book"/>
                <a:cs typeface="Franklin Gothic Book"/>
              </a:rPr>
              <a:t>attitude</a:t>
            </a:r>
            <a:r>
              <a:rPr sz="2400" spc="3" dirty="0">
                <a:latin typeface="Franklin Gothic Book"/>
                <a:cs typeface="Franklin Gothic Book"/>
              </a:rPr>
              <a:t> </a:t>
            </a:r>
            <a:r>
              <a:rPr sz="2400" spc="-3" dirty="0">
                <a:latin typeface="Franklin Gothic Book"/>
                <a:cs typeface="Franklin Gothic Book"/>
              </a:rPr>
              <a:t>that</a:t>
            </a:r>
            <a:r>
              <a:rPr sz="2400" spc="-10" dirty="0">
                <a:latin typeface="Franklin Gothic Book"/>
                <a:cs typeface="Franklin Gothic Book"/>
              </a:rPr>
              <a:t> </a:t>
            </a:r>
            <a:r>
              <a:rPr sz="2400" dirty="0">
                <a:latin typeface="Franklin Gothic Book"/>
                <a:cs typeface="Franklin Gothic Book"/>
              </a:rPr>
              <a:t>acts</a:t>
            </a:r>
            <a:r>
              <a:rPr sz="2400" spc="-7" dirty="0">
                <a:latin typeface="Franklin Gothic Book"/>
                <a:cs typeface="Franklin Gothic Book"/>
              </a:rPr>
              <a:t> </a:t>
            </a:r>
            <a:r>
              <a:rPr sz="2400" dirty="0">
                <a:latin typeface="Franklin Gothic Book"/>
                <a:cs typeface="Franklin Gothic Book"/>
              </a:rPr>
              <a:t>as</a:t>
            </a:r>
            <a:r>
              <a:rPr sz="2400" spc="-3" dirty="0">
                <a:latin typeface="Franklin Gothic Book"/>
                <a:cs typeface="Franklin Gothic Book"/>
              </a:rPr>
              <a:t> </a:t>
            </a:r>
            <a:r>
              <a:rPr sz="2400" dirty="0">
                <a:latin typeface="Franklin Gothic Book"/>
                <a:cs typeface="Franklin Gothic Book"/>
              </a:rPr>
              <a:t>a</a:t>
            </a:r>
            <a:r>
              <a:rPr sz="2400" spc="3" dirty="0">
                <a:latin typeface="Franklin Gothic Book"/>
                <a:cs typeface="Franklin Gothic Book"/>
              </a:rPr>
              <a:t> </a:t>
            </a:r>
            <a:r>
              <a:rPr sz="2400" spc="-3" dirty="0">
                <a:latin typeface="Franklin Gothic Book"/>
                <a:cs typeface="Franklin Gothic Book"/>
              </a:rPr>
              <a:t>guiding</a:t>
            </a:r>
            <a:r>
              <a:rPr sz="2400" dirty="0">
                <a:latin typeface="Franklin Gothic Book"/>
                <a:cs typeface="Franklin Gothic Book"/>
              </a:rPr>
              <a:t> </a:t>
            </a:r>
            <a:r>
              <a:rPr sz="2400" spc="-3" dirty="0">
                <a:latin typeface="Franklin Gothic Book"/>
                <a:cs typeface="Franklin Gothic Book"/>
              </a:rPr>
              <a:t>principle</a:t>
            </a:r>
            <a:r>
              <a:rPr sz="2400" spc="3" dirty="0">
                <a:latin typeface="Franklin Gothic Book"/>
                <a:cs typeface="Franklin Gothic Book"/>
              </a:rPr>
              <a:t> </a:t>
            </a:r>
            <a:r>
              <a:rPr sz="2400" dirty="0">
                <a:latin typeface="Franklin Gothic Book"/>
                <a:cs typeface="Franklin Gothic Book"/>
              </a:rPr>
              <a:t>for </a:t>
            </a:r>
            <a:r>
              <a:rPr sz="2400" spc="-3" dirty="0">
                <a:latin typeface="Franklin Gothic Book"/>
                <a:cs typeface="Franklin Gothic Book"/>
              </a:rPr>
              <a:t>behavior.</a:t>
            </a:r>
            <a:r>
              <a:rPr sz="2400" spc="3" dirty="0">
                <a:latin typeface="Franklin Gothic Book"/>
                <a:cs typeface="Franklin Gothic Book"/>
              </a:rPr>
              <a:t> </a:t>
            </a:r>
            <a:r>
              <a:rPr sz="2400" dirty="0">
                <a:latin typeface="Franklin Gothic Book"/>
                <a:cs typeface="Franklin Gothic Book"/>
              </a:rPr>
              <a:t>A </a:t>
            </a:r>
            <a:r>
              <a:rPr sz="2400" spc="-3" dirty="0">
                <a:latin typeface="Franklin Gothic Book"/>
                <a:cs typeface="Franklin Gothic Book"/>
              </a:rPr>
              <a:t>leadership </a:t>
            </a:r>
            <a:r>
              <a:rPr sz="2400" dirty="0">
                <a:latin typeface="Franklin Gothic Book"/>
                <a:cs typeface="Franklin Gothic Book"/>
              </a:rPr>
              <a:t> </a:t>
            </a:r>
            <a:r>
              <a:rPr sz="2400" spc="-3" dirty="0">
                <a:latin typeface="Franklin Gothic Book"/>
                <a:cs typeface="Franklin Gothic Book"/>
              </a:rPr>
              <a:t>philosophy,</a:t>
            </a:r>
            <a:r>
              <a:rPr sz="2400" spc="7" dirty="0">
                <a:latin typeface="Franklin Gothic Book"/>
                <a:cs typeface="Franklin Gothic Book"/>
              </a:rPr>
              <a:t> </a:t>
            </a:r>
            <a:r>
              <a:rPr sz="2400" spc="-3" dirty="0">
                <a:latin typeface="Franklin Gothic Book"/>
                <a:cs typeface="Franklin Gothic Book"/>
              </a:rPr>
              <a:t>therefore,</a:t>
            </a:r>
            <a:r>
              <a:rPr sz="2400" spc="7" dirty="0">
                <a:latin typeface="Franklin Gothic Book"/>
                <a:cs typeface="Franklin Gothic Book"/>
              </a:rPr>
              <a:t> </a:t>
            </a:r>
            <a:r>
              <a:rPr sz="2400" spc="-3" dirty="0">
                <a:latin typeface="Franklin Gothic Book"/>
                <a:cs typeface="Franklin Gothic Book"/>
              </a:rPr>
              <a:t>guides</a:t>
            </a:r>
            <a:r>
              <a:rPr sz="2400" spc="7" dirty="0">
                <a:latin typeface="Franklin Gothic Book"/>
                <a:cs typeface="Franklin Gothic Book"/>
              </a:rPr>
              <a:t> </a:t>
            </a:r>
            <a:r>
              <a:rPr sz="2400" spc="-3" dirty="0">
                <a:latin typeface="Franklin Gothic Book"/>
                <a:cs typeface="Franklin Gothic Book"/>
              </a:rPr>
              <a:t>actions,</a:t>
            </a:r>
            <a:r>
              <a:rPr sz="2400" spc="7" dirty="0">
                <a:latin typeface="Franklin Gothic Book"/>
                <a:cs typeface="Franklin Gothic Book"/>
              </a:rPr>
              <a:t> </a:t>
            </a:r>
            <a:r>
              <a:rPr sz="2400" spc="-3" dirty="0">
                <a:latin typeface="Franklin Gothic Book"/>
                <a:cs typeface="Franklin Gothic Book"/>
              </a:rPr>
              <a:t>behaviors,</a:t>
            </a:r>
            <a:r>
              <a:rPr sz="2400" spc="7" dirty="0">
                <a:latin typeface="Franklin Gothic Book"/>
                <a:cs typeface="Franklin Gothic Book"/>
              </a:rPr>
              <a:t> </a:t>
            </a:r>
            <a:r>
              <a:rPr sz="2400" spc="-3" dirty="0">
                <a:latin typeface="Franklin Gothic Book"/>
                <a:cs typeface="Franklin Gothic Book"/>
              </a:rPr>
              <a:t>and</a:t>
            </a:r>
            <a:r>
              <a:rPr sz="2400" spc="17" dirty="0">
                <a:latin typeface="Franklin Gothic Book"/>
                <a:cs typeface="Franklin Gothic Book"/>
              </a:rPr>
              <a:t> </a:t>
            </a:r>
            <a:r>
              <a:rPr sz="2400" spc="-3" dirty="0">
                <a:latin typeface="Franklin Gothic Book"/>
                <a:cs typeface="Franklin Gothic Book"/>
              </a:rPr>
              <a:t>ideas</a:t>
            </a:r>
            <a:r>
              <a:rPr sz="2400" spc="10" dirty="0">
                <a:latin typeface="Franklin Gothic Book"/>
                <a:cs typeface="Franklin Gothic Book"/>
              </a:rPr>
              <a:t> </a:t>
            </a:r>
            <a:r>
              <a:rPr sz="2400" spc="-3" dirty="0">
                <a:latin typeface="Franklin Gothic Book"/>
                <a:cs typeface="Franklin Gothic Book"/>
              </a:rPr>
              <a:t>based</a:t>
            </a:r>
            <a:r>
              <a:rPr sz="2400" spc="3" dirty="0">
                <a:latin typeface="Franklin Gothic Book"/>
                <a:cs typeface="Franklin Gothic Book"/>
              </a:rPr>
              <a:t> </a:t>
            </a:r>
            <a:r>
              <a:rPr sz="2400" dirty="0">
                <a:latin typeface="Franklin Gothic Book"/>
                <a:cs typeface="Franklin Gothic Book"/>
              </a:rPr>
              <a:t>on </a:t>
            </a:r>
            <a:r>
              <a:rPr sz="2400" spc="-3" dirty="0">
                <a:latin typeface="Franklin Gothic Book"/>
                <a:cs typeface="Franklin Gothic Book"/>
              </a:rPr>
              <a:t>one’s</a:t>
            </a:r>
            <a:r>
              <a:rPr sz="2400" spc="7" dirty="0">
                <a:latin typeface="Franklin Gothic Book"/>
                <a:cs typeface="Franklin Gothic Book"/>
              </a:rPr>
              <a:t> </a:t>
            </a:r>
            <a:r>
              <a:rPr sz="2400" spc="-3" dirty="0">
                <a:latin typeface="Franklin Gothic Book"/>
                <a:cs typeface="Franklin Gothic Book"/>
              </a:rPr>
              <a:t>expectations,</a:t>
            </a:r>
            <a:r>
              <a:rPr sz="2400" spc="10" dirty="0">
                <a:latin typeface="Franklin Gothic Book"/>
                <a:cs typeface="Franklin Gothic Book"/>
              </a:rPr>
              <a:t> </a:t>
            </a:r>
            <a:r>
              <a:rPr sz="2400" spc="-3" dirty="0">
                <a:latin typeface="Franklin Gothic Book"/>
                <a:cs typeface="Franklin Gothic Book"/>
              </a:rPr>
              <a:t>values, </a:t>
            </a:r>
            <a:r>
              <a:rPr sz="2400" dirty="0">
                <a:latin typeface="Franklin Gothic Book"/>
                <a:cs typeface="Franklin Gothic Book"/>
              </a:rPr>
              <a:t>and </a:t>
            </a:r>
            <a:r>
              <a:rPr sz="2400" spc="-177" dirty="0">
                <a:latin typeface="Franklin Gothic Book"/>
                <a:cs typeface="Franklin Gothic Book"/>
              </a:rPr>
              <a:t> </a:t>
            </a:r>
            <a:r>
              <a:rPr sz="2400" dirty="0">
                <a:latin typeface="Franklin Gothic Book"/>
                <a:cs typeface="Franklin Gothic Book"/>
              </a:rPr>
              <a:t>beliefs.</a:t>
            </a:r>
          </a:p>
          <a:p>
            <a:pPr>
              <a:spcBef>
                <a:spcPts val="17"/>
              </a:spcBef>
            </a:pPr>
            <a:endParaRPr sz="2400" dirty="0">
              <a:latin typeface="Franklin Gothic Book"/>
              <a:cs typeface="Franklin Gothic Book"/>
            </a:endParaRPr>
          </a:p>
          <a:p>
            <a:pPr marL="8659" marR="214740"/>
            <a:r>
              <a:rPr sz="2400" dirty="0">
                <a:latin typeface="Franklin Gothic Book"/>
                <a:cs typeface="Franklin Gothic Book"/>
              </a:rPr>
              <a:t>To</a:t>
            </a:r>
            <a:r>
              <a:rPr sz="2400" spc="-3" dirty="0">
                <a:latin typeface="Franklin Gothic Book"/>
                <a:cs typeface="Franklin Gothic Book"/>
              </a:rPr>
              <a:t> </a:t>
            </a:r>
            <a:r>
              <a:rPr sz="2400" dirty="0">
                <a:latin typeface="Franklin Gothic Book"/>
                <a:cs typeface="Franklin Gothic Book"/>
              </a:rPr>
              <a:t>develop</a:t>
            </a:r>
            <a:r>
              <a:rPr sz="2400" spc="-10" dirty="0">
                <a:latin typeface="Franklin Gothic Book"/>
                <a:cs typeface="Franklin Gothic Book"/>
              </a:rPr>
              <a:t> </a:t>
            </a:r>
            <a:r>
              <a:rPr sz="2400" dirty="0">
                <a:latin typeface="Franklin Gothic Book"/>
                <a:cs typeface="Franklin Gothic Book"/>
              </a:rPr>
              <a:t>a</a:t>
            </a:r>
            <a:r>
              <a:rPr sz="2400" spc="7" dirty="0">
                <a:latin typeface="Franklin Gothic Book"/>
                <a:cs typeface="Franklin Gothic Book"/>
              </a:rPr>
              <a:t> </a:t>
            </a:r>
            <a:r>
              <a:rPr sz="2400" spc="-3" dirty="0">
                <a:latin typeface="Franklin Gothic Book"/>
                <a:cs typeface="Franklin Gothic Book"/>
              </a:rPr>
              <a:t>personal</a:t>
            </a:r>
            <a:r>
              <a:rPr sz="2400" spc="3" dirty="0">
                <a:latin typeface="Franklin Gothic Book"/>
                <a:cs typeface="Franklin Gothic Book"/>
              </a:rPr>
              <a:t> </a:t>
            </a:r>
            <a:r>
              <a:rPr sz="2400" spc="-3" dirty="0">
                <a:latin typeface="Franklin Gothic Book"/>
                <a:cs typeface="Franklin Gothic Book"/>
              </a:rPr>
              <a:t>leadership</a:t>
            </a:r>
            <a:r>
              <a:rPr sz="2400" dirty="0">
                <a:latin typeface="Franklin Gothic Book"/>
                <a:cs typeface="Franklin Gothic Book"/>
              </a:rPr>
              <a:t> </a:t>
            </a:r>
            <a:r>
              <a:rPr sz="2400" spc="-3" dirty="0">
                <a:latin typeface="Franklin Gothic Book"/>
                <a:cs typeface="Franklin Gothic Book"/>
              </a:rPr>
              <a:t>philosophy,</a:t>
            </a:r>
            <a:r>
              <a:rPr sz="2400" spc="3" dirty="0">
                <a:latin typeface="Franklin Gothic Book"/>
                <a:cs typeface="Franklin Gothic Book"/>
              </a:rPr>
              <a:t> </a:t>
            </a:r>
            <a:r>
              <a:rPr sz="2400" spc="-3" dirty="0">
                <a:latin typeface="Franklin Gothic Book"/>
                <a:cs typeface="Franklin Gothic Book"/>
              </a:rPr>
              <a:t>you</a:t>
            </a:r>
            <a:r>
              <a:rPr sz="2400" spc="3" dirty="0">
                <a:latin typeface="Franklin Gothic Book"/>
                <a:cs typeface="Franklin Gothic Book"/>
              </a:rPr>
              <a:t> </a:t>
            </a:r>
            <a:r>
              <a:rPr sz="2400" dirty="0">
                <a:latin typeface="Franklin Gothic Book"/>
                <a:cs typeface="Franklin Gothic Book"/>
              </a:rPr>
              <a:t>must </a:t>
            </a:r>
            <a:r>
              <a:rPr sz="2400" spc="-3" dirty="0">
                <a:solidFill>
                  <a:srgbClr val="C00000"/>
                </a:solidFill>
                <a:latin typeface="Franklin Gothic Book"/>
                <a:cs typeface="Franklin Gothic Book"/>
              </a:rPr>
              <a:t>first </a:t>
            </a:r>
            <a:r>
              <a:rPr sz="2400" dirty="0">
                <a:solidFill>
                  <a:srgbClr val="C00000"/>
                </a:solidFill>
                <a:latin typeface="Franklin Gothic Book"/>
                <a:cs typeface="Franklin Gothic Book"/>
              </a:rPr>
              <a:t>explore</a:t>
            </a:r>
            <a:r>
              <a:rPr sz="2400" spc="-3" dirty="0">
                <a:solidFill>
                  <a:srgbClr val="C00000"/>
                </a:solidFill>
                <a:latin typeface="Franklin Gothic Book"/>
                <a:cs typeface="Franklin Gothic Book"/>
              </a:rPr>
              <a:t> </a:t>
            </a:r>
            <a:r>
              <a:rPr sz="2400" spc="-3" dirty="0">
                <a:latin typeface="Franklin Gothic Book"/>
                <a:cs typeface="Franklin Gothic Book"/>
              </a:rPr>
              <a:t>and</a:t>
            </a:r>
            <a:r>
              <a:rPr sz="2400" spc="3" dirty="0">
                <a:latin typeface="Franklin Gothic Book"/>
                <a:cs typeface="Franklin Gothic Book"/>
              </a:rPr>
              <a:t> </a:t>
            </a:r>
            <a:r>
              <a:rPr sz="2400" b="1" spc="-3" dirty="0">
                <a:solidFill>
                  <a:srgbClr val="C00000"/>
                </a:solidFill>
                <a:latin typeface="Franklin Gothic Book"/>
                <a:cs typeface="Franklin Gothic Book"/>
              </a:rPr>
              <a:t>determine</a:t>
            </a:r>
            <a:r>
              <a:rPr sz="2400" b="1" spc="3" dirty="0">
                <a:solidFill>
                  <a:srgbClr val="C00000"/>
                </a:solidFill>
                <a:latin typeface="Franklin Gothic Book"/>
                <a:cs typeface="Franklin Gothic Book"/>
              </a:rPr>
              <a:t> </a:t>
            </a:r>
            <a:r>
              <a:rPr sz="2400" b="1" spc="-3" dirty="0">
                <a:solidFill>
                  <a:srgbClr val="C00000"/>
                </a:solidFill>
                <a:latin typeface="Franklin Gothic Book"/>
                <a:cs typeface="Franklin Gothic Book"/>
              </a:rPr>
              <a:t>who</a:t>
            </a:r>
            <a:r>
              <a:rPr sz="2400" b="1" spc="3" dirty="0">
                <a:solidFill>
                  <a:srgbClr val="C00000"/>
                </a:solidFill>
                <a:latin typeface="Franklin Gothic Book"/>
                <a:cs typeface="Franklin Gothic Book"/>
              </a:rPr>
              <a:t> </a:t>
            </a:r>
            <a:r>
              <a:rPr sz="2400" b="1" spc="-3" dirty="0">
                <a:solidFill>
                  <a:srgbClr val="C00000"/>
                </a:solidFill>
                <a:latin typeface="Franklin Gothic Book"/>
                <a:cs typeface="Franklin Gothic Book"/>
              </a:rPr>
              <a:t>you </a:t>
            </a:r>
            <a:r>
              <a:rPr sz="2400" b="1" dirty="0">
                <a:solidFill>
                  <a:srgbClr val="C00000"/>
                </a:solidFill>
                <a:latin typeface="Franklin Gothic Book"/>
                <a:cs typeface="Franklin Gothic Book"/>
              </a:rPr>
              <a:t> </a:t>
            </a:r>
            <a:r>
              <a:rPr sz="2400" b="1" spc="-3" dirty="0">
                <a:solidFill>
                  <a:srgbClr val="C00000"/>
                </a:solidFill>
                <a:latin typeface="Franklin Gothic Book"/>
                <a:cs typeface="Franklin Gothic Book"/>
              </a:rPr>
              <a:t>are/want</a:t>
            </a:r>
            <a:r>
              <a:rPr sz="2400" b="1" dirty="0">
                <a:solidFill>
                  <a:srgbClr val="C00000"/>
                </a:solidFill>
                <a:latin typeface="Franklin Gothic Book"/>
                <a:cs typeface="Franklin Gothic Book"/>
              </a:rPr>
              <a:t> </a:t>
            </a:r>
            <a:r>
              <a:rPr sz="2400" b="1" spc="-3" dirty="0">
                <a:solidFill>
                  <a:srgbClr val="C00000"/>
                </a:solidFill>
                <a:latin typeface="Franklin Gothic Book"/>
                <a:cs typeface="Franklin Gothic Book"/>
              </a:rPr>
              <a:t>to</a:t>
            </a:r>
            <a:r>
              <a:rPr sz="2400" b="1" spc="3" dirty="0">
                <a:solidFill>
                  <a:srgbClr val="C00000"/>
                </a:solidFill>
                <a:latin typeface="Franklin Gothic Book"/>
                <a:cs typeface="Franklin Gothic Book"/>
              </a:rPr>
              <a:t> </a:t>
            </a:r>
            <a:r>
              <a:rPr sz="2400" b="1" spc="-3" dirty="0">
                <a:solidFill>
                  <a:srgbClr val="C00000"/>
                </a:solidFill>
                <a:latin typeface="Franklin Gothic Book"/>
                <a:cs typeface="Franklin Gothic Book"/>
              </a:rPr>
              <a:t>be</a:t>
            </a:r>
            <a:r>
              <a:rPr sz="2400" b="1" spc="-10" dirty="0">
                <a:solidFill>
                  <a:srgbClr val="C00000"/>
                </a:solidFill>
                <a:latin typeface="Franklin Gothic Book"/>
                <a:cs typeface="Franklin Gothic Book"/>
              </a:rPr>
              <a:t> </a:t>
            </a:r>
            <a:r>
              <a:rPr sz="2400" b="1" dirty="0">
                <a:solidFill>
                  <a:srgbClr val="C00000"/>
                </a:solidFill>
                <a:latin typeface="Franklin Gothic Book"/>
                <a:cs typeface="Franklin Gothic Book"/>
              </a:rPr>
              <a:t>as</a:t>
            </a:r>
            <a:r>
              <a:rPr sz="2400" b="1" spc="-3" dirty="0">
                <a:solidFill>
                  <a:srgbClr val="C00000"/>
                </a:solidFill>
                <a:latin typeface="Franklin Gothic Book"/>
                <a:cs typeface="Franklin Gothic Book"/>
              </a:rPr>
              <a:t> </a:t>
            </a:r>
            <a:r>
              <a:rPr sz="2400" b="1" dirty="0">
                <a:solidFill>
                  <a:srgbClr val="C00000"/>
                </a:solidFill>
                <a:latin typeface="Franklin Gothic Book"/>
                <a:cs typeface="Franklin Gothic Book"/>
              </a:rPr>
              <a:t>a </a:t>
            </a:r>
            <a:r>
              <a:rPr sz="2400" b="1" spc="-3" dirty="0">
                <a:solidFill>
                  <a:srgbClr val="C00000"/>
                </a:solidFill>
                <a:latin typeface="Franklin Gothic Book"/>
                <a:cs typeface="Franklin Gothic Book"/>
              </a:rPr>
              <a:t>leader</a:t>
            </a:r>
            <a:r>
              <a:rPr sz="2400" spc="-3" dirty="0">
                <a:latin typeface="Franklin Gothic Book"/>
                <a:cs typeface="Franklin Gothic Book"/>
              </a:rPr>
              <a:t>.</a:t>
            </a:r>
            <a:r>
              <a:rPr sz="2400" spc="10" dirty="0">
                <a:latin typeface="Franklin Gothic Book"/>
                <a:cs typeface="Franklin Gothic Book"/>
              </a:rPr>
              <a:t> </a:t>
            </a:r>
            <a:r>
              <a:rPr sz="2400" spc="-3" dirty="0">
                <a:latin typeface="Franklin Gothic Book"/>
                <a:cs typeface="Franklin Gothic Book"/>
              </a:rPr>
              <a:t>What</a:t>
            </a:r>
            <a:r>
              <a:rPr sz="2400" spc="3" dirty="0">
                <a:latin typeface="Franklin Gothic Book"/>
                <a:cs typeface="Franklin Gothic Book"/>
              </a:rPr>
              <a:t> </a:t>
            </a:r>
            <a:r>
              <a:rPr sz="2400" b="1" spc="-3" dirty="0">
                <a:solidFill>
                  <a:srgbClr val="C00000"/>
                </a:solidFill>
                <a:latin typeface="Franklin Gothic Book"/>
                <a:cs typeface="Franklin Gothic Book"/>
              </a:rPr>
              <a:t>qualities</a:t>
            </a:r>
            <a:r>
              <a:rPr sz="2400" spc="-7" dirty="0">
                <a:latin typeface="Franklin Gothic Book"/>
                <a:cs typeface="Franklin Gothic Book"/>
              </a:rPr>
              <a:t> </a:t>
            </a:r>
            <a:r>
              <a:rPr sz="2400" dirty="0">
                <a:latin typeface="Franklin Gothic Book"/>
                <a:cs typeface="Franklin Gothic Book"/>
              </a:rPr>
              <a:t>or</a:t>
            </a:r>
            <a:r>
              <a:rPr sz="2400" spc="3" dirty="0">
                <a:latin typeface="Franklin Gothic Book"/>
                <a:cs typeface="Franklin Gothic Book"/>
              </a:rPr>
              <a:t> </a:t>
            </a:r>
            <a:r>
              <a:rPr sz="2400" spc="-3" dirty="0">
                <a:latin typeface="Franklin Gothic Book"/>
                <a:cs typeface="Franklin Gothic Book"/>
              </a:rPr>
              <a:t>characteristics</a:t>
            </a:r>
            <a:r>
              <a:rPr sz="2400" spc="-7" dirty="0">
                <a:latin typeface="Franklin Gothic Book"/>
                <a:cs typeface="Franklin Gothic Book"/>
              </a:rPr>
              <a:t> </a:t>
            </a:r>
            <a:r>
              <a:rPr sz="2400" dirty="0">
                <a:latin typeface="Franklin Gothic Book"/>
                <a:cs typeface="Franklin Gothic Book"/>
              </a:rPr>
              <a:t>do</a:t>
            </a:r>
            <a:r>
              <a:rPr sz="2400" spc="10" dirty="0">
                <a:latin typeface="Franklin Gothic Book"/>
                <a:cs typeface="Franklin Gothic Book"/>
              </a:rPr>
              <a:t> </a:t>
            </a:r>
            <a:r>
              <a:rPr sz="2400" spc="-3" dirty="0">
                <a:latin typeface="Franklin Gothic Book"/>
                <a:cs typeface="Franklin Gothic Book"/>
              </a:rPr>
              <a:t>you</a:t>
            </a:r>
            <a:r>
              <a:rPr sz="2400" dirty="0">
                <a:latin typeface="Franklin Gothic Book"/>
                <a:cs typeface="Franklin Gothic Book"/>
              </a:rPr>
              <a:t> </a:t>
            </a:r>
            <a:r>
              <a:rPr sz="2400" b="1" spc="-3" dirty="0">
                <a:solidFill>
                  <a:srgbClr val="C00000"/>
                </a:solidFill>
                <a:latin typeface="Franklin Gothic Book"/>
                <a:cs typeface="Franklin Gothic Book"/>
              </a:rPr>
              <a:t>value</a:t>
            </a:r>
            <a:r>
              <a:rPr sz="2400" b="1" spc="3" dirty="0">
                <a:solidFill>
                  <a:srgbClr val="C00000"/>
                </a:solidFill>
                <a:latin typeface="Franklin Gothic Book"/>
                <a:cs typeface="Franklin Gothic Book"/>
              </a:rPr>
              <a:t> </a:t>
            </a:r>
            <a:r>
              <a:rPr sz="2400" b="1" spc="-3" dirty="0">
                <a:solidFill>
                  <a:srgbClr val="C00000"/>
                </a:solidFill>
                <a:latin typeface="Franklin Gothic Book"/>
                <a:cs typeface="Franklin Gothic Book"/>
              </a:rPr>
              <a:t>and</a:t>
            </a:r>
            <a:r>
              <a:rPr sz="2400" b="1" dirty="0">
                <a:solidFill>
                  <a:srgbClr val="C00000"/>
                </a:solidFill>
                <a:latin typeface="Franklin Gothic Book"/>
                <a:cs typeface="Franklin Gothic Book"/>
              </a:rPr>
              <a:t> refuse </a:t>
            </a:r>
            <a:r>
              <a:rPr sz="2400" spc="-3" dirty="0">
                <a:latin typeface="Franklin Gothic Book"/>
                <a:cs typeface="Franklin Gothic Book"/>
              </a:rPr>
              <a:t>to </a:t>
            </a:r>
            <a:r>
              <a:rPr sz="2400" dirty="0">
                <a:latin typeface="Franklin Gothic Book"/>
                <a:cs typeface="Franklin Gothic Book"/>
              </a:rPr>
              <a:t> </a:t>
            </a:r>
            <a:r>
              <a:rPr sz="2400" spc="-3" dirty="0">
                <a:latin typeface="Franklin Gothic Book"/>
                <a:cs typeface="Franklin Gothic Book"/>
              </a:rPr>
              <a:t>compromise?</a:t>
            </a:r>
            <a:r>
              <a:rPr sz="2400" spc="10" dirty="0">
                <a:latin typeface="Franklin Gothic Book"/>
                <a:cs typeface="Franklin Gothic Book"/>
              </a:rPr>
              <a:t> </a:t>
            </a:r>
            <a:r>
              <a:rPr sz="2400" spc="-3" dirty="0">
                <a:latin typeface="Franklin Gothic Book"/>
                <a:cs typeface="Franklin Gothic Book"/>
              </a:rPr>
              <a:t>What</a:t>
            </a:r>
            <a:r>
              <a:rPr sz="2400" spc="7" dirty="0">
                <a:latin typeface="Franklin Gothic Book"/>
                <a:cs typeface="Franklin Gothic Book"/>
              </a:rPr>
              <a:t> </a:t>
            </a:r>
            <a:r>
              <a:rPr sz="2400" b="1" spc="-3" dirty="0">
                <a:solidFill>
                  <a:srgbClr val="C00000"/>
                </a:solidFill>
                <a:latin typeface="Franklin Gothic Book"/>
                <a:cs typeface="Franklin Gothic Book"/>
              </a:rPr>
              <a:t>ideas</a:t>
            </a:r>
            <a:r>
              <a:rPr sz="2400" dirty="0">
                <a:latin typeface="Franklin Gothic Book"/>
                <a:cs typeface="Franklin Gothic Book"/>
              </a:rPr>
              <a:t> do</a:t>
            </a:r>
            <a:r>
              <a:rPr sz="2400" spc="7" dirty="0">
                <a:latin typeface="Franklin Gothic Book"/>
                <a:cs typeface="Franklin Gothic Book"/>
              </a:rPr>
              <a:t> </a:t>
            </a:r>
            <a:r>
              <a:rPr sz="2400" spc="-3" dirty="0">
                <a:latin typeface="Franklin Gothic Book"/>
                <a:cs typeface="Franklin Gothic Book"/>
              </a:rPr>
              <a:t>you</a:t>
            </a:r>
            <a:r>
              <a:rPr sz="2400" spc="14" dirty="0">
                <a:latin typeface="Franklin Gothic Book"/>
                <a:cs typeface="Franklin Gothic Book"/>
              </a:rPr>
              <a:t> </a:t>
            </a:r>
            <a:r>
              <a:rPr sz="2400" spc="-3" dirty="0">
                <a:latin typeface="Franklin Gothic Book"/>
                <a:cs typeface="Franklin Gothic Book"/>
              </a:rPr>
              <a:t>assume</a:t>
            </a:r>
            <a:r>
              <a:rPr sz="2400" dirty="0">
                <a:latin typeface="Franklin Gothic Book"/>
                <a:cs typeface="Franklin Gothic Book"/>
              </a:rPr>
              <a:t> or</a:t>
            </a:r>
            <a:r>
              <a:rPr sz="2400" spc="10" dirty="0">
                <a:latin typeface="Franklin Gothic Book"/>
                <a:cs typeface="Franklin Gothic Book"/>
              </a:rPr>
              <a:t> </a:t>
            </a:r>
            <a:r>
              <a:rPr sz="2400" spc="-3" dirty="0">
                <a:latin typeface="Franklin Gothic Book"/>
                <a:cs typeface="Franklin Gothic Book"/>
              </a:rPr>
              <a:t>believe</a:t>
            </a:r>
            <a:r>
              <a:rPr sz="2400" dirty="0">
                <a:latin typeface="Franklin Gothic Book"/>
                <a:cs typeface="Franklin Gothic Book"/>
              </a:rPr>
              <a:t> </a:t>
            </a:r>
            <a:r>
              <a:rPr sz="2400" spc="-3" dirty="0">
                <a:latin typeface="Franklin Gothic Book"/>
                <a:cs typeface="Franklin Gothic Book"/>
              </a:rPr>
              <a:t>to</a:t>
            </a:r>
            <a:r>
              <a:rPr sz="2400" spc="7" dirty="0">
                <a:latin typeface="Franklin Gothic Book"/>
                <a:cs typeface="Franklin Gothic Book"/>
              </a:rPr>
              <a:t> </a:t>
            </a:r>
            <a:r>
              <a:rPr sz="2400" spc="-3" dirty="0">
                <a:latin typeface="Franklin Gothic Book"/>
                <a:cs typeface="Franklin Gothic Book"/>
              </a:rPr>
              <a:t>be</a:t>
            </a:r>
            <a:r>
              <a:rPr sz="2400" spc="7" dirty="0">
                <a:latin typeface="Franklin Gothic Book"/>
                <a:cs typeface="Franklin Gothic Book"/>
              </a:rPr>
              <a:t> </a:t>
            </a:r>
            <a:r>
              <a:rPr sz="2400" spc="-3" dirty="0">
                <a:latin typeface="Franklin Gothic Book"/>
                <a:cs typeface="Franklin Gothic Book"/>
              </a:rPr>
              <a:t>true?</a:t>
            </a:r>
            <a:r>
              <a:rPr sz="2400" spc="10" dirty="0">
                <a:latin typeface="Franklin Gothic Book"/>
                <a:cs typeface="Franklin Gothic Book"/>
              </a:rPr>
              <a:t> </a:t>
            </a:r>
            <a:r>
              <a:rPr sz="2400" spc="-3" dirty="0">
                <a:latin typeface="Franklin Gothic Book"/>
                <a:cs typeface="Franklin Gothic Book"/>
              </a:rPr>
              <a:t>What</a:t>
            </a:r>
            <a:r>
              <a:rPr sz="2400" spc="3" dirty="0">
                <a:latin typeface="Franklin Gothic Book"/>
                <a:cs typeface="Franklin Gothic Book"/>
              </a:rPr>
              <a:t> </a:t>
            </a:r>
            <a:r>
              <a:rPr sz="2400" b="1" spc="-3" dirty="0">
                <a:solidFill>
                  <a:srgbClr val="C00000"/>
                </a:solidFill>
                <a:latin typeface="Franklin Gothic Book"/>
                <a:cs typeface="Franklin Gothic Book"/>
              </a:rPr>
              <a:t>beliefs</a:t>
            </a:r>
            <a:r>
              <a:rPr sz="2400" b="1" spc="10" dirty="0">
                <a:solidFill>
                  <a:srgbClr val="C00000"/>
                </a:solidFill>
                <a:latin typeface="Franklin Gothic Book"/>
                <a:cs typeface="Franklin Gothic Book"/>
              </a:rPr>
              <a:t> </a:t>
            </a:r>
            <a:r>
              <a:rPr sz="2400" b="1" spc="-3" dirty="0">
                <a:solidFill>
                  <a:srgbClr val="C00000"/>
                </a:solidFill>
                <a:latin typeface="Franklin Gothic Book"/>
                <a:cs typeface="Franklin Gothic Book"/>
              </a:rPr>
              <a:t>shape</a:t>
            </a:r>
            <a:r>
              <a:rPr sz="2400" b="1" spc="10" dirty="0">
                <a:solidFill>
                  <a:srgbClr val="C00000"/>
                </a:solidFill>
                <a:latin typeface="Franklin Gothic Book"/>
                <a:cs typeface="Franklin Gothic Book"/>
              </a:rPr>
              <a:t> </a:t>
            </a:r>
            <a:r>
              <a:rPr sz="2400" b="1" spc="-3" dirty="0">
                <a:solidFill>
                  <a:srgbClr val="C00000"/>
                </a:solidFill>
                <a:latin typeface="Franklin Gothic Book"/>
                <a:cs typeface="Franklin Gothic Book"/>
              </a:rPr>
              <a:t>your</a:t>
            </a:r>
            <a:r>
              <a:rPr sz="2400" b="1" spc="3" dirty="0">
                <a:solidFill>
                  <a:srgbClr val="C00000"/>
                </a:solidFill>
                <a:latin typeface="Franklin Gothic Book"/>
                <a:cs typeface="Franklin Gothic Book"/>
              </a:rPr>
              <a:t> </a:t>
            </a:r>
            <a:r>
              <a:rPr sz="2400" b="1" spc="-3" dirty="0">
                <a:solidFill>
                  <a:srgbClr val="C00000"/>
                </a:solidFill>
                <a:latin typeface="Franklin Gothic Book"/>
                <a:cs typeface="Franklin Gothic Book"/>
              </a:rPr>
              <a:t>reality</a:t>
            </a:r>
            <a:r>
              <a:rPr sz="2400" spc="-3" dirty="0">
                <a:latin typeface="Franklin Gothic Book"/>
                <a:cs typeface="Franklin Gothic Book"/>
              </a:rPr>
              <a:t>?</a:t>
            </a:r>
            <a:endParaRPr sz="2400" dirty="0">
              <a:latin typeface="Franklin Gothic Book"/>
              <a:cs typeface="Franklin Gothic Book"/>
            </a:endParaRPr>
          </a:p>
          <a:p>
            <a:endParaRPr sz="2800" dirty="0">
              <a:latin typeface="Franklin Gothic Book"/>
              <a:cs typeface="Franklin Gothic Book"/>
            </a:endParaRPr>
          </a:p>
          <a:p>
            <a:pPr marL="8659">
              <a:spcBef>
                <a:spcPts val="702"/>
              </a:spcBef>
            </a:pPr>
            <a:r>
              <a:rPr sz="2800" b="1" u="sng" dirty="0">
                <a:solidFill>
                  <a:srgbClr val="C00000"/>
                </a:solidFill>
                <a:uFill>
                  <a:solidFill>
                    <a:srgbClr val="000000"/>
                  </a:solidFill>
                </a:uFill>
                <a:latin typeface="Franklin Gothic Book"/>
                <a:cs typeface="Franklin Gothic Book"/>
              </a:rPr>
              <a:t>Exercise</a:t>
            </a:r>
            <a:r>
              <a:rPr lang="en-US" sz="2800" b="1" u="sng" dirty="0">
                <a:solidFill>
                  <a:srgbClr val="C00000"/>
                </a:solidFill>
                <a:uFill>
                  <a:solidFill>
                    <a:srgbClr val="000000"/>
                  </a:solidFill>
                </a:uFill>
                <a:latin typeface="Franklin Gothic Book"/>
                <a:cs typeface="Franklin Gothic Book"/>
              </a:rPr>
              <a:t> 1</a:t>
            </a:r>
            <a:r>
              <a:rPr sz="2800" b="1" u="sng" dirty="0">
                <a:solidFill>
                  <a:srgbClr val="C00000"/>
                </a:solidFill>
                <a:uFill>
                  <a:solidFill>
                    <a:srgbClr val="000000"/>
                  </a:solidFill>
                </a:uFill>
                <a:latin typeface="Franklin Gothic Book"/>
                <a:cs typeface="Franklin Gothic Book"/>
              </a:rPr>
              <a:t>:</a:t>
            </a:r>
            <a:r>
              <a:rPr sz="2800" b="1" u="sng" spc="-3" dirty="0">
                <a:solidFill>
                  <a:srgbClr val="C00000"/>
                </a:solidFill>
                <a:uFill>
                  <a:solidFill>
                    <a:srgbClr val="000000"/>
                  </a:solidFill>
                </a:uFill>
                <a:latin typeface="Franklin Gothic Book"/>
                <a:cs typeface="Franklin Gothic Book"/>
              </a:rPr>
              <a:t> </a:t>
            </a:r>
            <a:r>
              <a:rPr sz="2800" b="1" u="sng" dirty="0">
                <a:solidFill>
                  <a:srgbClr val="C00000"/>
                </a:solidFill>
                <a:uFill>
                  <a:solidFill>
                    <a:srgbClr val="000000"/>
                  </a:solidFill>
                </a:uFill>
                <a:latin typeface="Franklin Gothic Book"/>
                <a:cs typeface="Franklin Gothic Book"/>
              </a:rPr>
              <a:t>Identify</a:t>
            </a:r>
            <a:r>
              <a:rPr sz="2800" b="1" u="sng" spc="-7" dirty="0">
                <a:solidFill>
                  <a:srgbClr val="C00000"/>
                </a:solidFill>
                <a:uFill>
                  <a:solidFill>
                    <a:srgbClr val="000000"/>
                  </a:solidFill>
                </a:uFill>
                <a:latin typeface="Franklin Gothic Book"/>
                <a:cs typeface="Franklin Gothic Book"/>
              </a:rPr>
              <a:t> </a:t>
            </a:r>
            <a:r>
              <a:rPr sz="2800" b="1" u="sng" spc="-3" dirty="0">
                <a:solidFill>
                  <a:srgbClr val="C00000"/>
                </a:solidFill>
                <a:uFill>
                  <a:solidFill>
                    <a:srgbClr val="000000"/>
                  </a:solidFill>
                </a:uFill>
                <a:latin typeface="Franklin Gothic Book"/>
                <a:cs typeface="Franklin Gothic Book"/>
              </a:rPr>
              <a:t>Your Leadership</a:t>
            </a:r>
            <a:r>
              <a:rPr sz="2800" b="1" u="sng" dirty="0">
                <a:solidFill>
                  <a:srgbClr val="C00000"/>
                </a:solidFill>
                <a:uFill>
                  <a:solidFill>
                    <a:srgbClr val="000000"/>
                  </a:solidFill>
                </a:uFill>
                <a:latin typeface="Franklin Gothic Book"/>
                <a:cs typeface="Franklin Gothic Book"/>
              </a:rPr>
              <a:t> </a:t>
            </a:r>
            <a:r>
              <a:rPr sz="2800" b="1" u="sng" spc="-3" dirty="0">
                <a:solidFill>
                  <a:srgbClr val="C00000"/>
                </a:solidFill>
                <a:uFill>
                  <a:solidFill>
                    <a:srgbClr val="000000"/>
                  </a:solidFill>
                </a:uFill>
                <a:latin typeface="Franklin Gothic Book"/>
                <a:cs typeface="Franklin Gothic Book"/>
              </a:rPr>
              <a:t>Values</a:t>
            </a:r>
            <a:endParaRPr sz="2800" b="1" dirty="0">
              <a:solidFill>
                <a:srgbClr val="C00000"/>
              </a:solidFill>
              <a:latin typeface="Franklin Gothic Book"/>
              <a:cs typeface="Franklin Gothic Book"/>
            </a:endParaRPr>
          </a:p>
          <a:p>
            <a:pPr marL="8659" marR="44160"/>
            <a:r>
              <a:rPr sz="2400" dirty="0">
                <a:latin typeface="Franklin Gothic Book"/>
                <a:cs typeface="Franklin Gothic Book"/>
              </a:rPr>
              <a:t>Identify</a:t>
            </a:r>
            <a:r>
              <a:rPr sz="2400" spc="-3" dirty="0">
                <a:latin typeface="Franklin Gothic Book"/>
                <a:cs typeface="Franklin Gothic Book"/>
              </a:rPr>
              <a:t> five</a:t>
            </a:r>
            <a:r>
              <a:rPr sz="2400" spc="3" dirty="0">
                <a:latin typeface="Franklin Gothic Book"/>
                <a:cs typeface="Franklin Gothic Book"/>
              </a:rPr>
              <a:t> </a:t>
            </a:r>
            <a:r>
              <a:rPr sz="2400" spc="-3" dirty="0">
                <a:latin typeface="Franklin Gothic Book"/>
                <a:cs typeface="Franklin Gothic Book"/>
              </a:rPr>
              <a:t>core</a:t>
            </a:r>
            <a:r>
              <a:rPr sz="2400" spc="3" dirty="0">
                <a:latin typeface="Franklin Gothic Book"/>
                <a:cs typeface="Franklin Gothic Book"/>
              </a:rPr>
              <a:t> </a:t>
            </a:r>
            <a:r>
              <a:rPr sz="2400" spc="-3" dirty="0">
                <a:latin typeface="Franklin Gothic Book"/>
                <a:cs typeface="Franklin Gothic Book"/>
              </a:rPr>
              <a:t>values</a:t>
            </a:r>
            <a:r>
              <a:rPr sz="2400" spc="7" dirty="0">
                <a:latin typeface="Franklin Gothic Book"/>
                <a:cs typeface="Franklin Gothic Book"/>
              </a:rPr>
              <a:t> </a:t>
            </a:r>
            <a:r>
              <a:rPr sz="2400" spc="-7" dirty="0">
                <a:latin typeface="Franklin Gothic Book"/>
                <a:cs typeface="Franklin Gothic Book"/>
              </a:rPr>
              <a:t>that</a:t>
            </a:r>
            <a:r>
              <a:rPr sz="2400" dirty="0">
                <a:latin typeface="Franklin Gothic Book"/>
                <a:cs typeface="Franklin Gothic Book"/>
              </a:rPr>
              <a:t> </a:t>
            </a:r>
            <a:r>
              <a:rPr sz="2400" spc="-3" dirty="0">
                <a:latin typeface="Franklin Gothic Book"/>
                <a:cs typeface="Franklin Gothic Book"/>
              </a:rPr>
              <a:t>you</a:t>
            </a:r>
            <a:r>
              <a:rPr sz="2400" spc="-7" dirty="0">
                <a:latin typeface="Franklin Gothic Book"/>
                <a:cs typeface="Franklin Gothic Book"/>
              </a:rPr>
              <a:t> </a:t>
            </a:r>
            <a:r>
              <a:rPr sz="2400" dirty="0">
                <a:latin typeface="Franklin Gothic Book"/>
                <a:cs typeface="Franklin Gothic Book"/>
              </a:rPr>
              <a:t>feel</a:t>
            </a:r>
            <a:r>
              <a:rPr sz="2400" spc="-3" dirty="0">
                <a:latin typeface="Franklin Gothic Book"/>
                <a:cs typeface="Franklin Gothic Book"/>
              </a:rPr>
              <a:t> describe</a:t>
            </a:r>
            <a:r>
              <a:rPr sz="2400" spc="3" dirty="0">
                <a:latin typeface="Franklin Gothic Book"/>
                <a:cs typeface="Franklin Gothic Book"/>
              </a:rPr>
              <a:t> </a:t>
            </a:r>
            <a:r>
              <a:rPr sz="2400" spc="-3" dirty="0">
                <a:latin typeface="Franklin Gothic Book"/>
                <a:cs typeface="Franklin Gothic Book"/>
              </a:rPr>
              <a:t>and</a:t>
            </a:r>
            <a:r>
              <a:rPr sz="2400" spc="7" dirty="0">
                <a:latin typeface="Franklin Gothic Book"/>
                <a:cs typeface="Franklin Gothic Book"/>
              </a:rPr>
              <a:t> </a:t>
            </a:r>
            <a:r>
              <a:rPr sz="2400" spc="-3" dirty="0">
                <a:latin typeface="Franklin Gothic Book"/>
                <a:cs typeface="Franklin Gothic Book"/>
              </a:rPr>
              <a:t>guide</a:t>
            </a:r>
            <a:r>
              <a:rPr sz="2400" spc="3" dirty="0">
                <a:latin typeface="Franklin Gothic Book"/>
                <a:cs typeface="Franklin Gothic Book"/>
              </a:rPr>
              <a:t> </a:t>
            </a:r>
            <a:r>
              <a:rPr sz="2400" spc="-3" dirty="0">
                <a:latin typeface="Franklin Gothic Book"/>
                <a:cs typeface="Franklin Gothic Book"/>
              </a:rPr>
              <a:t>who</a:t>
            </a:r>
            <a:r>
              <a:rPr sz="2400" spc="3" dirty="0">
                <a:latin typeface="Franklin Gothic Book"/>
                <a:cs typeface="Franklin Gothic Book"/>
              </a:rPr>
              <a:t> </a:t>
            </a:r>
            <a:r>
              <a:rPr sz="2400" spc="-3" dirty="0">
                <a:latin typeface="Franklin Gothic Book"/>
                <a:cs typeface="Franklin Gothic Book"/>
              </a:rPr>
              <a:t>you </a:t>
            </a:r>
            <a:r>
              <a:rPr sz="2400" dirty="0">
                <a:latin typeface="Franklin Gothic Book"/>
                <a:cs typeface="Franklin Gothic Book"/>
              </a:rPr>
              <a:t>are</a:t>
            </a:r>
            <a:r>
              <a:rPr sz="2400" spc="10" dirty="0">
                <a:latin typeface="Franklin Gothic Book"/>
                <a:cs typeface="Franklin Gothic Book"/>
              </a:rPr>
              <a:t> </a:t>
            </a:r>
            <a:r>
              <a:rPr sz="2400" spc="-3" dirty="0">
                <a:latin typeface="Franklin Gothic Book"/>
                <a:cs typeface="Franklin Gothic Book"/>
              </a:rPr>
              <a:t>as</a:t>
            </a:r>
            <a:r>
              <a:rPr sz="2400" spc="3" dirty="0">
                <a:latin typeface="Franklin Gothic Book"/>
                <a:cs typeface="Franklin Gothic Book"/>
              </a:rPr>
              <a:t> </a:t>
            </a:r>
            <a:r>
              <a:rPr sz="2400" dirty="0">
                <a:latin typeface="Franklin Gothic Book"/>
                <a:cs typeface="Franklin Gothic Book"/>
              </a:rPr>
              <a:t>a</a:t>
            </a:r>
            <a:r>
              <a:rPr sz="2400" spc="3" dirty="0">
                <a:latin typeface="Franklin Gothic Book"/>
                <a:cs typeface="Franklin Gothic Book"/>
              </a:rPr>
              <a:t> </a:t>
            </a:r>
            <a:r>
              <a:rPr sz="2400" spc="-3" dirty="0">
                <a:latin typeface="Franklin Gothic Book"/>
                <a:cs typeface="Franklin Gothic Book"/>
              </a:rPr>
              <a:t>leader</a:t>
            </a:r>
            <a:r>
              <a:rPr sz="2400" spc="3" dirty="0">
                <a:latin typeface="Franklin Gothic Book"/>
                <a:cs typeface="Franklin Gothic Book"/>
              </a:rPr>
              <a:t> </a:t>
            </a:r>
            <a:r>
              <a:rPr sz="2400" spc="-3" dirty="0">
                <a:latin typeface="Franklin Gothic Book"/>
                <a:cs typeface="Franklin Gothic Book"/>
              </a:rPr>
              <a:t>(examples </a:t>
            </a:r>
            <a:r>
              <a:rPr sz="2400" dirty="0">
                <a:latin typeface="Franklin Gothic Book"/>
                <a:cs typeface="Franklin Gothic Book"/>
              </a:rPr>
              <a:t>are </a:t>
            </a:r>
            <a:r>
              <a:rPr sz="2400" spc="3" dirty="0">
                <a:latin typeface="Franklin Gothic Book"/>
                <a:cs typeface="Franklin Gothic Book"/>
              </a:rPr>
              <a:t> </a:t>
            </a:r>
            <a:r>
              <a:rPr sz="2400" spc="-3" dirty="0">
                <a:latin typeface="Franklin Gothic Book"/>
                <a:cs typeface="Franklin Gothic Book"/>
              </a:rPr>
              <a:t>provided</a:t>
            </a:r>
            <a:r>
              <a:rPr sz="2400" spc="7" dirty="0">
                <a:latin typeface="Franklin Gothic Book"/>
                <a:cs typeface="Franklin Gothic Book"/>
              </a:rPr>
              <a:t> </a:t>
            </a:r>
            <a:r>
              <a:rPr sz="2400" spc="-7" dirty="0">
                <a:latin typeface="Franklin Gothic Book"/>
                <a:cs typeface="Franklin Gothic Book"/>
              </a:rPr>
              <a:t>in</a:t>
            </a:r>
            <a:r>
              <a:rPr sz="2400" spc="3" dirty="0">
                <a:latin typeface="Franklin Gothic Book"/>
                <a:cs typeface="Franklin Gothic Book"/>
              </a:rPr>
              <a:t> </a:t>
            </a:r>
            <a:r>
              <a:rPr sz="2400" dirty="0">
                <a:latin typeface="Franklin Gothic Book"/>
                <a:cs typeface="Franklin Gothic Book"/>
              </a:rPr>
              <a:t>the</a:t>
            </a:r>
            <a:r>
              <a:rPr sz="2400" spc="-3" dirty="0">
                <a:latin typeface="Franklin Gothic Book"/>
                <a:cs typeface="Franklin Gothic Book"/>
              </a:rPr>
              <a:t> </a:t>
            </a:r>
            <a:r>
              <a:rPr sz="2400" dirty="0">
                <a:latin typeface="Franklin Gothic Book"/>
                <a:cs typeface="Franklin Gothic Book"/>
              </a:rPr>
              <a:t>list</a:t>
            </a:r>
            <a:r>
              <a:rPr sz="2400" spc="3" dirty="0">
                <a:latin typeface="Franklin Gothic Book"/>
                <a:cs typeface="Franklin Gothic Book"/>
              </a:rPr>
              <a:t> </a:t>
            </a:r>
            <a:r>
              <a:rPr sz="2400" dirty="0">
                <a:latin typeface="Franklin Gothic Book"/>
                <a:cs typeface="Franklin Gothic Book"/>
              </a:rPr>
              <a:t>below).</a:t>
            </a:r>
            <a:r>
              <a:rPr sz="2400" spc="-7" dirty="0">
                <a:latin typeface="Franklin Gothic Book"/>
                <a:cs typeface="Franklin Gothic Book"/>
              </a:rPr>
              <a:t> </a:t>
            </a:r>
            <a:r>
              <a:rPr sz="2400" spc="-3" dirty="0">
                <a:latin typeface="Franklin Gothic Book"/>
                <a:cs typeface="Franklin Gothic Book"/>
              </a:rPr>
              <a:t>Place</a:t>
            </a:r>
            <a:r>
              <a:rPr sz="2400" spc="3" dirty="0">
                <a:latin typeface="Franklin Gothic Book"/>
                <a:cs typeface="Franklin Gothic Book"/>
              </a:rPr>
              <a:t> </a:t>
            </a:r>
            <a:r>
              <a:rPr sz="2400" spc="-3" dirty="0">
                <a:latin typeface="Franklin Gothic Book"/>
                <a:cs typeface="Franklin Gothic Book"/>
              </a:rPr>
              <a:t>them</a:t>
            </a:r>
            <a:r>
              <a:rPr sz="2400" spc="7" dirty="0">
                <a:latin typeface="Franklin Gothic Book"/>
                <a:cs typeface="Franklin Gothic Book"/>
              </a:rPr>
              <a:t> </a:t>
            </a:r>
            <a:r>
              <a:rPr sz="2400" spc="-3" dirty="0">
                <a:latin typeface="Franklin Gothic Book"/>
                <a:cs typeface="Franklin Gothic Book"/>
              </a:rPr>
              <a:t>in</a:t>
            </a:r>
            <a:r>
              <a:rPr sz="2400" dirty="0">
                <a:latin typeface="Franklin Gothic Book"/>
                <a:cs typeface="Franklin Gothic Book"/>
              </a:rPr>
              <a:t> </a:t>
            </a:r>
            <a:r>
              <a:rPr sz="2400" spc="-3" dirty="0">
                <a:latin typeface="Franklin Gothic Book"/>
                <a:cs typeface="Franklin Gothic Book"/>
              </a:rPr>
              <a:t>the</a:t>
            </a:r>
            <a:r>
              <a:rPr sz="2400" spc="3" dirty="0">
                <a:latin typeface="Franklin Gothic Book"/>
                <a:cs typeface="Franklin Gothic Book"/>
              </a:rPr>
              <a:t> </a:t>
            </a:r>
            <a:r>
              <a:rPr sz="2400" spc="-3" dirty="0">
                <a:latin typeface="Franklin Gothic Book"/>
                <a:cs typeface="Franklin Gothic Book"/>
              </a:rPr>
              <a:t>following</a:t>
            </a:r>
            <a:r>
              <a:rPr sz="2400" spc="3" dirty="0">
                <a:latin typeface="Franklin Gothic Book"/>
                <a:cs typeface="Franklin Gothic Book"/>
              </a:rPr>
              <a:t> </a:t>
            </a:r>
            <a:r>
              <a:rPr sz="2400" dirty="0">
                <a:latin typeface="Franklin Gothic Book"/>
                <a:cs typeface="Franklin Gothic Book"/>
              </a:rPr>
              <a:t>chart</a:t>
            </a:r>
            <a:r>
              <a:rPr sz="2400" spc="-10" dirty="0">
                <a:latin typeface="Franklin Gothic Book"/>
                <a:cs typeface="Franklin Gothic Book"/>
              </a:rPr>
              <a:t> </a:t>
            </a:r>
            <a:r>
              <a:rPr sz="2400" dirty="0">
                <a:latin typeface="Franklin Gothic Book"/>
                <a:cs typeface="Franklin Gothic Book"/>
              </a:rPr>
              <a:t>and answer </a:t>
            </a:r>
            <a:r>
              <a:rPr sz="2400" spc="-3" dirty="0">
                <a:latin typeface="Franklin Gothic Book"/>
                <a:cs typeface="Franklin Gothic Book"/>
              </a:rPr>
              <a:t>the</a:t>
            </a:r>
            <a:r>
              <a:rPr sz="2400" spc="3" dirty="0">
                <a:latin typeface="Franklin Gothic Book"/>
                <a:cs typeface="Franklin Gothic Book"/>
              </a:rPr>
              <a:t> </a:t>
            </a:r>
            <a:r>
              <a:rPr sz="2400" spc="-3" dirty="0">
                <a:latin typeface="Franklin Gothic Book"/>
                <a:cs typeface="Franklin Gothic Book"/>
              </a:rPr>
              <a:t>questions</a:t>
            </a:r>
            <a:r>
              <a:rPr sz="2400" spc="7" dirty="0">
                <a:latin typeface="Franklin Gothic Book"/>
                <a:cs typeface="Franklin Gothic Book"/>
              </a:rPr>
              <a:t> </a:t>
            </a:r>
            <a:r>
              <a:rPr sz="2400" spc="-3" dirty="0">
                <a:latin typeface="Franklin Gothic Book"/>
                <a:cs typeface="Franklin Gothic Book"/>
              </a:rPr>
              <a:t>in</a:t>
            </a:r>
            <a:r>
              <a:rPr sz="2400" dirty="0">
                <a:latin typeface="Franklin Gothic Book"/>
                <a:cs typeface="Franklin Gothic Book"/>
              </a:rPr>
              <a:t> </a:t>
            </a:r>
            <a:r>
              <a:rPr sz="2400" spc="-3" dirty="0">
                <a:latin typeface="Franklin Gothic Book"/>
                <a:cs typeface="Franklin Gothic Book"/>
              </a:rPr>
              <a:t>the</a:t>
            </a:r>
            <a:r>
              <a:rPr sz="2400" spc="3" dirty="0">
                <a:latin typeface="Franklin Gothic Book"/>
                <a:cs typeface="Franklin Gothic Book"/>
              </a:rPr>
              <a:t> </a:t>
            </a:r>
            <a:r>
              <a:rPr sz="2400" spc="-3" dirty="0">
                <a:latin typeface="Franklin Gothic Book"/>
                <a:cs typeface="Franklin Gothic Book"/>
              </a:rPr>
              <a:t>matrix.</a:t>
            </a:r>
            <a:endParaRPr sz="2400" dirty="0">
              <a:latin typeface="Franklin Gothic Book"/>
              <a:cs typeface="Franklin Gothic Book"/>
            </a:endParaRPr>
          </a:p>
        </p:txBody>
      </p:sp>
      <p:pic>
        <p:nvPicPr>
          <p:cNvPr id="10" name="Picture 9">
            <a:extLst>
              <a:ext uri="{FF2B5EF4-FFF2-40B4-BE49-F238E27FC236}">
                <a16:creationId xmlns:a16="http://schemas.microsoft.com/office/drawing/2014/main" id="{82AEAEC1-D6C9-B36C-B7FC-890AFA23A3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11" name="Picture 10">
            <a:extLst>
              <a:ext uri="{FF2B5EF4-FFF2-40B4-BE49-F238E27FC236}">
                <a16:creationId xmlns:a16="http://schemas.microsoft.com/office/drawing/2014/main" id="{49A3F6C9-DA09-5F25-6110-F7897C2221F7}"/>
              </a:ext>
            </a:extLst>
          </p:cNvPr>
          <p:cNvPicPr>
            <a:picLocks noChangeAspect="1"/>
          </p:cNvPicPr>
          <p:nvPr/>
        </p:nvPicPr>
        <p:blipFill>
          <a:blip r:embed="rId3"/>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DF4A29ED-C9B6-0CE0-B7DD-9BB29064DCB6}"/>
              </a:ext>
            </a:extLst>
          </p:cNvPr>
          <p:cNvSpPr txBox="1"/>
          <p:nvPr/>
        </p:nvSpPr>
        <p:spPr>
          <a:xfrm>
            <a:off x="-90281" y="390107"/>
            <a:ext cx="2303259"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37338C9-B462-8C66-0F34-5C788ACE927A}"/>
              </a:ext>
            </a:extLst>
          </p:cNvPr>
          <p:cNvSpPr txBox="1"/>
          <p:nvPr/>
        </p:nvSpPr>
        <p:spPr>
          <a:xfrm>
            <a:off x="2663456" y="398481"/>
            <a:ext cx="413927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14" name="object 6">
            <a:extLst>
              <a:ext uri="{FF2B5EF4-FFF2-40B4-BE49-F238E27FC236}">
                <a16:creationId xmlns:a16="http://schemas.microsoft.com/office/drawing/2014/main" id="{CEC6D68E-BFFD-9B2A-79E2-745EDAF1BBAD}"/>
              </a:ext>
            </a:extLst>
          </p:cNvPr>
          <p:cNvSpPr txBox="1">
            <a:spLocks noGrp="1"/>
          </p:cNvSpPr>
          <p:nvPr>
            <p:ph type="ftr" sz="quarter" idx="5"/>
          </p:nvPr>
        </p:nvSpPr>
        <p:spPr>
          <a:xfrm>
            <a:off x="2663456" y="6564735"/>
            <a:ext cx="5328024" cy="104965"/>
          </a:xfrm>
          <a:prstGeom prst="rect">
            <a:avLst/>
          </a:prstGeom>
        </p:spPr>
        <p:txBody>
          <a:bodyPr vert="horz" wrap="square" lIns="0" tIns="866" rIns="0" bIns="0" rtlCol="0">
            <a:spAutoFit/>
          </a:body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
        <p:nvSpPr>
          <p:cNvPr id="4" name="TextBox 3">
            <a:extLst>
              <a:ext uri="{FF2B5EF4-FFF2-40B4-BE49-F238E27FC236}">
                <a16:creationId xmlns:a16="http://schemas.microsoft.com/office/drawing/2014/main" id="{2908AE58-364F-1309-FB3B-60E8AA658A90}"/>
              </a:ext>
            </a:extLst>
          </p:cNvPr>
          <p:cNvSpPr txBox="1"/>
          <p:nvPr/>
        </p:nvSpPr>
        <p:spPr>
          <a:xfrm>
            <a:off x="6685920" y="633407"/>
            <a:ext cx="2611120" cy="400110"/>
          </a:xfrm>
          <a:prstGeom prst="rect">
            <a:avLst/>
          </a:prstGeom>
          <a:noFill/>
        </p:spPr>
        <p:txBody>
          <a:bodyPr wrap="square">
            <a:spAutoFit/>
          </a:bodyPr>
          <a:lstStyle/>
          <a:p>
            <a:pPr algn="r" rtl="1"/>
            <a:r>
              <a:rPr lang="en-US" sz="2000" b="1" dirty="0">
                <a:solidFill>
                  <a:schemeClr val="bg1"/>
                </a:solidFill>
              </a:rPr>
              <a:t>تطوير </a:t>
            </a:r>
            <a:r>
              <a:rPr lang="en-US" sz="2000" b="1" dirty="0" err="1">
                <a:solidFill>
                  <a:schemeClr val="bg1"/>
                </a:solidFill>
              </a:rPr>
              <a:t>فلسفة</a:t>
            </a:r>
            <a:r>
              <a:rPr lang="en-US" sz="2000" b="1" dirty="0">
                <a:solidFill>
                  <a:schemeClr val="bg1"/>
                </a:solidFill>
              </a:rPr>
              <a:t> </a:t>
            </a:r>
            <a:r>
              <a:rPr lang="en-US" sz="2000" b="1" dirty="0" err="1">
                <a:solidFill>
                  <a:schemeClr val="bg1"/>
                </a:solidFill>
              </a:rPr>
              <a:t>القيادة</a:t>
            </a:r>
            <a:r>
              <a:rPr lang="en-US" sz="2000" b="1" dirty="0">
                <a:solidFill>
                  <a:schemeClr val="bg1"/>
                </a:solidFill>
              </a:rPr>
              <a:t> </a:t>
            </a:r>
            <a:r>
              <a:rPr lang="en-US" sz="2000" b="1" dirty="0" err="1">
                <a:solidFill>
                  <a:schemeClr val="bg1"/>
                </a:solidFill>
              </a:rPr>
              <a:t>الشخصية</a:t>
            </a:r>
            <a:endParaRPr lang="en-US" sz="2000" b="1" dirty="0">
              <a:solidFill>
                <a:schemeClr val="bg1"/>
              </a:solidFill>
            </a:endParaRPr>
          </a:p>
        </p:txBody>
      </p:sp>
      <p:sp>
        <p:nvSpPr>
          <p:cNvPr id="6" name="TextBox 5">
            <a:extLst>
              <a:ext uri="{FF2B5EF4-FFF2-40B4-BE49-F238E27FC236}">
                <a16:creationId xmlns:a16="http://schemas.microsoft.com/office/drawing/2014/main" id="{1B4C9FE5-B4EC-A1A6-6736-D68E9B5C68E0}"/>
              </a:ext>
            </a:extLst>
          </p:cNvPr>
          <p:cNvSpPr txBox="1"/>
          <p:nvPr/>
        </p:nvSpPr>
        <p:spPr>
          <a:xfrm>
            <a:off x="1788771" y="2267303"/>
            <a:ext cx="10027920" cy="646331"/>
          </a:xfrm>
          <a:prstGeom prst="rect">
            <a:avLst/>
          </a:prstGeom>
          <a:noFill/>
        </p:spPr>
        <p:txBody>
          <a:bodyPr wrap="square">
            <a:spAutoFit/>
          </a:bodyPr>
          <a:lstStyle/>
          <a:p>
            <a:pPr algn="r" rtl="1"/>
            <a:r>
              <a:rPr lang="en-US" b="1" dirty="0" err="1"/>
              <a:t>الفلسفة</a:t>
            </a:r>
            <a:r>
              <a:rPr lang="en-US" b="1" dirty="0"/>
              <a:t> هي </a:t>
            </a:r>
            <a:r>
              <a:rPr lang="en-US" b="1" dirty="0" err="1"/>
              <a:t>نظرية</a:t>
            </a:r>
            <a:r>
              <a:rPr lang="en-US" b="1" dirty="0"/>
              <a:t> أو </a:t>
            </a:r>
            <a:r>
              <a:rPr lang="en-US" b="1" dirty="0" err="1"/>
              <a:t>موقف</a:t>
            </a:r>
            <a:r>
              <a:rPr lang="en-US" b="1" dirty="0"/>
              <a:t> </a:t>
            </a:r>
            <a:r>
              <a:rPr lang="en-US" b="1" dirty="0" err="1"/>
              <a:t>يعمل</a:t>
            </a:r>
            <a:r>
              <a:rPr lang="en-US" b="1" dirty="0"/>
              <a:t> </a:t>
            </a:r>
            <a:r>
              <a:rPr lang="en-US" b="1" dirty="0" err="1"/>
              <a:t>كمبدأ</a:t>
            </a:r>
            <a:r>
              <a:rPr lang="en-US" b="1" dirty="0"/>
              <a:t> </a:t>
            </a:r>
            <a:r>
              <a:rPr lang="en-US" b="1" dirty="0" err="1"/>
              <a:t>توجيهي</a:t>
            </a:r>
            <a:r>
              <a:rPr lang="en-US" b="1" dirty="0"/>
              <a:t> </a:t>
            </a:r>
            <a:r>
              <a:rPr lang="en-US" b="1" dirty="0" err="1"/>
              <a:t>للسلوك</a:t>
            </a:r>
            <a:r>
              <a:rPr lang="en-US" b="1" dirty="0"/>
              <a:t>. </a:t>
            </a:r>
            <a:r>
              <a:rPr lang="en-US" b="1" dirty="0" err="1"/>
              <a:t>وبالتالي</a:t>
            </a:r>
            <a:r>
              <a:rPr lang="en-US" b="1" dirty="0"/>
              <a:t> </a:t>
            </a:r>
            <a:r>
              <a:rPr lang="en-US" b="1" dirty="0" err="1"/>
              <a:t>فإن</a:t>
            </a:r>
            <a:r>
              <a:rPr lang="en-US" b="1" dirty="0"/>
              <a:t> </a:t>
            </a:r>
            <a:r>
              <a:rPr lang="en-US" b="1" dirty="0" err="1"/>
              <a:t>فلسفة</a:t>
            </a:r>
            <a:r>
              <a:rPr lang="en-US" b="1" dirty="0"/>
              <a:t> </a:t>
            </a:r>
            <a:r>
              <a:rPr lang="en-US" b="1" dirty="0" err="1"/>
              <a:t>القيادة</a:t>
            </a:r>
            <a:r>
              <a:rPr lang="en-US" b="1" dirty="0"/>
              <a:t> </a:t>
            </a:r>
            <a:r>
              <a:rPr lang="en-US" b="1" dirty="0" err="1"/>
              <a:t>توجه</a:t>
            </a:r>
            <a:r>
              <a:rPr lang="en-US" b="1" dirty="0"/>
              <a:t> </a:t>
            </a:r>
            <a:r>
              <a:rPr lang="en-US" b="1" dirty="0" err="1"/>
              <a:t>الإجراءات</a:t>
            </a:r>
            <a:r>
              <a:rPr lang="en-US" b="1" dirty="0"/>
              <a:t> </a:t>
            </a:r>
            <a:r>
              <a:rPr lang="en-US" b="1" dirty="0" err="1"/>
              <a:t>والسلوكيات</a:t>
            </a:r>
            <a:r>
              <a:rPr lang="en-US" b="1" dirty="0"/>
              <a:t> </a:t>
            </a:r>
            <a:r>
              <a:rPr lang="en-US" b="1" dirty="0" err="1"/>
              <a:t>والأفكار</a:t>
            </a:r>
            <a:r>
              <a:rPr lang="en-US" b="1" dirty="0"/>
              <a:t> </a:t>
            </a:r>
            <a:r>
              <a:rPr lang="en-US" b="1" dirty="0" err="1"/>
              <a:t>بناءً</a:t>
            </a:r>
            <a:r>
              <a:rPr lang="en-US" b="1" dirty="0"/>
              <a:t> على </a:t>
            </a:r>
            <a:r>
              <a:rPr lang="en-US" b="1" dirty="0" err="1"/>
              <a:t>توقعات</a:t>
            </a:r>
            <a:r>
              <a:rPr lang="en-US" b="1" dirty="0"/>
              <a:t> </a:t>
            </a:r>
            <a:r>
              <a:rPr lang="en-US" b="1" dirty="0" err="1"/>
              <a:t>الفرد</a:t>
            </a:r>
            <a:r>
              <a:rPr lang="en-US" b="1" dirty="0"/>
              <a:t> </a:t>
            </a:r>
            <a:r>
              <a:rPr lang="en-US" b="1" dirty="0" err="1"/>
              <a:t>وقيمه</a:t>
            </a:r>
            <a:r>
              <a:rPr lang="en-US" b="1" dirty="0"/>
              <a:t> </a:t>
            </a:r>
            <a:r>
              <a:rPr lang="en-US" b="1" dirty="0" err="1"/>
              <a:t>ومعتقداته</a:t>
            </a:r>
            <a:r>
              <a:rPr lang="en-US" b="1" dirty="0"/>
              <a:t>.</a:t>
            </a:r>
          </a:p>
        </p:txBody>
      </p:sp>
    </p:spTree>
    <p:extLst>
      <p:ext uri="{BB962C8B-B14F-4D97-AF65-F5344CB8AC3E}">
        <p14:creationId xmlns:p14="http://schemas.microsoft.com/office/powerpoint/2010/main" val="1937345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82AEAEC1-D6C9-B36C-B7FC-890AFA23A3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11" name="Picture 10">
            <a:extLst>
              <a:ext uri="{FF2B5EF4-FFF2-40B4-BE49-F238E27FC236}">
                <a16:creationId xmlns:a16="http://schemas.microsoft.com/office/drawing/2014/main" id="{49A3F6C9-DA09-5F25-6110-F7897C2221F7}"/>
              </a:ext>
            </a:extLst>
          </p:cNvPr>
          <p:cNvPicPr>
            <a:picLocks noChangeAspect="1"/>
          </p:cNvPicPr>
          <p:nvPr/>
        </p:nvPicPr>
        <p:blipFill>
          <a:blip r:embed="rId3"/>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DF4A29ED-C9B6-0CE0-B7DD-9BB29064DCB6}"/>
              </a:ext>
            </a:extLst>
          </p:cNvPr>
          <p:cNvSpPr txBox="1"/>
          <p:nvPr/>
        </p:nvSpPr>
        <p:spPr>
          <a:xfrm>
            <a:off x="-90281" y="390107"/>
            <a:ext cx="2303259"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37338C9-B462-8C66-0F34-5C788ACE927A}"/>
              </a:ext>
            </a:extLst>
          </p:cNvPr>
          <p:cNvSpPr txBox="1"/>
          <p:nvPr/>
        </p:nvSpPr>
        <p:spPr>
          <a:xfrm>
            <a:off x="2663456" y="398481"/>
            <a:ext cx="413927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graphicFrame>
        <p:nvGraphicFramePr>
          <p:cNvPr id="3" name="object 3">
            <a:extLst>
              <a:ext uri="{FF2B5EF4-FFF2-40B4-BE49-F238E27FC236}">
                <a16:creationId xmlns:a16="http://schemas.microsoft.com/office/drawing/2014/main" id="{9EA8A9E6-EDD2-4C95-4943-1C379B112967}"/>
              </a:ext>
            </a:extLst>
          </p:cNvPr>
          <p:cNvGraphicFramePr>
            <a:graphicFrameLocks noGrp="1"/>
          </p:cNvGraphicFramePr>
          <p:nvPr/>
        </p:nvGraphicFramePr>
        <p:xfrm>
          <a:off x="1846246" y="1610200"/>
          <a:ext cx="10219083" cy="4298679"/>
        </p:xfrm>
        <a:graphic>
          <a:graphicData uri="http://schemas.openxmlformats.org/drawingml/2006/table">
            <a:tbl>
              <a:tblPr firstRow="1" bandRow="1">
                <a:tableStyleId>{BDBED569-4797-4DF1-A0F4-6AAB3CD982D8}</a:tableStyleId>
              </a:tblPr>
              <a:tblGrid>
                <a:gridCol w="1917980">
                  <a:extLst>
                    <a:ext uri="{9D8B030D-6E8A-4147-A177-3AD203B41FA5}">
                      <a16:colId xmlns:a16="http://schemas.microsoft.com/office/drawing/2014/main" val="20000"/>
                    </a:ext>
                  </a:extLst>
                </a:gridCol>
                <a:gridCol w="2327656">
                  <a:extLst>
                    <a:ext uri="{9D8B030D-6E8A-4147-A177-3AD203B41FA5}">
                      <a16:colId xmlns:a16="http://schemas.microsoft.com/office/drawing/2014/main" val="20001"/>
                    </a:ext>
                  </a:extLst>
                </a:gridCol>
                <a:gridCol w="3115495">
                  <a:extLst>
                    <a:ext uri="{9D8B030D-6E8A-4147-A177-3AD203B41FA5}">
                      <a16:colId xmlns:a16="http://schemas.microsoft.com/office/drawing/2014/main" val="20002"/>
                    </a:ext>
                  </a:extLst>
                </a:gridCol>
                <a:gridCol w="2857952">
                  <a:extLst>
                    <a:ext uri="{9D8B030D-6E8A-4147-A177-3AD203B41FA5}">
                      <a16:colId xmlns:a16="http://schemas.microsoft.com/office/drawing/2014/main" val="20003"/>
                    </a:ext>
                  </a:extLst>
                </a:gridCol>
              </a:tblGrid>
              <a:tr h="476212">
                <a:tc>
                  <a:txBody>
                    <a:bodyPr/>
                    <a:lstStyle/>
                    <a:p>
                      <a:pPr marL="31750">
                        <a:lnSpc>
                          <a:spcPct val="100000"/>
                        </a:lnSpc>
                      </a:pPr>
                      <a:r>
                        <a:rPr sz="2000" b="1" spc="-5" dirty="0"/>
                        <a:t>Achievement</a:t>
                      </a:r>
                      <a:endParaRPr sz="2000" b="1" dirty="0">
                        <a:latin typeface="Franklin Gothic Book"/>
                        <a:cs typeface="Franklin Gothic Book"/>
                      </a:endParaRPr>
                    </a:p>
                  </a:txBody>
                  <a:tcPr marL="0" marR="0" marT="0" marB="0"/>
                </a:tc>
                <a:tc>
                  <a:txBody>
                    <a:bodyPr/>
                    <a:lstStyle/>
                    <a:p>
                      <a:pPr marL="282575">
                        <a:lnSpc>
                          <a:spcPct val="100000"/>
                        </a:lnSpc>
                      </a:pPr>
                      <a:r>
                        <a:rPr sz="2000" b="1" spc="-5" dirty="0"/>
                        <a:t>Balance</a:t>
                      </a:r>
                      <a:endParaRPr sz="2000" b="1" dirty="0">
                        <a:latin typeface="Franklin Gothic Book"/>
                        <a:cs typeface="Franklin Gothic Book"/>
                      </a:endParaRPr>
                    </a:p>
                  </a:txBody>
                  <a:tcPr marL="0" marR="0" marT="0" marB="0"/>
                </a:tc>
                <a:tc>
                  <a:txBody>
                    <a:bodyPr/>
                    <a:lstStyle/>
                    <a:p>
                      <a:pPr marL="294005">
                        <a:lnSpc>
                          <a:spcPct val="100000"/>
                        </a:lnSpc>
                      </a:pPr>
                      <a:r>
                        <a:rPr sz="2000" b="1" spc="-5" dirty="0"/>
                        <a:t>Creativity</a:t>
                      </a:r>
                      <a:endParaRPr sz="2000" b="1">
                        <a:latin typeface="Franklin Gothic Book"/>
                        <a:cs typeface="Franklin Gothic Book"/>
                      </a:endParaRPr>
                    </a:p>
                  </a:txBody>
                  <a:tcPr marL="0" marR="0" marT="0" marB="0"/>
                </a:tc>
                <a:tc>
                  <a:txBody>
                    <a:bodyPr/>
                    <a:lstStyle/>
                    <a:p>
                      <a:pPr marL="302895">
                        <a:lnSpc>
                          <a:spcPct val="100000"/>
                        </a:lnSpc>
                      </a:pPr>
                      <a:r>
                        <a:rPr sz="2000" b="1" spc="-5" dirty="0"/>
                        <a:t>Integrity</a:t>
                      </a:r>
                      <a:endParaRPr sz="2000" b="1">
                        <a:latin typeface="Franklin Gothic Book"/>
                        <a:cs typeface="Franklin Gothic Book"/>
                      </a:endParaRPr>
                    </a:p>
                  </a:txBody>
                  <a:tcPr marL="0" marR="0" marT="0" marB="0"/>
                </a:tc>
                <a:extLst>
                  <a:ext uri="{0D108BD9-81ED-4DB2-BD59-A6C34878D82A}">
                    <a16:rowId xmlns:a16="http://schemas.microsoft.com/office/drawing/2014/main" val="10000"/>
                  </a:ext>
                </a:extLst>
              </a:tr>
              <a:tr h="486888">
                <a:tc>
                  <a:txBody>
                    <a:bodyPr/>
                    <a:lstStyle/>
                    <a:p>
                      <a:pPr marL="31750">
                        <a:lnSpc>
                          <a:spcPct val="100000"/>
                        </a:lnSpc>
                      </a:pPr>
                      <a:r>
                        <a:rPr sz="2000" b="1" spc="-5" dirty="0"/>
                        <a:t>Activity</a:t>
                      </a:r>
                      <a:endParaRPr sz="2000" b="1">
                        <a:latin typeface="Franklin Gothic Book"/>
                        <a:cs typeface="Franklin Gothic Book"/>
                      </a:endParaRPr>
                    </a:p>
                  </a:txBody>
                  <a:tcPr marL="0" marR="0" marT="0" marB="0"/>
                </a:tc>
                <a:tc>
                  <a:txBody>
                    <a:bodyPr/>
                    <a:lstStyle/>
                    <a:p>
                      <a:pPr marL="282575">
                        <a:lnSpc>
                          <a:spcPct val="100000"/>
                        </a:lnSpc>
                      </a:pPr>
                      <a:r>
                        <a:rPr sz="2000" b="1" spc="-5" dirty="0"/>
                        <a:t>Challenge</a:t>
                      </a:r>
                      <a:endParaRPr sz="2000" b="1" dirty="0">
                        <a:latin typeface="Franklin Gothic Book"/>
                        <a:cs typeface="Franklin Gothic Book"/>
                      </a:endParaRPr>
                    </a:p>
                  </a:txBody>
                  <a:tcPr marL="0" marR="0" marT="0" marB="0"/>
                </a:tc>
                <a:tc>
                  <a:txBody>
                    <a:bodyPr/>
                    <a:lstStyle/>
                    <a:p>
                      <a:pPr marL="294005">
                        <a:lnSpc>
                          <a:spcPct val="100000"/>
                        </a:lnSpc>
                      </a:pPr>
                      <a:r>
                        <a:rPr sz="2000" b="1" spc="-5" dirty="0"/>
                        <a:t>Diverse</a:t>
                      </a:r>
                      <a:r>
                        <a:rPr sz="2000" b="1" spc="-25" dirty="0"/>
                        <a:t> </a:t>
                      </a:r>
                      <a:r>
                        <a:rPr sz="2000" b="1" spc="-5" dirty="0"/>
                        <a:t>perspectives</a:t>
                      </a:r>
                      <a:endParaRPr sz="2000" b="1" dirty="0">
                        <a:latin typeface="Franklin Gothic Book"/>
                        <a:cs typeface="Franklin Gothic Book"/>
                      </a:endParaRPr>
                    </a:p>
                  </a:txBody>
                  <a:tcPr marL="0" marR="0" marT="0" marB="0"/>
                </a:tc>
                <a:tc>
                  <a:txBody>
                    <a:bodyPr/>
                    <a:lstStyle/>
                    <a:p>
                      <a:pPr marL="302895">
                        <a:lnSpc>
                          <a:spcPct val="100000"/>
                        </a:lnSpc>
                      </a:pPr>
                      <a:r>
                        <a:rPr sz="2000" b="1" spc="-5" dirty="0"/>
                        <a:t>Justice</a:t>
                      </a:r>
                      <a:endParaRPr sz="2000" b="1" dirty="0">
                        <a:latin typeface="Franklin Gothic Book"/>
                        <a:cs typeface="Franklin Gothic Book"/>
                      </a:endParaRPr>
                    </a:p>
                  </a:txBody>
                  <a:tcPr marL="0" marR="0" marT="0" marB="0"/>
                </a:tc>
                <a:extLst>
                  <a:ext uri="{0D108BD9-81ED-4DB2-BD59-A6C34878D82A}">
                    <a16:rowId xmlns:a16="http://schemas.microsoft.com/office/drawing/2014/main" val="10001"/>
                  </a:ext>
                </a:extLst>
              </a:tr>
              <a:tr h="534390">
                <a:tc>
                  <a:txBody>
                    <a:bodyPr/>
                    <a:lstStyle/>
                    <a:p>
                      <a:pPr marL="31750">
                        <a:lnSpc>
                          <a:spcPct val="100000"/>
                        </a:lnSpc>
                      </a:pPr>
                      <a:r>
                        <a:rPr sz="2000" b="1" spc="-5" dirty="0"/>
                        <a:t>Advancement</a:t>
                      </a:r>
                      <a:endParaRPr sz="2000" b="1">
                        <a:latin typeface="Franklin Gothic Book"/>
                        <a:cs typeface="Franklin Gothic Book"/>
                      </a:endParaRPr>
                    </a:p>
                  </a:txBody>
                  <a:tcPr marL="0" marR="0" marT="0" marB="0"/>
                </a:tc>
                <a:tc>
                  <a:txBody>
                    <a:bodyPr/>
                    <a:lstStyle/>
                    <a:p>
                      <a:pPr marL="282575">
                        <a:lnSpc>
                          <a:spcPct val="100000"/>
                        </a:lnSpc>
                      </a:pPr>
                      <a:r>
                        <a:rPr sz="2000" b="1" dirty="0"/>
                        <a:t>Change</a:t>
                      </a:r>
                      <a:endParaRPr sz="2000" b="1">
                        <a:latin typeface="Franklin Gothic Book"/>
                        <a:cs typeface="Franklin Gothic Book"/>
                      </a:endParaRPr>
                    </a:p>
                  </a:txBody>
                  <a:tcPr marL="0" marR="0" marT="0" marB="0"/>
                </a:tc>
                <a:tc>
                  <a:txBody>
                    <a:bodyPr/>
                    <a:lstStyle/>
                    <a:p>
                      <a:pPr marL="294005">
                        <a:lnSpc>
                          <a:spcPct val="100000"/>
                        </a:lnSpc>
                      </a:pPr>
                      <a:r>
                        <a:rPr sz="2000" b="1" dirty="0"/>
                        <a:t>Duty</a:t>
                      </a:r>
                      <a:endParaRPr sz="2000" b="1">
                        <a:latin typeface="Franklin Gothic Book"/>
                        <a:cs typeface="Franklin Gothic Book"/>
                      </a:endParaRPr>
                    </a:p>
                  </a:txBody>
                  <a:tcPr marL="0" marR="0" marT="0" marB="0"/>
                </a:tc>
                <a:tc>
                  <a:txBody>
                    <a:bodyPr/>
                    <a:lstStyle/>
                    <a:p>
                      <a:pPr marL="302895">
                        <a:lnSpc>
                          <a:spcPct val="100000"/>
                        </a:lnSpc>
                      </a:pPr>
                      <a:r>
                        <a:rPr sz="2000" b="1" dirty="0"/>
                        <a:t>Love</a:t>
                      </a:r>
                      <a:endParaRPr sz="2000" b="1" dirty="0">
                        <a:latin typeface="Franklin Gothic Book"/>
                        <a:cs typeface="Franklin Gothic Book"/>
                      </a:endParaRPr>
                    </a:p>
                  </a:txBody>
                  <a:tcPr marL="0" marR="0" marT="0" marB="0"/>
                </a:tc>
                <a:extLst>
                  <a:ext uri="{0D108BD9-81ED-4DB2-BD59-A6C34878D82A}">
                    <a16:rowId xmlns:a16="http://schemas.microsoft.com/office/drawing/2014/main" val="10002"/>
                  </a:ext>
                </a:extLst>
              </a:tr>
              <a:tr h="498764">
                <a:tc>
                  <a:txBody>
                    <a:bodyPr/>
                    <a:lstStyle/>
                    <a:p>
                      <a:pPr marL="31750">
                        <a:lnSpc>
                          <a:spcPct val="100000"/>
                        </a:lnSpc>
                      </a:pPr>
                      <a:r>
                        <a:rPr sz="2000" b="1" dirty="0"/>
                        <a:t>Adventure</a:t>
                      </a:r>
                      <a:endParaRPr sz="2000" b="1" dirty="0">
                        <a:latin typeface="Franklin Gothic Book"/>
                        <a:cs typeface="Franklin Gothic Book"/>
                      </a:endParaRPr>
                    </a:p>
                  </a:txBody>
                  <a:tcPr marL="0" marR="0" marT="0" marB="0"/>
                </a:tc>
                <a:tc>
                  <a:txBody>
                    <a:bodyPr/>
                    <a:lstStyle/>
                    <a:p>
                      <a:pPr marL="282575">
                        <a:lnSpc>
                          <a:spcPct val="100000"/>
                        </a:lnSpc>
                      </a:pPr>
                      <a:r>
                        <a:rPr sz="2000" b="1" spc="-5" dirty="0"/>
                        <a:t>Collaboration</a:t>
                      </a:r>
                      <a:endParaRPr sz="2000" b="1">
                        <a:latin typeface="Franklin Gothic Book"/>
                        <a:cs typeface="Franklin Gothic Book"/>
                      </a:endParaRPr>
                    </a:p>
                  </a:txBody>
                  <a:tcPr marL="0" marR="0" marT="0" marB="0"/>
                </a:tc>
                <a:tc>
                  <a:txBody>
                    <a:bodyPr/>
                    <a:lstStyle/>
                    <a:p>
                      <a:pPr marL="294005">
                        <a:lnSpc>
                          <a:spcPct val="100000"/>
                        </a:lnSpc>
                      </a:pPr>
                      <a:r>
                        <a:rPr sz="2000" b="1" spc="-5" dirty="0"/>
                        <a:t>Economic</a:t>
                      </a:r>
                      <a:r>
                        <a:rPr sz="2000" b="1" spc="-20" dirty="0"/>
                        <a:t> </a:t>
                      </a:r>
                      <a:r>
                        <a:rPr sz="2000" b="1" spc="-5" dirty="0"/>
                        <a:t>security</a:t>
                      </a:r>
                      <a:endParaRPr sz="2000" b="1">
                        <a:latin typeface="Franklin Gothic Book"/>
                        <a:cs typeface="Franklin Gothic Book"/>
                      </a:endParaRPr>
                    </a:p>
                  </a:txBody>
                  <a:tcPr marL="0" marR="0" marT="0" marB="0"/>
                </a:tc>
                <a:tc>
                  <a:txBody>
                    <a:bodyPr/>
                    <a:lstStyle/>
                    <a:p>
                      <a:pPr marL="302895">
                        <a:lnSpc>
                          <a:spcPct val="100000"/>
                        </a:lnSpc>
                      </a:pPr>
                      <a:r>
                        <a:rPr sz="2000" b="1" dirty="0"/>
                        <a:t>Loyalty</a:t>
                      </a:r>
                      <a:endParaRPr sz="2000" b="1">
                        <a:latin typeface="Franklin Gothic Book"/>
                        <a:cs typeface="Franklin Gothic Book"/>
                      </a:endParaRPr>
                    </a:p>
                  </a:txBody>
                  <a:tcPr marL="0" marR="0" marT="0" marB="0"/>
                </a:tc>
                <a:extLst>
                  <a:ext uri="{0D108BD9-81ED-4DB2-BD59-A6C34878D82A}">
                    <a16:rowId xmlns:a16="http://schemas.microsoft.com/office/drawing/2014/main" val="10003"/>
                  </a:ext>
                </a:extLst>
              </a:tr>
              <a:tr h="629392">
                <a:tc>
                  <a:txBody>
                    <a:bodyPr/>
                    <a:lstStyle/>
                    <a:p>
                      <a:pPr marL="31750">
                        <a:lnSpc>
                          <a:spcPct val="100000"/>
                        </a:lnSpc>
                      </a:pPr>
                      <a:r>
                        <a:rPr sz="2000" b="1" spc="-5" dirty="0"/>
                        <a:t>Affiliation</a:t>
                      </a:r>
                      <a:endParaRPr sz="2000" b="1" dirty="0">
                        <a:latin typeface="Franklin Gothic Book"/>
                        <a:cs typeface="Franklin Gothic Book"/>
                      </a:endParaRPr>
                    </a:p>
                  </a:txBody>
                  <a:tcPr marL="0" marR="0" marT="0" marB="0"/>
                </a:tc>
                <a:tc>
                  <a:txBody>
                    <a:bodyPr/>
                    <a:lstStyle/>
                    <a:p>
                      <a:pPr marL="282575">
                        <a:lnSpc>
                          <a:spcPct val="100000"/>
                        </a:lnSpc>
                      </a:pPr>
                      <a:r>
                        <a:rPr sz="2000" b="1" spc="-5" dirty="0"/>
                        <a:t>Community</a:t>
                      </a:r>
                      <a:endParaRPr sz="2000" b="1">
                        <a:latin typeface="Franklin Gothic Book"/>
                        <a:cs typeface="Franklin Gothic Book"/>
                      </a:endParaRPr>
                    </a:p>
                  </a:txBody>
                  <a:tcPr marL="0" marR="0" marT="0" marB="0"/>
                </a:tc>
                <a:tc>
                  <a:txBody>
                    <a:bodyPr/>
                    <a:lstStyle/>
                    <a:p>
                      <a:pPr marL="294005">
                        <a:lnSpc>
                          <a:spcPct val="100000"/>
                        </a:lnSpc>
                      </a:pPr>
                      <a:r>
                        <a:rPr sz="2000" b="1" spc="-5" dirty="0"/>
                        <a:t>Friendship</a:t>
                      </a:r>
                      <a:endParaRPr sz="2000" b="1" dirty="0">
                        <a:latin typeface="Franklin Gothic Book"/>
                        <a:cs typeface="Franklin Gothic Book"/>
                      </a:endParaRPr>
                    </a:p>
                  </a:txBody>
                  <a:tcPr marL="0" marR="0" marT="0" marB="0"/>
                </a:tc>
                <a:tc>
                  <a:txBody>
                    <a:bodyPr/>
                    <a:lstStyle/>
                    <a:p>
                      <a:pPr marL="302895">
                        <a:lnSpc>
                          <a:spcPct val="100000"/>
                        </a:lnSpc>
                      </a:pPr>
                      <a:r>
                        <a:rPr sz="2000" b="1" dirty="0"/>
                        <a:t>Personal</a:t>
                      </a:r>
                      <a:r>
                        <a:rPr sz="2000" b="1" spc="-45" dirty="0"/>
                        <a:t> </a:t>
                      </a:r>
                      <a:r>
                        <a:rPr sz="2000" b="1" spc="-5" dirty="0"/>
                        <a:t>Development</a:t>
                      </a:r>
                      <a:endParaRPr sz="2000" b="1" dirty="0">
                        <a:latin typeface="Franklin Gothic Book"/>
                        <a:cs typeface="Franklin Gothic Book"/>
                      </a:endParaRPr>
                    </a:p>
                  </a:txBody>
                  <a:tcPr marL="0" marR="0" marT="0" marB="0"/>
                </a:tc>
                <a:extLst>
                  <a:ext uri="{0D108BD9-81ED-4DB2-BD59-A6C34878D82A}">
                    <a16:rowId xmlns:a16="http://schemas.microsoft.com/office/drawing/2014/main" val="10004"/>
                  </a:ext>
                </a:extLst>
              </a:tr>
              <a:tr h="510639">
                <a:tc>
                  <a:txBody>
                    <a:bodyPr/>
                    <a:lstStyle/>
                    <a:p>
                      <a:pPr marL="31750">
                        <a:lnSpc>
                          <a:spcPct val="100000"/>
                        </a:lnSpc>
                      </a:pPr>
                      <a:r>
                        <a:rPr sz="2000" b="1" spc="-5" dirty="0"/>
                        <a:t>Affluence</a:t>
                      </a:r>
                      <a:endParaRPr sz="2000" b="1">
                        <a:latin typeface="Franklin Gothic Book"/>
                        <a:cs typeface="Franklin Gothic Book"/>
                      </a:endParaRPr>
                    </a:p>
                  </a:txBody>
                  <a:tcPr marL="0" marR="0" marT="0" marB="0"/>
                </a:tc>
                <a:tc>
                  <a:txBody>
                    <a:bodyPr/>
                    <a:lstStyle/>
                    <a:p>
                      <a:pPr marL="282575">
                        <a:lnSpc>
                          <a:spcPct val="100000"/>
                        </a:lnSpc>
                      </a:pPr>
                      <a:r>
                        <a:rPr sz="2000" b="1" spc="-5" dirty="0"/>
                        <a:t>Competency</a:t>
                      </a:r>
                      <a:endParaRPr sz="2000" b="1">
                        <a:latin typeface="Franklin Gothic Book"/>
                        <a:cs typeface="Franklin Gothic Book"/>
                      </a:endParaRPr>
                    </a:p>
                  </a:txBody>
                  <a:tcPr marL="0" marR="0" marT="0" marB="0"/>
                </a:tc>
                <a:tc>
                  <a:txBody>
                    <a:bodyPr/>
                    <a:lstStyle/>
                    <a:p>
                      <a:pPr marL="294005">
                        <a:lnSpc>
                          <a:spcPct val="100000"/>
                        </a:lnSpc>
                      </a:pPr>
                      <a:r>
                        <a:rPr sz="2000" b="1" dirty="0"/>
                        <a:t>Health</a:t>
                      </a:r>
                      <a:endParaRPr sz="2000" b="1">
                        <a:latin typeface="Franklin Gothic Book"/>
                        <a:cs typeface="Franklin Gothic Book"/>
                      </a:endParaRPr>
                    </a:p>
                  </a:txBody>
                  <a:tcPr marL="0" marR="0" marT="0" marB="0"/>
                </a:tc>
                <a:tc>
                  <a:txBody>
                    <a:bodyPr/>
                    <a:lstStyle/>
                    <a:p>
                      <a:pPr marL="302895">
                        <a:lnSpc>
                          <a:spcPct val="100000"/>
                        </a:lnSpc>
                      </a:pPr>
                      <a:r>
                        <a:rPr sz="2000" b="1" spc="-5" dirty="0"/>
                        <a:t>Recognition</a:t>
                      </a:r>
                      <a:endParaRPr sz="2000" b="1" dirty="0">
                        <a:latin typeface="Franklin Gothic Book"/>
                        <a:cs typeface="Franklin Gothic Book"/>
                      </a:endParaRPr>
                    </a:p>
                  </a:txBody>
                  <a:tcPr marL="0" marR="0" marT="0" marB="0"/>
                </a:tc>
                <a:extLst>
                  <a:ext uri="{0D108BD9-81ED-4DB2-BD59-A6C34878D82A}">
                    <a16:rowId xmlns:a16="http://schemas.microsoft.com/office/drawing/2014/main" val="10005"/>
                  </a:ext>
                </a:extLst>
              </a:tr>
              <a:tr h="653143">
                <a:tc>
                  <a:txBody>
                    <a:bodyPr/>
                    <a:lstStyle/>
                    <a:p>
                      <a:pPr marL="31750">
                        <a:lnSpc>
                          <a:spcPct val="100000"/>
                        </a:lnSpc>
                      </a:pPr>
                      <a:r>
                        <a:rPr sz="2000" b="1" spc="-5" dirty="0"/>
                        <a:t>Authority</a:t>
                      </a:r>
                      <a:endParaRPr sz="2000" b="1">
                        <a:latin typeface="Franklin Gothic Book"/>
                        <a:cs typeface="Franklin Gothic Book"/>
                      </a:endParaRPr>
                    </a:p>
                  </a:txBody>
                  <a:tcPr marL="0" marR="0" marT="0" marB="0"/>
                </a:tc>
                <a:tc>
                  <a:txBody>
                    <a:bodyPr/>
                    <a:lstStyle/>
                    <a:p>
                      <a:pPr marL="282575">
                        <a:lnSpc>
                          <a:spcPct val="100000"/>
                        </a:lnSpc>
                      </a:pPr>
                      <a:r>
                        <a:rPr sz="2000" b="1" spc="-5" dirty="0"/>
                        <a:t>Competition</a:t>
                      </a:r>
                      <a:endParaRPr sz="2000" b="1" dirty="0">
                        <a:latin typeface="Franklin Gothic Book"/>
                        <a:cs typeface="Franklin Gothic Book"/>
                      </a:endParaRPr>
                    </a:p>
                  </a:txBody>
                  <a:tcPr marL="0" marR="0" marT="0" marB="0"/>
                </a:tc>
                <a:tc>
                  <a:txBody>
                    <a:bodyPr/>
                    <a:lstStyle/>
                    <a:p>
                      <a:pPr marL="294005">
                        <a:lnSpc>
                          <a:spcPct val="100000"/>
                        </a:lnSpc>
                      </a:pPr>
                      <a:r>
                        <a:rPr sz="2000" b="1" dirty="0"/>
                        <a:t>Humor</a:t>
                      </a:r>
                      <a:endParaRPr sz="2000" b="1">
                        <a:latin typeface="Franklin Gothic Book"/>
                        <a:cs typeface="Franklin Gothic Book"/>
                      </a:endParaRPr>
                    </a:p>
                  </a:txBody>
                  <a:tcPr marL="0" marR="0" marT="0" marB="0"/>
                </a:tc>
                <a:tc>
                  <a:txBody>
                    <a:bodyPr/>
                    <a:lstStyle/>
                    <a:p>
                      <a:pPr marL="302895">
                        <a:lnSpc>
                          <a:spcPct val="100000"/>
                        </a:lnSpc>
                      </a:pPr>
                      <a:r>
                        <a:rPr sz="2000" b="1" spc="-5" dirty="0"/>
                        <a:t>Self-respect</a:t>
                      </a:r>
                      <a:endParaRPr sz="2000" b="1" dirty="0">
                        <a:latin typeface="Franklin Gothic Book"/>
                        <a:cs typeface="Franklin Gothic Book"/>
                      </a:endParaRPr>
                    </a:p>
                  </a:txBody>
                  <a:tcPr marL="0" marR="0" marT="0" marB="0"/>
                </a:tc>
                <a:extLst>
                  <a:ext uri="{0D108BD9-81ED-4DB2-BD59-A6C34878D82A}">
                    <a16:rowId xmlns:a16="http://schemas.microsoft.com/office/drawing/2014/main" val="10006"/>
                  </a:ext>
                </a:extLst>
              </a:tr>
              <a:tr h="509251">
                <a:tc>
                  <a:txBody>
                    <a:bodyPr/>
                    <a:lstStyle/>
                    <a:p>
                      <a:pPr marL="31750">
                        <a:lnSpc>
                          <a:spcPct val="100000"/>
                        </a:lnSpc>
                      </a:pPr>
                      <a:r>
                        <a:rPr sz="2000" b="1" dirty="0"/>
                        <a:t>Autonomy</a:t>
                      </a:r>
                      <a:endParaRPr sz="2000" b="1">
                        <a:latin typeface="Franklin Gothic Book"/>
                        <a:cs typeface="Franklin Gothic Book"/>
                      </a:endParaRPr>
                    </a:p>
                  </a:txBody>
                  <a:tcPr marL="0" marR="0" marT="0" marB="0"/>
                </a:tc>
                <a:tc>
                  <a:txBody>
                    <a:bodyPr/>
                    <a:lstStyle/>
                    <a:p>
                      <a:pPr marL="282575">
                        <a:lnSpc>
                          <a:spcPct val="100000"/>
                        </a:lnSpc>
                      </a:pPr>
                      <a:r>
                        <a:rPr sz="2000" b="1" spc="-5" dirty="0"/>
                        <a:t>Courage</a:t>
                      </a:r>
                      <a:endParaRPr sz="2000" b="1">
                        <a:latin typeface="Franklin Gothic Book"/>
                        <a:cs typeface="Franklin Gothic Book"/>
                      </a:endParaRPr>
                    </a:p>
                  </a:txBody>
                  <a:tcPr marL="0" marR="0" marT="0" marB="0"/>
                </a:tc>
                <a:tc>
                  <a:txBody>
                    <a:bodyPr/>
                    <a:lstStyle/>
                    <a:p>
                      <a:pPr marL="294005">
                        <a:lnSpc>
                          <a:spcPct val="100000"/>
                        </a:lnSpc>
                      </a:pPr>
                      <a:r>
                        <a:rPr sz="2000" b="1" dirty="0"/>
                        <a:t>Harmony</a:t>
                      </a:r>
                      <a:endParaRPr sz="2000" b="1">
                        <a:latin typeface="Franklin Gothic Book"/>
                        <a:cs typeface="Franklin Gothic Book"/>
                      </a:endParaRPr>
                    </a:p>
                  </a:txBody>
                  <a:tcPr marL="0" marR="0" marT="0" marB="0"/>
                </a:tc>
                <a:tc>
                  <a:txBody>
                    <a:bodyPr/>
                    <a:lstStyle/>
                    <a:p>
                      <a:pPr marL="302895">
                        <a:lnSpc>
                          <a:spcPct val="100000"/>
                        </a:lnSpc>
                      </a:pPr>
                      <a:r>
                        <a:rPr sz="2000" b="1" spc="-5" dirty="0"/>
                        <a:t>Wisdom</a:t>
                      </a:r>
                      <a:endParaRPr sz="2000" b="1" dirty="0">
                        <a:latin typeface="Franklin Gothic Book"/>
                        <a:cs typeface="Franklin Gothic Book"/>
                      </a:endParaRPr>
                    </a:p>
                  </a:txBody>
                  <a:tcPr marL="0" marR="0" marT="0" marB="0"/>
                </a:tc>
                <a:extLst>
                  <a:ext uri="{0D108BD9-81ED-4DB2-BD59-A6C34878D82A}">
                    <a16:rowId xmlns:a16="http://schemas.microsoft.com/office/drawing/2014/main" val="10007"/>
                  </a:ext>
                </a:extLst>
              </a:tr>
            </a:tbl>
          </a:graphicData>
        </a:graphic>
      </p:graphicFrame>
      <p:sp>
        <p:nvSpPr>
          <p:cNvPr id="4" name="object 6">
            <a:extLst>
              <a:ext uri="{FF2B5EF4-FFF2-40B4-BE49-F238E27FC236}">
                <a16:creationId xmlns:a16="http://schemas.microsoft.com/office/drawing/2014/main" id="{B30897DA-5825-EB5A-A5ED-4EF9E6C71242}"/>
              </a:ext>
            </a:extLst>
          </p:cNvPr>
          <p:cNvSpPr txBox="1">
            <a:spLocks noGrp="1"/>
          </p:cNvSpPr>
          <p:nvPr>
            <p:ph type="ftr" sz="quarter" idx="5"/>
          </p:nvPr>
        </p:nvSpPr>
        <p:spPr>
          <a:xfrm>
            <a:off x="2663456" y="6564735"/>
            <a:ext cx="5328024" cy="104965"/>
          </a:xfrm>
          <a:prstGeom prst="rect">
            <a:avLst/>
          </a:prstGeom>
        </p:spPr>
        <p:txBody>
          <a:bodyPr vert="horz" wrap="square" lIns="0" tIns="866" rIns="0" bIns="0" rtlCol="0">
            <a:spAutoFit/>
          </a:body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Tree>
    <p:extLst>
      <p:ext uri="{BB962C8B-B14F-4D97-AF65-F5344CB8AC3E}">
        <p14:creationId xmlns:p14="http://schemas.microsoft.com/office/powerpoint/2010/main" val="34751482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object 6"/>
          <p:cNvSpPr txBox="1">
            <a:spLocks noGrp="1"/>
          </p:cNvSpPr>
          <p:nvPr>
            <p:ph type="ftr" sz="quarter" idx="5"/>
          </p:nvPr>
        </p:nvSpPr>
        <p:spPr>
          <a:xfrm>
            <a:off x="2663456" y="6564735"/>
            <a:ext cx="5328024" cy="104965"/>
          </a:xfrm>
          <a:prstGeom prst="rect">
            <a:avLst/>
          </a:prstGeom>
        </p:spPr>
        <p:txBody>
          <a:bodyPr vert="horz" wrap="square" lIns="0" tIns="866" rIns="0" bIns="0" rtlCol="0">
            <a:spAutoFit/>
          </a:body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pic>
        <p:nvPicPr>
          <p:cNvPr id="10" name="Picture 9">
            <a:extLst>
              <a:ext uri="{FF2B5EF4-FFF2-40B4-BE49-F238E27FC236}">
                <a16:creationId xmlns:a16="http://schemas.microsoft.com/office/drawing/2014/main" id="{82AEAEC1-D6C9-B36C-B7FC-890AFA23A3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11" name="Picture 10">
            <a:extLst>
              <a:ext uri="{FF2B5EF4-FFF2-40B4-BE49-F238E27FC236}">
                <a16:creationId xmlns:a16="http://schemas.microsoft.com/office/drawing/2014/main" id="{49A3F6C9-DA09-5F25-6110-F7897C2221F7}"/>
              </a:ext>
            </a:extLst>
          </p:cNvPr>
          <p:cNvPicPr>
            <a:picLocks noChangeAspect="1"/>
          </p:cNvPicPr>
          <p:nvPr/>
        </p:nvPicPr>
        <p:blipFill>
          <a:blip r:embed="rId3"/>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DF4A29ED-C9B6-0CE0-B7DD-9BB29064DCB6}"/>
              </a:ext>
            </a:extLst>
          </p:cNvPr>
          <p:cNvSpPr txBox="1"/>
          <p:nvPr/>
        </p:nvSpPr>
        <p:spPr>
          <a:xfrm>
            <a:off x="-90281" y="390107"/>
            <a:ext cx="2303259"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37338C9-B462-8C66-0F34-5C788ACE927A}"/>
              </a:ext>
            </a:extLst>
          </p:cNvPr>
          <p:cNvSpPr txBox="1"/>
          <p:nvPr/>
        </p:nvSpPr>
        <p:spPr>
          <a:xfrm>
            <a:off x="2663456" y="398481"/>
            <a:ext cx="413927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graphicFrame>
        <p:nvGraphicFramePr>
          <p:cNvPr id="2" name="object 5">
            <a:extLst>
              <a:ext uri="{FF2B5EF4-FFF2-40B4-BE49-F238E27FC236}">
                <a16:creationId xmlns:a16="http://schemas.microsoft.com/office/drawing/2014/main" id="{49E09174-C813-D845-0A20-E29EDDC009EF}"/>
              </a:ext>
            </a:extLst>
          </p:cNvPr>
          <p:cNvGraphicFramePr>
            <a:graphicFrameLocks noGrp="1"/>
          </p:cNvGraphicFramePr>
          <p:nvPr/>
        </p:nvGraphicFramePr>
        <p:xfrm>
          <a:off x="1846246" y="1846069"/>
          <a:ext cx="9993452" cy="4428506"/>
        </p:xfrm>
        <a:graphic>
          <a:graphicData uri="http://schemas.openxmlformats.org/drawingml/2006/table">
            <a:tbl>
              <a:tblPr firstRow="1" bandRow="1">
                <a:tableStyleId>{2D5ABB26-0587-4C30-8999-92F81FD0307C}</a:tableStyleId>
              </a:tblPr>
              <a:tblGrid>
                <a:gridCol w="2662513">
                  <a:extLst>
                    <a:ext uri="{9D8B030D-6E8A-4147-A177-3AD203B41FA5}">
                      <a16:colId xmlns:a16="http://schemas.microsoft.com/office/drawing/2014/main" val="20000"/>
                    </a:ext>
                  </a:extLst>
                </a:gridCol>
                <a:gridCol w="3656445">
                  <a:extLst>
                    <a:ext uri="{9D8B030D-6E8A-4147-A177-3AD203B41FA5}">
                      <a16:colId xmlns:a16="http://schemas.microsoft.com/office/drawing/2014/main" val="20001"/>
                    </a:ext>
                  </a:extLst>
                </a:gridCol>
                <a:gridCol w="3674494">
                  <a:extLst>
                    <a:ext uri="{9D8B030D-6E8A-4147-A177-3AD203B41FA5}">
                      <a16:colId xmlns:a16="http://schemas.microsoft.com/office/drawing/2014/main" val="20002"/>
                    </a:ext>
                  </a:extLst>
                </a:gridCol>
              </a:tblGrid>
              <a:tr h="519086">
                <a:tc>
                  <a:txBody>
                    <a:bodyPr/>
                    <a:lstStyle/>
                    <a:p>
                      <a:pPr marL="68580">
                        <a:lnSpc>
                          <a:spcPct val="100000"/>
                        </a:lnSpc>
                      </a:pPr>
                      <a:r>
                        <a:rPr sz="2200" b="1" dirty="0">
                          <a:latin typeface="Franklin Gothic Book"/>
                          <a:cs typeface="Franklin Gothic Book"/>
                        </a:rPr>
                        <a:t>Your</a:t>
                      </a:r>
                      <a:r>
                        <a:rPr sz="2200" b="1" spc="-40" dirty="0">
                          <a:latin typeface="Franklin Gothic Book"/>
                          <a:cs typeface="Franklin Gothic Book"/>
                        </a:rPr>
                        <a:t> </a:t>
                      </a:r>
                      <a:r>
                        <a:rPr sz="2200" b="1" spc="-5" dirty="0">
                          <a:latin typeface="Franklin Gothic Book"/>
                          <a:cs typeface="Franklin Gothic Book"/>
                        </a:rPr>
                        <a:t>Values</a:t>
                      </a:r>
                      <a:endParaRPr sz="2200" b="1">
                        <a:latin typeface="Franklin Gothic Book"/>
                        <a:cs typeface="Franklin Gothic Book"/>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6675">
                        <a:lnSpc>
                          <a:spcPct val="100000"/>
                        </a:lnSpc>
                      </a:pPr>
                      <a:r>
                        <a:rPr sz="2200" b="1" spc="-5" dirty="0">
                          <a:latin typeface="Franklin Gothic Book"/>
                          <a:cs typeface="Franklin Gothic Book"/>
                        </a:rPr>
                        <a:t>Personal</a:t>
                      </a:r>
                      <a:r>
                        <a:rPr sz="2200" b="1" spc="-10" dirty="0">
                          <a:latin typeface="Franklin Gothic Book"/>
                          <a:cs typeface="Franklin Gothic Book"/>
                        </a:rPr>
                        <a:t> </a:t>
                      </a:r>
                      <a:r>
                        <a:rPr sz="2200" b="1" spc="-5" dirty="0">
                          <a:latin typeface="Franklin Gothic Book"/>
                          <a:cs typeface="Franklin Gothic Book"/>
                        </a:rPr>
                        <a:t>definition</a:t>
                      </a:r>
                      <a:r>
                        <a:rPr sz="2200" b="1" spc="5" dirty="0">
                          <a:latin typeface="Franklin Gothic Book"/>
                          <a:cs typeface="Franklin Gothic Book"/>
                        </a:rPr>
                        <a:t> </a:t>
                      </a:r>
                      <a:r>
                        <a:rPr sz="2200" b="1" spc="-5" dirty="0">
                          <a:latin typeface="Franklin Gothic Book"/>
                          <a:cs typeface="Franklin Gothic Book"/>
                        </a:rPr>
                        <a:t>of</a:t>
                      </a:r>
                      <a:r>
                        <a:rPr sz="2200" b="1" spc="5" dirty="0">
                          <a:latin typeface="Franklin Gothic Book"/>
                          <a:cs typeface="Franklin Gothic Book"/>
                        </a:rPr>
                        <a:t> </a:t>
                      </a:r>
                      <a:r>
                        <a:rPr sz="2200" b="1" spc="-5" dirty="0">
                          <a:latin typeface="Franklin Gothic Book"/>
                          <a:cs typeface="Franklin Gothic Book"/>
                        </a:rPr>
                        <a:t>values</a:t>
                      </a:r>
                      <a:endParaRPr sz="2200" b="1">
                        <a:latin typeface="Franklin Gothic Book"/>
                        <a:cs typeface="Franklin Gothic Book"/>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marL="66675" marR="95250">
                        <a:lnSpc>
                          <a:spcPct val="100000"/>
                        </a:lnSpc>
                        <a:spcBef>
                          <a:spcPts val="25"/>
                        </a:spcBef>
                      </a:pPr>
                      <a:r>
                        <a:rPr sz="2200" b="1" spc="-5" dirty="0">
                          <a:latin typeface="Franklin Gothic Book"/>
                          <a:cs typeface="Franklin Gothic Book"/>
                        </a:rPr>
                        <a:t>How</a:t>
                      </a:r>
                      <a:r>
                        <a:rPr sz="2200" b="1" spc="-10" dirty="0">
                          <a:latin typeface="Franklin Gothic Book"/>
                          <a:cs typeface="Franklin Gothic Book"/>
                        </a:rPr>
                        <a:t> </a:t>
                      </a:r>
                      <a:r>
                        <a:rPr sz="2200" b="1" spc="-5" dirty="0">
                          <a:latin typeface="Franklin Gothic Book"/>
                          <a:cs typeface="Franklin Gothic Book"/>
                        </a:rPr>
                        <a:t>do </a:t>
                      </a:r>
                      <a:r>
                        <a:rPr sz="2200" b="1" dirty="0">
                          <a:latin typeface="Franklin Gothic Book"/>
                          <a:cs typeface="Franklin Gothic Book"/>
                        </a:rPr>
                        <a:t>these</a:t>
                      </a:r>
                      <a:r>
                        <a:rPr sz="2200" b="1" spc="-5" dirty="0">
                          <a:latin typeface="Franklin Gothic Book"/>
                          <a:cs typeface="Franklin Gothic Book"/>
                        </a:rPr>
                        <a:t> values</a:t>
                      </a:r>
                      <a:r>
                        <a:rPr sz="2200" b="1" spc="5" dirty="0">
                          <a:latin typeface="Franklin Gothic Book"/>
                          <a:cs typeface="Franklin Gothic Book"/>
                        </a:rPr>
                        <a:t> </a:t>
                      </a:r>
                      <a:r>
                        <a:rPr sz="2200" b="1" spc="-5" dirty="0">
                          <a:latin typeface="Franklin Gothic Book"/>
                          <a:cs typeface="Franklin Gothic Book"/>
                        </a:rPr>
                        <a:t>influence</a:t>
                      </a:r>
                      <a:r>
                        <a:rPr sz="2200" b="1" spc="10" dirty="0">
                          <a:latin typeface="Franklin Gothic Book"/>
                          <a:cs typeface="Franklin Gothic Book"/>
                        </a:rPr>
                        <a:t> </a:t>
                      </a:r>
                      <a:r>
                        <a:rPr sz="2200" b="1" spc="-5" dirty="0">
                          <a:latin typeface="Franklin Gothic Book"/>
                          <a:cs typeface="Franklin Gothic Book"/>
                        </a:rPr>
                        <a:t>your </a:t>
                      </a:r>
                      <a:r>
                        <a:rPr sz="2200" b="1" spc="-235" dirty="0">
                          <a:latin typeface="Franklin Gothic Book"/>
                          <a:cs typeface="Franklin Gothic Book"/>
                        </a:rPr>
                        <a:t> </a:t>
                      </a:r>
                      <a:r>
                        <a:rPr sz="2200" b="1" spc="-5" dirty="0">
                          <a:latin typeface="Franklin Gothic Book"/>
                          <a:cs typeface="Franklin Gothic Book"/>
                        </a:rPr>
                        <a:t>leadership?</a:t>
                      </a:r>
                      <a:endParaRPr sz="2200" b="1" dirty="0">
                        <a:latin typeface="Franklin Gothic Book"/>
                        <a:cs typeface="Franklin Gothic Book"/>
                      </a:endParaRPr>
                    </a:p>
                  </a:txBody>
                  <a:tcPr marL="0" marR="0" marT="2165"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0"/>
                  </a:ext>
                </a:extLst>
              </a:tr>
              <a:tr h="355824">
                <a:tc>
                  <a:txBody>
                    <a:bodyPr/>
                    <a:lstStyle/>
                    <a:p>
                      <a:pPr>
                        <a:lnSpc>
                          <a:spcPct val="100000"/>
                        </a:lnSpc>
                        <a:spcBef>
                          <a:spcPts val="30"/>
                        </a:spcBef>
                      </a:pPr>
                      <a:endParaRPr sz="2400" b="1" dirty="0">
                        <a:latin typeface="Times New Roman"/>
                        <a:cs typeface="Times New Roman"/>
                      </a:endParaRPr>
                    </a:p>
                    <a:p>
                      <a:pPr marL="68580">
                        <a:lnSpc>
                          <a:spcPct val="100000"/>
                        </a:lnSpc>
                      </a:pPr>
                      <a:r>
                        <a:rPr sz="2400" b="1" spc="-5" dirty="0">
                          <a:latin typeface="Franklin Gothic Book"/>
                          <a:cs typeface="Franklin Gothic Book"/>
                        </a:rPr>
                        <a:t>1.</a:t>
                      </a:r>
                      <a:endParaRPr sz="2400" b="1" dirty="0">
                        <a:latin typeface="Franklin Gothic Book"/>
                        <a:cs typeface="Franklin Gothic Book"/>
                      </a:endParaRPr>
                    </a:p>
                  </a:txBody>
                  <a:tcPr marL="0" marR="0" marT="2598"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dirty="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1"/>
                  </a:ext>
                </a:extLst>
              </a:tr>
              <a:tr h="167971">
                <a:tc>
                  <a:txBody>
                    <a:bodyPr/>
                    <a:lstStyle/>
                    <a:p>
                      <a:pPr>
                        <a:lnSpc>
                          <a:spcPct val="100000"/>
                        </a:lnSpc>
                        <a:spcBef>
                          <a:spcPts val="30"/>
                        </a:spcBef>
                      </a:pPr>
                      <a:endParaRPr sz="2400" b="1">
                        <a:latin typeface="Times New Roman"/>
                        <a:cs typeface="Times New Roman"/>
                      </a:endParaRPr>
                    </a:p>
                    <a:p>
                      <a:pPr marL="68580">
                        <a:lnSpc>
                          <a:spcPct val="100000"/>
                        </a:lnSpc>
                      </a:pPr>
                      <a:r>
                        <a:rPr sz="2400" b="1" spc="-5" dirty="0">
                          <a:latin typeface="Franklin Gothic Book"/>
                          <a:cs typeface="Franklin Gothic Book"/>
                        </a:rPr>
                        <a:t>2.</a:t>
                      </a:r>
                      <a:endParaRPr sz="2400" b="1">
                        <a:latin typeface="Franklin Gothic Book"/>
                        <a:cs typeface="Franklin Gothic Book"/>
                      </a:endParaRPr>
                    </a:p>
                  </a:txBody>
                  <a:tcPr marL="0" marR="0" marT="2598"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2"/>
                  </a:ext>
                </a:extLst>
              </a:tr>
              <a:tr h="288876">
                <a:tc>
                  <a:txBody>
                    <a:bodyPr/>
                    <a:lstStyle/>
                    <a:p>
                      <a:pPr>
                        <a:lnSpc>
                          <a:spcPct val="100000"/>
                        </a:lnSpc>
                        <a:spcBef>
                          <a:spcPts val="30"/>
                        </a:spcBef>
                      </a:pPr>
                      <a:endParaRPr sz="2400" b="1">
                        <a:latin typeface="Times New Roman"/>
                        <a:cs typeface="Times New Roman"/>
                      </a:endParaRPr>
                    </a:p>
                    <a:p>
                      <a:pPr marL="68580">
                        <a:lnSpc>
                          <a:spcPct val="100000"/>
                        </a:lnSpc>
                      </a:pPr>
                      <a:r>
                        <a:rPr sz="2400" b="1" spc="-5" dirty="0">
                          <a:latin typeface="Franklin Gothic Book"/>
                          <a:cs typeface="Franklin Gothic Book"/>
                        </a:rPr>
                        <a:t>3.</a:t>
                      </a:r>
                      <a:endParaRPr sz="2400" b="1">
                        <a:latin typeface="Franklin Gothic Book"/>
                        <a:cs typeface="Franklin Gothic Book"/>
                      </a:endParaRPr>
                    </a:p>
                  </a:txBody>
                  <a:tcPr marL="0" marR="0" marT="2598"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3"/>
                  </a:ext>
                </a:extLst>
              </a:tr>
              <a:tr h="291028">
                <a:tc>
                  <a:txBody>
                    <a:bodyPr/>
                    <a:lstStyle/>
                    <a:p>
                      <a:pPr>
                        <a:lnSpc>
                          <a:spcPct val="100000"/>
                        </a:lnSpc>
                        <a:spcBef>
                          <a:spcPts val="30"/>
                        </a:spcBef>
                      </a:pPr>
                      <a:endParaRPr sz="2400" b="1">
                        <a:latin typeface="Times New Roman"/>
                        <a:cs typeface="Times New Roman"/>
                      </a:endParaRPr>
                    </a:p>
                    <a:p>
                      <a:pPr marL="68580">
                        <a:lnSpc>
                          <a:spcPct val="100000"/>
                        </a:lnSpc>
                      </a:pPr>
                      <a:r>
                        <a:rPr sz="2400" b="1" spc="-5" dirty="0">
                          <a:latin typeface="Franklin Gothic Book"/>
                          <a:cs typeface="Franklin Gothic Book"/>
                        </a:rPr>
                        <a:t>4.</a:t>
                      </a:r>
                      <a:endParaRPr sz="2400" b="1">
                        <a:latin typeface="Franklin Gothic Book"/>
                        <a:cs typeface="Franklin Gothic Book"/>
                      </a:endParaRPr>
                    </a:p>
                  </a:txBody>
                  <a:tcPr marL="0" marR="0" marT="2598"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4"/>
                  </a:ext>
                </a:extLst>
              </a:tr>
              <a:tr h="819309">
                <a:tc>
                  <a:txBody>
                    <a:bodyPr/>
                    <a:lstStyle/>
                    <a:p>
                      <a:pPr>
                        <a:lnSpc>
                          <a:spcPct val="100000"/>
                        </a:lnSpc>
                        <a:spcBef>
                          <a:spcPts val="30"/>
                        </a:spcBef>
                      </a:pPr>
                      <a:endParaRPr sz="2400" b="1">
                        <a:latin typeface="Times New Roman"/>
                        <a:cs typeface="Times New Roman"/>
                      </a:endParaRPr>
                    </a:p>
                    <a:p>
                      <a:pPr marL="68580">
                        <a:lnSpc>
                          <a:spcPct val="100000"/>
                        </a:lnSpc>
                      </a:pPr>
                      <a:r>
                        <a:rPr sz="2400" b="1" spc="-5" dirty="0">
                          <a:latin typeface="Franklin Gothic Book"/>
                          <a:cs typeface="Franklin Gothic Book"/>
                        </a:rPr>
                        <a:t>5.</a:t>
                      </a:r>
                      <a:endParaRPr sz="2400" b="1">
                        <a:latin typeface="Franklin Gothic Book"/>
                        <a:cs typeface="Franklin Gothic Book"/>
                      </a:endParaRPr>
                    </a:p>
                  </a:txBody>
                  <a:tcPr marL="0" marR="0" marT="2598"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dirty="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tc>
                  <a:txBody>
                    <a:bodyPr/>
                    <a:lstStyle/>
                    <a:p>
                      <a:pPr>
                        <a:lnSpc>
                          <a:spcPct val="100000"/>
                        </a:lnSpc>
                      </a:pPr>
                      <a:endParaRPr sz="2400" b="1" dirty="0">
                        <a:latin typeface="Times New Roman"/>
                        <a:cs typeface="Times New Roman"/>
                      </a:endParaRPr>
                    </a:p>
                  </a:txBody>
                  <a:tcPr marL="0" marR="0" marT="0" marB="0">
                    <a:lnL w="6350">
                      <a:solidFill>
                        <a:srgbClr val="000000"/>
                      </a:solidFill>
                      <a:prstDash val="solid"/>
                    </a:lnL>
                    <a:lnR w="6350">
                      <a:solidFill>
                        <a:srgbClr val="000000"/>
                      </a:solidFill>
                      <a:prstDash val="solid"/>
                    </a:lnR>
                    <a:lnT w="6350">
                      <a:solidFill>
                        <a:srgbClr val="000000"/>
                      </a:solidFill>
                      <a:prstDash val="solid"/>
                    </a:lnT>
                    <a:lnB w="6350">
                      <a:solidFill>
                        <a:srgbClr val="000000"/>
                      </a:solidFill>
                      <a:prstDash val="solid"/>
                    </a:lnB>
                  </a:tcPr>
                </a:tc>
                <a:extLst>
                  <a:ext uri="{0D108BD9-81ED-4DB2-BD59-A6C34878D82A}">
                    <a16:rowId xmlns:a16="http://schemas.microsoft.com/office/drawing/2014/main" val="10005"/>
                  </a:ext>
                </a:extLst>
              </a:tr>
            </a:tbl>
          </a:graphicData>
        </a:graphic>
      </p:graphicFrame>
      <p:sp>
        <p:nvSpPr>
          <p:cNvPr id="4" name="object 4">
            <a:extLst>
              <a:ext uri="{FF2B5EF4-FFF2-40B4-BE49-F238E27FC236}">
                <a16:creationId xmlns:a16="http://schemas.microsoft.com/office/drawing/2014/main" id="{015C0544-EDAE-EE4C-259B-1D53D4BDBB68}"/>
              </a:ext>
            </a:extLst>
          </p:cNvPr>
          <p:cNvSpPr txBox="1"/>
          <p:nvPr/>
        </p:nvSpPr>
        <p:spPr>
          <a:xfrm>
            <a:off x="2528024" y="1321482"/>
            <a:ext cx="7000520" cy="439631"/>
          </a:xfrm>
          <a:prstGeom prst="rect">
            <a:avLst/>
          </a:prstGeom>
        </p:spPr>
        <p:txBody>
          <a:bodyPr vert="horz" wrap="square" lIns="0" tIns="8659" rIns="0" bIns="0" rtlCol="0">
            <a:spAutoFit/>
          </a:bodyPr>
          <a:lstStyle/>
          <a:p>
            <a:pPr marL="8659">
              <a:lnSpc>
                <a:spcPct val="100000"/>
              </a:lnSpc>
              <a:spcBef>
                <a:spcPts val="68"/>
              </a:spcBef>
            </a:pPr>
            <a:r>
              <a:rPr lang="en-US" sz="2800" b="1" dirty="0">
                <a:solidFill>
                  <a:srgbClr val="C00000"/>
                </a:solidFill>
                <a:latin typeface="Franklin Gothic Book"/>
                <a:cs typeface="Franklin Gothic Book"/>
              </a:rPr>
              <a:t>Exercise 2: </a:t>
            </a:r>
            <a:r>
              <a:rPr sz="2800" b="1" spc="-3" dirty="0">
                <a:solidFill>
                  <a:srgbClr val="C00000"/>
                </a:solidFill>
                <a:uFill>
                  <a:solidFill>
                    <a:srgbClr val="000000"/>
                  </a:solidFill>
                </a:uFill>
                <a:latin typeface="Franklin Gothic Book"/>
                <a:cs typeface="Franklin Gothic Book"/>
              </a:rPr>
              <a:t>Identifying</a:t>
            </a:r>
            <a:r>
              <a:rPr sz="2800" b="1" spc="-14" dirty="0">
                <a:solidFill>
                  <a:srgbClr val="C00000"/>
                </a:solidFill>
                <a:uFill>
                  <a:solidFill>
                    <a:srgbClr val="000000"/>
                  </a:solidFill>
                </a:uFill>
                <a:latin typeface="Franklin Gothic Book"/>
                <a:cs typeface="Franklin Gothic Book"/>
              </a:rPr>
              <a:t> </a:t>
            </a:r>
            <a:r>
              <a:rPr sz="2800" b="1" spc="-3" dirty="0">
                <a:solidFill>
                  <a:srgbClr val="C00000"/>
                </a:solidFill>
                <a:uFill>
                  <a:solidFill>
                    <a:srgbClr val="000000"/>
                  </a:solidFill>
                </a:uFill>
                <a:latin typeface="Franklin Gothic Book"/>
                <a:cs typeface="Franklin Gothic Book"/>
              </a:rPr>
              <a:t>Your </a:t>
            </a:r>
            <a:r>
              <a:rPr sz="2800" b="1" dirty="0">
                <a:solidFill>
                  <a:srgbClr val="C00000"/>
                </a:solidFill>
                <a:uFill>
                  <a:solidFill>
                    <a:srgbClr val="000000"/>
                  </a:solidFill>
                </a:uFill>
                <a:latin typeface="Franklin Gothic Book"/>
                <a:cs typeface="Franklin Gothic Book"/>
              </a:rPr>
              <a:t>Leadership</a:t>
            </a:r>
            <a:r>
              <a:rPr sz="2800" b="1" spc="-10" dirty="0">
                <a:solidFill>
                  <a:srgbClr val="C00000"/>
                </a:solidFill>
                <a:uFill>
                  <a:solidFill>
                    <a:srgbClr val="000000"/>
                  </a:solidFill>
                </a:uFill>
                <a:latin typeface="Franklin Gothic Book"/>
                <a:cs typeface="Franklin Gothic Book"/>
              </a:rPr>
              <a:t> </a:t>
            </a:r>
            <a:r>
              <a:rPr sz="2800" b="1" dirty="0">
                <a:solidFill>
                  <a:srgbClr val="C00000"/>
                </a:solidFill>
                <a:uFill>
                  <a:solidFill>
                    <a:srgbClr val="000000"/>
                  </a:solidFill>
                </a:uFill>
                <a:latin typeface="Franklin Gothic Book"/>
                <a:cs typeface="Franklin Gothic Book"/>
              </a:rPr>
              <a:t>Values</a:t>
            </a:r>
            <a:endParaRPr sz="2800" b="1" dirty="0">
              <a:solidFill>
                <a:srgbClr val="C00000"/>
              </a:solidFill>
              <a:latin typeface="Franklin Gothic Book"/>
              <a:cs typeface="Franklin Gothic Book"/>
            </a:endParaRPr>
          </a:p>
        </p:txBody>
      </p:sp>
    </p:spTree>
    <p:extLst>
      <p:ext uri="{BB962C8B-B14F-4D97-AF65-F5344CB8AC3E}">
        <p14:creationId xmlns:p14="http://schemas.microsoft.com/office/powerpoint/2010/main" val="35235213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846246" y="1610200"/>
            <a:ext cx="10117776" cy="4402254"/>
          </a:xfrm>
          <a:prstGeom prst="rect">
            <a:avLst/>
          </a:prstGeom>
        </p:spPr>
        <p:txBody>
          <a:bodyPr vert="horz" wrap="square" lIns="0" tIns="8659" rIns="0" bIns="0" rtlCol="0">
            <a:spAutoFit/>
          </a:bodyPr>
          <a:lstStyle/>
          <a:p>
            <a:pPr marL="8659" marR="3464">
              <a:spcBef>
                <a:spcPts val="941"/>
              </a:spcBef>
            </a:pPr>
            <a:r>
              <a:rPr lang="en-US" sz="2800" b="1" dirty="0">
                <a:solidFill>
                  <a:srgbClr val="C00000"/>
                </a:solidFill>
                <a:latin typeface="Franklin Gothic Book"/>
                <a:cs typeface="Franklin Gothic Book"/>
              </a:rPr>
              <a:t>Exercise 3: Explore Your Leadership Assumptions</a:t>
            </a:r>
          </a:p>
          <a:p>
            <a:pPr marL="8659" marR="3464">
              <a:spcBef>
                <a:spcPts val="941"/>
              </a:spcBef>
            </a:pPr>
            <a:r>
              <a:rPr lang="en-US" sz="2200" dirty="0">
                <a:latin typeface="Franklin Gothic Book"/>
                <a:cs typeface="Franklin Gothic Book"/>
              </a:rPr>
              <a:t>This exercise is intended to help you reflect on the assumptions that drive your leadership thinking.</a:t>
            </a:r>
          </a:p>
          <a:p>
            <a:pPr marL="465859" marR="3464" indent="-457200">
              <a:spcBef>
                <a:spcPts val="941"/>
              </a:spcBef>
              <a:buAutoNum type="arabicPeriod"/>
            </a:pPr>
            <a:r>
              <a:rPr lang="en-US" sz="2200" dirty="0">
                <a:latin typeface="Franklin Gothic Book"/>
                <a:cs typeface="Franklin Gothic Book"/>
              </a:rPr>
              <a:t>Describe one story that describes a positive experience you’ve had with leadership and another  story that describes a time when you had a negative experience with leadership. What kind of impact  did these two experiences have on you? How does this influence your views on leadership?</a:t>
            </a:r>
          </a:p>
          <a:p>
            <a:pPr marL="8659" marR="3464">
              <a:spcBef>
                <a:spcPts val="941"/>
              </a:spcBef>
            </a:pPr>
            <a:r>
              <a:rPr lang="en-US" sz="2200" dirty="0">
                <a:latin typeface="Franklin Gothic Book"/>
                <a:cs typeface="Franklin Gothic Book"/>
              </a:rPr>
              <a:t>2a. Write your definition of leadership and the key characteristics needed to lead.</a:t>
            </a:r>
          </a:p>
          <a:p>
            <a:pPr marL="8659" marR="3464">
              <a:spcBef>
                <a:spcPts val="941"/>
              </a:spcBef>
            </a:pPr>
            <a:r>
              <a:rPr lang="en-US" sz="2200" dirty="0">
                <a:latin typeface="Franklin Gothic Book"/>
                <a:cs typeface="Franklin Gothic Book"/>
              </a:rPr>
              <a:t>2b. Using your definition of leadership, describe how you have come to understand your definition of  leadership. Has it changed over time?</a:t>
            </a:r>
          </a:p>
          <a:p>
            <a:pPr marL="8659" marR="3464">
              <a:spcBef>
                <a:spcPts val="941"/>
              </a:spcBef>
            </a:pPr>
            <a:r>
              <a:rPr lang="en-US" sz="2200" dirty="0">
                <a:latin typeface="Franklin Gothic Book"/>
                <a:cs typeface="Franklin Gothic Book"/>
              </a:rPr>
              <a:t>3. Describe individuals or organizations that influence how you view leadership.</a:t>
            </a:r>
          </a:p>
        </p:txBody>
      </p:sp>
      <p:pic>
        <p:nvPicPr>
          <p:cNvPr id="10" name="Picture 9">
            <a:extLst>
              <a:ext uri="{FF2B5EF4-FFF2-40B4-BE49-F238E27FC236}">
                <a16:creationId xmlns:a16="http://schemas.microsoft.com/office/drawing/2014/main" id="{82AEAEC1-D6C9-B36C-B7FC-890AFA23A3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11" name="Picture 10">
            <a:extLst>
              <a:ext uri="{FF2B5EF4-FFF2-40B4-BE49-F238E27FC236}">
                <a16:creationId xmlns:a16="http://schemas.microsoft.com/office/drawing/2014/main" id="{49A3F6C9-DA09-5F25-6110-F7897C2221F7}"/>
              </a:ext>
            </a:extLst>
          </p:cNvPr>
          <p:cNvPicPr>
            <a:picLocks noChangeAspect="1"/>
          </p:cNvPicPr>
          <p:nvPr/>
        </p:nvPicPr>
        <p:blipFill>
          <a:blip r:embed="rId3"/>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DF4A29ED-C9B6-0CE0-B7DD-9BB29064DCB6}"/>
              </a:ext>
            </a:extLst>
          </p:cNvPr>
          <p:cNvSpPr txBox="1"/>
          <p:nvPr/>
        </p:nvSpPr>
        <p:spPr>
          <a:xfrm>
            <a:off x="-90281" y="390107"/>
            <a:ext cx="2303259"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37338C9-B462-8C66-0F34-5C788ACE927A}"/>
              </a:ext>
            </a:extLst>
          </p:cNvPr>
          <p:cNvSpPr txBox="1"/>
          <p:nvPr/>
        </p:nvSpPr>
        <p:spPr>
          <a:xfrm>
            <a:off x="2663456" y="398481"/>
            <a:ext cx="413927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14" name="object 6">
            <a:extLst>
              <a:ext uri="{FF2B5EF4-FFF2-40B4-BE49-F238E27FC236}">
                <a16:creationId xmlns:a16="http://schemas.microsoft.com/office/drawing/2014/main" id="{CEC6D68E-BFFD-9B2A-79E2-745EDAF1BBAD}"/>
              </a:ext>
            </a:extLst>
          </p:cNvPr>
          <p:cNvSpPr txBox="1">
            <a:spLocks noGrp="1"/>
          </p:cNvSpPr>
          <p:nvPr>
            <p:ph type="ftr" sz="quarter" idx="5"/>
          </p:nvPr>
        </p:nvSpPr>
        <p:spPr>
          <a:xfrm>
            <a:off x="2663456" y="6564735"/>
            <a:ext cx="5328024" cy="104965"/>
          </a:xfrm>
          <a:prstGeom prst="rect">
            <a:avLst/>
          </a:prstGeom>
        </p:spPr>
        <p:txBody>
          <a:bodyPr vert="horz" wrap="square" lIns="0" tIns="866" rIns="0" bIns="0" rtlCol="0">
            <a:spAutoFit/>
          </a:body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Tree>
    <p:extLst>
      <p:ext uri="{BB962C8B-B14F-4D97-AF65-F5344CB8AC3E}">
        <p14:creationId xmlns:p14="http://schemas.microsoft.com/office/powerpoint/2010/main" val="33980336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846246" y="1610200"/>
            <a:ext cx="10117776" cy="3248092"/>
          </a:xfrm>
          <a:prstGeom prst="rect">
            <a:avLst/>
          </a:prstGeom>
        </p:spPr>
        <p:txBody>
          <a:bodyPr vert="horz" wrap="square" lIns="0" tIns="8659" rIns="0" bIns="0" rtlCol="0">
            <a:spAutoFit/>
          </a:bodyPr>
          <a:lstStyle/>
          <a:p>
            <a:pPr marL="8659" marR="3464">
              <a:spcBef>
                <a:spcPts val="941"/>
              </a:spcBef>
            </a:pPr>
            <a:r>
              <a:rPr lang="en-US" sz="2800" b="1" dirty="0">
                <a:solidFill>
                  <a:srgbClr val="C00000"/>
                </a:solidFill>
                <a:latin typeface="Franklin Gothic Book"/>
                <a:cs typeface="Franklin Gothic Book"/>
              </a:rPr>
              <a:t>Exercise 4: Write Out Your Leadership Philosophy</a:t>
            </a:r>
          </a:p>
          <a:p>
            <a:pPr marL="8659" marR="3464">
              <a:spcBef>
                <a:spcPts val="941"/>
              </a:spcBef>
            </a:pPr>
            <a:endParaRPr lang="en-US" sz="2400" b="1" dirty="0">
              <a:latin typeface="Franklin Gothic Book"/>
              <a:cs typeface="Franklin Gothic Book"/>
            </a:endParaRPr>
          </a:p>
          <a:p>
            <a:pPr marL="8659" marR="3464" algn="just">
              <a:spcBef>
                <a:spcPts val="941"/>
              </a:spcBef>
            </a:pPr>
            <a:r>
              <a:rPr lang="en-US" sz="2800" b="1" dirty="0">
                <a:latin typeface="Franklin Gothic Book"/>
                <a:cs typeface="Franklin Gothic Book"/>
              </a:rPr>
              <a:t>Your leadership philosophy doesn’t have to be formatted in a certain way – but should clearly  describe what you believe in and what you stand for. You can write one sentence statements, or you  can write a narrative explaining your philosophy.</a:t>
            </a:r>
          </a:p>
          <a:p>
            <a:pPr marL="8659" marR="3464">
              <a:spcBef>
                <a:spcPts val="941"/>
              </a:spcBef>
            </a:pPr>
            <a:endParaRPr lang="en-US" sz="2400" b="1" dirty="0">
              <a:latin typeface="Franklin Gothic Book"/>
              <a:cs typeface="Franklin Gothic Book"/>
            </a:endParaRPr>
          </a:p>
        </p:txBody>
      </p:sp>
      <p:pic>
        <p:nvPicPr>
          <p:cNvPr id="10" name="Picture 9">
            <a:extLst>
              <a:ext uri="{FF2B5EF4-FFF2-40B4-BE49-F238E27FC236}">
                <a16:creationId xmlns:a16="http://schemas.microsoft.com/office/drawing/2014/main" id="{82AEAEC1-D6C9-B36C-B7FC-890AFA23A3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11" name="Picture 10">
            <a:extLst>
              <a:ext uri="{FF2B5EF4-FFF2-40B4-BE49-F238E27FC236}">
                <a16:creationId xmlns:a16="http://schemas.microsoft.com/office/drawing/2014/main" id="{49A3F6C9-DA09-5F25-6110-F7897C2221F7}"/>
              </a:ext>
            </a:extLst>
          </p:cNvPr>
          <p:cNvPicPr>
            <a:picLocks noChangeAspect="1"/>
          </p:cNvPicPr>
          <p:nvPr/>
        </p:nvPicPr>
        <p:blipFill>
          <a:blip r:embed="rId3"/>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DF4A29ED-C9B6-0CE0-B7DD-9BB29064DCB6}"/>
              </a:ext>
            </a:extLst>
          </p:cNvPr>
          <p:cNvSpPr txBox="1"/>
          <p:nvPr/>
        </p:nvSpPr>
        <p:spPr>
          <a:xfrm>
            <a:off x="-90281" y="390107"/>
            <a:ext cx="2303259"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37338C9-B462-8C66-0F34-5C788ACE927A}"/>
              </a:ext>
            </a:extLst>
          </p:cNvPr>
          <p:cNvSpPr txBox="1"/>
          <p:nvPr/>
        </p:nvSpPr>
        <p:spPr>
          <a:xfrm>
            <a:off x="2663456" y="398481"/>
            <a:ext cx="413927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14" name="object 6">
            <a:extLst>
              <a:ext uri="{FF2B5EF4-FFF2-40B4-BE49-F238E27FC236}">
                <a16:creationId xmlns:a16="http://schemas.microsoft.com/office/drawing/2014/main" id="{CEC6D68E-BFFD-9B2A-79E2-745EDAF1BBAD}"/>
              </a:ext>
            </a:extLst>
          </p:cNvPr>
          <p:cNvSpPr txBox="1">
            <a:spLocks noGrp="1"/>
          </p:cNvSpPr>
          <p:nvPr>
            <p:ph type="ftr" sz="quarter" idx="5"/>
          </p:nvPr>
        </p:nvSpPr>
        <p:spPr>
          <a:xfrm>
            <a:off x="2663456" y="6564735"/>
            <a:ext cx="5328024" cy="104965"/>
          </a:xfrm>
          <a:prstGeom prst="rect">
            <a:avLst/>
          </a:prstGeom>
        </p:spPr>
        <p:txBody>
          <a:bodyPr vert="horz" wrap="square" lIns="0" tIns="866" rIns="0" bIns="0" rtlCol="0">
            <a:spAutoFit/>
          </a:body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Tree>
    <p:extLst>
      <p:ext uri="{BB962C8B-B14F-4D97-AF65-F5344CB8AC3E}">
        <p14:creationId xmlns:p14="http://schemas.microsoft.com/office/powerpoint/2010/main" val="349979844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txBox="1"/>
          <p:nvPr/>
        </p:nvSpPr>
        <p:spPr>
          <a:xfrm>
            <a:off x="1846246" y="1359619"/>
            <a:ext cx="10117776" cy="5187084"/>
          </a:xfrm>
          <a:prstGeom prst="rect">
            <a:avLst/>
          </a:prstGeom>
        </p:spPr>
        <p:txBody>
          <a:bodyPr vert="horz" wrap="square" lIns="0" tIns="8659" rIns="0" bIns="0" rtlCol="0">
            <a:spAutoFit/>
          </a:bodyPr>
          <a:lstStyle/>
          <a:p>
            <a:pPr marL="8659" marR="3464">
              <a:spcBef>
                <a:spcPts val="941"/>
              </a:spcBef>
            </a:pPr>
            <a:r>
              <a:rPr lang="en-US" sz="2400" b="1" dirty="0">
                <a:solidFill>
                  <a:srgbClr val="C00000"/>
                </a:solidFill>
                <a:latin typeface="Franklin Gothic Book"/>
                <a:cs typeface="Franklin Gothic Book"/>
              </a:rPr>
              <a:t>Example of a Personal Leadership Philosophy:</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believe that leadership is a journey that consists of followers and leaders.</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believe open, respectful collaboration can solve any problem.</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My thoughts will focus on what is possible even when things seem impossible.</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My words will try to encourage everyone to do their best.</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will lead by always trying to do my best in whatever I do.</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will lead with empathy, and listen attentively, seek to understand, and leverage the  experience and talents of others fully.</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spend time reflecting on my leadership and its implications on others.</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value integrity in personal and professional development.</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respect leadership from different perspectives and ways of knowing.</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listen with respect and gratitude to others.</a:t>
            </a:r>
          </a:p>
          <a:p>
            <a:pPr marL="351559" marR="3464" indent="-342900">
              <a:lnSpc>
                <a:spcPts val="2300"/>
              </a:lnSpc>
              <a:spcBef>
                <a:spcPts val="941"/>
              </a:spcBef>
              <a:buFont typeface="Wingdings" panose="05000000000000000000" pitchFamily="2" charset="2"/>
              <a:buChar char="§"/>
            </a:pPr>
            <a:r>
              <a:rPr lang="en-US" sz="2200" dirty="0">
                <a:latin typeface="Franklin Gothic Book"/>
                <a:cs typeface="Franklin Gothic Book"/>
              </a:rPr>
              <a:t>I expect to respond rather than react in challenging situations.</a:t>
            </a:r>
          </a:p>
        </p:txBody>
      </p:sp>
      <p:pic>
        <p:nvPicPr>
          <p:cNvPr id="10" name="Picture 9">
            <a:extLst>
              <a:ext uri="{FF2B5EF4-FFF2-40B4-BE49-F238E27FC236}">
                <a16:creationId xmlns:a16="http://schemas.microsoft.com/office/drawing/2014/main" id="{82AEAEC1-D6C9-B36C-B7FC-890AFA23A3A5}"/>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3821" y="5521012"/>
            <a:ext cx="1222425" cy="1096206"/>
          </a:xfrm>
          <a:prstGeom prst="rect">
            <a:avLst/>
          </a:prstGeom>
        </p:spPr>
      </p:pic>
      <p:pic>
        <p:nvPicPr>
          <p:cNvPr id="11" name="Picture 10">
            <a:extLst>
              <a:ext uri="{FF2B5EF4-FFF2-40B4-BE49-F238E27FC236}">
                <a16:creationId xmlns:a16="http://schemas.microsoft.com/office/drawing/2014/main" id="{49A3F6C9-DA09-5F25-6110-F7897C2221F7}"/>
              </a:ext>
            </a:extLst>
          </p:cNvPr>
          <p:cNvPicPr>
            <a:picLocks noChangeAspect="1"/>
          </p:cNvPicPr>
          <p:nvPr/>
        </p:nvPicPr>
        <p:blipFill>
          <a:blip r:embed="rId3"/>
          <a:stretch>
            <a:fillRect/>
          </a:stretch>
        </p:blipFill>
        <p:spPr>
          <a:xfrm>
            <a:off x="-108036" y="0"/>
            <a:ext cx="9533101" cy="1610200"/>
          </a:xfrm>
          <a:prstGeom prst="rect">
            <a:avLst/>
          </a:prstGeom>
        </p:spPr>
      </p:pic>
      <p:sp>
        <p:nvSpPr>
          <p:cNvPr id="12" name="TextBox 11">
            <a:extLst>
              <a:ext uri="{FF2B5EF4-FFF2-40B4-BE49-F238E27FC236}">
                <a16:creationId xmlns:a16="http://schemas.microsoft.com/office/drawing/2014/main" id="{DF4A29ED-C9B6-0CE0-B7DD-9BB29064DCB6}"/>
              </a:ext>
            </a:extLst>
          </p:cNvPr>
          <p:cNvSpPr txBox="1"/>
          <p:nvPr/>
        </p:nvSpPr>
        <p:spPr>
          <a:xfrm>
            <a:off x="-90281" y="390107"/>
            <a:ext cx="2303259"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3" name="TextBox 12">
            <a:extLst>
              <a:ext uri="{FF2B5EF4-FFF2-40B4-BE49-F238E27FC236}">
                <a16:creationId xmlns:a16="http://schemas.microsoft.com/office/drawing/2014/main" id="{E37338C9-B462-8C66-0F34-5C788ACE927A}"/>
              </a:ext>
            </a:extLst>
          </p:cNvPr>
          <p:cNvSpPr txBox="1"/>
          <p:nvPr/>
        </p:nvSpPr>
        <p:spPr>
          <a:xfrm>
            <a:off x="2663456" y="398481"/>
            <a:ext cx="413927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14" name="object 6">
            <a:extLst>
              <a:ext uri="{FF2B5EF4-FFF2-40B4-BE49-F238E27FC236}">
                <a16:creationId xmlns:a16="http://schemas.microsoft.com/office/drawing/2014/main" id="{CEC6D68E-BFFD-9B2A-79E2-745EDAF1BBAD}"/>
              </a:ext>
            </a:extLst>
          </p:cNvPr>
          <p:cNvSpPr txBox="1">
            <a:spLocks noGrp="1"/>
          </p:cNvSpPr>
          <p:nvPr>
            <p:ph type="ftr" sz="quarter" idx="5"/>
          </p:nvPr>
        </p:nvSpPr>
        <p:spPr>
          <a:xfrm>
            <a:off x="2663456" y="6564735"/>
            <a:ext cx="5328024" cy="104965"/>
          </a:xfrm>
          <a:prstGeom prst="rect">
            <a:avLst/>
          </a:prstGeom>
        </p:spPr>
        <p:txBody>
          <a:bodyPr vert="horz" wrap="square" lIns="0" tIns="866" rIns="0" bIns="0" rtlCol="0">
            <a:spAutoFit/>
          </a:bodyPr>
          <a:lstStyle/>
          <a:p>
            <a:pPr marL="8659">
              <a:lnSpc>
                <a:spcPct val="100000"/>
              </a:lnSpc>
              <a:spcBef>
                <a:spcPts val="7"/>
              </a:spcBef>
            </a:pPr>
            <a:r>
              <a:rPr spc="-3" dirty="0"/>
              <a:t>Adapted</a:t>
            </a:r>
            <a:r>
              <a:rPr spc="3" dirty="0"/>
              <a:t> </a:t>
            </a:r>
            <a:r>
              <a:rPr spc="-3" dirty="0"/>
              <a:t>from</a:t>
            </a:r>
            <a:r>
              <a:rPr spc="7" dirty="0"/>
              <a:t> </a:t>
            </a:r>
            <a:r>
              <a:rPr spc="-3" dirty="0"/>
              <a:t>Leadership</a:t>
            </a:r>
            <a:r>
              <a:rPr dirty="0"/>
              <a:t> </a:t>
            </a:r>
            <a:r>
              <a:rPr spc="-3" dirty="0"/>
              <a:t>Paradigms,</a:t>
            </a:r>
            <a:r>
              <a:rPr spc="3" dirty="0"/>
              <a:t> </a:t>
            </a:r>
            <a:r>
              <a:rPr spc="-3" dirty="0"/>
              <a:t>Inc.</a:t>
            </a:r>
            <a:r>
              <a:rPr spc="17" dirty="0"/>
              <a:t> </a:t>
            </a:r>
            <a:r>
              <a:rPr spc="-3" dirty="0"/>
              <a:t>by</a:t>
            </a:r>
            <a:r>
              <a:rPr dirty="0"/>
              <a:t> </a:t>
            </a:r>
            <a:r>
              <a:rPr spc="-3" dirty="0"/>
              <a:t>M.</a:t>
            </a:r>
            <a:r>
              <a:rPr spc="3" dirty="0"/>
              <a:t> </a:t>
            </a:r>
            <a:r>
              <a:rPr spc="-3" dirty="0"/>
              <a:t>Matthews,</a:t>
            </a:r>
            <a:r>
              <a:rPr spc="3" dirty="0"/>
              <a:t> </a:t>
            </a:r>
            <a:r>
              <a:rPr spc="-7" dirty="0"/>
              <a:t>PhD</a:t>
            </a:r>
          </a:p>
        </p:txBody>
      </p:sp>
    </p:spTree>
    <p:extLst>
      <p:ext uri="{BB962C8B-B14F-4D97-AF65-F5344CB8AC3E}">
        <p14:creationId xmlns:p14="http://schemas.microsoft.com/office/powerpoint/2010/main" val="18423033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W11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5480311" y="1089596"/>
            <a:ext cx="5135701" cy="707886"/>
          </a:xfrm>
          <a:prstGeom prst="rect">
            <a:avLst/>
          </a:prstGeom>
          <a:noFill/>
        </p:spPr>
        <p:txBody>
          <a:bodyPr wrap="none" rtlCol="0">
            <a:spAutoFit/>
          </a:bodyPr>
          <a:lstStyle/>
          <a:p>
            <a:r>
              <a:rPr lang="en-US" sz="4000" b="1" dirty="0">
                <a:solidFill>
                  <a:srgbClr val="2B5984"/>
                </a:solidFill>
                <a:latin typeface="Tajawal Medium" panose="00000600000000000000" pitchFamily="2" charset="-78"/>
                <a:cs typeface="Tajawal Medium" panose="00000600000000000000" pitchFamily="2" charset="-78"/>
              </a:rPr>
              <a:t>Leaders’ Core Tasks</a:t>
            </a:r>
          </a:p>
        </p:txBody>
      </p:sp>
      <p:pic>
        <p:nvPicPr>
          <p:cNvPr id="9" name="Picture 8" descr="A picture containing indoor, hand, close&#10;&#10;Description automatically generated">
            <a:extLst>
              <a:ext uri="{FF2B5EF4-FFF2-40B4-BE49-F238E27FC236}">
                <a16:creationId xmlns:a16="http://schemas.microsoft.com/office/drawing/2014/main" id="{A23D018D-7371-C3F0-378B-B8B5ECD78CDD}"/>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colorTemperature colorTemp="5300"/>
                    </a14:imgEffect>
                  </a14:imgLayer>
                </a14:imgProps>
              </a:ext>
              <a:ext uri="{28A0092B-C50C-407E-A947-70E740481C1C}">
                <a14:useLocalDpi xmlns:a14="http://schemas.microsoft.com/office/drawing/2010/main" val="0"/>
              </a:ext>
            </a:extLst>
          </a:blip>
          <a:stretch>
            <a:fillRect/>
          </a:stretch>
        </p:blipFill>
        <p:spPr>
          <a:xfrm>
            <a:off x="5388088" y="2339404"/>
            <a:ext cx="5320145" cy="3429000"/>
          </a:xfrm>
          <a:prstGeom prst="rect">
            <a:avLst/>
          </a:prstGeom>
        </p:spPr>
      </p:pic>
    </p:spTree>
    <p:extLst>
      <p:ext uri="{BB962C8B-B14F-4D97-AF65-F5344CB8AC3E}">
        <p14:creationId xmlns:p14="http://schemas.microsoft.com/office/powerpoint/2010/main" val="144735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65677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Core Tasks</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2955746"/>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3200" b="1" dirty="0">
                <a:solidFill>
                  <a:srgbClr val="0A1F61"/>
                </a:solidFill>
                <a:latin typeface="Tajawal ExtraBold" panose="00000800000000000000" pitchFamily="2" charset="-78"/>
                <a:cs typeface="Tajawal ExtraBold" panose="00000800000000000000" pitchFamily="2" charset="-78"/>
              </a:rPr>
              <a:t>Create Momentum</a:t>
            </a:r>
            <a:r>
              <a:rPr lang="ar-EG" sz="3200" b="1" dirty="0">
                <a:solidFill>
                  <a:srgbClr val="0A1F61"/>
                </a:solidFill>
                <a:latin typeface="Tajawal ExtraBold" panose="00000800000000000000" pitchFamily="2" charset="-78"/>
                <a:cs typeface="Tajawal ExtraBold" panose="00000800000000000000" pitchFamily="2" charset="-78"/>
              </a:rPr>
              <a:t>الدافعية للتقدم </a:t>
            </a:r>
            <a:endParaRPr lang="en-US" sz="3200" b="1" dirty="0">
              <a:solidFill>
                <a:srgbClr val="0A1F61"/>
              </a:solidFill>
              <a:latin typeface="Tajawal ExtraBold" panose="00000800000000000000" pitchFamily="2" charset="-78"/>
              <a:cs typeface="Tajawal ExtraBold" panose="00000800000000000000" pitchFamily="2" charset="-78"/>
            </a:endParaRPr>
          </a:p>
          <a:p>
            <a:pPr marL="974725" indent="-457200">
              <a:lnSpc>
                <a:spcPct val="150000"/>
              </a:lnSpc>
              <a:buFont typeface="Wingdings" panose="05000000000000000000" pitchFamily="2" charset="2"/>
              <a:buChar char="q"/>
            </a:pPr>
            <a:r>
              <a:rPr lang="en-US" sz="3200" b="1" dirty="0">
                <a:solidFill>
                  <a:srgbClr val="0A1F61"/>
                </a:solidFill>
                <a:latin typeface="Tajawal ExtraBold" panose="00000800000000000000" pitchFamily="2" charset="-78"/>
                <a:cs typeface="Tajawal ExtraBold" panose="00000800000000000000" pitchFamily="2" charset="-78"/>
              </a:rPr>
              <a:t>Master technologies of learning, visioning, and coalition building</a:t>
            </a:r>
            <a:r>
              <a:rPr lang="ar-EG" sz="3200" b="1" dirty="0">
                <a:solidFill>
                  <a:srgbClr val="0A1F61"/>
                </a:solidFill>
                <a:latin typeface="Tajawal ExtraBold" panose="00000800000000000000" pitchFamily="2" charset="-78"/>
                <a:cs typeface="Tajawal ExtraBold" panose="00000800000000000000" pitchFamily="2" charset="-78"/>
              </a:rPr>
              <a:t>إتقان تقنيات التعلم والرؤية وبناء التحالفات</a:t>
            </a:r>
          </a:p>
          <a:p>
            <a:pPr marL="974725" indent="-457200">
              <a:lnSpc>
                <a:spcPct val="150000"/>
              </a:lnSpc>
              <a:buFont typeface="Wingdings" panose="05000000000000000000" pitchFamily="2" charset="2"/>
              <a:buChar char="q"/>
            </a:pPr>
            <a:r>
              <a:rPr lang="en-US" sz="3200" b="1" dirty="0">
                <a:solidFill>
                  <a:srgbClr val="0A1F61"/>
                </a:solidFill>
                <a:latin typeface="Tajawal ExtraBold" panose="00000800000000000000" pitchFamily="2" charset="-78"/>
                <a:cs typeface="Tajawal ExtraBold" panose="00000800000000000000" pitchFamily="2" charset="-78"/>
              </a:rPr>
              <a:t>Manage oneself</a:t>
            </a:r>
            <a:r>
              <a:rPr lang="ar-EG" sz="3200" b="1" dirty="0">
                <a:solidFill>
                  <a:srgbClr val="0A1F61"/>
                </a:solidFill>
                <a:latin typeface="Tajawal ExtraBold" panose="00000800000000000000" pitchFamily="2" charset="-78"/>
                <a:cs typeface="Tajawal ExtraBold" panose="00000800000000000000" pitchFamily="2" charset="-78"/>
              </a:rPr>
              <a:t>إدارة النفس / الذات </a:t>
            </a:r>
            <a:endParaRPr lang="en-US" sz="32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325264064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65677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Core Tasks</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347840"/>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Create Momentum </a:t>
            </a:r>
            <a:r>
              <a:rPr lang="ar-EG" sz="2400" b="1" dirty="0">
                <a:solidFill>
                  <a:srgbClr val="0A1F61"/>
                </a:solidFill>
                <a:latin typeface="Tajawal ExtraBold" panose="00000800000000000000" pitchFamily="2" charset="-78"/>
                <a:cs typeface="Tajawal ExtraBold" panose="00000800000000000000" pitchFamily="2" charset="-78"/>
              </a:rPr>
              <a:t>الدافعية للتقدم </a:t>
            </a:r>
            <a:endParaRPr lang="en-US" sz="2400" b="1" dirty="0">
              <a:solidFill>
                <a:srgbClr val="0A1F61"/>
              </a:solidFill>
              <a:latin typeface="Tajawal ExtraBold" panose="00000800000000000000" pitchFamily="2" charset="-78"/>
              <a:cs typeface="Tajawal ExtraBold" panose="00000800000000000000" pitchFamily="2" charset="-78"/>
            </a:endParaRP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Learn and know about company</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Securing early wins</a:t>
            </a:r>
            <a:r>
              <a:rPr lang="ar-EG" sz="2400" b="1" dirty="0">
                <a:solidFill>
                  <a:srgbClr val="0A1F61"/>
                </a:solidFill>
                <a:latin typeface="Tajawal ExtraBold" panose="00000800000000000000" pitchFamily="2" charset="-78"/>
                <a:cs typeface="Tajawal ExtraBold" panose="00000800000000000000" pitchFamily="2" charset="-78"/>
              </a:rPr>
              <a:t>تأمين المكاسب المبكرة </a:t>
            </a:r>
            <a:endParaRPr lang="en-US" sz="2400" b="1" dirty="0">
              <a:solidFill>
                <a:srgbClr val="0A1F61"/>
              </a:solidFill>
              <a:latin typeface="Tajawal ExtraBold" panose="00000800000000000000" pitchFamily="2" charset="-78"/>
              <a:cs typeface="Tajawal ExtraBold" panose="00000800000000000000" pitchFamily="2" charset="-78"/>
            </a:endParaRP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First set short term goals</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When achieved make a big deal</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Should fit long term strategy</a:t>
            </a:r>
          </a:p>
        </p:txBody>
      </p:sp>
    </p:spTree>
    <p:extLst>
      <p:ext uri="{BB962C8B-B14F-4D97-AF65-F5344CB8AC3E}">
        <p14:creationId xmlns:p14="http://schemas.microsoft.com/office/powerpoint/2010/main" val="278443573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412380"/>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65677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Core Tasks</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987391"/>
          </a:xfrm>
          <a:prstGeom prst="rect">
            <a:avLst/>
          </a:prstGeom>
          <a:noFill/>
        </p:spPr>
        <p:txBody>
          <a:bodyPr wrap="square" rtlCol="0">
            <a:spAutoFit/>
          </a:bodyPr>
          <a:lstStyle/>
          <a:p>
            <a:pPr marL="974725" indent="-457200">
              <a:lnSpc>
                <a:spcPts val="35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Create Momentum</a:t>
            </a:r>
          </a:p>
          <a:p>
            <a:pPr marL="1031875" indent="-514350">
              <a:lnSpc>
                <a:spcPts val="3500"/>
              </a:lnSpc>
              <a:buFont typeface="+mj-lt"/>
              <a:buAutoNum type="arabicPeriod" startAt="3"/>
            </a:pPr>
            <a:r>
              <a:rPr lang="en-US" sz="2400" b="1" dirty="0">
                <a:solidFill>
                  <a:srgbClr val="0A1F61"/>
                </a:solidFill>
                <a:latin typeface="Tajawal ExtraBold" panose="00000800000000000000" pitchFamily="2" charset="-78"/>
                <a:cs typeface="Tajawal ExtraBold" panose="00000800000000000000" pitchFamily="2" charset="-78"/>
              </a:rPr>
              <a:t>Foundation for change</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Vision of how the organization will look</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Build political base to support change</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Modify culture to fit vision</a:t>
            </a:r>
          </a:p>
          <a:p>
            <a:pPr marL="1031875" indent="-514350">
              <a:lnSpc>
                <a:spcPts val="3500"/>
              </a:lnSpc>
              <a:buFont typeface="+mj-lt"/>
              <a:buAutoNum type="arabicPeriod" startAt="3"/>
            </a:pPr>
            <a:r>
              <a:rPr lang="en-US" sz="2400" b="1" dirty="0">
                <a:solidFill>
                  <a:srgbClr val="0A1F61"/>
                </a:solidFill>
                <a:latin typeface="Tajawal ExtraBold" panose="00000800000000000000" pitchFamily="2" charset="-78"/>
                <a:cs typeface="Tajawal ExtraBold" panose="00000800000000000000" pitchFamily="2" charset="-78"/>
              </a:rPr>
              <a:t>Build credibility</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Demanding but can be satisfied</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Accessible but not too familiar</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Focused but flexible</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Active</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Can make tough calls but humane</a:t>
            </a:r>
          </a:p>
        </p:txBody>
      </p:sp>
      <p:sp>
        <p:nvSpPr>
          <p:cNvPr id="11" name="TextBox 10">
            <a:extLst>
              <a:ext uri="{FF2B5EF4-FFF2-40B4-BE49-F238E27FC236}">
                <a16:creationId xmlns:a16="http://schemas.microsoft.com/office/drawing/2014/main" id="{8420CDE5-A902-47F8-149D-2DC44C008903}"/>
              </a:ext>
            </a:extLst>
          </p:cNvPr>
          <p:cNvSpPr txBox="1"/>
          <p:nvPr/>
        </p:nvSpPr>
        <p:spPr>
          <a:xfrm>
            <a:off x="5415534" y="4038523"/>
            <a:ext cx="6277356" cy="2125069"/>
          </a:xfrm>
          <a:prstGeom prst="rect">
            <a:avLst/>
          </a:prstGeom>
          <a:noFill/>
        </p:spPr>
        <p:txBody>
          <a:bodyPr wrap="square">
            <a:spAutoFit/>
          </a:bodyPr>
          <a:lstStyle/>
          <a:p>
            <a:pPr algn="r" rtl="1">
              <a:lnSpc>
                <a:spcPct val="150000"/>
              </a:lnSpc>
            </a:pPr>
            <a:r>
              <a:rPr lang="en-US" b="1" dirty="0" err="1"/>
              <a:t>متطلب</a:t>
            </a:r>
            <a:r>
              <a:rPr lang="en-US" b="1" dirty="0"/>
              <a:t> </a:t>
            </a:r>
            <a:r>
              <a:rPr lang="en-US" b="1" dirty="0" err="1"/>
              <a:t>ولكن</a:t>
            </a:r>
            <a:r>
              <a:rPr lang="en-US" b="1" dirty="0"/>
              <a:t> </a:t>
            </a:r>
            <a:r>
              <a:rPr lang="en-US" b="1" dirty="0" err="1"/>
              <a:t>يمكن</a:t>
            </a:r>
            <a:r>
              <a:rPr lang="en-US" b="1" dirty="0"/>
              <a:t> </a:t>
            </a:r>
            <a:r>
              <a:rPr lang="en-US" b="1" dirty="0" err="1"/>
              <a:t>إرضاؤه</a:t>
            </a:r>
            <a:endParaRPr lang="en-US" b="1" dirty="0"/>
          </a:p>
          <a:p>
            <a:pPr algn="r" rtl="1">
              <a:lnSpc>
                <a:spcPct val="150000"/>
              </a:lnSpc>
            </a:pPr>
            <a:r>
              <a:rPr lang="en-US" b="1" dirty="0"/>
              <a:t>من </a:t>
            </a:r>
            <a:r>
              <a:rPr lang="en-US" b="1" dirty="0" err="1"/>
              <a:t>السهل</a:t>
            </a:r>
            <a:r>
              <a:rPr lang="en-US" b="1" dirty="0"/>
              <a:t> </a:t>
            </a:r>
            <a:r>
              <a:rPr lang="en-US" b="1" dirty="0" err="1"/>
              <a:t>الوصول</a:t>
            </a:r>
            <a:r>
              <a:rPr lang="en-US" b="1" dirty="0"/>
              <a:t> </a:t>
            </a:r>
            <a:r>
              <a:rPr lang="en-US" b="1" dirty="0" err="1"/>
              <a:t>إليه</a:t>
            </a:r>
            <a:r>
              <a:rPr lang="en-US" b="1" dirty="0"/>
              <a:t> </a:t>
            </a:r>
            <a:r>
              <a:rPr lang="en-US" b="1" dirty="0" err="1"/>
              <a:t>ولكن</a:t>
            </a:r>
            <a:r>
              <a:rPr lang="en-US" b="1" dirty="0"/>
              <a:t> </a:t>
            </a:r>
            <a:r>
              <a:rPr lang="en-US" b="1" dirty="0" err="1"/>
              <a:t>ليس</a:t>
            </a:r>
            <a:r>
              <a:rPr lang="en-US" b="1" dirty="0"/>
              <a:t> </a:t>
            </a:r>
            <a:r>
              <a:rPr lang="en-US" b="1" dirty="0" err="1"/>
              <a:t>مألوفًا</a:t>
            </a:r>
            <a:r>
              <a:rPr lang="en-US" b="1" dirty="0"/>
              <a:t> </a:t>
            </a:r>
            <a:r>
              <a:rPr lang="en-US" b="1" dirty="0" err="1"/>
              <a:t>جدًا</a:t>
            </a:r>
            <a:endParaRPr lang="en-US" b="1" dirty="0"/>
          </a:p>
          <a:p>
            <a:pPr algn="r" rtl="1">
              <a:lnSpc>
                <a:spcPct val="150000"/>
              </a:lnSpc>
            </a:pPr>
            <a:r>
              <a:rPr lang="en-US" b="1" dirty="0" err="1"/>
              <a:t>مُركّز</a:t>
            </a:r>
            <a:r>
              <a:rPr lang="en-US" b="1" dirty="0"/>
              <a:t> </a:t>
            </a:r>
            <a:r>
              <a:rPr lang="en-US" b="1" dirty="0" err="1"/>
              <a:t>ولكن</a:t>
            </a:r>
            <a:r>
              <a:rPr lang="en-US" b="1" dirty="0"/>
              <a:t> </a:t>
            </a:r>
            <a:r>
              <a:rPr lang="en-US" b="1" dirty="0" err="1"/>
              <a:t>مرن</a:t>
            </a:r>
            <a:endParaRPr lang="en-US" b="1" dirty="0"/>
          </a:p>
          <a:p>
            <a:pPr algn="r" rtl="1">
              <a:lnSpc>
                <a:spcPct val="150000"/>
              </a:lnSpc>
            </a:pPr>
            <a:r>
              <a:rPr lang="en-US" b="1" dirty="0" err="1"/>
              <a:t>نشط</a:t>
            </a:r>
            <a:endParaRPr lang="en-US" b="1" dirty="0"/>
          </a:p>
          <a:p>
            <a:pPr algn="r" rtl="1">
              <a:lnSpc>
                <a:spcPct val="150000"/>
              </a:lnSpc>
            </a:pPr>
            <a:r>
              <a:rPr lang="en-US" b="1" dirty="0" err="1"/>
              <a:t>يمكنه</a:t>
            </a:r>
            <a:r>
              <a:rPr lang="en-US" b="1" dirty="0"/>
              <a:t> </a:t>
            </a:r>
            <a:r>
              <a:rPr lang="en-US" b="1" dirty="0" err="1"/>
              <a:t>اتخاذ</a:t>
            </a:r>
            <a:r>
              <a:rPr lang="en-US" b="1" dirty="0"/>
              <a:t> </a:t>
            </a:r>
            <a:r>
              <a:rPr lang="en-US" b="1" dirty="0" err="1"/>
              <a:t>قرارات</a:t>
            </a:r>
            <a:r>
              <a:rPr lang="en-US" b="1" dirty="0"/>
              <a:t> </a:t>
            </a:r>
            <a:r>
              <a:rPr lang="en-US" b="1" dirty="0" err="1"/>
              <a:t>صعبة</a:t>
            </a:r>
            <a:r>
              <a:rPr lang="en-US" b="1" dirty="0"/>
              <a:t> </a:t>
            </a:r>
            <a:r>
              <a:rPr lang="en-US" b="1" dirty="0" err="1"/>
              <a:t>ولكن</a:t>
            </a:r>
            <a:r>
              <a:rPr lang="en-US" b="1" dirty="0"/>
              <a:t> </a:t>
            </a:r>
            <a:r>
              <a:rPr lang="en-US" b="1" dirty="0" err="1"/>
              <a:t>إنساني</a:t>
            </a:r>
            <a:endParaRPr lang="en-US" b="1" dirty="0"/>
          </a:p>
        </p:txBody>
      </p:sp>
      <p:sp>
        <p:nvSpPr>
          <p:cNvPr id="13" name="TextBox 12">
            <a:extLst>
              <a:ext uri="{FF2B5EF4-FFF2-40B4-BE49-F238E27FC236}">
                <a16:creationId xmlns:a16="http://schemas.microsoft.com/office/drawing/2014/main" id="{BD2FF0CA-20C4-2567-0A45-DD36C0948109}"/>
              </a:ext>
            </a:extLst>
          </p:cNvPr>
          <p:cNvSpPr txBox="1"/>
          <p:nvPr/>
        </p:nvSpPr>
        <p:spPr>
          <a:xfrm>
            <a:off x="5681837" y="2177325"/>
            <a:ext cx="6277356" cy="1294072"/>
          </a:xfrm>
          <a:prstGeom prst="rect">
            <a:avLst/>
          </a:prstGeom>
          <a:noFill/>
        </p:spPr>
        <p:txBody>
          <a:bodyPr wrap="square">
            <a:spAutoFit/>
          </a:bodyPr>
          <a:lstStyle/>
          <a:p>
            <a:pPr algn="r" rtl="1">
              <a:lnSpc>
                <a:spcPct val="150000"/>
              </a:lnSpc>
            </a:pPr>
            <a:r>
              <a:rPr lang="en-US" b="1" dirty="0" err="1"/>
              <a:t>رؤية</a:t>
            </a:r>
            <a:r>
              <a:rPr lang="en-US" b="1" dirty="0"/>
              <a:t> </a:t>
            </a:r>
            <a:r>
              <a:rPr lang="en-US" b="1" dirty="0" err="1"/>
              <a:t>حول</a:t>
            </a:r>
            <a:r>
              <a:rPr lang="en-US" b="1" dirty="0"/>
              <a:t> </a:t>
            </a:r>
            <a:r>
              <a:rPr lang="en-US" b="1" dirty="0" err="1"/>
              <a:t>الشكل</a:t>
            </a:r>
            <a:r>
              <a:rPr lang="en-US" b="1" dirty="0"/>
              <a:t> الذي </a:t>
            </a:r>
            <a:r>
              <a:rPr lang="en-US" b="1" dirty="0" err="1"/>
              <a:t>ستبدو</a:t>
            </a:r>
            <a:r>
              <a:rPr lang="en-US" b="1" dirty="0"/>
              <a:t> </a:t>
            </a:r>
            <a:r>
              <a:rPr lang="en-US" b="1" dirty="0" err="1"/>
              <a:t>عليه</a:t>
            </a:r>
            <a:r>
              <a:rPr lang="en-US" b="1" dirty="0"/>
              <a:t> </a:t>
            </a:r>
            <a:r>
              <a:rPr lang="en-US" b="1" dirty="0" err="1"/>
              <a:t>المنظمة</a:t>
            </a:r>
            <a:endParaRPr lang="en-US" b="1" dirty="0"/>
          </a:p>
          <a:p>
            <a:pPr algn="r" rtl="1">
              <a:lnSpc>
                <a:spcPct val="150000"/>
              </a:lnSpc>
            </a:pPr>
            <a:r>
              <a:rPr lang="en-US" b="1" dirty="0" err="1"/>
              <a:t>بناء</a:t>
            </a:r>
            <a:r>
              <a:rPr lang="en-US" b="1" dirty="0"/>
              <a:t> </a:t>
            </a:r>
            <a:r>
              <a:rPr lang="en-US" b="1" dirty="0" err="1"/>
              <a:t>قاعدة</a:t>
            </a:r>
            <a:r>
              <a:rPr lang="en-US" b="1" dirty="0"/>
              <a:t> </a:t>
            </a:r>
            <a:r>
              <a:rPr lang="en-US" b="1" dirty="0" err="1"/>
              <a:t>سياسية</a:t>
            </a:r>
            <a:r>
              <a:rPr lang="en-US" b="1" dirty="0"/>
              <a:t> </a:t>
            </a:r>
            <a:r>
              <a:rPr lang="en-US" b="1" dirty="0" err="1"/>
              <a:t>لدعم</a:t>
            </a:r>
            <a:r>
              <a:rPr lang="en-US" b="1" dirty="0"/>
              <a:t> </a:t>
            </a:r>
            <a:r>
              <a:rPr lang="en-US" b="1" dirty="0" err="1"/>
              <a:t>التغيير</a:t>
            </a:r>
            <a:endParaRPr lang="en-US" b="1" dirty="0"/>
          </a:p>
          <a:p>
            <a:pPr algn="r" rtl="1">
              <a:lnSpc>
                <a:spcPct val="150000"/>
              </a:lnSpc>
            </a:pPr>
            <a:r>
              <a:rPr lang="en-US" b="1" dirty="0" err="1"/>
              <a:t>تعديل</a:t>
            </a:r>
            <a:r>
              <a:rPr lang="en-US" b="1" dirty="0"/>
              <a:t> </a:t>
            </a:r>
            <a:r>
              <a:rPr lang="en-US" b="1" dirty="0" err="1"/>
              <a:t>الثقافة</a:t>
            </a:r>
            <a:r>
              <a:rPr lang="en-US" b="1" dirty="0"/>
              <a:t> </a:t>
            </a:r>
            <a:r>
              <a:rPr lang="en-US" b="1" dirty="0" err="1"/>
              <a:t>لتتناسب</a:t>
            </a:r>
            <a:r>
              <a:rPr lang="en-US" b="1" dirty="0"/>
              <a:t> مع </a:t>
            </a:r>
            <a:r>
              <a:rPr lang="en-US" b="1" dirty="0" err="1"/>
              <a:t>الرؤية</a:t>
            </a:r>
            <a:endParaRPr lang="en-US" b="1" dirty="0"/>
          </a:p>
        </p:txBody>
      </p:sp>
    </p:spTree>
    <p:extLst>
      <p:ext uri="{BB962C8B-B14F-4D97-AF65-F5344CB8AC3E}">
        <p14:creationId xmlns:p14="http://schemas.microsoft.com/office/powerpoint/2010/main" val="64165027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365677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Core Tasks</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3901837"/>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Master Technologies</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Learn from internal and external sources</a:t>
            </a:r>
          </a:p>
          <a:p>
            <a:pPr marL="1031875" indent="-514350">
              <a:lnSpc>
                <a:spcPct val="150000"/>
              </a:lnSpc>
              <a:buFont typeface="+mj-lt"/>
              <a:buAutoNum type="arabicPeriod"/>
            </a:pPr>
            <a:r>
              <a:rPr lang="en-US" sz="2400" b="1" dirty="0">
                <a:solidFill>
                  <a:srgbClr val="0A1F61"/>
                </a:solidFill>
                <a:latin typeface="Tajawal ExtraBold" panose="00000800000000000000" pitchFamily="2" charset="-78"/>
                <a:cs typeface="Tajawal ExtraBold" panose="00000800000000000000" pitchFamily="2" charset="-78"/>
              </a:rPr>
              <a:t>Visioning -develop strategy</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Push </a:t>
            </a:r>
            <a:r>
              <a:rPr lang="en-US" sz="2400" b="1" dirty="0">
                <a:solidFill>
                  <a:srgbClr val="C00000"/>
                </a:solidFill>
                <a:latin typeface="Tajawal ExtraBold" panose="00000800000000000000" pitchFamily="2" charset="-78"/>
                <a:cs typeface="Tajawal ExtraBold" panose="00000800000000000000" pitchFamily="2" charset="-78"/>
              </a:rPr>
              <a:t>(towards results) </a:t>
            </a:r>
            <a:r>
              <a:rPr lang="en-US" sz="2400" b="1" dirty="0">
                <a:solidFill>
                  <a:srgbClr val="0A1F61"/>
                </a:solidFill>
                <a:latin typeface="Tajawal ExtraBold" panose="00000800000000000000" pitchFamily="2" charset="-78"/>
                <a:cs typeface="Tajawal ExtraBold" panose="00000800000000000000" pitchFamily="2" charset="-78"/>
              </a:rPr>
              <a:t>vs. pull </a:t>
            </a:r>
            <a:r>
              <a:rPr lang="en-US" sz="2400" b="1" dirty="0">
                <a:solidFill>
                  <a:srgbClr val="C00000"/>
                </a:solidFill>
                <a:latin typeface="Tajawal ExtraBold" panose="00000800000000000000" pitchFamily="2" charset="-78"/>
                <a:cs typeface="Tajawal ExtraBold" panose="00000800000000000000" pitchFamily="2" charset="-78"/>
              </a:rPr>
              <a:t>(towards motivation &amp; vision) </a:t>
            </a:r>
            <a:r>
              <a:rPr lang="en-US" sz="2400" b="1" dirty="0">
                <a:solidFill>
                  <a:srgbClr val="0A1F61"/>
                </a:solidFill>
                <a:latin typeface="Tajawal ExtraBold" panose="00000800000000000000" pitchFamily="2" charset="-78"/>
                <a:cs typeface="Tajawal ExtraBold" panose="00000800000000000000" pitchFamily="2" charset="-78"/>
              </a:rPr>
              <a:t>tools</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What </a:t>
            </a:r>
            <a:r>
              <a:rPr lang="en-US" sz="2400" b="1" dirty="0">
                <a:solidFill>
                  <a:srgbClr val="C00000"/>
                </a:solidFill>
                <a:latin typeface="Tajawal ExtraBold" panose="00000800000000000000" pitchFamily="2" charset="-78"/>
                <a:cs typeface="Tajawal ExtraBold" panose="00000800000000000000" pitchFamily="2" charset="-78"/>
              </a:rPr>
              <a:t>values </a:t>
            </a:r>
            <a:r>
              <a:rPr lang="en-US" sz="2400" b="1" dirty="0">
                <a:solidFill>
                  <a:srgbClr val="0A1F61"/>
                </a:solidFill>
                <a:latin typeface="Tajawal ExtraBold" panose="00000800000000000000" pitchFamily="2" charset="-78"/>
                <a:cs typeface="Tajawal ExtraBold" panose="00000800000000000000" pitchFamily="2" charset="-78"/>
              </a:rPr>
              <a:t>does the strategy embrace</a:t>
            </a:r>
            <a:r>
              <a:rPr lang="ar-EG" sz="2400" b="1" dirty="0">
                <a:solidFill>
                  <a:srgbClr val="0A1F61"/>
                </a:solidFill>
                <a:latin typeface="Tajawal ExtraBold" panose="00000800000000000000" pitchFamily="2" charset="-78"/>
                <a:cs typeface="Tajawal ExtraBold" panose="00000800000000000000" pitchFamily="2" charset="-78"/>
              </a:rPr>
              <a:t> يتبنى </a:t>
            </a:r>
            <a:r>
              <a:rPr lang="en-US" sz="2400" b="1" dirty="0">
                <a:solidFill>
                  <a:srgbClr val="0A1F61"/>
                </a:solidFill>
                <a:latin typeface="Tajawal ExtraBold" panose="00000800000000000000" pitchFamily="2" charset="-78"/>
                <a:cs typeface="Tajawal ExtraBold" panose="00000800000000000000" pitchFamily="2" charset="-78"/>
              </a:rPr>
              <a:t>?</a:t>
            </a:r>
          </a:p>
          <a:p>
            <a:pPr marL="1431925" lvl="1" indent="-457200">
              <a:lnSpc>
                <a:spcPct val="1500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What </a:t>
            </a:r>
            <a:r>
              <a:rPr lang="en-US" sz="2400" b="1" dirty="0">
                <a:solidFill>
                  <a:srgbClr val="C00000"/>
                </a:solidFill>
                <a:latin typeface="Tajawal ExtraBold" panose="00000800000000000000" pitchFamily="2" charset="-78"/>
                <a:cs typeface="Tajawal ExtraBold" panose="00000800000000000000" pitchFamily="2" charset="-78"/>
              </a:rPr>
              <a:t>behaviors</a:t>
            </a:r>
            <a:r>
              <a:rPr lang="en-US" sz="2400" b="1" dirty="0">
                <a:solidFill>
                  <a:srgbClr val="0A1F61"/>
                </a:solidFill>
                <a:latin typeface="Tajawal ExtraBold" panose="00000800000000000000" pitchFamily="2" charset="-78"/>
                <a:cs typeface="Tajawal ExtraBold" panose="00000800000000000000" pitchFamily="2" charset="-78"/>
              </a:rPr>
              <a:t> are needed?</a:t>
            </a:r>
          </a:p>
        </p:txBody>
      </p:sp>
    </p:spTree>
    <p:extLst>
      <p:ext uri="{BB962C8B-B14F-4D97-AF65-F5344CB8AC3E}">
        <p14:creationId xmlns:p14="http://schemas.microsoft.com/office/powerpoint/2010/main" val="151024790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6888" y="5447854"/>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65677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Leaders’ Core Tasks</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154365"/>
            <a:ext cx="10818985" cy="5013039"/>
          </a:xfrm>
          <a:prstGeom prst="rect">
            <a:avLst/>
          </a:prstGeom>
          <a:noFill/>
        </p:spPr>
        <p:txBody>
          <a:bodyPr wrap="square" rtlCol="0">
            <a:spAutoFit/>
          </a:bodyPr>
          <a:lstStyle/>
          <a:p>
            <a:pPr marL="974725" indent="-457200">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Master Technologies</a:t>
            </a:r>
          </a:p>
          <a:p>
            <a:pPr marL="1031875" indent="-514350">
              <a:lnSpc>
                <a:spcPts val="3500"/>
              </a:lnSpc>
              <a:buFont typeface="+mj-lt"/>
              <a:buAutoNum type="arabicPeriod" startAt="3"/>
            </a:pPr>
            <a:r>
              <a:rPr lang="en-US" sz="2400" b="1" dirty="0">
                <a:solidFill>
                  <a:srgbClr val="0A1F61"/>
                </a:solidFill>
                <a:latin typeface="Tajawal ExtraBold" panose="00000800000000000000" pitchFamily="2" charset="-78"/>
                <a:cs typeface="Tajawal ExtraBold" panose="00000800000000000000" pitchFamily="2" charset="-78"/>
              </a:rPr>
              <a:t>Communicate the vision</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Simple text-Best channels</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Clear meaning-Do it yourself!</a:t>
            </a:r>
          </a:p>
          <a:p>
            <a:pPr marL="974725" lvl="1"/>
            <a:endParaRPr lang="en-US" sz="2400" b="1" dirty="0">
              <a:solidFill>
                <a:srgbClr val="0A1F61"/>
              </a:solidFill>
              <a:latin typeface="Tajawal ExtraBold" panose="00000800000000000000" pitchFamily="2" charset="-78"/>
              <a:cs typeface="Tajawal ExtraBold" panose="00000800000000000000" pitchFamily="2" charset="-78"/>
            </a:endParaRPr>
          </a:p>
          <a:p>
            <a:pPr marL="1031875" indent="-514350">
              <a:lnSpc>
                <a:spcPts val="3500"/>
              </a:lnSpc>
              <a:buFont typeface="+mj-lt"/>
              <a:buAutoNum type="arabicPeriod" startAt="3"/>
            </a:pPr>
            <a:r>
              <a:rPr lang="en-US" sz="2400" b="1" dirty="0">
                <a:solidFill>
                  <a:srgbClr val="0A1F61"/>
                </a:solidFill>
                <a:latin typeface="Tajawal ExtraBold" panose="00000800000000000000" pitchFamily="2" charset="-78"/>
                <a:cs typeface="Tajawal ExtraBold" panose="00000800000000000000" pitchFamily="2" charset="-78"/>
              </a:rPr>
              <a:t>Coalition building</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Don‘t ignore politics</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Technical change not enough</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Political management isn‘t same as being political</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Prevent blocking coalitions</a:t>
            </a:r>
          </a:p>
          <a:p>
            <a:pPr marL="1489075" lvl="1" indent="-514350">
              <a:lnSpc>
                <a:spcPts val="35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Build political capital</a:t>
            </a:r>
          </a:p>
        </p:txBody>
      </p:sp>
      <p:sp>
        <p:nvSpPr>
          <p:cNvPr id="11" name="TextBox 10">
            <a:extLst>
              <a:ext uri="{FF2B5EF4-FFF2-40B4-BE49-F238E27FC236}">
                <a16:creationId xmlns:a16="http://schemas.microsoft.com/office/drawing/2014/main" id="{039063B2-621C-D457-98AD-07F65288B945}"/>
              </a:ext>
            </a:extLst>
          </p:cNvPr>
          <p:cNvSpPr txBox="1"/>
          <p:nvPr/>
        </p:nvSpPr>
        <p:spPr>
          <a:xfrm>
            <a:off x="5795319" y="3834277"/>
            <a:ext cx="6277356" cy="2782941"/>
          </a:xfrm>
          <a:prstGeom prst="rect">
            <a:avLst/>
          </a:prstGeom>
          <a:noFill/>
        </p:spPr>
        <p:txBody>
          <a:bodyPr wrap="square">
            <a:spAutoFit/>
          </a:bodyPr>
          <a:lstStyle/>
          <a:p>
            <a:pPr algn="r" rtl="1">
              <a:lnSpc>
                <a:spcPct val="200000"/>
              </a:lnSpc>
            </a:pPr>
            <a:r>
              <a:rPr lang="en-US" b="1" dirty="0" err="1"/>
              <a:t>لا</a:t>
            </a:r>
            <a:r>
              <a:rPr lang="en-US" b="1" dirty="0"/>
              <a:t> </a:t>
            </a:r>
            <a:r>
              <a:rPr lang="en-US" b="1" dirty="0" err="1"/>
              <a:t>تتجاهل</a:t>
            </a:r>
            <a:r>
              <a:rPr lang="en-US" b="1" dirty="0"/>
              <a:t> </a:t>
            </a:r>
            <a:r>
              <a:rPr lang="en-US" b="1" dirty="0" err="1"/>
              <a:t>السياسة</a:t>
            </a:r>
            <a:endParaRPr lang="en-US" b="1" dirty="0"/>
          </a:p>
          <a:p>
            <a:pPr algn="r" rtl="1">
              <a:lnSpc>
                <a:spcPct val="200000"/>
              </a:lnSpc>
            </a:pPr>
            <a:r>
              <a:rPr lang="en-US" b="1" dirty="0" err="1"/>
              <a:t>التغيير</a:t>
            </a:r>
            <a:r>
              <a:rPr lang="en-US" b="1" dirty="0"/>
              <a:t> </a:t>
            </a:r>
            <a:r>
              <a:rPr lang="en-US" b="1" dirty="0" err="1"/>
              <a:t>التقني</a:t>
            </a:r>
            <a:r>
              <a:rPr lang="en-US" b="1" dirty="0"/>
              <a:t> </a:t>
            </a:r>
            <a:r>
              <a:rPr lang="en-US" b="1" dirty="0" err="1"/>
              <a:t>لا</a:t>
            </a:r>
            <a:r>
              <a:rPr lang="en-US" b="1" dirty="0"/>
              <a:t> </a:t>
            </a:r>
            <a:r>
              <a:rPr lang="en-US" b="1" dirty="0" err="1"/>
              <a:t>يكفي</a:t>
            </a:r>
            <a:endParaRPr lang="en-US" b="1" dirty="0"/>
          </a:p>
          <a:p>
            <a:pPr algn="r" rtl="1">
              <a:lnSpc>
                <a:spcPct val="200000"/>
              </a:lnSpc>
            </a:pPr>
            <a:r>
              <a:rPr lang="en-US" b="1" dirty="0" err="1"/>
              <a:t>الإدارة</a:t>
            </a:r>
            <a:r>
              <a:rPr lang="en-US" b="1" dirty="0"/>
              <a:t> </a:t>
            </a:r>
            <a:r>
              <a:rPr lang="en-US" b="1" dirty="0" err="1"/>
              <a:t>السياسية</a:t>
            </a:r>
            <a:r>
              <a:rPr lang="en-US" b="1" dirty="0"/>
              <a:t> </a:t>
            </a:r>
            <a:r>
              <a:rPr lang="en-US" b="1" dirty="0" err="1"/>
              <a:t>ليست</a:t>
            </a:r>
            <a:r>
              <a:rPr lang="en-US" b="1" dirty="0"/>
              <a:t> </a:t>
            </a:r>
            <a:r>
              <a:rPr lang="en-US" b="1" dirty="0" err="1"/>
              <a:t>مثل</a:t>
            </a:r>
            <a:r>
              <a:rPr lang="en-US" b="1" dirty="0"/>
              <a:t> أن تكون </a:t>
            </a:r>
            <a:r>
              <a:rPr lang="en-US" b="1" dirty="0" err="1"/>
              <a:t>سياسيًا</a:t>
            </a:r>
            <a:endParaRPr lang="en-US" b="1" dirty="0"/>
          </a:p>
          <a:p>
            <a:pPr algn="r" rtl="1">
              <a:lnSpc>
                <a:spcPct val="200000"/>
              </a:lnSpc>
            </a:pPr>
            <a:r>
              <a:rPr lang="en-US" b="1" dirty="0" err="1"/>
              <a:t>منع</a:t>
            </a:r>
            <a:r>
              <a:rPr lang="en-US" b="1" dirty="0"/>
              <a:t> </a:t>
            </a:r>
            <a:r>
              <a:rPr lang="en-US" b="1" dirty="0" err="1"/>
              <a:t>التحالفات</a:t>
            </a:r>
            <a:r>
              <a:rPr lang="en-US" b="1" dirty="0"/>
              <a:t> </a:t>
            </a:r>
            <a:r>
              <a:rPr lang="en-US" b="1" dirty="0" err="1"/>
              <a:t>المعوقة</a:t>
            </a:r>
            <a:endParaRPr lang="en-US" b="1" dirty="0"/>
          </a:p>
          <a:p>
            <a:pPr algn="r" rtl="1">
              <a:lnSpc>
                <a:spcPct val="200000"/>
              </a:lnSpc>
            </a:pPr>
            <a:r>
              <a:rPr lang="en-US" b="1" dirty="0" err="1"/>
              <a:t>بناء</a:t>
            </a:r>
            <a:r>
              <a:rPr lang="en-US" b="1" dirty="0"/>
              <a:t> </a:t>
            </a:r>
            <a:r>
              <a:rPr lang="en-US" b="1" dirty="0" err="1"/>
              <a:t>رأس</a:t>
            </a:r>
            <a:r>
              <a:rPr lang="en-US" b="1" dirty="0"/>
              <a:t> </a:t>
            </a:r>
            <a:r>
              <a:rPr lang="en-US" b="1" dirty="0" err="1"/>
              <a:t>المال</a:t>
            </a:r>
            <a:r>
              <a:rPr lang="en-US" b="1" dirty="0"/>
              <a:t> </a:t>
            </a:r>
            <a:r>
              <a:rPr lang="en-US" b="1" dirty="0" err="1"/>
              <a:t>السياسي</a:t>
            </a:r>
            <a:endParaRPr lang="en-US" b="1" dirty="0"/>
          </a:p>
        </p:txBody>
      </p:sp>
      <p:sp>
        <p:nvSpPr>
          <p:cNvPr id="13" name="TextBox 12">
            <a:extLst>
              <a:ext uri="{FF2B5EF4-FFF2-40B4-BE49-F238E27FC236}">
                <a16:creationId xmlns:a16="http://schemas.microsoft.com/office/drawing/2014/main" id="{0197D907-C84C-F12F-F954-F96F4D643A72}"/>
              </a:ext>
            </a:extLst>
          </p:cNvPr>
          <p:cNvSpPr txBox="1"/>
          <p:nvPr/>
        </p:nvSpPr>
        <p:spPr>
          <a:xfrm>
            <a:off x="1489638" y="6144727"/>
            <a:ext cx="8611362" cy="646331"/>
          </a:xfrm>
          <a:prstGeom prst="rect">
            <a:avLst/>
          </a:prstGeom>
          <a:solidFill>
            <a:schemeClr val="accent4">
              <a:lumMod val="20000"/>
              <a:lumOff val="80000"/>
            </a:schemeClr>
          </a:solidFill>
        </p:spPr>
        <p:txBody>
          <a:bodyPr wrap="square">
            <a:spAutoFit/>
          </a:bodyPr>
          <a:lstStyle/>
          <a:p>
            <a:pPr algn="r" rtl="1"/>
            <a:r>
              <a:rPr lang="ar-EG" b="1" dirty="0"/>
              <a:t>رأس المال السياسي هو استعارة تستخدم لتصور تراكم الموارد والقوة التي يتم بناؤها من خلال العلاقات والثقة وحسن النية والتأثير بين السياسيين أو الأحزاب وأصحاب المصلحة الآخرين، مثل الناخبين.</a:t>
            </a:r>
            <a:endParaRPr lang="en-US" b="1" dirty="0"/>
          </a:p>
        </p:txBody>
      </p:sp>
    </p:spTree>
    <p:extLst>
      <p:ext uri="{BB962C8B-B14F-4D97-AF65-F5344CB8AC3E}">
        <p14:creationId xmlns:p14="http://schemas.microsoft.com/office/powerpoint/2010/main" val="24850877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W11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5651846" y="478712"/>
            <a:ext cx="5032147" cy="1200329"/>
          </a:xfrm>
          <a:prstGeom prst="rect">
            <a:avLst/>
          </a:prstGeom>
          <a:noFill/>
          <a:ln>
            <a:noFill/>
          </a:ln>
        </p:spPr>
        <p:txBody>
          <a:bodyPr wrap="none" rtlCol="0">
            <a:spAutoFit/>
          </a:bodyPr>
          <a:lstStyle/>
          <a:p>
            <a:pPr algn="ctr"/>
            <a:r>
              <a:rPr lang="en-US" sz="3600" b="1" dirty="0">
                <a:solidFill>
                  <a:srgbClr val="2B5984"/>
                </a:solidFill>
                <a:latin typeface="Tajawal Medium" panose="00000600000000000000" pitchFamily="2" charset="-78"/>
                <a:cs typeface="Tajawal Medium" panose="00000600000000000000" pitchFamily="2" charset="-78"/>
              </a:rPr>
              <a:t>Developing a Plan for </a:t>
            </a:r>
          </a:p>
          <a:p>
            <a:pPr algn="ctr"/>
            <a:r>
              <a:rPr lang="en-US" sz="3600" b="1" dirty="0">
                <a:solidFill>
                  <a:srgbClr val="2B5984"/>
                </a:solidFill>
                <a:latin typeface="Tajawal Medium" panose="00000600000000000000" pitchFamily="2" charset="-78"/>
                <a:cs typeface="Tajawal Medium" panose="00000600000000000000" pitchFamily="2" charset="-78"/>
              </a:rPr>
              <a:t>Building Leadership</a:t>
            </a:r>
            <a:endParaRPr lang="en-US" sz="3600" b="1" dirty="0">
              <a:solidFill>
                <a:srgbClr val="C00000"/>
              </a:solidFill>
              <a:latin typeface="Tajawal Medium" panose="00000600000000000000" pitchFamily="2" charset="-78"/>
              <a:cs typeface="Tajawal Medium" panose="00000600000000000000" pitchFamily="2" charset="-78"/>
            </a:endParaRPr>
          </a:p>
        </p:txBody>
      </p:sp>
      <p:pic>
        <p:nvPicPr>
          <p:cNvPr id="9" name="Picture 8" descr="Diagram&#10;&#10;Description automatically generated">
            <a:extLst>
              <a:ext uri="{FF2B5EF4-FFF2-40B4-BE49-F238E27FC236}">
                <a16:creationId xmlns:a16="http://schemas.microsoft.com/office/drawing/2014/main" id="{4F2EDF33-9CC5-BCD5-6601-DBD650B0D5C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04423" y="2157753"/>
            <a:ext cx="6969243" cy="3833084"/>
          </a:xfrm>
          <a:prstGeom prst="rect">
            <a:avLst/>
          </a:prstGeom>
        </p:spPr>
      </p:pic>
    </p:spTree>
    <p:extLst>
      <p:ext uri="{BB962C8B-B14F-4D97-AF65-F5344CB8AC3E}">
        <p14:creationId xmlns:p14="http://schemas.microsoft.com/office/powerpoint/2010/main" val="14836952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395813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Plan for </a:t>
            </a:r>
          </a:p>
          <a:p>
            <a:r>
              <a:rPr lang="en-US" sz="2800" b="1" dirty="0">
                <a:solidFill>
                  <a:schemeClr val="bg1"/>
                </a:solidFill>
                <a:latin typeface="Tajawal Medium" panose="00000600000000000000" pitchFamily="2" charset="-78"/>
                <a:cs typeface="Tajawal Medium" panose="00000600000000000000" pitchFamily="2" charset="-78"/>
              </a:rPr>
              <a:t>Building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10895" y="1354956"/>
            <a:ext cx="10818985" cy="4849533"/>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Why do you need a plan for </a:t>
            </a:r>
            <a:br>
              <a:rPr lang="en-US" sz="2800" b="1" dirty="0">
                <a:solidFill>
                  <a:srgbClr val="C00000"/>
                </a:solidFill>
                <a:latin typeface="Tajawal ExtraBold" panose="00000800000000000000" pitchFamily="2" charset="-78"/>
                <a:cs typeface="Tajawal ExtraBold" panose="00000800000000000000" pitchFamily="2" charset="-78"/>
              </a:rPr>
            </a:br>
            <a:r>
              <a:rPr lang="en-US" sz="2800" b="1" dirty="0">
                <a:solidFill>
                  <a:srgbClr val="C00000"/>
                </a:solidFill>
                <a:latin typeface="Tajawal ExtraBold" panose="00000800000000000000" pitchFamily="2" charset="-78"/>
                <a:cs typeface="Tajawal ExtraBold" panose="00000800000000000000" pitchFamily="2" charset="-78"/>
              </a:rPr>
              <a:t>building leadership?</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A plan will get you where you want to go.</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A simple leadership plan is just a list of leadership development </a:t>
            </a:r>
            <a:r>
              <a:rPr lang="en-US" sz="2400" b="1" dirty="0">
                <a:solidFill>
                  <a:srgbClr val="FF0000"/>
                </a:solidFill>
                <a:latin typeface="Tajawal ExtraBold" panose="00000800000000000000" pitchFamily="2" charset="-78"/>
                <a:cs typeface="Tajawal ExtraBold" panose="00000800000000000000" pitchFamily="2" charset="-78"/>
              </a:rPr>
              <a:t>goals</a:t>
            </a:r>
            <a:r>
              <a:rPr lang="en-US" sz="2400" b="1" dirty="0">
                <a:solidFill>
                  <a:srgbClr val="0A1F61"/>
                </a:solidFill>
                <a:latin typeface="Tajawal ExtraBold" panose="00000800000000000000" pitchFamily="2" charset="-78"/>
                <a:cs typeface="Tajawal ExtraBold" panose="00000800000000000000" pitchFamily="2" charset="-78"/>
              </a:rPr>
              <a:t>, with a </a:t>
            </a:r>
            <a:r>
              <a:rPr lang="en-US" sz="2400" b="1" dirty="0">
                <a:solidFill>
                  <a:srgbClr val="FF0000"/>
                </a:solidFill>
                <a:latin typeface="Tajawal ExtraBold" panose="00000800000000000000" pitchFamily="2" charset="-78"/>
                <a:cs typeface="Tajawal ExtraBold" panose="00000800000000000000" pitchFamily="2" charset="-78"/>
              </a:rPr>
              <a:t>timeline</a:t>
            </a:r>
            <a:r>
              <a:rPr lang="en-US" sz="2400" b="1" dirty="0">
                <a:solidFill>
                  <a:srgbClr val="0A1F61"/>
                </a:solidFill>
                <a:latin typeface="Tajawal ExtraBold" panose="00000800000000000000" pitchFamily="2" charset="-78"/>
                <a:cs typeface="Tajawal ExtraBold" panose="00000800000000000000" pitchFamily="2" charset="-78"/>
              </a:rPr>
              <a:t> and </a:t>
            </a:r>
            <a:r>
              <a:rPr lang="en-US" sz="2400" b="1" dirty="0">
                <a:solidFill>
                  <a:srgbClr val="FF0000"/>
                </a:solidFill>
                <a:latin typeface="Tajawal ExtraBold" panose="00000800000000000000" pitchFamily="2" charset="-78"/>
                <a:cs typeface="Tajawal ExtraBold" panose="00000800000000000000" pitchFamily="2" charset="-78"/>
              </a:rPr>
              <a:t>some actions </a:t>
            </a:r>
            <a:r>
              <a:rPr lang="en-US" sz="2400" b="1" dirty="0">
                <a:solidFill>
                  <a:srgbClr val="0A1F61"/>
                </a:solidFill>
                <a:latin typeface="Tajawal ExtraBold" panose="00000800000000000000" pitchFamily="2" charset="-78"/>
                <a:cs typeface="Tajawal ExtraBold" panose="00000800000000000000" pitchFamily="2" charset="-78"/>
              </a:rPr>
              <a:t>for accomplishing the goals.</a:t>
            </a:r>
          </a:p>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When do you develop a plan?</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At the very beginning.</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If you haven't done it already, do it now.</a:t>
            </a:r>
          </a:p>
          <a:p>
            <a:pPr marL="517525" algn="just">
              <a:lnSpc>
                <a:spcPts val="3400"/>
              </a:lnSpc>
            </a:pPr>
            <a:r>
              <a:rPr lang="en-US" sz="2400" b="1" dirty="0">
                <a:solidFill>
                  <a:srgbClr val="0A1F61"/>
                </a:solidFill>
                <a:latin typeface="Tajawal ExtraBold" panose="00000800000000000000" pitchFamily="2" charset="-78"/>
                <a:cs typeface="Tajawal ExtraBold" panose="00000800000000000000" pitchFamily="2" charset="-78"/>
              </a:rPr>
              <a:t>Every person needs to continue learning and growing in order to </a:t>
            </a:r>
            <a:r>
              <a:rPr lang="en-US" sz="2400" b="1" dirty="0">
                <a:solidFill>
                  <a:srgbClr val="FF0000"/>
                </a:solidFill>
                <a:latin typeface="Tajawal ExtraBold" panose="00000800000000000000" pitchFamily="2" charset="-78"/>
                <a:cs typeface="Tajawal ExtraBold" panose="00000800000000000000" pitchFamily="2" charset="-78"/>
              </a:rPr>
              <a:t>meet the challenges </a:t>
            </a:r>
            <a:r>
              <a:rPr lang="en-US" sz="2400" b="1" dirty="0">
                <a:solidFill>
                  <a:srgbClr val="0A1F61"/>
                </a:solidFill>
                <a:latin typeface="Tajawal ExtraBold" panose="00000800000000000000" pitchFamily="2" charset="-78"/>
                <a:cs typeface="Tajawal ExtraBold" panose="00000800000000000000" pitchFamily="2" charset="-78"/>
              </a:rPr>
              <a:t>around them.</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69965688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4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395813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Plan for </a:t>
            </a:r>
          </a:p>
          <a:p>
            <a:r>
              <a:rPr lang="en-US" sz="2800" b="1" dirty="0">
                <a:solidFill>
                  <a:schemeClr val="bg1"/>
                </a:solidFill>
                <a:latin typeface="Tajawal Medium" panose="00000600000000000000" pitchFamily="2" charset="-78"/>
                <a:cs typeface="Tajawal Medium" panose="00000600000000000000" pitchFamily="2" charset="-78"/>
              </a:rPr>
              <a:t>Building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10895" y="1354956"/>
            <a:ext cx="10818985" cy="5721566"/>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How do you develop a plan?</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Envision your leadership team.</a:t>
            </a:r>
            <a:r>
              <a:rPr lang="ar-EG" sz="2400" b="1" dirty="0">
                <a:solidFill>
                  <a:srgbClr val="0A1F61"/>
                </a:solidFill>
                <a:latin typeface="Tajawal ExtraBold" panose="00000800000000000000" pitchFamily="2" charset="-78"/>
                <a:cs typeface="Tajawal ExtraBold" panose="00000800000000000000" pitchFamily="2" charset="-78"/>
              </a:rPr>
              <a:t> تصور فريق القيادة الخاص بك </a:t>
            </a:r>
            <a:endParaRPr lang="en-US" sz="24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Set leadership development goals for your group or organization.</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Pick your methods: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Teaching as you lead</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Mentoring</a:t>
            </a:r>
            <a:r>
              <a:rPr lang="ar-EG" sz="2400" b="1" dirty="0">
                <a:solidFill>
                  <a:srgbClr val="0A1F61"/>
                </a:solidFill>
                <a:latin typeface="Tajawal ExtraBold" panose="00000800000000000000" pitchFamily="2" charset="-78"/>
                <a:cs typeface="Tajawal ExtraBold" panose="00000800000000000000" pitchFamily="2" charset="-78"/>
              </a:rPr>
              <a:t>التوجيه </a:t>
            </a:r>
            <a:r>
              <a:rPr lang="ar-EG" sz="2400" b="1" dirty="0" err="1">
                <a:solidFill>
                  <a:srgbClr val="0A1F61"/>
                </a:solidFill>
                <a:latin typeface="Tajawal ExtraBold" panose="00000800000000000000" pitchFamily="2" charset="-78"/>
                <a:cs typeface="Tajawal ExtraBold" panose="00000800000000000000" pitchFamily="2" charset="-78"/>
              </a:rPr>
              <a:t>والارشاد</a:t>
            </a:r>
            <a:r>
              <a:rPr lang="ar-EG" sz="2400" b="1" dirty="0">
                <a:solidFill>
                  <a:srgbClr val="0A1F61"/>
                </a:solidFill>
                <a:latin typeface="Tajawal ExtraBold" panose="00000800000000000000" pitchFamily="2" charset="-78"/>
                <a:cs typeface="Tajawal ExtraBold" panose="00000800000000000000" pitchFamily="2" charset="-78"/>
              </a:rPr>
              <a:t> </a:t>
            </a:r>
            <a:endParaRPr lang="en-US" sz="2400" b="1" dirty="0">
              <a:solidFill>
                <a:srgbClr val="0A1F61"/>
              </a:solidFill>
              <a:latin typeface="Tajawal ExtraBold" panose="00000800000000000000" pitchFamily="2" charset="-78"/>
              <a:cs typeface="Tajawal ExtraBold" panose="00000800000000000000" pitchFamily="2" charset="-78"/>
            </a:endParaRP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Exchange programs</a:t>
            </a:r>
            <a:r>
              <a:rPr lang="ar-EG" sz="2400" b="1" dirty="0">
                <a:solidFill>
                  <a:srgbClr val="0A1F61"/>
                </a:solidFill>
                <a:latin typeface="Tajawal ExtraBold" panose="00000800000000000000" pitchFamily="2" charset="-78"/>
                <a:cs typeface="Tajawal ExtraBold" panose="00000800000000000000" pitchFamily="2" charset="-78"/>
              </a:rPr>
              <a:t>برامج التبادل </a:t>
            </a:r>
            <a:endParaRPr lang="en-US" sz="2400" b="1" dirty="0">
              <a:solidFill>
                <a:srgbClr val="0A1F61"/>
              </a:solidFill>
              <a:latin typeface="Tajawal ExtraBold" panose="00000800000000000000" pitchFamily="2" charset="-78"/>
              <a:cs typeface="Tajawal ExtraBold" panose="00000800000000000000" pitchFamily="2" charset="-78"/>
            </a:endParaRP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Orientations </a:t>
            </a:r>
            <a:r>
              <a:rPr lang="ar-EG" sz="2400" b="1" dirty="0">
                <a:solidFill>
                  <a:srgbClr val="0A1F61"/>
                </a:solidFill>
                <a:latin typeface="Tajawal ExtraBold" panose="00000800000000000000" pitchFamily="2" charset="-78"/>
                <a:cs typeface="Tajawal ExtraBold" panose="00000800000000000000" pitchFamily="2" charset="-78"/>
              </a:rPr>
              <a:t>التوجيه عن المؤسسة والفريق لتسهيل الاندماج</a:t>
            </a:r>
            <a:endParaRPr lang="en-US" sz="2400" b="1" dirty="0">
              <a:solidFill>
                <a:srgbClr val="0A1F61"/>
              </a:solidFill>
              <a:latin typeface="Tajawal ExtraBold" panose="00000800000000000000" pitchFamily="2" charset="-78"/>
              <a:cs typeface="Tajawal ExtraBold" panose="00000800000000000000" pitchFamily="2" charset="-78"/>
            </a:endParaRP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Workshops &amp; training sessions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Retreats </a:t>
            </a:r>
            <a:r>
              <a:rPr lang="ar-EG" sz="2400" b="1" dirty="0">
                <a:solidFill>
                  <a:srgbClr val="0A1F61"/>
                </a:solidFill>
                <a:latin typeface="Tajawal ExtraBold" panose="00000800000000000000" pitchFamily="2" charset="-78"/>
                <a:cs typeface="Tajawal ExtraBold" panose="00000800000000000000" pitchFamily="2" charset="-78"/>
              </a:rPr>
              <a:t>الخلوات لمراجعة الذات – راحة للمناقشة خارج مكان العمل</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Leadership groups</a:t>
            </a:r>
            <a:r>
              <a:rPr lang="ar-EG" sz="2400" b="1" dirty="0">
                <a:solidFill>
                  <a:srgbClr val="0A1F61"/>
                </a:solidFill>
                <a:latin typeface="Tajawal ExtraBold" panose="00000800000000000000" pitchFamily="2" charset="-78"/>
                <a:cs typeface="Tajawal ExtraBold" panose="00000800000000000000" pitchFamily="2" charset="-78"/>
              </a:rPr>
              <a:t>التعاون بين المجموعات </a:t>
            </a:r>
            <a:endParaRPr lang="en-US" sz="2400" b="1" dirty="0">
              <a:solidFill>
                <a:srgbClr val="0A1F61"/>
              </a:solidFill>
              <a:latin typeface="Tajawal ExtraBold" panose="00000800000000000000" pitchFamily="2" charset="-78"/>
              <a:cs typeface="Tajawal ExtraBold" panose="00000800000000000000" pitchFamily="2" charset="-78"/>
            </a:endParaRP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725952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234247"/>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395813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Developing a Plan for </a:t>
            </a:r>
          </a:p>
          <a:p>
            <a:r>
              <a:rPr lang="en-US" sz="2800" b="1" dirty="0">
                <a:solidFill>
                  <a:schemeClr val="bg1"/>
                </a:solidFill>
                <a:latin typeface="Tajawal Medium" panose="00000600000000000000" pitchFamily="2" charset="-78"/>
                <a:cs typeface="Tajawal Medium" panose="00000600000000000000" pitchFamily="2" charset="-78"/>
              </a:rPr>
              <a:t>Building Leadership</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10895" y="1354956"/>
            <a:ext cx="10818985" cy="4413516"/>
          </a:xfrm>
          <a:prstGeom prst="rect">
            <a:avLst/>
          </a:prstGeom>
          <a:noFill/>
        </p:spPr>
        <p:txBody>
          <a:bodyPr wrap="square" rtlCol="0">
            <a:spAutoFit/>
          </a:bodyPr>
          <a:lstStyle/>
          <a:p>
            <a:pPr marL="517525" algn="ctr">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How do you develop a plan?</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Set individual leadership development goals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Expect people to act like leaders.</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Consider what individual skills you need in your group.</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Invest in each person.</a:t>
            </a:r>
          </a:p>
          <a:p>
            <a:pPr marL="1317625" lvl="1" indent="-342900" algn="just">
              <a:lnSpc>
                <a:spcPts val="3400"/>
              </a:lnSpc>
              <a:buFont typeface="Wingdings" panose="05000000000000000000" pitchFamily="2" charset="2"/>
              <a:buChar char="§"/>
            </a:pPr>
            <a:r>
              <a:rPr lang="en-US" sz="2400" b="1" dirty="0">
                <a:solidFill>
                  <a:srgbClr val="0A1F61"/>
                </a:solidFill>
                <a:latin typeface="Tajawal ExtraBold" panose="00000800000000000000" pitchFamily="2" charset="-78"/>
                <a:cs typeface="Tajawal ExtraBold" panose="00000800000000000000" pitchFamily="2" charset="-78"/>
              </a:rPr>
              <a:t>Write individual leadership plans.</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Recruit new people to lead.</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Develop yourself as a leader.</a:t>
            </a: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a:p>
            <a:pPr marL="517525" algn="just">
              <a:lnSpc>
                <a:spcPts val="3400"/>
              </a:lnSpc>
            </a:pPr>
            <a:endParaRPr lang="en-US" sz="24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60611520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W11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5172181" y="531425"/>
            <a:ext cx="5110694" cy="1446550"/>
          </a:xfrm>
          <a:prstGeom prst="rect">
            <a:avLst/>
          </a:prstGeom>
          <a:noFill/>
          <a:ln>
            <a:noFill/>
          </a:ln>
        </p:spPr>
        <p:txBody>
          <a:bodyPr wrap="none" rtlCol="0">
            <a:spAutoFit/>
          </a:bodyPr>
          <a:lstStyle/>
          <a:p>
            <a:r>
              <a:rPr lang="en-US" sz="4000" b="1" dirty="0">
                <a:solidFill>
                  <a:srgbClr val="2B5984"/>
                </a:solidFill>
                <a:latin typeface="Tajawal Medium" panose="00000600000000000000" pitchFamily="2" charset="-78"/>
                <a:cs typeface="Tajawal Medium" panose="00000600000000000000" pitchFamily="2" charset="-78"/>
              </a:rPr>
              <a:t>Building Leadership</a:t>
            </a:r>
          </a:p>
          <a:p>
            <a:pPr algn="ctr"/>
            <a:r>
              <a:rPr lang="en-US" sz="4800" b="1" dirty="0">
                <a:ln w="19050">
                  <a:solidFill>
                    <a:srgbClr val="C00000"/>
                  </a:solidFill>
                </a:ln>
                <a:solidFill>
                  <a:srgbClr val="F4C233"/>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4000" b="1" dirty="0">
                <a:solidFill>
                  <a:srgbClr val="C00000"/>
                </a:solidFill>
                <a:latin typeface="Tajawal Medium" panose="00000600000000000000" pitchFamily="2" charset="-78"/>
                <a:cs typeface="Tajawal Medium" panose="00000600000000000000" pitchFamily="2" charset="-78"/>
              </a:rPr>
              <a:t> Steps</a:t>
            </a:r>
          </a:p>
        </p:txBody>
      </p:sp>
      <p:pic>
        <p:nvPicPr>
          <p:cNvPr id="4" name="Picture 3" descr="A picture containing text, transport, crane&#10;&#10;Description automatically generated">
            <a:extLst>
              <a:ext uri="{FF2B5EF4-FFF2-40B4-BE49-F238E27FC236}">
                <a16:creationId xmlns:a16="http://schemas.microsoft.com/office/drawing/2014/main" id="{72AE316C-6BC7-2729-CDBB-A34CCE1619C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049226" y="2196937"/>
            <a:ext cx="8115300" cy="4572000"/>
          </a:xfrm>
          <a:prstGeom prst="rect">
            <a:avLst/>
          </a:prstGeom>
        </p:spPr>
      </p:pic>
    </p:spTree>
    <p:extLst>
      <p:ext uri="{BB962C8B-B14F-4D97-AF65-F5344CB8AC3E}">
        <p14:creationId xmlns:p14="http://schemas.microsoft.com/office/powerpoint/2010/main" val="18961728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413516"/>
          </a:xfrm>
          <a:prstGeom prst="rect">
            <a:avLst/>
          </a:prstGeom>
          <a:noFill/>
        </p:spPr>
        <p:txBody>
          <a:bodyPr wrap="square" rtlCol="0">
            <a:spAutoFit/>
          </a:bodyPr>
          <a:lstStyle/>
          <a:p>
            <a:pPr marL="517525">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1. Become engaged as a leader.</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Develop and communicate a </a:t>
            </a:r>
            <a:r>
              <a:rPr lang="en-US" sz="2400" b="1" dirty="0">
                <a:solidFill>
                  <a:srgbClr val="FF0000"/>
                </a:solidFill>
                <a:latin typeface="Tajawal ExtraBold" panose="00000800000000000000" pitchFamily="2" charset="-78"/>
                <a:cs typeface="Tajawal ExtraBold" panose="00000800000000000000" pitchFamily="2" charset="-78"/>
              </a:rPr>
              <a:t>personal vision</a:t>
            </a:r>
            <a:r>
              <a:rPr lang="en-US" sz="2400" b="1" dirty="0">
                <a:solidFill>
                  <a:srgbClr val="0A1F61"/>
                </a:solidFill>
                <a:latin typeface="Tajawal ExtraBold" panose="00000800000000000000" pitchFamily="2" charset="-78"/>
                <a:cs typeface="Tajawal ExtraBold" panose="00000800000000000000" pitchFamily="2" charset="-78"/>
              </a:rPr>
              <a:t>.</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Indicate how will you </a:t>
            </a:r>
            <a:r>
              <a:rPr lang="en-US" sz="2400" b="1" dirty="0">
                <a:solidFill>
                  <a:srgbClr val="FF0000"/>
                </a:solidFill>
                <a:latin typeface="Tajawal ExtraBold" panose="00000800000000000000" pitchFamily="2" charset="-78"/>
                <a:cs typeface="Tajawal ExtraBold" panose="00000800000000000000" pitchFamily="2" charset="-78"/>
              </a:rPr>
              <a:t>listen to people</a:t>
            </a:r>
            <a:r>
              <a:rPr lang="en-US" sz="2400" b="1" dirty="0">
                <a:solidFill>
                  <a:srgbClr val="0A1F61"/>
                </a:solidFill>
                <a:latin typeface="Tajawal ExtraBold" panose="00000800000000000000" pitchFamily="2" charset="-78"/>
                <a:cs typeface="Tajawal ExtraBold" panose="00000800000000000000" pitchFamily="2" charset="-78"/>
              </a:rPr>
              <a:t>.</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a:t>
            </a:r>
            <a:r>
              <a:rPr lang="en-US" sz="2400" b="1" dirty="0">
                <a:solidFill>
                  <a:srgbClr val="FF0000"/>
                </a:solidFill>
                <a:latin typeface="Tajawal ExtraBold" panose="00000800000000000000" pitchFamily="2" charset="-78"/>
                <a:cs typeface="Tajawal ExtraBold" panose="00000800000000000000" pitchFamily="2" charset="-78"/>
              </a:rPr>
              <a:t>take responsibility </a:t>
            </a:r>
            <a:r>
              <a:rPr lang="en-US" sz="2400" b="1" dirty="0">
                <a:solidFill>
                  <a:srgbClr val="0A1F61"/>
                </a:solidFill>
                <a:latin typeface="Tajawal ExtraBold" panose="00000800000000000000" pitchFamily="2" charset="-78"/>
                <a:cs typeface="Tajawal ExtraBold" panose="00000800000000000000" pitchFamily="2" charset="-78"/>
              </a:rPr>
              <a:t>for your community?</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Set </a:t>
            </a:r>
            <a:r>
              <a:rPr lang="en-US" sz="2400" b="1" dirty="0">
                <a:solidFill>
                  <a:srgbClr val="FF0000"/>
                </a:solidFill>
                <a:latin typeface="Tajawal ExtraBold" panose="00000800000000000000" pitchFamily="2" charset="-78"/>
                <a:cs typeface="Tajawal ExtraBold" panose="00000800000000000000" pitchFamily="2" charset="-78"/>
              </a:rPr>
              <a:t>goals</a:t>
            </a:r>
            <a:r>
              <a:rPr lang="en-US" sz="2400" b="1" dirty="0">
                <a:solidFill>
                  <a:srgbClr val="0A1F61"/>
                </a:solidFill>
                <a:latin typeface="Tajawal ExtraBold" panose="00000800000000000000" pitchFamily="2" charset="-78"/>
                <a:cs typeface="Tajawal ExtraBold" panose="00000800000000000000" pitchFamily="2" charset="-78"/>
              </a:rPr>
              <a:t>.</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a:t>
            </a:r>
            <a:r>
              <a:rPr lang="en-US" sz="2400" b="1" dirty="0">
                <a:solidFill>
                  <a:srgbClr val="FF0000"/>
                </a:solidFill>
                <a:latin typeface="Tajawal ExtraBold" panose="00000800000000000000" pitchFamily="2" charset="-78"/>
                <a:cs typeface="Tajawal ExtraBold" panose="00000800000000000000" pitchFamily="2" charset="-78"/>
              </a:rPr>
              <a:t>serve individuals </a:t>
            </a:r>
            <a:r>
              <a:rPr lang="en-US" sz="2400" b="1" dirty="0">
                <a:solidFill>
                  <a:srgbClr val="0A1F61"/>
                </a:solidFill>
                <a:latin typeface="Tajawal ExtraBold" panose="00000800000000000000" pitchFamily="2" charset="-78"/>
                <a:cs typeface="Tajawal ExtraBold" panose="00000800000000000000" pitchFamily="2" charset="-78"/>
              </a:rPr>
              <a:t>in the group?</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a:t>
            </a:r>
            <a:r>
              <a:rPr lang="en-US" sz="2400" b="1" dirty="0">
                <a:solidFill>
                  <a:srgbClr val="FF0000"/>
                </a:solidFill>
                <a:latin typeface="Tajawal ExtraBold" panose="00000800000000000000" pitchFamily="2" charset="-78"/>
                <a:cs typeface="Tajawal ExtraBold" panose="00000800000000000000" pitchFamily="2" charset="-78"/>
              </a:rPr>
              <a:t>serve the group </a:t>
            </a:r>
            <a:r>
              <a:rPr lang="en-US" sz="2400" b="1" dirty="0">
                <a:solidFill>
                  <a:srgbClr val="0A1F61"/>
                </a:solidFill>
                <a:latin typeface="Tajawal ExtraBold" panose="00000800000000000000" pitchFamily="2" charset="-78"/>
                <a:cs typeface="Tajawal ExtraBold" panose="00000800000000000000" pitchFamily="2" charset="-78"/>
              </a:rPr>
              <a:t>as a whole?</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Propose specific changes in </a:t>
            </a:r>
            <a:r>
              <a:rPr lang="en-US" sz="2400" b="1" dirty="0">
                <a:solidFill>
                  <a:srgbClr val="FF0000"/>
                </a:solidFill>
                <a:latin typeface="Tajawal ExtraBold" panose="00000800000000000000" pitchFamily="2" charset="-78"/>
                <a:cs typeface="Tajawal ExtraBold" panose="00000800000000000000" pitchFamily="2" charset="-78"/>
              </a:rPr>
              <a:t>how you will lead others</a:t>
            </a:r>
            <a:r>
              <a:rPr lang="en-US" sz="2400" b="1" dirty="0">
                <a:solidFill>
                  <a:srgbClr val="0A1F61"/>
                </a:solidFill>
                <a:latin typeface="Tajawal ExtraBold" panose="00000800000000000000" pitchFamily="2" charset="-78"/>
                <a:cs typeface="Tajawal ExtraBold" panose="00000800000000000000" pitchFamily="2" charset="-78"/>
              </a:rPr>
              <a:t>.</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a:t>
            </a:r>
            <a:r>
              <a:rPr lang="en-US" sz="2400" b="1" dirty="0">
                <a:solidFill>
                  <a:srgbClr val="FF0000"/>
                </a:solidFill>
                <a:latin typeface="Tajawal ExtraBold" panose="00000800000000000000" pitchFamily="2" charset="-78"/>
                <a:cs typeface="Tajawal ExtraBold" panose="00000800000000000000" pitchFamily="2" charset="-78"/>
              </a:rPr>
              <a:t>How will you get the work done</a:t>
            </a:r>
            <a:r>
              <a:rPr lang="en-US" sz="2400" b="1" dirty="0">
                <a:solidFill>
                  <a:srgbClr val="0A1F61"/>
                </a:solidFill>
                <a:latin typeface="Tajawal ExtraBold" panose="00000800000000000000" pitchFamily="2" charset="-78"/>
                <a:cs typeface="Tajawal ExtraBold" panose="00000800000000000000" pitchFamily="2" charset="-78"/>
              </a:rPr>
              <a:t>?</a:t>
            </a:r>
          </a:p>
          <a:p>
            <a:pPr marL="1431925" lvl="1" indent="-457200">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How will you </a:t>
            </a:r>
            <a:r>
              <a:rPr lang="en-US" sz="2400" b="1" dirty="0">
                <a:solidFill>
                  <a:srgbClr val="FF0000"/>
                </a:solidFill>
                <a:latin typeface="Tajawal ExtraBold" panose="00000800000000000000" pitchFamily="2" charset="-78"/>
                <a:cs typeface="Tajawal ExtraBold" panose="00000800000000000000" pitchFamily="2" charset="-78"/>
              </a:rPr>
              <a:t>recruit and prepare others </a:t>
            </a:r>
            <a:r>
              <a:rPr lang="en-US" sz="2400" b="1" dirty="0">
                <a:solidFill>
                  <a:srgbClr val="0A1F61"/>
                </a:solidFill>
                <a:latin typeface="Tajawal ExtraBold" panose="00000800000000000000" pitchFamily="2" charset="-78"/>
                <a:cs typeface="Tajawal ExtraBold" panose="00000800000000000000" pitchFamily="2" charset="-78"/>
              </a:rPr>
              <a:t>to become leaders?</a:t>
            </a:r>
          </a:p>
        </p:txBody>
      </p:sp>
    </p:spTree>
    <p:extLst>
      <p:ext uri="{BB962C8B-B14F-4D97-AF65-F5344CB8AC3E}">
        <p14:creationId xmlns:p14="http://schemas.microsoft.com/office/powerpoint/2010/main" val="156062274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836709"/>
          </a:xfrm>
          <a:prstGeom prst="rect">
            <a:avLst/>
          </a:prstGeom>
          <a:noFill/>
        </p:spPr>
        <p:txBody>
          <a:bodyPr wrap="square" rtlCol="0">
            <a:spAutoFit/>
          </a:bodyPr>
          <a:lstStyle/>
          <a:p>
            <a:pPr marL="517525">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2. Assess </a:t>
            </a:r>
            <a:r>
              <a:rPr lang="en-US" sz="2400" b="1" u="sng" dirty="0">
                <a:solidFill>
                  <a:srgbClr val="C00000"/>
                </a:solidFill>
                <a:latin typeface="Tajawal ExtraBold" panose="00000800000000000000" pitchFamily="2" charset="-78"/>
                <a:cs typeface="Tajawal ExtraBold" panose="00000800000000000000" pitchFamily="2" charset="-78"/>
              </a:rPr>
              <a:t>your own competence </a:t>
            </a:r>
            <a:r>
              <a:rPr lang="en-US" sz="2400" b="1" dirty="0">
                <a:solidFill>
                  <a:srgbClr val="C00000"/>
                </a:solidFill>
                <a:latin typeface="Tajawal ExtraBold" panose="00000800000000000000" pitchFamily="2" charset="-78"/>
                <a:cs typeface="Tajawal ExtraBold" panose="00000800000000000000" pitchFamily="2" charset="-78"/>
              </a:rPr>
              <a:t>in core tasks of leadership, and plan for improvement. Consider your ability for each task and how you will enhance your own competency in each of the nine core tasks: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Envisioning goals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Affirming values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Motivating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Managing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Achieving workable unity</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Explaining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Serving as a symbol</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Representing the group</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Renewing</a:t>
            </a:r>
          </a:p>
        </p:txBody>
      </p:sp>
      <p:sp>
        <p:nvSpPr>
          <p:cNvPr id="10" name="TextBox 9">
            <a:extLst>
              <a:ext uri="{FF2B5EF4-FFF2-40B4-BE49-F238E27FC236}">
                <a16:creationId xmlns:a16="http://schemas.microsoft.com/office/drawing/2014/main" id="{B86FAD6A-7A21-3430-29CF-5C6D263A0EA3}"/>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152969170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53690" y="1308743"/>
            <a:ext cx="10818985" cy="4888005"/>
          </a:xfrm>
          <a:prstGeom prst="rect">
            <a:avLst/>
          </a:prstGeom>
          <a:noFill/>
        </p:spPr>
        <p:txBody>
          <a:bodyPr wrap="square" rtlCol="0">
            <a:spAutoFit/>
          </a:bodyPr>
          <a:lstStyle/>
          <a:p>
            <a:pPr marL="517525">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3. Assess </a:t>
            </a:r>
            <a:r>
              <a:rPr lang="en-US" sz="2400" b="1" u="sng" dirty="0">
                <a:solidFill>
                  <a:srgbClr val="C00000"/>
                </a:solidFill>
                <a:latin typeface="Tajawal ExtraBold" panose="00000800000000000000" pitchFamily="2" charset="-78"/>
                <a:cs typeface="Tajawal ExtraBold" panose="00000800000000000000" pitchFamily="2" charset="-78"/>
              </a:rPr>
              <a:t>your group's competence </a:t>
            </a:r>
            <a:r>
              <a:rPr lang="en-US" sz="2400" b="1" dirty="0">
                <a:solidFill>
                  <a:srgbClr val="C00000"/>
                </a:solidFill>
                <a:latin typeface="Tajawal ExtraBold" panose="00000800000000000000" pitchFamily="2" charset="-78"/>
                <a:cs typeface="Tajawal ExtraBold" panose="00000800000000000000" pitchFamily="2" charset="-78"/>
              </a:rPr>
              <a:t>in core tasks of leadership and plan for improvement. </a:t>
            </a:r>
            <a:r>
              <a:rPr lang="en-US" sz="2400" b="1" u="sng" dirty="0">
                <a:solidFill>
                  <a:srgbClr val="C00000"/>
                </a:solidFill>
                <a:latin typeface="Tajawal ExtraBold" panose="00000800000000000000" pitchFamily="2" charset="-78"/>
                <a:cs typeface="Tajawal ExtraBold" panose="00000800000000000000" pitchFamily="2" charset="-78"/>
              </a:rPr>
              <a:t>Consider abilities of the group's leaders and members </a:t>
            </a:r>
            <a:r>
              <a:rPr lang="en-US" sz="2400" b="1" dirty="0">
                <a:solidFill>
                  <a:srgbClr val="C00000"/>
                </a:solidFill>
                <a:latin typeface="Tajawal ExtraBold" panose="00000800000000000000" pitchFamily="2" charset="-78"/>
                <a:cs typeface="Tajawal ExtraBold" panose="00000800000000000000" pitchFamily="2" charset="-78"/>
              </a:rPr>
              <a:t>for each of the eight core tasks below and note how your group's competence will be enhanced in:</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Envisioning goals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Affirming values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Motivating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Managing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Achieving workable unity</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Explaining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Serving as a symbol</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Representing the group</a:t>
            </a:r>
          </a:p>
        </p:txBody>
      </p:sp>
      <p:sp>
        <p:nvSpPr>
          <p:cNvPr id="10" name="TextBox 9">
            <a:extLst>
              <a:ext uri="{FF2B5EF4-FFF2-40B4-BE49-F238E27FC236}">
                <a16:creationId xmlns:a16="http://schemas.microsoft.com/office/drawing/2014/main" id="{A2661242-6FA0-FB2F-9BA0-CCA8A079117B}"/>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567542627"/>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4349396"/>
          </a:xfrm>
          <a:prstGeom prst="rect">
            <a:avLst/>
          </a:prstGeom>
          <a:noFill/>
        </p:spPr>
        <p:txBody>
          <a:bodyPr wrap="square" rtlCol="0">
            <a:spAutoFit/>
          </a:bodyPr>
          <a:lstStyle/>
          <a:p>
            <a:pPr marL="517525">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4. Envision the leadership of the group:</a:t>
            </a:r>
            <a:r>
              <a:rPr lang="ar-EG" sz="2400" b="1" dirty="0">
                <a:solidFill>
                  <a:srgbClr val="C00000"/>
                </a:solidFill>
                <a:latin typeface="Tajawal ExtraBold" panose="00000800000000000000" pitchFamily="2" charset="-78"/>
                <a:cs typeface="Tajawal ExtraBold" panose="00000800000000000000" pitchFamily="2" charset="-78"/>
              </a:rPr>
              <a:t> تصور قيادة المجموعة </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Identify the core tasks of leadership needed for this work (e.g., your project)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Indicate </a:t>
            </a:r>
            <a:r>
              <a:rPr lang="en-US" sz="2400" b="1" dirty="0">
                <a:solidFill>
                  <a:srgbClr val="FF0000"/>
                </a:solidFill>
                <a:latin typeface="Tajawal ExtraBold" panose="00000800000000000000" pitchFamily="2" charset="-78"/>
                <a:cs typeface="Tajawal ExtraBold" panose="00000800000000000000" pitchFamily="2" charset="-78"/>
              </a:rPr>
              <a:t>how many leaders are needed </a:t>
            </a:r>
            <a:r>
              <a:rPr lang="en-US" sz="2400" b="1" dirty="0">
                <a:solidFill>
                  <a:srgbClr val="0A1F61"/>
                </a:solidFill>
                <a:latin typeface="Tajawal ExtraBold" panose="00000800000000000000" pitchFamily="2" charset="-78"/>
                <a:cs typeface="Tajawal ExtraBold" panose="00000800000000000000" pitchFamily="2" charset="-78"/>
              </a:rPr>
              <a:t>(or wanted) on the team</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Specify what </a:t>
            </a:r>
            <a:r>
              <a:rPr lang="en-US" sz="2400" b="1" dirty="0">
                <a:solidFill>
                  <a:srgbClr val="FF0000"/>
                </a:solidFill>
                <a:latin typeface="Tajawal ExtraBold" panose="00000800000000000000" pitchFamily="2" charset="-78"/>
                <a:cs typeface="Tajawal ExtraBold" panose="00000800000000000000" pitchFamily="2" charset="-78"/>
              </a:rPr>
              <a:t>skills are needed </a:t>
            </a:r>
            <a:r>
              <a:rPr lang="en-US" sz="2400" b="1" dirty="0">
                <a:solidFill>
                  <a:srgbClr val="0A1F61"/>
                </a:solidFill>
                <a:latin typeface="Tajawal ExtraBold" panose="00000800000000000000" pitchFamily="2" charset="-78"/>
                <a:cs typeface="Tajawal ExtraBold" panose="00000800000000000000" pitchFamily="2" charset="-78"/>
              </a:rPr>
              <a:t>for this work.</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Indicate who needs to be included to reflect the community and its interests.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Describe how the leadership team will support one another and what additional supports are available to them.</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Indicate what commitment there is to working together in common purpose.</a:t>
            </a:r>
          </a:p>
        </p:txBody>
      </p:sp>
      <p:sp>
        <p:nvSpPr>
          <p:cNvPr id="10" name="TextBox 9">
            <a:extLst>
              <a:ext uri="{FF2B5EF4-FFF2-40B4-BE49-F238E27FC236}">
                <a16:creationId xmlns:a16="http://schemas.microsoft.com/office/drawing/2014/main" id="{C245DB7D-78CA-39DF-C812-986C2B9572D8}"/>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150008228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3964675"/>
          </a:xfrm>
          <a:prstGeom prst="rect">
            <a:avLst/>
          </a:prstGeom>
          <a:noFill/>
        </p:spPr>
        <p:txBody>
          <a:bodyPr wrap="square" rtlCol="0">
            <a:spAutoFit/>
          </a:bodyPr>
          <a:lstStyle/>
          <a:p>
            <a:pPr marL="517525">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5. Set leadership development goals for the group and its members:</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Indicate the </a:t>
            </a:r>
            <a:r>
              <a:rPr lang="en-US" sz="2400" b="1" dirty="0">
                <a:solidFill>
                  <a:srgbClr val="FF0000"/>
                </a:solidFill>
                <a:latin typeface="Tajawal ExtraBold" panose="00000800000000000000" pitchFamily="2" charset="-78"/>
                <a:cs typeface="Tajawal ExtraBold" panose="00000800000000000000" pitchFamily="2" charset="-78"/>
              </a:rPr>
              <a:t>strengths of the group</a:t>
            </a:r>
            <a:r>
              <a:rPr lang="en-US" sz="2400" b="1" dirty="0">
                <a:solidFill>
                  <a:srgbClr val="0A1F61"/>
                </a:solidFill>
                <a:latin typeface="Tajawal ExtraBold" panose="00000800000000000000" pitchFamily="2" charset="-78"/>
                <a:cs typeface="Tajawal ExtraBold" panose="00000800000000000000" pitchFamily="2" charset="-78"/>
              </a:rPr>
              <a:t>, noting what should be enhanced.</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Indicate </a:t>
            </a:r>
            <a:r>
              <a:rPr lang="en-US" sz="2400" b="1" u="sng" dirty="0">
                <a:solidFill>
                  <a:srgbClr val="FF0000"/>
                </a:solidFill>
                <a:latin typeface="Tajawal ExtraBold" panose="00000800000000000000" pitchFamily="2" charset="-78"/>
                <a:cs typeface="Tajawal ExtraBold" panose="00000800000000000000" pitchFamily="2" charset="-78"/>
              </a:rPr>
              <a:t>gaps</a:t>
            </a:r>
            <a:r>
              <a:rPr lang="en-US" sz="2400" b="1" dirty="0">
                <a:solidFill>
                  <a:srgbClr val="FF0000"/>
                </a:solidFill>
                <a:latin typeface="Tajawal ExtraBold" panose="00000800000000000000" pitchFamily="2" charset="-78"/>
                <a:cs typeface="Tajawal ExtraBold" panose="00000800000000000000" pitchFamily="2" charset="-78"/>
              </a:rPr>
              <a:t> between the current situation and the ideal team</a:t>
            </a:r>
            <a:r>
              <a:rPr lang="en-US" sz="2400" b="1" dirty="0">
                <a:solidFill>
                  <a:srgbClr val="0A1F61"/>
                </a:solidFill>
                <a:latin typeface="Tajawal ExtraBold" panose="00000800000000000000" pitchFamily="2" charset="-78"/>
                <a:cs typeface="Tajawal ExtraBold" panose="00000800000000000000" pitchFamily="2" charset="-78"/>
              </a:rPr>
              <a:t>, and how these will be addressed through recruitment or development.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Based on differences between the leadership team and those served, indicate in what ways, if any, that diversity of the team should be enhanced.</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Indicate </a:t>
            </a:r>
            <a:r>
              <a:rPr lang="en-US" sz="2400" b="1" dirty="0">
                <a:solidFill>
                  <a:srgbClr val="FF0000"/>
                </a:solidFill>
                <a:latin typeface="Tajawal ExtraBold" panose="00000800000000000000" pitchFamily="2" charset="-78"/>
                <a:cs typeface="Tajawal ExtraBold" panose="00000800000000000000" pitchFamily="2" charset="-78"/>
              </a:rPr>
              <a:t>specific goals for leadership development </a:t>
            </a:r>
            <a:r>
              <a:rPr lang="en-US" sz="2400" b="1"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FF0000"/>
                </a:solidFill>
                <a:latin typeface="Tajawal ExtraBold" panose="00000800000000000000" pitchFamily="2" charset="-78"/>
                <a:cs typeface="Tajawal ExtraBold" panose="00000800000000000000" pitchFamily="2" charset="-78"/>
              </a:rPr>
              <a:t>priorities </a:t>
            </a:r>
            <a:r>
              <a:rPr lang="en-US" sz="2400" b="1" dirty="0">
                <a:solidFill>
                  <a:srgbClr val="0A1F61"/>
                </a:solidFill>
                <a:latin typeface="Tajawal ExtraBold" panose="00000800000000000000" pitchFamily="2" charset="-78"/>
                <a:cs typeface="Tajawal ExtraBold" panose="00000800000000000000" pitchFamily="2" charset="-78"/>
              </a:rPr>
              <a:t>to be addressed.</a:t>
            </a:r>
          </a:p>
        </p:txBody>
      </p:sp>
      <p:sp>
        <p:nvSpPr>
          <p:cNvPr id="10" name="TextBox 9">
            <a:extLst>
              <a:ext uri="{FF2B5EF4-FFF2-40B4-BE49-F238E27FC236}">
                <a16:creationId xmlns:a16="http://schemas.microsoft.com/office/drawing/2014/main" id="{65722EDC-5515-CCDA-2CF6-5767B9E0CE58}"/>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103593189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3246530"/>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6. Select methods for developing leadership.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Indicate how you (your team)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Teach as you lead through modeling.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Arrange workshops and training.</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Provide access to more experienced mentors or coaches.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Form learning networks and leadership support groups.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retreats to reflect on the work and to restore members for continuing the work.</a:t>
            </a:r>
          </a:p>
        </p:txBody>
      </p:sp>
      <p:sp>
        <p:nvSpPr>
          <p:cNvPr id="11" name="TextBox 10">
            <a:extLst>
              <a:ext uri="{FF2B5EF4-FFF2-40B4-BE49-F238E27FC236}">
                <a16:creationId xmlns:a16="http://schemas.microsoft.com/office/drawing/2014/main" id="{AE8CC059-461E-9BB4-C3F6-04EE23595E52}"/>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
        <p:nvSpPr>
          <p:cNvPr id="10" name="TextBox 9">
            <a:extLst>
              <a:ext uri="{FF2B5EF4-FFF2-40B4-BE49-F238E27FC236}">
                <a16:creationId xmlns:a16="http://schemas.microsoft.com/office/drawing/2014/main" id="{D994059E-E59D-C138-FAD9-39A219FD19ED}"/>
              </a:ext>
            </a:extLst>
          </p:cNvPr>
          <p:cNvSpPr txBox="1"/>
          <p:nvPr/>
        </p:nvSpPr>
        <p:spPr>
          <a:xfrm>
            <a:off x="4775454" y="4456620"/>
            <a:ext cx="6277356" cy="400110"/>
          </a:xfrm>
          <a:prstGeom prst="rect">
            <a:avLst/>
          </a:prstGeom>
          <a:noFill/>
        </p:spPr>
        <p:txBody>
          <a:bodyPr wrap="square">
            <a:spAutoFit/>
          </a:bodyPr>
          <a:lstStyle/>
          <a:p>
            <a:pPr algn="r" rtl="1"/>
            <a:r>
              <a:rPr lang="en-US" sz="2000" b="1" dirty="0" err="1"/>
              <a:t>استخدم</a:t>
            </a:r>
            <a:r>
              <a:rPr lang="en-US" sz="2000" b="1" dirty="0"/>
              <a:t> </a:t>
            </a:r>
            <a:r>
              <a:rPr lang="en-US" sz="2000" b="1" dirty="0" err="1"/>
              <a:t>الخلوات</a:t>
            </a:r>
            <a:r>
              <a:rPr lang="en-US" sz="2000" b="1" dirty="0"/>
              <a:t> </a:t>
            </a:r>
            <a:r>
              <a:rPr lang="en-US" sz="2000" b="1" dirty="0" err="1"/>
              <a:t>للتفكير</a:t>
            </a:r>
            <a:r>
              <a:rPr lang="en-US" sz="2000" b="1" dirty="0"/>
              <a:t> في </a:t>
            </a:r>
            <a:r>
              <a:rPr lang="en-US" sz="2000" b="1" dirty="0" err="1"/>
              <a:t>العمل</a:t>
            </a:r>
            <a:r>
              <a:rPr lang="en-US" sz="2000" b="1" dirty="0"/>
              <a:t> </a:t>
            </a:r>
            <a:r>
              <a:rPr lang="en-US" sz="2000" b="1" dirty="0" err="1"/>
              <a:t>واستعادة</a:t>
            </a:r>
            <a:r>
              <a:rPr lang="en-US" sz="2000" b="1" dirty="0"/>
              <a:t> </a:t>
            </a:r>
            <a:r>
              <a:rPr lang="en-US" sz="2000" b="1" dirty="0" err="1"/>
              <a:t>الأعضاء</a:t>
            </a:r>
            <a:r>
              <a:rPr lang="en-US" sz="2000" b="1" dirty="0"/>
              <a:t> </a:t>
            </a:r>
            <a:r>
              <a:rPr lang="en-US" sz="2000" b="1" dirty="0" err="1"/>
              <a:t>لمواصلة</a:t>
            </a:r>
            <a:r>
              <a:rPr lang="en-US" sz="2000" b="1" dirty="0"/>
              <a:t> </a:t>
            </a:r>
            <a:r>
              <a:rPr lang="en-US" sz="2000" b="1" dirty="0" err="1"/>
              <a:t>العمل</a:t>
            </a:r>
            <a:r>
              <a:rPr lang="en-US" sz="2000" b="1" dirty="0"/>
              <a:t>.</a:t>
            </a:r>
          </a:p>
        </p:txBody>
      </p:sp>
    </p:spTree>
    <p:extLst>
      <p:ext uri="{BB962C8B-B14F-4D97-AF65-F5344CB8AC3E}">
        <p14:creationId xmlns:p14="http://schemas.microsoft.com/office/powerpoint/2010/main" val="183630566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2861809"/>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7. Recruit new people to lead.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Indicate how you (your group)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Attract new members to serve as leaders of the group.</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Determine together how they will be involved.</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Enhance diversity or abilities, experience, relationships, and cultural competence in the team.</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Prepare new generations of leadership for this work.</a:t>
            </a:r>
          </a:p>
        </p:txBody>
      </p:sp>
      <p:sp>
        <p:nvSpPr>
          <p:cNvPr id="11" name="TextBox 10">
            <a:extLst>
              <a:ext uri="{FF2B5EF4-FFF2-40B4-BE49-F238E27FC236}">
                <a16:creationId xmlns:a16="http://schemas.microsoft.com/office/drawing/2014/main" id="{AAFA986C-E253-DE35-A9F5-6016F15F670B}"/>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255486026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3631250"/>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8. Enhance collaboration within and across groups.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Consider how you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Serve as a catalyst of change.</a:t>
            </a:r>
          </a:p>
          <a:p>
            <a:pPr marL="1774825" lvl="2" indent="-342900">
              <a:lnSpc>
                <a:spcPts val="30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Lead the process, not the people.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Know the leadership context.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Facilitate the work among partners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Motivate.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Be flexible and persistent.</a:t>
            </a:r>
            <a:r>
              <a:rPr lang="ar-EG" sz="2400" dirty="0"/>
              <a:t> كن مرنًا ومستمرًا.</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Distribute credit.</a:t>
            </a:r>
          </a:p>
        </p:txBody>
      </p:sp>
      <p:sp>
        <p:nvSpPr>
          <p:cNvPr id="11" name="TextBox 10">
            <a:extLst>
              <a:ext uri="{FF2B5EF4-FFF2-40B4-BE49-F238E27FC236}">
                <a16:creationId xmlns:a16="http://schemas.microsoft.com/office/drawing/2014/main" id="{9062E054-8D0C-F790-03D5-E2936582D0E0}"/>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4186594712"/>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4015971"/>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9. Promote leadership as service.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Consider how you will encourage group members to:</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Act as one among equals. </a:t>
            </a:r>
            <a:r>
              <a:rPr lang="ar-EG" sz="2400" b="1" dirty="0">
                <a:solidFill>
                  <a:srgbClr val="0A1F61"/>
                </a:solidFill>
                <a:latin typeface="Tajawal ExtraBold" panose="00000800000000000000" pitchFamily="2" charset="-78"/>
                <a:cs typeface="Tajawal ExtraBold" panose="00000800000000000000" pitchFamily="2" charset="-78"/>
              </a:rPr>
              <a:t>التصرف كواحد من المتساوين.</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power legitimately.</a:t>
            </a:r>
            <a:r>
              <a:rPr lang="ar-EG" sz="2400" b="1" dirty="0">
                <a:solidFill>
                  <a:srgbClr val="0A1F61"/>
                </a:solidFill>
                <a:latin typeface="Tajawal ExtraBold" panose="00000800000000000000" pitchFamily="2" charset="-78"/>
                <a:cs typeface="Tajawal ExtraBold" panose="00000800000000000000" pitchFamily="2" charset="-78"/>
              </a:rPr>
              <a:t> استخدام السلطة بشكل شرعي.</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Do the necessary work.</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Listen to and care for those served.</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Start where people are.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Challenge others.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Adapt to fit the situation.</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Inspire others to answer the call of service.</a:t>
            </a:r>
          </a:p>
        </p:txBody>
      </p:sp>
      <p:sp>
        <p:nvSpPr>
          <p:cNvPr id="10" name="TextBox 9">
            <a:extLst>
              <a:ext uri="{FF2B5EF4-FFF2-40B4-BE49-F238E27FC236}">
                <a16:creationId xmlns:a16="http://schemas.microsoft.com/office/drawing/2014/main" id="{CDDF7BFA-6D5D-07E0-A42F-B8E0840695C5}"/>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270972773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2861809"/>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10. Promote adaptation to new situations. </a:t>
            </a:r>
          </a:p>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	    Consider how you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Identify the adaptive challenge</a:t>
            </a:r>
            <a:r>
              <a:rPr lang="ar-EG" sz="2400" b="1" dirty="0">
                <a:solidFill>
                  <a:srgbClr val="0A1F61"/>
                </a:solidFill>
                <a:latin typeface="Tajawal ExtraBold" panose="00000800000000000000" pitchFamily="2" charset="-78"/>
                <a:cs typeface="Tajawal ExtraBold" panose="00000800000000000000" pitchFamily="2" charset="-78"/>
              </a:rPr>
              <a:t> التحدي التكيفي</a:t>
            </a:r>
            <a:r>
              <a:rPr lang="en-US" sz="2400" b="1" dirty="0">
                <a:solidFill>
                  <a:srgbClr val="0A1F61"/>
                </a:solidFill>
                <a:latin typeface="Tajawal ExtraBold" panose="00000800000000000000" pitchFamily="2" charset="-78"/>
                <a:cs typeface="Tajawal ExtraBold" panose="00000800000000000000" pitchFamily="2" charset="-78"/>
              </a:rPr>
              <a: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Keep the level of stress within a tolerable range</a:t>
            </a:r>
            <a:r>
              <a:rPr lang="ar-EG" sz="2400" b="1" dirty="0">
                <a:solidFill>
                  <a:srgbClr val="0A1F61"/>
                </a:solidFill>
                <a:latin typeface="Tajawal ExtraBold" panose="00000800000000000000" pitchFamily="2" charset="-78"/>
                <a:cs typeface="Tajawal ExtraBold" panose="00000800000000000000" pitchFamily="2" charset="-78"/>
              </a:rPr>
              <a:t> نطاق مقبول</a:t>
            </a:r>
            <a:r>
              <a:rPr lang="en-US" sz="2400" b="1" dirty="0">
                <a:solidFill>
                  <a:srgbClr val="0A1F61"/>
                </a:solidFill>
                <a:latin typeface="Tajawal ExtraBold" panose="00000800000000000000" pitchFamily="2" charset="-78"/>
                <a:cs typeface="Tajawal ExtraBold" panose="00000800000000000000" pitchFamily="2" charset="-78"/>
              </a:rPr>
              <a: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Focus attention on ripening issues.</a:t>
            </a:r>
            <a:r>
              <a:rPr lang="ar-EG" sz="2400" b="1" dirty="0">
                <a:solidFill>
                  <a:srgbClr val="0A1F61"/>
                </a:solidFill>
                <a:latin typeface="Tajawal ExtraBold" panose="00000800000000000000" pitchFamily="2" charset="-78"/>
                <a:cs typeface="Tajawal ExtraBold" panose="00000800000000000000" pitchFamily="2" charset="-78"/>
              </a:rPr>
              <a:t> قضايا النضج.</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Give the work back to the people.</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Protect the voices of leadership without authority.</a:t>
            </a:r>
          </a:p>
        </p:txBody>
      </p:sp>
      <p:sp>
        <p:nvSpPr>
          <p:cNvPr id="11" name="TextBox 10">
            <a:extLst>
              <a:ext uri="{FF2B5EF4-FFF2-40B4-BE49-F238E27FC236}">
                <a16:creationId xmlns:a16="http://schemas.microsoft.com/office/drawing/2014/main" id="{55D99EF2-F3A1-9BCA-F569-EAA326CA90F4}"/>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
        <p:nvSpPr>
          <p:cNvPr id="10" name="TextBox 9">
            <a:extLst>
              <a:ext uri="{FF2B5EF4-FFF2-40B4-BE49-F238E27FC236}">
                <a16:creationId xmlns:a16="http://schemas.microsoft.com/office/drawing/2014/main" id="{4715A569-A93B-C3E7-18EB-680CBDEB6998}"/>
              </a:ext>
            </a:extLst>
          </p:cNvPr>
          <p:cNvSpPr txBox="1"/>
          <p:nvPr/>
        </p:nvSpPr>
        <p:spPr>
          <a:xfrm>
            <a:off x="2834640" y="4568717"/>
            <a:ext cx="8705620" cy="1323439"/>
          </a:xfrm>
          <a:prstGeom prst="rect">
            <a:avLst/>
          </a:prstGeom>
          <a:noFill/>
        </p:spPr>
        <p:txBody>
          <a:bodyPr wrap="square">
            <a:spAutoFit/>
          </a:bodyPr>
          <a:lstStyle/>
          <a:p>
            <a:pPr algn="just" rtl="1"/>
            <a:r>
              <a:rPr lang="ar-EG" sz="2000" dirty="0"/>
              <a:t>تحديد </a:t>
            </a:r>
            <a:r>
              <a:rPr lang="ar-EG" sz="2000" b="1" dirty="0">
                <a:solidFill>
                  <a:srgbClr val="FF0000"/>
                </a:solidFill>
              </a:rPr>
              <a:t>التحدي التكيفي </a:t>
            </a:r>
            <a:r>
              <a:rPr lang="ar-EG" sz="2000" dirty="0"/>
              <a:t>الأساسي </a:t>
            </a:r>
            <a:r>
              <a:rPr lang="ar-EG" sz="2000" b="1" dirty="0"/>
              <a:t>أن يضعه القادة صوب أعينهم، والذي يمثل الأولية في القرارات التي سيتخذونها</a:t>
            </a:r>
            <a:r>
              <a:rPr lang="ar-EG" sz="2000" dirty="0"/>
              <a:t>. من أمثلة هذا المبدأ ما قام به الرئيس التنفيذي للخطوط الجوية البريطانية “كولن مارشال” عندما شرع في تغييرات ثورية في الشركة، فقد حدّد “توليد الثقة في جميع أنحاء الشركة” كأولوية أساسية لجميع المسؤولين التنفيذيين.</a:t>
            </a:r>
            <a:endParaRPr lang="en-US" sz="2000" dirty="0"/>
          </a:p>
        </p:txBody>
      </p:sp>
    </p:spTree>
    <p:extLst>
      <p:ext uri="{BB962C8B-B14F-4D97-AF65-F5344CB8AC3E}">
        <p14:creationId xmlns:p14="http://schemas.microsoft.com/office/powerpoint/2010/main" val="627634571"/>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6162999"/>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450723" y="1610200"/>
            <a:ext cx="11892294" cy="4400692"/>
          </a:xfrm>
          <a:prstGeom prst="rect">
            <a:avLst/>
          </a:prstGeom>
          <a:noFill/>
        </p:spPr>
        <p:txBody>
          <a:bodyPr wrap="square" rtlCol="0">
            <a:spAutoFit/>
          </a:bodyPr>
          <a:lstStyle/>
          <a:p>
            <a:pPr marL="1033463" indent="-119063">
              <a:lnSpc>
                <a:spcPts val="3400"/>
              </a:lnSpc>
            </a:pPr>
            <a:r>
              <a:rPr lang="en-US" sz="2400" b="1" dirty="0">
                <a:solidFill>
                  <a:srgbClr val="C00000"/>
                </a:solidFill>
                <a:latin typeface="Tajawal ExtraBold" panose="00000800000000000000" pitchFamily="2" charset="-78"/>
                <a:cs typeface="Tajawal ExtraBold" panose="00000800000000000000" pitchFamily="2" charset="-78"/>
              </a:rPr>
              <a:t>11. Indicate how you will build a great group with strong leadership. Communicate how you will:</a:t>
            </a:r>
            <a:endParaRPr lang="en-US" sz="2400" b="1" dirty="0">
              <a:solidFill>
                <a:srgbClr val="0A1F61"/>
              </a:solidFill>
              <a:latin typeface="Tajawal ExtraBold" panose="00000800000000000000" pitchFamily="2" charset="-78"/>
              <a:cs typeface="Tajawal ExtraBold" panose="00000800000000000000" pitchFamily="2" charset="-78"/>
            </a:endParaRP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Find and </a:t>
            </a:r>
            <a:r>
              <a:rPr lang="en-US" sz="2400" b="1" dirty="0">
                <a:solidFill>
                  <a:srgbClr val="FF0000"/>
                </a:solidFill>
                <a:latin typeface="Tajawal ExtraBold" panose="00000800000000000000" pitchFamily="2" charset="-78"/>
                <a:cs typeface="Tajawal ExtraBold" panose="00000800000000000000" pitchFamily="2" charset="-78"/>
              </a:rPr>
              <a:t>attract talented people</a:t>
            </a:r>
            <a:r>
              <a:rPr lang="en-US" sz="2400" b="1" dirty="0">
                <a:solidFill>
                  <a:srgbClr val="0A1F61"/>
                </a:solidFill>
                <a:latin typeface="Tajawal ExtraBold" panose="00000800000000000000" pitchFamily="2" charset="-78"/>
                <a:cs typeface="Tajawal ExtraBold" panose="00000800000000000000" pitchFamily="2" charset="-78"/>
              </a:rPr>
              <a: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Create a situation in which people can apply their talents.</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Get great projects in which people can work together.</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Assure that </a:t>
            </a:r>
            <a:r>
              <a:rPr lang="en-US" sz="2400" b="1" dirty="0">
                <a:solidFill>
                  <a:srgbClr val="FF0000"/>
                </a:solidFill>
                <a:latin typeface="Tajawal ExtraBold" panose="00000800000000000000" pitchFamily="2" charset="-78"/>
                <a:cs typeface="Tajawal ExtraBold" panose="00000800000000000000" pitchFamily="2" charset="-78"/>
              </a:rPr>
              <a:t>the right people are in the right jobs</a:t>
            </a:r>
            <a:r>
              <a:rPr lang="en-US" sz="2400" b="1" dirty="0">
                <a:solidFill>
                  <a:srgbClr val="0A1F61"/>
                </a:solidFill>
                <a:latin typeface="Tajawal ExtraBold" panose="00000800000000000000" pitchFamily="2" charset="-78"/>
                <a:cs typeface="Tajawal ExtraBold" panose="00000800000000000000" pitchFamily="2" charset="-78"/>
              </a:rPr>
              <a:t>.</a:t>
            </a:r>
          </a:p>
          <a:p>
            <a:pPr marL="1774825" lvl="2" indent="-342900">
              <a:lnSpc>
                <a:spcPts val="3000"/>
              </a:lnSpc>
              <a:buFont typeface="Wingdings" panose="05000000000000000000" pitchFamily="2" charset="2"/>
              <a:buChar char="q"/>
            </a:pPr>
            <a:r>
              <a:rPr lang="en-US" sz="2400" b="1" dirty="0">
                <a:solidFill>
                  <a:srgbClr val="FF0000"/>
                </a:solidFill>
                <a:latin typeface="Tajawal ExtraBold" panose="00000800000000000000" pitchFamily="2" charset="-78"/>
                <a:cs typeface="Tajawal ExtraBold" panose="00000800000000000000" pitchFamily="2" charset="-78"/>
              </a:rPr>
              <a:t>Protect members from distractions </a:t>
            </a:r>
            <a:r>
              <a:rPr lang="en-US" sz="2400" b="1" dirty="0">
                <a:solidFill>
                  <a:srgbClr val="0A1F61"/>
                </a:solidFill>
                <a:latin typeface="Tajawal ExtraBold" panose="00000800000000000000" pitchFamily="2" charset="-78"/>
                <a:cs typeface="Tajawal ExtraBold" panose="00000800000000000000" pitchFamily="2" charset="-78"/>
              </a:rPr>
              <a:t>and demands of the broader environment.</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Build </a:t>
            </a:r>
            <a:r>
              <a:rPr lang="en-US" sz="2400" b="1" dirty="0">
                <a:solidFill>
                  <a:srgbClr val="FF0000"/>
                </a:solidFill>
                <a:latin typeface="Tajawal ExtraBold" panose="00000800000000000000" pitchFamily="2" charset="-78"/>
                <a:cs typeface="Tajawal ExtraBold" panose="00000800000000000000" pitchFamily="2" charset="-78"/>
              </a:rPr>
              <a:t>bridges to those people and resources </a:t>
            </a:r>
            <a:r>
              <a:rPr lang="en-US" sz="2400" b="1" dirty="0">
                <a:solidFill>
                  <a:srgbClr val="0A1F61"/>
                </a:solidFill>
                <a:latin typeface="Tajawal ExtraBold" panose="00000800000000000000" pitchFamily="2" charset="-78"/>
                <a:cs typeface="Tajawal ExtraBold" panose="00000800000000000000" pitchFamily="2" charset="-78"/>
              </a:rPr>
              <a:t>that can help.</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Prompt reflection</a:t>
            </a:r>
            <a:r>
              <a:rPr lang="ar-EG" sz="2400" b="1" dirty="0">
                <a:solidFill>
                  <a:srgbClr val="0A1F61"/>
                </a:solidFill>
                <a:latin typeface="Tajawal ExtraBold" panose="00000800000000000000" pitchFamily="2" charset="-78"/>
                <a:cs typeface="Tajawal ExtraBold" panose="00000800000000000000" pitchFamily="2" charset="-78"/>
              </a:rPr>
              <a:t> انعكاس سريع</a:t>
            </a:r>
            <a:r>
              <a:rPr lang="en-US" sz="2400" b="1" dirty="0">
                <a:solidFill>
                  <a:srgbClr val="0A1F61"/>
                </a:solidFill>
                <a:latin typeface="Tajawal ExtraBold" panose="00000800000000000000" pitchFamily="2" charset="-78"/>
                <a:cs typeface="Tajawal ExtraBold" panose="00000800000000000000" pitchFamily="2" charset="-78"/>
              </a:rPr>
              <a:t> on the meaning of the work.</a:t>
            </a:r>
          </a:p>
          <a:p>
            <a:pPr marL="1774825" lvl="2" indent="-342900">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Maintain </a:t>
            </a:r>
            <a:r>
              <a:rPr lang="en-US" sz="2400" b="1" dirty="0">
                <a:solidFill>
                  <a:srgbClr val="FF0000"/>
                </a:solidFill>
                <a:latin typeface="Tajawal ExtraBold" panose="00000800000000000000" pitchFamily="2" charset="-78"/>
                <a:cs typeface="Tajawal ExtraBold" panose="00000800000000000000" pitchFamily="2" charset="-78"/>
              </a:rPr>
              <a:t>a climate of optimism </a:t>
            </a:r>
            <a:r>
              <a:rPr lang="en-US" sz="2400" b="1" dirty="0">
                <a:solidFill>
                  <a:srgbClr val="0A1F61"/>
                </a:solidFill>
                <a:latin typeface="Tajawal ExtraBold" panose="00000800000000000000" pitchFamily="2" charset="-78"/>
                <a:cs typeface="Tajawal ExtraBold" panose="00000800000000000000" pitchFamily="2" charset="-78"/>
              </a:rPr>
              <a:t>in the group.</a:t>
            </a:r>
          </a:p>
        </p:txBody>
      </p:sp>
      <p:sp>
        <p:nvSpPr>
          <p:cNvPr id="10" name="TextBox 9">
            <a:extLst>
              <a:ext uri="{FF2B5EF4-FFF2-40B4-BE49-F238E27FC236}">
                <a16:creationId xmlns:a16="http://schemas.microsoft.com/office/drawing/2014/main" id="{96A8CCC9-A641-23B3-A2B9-98354197D61C}"/>
              </a:ext>
            </a:extLst>
          </p:cNvPr>
          <p:cNvSpPr txBox="1"/>
          <p:nvPr/>
        </p:nvSpPr>
        <p:spPr>
          <a:xfrm>
            <a:off x="2650377" y="543490"/>
            <a:ext cx="5425075" cy="646331"/>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Building Leadership: </a:t>
            </a:r>
            <a:r>
              <a:rPr lang="en-US" sz="3600" b="1" dirty="0">
                <a:ln w="19050">
                  <a:solidFill>
                    <a:srgbClr val="C00000"/>
                  </a:solidFill>
                </a:ln>
                <a:solidFill>
                  <a:schemeClr val="bg1"/>
                </a:solidFill>
                <a:effectLst>
                  <a:outerShdw blurRad="38100" dist="19050" dir="2700000" algn="tl" rotWithShape="0">
                    <a:schemeClr val="dk1">
                      <a:alpha val="40000"/>
                    </a:schemeClr>
                  </a:outerShdw>
                </a:effectLst>
                <a:latin typeface="Tajawal Medium" panose="00000600000000000000" pitchFamily="2" charset="-78"/>
                <a:cs typeface="Tajawal Medium" panose="00000600000000000000" pitchFamily="2" charset="-78"/>
              </a:rPr>
              <a:t>11</a:t>
            </a:r>
            <a:r>
              <a:rPr lang="en-US" sz="2800" b="1" dirty="0">
                <a:solidFill>
                  <a:srgbClr val="C00000"/>
                </a:solidFill>
                <a:latin typeface="Tajawal Medium" panose="00000600000000000000" pitchFamily="2" charset="-78"/>
                <a:cs typeface="Tajawal Medium" panose="00000600000000000000" pitchFamily="2" charset="-78"/>
              </a:rPr>
              <a:t> </a:t>
            </a:r>
            <a:r>
              <a:rPr lang="en-US" sz="2800" b="1" dirty="0">
                <a:solidFill>
                  <a:schemeClr val="bg1"/>
                </a:solidFill>
                <a:latin typeface="Tajawal Medium" panose="00000600000000000000" pitchFamily="2" charset="-78"/>
                <a:cs typeface="Tajawal Medium" panose="00000600000000000000" pitchFamily="2" charset="-78"/>
              </a:rPr>
              <a:t>Steps</a:t>
            </a:r>
          </a:p>
        </p:txBody>
      </p:sp>
    </p:spTree>
    <p:extLst>
      <p:ext uri="{BB962C8B-B14F-4D97-AF65-F5344CB8AC3E}">
        <p14:creationId xmlns:p14="http://schemas.microsoft.com/office/powerpoint/2010/main" val="151041795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 name="Rectangle 73">
            <a:extLst>
              <a:ext uri="{FF2B5EF4-FFF2-40B4-BE49-F238E27FC236}">
                <a16:creationId xmlns:a16="http://schemas.microsoft.com/office/drawing/2014/main" id="{398F3DEE-0E56-499F-AFAE-C2DA7C2C8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75">
            <a:extLst>
              <a:ext uri="{FF2B5EF4-FFF2-40B4-BE49-F238E27FC236}">
                <a16:creationId xmlns:a16="http://schemas.microsoft.com/office/drawing/2014/main" id="{E85CCF60-79A2-440A-86A2-1A64A59F7B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1100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3F2162BA-EECD-43E0-99D9-C00B19482E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57200" y="8482"/>
            <a:ext cx="3568276" cy="6858000"/>
          </a:xfrm>
          <a:prstGeom prst="rect">
            <a:avLst/>
          </a:prstGeom>
          <a:gradFill>
            <a:gsLst>
              <a:gs pos="0">
                <a:schemeClr val="accent1">
                  <a:alpha val="32000"/>
                </a:schemeClr>
              </a:gs>
              <a:gs pos="70000">
                <a:srgbClr val="000000">
                  <a:alpha val="0"/>
                </a:srgb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Freeform: Shape 79">
            <a:extLst>
              <a:ext uri="{FF2B5EF4-FFF2-40B4-BE49-F238E27FC236}">
                <a16:creationId xmlns:a16="http://schemas.microsoft.com/office/drawing/2014/main" id="{160DB805-F71F-46BB-A8CC-74F6D8306F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2" name="Rectangle 81">
            <a:extLst>
              <a:ext uri="{FF2B5EF4-FFF2-40B4-BE49-F238E27FC236}">
                <a16:creationId xmlns:a16="http://schemas.microsoft.com/office/drawing/2014/main" id="{6F91054C-3439-420E-88EB-F0A5637EC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9565" y="2659404"/>
            <a:ext cx="4355594" cy="4040742"/>
          </a:xfrm>
          <a:prstGeom prst="rect">
            <a:avLst/>
          </a:prstGeom>
          <a:gradFill>
            <a:gsLst>
              <a:gs pos="0">
                <a:schemeClr val="accent1">
                  <a:alpha val="24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673740" y="2759383"/>
            <a:ext cx="2895573" cy="2834223"/>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4000" b="1" dirty="0">
                <a:solidFill>
                  <a:srgbClr val="FFFFFF"/>
                </a:solidFill>
                <a:latin typeface="+mj-lt"/>
                <a:ea typeface="+mj-ea"/>
                <a:cs typeface="+mj-cs"/>
              </a:rPr>
              <a:t>W11 Lecture</a:t>
            </a:r>
          </a:p>
        </p:txBody>
      </p:sp>
      <p:pic>
        <p:nvPicPr>
          <p:cNvPr id="6" name="Picture 5">
            <a:extLst>
              <a:ext uri="{FF2B5EF4-FFF2-40B4-BE49-F238E27FC236}">
                <a16:creationId xmlns:a16="http://schemas.microsoft.com/office/drawing/2014/main" id="{3B7F1BF2-E887-4CD5-6C69-C01F9494BE8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8334" y="102786"/>
            <a:ext cx="2756845" cy="2472193"/>
          </a:xfrm>
          <a:prstGeom prst="rect">
            <a:avLst/>
          </a:prstGeom>
          <a:solidFill>
            <a:schemeClr val="bg1">
              <a:alpha val="62000"/>
            </a:schemeClr>
          </a:solidFill>
        </p:spPr>
      </p:pic>
      <p:sp>
        <p:nvSpPr>
          <p:cNvPr id="2" name="TextBox 1">
            <a:extLst>
              <a:ext uri="{FF2B5EF4-FFF2-40B4-BE49-F238E27FC236}">
                <a16:creationId xmlns:a16="http://schemas.microsoft.com/office/drawing/2014/main" id="{FF7406AC-880D-4D43-A515-B740C6E7AC92}"/>
              </a:ext>
            </a:extLst>
          </p:cNvPr>
          <p:cNvSpPr txBox="1"/>
          <p:nvPr/>
        </p:nvSpPr>
        <p:spPr>
          <a:xfrm>
            <a:off x="5049117" y="478712"/>
            <a:ext cx="6237605" cy="1200329"/>
          </a:xfrm>
          <a:prstGeom prst="rect">
            <a:avLst/>
          </a:prstGeom>
          <a:noFill/>
          <a:ln>
            <a:noFill/>
          </a:ln>
        </p:spPr>
        <p:txBody>
          <a:bodyPr wrap="none" rtlCol="0">
            <a:spAutoFit/>
          </a:bodyPr>
          <a:lstStyle/>
          <a:p>
            <a:pPr algn="ctr"/>
            <a:r>
              <a:rPr lang="en-US" sz="3600" b="1" dirty="0">
                <a:solidFill>
                  <a:srgbClr val="2B5984"/>
                </a:solidFill>
                <a:latin typeface="Tajawal Medium" panose="00000600000000000000" pitchFamily="2" charset="-78"/>
                <a:cs typeface="Tajawal Medium" panose="00000600000000000000" pitchFamily="2" charset="-78"/>
              </a:rPr>
              <a:t>How to Develop a Personal </a:t>
            </a:r>
          </a:p>
          <a:p>
            <a:pPr algn="ctr"/>
            <a:r>
              <a:rPr lang="en-US" sz="3600" b="1" dirty="0">
                <a:solidFill>
                  <a:srgbClr val="2B5984"/>
                </a:solidFill>
                <a:latin typeface="Tajawal Medium" panose="00000600000000000000" pitchFamily="2" charset="-78"/>
                <a:cs typeface="Tajawal Medium" panose="00000600000000000000" pitchFamily="2" charset="-78"/>
              </a:rPr>
              <a:t>Leadership Philosophy?</a:t>
            </a:r>
            <a:endParaRPr lang="en-US" sz="3600" b="1" dirty="0">
              <a:solidFill>
                <a:srgbClr val="C00000"/>
              </a:solidFill>
              <a:latin typeface="Tajawal Medium" panose="00000600000000000000" pitchFamily="2" charset="-78"/>
              <a:cs typeface="Tajawal Medium" panose="00000600000000000000" pitchFamily="2" charset="-78"/>
            </a:endParaRPr>
          </a:p>
        </p:txBody>
      </p:sp>
      <p:pic>
        <p:nvPicPr>
          <p:cNvPr id="5" name="Picture 4" descr="A person on a ladder painting a face&#10;&#10;Description automatically generated with low confidence">
            <a:extLst>
              <a:ext uri="{FF2B5EF4-FFF2-40B4-BE49-F238E27FC236}">
                <a16:creationId xmlns:a16="http://schemas.microsoft.com/office/drawing/2014/main" id="{173D6518-7A6F-C22A-378F-F38FD26EBFE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688039" y="1900244"/>
            <a:ext cx="6720246" cy="4479044"/>
          </a:xfrm>
          <a:prstGeom prst="rect">
            <a:avLst/>
          </a:prstGeom>
        </p:spPr>
      </p:pic>
    </p:spTree>
    <p:extLst>
      <p:ext uri="{BB962C8B-B14F-4D97-AF65-F5344CB8AC3E}">
        <p14:creationId xmlns:p14="http://schemas.microsoft.com/office/powerpoint/2010/main" val="249939862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7654" y="1694906"/>
            <a:ext cx="10818985" cy="3117200"/>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A personal leadership philosophy </a:t>
            </a:r>
            <a:r>
              <a:rPr lang="en-US" sz="2800" b="1" dirty="0">
                <a:solidFill>
                  <a:srgbClr val="0A1F61"/>
                </a:solidFill>
                <a:latin typeface="Tajawal ExtraBold" panose="00000800000000000000" pitchFamily="2" charset="-78"/>
                <a:cs typeface="Tajawal ExtraBold" panose="00000800000000000000" pitchFamily="2" charset="-78"/>
              </a:rPr>
              <a:t>refers to an individual's beliefs, principles and sentiments that they use to lead a company or organization. Your own personal leadership philosophy is determined by your character and beliefs. It helps keep you on course </a:t>
            </a:r>
            <a:r>
              <a:rPr lang="ar-EG" sz="2800" b="1" dirty="0">
                <a:solidFill>
                  <a:srgbClr val="0A1F61"/>
                </a:solidFill>
                <a:latin typeface="Tajawal ExtraBold" panose="00000800000000000000" pitchFamily="2" charset="-78"/>
                <a:cs typeface="Tajawal ExtraBold" panose="00000800000000000000" pitchFamily="2" charset="-78"/>
              </a:rPr>
              <a:t>يبقيك على المسار الصحيح</a:t>
            </a:r>
            <a:r>
              <a:rPr lang="en-US" sz="2800" b="1" dirty="0">
                <a:solidFill>
                  <a:srgbClr val="0A1F61"/>
                </a:solidFill>
                <a:latin typeface="Tajawal ExtraBold" panose="00000800000000000000" pitchFamily="2" charset="-78"/>
                <a:cs typeface="Tajawal ExtraBold" panose="00000800000000000000" pitchFamily="2" charset="-78"/>
              </a:rPr>
              <a:t>and guides how you evaluate information and react during various circumstances and to various people.</a:t>
            </a:r>
            <a:r>
              <a:rPr lang="en-US" sz="2400" b="1" dirty="0">
                <a:solidFill>
                  <a:srgbClr val="0A1F61"/>
                </a:solidFill>
                <a:latin typeface="Tajawal ExtraBold" panose="00000800000000000000" pitchFamily="2" charset="-78"/>
                <a:cs typeface="Tajawal ExtraBold" panose="00000800000000000000" pitchFamily="2" charset="-78"/>
              </a:rPr>
              <a:t>    </a:t>
            </a:r>
          </a:p>
        </p:txBody>
      </p:sp>
    </p:spTree>
    <p:extLst>
      <p:ext uri="{BB962C8B-B14F-4D97-AF65-F5344CB8AC3E}">
        <p14:creationId xmlns:p14="http://schemas.microsoft.com/office/powerpoint/2010/main" val="191330060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40788" y="5949244"/>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43965" y="557768"/>
            <a:ext cx="1250150"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Watch</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897654" y="1694906"/>
            <a:ext cx="10818985" cy="1370247"/>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Michael Minogue's Leadership Philosophy</a:t>
            </a:r>
          </a:p>
          <a:p>
            <a:pPr marL="517525" algn="just">
              <a:lnSpc>
                <a:spcPts val="3400"/>
              </a:lnSpc>
            </a:pPr>
            <a:r>
              <a:rPr lang="en-US" sz="2400" dirty="0">
                <a:solidFill>
                  <a:srgbClr val="131313"/>
                </a:solidFill>
                <a:effectLst/>
              </a:rPr>
              <a:t>Retired Chairman, President and CEO Michael Minogue outlines his leadership philosophy.</a:t>
            </a:r>
            <a:endParaRPr lang="en-US" sz="2400" b="1" dirty="0">
              <a:solidFill>
                <a:srgbClr val="0A1F61"/>
              </a:solidFill>
              <a:latin typeface="Tajawal ExtraBold" panose="00000800000000000000" pitchFamily="2" charset="-78"/>
              <a:cs typeface="Tajawal ExtraBold" panose="00000800000000000000" pitchFamily="2" charset="-78"/>
            </a:endParaRPr>
          </a:p>
        </p:txBody>
      </p:sp>
      <p:pic>
        <p:nvPicPr>
          <p:cNvPr id="11" name="Picture 10" descr="A red circle with a white play button&#10;&#10;Description automatically generated">
            <a:extLst>
              <a:ext uri="{FF2B5EF4-FFF2-40B4-BE49-F238E27FC236}">
                <a16:creationId xmlns:a16="http://schemas.microsoft.com/office/drawing/2014/main" id="{CF21B883-87F9-25CF-3F48-8AA6725BC0FA}"/>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789480" y="2833916"/>
            <a:ext cx="2895070" cy="2895070"/>
          </a:xfrm>
          <a:prstGeom prst="rect">
            <a:avLst/>
          </a:prstGeom>
        </p:spPr>
      </p:pic>
      <p:sp>
        <p:nvSpPr>
          <p:cNvPr id="15" name="TextBox 14">
            <a:extLst>
              <a:ext uri="{FF2B5EF4-FFF2-40B4-BE49-F238E27FC236}">
                <a16:creationId xmlns:a16="http://schemas.microsoft.com/office/drawing/2014/main" id="{3137E270-0AAD-B546-D49C-03DAB56C5592}"/>
              </a:ext>
            </a:extLst>
          </p:cNvPr>
          <p:cNvSpPr txBox="1"/>
          <p:nvPr/>
        </p:nvSpPr>
        <p:spPr>
          <a:xfrm>
            <a:off x="3555787" y="5192784"/>
            <a:ext cx="6277356" cy="646331"/>
          </a:xfrm>
          <a:prstGeom prst="rect">
            <a:avLst/>
          </a:prstGeom>
          <a:noFill/>
        </p:spPr>
        <p:txBody>
          <a:bodyPr wrap="square">
            <a:spAutoFit/>
          </a:bodyPr>
          <a:lstStyle/>
          <a:p>
            <a:r>
              <a:rPr lang="en-US" dirty="0">
                <a:hlinkClick r:id="rId7"/>
              </a:rPr>
              <a:t>https://www.youtube.com/watch?v=meVqo7omeSk</a:t>
            </a:r>
            <a:endParaRPr lang="en-US" dirty="0"/>
          </a:p>
          <a:p>
            <a:endParaRPr lang="en-US" dirty="0"/>
          </a:p>
        </p:txBody>
      </p:sp>
    </p:spTree>
    <p:extLst>
      <p:ext uri="{BB962C8B-B14F-4D97-AF65-F5344CB8AC3E}">
        <p14:creationId xmlns:p14="http://schemas.microsoft.com/office/powerpoint/2010/main" val="1132373852"/>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3"/>
          <a:stretch>
            <a:fillRect/>
          </a:stretch>
        </p:blipFill>
        <p:spPr>
          <a:xfrm>
            <a:off x="2491588" y="6286805"/>
            <a:ext cx="9902229" cy="204838"/>
          </a:xfrm>
          <a:prstGeom prst="rect">
            <a:avLst/>
          </a:prstGeom>
        </p:spPr>
      </p:pic>
      <p:pic>
        <p:nvPicPr>
          <p:cNvPr id="4" name="Picture 3"/>
          <p:cNvPicPr>
            <a:picLocks noChangeAspect="1"/>
          </p:cNvPicPr>
          <p:nvPr/>
        </p:nvPicPr>
        <p:blipFill>
          <a:blip r:embed="rId4"/>
          <a:stretch>
            <a:fillRect/>
          </a:stretch>
        </p:blipFill>
        <p:spPr>
          <a:xfrm>
            <a:off x="-108036" y="2204822"/>
            <a:ext cx="238650" cy="2709534"/>
          </a:xfrm>
          <a:prstGeom prst="rect">
            <a:avLst/>
          </a:prstGeom>
        </p:spPr>
      </p:pic>
      <p:pic>
        <p:nvPicPr>
          <p:cNvPr id="5" name="Picture 4"/>
          <p:cNvPicPr>
            <a:picLocks noChangeAspect="1"/>
          </p:cNvPicPr>
          <p:nvPr/>
        </p:nvPicPr>
        <p:blipFill>
          <a:blip r:embed="rId4"/>
          <a:stretch>
            <a:fillRect/>
          </a:stretch>
        </p:blipFill>
        <p:spPr>
          <a:xfrm>
            <a:off x="12072675" y="2204822"/>
            <a:ext cx="238650" cy="2709534"/>
          </a:xfrm>
          <a:prstGeom prst="rect">
            <a:avLst/>
          </a:prstGeom>
        </p:spPr>
      </p:pic>
      <p:pic>
        <p:nvPicPr>
          <p:cNvPr id="6" name="Picture 5"/>
          <p:cNvPicPr>
            <a:picLocks noChangeAspect="1"/>
          </p:cNvPicPr>
          <p:nvPr/>
        </p:nvPicPr>
        <p:blipFill>
          <a:blip r:embed="rId5"/>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61349" y="1459773"/>
            <a:ext cx="10818985" cy="4425250"/>
          </a:xfrm>
          <a:prstGeom prst="rect">
            <a:avLst/>
          </a:prstGeom>
          <a:noFill/>
        </p:spPr>
        <p:txBody>
          <a:bodyPr wrap="square" rtlCol="0">
            <a:spAutoFit/>
          </a:bodyPr>
          <a:lstStyle/>
          <a:p>
            <a:pPr marL="517525" algn="just">
              <a:lnSpc>
                <a:spcPts val="3400"/>
              </a:lnSpc>
            </a:pPr>
            <a:r>
              <a:rPr lang="en-US" sz="2800" b="1" dirty="0">
                <a:solidFill>
                  <a:srgbClr val="0A1F61"/>
                </a:solidFill>
                <a:latin typeface="Tajawal ExtraBold" panose="00000800000000000000" pitchFamily="2" charset="-78"/>
                <a:cs typeface="Tajawal ExtraBold" panose="00000800000000000000" pitchFamily="2" charset="-78"/>
              </a:rPr>
              <a:t>The </a:t>
            </a:r>
            <a:r>
              <a:rPr lang="en-US" sz="2800" b="1" dirty="0">
                <a:solidFill>
                  <a:srgbClr val="C00000"/>
                </a:solidFill>
                <a:latin typeface="Tajawal ExtraBold" panose="00000800000000000000" pitchFamily="2" charset="-78"/>
                <a:cs typeface="Tajawal ExtraBold" panose="00000800000000000000" pitchFamily="2" charset="-78"/>
              </a:rPr>
              <a:t>four key components </a:t>
            </a:r>
            <a:r>
              <a:rPr lang="en-US" sz="2800" b="1" dirty="0">
                <a:solidFill>
                  <a:srgbClr val="0A1F61"/>
                </a:solidFill>
                <a:latin typeface="Tajawal ExtraBold" panose="00000800000000000000" pitchFamily="2" charset="-78"/>
                <a:cs typeface="Tajawal ExtraBold" panose="00000800000000000000" pitchFamily="2" charset="-78"/>
              </a:rPr>
              <a:t>of your personal leadership philosophy are defined as follows:</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Theory: </a:t>
            </a:r>
            <a:r>
              <a:rPr lang="en-US" sz="2800" b="1" dirty="0">
                <a:solidFill>
                  <a:srgbClr val="0A1F61"/>
                </a:solidFill>
                <a:latin typeface="Tajawal ExtraBold" panose="00000800000000000000" pitchFamily="2" charset="-78"/>
                <a:cs typeface="Tajawal ExtraBold" panose="00000800000000000000" pitchFamily="2" charset="-78"/>
              </a:rPr>
              <a:t>This refers to </a:t>
            </a:r>
            <a:r>
              <a:rPr lang="en-US" sz="2800" b="1" dirty="0">
                <a:solidFill>
                  <a:srgbClr val="FF0000"/>
                </a:solidFill>
                <a:latin typeface="Tajawal ExtraBold" panose="00000800000000000000" pitchFamily="2" charset="-78"/>
                <a:cs typeface="Tajawal ExtraBold" panose="00000800000000000000" pitchFamily="2" charset="-78"/>
              </a:rPr>
              <a:t>how you define leadership</a:t>
            </a:r>
            <a:r>
              <a:rPr lang="en-US" sz="2800" b="1" dirty="0">
                <a:solidFill>
                  <a:srgbClr val="0A1F61"/>
                </a:solidFill>
                <a:latin typeface="Tajawal ExtraBold" panose="00000800000000000000" pitchFamily="2" charset="-78"/>
                <a:cs typeface="Tajawal ExtraBold" panose="00000800000000000000" pitchFamily="2" charset="-78"/>
              </a:rPr>
              <a:t>.</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Attitude:</a:t>
            </a:r>
            <a:r>
              <a:rPr lang="en-US" sz="2800" b="1" dirty="0">
                <a:solidFill>
                  <a:srgbClr val="0A1F61"/>
                </a:solidFill>
                <a:latin typeface="Tajawal ExtraBold" panose="00000800000000000000" pitchFamily="2" charset="-78"/>
                <a:cs typeface="Tajawal ExtraBold" panose="00000800000000000000" pitchFamily="2" charset="-78"/>
              </a:rPr>
              <a:t> This refers to your </a:t>
            </a:r>
            <a:r>
              <a:rPr lang="en-US" sz="2800" b="1" dirty="0">
                <a:solidFill>
                  <a:srgbClr val="FF0000"/>
                </a:solidFill>
                <a:latin typeface="Tajawal ExtraBold" panose="00000800000000000000" pitchFamily="2" charset="-78"/>
                <a:cs typeface="Tajawal ExtraBold" panose="00000800000000000000" pitchFamily="2" charset="-78"/>
              </a:rPr>
              <a:t>feelings</a:t>
            </a:r>
            <a:r>
              <a:rPr lang="en-US" sz="2800" b="1" dirty="0">
                <a:solidFill>
                  <a:srgbClr val="0A1F61"/>
                </a:solidFill>
                <a:latin typeface="Tajawal ExtraBold" panose="00000800000000000000" pitchFamily="2" charset="-78"/>
                <a:cs typeface="Tajawal ExtraBold" panose="00000800000000000000" pitchFamily="2" charset="-78"/>
              </a:rPr>
              <a:t> about approaching leadership.</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Guiding principles: </a:t>
            </a:r>
            <a:r>
              <a:rPr lang="en-US" sz="2800" b="1" dirty="0">
                <a:solidFill>
                  <a:srgbClr val="0A1F61"/>
                </a:solidFill>
                <a:latin typeface="Tajawal ExtraBold" panose="00000800000000000000" pitchFamily="2" charset="-78"/>
                <a:cs typeface="Tajawal ExtraBold" panose="00000800000000000000" pitchFamily="2" charset="-78"/>
              </a:rPr>
              <a:t>Your guiding principles</a:t>
            </a:r>
            <a:r>
              <a:rPr lang="ar-EG" sz="2800" b="1" dirty="0">
                <a:solidFill>
                  <a:srgbClr val="0A1F61"/>
                </a:solidFill>
                <a:latin typeface="Tajawal ExtraBold" panose="00000800000000000000" pitchFamily="2" charset="-78"/>
                <a:cs typeface="Tajawal ExtraBold" panose="00000800000000000000" pitchFamily="2" charset="-78"/>
              </a:rPr>
              <a:t> المبادئ التوجيهية</a:t>
            </a:r>
            <a:r>
              <a:rPr lang="en-US" sz="2800" b="1" dirty="0">
                <a:solidFill>
                  <a:srgbClr val="0A1F61"/>
                </a:solidFill>
                <a:latin typeface="Tajawal ExtraBold" panose="00000800000000000000" pitchFamily="2" charset="-78"/>
                <a:cs typeface="Tajawal ExtraBold" panose="00000800000000000000" pitchFamily="2" charset="-78"/>
              </a:rPr>
              <a:t> refer to your </a:t>
            </a:r>
            <a:r>
              <a:rPr lang="en-US" sz="2800" b="1" dirty="0">
                <a:solidFill>
                  <a:srgbClr val="FF0000"/>
                </a:solidFill>
                <a:latin typeface="Tajawal ExtraBold" panose="00000800000000000000" pitchFamily="2" charset="-78"/>
                <a:cs typeface="Tajawal ExtraBold" panose="00000800000000000000" pitchFamily="2" charset="-78"/>
              </a:rPr>
              <a:t>personal beliefs and values</a:t>
            </a:r>
            <a:r>
              <a:rPr lang="en-US" sz="2800" b="1" dirty="0">
                <a:solidFill>
                  <a:srgbClr val="0A1F61"/>
                </a:solidFill>
                <a:latin typeface="Tajawal ExtraBold" panose="00000800000000000000" pitchFamily="2" charset="-78"/>
                <a:cs typeface="Tajawal ExtraBold" panose="00000800000000000000" pitchFamily="2" charset="-78"/>
              </a:rPr>
              <a:t> you consider when leading others.</a:t>
            </a:r>
          </a:p>
          <a:p>
            <a:pPr marL="974725" indent="-457200" algn="just">
              <a:lnSpc>
                <a:spcPts val="3400"/>
              </a:lnSpc>
              <a:buFont typeface="Wingdings" panose="05000000000000000000" pitchFamily="2" charset="2"/>
              <a:buChar char="q"/>
            </a:pPr>
            <a:r>
              <a:rPr lang="en-US" sz="2800" b="1" dirty="0">
                <a:solidFill>
                  <a:srgbClr val="C00000"/>
                </a:solidFill>
                <a:latin typeface="Tajawal ExtraBold" panose="00000800000000000000" pitchFamily="2" charset="-78"/>
                <a:cs typeface="Tajawal ExtraBold" panose="00000800000000000000" pitchFamily="2" charset="-78"/>
              </a:rPr>
              <a:t>Behavior:</a:t>
            </a:r>
            <a:r>
              <a:rPr lang="en-US" sz="2800" b="1" dirty="0">
                <a:solidFill>
                  <a:srgbClr val="0A1F61"/>
                </a:solidFill>
                <a:latin typeface="Tajawal ExtraBold" panose="00000800000000000000" pitchFamily="2" charset="-78"/>
                <a:cs typeface="Tajawal ExtraBold" panose="00000800000000000000" pitchFamily="2" charset="-78"/>
              </a:rPr>
              <a:t> Your behavior refers to </a:t>
            </a:r>
            <a:r>
              <a:rPr lang="en-US" sz="2800" b="1" dirty="0">
                <a:solidFill>
                  <a:srgbClr val="FF0000"/>
                </a:solidFill>
                <a:latin typeface="Tajawal ExtraBold" panose="00000800000000000000" pitchFamily="2" charset="-78"/>
                <a:cs typeface="Tajawal ExtraBold" panose="00000800000000000000" pitchFamily="2" charset="-78"/>
              </a:rPr>
              <a:t>the way you conduct </a:t>
            </a:r>
            <a:r>
              <a:rPr lang="en-US" sz="2800" b="1" dirty="0">
                <a:solidFill>
                  <a:srgbClr val="0A1F61"/>
                </a:solidFill>
                <a:latin typeface="Tajawal ExtraBold" panose="00000800000000000000" pitchFamily="2" charset="-78"/>
                <a:cs typeface="Tajawal ExtraBold" panose="00000800000000000000" pitchFamily="2" charset="-78"/>
              </a:rPr>
              <a:t>yourself to ultimately reach a favorable outcome.</a:t>
            </a:r>
            <a:endParaRPr lang="en-US" sz="2400" b="1" dirty="0">
              <a:solidFill>
                <a:srgbClr val="0A1F61"/>
              </a:solidFill>
              <a:latin typeface="Tajawal ExtraBold" panose="00000800000000000000" pitchFamily="2" charset="-78"/>
              <a:cs typeface="Tajawal ExtraBold" panose="00000800000000000000" pitchFamily="2" charset="-78"/>
            </a:endParaRPr>
          </a:p>
        </p:txBody>
      </p:sp>
      <p:sp>
        <p:nvSpPr>
          <p:cNvPr id="11" name="TextBox 10">
            <a:extLst>
              <a:ext uri="{FF2B5EF4-FFF2-40B4-BE49-F238E27FC236}">
                <a16:creationId xmlns:a16="http://schemas.microsoft.com/office/drawing/2014/main" id="{B5B15146-C923-55FA-EEE1-236F91B00908}"/>
              </a:ext>
            </a:extLst>
          </p:cNvPr>
          <p:cNvSpPr txBox="1"/>
          <p:nvPr/>
        </p:nvSpPr>
        <p:spPr>
          <a:xfrm>
            <a:off x="4521200" y="5839666"/>
            <a:ext cx="7284720" cy="400110"/>
          </a:xfrm>
          <a:prstGeom prst="rect">
            <a:avLst/>
          </a:prstGeom>
          <a:noFill/>
        </p:spPr>
        <p:txBody>
          <a:bodyPr wrap="square">
            <a:spAutoFit/>
          </a:bodyPr>
          <a:lstStyle/>
          <a:p>
            <a:pPr algn="r" rtl="1"/>
            <a:r>
              <a:rPr lang="en-US" sz="2000" b="1" dirty="0" err="1"/>
              <a:t>يشير</a:t>
            </a:r>
            <a:r>
              <a:rPr lang="en-US" sz="2000" b="1" dirty="0"/>
              <a:t> </a:t>
            </a:r>
            <a:r>
              <a:rPr lang="en-US" sz="2000" b="1" dirty="0" err="1"/>
              <a:t>سلوكك</a:t>
            </a:r>
            <a:r>
              <a:rPr lang="en-US" sz="2000" b="1" dirty="0"/>
              <a:t> إلى </a:t>
            </a:r>
            <a:r>
              <a:rPr lang="en-US" sz="2000" b="1" dirty="0" err="1"/>
              <a:t>الطريقة</a:t>
            </a:r>
            <a:r>
              <a:rPr lang="en-US" sz="2000" b="1" dirty="0"/>
              <a:t> التي </a:t>
            </a:r>
            <a:r>
              <a:rPr lang="en-US" sz="2000" b="1" dirty="0" err="1"/>
              <a:t>تتصرف</a:t>
            </a:r>
            <a:r>
              <a:rPr lang="en-US" sz="2000" b="1" dirty="0"/>
              <a:t> </a:t>
            </a:r>
            <a:r>
              <a:rPr lang="en-US" sz="2000" b="1" dirty="0" err="1"/>
              <a:t>بها</a:t>
            </a:r>
            <a:r>
              <a:rPr lang="en-US" sz="2000" b="1" dirty="0"/>
              <a:t> </a:t>
            </a:r>
            <a:r>
              <a:rPr lang="en-US" sz="2000" b="1" dirty="0" err="1"/>
              <a:t>للوصول</a:t>
            </a:r>
            <a:r>
              <a:rPr lang="en-US" sz="2000" b="1" dirty="0"/>
              <a:t> في </a:t>
            </a:r>
            <a:r>
              <a:rPr lang="en-US" sz="2000" b="1" dirty="0" err="1"/>
              <a:t>النهاية</a:t>
            </a:r>
            <a:r>
              <a:rPr lang="en-US" sz="2000" b="1" dirty="0"/>
              <a:t> إلى </a:t>
            </a:r>
            <a:r>
              <a:rPr lang="en-US" sz="2000" b="1" dirty="0" err="1"/>
              <a:t>نتيجة</a:t>
            </a:r>
            <a:r>
              <a:rPr lang="en-US" sz="2000" b="1" dirty="0"/>
              <a:t> </a:t>
            </a:r>
            <a:r>
              <a:rPr lang="en-US" sz="2000" b="1" dirty="0" err="1"/>
              <a:t>إيجابية</a:t>
            </a:r>
            <a:r>
              <a:rPr lang="en-US" sz="2000" b="1" dirty="0"/>
              <a:t>.</a:t>
            </a:r>
          </a:p>
        </p:txBody>
      </p:sp>
    </p:spTree>
    <p:extLst>
      <p:ext uri="{BB962C8B-B14F-4D97-AF65-F5344CB8AC3E}">
        <p14:creationId xmlns:p14="http://schemas.microsoft.com/office/powerpoint/2010/main" val="19025513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965200" y="1276112"/>
            <a:ext cx="11107475" cy="5107232"/>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Why is a personal leadership philosophy important?</a:t>
            </a:r>
          </a:p>
          <a:p>
            <a:pPr marL="860425" indent="-342900" algn="just">
              <a:lnSpc>
                <a:spcPts val="3000"/>
              </a:lnSpc>
              <a:buFont typeface="Wingdings" panose="05000000000000000000" pitchFamily="2" charset="2"/>
              <a:buChar char="q"/>
            </a:pPr>
            <a:r>
              <a:rPr lang="en-US" sz="2000" b="1" dirty="0">
                <a:solidFill>
                  <a:srgbClr val="0A1F61"/>
                </a:solidFill>
                <a:latin typeface="Tajawal ExtraBold" panose="00000800000000000000" pitchFamily="2" charset="-78"/>
                <a:cs typeface="Tajawal ExtraBold" panose="00000800000000000000" pitchFamily="2" charset="-78"/>
              </a:rPr>
              <a:t>A personal leadership philosophy is important for several reasons, regardless of your company size. </a:t>
            </a:r>
            <a:r>
              <a:rPr lang="en-US" sz="2000" b="1" dirty="0">
                <a:solidFill>
                  <a:srgbClr val="FF0000"/>
                </a:solidFill>
                <a:latin typeface="Tajawal ExtraBold" panose="00000800000000000000" pitchFamily="2" charset="-78"/>
                <a:cs typeface="Tajawal ExtraBold" panose="00000800000000000000" pitchFamily="2" charset="-78"/>
              </a:rPr>
              <a:t>Here are the three benefits </a:t>
            </a:r>
            <a:r>
              <a:rPr lang="en-US" sz="2000" b="1" dirty="0">
                <a:solidFill>
                  <a:srgbClr val="0A1F61"/>
                </a:solidFill>
                <a:latin typeface="Tajawal ExtraBold" panose="00000800000000000000" pitchFamily="2" charset="-78"/>
                <a:cs typeface="Tajawal ExtraBold" panose="00000800000000000000" pitchFamily="2" charset="-78"/>
              </a:rPr>
              <a:t>of having a personal leadership philosophy:</a:t>
            </a:r>
          </a:p>
          <a:p>
            <a:pPr marL="860425" indent="-342900" algn="just">
              <a:lnSpc>
                <a:spcPts val="3000"/>
              </a:lnSpc>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Defines your character: </a:t>
            </a:r>
            <a:r>
              <a:rPr lang="en-US" sz="2000" b="1" dirty="0">
                <a:solidFill>
                  <a:srgbClr val="0A1F61"/>
                </a:solidFill>
                <a:latin typeface="Tajawal ExtraBold" panose="00000800000000000000" pitchFamily="2" charset="-78"/>
                <a:cs typeface="Tajawal ExtraBold" panose="00000800000000000000" pitchFamily="2" charset="-78"/>
              </a:rPr>
              <a:t>Having a personal leadership philosophy will help you understand your character. This is important because your character affects </a:t>
            </a:r>
            <a:r>
              <a:rPr lang="en-US" sz="2000" b="1" dirty="0">
                <a:solidFill>
                  <a:srgbClr val="FF0000"/>
                </a:solidFill>
                <a:latin typeface="Tajawal ExtraBold" panose="00000800000000000000" pitchFamily="2" charset="-78"/>
                <a:cs typeface="Tajawal ExtraBold" panose="00000800000000000000" pitchFamily="2" charset="-78"/>
              </a:rPr>
              <a:t>how you interact with others and in various situations.</a:t>
            </a:r>
          </a:p>
          <a:p>
            <a:pPr marL="860425" indent="-342900" algn="just">
              <a:lnSpc>
                <a:spcPts val="3000"/>
              </a:lnSpc>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Provides consistency</a:t>
            </a:r>
            <a:r>
              <a:rPr lang="ar-EG" sz="2000" b="1" dirty="0">
                <a:solidFill>
                  <a:srgbClr val="FF0000"/>
                </a:solidFill>
                <a:latin typeface="Tajawal ExtraBold" panose="00000800000000000000" pitchFamily="2" charset="-78"/>
                <a:cs typeface="Tajawal ExtraBold" panose="00000800000000000000" pitchFamily="2" charset="-78"/>
              </a:rPr>
              <a:t> يوفر التناسق </a:t>
            </a:r>
            <a:r>
              <a:rPr lang="en-US" sz="2000" b="1" dirty="0">
                <a:solidFill>
                  <a:srgbClr val="0A1F61"/>
                </a:solidFill>
                <a:latin typeface="Tajawal ExtraBold" panose="00000800000000000000" pitchFamily="2" charset="-78"/>
                <a:cs typeface="Tajawal ExtraBold" panose="00000800000000000000" pitchFamily="2" charset="-78"/>
              </a:rPr>
              <a:t>: When you have a personal leadership philosophy, you're more apt </a:t>
            </a:r>
            <a:r>
              <a:rPr lang="ar-EG" sz="2000" b="1" dirty="0">
                <a:solidFill>
                  <a:srgbClr val="0A1F61"/>
                </a:solidFill>
                <a:latin typeface="Tajawal ExtraBold" panose="00000800000000000000" pitchFamily="2" charset="-78"/>
                <a:cs typeface="Tajawal ExtraBold" panose="00000800000000000000" pitchFamily="2" charset="-78"/>
              </a:rPr>
              <a:t>أكثر ملاءمة</a:t>
            </a:r>
            <a:r>
              <a:rPr lang="en-US" sz="2000" b="1" dirty="0">
                <a:solidFill>
                  <a:srgbClr val="0A1F61"/>
                </a:solidFill>
                <a:latin typeface="Tajawal ExtraBold" panose="00000800000000000000" pitchFamily="2" charset="-78"/>
                <a:cs typeface="Tajawal ExtraBold" panose="00000800000000000000" pitchFamily="2" charset="-78"/>
              </a:rPr>
              <a:t>to be </a:t>
            </a:r>
            <a:r>
              <a:rPr lang="en-US" sz="2000" b="1" dirty="0">
                <a:solidFill>
                  <a:srgbClr val="FF0000"/>
                </a:solidFill>
                <a:latin typeface="Tajawal ExtraBold" panose="00000800000000000000" pitchFamily="2" charset="-78"/>
                <a:cs typeface="Tajawal ExtraBold" panose="00000800000000000000" pitchFamily="2" charset="-78"/>
              </a:rPr>
              <a:t>consistent with your actions and behaviors</a:t>
            </a:r>
            <a:r>
              <a:rPr lang="en-US" sz="2000" b="1" dirty="0">
                <a:solidFill>
                  <a:srgbClr val="0A1F61"/>
                </a:solidFill>
                <a:latin typeface="Tajawal ExtraBold" panose="00000800000000000000" pitchFamily="2" charset="-78"/>
                <a:cs typeface="Tajawal ExtraBold" panose="00000800000000000000" pitchFamily="2" charset="-78"/>
              </a:rPr>
              <a:t>.</a:t>
            </a:r>
          </a:p>
          <a:p>
            <a:pPr marL="860425" indent="-342900" algn="just">
              <a:lnSpc>
                <a:spcPts val="3000"/>
              </a:lnSpc>
              <a:buFont typeface="Wingdings" panose="05000000000000000000" pitchFamily="2" charset="2"/>
              <a:buChar char="q"/>
            </a:pPr>
            <a:r>
              <a:rPr lang="en-US" sz="2000" b="1" dirty="0">
                <a:solidFill>
                  <a:srgbClr val="FF0000"/>
                </a:solidFill>
                <a:latin typeface="Tajawal ExtraBold" panose="00000800000000000000" pitchFamily="2" charset="-78"/>
                <a:cs typeface="Tajawal ExtraBold" panose="00000800000000000000" pitchFamily="2" charset="-78"/>
              </a:rPr>
              <a:t>Fosters collaboration</a:t>
            </a:r>
            <a:r>
              <a:rPr lang="ar-EG" sz="2000" b="1" dirty="0">
                <a:solidFill>
                  <a:srgbClr val="FF0000"/>
                </a:solidFill>
                <a:latin typeface="Tajawal ExtraBold" panose="00000800000000000000" pitchFamily="2" charset="-78"/>
                <a:cs typeface="Tajawal ExtraBold" panose="00000800000000000000" pitchFamily="2" charset="-78"/>
              </a:rPr>
              <a:t> تعزيز التعاون </a:t>
            </a:r>
            <a:r>
              <a:rPr lang="en-US" sz="2000" b="1" dirty="0">
                <a:solidFill>
                  <a:srgbClr val="0A1F61"/>
                </a:solidFill>
                <a:latin typeface="Tajawal ExtraBold" panose="00000800000000000000" pitchFamily="2" charset="-78"/>
                <a:cs typeface="Tajawal ExtraBold" panose="00000800000000000000" pitchFamily="2" charset="-78"/>
              </a:rPr>
              <a:t>: This type of philosophy also helps foster meaningful collaboration. Once </a:t>
            </a:r>
            <a:r>
              <a:rPr lang="en-US" sz="2000" b="1" dirty="0">
                <a:solidFill>
                  <a:srgbClr val="FF0000"/>
                </a:solidFill>
                <a:latin typeface="Tajawal ExtraBold" panose="00000800000000000000" pitchFamily="2" charset="-78"/>
                <a:cs typeface="Tajawal ExtraBold" panose="00000800000000000000" pitchFamily="2" charset="-78"/>
              </a:rPr>
              <a:t>your employees understand why you act the way you do</a:t>
            </a:r>
            <a:r>
              <a:rPr lang="en-US" sz="2000" b="1" dirty="0">
                <a:solidFill>
                  <a:srgbClr val="0A1F61"/>
                </a:solidFill>
                <a:latin typeface="Tajawal ExtraBold" panose="00000800000000000000" pitchFamily="2" charset="-78"/>
                <a:cs typeface="Tajawal ExtraBold" panose="00000800000000000000" pitchFamily="2" charset="-78"/>
              </a:rPr>
              <a:t>, they'll be more apt to collaborate with you because they're aware and comfortable with your leadership style.</a:t>
            </a:r>
            <a:endParaRPr lang="en-US"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85137718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061349" y="1431915"/>
            <a:ext cx="10809723" cy="3994170"/>
          </a:xfrm>
          <a:prstGeom prst="rect">
            <a:avLst/>
          </a:prstGeom>
          <a:noFill/>
        </p:spPr>
        <p:txBody>
          <a:bodyPr wrap="square" rtlCol="0">
            <a:spAutoFit/>
          </a:bodyPr>
          <a:lstStyle/>
          <a:p>
            <a:pPr marL="517525" algn="just">
              <a:lnSpc>
                <a:spcPct val="150000"/>
              </a:lnSpc>
            </a:pPr>
            <a:r>
              <a:rPr lang="en-US" sz="2800" b="1" dirty="0">
                <a:solidFill>
                  <a:srgbClr val="C00000"/>
                </a:solidFill>
                <a:latin typeface="Tajawal ExtraBold" panose="00000800000000000000" pitchFamily="2" charset="-78"/>
                <a:cs typeface="Tajawal ExtraBold" panose="00000800000000000000" pitchFamily="2" charset="-78"/>
              </a:rPr>
              <a:t>How to develop a personal leadership philosophy?</a:t>
            </a:r>
          </a:p>
          <a:p>
            <a:pPr marL="517525" algn="just">
              <a:lnSpc>
                <a:spcPct val="150000"/>
              </a:lnSpc>
            </a:pPr>
            <a:r>
              <a:rPr lang="en-US" sz="2400" b="1" dirty="0">
                <a:solidFill>
                  <a:srgbClr val="0A1F61"/>
                </a:solidFill>
                <a:latin typeface="Tajawal ExtraBold" panose="00000800000000000000" pitchFamily="2" charset="-78"/>
                <a:cs typeface="Tajawal ExtraBold" panose="00000800000000000000" pitchFamily="2" charset="-78"/>
              </a:rPr>
              <a:t>If you're wanting to create a personal leadership philosophy, consider the following steps:</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Consider what you value.</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Determine your goals.</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Start writing your personal leadership philosophy.</a:t>
            </a:r>
          </a:p>
          <a:p>
            <a:pPr marL="860425" indent="-342900" algn="just">
              <a:lnSpc>
                <a:spcPct val="150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    Reflect on your leadership philosophy.</a:t>
            </a: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98160877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4349396"/>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1. Consider what you value</a:t>
            </a:r>
          </a:p>
          <a:p>
            <a:pPr marL="860425" indent="-342900" algn="just">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Before you begin writing your personal leadership philosophy, it's important to </a:t>
            </a:r>
            <a:r>
              <a:rPr lang="en-US" sz="2400" b="1" dirty="0">
                <a:solidFill>
                  <a:srgbClr val="FF0000"/>
                </a:solidFill>
                <a:latin typeface="Tajawal ExtraBold" panose="00000800000000000000" pitchFamily="2" charset="-78"/>
                <a:cs typeface="Tajawal ExtraBold" panose="00000800000000000000" pitchFamily="2" charset="-78"/>
              </a:rPr>
              <a:t>consider what values you hold and what values you think make a good leader</a:t>
            </a:r>
            <a:r>
              <a:rPr lang="en-US" sz="2400" b="1" dirty="0">
                <a:solidFill>
                  <a:srgbClr val="0A1F61"/>
                </a:solidFill>
                <a:latin typeface="Tajawal ExtraBold" panose="00000800000000000000" pitchFamily="2" charset="-78"/>
                <a:cs typeface="Tajawal ExtraBold" panose="00000800000000000000" pitchFamily="2" charset="-78"/>
              </a:rPr>
              <a:t>. </a:t>
            </a:r>
          </a:p>
          <a:p>
            <a:pPr marL="860425" indent="-342900" algn="just">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These are the values you'll highlight in your philosophy. </a:t>
            </a:r>
          </a:p>
          <a:p>
            <a:pPr marL="860425" indent="-342900" algn="just">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It's also important to </a:t>
            </a:r>
            <a:r>
              <a:rPr lang="en-US" sz="2400" b="1" dirty="0">
                <a:solidFill>
                  <a:srgbClr val="FF0000"/>
                </a:solidFill>
                <a:latin typeface="Tajawal ExtraBold" panose="00000800000000000000" pitchFamily="2" charset="-78"/>
                <a:cs typeface="Tajawal ExtraBold" panose="00000800000000000000" pitchFamily="2" charset="-78"/>
              </a:rPr>
              <a:t>determine your strengths and values </a:t>
            </a:r>
            <a:r>
              <a:rPr lang="en-US" sz="2400" b="1" dirty="0">
                <a:solidFill>
                  <a:srgbClr val="0A1F61"/>
                </a:solidFill>
                <a:latin typeface="Tajawal ExtraBold" panose="00000800000000000000" pitchFamily="2" charset="-78"/>
                <a:cs typeface="Tajawal ExtraBold" panose="00000800000000000000" pitchFamily="2" charset="-78"/>
              </a:rPr>
              <a:t>when it comes to your behavior and what you value. </a:t>
            </a:r>
            <a:r>
              <a:rPr lang="en-US" sz="2400" b="1" dirty="0">
                <a:solidFill>
                  <a:srgbClr val="FF0000"/>
                </a:solidFill>
                <a:latin typeface="Tajawal ExtraBold" panose="00000800000000000000" pitchFamily="2" charset="-78"/>
                <a:cs typeface="Tajawal ExtraBold" panose="00000800000000000000" pitchFamily="2" charset="-78"/>
              </a:rPr>
              <a:t>Focus on the specific values </a:t>
            </a:r>
            <a:r>
              <a:rPr lang="en-US" sz="2400" b="1" dirty="0">
                <a:solidFill>
                  <a:srgbClr val="0A1F61"/>
                </a:solidFill>
                <a:latin typeface="Tajawal ExtraBold" panose="00000800000000000000" pitchFamily="2" charset="-78"/>
                <a:cs typeface="Tajawal ExtraBold" panose="00000800000000000000" pitchFamily="2" charset="-78"/>
              </a:rPr>
              <a:t>that you believe will make you a good leader and influence your decisions.</a:t>
            </a:r>
          </a:p>
          <a:p>
            <a:pPr marL="860425" indent="-342900" algn="just">
              <a:lnSpc>
                <a:spcPts val="30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If it helps, make a list of your </a:t>
            </a:r>
            <a:r>
              <a:rPr lang="en-US" sz="2400" b="1" dirty="0">
                <a:solidFill>
                  <a:srgbClr val="FF0000"/>
                </a:solidFill>
                <a:latin typeface="Tajawal ExtraBold" panose="00000800000000000000" pitchFamily="2" charset="-78"/>
                <a:cs typeface="Tajawal ExtraBold" panose="00000800000000000000" pitchFamily="2" charset="-78"/>
              </a:rPr>
              <a:t>past achievements and failures</a:t>
            </a:r>
            <a:r>
              <a:rPr lang="en-US" sz="2400" b="1" dirty="0">
                <a:solidFill>
                  <a:srgbClr val="0A1F61"/>
                </a:solidFill>
                <a:latin typeface="Tajawal ExtraBold" panose="00000800000000000000" pitchFamily="2" charset="-78"/>
                <a:cs typeface="Tajawal ExtraBold" panose="00000800000000000000" pitchFamily="2" charset="-78"/>
              </a:rPr>
              <a:t>. This will help you </a:t>
            </a:r>
            <a:r>
              <a:rPr lang="en-US" sz="2400" b="1" dirty="0">
                <a:solidFill>
                  <a:srgbClr val="FF0000"/>
                </a:solidFill>
                <a:latin typeface="Tajawal ExtraBold" panose="00000800000000000000" pitchFamily="2" charset="-78"/>
                <a:cs typeface="Tajawal ExtraBold" panose="00000800000000000000" pitchFamily="2" charset="-78"/>
              </a:rPr>
              <a:t>define both your values and your priorities</a:t>
            </a:r>
            <a:r>
              <a:rPr lang="en-US" sz="2400" b="1" dirty="0">
                <a:solidFill>
                  <a:srgbClr val="0A1F61"/>
                </a:solidFill>
                <a:latin typeface="Tajawal ExtraBold" panose="00000800000000000000" pitchFamily="2" charset="-78"/>
                <a:cs typeface="Tajawal ExtraBold" panose="00000800000000000000" pitchFamily="2" charset="-78"/>
              </a:rPr>
              <a:t>.</a:t>
            </a: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53541813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3977499"/>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2. Determine your goals</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When writing your personal leadership philosophy, it's also important to consider </a:t>
            </a:r>
            <a:r>
              <a:rPr lang="en-US" sz="2400" b="1" dirty="0">
                <a:solidFill>
                  <a:srgbClr val="FF0000"/>
                </a:solidFill>
                <a:latin typeface="Tajawal ExtraBold" panose="00000800000000000000" pitchFamily="2" charset="-78"/>
                <a:cs typeface="Tajawal ExtraBold" panose="00000800000000000000" pitchFamily="2" charset="-78"/>
              </a:rPr>
              <a:t>what you hope to achieve </a:t>
            </a:r>
            <a:r>
              <a:rPr lang="en-US" sz="2400" b="1" dirty="0">
                <a:solidFill>
                  <a:srgbClr val="0A1F61"/>
                </a:solidFill>
                <a:latin typeface="Tajawal ExtraBold" panose="00000800000000000000" pitchFamily="2" charset="-78"/>
                <a:cs typeface="Tajawal ExtraBold" panose="00000800000000000000" pitchFamily="2" charset="-78"/>
              </a:rPr>
              <a:t>and </a:t>
            </a:r>
            <a:r>
              <a:rPr lang="en-US" sz="2400" b="1" dirty="0">
                <a:solidFill>
                  <a:srgbClr val="FF0000"/>
                </a:solidFill>
                <a:latin typeface="Tajawal ExtraBold" panose="00000800000000000000" pitchFamily="2" charset="-78"/>
                <a:cs typeface="Tajawal ExtraBold" panose="00000800000000000000" pitchFamily="2" charset="-78"/>
              </a:rPr>
              <a:t>what outcomes you want to see </a:t>
            </a:r>
            <a:r>
              <a:rPr lang="en-US" sz="2400" b="1" dirty="0">
                <a:solidFill>
                  <a:srgbClr val="0A1F61"/>
                </a:solidFill>
                <a:latin typeface="Tajawal ExtraBold" panose="00000800000000000000" pitchFamily="2" charset="-78"/>
                <a:cs typeface="Tajawal ExtraBold" panose="00000800000000000000" pitchFamily="2" charset="-78"/>
              </a:rPr>
              <a:t>come to fruition</a:t>
            </a:r>
            <a:r>
              <a:rPr lang="ar-EG" sz="2400" b="1" dirty="0">
                <a:solidFill>
                  <a:srgbClr val="0A1F61"/>
                </a:solidFill>
                <a:latin typeface="Tajawal ExtraBold" panose="00000800000000000000" pitchFamily="2" charset="-78"/>
                <a:cs typeface="Tajawal ExtraBold" panose="00000800000000000000" pitchFamily="2" charset="-78"/>
              </a:rPr>
              <a:t> ثمار</a:t>
            </a:r>
            <a:r>
              <a:rPr lang="en-US" sz="2400" b="1" dirty="0">
                <a:solidFill>
                  <a:srgbClr val="0A1F61"/>
                </a:solidFill>
                <a:latin typeface="Tajawal ExtraBold" panose="00000800000000000000" pitchFamily="2" charset="-78"/>
                <a:cs typeface="Tajawal ExtraBold" panose="00000800000000000000" pitchFamily="2" charset="-78"/>
              </a:rPr>
              <a:t> as a leader.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Identify these goals, </a:t>
            </a:r>
            <a:r>
              <a:rPr lang="en-US" sz="2400" b="1" dirty="0">
                <a:solidFill>
                  <a:srgbClr val="FF0000"/>
                </a:solidFill>
                <a:latin typeface="Tajawal ExtraBold" panose="00000800000000000000" pitchFamily="2" charset="-78"/>
                <a:cs typeface="Tajawal ExtraBold" panose="00000800000000000000" pitchFamily="2" charset="-78"/>
              </a:rPr>
              <a:t>determine how you'll achieve them</a:t>
            </a:r>
            <a:r>
              <a:rPr lang="en-US" sz="2400" b="1" dirty="0">
                <a:solidFill>
                  <a:srgbClr val="0A1F61"/>
                </a:solidFill>
                <a:latin typeface="Tajawal ExtraBold" panose="00000800000000000000" pitchFamily="2" charset="-78"/>
                <a:cs typeface="Tajawal ExtraBold" panose="00000800000000000000" pitchFamily="2" charset="-78"/>
              </a:rPr>
              <a:t>, what achieving them will accomplish and find out how long it will take you to reach these goals.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Consider how the values you selected in the previous step will help you reach or impact these goals.</a:t>
            </a:r>
            <a:endParaRPr lang="en-US" sz="2000" b="1" dirty="0">
              <a:solidFill>
                <a:srgbClr val="0A1F6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4570304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3541482"/>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3. Start writing your personal leadership philosophy</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Next, begin writing your personal leadership philosophy. If you write your philosophy, it will help you </a:t>
            </a:r>
            <a:r>
              <a:rPr lang="en-US" sz="2400" b="1" dirty="0">
                <a:solidFill>
                  <a:srgbClr val="FF0000"/>
                </a:solidFill>
                <a:latin typeface="Tajawal ExtraBold" panose="00000800000000000000" pitchFamily="2" charset="-78"/>
                <a:cs typeface="Tajawal ExtraBold" panose="00000800000000000000" pitchFamily="2" charset="-78"/>
              </a:rPr>
              <a:t>gather your thoughts </a:t>
            </a:r>
            <a:r>
              <a:rPr lang="en-US" sz="2400" b="1" dirty="0">
                <a:solidFill>
                  <a:srgbClr val="0A1F61"/>
                </a:solidFill>
                <a:latin typeface="Tajawal ExtraBold" panose="00000800000000000000" pitchFamily="2" charset="-78"/>
                <a:cs typeface="Tajawal ExtraBold" panose="00000800000000000000" pitchFamily="2" charset="-78"/>
              </a:rPr>
              <a:t>and ensure you state all you want to. Doing so will also keep you accountable. </a:t>
            </a:r>
          </a:p>
          <a:p>
            <a:pPr marL="860425" indent="-342900" algn="just">
              <a:lnSpc>
                <a:spcPts val="3400"/>
              </a:lnSpc>
              <a:buFont typeface="Wingdings" panose="05000000000000000000" pitchFamily="2" charset="2"/>
              <a:buChar char="q"/>
            </a:pPr>
            <a:r>
              <a:rPr lang="en-US" sz="2400" b="1" dirty="0">
                <a:solidFill>
                  <a:srgbClr val="0A1F61"/>
                </a:solidFill>
                <a:latin typeface="Tajawal ExtraBold" panose="00000800000000000000" pitchFamily="2" charset="-78"/>
                <a:cs typeface="Tajawal ExtraBold" panose="00000800000000000000" pitchFamily="2" charset="-78"/>
              </a:rPr>
              <a:t>Use the four components of a personal leadership philosophy mentioned previously as you write. This includes </a:t>
            </a:r>
            <a:r>
              <a:rPr lang="en-US" sz="2400" b="1" dirty="0">
                <a:solidFill>
                  <a:srgbClr val="FF0000"/>
                </a:solidFill>
                <a:latin typeface="Tajawal ExtraBold" panose="00000800000000000000" pitchFamily="2" charset="-78"/>
                <a:cs typeface="Tajawal ExtraBold" panose="00000800000000000000" pitchFamily="2" charset="-78"/>
              </a:rPr>
              <a:t>theory, attitude, principles and behavior.</a:t>
            </a:r>
            <a:endParaRPr lang="en-US" sz="2000" b="1" dirty="0">
              <a:solidFill>
                <a:srgbClr val="FF0000"/>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109950137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32924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4410631"/>
          </a:xfrm>
          <a:prstGeom prst="rect">
            <a:avLst/>
          </a:prstGeom>
          <a:noFill/>
        </p:spPr>
        <p:txBody>
          <a:bodyPr wrap="square" rtlCol="0">
            <a:spAutoFit/>
          </a:bodyPr>
          <a:lstStyle/>
          <a:p>
            <a:pPr marL="517525" algn="just">
              <a:lnSpc>
                <a:spcPts val="3400"/>
              </a:lnSpc>
            </a:pPr>
            <a:r>
              <a:rPr lang="en-US" sz="2800" b="1" dirty="0">
                <a:solidFill>
                  <a:srgbClr val="C00000"/>
                </a:solidFill>
                <a:latin typeface="Tajawal ExtraBold" panose="00000800000000000000" pitchFamily="2" charset="-78"/>
                <a:cs typeface="Tajawal ExtraBold" panose="00000800000000000000" pitchFamily="2" charset="-78"/>
              </a:rPr>
              <a:t>4. Reflect on your leadership philosophy</a:t>
            </a:r>
            <a:endParaRPr lang="en-US" sz="2400" b="1" dirty="0">
              <a:solidFill>
                <a:srgbClr val="0A1F61"/>
              </a:solidFill>
              <a:latin typeface="Tajawal ExtraBold" panose="00000800000000000000" pitchFamily="2" charset="-78"/>
              <a:cs typeface="Tajawal ExtraBold" panose="00000800000000000000" pitchFamily="2" charset="-78"/>
            </a:endParaRPr>
          </a:p>
          <a:p>
            <a:pPr marL="860425" indent="-342900" algn="just">
              <a:lnSpc>
                <a:spcPts val="34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Once you've written your personal leadership philosophy, </a:t>
            </a:r>
            <a:r>
              <a:rPr lang="en-US" sz="2300" b="1" dirty="0">
                <a:solidFill>
                  <a:srgbClr val="FF0000"/>
                </a:solidFill>
                <a:latin typeface="Tajawal ExtraBold" panose="00000800000000000000" pitchFamily="2" charset="-78"/>
                <a:cs typeface="Tajawal ExtraBold" panose="00000800000000000000" pitchFamily="2" charset="-78"/>
              </a:rPr>
              <a:t>evaluate how you've held true to it over time</a:t>
            </a:r>
            <a:r>
              <a:rPr lang="en-US" sz="2300" b="1" dirty="0">
                <a:solidFill>
                  <a:srgbClr val="0A1F61"/>
                </a:solidFill>
                <a:latin typeface="Tajawal ExtraBold" panose="00000800000000000000" pitchFamily="2" charset="-78"/>
                <a:cs typeface="Tajawal ExtraBold" panose="00000800000000000000" pitchFamily="2" charset="-78"/>
              </a:rPr>
              <a:t>. If you don't feel as though you've been behaving or acting upon what you planned in your philosophy, </a:t>
            </a:r>
            <a:r>
              <a:rPr lang="en-US" sz="2300" b="1" dirty="0">
                <a:solidFill>
                  <a:srgbClr val="FF0000"/>
                </a:solidFill>
                <a:latin typeface="Tajawal ExtraBold" panose="00000800000000000000" pitchFamily="2" charset="-78"/>
                <a:cs typeface="Tajawal ExtraBold" panose="00000800000000000000" pitchFamily="2" charset="-78"/>
              </a:rPr>
              <a:t>let it guide you back </a:t>
            </a:r>
            <a:r>
              <a:rPr lang="en-US" sz="2300" b="1" dirty="0">
                <a:solidFill>
                  <a:srgbClr val="0A1F61"/>
                </a:solidFill>
                <a:latin typeface="Tajawal ExtraBold" panose="00000800000000000000" pitchFamily="2" charset="-78"/>
                <a:cs typeface="Tajawal ExtraBold" panose="00000800000000000000" pitchFamily="2" charset="-78"/>
              </a:rPr>
              <a:t>to being the leader you strive to be. </a:t>
            </a:r>
          </a:p>
          <a:p>
            <a:pPr marL="860425" indent="-342900" algn="just">
              <a:lnSpc>
                <a:spcPts val="34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Consider what actions you've taken that have strayed you from your leadership philosophy as well as which you've stayed committed to. </a:t>
            </a:r>
          </a:p>
          <a:p>
            <a:pPr marL="860425" indent="-342900" algn="just">
              <a:lnSpc>
                <a:spcPts val="34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Ultimately, </a:t>
            </a:r>
            <a:r>
              <a:rPr lang="en-US" sz="2300" b="1" dirty="0">
                <a:solidFill>
                  <a:srgbClr val="FF0000"/>
                </a:solidFill>
                <a:latin typeface="Tajawal ExtraBold" panose="00000800000000000000" pitchFamily="2" charset="-78"/>
                <a:cs typeface="Tajawal ExtraBold" panose="00000800000000000000" pitchFamily="2" charset="-78"/>
              </a:rPr>
              <a:t>reflecting on your leadership philosophy </a:t>
            </a:r>
            <a:r>
              <a:rPr lang="en-US" sz="2300" b="1" dirty="0">
                <a:solidFill>
                  <a:srgbClr val="0A1F61"/>
                </a:solidFill>
                <a:latin typeface="Tajawal ExtraBold" panose="00000800000000000000" pitchFamily="2" charset="-78"/>
                <a:cs typeface="Tajawal ExtraBold" panose="00000800000000000000" pitchFamily="2" charset="-78"/>
              </a:rPr>
              <a:t>will help you </a:t>
            </a:r>
            <a:r>
              <a:rPr lang="en-US" sz="2300" b="1" dirty="0">
                <a:solidFill>
                  <a:srgbClr val="FF0000"/>
                </a:solidFill>
                <a:latin typeface="Tajawal ExtraBold" panose="00000800000000000000" pitchFamily="2" charset="-78"/>
                <a:cs typeface="Tajawal ExtraBold" panose="00000800000000000000" pitchFamily="2" charset="-78"/>
              </a:rPr>
              <a:t>understand the areas where you can improve </a:t>
            </a:r>
            <a:r>
              <a:rPr lang="en-US" sz="2300" b="1" dirty="0">
                <a:solidFill>
                  <a:srgbClr val="0A1F61"/>
                </a:solidFill>
                <a:latin typeface="Tajawal ExtraBold" panose="00000800000000000000" pitchFamily="2" charset="-78"/>
                <a:cs typeface="Tajawal ExtraBold" panose="00000800000000000000" pitchFamily="2" charset="-78"/>
              </a:rPr>
              <a:t>or the parts of your philosophy that are no longer within reach.</a:t>
            </a:r>
          </a:p>
        </p:txBody>
      </p:sp>
    </p:spTree>
    <p:extLst>
      <p:ext uri="{BB962C8B-B14F-4D97-AF65-F5344CB8AC3E}">
        <p14:creationId xmlns:p14="http://schemas.microsoft.com/office/powerpoint/2010/main" val="3047650083"/>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4799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5273944"/>
          </a:xfrm>
          <a:prstGeom prst="rect">
            <a:avLst/>
          </a:prstGeom>
          <a:noFill/>
        </p:spPr>
        <p:txBody>
          <a:bodyPr wrap="square" rtlCol="0">
            <a:spAutoFit/>
          </a:bodyPr>
          <a:lstStyle/>
          <a:p>
            <a:pPr marL="860425" indent="-342900" algn="just">
              <a:lnSpc>
                <a:spcPts val="34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Here are some examples of a personal leadership philosophy:</a:t>
            </a:r>
          </a:p>
          <a:p>
            <a:pPr marL="860425" indent="-342900" algn="just">
              <a:lnSpc>
                <a:spcPts val="34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Example 1</a:t>
            </a:r>
            <a:endParaRPr lang="en-US" sz="2300" b="1" dirty="0">
              <a:solidFill>
                <a:srgbClr val="0A1F61"/>
              </a:solidFill>
              <a:latin typeface="Tajawal ExtraBold" panose="00000800000000000000" pitchFamily="2" charset="-78"/>
              <a:cs typeface="Tajawal ExtraBold" panose="00000800000000000000" pitchFamily="2" charset="-78"/>
            </a:endParaRPr>
          </a:p>
          <a:p>
            <a:pPr marL="517525" algn="just">
              <a:lnSpc>
                <a:spcPts val="3400"/>
              </a:lnSpc>
            </a:pPr>
            <a:r>
              <a:rPr lang="en-US" sz="2000" b="1" i="1" dirty="0">
                <a:solidFill>
                  <a:srgbClr val="7030A0"/>
                </a:solidFill>
                <a:latin typeface="Tajawal ExtraBold" panose="00000800000000000000" pitchFamily="2" charset="-78"/>
                <a:cs typeface="Tajawal ExtraBold" panose="00000800000000000000" pitchFamily="2" charset="-78"/>
              </a:rPr>
              <a:t>Leadership is about inspiring and encouraging others every step of the way. It's about building a positive environment where employees can thrive and use the skills to the best of their ability. My support for others will foster healthy communications and innovative ideas. Leadership is about motivating others and providing them with the confidence they need to see their full potential.</a:t>
            </a:r>
          </a:p>
          <a:p>
            <a:pPr marL="517525" algn="just">
              <a:lnSpc>
                <a:spcPts val="3400"/>
              </a:lnSpc>
            </a:pPr>
            <a:r>
              <a:rPr lang="en-US" sz="2000" b="1" i="1" dirty="0">
                <a:solidFill>
                  <a:srgbClr val="7030A0"/>
                </a:solidFill>
                <a:latin typeface="Tajawal ExtraBold" panose="00000800000000000000" pitchFamily="2" charset="-78"/>
                <a:cs typeface="Tajawal ExtraBold" panose="00000800000000000000" pitchFamily="2" charset="-78"/>
              </a:rPr>
              <a:t>As a leader, it's important to be considerate of others' feelings and use everyone's passion for good. I value the opinion of others, respect their beliefs and listen to their concerns with an open mind. I care about leading with heart and using my leadership platform to cultivate a positive place for growth. Ultimately, leadership is about being a strong leader that others can depend on.</a:t>
            </a:r>
          </a:p>
        </p:txBody>
      </p:sp>
    </p:spTree>
    <p:extLst>
      <p:ext uri="{BB962C8B-B14F-4D97-AF65-F5344CB8AC3E}">
        <p14:creationId xmlns:p14="http://schemas.microsoft.com/office/powerpoint/2010/main" val="425173995"/>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447999"/>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pic>
        <p:nvPicPr>
          <p:cNvPr id="5" name="Picture 4"/>
          <p:cNvPicPr>
            <a:picLocks noChangeAspect="1"/>
          </p:cNvPicPr>
          <p:nvPr/>
        </p:nvPicPr>
        <p:blipFill>
          <a:blip r:embed="rId5"/>
          <a:stretch>
            <a:fillRect/>
          </a:stretch>
        </p:blipFill>
        <p:spPr>
          <a:xfrm>
            <a:off x="12072675" y="2204822"/>
            <a:ext cx="238650" cy="2709534"/>
          </a:xfrm>
          <a:prstGeom prst="rect">
            <a:avLst/>
          </a:prstGeom>
        </p:spPr>
      </p:pic>
      <p:pic>
        <p:nvPicPr>
          <p:cNvPr id="6" name="Picture 5"/>
          <p:cNvPicPr>
            <a:picLocks noChangeAspect="1"/>
          </p:cNvPicPr>
          <p:nvPr/>
        </p:nvPicPr>
        <p:blipFill>
          <a:blip r:embed="rId6"/>
          <a:stretch>
            <a:fillRect/>
          </a:stretch>
        </p:blipFill>
        <p:spPr>
          <a:xfrm>
            <a:off x="-108036" y="0"/>
            <a:ext cx="9533101" cy="1610200"/>
          </a:xfrm>
          <a:prstGeom prst="rect">
            <a:avLst/>
          </a:prstGeom>
        </p:spPr>
      </p:pic>
      <p:sp>
        <p:nvSpPr>
          <p:cNvPr id="7" name="TextBox 6"/>
          <p:cNvSpPr txBox="1"/>
          <p:nvPr/>
        </p:nvSpPr>
        <p:spPr>
          <a:xfrm>
            <a:off x="2662253" y="366357"/>
            <a:ext cx="4897495" cy="954107"/>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How to Develop a Personal </a:t>
            </a:r>
          </a:p>
          <a:p>
            <a:r>
              <a:rPr lang="en-US" sz="2800" b="1" dirty="0">
                <a:solidFill>
                  <a:schemeClr val="bg1"/>
                </a:solidFill>
                <a:latin typeface="Tajawal Medium" panose="00000600000000000000" pitchFamily="2" charset="-78"/>
                <a:cs typeface="Tajawal Medium" panose="00000600000000000000" pitchFamily="2" charset="-78"/>
              </a:rPr>
              <a:t>Leadership Philosophy?</a:t>
            </a:r>
          </a:p>
        </p:txBody>
      </p:sp>
      <p:sp>
        <p:nvSpPr>
          <p:cNvPr id="8" name="TextBox 7"/>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9" name="TextBox 8"/>
          <p:cNvSpPr txBox="1"/>
          <p:nvPr/>
        </p:nvSpPr>
        <p:spPr>
          <a:xfrm>
            <a:off x="1262952" y="1276112"/>
            <a:ext cx="10809723" cy="4401911"/>
          </a:xfrm>
          <a:prstGeom prst="rect">
            <a:avLst/>
          </a:prstGeom>
          <a:noFill/>
        </p:spPr>
        <p:txBody>
          <a:bodyPr wrap="square" rtlCol="0">
            <a:spAutoFit/>
          </a:bodyPr>
          <a:lstStyle/>
          <a:p>
            <a:pPr marL="860425" indent="-342900" algn="just">
              <a:lnSpc>
                <a:spcPts val="3400"/>
              </a:lnSpc>
              <a:buFont typeface="Wingdings" panose="05000000000000000000" pitchFamily="2" charset="2"/>
              <a:buChar char="q"/>
            </a:pPr>
            <a:r>
              <a:rPr lang="en-US" sz="2300" b="1" dirty="0">
                <a:solidFill>
                  <a:srgbClr val="0A1F61"/>
                </a:solidFill>
                <a:latin typeface="Tajawal ExtraBold" panose="00000800000000000000" pitchFamily="2" charset="-78"/>
                <a:cs typeface="Tajawal ExtraBold" panose="00000800000000000000" pitchFamily="2" charset="-78"/>
              </a:rPr>
              <a:t>Here are some examples of a personal leadership philosophy:</a:t>
            </a:r>
          </a:p>
          <a:p>
            <a:pPr marL="860425" indent="-342900" algn="just">
              <a:lnSpc>
                <a:spcPts val="3400"/>
              </a:lnSpc>
              <a:buFont typeface="Wingdings" panose="05000000000000000000" pitchFamily="2" charset="2"/>
              <a:buChar char="q"/>
            </a:pPr>
            <a:r>
              <a:rPr lang="en-US" sz="2400" b="1" dirty="0">
                <a:solidFill>
                  <a:srgbClr val="C00000"/>
                </a:solidFill>
                <a:latin typeface="Tajawal ExtraBold" panose="00000800000000000000" pitchFamily="2" charset="-78"/>
                <a:cs typeface="Tajawal ExtraBold" panose="00000800000000000000" pitchFamily="2" charset="-78"/>
              </a:rPr>
              <a:t>Example 2</a:t>
            </a:r>
            <a:endParaRPr lang="en-US" sz="2300" b="1" dirty="0">
              <a:solidFill>
                <a:srgbClr val="0A1F61"/>
              </a:solidFill>
              <a:latin typeface="Tajawal ExtraBold" panose="00000800000000000000" pitchFamily="2" charset="-78"/>
              <a:cs typeface="Tajawal ExtraBold" panose="00000800000000000000" pitchFamily="2" charset="-78"/>
            </a:endParaRPr>
          </a:p>
          <a:p>
            <a:pPr marL="517525" algn="just">
              <a:lnSpc>
                <a:spcPts val="3400"/>
              </a:lnSpc>
            </a:pPr>
            <a:r>
              <a:rPr lang="en-US" sz="2000" b="1" i="1" dirty="0">
                <a:solidFill>
                  <a:srgbClr val="7030A0"/>
                </a:solidFill>
                <a:latin typeface="Tajawal ExtraBold" panose="00000800000000000000" pitchFamily="2" charset="-78"/>
                <a:cs typeface="Tajawal ExtraBold" panose="00000800000000000000" pitchFamily="2" charset="-78"/>
              </a:rPr>
              <a:t>I believe being an effective leader relies on their passion for commitment and innovation. To build a strong company, a leader should be focused on reaching goals and creating advanced strategies that could propel the company forward. Leadership involves being determined to see everything through to completion and having the creativity to inspire new ways of thinking. I care about making an impact by doing what's needed for the company as a whole. I value dedication and persistence and listen to the needs of others along the path toward goal completion. I strive to be a leader that inspires others to do the same.</a:t>
            </a:r>
          </a:p>
        </p:txBody>
      </p:sp>
    </p:spTree>
    <p:extLst>
      <p:ext uri="{BB962C8B-B14F-4D97-AF65-F5344CB8AC3E}">
        <p14:creationId xmlns:p14="http://schemas.microsoft.com/office/powerpoint/2010/main" val="259456495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4" name="Picture 3"/>
          <p:cNvPicPr>
            <a:picLocks noChangeAspect="1"/>
          </p:cNvPicPr>
          <p:nvPr/>
        </p:nvPicPr>
        <p:blipFill>
          <a:blip r:embed="rId3"/>
          <a:stretch>
            <a:fillRect/>
          </a:stretch>
        </p:blipFill>
        <p:spPr>
          <a:xfrm>
            <a:off x="-108036" y="2204822"/>
            <a:ext cx="238650" cy="2709534"/>
          </a:xfrm>
          <a:prstGeom prst="rect">
            <a:avLst/>
          </a:prstGeom>
        </p:spPr>
      </p:pic>
      <p:pic>
        <p:nvPicPr>
          <p:cNvPr id="5" name="Picture 4"/>
          <p:cNvPicPr>
            <a:picLocks noChangeAspect="1"/>
          </p:cNvPicPr>
          <p:nvPr/>
        </p:nvPicPr>
        <p:blipFill>
          <a:blip r:embed="rId3"/>
          <a:stretch>
            <a:fillRect/>
          </a:stretch>
        </p:blipFill>
        <p:spPr>
          <a:xfrm>
            <a:off x="12072675" y="2204822"/>
            <a:ext cx="238650" cy="2709534"/>
          </a:xfrm>
          <a:prstGeom prst="rect">
            <a:avLst/>
          </a:prstGeom>
        </p:spPr>
      </p:pic>
      <p:pic>
        <p:nvPicPr>
          <p:cNvPr id="6" name="Picture 5"/>
          <p:cNvPicPr>
            <a:picLocks noChangeAspect="1"/>
          </p:cNvPicPr>
          <p:nvPr/>
        </p:nvPicPr>
        <p:blipFill>
          <a:blip r:embed="rId4"/>
          <a:stretch>
            <a:fillRect/>
          </a:stretch>
        </p:blipFill>
        <p:spPr>
          <a:xfrm>
            <a:off x="-108036" y="0"/>
            <a:ext cx="9533101" cy="1610200"/>
          </a:xfrm>
          <a:prstGeom prst="rect">
            <a:avLst/>
          </a:prstGeom>
        </p:spPr>
      </p:pic>
      <p:sp>
        <p:nvSpPr>
          <p:cNvPr id="7" name="TextBox 6"/>
          <p:cNvSpPr txBox="1"/>
          <p:nvPr/>
        </p:nvSpPr>
        <p:spPr>
          <a:xfrm>
            <a:off x="2650377" y="543490"/>
            <a:ext cx="3344185"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Lecture objectives</a:t>
            </a:r>
          </a:p>
        </p:txBody>
      </p:sp>
      <p:sp>
        <p:nvSpPr>
          <p:cNvPr id="8" name="TextBox 7"/>
          <p:cNvSpPr txBox="1"/>
          <p:nvPr/>
        </p:nvSpPr>
        <p:spPr>
          <a:xfrm>
            <a:off x="0" y="450480"/>
            <a:ext cx="2141933"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Conclusion</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10" name="TextBox 9">
            <a:extLst>
              <a:ext uri="{FF2B5EF4-FFF2-40B4-BE49-F238E27FC236}">
                <a16:creationId xmlns:a16="http://schemas.microsoft.com/office/drawing/2014/main" id="{DAA97EC4-BDA6-6C84-4A93-CF9080F6A591}"/>
              </a:ext>
            </a:extLst>
          </p:cNvPr>
          <p:cNvSpPr txBox="1"/>
          <p:nvPr/>
        </p:nvSpPr>
        <p:spPr>
          <a:xfrm>
            <a:off x="1446654" y="1818302"/>
            <a:ext cx="10055058" cy="3221395"/>
          </a:xfrm>
          <a:prstGeom prst="rect">
            <a:avLst/>
          </a:prstGeom>
          <a:noFill/>
        </p:spPr>
        <p:txBody>
          <a:bodyPr wrap="square" rtlCol="0">
            <a:spAutoFit/>
          </a:bodyPr>
          <a:lstStyle/>
          <a:p>
            <a:pPr algn="just">
              <a:lnSpc>
                <a:spcPts val="2300"/>
              </a:lnSpc>
            </a:pPr>
            <a:r>
              <a:rPr lang="en-US" sz="2400" b="1" u="sng" dirty="0">
                <a:solidFill>
                  <a:srgbClr val="FF8C01"/>
                </a:solidFill>
                <a:latin typeface="Tajawal ExtraBold" panose="00000800000000000000" pitchFamily="2" charset="-78"/>
                <a:cs typeface="Tajawal ExtraBold" panose="00000800000000000000" pitchFamily="2" charset="-78"/>
              </a:rPr>
              <a:t>We learned about </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Leaders’ Core Tasks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Developing a Plan for Building Leadership</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Building Leadership </a:t>
            </a:r>
            <a:r>
              <a:rPr lang="en-US" sz="2200" b="1" dirty="0">
                <a:solidFill>
                  <a:srgbClr val="C00000"/>
                </a:solidFill>
                <a:latin typeface="Tajawal ExtraBold" panose="00000800000000000000" pitchFamily="2" charset="-78"/>
                <a:cs typeface="Tajawal ExtraBold" panose="00000800000000000000" pitchFamily="2" charset="-78"/>
              </a:rPr>
              <a:t>11</a:t>
            </a:r>
            <a:r>
              <a:rPr lang="en-US" sz="2200" b="1" dirty="0">
                <a:solidFill>
                  <a:srgbClr val="0A1F61"/>
                </a:solidFill>
                <a:latin typeface="Tajawal ExtraBold" panose="00000800000000000000" pitchFamily="2" charset="-78"/>
                <a:cs typeface="Tajawal ExtraBold" panose="00000800000000000000" pitchFamily="2" charset="-78"/>
              </a:rPr>
              <a:t> Steps</a:t>
            </a:r>
          </a:p>
          <a:p>
            <a:pPr marL="463550" lvl="1"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How to Develop a Personal Leadership Philosophy?</a:t>
            </a:r>
          </a:p>
          <a:p>
            <a:pPr marL="1377950" lvl="3" indent="-342900" algn="just">
              <a:lnSpc>
                <a:spcPct val="150000"/>
              </a:lnSpc>
              <a:buFont typeface="Wingdings" panose="05000000000000000000" pitchFamily="2" charset="2"/>
              <a:buChar char="q"/>
            </a:pPr>
            <a:r>
              <a:rPr lang="en-US" sz="2200" b="1" dirty="0">
                <a:solidFill>
                  <a:srgbClr val="0A1F61"/>
                </a:solidFill>
                <a:latin typeface="Tajawal ExtraBold" panose="00000800000000000000" pitchFamily="2" charset="-78"/>
                <a:cs typeface="Tajawal ExtraBold" panose="00000800000000000000" pitchFamily="2" charset="-78"/>
              </a:rPr>
              <a:t>Examples of a personal leadership philosophy (Example 1 &amp; 2)</a:t>
            </a:r>
          </a:p>
          <a:p>
            <a:pPr algn="just">
              <a:lnSpc>
                <a:spcPts val="2300"/>
              </a:lnSpc>
            </a:pPr>
            <a:endParaRPr lang="en-US" sz="2400" b="1" u="sng" dirty="0">
              <a:solidFill>
                <a:srgbClr val="FF8C01"/>
              </a:solidFill>
              <a:latin typeface="Tajawal ExtraBold" panose="00000800000000000000" pitchFamily="2" charset="-78"/>
              <a:cs typeface="Tajawal ExtraBold" panose="00000800000000000000" pitchFamily="2" charset="-78"/>
            </a:endParaRPr>
          </a:p>
        </p:txBody>
      </p:sp>
    </p:spTree>
    <p:extLst>
      <p:ext uri="{BB962C8B-B14F-4D97-AF65-F5344CB8AC3E}">
        <p14:creationId xmlns:p14="http://schemas.microsoft.com/office/powerpoint/2010/main" val="258188730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p:cNvPicPr>
            <a:picLocks noChangeAspect="1"/>
          </p:cNvPicPr>
          <p:nvPr/>
        </p:nvPicPr>
        <p:blipFill>
          <a:blip r:embed="rId2"/>
          <a:stretch>
            <a:fillRect/>
          </a:stretch>
        </p:blipFill>
        <p:spPr>
          <a:xfrm>
            <a:off x="523664" y="397229"/>
            <a:ext cx="6198451" cy="840667"/>
          </a:xfrm>
          <a:prstGeom prst="rect">
            <a:avLst/>
          </a:prstGeom>
        </p:spPr>
      </p:pic>
      <p:sp>
        <p:nvSpPr>
          <p:cNvPr id="13" name="Freeform 5"/>
          <p:cNvSpPr>
            <a:spLocks/>
          </p:cNvSpPr>
          <p:nvPr/>
        </p:nvSpPr>
        <p:spPr bwMode="auto">
          <a:xfrm>
            <a:off x="85725" y="1588"/>
            <a:ext cx="2446338" cy="1631950"/>
          </a:xfrm>
          <a:custGeom>
            <a:avLst/>
            <a:gdLst>
              <a:gd name="T0" fmla="*/ 2 w 1137"/>
              <a:gd name="T1" fmla="*/ 588 h 754"/>
              <a:gd name="T2" fmla="*/ 181 w 1137"/>
              <a:gd name="T3" fmla="*/ 690 h 754"/>
              <a:gd name="T4" fmla="*/ 396 w 1137"/>
              <a:gd name="T5" fmla="*/ 742 h 754"/>
              <a:gd name="T6" fmla="*/ 820 w 1137"/>
              <a:gd name="T7" fmla="*/ 644 h 754"/>
              <a:gd name="T8" fmla="*/ 1137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6" y="680"/>
                  <a:pt x="181" y="690"/>
                </a:cubicBezTo>
                <a:cubicBezTo>
                  <a:pt x="250" y="718"/>
                  <a:pt x="322" y="735"/>
                  <a:pt x="396" y="742"/>
                </a:cubicBezTo>
                <a:cubicBezTo>
                  <a:pt x="543" y="754"/>
                  <a:pt x="694" y="722"/>
                  <a:pt x="820" y="644"/>
                </a:cubicBezTo>
                <a:cubicBezTo>
                  <a:pt x="1025" y="517"/>
                  <a:pt x="1131" y="279"/>
                  <a:pt x="1137" y="43"/>
                </a:cubicBezTo>
                <a:cubicBezTo>
                  <a:pt x="1137" y="29"/>
                  <a:pt x="1137" y="14"/>
                  <a:pt x="1136" y="0"/>
                </a:cubicBezTo>
                <a:cubicBezTo>
                  <a:pt x="772" y="0"/>
                  <a:pt x="408" y="0"/>
                  <a:pt x="44" y="0"/>
                </a:cubicBezTo>
                <a:cubicBezTo>
                  <a:pt x="30" y="196"/>
                  <a:pt x="16" y="392"/>
                  <a:pt x="2" y="588"/>
                </a:cubicBezTo>
                <a:close/>
              </a:path>
            </a:pathLst>
          </a:custGeom>
          <a:solidFill>
            <a:srgbClr val="FF9518"/>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4" name="Freeform 6"/>
          <p:cNvSpPr>
            <a:spLocks/>
          </p:cNvSpPr>
          <p:nvPr/>
        </p:nvSpPr>
        <p:spPr bwMode="auto">
          <a:xfrm>
            <a:off x="-22225" y="1588"/>
            <a:ext cx="2446338" cy="1631950"/>
          </a:xfrm>
          <a:custGeom>
            <a:avLst/>
            <a:gdLst>
              <a:gd name="T0" fmla="*/ 2 w 1137"/>
              <a:gd name="T1" fmla="*/ 588 h 754"/>
              <a:gd name="T2" fmla="*/ 181 w 1137"/>
              <a:gd name="T3" fmla="*/ 690 h 754"/>
              <a:gd name="T4" fmla="*/ 395 w 1137"/>
              <a:gd name="T5" fmla="*/ 742 h 754"/>
              <a:gd name="T6" fmla="*/ 819 w 1137"/>
              <a:gd name="T7" fmla="*/ 644 h 754"/>
              <a:gd name="T8" fmla="*/ 1136 w 1137"/>
              <a:gd name="T9" fmla="*/ 43 h 754"/>
              <a:gd name="T10" fmla="*/ 1136 w 1137"/>
              <a:gd name="T11" fmla="*/ 0 h 754"/>
              <a:gd name="T12" fmla="*/ 44 w 1137"/>
              <a:gd name="T13" fmla="*/ 0 h 754"/>
              <a:gd name="T14" fmla="*/ 2 w 1137"/>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37" h="754">
                <a:moveTo>
                  <a:pt x="2" y="588"/>
                </a:moveTo>
                <a:cubicBezTo>
                  <a:pt x="0" y="615"/>
                  <a:pt x="155" y="680"/>
                  <a:pt x="181" y="690"/>
                </a:cubicBezTo>
                <a:cubicBezTo>
                  <a:pt x="249" y="718"/>
                  <a:pt x="322" y="735"/>
                  <a:pt x="395" y="742"/>
                </a:cubicBezTo>
                <a:cubicBezTo>
                  <a:pt x="543" y="754"/>
                  <a:pt x="693" y="722"/>
                  <a:pt x="819" y="644"/>
                </a:cubicBezTo>
                <a:cubicBezTo>
                  <a:pt x="1024" y="517"/>
                  <a:pt x="1131" y="279"/>
                  <a:pt x="1136" y="43"/>
                </a:cubicBezTo>
                <a:cubicBezTo>
                  <a:pt x="1137" y="29"/>
                  <a:pt x="1137" y="14"/>
                  <a:pt x="1136" y="0"/>
                </a:cubicBezTo>
                <a:cubicBezTo>
                  <a:pt x="772" y="0"/>
                  <a:pt x="408" y="0"/>
                  <a:pt x="44" y="0"/>
                </a:cubicBezTo>
                <a:cubicBezTo>
                  <a:pt x="30" y="196"/>
                  <a:pt x="16" y="392"/>
                  <a:pt x="2" y="588"/>
                </a:cubicBezTo>
                <a:close/>
              </a:path>
            </a:pathLst>
          </a:custGeom>
          <a:solidFill>
            <a:srgbClr val="0A1F6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sp>
        <p:nvSpPr>
          <p:cNvPr id="16" name="Freeform 8"/>
          <p:cNvSpPr>
            <a:spLocks/>
          </p:cNvSpPr>
          <p:nvPr/>
        </p:nvSpPr>
        <p:spPr bwMode="auto">
          <a:xfrm>
            <a:off x="-131763" y="1588"/>
            <a:ext cx="2470150" cy="1631950"/>
          </a:xfrm>
          <a:custGeom>
            <a:avLst/>
            <a:gdLst>
              <a:gd name="T0" fmla="*/ 13 w 1148"/>
              <a:gd name="T1" fmla="*/ 588 h 754"/>
              <a:gd name="T2" fmla="*/ 192 w 1148"/>
              <a:gd name="T3" fmla="*/ 690 h 754"/>
              <a:gd name="T4" fmla="*/ 407 w 1148"/>
              <a:gd name="T5" fmla="*/ 742 h 754"/>
              <a:gd name="T6" fmla="*/ 831 w 1148"/>
              <a:gd name="T7" fmla="*/ 644 h 754"/>
              <a:gd name="T8" fmla="*/ 1148 w 1148"/>
              <a:gd name="T9" fmla="*/ 43 h 754"/>
              <a:gd name="T10" fmla="*/ 1147 w 1148"/>
              <a:gd name="T11" fmla="*/ 0 h 754"/>
              <a:gd name="T12" fmla="*/ 14 w 1148"/>
              <a:gd name="T13" fmla="*/ 0 h 754"/>
              <a:gd name="T14" fmla="*/ 13 w 1148"/>
              <a:gd name="T15" fmla="*/ 588 h 75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1148" h="754">
                <a:moveTo>
                  <a:pt x="13" y="588"/>
                </a:moveTo>
                <a:cubicBezTo>
                  <a:pt x="11" y="615"/>
                  <a:pt x="167" y="680"/>
                  <a:pt x="192" y="690"/>
                </a:cubicBezTo>
                <a:cubicBezTo>
                  <a:pt x="261" y="718"/>
                  <a:pt x="333" y="735"/>
                  <a:pt x="407" y="742"/>
                </a:cubicBezTo>
                <a:cubicBezTo>
                  <a:pt x="554" y="754"/>
                  <a:pt x="705" y="722"/>
                  <a:pt x="831" y="644"/>
                </a:cubicBezTo>
                <a:cubicBezTo>
                  <a:pt x="1036" y="517"/>
                  <a:pt x="1142" y="279"/>
                  <a:pt x="1148" y="43"/>
                </a:cubicBezTo>
                <a:cubicBezTo>
                  <a:pt x="1148" y="29"/>
                  <a:pt x="1148" y="14"/>
                  <a:pt x="1147" y="0"/>
                </a:cubicBezTo>
                <a:cubicBezTo>
                  <a:pt x="783" y="0"/>
                  <a:pt x="378" y="0"/>
                  <a:pt x="14" y="0"/>
                </a:cubicBezTo>
                <a:cubicBezTo>
                  <a:pt x="0" y="196"/>
                  <a:pt x="27" y="392"/>
                  <a:pt x="13" y="588"/>
                </a:cubicBezTo>
                <a:close/>
              </a:path>
            </a:pathLst>
          </a:custGeom>
          <a:solidFill>
            <a:srgbClr val="25A9E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p>
            <a:endParaRPr lang="en-US"/>
          </a:p>
        </p:txBody>
      </p:sp>
      <p:pic>
        <p:nvPicPr>
          <p:cNvPr id="2" name="Picture 1" descr="Logo&#10;&#10;Description automatically generated"/>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51740" y="5508979"/>
            <a:ext cx="1222425" cy="1096206"/>
          </a:xfrm>
          <a:prstGeom prst="rect">
            <a:avLst/>
          </a:prstGeom>
        </p:spPr>
      </p:pic>
      <p:pic>
        <p:nvPicPr>
          <p:cNvPr id="3" name="Picture 2"/>
          <p:cNvPicPr>
            <a:picLocks noChangeAspect="1"/>
          </p:cNvPicPr>
          <p:nvPr/>
        </p:nvPicPr>
        <p:blipFill>
          <a:blip r:embed="rId4"/>
          <a:stretch>
            <a:fillRect/>
          </a:stretch>
        </p:blipFill>
        <p:spPr>
          <a:xfrm>
            <a:off x="2440788" y="6162998"/>
            <a:ext cx="9902229" cy="204838"/>
          </a:xfrm>
          <a:prstGeom prst="rect">
            <a:avLst/>
          </a:prstGeom>
        </p:spPr>
      </p:pic>
      <p:pic>
        <p:nvPicPr>
          <p:cNvPr id="4" name="Picture 3"/>
          <p:cNvPicPr>
            <a:picLocks noChangeAspect="1"/>
          </p:cNvPicPr>
          <p:nvPr/>
        </p:nvPicPr>
        <p:blipFill>
          <a:blip r:embed="rId5"/>
          <a:stretch>
            <a:fillRect/>
          </a:stretch>
        </p:blipFill>
        <p:spPr>
          <a:xfrm>
            <a:off x="-108036" y="2204822"/>
            <a:ext cx="238650" cy="2709534"/>
          </a:xfrm>
          <a:prstGeom prst="rect">
            <a:avLst/>
          </a:prstGeom>
        </p:spPr>
      </p:pic>
      <p:sp>
        <p:nvSpPr>
          <p:cNvPr id="7" name="TextBox 6"/>
          <p:cNvSpPr txBox="1"/>
          <p:nvPr/>
        </p:nvSpPr>
        <p:spPr>
          <a:xfrm>
            <a:off x="2650377" y="543490"/>
            <a:ext cx="2125903" cy="523220"/>
          </a:xfrm>
          <a:prstGeom prst="rect">
            <a:avLst/>
          </a:prstGeom>
          <a:noFill/>
        </p:spPr>
        <p:txBody>
          <a:bodyPr wrap="none" rtlCol="0">
            <a:spAutoFit/>
          </a:bodyPr>
          <a:lstStyle/>
          <a:p>
            <a:r>
              <a:rPr lang="en-US" sz="2800" b="1" dirty="0">
                <a:solidFill>
                  <a:schemeClr val="bg1"/>
                </a:solidFill>
                <a:latin typeface="Tajawal Medium" panose="00000600000000000000" pitchFamily="2" charset="-78"/>
                <a:cs typeface="Tajawal Medium" panose="00000600000000000000" pitchFamily="2" charset="-78"/>
              </a:rPr>
              <a:t>References</a:t>
            </a:r>
            <a:endParaRPr lang="en-US" sz="2800" b="1" dirty="0">
              <a:solidFill>
                <a:srgbClr val="FF9518"/>
              </a:solidFill>
              <a:latin typeface="Tajawal Medium" panose="00000600000000000000" pitchFamily="2" charset="-78"/>
              <a:cs typeface="Tajawal Medium" panose="00000600000000000000" pitchFamily="2" charset="-78"/>
            </a:endParaRPr>
          </a:p>
        </p:txBody>
      </p:sp>
      <p:sp>
        <p:nvSpPr>
          <p:cNvPr id="6" name="TextBox 5">
            <a:extLst>
              <a:ext uri="{FF2B5EF4-FFF2-40B4-BE49-F238E27FC236}">
                <a16:creationId xmlns:a16="http://schemas.microsoft.com/office/drawing/2014/main" id="{BAF943AB-D9B1-996B-6465-9279C73544F7}"/>
              </a:ext>
            </a:extLst>
          </p:cNvPr>
          <p:cNvSpPr txBox="1"/>
          <p:nvPr/>
        </p:nvSpPr>
        <p:spPr>
          <a:xfrm>
            <a:off x="1874165" y="1633537"/>
            <a:ext cx="9072748" cy="4093428"/>
          </a:xfrm>
          <a:prstGeom prst="rect">
            <a:avLst/>
          </a:prstGeom>
          <a:noFill/>
        </p:spPr>
        <p:txBody>
          <a:bodyPr wrap="square" rtlCol="0">
            <a:spAutoFit/>
          </a:bodyPr>
          <a:lstStyle/>
          <a:p>
            <a:pPr marL="285750" indent="-285750">
              <a:buFont typeface="Wingdings" panose="05000000000000000000" pitchFamily="2" charset="2"/>
              <a:buChar char="q"/>
            </a:pPr>
            <a:r>
              <a:rPr lang="en-US" sz="2000" dirty="0">
                <a:effectLst/>
              </a:rPr>
              <a:t>Rabinowitz, P. (n.d.). </a:t>
            </a:r>
            <a:r>
              <a:rPr lang="en-US" sz="2000" i="1" dirty="0">
                <a:effectLst/>
              </a:rPr>
              <a:t>Leadership and Management chapter 13:16. Community Tool Box</a:t>
            </a:r>
            <a:r>
              <a:rPr lang="en-US" sz="2000" dirty="0">
                <a:effectLst/>
              </a:rPr>
              <a:t>. Retrieved January 4, 2023, from https://ctb.ku.edu/en/table-of-contents</a:t>
            </a:r>
            <a:endParaRPr lang="en-US" sz="2000" dirty="0">
              <a:cs typeface="Tajawal Medium" panose="00000600000000000000" pitchFamily="2" charset="-78"/>
            </a:endParaRPr>
          </a:p>
          <a:p>
            <a:pPr marL="285750" indent="-285750">
              <a:buFont typeface="Wingdings" panose="05000000000000000000" pitchFamily="2" charset="2"/>
              <a:buChar char="q"/>
            </a:pPr>
            <a:r>
              <a:rPr lang="en-US" sz="2000" dirty="0" err="1">
                <a:cs typeface="Tajawal Medium" panose="00000600000000000000" pitchFamily="2" charset="-78"/>
              </a:rPr>
              <a:t>Bli</a:t>
            </a:r>
            <a:r>
              <a:rPr lang="en-US" sz="2000" dirty="0">
                <a:cs typeface="Tajawal Medium" panose="00000600000000000000" pitchFamily="2" charset="-78"/>
              </a:rPr>
              <a:t>-Group-Wp. (2011</a:t>
            </a:r>
            <a:r>
              <a:rPr lang="en-US" sz="2000" i="1" dirty="0">
                <a:cs typeface="Tajawal Medium" panose="00000600000000000000" pitchFamily="2" charset="-78"/>
              </a:rPr>
              <a:t>). Leadership Course material</a:t>
            </a:r>
            <a:r>
              <a:rPr lang="en-US" sz="2000" dirty="0">
                <a:cs typeface="Tajawal Medium" panose="00000600000000000000" pitchFamily="2" charset="-78"/>
              </a:rPr>
              <a:t>. </a:t>
            </a:r>
            <a:r>
              <a:rPr lang="en-US" sz="2000" dirty="0" err="1">
                <a:cs typeface="Tajawal Medium" panose="00000600000000000000" pitchFamily="2" charset="-78"/>
              </a:rPr>
              <a:t>Amideast</a:t>
            </a:r>
            <a:r>
              <a:rPr lang="en-US" sz="2000" dirty="0">
                <a:cs typeface="Tajawal Medium" panose="00000600000000000000" pitchFamily="2" charset="-78"/>
              </a:rPr>
              <a:t> Egypt. Business Intelligence, Training &amp; Consulting, http://bli-group.com/ </a:t>
            </a:r>
          </a:p>
          <a:p>
            <a:pPr marL="285750" indent="-285750">
              <a:buFont typeface="Wingdings" panose="05000000000000000000" pitchFamily="2" charset="2"/>
              <a:buChar char="q"/>
            </a:pPr>
            <a:r>
              <a:rPr lang="en-US" sz="2000" dirty="0">
                <a:effectLst/>
              </a:rPr>
              <a:t> Indeed Editorial Team. (2022, June 25). </a:t>
            </a:r>
            <a:r>
              <a:rPr lang="en-US" sz="2000" i="1" dirty="0">
                <a:effectLst/>
              </a:rPr>
              <a:t>What is a personal leadership philosophy? </a:t>
            </a:r>
            <a:r>
              <a:rPr lang="en-US" sz="2000" dirty="0">
                <a:effectLst/>
              </a:rPr>
              <a:t>. indeed.com. Retrieved March 25, 2023, from https://www.indeed.com/career-advice/career-development/personal-leadership-philosophy </a:t>
            </a:r>
          </a:p>
          <a:p>
            <a:pPr marL="285750" indent="-285750">
              <a:buFont typeface="Wingdings" panose="05000000000000000000" pitchFamily="2" charset="2"/>
              <a:buChar char="q"/>
            </a:pPr>
            <a:r>
              <a:rPr lang="en-US" sz="2000" dirty="0">
                <a:effectLst/>
              </a:rPr>
              <a:t>Alford, C. (2023, February 9). </a:t>
            </a:r>
            <a:r>
              <a:rPr lang="en-US" sz="2000" i="1" dirty="0">
                <a:effectLst/>
              </a:rPr>
              <a:t>How to develop a compelling leadership philosophy</a:t>
            </a:r>
            <a:r>
              <a:rPr lang="en-US" sz="2000" dirty="0">
                <a:effectLst/>
              </a:rPr>
              <a:t>. Young and the Invested. Retrieved March 25, 2023, from https://youngandtheinvested.com/develop-a-leadership-philosophy/ </a:t>
            </a:r>
          </a:p>
          <a:p>
            <a:pPr marL="285750" indent="-285750">
              <a:buFont typeface="Wingdings" panose="05000000000000000000" pitchFamily="2" charset="2"/>
              <a:buChar char="q"/>
            </a:pPr>
            <a:r>
              <a:rPr lang="en-US" sz="2000" i="1" dirty="0">
                <a:effectLst/>
              </a:rPr>
              <a:t>7 ways to build stronger leadership skills</a:t>
            </a:r>
            <a:r>
              <a:rPr lang="en-US" sz="2000" dirty="0">
                <a:effectLst/>
              </a:rPr>
              <a:t>. BDC.ca. (2023, February 7). Retrieved March 25, 2023, from https://www.bdc.ca/en/articles-tools/entrepreneurial-skills/be-effective-leader/leadership-skills-strategies-advice </a:t>
            </a:r>
          </a:p>
        </p:txBody>
      </p:sp>
      <p:sp>
        <p:nvSpPr>
          <p:cNvPr id="5" name="TextBox 4">
            <a:extLst>
              <a:ext uri="{FF2B5EF4-FFF2-40B4-BE49-F238E27FC236}">
                <a16:creationId xmlns:a16="http://schemas.microsoft.com/office/drawing/2014/main" id="{05E975C6-0EC6-6740-A2B5-41459D46FA52}"/>
              </a:ext>
            </a:extLst>
          </p:cNvPr>
          <p:cNvSpPr txBox="1"/>
          <p:nvPr/>
        </p:nvSpPr>
        <p:spPr>
          <a:xfrm>
            <a:off x="-100187" y="390107"/>
            <a:ext cx="2323072" cy="523220"/>
          </a:xfrm>
          <a:prstGeom prst="rect">
            <a:avLst/>
          </a:prstGeom>
          <a:noFill/>
        </p:spPr>
        <p:txBody>
          <a:bodyPr wrap="none" rtlCol="0">
            <a:spAutoFit/>
          </a:bodyPr>
          <a:lstStyle/>
          <a:p>
            <a:pPr algn="ctr"/>
            <a:r>
              <a:rPr lang="en-US" sz="2800" b="1" dirty="0">
                <a:solidFill>
                  <a:schemeClr val="bg1"/>
                </a:solidFill>
                <a:latin typeface="Tajawal Medium" panose="00000600000000000000" pitchFamily="2" charset="-78"/>
                <a:cs typeface="Tajawal Medium" panose="00000600000000000000" pitchFamily="2" charset="-78"/>
              </a:rPr>
              <a:t>W11 Lecture</a:t>
            </a:r>
            <a:endParaRPr lang="en-US" sz="2800" b="1" dirty="0">
              <a:solidFill>
                <a:srgbClr val="FF9518"/>
              </a:solidFill>
              <a:latin typeface="Tajawal Medium" panose="00000600000000000000" pitchFamily="2" charset="-78"/>
              <a:cs typeface="Tajawal Medium" panose="00000600000000000000" pitchFamily="2" charset="-78"/>
            </a:endParaRPr>
          </a:p>
        </p:txBody>
      </p:sp>
    </p:spTree>
    <p:extLst>
      <p:ext uri="{BB962C8B-B14F-4D97-AF65-F5344CB8AC3E}">
        <p14:creationId xmlns:p14="http://schemas.microsoft.com/office/powerpoint/2010/main" val="24161291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1" descr="Logo&#10;&#10;Description automatically generated"/>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15616" y="1947651"/>
            <a:ext cx="3292524" cy="2956551"/>
          </a:xfrm>
          <a:prstGeom prst="rect">
            <a:avLst/>
          </a:prstGeom>
        </p:spPr>
      </p:pic>
      <p:cxnSp>
        <p:nvCxnSpPr>
          <p:cNvPr id="98" name="Straight Connector 97">
            <a:extLst>
              <a:ext uri="{FF2B5EF4-FFF2-40B4-BE49-F238E27FC236}">
                <a16:creationId xmlns:a16="http://schemas.microsoft.com/office/drawing/2014/main" id="{1C6AAE25-BD23-41B5-AAE4-1DA5898C2A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573887"/>
            <a:ext cx="0" cy="3710227"/>
          </a:xfrm>
          <a:prstGeom prst="line">
            <a:avLst/>
          </a:prstGeom>
          <a:ln w="19050">
            <a:solidFill>
              <a:srgbClr val="DF9216"/>
            </a:solidFill>
          </a:ln>
        </p:spPr>
        <p:style>
          <a:lnRef idx="1">
            <a:schemeClr val="accent1"/>
          </a:lnRef>
          <a:fillRef idx="0">
            <a:schemeClr val="accent1"/>
          </a:fillRef>
          <a:effectRef idx="0">
            <a:schemeClr val="accent1"/>
          </a:effectRef>
          <a:fontRef idx="minor">
            <a:schemeClr val="tx1"/>
          </a:fontRef>
        </p:style>
      </p:cxnSp>
      <p:pic>
        <p:nvPicPr>
          <p:cNvPr id="7" name="Picture 6" descr="A picture containing text, clipart&#10;&#10;Description automatically generated">
            <a:extLst>
              <a:ext uri="{FF2B5EF4-FFF2-40B4-BE49-F238E27FC236}">
                <a16:creationId xmlns:a16="http://schemas.microsoft.com/office/drawing/2014/main" id="{7A627A67-EA95-BB26-C7F8-47E7036DA5CF}"/>
              </a:ext>
            </a:extLst>
          </p:cNvPr>
          <p:cNvPicPr>
            <a:picLocks noChangeAspect="1"/>
          </p:cNvPicPr>
          <p:nvPr/>
        </p:nvPicPr>
        <p:blipFill rotWithShape="1">
          <a:blip r:embed="rId3">
            <a:extLst>
              <a:ext uri="{28A0092B-C50C-407E-A947-70E740481C1C}">
                <a14:useLocalDpi xmlns:a14="http://schemas.microsoft.com/office/drawing/2010/main" val="0"/>
              </a:ext>
            </a:extLst>
          </a:blip>
          <a:srcRect b="8239"/>
          <a:stretch/>
        </p:blipFill>
        <p:spPr>
          <a:xfrm>
            <a:off x="4886676" y="2404422"/>
            <a:ext cx="6184580" cy="2043010"/>
          </a:xfrm>
          <a:prstGeom prst="rect">
            <a:avLst/>
          </a:prstGeom>
        </p:spPr>
      </p:pic>
    </p:spTree>
    <p:extLst>
      <p:ext uri="{BB962C8B-B14F-4D97-AF65-F5344CB8AC3E}">
        <p14:creationId xmlns:p14="http://schemas.microsoft.com/office/powerpoint/2010/main" val="95556493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5425</TotalTime>
  <Words>4016</Words>
  <Application>Microsoft Office PowerPoint</Application>
  <PresentationFormat>Widescreen</PresentationFormat>
  <Paragraphs>477</Paragraphs>
  <Slides>51</Slides>
  <Notes>11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51</vt:i4>
      </vt:variant>
    </vt:vector>
  </HeadingPairs>
  <TitlesOfParts>
    <vt:vector size="61" baseType="lpstr">
      <vt:lpstr>Arial</vt:lpstr>
      <vt:lpstr>Calibri</vt:lpstr>
      <vt:lpstr>Calibri Light</vt:lpstr>
      <vt:lpstr>Franklin Gothic Book</vt:lpstr>
      <vt:lpstr>Tajawal ExtraBold</vt:lpstr>
      <vt:lpstr>Tajawal Medium</vt:lpstr>
      <vt:lpstr>Times New Roman</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LENOVO</dc:creator>
  <cp:lastModifiedBy>Doaa Rady</cp:lastModifiedBy>
  <cp:revision>149</cp:revision>
  <dcterms:created xsi:type="dcterms:W3CDTF">2021-08-03T13:03:26Z</dcterms:created>
  <dcterms:modified xsi:type="dcterms:W3CDTF">2024-08-21T18:09:47Z</dcterms:modified>
</cp:coreProperties>
</file>