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1DDD1-BD4A-559B-69E3-B1BAD8E3F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F748F0-81BE-2A0B-729D-F83795B24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B05A9-8CC2-45C3-864F-F69BF59FE2F2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2E061-35C4-4B30-A352-35369D067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120662-3E88-785A-F078-60A42738F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3E51-8325-40D2-816E-14DD70296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63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8DEAB4-ECB9-3C3E-A93A-8D8FEAE16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979396-DFA9-972F-A7C2-B9F9F6D343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4E662F-3CAB-D9F6-FF12-E7A2FAC639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3B05A9-8CC2-45C3-864F-F69BF59FE2F2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38C9E-AD82-0ABE-3EA4-AAEA870EE1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72887-250F-0D02-E5EC-DFBDA629A5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6B3E51-8325-40D2-816E-14DD70296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293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277693-DF08-872E-E035-2001A6B96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0B4823-8D72-7DC7-7FCF-B15E001835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067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64B1ED-9A36-FE12-FACA-74214EF2B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175ECC-3C6A-142E-FA46-67639B325D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948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B59C90A-43E6-DD6C-C290-80098ED42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Learning Objectives:</a:t>
            </a:r>
            <a:endParaRPr 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D89E3A-6449-141A-E82D-344C45F205E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99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93AD345-470E-D101-9950-A9C83CB5F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/>
              <a:t>Three types of Scientific thinking</a:t>
            </a:r>
            <a:endParaRPr lang="en-US" sz="4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4480C3-FB3D-0F13-458A-6BBEFC3617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473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6F32528-50A1-886B-4F7A-8B3DF89B8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9DD0E5-5AC9-3E75-34BA-860D9AB5C1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032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926233-714E-5D1E-342F-EB57D4159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5B7056-BF95-4FA5-5F70-8E8196D465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887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23B44D5-BE8C-D928-33A2-99D9D7911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83557B-2441-9B2E-145B-2E4218C343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824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59C927-C87E-9989-BF13-239A33A50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DD7C64-A018-7400-FE53-3E536A931C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204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12C433-6EF9-AD8E-EE91-A0AEE9158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3F18F4-28D8-7D9C-6F5C-F0BD9CC8AAA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991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24CDE4-4C8A-A86F-D91E-6676BF6CC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A4C55B-828A-3D86-8DE1-7222CB1034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310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114BF4-9EE5-83C7-8D96-BC88F9C1D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7F5A2D-BABA-6BEA-4340-32A26F5C5A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824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5CE8B60-436C-91D9-0E00-321C6123F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280DB5-7AEA-87FE-7BC2-69BCFCDE9C4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500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FF8EC0-8D53-E475-ED79-E3E810A92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1CD417-6E04-EFAB-EAB1-F3249EA348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9077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4912C7B-98EF-B966-71CE-FE6801024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DA7889-EC42-E0A9-5379-F183784B01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2782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9153F1D-AB74-7654-0376-E45657E5F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EA8D22-1753-267E-6661-87EE59CF22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3504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924FC7E-429A-97E7-81FD-AD6052D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D0FFC1-6C82-DAE3-83BC-CC598FD2900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2984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C5E0F3-7468-FC93-6B0E-92DB9B04B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/>
              <a:t>Some approaches involved in creative thinking skills</a:t>
            </a:r>
            <a:endParaRPr lang="en-US" sz="4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FFE2F4-3B18-1BEF-055E-68DBFE3568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7083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79DF458-0581-DABA-BF92-DB99210E8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4E8DD3-4908-B64B-A031-BECB65B5BF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9068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D134639-6377-8FA8-24E2-6211A7B89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8AFDF2-1E0C-B3BD-044B-EA0581A64E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1684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70C755D-AA32-5A3E-04C8-5FE3958E1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B9CA72-6F5F-F555-0D26-245B5E550F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7837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997BC5-FC80-19D6-48E6-0F7647E64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A01D35-78B9-7A3F-C7FB-88571BF7273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6852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10DC7E-36C6-AF8A-EEEF-BB6330C0E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DDA6E5-2A64-5E4B-C69F-63D01D9F5D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8462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12E5848-5E96-9834-B3A8-09488635A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8EA091-0FFF-2A2F-BC35-08215B669F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3994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D7CE25B-208A-E558-373D-A199B7F10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942281-4A39-AE83-19D4-A860514B37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5493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18544CE-A4AD-35A1-E38C-083FCFDE2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7EC6FD-57EF-74F0-87D3-E762CD4CD4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3356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3E1791E-7ED7-ECAF-2E73-ECD6F50FC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6C9EB5-5D85-7B8F-3E2A-059BBCA59E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6140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0FE4C77-4400-E457-5A01-0E50DB832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1F9FE6-5CCE-D1F8-DD1E-9A59E00929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705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E449C9-019F-FCBF-F3B8-6BEA501D0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0C4193-3816-9E84-0C33-DD4AED7079B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3096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10BDEC-8BEB-5AEC-398B-D22B2A9A1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7785EC-53CE-C6F9-0BB8-A8A433259D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0887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A94587D-ABFE-7769-0A49-4225BAB48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A5E6E5-9215-B86E-55E6-1AF7576ECD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4514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13C14FE-2219-050E-06E5-685C01A8C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2D1174-E19C-423E-C8ED-5022A26464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5982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366B7E-A994-9BED-3747-F532251D4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F7BAD5-5A8A-CE1B-2AE3-7F0AD198613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4456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02EAFE-8B8A-BE4C-1FA1-6E637C5B5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09F885-ADCE-AAF6-D353-BCAA39B358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5486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718B06-D302-9472-88BB-2BFC389CA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BEFEE2-ABBD-2EB9-97A8-FA6B34C250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4522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F22E633-A024-4D6F-559A-008A95E14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sz="4000"/>
            </a:br>
            <a:r>
              <a:rPr lang="en-US" sz="4000" b="1"/>
              <a:t> </a:t>
            </a:r>
            <a:r>
              <a:rPr lang="en-US" sz="4400" b="1"/>
              <a:t>Examples</a:t>
            </a:r>
            <a:r>
              <a:rPr lang="en-US" sz="4000" b="1"/>
              <a:t> </a:t>
            </a:r>
            <a:endParaRPr lang="en-US" sz="4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A53998-5B49-3A84-5D8D-56793EC1EC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6582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924457-44C8-7439-EC45-6A233EB52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3200" b="1">
                <a:solidFill>
                  <a:srgbClr val="FF0000"/>
                </a:solidFill>
              </a:rPr>
              <a:t>Creative/Divergent thinking:</a:t>
            </a:r>
            <a:br>
              <a:rPr lang="en-US" sz="3200" b="1">
                <a:solidFill>
                  <a:srgbClr val="FF0000"/>
                </a:solidFill>
              </a:rPr>
            </a:br>
            <a:br>
              <a:rPr lang="en-US" sz="800" b="1">
                <a:solidFill>
                  <a:srgbClr val="FF0000"/>
                </a:solidFill>
              </a:rPr>
            </a:br>
            <a:r>
              <a:rPr lang="en-US" sz="3200"/>
              <a:t>Mr. A’s home is at a distance of five miles from work. His Chevrolet gets 30 MPG. However, he wishes to expend less fuel in his travel for both monetary and conservation-associated reasons. Money is not an issue. 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E42D3B-F075-E31F-078A-4E9B393593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1146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7BD2B6-BEB5-B216-4ED5-A021ABA24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>
                <a:solidFill>
                  <a:srgbClr val="FF0000"/>
                </a:solidFill>
              </a:rPr>
              <a:t>Creative/Divergent thinking:</a:t>
            </a:r>
            <a:br>
              <a:rPr lang="en-US" sz="3200" b="1">
                <a:solidFill>
                  <a:srgbClr val="FF0000"/>
                </a:solidFill>
              </a:rPr>
            </a:br>
            <a:br>
              <a:rPr lang="en-US" sz="800" b="1">
                <a:solidFill>
                  <a:srgbClr val="FF0000"/>
                </a:solidFill>
              </a:rPr>
            </a:br>
            <a:br>
              <a:rPr lang="en-US" sz="3200"/>
            </a:br>
            <a:r>
              <a:rPr lang="en-US" sz="3200" b="1"/>
              <a:t>What choices does he have to cut his fuel consumption?</a:t>
            </a:r>
            <a:br>
              <a:rPr lang="en-US" sz="3200"/>
            </a:br>
            <a:br>
              <a:rPr lang="en-US" sz="3200"/>
            </a:br>
            <a:r>
              <a:rPr lang="en-US" sz="3200"/>
              <a:t>{it could still be possible to find an option that is entirely different from what the user asked –like devise a vehicle that runs off of air, or start a new business from home.}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EB8177-0319-9FC5-53D8-6A912CA558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9406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42559A4-9CD6-DD0E-0529-9874A642D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3200" b="1">
                <a:solidFill>
                  <a:srgbClr val="FF0000"/>
                </a:solidFill>
              </a:rPr>
              <a:t>Critical/Convergent thinking:</a:t>
            </a:r>
            <a:br>
              <a:rPr lang="en-US" sz="3200" b="1">
                <a:solidFill>
                  <a:srgbClr val="FF0000"/>
                </a:solidFill>
              </a:rPr>
            </a:br>
            <a:br>
              <a:rPr lang="en-US" sz="800" b="1">
                <a:solidFill>
                  <a:srgbClr val="FF0000"/>
                </a:solidFill>
              </a:rPr>
            </a:br>
            <a:r>
              <a:rPr lang="en-US" sz="3200"/>
              <a:t>Mr. A’s home is at a distance of five miles from work. His Chevrolet gets 30 MPG. However, he wishes to expend less fuel in his travel for both monetary and conservation-associated reasons. Money is not an issue. 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44E500-389F-183F-987C-402B23732DE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6507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9170DF-7F29-7E00-C505-84AA0EA17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>
                <a:solidFill>
                  <a:srgbClr val="FF0000"/>
                </a:solidFill>
              </a:rPr>
              <a:t>Critical/Convergent thinking:</a:t>
            </a:r>
            <a:br>
              <a:rPr lang="en-US" sz="3200" b="1">
                <a:solidFill>
                  <a:srgbClr val="FF0000"/>
                </a:solidFill>
              </a:rPr>
            </a:br>
            <a:br>
              <a:rPr lang="en-US" sz="800" b="1">
                <a:solidFill>
                  <a:srgbClr val="FF0000"/>
                </a:solidFill>
              </a:rPr>
            </a:br>
            <a:br>
              <a:rPr lang="en-US" sz="3200"/>
            </a:br>
            <a:r>
              <a:rPr lang="en-US" sz="3200" b="1"/>
              <a:t>Which three vehicles are the best replacements for his car?</a:t>
            </a:r>
            <a:r>
              <a:rPr lang="en-US" sz="3200"/>
              <a:t> 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0A6F74-6BFD-B0D8-AA77-230C26F6F3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2164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881CCE-CD2A-A93B-E8FE-B71BEAA0D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503EDF-9F3C-428F-74A0-948424FFAD6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9474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198</Words>
  <Application>Microsoft Office PowerPoint</Application>
  <PresentationFormat>Widescreen</PresentationFormat>
  <Paragraphs>8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Learning Objectives:</vt:lpstr>
      <vt:lpstr>Three types of Scientific thinking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Some approaches involved in creative thinking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Examples </vt:lpstr>
      <vt:lpstr>Creative/Divergent thinking:  Mr. A’s home is at a distance of five miles from work. His Chevrolet gets 30 MPG. However, he wishes to expend less fuel in his travel for both monetary and conservation-associated reasons. Money is not an issue. </vt:lpstr>
      <vt:lpstr>Creative/Divergent thinking:   What choices does he have to cut his fuel consumption?  {it could still be possible to find an option that is entirely different from what the user asked –like devise a vehicle that runs off of air, or start a new business from home.}</vt:lpstr>
      <vt:lpstr>Critical/Convergent thinking:  Mr. A’s home is at a distance of five miles from work. His Chevrolet gets 30 MPG. However, he wishes to expend less fuel in his travel for both monetary and conservation-associated reasons. Money is not an issue. </vt:lpstr>
      <vt:lpstr>Critical/Convergent thinking:   Which three vehicles are the best replacements for his car?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walid raslan</dc:creator>
  <cp:lastModifiedBy>walid raslan</cp:lastModifiedBy>
  <cp:revision>1</cp:revision>
  <dcterms:created xsi:type="dcterms:W3CDTF">2026-02-17T23:05:29Z</dcterms:created>
  <dcterms:modified xsi:type="dcterms:W3CDTF">2026-02-17T23:05:29Z</dcterms:modified>
</cp:coreProperties>
</file>