
<file path=[Content_Types].xml><?xml version="1.0" encoding="utf-8"?>
<Types xmlns="http://schemas.openxmlformats.org/package/2006/content-types">
  <Default Extension="jpeg" ContentType="image/jpeg"/>
  <Default Extension="m4a" ContentType="audio/mp4"/>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notesSlides/notesSlide2.xml" ContentType="application/vnd.openxmlformats-officedocument.presentationml.notesSlide+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0.xml" ContentType="application/vnd.openxmlformats-officedocument.presentationml.tags+xml"/>
  <Override PartName="/ppt/notesSlides/notesSlide3.xml" ContentType="application/vnd.openxmlformats-officedocument.presentationml.notesSlide+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tags/tag34.xml" ContentType="application/vnd.openxmlformats-officedocument.presentationml.tags+xml"/>
  <Override PartName="/ppt/tags/tag35.xml" ContentType="application/vnd.openxmlformats-officedocument.presentationml.tags+xml"/>
  <Override PartName="/ppt/tags/tag36.xml" ContentType="application/vnd.openxmlformats-officedocument.presentationml.tags+xml"/>
  <Override PartName="/ppt/tags/tag37.xml" ContentType="application/vnd.openxmlformats-officedocument.presentationml.tags+xml"/>
  <Override PartName="/ppt/tags/tag38.xml" ContentType="application/vnd.openxmlformats-officedocument.presentationml.tags+xml"/>
  <Override PartName="/ppt/tags/tag39.xml" ContentType="application/vnd.openxmlformats-officedocument.presentationml.tags+xml"/>
  <Override PartName="/ppt/tags/tag40.xml" ContentType="application/vnd.openxmlformats-officedocument.presentationml.tags+xml"/>
  <Override PartName="/ppt/tags/tag41.xml" ContentType="application/vnd.openxmlformats-officedocument.presentationml.tags+xml"/>
  <Override PartName="/ppt/tags/tag42.xml" ContentType="application/vnd.openxmlformats-officedocument.presentationml.tags+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8"/>
  </p:notesMasterIdLst>
  <p:sldIdLst>
    <p:sldId id="480" r:id="rId5"/>
    <p:sldId id="498" r:id="rId6"/>
    <p:sldId id="499" r:id="rId7"/>
    <p:sldId id="500" r:id="rId8"/>
    <p:sldId id="501" r:id="rId9"/>
    <p:sldId id="510" r:id="rId10"/>
    <p:sldId id="511" r:id="rId11"/>
    <p:sldId id="512" r:id="rId12"/>
    <p:sldId id="513" r:id="rId13"/>
    <p:sldId id="514" r:id="rId14"/>
    <p:sldId id="515" r:id="rId15"/>
    <p:sldId id="516" r:id="rId16"/>
    <p:sldId id="517" r:id="rId17"/>
    <p:sldId id="518" r:id="rId18"/>
    <p:sldId id="530" r:id="rId19"/>
    <p:sldId id="531" r:id="rId20"/>
    <p:sldId id="532" r:id="rId21"/>
    <p:sldId id="534" r:id="rId22"/>
    <p:sldId id="535" r:id="rId23"/>
    <p:sldId id="536" r:id="rId24"/>
    <p:sldId id="537" r:id="rId25"/>
    <p:sldId id="538" r:id="rId26"/>
    <p:sldId id="539" r:id="rId27"/>
    <p:sldId id="540" r:id="rId28"/>
    <p:sldId id="541" r:id="rId29"/>
    <p:sldId id="542" r:id="rId30"/>
    <p:sldId id="543" r:id="rId31"/>
    <p:sldId id="544" r:id="rId32"/>
    <p:sldId id="545" r:id="rId33"/>
    <p:sldId id="546" r:id="rId34"/>
    <p:sldId id="547" r:id="rId35"/>
    <p:sldId id="548" r:id="rId36"/>
    <p:sldId id="549" r:id="rId37"/>
    <p:sldId id="550" r:id="rId38"/>
    <p:sldId id="551" r:id="rId39"/>
    <p:sldId id="552" r:id="rId40"/>
    <p:sldId id="553" r:id="rId41"/>
    <p:sldId id="554" r:id="rId42"/>
    <p:sldId id="555" r:id="rId43"/>
    <p:sldId id="556" r:id="rId44"/>
    <p:sldId id="557" r:id="rId45"/>
    <p:sldId id="558" r:id="rId46"/>
    <p:sldId id="313" r:id="rId4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498"/>
            <p14:sldId id="499"/>
            <p14:sldId id="500"/>
            <p14:sldId id="501"/>
            <p14:sldId id="510"/>
            <p14:sldId id="511"/>
            <p14:sldId id="512"/>
            <p14:sldId id="513"/>
            <p14:sldId id="514"/>
            <p14:sldId id="515"/>
            <p14:sldId id="516"/>
            <p14:sldId id="517"/>
            <p14:sldId id="518"/>
            <p14:sldId id="530"/>
            <p14:sldId id="531"/>
            <p14:sldId id="532"/>
            <p14:sldId id="534"/>
            <p14:sldId id="535"/>
            <p14:sldId id="536"/>
            <p14:sldId id="537"/>
            <p14:sldId id="538"/>
            <p14:sldId id="539"/>
            <p14:sldId id="540"/>
            <p14:sldId id="541"/>
            <p14:sldId id="542"/>
            <p14:sldId id="543"/>
            <p14:sldId id="544"/>
            <p14:sldId id="545"/>
            <p14:sldId id="546"/>
            <p14:sldId id="547"/>
            <p14:sldId id="548"/>
            <p14:sldId id="549"/>
            <p14:sldId id="550"/>
            <p14:sldId id="551"/>
            <p14:sldId id="552"/>
            <p14:sldId id="553"/>
            <p14:sldId id="554"/>
            <p14:sldId id="555"/>
            <p14:sldId id="556"/>
            <p14:sldId id="557"/>
            <p14:sldId id="558"/>
            <p14:sldId id="313"/>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852F4A"/>
    <a:srgbClr val="203E5F"/>
    <a:srgbClr val="2D3956"/>
    <a:srgbClr val="000000"/>
    <a:srgbClr val="00AEEF"/>
    <a:srgbClr val="FFD200"/>
    <a:srgbClr val="F58221"/>
    <a:srgbClr val="669BBC"/>
    <a:srgbClr val="8E5A6D"/>
    <a:srgbClr val="FAC74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65" d="100"/>
          <a:sy n="65" d="100"/>
        </p:scale>
        <p:origin x="276" y="4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viewProps" Target="view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presProps" Target="pres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notesMaster" Target="notesMasters/notesMaster1.xml"/><Relationship Id="rId8" Type="http://schemas.openxmlformats.org/officeDocument/2006/relationships/slide" Target="slides/slide4.xml"/><Relationship Id="rId51" Type="http://schemas.openxmlformats.org/officeDocument/2006/relationships/theme" Target="theme/theme1.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5/21/2024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EG" dirty="0"/>
          </a:p>
        </p:txBody>
      </p:sp>
      <p:sp>
        <p:nvSpPr>
          <p:cNvPr id="4" name="Slide Number Placeholder 3"/>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130337556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EG" dirty="0"/>
          </a:p>
        </p:txBody>
      </p:sp>
      <p:sp>
        <p:nvSpPr>
          <p:cNvPr id="4" name="Slide Number Placeholder 3"/>
          <p:cNvSpPr>
            <a:spLocks noGrp="1"/>
          </p:cNvSpPr>
          <p:nvPr>
            <p:ph type="sldNum" sz="quarter" idx="5"/>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237810152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5/21/2024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5/21/2024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5/21/2024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5/21/2024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5/21/2024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5/21/2024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5/21/2024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5/21/2024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5/21/2024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5/21/2024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5/21/2024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5">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5/21/2024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3"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2.xml"/><Relationship Id="rId7" Type="http://schemas.openxmlformats.org/officeDocument/2006/relationships/image" Target="../media/image4.png"/><Relationship Id="rId2" Type="http://schemas.openxmlformats.org/officeDocument/2006/relationships/audio" Target="../media/media1.m4a"/><Relationship Id="rId1" Type="http://schemas.microsoft.com/office/2007/relationships/media" Target="../media/media1.m4a"/><Relationship Id="rId6" Type="http://schemas.openxmlformats.org/officeDocument/2006/relationships/image" Target="../media/image3.png"/><Relationship Id="rId5" Type="http://schemas.openxmlformats.org/officeDocument/2006/relationships/image" Target="../media/image2.png"/><Relationship Id="rId4"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slideLayout" Target="../slideLayouts/slideLayout1.xml"/><Relationship Id="rId1" Type="http://schemas.openxmlformats.org/officeDocument/2006/relationships/tags" Target="../tags/tag1.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slideLayout" Target="../slideLayouts/slideLayout1.xml"/><Relationship Id="rId1" Type="http://schemas.openxmlformats.org/officeDocument/2006/relationships/tags" Target="../tags/tag2.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slideLayout" Target="../slideLayouts/slideLayout1.xml"/><Relationship Id="rId1" Type="http://schemas.openxmlformats.org/officeDocument/2006/relationships/tags" Target="../tags/tag3.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slideLayout" Target="../slideLayouts/slideLayout1.xml"/><Relationship Id="rId1" Type="http://schemas.openxmlformats.org/officeDocument/2006/relationships/tags" Target="../tags/tag4.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slideLayout" Target="../slideLayouts/slideLayout1.xml"/><Relationship Id="rId1" Type="http://schemas.openxmlformats.org/officeDocument/2006/relationships/tags" Target="../tags/tag5.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slideLayout" Target="../slideLayouts/slideLayout1.xml"/><Relationship Id="rId1" Type="http://schemas.openxmlformats.org/officeDocument/2006/relationships/tags" Target="../tags/tag6.xml"/></Relationships>
</file>

<file path=ppt/slides/_rels/slide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slideLayout" Target="../slideLayouts/slideLayout1.xml"/><Relationship Id="rId1" Type="http://schemas.openxmlformats.org/officeDocument/2006/relationships/tags" Target="../tags/tag7.xml"/></Relationships>
</file>

<file path=ppt/slides/_rels/slide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slideLayout" Target="../slideLayouts/slideLayout1.xml"/><Relationship Id="rId1" Type="http://schemas.openxmlformats.org/officeDocument/2006/relationships/tags" Target="../tags/tag8.xml"/><Relationship Id="rId4" Type="http://schemas.openxmlformats.org/officeDocument/2006/relationships/image" Target="../media/image9.png"/></Relationships>
</file>

<file path=ppt/slides/_rels/slide1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slideLayout" Target="../slideLayouts/slideLayout1.xml"/><Relationship Id="rId1" Type="http://schemas.openxmlformats.org/officeDocument/2006/relationships/tags" Target="../tags/tag9.xml"/><Relationship Id="rId4" Type="http://schemas.openxmlformats.org/officeDocument/2006/relationships/image" Target="../media/image10.png"/></Relationships>
</file>

<file path=ppt/slides/_rels/slide1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slideLayout" Target="../slideLayouts/slideLayout1.xml"/><Relationship Id="rId1" Type="http://schemas.openxmlformats.org/officeDocument/2006/relationships/tags" Target="../tags/tag10.xml"/></Relationships>
</file>

<file path=ppt/slides/_rels/slide12.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1.xml"/><Relationship Id="rId1" Type="http://schemas.openxmlformats.org/officeDocument/2006/relationships/tags" Target="../tags/tag11.xml"/><Relationship Id="rId5" Type="http://schemas.openxmlformats.org/officeDocument/2006/relationships/image" Target="../media/image11.jpeg"/><Relationship Id="rId4" Type="http://schemas.openxmlformats.org/officeDocument/2006/relationships/image" Target="../media/image5.png"/></Relationships>
</file>

<file path=ppt/slides/_rels/slide1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slideLayout" Target="../slideLayouts/slideLayout1.xml"/><Relationship Id="rId1" Type="http://schemas.openxmlformats.org/officeDocument/2006/relationships/tags" Target="../tags/tag12.xml"/></Relationships>
</file>

<file path=ppt/slides/_rels/slide1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slideLayout" Target="../slideLayouts/slideLayout1.xml"/><Relationship Id="rId1" Type="http://schemas.openxmlformats.org/officeDocument/2006/relationships/tags" Target="../tags/tag13.xml"/><Relationship Id="rId4" Type="http://schemas.openxmlformats.org/officeDocument/2006/relationships/image" Target="../media/image12.jpeg"/></Relationships>
</file>

<file path=ppt/slides/_rels/slide1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slideLayout" Target="../slideLayouts/slideLayout1.xml"/><Relationship Id="rId1" Type="http://schemas.openxmlformats.org/officeDocument/2006/relationships/tags" Target="../tags/tag14.xml"/><Relationship Id="rId4" Type="http://schemas.openxmlformats.org/officeDocument/2006/relationships/image" Target="../media/image13.png"/></Relationships>
</file>

<file path=ppt/slides/_rels/slide1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slideLayout" Target="../slideLayouts/slideLayout1.xml"/><Relationship Id="rId1" Type="http://schemas.openxmlformats.org/officeDocument/2006/relationships/tags" Target="../tags/tag15.xml"/><Relationship Id="rId4" Type="http://schemas.openxmlformats.org/officeDocument/2006/relationships/image" Target="../media/image14.png"/></Relationships>
</file>

<file path=ppt/slides/_rels/slide1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slideLayout" Target="../slideLayouts/slideLayout1.xml"/><Relationship Id="rId1" Type="http://schemas.openxmlformats.org/officeDocument/2006/relationships/tags" Target="../tags/tag16.xml"/></Relationships>
</file>

<file path=ppt/slides/_rels/slide1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slideLayout" Target="../slideLayouts/slideLayout1.xml"/><Relationship Id="rId1" Type="http://schemas.openxmlformats.org/officeDocument/2006/relationships/tags" Target="../tags/tag17.xml"/></Relationships>
</file>

<file path=ppt/slides/_rels/slide1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slideLayout" Target="../slideLayouts/slideLayout1.xml"/><Relationship Id="rId1" Type="http://schemas.openxmlformats.org/officeDocument/2006/relationships/tags" Target="../tags/tag18.xml"/></Relationships>
</file>

<file path=ppt/slides/_rels/slide2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slideLayout" Target="../slideLayouts/slideLayout1.xml"/><Relationship Id="rId1" Type="http://schemas.openxmlformats.org/officeDocument/2006/relationships/tags" Target="../tags/tag19.xml"/></Relationships>
</file>

<file path=ppt/slides/_rels/slide2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slideLayout" Target="../slideLayouts/slideLayout1.xml"/><Relationship Id="rId1" Type="http://schemas.openxmlformats.org/officeDocument/2006/relationships/tags" Target="../tags/tag20.xml"/></Relationships>
</file>

<file path=ppt/slides/_rels/slide2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slideLayout" Target="../slideLayouts/slideLayout1.xml"/><Relationship Id="rId1" Type="http://schemas.openxmlformats.org/officeDocument/2006/relationships/tags" Target="../tags/tag21.xml"/></Relationships>
</file>

<file path=ppt/slides/_rels/slide2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slideLayout" Target="../slideLayouts/slideLayout1.xml"/><Relationship Id="rId1" Type="http://schemas.openxmlformats.org/officeDocument/2006/relationships/tags" Target="../tags/tag22.xml"/></Relationships>
</file>

<file path=ppt/slides/_rels/slide2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slideLayout" Target="../slideLayouts/slideLayout1.xml"/><Relationship Id="rId1" Type="http://schemas.openxmlformats.org/officeDocument/2006/relationships/tags" Target="../tags/tag23.xml"/></Relationships>
</file>

<file path=ppt/slides/_rels/slide2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slideLayout" Target="../slideLayouts/slideLayout1.xml"/><Relationship Id="rId1" Type="http://schemas.openxmlformats.org/officeDocument/2006/relationships/tags" Target="../tags/tag24.xml"/><Relationship Id="rId4" Type="http://schemas.openxmlformats.org/officeDocument/2006/relationships/image" Target="../media/image15.png"/></Relationships>
</file>

<file path=ppt/slides/_rels/slide2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slideLayout" Target="../slideLayouts/slideLayout1.xml"/><Relationship Id="rId1" Type="http://schemas.openxmlformats.org/officeDocument/2006/relationships/tags" Target="../tags/tag25.xml"/></Relationships>
</file>

<file path=ppt/slides/_rels/slide2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slideLayout" Target="../slideLayouts/slideLayout1.xml"/><Relationship Id="rId1" Type="http://schemas.openxmlformats.org/officeDocument/2006/relationships/tags" Target="../tags/tag26.xml"/></Relationships>
</file>

<file path=ppt/slides/_rels/slide2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slideLayout" Target="../slideLayouts/slideLayout1.xml"/><Relationship Id="rId1" Type="http://schemas.openxmlformats.org/officeDocument/2006/relationships/tags" Target="../tags/tag27.xml"/></Relationships>
</file>

<file path=ppt/slides/_rels/slide2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slideLayout" Target="../slideLayouts/slideLayout1.xml"/><Relationship Id="rId1" Type="http://schemas.openxmlformats.org/officeDocument/2006/relationships/tags" Target="../tags/tag28.xml"/><Relationship Id="rId4" Type="http://schemas.openxmlformats.org/officeDocument/2006/relationships/image" Target="../media/image16.png"/></Relationships>
</file>

<file path=ppt/slides/_rels/slide3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slideLayout" Target="../slideLayouts/slideLayout1.xml"/><Relationship Id="rId1" Type="http://schemas.openxmlformats.org/officeDocument/2006/relationships/tags" Target="../tags/tag29.xml"/><Relationship Id="rId4" Type="http://schemas.openxmlformats.org/officeDocument/2006/relationships/image" Target="../media/image17.png"/></Relationships>
</file>

<file path=ppt/slides/_rels/slide31.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1.xml"/><Relationship Id="rId1" Type="http://schemas.openxmlformats.org/officeDocument/2006/relationships/tags" Target="../tags/tag30.xml"/><Relationship Id="rId5" Type="http://schemas.openxmlformats.org/officeDocument/2006/relationships/image" Target="../media/image18.png"/><Relationship Id="rId4" Type="http://schemas.openxmlformats.org/officeDocument/2006/relationships/image" Target="../media/image5.png"/></Relationships>
</file>

<file path=ppt/slides/_rels/slide3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slideLayout" Target="../slideLayouts/slideLayout1.xml"/><Relationship Id="rId1" Type="http://schemas.openxmlformats.org/officeDocument/2006/relationships/tags" Target="../tags/tag31.xml"/><Relationship Id="rId4" Type="http://schemas.openxmlformats.org/officeDocument/2006/relationships/image" Target="../media/image19.png"/></Relationships>
</file>

<file path=ppt/slides/_rels/slide3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slideLayout" Target="../slideLayouts/slideLayout1.xml"/><Relationship Id="rId1" Type="http://schemas.openxmlformats.org/officeDocument/2006/relationships/tags" Target="../tags/tag32.xml"/></Relationships>
</file>

<file path=ppt/slides/_rels/slide3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slideLayout" Target="../slideLayouts/slideLayout1.xml"/><Relationship Id="rId1" Type="http://schemas.openxmlformats.org/officeDocument/2006/relationships/tags" Target="../tags/tag33.xml"/></Relationships>
</file>

<file path=ppt/slides/_rels/slide3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slideLayout" Target="../slideLayouts/slideLayout1.xml"/><Relationship Id="rId1" Type="http://schemas.openxmlformats.org/officeDocument/2006/relationships/tags" Target="../tags/tag34.xml"/></Relationships>
</file>

<file path=ppt/slides/_rels/slide3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slideLayout" Target="../slideLayouts/slideLayout1.xml"/><Relationship Id="rId1" Type="http://schemas.openxmlformats.org/officeDocument/2006/relationships/tags" Target="../tags/tag35.xml"/></Relationships>
</file>

<file path=ppt/slides/_rels/slide3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slideLayout" Target="../slideLayouts/slideLayout1.xml"/><Relationship Id="rId1" Type="http://schemas.openxmlformats.org/officeDocument/2006/relationships/tags" Target="../tags/tag36.xml"/></Relationships>
</file>

<file path=ppt/slides/_rels/slide3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slideLayout" Target="../slideLayouts/slideLayout1.xml"/><Relationship Id="rId1" Type="http://schemas.openxmlformats.org/officeDocument/2006/relationships/tags" Target="../tags/tag37.xml"/></Relationships>
</file>

<file path=ppt/slides/_rels/slide3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slideLayout" Target="../slideLayouts/slideLayout1.xml"/><Relationship Id="rId1" Type="http://schemas.openxmlformats.org/officeDocument/2006/relationships/tags" Target="../tags/tag38.xml"/></Relationships>
</file>

<file path=ppt/slides/_rels/slide4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slideLayout" Target="../slideLayouts/slideLayout1.xml"/><Relationship Id="rId1" Type="http://schemas.openxmlformats.org/officeDocument/2006/relationships/tags" Target="../tags/tag39.xml"/><Relationship Id="rId4" Type="http://schemas.openxmlformats.org/officeDocument/2006/relationships/image" Target="../media/image20.png"/></Relationships>
</file>

<file path=ppt/slides/_rels/slide4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slideLayout" Target="../slideLayouts/slideLayout1.xml"/><Relationship Id="rId1" Type="http://schemas.openxmlformats.org/officeDocument/2006/relationships/tags" Target="../tags/tag40.xml"/></Relationships>
</file>

<file path=ppt/slides/_rels/slide4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slideLayout" Target="../slideLayouts/slideLayout1.xml"/><Relationship Id="rId1" Type="http://schemas.openxmlformats.org/officeDocument/2006/relationships/tags" Target="../tags/tag41.xml"/><Relationship Id="rId6" Type="http://schemas.openxmlformats.org/officeDocument/2006/relationships/hyperlink" Target="https://legal.thomsonreuters.com/blog/what-is-operational-risk-management/#head-1" TargetMode="External"/><Relationship Id="rId5" Type="http://schemas.openxmlformats.org/officeDocument/2006/relationships/hyperlink" Target="https://legal.thomsonreuters.com/blog/what-is-operational-risk-management/" TargetMode="External"/><Relationship Id="rId4" Type="http://schemas.openxmlformats.org/officeDocument/2006/relationships/hyperlink" Target="https://www.auditboard.com/" TargetMode="External"/></Relationships>
</file>

<file path=ppt/slides/_rels/slide43.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13.xml"/><Relationship Id="rId1" Type="http://schemas.openxmlformats.org/officeDocument/2006/relationships/tags" Target="../tags/tag42.xml"/><Relationship Id="rId5" Type="http://schemas.openxmlformats.org/officeDocument/2006/relationships/image" Target="../media/image21.png"/><Relationship Id="rId4" Type="http://schemas.openxmlformats.org/officeDocument/2006/relationships/image" Target="../media/image5.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1" y="1455848"/>
            <a:ext cx="6096000" cy="1323439"/>
          </a:xfrm>
          <a:prstGeom prst="rect">
            <a:avLst/>
          </a:prstGeom>
          <a:noFill/>
        </p:spPr>
        <p:txBody>
          <a:bodyPr wrap="square" rtlCol="0">
            <a:spAutoFit/>
          </a:bodyPr>
          <a:lstStyle>
            <a:defPPr>
              <a:defRPr lang="en-US"/>
            </a:defPPr>
            <a:lvl1pPr>
              <a:defRPr sz="4400" b="1">
                <a:solidFill>
                  <a:srgbClr val="00B0F0"/>
                </a:solidFill>
                <a:latin typeface="Alexandria" charset="0"/>
                <a:cs typeface="Alexandria" charset="0"/>
              </a:defRPr>
            </a:lvl1pPr>
          </a:lstStyle>
          <a:p>
            <a:pPr algn="ctr"/>
            <a:r>
              <a:rPr lang="en-US" sz="4000" dirty="0"/>
              <a:t>Strategic And Operational Risk Management</a:t>
            </a:r>
          </a:p>
        </p:txBody>
      </p:sp>
      <p:sp>
        <p:nvSpPr>
          <p:cNvPr id="46" name="TextBox 45"/>
          <p:cNvSpPr txBox="1"/>
          <p:nvPr/>
        </p:nvSpPr>
        <p:spPr>
          <a:xfrm>
            <a:off x="2316502" y="3131990"/>
            <a:ext cx="1167307" cy="400110"/>
          </a:xfrm>
          <a:prstGeom prst="rect">
            <a:avLst/>
          </a:prstGeom>
          <a:noFill/>
        </p:spPr>
        <p:txBody>
          <a:bodyPr wrap="none" rtlCol="0">
            <a:spAutoFit/>
          </a:bodyPr>
          <a:lstStyle/>
          <a:p>
            <a:r>
              <a:rPr lang="en-US" sz="2000" b="1" u="sng" dirty="0">
                <a:solidFill>
                  <a:srgbClr val="002060"/>
                </a:solidFill>
                <a:latin typeface="Times New Roman" panose="02020603050405020304" pitchFamily="18" charset="0"/>
                <a:cs typeface="Times New Roman" panose="02020603050405020304" pitchFamily="18" charset="0"/>
              </a:rPr>
              <a:t>PMG630</a:t>
            </a:r>
            <a:endParaRPr lang="en-US" sz="2000" dirty="0">
              <a:latin typeface="Alexandria" charset="0"/>
              <a:cs typeface="Alexandria" charset="0"/>
            </a:endParaRPr>
          </a:p>
        </p:txBody>
      </p:sp>
      <p:pic>
        <p:nvPicPr>
          <p:cNvPr id="4"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2" name="TextBox 1">
            <a:extLst>
              <a:ext uri="{FF2B5EF4-FFF2-40B4-BE49-F238E27FC236}">
                <a16:creationId xmlns:a16="http://schemas.microsoft.com/office/drawing/2014/main" id="{B064ED9D-F779-462F-3C99-D88E66A2D776}"/>
              </a:ext>
            </a:extLst>
          </p:cNvPr>
          <p:cNvSpPr txBox="1"/>
          <p:nvPr/>
        </p:nvSpPr>
        <p:spPr>
          <a:xfrm>
            <a:off x="1032203" y="4324918"/>
            <a:ext cx="3910107" cy="1261884"/>
          </a:xfrm>
          <a:prstGeom prst="rect">
            <a:avLst/>
          </a:prstGeom>
          <a:noFill/>
        </p:spPr>
        <p:txBody>
          <a:bodyPr wrap="square" rtlCol="0">
            <a:spAutoFit/>
          </a:bodyPr>
          <a:lstStyle/>
          <a:p>
            <a:pPr algn="ctr"/>
            <a:r>
              <a:rPr lang="en-US" sz="2400" b="1" u="sng" dirty="0">
                <a:solidFill>
                  <a:srgbClr val="002060"/>
                </a:solidFill>
                <a:latin typeface="Times New Roman" panose="02020603050405020304" pitchFamily="18" charset="0"/>
                <a:cs typeface="Times New Roman" panose="02020603050405020304" pitchFamily="18" charset="0"/>
              </a:rPr>
              <a:t>Prepared by</a:t>
            </a:r>
          </a:p>
          <a:p>
            <a:pPr algn="ctr"/>
            <a:endParaRPr lang="en-US" sz="2400" b="1" u="sng" dirty="0">
              <a:solidFill>
                <a:srgbClr val="002060"/>
              </a:solidFill>
              <a:latin typeface="Times New Roman" panose="02020603050405020304" pitchFamily="18" charset="0"/>
              <a:cs typeface="Times New Roman" panose="02020603050405020304" pitchFamily="18" charset="0"/>
            </a:endParaRPr>
          </a:p>
          <a:p>
            <a:pPr algn="ctr"/>
            <a:r>
              <a:rPr lang="en-US" sz="2800" b="1" dirty="0">
                <a:solidFill>
                  <a:srgbClr val="002060"/>
                </a:solidFill>
                <a:latin typeface="Times New Roman" panose="02020603050405020304" pitchFamily="18" charset="0"/>
                <a:cs typeface="Times New Roman" panose="02020603050405020304" pitchFamily="18" charset="0"/>
              </a:rPr>
              <a:t>Dr. Ayman Hassan </a:t>
            </a:r>
          </a:p>
        </p:txBody>
      </p:sp>
      <p:pic>
        <p:nvPicPr>
          <p:cNvPr id="3" name="Picture 2">
            <a:extLst>
              <a:ext uri="{FF2B5EF4-FFF2-40B4-BE49-F238E27FC236}">
                <a16:creationId xmlns:a16="http://schemas.microsoft.com/office/drawing/2014/main" id="{3EF5EBD3-EFAC-9CAD-F85C-8AA1711C43E5}"/>
              </a:ext>
            </a:extLst>
          </p:cNvPr>
          <p:cNvPicPr>
            <a:picLocks noChangeAspect="1"/>
          </p:cNvPicPr>
          <p:nvPr/>
        </p:nvPicPr>
        <p:blipFill>
          <a:blip r:embed="rId6"/>
          <a:stretch>
            <a:fillRect/>
          </a:stretch>
        </p:blipFill>
        <p:spPr>
          <a:xfrm>
            <a:off x="7081772" y="446049"/>
            <a:ext cx="5641769" cy="5273421"/>
          </a:xfrm>
          <a:prstGeom prst="rect">
            <a:avLst/>
          </a:prstGeom>
        </p:spPr>
      </p:pic>
      <p:sp>
        <p:nvSpPr>
          <p:cNvPr id="10" name="Rectangle: Rounded Corners 9">
            <a:extLst>
              <a:ext uri="{FF2B5EF4-FFF2-40B4-BE49-F238E27FC236}">
                <a16:creationId xmlns:a16="http://schemas.microsoft.com/office/drawing/2014/main" id="{B87213F1-FB5E-4867-A48F-D68F67D7FD62}"/>
              </a:ext>
            </a:extLst>
          </p:cNvPr>
          <p:cNvSpPr/>
          <p:nvPr/>
        </p:nvSpPr>
        <p:spPr>
          <a:xfrm>
            <a:off x="4026" y="5717513"/>
            <a:ext cx="8069457"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1"/>
            <a:r>
              <a:rPr lang="en-US" sz="2600" b="1" dirty="0">
                <a:solidFill>
                  <a:schemeClr val="bg1"/>
                </a:solidFill>
                <a:cs typeface="Alexandria" charset="0"/>
              </a:rPr>
              <a:t>Lecture - 1-: Introduction to operational risks</a:t>
            </a:r>
          </a:p>
        </p:txBody>
      </p:sp>
      <p:pic>
        <p:nvPicPr>
          <p:cNvPr id="6" name="Audio 5">
            <a:hlinkClick r:id="" action="ppaction://media"/>
            <a:extLst>
              <a:ext uri="{FF2B5EF4-FFF2-40B4-BE49-F238E27FC236}">
                <a16:creationId xmlns:a16="http://schemas.microsoft.com/office/drawing/2014/main" id="{FB5C8DA4-EFDD-420C-8E18-9B1FE2164E6E}"/>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11569700" y="6235700"/>
            <a:ext cx="406400" cy="40640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83501"/>
    </mc:Choice>
    <mc:Fallback xmlns="">
      <p:transition spd="slow" advTm="83501"/>
    </mc:Fallback>
  </mc:AlternateContent>
  <p:timing>
    <p:tnLst>
      <p:par>
        <p:cTn id="1" dur="indefinite" restart="never" nodeType="tmRoot">
          <p:childTnLst>
            <p:audio isNarration="1">
              <p:cMediaNode vol="80000" showWhenStopped="0">
                <p:cTn id="2" fill="hold" display="0">
                  <p:stCondLst>
                    <p:cond delay="indefinite"/>
                  </p:stCondLst>
                  <p:endCondLst>
                    <p:cond evt="onStopAudio" delay="0">
                      <p:tgtEl>
                        <p:sldTgt/>
                      </p:tgtEl>
                    </p:cond>
                  </p:endCondLst>
                </p:cTn>
                <p:tgtEl>
                  <p:spTgt spid="6"/>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8150717"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39944" y="952845"/>
            <a:ext cx="12152055"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1" name="Title 1">
            <a:extLst>
              <a:ext uri="{FF2B5EF4-FFF2-40B4-BE49-F238E27FC236}">
                <a16:creationId xmlns:a16="http://schemas.microsoft.com/office/drawing/2014/main" id="{9EF735D8-3FB7-4F60-8C1C-0F1298D2E41F}"/>
              </a:ext>
            </a:extLst>
          </p:cNvPr>
          <p:cNvSpPr txBox="1">
            <a:spLocks/>
          </p:cNvSpPr>
          <p:nvPr/>
        </p:nvSpPr>
        <p:spPr>
          <a:xfrm>
            <a:off x="2364059" y="145629"/>
            <a:ext cx="6900566" cy="655264"/>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nSpc>
                <a:spcPct val="100000"/>
              </a:lnSpc>
            </a:pPr>
            <a:r>
              <a:rPr lang="en-US" sz="3200" dirty="0">
                <a:latin typeface="+mn-lt"/>
              </a:rPr>
              <a:t>Lecture No.1, Content</a:t>
            </a:r>
          </a:p>
        </p:txBody>
      </p:sp>
      <p:sp>
        <p:nvSpPr>
          <p:cNvPr id="12" name="Rectangle 11">
            <a:extLst>
              <a:ext uri="{FF2B5EF4-FFF2-40B4-BE49-F238E27FC236}">
                <a16:creationId xmlns:a16="http://schemas.microsoft.com/office/drawing/2014/main" id="{5D251107-2F70-4E7E-991D-D70C28C9D9FA}"/>
              </a:ext>
            </a:extLst>
          </p:cNvPr>
          <p:cNvSpPr/>
          <p:nvPr/>
        </p:nvSpPr>
        <p:spPr>
          <a:xfrm>
            <a:off x="470647" y="1256750"/>
            <a:ext cx="9353577" cy="5093702"/>
          </a:xfrm>
          <a:prstGeom prst="rect">
            <a:avLst/>
          </a:prstGeom>
        </p:spPr>
        <p:txBody>
          <a:bodyPr wrap="square">
            <a:spAutoFit/>
          </a:bodyPr>
          <a:lstStyle/>
          <a:p>
            <a:pPr marL="504000" lvl="0" indent="-514350" algn="just" rtl="0">
              <a:spcBef>
                <a:spcPts val="600"/>
              </a:spcBef>
              <a:buClr>
                <a:srgbClr val="002060"/>
              </a:buClr>
              <a:buFont typeface="+mj-lt"/>
              <a:buAutoNum type="arabicPeriod"/>
              <a:tabLst>
                <a:tab pos="457200" algn="l"/>
              </a:tabLst>
            </a:pPr>
            <a:r>
              <a:rPr lang="en-US" sz="2800" kern="1200" dirty="0">
                <a:solidFill>
                  <a:srgbClr val="002060"/>
                </a:solidFill>
                <a:effectLst/>
                <a:ea typeface="Times New Roman" panose="02020603050405020304" pitchFamily="18" charset="0"/>
                <a:cs typeface="Times New Roman" panose="02020603050405020304" pitchFamily="18" charset="0"/>
              </a:rPr>
              <a:t>The concept of risk</a:t>
            </a:r>
          </a:p>
          <a:p>
            <a:pPr marL="504000" indent="-514350" algn="just">
              <a:spcBef>
                <a:spcPts val="600"/>
              </a:spcBef>
              <a:buClr>
                <a:srgbClr val="002060"/>
              </a:buClr>
              <a:buFont typeface="+mj-lt"/>
              <a:buAutoNum type="arabicPeriod"/>
              <a:tabLst>
                <a:tab pos="457200" algn="l"/>
              </a:tabLst>
            </a:pPr>
            <a:r>
              <a:rPr lang="en-US" sz="2800" dirty="0">
                <a:solidFill>
                  <a:srgbClr val="002060"/>
                </a:solidFill>
                <a:effectLst/>
                <a:ea typeface="Times New Roman" panose="02020603050405020304" pitchFamily="18" charset="0"/>
                <a:cs typeface="Times New Roman" panose="02020603050405020304" pitchFamily="18" charset="0"/>
              </a:rPr>
              <a:t>Hazards, Risks, and Accidents</a:t>
            </a:r>
            <a:endParaRPr lang="en-US" sz="2800" dirty="0">
              <a:solidFill>
                <a:srgbClr val="002060"/>
              </a:solidFill>
              <a:effectLst/>
              <a:ea typeface="Times New Roman" panose="02020603050405020304" pitchFamily="18" charset="0"/>
            </a:endParaRPr>
          </a:p>
          <a:p>
            <a:pPr marL="504000" lvl="0" indent="-514350" algn="just" rtl="0">
              <a:spcBef>
                <a:spcPts val="600"/>
              </a:spcBef>
              <a:buClr>
                <a:srgbClr val="002060"/>
              </a:buClr>
              <a:buFont typeface="+mj-lt"/>
              <a:buAutoNum type="arabicPeriod"/>
              <a:tabLst>
                <a:tab pos="457200" algn="l"/>
              </a:tabLst>
            </a:pPr>
            <a:r>
              <a:rPr lang="en-US" sz="2800" dirty="0">
                <a:solidFill>
                  <a:srgbClr val="002060"/>
                </a:solidFill>
                <a:cs typeface="Times New Roman" panose="02020603050405020304" pitchFamily="18" charset="0"/>
              </a:rPr>
              <a:t>Types of corporate risks</a:t>
            </a:r>
          </a:p>
          <a:p>
            <a:pPr marL="504000" indent="-514350" algn="just">
              <a:spcBef>
                <a:spcPts val="600"/>
              </a:spcBef>
              <a:buClr>
                <a:srgbClr val="002060"/>
              </a:buClr>
              <a:buFont typeface="+mj-lt"/>
              <a:buAutoNum type="arabicPeriod"/>
              <a:tabLst>
                <a:tab pos="457200" algn="l"/>
              </a:tabLst>
            </a:pPr>
            <a:r>
              <a:rPr lang="en-US" sz="2800" dirty="0">
                <a:solidFill>
                  <a:srgbClr val="002060"/>
                </a:solidFill>
                <a:cs typeface="Times New Roman" panose="02020603050405020304" pitchFamily="18" charset="0"/>
              </a:rPr>
              <a:t>Brief history of Operational risk </a:t>
            </a:r>
          </a:p>
          <a:p>
            <a:pPr marL="504000" lvl="0" indent="-514350">
              <a:spcBef>
                <a:spcPts val="600"/>
              </a:spcBef>
              <a:buClr>
                <a:srgbClr val="002060"/>
              </a:buClr>
              <a:buFont typeface="+mj-lt"/>
              <a:buAutoNum type="arabicPeriod"/>
              <a:tabLst>
                <a:tab pos="457200" algn="l"/>
              </a:tabLst>
            </a:pPr>
            <a:r>
              <a:rPr lang="en-US" sz="2800" dirty="0">
                <a:solidFill>
                  <a:srgbClr val="002060"/>
                </a:solidFill>
                <a:effectLst/>
                <a:ea typeface="Times New Roman" panose="02020603050405020304" pitchFamily="18" charset="0"/>
                <a:cs typeface="Times New Roman" panose="02020603050405020304" pitchFamily="18" charset="0"/>
              </a:rPr>
              <a:t>Operational Risk and Operational Risk Management</a:t>
            </a:r>
            <a:endParaRPr lang="en-US" sz="2800" dirty="0">
              <a:solidFill>
                <a:srgbClr val="002060"/>
              </a:solidFill>
              <a:effectLst/>
              <a:ea typeface="Times New Roman" panose="02020603050405020304" pitchFamily="18" charset="0"/>
            </a:endParaRPr>
          </a:p>
          <a:p>
            <a:pPr marL="504000" lvl="0" indent="-514350">
              <a:spcBef>
                <a:spcPts val="600"/>
              </a:spcBef>
              <a:buClr>
                <a:srgbClr val="002060"/>
              </a:buClr>
              <a:buFont typeface="+mj-lt"/>
              <a:buAutoNum type="arabicPeriod"/>
              <a:tabLst>
                <a:tab pos="457200" algn="l"/>
              </a:tabLst>
            </a:pPr>
            <a:r>
              <a:rPr lang="en-US" sz="2800" dirty="0">
                <a:solidFill>
                  <a:srgbClr val="002060"/>
                </a:solidFill>
                <a:effectLst/>
                <a:ea typeface="Times New Roman" panose="02020603050405020304" pitchFamily="18" charset="0"/>
                <a:cs typeface="Times New Roman" panose="02020603050405020304" pitchFamily="18" charset="0"/>
              </a:rPr>
              <a:t>Objectives of operations management</a:t>
            </a:r>
            <a:endParaRPr lang="en-US" sz="2800" dirty="0">
              <a:solidFill>
                <a:srgbClr val="002060"/>
              </a:solidFill>
              <a:effectLst/>
              <a:ea typeface="Times New Roman" panose="02020603050405020304" pitchFamily="18" charset="0"/>
            </a:endParaRPr>
          </a:p>
          <a:p>
            <a:pPr marL="504000" lvl="0" indent="-514350">
              <a:spcBef>
                <a:spcPts val="600"/>
              </a:spcBef>
              <a:buClr>
                <a:srgbClr val="002060"/>
              </a:buClr>
              <a:buFont typeface="+mj-lt"/>
              <a:buAutoNum type="arabicPeriod"/>
              <a:tabLst>
                <a:tab pos="457200" algn="l"/>
              </a:tabLst>
            </a:pPr>
            <a:r>
              <a:rPr lang="en-US" sz="2800" dirty="0">
                <a:solidFill>
                  <a:srgbClr val="002060"/>
                </a:solidFill>
                <a:effectLst/>
                <a:ea typeface="Times New Roman" panose="02020603050405020304" pitchFamily="18" charset="0"/>
                <a:cs typeface="Times New Roman" panose="02020603050405020304" pitchFamily="18" charset="0"/>
              </a:rPr>
              <a:t>Operational risk management</a:t>
            </a:r>
            <a:endParaRPr lang="en-US" sz="2800" dirty="0">
              <a:solidFill>
                <a:srgbClr val="002060"/>
              </a:solidFill>
              <a:effectLst/>
              <a:ea typeface="Times New Roman" panose="02020603050405020304" pitchFamily="18" charset="0"/>
            </a:endParaRPr>
          </a:p>
          <a:p>
            <a:pPr marL="504000" lvl="0" indent="-514350">
              <a:spcBef>
                <a:spcPts val="600"/>
              </a:spcBef>
              <a:buClr>
                <a:srgbClr val="002060"/>
              </a:buClr>
              <a:buFont typeface="+mj-lt"/>
              <a:buAutoNum type="arabicPeriod"/>
              <a:tabLst>
                <a:tab pos="457200" algn="l"/>
              </a:tabLst>
            </a:pPr>
            <a:r>
              <a:rPr lang="en-US" sz="2800" dirty="0">
                <a:solidFill>
                  <a:srgbClr val="002060"/>
                </a:solidFill>
                <a:ea typeface="Times New Roman" panose="02020603050405020304" pitchFamily="18" charset="0"/>
                <a:cs typeface="Times New Roman" panose="02020603050405020304" pitchFamily="18" charset="0"/>
              </a:rPr>
              <a:t>C</a:t>
            </a:r>
            <a:r>
              <a:rPr lang="en-US" sz="2800" dirty="0">
                <a:solidFill>
                  <a:srgbClr val="002060"/>
                </a:solidFill>
                <a:effectLst/>
                <a:ea typeface="Times New Roman" panose="02020603050405020304" pitchFamily="18" charset="0"/>
                <a:cs typeface="Times New Roman" panose="02020603050405020304" pitchFamily="18" charset="0"/>
              </a:rPr>
              <a:t>lassification Of Operational Risk events</a:t>
            </a:r>
          </a:p>
          <a:p>
            <a:pPr marL="504000" lvl="0" indent="-514350">
              <a:spcBef>
                <a:spcPts val="600"/>
              </a:spcBef>
              <a:buClr>
                <a:srgbClr val="002060"/>
              </a:buClr>
              <a:buFont typeface="+mj-lt"/>
              <a:buAutoNum type="arabicPeriod"/>
              <a:tabLst>
                <a:tab pos="457200" algn="l"/>
              </a:tabLst>
            </a:pPr>
            <a:r>
              <a:rPr lang="en-US" sz="2800" dirty="0">
                <a:solidFill>
                  <a:srgbClr val="002060"/>
                </a:solidFill>
                <a:effectLst/>
                <a:ea typeface="Times New Roman" panose="02020603050405020304" pitchFamily="18" charset="0"/>
              </a:rPr>
              <a:t>The importance of a systems approach</a:t>
            </a:r>
          </a:p>
          <a:p>
            <a:pPr marL="504000" lvl="0" indent="-514350">
              <a:spcBef>
                <a:spcPts val="600"/>
              </a:spcBef>
              <a:buClr>
                <a:srgbClr val="002060"/>
              </a:buClr>
              <a:buFont typeface="+mj-lt"/>
              <a:buAutoNum type="arabicPeriod"/>
              <a:tabLst>
                <a:tab pos="457200" algn="l"/>
              </a:tabLst>
            </a:pPr>
            <a:r>
              <a:rPr lang="en-US" sz="2800" dirty="0">
                <a:solidFill>
                  <a:srgbClr val="002060"/>
                </a:solidFill>
              </a:rPr>
              <a:t>Conclusion</a:t>
            </a:r>
            <a:endParaRPr lang="en-US" sz="2800" dirty="0">
              <a:solidFill>
                <a:srgbClr val="002060"/>
              </a:solidFill>
              <a:effectLst/>
              <a:ea typeface="Times New Roman" panose="02020603050405020304" pitchFamily="18" charset="0"/>
            </a:endParaRPr>
          </a:p>
        </p:txBody>
      </p:sp>
    </p:spTree>
    <p:custDataLst>
      <p:tags r:id="rId1"/>
    </p:custDataLst>
    <p:extLst>
      <p:ext uri="{BB962C8B-B14F-4D97-AF65-F5344CB8AC3E}">
        <p14:creationId xmlns:p14="http://schemas.microsoft.com/office/powerpoint/2010/main" val="2147915977"/>
      </p:ext>
    </p:extLst>
  </p:cSld>
  <p:clrMapOvr>
    <a:masterClrMapping/>
  </p:clrMapOvr>
  <mc:AlternateContent xmlns:mc="http://schemas.openxmlformats.org/markup-compatibility/2006" xmlns:p14="http://schemas.microsoft.com/office/powerpoint/2010/main">
    <mc:Choice Requires="p14">
      <p:transition spd="slow" p14:dur="2000" advTm="293737"/>
    </mc:Choice>
    <mc:Fallback xmlns="">
      <p:transition spd="slow" advTm="293737"/>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12">
                                            <p:txEl>
                                              <p:pRg st="0" end="0"/>
                                            </p:txEl>
                                          </p:spTgt>
                                        </p:tgtEl>
                                        <p:attrNameLst>
                                          <p:attrName>style.visibility</p:attrName>
                                        </p:attrNameLst>
                                      </p:cBhvr>
                                      <p:to>
                                        <p:strVal val="visible"/>
                                      </p:to>
                                    </p:set>
                                    <p:animEffect transition="in" filter="fade">
                                      <p:cBhvr>
                                        <p:cTn id="7" dur="1000"/>
                                        <p:tgtEl>
                                          <p:spTgt spid="12">
                                            <p:txEl>
                                              <p:pRg st="0" end="0"/>
                                            </p:txEl>
                                          </p:spTgt>
                                        </p:tgtEl>
                                      </p:cBhvr>
                                    </p:animEffect>
                                    <p:anim calcmode="lin" valueType="num">
                                      <p:cBhvr>
                                        <p:cTn id="8" dur="1000" fill="hold"/>
                                        <p:tgtEl>
                                          <p:spTgt spid="12">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12">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12">
                                            <p:txEl>
                                              <p:pRg st="1" end="1"/>
                                            </p:txEl>
                                          </p:spTgt>
                                        </p:tgtEl>
                                        <p:attrNameLst>
                                          <p:attrName>style.visibility</p:attrName>
                                        </p:attrNameLst>
                                      </p:cBhvr>
                                      <p:to>
                                        <p:strVal val="visible"/>
                                      </p:to>
                                    </p:set>
                                    <p:animEffect transition="in" filter="fade">
                                      <p:cBhvr>
                                        <p:cTn id="14" dur="1000"/>
                                        <p:tgtEl>
                                          <p:spTgt spid="12">
                                            <p:txEl>
                                              <p:pRg st="1" end="1"/>
                                            </p:txEl>
                                          </p:spTgt>
                                        </p:tgtEl>
                                      </p:cBhvr>
                                    </p:animEffect>
                                    <p:anim calcmode="lin" valueType="num">
                                      <p:cBhvr>
                                        <p:cTn id="15" dur="1000" fill="hold"/>
                                        <p:tgtEl>
                                          <p:spTgt spid="12">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12">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12">
                                            <p:txEl>
                                              <p:pRg st="2" end="2"/>
                                            </p:txEl>
                                          </p:spTgt>
                                        </p:tgtEl>
                                        <p:attrNameLst>
                                          <p:attrName>style.visibility</p:attrName>
                                        </p:attrNameLst>
                                      </p:cBhvr>
                                      <p:to>
                                        <p:strVal val="visible"/>
                                      </p:to>
                                    </p:set>
                                    <p:animEffect transition="in" filter="fade">
                                      <p:cBhvr>
                                        <p:cTn id="21" dur="1000"/>
                                        <p:tgtEl>
                                          <p:spTgt spid="12">
                                            <p:txEl>
                                              <p:pRg st="2" end="2"/>
                                            </p:txEl>
                                          </p:spTgt>
                                        </p:tgtEl>
                                      </p:cBhvr>
                                    </p:animEffect>
                                    <p:anim calcmode="lin" valueType="num">
                                      <p:cBhvr>
                                        <p:cTn id="22" dur="1000" fill="hold"/>
                                        <p:tgtEl>
                                          <p:spTgt spid="12">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12">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12">
                                            <p:txEl>
                                              <p:pRg st="3" end="3"/>
                                            </p:txEl>
                                          </p:spTgt>
                                        </p:tgtEl>
                                        <p:attrNameLst>
                                          <p:attrName>style.visibility</p:attrName>
                                        </p:attrNameLst>
                                      </p:cBhvr>
                                      <p:to>
                                        <p:strVal val="visible"/>
                                      </p:to>
                                    </p:set>
                                    <p:animEffect transition="in" filter="fade">
                                      <p:cBhvr>
                                        <p:cTn id="28" dur="1000"/>
                                        <p:tgtEl>
                                          <p:spTgt spid="12">
                                            <p:txEl>
                                              <p:pRg st="3" end="3"/>
                                            </p:txEl>
                                          </p:spTgt>
                                        </p:tgtEl>
                                      </p:cBhvr>
                                    </p:animEffect>
                                    <p:anim calcmode="lin" valueType="num">
                                      <p:cBhvr>
                                        <p:cTn id="29" dur="1000" fill="hold"/>
                                        <p:tgtEl>
                                          <p:spTgt spid="12">
                                            <p:txEl>
                                              <p:pRg st="3" end="3"/>
                                            </p:txEl>
                                          </p:spTgt>
                                        </p:tgtEl>
                                        <p:attrNameLst>
                                          <p:attrName>ppt_x</p:attrName>
                                        </p:attrNameLst>
                                      </p:cBhvr>
                                      <p:tavLst>
                                        <p:tav tm="0">
                                          <p:val>
                                            <p:strVal val="#ppt_x"/>
                                          </p:val>
                                        </p:tav>
                                        <p:tav tm="100000">
                                          <p:val>
                                            <p:strVal val="#ppt_x"/>
                                          </p:val>
                                        </p:tav>
                                      </p:tavLst>
                                    </p:anim>
                                    <p:anim calcmode="lin" valueType="num">
                                      <p:cBhvr>
                                        <p:cTn id="30" dur="1000" fill="hold"/>
                                        <p:tgtEl>
                                          <p:spTgt spid="12">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12">
                                            <p:txEl>
                                              <p:pRg st="4" end="4"/>
                                            </p:txEl>
                                          </p:spTgt>
                                        </p:tgtEl>
                                        <p:attrNameLst>
                                          <p:attrName>style.visibility</p:attrName>
                                        </p:attrNameLst>
                                      </p:cBhvr>
                                      <p:to>
                                        <p:strVal val="visible"/>
                                      </p:to>
                                    </p:set>
                                    <p:animEffect transition="in" filter="fade">
                                      <p:cBhvr>
                                        <p:cTn id="35" dur="1000"/>
                                        <p:tgtEl>
                                          <p:spTgt spid="12">
                                            <p:txEl>
                                              <p:pRg st="4" end="4"/>
                                            </p:txEl>
                                          </p:spTgt>
                                        </p:tgtEl>
                                      </p:cBhvr>
                                    </p:animEffect>
                                    <p:anim calcmode="lin" valueType="num">
                                      <p:cBhvr>
                                        <p:cTn id="36" dur="1000" fill="hold"/>
                                        <p:tgtEl>
                                          <p:spTgt spid="12">
                                            <p:txEl>
                                              <p:pRg st="4" end="4"/>
                                            </p:txEl>
                                          </p:spTgt>
                                        </p:tgtEl>
                                        <p:attrNameLst>
                                          <p:attrName>ppt_x</p:attrName>
                                        </p:attrNameLst>
                                      </p:cBhvr>
                                      <p:tavLst>
                                        <p:tav tm="0">
                                          <p:val>
                                            <p:strVal val="#ppt_x"/>
                                          </p:val>
                                        </p:tav>
                                        <p:tav tm="100000">
                                          <p:val>
                                            <p:strVal val="#ppt_x"/>
                                          </p:val>
                                        </p:tav>
                                      </p:tavLst>
                                    </p:anim>
                                    <p:anim calcmode="lin" valueType="num">
                                      <p:cBhvr>
                                        <p:cTn id="37" dur="1000" fill="hold"/>
                                        <p:tgtEl>
                                          <p:spTgt spid="12">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nodeType="clickEffect">
                                  <p:stCondLst>
                                    <p:cond delay="0"/>
                                  </p:stCondLst>
                                  <p:childTnLst>
                                    <p:set>
                                      <p:cBhvr>
                                        <p:cTn id="41" dur="1" fill="hold">
                                          <p:stCondLst>
                                            <p:cond delay="0"/>
                                          </p:stCondLst>
                                        </p:cTn>
                                        <p:tgtEl>
                                          <p:spTgt spid="12">
                                            <p:txEl>
                                              <p:pRg st="5" end="5"/>
                                            </p:txEl>
                                          </p:spTgt>
                                        </p:tgtEl>
                                        <p:attrNameLst>
                                          <p:attrName>style.visibility</p:attrName>
                                        </p:attrNameLst>
                                      </p:cBhvr>
                                      <p:to>
                                        <p:strVal val="visible"/>
                                      </p:to>
                                    </p:set>
                                    <p:animEffect transition="in" filter="fade">
                                      <p:cBhvr>
                                        <p:cTn id="42" dur="1000"/>
                                        <p:tgtEl>
                                          <p:spTgt spid="12">
                                            <p:txEl>
                                              <p:pRg st="5" end="5"/>
                                            </p:txEl>
                                          </p:spTgt>
                                        </p:tgtEl>
                                      </p:cBhvr>
                                    </p:animEffect>
                                    <p:anim calcmode="lin" valueType="num">
                                      <p:cBhvr>
                                        <p:cTn id="43" dur="1000" fill="hold"/>
                                        <p:tgtEl>
                                          <p:spTgt spid="12">
                                            <p:txEl>
                                              <p:pRg st="5" end="5"/>
                                            </p:txEl>
                                          </p:spTgt>
                                        </p:tgtEl>
                                        <p:attrNameLst>
                                          <p:attrName>ppt_x</p:attrName>
                                        </p:attrNameLst>
                                      </p:cBhvr>
                                      <p:tavLst>
                                        <p:tav tm="0">
                                          <p:val>
                                            <p:strVal val="#ppt_x"/>
                                          </p:val>
                                        </p:tav>
                                        <p:tav tm="100000">
                                          <p:val>
                                            <p:strVal val="#ppt_x"/>
                                          </p:val>
                                        </p:tav>
                                      </p:tavLst>
                                    </p:anim>
                                    <p:anim calcmode="lin" valueType="num">
                                      <p:cBhvr>
                                        <p:cTn id="44" dur="1000" fill="hold"/>
                                        <p:tgtEl>
                                          <p:spTgt spid="12">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42" presetClass="entr" presetSubtype="0" fill="hold" nodeType="clickEffect">
                                  <p:stCondLst>
                                    <p:cond delay="0"/>
                                  </p:stCondLst>
                                  <p:childTnLst>
                                    <p:set>
                                      <p:cBhvr>
                                        <p:cTn id="48" dur="1" fill="hold">
                                          <p:stCondLst>
                                            <p:cond delay="0"/>
                                          </p:stCondLst>
                                        </p:cTn>
                                        <p:tgtEl>
                                          <p:spTgt spid="12">
                                            <p:txEl>
                                              <p:pRg st="6" end="6"/>
                                            </p:txEl>
                                          </p:spTgt>
                                        </p:tgtEl>
                                        <p:attrNameLst>
                                          <p:attrName>style.visibility</p:attrName>
                                        </p:attrNameLst>
                                      </p:cBhvr>
                                      <p:to>
                                        <p:strVal val="visible"/>
                                      </p:to>
                                    </p:set>
                                    <p:animEffect transition="in" filter="fade">
                                      <p:cBhvr>
                                        <p:cTn id="49" dur="1000"/>
                                        <p:tgtEl>
                                          <p:spTgt spid="12">
                                            <p:txEl>
                                              <p:pRg st="6" end="6"/>
                                            </p:txEl>
                                          </p:spTgt>
                                        </p:tgtEl>
                                      </p:cBhvr>
                                    </p:animEffect>
                                    <p:anim calcmode="lin" valueType="num">
                                      <p:cBhvr>
                                        <p:cTn id="50" dur="1000" fill="hold"/>
                                        <p:tgtEl>
                                          <p:spTgt spid="12">
                                            <p:txEl>
                                              <p:pRg st="6" end="6"/>
                                            </p:txEl>
                                          </p:spTgt>
                                        </p:tgtEl>
                                        <p:attrNameLst>
                                          <p:attrName>ppt_x</p:attrName>
                                        </p:attrNameLst>
                                      </p:cBhvr>
                                      <p:tavLst>
                                        <p:tav tm="0">
                                          <p:val>
                                            <p:strVal val="#ppt_x"/>
                                          </p:val>
                                        </p:tav>
                                        <p:tav tm="100000">
                                          <p:val>
                                            <p:strVal val="#ppt_x"/>
                                          </p:val>
                                        </p:tav>
                                      </p:tavLst>
                                    </p:anim>
                                    <p:anim calcmode="lin" valueType="num">
                                      <p:cBhvr>
                                        <p:cTn id="51" dur="1000" fill="hold"/>
                                        <p:tgtEl>
                                          <p:spTgt spid="12">
                                            <p:txEl>
                                              <p:pRg st="6" end="6"/>
                                            </p:txEl>
                                          </p:spTgt>
                                        </p:tgtEl>
                                        <p:attrNameLst>
                                          <p:attrName>ppt_y</p:attrName>
                                        </p:attrNameLst>
                                      </p:cBhvr>
                                      <p:tavLst>
                                        <p:tav tm="0">
                                          <p:val>
                                            <p:strVal val="#ppt_y+.1"/>
                                          </p:val>
                                        </p:tav>
                                        <p:tav tm="100000">
                                          <p:val>
                                            <p:strVal val="#ppt_y"/>
                                          </p:val>
                                        </p:tav>
                                      </p:tavLst>
                                    </p:anim>
                                  </p:childTnLst>
                                </p:cTn>
                              </p:par>
                            </p:childTnLst>
                          </p:cTn>
                        </p:par>
                      </p:childTnLst>
                    </p:cTn>
                  </p:par>
                  <p:par>
                    <p:cTn id="52" fill="hold">
                      <p:stCondLst>
                        <p:cond delay="indefinite"/>
                      </p:stCondLst>
                      <p:childTnLst>
                        <p:par>
                          <p:cTn id="53" fill="hold">
                            <p:stCondLst>
                              <p:cond delay="0"/>
                            </p:stCondLst>
                            <p:childTnLst>
                              <p:par>
                                <p:cTn id="54" presetID="42" presetClass="entr" presetSubtype="0" fill="hold" nodeType="clickEffect">
                                  <p:stCondLst>
                                    <p:cond delay="0"/>
                                  </p:stCondLst>
                                  <p:childTnLst>
                                    <p:set>
                                      <p:cBhvr>
                                        <p:cTn id="55" dur="1" fill="hold">
                                          <p:stCondLst>
                                            <p:cond delay="0"/>
                                          </p:stCondLst>
                                        </p:cTn>
                                        <p:tgtEl>
                                          <p:spTgt spid="12">
                                            <p:txEl>
                                              <p:pRg st="7" end="7"/>
                                            </p:txEl>
                                          </p:spTgt>
                                        </p:tgtEl>
                                        <p:attrNameLst>
                                          <p:attrName>style.visibility</p:attrName>
                                        </p:attrNameLst>
                                      </p:cBhvr>
                                      <p:to>
                                        <p:strVal val="visible"/>
                                      </p:to>
                                    </p:set>
                                    <p:animEffect transition="in" filter="fade">
                                      <p:cBhvr>
                                        <p:cTn id="56" dur="1000"/>
                                        <p:tgtEl>
                                          <p:spTgt spid="12">
                                            <p:txEl>
                                              <p:pRg st="7" end="7"/>
                                            </p:txEl>
                                          </p:spTgt>
                                        </p:tgtEl>
                                      </p:cBhvr>
                                    </p:animEffect>
                                    <p:anim calcmode="lin" valueType="num">
                                      <p:cBhvr>
                                        <p:cTn id="57" dur="1000" fill="hold"/>
                                        <p:tgtEl>
                                          <p:spTgt spid="12">
                                            <p:txEl>
                                              <p:pRg st="7" end="7"/>
                                            </p:txEl>
                                          </p:spTgt>
                                        </p:tgtEl>
                                        <p:attrNameLst>
                                          <p:attrName>ppt_x</p:attrName>
                                        </p:attrNameLst>
                                      </p:cBhvr>
                                      <p:tavLst>
                                        <p:tav tm="0">
                                          <p:val>
                                            <p:strVal val="#ppt_x"/>
                                          </p:val>
                                        </p:tav>
                                        <p:tav tm="100000">
                                          <p:val>
                                            <p:strVal val="#ppt_x"/>
                                          </p:val>
                                        </p:tav>
                                      </p:tavLst>
                                    </p:anim>
                                    <p:anim calcmode="lin" valueType="num">
                                      <p:cBhvr>
                                        <p:cTn id="58" dur="1000" fill="hold"/>
                                        <p:tgtEl>
                                          <p:spTgt spid="12">
                                            <p:txEl>
                                              <p:pRg st="7" end="7"/>
                                            </p:txEl>
                                          </p:spTgt>
                                        </p:tgtEl>
                                        <p:attrNameLst>
                                          <p:attrName>ppt_y</p:attrName>
                                        </p:attrNameLst>
                                      </p:cBhvr>
                                      <p:tavLst>
                                        <p:tav tm="0">
                                          <p:val>
                                            <p:strVal val="#ppt_y+.1"/>
                                          </p:val>
                                        </p:tav>
                                        <p:tav tm="100000">
                                          <p:val>
                                            <p:strVal val="#ppt_y"/>
                                          </p:val>
                                        </p:tav>
                                      </p:tavLst>
                                    </p:anim>
                                  </p:childTnLst>
                                </p:cTn>
                              </p:par>
                            </p:childTnLst>
                          </p:cTn>
                        </p:par>
                      </p:childTnLst>
                    </p:cTn>
                  </p:par>
                  <p:par>
                    <p:cTn id="59" fill="hold">
                      <p:stCondLst>
                        <p:cond delay="indefinite"/>
                      </p:stCondLst>
                      <p:childTnLst>
                        <p:par>
                          <p:cTn id="60" fill="hold">
                            <p:stCondLst>
                              <p:cond delay="0"/>
                            </p:stCondLst>
                            <p:childTnLst>
                              <p:par>
                                <p:cTn id="61" presetID="42" presetClass="entr" presetSubtype="0" fill="hold" nodeType="clickEffect">
                                  <p:stCondLst>
                                    <p:cond delay="0"/>
                                  </p:stCondLst>
                                  <p:childTnLst>
                                    <p:set>
                                      <p:cBhvr>
                                        <p:cTn id="62" dur="1" fill="hold">
                                          <p:stCondLst>
                                            <p:cond delay="0"/>
                                          </p:stCondLst>
                                        </p:cTn>
                                        <p:tgtEl>
                                          <p:spTgt spid="12">
                                            <p:txEl>
                                              <p:pRg st="8" end="8"/>
                                            </p:txEl>
                                          </p:spTgt>
                                        </p:tgtEl>
                                        <p:attrNameLst>
                                          <p:attrName>style.visibility</p:attrName>
                                        </p:attrNameLst>
                                      </p:cBhvr>
                                      <p:to>
                                        <p:strVal val="visible"/>
                                      </p:to>
                                    </p:set>
                                    <p:animEffect transition="in" filter="fade">
                                      <p:cBhvr>
                                        <p:cTn id="63" dur="1000"/>
                                        <p:tgtEl>
                                          <p:spTgt spid="12">
                                            <p:txEl>
                                              <p:pRg st="8" end="8"/>
                                            </p:txEl>
                                          </p:spTgt>
                                        </p:tgtEl>
                                      </p:cBhvr>
                                    </p:animEffect>
                                    <p:anim calcmode="lin" valueType="num">
                                      <p:cBhvr>
                                        <p:cTn id="64" dur="1000" fill="hold"/>
                                        <p:tgtEl>
                                          <p:spTgt spid="12">
                                            <p:txEl>
                                              <p:pRg st="8" end="8"/>
                                            </p:txEl>
                                          </p:spTgt>
                                        </p:tgtEl>
                                        <p:attrNameLst>
                                          <p:attrName>ppt_x</p:attrName>
                                        </p:attrNameLst>
                                      </p:cBhvr>
                                      <p:tavLst>
                                        <p:tav tm="0">
                                          <p:val>
                                            <p:strVal val="#ppt_x"/>
                                          </p:val>
                                        </p:tav>
                                        <p:tav tm="100000">
                                          <p:val>
                                            <p:strVal val="#ppt_x"/>
                                          </p:val>
                                        </p:tav>
                                      </p:tavLst>
                                    </p:anim>
                                    <p:anim calcmode="lin" valueType="num">
                                      <p:cBhvr>
                                        <p:cTn id="65" dur="1000" fill="hold"/>
                                        <p:tgtEl>
                                          <p:spTgt spid="12">
                                            <p:txEl>
                                              <p:pRg st="8" end="8"/>
                                            </p:txEl>
                                          </p:spTgt>
                                        </p:tgtEl>
                                        <p:attrNameLst>
                                          <p:attrName>ppt_y</p:attrName>
                                        </p:attrNameLst>
                                      </p:cBhvr>
                                      <p:tavLst>
                                        <p:tav tm="0">
                                          <p:val>
                                            <p:strVal val="#ppt_y+.1"/>
                                          </p:val>
                                        </p:tav>
                                        <p:tav tm="100000">
                                          <p:val>
                                            <p:strVal val="#ppt_y"/>
                                          </p:val>
                                        </p:tav>
                                      </p:tavLst>
                                    </p:anim>
                                  </p:childTnLst>
                                </p:cTn>
                              </p:par>
                            </p:childTnLst>
                          </p:cTn>
                        </p:par>
                      </p:childTnLst>
                    </p:cTn>
                  </p:par>
                  <p:par>
                    <p:cTn id="66" fill="hold">
                      <p:stCondLst>
                        <p:cond delay="indefinite"/>
                      </p:stCondLst>
                      <p:childTnLst>
                        <p:par>
                          <p:cTn id="67" fill="hold">
                            <p:stCondLst>
                              <p:cond delay="0"/>
                            </p:stCondLst>
                            <p:childTnLst>
                              <p:par>
                                <p:cTn id="68" presetID="42" presetClass="entr" presetSubtype="0" fill="hold" nodeType="clickEffect">
                                  <p:stCondLst>
                                    <p:cond delay="0"/>
                                  </p:stCondLst>
                                  <p:childTnLst>
                                    <p:set>
                                      <p:cBhvr>
                                        <p:cTn id="69" dur="1" fill="hold">
                                          <p:stCondLst>
                                            <p:cond delay="0"/>
                                          </p:stCondLst>
                                        </p:cTn>
                                        <p:tgtEl>
                                          <p:spTgt spid="12">
                                            <p:txEl>
                                              <p:pRg st="9" end="9"/>
                                            </p:txEl>
                                          </p:spTgt>
                                        </p:tgtEl>
                                        <p:attrNameLst>
                                          <p:attrName>style.visibility</p:attrName>
                                        </p:attrNameLst>
                                      </p:cBhvr>
                                      <p:to>
                                        <p:strVal val="visible"/>
                                      </p:to>
                                    </p:set>
                                    <p:animEffect transition="in" filter="fade">
                                      <p:cBhvr>
                                        <p:cTn id="70" dur="1000"/>
                                        <p:tgtEl>
                                          <p:spTgt spid="12">
                                            <p:txEl>
                                              <p:pRg st="9" end="9"/>
                                            </p:txEl>
                                          </p:spTgt>
                                        </p:tgtEl>
                                      </p:cBhvr>
                                    </p:animEffect>
                                    <p:anim calcmode="lin" valueType="num">
                                      <p:cBhvr>
                                        <p:cTn id="71" dur="1000" fill="hold"/>
                                        <p:tgtEl>
                                          <p:spTgt spid="12">
                                            <p:txEl>
                                              <p:pRg st="9" end="9"/>
                                            </p:txEl>
                                          </p:spTgt>
                                        </p:tgtEl>
                                        <p:attrNameLst>
                                          <p:attrName>ppt_x</p:attrName>
                                        </p:attrNameLst>
                                      </p:cBhvr>
                                      <p:tavLst>
                                        <p:tav tm="0">
                                          <p:val>
                                            <p:strVal val="#ppt_x"/>
                                          </p:val>
                                        </p:tav>
                                        <p:tav tm="100000">
                                          <p:val>
                                            <p:strVal val="#ppt_x"/>
                                          </p:val>
                                        </p:tav>
                                      </p:tavLst>
                                    </p:anim>
                                    <p:anim calcmode="lin" valueType="num">
                                      <p:cBhvr>
                                        <p:cTn id="72" dur="1000" fill="hold"/>
                                        <p:tgtEl>
                                          <p:spTgt spid="12">
                                            <p:txEl>
                                              <p:pRg st="9" end="9"/>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8150717"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3955" y="952845"/>
            <a:ext cx="11985117"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itle 1">
            <a:extLst>
              <a:ext uri="{FF2B5EF4-FFF2-40B4-BE49-F238E27FC236}">
                <a16:creationId xmlns:a16="http://schemas.microsoft.com/office/drawing/2014/main" id="{0E708E28-E70D-4CA1-8661-7DC254ABBD2F}"/>
              </a:ext>
            </a:extLst>
          </p:cNvPr>
          <p:cNvSpPr txBox="1">
            <a:spLocks/>
          </p:cNvSpPr>
          <p:nvPr/>
        </p:nvSpPr>
        <p:spPr>
          <a:xfrm>
            <a:off x="2385212" y="174400"/>
            <a:ext cx="3547236" cy="655264"/>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l">
              <a:lnSpc>
                <a:spcPct val="100000"/>
              </a:lnSpc>
              <a:tabLst>
                <a:tab pos="457200" algn="l"/>
              </a:tabLst>
            </a:pPr>
            <a:r>
              <a:rPr lang="en-US" sz="2800" b="1" dirty="0">
                <a:latin typeface="+mn-lt"/>
              </a:rPr>
              <a:t>1. The concept of risk</a:t>
            </a:r>
          </a:p>
        </p:txBody>
      </p:sp>
      <p:sp>
        <p:nvSpPr>
          <p:cNvPr id="8" name="Rectangle 7">
            <a:extLst>
              <a:ext uri="{FF2B5EF4-FFF2-40B4-BE49-F238E27FC236}">
                <a16:creationId xmlns:a16="http://schemas.microsoft.com/office/drawing/2014/main" id="{AB9641FE-8309-44D5-A2AB-3016CE831272}"/>
              </a:ext>
            </a:extLst>
          </p:cNvPr>
          <p:cNvSpPr/>
          <p:nvPr/>
        </p:nvSpPr>
        <p:spPr>
          <a:xfrm>
            <a:off x="858644" y="1987716"/>
            <a:ext cx="10728747" cy="2308324"/>
          </a:xfrm>
          <a:prstGeom prst="rect">
            <a:avLst/>
          </a:prstGeom>
        </p:spPr>
        <p:txBody>
          <a:bodyPr wrap="square">
            <a:spAutoFit/>
          </a:bodyPr>
          <a:lstStyle/>
          <a:p>
            <a:pPr marL="457200" indent="-457200" algn="just">
              <a:buFont typeface="Wingdings" panose="05000000000000000000" pitchFamily="2" charset="2"/>
              <a:buChar char="q"/>
            </a:pPr>
            <a:r>
              <a:rPr lang="en-US" sz="2400" dirty="0">
                <a:solidFill>
                  <a:prstClr val="black"/>
                </a:solidFill>
              </a:rPr>
              <a:t>Definition: Risk means future uncertainty about deviation from the expected outcome, and various risks arise due to uncertainty arising from various factors affecting the situation.</a:t>
            </a:r>
          </a:p>
          <a:p>
            <a:pPr algn="just"/>
            <a:endParaRPr lang="en-US" sz="2400" dirty="0">
              <a:solidFill>
                <a:prstClr val="black"/>
              </a:solidFill>
            </a:endParaRPr>
          </a:p>
          <a:p>
            <a:pPr marL="457200" indent="-457200" algn="just">
              <a:buFont typeface="Wingdings" panose="05000000000000000000" pitchFamily="2" charset="2"/>
              <a:buChar char="q"/>
            </a:pPr>
            <a:r>
              <a:rPr lang="en-US" sz="2400" u="sng" dirty="0">
                <a:solidFill>
                  <a:srgbClr val="002060"/>
                </a:solidFill>
              </a:rPr>
              <a:t>So we note that...risk is related to uncertainty, and therefore it is a probability rate that is less than 100% and greater than 0%</a:t>
            </a:r>
            <a:endParaRPr lang="en-US" sz="2400" dirty="0">
              <a:solidFill>
                <a:prstClr val="black"/>
              </a:solidFill>
              <a:latin typeface="Calibri" panose="020F0502020204030204"/>
            </a:endParaRPr>
          </a:p>
        </p:txBody>
      </p:sp>
      <p:sp>
        <p:nvSpPr>
          <p:cNvPr id="9" name="TextBox 8">
            <a:extLst>
              <a:ext uri="{FF2B5EF4-FFF2-40B4-BE49-F238E27FC236}">
                <a16:creationId xmlns:a16="http://schemas.microsoft.com/office/drawing/2014/main" id="{29431121-E8A1-4359-B57D-BD3EDF0ACFBE}"/>
              </a:ext>
            </a:extLst>
          </p:cNvPr>
          <p:cNvSpPr txBox="1"/>
          <p:nvPr/>
        </p:nvSpPr>
        <p:spPr>
          <a:xfrm>
            <a:off x="3182890" y="1193265"/>
            <a:ext cx="6094140" cy="523220"/>
          </a:xfrm>
          <a:prstGeom prst="rect">
            <a:avLst/>
          </a:prstGeom>
          <a:noFill/>
        </p:spPr>
        <p:txBody>
          <a:bodyPr wrap="square">
            <a:spAutoFit/>
          </a:bodyPr>
          <a:lstStyle/>
          <a:p>
            <a:pPr algn="ctr"/>
            <a:r>
              <a:rPr lang="en-US" sz="2800" b="1" u="sng" dirty="0">
                <a:solidFill>
                  <a:prstClr val="black"/>
                </a:solidFill>
              </a:rPr>
              <a:t>What is a risk ?</a:t>
            </a:r>
          </a:p>
        </p:txBody>
      </p:sp>
      <p:sp>
        <p:nvSpPr>
          <p:cNvPr id="10" name="TextBox 9">
            <a:extLst>
              <a:ext uri="{FF2B5EF4-FFF2-40B4-BE49-F238E27FC236}">
                <a16:creationId xmlns:a16="http://schemas.microsoft.com/office/drawing/2014/main" id="{531DE3C0-DFD5-40D1-9427-4D636333731A}"/>
              </a:ext>
            </a:extLst>
          </p:cNvPr>
          <p:cNvSpPr txBox="1"/>
          <p:nvPr/>
        </p:nvSpPr>
        <p:spPr>
          <a:xfrm>
            <a:off x="858643" y="4974923"/>
            <a:ext cx="10728748" cy="1140697"/>
          </a:xfrm>
          <a:prstGeom prst="rect">
            <a:avLst/>
          </a:prstGeom>
          <a:noFill/>
        </p:spPr>
        <p:txBody>
          <a:bodyPr wrap="square">
            <a:spAutoFit/>
          </a:bodyPr>
          <a:lstStyle/>
          <a:p>
            <a:pPr marL="342900" indent="-342900">
              <a:lnSpc>
                <a:spcPct val="150000"/>
              </a:lnSpc>
              <a:buFont typeface="Wingdings" panose="05000000000000000000" pitchFamily="2" charset="2"/>
              <a:buChar char="ü"/>
            </a:pPr>
            <a:r>
              <a:rPr lang="en-US" sz="2400" dirty="0">
                <a:solidFill>
                  <a:srgbClr val="852F4A"/>
                </a:solidFill>
              </a:rPr>
              <a:t>There is a positive relationship between risk and profit. “More risk, more profit, and so on. Less risk, less profit.” There is no action without relative risk</a:t>
            </a:r>
            <a:endParaRPr lang="ar-EG" sz="2400" dirty="0">
              <a:solidFill>
                <a:srgbClr val="852F4A"/>
              </a:solidFill>
            </a:endParaRPr>
          </a:p>
        </p:txBody>
      </p:sp>
      <p:sp>
        <p:nvSpPr>
          <p:cNvPr id="11" name="TextBox 10">
            <a:extLst>
              <a:ext uri="{FF2B5EF4-FFF2-40B4-BE49-F238E27FC236}">
                <a16:creationId xmlns:a16="http://schemas.microsoft.com/office/drawing/2014/main" id="{14768106-D025-4C20-A0B7-D73FDC831C09}"/>
              </a:ext>
            </a:extLst>
          </p:cNvPr>
          <p:cNvSpPr txBox="1"/>
          <p:nvPr/>
        </p:nvSpPr>
        <p:spPr>
          <a:xfrm>
            <a:off x="3182890" y="4409894"/>
            <a:ext cx="6094140" cy="523220"/>
          </a:xfrm>
          <a:prstGeom prst="rect">
            <a:avLst/>
          </a:prstGeom>
          <a:noFill/>
        </p:spPr>
        <p:txBody>
          <a:bodyPr wrap="square">
            <a:spAutoFit/>
          </a:bodyPr>
          <a:lstStyle/>
          <a:p>
            <a:pPr algn="ctr"/>
            <a:r>
              <a:rPr lang="en-US" sz="2800" b="1" dirty="0"/>
              <a:t>Why take </a:t>
            </a:r>
            <a:r>
              <a:rPr lang="en-US" sz="2800" b="1" u="sng" dirty="0">
                <a:solidFill>
                  <a:prstClr val="black"/>
                </a:solidFill>
              </a:rPr>
              <a:t>the</a:t>
            </a:r>
            <a:r>
              <a:rPr lang="en-US" sz="2800" b="1" dirty="0"/>
              <a:t> risk?</a:t>
            </a:r>
            <a:endParaRPr lang="ar-EG" sz="2800" b="1" dirty="0"/>
          </a:p>
        </p:txBody>
      </p:sp>
    </p:spTree>
    <p:custDataLst>
      <p:tags r:id="rId1"/>
    </p:custDataLst>
    <p:extLst>
      <p:ext uri="{BB962C8B-B14F-4D97-AF65-F5344CB8AC3E}">
        <p14:creationId xmlns:p14="http://schemas.microsoft.com/office/powerpoint/2010/main" val="95014885"/>
      </p:ext>
    </p:extLst>
  </p:cSld>
  <p:clrMapOvr>
    <a:masterClrMapping/>
  </p:clrMapOvr>
  <mc:AlternateContent xmlns:mc="http://schemas.openxmlformats.org/markup-compatibility/2006" xmlns:p14="http://schemas.microsoft.com/office/powerpoint/2010/main">
    <mc:Choice Requires="p14">
      <p:transition spd="slow" p14:dur="2000" advTm="260291"/>
    </mc:Choice>
    <mc:Fallback xmlns="">
      <p:transition spd="slow" advTm="260291"/>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fade">
                                      <p:cBhvr>
                                        <p:cTn id="7" dur="1000"/>
                                        <p:tgtEl>
                                          <p:spTgt spid="9">
                                            <p:txEl>
                                              <p:pRg st="0" end="0"/>
                                            </p:txEl>
                                          </p:spTgt>
                                        </p:tgtEl>
                                      </p:cBhvr>
                                    </p:animEffect>
                                    <p:anim calcmode="lin" valueType="num">
                                      <p:cBhvr>
                                        <p:cTn id="8" dur="1000" fill="hold"/>
                                        <p:tgtEl>
                                          <p:spTgt spid="9">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9">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8">
                                            <p:txEl>
                                              <p:pRg st="0" end="0"/>
                                            </p:txEl>
                                          </p:spTgt>
                                        </p:tgtEl>
                                        <p:attrNameLst>
                                          <p:attrName>style.visibility</p:attrName>
                                        </p:attrNameLst>
                                      </p:cBhvr>
                                      <p:to>
                                        <p:strVal val="visible"/>
                                      </p:to>
                                    </p:set>
                                    <p:animEffect transition="in" filter="fade">
                                      <p:cBhvr>
                                        <p:cTn id="14" dur="1000"/>
                                        <p:tgtEl>
                                          <p:spTgt spid="8">
                                            <p:txEl>
                                              <p:pRg st="0" end="0"/>
                                            </p:txEl>
                                          </p:spTgt>
                                        </p:tgtEl>
                                      </p:cBhvr>
                                    </p:animEffect>
                                    <p:anim calcmode="lin" valueType="num">
                                      <p:cBhvr>
                                        <p:cTn id="15" dur="1000" fill="hold"/>
                                        <p:tgtEl>
                                          <p:spTgt spid="8">
                                            <p:txEl>
                                              <p:pRg st="0" end="0"/>
                                            </p:txEl>
                                          </p:spTgt>
                                        </p:tgtEl>
                                        <p:attrNameLst>
                                          <p:attrName>ppt_x</p:attrName>
                                        </p:attrNameLst>
                                      </p:cBhvr>
                                      <p:tavLst>
                                        <p:tav tm="0">
                                          <p:val>
                                            <p:strVal val="#ppt_x"/>
                                          </p:val>
                                        </p:tav>
                                        <p:tav tm="100000">
                                          <p:val>
                                            <p:strVal val="#ppt_x"/>
                                          </p:val>
                                        </p:tav>
                                      </p:tavLst>
                                    </p:anim>
                                    <p:anim calcmode="lin" valueType="num">
                                      <p:cBhvr>
                                        <p:cTn id="16" dur="1000" fill="hold"/>
                                        <p:tgtEl>
                                          <p:spTgt spid="8">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8">
                                            <p:txEl>
                                              <p:pRg st="2" end="2"/>
                                            </p:txEl>
                                          </p:spTgt>
                                        </p:tgtEl>
                                        <p:attrNameLst>
                                          <p:attrName>style.visibility</p:attrName>
                                        </p:attrNameLst>
                                      </p:cBhvr>
                                      <p:to>
                                        <p:strVal val="visible"/>
                                      </p:to>
                                    </p:set>
                                    <p:animEffect transition="in" filter="fade">
                                      <p:cBhvr>
                                        <p:cTn id="21" dur="1000"/>
                                        <p:tgtEl>
                                          <p:spTgt spid="8">
                                            <p:txEl>
                                              <p:pRg st="2" end="2"/>
                                            </p:txEl>
                                          </p:spTgt>
                                        </p:tgtEl>
                                      </p:cBhvr>
                                    </p:animEffect>
                                    <p:anim calcmode="lin" valueType="num">
                                      <p:cBhvr>
                                        <p:cTn id="22" dur="1000" fill="hold"/>
                                        <p:tgtEl>
                                          <p:spTgt spid="8">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8">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11">
                                            <p:txEl>
                                              <p:pRg st="0" end="0"/>
                                            </p:txEl>
                                          </p:spTgt>
                                        </p:tgtEl>
                                        <p:attrNameLst>
                                          <p:attrName>style.visibility</p:attrName>
                                        </p:attrNameLst>
                                      </p:cBhvr>
                                      <p:to>
                                        <p:strVal val="visible"/>
                                      </p:to>
                                    </p:set>
                                    <p:animEffect transition="in" filter="fade">
                                      <p:cBhvr>
                                        <p:cTn id="28" dur="1000"/>
                                        <p:tgtEl>
                                          <p:spTgt spid="11">
                                            <p:txEl>
                                              <p:pRg st="0" end="0"/>
                                            </p:txEl>
                                          </p:spTgt>
                                        </p:tgtEl>
                                      </p:cBhvr>
                                    </p:animEffect>
                                    <p:anim calcmode="lin" valueType="num">
                                      <p:cBhvr>
                                        <p:cTn id="29" dur="1000" fill="hold"/>
                                        <p:tgtEl>
                                          <p:spTgt spid="11">
                                            <p:txEl>
                                              <p:pRg st="0" end="0"/>
                                            </p:txEl>
                                          </p:spTgt>
                                        </p:tgtEl>
                                        <p:attrNameLst>
                                          <p:attrName>ppt_x</p:attrName>
                                        </p:attrNameLst>
                                      </p:cBhvr>
                                      <p:tavLst>
                                        <p:tav tm="0">
                                          <p:val>
                                            <p:strVal val="#ppt_x"/>
                                          </p:val>
                                        </p:tav>
                                        <p:tav tm="100000">
                                          <p:val>
                                            <p:strVal val="#ppt_x"/>
                                          </p:val>
                                        </p:tav>
                                      </p:tavLst>
                                    </p:anim>
                                    <p:anim calcmode="lin" valueType="num">
                                      <p:cBhvr>
                                        <p:cTn id="30" dur="1000" fill="hold"/>
                                        <p:tgtEl>
                                          <p:spTgt spid="11">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grpId="0" nodeType="clickEffect">
                                  <p:stCondLst>
                                    <p:cond delay="0"/>
                                  </p:stCondLst>
                                  <p:childTnLst>
                                    <p:set>
                                      <p:cBhvr>
                                        <p:cTn id="34" dur="1" fill="hold">
                                          <p:stCondLst>
                                            <p:cond delay="0"/>
                                          </p:stCondLst>
                                        </p:cTn>
                                        <p:tgtEl>
                                          <p:spTgt spid="10"/>
                                        </p:tgtEl>
                                        <p:attrNameLst>
                                          <p:attrName>style.visibility</p:attrName>
                                        </p:attrNameLst>
                                      </p:cBhvr>
                                      <p:to>
                                        <p:strVal val="visible"/>
                                      </p:to>
                                    </p:set>
                                    <p:animEffect transition="in" filter="fade">
                                      <p:cBhvr>
                                        <p:cTn id="35" dur="1000"/>
                                        <p:tgtEl>
                                          <p:spTgt spid="10"/>
                                        </p:tgtEl>
                                      </p:cBhvr>
                                    </p:animEffect>
                                    <p:anim calcmode="lin" valueType="num">
                                      <p:cBhvr>
                                        <p:cTn id="36" dur="1000" fill="hold"/>
                                        <p:tgtEl>
                                          <p:spTgt spid="10"/>
                                        </p:tgtEl>
                                        <p:attrNameLst>
                                          <p:attrName>ppt_x</p:attrName>
                                        </p:attrNameLst>
                                      </p:cBhvr>
                                      <p:tavLst>
                                        <p:tav tm="0">
                                          <p:val>
                                            <p:strVal val="#ppt_x"/>
                                          </p:val>
                                        </p:tav>
                                        <p:tav tm="100000">
                                          <p:val>
                                            <p:strVal val="#ppt_x"/>
                                          </p:val>
                                        </p:tav>
                                      </p:tavLst>
                                    </p:anim>
                                    <p:anim calcmode="lin" valueType="num">
                                      <p:cBhvr>
                                        <p:cTn id="37"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8150717"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604609" y="952845"/>
            <a:ext cx="11406960"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itle 1">
            <a:extLst>
              <a:ext uri="{FF2B5EF4-FFF2-40B4-BE49-F238E27FC236}">
                <a16:creationId xmlns:a16="http://schemas.microsoft.com/office/drawing/2014/main" id="{58652E4D-45D5-41BC-9FC4-FC30AC8DF4F6}"/>
              </a:ext>
            </a:extLst>
          </p:cNvPr>
          <p:cNvSpPr txBox="1">
            <a:spLocks/>
          </p:cNvSpPr>
          <p:nvPr/>
        </p:nvSpPr>
        <p:spPr>
          <a:xfrm>
            <a:off x="2407515" y="258303"/>
            <a:ext cx="6301589" cy="566887"/>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l">
              <a:lnSpc>
                <a:spcPct val="100000"/>
              </a:lnSpc>
            </a:pPr>
            <a:r>
              <a:rPr lang="en-US" sz="2800" b="1" dirty="0">
                <a:latin typeface="+mn-lt"/>
              </a:rPr>
              <a:t>2-Hazards, Risks, and Accidents</a:t>
            </a:r>
          </a:p>
        </p:txBody>
      </p:sp>
      <p:sp>
        <p:nvSpPr>
          <p:cNvPr id="8" name="Rectangle 7">
            <a:extLst>
              <a:ext uri="{FF2B5EF4-FFF2-40B4-BE49-F238E27FC236}">
                <a16:creationId xmlns:a16="http://schemas.microsoft.com/office/drawing/2014/main" id="{85FCD4C8-4243-4622-BBA1-56497DCC77C4}"/>
              </a:ext>
            </a:extLst>
          </p:cNvPr>
          <p:cNvSpPr/>
          <p:nvPr/>
        </p:nvSpPr>
        <p:spPr>
          <a:xfrm>
            <a:off x="867127" y="2582722"/>
            <a:ext cx="10908559" cy="2149178"/>
          </a:xfrm>
          <a:prstGeom prst="rect">
            <a:avLst/>
          </a:prstGeom>
        </p:spPr>
        <p:txBody>
          <a:bodyPr wrap="square">
            <a:spAutoFit/>
          </a:bodyPr>
          <a:lstStyle/>
          <a:p>
            <a:pPr marL="457200" indent="-457200">
              <a:lnSpc>
                <a:spcPct val="200000"/>
              </a:lnSpc>
              <a:buFont typeface="Wingdings" panose="05000000000000000000" pitchFamily="2" charset="2"/>
              <a:buChar char="v"/>
              <a:defRPr/>
            </a:pPr>
            <a:r>
              <a:rPr lang="en-US" sz="2400" b="1" dirty="0">
                <a:cs typeface="+mj-cs"/>
              </a:rPr>
              <a:t>These three terms—accidents, hazards, and risks—are very important, related, but distinct concepts that form the foundation of operational risk management.</a:t>
            </a:r>
          </a:p>
          <a:p>
            <a:pPr>
              <a:lnSpc>
                <a:spcPct val="150000"/>
              </a:lnSpc>
              <a:defRPr/>
            </a:pPr>
            <a:r>
              <a:rPr lang="en-US" sz="2800" b="1" dirty="0">
                <a:cs typeface="+mj-cs"/>
              </a:rPr>
              <a:t> </a:t>
            </a:r>
          </a:p>
        </p:txBody>
      </p:sp>
      <p:sp>
        <p:nvSpPr>
          <p:cNvPr id="9" name="TextBox 8">
            <a:extLst>
              <a:ext uri="{FF2B5EF4-FFF2-40B4-BE49-F238E27FC236}">
                <a16:creationId xmlns:a16="http://schemas.microsoft.com/office/drawing/2014/main" id="{9B44DF38-23E2-451F-BE12-CC9E7C61ACA0}"/>
              </a:ext>
            </a:extLst>
          </p:cNvPr>
          <p:cNvSpPr txBox="1"/>
          <p:nvPr/>
        </p:nvSpPr>
        <p:spPr>
          <a:xfrm>
            <a:off x="2913255" y="1229567"/>
            <a:ext cx="6094140" cy="589072"/>
          </a:xfrm>
          <a:prstGeom prst="rect">
            <a:avLst/>
          </a:prstGeom>
          <a:noFill/>
        </p:spPr>
        <p:txBody>
          <a:bodyPr wrap="square">
            <a:spAutoFit/>
          </a:bodyPr>
          <a:lstStyle/>
          <a:p>
            <a:pPr algn="ctr">
              <a:lnSpc>
                <a:spcPct val="150000"/>
              </a:lnSpc>
              <a:defRPr/>
            </a:pPr>
            <a:r>
              <a:rPr lang="en-US" sz="2400" b="1" u="sng" dirty="0">
                <a:solidFill>
                  <a:srgbClr val="002060"/>
                </a:solidFill>
              </a:rPr>
              <a:t>Hazards, Risks, and Accidents</a:t>
            </a:r>
          </a:p>
        </p:txBody>
      </p:sp>
    </p:spTree>
    <p:custDataLst>
      <p:tags r:id="rId1"/>
    </p:custDataLst>
    <p:extLst>
      <p:ext uri="{BB962C8B-B14F-4D97-AF65-F5344CB8AC3E}">
        <p14:creationId xmlns:p14="http://schemas.microsoft.com/office/powerpoint/2010/main" val="1334494992"/>
      </p:ext>
    </p:extLst>
  </p:cSld>
  <p:clrMapOvr>
    <a:masterClrMapping/>
  </p:clrMapOvr>
  <mc:AlternateContent xmlns:mc="http://schemas.openxmlformats.org/markup-compatibility/2006" xmlns:p14="http://schemas.microsoft.com/office/powerpoint/2010/main">
    <mc:Choice Requires="p14">
      <p:transition spd="slow" p14:dur="2000" advTm="61812"/>
    </mc:Choice>
    <mc:Fallback xmlns="">
      <p:transition spd="slow" advTm="61812"/>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8"/>
                                        </p:tgtEl>
                                        <p:attrNameLst>
                                          <p:attrName>style.visibility</p:attrName>
                                        </p:attrNameLst>
                                      </p:cBhvr>
                                      <p:to>
                                        <p:strVal val="visible"/>
                                      </p:to>
                                    </p:set>
                                    <p:animEffect transition="in" filter="fade">
                                      <p:cBhvr>
                                        <p:cTn id="14" dur="1000"/>
                                        <p:tgtEl>
                                          <p:spTgt spid="8"/>
                                        </p:tgtEl>
                                      </p:cBhvr>
                                    </p:animEffect>
                                    <p:anim calcmode="lin" valueType="num">
                                      <p:cBhvr>
                                        <p:cTn id="15" dur="1000" fill="hold"/>
                                        <p:tgtEl>
                                          <p:spTgt spid="8"/>
                                        </p:tgtEl>
                                        <p:attrNameLst>
                                          <p:attrName>ppt_x</p:attrName>
                                        </p:attrNameLst>
                                      </p:cBhvr>
                                      <p:tavLst>
                                        <p:tav tm="0">
                                          <p:val>
                                            <p:strVal val="#ppt_x"/>
                                          </p:val>
                                        </p:tav>
                                        <p:tav tm="100000">
                                          <p:val>
                                            <p:strVal val="#ppt_x"/>
                                          </p:val>
                                        </p:tav>
                                      </p:tavLst>
                                    </p:anim>
                                    <p:anim calcmode="lin" valueType="num">
                                      <p:cBhvr>
                                        <p:cTn id="16"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8150717"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268141" y="952845"/>
            <a:ext cx="11743427"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itle 1">
            <a:extLst>
              <a:ext uri="{FF2B5EF4-FFF2-40B4-BE49-F238E27FC236}">
                <a16:creationId xmlns:a16="http://schemas.microsoft.com/office/drawing/2014/main" id="{ED5E7738-42E9-4CA8-A8FF-F859F76D157F}"/>
              </a:ext>
            </a:extLst>
          </p:cNvPr>
          <p:cNvSpPr txBox="1">
            <a:spLocks/>
          </p:cNvSpPr>
          <p:nvPr/>
        </p:nvSpPr>
        <p:spPr>
          <a:xfrm>
            <a:off x="1741888" y="147043"/>
            <a:ext cx="3253860" cy="655264"/>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nSpc>
                <a:spcPct val="100000"/>
              </a:lnSpc>
            </a:pPr>
            <a:r>
              <a:rPr lang="en-US" sz="2800" b="1" dirty="0">
                <a:latin typeface="+mn-lt"/>
              </a:rPr>
              <a:t>2-1. Hazards</a:t>
            </a:r>
          </a:p>
        </p:txBody>
      </p:sp>
      <p:sp>
        <p:nvSpPr>
          <p:cNvPr id="8" name="Rectangle 7">
            <a:extLst>
              <a:ext uri="{FF2B5EF4-FFF2-40B4-BE49-F238E27FC236}">
                <a16:creationId xmlns:a16="http://schemas.microsoft.com/office/drawing/2014/main" id="{3FCB1F51-E499-4B38-85D6-BAD29A107E4A}"/>
              </a:ext>
            </a:extLst>
          </p:cNvPr>
          <p:cNvSpPr/>
          <p:nvPr/>
        </p:nvSpPr>
        <p:spPr>
          <a:xfrm>
            <a:off x="1035604" y="1259793"/>
            <a:ext cx="10120792" cy="523220"/>
          </a:xfrm>
          <a:prstGeom prst="rect">
            <a:avLst/>
          </a:prstGeom>
        </p:spPr>
        <p:txBody>
          <a:bodyPr wrap="square">
            <a:spAutoFit/>
          </a:bodyPr>
          <a:lstStyle/>
          <a:p>
            <a:pPr algn="ctr">
              <a:defRPr/>
            </a:pPr>
            <a:r>
              <a:rPr lang="en-US" sz="2800" b="1" u="sng" dirty="0">
                <a:solidFill>
                  <a:prstClr val="black"/>
                </a:solidFill>
                <a:cs typeface="+mj-cs"/>
              </a:rPr>
              <a:t>What is Hazard ? </a:t>
            </a:r>
          </a:p>
        </p:txBody>
      </p:sp>
      <p:sp>
        <p:nvSpPr>
          <p:cNvPr id="9" name="TextBox 8">
            <a:extLst>
              <a:ext uri="{FF2B5EF4-FFF2-40B4-BE49-F238E27FC236}">
                <a16:creationId xmlns:a16="http://schemas.microsoft.com/office/drawing/2014/main" id="{8A341EDD-E285-470E-8186-880BBFBA8C90}"/>
              </a:ext>
            </a:extLst>
          </p:cNvPr>
          <p:cNvSpPr txBox="1"/>
          <p:nvPr/>
        </p:nvSpPr>
        <p:spPr>
          <a:xfrm>
            <a:off x="362414" y="1883247"/>
            <a:ext cx="11355279" cy="1225848"/>
          </a:xfrm>
          <a:prstGeom prst="rect">
            <a:avLst/>
          </a:prstGeom>
          <a:noFill/>
        </p:spPr>
        <p:txBody>
          <a:bodyPr wrap="square">
            <a:spAutoFit/>
          </a:bodyPr>
          <a:lstStyle/>
          <a:p>
            <a:pPr marL="457200" indent="-457200">
              <a:lnSpc>
                <a:spcPct val="150000"/>
              </a:lnSpc>
              <a:spcAft>
                <a:spcPts val="750"/>
              </a:spcAft>
              <a:buFont typeface="Wingdings" panose="05000000000000000000" pitchFamily="2" charset="2"/>
              <a:buChar char="v"/>
            </a:pPr>
            <a:r>
              <a:rPr lang="en-US" sz="2400" b="1" dirty="0">
                <a:cs typeface="Arial" panose="020B0604020202020204" pitchFamily="34" charset="0"/>
              </a:rPr>
              <a:t>To put it simply, a hazard is something that does not directly cause harm but has the potential to cause harm or loss</a:t>
            </a:r>
            <a:r>
              <a:rPr lang="en-US" sz="2800" dirty="0">
                <a:effectLst/>
                <a:latin typeface="+mj-lt"/>
                <a:ea typeface="Times New Roman" panose="02020603050405020304" pitchFamily="18" charset="0"/>
                <a:cs typeface="Arial" panose="020B0604020202020204" pitchFamily="34" charset="0"/>
              </a:rPr>
              <a:t>.</a:t>
            </a:r>
            <a:endParaRPr lang="en-US" sz="2800" dirty="0">
              <a:effectLst/>
              <a:latin typeface="+mj-lt"/>
              <a:ea typeface="Times New Roman" panose="02020603050405020304" pitchFamily="18" charset="0"/>
            </a:endParaRPr>
          </a:p>
        </p:txBody>
      </p:sp>
      <p:sp>
        <p:nvSpPr>
          <p:cNvPr id="10" name="TextBox 9">
            <a:extLst>
              <a:ext uri="{FF2B5EF4-FFF2-40B4-BE49-F238E27FC236}">
                <a16:creationId xmlns:a16="http://schemas.microsoft.com/office/drawing/2014/main" id="{3F608F99-D4BC-4165-BA64-2084C97F9F82}"/>
              </a:ext>
            </a:extLst>
          </p:cNvPr>
          <p:cNvSpPr txBox="1"/>
          <p:nvPr/>
        </p:nvSpPr>
        <p:spPr>
          <a:xfrm>
            <a:off x="-17991" y="4982532"/>
            <a:ext cx="11735684" cy="669094"/>
          </a:xfrm>
          <a:prstGeom prst="rect">
            <a:avLst/>
          </a:prstGeom>
          <a:noFill/>
        </p:spPr>
        <p:txBody>
          <a:bodyPr wrap="square">
            <a:spAutoFit/>
          </a:bodyPr>
          <a:lstStyle/>
          <a:p>
            <a:pPr marL="457200" indent="-457200" algn="ctr">
              <a:lnSpc>
                <a:spcPct val="150000"/>
              </a:lnSpc>
              <a:spcAft>
                <a:spcPts val="750"/>
              </a:spcAft>
              <a:buFont typeface="Wingdings" panose="05000000000000000000" pitchFamily="2" charset="2"/>
              <a:buChar char="Ø"/>
            </a:pPr>
            <a:r>
              <a:rPr lang="en-US" sz="2800" b="1" dirty="0">
                <a:solidFill>
                  <a:srgbClr val="002060"/>
                </a:solidFill>
                <a:cs typeface="Arial" panose="020B0604020202020204" pitchFamily="34" charset="0"/>
              </a:rPr>
              <a:t>For example</a:t>
            </a:r>
            <a:endParaRPr lang="ar-EG" sz="2800" b="1" dirty="0">
              <a:solidFill>
                <a:srgbClr val="002060"/>
              </a:solidFill>
              <a:cs typeface="Arial" panose="020B0604020202020204" pitchFamily="34" charset="0"/>
            </a:endParaRPr>
          </a:p>
        </p:txBody>
      </p:sp>
      <p:sp>
        <p:nvSpPr>
          <p:cNvPr id="11" name="TextBox 10">
            <a:extLst>
              <a:ext uri="{FF2B5EF4-FFF2-40B4-BE49-F238E27FC236}">
                <a16:creationId xmlns:a16="http://schemas.microsoft.com/office/drawing/2014/main" id="{CE696F80-1AD9-455D-87C1-13A2C396EEAE}"/>
              </a:ext>
            </a:extLst>
          </p:cNvPr>
          <p:cNvSpPr txBox="1"/>
          <p:nvPr/>
        </p:nvSpPr>
        <p:spPr>
          <a:xfrm>
            <a:off x="425817" y="3585935"/>
            <a:ext cx="11455007" cy="1143070"/>
          </a:xfrm>
          <a:prstGeom prst="rect">
            <a:avLst/>
          </a:prstGeom>
          <a:noFill/>
        </p:spPr>
        <p:txBody>
          <a:bodyPr wrap="square">
            <a:spAutoFit/>
          </a:bodyPr>
          <a:lstStyle/>
          <a:p>
            <a:pPr marL="457200" indent="-457200">
              <a:lnSpc>
                <a:spcPct val="150000"/>
              </a:lnSpc>
              <a:spcAft>
                <a:spcPts val="750"/>
              </a:spcAft>
              <a:buFont typeface="Wingdings" panose="05000000000000000000" pitchFamily="2" charset="2"/>
              <a:buChar char="v"/>
            </a:pPr>
            <a:r>
              <a:rPr lang="en-US" sz="2400" b="1" dirty="0">
                <a:effectLst/>
                <a:ea typeface="Times New Roman" panose="02020603050405020304" pitchFamily="18" charset="0"/>
                <a:cs typeface="Arial" panose="020B0604020202020204" pitchFamily="34" charset="0"/>
              </a:rPr>
              <a:t>To put it simply More, a hazard is something that </a:t>
            </a:r>
            <a:r>
              <a:rPr lang="en-US" sz="2400" b="1" dirty="0">
                <a:ea typeface="Times New Roman" panose="02020603050405020304" pitchFamily="18" charset="0"/>
                <a:cs typeface="Arial" panose="020B0604020202020204" pitchFamily="34" charset="0"/>
              </a:rPr>
              <a:t>can</a:t>
            </a:r>
            <a:r>
              <a:rPr lang="en-US" sz="2400" b="1" dirty="0">
                <a:effectLst/>
                <a:ea typeface="Times New Roman" panose="02020603050405020304" pitchFamily="18" charset="0"/>
                <a:cs typeface="Arial" panose="020B0604020202020204" pitchFamily="34" charset="0"/>
              </a:rPr>
              <a:t> cause harm, so hazard is source of danger</a:t>
            </a:r>
          </a:p>
        </p:txBody>
      </p:sp>
    </p:spTree>
    <p:custDataLst>
      <p:tags r:id="rId1"/>
    </p:custDataLst>
    <p:extLst>
      <p:ext uri="{BB962C8B-B14F-4D97-AF65-F5344CB8AC3E}">
        <p14:creationId xmlns:p14="http://schemas.microsoft.com/office/powerpoint/2010/main" val="2095629256"/>
      </p:ext>
    </p:extLst>
  </p:cSld>
  <p:clrMapOvr>
    <a:masterClrMapping/>
  </p:clrMapOvr>
  <mc:AlternateContent xmlns:mc="http://schemas.openxmlformats.org/markup-compatibility/2006" xmlns:p14="http://schemas.microsoft.com/office/powerpoint/2010/main">
    <mc:Choice Requires="p14">
      <p:transition spd="slow" p14:dur="2000" advTm="150520"/>
    </mc:Choice>
    <mc:Fallback xmlns="">
      <p:transition spd="slow" advTm="15052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1000"/>
                                        <p:tgtEl>
                                          <p:spTgt spid="8"/>
                                        </p:tgtEl>
                                      </p:cBhvr>
                                    </p:animEffect>
                                    <p:anim calcmode="lin" valueType="num">
                                      <p:cBhvr>
                                        <p:cTn id="8" dur="1000" fill="hold"/>
                                        <p:tgtEl>
                                          <p:spTgt spid="8"/>
                                        </p:tgtEl>
                                        <p:attrNameLst>
                                          <p:attrName>ppt_x</p:attrName>
                                        </p:attrNameLst>
                                      </p:cBhvr>
                                      <p:tavLst>
                                        <p:tav tm="0">
                                          <p:val>
                                            <p:strVal val="#ppt_x"/>
                                          </p:val>
                                        </p:tav>
                                        <p:tav tm="100000">
                                          <p:val>
                                            <p:strVal val="#ppt_x"/>
                                          </p:val>
                                        </p:tav>
                                      </p:tavLst>
                                    </p:anim>
                                    <p:anim calcmode="lin" valueType="num">
                                      <p:cBhvr>
                                        <p:cTn id="9"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9"/>
                                        </p:tgtEl>
                                        <p:attrNameLst>
                                          <p:attrName>style.visibility</p:attrName>
                                        </p:attrNameLst>
                                      </p:cBhvr>
                                      <p:to>
                                        <p:strVal val="visible"/>
                                      </p:to>
                                    </p:set>
                                    <p:animEffect transition="in" filter="fade">
                                      <p:cBhvr>
                                        <p:cTn id="14" dur="1000"/>
                                        <p:tgtEl>
                                          <p:spTgt spid="9"/>
                                        </p:tgtEl>
                                      </p:cBhvr>
                                    </p:animEffect>
                                    <p:anim calcmode="lin" valueType="num">
                                      <p:cBhvr>
                                        <p:cTn id="15" dur="1000" fill="hold"/>
                                        <p:tgtEl>
                                          <p:spTgt spid="9"/>
                                        </p:tgtEl>
                                        <p:attrNameLst>
                                          <p:attrName>ppt_x</p:attrName>
                                        </p:attrNameLst>
                                      </p:cBhvr>
                                      <p:tavLst>
                                        <p:tav tm="0">
                                          <p:val>
                                            <p:strVal val="#ppt_x"/>
                                          </p:val>
                                        </p:tav>
                                        <p:tav tm="100000">
                                          <p:val>
                                            <p:strVal val="#ppt_x"/>
                                          </p:val>
                                        </p:tav>
                                      </p:tavLst>
                                    </p:anim>
                                    <p:anim calcmode="lin" valueType="num">
                                      <p:cBhvr>
                                        <p:cTn id="16"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11"/>
                                        </p:tgtEl>
                                        <p:attrNameLst>
                                          <p:attrName>style.visibility</p:attrName>
                                        </p:attrNameLst>
                                      </p:cBhvr>
                                      <p:to>
                                        <p:strVal val="visible"/>
                                      </p:to>
                                    </p:set>
                                    <p:animEffect transition="in" filter="fade">
                                      <p:cBhvr>
                                        <p:cTn id="21" dur="1000"/>
                                        <p:tgtEl>
                                          <p:spTgt spid="11"/>
                                        </p:tgtEl>
                                      </p:cBhvr>
                                    </p:animEffect>
                                    <p:anim calcmode="lin" valueType="num">
                                      <p:cBhvr>
                                        <p:cTn id="22" dur="1000" fill="hold"/>
                                        <p:tgtEl>
                                          <p:spTgt spid="11"/>
                                        </p:tgtEl>
                                        <p:attrNameLst>
                                          <p:attrName>ppt_x</p:attrName>
                                        </p:attrNameLst>
                                      </p:cBhvr>
                                      <p:tavLst>
                                        <p:tav tm="0">
                                          <p:val>
                                            <p:strVal val="#ppt_x"/>
                                          </p:val>
                                        </p:tav>
                                        <p:tav tm="100000">
                                          <p:val>
                                            <p:strVal val="#ppt_x"/>
                                          </p:val>
                                        </p:tav>
                                      </p:tavLst>
                                    </p:anim>
                                    <p:anim calcmode="lin" valueType="num">
                                      <p:cBhvr>
                                        <p:cTn id="23"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P spid="11"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8150717"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311175" y="952845"/>
            <a:ext cx="1170039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itle 1">
            <a:extLst>
              <a:ext uri="{FF2B5EF4-FFF2-40B4-BE49-F238E27FC236}">
                <a16:creationId xmlns:a16="http://schemas.microsoft.com/office/drawing/2014/main" id="{888C3B9E-4450-4AD2-AD35-CF336C3BC7F4}"/>
              </a:ext>
            </a:extLst>
          </p:cNvPr>
          <p:cNvSpPr txBox="1">
            <a:spLocks/>
          </p:cNvSpPr>
          <p:nvPr/>
        </p:nvSpPr>
        <p:spPr>
          <a:xfrm>
            <a:off x="2348688" y="249628"/>
            <a:ext cx="6614855" cy="554799"/>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nSpc>
                <a:spcPct val="100000"/>
              </a:lnSpc>
            </a:pPr>
            <a:br>
              <a:rPr lang="en-US" sz="2800" b="1" dirty="0"/>
            </a:br>
            <a:endParaRPr lang="en-US" sz="2800" b="1" dirty="0"/>
          </a:p>
          <a:p>
            <a:pPr>
              <a:lnSpc>
                <a:spcPct val="100000"/>
              </a:lnSpc>
            </a:pPr>
            <a:endParaRPr lang="en-US" sz="2800" b="1" dirty="0"/>
          </a:p>
          <a:p>
            <a:pPr>
              <a:lnSpc>
                <a:spcPct val="100000"/>
              </a:lnSpc>
            </a:pPr>
            <a:endParaRPr lang="en-US" sz="2800" b="1" dirty="0"/>
          </a:p>
          <a:p>
            <a:pPr>
              <a:lnSpc>
                <a:spcPct val="100000"/>
              </a:lnSpc>
            </a:pPr>
            <a:endParaRPr lang="en-US" sz="2800" b="1" dirty="0"/>
          </a:p>
          <a:p>
            <a:pPr>
              <a:lnSpc>
                <a:spcPct val="100000"/>
              </a:lnSpc>
            </a:pPr>
            <a:endParaRPr lang="en-US" sz="2800" b="1" dirty="0"/>
          </a:p>
          <a:p>
            <a:pPr>
              <a:lnSpc>
                <a:spcPct val="100000"/>
              </a:lnSpc>
            </a:pPr>
            <a:endParaRPr lang="en-US" sz="2800" b="1" dirty="0"/>
          </a:p>
          <a:p>
            <a:pPr>
              <a:lnSpc>
                <a:spcPct val="100000"/>
              </a:lnSpc>
            </a:pPr>
            <a:endParaRPr lang="en-US" sz="2800" b="1" dirty="0"/>
          </a:p>
          <a:p>
            <a:pPr>
              <a:lnSpc>
                <a:spcPct val="100000"/>
              </a:lnSpc>
            </a:pPr>
            <a:endParaRPr lang="ar-EG" sz="2800" b="1" dirty="0"/>
          </a:p>
          <a:p>
            <a:pPr>
              <a:lnSpc>
                <a:spcPct val="100000"/>
              </a:lnSpc>
            </a:pPr>
            <a:endParaRPr lang="en-US" sz="2800" b="1" dirty="0">
              <a:latin typeface="+mn-lt"/>
            </a:endParaRPr>
          </a:p>
          <a:p>
            <a:pPr>
              <a:lnSpc>
                <a:spcPct val="100000"/>
              </a:lnSpc>
            </a:pPr>
            <a:endParaRPr lang="en-US" sz="2800" b="1" dirty="0">
              <a:latin typeface="+mn-lt"/>
            </a:endParaRPr>
          </a:p>
          <a:p>
            <a:pPr>
              <a:lnSpc>
                <a:spcPct val="100000"/>
              </a:lnSpc>
            </a:pPr>
            <a:r>
              <a:rPr lang="en-US" sz="2800" b="1" dirty="0">
                <a:latin typeface="+mn-lt"/>
              </a:rPr>
              <a:t>2-1-1. Hazard Examples, Around the House</a:t>
            </a:r>
          </a:p>
        </p:txBody>
      </p:sp>
      <p:pic>
        <p:nvPicPr>
          <p:cNvPr id="7" name="Picture 6">
            <a:extLst>
              <a:ext uri="{FF2B5EF4-FFF2-40B4-BE49-F238E27FC236}">
                <a16:creationId xmlns:a16="http://schemas.microsoft.com/office/drawing/2014/main" id="{EA4B83F4-A072-46BA-85FD-50C4FCEAD75C}"/>
              </a:ext>
            </a:extLst>
          </p:cNvPr>
          <p:cNvPicPr>
            <a:picLocks noChangeAspect="1"/>
          </p:cNvPicPr>
          <p:nvPr/>
        </p:nvPicPr>
        <p:blipFill>
          <a:blip r:embed="rId4"/>
          <a:stretch>
            <a:fillRect/>
          </a:stretch>
        </p:blipFill>
        <p:spPr>
          <a:xfrm>
            <a:off x="8150718" y="1388559"/>
            <a:ext cx="3748098" cy="2581275"/>
          </a:xfrm>
          <a:prstGeom prst="rect">
            <a:avLst/>
          </a:prstGeom>
        </p:spPr>
      </p:pic>
      <p:pic>
        <p:nvPicPr>
          <p:cNvPr id="8" name="Picture 7">
            <a:extLst>
              <a:ext uri="{FF2B5EF4-FFF2-40B4-BE49-F238E27FC236}">
                <a16:creationId xmlns:a16="http://schemas.microsoft.com/office/drawing/2014/main" id="{CDBDAF06-1A58-43E9-AFDC-F63B0C5E645D}"/>
              </a:ext>
            </a:extLst>
          </p:cNvPr>
          <p:cNvPicPr>
            <a:picLocks noChangeAspect="1"/>
          </p:cNvPicPr>
          <p:nvPr/>
        </p:nvPicPr>
        <p:blipFill>
          <a:blip r:embed="rId5"/>
          <a:stretch>
            <a:fillRect/>
          </a:stretch>
        </p:blipFill>
        <p:spPr>
          <a:xfrm>
            <a:off x="3868106" y="1388559"/>
            <a:ext cx="4128422" cy="2581275"/>
          </a:xfrm>
          <a:prstGeom prst="rect">
            <a:avLst/>
          </a:prstGeom>
        </p:spPr>
      </p:pic>
      <p:pic>
        <p:nvPicPr>
          <p:cNvPr id="9" name="Picture 8">
            <a:extLst>
              <a:ext uri="{FF2B5EF4-FFF2-40B4-BE49-F238E27FC236}">
                <a16:creationId xmlns:a16="http://schemas.microsoft.com/office/drawing/2014/main" id="{1BAAB02C-2FDA-49CB-B1F0-8A6F880F64C0}"/>
              </a:ext>
            </a:extLst>
          </p:cNvPr>
          <p:cNvPicPr>
            <a:picLocks noChangeAspect="1"/>
          </p:cNvPicPr>
          <p:nvPr/>
        </p:nvPicPr>
        <p:blipFill>
          <a:blip r:embed="rId6"/>
          <a:stretch>
            <a:fillRect/>
          </a:stretch>
        </p:blipFill>
        <p:spPr>
          <a:xfrm>
            <a:off x="470646" y="1438880"/>
            <a:ext cx="3284705" cy="2553017"/>
          </a:xfrm>
          <a:prstGeom prst="rect">
            <a:avLst/>
          </a:prstGeom>
        </p:spPr>
      </p:pic>
      <p:sp>
        <p:nvSpPr>
          <p:cNvPr id="10" name="TextBox 9">
            <a:extLst>
              <a:ext uri="{FF2B5EF4-FFF2-40B4-BE49-F238E27FC236}">
                <a16:creationId xmlns:a16="http://schemas.microsoft.com/office/drawing/2014/main" id="{51A8077C-0FA0-42C5-A288-6B2AC377A4CD}"/>
              </a:ext>
            </a:extLst>
          </p:cNvPr>
          <p:cNvSpPr txBox="1"/>
          <p:nvPr/>
        </p:nvSpPr>
        <p:spPr>
          <a:xfrm>
            <a:off x="649559" y="4039517"/>
            <a:ext cx="2228029" cy="369332"/>
          </a:xfrm>
          <a:prstGeom prst="rect">
            <a:avLst/>
          </a:prstGeom>
          <a:noFill/>
        </p:spPr>
        <p:txBody>
          <a:bodyPr wrap="square">
            <a:spAutoFit/>
          </a:bodyPr>
          <a:lstStyle/>
          <a:p>
            <a:pPr algn="ctr"/>
            <a:r>
              <a:rPr lang="en-US" b="1" i="0" dirty="0">
                <a:solidFill>
                  <a:srgbClr val="740400"/>
                </a:solidFill>
                <a:effectLst/>
                <a:latin typeface="Montserrat" panose="00000500000000000000" pitchFamily="2" charset="0"/>
              </a:rPr>
              <a:t>Sharp Objects</a:t>
            </a:r>
          </a:p>
        </p:txBody>
      </p:sp>
      <p:sp>
        <p:nvSpPr>
          <p:cNvPr id="11" name="TextBox 10">
            <a:extLst>
              <a:ext uri="{FF2B5EF4-FFF2-40B4-BE49-F238E27FC236}">
                <a16:creationId xmlns:a16="http://schemas.microsoft.com/office/drawing/2014/main" id="{4EC9FFE0-8F10-47EA-8F0F-59B41167B3EF}"/>
              </a:ext>
            </a:extLst>
          </p:cNvPr>
          <p:cNvSpPr txBox="1"/>
          <p:nvPr/>
        </p:nvSpPr>
        <p:spPr>
          <a:xfrm>
            <a:off x="4987383" y="4057633"/>
            <a:ext cx="1982129" cy="373517"/>
          </a:xfrm>
          <a:prstGeom prst="rect">
            <a:avLst/>
          </a:prstGeom>
          <a:noFill/>
        </p:spPr>
        <p:txBody>
          <a:bodyPr wrap="square">
            <a:spAutoFit/>
          </a:bodyPr>
          <a:lstStyle/>
          <a:p>
            <a:pPr algn="ctr"/>
            <a:r>
              <a:rPr lang="en-US" b="1" i="0" dirty="0">
                <a:solidFill>
                  <a:srgbClr val="740400"/>
                </a:solidFill>
                <a:effectLst/>
                <a:latin typeface="Montserrat" panose="00000500000000000000" pitchFamily="2" charset="0"/>
              </a:rPr>
              <a:t>Poisoning</a:t>
            </a:r>
          </a:p>
        </p:txBody>
      </p:sp>
      <p:sp>
        <p:nvSpPr>
          <p:cNvPr id="12" name="TextBox 11">
            <a:extLst>
              <a:ext uri="{FF2B5EF4-FFF2-40B4-BE49-F238E27FC236}">
                <a16:creationId xmlns:a16="http://schemas.microsoft.com/office/drawing/2014/main" id="{EC843938-3915-4C5F-8242-192801048A49}"/>
              </a:ext>
            </a:extLst>
          </p:cNvPr>
          <p:cNvSpPr txBox="1"/>
          <p:nvPr/>
        </p:nvSpPr>
        <p:spPr>
          <a:xfrm>
            <a:off x="9435557" y="4048604"/>
            <a:ext cx="1279602" cy="369332"/>
          </a:xfrm>
          <a:prstGeom prst="rect">
            <a:avLst/>
          </a:prstGeom>
          <a:noFill/>
        </p:spPr>
        <p:txBody>
          <a:bodyPr wrap="square">
            <a:spAutoFit/>
          </a:bodyPr>
          <a:lstStyle/>
          <a:p>
            <a:pPr algn="ctr"/>
            <a:r>
              <a:rPr lang="en-US" b="1" i="0" dirty="0">
                <a:solidFill>
                  <a:srgbClr val="740400"/>
                </a:solidFill>
                <a:effectLst/>
                <a:latin typeface="Montserrat" panose="00000500000000000000" pitchFamily="2" charset="0"/>
              </a:rPr>
              <a:t>Falls</a:t>
            </a:r>
          </a:p>
        </p:txBody>
      </p:sp>
      <p:sp>
        <p:nvSpPr>
          <p:cNvPr id="13" name="TextBox 12">
            <a:extLst>
              <a:ext uri="{FF2B5EF4-FFF2-40B4-BE49-F238E27FC236}">
                <a16:creationId xmlns:a16="http://schemas.microsoft.com/office/drawing/2014/main" id="{F981F9E1-6E60-48FA-AB95-149169797BF2}"/>
              </a:ext>
            </a:extLst>
          </p:cNvPr>
          <p:cNvSpPr txBox="1"/>
          <p:nvPr/>
        </p:nvSpPr>
        <p:spPr>
          <a:xfrm>
            <a:off x="367991" y="4423450"/>
            <a:ext cx="11409730" cy="830997"/>
          </a:xfrm>
          <a:prstGeom prst="rect">
            <a:avLst/>
          </a:prstGeom>
          <a:noFill/>
        </p:spPr>
        <p:txBody>
          <a:bodyPr wrap="square">
            <a:spAutoFit/>
          </a:bodyPr>
          <a:lstStyle/>
          <a:p>
            <a:pPr marL="457200" indent="-457200">
              <a:buFont typeface="Wingdings" panose="05000000000000000000" pitchFamily="2" charset="2"/>
              <a:buChar char="§"/>
            </a:pPr>
            <a:r>
              <a:rPr lang="en-US" sz="2400" b="1" dirty="0">
                <a:cs typeface="+mj-cs"/>
              </a:rPr>
              <a:t>Many of these accidents are preventable and dealing with a serious accident that could have been avoided can lead to a lifetime of guilt.</a:t>
            </a:r>
            <a:endParaRPr lang="ar-EG" sz="2400" b="1" dirty="0">
              <a:cs typeface="+mj-cs"/>
            </a:endParaRPr>
          </a:p>
        </p:txBody>
      </p:sp>
      <p:sp>
        <p:nvSpPr>
          <p:cNvPr id="14" name="TextBox 13">
            <a:extLst>
              <a:ext uri="{FF2B5EF4-FFF2-40B4-BE49-F238E27FC236}">
                <a16:creationId xmlns:a16="http://schemas.microsoft.com/office/drawing/2014/main" id="{E502DC39-CFF6-46C6-A0CD-4BBD8153EDC4}"/>
              </a:ext>
            </a:extLst>
          </p:cNvPr>
          <p:cNvSpPr txBox="1"/>
          <p:nvPr/>
        </p:nvSpPr>
        <p:spPr>
          <a:xfrm>
            <a:off x="470647" y="5402865"/>
            <a:ext cx="11428168" cy="1015663"/>
          </a:xfrm>
          <a:prstGeom prst="rect">
            <a:avLst/>
          </a:prstGeom>
          <a:noFill/>
          <a:ln>
            <a:noFill/>
          </a:ln>
        </p:spPr>
        <p:txBody>
          <a:bodyPr wrap="square">
            <a:spAutoFit/>
          </a:bodyPr>
          <a:lstStyle/>
          <a:p>
            <a:pPr marL="342900" indent="-342900">
              <a:buFont typeface="Courier New" panose="02070309020205020404" pitchFamily="49" charset="0"/>
              <a:buChar char="o"/>
            </a:pPr>
            <a:r>
              <a:rPr lang="en-US" sz="2000" b="1" dirty="0">
                <a:solidFill>
                  <a:srgbClr val="852F4A"/>
                </a:solidFill>
                <a:cs typeface="+mj-cs"/>
              </a:rPr>
              <a:t>Accidents in the home claim 18,000 lives each year in America alone. </a:t>
            </a:r>
          </a:p>
          <a:p>
            <a:pPr marL="342900" indent="-342900">
              <a:buFont typeface="Courier New" panose="02070309020205020404" pitchFamily="49" charset="0"/>
              <a:buChar char="o"/>
            </a:pPr>
            <a:r>
              <a:rPr lang="en-US" sz="2000" b="1" dirty="0">
                <a:solidFill>
                  <a:srgbClr val="852F4A"/>
                </a:solidFill>
                <a:cs typeface="+mj-cs"/>
              </a:rPr>
              <a:t>It is the common household hazards that account for 21 million medical visits annually. </a:t>
            </a:r>
          </a:p>
          <a:p>
            <a:pPr marL="342900" indent="-342900">
              <a:buFont typeface="Courier New" panose="02070309020205020404" pitchFamily="49" charset="0"/>
              <a:buChar char="o"/>
            </a:pPr>
            <a:r>
              <a:rPr lang="en-US" sz="2000" b="1" dirty="0">
                <a:solidFill>
                  <a:srgbClr val="852F4A"/>
                </a:solidFill>
                <a:cs typeface="+mj-cs"/>
              </a:rPr>
              <a:t>it costs around $220 billion a year.</a:t>
            </a:r>
            <a:endParaRPr lang="ar-EG" sz="2000" b="1" dirty="0">
              <a:solidFill>
                <a:srgbClr val="852F4A"/>
              </a:solidFill>
              <a:cs typeface="+mj-cs"/>
            </a:endParaRPr>
          </a:p>
        </p:txBody>
      </p:sp>
    </p:spTree>
    <p:custDataLst>
      <p:tags r:id="rId1"/>
    </p:custDataLst>
    <p:extLst>
      <p:ext uri="{BB962C8B-B14F-4D97-AF65-F5344CB8AC3E}">
        <p14:creationId xmlns:p14="http://schemas.microsoft.com/office/powerpoint/2010/main" val="1897036909"/>
      </p:ext>
    </p:extLst>
  </p:cSld>
  <p:clrMapOvr>
    <a:masterClrMapping/>
  </p:clrMapOvr>
  <mc:AlternateContent xmlns:mc="http://schemas.openxmlformats.org/markup-compatibility/2006" xmlns:p14="http://schemas.microsoft.com/office/powerpoint/2010/main">
    <mc:Choice Requires="p14">
      <p:transition spd="slow" p14:dur="2000" advTm="309951"/>
    </mc:Choice>
    <mc:Fallback xmlns="">
      <p:transition spd="slow" advTm="309951"/>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fade">
                                      <p:cBhvr>
                                        <p:cTn id="12" dur="1000"/>
                                        <p:tgtEl>
                                          <p:spTgt spid="10"/>
                                        </p:tgtEl>
                                      </p:cBhvr>
                                    </p:animEffect>
                                    <p:anim calcmode="lin" valueType="num">
                                      <p:cBhvr>
                                        <p:cTn id="13" dur="1000" fill="hold"/>
                                        <p:tgtEl>
                                          <p:spTgt spid="10"/>
                                        </p:tgtEl>
                                        <p:attrNameLst>
                                          <p:attrName>ppt_x</p:attrName>
                                        </p:attrNameLst>
                                      </p:cBhvr>
                                      <p:tavLst>
                                        <p:tav tm="0">
                                          <p:val>
                                            <p:strVal val="#ppt_x"/>
                                          </p:val>
                                        </p:tav>
                                        <p:tav tm="100000">
                                          <p:val>
                                            <p:strVal val="#ppt_x"/>
                                          </p:val>
                                        </p:tav>
                                      </p:tavLst>
                                    </p:anim>
                                    <p:anim calcmode="lin" valueType="num">
                                      <p:cBhvr>
                                        <p:cTn id="14"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nodeType="click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fade">
                                      <p:cBhvr>
                                        <p:cTn id="19" dur="1000"/>
                                        <p:tgtEl>
                                          <p:spTgt spid="8"/>
                                        </p:tgtEl>
                                      </p:cBhvr>
                                    </p:animEffect>
                                    <p:anim calcmode="lin" valueType="num">
                                      <p:cBhvr>
                                        <p:cTn id="20" dur="1000" fill="hold"/>
                                        <p:tgtEl>
                                          <p:spTgt spid="8"/>
                                        </p:tgtEl>
                                        <p:attrNameLst>
                                          <p:attrName>ppt_x</p:attrName>
                                        </p:attrNameLst>
                                      </p:cBhvr>
                                      <p:tavLst>
                                        <p:tav tm="0">
                                          <p:val>
                                            <p:strVal val="#ppt_x"/>
                                          </p:val>
                                        </p:tav>
                                        <p:tav tm="100000">
                                          <p:val>
                                            <p:strVal val="#ppt_x"/>
                                          </p:val>
                                        </p:tav>
                                      </p:tavLst>
                                    </p:anim>
                                    <p:anim calcmode="lin" valueType="num">
                                      <p:cBhvr>
                                        <p:cTn id="21" dur="1000" fill="hold"/>
                                        <p:tgtEl>
                                          <p:spTgt spid="8"/>
                                        </p:tgtEl>
                                        <p:attrNameLst>
                                          <p:attrName>ppt_y</p:attrName>
                                        </p:attrNameLst>
                                      </p:cBhvr>
                                      <p:tavLst>
                                        <p:tav tm="0">
                                          <p:val>
                                            <p:strVal val="#ppt_y+.1"/>
                                          </p:val>
                                        </p:tav>
                                        <p:tav tm="100000">
                                          <p:val>
                                            <p:strVal val="#ppt_y"/>
                                          </p:val>
                                        </p:tav>
                                      </p:tavLst>
                                    </p:anim>
                                  </p:childTnLst>
                                </p:cTn>
                              </p:par>
                              <p:par>
                                <p:cTn id="22" presetID="42" presetClass="entr" presetSubtype="0" fill="hold" grpId="0" nodeType="withEffect">
                                  <p:stCondLst>
                                    <p:cond delay="0"/>
                                  </p:stCondLst>
                                  <p:childTnLst>
                                    <p:set>
                                      <p:cBhvr>
                                        <p:cTn id="23" dur="1" fill="hold">
                                          <p:stCondLst>
                                            <p:cond delay="0"/>
                                          </p:stCondLst>
                                        </p:cTn>
                                        <p:tgtEl>
                                          <p:spTgt spid="11"/>
                                        </p:tgtEl>
                                        <p:attrNameLst>
                                          <p:attrName>style.visibility</p:attrName>
                                        </p:attrNameLst>
                                      </p:cBhvr>
                                      <p:to>
                                        <p:strVal val="visible"/>
                                      </p:to>
                                    </p:set>
                                    <p:animEffect transition="in" filter="fade">
                                      <p:cBhvr>
                                        <p:cTn id="24" dur="1000"/>
                                        <p:tgtEl>
                                          <p:spTgt spid="11"/>
                                        </p:tgtEl>
                                      </p:cBhvr>
                                    </p:animEffect>
                                    <p:anim calcmode="lin" valueType="num">
                                      <p:cBhvr>
                                        <p:cTn id="25" dur="1000" fill="hold"/>
                                        <p:tgtEl>
                                          <p:spTgt spid="11"/>
                                        </p:tgtEl>
                                        <p:attrNameLst>
                                          <p:attrName>ppt_x</p:attrName>
                                        </p:attrNameLst>
                                      </p:cBhvr>
                                      <p:tavLst>
                                        <p:tav tm="0">
                                          <p:val>
                                            <p:strVal val="#ppt_x"/>
                                          </p:val>
                                        </p:tav>
                                        <p:tav tm="100000">
                                          <p:val>
                                            <p:strVal val="#ppt_x"/>
                                          </p:val>
                                        </p:tav>
                                      </p:tavLst>
                                    </p:anim>
                                    <p:anim calcmode="lin" valueType="num">
                                      <p:cBhvr>
                                        <p:cTn id="26"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42" presetClass="entr" presetSubtype="0" fill="hold" nodeType="clickEffect">
                                  <p:stCondLst>
                                    <p:cond delay="0"/>
                                  </p:stCondLst>
                                  <p:childTnLst>
                                    <p:set>
                                      <p:cBhvr>
                                        <p:cTn id="30" dur="1" fill="hold">
                                          <p:stCondLst>
                                            <p:cond delay="0"/>
                                          </p:stCondLst>
                                        </p:cTn>
                                        <p:tgtEl>
                                          <p:spTgt spid="7"/>
                                        </p:tgtEl>
                                        <p:attrNameLst>
                                          <p:attrName>style.visibility</p:attrName>
                                        </p:attrNameLst>
                                      </p:cBhvr>
                                      <p:to>
                                        <p:strVal val="visible"/>
                                      </p:to>
                                    </p:set>
                                    <p:animEffect transition="in" filter="fade">
                                      <p:cBhvr>
                                        <p:cTn id="31" dur="1000"/>
                                        <p:tgtEl>
                                          <p:spTgt spid="7"/>
                                        </p:tgtEl>
                                      </p:cBhvr>
                                    </p:animEffect>
                                    <p:anim calcmode="lin" valueType="num">
                                      <p:cBhvr>
                                        <p:cTn id="32" dur="1000" fill="hold"/>
                                        <p:tgtEl>
                                          <p:spTgt spid="7"/>
                                        </p:tgtEl>
                                        <p:attrNameLst>
                                          <p:attrName>ppt_x</p:attrName>
                                        </p:attrNameLst>
                                      </p:cBhvr>
                                      <p:tavLst>
                                        <p:tav tm="0">
                                          <p:val>
                                            <p:strVal val="#ppt_x"/>
                                          </p:val>
                                        </p:tav>
                                        <p:tav tm="100000">
                                          <p:val>
                                            <p:strVal val="#ppt_x"/>
                                          </p:val>
                                        </p:tav>
                                      </p:tavLst>
                                    </p:anim>
                                    <p:anim calcmode="lin" valueType="num">
                                      <p:cBhvr>
                                        <p:cTn id="33" dur="1000" fill="hold"/>
                                        <p:tgtEl>
                                          <p:spTgt spid="7"/>
                                        </p:tgtEl>
                                        <p:attrNameLst>
                                          <p:attrName>ppt_y</p:attrName>
                                        </p:attrNameLst>
                                      </p:cBhvr>
                                      <p:tavLst>
                                        <p:tav tm="0">
                                          <p:val>
                                            <p:strVal val="#ppt_y+.1"/>
                                          </p:val>
                                        </p:tav>
                                        <p:tav tm="100000">
                                          <p:val>
                                            <p:strVal val="#ppt_y"/>
                                          </p:val>
                                        </p:tav>
                                      </p:tavLst>
                                    </p:anim>
                                  </p:childTnLst>
                                </p:cTn>
                              </p:par>
                              <p:par>
                                <p:cTn id="34" presetID="42" presetClass="entr" presetSubtype="0" fill="hold" grpId="0" nodeType="withEffect">
                                  <p:stCondLst>
                                    <p:cond delay="0"/>
                                  </p:stCondLst>
                                  <p:childTnLst>
                                    <p:set>
                                      <p:cBhvr>
                                        <p:cTn id="35" dur="1" fill="hold">
                                          <p:stCondLst>
                                            <p:cond delay="0"/>
                                          </p:stCondLst>
                                        </p:cTn>
                                        <p:tgtEl>
                                          <p:spTgt spid="12"/>
                                        </p:tgtEl>
                                        <p:attrNameLst>
                                          <p:attrName>style.visibility</p:attrName>
                                        </p:attrNameLst>
                                      </p:cBhvr>
                                      <p:to>
                                        <p:strVal val="visible"/>
                                      </p:to>
                                    </p:set>
                                    <p:animEffect transition="in" filter="fade">
                                      <p:cBhvr>
                                        <p:cTn id="36" dur="1000"/>
                                        <p:tgtEl>
                                          <p:spTgt spid="12"/>
                                        </p:tgtEl>
                                      </p:cBhvr>
                                    </p:animEffect>
                                    <p:anim calcmode="lin" valueType="num">
                                      <p:cBhvr>
                                        <p:cTn id="37" dur="1000" fill="hold"/>
                                        <p:tgtEl>
                                          <p:spTgt spid="12"/>
                                        </p:tgtEl>
                                        <p:attrNameLst>
                                          <p:attrName>ppt_x</p:attrName>
                                        </p:attrNameLst>
                                      </p:cBhvr>
                                      <p:tavLst>
                                        <p:tav tm="0">
                                          <p:val>
                                            <p:strVal val="#ppt_x"/>
                                          </p:val>
                                        </p:tav>
                                        <p:tav tm="100000">
                                          <p:val>
                                            <p:strVal val="#ppt_x"/>
                                          </p:val>
                                        </p:tav>
                                      </p:tavLst>
                                    </p:anim>
                                    <p:anim calcmode="lin" valueType="num">
                                      <p:cBhvr>
                                        <p:cTn id="38"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42" presetClass="entr" presetSubtype="0" fill="hold" grpId="0" nodeType="clickEffect">
                                  <p:stCondLst>
                                    <p:cond delay="0"/>
                                  </p:stCondLst>
                                  <p:childTnLst>
                                    <p:set>
                                      <p:cBhvr>
                                        <p:cTn id="42" dur="1" fill="hold">
                                          <p:stCondLst>
                                            <p:cond delay="0"/>
                                          </p:stCondLst>
                                        </p:cTn>
                                        <p:tgtEl>
                                          <p:spTgt spid="13"/>
                                        </p:tgtEl>
                                        <p:attrNameLst>
                                          <p:attrName>style.visibility</p:attrName>
                                        </p:attrNameLst>
                                      </p:cBhvr>
                                      <p:to>
                                        <p:strVal val="visible"/>
                                      </p:to>
                                    </p:set>
                                    <p:animEffect transition="in" filter="fade">
                                      <p:cBhvr>
                                        <p:cTn id="43" dur="1000"/>
                                        <p:tgtEl>
                                          <p:spTgt spid="13"/>
                                        </p:tgtEl>
                                      </p:cBhvr>
                                    </p:animEffect>
                                    <p:anim calcmode="lin" valueType="num">
                                      <p:cBhvr>
                                        <p:cTn id="44" dur="1000" fill="hold"/>
                                        <p:tgtEl>
                                          <p:spTgt spid="13"/>
                                        </p:tgtEl>
                                        <p:attrNameLst>
                                          <p:attrName>ppt_x</p:attrName>
                                        </p:attrNameLst>
                                      </p:cBhvr>
                                      <p:tavLst>
                                        <p:tav tm="0">
                                          <p:val>
                                            <p:strVal val="#ppt_x"/>
                                          </p:val>
                                        </p:tav>
                                        <p:tav tm="100000">
                                          <p:val>
                                            <p:strVal val="#ppt_x"/>
                                          </p:val>
                                        </p:tav>
                                      </p:tavLst>
                                    </p:anim>
                                    <p:anim calcmode="lin" valueType="num">
                                      <p:cBhvr>
                                        <p:cTn id="45"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par>
                    <p:cTn id="46" fill="hold">
                      <p:stCondLst>
                        <p:cond delay="indefinite"/>
                      </p:stCondLst>
                      <p:childTnLst>
                        <p:par>
                          <p:cTn id="47" fill="hold">
                            <p:stCondLst>
                              <p:cond delay="0"/>
                            </p:stCondLst>
                            <p:childTnLst>
                              <p:par>
                                <p:cTn id="48" presetID="42" presetClass="entr" presetSubtype="0" fill="hold" grpId="0" nodeType="clickEffect">
                                  <p:stCondLst>
                                    <p:cond delay="0"/>
                                  </p:stCondLst>
                                  <p:childTnLst>
                                    <p:set>
                                      <p:cBhvr>
                                        <p:cTn id="49" dur="1" fill="hold">
                                          <p:stCondLst>
                                            <p:cond delay="0"/>
                                          </p:stCondLst>
                                        </p:cTn>
                                        <p:tgtEl>
                                          <p:spTgt spid="14"/>
                                        </p:tgtEl>
                                        <p:attrNameLst>
                                          <p:attrName>style.visibility</p:attrName>
                                        </p:attrNameLst>
                                      </p:cBhvr>
                                      <p:to>
                                        <p:strVal val="visible"/>
                                      </p:to>
                                    </p:set>
                                    <p:animEffect transition="in" filter="fade">
                                      <p:cBhvr>
                                        <p:cTn id="50" dur="1000"/>
                                        <p:tgtEl>
                                          <p:spTgt spid="14"/>
                                        </p:tgtEl>
                                      </p:cBhvr>
                                    </p:animEffect>
                                    <p:anim calcmode="lin" valueType="num">
                                      <p:cBhvr>
                                        <p:cTn id="51" dur="1000" fill="hold"/>
                                        <p:tgtEl>
                                          <p:spTgt spid="14"/>
                                        </p:tgtEl>
                                        <p:attrNameLst>
                                          <p:attrName>ppt_x</p:attrName>
                                        </p:attrNameLst>
                                      </p:cBhvr>
                                      <p:tavLst>
                                        <p:tav tm="0">
                                          <p:val>
                                            <p:strVal val="#ppt_x"/>
                                          </p:val>
                                        </p:tav>
                                        <p:tav tm="100000">
                                          <p:val>
                                            <p:strVal val="#ppt_x"/>
                                          </p:val>
                                        </p:tav>
                                      </p:tavLst>
                                    </p:anim>
                                    <p:anim calcmode="lin" valueType="num">
                                      <p:cBhvr>
                                        <p:cTn id="52" dur="1000" fill="hold"/>
                                        <p:tgtEl>
                                          <p:spTgt spid="1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1" grpId="0"/>
      <p:bldP spid="12" grpId="0"/>
      <p:bldP spid="13" grpId="0"/>
      <p:bldP spid="14"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8150717"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80431" y="952845"/>
            <a:ext cx="11831138"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itle 1">
            <a:extLst>
              <a:ext uri="{FF2B5EF4-FFF2-40B4-BE49-F238E27FC236}">
                <a16:creationId xmlns:a16="http://schemas.microsoft.com/office/drawing/2014/main" id="{D3F0817C-268C-49D3-88EE-4288C6C1D027}"/>
              </a:ext>
            </a:extLst>
          </p:cNvPr>
          <p:cNvSpPr txBox="1">
            <a:spLocks/>
          </p:cNvSpPr>
          <p:nvPr/>
        </p:nvSpPr>
        <p:spPr>
          <a:xfrm>
            <a:off x="2364059" y="193377"/>
            <a:ext cx="3378820" cy="655264"/>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l">
              <a:lnSpc>
                <a:spcPct val="100000"/>
              </a:lnSpc>
            </a:pPr>
            <a:r>
              <a:rPr lang="en-US" sz="2800" b="1" dirty="0">
                <a:latin typeface="+mn-lt"/>
              </a:rPr>
              <a:t>2-2. Risks</a:t>
            </a:r>
          </a:p>
        </p:txBody>
      </p:sp>
      <p:sp>
        <p:nvSpPr>
          <p:cNvPr id="7" name="TextBox 6">
            <a:extLst>
              <a:ext uri="{FF2B5EF4-FFF2-40B4-BE49-F238E27FC236}">
                <a16:creationId xmlns:a16="http://schemas.microsoft.com/office/drawing/2014/main" id="{A1C40B32-4C09-4708-8B18-BDDD4B10EB4D}"/>
              </a:ext>
            </a:extLst>
          </p:cNvPr>
          <p:cNvSpPr txBox="1"/>
          <p:nvPr/>
        </p:nvSpPr>
        <p:spPr>
          <a:xfrm>
            <a:off x="536760" y="1187828"/>
            <a:ext cx="11431418" cy="1141146"/>
          </a:xfrm>
          <a:prstGeom prst="rect">
            <a:avLst/>
          </a:prstGeom>
          <a:noFill/>
        </p:spPr>
        <p:txBody>
          <a:bodyPr wrap="square">
            <a:spAutoFit/>
          </a:bodyPr>
          <a:lstStyle/>
          <a:p>
            <a:pPr marL="342900" indent="-342900">
              <a:lnSpc>
                <a:spcPct val="150000"/>
              </a:lnSpc>
              <a:buFont typeface="Wingdings" panose="05000000000000000000" pitchFamily="2" charset="2"/>
              <a:buChar char="§"/>
            </a:pPr>
            <a:r>
              <a:rPr lang="en-US" sz="2400" b="1" dirty="0">
                <a:cs typeface="+mj-cs"/>
              </a:rPr>
              <a:t>risk, is a combination of two things – the chance that the hazard will cause harm and how serious that harm could be.</a:t>
            </a:r>
            <a:endParaRPr lang="ar-EG" sz="2400" b="1" dirty="0">
              <a:cs typeface="+mj-cs"/>
            </a:endParaRPr>
          </a:p>
        </p:txBody>
      </p:sp>
      <p:sp>
        <p:nvSpPr>
          <p:cNvPr id="8" name="TextBox 7">
            <a:extLst>
              <a:ext uri="{FF2B5EF4-FFF2-40B4-BE49-F238E27FC236}">
                <a16:creationId xmlns:a16="http://schemas.microsoft.com/office/drawing/2014/main" id="{5CC8B19F-50C2-4B38-9FE4-5B884C8E4580}"/>
              </a:ext>
            </a:extLst>
          </p:cNvPr>
          <p:cNvSpPr txBox="1"/>
          <p:nvPr/>
        </p:nvSpPr>
        <p:spPr>
          <a:xfrm>
            <a:off x="536587" y="2553914"/>
            <a:ext cx="11344239" cy="1141146"/>
          </a:xfrm>
          <a:prstGeom prst="rect">
            <a:avLst/>
          </a:prstGeom>
          <a:noFill/>
        </p:spPr>
        <p:txBody>
          <a:bodyPr wrap="square">
            <a:spAutoFit/>
          </a:bodyPr>
          <a:lstStyle/>
          <a:p>
            <a:pPr marL="342900" indent="-342900">
              <a:lnSpc>
                <a:spcPct val="150000"/>
              </a:lnSpc>
              <a:buFont typeface="Wingdings" panose="05000000000000000000" pitchFamily="2" charset="2"/>
              <a:buChar char="§"/>
            </a:pPr>
            <a:r>
              <a:rPr lang="en-US" sz="2400" b="1" dirty="0">
                <a:solidFill>
                  <a:srgbClr val="002060"/>
                </a:solidFill>
                <a:cs typeface="+mj-cs"/>
              </a:rPr>
              <a:t>We previously said that risk is the chance or probability of harm occurring, and if harm occurs, how serious is it?</a:t>
            </a:r>
            <a:endParaRPr lang="ar-EG" sz="2400" b="1" dirty="0">
              <a:solidFill>
                <a:srgbClr val="002060"/>
              </a:solidFill>
              <a:cs typeface="+mj-cs"/>
            </a:endParaRPr>
          </a:p>
        </p:txBody>
      </p:sp>
      <p:sp>
        <p:nvSpPr>
          <p:cNvPr id="9" name="TextBox 8">
            <a:extLst>
              <a:ext uri="{FF2B5EF4-FFF2-40B4-BE49-F238E27FC236}">
                <a16:creationId xmlns:a16="http://schemas.microsoft.com/office/drawing/2014/main" id="{91F0488A-F147-48D4-A754-0559A5A9E898}"/>
              </a:ext>
            </a:extLst>
          </p:cNvPr>
          <p:cNvSpPr txBox="1"/>
          <p:nvPr/>
        </p:nvSpPr>
        <p:spPr>
          <a:xfrm>
            <a:off x="536587" y="3734348"/>
            <a:ext cx="11183346" cy="2803140"/>
          </a:xfrm>
          <a:prstGeom prst="rect">
            <a:avLst/>
          </a:prstGeom>
          <a:noFill/>
        </p:spPr>
        <p:txBody>
          <a:bodyPr wrap="square">
            <a:spAutoFit/>
          </a:bodyPr>
          <a:lstStyle/>
          <a:p>
            <a:pPr marL="342900" indent="-342900">
              <a:lnSpc>
                <a:spcPct val="150000"/>
              </a:lnSpc>
              <a:buFont typeface="Wingdings" panose="05000000000000000000" pitchFamily="2" charset="2"/>
              <a:buChar char="§"/>
            </a:pPr>
            <a:r>
              <a:rPr lang="en-US" sz="2400" b="1" dirty="0">
                <a:solidFill>
                  <a:srgbClr val="C00000"/>
                </a:solidFill>
                <a:cs typeface="+mj-cs"/>
              </a:rPr>
              <a:t>For example, crossing a road - the cars and other traffic are the main hazards; and your mental calculation of the risk is a combination of how likely it is that you’ll be hit by a vehicle, along with how seriously you might be injured. And, there are things that could affect the likelihood and there are things that could affect the severity.</a:t>
            </a:r>
            <a:endParaRPr lang="ar-EG" sz="2400" b="1" dirty="0">
              <a:solidFill>
                <a:srgbClr val="C00000"/>
              </a:solidFill>
              <a:cs typeface="+mj-cs"/>
            </a:endParaRPr>
          </a:p>
        </p:txBody>
      </p:sp>
    </p:spTree>
    <p:custDataLst>
      <p:tags r:id="rId1"/>
    </p:custDataLst>
    <p:extLst>
      <p:ext uri="{BB962C8B-B14F-4D97-AF65-F5344CB8AC3E}">
        <p14:creationId xmlns:p14="http://schemas.microsoft.com/office/powerpoint/2010/main" val="3873575315"/>
      </p:ext>
    </p:extLst>
  </p:cSld>
  <p:clrMapOvr>
    <a:masterClrMapping/>
  </p:clrMapOvr>
  <mc:AlternateContent xmlns:mc="http://schemas.openxmlformats.org/markup-compatibility/2006" xmlns:p14="http://schemas.microsoft.com/office/powerpoint/2010/main">
    <mc:Choice Requires="p14">
      <p:transition spd="slow" p14:dur="2000" advTm="256362"/>
    </mc:Choice>
    <mc:Fallback xmlns="">
      <p:transition spd="slow" advTm="256362"/>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8"/>
                                        </p:tgtEl>
                                        <p:attrNameLst>
                                          <p:attrName>style.visibility</p:attrName>
                                        </p:attrNameLst>
                                      </p:cBhvr>
                                      <p:to>
                                        <p:strVal val="visible"/>
                                      </p:to>
                                    </p:set>
                                    <p:animEffect transition="in" filter="fade">
                                      <p:cBhvr>
                                        <p:cTn id="14" dur="1000"/>
                                        <p:tgtEl>
                                          <p:spTgt spid="8"/>
                                        </p:tgtEl>
                                      </p:cBhvr>
                                    </p:animEffect>
                                    <p:anim calcmode="lin" valueType="num">
                                      <p:cBhvr>
                                        <p:cTn id="15" dur="1000" fill="hold"/>
                                        <p:tgtEl>
                                          <p:spTgt spid="8"/>
                                        </p:tgtEl>
                                        <p:attrNameLst>
                                          <p:attrName>ppt_x</p:attrName>
                                        </p:attrNameLst>
                                      </p:cBhvr>
                                      <p:tavLst>
                                        <p:tav tm="0">
                                          <p:val>
                                            <p:strVal val="#ppt_x"/>
                                          </p:val>
                                        </p:tav>
                                        <p:tav tm="100000">
                                          <p:val>
                                            <p:strVal val="#ppt_x"/>
                                          </p:val>
                                        </p:tav>
                                      </p:tavLst>
                                    </p:anim>
                                    <p:anim calcmode="lin" valueType="num">
                                      <p:cBhvr>
                                        <p:cTn id="16"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9"/>
                                        </p:tgtEl>
                                        <p:attrNameLst>
                                          <p:attrName>style.visibility</p:attrName>
                                        </p:attrNameLst>
                                      </p:cBhvr>
                                      <p:to>
                                        <p:strVal val="visible"/>
                                      </p:to>
                                    </p:set>
                                    <p:animEffect transition="in" filter="fade">
                                      <p:cBhvr>
                                        <p:cTn id="21" dur="1000"/>
                                        <p:tgtEl>
                                          <p:spTgt spid="9"/>
                                        </p:tgtEl>
                                      </p:cBhvr>
                                    </p:animEffect>
                                    <p:anim calcmode="lin" valueType="num">
                                      <p:cBhvr>
                                        <p:cTn id="22" dur="1000" fill="hold"/>
                                        <p:tgtEl>
                                          <p:spTgt spid="9"/>
                                        </p:tgtEl>
                                        <p:attrNameLst>
                                          <p:attrName>ppt_x</p:attrName>
                                        </p:attrNameLst>
                                      </p:cBhvr>
                                      <p:tavLst>
                                        <p:tav tm="0">
                                          <p:val>
                                            <p:strVal val="#ppt_x"/>
                                          </p:val>
                                        </p:tav>
                                        <p:tav tm="100000">
                                          <p:val>
                                            <p:strVal val="#ppt_x"/>
                                          </p:val>
                                        </p:tav>
                                      </p:tavLst>
                                    </p:anim>
                                    <p:anim calcmode="lin" valueType="num">
                                      <p:cBhvr>
                                        <p:cTn id="23" dur="1000" fill="hold"/>
                                        <p:tgtEl>
                                          <p:spTgt spid="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P spid="9"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8150717"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311175" y="952845"/>
            <a:ext cx="1170039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800" dirty="0"/>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itle 1">
            <a:extLst>
              <a:ext uri="{FF2B5EF4-FFF2-40B4-BE49-F238E27FC236}">
                <a16:creationId xmlns:a16="http://schemas.microsoft.com/office/drawing/2014/main" id="{675AE959-CB1A-4349-A182-ADE4D061FDD1}"/>
              </a:ext>
            </a:extLst>
          </p:cNvPr>
          <p:cNvSpPr txBox="1">
            <a:spLocks/>
          </p:cNvSpPr>
          <p:nvPr/>
        </p:nvSpPr>
        <p:spPr>
          <a:xfrm>
            <a:off x="1349300" y="181327"/>
            <a:ext cx="4289502" cy="655264"/>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nSpc>
                <a:spcPct val="100000"/>
              </a:lnSpc>
            </a:pPr>
            <a:r>
              <a:rPr lang="en-US" sz="2800" b="1" dirty="0">
                <a:latin typeface="+mn-lt"/>
              </a:rPr>
              <a:t>2-3. Accidents</a:t>
            </a:r>
          </a:p>
        </p:txBody>
      </p:sp>
      <p:sp>
        <p:nvSpPr>
          <p:cNvPr id="7" name="TextBox 6">
            <a:extLst>
              <a:ext uri="{FF2B5EF4-FFF2-40B4-BE49-F238E27FC236}">
                <a16:creationId xmlns:a16="http://schemas.microsoft.com/office/drawing/2014/main" id="{6CCD22EF-ED67-406F-9B32-9A672327EA71}"/>
              </a:ext>
            </a:extLst>
          </p:cNvPr>
          <p:cNvSpPr txBox="1"/>
          <p:nvPr/>
        </p:nvSpPr>
        <p:spPr>
          <a:xfrm>
            <a:off x="639239" y="1305806"/>
            <a:ext cx="11024938" cy="2002921"/>
          </a:xfrm>
          <a:prstGeom prst="rect">
            <a:avLst/>
          </a:prstGeom>
          <a:noFill/>
        </p:spPr>
        <p:txBody>
          <a:bodyPr wrap="square">
            <a:spAutoFit/>
          </a:bodyPr>
          <a:lstStyle/>
          <a:p>
            <a:pPr algn="ctr"/>
            <a:r>
              <a:rPr lang="en-US" sz="2800" b="1" u="sng" dirty="0">
                <a:solidFill>
                  <a:srgbClr val="852F4A"/>
                </a:solidFill>
                <a:cs typeface="+mj-cs"/>
              </a:rPr>
              <a:t>Accident </a:t>
            </a:r>
          </a:p>
          <a:p>
            <a:pPr algn="ctr"/>
            <a:endParaRPr lang="en-US" sz="2800" b="1" u="sng" dirty="0">
              <a:solidFill>
                <a:srgbClr val="852F4A"/>
              </a:solidFill>
              <a:cs typeface="+mj-cs"/>
            </a:endParaRPr>
          </a:p>
          <a:p>
            <a:pPr marL="342900" indent="-342900">
              <a:lnSpc>
                <a:spcPct val="150000"/>
              </a:lnSpc>
              <a:buFont typeface="Wingdings" panose="05000000000000000000" pitchFamily="2" charset="2"/>
              <a:buChar char="§"/>
            </a:pPr>
            <a:r>
              <a:rPr lang="en-US" sz="2400" b="1" dirty="0">
                <a:cs typeface="+mj-cs"/>
              </a:rPr>
              <a:t>An event or series of events that results in death, injury, loss of system or service, or environmental damage.</a:t>
            </a:r>
            <a:endParaRPr lang="ar-EG" sz="2400" b="1" dirty="0">
              <a:cs typeface="+mj-cs"/>
            </a:endParaRPr>
          </a:p>
        </p:txBody>
      </p:sp>
      <p:sp>
        <p:nvSpPr>
          <p:cNvPr id="8" name="TextBox 7">
            <a:extLst>
              <a:ext uri="{FF2B5EF4-FFF2-40B4-BE49-F238E27FC236}">
                <a16:creationId xmlns:a16="http://schemas.microsoft.com/office/drawing/2014/main" id="{D5020590-68C1-46DE-B8A8-A366FF654DCC}"/>
              </a:ext>
            </a:extLst>
          </p:cNvPr>
          <p:cNvSpPr txBox="1"/>
          <p:nvPr/>
        </p:nvSpPr>
        <p:spPr>
          <a:xfrm>
            <a:off x="605789" y="3442898"/>
            <a:ext cx="11018563" cy="2803140"/>
          </a:xfrm>
          <a:prstGeom prst="rect">
            <a:avLst/>
          </a:prstGeom>
          <a:noFill/>
        </p:spPr>
        <p:txBody>
          <a:bodyPr wrap="square">
            <a:spAutoFit/>
          </a:bodyPr>
          <a:lstStyle/>
          <a:p>
            <a:pPr marL="457200" indent="-457200" algn="justLow">
              <a:lnSpc>
                <a:spcPct val="150000"/>
              </a:lnSpc>
              <a:buFont typeface="Wingdings" panose="05000000000000000000" pitchFamily="2" charset="2"/>
              <a:buChar char="§"/>
            </a:pPr>
            <a:r>
              <a:rPr lang="en-US" sz="2400" b="1" i="0" dirty="0">
                <a:solidFill>
                  <a:schemeClr val="accent1">
                    <a:lumMod val="50000"/>
                  </a:schemeClr>
                </a:solidFill>
                <a:effectLst/>
                <a:cs typeface="+mj-cs"/>
              </a:rPr>
              <a:t>Accidents: So accidents are a term that makes us anxious about “an annoying word,” especially if they are characterized as unexpected and unplanned. </a:t>
            </a:r>
          </a:p>
          <a:p>
            <a:pPr marL="342900" indent="-342900" algn="justLow">
              <a:lnSpc>
                <a:spcPct val="150000"/>
              </a:lnSpc>
              <a:buFont typeface="Wingdings" panose="05000000000000000000" pitchFamily="2" charset="2"/>
              <a:buChar char="ü"/>
            </a:pPr>
            <a:r>
              <a:rPr lang="en-US" sz="2400" b="1" i="0" dirty="0">
                <a:solidFill>
                  <a:schemeClr val="accent1">
                    <a:lumMod val="50000"/>
                  </a:schemeClr>
                </a:solidFill>
                <a:effectLst/>
                <a:cs typeface="+mj-cs"/>
              </a:rPr>
              <a:t>Or say an unfortunate event resulting in particular from negligence or ignorance, a traffic accident, for example, or a fall from an escalator </a:t>
            </a:r>
          </a:p>
          <a:p>
            <a:pPr marL="342900" indent="-342900" algn="justLow">
              <a:lnSpc>
                <a:spcPct val="150000"/>
              </a:lnSpc>
              <a:buFont typeface="Wingdings" panose="05000000000000000000" pitchFamily="2" charset="2"/>
              <a:buChar char="ü"/>
            </a:pPr>
            <a:r>
              <a:rPr lang="en-US" sz="2400" b="1" i="0" dirty="0">
                <a:solidFill>
                  <a:schemeClr val="accent1">
                    <a:lumMod val="50000"/>
                  </a:schemeClr>
                </a:solidFill>
                <a:effectLst/>
                <a:cs typeface="+mj-cs"/>
              </a:rPr>
              <a:t>There are incidents that are happy for some and painful for others</a:t>
            </a:r>
            <a:endParaRPr lang="ar-EG" sz="2400" b="1" dirty="0">
              <a:solidFill>
                <a:schemeClr val="accent1">
                  <a:lumMod val="50000"/>
                </a:schemeClr>
              </a:solidFill>
              <a:cs typeface="+mj-cs"/>
            </a:endParaRPr>
          </a:p>
        </p:txBody>
      </p:sp>
    </p:spTree>
    <p:custDataLst>
      <p:tags r:id="rId1"/>
    </p:custDataLst>
    <p:extLst>
      <p:ext uri="{BB962C8B-B14F-4D97-AF65-F5344CB8AC3E}">
        <p14:creationId xmlns:p14="http://schemas.microsoft.com/office/powerpoint/2010/main" val="2756392067"/>
      </p:ext>
    </p:extLst>
  </p:cSld>
  <p:clrMapOvr>
    <a:masterClrMapping/>
  </p:clrMapOvr>
  <mc:AlternateContent xmlns:mc="http://schemas.openxmlformats.org/markup-compatibility/2006" xmlns:p14="http://schemas.microsoft.com/office/powerpoint/2010/main">
    <mc:Choice Requires="p14">
      <p:transition spd="slow" p14:dur="2000" advTm="193516"/>
    </mc:Choice>
    <mc:Fallback xmlns="">
      <p:transition spd="slow" advTm="193516"/>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Effect transition="in" filter="fade">
                                      <p:cBhvr>
                                        <p:cTn id="7" dur="1000"/>
                                        <p:tgtEl>
                                          <p:spTgt spid="7">
                                            <p:txEl>
                                              <p:pRg st="0" end="0"/>
                                            </p:txEl>
                                          </p:spTgt>
                                        </p:tgtEl>
                                      </p:cBhvr>
                                    </p:animEffect>
                                    <p:anim calcmode="lin" valueType="num">
                                      <p:cBhvr>
                                        <p:cTn id="8" dur="1000" fill="hold"/>
                                        <p:tgtEl>
                                          <p:spTgt spid="7">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7">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7">
                                            <p:txEl>
                                              <p:pRg st="2" end="2"/>
                                            </p:txEl>
                                          </p:spTgt>
                                        </p:tgtEl>
                                        <p:attrNameLst>
                                          <p:attrName>style.visibility</p:attrName>
                                        </p:attrNameLst>
                                      </p:cBhvr>
                                      <p:to>
                                        <p:strVal val="visible"/>
                                      </p:to>
                                    </p:set>
                                    <p:animEffect transition="in" filter="fade">
                                      <p:cBhvr>
                                        <p:cTn id="14" dur="1000"/>
                                        <p:tgtEl>
                                          <p:spTgt spid="7">
                                            <p:txEl>
                                              <p:pRg st="2" end="2"/>
                                            </p:txEl>
                                          </p:spTgt>
                                        </p:tgtEl>
                                      </p:cBhvr>
                                    </p:animEffect>
                                    <p:anim calcmode="lin" valueType="num">
                                      <p:cBhvr>
                                        <p:cTn id="15" dur="1000" fill="hold"/>
                                        <p:tgtEl>
                                          <p:spTgt spid="7">
                                            <p:txEl>
                                              <p:pRg st="2" end="2"/>
                                            </p:txEl>
                                          </p:spTgt>
                                        </p:tgtEl>
                                        <p:attrNameLst>
                                          <p:attrName>ppt_x</p:attrName>
                                        </p:attrNameLst>
                                      </p:cBhvr>
                                      <p:tavLst>
                                        <p:tav tm="0">
                                          <p:val>
                                            <p:strVal val="#ppt_x"/>
                                          </p:val>
                                        </p:tav>
                                        <p:tav tm="100000">
                                          <p:val>
                                            <p:strVal val="#ppt_x"/>
                                          </p:val>
                                        </p:tav>
                                      </p:tavLst>
                                    </p:anim>
                                    <p:anim calcmode="lin" valueType="num">
                                      <p:cBhvr>
                                        <p:cTn id="16" dur="1000" fill="hold"/>
                                        <p:tgtEl>
                                          <p:spTgt spid="7">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8"/>
                                        </p:tgtEl>
                                        <p:attrNameLst>
                                          <p:attrName>style.visibility</p:attrName>
                                        </p:attrNameLst>
                                      </p:cBhvr>
                                      <p:to>
                                        <p:strVal val="visible"/>
                                      </p:to>
                                    </p:set>
                                    <p:animEffect transition="in" filter="fade">
                                      <p:cBhvr>
                                        <p:cTn id="21" dur="1000"/>
                                        <p:tgtEl>
                                          <p:spTgt spid="8"/>
                                        </p:tgtEl>
                                      </p:cBhvr>
                                    </p:animEffect>
                                    <p:anim calcmode="lin" valueType="num">
                                      <p:cBhvr>
                                        <p:cTn id="22" dur="1000" fill="hold"/>
                                        <p:tgtEl>
                                          <p:spTgt spid="8"/>
                                        </p:tgtEl>
                                        <p:attrNameLst>
                                          <p:attrName>ppt_x</p:attrName>
                                        </p:attrNameLst>
                                      </p:cBhvr>
                                      <p:tavLst>
                                        <p:tav tm="0">
                                          <p:val>
                                            <p:strVal val="#ppt_x"/>
                                          </p:val>
                                        </p:tav>
                                        <p:tav tm="100000">
                                          <p:val>
                                            <p:strVal val="#ppt_x"/>
                                          </p:val>
                                        </p:tav>
                                      </p:tavLst>
                                    </p:anim>
                                    <p:anim calcmode="lin" valueType="num">
                                      <p:cBhvr>
                                        <p:cTn id="23"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8150717"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604609" y="952845"/>
            <a:ext cx="11406960"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itle 4">
            <a:extLst>
              <a:ext uri="{FF2B5EF4-FFF2-40B4-BE49-F238E27FC236}">
                <a16:creationId xmlns:a16="http://schemas.microsoft.com/office/drawing/2014/main" id="{0AD9A2AE-A259-41F9-8171-6221B2F3766C}"/>
              </a:ext>
            </a:extLst>
          </p:cNvPr>
          <p:cNvSpPr>
            <a:spLocks noGrp="1"/>
          </p:cNvSpPr>
          <p:nvPr>
            <p:ph type="ctrTitle"/>
          </p:nvPr>
        </p:nvSpPr>
        <p:spPr>
          <a:xfrm>
            <a:off x="2329458" y="229590"/>
            <a:ext cx="6657277" cy="620099"/>
          </a:xfrm>
        </p:spPr>
        <p:txBody>
          <a:bodyPr>
            <a:normAutofit/>
          </a:bodyPr>
          <a:lstStyle/>
          <a:p>
            <a:pPr>
              <a:lnSpc>
                <a:spcPct val="100000"/>
              </a:lnSpc>
            </a:pPr>
            <a:r>
              <a:rPr lang="en-US" sz="2800" b="1" dirty="0">
                <a:latin typeface="+mn-lt"/>
              </a:rPr>
              <a:t>2-4. Accident, Hazard, Risk</a:t>
            </a:r>
            <a:r>
              <a:rPr lang="ar-EG" sz="2800" b="1" dirty="0">
                <a:latin typeface="+mn-lt"/>
              </a:rPr>
              <a:t> </a:t>
            </a:r>
            <a:r>
              <a:rPr lang="en-US" sz="2800" b="1" dirty="0">
                <a:latin typeface="+mn-lt"/>
              </a:rPr>
              <a:t> “ the meaning “</a:t>
            </a:r>
            <a:endParaRPr lang="ar-EG" sz="2800" b="1" dirty="0">
              <a:latin typeface="+mn-lt"/>
            </a:endParaRPr>
          </a:p>
        </p:txBody>
      </p:sp>
      <p:pic>
        <p:nvPicPr>
          <p:cNvPr id="7" name="Content Placeholder 3">
            <a:extLst>
              <a:ext uri="{FF2B5EF4-FFF2-40B4-BE49-F238E27FC236}">
                <a16:creationId xmlns:a16="http://schemas.microsoft.com/office/drawing/2014/main" id="{271B4921-9E83-4A16-A674-FCBF87F9A48C}"/>
              </a:ext>
            </a:extLst>
          </p:cNvPr>
          <p:cNvPicPr>
            <a:picLocks noChangeAspect="1"/>
          </p:cNvPicPr>
          <p:nvPr/>
        </p:nvPicPr>
        <p:blipFill>
          <a:blip r:embed="rId4"/>
          <a:stretch>
            <a:fillRect/>
          </a:stretch>
        </p:blipFill>
        <p:spPr>
          <a:xfrm>
            <a:off x="2062976" y="1155867"/>
            <a:ext cx="7817004" cy="5233782"/>
          </a:xfrm>
          <a:prstGeom prst="rect">
            <a:avLst/>
          </a:prstGeom>
        </p:spPr>
      </p:pic>
    </p:spTree>
    <p:custDataLst>
      <p:tags r:id="rId1"/>
    </p:custDataLst>
    <p:extLst>
      <p:ext uri="{BB962C8B-B14F-4D97-AF65-F5344CB8AC3E}">
        <p14:creationId xmlns:p14="http://schemas.microsoft.com/office/powerpoint/2010/main" val="1358074382"/>
      </p:ext>
    </p:extLst>
  </p:cSld>
  <p:clrMapOvr>
    <a:masterClrMapping/>
  </p:clrMapOvr>
  <mc:AlternateContent xmlns:mc="http://schemas.openxmlformats.org/markup-compatibility/2006" xmlns:p14="http://schemas.microsoft.com/office/powerpoint/2010/main">
    <mc:Choice Requires="p14">
      <p:transition spd="slow" p14:dur="2000" advTm="63518"/>
    </mc:Choice>
    <mc:Fallback xmlns="">
      <p:transition spd="slow" advTm="63518"/>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8150717"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604609" y="952845"/>
            <a:ext cx="11406960"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itle 4">
            <a:extLst>
              <a:ext uri="{FF2B5EF4-FFF2-40B4-BE49-F238E27FC236}">
                <a16:creationId xmlns:a16="http://schemas.microsoft.com/office/drawing/2014/main" id="{3C59508C-C4A1-47C3-882B-B491E48E45DA}"/>
              </a:ext>
            </a:extLst>
          </p:cNvPr>
          <p:cNvSpPr>
            <a:spLocks noGrp="1"/>
          </p:cNvSpPr>
          <p:nvPr>
            <p:ph type="ctrTitle"/>
          </p:nvPr>
        </p:nvSpPr>
        <p:spPr>
          <a:xfrm>
            <a:off x="1410303" y="216129"/>
            <a:ext cx="8469682" cy="620099"/>
          </a:xfrm>
        </p:spPr>
        <p:txBody>
          <a:bodyPr>
            <a:normAutofit/>
          </a:bodyPr>
          <a:lstStyle/>
          <a:p>
            <a:pPr>
              <a:lnSpc>
                <a:spcPct val="100000"/>
              </a:lnSpc>
            </a:pPr>
            <a:r>
              <a:rPr lang="en-US" sz="2800" b="1" dirty="0">
                <a:latin typeface="+mn-lt"/>
              </a:rPr>
              <a:t>2-5. Comparison between, Hazard and  Risk</a:t>
            </a:r>
            <a:endParaRPr lang="ar-EG" sz="2800" b="1" dirty="0">
              <a:latin typeface="+mn-lt"/>
            </a:endParaRPr>
          </a:p>
        </p:txBody>
      </p:sp>
      <p:sp>
        <p:nvSpPr>
          <p:cNvPr id="7" name="TextBox 6">
            <a:extLst>
              <a:ext uri="{FF2B5EF4-FFF2-40B4-BE49-F238E27FC236}">
                <a16:creationId xmlns:a16="http://schemas.microsoft.com/office/drawing/2014/main" id="{5F4CEA62-3B64-447A-9130-5E978285CF51}"/>
              </a:ext>
            </a:extLst>
          </p:cNvPr>
          <p:cNvSpPr txBox="1"/>
          <p:nvPr/>
        </p:nvSpPr>
        <p:spPr>
          <a:xfrm>
            <a:off x="759044" y="4760617"/>
            <a:ext cx="10983360" cy="1200329"/>
          </a:xfrm>
          <a:prstGeom prst="rect">
            <a:avLst/>
          </a:prstGeom>
          <a:noFill/>
        </p:spPr>
        <p:txBody>
          <a:bodyPr wrap="square">
            <a:spAutoFit/>
          </a:bodyPr>
          <a:lstStyle/>
          <a:p>
            <a:pPr marL="457200" indent="-457200">
              <a:buFont typeface="Arial" panose="020B0604020202020204" pitchFamily="34" charset="0"/>
              <a:buChar char="•"/>
            </a:pPr>
            <a:r>
              <a:rPr lang="en-US" sz="2400" dirty="0"/>
              <a:t>Another example could be working at heights. Standing on top of a tall building is a hazard. The risk is how probable will you slip or step off the building and cause harm to yourself.</a:t>
            </a:r>
            <a:endParaRPr lang="ar-EG" sz="2400" dirty="0"/>
          </a:p>
        </p:txBody>
      </p:sp>
      <p:sp>
        <p:nvSpPr>
          <p:cNvPr id="8" name="TextBox 7">
            <a:extLst>
              <a:ext uri="{FF2B5EF4-FFF2-40B4-BE49-F238E27FC236}">
                <a16:creationId xmlns:a16="http://schemas.microsoft.com/office/drawing/2014/main" id="{DE6D1EB7-805E-4464-8571-F3519EC32E34}"/>
              </a:ext>
            </a:extLst>
          </p:cNvPr>
          <p:cNvSpPr txBox="1"/>
          <p:nvPr/>
        </p:nvSpPr>
        <p:spPr>
          <a:xfrm>
            <a:off x="759044" y="3259998"/>
            <a:ext cx="11121781" cy="1200329"/>
          </a:xfrm>
          <a:prstGeom prst="rect">
            <a:avLst/>
          </a:prstGeom>
          <a:noFill/>
        </p:spPr>
        <p:txBody>
          <a:bodyPr wrap="square">
            <a:spAutoFit/>
          </a:bodyPr>
          <a:lstStyle>
            <a:defPPr>
              <a:defRPr lang="en-US"/>
            </a:defPPr>
            <a:lvl1pPr>
              <a:defRPr sz="2800"/>
            </a:lvl1pPr>
          </a:lstStyle>
          <a:p>
            <a:pPr marL="457200" indent="-457200">
              <a:buFont typeface="Wingdings" panose="05000000000000000000" pitchFamily="2" charset="2"/>
              <a:buChar char="§"/>
            </a:pPr>
            <a:r>
              <a:rPr lang="en-US" sz="2400" dirty="0"/>
              <a:t>For example, it’s possible that a bottle of bleach could be used incorrectly, causing harm. But you need to ask, how probable is it that this is going to happen? Until an action has actually occurred, it is only a hazard, not a risk.</a:t>
            </a:r>
          </a:p>
        </p:txBody>
      </p:sp>
      <p:pic>
        <p:nvPicPr>
          <p:cNvPr id="9" name="Picture 8">
            <a:extLst>
              <a:ext uri="{FF2B5EF4-FFF2-40B4-BE49-F238E27FC236}">
                <a16:creationId xmlns:a16="http://schemas.microsoft.com/office/drawing/2014/main" id="{16079806-FA08-485F-9101-E83AF82549F0}"/>
              </a:ext>
            </a:extLst>
          </p:cNvPr>
          <p:cNvPicPr>
            <a:picLocks noChangeAspect="1"/>
          </p:cNvPicPr>
          <p:nvPr/>
        </p:nvPicPr>
        <p:blipFill>
          <a:blip r:embed="rId4"/>
          <a:stretch>
            <a:fillRect/>
          </a:stretch>
        </p:blipFill>
        <p:spPr>
          <a:xfrm>
            <a:off x="2909750" y="1115063"/>
            <a:ext cx="6354875" cy="1938566"/>
          </a:xfrm>
          <a:prstGeom prst="rect">
            <a:avLst/>
          </a:prstGeom>
        </p:spPr>
      </p:pic>
    </p:spTree>
    <p:custDataLst>
      <p:tags r:id="rId1"/>
    </p:custDataLst>
    <p:extLst>
      <p:ext uri="{BB962C8B-B14F-4D97-AF65-F5344CB8AC3E}">
        <p14:creationId xmlns:p14="http://schemas.microsoft.com/office/powerpoint/2010/main" val="3465659879"/>
      </p:ext>
    </p:extLst>
  </p:cSld>
  <p:clrMapOvr>
    <a:masterClrMapping/>
  </p:clrMapOvr>
  <mc:AlternateContent xmlns:mc="http://schemas.openxmlformats.org/markup-compatibility/2006" xmlns:p14="http://schemas.microsoft.com/office/powerpoint/2010/main">
    <mc:Choice Requires="p14">
      <p:transition spd="slow" p14:dur="2000" advTm="184895"/>
    </mc:Choice>
    <mc:Fallback xmlns="">
      <p:transition spd="slow" advTm="184895"/>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1000"/>
                                        <p:tgtEl>
                                          <p:spTgt spid="8"/>
                                        </p:tgtEl>
                                      </p:cBhvr>
                                    </p:animEffect>
                                    <p:anim calcmode="lin" valueType="num">
                                      <p:cBhvr>
                                        <p:cTn id="8" dur="1000" fill="hold"/>
                                        <p:tgtEl>
                                          <p:spTgt spid="8"/>
                                        </p:tgtEl>
                                        <p:attrNameLst>
                                          <p:attrName>ppt_x</p:attrName>
                                        </p:attrNameLst>
                                      </p:cBhvr>
                                      <p:tavLst>
                                        <p:tav tm="0">
                                          <p:val>
                                            <p:strVal val="#ppt_x"/>
                                          </p:val>
                                        </p:tav>
                                        <p:tav tm="100000">
                                          <p:val>
                                            <p:strVal val="#ppt_x"/>
                                          </p:val>
                                        </p:tav>
                                      </p:tavLst>
                                    </p:anim>
                                    <p:anim calcmode="lin" valueType="num">
                                      <p:cBhvr>
                                        <p:cTn id="9"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9"/>
                                        </p:tgtEl>
                                        <p:attrNameLst>
                                          <p:attrName>style.visibility</p:attrName>
                                        </p:attrNameLst>
                                      </p:cBhvr>
                                      <p:to>
                                        <p:strVal val="visible"/>
                                      </p:to>
                                    </p:set>
                                    <p:animEffect transition="in" filter="fade">
                                      <p:cBhvr>
                                        <p:cTn id="14" dur="1000"/>
                                        <p:tgtEl>
                                          <p:spTgt spid="9"/>
                                        </p:tgtEl>
                                      </p:cBhvr>
                                    </p:animEffect>
                                    <p:anim calcmode="lin" valueType="num">
                                      <p:cBhvr>
                                        <p:cTn id="15" dur="1000" fill="hold"/>
                                        <p:tgtEl>
                                          <p:spTgt spid="9"/>
                                        </p:tgtEl>
                                        <p:attrNameLst>
                                          <p:attrName>ppt_x</p:attrName>
                                        </p:attrNameLst>
                                      </p:cBhvr>
                                      <p:tavLst>
                                        <p:tav tm="0">
                                          <p:val>
                                            <p:strVal val="#ppt_x"/>
                                          </p:val>
                                        </p:tav>
                                        <p:tav tm="100000">
                                          <p:val>
                                            <p:strVal val="#ppt_x"/>
                                          </p:val>
                                        </p:tav>
                                      </p:tavLst>
                                    </p:anim>
                                    <p:anim calcmode="lin" valueType="num">
                                      <p:cBhvr>
                                        <p:cTn id="16"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7"/>
                                        </p:tgtEl>
                                        <p:attrNameLst>
                                          <p:attrName>style.visibility</p:attrName>
                                        </p:attrNameLst>
                                      </p:cBhvr>
                                      <p:to>
                                        <p:strVal val="visible"/>
                                      </p:to>
                                    </p:set>
                                    <p:animEffect transition="in" filter="fade">
                                      <p:cBhvr>
                                        <p:cTn id="21" dur="1000"/>
                                        <p:tgtEl>
                                          <p:spTgt spid="7"/>
                                        </p:tgtEl>
                                      </p:cBhvr>
                                    </p:animEffect>
                                    <p:anim calcmode="lin" valueType="num">
                                      <p:cBhvr>
                                        <p:cTn id="22" dur="1000" fill="hold"/>
                                        <p:tgtEl>
                                          <p:spTgt spid="7"/>
                                        </p:tgtEl>
                                        <p:attrNameLst>
                                          <p:attrName>ppt_x</p:attrName>
                                        </p:attrNameLst>
                                      </p:cBhvr>
                                      <p:tavLst>
                                        <p:tav tm="0">
                                          <p:val>
                                            <p:strVal val="#ppt_x"/>
                                          </p:val>
                                        </p:tav>
                                        <p:tav tm="100000">
                                          <p:val>
                                            <p:strVal val="#ppt_x"/>
                                          </p:val>
                                        </p:tav>
                                      </p:tavLst>
                                    </p:anim>
                                    <p:anim calcmode="lin" valueType="num">
                                      <p:cBhvr>
                                        <p:cTn id="23"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8150717"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311175" y="952845"/>
            <a:ext cx="1170039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itle 1">
            <a:extLst>
              <a:ext uri="{FF2B5EF4-FFF2-40B4-BE49-F238E27FC236}">
                <a16:creationId xmlns:a16="http://schemas.microsoft.com/office/drawing/2014/main" id="{FBBEC29D-5CFC-4BF3-9AB7-F015491FFA1E}"/>
              </a:ext>
            </a:extLst>
          </p:cNvPr>
          <p:cNvSpPr txBox="1">
            <a:spLocks/>
          </p:cNvSpPr>
          <p:nvPr/>
        </p:nvSpPr>
        <p:spPr>
          <a:xfrm>
            <a:off x="1625454" y="181981"/>
            <a:ext cx="5463636" cy="655264"/>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nSpc>
                <a:spcPct val="100000"/>
              </a:lnSpc>
              <a:tabLst>
                <a:tab pos="457200" algn="l"/>
              </a:tabLst>
            </a:pPr>
            <a:r>
              <a:rPr lang="en-US" sz="2800" b="1" dirty="0">
                <a:latin typeface="+mn-lt"/>
              </a:rPr>
              <a:t>3. Types of corporate risks</a:t>
            </a:r>
          </a:p>
        </p:txBody>
      </p:sp>
      <p:sp>
        <p:nvSpPr>
          <p:cNvPr id="7" name="Rectangle 6">
            <a:extLst>
              <a:ext uri="{FF2B5EF4-FFF2-40B4-BE49-F238E27FC236}">
                <a16:creationId xmlns:a16="http://schemas.microsoft.com/office/drawing/2014/main" id="{41026F30-87D4-4F31-811A-31C13ED1026F}"/>
              </a:ext>
            </a:extLst>
          </p:cNvPr>
          <p:cNvSpPr/>
          <p:nvPr/>
        </p:nvSpPr>
        <p:spPr>
          <a:xfrm>
            <a:off x="635620" y="3693441"/>
            <a:ext cx="11241988" cy="1938992"/>
          </a:xfrm>
          <a:prstGeom prst="rect">
            <a:avLst/>
          </a:prstGeom>
        </p:spPr>
        <p:txBody>
          <a:bodyPr wrap="square">
            <a:spAutoFit/>
          </a:bodyPr>
          <a:lstStyle/>
          <a:p>
            <a:pPr marL="457200" indent="-457200">
              <a:buFont typeface="Wingdings" panose="05000000000000000000" pitchFamily="2" charset="2"/>
              <a:buChar char="§"/>
            </a:pPr>
            <a:r>
              <a:rPr lang="en-US" sz="2400" b="1" u="sng" dirty="0"/>
              <a:t>The systematic risk </a:t>
            </a:r>
            <a:r>
              <a:rPr lang="en-US" sz="2400" b="1" i="0" dirty="0">
                <a:effectLst/>
              </a:rPr>
              <a:t>Is the result of external variables that cannot be controlled, are not specific to the industry or security, and affect the entire market.</a:t>
            </a:r>
          </a:p>
          <a:p>
            <a:endParaRPr lang="en-US" sz="2400" b="1" dirty="0"/>
          </a:p>
          <a:p>
            <a:pPr marL="457200" indent="-457200">
              <a:buFont typeface="Wingdings" panose="05000000000000000000" pitchFamily="2" charset="2"/>
              <a:buChar char="§"/>
            </a:pPr>
            <a:r>
              <a:rPr lang="en-US" sz="2400" b="1" u="sng" dirty="0"/>
              <a:t>Unsystematic risk </a:t>
            </a:r>
            <a:r>
              <a:rPr lang="en-US" sz="2400" b="1" i="0" dirty="0">
                <a:effectLst/>
              </a:rPr>
              <a:t>refers to risks that arise from controlled variables that are known, are industry or security specific, and can be controlled.</a:t>
            </a:r>
            <a:endParaRPr lang="en-US" sz="2400" b="1" dirty="0"/>
          </a:p>
        </p:txBody>
      </p:sp>
      <p:sp>
        <p:nvSpPr>
          <p:cNvPr id="8" name="Rectangle 7">
            <a:extLst>
              <a:ext uri="{FF2B5EF4-FFF2-40B4-BE49-F238E27FC236}">
                <a16:creationId xmlns:a16="http://schemas.microsoft.com/office/drawing/2014/main" id="{46448E52-0F0C-4C84-8561-482DD0A2536B}"/>
              </a:ext>
            </a:extLst>
          </p:cNvPr>
          <p:cNvSpPr/>
          <p:nvPr/>
        </p:nvSpPr>
        <p:spPr>
          <a:xfrm>
            <a:off x="1853579" y="1063543"/>
            <a:ext cx="8712968" cy="523220"/>
          </a:xfrm>
          <a:prstGeom prst="rect">
            <a:avLst/>
          </a:prstGeom>
          <a:noFill/>
          <a:ln>
            <a:noFill/>
          </a:ln>
        </p:spPr>
        <p:style>
          <a:lnRef idx="2">
            <a:schemeClr val="dk1">
              <a:shade val="50000"/>
            </a:schemeClr>
          </a:lnRef>
          <a:fillRef idx="1">
            <a:schemeClr val="dk1"/>
          </a:fillRef>
          <a:effectRef idx="0">
            <a:schemeClr val="dk1"/>
          </a:effectRef>
          <a:fontRef idx="minor">
            <a:schemeClr val="lt1"/>
          </a:fontRef>
        </p:style>
        <p:txBody>
          <a:bodyPr wrap="square">
            <a:spAutoFit/>
          </a:bodyPr>
          <a:lstStyle/>
          <a:p>
            <a:pPr algn="ctr"/>
            <a:r>
              <a:rPr lang="en-US" sz="2800" b="1" dirty="0">
                <a:solidFill>
                  <a:schemeClr val="tx1"/>
                </a:solidFill>
                <a:latin typeface="Times New Roman" pitchFamily="18" charset="0"/>
                <a:cs typeface="Times New Roman" pitchFamily="18" charset="0"/>
              </a:rPr>
              <a:t>Risk </a:t>
            </a:r>
          </a:p>
        </p:txBody>
      </p:sp>
      <p:sp>
        <p:nvSpPr>
          <p:cNvPr id="9" name="Right Brace 8">
            <a:extLst>
              <a:ext uri="{FF2B5EF4-FFF2-40B4-BE49-F238E27FC236}">
                <a16:creationId xmlns:a16="http://schemas.microsoft.com/office/drawing/2014/main" id="{08343A44-325E-49FC-9758-658C8D285CF3}"/>
              </a:ext>
            </a:extLst>
          </p:cNvPr>
          <p:cNvSpPr/>
          <p:nvPr/>
        </p:nvSpPr>
        <p:spPr>
          <a:xfrm rot="16200000">
            <a:off x="5678317" y="-823863"/>
            <a:ext cx="1017107" cy="6023049"/>
          </a:xfrm>
          <a:prstGeom prst="rightBrace">
            <a:avLst/>
          </a:prstGeom>
          <a:ln w="44450">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sz="2800" dirty="0"/>
          </a:p>
        </p:txBody>
      </p:sp>
      <p:sp>
        <p:nvSpPr>
          <p:cNvPr id="10" name="Rectangle 9">
            <a:extLst>
              <a:ext uri="{FF2B5EF4-FFF2-40B4-BE49-F238E27FC236}">
                <a16:creationId xmlns:a16="http://schemas.microsoft.com/office/drawing/2014/main" id="{8AAC93F1-11CC-4E28-B2DF-8949E71D8086}"/>
              </a:ext>
            </a:extLst>
          </p:cNvPr>
          <p:cNvSpPr/>
          <p:nvPr/>
        </p:nvSpPr>
        <p:spPr>
          <a:xfrm>
            <a:off x="1972944" y="2668127"/>
            <a:ext cx="2467343" cy="523220"/>
          </a:xfrm>
          <a:prstGeom prst="rect">
            <a:avLst/>
          </a:prstGeom>
        </p:spPr>
        <p:style>
          <a:lnRef idx="2">
            <a:schemeClr val="dk1">
              <a:shade val="50000"/>
            </a:schemeClr>
          </a:lnRef>
          <a:fillRef idx="1">
            <a:schemeClr val="dk1"/>
          </a:fillRef>
          <a:effectRef idx="0">
            <a:schemeClr val="dk1"/>
          </a:effectRef>
          <a:fontRef idx="minor">
            <a:schemeClr val="lt1"/>
          </a:fontRef>
        </p:style>
        <p:txBody>
          <a:bodyPr wrap="none">
            <a:spAutoFit/>
          </a:bodyPr>
          <a:lstStyle/>
          <a:p>
            <a:pPr algn="ctr"/>
            <a:r>
              <a:rPr lang="en-US" sz="2800" b="1" dirty="0"/>
              <a:t>systematic risk</a:t>
            </a:r>
          </a:p>
        </p:txBody>
      </p:sp>
      <p:sp>
        <p:nvSpPr>
          <p:cNvPr id="11" name="Rectangle 10">
            <a:extLst>
              <a:ext uri="{FF2B5EF4-FFF2-40B4-BE49-F238E27FC236}">
                <a16:creationId xmlns:a16="http://schemas.microsoft.com/office/drawing/2014/main" id="{5E112A1B-7365-46A7-AEA3-967A03D8A5A4}"/>
              </a:ext>
            </a:extLst>
          </p:cNvPr>
          <p:cNvSpPr/>
          <p:nvPr/>
        </p:nvSpPr>
        <p:spPr>
          <a:xfrm>
            <a:off x="7735863" y="2695805"/>
            <a:ext cx="2868093" cy="523220"/>
          </a:xfrm>
          <a:prstGeom prst="rect">
            <a:avLst/>
          </a:prstGeom>
        </p:spPr>
        <p:style>
          <a:lnRef idx="2">
            <a:schemeClr val="dk1">
              <a:shade val="50000"/>
            </a:schemeClr>
          </a:lnRef>
          <a:fillRef idx="1">
            <a:schemeClr val="dk1"/>
          </a:fillRef>
          <a:effectRef idx="0">
            <a:schemeClr val="dk1"/>
          </a:effectRef>
          <a:fontRef idx="minor">
            <a:schemeClr val="lt1"/>
          </a:fontRef>
        </p:style>
        <p:txBody>
          <a:bodyPr wrap="none">
            <a:spAutoFit/>
          </a:bodyPr>
          <a:lstStyle/>
          <a:p>
            <a:pPr algn="ctr"/>
            <a:r>
              <a:rPr lang="en-US" sz="2800" b="1" dirty="0"/>
              <a:t>unsystematic risk</a:t>
            </a:r>
          </a:p>
        </p:txBody>
      </p:sp>
    </p:spTree>
    <p:custDataLst>
      <p:tags r:id="rId1"/>
    </p:custDataLst>
    <p:extLst>
      <p:ext uri="{BB962C8B-B14F-4D97-AF65-F5344CB8AC3E}">
        <p14:creationId xmlns:p14="http://schemas.microsoft.com/office/powerpoint/2010/main" val="1096392372"/>
      </p:ext>
    </p:extLst>
  </p:cSld>
  <p:clrMapOvr>
    <a:masterClrMapping/>
  </p:clrMapOvr>
  <mc:AlternateContent xmlns:mc="http://schemas.openxmlformats.org/markup-compatibility/2006" xmlns:p14="http://schemas.microsoft.com/office/powerpoint/2010/main">
    <mc:Choice Requires="p14">
      <p:transition spd="slow" p14:dur="2000" advTm="239010"/>
    </mc:Choice>
    <mc:Fallback xmlns="">
      <p:transition spd="slow" advTm="23901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1000"/>
                                        <p:tgtEl>
                                          <p:spTgt spid="8"/>
                                        </p:tgtEl>
                                      </p:cBhvr>
                                    </p:animEffect>
                                    <p:anim calcmode="lin" valueType="num">
                                      <p:cBhvr>
                                        <p:cTn id="8" dur="1000" fill="hold"/>
                                        <p:tgtEl>
                                          <p:spTgt spid="8"/>
                                        </p:tgtEl>
                                        <p:attrNameLst>
                                          <p:attrName>ppt_x</p:attrName>
                                        </p:attrNameLst>
                                      </p:cBhvr>
                                      <p:tavLst>
                                        <p:tav tm="0">
                                          <p:val>
                                            <p:strVal val="#ppt_x"/>
                                          </p:val>
                                        </p:tav>
                                        <p:tav tm="100000">
                                          <p:val>
                                            <p:strVal val="#ppt_x"/>
                                          </p:val>
                                        </p:tav>
                                      </p:tavLst>
                                    </p:anim>
                                    <p:anim calcmode="lin" valueType="num">
                                      <p:cBhvr>
                                        <p:cTn id="9"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0"/>
                                        </p:tgtEl>
                                        <p:attrNameLst>
                                          <p:attrName>style.visibility</p:attrName>
                                        </p:attrNameLst>
                                      </p:cBhvr>
                                      <p:to>
                                        <p:strVal val="visible"/>
                                      </p:to>
                                    </p:set>
                                    <p:animEffect transition="in" filter="fade">
                                      <p:cBhvr>
                                        <p:cTn id="14" dur="1000"/>
                                        <p:tgtEl>
                                          <p:spTgt spid="10"/>
                                        </p:tgtEl>
                                      </p:cBhvr>
                                    </p:animEffect>
                                    <p:anim calcmode="lin" valueType="num">
                                      <p:cBhvr>
                                        <p:cTn id="15" dur="1000" fill="hold"/>
                                        <p:tgtEl>
                                          <p:spTgt spid="10"/>
                                        </p:tgtEl>
                                        <p:attrNameLst>
                                          <p:attrName>ppt_x</p:attrName>
                                        </p:attrNameLst>
                                      </p:cBhvr>
                                      <p:tavLst>
                                        <p:tav tm="0">
                                          <p:val>
                                            <p:strVal val="#ppt_x"/>
                                          </p:val>
                                        </p:tav>
                                        <p:tav tm="100000">
                                          <p:val>
                                            <p:strVal val="#ppt_x"/>
                                          </p:val>
                                        </p:tav>
                                      </p:tavLst>
                                    </p:anim>
                                    <p:anim calcmode="lin" valueType="num">
                                      <p:cBhvr>
                                        <p:cTn id="16"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11"/>
                                        </p:tgtEl>
                                        <p:attrNameLst>
                                          <p:attrName>style.visibility</p:attrName>
                                        </p:attrNameLst>
                                      </p:cBhvr>
                                      <p:to>
                                        <p:strVal val="visible"/>
                                      </p:to>
                                    </p:set>
                                    <p:animEffect transition="in" filter="fade">
                                      <p:cBhvr>
                                        <p:cTn id="21" dur="1000"/>
                                        <p:tgtEl>
                                          <p:spTgt spid="11"/>
                                        </p:tgtEl>
                                      </p:cBhvr>
                                    </p:animEffect>
                                    <p:anim calcmode="lin" valueType="num">
                                      <p:cBhvr>
                                        <p:cTn id="22" dur="1000" fill="hold"/>
                                        <p:tgtEl>
                                          <p:spTgt spid="11"/>
                                        </p:tgtEl>
                                        <p:attrNameLst>
                                          <p:attrName>ppt_x</p:attrName>
                                        </p:attrNameLst>
                                      </p:cBhvr>
                                      <p:tavLst>
                                        <p:tav tm="0">
                                          <p:val>
                                            <p:strVal val="#ppt_x"/>
                                          </p:val>
                                        </p:tav>
                                        <p:tav tm="100000">
                                          <p:val>
                                            <p:strVal val="#ppt_x"/>
                                          </p:val>
                                        </p:tav>
                                      </p:tavLst>
                                    </p:anim>
                                    <p:anim calcmode="lin" valueType="num">
                                      <p:cBhvr>
                                        <p:cTn id="23"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7"/>
                                        </p:tgtEl>
                                        <p:attrNameLst>
                                          <p:attrName>style.visibility</p:attrName>
                                        </p:attrNameLst>
                                      </p:cBhvr>
                                      <p:to>
                                        <p:strVal val="visible"/>
                                      </p:to>
                                    </p:set>
                                    <p:animEffect transition="in" filter="fade">
                                      <p:cBhvr>
                                        <p:cTn id="28" dur="1000"/>
                                        <p:tgtEl>
                                          <p:spTgt spid="7"/>
                                        </p:tgtEl>
                                      </p:cBhvr>
                                    </p:animEffect>
                                    <p:anim calcmode="lin" valueType="num">
                                      <p:cBhvr>
                                        <p:cTn id="29" dur="1000" fill="hold"/>
                                        <p:tgtEl>
                                          <p:spTgt spid="7"/>
                                        </p:tgtEl>
                                        <p:attrNameLst>
                                          <p:attrName>ppt_x</p:attrName>
                                        </p:attrNameLst>
                                      </p:cBhvr>
                                      <p:tavLst>
                                        <p:tav tm="0">
                                          <p:val>
                                            <p:strVal val="#ppt_x"/>
                                          </p:val>
                                        </p:tav>
                                        <p:tav tm="100000">
                                          <p:val>
                                            <p:strVal val="#ppt_x"/>
                                          </p:val>
                                        </p:tav>
                                      </p:tavLst>
                                    </p:anim>
                                    <p:anim calcmode="lin" valueType="num">
                                      <p:cBhvr>
                                        <p:cTn id="30"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P spid="10" grpId="0" animBg="1"/>
      <p:bldP spid="11"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8150717"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311175" y="952845"/>
            <a:ext cx="1170039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Rectangle 5">
            <a:extLst>
              <a:ext uri="{FF2B5EF4-FFF2-40B4-BE49-F238E27FC236}">
                <a16:creationId xmlns:a16="http://schemas.microsoft.com/office/drawing/2014/main" id="{E368C26C-33CA-4F29-88E3-CBA0132F3D11}"/>
              </a:ext>
            </a:extLst>
          </p:cNvPr>
          <p:cNvSpPr/>
          <p:nvPr/>
        </p:nvSpPr>
        <p:spPr>
          <a:xfrm>
            <a:off x="1031575" y="316185"/>
            <a:ext cx="8928992" cy="523220"/>
          </a:xfrm>
          <a:prstGeom prst="rect">
            <a:avLst/>
          </a:prstGeom>
          <a:noFill/>
          <a:ln>
            <a:noFill/>
          </a:ln>
        </p:spPr>
        <p:style>
          <a:lnRef idx="2">
            <a:schemeClr val="dk1">
              <a:shade val="50000"/>
            </a:schemeClr>
          </a:lnRef>
          <a:fillRef idx="1">
            <a:schemeClr val="dk1"/>
          </a:fillRef>
          <a:effectRef idx="0">
            <a:schemeClr val="dk1"/>
          </a:effectRef>
          <a:fontRef idx="minor">
            <a:schemeClr val="lt1"/>
          </a:fontRef>
        </p:style>
        <p:txBody>
          <a:bodyPr wrap="square">
            <a:spAutoFit/>
          </a:bodyPr>
          <a:lstStyle/>
          <a:p>
            <a:pPr algn="ctr">
              <a:spcBef>
                <a:spcPct val="0"/>
              </a:spcBef>
            </a:pPr>
            <a:r>
              <a:rPr lang="en-US" sz="2800" b="1" dirty="0">
                <a:solidFill>
                  <a:schemeClr val="tx1"/>
                </a:solidFill>
                <a:ea typeface="+mj-ea"/>
                <a:cs typeface="+mj-cs"/>
              </a:rPr>
              <a:t>3-1. Systematic Risk Vs Unsystematic Risk</a:t>
            </a:r>
          </a:p>
        </p:txBody>
      </p:sp>
      <p:pic>
        <p:nvPicPr>
          <p:cNvPr id="7" name="Picture 2" descr="C:\Users\ACE\Desktop\risk material\22.jpg">
            <a:extLst>
              <a:ext uri="{FF2B5EF4-FFF2-40B4-BE49-F238E27FC236}">
                <a16:creationId xmlns:a16="http://schemas.microsoft.com/office/drawing/2014/main" id="{D4E20199-B7E3-40CF-969C-CCCFE47A8F5B}"/>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1405054" y="1382750"/>
            <a:ext cx="9155444" cy="4903769"/>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3684673649"/>
      </p:ext>
    </p:extLst>
  </p:cSld>
  <p:clrMapOvr>
    <a:masterClrMapping/>
  </p:clrMapOvr>
  <mc:AlternateContent xmlns:mc="http://schemas.openxmlformats.org/markup-compatibility/2006" xmlns:p14="http://schemas.microsoft.com/office/powerpoint/2010/main">
    <mc:Choice Requires="p14">
      <p:transition spd="slow" p14:dur="2000" advTm="392718"/>
    </mc:Choice>
    <mc:Fallback xmlns="">
      <p:transition spd="slow" advTm="392718"/>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8150717"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311175" y="952845"/>
            <a:ext cx="1170039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itle 1">
            <a:extLst>
              <a:ext uri="{FF2B5EF4-FFF2-40B4-BE49-F238E27FC236}">
                <a16:creationId xmlns:a16="http://schemas.microsoft.com/office/drawing/2014/main" id="{16520B58-C15D-4E47-80C8-3202E09501EA}"/>
              </a:ext>
            </a:extLst>
          </p:cNvPr>
          <p:cNvSpPr txBox="1">
            <a:spLocks/>
          </p:cNvSpPr>
          <p:nvPr/>
        </p:nvSpPr>
        <p:spPr>
          <a:xfrm>
            <a:off x="-48869" y="173826"/>
            <a:ext cx="9224963" cy="655638"/>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nSpc>
                <a:spcPct val="100000"/>
              </a:lnSpc>
              <a:tabLst>
                <a:tab pos="457200" algn="l"/>
              </a:tabLst>
            </a:pPr>
            <a:r>
              <a:rPr lang="en-US" sz="2800" b="1" dirty="0">
                <a:latin typeface="+mn-lt"/>
              </a:rPr>
              <a:t>3-2. Types of corporate risks</a:t>
            </a:r>
          </a:p>
        </p:txBody>
      </p:sp>
      <p:sp>
        <p:nvSpPr>
          <p:cNvPr id="7" name="Right Brace 6">
            <a:extLst>
              <a:ext uri="{FF2B5EF4-FFF2-40B4-BE49-F238E27FC236}">
                <a16:creationId xmlns:a16="http://schemas.microsoft.com/office/drawing/2014/main" id="{DA571AAC-019A-4BCF-9F00-D9C5BBFDAAB9}"/>
              </a:ext>
            </a:extLst>
          </p:cNvPr>
          <p:cNvSpPr/>
          <p:nvPr/>
        </p:nvSpPr>
        <p:spPr>
          <a:xfrm rot="16200000">
            <a:off x="5993446" y="-1640794"/>
            <a:ext cx="342246" cy="6023049"/>
          </a:xfrm>
          <a:prstGeom prst="rightBrace">
            <a:avLst/>
          </a:prstGeom>
          <a:ln w="44450">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8" name="Rectangle 7">
            <a:extLst>
              <a:ext uri="{FF2B5EF4-FFF2-40B4-BE49-F238E27FC236}">
                <a16:creationId xmlns:a16="http://schemas.microsoft.com/office/drawing/2014/main" id="{B561D8B6-440F-484B-AA0E-DD149A39A88E}"/>
              </a:ext>
            </a:extLst>
          </p:cNvPr>
          <p:cNvSpPr/>
          <p:nvPr/>
        </p:nvSpPr>
        <p:spPr>
          <a:xfrm>
            <a:off x="2173308" y="1597610"/>
            <a:ext cx="2004075" cy="461665"/>
          </a:xfrm>
          <a:prstGeom prst="rect">
            <a:avLst/>
          </a:prstGeom>
        </p:spPr>
        <p:style>
          <a:lnRef idx="2">
            <a:schemeClr val="dk1">
              <a:shade val="50000"/>
            </a:schemeClr>
          </a:lnRef>
          <a:fillRef idx="1">
            <a:schemeClr val="dk1"/>
          </a:fillRef>
          <a:effectRef idx="0">
            <a:schemeClr val="dk1"/>
          </a:effectRef>
          <a:fontRef idx="minor">
            <a:schemeClr val="lt1"/>
          </a:fontRef>
        </p:style>
        <p:txBody>
          <a:bodyPr wrap="none">
            <a:spAutoFit/>
          </a:bodyPr>
          <a:lstStyle/>
          <a:p>
            <a:pPr algn="ctr"/>
            <a:r>
              <a:rPr lang="en-US" sz="2400" b="1" dirty="0"/>
              <a:t>Financial risk</a:t>
            </a:r>
          </a:p>
        </p:txBody>
      </p:sp>
      <p:sp>
        <p:nvSpPr>
          <p:cNvPr id="9" name="Rectangle 8">
            <a:extLst>
              <a:ext uri="{FF2B5EF4-FFF2-40B4-BE49-F238E27FC236}">
                <a16:creationId xmlns:a16="http://schemas.microsoft.com/office/drawing/2014/main" id="{007D58E4-D8D2-489C-BED2-6DAFE106F1E6}"/>
              </a:ext>
            </a:extLst>
          </p:cNvPr>
          <p:cNvSpPr/>
          <p:nvPr/>
        </p:nvSpPr>
        <p:spPr>
          <a:xfrm>
            <a:off x="7826297" y="1575308"/>
            <a:ext cx="2731838" cy="461665"/>
          </a:xfrm>
          <a:prstGeom prst="rect">
            <a:avLst/>
          </a:prstGeom>
        </p:spPr>
        <p:style>
          <a:lnRef idx="2">
            <a:schemeClr val="dk1">
              <a:shade val="50000"/>
            </a:schemeClr>
          </a:lnRef>
          <a:fillRef idx="1">
            <a:schemeClr val="dk1"/>
          </a:fillRef>
          <a:effectRef idx="0">
            <a:schemeClr val="dk1"/>
          </a:effectRef>
          <a:fontRef idx="minor">
            <a:schemeClr val="lt1"/>
          </a:fontRef>
        </p:style>
        <p:txBody>
          <a:bodyPr wrap="none">
            <a:spAutoFit/>
          </a:bodyPr>
          <a:lstStyle/>
          <a:p>
            <a:pPr algn="ctr"/>
            <a:r>
              <a:rPr lang="en-US" sz="2400" b="1" dirty="0"/>
              <a:t>Non- Financial risk</a:t>
            </a:r>
          </a:p>
        </p:txBody>
      </p:sp>
      <p:sp>
        <p:nvSpPr>
          <p:cNvPr id="10" name="Rectangle 9">
            <a:extLst>
              <a:ext uri="{FF2B5EF4-FFF2-40B4-BE49-F238E27FC236}">
                <a16:creationId xmlns:a16="http://schemas.microsoft.com/office/drawing/2014/main" id="{5D8E0AFA-671E-4BAD-BDE3-C71E254DF166}"/>
              </a:ext>
            </a:extLst>
          </p:cNvPr>
          <p:cNvSpPr/>
          <p:nvPr/>
        </p:nvSpPr>
        <p:spPr>
          <a:xfrm>
            <a:off x="7482469" y="2137332"/>
            <a:ext cx="3479180" cy="4015375"/>
          </a:xfrm>
          <a:prstGeom prst="rect">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marL="571500" indent="-342900">
              <a:buFont typeface="Wingdings" panose="05000000000000000000" pitchFamily="2" charset="2"/>
              <a:buChar char="§"/>
            </a:pPr>
            <a:endParaRPr lang="en-AU" sz="2400" b="1" dirty="0">
              <a:solidFill>
                <a:schemeClr val="tx1"/>
              </a:solidFill>
              <a:effectLst/>
              <a:latin typeface="+mj-lt"/>
              <a:ea typeface="Times New Roman" panose="02020603050405020304" pitchFamily="18" charset="0"/>
            </a:endParaRPr>
          </a:p>
          <a:p>
            <a:pPr marL="571500" indent="-342900">
              <a:buFont typeface="Wingdings" panose="05000000000000000000" pitchFamily="2" charset="2"/>
              <a:buChar char="§"/>
            </a:pPr>
            <a:r>
              <a:rPr lang="en-AU" sz="2400" b="1" dirty="0">
                <a:solidFill>
                  <a:schemeClr val="tx1"/>
                </a:solidFill>
                <a:effectLst/>
                <a:latin typeface="+mj-lt"/>
                <a:ea typeface="Times New Roman" panose="02020603050405020304" pitchFamily="18" charset="0"/>
              </a:rPr>
              <a:t>Operational Risk</a:t>
            </a:r>
          </a:p>
          <a:p>
            <a:pPr marL="571500" indent="-342900">
              <a:buFont typeface="Wingdings" panose="05000000000000000000" pitchFamily="2" charset="2"/>
              <a:buChar char="§"/>
            </a:pPr>
            <a:r>
              <a:rPr lang="en-AU" sz="2400" b="1" dirty="0">
                <a:solidFill>
                  <a:schemeClr val="tx1"/>
                </a:solidFill>
                <a:latin typeface="+mj-lt"/>
                <a:ea typeface="Times New Roman" panose="02020603050405020304" pitchFamily="18" charset="0"/>
              </a:rPr>
              <a:t>Strategic Risk</a:t>
            </a:r>
            <a:endParaRPr lang="en-AU" sz="2400" b="1" dirty="0">
              <a:solidFill>
                <a:schemeClr val="tx1"/>
              </a:solidFill>
              <a:effectLst/>
              <a:latin typeface="+mj-lt"/>
              <a:ea typeface="Times New Roman" panose="02020603050405020304" pitchFamily="18" charset="0"/>
            </a:endParaRPr>
          </a:p>
          <a:p>
            <a:pPr marL="571500" indent="-342900">
              <a:buFont typeface="Wingdings" panose="05000000000000000000" pitchFamily="2" charset="2"/>
              <a:buChar char="§"/>
            </a:pPr>
            <a:r>
              <a:rPr lang="en-AU" sz="2400" b="1" dirty="0">
                <a:solidFill>
                  <a:schemeClr val="tx1"/>
                </a:solidFill>
                <a:effectLst/>
                <a:latin typeface="+mj-lt"/>
                <a:ea typeface="Times New Roman" panose="02020603050405020304" pitchFamily="18" charset="0"/>
              </a:rPr>
              <a:t>Solvency Risk</a:t>
            </a:r>
            <a:endParaRPr lang="en-US" sz="2400" b="1" dirty="0">
              <a:solidFill>
                <a:schemeClr val="tx1"/>
              </a:solidFill>
              <a:effectLst/>
              <a:latin typeface="+mj-lt"/>
              <a:ea typeface="Times New Roman" panose="02020603050405020304" pitchFamily="18" charset="0"/>
            </a:endParaRPr>
          </a:p>
          <a:p>
            <a:pPr marL="571500" indent="-342900">
              <a:buFont typeface="Wingdings" panose="05000000000000000000" pitchFamily="2" charset="2"/>
              <a:buChar char="§"/>
            </a:pPr>
            <a:r>
              <a:rPr lang="en-AU" sz="2400" b="1" dirty="0">
                <a:solidFill>
                  <a:schemeClr val="tx1"/>
                </a:solidFill>
                <a:effectLst/>
                <a:latin typeface="+mj-lt"/>
                <a:ea typeface="Times New Roman" panose="02020603050405020304" pitchFamily="18" charset="0"/>
              </a:rPr>
              <a:t>Tail Risk</a:t>
            </a:r>
            <a:endParaRPr lang="en-US" sz="2400" b="1" dirty="0">
              <a:solidFill>
                <a:schemeClr val="tx1"/>
              </a:solidFill>
              <a:effectLst/>
              <a:latin typeface="+mj-lt"/>
              <a:ea typeface="Times New Roman" panose="02020603050405020304" pitchFamily="18" charset="0"/>
            </a:endParaRPr>
          </a:p>
          <a:p>
            <a:pPr marL="571500" indent="-342900">
              <a:buFont typeface="Wingdings" panose="05000000000000000000" pitchFamily="2" charset="2"/>
              <a:buChar char="§"/>
            </a:pPr>
            <a:r>
              <a:rPr lang="en-AU" sz="2400" b="1" dirty="0">
                <a:solidFill>
                  <a:schemeClr val="tx1"/>
                </a:solidFill>
                <a:effectLst/>
                <a:latin typeface="+mj-lt"/>
                <a:ea typeface="Times New Roman" panose="02020603050405020304" pitchFamily="18" charset="0"/>
              </a:rPr>
              <a:t>Model Risk</a:t>
            </a:r>
            <a:endParaRPr lang="en-US" sz="2400" b="1" dirty="0">
              <a:solidFill>
                <a:schemeClr val="tx1"/>
              </a:solidFill>
              <a:effectLst/>
              <a:latin typeface="+mj-lt"/>
              <a:ea typeface="Times New Roman" panose="02020603050405020304" pitchFamily="18" charset="0"/>
            </a:endParaRPr>
          </a:p>
          <a:p>
            <a:pPr marL="571500" indent="-342900">
              <a:buFont typeface="Wingdings" panose="05000000000000000000" pitchFamily="2" charset="2"/>
              <a:buChar char="§"/>
            </a:pPr>
            <a:r>
              <a:rPr lang="en-AU" sz="2400" b="1" dirty="0">
                <a:solidFill>
                  <a:schemeClr val="tx1"/>
                </a:solidFill>
                <a:effectLst/>
                <a:latin typeface="+mj-lt"/>
                <a:ea typeface="Times New Roman" panose="02020603050405020304" pitchFamily="18" charset="0"/>
              </a:rPr>
              <a:t>Compliance Risk</a:t>
            </a:r>
            <a:endParaRPr lang="en-US" sz="2400" b="1" dirty="0">
              <a:solidFill>
                <a:schemeClr val="tx1"/>
              </a:solidFill>
              <a:effectLst/>
              <a:latin typeface="+mj-lt"/>
              <a:ea typeface="Times New Roman" panose="02020603050405020304" pitchFamily="18" charset="0"/>
            </a:endParaRPr>
          </a:p>
          <a:p>
            <a:pPr marL="571500" indent="-342900">
              <a:buFont typeface="Wingdings" panose="05000000000000000000" pitchFamily="2" charset="2"/>
              <a:buChar char="§"/>
            </a:pPr>
            <a:r>
              <a:rPr lang="en-AU" sz="2400" b="1" dirty="0">
                <a:solidFill>
                  <a:schemeClr val="tx1"/>
                </a:solidFill>
                <a:effectLst/>
                <a:latin typeface="+mj-lt"/>
                <a:ea typeface="Times New Roman" panose="02020603050405020304" pitchFamily="18" charset="0"/>
              </a:rPr>
              <a:t>Legal Risk</a:t>
            </a:r>
            <a:endParaRPr lang="en-US" sz="2400" b="1" dirty="0">
              <a:solidFill>
                <a:schemeClr val="tx1"/>
              </a:solidFill>
              <a:effectLst/>
              <a:latin typeface="+mj-lt"/>
              <a:ea typeface="Times New Roman" panose="02020603050405020304" pitchFamily="18" charset="0"/>
            </a:endParaRPr>
          </a:p>
          <a:p>
            <a:pPr marL="571500" indent="-342900">
              <a:buFont typeface="Wingdings" panose="05000000000000000000" pitchFamily="2" charset="2"/>
              <a:buChar char="§"/>
            </a:pPr>
            <a:r>
              <a:rPr lang="en-AU" sz="2400" b="1" dirty="0">
                <a:solidFill>
                  <a:schemeClr val="tx1"/>
                </a:solidFill>
                <a:effectLst/>
                <a:latin typeface="+mj-lt"/>
                <a:ea typeface="Times New Roman" panose="02020603050405020304" pitchFamily="18" charset="0"/>
              </a:rPr>
              <a:t>Settlement Risk</a:t>
            </a:r>
          </a:p>
          <a:p>
            <a:pPr marL="571500" indent="-342900">
              <a:buFont typeface="Wingdings" panose="05000000000000000000" pitchFamily="2" charset="2"/>
              <a:buChar char="§"/>
            </a:pPr>
            <a:r>
              <a:rPr lang="en-AU" sz="2400" b="1" dirty="0">
                <a:solidFill>
                  <a:schemeClr val="tx1"/>
                </a:solidFill>
                <a:latin typeface="+mj-lt"/>
                <a:ea typeface="Times New Roman" panose="02020603050405020304" pitchFamily="18" charset="0"/>
              </a:rPr>
              <a:t>It risk</a:t>
            </a:r>
          </a:p>
          <a:p>
            <a:pPr marL="571500" indent="-342900">
              <a:buFont typeface="Wingdings" panose="05000000000000000000" pitchFamily="2" charset="2"/>
              <a:buChar char="§"/>
            </a:pPr>
            <a:r>
              <a:rPr lang="en-AU" sz="2400" b="1" dirty="0">
                <a:solidFill>
                  <a:schemeClr val="tx1"/>
                </a:solidFill>
                <a:effectLst/>
                <a:latin typeface="+mj-lt"/>
                <a:ea typeface="Times New Roman" panose="02020603050405020304" pitchFamily="18" charset="0"/>
              </a:rPr>
              <a:t>Climate risk</a:t>
            </a:r>
          </a:p>
          <a:p>
            <a:pPr marL="571500" indent="-342900">
              <a:buFont typeface="Wingdings" panose="05000000000000000000" pitchFamily="2" charset="2"/>
              <a:buChar char="§"/>
            </a:pPr>
            <a:r>
              <a:rPr lang="en-US" sz="2400" b="1" dirty="0">
                <a:solidFill>
                  <a:schemeClr val="tx1"/>
                </a:solidFill>
                <a:effectLst/>
                <a:latin typeface="+mj-lt"/>
                <a:ea typeface="Times New Roman" panose="02020603050405020304" pitchFamily="18" charset="0"/>
              </a:rPr>
              <a:t>Reputation risk</a:t>
            </a:r>
          </a:p>
          <a:p>
            <a:pPr marL="228600"/>
            <a:endParaRPr lang="en-US" sz="2400" b="1" dirty="0">
              <a:solidFill>
                <a:schemeClr val="tx1"/>
              </a:solidFill>
              <a:effectLst/>
              <a:latin typeface="+mj-lt"/>
              <a:ea typeface="Times New Roman" panose="02020603050405020304" pitchFamily="18" charset="0"/>
            </a:endParaRPr>
          </a:p>
        </p:txBody>
      </p:sp>
      <p:sp>
        <p:nvSpPr>
          <p:cNvPr id="11" name="Rectangle 10">
            <a:extLst>
              <a:ext uri="{FF2B5EF4-FFF2-40B4-BE49-F238E27FC236}">
                <a16:creationId xmlns:a16="http://schemas.microsoft.com/office/drawing/2014/main" id="{E61C2AA6-CDD4-42BA-9580-B99A6292AE48}"/>
              </a:ext>
            </a:extLst>
          </p:cNvPr>
          <p:cNvSpPr/>
          <p:nvPr/>
        </p:nvSpPr>
        <p:spPr>
          <a:xfrm>
            <a:off x="1435755" y="2148483"/>
            <a:ext cx="3479180" cy="4015375"/>
          </a:xfrm>
          <a:prstGeom prst="rect">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marL="571500" indent="-342900">
              <a:buFont typeface="Wingdings" panose="05000000000000000000" pitchFamily="2" charset="2"/>
              <a:buChar char="§"/>
            </a:pPr>
            <a:r>
              <a:rPr lang="en-AU" sz="2400" b="1" dirty="0">
                <a:solidFill>
                  <a:schemeClr val="tx1"/>
                </a:solidFill>
                <a:effectLst/>
                <a:latin typeface="+mj-lt"/>
                <a:ea typeface="Times New Roman" panose="02020603050405020304" pitchFamily="18" charset="0"/>
              </a:rPr>
              <a:t>Credit Risk</a:t>
            </a:r>
            <a:endParaRPr lang="ar-EG" sz="2400" b="1" dirty="0">
              <a:solidFill>
                <a:schemeClr val="tx1"/>
              </a:solidFill>
              <a:effectLst/>
              <a:latin typeface="+mj-lt"/>
              <a:ea typeface="Times New Roman" panose="02020603050405020304" pitchFamily="18" charset="0"/>
            </a:endParaRPr>
          </a:p>
          <a:p>
            <a:pPr marL="571500" indent="-342900">
              <a:buFont typeface="Wingdings" panose="05000000000000000000" pitchFamily="2" charset="2"/>
              <a:buChar char="§"/>
            </a:pPr>
            <a:r>
              <a:rPr lang="en-US" sz="2400" b="1" i="0" dirty="0">
                <a:solidFill>
                  <a:schemeClr val="tx1"/>
                </a:solidFill>
                <a:effectLst/>
                <a:latin typeface="+mj-lt"/>
              </a:rPr>
              <a:t>Market risk </a:t>
            </a:r>
          </a:p>
          <a:p>
            <a:pPr marL="571500" indent="-342900">
              <a:buFont typeface="Wingdings" panose="05000000000000000000" pitchFamily="2" charset="2"/>
              <a:buChar char="§"/>
            </a:pPr>
            <a:r>
              <a:rPr lang="en-US" sz="2400" b="1" i="0" dirty="0">
                <a:solidFill>
                  <a:schemeClr val="tx1"/>
                </a:solidFill>
                <a:effectLst/>
                <a:latin typeface="+mj-lt"/>
              </a:rPr>
              <a:t>Liquidity risk</a:t>
            </a:r>
            <a:endParaRPr lang="en-AU" sz="2400" b="1" dirty="0">
              <a:solidFill>
                <a:schemeClr val="tx1"/>
              </a:solidFill>
              <a:effectLst/>
              <a:latin typeface="+mj-lt"/>
              <a:ea typeface="Times New Roman" panose="02020603050405020304" pitchFamily="18" charset="0"/>
            </a:endParaRPr>
          </a:p>
        </p:txBody>
      </p:sp>
    </p:spTree>
    <p:custDataLst>
      <p:tags r:id="rId1"/>
    </p:custDataLst>
    <p:extLst>
      <p:ext uri="{BB962C8B-B14F-4D97-AF65-F5344CB8AC3E}">
        <p14:creationId xmlns:p14="http://schemas.microsoft.com/office/powerpoint/2010/main" val="1691500623"/>
      </p:ext>
    </p:extLst>
  </p:cSld>
  <p:clrMapOvr>
    <a:masterClrMapping/>
  </p:clrMapOvr>
  <mc:AlternateContent xmlns:mc="http://schemas.openxmlformats.org/markup-compatibility/2006" xmlns:p14="http://schemas.microsoft.com/office/powerpoint/2010/main">
    <mc:Choice Requires="p14">
      <p:transition spd="slow" p14:dur="2000" advTm="6517"/>
    </mc:Choice>
    <mc:Fallback xmlns="">
      <p:transition spd="slow" advTm="6517"/>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8"/>
                                        </p:tgtEl>
                                        <p:attrNameLst>
                                          <p:attrName>style.visibility</p:attrName>
                                        </p:attrNameLst>
                                      </p:cBhvr>
                                      <p:to>
                                        <p:strVal val="visible"/>
                                      </p:to>
                                    </p:set>
                                    <p:animEffect transition="in" filter="fade">
                                      <p:cBhvr>
                                        <p:cTn id="14" dur="1000"/>
                                        <p:tgtEl>
                                          <p:spTgt spid="8"/>
                                        </p:tgtEl>
                                      </p:cBhvr>
                                    </p:animEffect>
                                    <p:anim calcmode="lin" valueType="num">
                                      <p:cBhvr>
                                        <p:cTn id="15" dur="1000" fill="hold"/>
                                        <p:tgtEl>
                                          <p:spTgt spid="8"/>
                                        </p:tgtEl>
                                        <p:attrNameLst>
                                          <p:attrName>ppt_x</p:attrName>
                                        </p:attrNameLst>
                                      </p:cBhvr>
                                      <p:tavLst>
                                        <p:tav tm="0">
                                          <p:val>
                                            <p:strVal val="#ppt_x"/>
                                          </p:val>
                                        </p:tav>
                                        <p:tav tm="100000">
                                          <p:val>
                                            <p:strVal val="#ppt_x"/>
                                          </p:val>
                                        </p:tav>
                                      </p:tavLst>
                                    </p:anim>
                                    <p:anim calcmode="lin" valueType="num">
                                      <p:cBhvr>
                                        <p:cTn id="16"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11"/>
                                        </p:tgtEl>
                                        <p:attrNameLst>
                                          <p:attrName>style.visibility</p:attrName>
                                        </p:attrNameLst>
                                      </p:cBhvr>
                                      <p:to>
                                        <p:strVal val="visible"/>
                                      </p:to>
                                    </p:set>
                                    <p:animEffect transition="in" filter="fade">
                                      <p:cBhvr>
                                        <p:cTn id="21" dur="1000"/>
                                        <p:tgtEl>
                                          <p:spTgt spid="11"/>
                                        </p:tgtEl>
                                      </p:cBhvr>
                                    </p:animEffect>
                                    <p:anim calcmode="lin" valueType="num">
                                      <p:cBhvr>
                                        <p:cTn id="22" dur="1000" fill="hold"/>
                                        <p:tgtEl>
                                          <p:spTgt spid="11"/>
                                        </p:tgtEl>
                                        <p:attrNameLst>
                                          <p:attrName>ppt_x</p:attrName>
                                        </p:attrNameLst>
                                      </p:cBhvr>
                                      <p:tavLst>
                                        <p:tav tm="0">
                                          <p:val>
                                            <p:strVal val="#ppt_x"/>
                                          </p:val>
                                        </p:tav>
                                        <p:tav tm="100000">
                                          <p:val>
                                            <p:strVal val="#ppt_x"/>
                                          </p:val>
                                        </p:tav>
                                      </p:tavLst>
                                    </p:anim>
                                    <p:anim calcmode="lin" valueType="num">
                                      <p:cBhvr>
                                        <p:cTn id="23"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9"/>
                                        </p:tgtEl>
                                        <p:attrNameLst>
                                          <p:attrName>style.visibility</p:attrName>
                                        </p:attrNameLst>
                                      </p:cBhvr>
                                      <p:to>
                                        <p:strVal val="visible"/>
                                      </p:to>
                                    </p:set>
                                    <p:animEffect transition="in" filter="fade">
                                      <p:cBhvr>
                                        <p:cTn id="28" dur="1000"/>
                                        <p:tgtEl>
                                          <p:spTgt spid="9"/>
                                        </p:tgtEl>
                                      </p:cBhvr>
                                    </p:animEffect>
                                    <p:anim calcmode="lin" valueType="num">
                                      <p:cBhvr>
                                        <p:cTn id="29" dur="1000" fill="hold"/>
                                        <p:tgtEl>
                                          <p:spTgt spid="9"/>
                                        </p:tgtEl>
                                        <p:attrNameLst>
                                          <p:attrName>ppt_x</p:attrName>
                                        </p:attrNameLst>
                                      </p:cBhvr>
                                      <p:tavLst>
                                        <p:tav tm="0">
                                          <p:val>
                                            <p:strVal val="#ppt_x"/>
                                          </p:val>
                                        </p:tav>
                                        <p:tav tm="100000">
                                          <p:val>
                                            <p:strVal val="#ppt_x"/>
                                          </p:val>
                                        </p:tav>
                                      </p:tavLst>
                                    </p:anim>
                                    <p:anim calcmode="lin" valueType="num">
                                      <p:cBhvr>
                                        <p:cTn id="30"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grpId="0" nodeType="clickEffect">
                                  <p:stCondLst>
                                    <p:cond delay="0"/>
                                  </p:stCondLst>
                                  <p:childTnLst>
                                    <p:set>
                                      <p:cBhvr>
                                        <p:cTn id="34" dur="1" fill="hold">
                                          <p:stCondLst>
                                            <p:cond delay="0"/>
                                          </p:stCondLst>
                                        </p:cTn>
                                        <p:tgtEl>
                                          <p:spTgt spid="10"/>
                                        </p:tgtEl>
                                        <p:attrNameLst>
                                          <p:attrName>style.visibility</p:attrName>
                                        </p:attrNameLst>
                                      </p:cBhvr>
                                      <p:to>
                                        <p:strVal val="visible"/>
                                      </p:to>
                                    </p:set>
                                    <p:animEffect transition="in" filter="fade">
                                      <p:cBhvr>
                                        <p:cTn id="35" dur="1000"/>
                                        <p:tgtEl>
                                          <p:spTgt spid="10"/>
                                        </p:tgtEl>
                                      </p:cBhvr>
                                    </p:animEffect>
                                    <p:anim calcmode="lin" valueType="num">
                                      <p:cBhvr>
                                        <p:cTn id="36" dur="1000" fill="hold"/>
                                        <p:tgtEl>
                                          <p:spTgt spid="10"/>
                                        </p:tgtEl>
                                        <p:attrNameLst>
                                          <p:attrName>ppt_x</p:attrName>
                                        </p:attrNameLst>
                                      </p:cBhvr>
                                      <p:tavLst>
                                        <p:tav tm="0">
                                          <p:val>
                                            <p:strVal val="#ppt_x"/>
                                          </p:val>
                                        </p:tav>
                                        <p:tav tm="100000">
                                          <p:val>
                                            <p:strVal val="#ppt_x"/>
                                          </p:val>
                                        </p:tav>
                                      </p:tavLst>
                                    </p:anim>
                                    <p:anim calcmode="lin" valueType="num">
                                      <p:cBhvr>
                                        <p:cTn id="37"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9" grpId="0" animBg="1"/>
      <p:bldP spid="10" grpId="0" animBg="1"/>
      <p:bldP spid="11"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8150717"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311175" y="952845"/>
            <a:ext cx="1170039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itle 1">
            <a:extLst>
              <a:ext uri="{FF2B5EF4-FFF2-40B4-BE49-F238E27FC236}">
                <a16:creationId xmlns:a16="http://schemas.microsoft.com/office/drawing/2014/main" id="{D0F549C7-D122-4186-A74B-4639B28B00AE}"/>
              </a:ext>
            </a:extLst>
          </p:cNvPr>
          <p:cNvSpPr txBox="1">
            <a:spLocks/>
          </p:cNvSpPr>
          <p:nvPr/>
        </p:nvSpPr>
        <p:spPr>
          <a:xfrm>
            <a:off x="505343" y="170666"/>
            <a:ext cx="9224963" cy="655638"/>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nSpc>
                <a:spcPct val="100000"/>
              </a:lnSpc>
              <a:tabLst>
                <a:tab pos="457200" algn="l"/>
              </a:tabLst>
            </a:pPr>
            <a:r>
              <a:rPr lang="en-US" sz="2800" b="1" dirty="0">
                <a:latin typeface="+mn-lt"/>
              </a:rPr>
              <a:t>3-3. Financial &amp; Non- Financial Risks</a:t>
            </a:r>
          </a:p>
        </p:txBody>
      </p:sp>
      <p:sp>
        <p:nvSpPr>
          <p:cNvPr id="7" name="TextBox 6">
            <a:extLst>
              <a:ext uri="{FF2B5EF4-FFF2-40B4-BE49-F238E27FC236}">
                <a16:creationId xmlns:a16="http://schemas.microsoft.com/office/drawing/2014/main" id="{F07E75DD-3A35-4C2C-915B-2F3EE72AC84F}"/>
              </a:ext>
            </a:extLst>
          </p:cNvPr>
          <p:cNvSpPr txBox="1"/>
          <p:nvPr/>
        </p:nvSpPr>
        <p:spPr>
          <a:xfrm>
            <a:off x="749921" y="1426326"/>
            <a:ext cx="6094140" cy="671851"/>
          </a:xfrm>
          <a:prstGeom prst="rect">
            <a:avLst/>
          </a:prstGeom>
          <a:noFill/>
        </p:spPr>
        <p:txBody>
          <a:bodyPr wrap="square">
            <a:spAutoFit/>
          </a:bodyPr>
          <a:lstStyle/>
          <a:p>
            <a:pPr algn="ctr">
              <a:lnSpc>
                <a:spcPct val="150000"/>
              </a:lnSpc>
            </a:pPr>
            <a:r>
              <a:rPr lang="en-AU" sz="2800" b="1" u="sng" dirty="0">
                <a:solidFill>
                  <a:srgbClr val="002060"/>
                </a:solidFill>
                <a:effectLst/>
                <a:latin typeface="+mj-lt"/>
                <a:ea typeface="Times New Roman" panose="02020603050405020304" pitchFamily="18" charset="0"/>
                <a:cs typeface="Times New Roman" panose="02020603050405020304" pitchFamily="18" charset="0"/>
              </a:rPr>
              <a:t>What Is Financial Risk?</a:t>
            </a:r>
            <a:endParaRPr lang="en-US" sz="2800" b="1" u="sng" dirty="0">
              <a:solidFill>
                <a:srgbClr val="002060"/>
              </a:solidFill>
              <a:effectLst/>
              <a:latin typeface="+mj-lt"/>
              <a:ea typeface="Times New Roman" panose="02020603050405020304" pitchFamily="18" charset="0"/>
            </a:endParaRPr>
          </a:p>
        </p:txBody>
      </p:sp>
      <p:sp>
        <p:nvSpPr>
          <p:cNvPr id="8" name="TextBox 7">
            <a:extLst>
              <a:ext uri="{FF2B5EF4-FFF2-40B4-BE49-F238E27FC236}">
                <a16:creationId xmlns:a16="http://schemas.microsoft.com/office/drawing/2014/main" id="{1AF4DE52-1F98-4894-968B-A3E55FA3849B}"/>
              </a:ext>
            </a:extLst>
          </p:cNvPr>
          <p:cNvSpPr txBox="1"/>
          <p:nvPr/>
        </p:nvSpPr>
        <p:spPr>
          <a:xfrm>
            <a:off x="368605" y="2087533"/>
            <a:ext cx="7580846" cy="3052887"/>
          </a:xfrm>
          <a:prstGeom prst="rect">
            <a:avLst/>
          </a:prstGeom>
          <a:noFill/>
        </p:spPr>
        <p:txBody>
          <a:bodyPr wrap="square">
            <a:spAutoFit/>
          </a:bodyPr>
          <a:lstStyle/>
          <a:p>
            <a:pPr marL="342900" indent="-342900">
              <a:lnSpc>
                <a:spcPct val="200000"/>
              </a:lnSpc>
              <a:buFont typeface="Wingdings" panose="05000000000000000000" pitchFamily="2" charset="2"/>
              <a:buChar char="ü"/>
            </a:pPr>
            <a:r>
              <a:rPr lang="en-AU" sz="2500" b="1" dirty="0">
                <a:effectLst/>
                <a:latin typeface="+mj-lt"/>
                <a:ea typeface="Times New Roman" panose="02020603050405020304" pitchFamily="18" charset="0"/>
                <a:cs typeface="Times New Roman" panose="02020603050405020304" pitchFamily="18" charset="0"/>
              </a:rPr>
              <a:t>Financial risk is the possibility of losing money on an investment or business venture. Some more common and distinct financial risks include credit risk, liquidity risk, and operational risk.</a:t>
            </a:r>
            <a:endParaRPr lang="en-US" sz="2500" b="1" dirty="0">
              <a:effectLst/>
              <a:latin typeface="+mj-lt"/>
              <a:ea typeface="Times New Roman" panose="02020603050405020304" pitchFamily="18" charset="0"/>
            </a:endParaRPr>
          </a:p>
        </p:txBody>
      </p:sp>
      <p:pic>
        <p:nvPicPr>
          <p:cNvPr id="9" name="Picture 2" descr="أسواق المال العالمية">
            <a:extLst>
              <a:ext uri="{FF2B5EF4-FFF2-40B4-BE49-F238E27FC236}">
                <a16:creationId xmlns:a16="http://schemas.microsoft.com/office/drawing/2014/main" id="{ECAD3F6D-EC52-4BDF-B6C6-31801A0C1399}"/>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949451" y="1452082"/>
            <a:ext cx="3873944" cy="4403890"/>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3158321327"/>
      </p:ext>
    </p:extLst>
  </p:cSld>
  <p:clrMapOvr>
    <a:masterClrMapping/>
  </p:clrMapOvr>
  <mc:AlternateContent xmlns:mc="http://schemas.openxmlformats.org/markup-compatibility/2006" xmlns:p14="http://schemas.microsoft.com/office/powerpoint/2010/main">
    <mc:Choice Requires="p14">
      <p:transition spd="slow" p14:dur="2000" advTm="14422"/>
    </mc:Choice>
    <mc:Fallback xmlns="">
      <p:transition spd="slow" advTm="14422"/>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9"/>
                                        </p:tgtEl>
                                        <p:attrNameLst>
                                          <p:attrName>style.visibility</p:attrName>
                                        </p:attrNameLst>
                                      </p:cBhvr>
                                      <p:to>
                                        <p:strVal val="visible"/>
                                      </p:to>
                                    </p:set>
                                    <p:animEffect transition="in" filter="fade">
                                      <p:cBhvr>
                                        <p:cTn id="14" dur="1000"/>
                                        <p:tgtEl>
                                          <p:spTgt spid="9"/>
                                        </p:tgtEl>
                                      </p:cBhvr>
                                    </p:animEffect>
                                    <p:anim calcmode="lin" valueType="num">
                                      <p:cBhvr>
                                        <p:cTn id="15" dur="1000" fill="hold"/>
                                        <p:tgtEl>
                                          <p:spTgt spid="9"/>
                                        </p:tgtEl>
                                        <p:attrNameLst>
                                          <p:attrName>ppt_x</p:attrName>
                                        </p:attrNameLst>
                                      </p:cBhvr>
                                      <p:tavLst>
                                        <p:tav tm="0">
                                          <p:val>
                                            <p:strVal val="#ppt_x"/>
                                          </p:val>
                                        </p:tav>
                                        <p:tav tm="100000">
                                          <p:val>
                                            <p:strVal val="#ppt_x"/>
                                          </p:val>
                                        </p:tav>
                                      </p:tavLst>
                                    </p:anim>
                                    <p:anim calcmode="lin" valueType="num">
                                      <p:cBhvr>
                                        <p:cTn id="16"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8"/>
                                        </p:tgtEl>
                                        <p:attrNameLst>
                                          <p:attrName>style.visibility</p:attrName>
                                        </p:attrNameLst>
                                      </p:cBhvr>
                                      <p:to>
                                        <p:strVal val="visible"/>
                                      </p:to>
                                    </p:set>
                                    <p:animEffect transition="in" filter="fade">
                                      <p:cBhvr>
                                        <p:cTn id="21" dur="1000"/>
                                        <p:tgtEl>
                                          <p:spTgt spid="8"/>
                                        </p:tgtEl>
                                      </p:cBhvr>
                                    </p:animEffect>
                                    <p:anim calcmode="lin" valueType="num">
                                      <p:cBhvr>
                                        <p:cTn id="22" dur="1000" fill="hold"/>
                                        <p:tgtEl>
                                          <p:spTgt spid="8"/>
                                        </p:tgtEl>
                                        <p:attrNameLst>
                                          <p:attrName>ppt_x</p:attrName>
                                        </p:attrNameLst>
                                      </p:cBhvr>
                                      <p:tavLst>
                                        <p:tav tm="0">
                                          <p:val>
                                            <p:strVal val="#ppt_x"/>
                                          </p:val>
                                        </p:tav>
                                        <p:tav tm="100000">
                                          <p:val>
                                            <p:strVal val="#ppt_x"/>
                                          </p:val>
                                        </p:tav>
                                      </p:tavLst>
                                    </p:anim>
                                    <p:anim calcmode="lin" valueType="num">
                                      <p:cBhvr>
                                        <p:cTn id="23"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8150717"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311175" y="952845"/>
            <a:ext cx="1170039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extBox 5">
            <a:extLst>
              <a:ext uri="{FF2B5EF4-FFF2-40B4-BE49-F238E27FC236}">
                <a16:creationId xmlns:a16="http://schemas.microsoft.com/office/drawing/2014/main" id="{5F9F8EF3-40CD-4AC2-9E2C-2E5B0D6B2443}"/>
              </a:ext>
            </a:extLst>
          </p:cNvPr>
          <p:cNvSpPr txBox="1"/>
          <p:nvPr/>
        </p:nvSpPr>
        <p:spPr>
          <a:xfrm>
            <a:off x="508645" y="4029880"/>
            <a:ext cx="8077794" cy="892552"/>
          </a:xfrm>
          <a:prstGeom prst="rect">
            <a:avLst/>
          </a:prstGeom>
          <a:noFill/>
        </p:spPr>
        <p:txBody>
          <a:bodyPr wrap="square">
            <a:spAutoFit/>
          </a:bodyPr>
          <a:lstStyle/>
          <a:p>
            <a:pPr marL="342900" indent="-342900">
              <a:buFont typeface="Wingdings" panose="05000000000000000000" pitchFamily="2" charset="2"/>
              <a:buChar char="ü"/>
            </a:pPr>
            <a:r>
              <a:rPr lang="en-US" sz="2600" b="1" i="0" dirty="0">
                <a:solidFill>
                  <a:srgbClr val="1E213C"/>
                </a:solidFill>
                <a:effectLst/>
                <a:latin typeface="+mj-lt"/>
                <a:cs typeface="+mj-cs"/>
              </a:rPr>
              <a:t>When we are talking about non-financial risk, be clear that we are talking about operational and strategic risk.</a:t>
            </a:r>
            <a:endParaRPr lang="ar-EG" sz="2600" b="1" dirty="0">
              <a:latin typeface="+mj-lt"/>
              <a:cs typeface="+mj-cs"/>
            </a:endParaRPr>
          </a:p>
        </p:txBody>
      </p:sp>
      <p:sp>
        <p:nvSpPr>
          <p:cNvPr id="7" name="TextBox 6">
            <a:extLst>
              <a:ext uri="{FF2B5EF4-FFF2-40B4-BE49-F238E27FC236}">
                <a16:creationId xmlns:a16="http://schemas.microsoft.com/office/drawing/2014/main" id="{973DC701-BA06-4C3D-A4DE-0B8D981A8810}"/>
              </a:ext>
            </a:extLst>
          </p:cNvPr>
          <p:cNvSpPr txBox="1"/>
          <p:nvPr/>
        </p:nvSpPr>
        <p:spPr>
          <a:xfrm>
            <a:off x="532316" y="2111395"/>
            <a:ext cx="8054123" cy="1292662"/>
          </a:xfrm>
          <a:prstGeom prst="rect">
            <a:avLst/>
          </a:prstGeom>
          <a:noFill/>
        </p:spPr>
        <p:txBody>
          <a:bodyPr wrap="square">
            <a:spAutoFit/>
          </a:bodyPr>
          <a:lstStyle/>
          <a:p>
            <a:pPr marL="342900" indent="-342900">
              <a:buFont typeface="Wingdings" panose="05000000000000000000" pitchFamily="2" charset="2"/>
              <a:buChar char="ü"/>
            </a:pPr>
            <a:r>
              <a:rPr lang="en-US" sz="2600" b="1" u="sng" dirty="0">
                <a:solidFill>
                  <a:schemeClr val="accent1">
                    <a:lumMod val="75000"/>
                  </a:schemeClr>
                </a:solidFill>
                <a:effectLst/>
                <a:latin typeface="+mj-lt"/>
                <a:cs typeface="+mj-cs"/>
              </a:rPr>
              <a:t>NFR</a:t>
            </a:r>
            <a:r>
              <a:rPr lang="en-US" sz="2600" b="1" dirty="0">
                <a:solidFill>
                  <a:srgbClr val="1E213C"/>
                </a:solidFill>
                <a:effectLst/>
                <a:latin typeface="+mj-lt"/>
              </a:rPr>
              <a:t> is a broad term that is usually defined by exclusion, that is, any risks other than the traditional financial risks of market, credit, and liquidity</a:t>
            </a:r>
            <a:endParaRPr lang="ar-EG" sz="2600" b="1" dirty="0">
              <a:latin typeface="+mj-lt"/>
            </a:endParaRPr>
          </a:p>
        </p:txBody>
      </p:sp>
      <p:sp>
        <p:nvSpPr>
          <p:cNvPr id="8" name="TextBox 7">
            <a:extLst>
              <a:ext uri="{FF2B5EF4-FFF2-40B4-BE49-F238E27FC236}">
                <a16:creationId xmlns:a16="http://schemas.microsoft.com/office/drawing/2014/main" id="{FBF0F588-F175-4DED-B547-B8A0D5510965}"/>
              </a:ext>
            </a:extLst>
          </p:cNvPr>
          <p:cNvSpPr txBox="1"/>
          <p:nvPr/>
        </p:nvSpPr>
        <p:spPr>
          <a:xfrm>
            <a:off x="1195475" y="1175491"/>
            <a:ext cx="6094140" cy="671851"/>
          </a:xfrm>
          <a:prstGeom prst="rect">
            <a:avLst/>
          </a:prstGeom>
          <a:noFill/>
        </p:spPr>
        <p:txBody>
          <a:bodyPr wrap="square">
            <a:spAutoFit/>
          </a:bodyPr>
          <a:lstStyle/>
          <a:p>
            <a:pPr algn="ctr">
              <a:lnSpc>
                <a:spcPct val="150000"/>
              </a:lnSpc>
            </a:pPr>
            <a:r>
              <a:rPr lang="en-AU" sz="2800" b="1" u="sng" dirty="0">
                <a:solidFill>
                  <a:schemeClr val="accent1">
                    <a:lumMod val="75000"/>
                  </a:schemeClr>
                </a:solidFill>
                <a:effectLst/>
                <a:latin typeface="+mj-lt"/>
                <a:ea typeface="Times New Roman" panose="02020603050405020304" pitchFamily="18" charset="0"/>
                <a:cs typeface="Times New Roman" panose="02020603050405020304" pitchFamily="18" charset="0"/>
              </a:rPr>
              <a:t>What is </a:t>
            </a:r>
            <a:r>
              <a:rPr lang="en-AU" sz="2800" b="1" u="sng" dirty="0">
                <a:solidFill>
                  <a:schemeClr val="accent1">
                    <a:lumMod val="75000"/>
                  </a:schemeClr>
                </a:solidFill>
                <a:latin typeface="+mj-lt"/>
                <a:ea typeface="Times New Roman" panose="02020603050405020304" pitchFamily="18" charset="0"/>
                <a:cs typeface="Times New Roman" panose="02020603050405020304" pitchFamily="18" charset="0"/>
              </a:rPr>
              <a:t>N</a:t>
            </a:r>
            <a:r>
              <a:rPr lang="en-AU" sz="2800" b="1" u="sng" dirty="0">
                <a:solidFill>
                  <a:schemeClr val="accent1">
                    <a:lumMod val="75000"/>
                  </a:schemeClr>
                </a:solidFill>
                <a:effectLst/>
                <a:latin typeface="+mj-lt"/>
                <a:ea typeface="Times New Roman" panose="02020603050405020304" pitchFamily="18" charset="0"/>
                <a:cs typeface="Times New Roman" panose="02020603050405020304" pitchFamily="18" charset="0"/>
              </a:rPr>
              <a:t>on-Financial risk?</a:t>
            </a:r>
            <a:endParaRPr lang="en-US" sz="2800" b="1" u="sng" dirty="0">
              <a:solidFill>
                <a:schemeClr val="accent1">
                  <a:lumMod val="75000"/>
                </a:schemeClr>
              </a:solidFill>
              <a:effectLst/>
              <a:latin typeface="+mj-lt"/>
              <a:ea typeface="Times New Roman" panose="02020603050405020304" pitchFamily="18" charset="0"/>
            </a:endParaRPr>
          </a:p>
        </p:txBody>
      </p:sp>
      <p:sp>
        <p:nvSpPr>
          <p:cNvPr id="9" name="Title 1">
            <a:extLst>
              <a:ext uri="{FF2B5EF4-FFF2-40B4-BE49-F238E27FC236}">
                <a16:creationId xmlns:a16="http://schemas.microsoft.com/office/drawing/2014/main" id="{9BC1F0CC-3173-40C9-BC88-AC6CF2E8FB2C}"/>
              </a:ext>
            </a:extLst>
          </p:cNvPr>
          <p:cNvSpPr txBox="1">
            <a:spLocks/>
          </p:cNvSpPr>
          <p:nvPr/>
        </p:nvSpPr>
        <p:spPr>
          <a:xfrm>
            <a:off x="1661626" y="185884"/>
            <a:ext cx="6924813" cy="655638"/>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nSpc>
                <a:spcPct val="100000"/>
              </a:lnSpc>
              <a:tabLst>
                <a:tab pos="457200" algn="l"/>
              </a:tabLst>
            </a:pPr>
            <a:r>
              <a:rPr lang="en-US" sz="2800" b="1" dirty="0">
                <a:latin typeface="+mn-lt"/>
              </a:rPr>
              <a:t>3-4. Financial &amp; Non- Financial Risks</a:t>
            </a:r>
          </a:p>
        </p:txBody>
      </p:sp>
      <p:pic>
        <p:nvPicPr>
          <p:cNvPr id="10" name="Picture 2" descr="289 التنقيب عن النفط الصور والصور وصور الخلفية للتنزيل المجاني">
            <a:extLst>
              <a:ext uri="{FF2B5EF4-FFF2-40B4-BE49-F238E27FC236}">
                <a16:creationId xmlns:a16="http://schemas.microsoft.com/office/drawing/2014/main" id="{C6914999-EAFB-4C21-9958-2BEC2F7219DC}"/>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419171" y="1581625"/>
            <a:ext cx="3391828" cy="4518092"/>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1732408326"/>
      </p:ext>
    </p:extLst>
  </p:cSld>
  <p:clrMapOvr>
    <a:masterClrMapping/>
  </p:clrMapOvr>
  <mc:AlternateContent xmlns:mc="http://schemas.openxmlformats.org/markup-compatibility/2006" xmlns:p14="http://schemas.microsoft.com/office/powerpoint/2010/main">
    <mc:Choice Requires="p14">
      <p:transition spd="slow" p14:dur="2000" advTm="181845"/>
    </mc:Choice>
    <mc:Fallback xmlns="">
      <p:transition spd="slow" advTm="181845"/>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1000"/>
                                        <p:tgtEl>
                                          <p:spTgt spid="8"/>
                                        </p:tgtEl>
                                      </p:cBhvr>
                                    </p:animEffect>
                                    <p:anim calcmode="lin" valueType="num">
                                      <p:cBhvr>
                                        <p:cTn id="8" dur="1000" fill="hold"/>
                                        <p:tgtEl>
                                          <p:spTgt spid="8"/>
                                        </p:tgtEl>
                                        <p:attrNameLst>
                                          <p:attrName>ppt_x</p:attrName>
                                        </p:attrNameLst>
                                      </p:cBhvr>
                                      <p:tavLst>
                                        <p:tav tm="0">
                                          <p:val>
                                            <p:strVal val="#ppt_x"/>
                                          </p:val>
                                        </p:tav>
                                        <p:tav tm="100000">
                                          <p:val>
                                            <p:strVal val="#ppt_x"/>
                                          </p:val>
                                        </p:tav>
                                      </p:tavLst>
                                    </p:anim>
                                    <p:anim calcmode="lin" valueType="num">
                                      <p:cBhvr>
                                        <p:cTn id="9"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10"/>
                                        </p:tgtEl>
                                        <p:attrNameLst>
                                          <p:attrName>style.visibility</p:attrName>
                                        </p:attrNameLst>
                                      </p:cBhvr>
                                      <p:to>
                                        <p:strVal val="visible"/>
                                      </p:to>
                                    </p:set>
                                    <p:animEffect transition="in" filter="fade">
                                      <p:cBhvr>
                                        <p:cTn id="14" dur="1000"/>
                                        <p:tgtEl>
                                          <p:spTgt spid="10"/>
                                        </p:tgtEl>
                                      </p:cBhvr>
                                    </p:animEffect>
                                    <p:anim calcmode="lin" valueType="num">
                                      <p:cBhvr>
                                        <p:cTn id="15" dur="1000" fill="hold"/>
                                        <p:tgtEl>
                                          <p:spTgt spid="10"/>
                                        </p:tgtEl>
                                        <p:attrNameLst>
                                          <p:attrName>ppt_x</p:attrName>
                                        </p:attrNameLst>
                                      </p:cBhvr>
                                      <p:tavLst>
                                        <p:tav tm="0">
                                          <p:val>
                                            <p:strVal val="#ppt_x"/>
                                          </p:val>
                                        </p:tav>
                                        <p:tav tm="100000">
                                          <p:val>
                                            <p:strVal val="#ppt_x"/>
                                          </p:val>
                                        </p:tav>
                                      </p:tavLst>
                                    </p:anim>
                                    <p:anim calcmode="lin" valueType="num">
                                      <p:cBhvr>
                                        <p:cTn id="16"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7"/>
                                        </p:tgtEl>
                                        <p:attrNameLst>
                                          <p:attrName>style.visibility</p:attrName>
                                        </p:attrNameLst>
                                      </p:cBhvr>
                                      <p:to>
                                        <p:strVal val="visible"/>
                                      </p:to>
                                    </p:set>
                                    <p:animEffect transition="in" filter="fade">
                                      <p:cBhvr>
                                        <p:cTn id="21" dur="1000"/>
                                        <p:tgtEl>
                                          <p:spTgt spid="7"/>
                                        </p:tgtEl>
                                      </p:cBhvr>
                                    </p:animEffect>
                                    <p:anim calcmode="lin" valueType="num">
                                      <p:cBhvr>
                                        <p:cTn id="22" dur="1000" fill="hold"/>
                                        <p:tgtEl>
                                          <p:spTgt spid="7"/>
                                        </p:tgtEl>
                                        <p:attrNameLst>
                                          <p:attrName>ppt_x</p:attrName>
                                        </p:attrNameLst>
                                      </p:cBhvr>
                                      <p:tavLst>
                                        <p:tav tm="0">
                                          <p:val>
                                            <p:strVal val="#ppt_x"/>
                                          </p:val>
                                        </p:tav>
                                        <p:tav tm="100000">
                                          <p:val>
                                            <p:strVal val="#ppt_x"/>
                                          </p:val>
                                        </p:tav>
                                      </p:tavLst>
                                    </p:anim>
                                    <p:anim calcmode="lin" valueType="num">
                                      <p:cBhvr>
                                        <p:cTn id="23"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6"/>
                                        </p:tgtEl>
                                        <p:attrNameLst>
                                          <p:attrName>style.visibility</p:attrName>
                                        </p:attrNameLst>
                                      </p:cBhvr>
                                      <p:to>
                                        <p:strVal val="visible"/>
                                      </p:to>
                                    </p:set>
                                    <p:animEffect transition="in" filter="fade">
                                      <p:cBhvr>
                                        <p:cTn id="28" dur="1000"/>
                                        <p:tgtEl>
                                          <p:spTgt spid="6"/>
                                        </p:tgtEl>
                                      </p:cBhvr>
                                    </p:animEffect>
                                    <p:anim calcmode="lin" valueType="num">
                                      <p:cBhvr>
                                        <p:cTn id="29" dur="1000" fill="hold"/>
                                        <p:tgtEl>
                                          <p:spTgt spid="6"/>
                                        </p:tgtEl>
                                        <p:attrNameLst>
                                          <p:attrName>ppt_x</p:attrName>
                                        </p:attrNameLst>
                                      </p:cBhvr>
                                      <p:tavLst>
                                        <p:tav tm="0">
                                          <p:val>
                                            <p:strVal val="#ppt_x"/>
                                          </p:val>
                                        </p:tav>
                                        <p:tav tm="100000">
                                          <p:val>
                                            <p:strVal val="#ppt_x"/>
                                          </p:val>
                                        </p:tav>
                                      </p:tavLst>
                                    </p:anim>
                                    <p:anim calcmode="lin" valueType="num">
                                      <p:cBhvr>
                                        <p:cTn id="30"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P spid="8"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8150717"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311175" y="952845"/>
            <a:ext cx="1170039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itle 1">
            <a:extLst>
              <a:ext uri="{FF2B5EF4-FFF2-40B4-BE49-F238E27FC236}">
                <a16:creationId xmlns:a16="http://schemas.microsoft.com/office/drawing/2014/main" id="{0B5CB3F4-B078-423C-B0BE-D62EBABF5419}"/>
              </a:ext>
            </a:extLst>
          </p:cNvPr>
          <p:cNvSpPr txBox="1">
            <a:spLocks/>
          </p:cNvSpPr>
          <p:nvPr/>
        </p:nvSpPr>
        <p:spPr>
          <a:xfrm>
            <a:off x="1611428" y="176441"/>
            <a:ext cx="6744192" cy="655264"/>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nSpc>
                <a:spcPct val="100000"/>
              </a:lnSpc>
            </a:pPr>
            <a:r>
              <a:rPr lang="en-US" sz="2800" b="1" dirty="0">
                <a:latin typeface="+mn-lt"/>
              </a:rPr>
              <a:t>4-Brief History Of Operational Risk</a:t>
            </a:r>
          </a:p>
        </p:txBody>
      </p:sp>
      <p:sp>
        <p:nvSpPr>
          <p:cNvPr id="7" name="Rectangle 6">
            <a:extLst>
              <a:ext uri="{FF2B5EF4-FFF2-40B4-BE49-F238E27FC236}">
                <a16:creationId xmlns:a16="http://schemas.microsoft.com/office/drawing/2014/main" id="{1DC8775D-B7DC-4FFD-B063-274F0985A3AC}"/>
              </a:ext>
            </a:extLst>
          </p:cNvPr>
          <p:cNvSpPr/>
          <p:nvPr/>
        </p:nvSpPr>
        <p:spPr>
          <a:xfrm>
            <a:off x="542333" y="1353075"/>
            <a:ext cx="8722292" cy="3416320"/>
          </a:xfrm>
          <a:prstGeom prst="rect">
            <a:avLst/>
          </a:prstGeom>
        </p:spPr>
        <p:txBody>
          <a:bodyPr wrap="square">
            <a:spAutoFit/>
          </a:bodyPr>
          <a:lstStyle/>
          <a:p>
            <a:pPr algn="justLow"/>
            <a:r>
              <a:rPr lang="en-US" sz="2400" dirty="0">
                <a:solidFill>
                  <a:prstClr val="black"/>
                </a:solidFill>
                <a:latin typeface="+mj-lt"/>
              </a:rPr>
              <a:t>(Basel Committee), which was established in 1974.</a:t>
            </a:r>
          </a:p>
          <a:p>
            <a:pPr algn="justLow"/>
            <a:r>
              <a:rPr lang="en-US" sz="2400" dirty="0">
                <a:solidFill>
                  <a:prstClr val="black"/>
                </a:solidFill>
                <a:latin typeface="+mj-lt"/>
              </a:rPr>
              <a:t>Since then, risk management has spread beyond the financial and banking industries. The Integrated Internal Control Framework was issued in 1992.</a:t>
            </a:r>
          </a:p>
          <a:p>
            <a:pPr algn="justLow"/>
            <a:endParaRPr lang="en-US" sz="2400" dirty="0">
              <a:solidFill>
                <a:prstClr val="black"/>
              </a:solidFill>
              <a:latin typeface="+mj-lt"/>
            </a:endParaRPr>
          </a:p>
          <a:p>
            <a:pPr algn="justLow"/>
            <a:r>
              <a:rPr lang="en-US" sz="2400" dirty="0">
                <a:solidFill>
                  <a:prstClr val="black"/>
                </a:solidFill>
                <a:latin typeface="+mj-lt"/>
              </a:rPr>
              <a:t>Therefore, in the early 1990s, the term operational risk was first formally used in the finance industry for the purpose of identifying fraudulent financial reporting. By the early 2010s, operational risk and its management had gained broader description and acceptance.</a:t>
            </a:r>
          </a:p>
        </p:txBody>
      </p:sp>
      <p:sp>
        <p:nvSpPr>
          <p:cNvPr id="8" name="TextBox 7">
            <a:extLst>
              <a:ext uri="{FF2B5EF4-FFF2-40B4-BE49-F238E27FC236}">
                <a16:creationId xmlns:a16="http://schemas.microsoft.com/office/drawing/2014/main" id="{17EAF72C-11C4-437D-A776-EFA5962172B9}"/>
              </a:ext>
            </a:extLst>
          </p:cNvPr>
          <p:cNvSpPr txBox="1"/>
          <p:nvPr/>
        </p:nvSpPr>
        <p:spPr>
          <a:xfrm>
            <a:off x="498439" y="4921438"/>
            <a:ext cx="9961405" cy="1200329"/>
          </a:xfrm>
          <a:prstGeom prst="rect">
            <a:avLst/>
          </a:prstGeom>
          <a:noFill/>
        </p:spPr>
        <p:txBody>
          <a:bodyPr wrap="square">
            <a:spAutoFit/>
          </a:bodyPr>
          <a:lstStyle/>
          <a:p>
            <a:pPr marL="342900" indent="-342900">
              <a:buFont typeface="Wingdings" panose="05000000000000000000" pitchFamily="2" charset="2"/>
              <a:buChar char="§"/>
            </a:pPr>
            <a:r>
              <a:rPr lang="en-US" sz="2400" dirty="0">
                <a:solidFill>
                  <a:prstClr val="black"/>
                </a:solidFill>
                <a:latin typeface="+mj-lt"/>
              </a:rPr>
              <a:t>Nowadays, it can be broadly described as having the goal to reduce or mitigate the possibility of something going wrong in any type of operation including, but not limited to, financial operations.</a:t>
            </a:r>
          </a:p>
        </p:txBody>
      </p:sp>
      <p:pic>
        <p:nvPicPr>
          <p:cNvPr id="3" name="Picture 2">
            <a:extLst>
              <a:ext uri="{FF2B5EF4-FFF2-40B4-BE49-F238E27FC236}">
                <a16:creationId xmlns:a16="http://schemas.microsoft.com/office/drawing/2014/main" id="{3255796B-03DE-44B9-9830-C51849442FE6}"/>
              </a:ext>
            </a:extLst>
          </p:cNvPr>
          <p:cNvPicPr>
            <a:picLocks noChangeAspect="1"/>
          </p:cNvPicPr>
          <p:nvPr/>
        </p:nvPicPr>
        <p:blipFill>
          <a:blip r:embed="rId4"/>
          <a:stretch>
            <a:fillRect/>
          </a:stretch>
        </p:blipFill>
        <p:spPr>
          <a:xfrm>
            <a:off x="9388281" y="1237786"/>
            <a:ext cx="2143125" cy="3296176"/>
          </a:xfrm>
          <a:prstGeom prst="rect">
            <a:avLst/>
          </a:prstGeom>
        </p:spPr>
      </p:pic>
    </p:spTree>
    <p:custDataLst>
      <p:tags r:id="rId1"/>
    </p:custDataLst>
    <p:extLst>
      <p:ext uri="{BB962C8B-B14F-4D97-AF65-F5344CB8AC3E}">
        <p14:creationId xmlns:p14="http://schemas.microsoft.com/office/powerpoint/2010/main" val="482374443"/>
      </p:ext>
    </p:extLst>
  </p:cSld>
  <p:clrMapOvr>
    <a:masterClrMapping/>
  </p:clrMapOvr>
  <mc:AlternateContent xmlns:mc="http://schemas.openxmlformats.org/markup-compatibility/2006" xmlns:p14="http://schemas.microsoft.com/office/powerpoint/2010/main">
    <mc:Choice Requires="p14">
      <p:transition spd="slow" p14:dur="2000" advTm="392226"/>
    </mc:Choice>
    <mc:Fallback xmlns="">
      <p:transition spd="slow" advTm="392226"/>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fade">
                                      <p:cBhvr>
                                        <p:cTn id="14" dur="1000"/>
                                        <p:tgtEl>
                                          <p:spTgt spid="7"/>
                                        </p:tgtEl>
                                      </p:cBhvr>
                                    </p:animEffect>
                                    <p:anim calcmode="lin" valueType="num">
                                      <p:cBhvr>
                                        <p:cTn id="15" dur="1000" fill="hold"/>
                                        <p:tgtEl>
                                          <p:spTgt spid="7"/>
                                        </p:tgtEl>
                                        <p:attrNameLst>
                                          <p:attrName>ppt_x</p:attrName>
                                        </p:attrNameLst>
                                      </p:cBhvr>
                                      <p:tavLst>
                                        <p:tav tm="0">
                                          <p:val>
                                            <p:strVal val="#ppt_x"/>
                                          </p:val>
                                        </p:tav>
                                        <p:tav tm="100000">
                                          <p:val>
                                            <p:strVal val="#ppt_x"/>
                                          </p:val>
                                        </p:tav>
                                      </p:tavLst>
                                    </p:anim>
                                    <p:anim calcmode="lin" valueType="num">
                                      <p:cBhvr>
                                        <p:cTn id="16"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8"/>
                                        </p:tgtEl>
                                        <p:attrNameLst>
                                          <p:attrName>style.visibility</p:attrName>
                                        </p:attrNameLst>
                                      </p:cBhvr>
                                      <p:to>
                                        <p:strVal val="visible"/>
                                      </p:to>
                                    </p:set>
                                    <p:animEffect transition="in" filter="fade">
                                      <p:cBhvr>
                                        <p:cTn id="21" dur="1000"/>
                                        <p:tgtEl>
                                          <p:spTgt spid="8"/>
                                        </p:tgtEl>
                                      </p:cBhvr>
                                    </p:animEffect>
                                    <p:anim calcmode="lin" valueType="num">
                                      <p:cBhvr>
                                        <p:cTn id="22" dur="1000" fill="hold"/>
                                        <p:tgtEl>
                                          <p:spTgt spid="8"/>
                                        </p:tgtEl>
                                        <p:attrNameLst>
                                          <p:attrName>ppt_x</p:attrName>
                                        </p:attrNameLst>
                                      </p:cBhvr>
                                      <p:tavLst>
                                        <p:tav tm="0">
                                          <p:val>
                                            <p:strVal val="#ppt_x"/>
                                          </p:val>
                                        </p:tav>
                                        <p:tav tm="100000">
                                          <p:val>
                                            <p:strVal val="#ppt_x"/>
                                          </p:val>
                                        </p:tav>
                                      </p:tavLst>
                                    </p:anim>
                                    <p:anim calcmode="lin" valueType="num">
                                      <p:cBhvr>
                                        <p:cTn id="23"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8150717"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311175" y="952845"/>
            <a:ext cx="1170039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itle 1">
            <a:extLst>
              <a:ext uri="{FF2B5EF4-FFF2-40B4-BE49-F238E27FC236}">
                <a16:creationId xmlns:a16="http://schemas.microsoft.com/office/drawing/2014/main" id="{3FB104B6-715C-4910-9B30-06A514CC8755}"/>
              </a:ext>
            </a:extLst>
          </p:cNvPr>
          <p:cNvSpPr txBox="1">
            <a:spLocks/>
          </p:cNvSpPr>
          <p:nvPr/>
        </p:nvSpPr>
        <p:spPr>
          <a:xfrm>
            <a:off x="1531254" y="202259"/>
            <a:ext cx="9753777" cy="655264"/>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nSpc>
                <a:spcPct val="100000"/>
              </a:lnSpc>
            </a:pPr>
            <a:r>
              <a:rPr lang="en-US" sz="2800" b="1" dirty="0">
                <a:latin typeface="+mn-lt"/>
              </a:rPr>
              <a:t>5- Operational Risk and Operational risk Management</a:t>
            </a:r>
          </a:p>
        </p:txBody>
      </p:sp>
      <p:sp>
        <p:nvSpPr>
          <p:cNvPr id="7" name="Rectangle 6">
            <a:extLst>
              <a:ext uri="{FF2B5EF4-FFF2-40B4-BE49-F238E27FC236}">
                <a16:creationId xmlns:a16="http://schemas.microsoft.com/office/drawing/2014/main" id="{F13370A9-D146-459A-A5CB-BA30116E0FEE}"/>
              </a:ext>
            </a:extLst>
          </p:cNvPr>
          <p:cNvSpPr/>
          <p:nvPr/>
        </p:nvSpPr>
        <p:spPr>
          <a:xfrm>
            <a:off x="512955" y="2002240"/>
            <a:ext cx="11324061" cy="1200329"/>
          </a:xfrm>
          <a:prstGeom prst="rect">
            <a:avLst/>
          </a:prstGeom>
        </p:spPr>
        <p:txBody>
          <a:bodyPr wrap="square">
            <a:spAutoFit/>
          </a:bodyPr>
          <a:lstStyle/>
          <a:p>
            <a:pPr>
              <a:defRPr/>
            </a:pPr>
            <a:r>
              <a:rPr lang="en-US" sz="2400" dirty="0"/>
              <a:t>In the context of a systems approach, operation can be described as a sequence of processes designed to attain the objectives of the elements or the system as a whole. The operation of an automobile may be described as processes in the following sequence:</a:t>
            </a:r>
          </a:p>
        </p:txBody>
      </p:sp>
      <p:sp>
        <p:nvSpPr>
          <p:cNvPr id="8" name="TextBox 7">
            <a:extLst>
              <a:ext uri="{FF2B5EF4-FFF2-40B4-BE49-F238E27FC236}">
                <a16:creationId xmlns:a16="http://schemas.microsoft.com/office/drawing/2014/main" id="{290241AB-6A70-4595-BE23-A4B2FDC9FA85}"/>
              </a:ext>
            </a:extLst>
          </p:cNvPr>
          <p:cNvSpPr txBox="1"/>
          <p:nvPr/>
        </p:nvSpPr>
        <p:spPr>
          <a:xfrm>
            <a:off x="3423424" y="1138690"/>
            <a:ext cx="4629211" cy="523220"/>
          </a:xfrm>
          <a:prstGeom prst="rect">
            <a:avLst/>
          </a:prstGeom>
          <a:noFill/>
        </p:spPr>
        <p:txBody>
          <a:bodyPr wrap="square">
            <a:spAutoFit/>
          </a:bodyPr>
          <a:lstStyle/>
          <a:p>
            <a:pPr algn="ctr">
              <a:defRPr/>
            </a:pPr>
            <a:r>
              <a:rPr lang="en-US" sz="2800" b="1" dirty="0">
                <a:solidFill>
                  <a:srgbClr val="C00000"/>
                </a:solidFill>
                <a:latin typeface="+mj-lt"/>
              </a:rPr>
              <a:t>What Is Operation?</a:t>
            </a:r>
          </a:p>
        </p:txBody>
      </p:sp>
      <p:sp>
        <p:nvSpPr>
          <p:cNvPr id="9" name="TextBox 8">
            <a:extLst>
              <a:ext uri="{FF2B5EF4-FFF2-40B4-BE49-F238E27FC236}">
                <a16:creationId xmlns:a16="http://schemas.microsoft.com/office/drawing/2014/main" id="{BF56077D-26F1-4BE7-9071-DE259CEC3664}"/>
              </a:ext>
            </a:extLst>
          </p:cNvPr>
          <p:cNvSpPr txBox="1"/>
          <p:nvPr/>
        </p:nvSpPr>
        <p:spPr>
          <a:xfrm>
            <a:off x="2257148" y="3542899"/>
            <a:ext cx="9400477" cy="1938992"/>
          </a:xfrm>
          <a:prstGeom prst="rect">
            <a:avLst/>
          </a:prstGeom>
          <a:noFill/>
        </p:spPr>
        <p:txBody>
          <a:bodyPr wrap="square">
            <a:spAutoFit/>
          </a:bodyPr>
          <a:lstStyle/>
          <a:p>
            <a:r>
              <a:rPr lang="en-US" sz="2400" dirty="0"/>
              <a:t>1. </a:t>
            </a:r>
            <a:r>
              <a:rPr lang="en-US" sz="2400" dirty="0">
                <a:solidFill>
                  <a:srgbClr val="002060"/>
                </a:solidFill>
              </a:rPr>
              <a:t>Fastening the seatbelt </a:t>
            </a:r>
          </a:p>
          <a:p>
            <a:r>
              <a:rPr lang="en-US" sz="2400" dirty="0">
                <a:solidFill>
                  <a:srgbClr val="002060"/>
                </a:solidFill>
              </a:rPr>
              <a:t>2. Engaging the brake pedal </a:t>
            </a:r>
          </a:p>
          <a:p>
            <a:r>
              <a:rPr lang="en-US" sz="2400" dirty="0">
                <a:solidFill>
                  <a:srgbClr val="002060"/>
                </a:solidFill>
              </a:rPr>
              <a:t>3. Turning on the ignition </a:t>
            </a:r>
          </a:p>
          <a:p>
            <a:r>
              <a:rPr lang="en-US" sz="2400" dirty="0">
                <a:solidFill>
                  <a:srgbClr val="002060"/>
                </a:solidFill>
              </a:rPr>
              <a:t>4. Placing the gear in the right setting </a:t>
            </a:r>
          </a:p>
          <a:p>
            <a:r>
              <a:rPr lang="en-US" sz="2400" dirty="0">
                <a:solidFill>
                  <a:srgbClr val="002060"/>
                </a:solidFill>
              </a:rPr>
              <a:t>5. Disengaging the brake pedal 6. Engaging the gas pedal …     and so on.</a:t>
            </a:r>
            <a:endParaRPr lang="ar-EG" sz="2400" dirty="0">
              <a:solidFill>
                <a:srgbClr val="002060"/>
              </a:solidFill>
            </a:endParaRPr>
          </a:p>
        </p:txBody>
      </p:sp>
    </p:spTree>
    <p:custDataLst>
      <p:tags r:id="rId1"/>
    </p:custDataLst>
    <p:extLst>
      <p:ext uri="{BB962C8B-B14F-4D97-AF65-F5344CB8AC3E}">
        <p14:creationId xmlns:p14="http://schemas.microsoft.com/office/powerpoint/2010/main" val="1813751061"/>
      </p:ext>
    </p:extLst>
  </p:cSld>
  <p:clrMapOvr>
    <a:masterClrMapping/>
  </p:clrMapOvr>
  <mc:AlternateContent xmlns:mc="http://schemas.openxmlformats.org/markup-compatibility/2006" xmlns:p14="http://schemas.microsoft.com/office/powerpoint/2010/main">
    <mc:Choice Requires="p14">
      <p:transition spd="slow" p14:dur="2000" advTm="136681"/>
    </mc:Choice>
    <mc:Fallback xmlns="">
      <p:transition spd="slow" advTm="136681"/>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1000"/>
                                        <p:tgtEl>
                                          <p:spTgt spid="8"/>
                                        </p:tgtEl>
                                      </p:cBhvr>
                                    </p:animEffect>
                                    <p:anim calcmode="lin" valueType="num">
                                      <p:cBhvr>
                                        <p:cTn id="8" dur="1000" fill="hold"/>
                                        <p:tgtEl>
                                          <p:spTgt spid="8"/>
                                        </p:tgtEl>
                                        <p:attrNameLst>
                                          <p:attrName>ppt_x</p:attrName>
                                        </p:attrNameLst>
                                      </p:cBhvr>
                                      <p:tavLst>
                                        <p:tav tm="0">
                                          <p:val>
                                            <p:strVal val="#ppt_x"/>
                                          </p:val>
                                        </p:tav>
                                        <p:tav tm="100000">
                                          <p:val>
                                            <p:strVal val="#ppt_x"/>
                                          </p:val>
                                        </p:tav>
                                      </p:tavLst>
                                    </p:anim>
                                    <p:anim calcmode="lin" valueType="num">
                                      <p:cBhvr>
                                        <p:cTn id="9"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fade">
                                      <p:cBhvr>
                                        <p:cTn id="14" dur="1000"/>
                                        <p:tgtEl>
                                          <p:spTgt spid="7"/>
                                        </p:tgtEl>
                                      </p:cBhvr>
                                    </p:animEffect>
                                    <p:anim calcmode="lin" valueType="num">
                                      <p:cBhvr>
                                        <p:cTn id="15" dur="1000" fill="hold"/>
                                        <p:tgtEl>
                                          <p:spTgt spid="7"/>
                                        </p:tgtEl>
                                        <p:attrNameLst>
                                          <p:attrName>ppt_x</p:attrName>
                                        </p:attrNameLst>
                                      </p:cBhvr>
                                      <p:tavLst>
                                        <p:tav tm="0">
                                          <p:val>
                                            <p:strVal val="#ppt_x"/>
                                          </p:val>
                                        </p:tav>
                                        <p:tav tm="100000">
                                          <p:val>
                                            <p:strVal val="#ppt_x"/>
                                          </p:val>
                                        </p:tav>
                                      </p:tavLst>
                                    </p:anim>
                                    <p:anim calcmode="lin" valueType="num">
                                      <p:cBhvr>
                                        <p:cTn id="16"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9"/>
                                        </p:tgtEl>
                                        <p:attrNameLst>
                                          <p:attrName>style.visibility</p:attrName>
                                        </p:attrNameLst>
                                      </p:cBhvr>
                                      <p:to>
                                        <p:strVal val="visible"/>
                                      </p:to>
                                    </p:set>
                                    <p:animEffect transition="in" filter="fade">
                                      <p:cBhvr>
                                        <p:cTn id="21" dur="1000"/>
                                        <p:tgtEl>
                                          <p:spTgt spid="9"/>
                                        </p:tgtEl>
                                      </p:cBhvr>
                                    </p:animEffect>
                                    <p:anim calcmode="lin" valueType="num">
                                      <p:cBhvr>
                                        <p:cTn id="22" dur="1000" fill="hold"/>
                                        <p:tgtEl>
                                          <p:spTgt spid="9"/>
                                        </p:tgtEl>
                                        <p:attrNameLst>
                                          <p:attrName>ppt_x</p:attrName>
                                        </p:attrNameLst>
                                      </p:cBhvr>
                                      <p:tavLst>
                                        <p:tav tm="0">
                                          <p:val>
                                            <p:strVal val="#ppt_x"/>
                                          </p:val>
                                        </p:tav>
                                        <p:tav tm="100000">
                                          <p:val>
                                            <p:strVal val="#ppt_x"/>
                                          </p:val>
                                        </p:tav>
                                      </p:tavLst>
                                    </p:anim>
                                    <p:anim calcmode="lin" valueType="num">
                                      <p:cBhvr>
                                        <p:cTn id="23" dur="1000" fill="hold"/>
                                        <p:tgtEl>
                                          <p:spTgt spid="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P spid="9"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8150717"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311175" y="952845"/>
            <a:ext cx="1170039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itle 1">
            <a:extLst>
              <a:ext uri="{FF2B5EF4-FFF2-40B4-BE49-F238E27FC236}">
                <a16:creationId xmlns:a16="http://schemas.microsoft.com/office/drawing/2014/main" id="{B98DCA94-CD3A-4323-839C-45328DBBCBEF}"/>
              </a:ext>
            </a:extLst>
          </p:cNvPr>
          <p:cNvSpPr txBox="1">
            <a:spLocks/>
          </p:cNvSpPr>
          <p:nvPr/>
        </p:nvSpPr>
        <p:spPr>
          <a:xfrm>
            <a:off x="1631617" y="182884"/>
            <a:ext cx="9753777" cy="655264"/>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nSpc>
                <a:spcPct val="100000"/>
              </a:lnSpc>
            </a:pPr>
            <a:r>
              <a:rPr lang="en-US" sz="2800" b="1" dirty="0">
                <a:latin typeface="+mn-lt"/>
              </a:rPr>
              <a:t>5-1. Operational Risk and Operational risk Management</a:t>
            </a:r>
          </a:p>
        </p:txBody>
      </p:sp>
      <p:sp>
        <p:nvSpPr>
          <p:cNvPr id="7" name="TextBox 6">
            <a:extLst>
              <a:ext uri="{FF2B5EF4-FFF2-40B4-BE49-F238E27FC236}">
                <a16:creationId xmlns:a16="http://schemas.microsoft.com/office/drawing/2014/main" id="{952C8B26-C380-414E-97F6-4139FD6B8148}"/>
              </a:ext>
            </a:extLst>
          </p:cNvPr>
          <p:cNvSpPr txBox="1"/>
          <p:nvPr/>
        </p:nvSpPr>
        <p:spPr>
          <a:xfrm>
            <a:off x="2174489" y="1113709"/>
            <a:ext cx="8184994" cy="523220"/>
          </a:xfrm>
          <a:prstGeom prst="rect">
            <a:avLst/>
          </a:prstGeom>
          <a:noFill/>
        </p:spPr>
        <p:txBody>
          <a:bodyPr wrap="square">
            <a:spAutoFit/>
          </a:bodyPr>
          <a:lstStyle/>
          <a:p>
            <a:pPr algn="ctr">
              <a:defRPr/>
            </a:pPr>
            <a:r>
              <a:rPr lang="en-US" sz="2800" b="1" u="sng" dirty="0">
                <a:solidFill>
                  <a:srgbClr val="C00000"/>
                </a:solidFill>
              </a:rPr>
              <a:t>What is Operations Management ?</a:t>
            </a:r>
            <a:endParaRPr lang="en-US" sz="2800" b="1" u="sng" dirty="0">
              <a:solidFill>
                <a:srgbClr val="C00000"/>
              </a:solidFill>
              <a:latin typeface="+mj-lt"/>
            </a:endParaRPr>
          </a:p>
        </p:txBody>
      </p:sp>
      <p:sp>
        <p:nvSpPr>
          <p:cNvPr id="8" name="TextBox 7">
            <a:extLst>
              <a:ext uri="{FF2B5EF4-FFF2-40B4-BE49-F238E27FC236}">
                <a16:creationId xmlns:a16="http://schemas.microsoft.com/office/drawing/2014/main" id="{336704AB-3541-4DB4-8320-91B33CD10409}"/>
              </a:ext>
            </a:extLst>
          </p:cNvPr>
          <p:cNvSpPr txBox="1"/>
          <p:nvPr/>
        </p:nvSpPr>
        <p:spPr>
          <a:xfrm>
            <a:off x="557561" y="1796232"/>
            <a:ext cx="11229278" cy="4464684"/>
          </a:xfrm>
          <a:prstGeom prst="rect">
            <a:avLst/>
          </a:prstGeom>
          <a:noFill/>
        </p:spPr>
        <p:txBody>
          <a:bodyPr wrap="square">
            <a:spAutoFit/>
          </a:bodyPr>
          <a:lstStyle/>
          <a:p>
            <a:pPr>
              <a:lnSpc>
                <a:spcPct val="150000"/>
              </a:lnSpc>
            </a:pPr>
            <a:r>
              <a:rPr lang="en-US" sz="2400" dirty="0"/>
              <a:t>Operations management is the administration of business structure, practices, and processes to enhance efficiency and maximize profit. It refers to the management of functions that a business needs to run effectively day-to-day, including:</a:t>
            </a:r>
          </a:p>
          <a:p>
            <a:pPr marL="457200" indent="-457200">
              <a:lnSpc>
                <a:spcPct val="150000"/>
              </a:lnSpc>
              <a:buFont typeface="Arial" panose="020B0604020202020204" pitchFamily="34" charset="0"/>
              <a:buChar char="•"/>
            </a:pPr>
            <a:r>
              <a:rPr lang="en-US" sz="2400" dirty="0"/>
              <a:t>Overseeing multiple departments and providing goals</a:t>
            </a:r>
          </a:p>
          <a:p>
            <a:pPr marL="457200" indent="-457200">
              <a:lnSpc>
                <a:spcPct val="150000"/>
              </a:lnSpc>
              <a:buFont typeface="Arial" panose="020B0604020202020204" pitchFamily="34" charset="0"/>
              <a:buChar char="•"/>
            </a:pPr>
            <a:r>
              <a:rPr lang="en-US" sz="2400" dirty="0"/>
              <a:t>Overseeing and streamlining processes</a:t>
            </a:r>
          </a:p>
          <a:p>
            <a:pPr marL="457200" indent="-457200">
              <a:lnSpc>
                <a:spcPct val="150000"/>
              </a:lnSpc>
              <a:buFont typeface="Arial" panose="020B0604020202020204" pitchFamily="34" charset="0"/>
              <a:buChar char="•"/>
            </a:pPr>
            <a:r>
              <a:rPr lang="en-US" sz="2400" dirty="0"/>
              <a:t>Balancing revenue and costs</a:t>
            </a:r>
          </a:p>
          <a:p>
            <a:pPr marL="457200" indent="-457200">
              <a:lnSpc>
                <a:spcPct val="150000"/>
              </a:lnSpc>
              <a:buFont typeface="Arial" panose="020B0604020202020204" pitchFamily="34" charset="0"/>
              <a:buChar char="•"/>
            </a:pPr>
            <a:r>
              <a:rPr lang="en-US" sz="2400" dirty="0"/>
              <a:t>Developing strategic plans</a:t>
            </a:r>
          </a:p>
          <a:p>
            <a:pPr marL="457200" indent="-457200">
              <a:lnSpc>
                <a:spcPct val="150000"/>
              </a:lnSpc>
              <a:buFont typeface="Arial" panose="020B0604020202020204" pitchFamily="34" charset="0"/>
              <a:buChar char="•"/>
            </a:pPr>
            <a:r>
              <a:rPr lang="en-US" sz="2400" dirty="0"/>
              <a:t>Production, logistics, and supply chain</a:t>
            </a:r>
            <a:endParaRPr lang="ar-EG" sz="2400" dirty="0"/>
          </a:p>
        </p:txBody>
      </p:sp>
    </p:spTree>
    <p:custDataLst>
      <p:tags r:id="rId1"/>
    </p:custDataLst>
    <p:extLst>
      <p:ext uri="{BB962C8B-B14F-4D97-AF65-F5344CB8AC3E}">
        <p14:creationId xmlns:p14="http://schemas.microsoft.com/office/powerpoint/2010/main" val="3519651949"/>
      </p:ext>
    </p:extLst>
  </p:cSld>
  <p:clrMapOvr>
    <a:masterClrMapping/>
  </p:clrMapOvr>
  <mc:AlternateContent xmlns:mc="http://schemas.openxmlformats.org/markup-compatibility/2006" xmlns:p14="http://schemas.microsoft.com/office/powerpoint/2010/main">
    <mc:Choice Requires="p14">
      <p:transition spd="slow" p14:dur="2000" advTm="105615"/>
    </mc:Choice>
    <mc:Fallback xmlns="">
      <p:transition spd="slow" advTm="105615"/>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8"/>
                                        </p:tgtEl>
                                        <p:attrNameLst>
                                          <p:attrName>style.visibility</p:attrName>
                                        </p:attrNameLst>
                                      </p:cBhvr>
                                      <p:to>
                                        <p:strVal val="visible"/>
                                      </p:to>
                                    </p:set>
                                    <p:animEffect transition="in" filter="fade">
                                      <p:cBhvr>
                                        <p:cTn id="14" dur="1000"/>
                                        <p:tgtEl>
                                          <p:spTgt spid="8"/>
                                        </p:tgtEl>
                                      </p:cBhvr>
                                    </p:animEffect>
                                    <p:anim calcmode="lin" valueType="num">
                                      <p:cBhvr>
                                        <p:cTn id="15" dur="1000" fill="hold"/>
                                        <p:tgtEl>
                                          <p:spTgt spid="8"/>
                                        </p:tgtEl>
                                        <p:attrNameLst>
                                          <p:attrName>ppt_x</p:attrName>
                                        </p:attrNameLst>
                                      </p:cBhvr>
                                      <p:tavLst>
                                        <p:tav tm="0">
                                          <p:val>
                                            <p:strVal val="#ppt_x"/>
                                          </p:val>
                                        </p:tav>
                                        <p:tav tm="100000">
                                          <p:val>
                                            <p:strVal val="#ppt_x"/>
                                          </p:val>
                                        </p:tav>
                                      </p:tavLst>
                                    </p:anim>
                                    <p:anim calcmode="lin" valueType="num">
                                      <p:cBhvr>
                                        <p:cTn id="16"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8150717"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311175" y="952845"/>
            <a:ext cx="1170039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itle 1">
            <a:extLst>
              <a:ext uri="{FF2B5EF4-FFF2-40B4-BE49-F238E27FC236}">
                <a16:creationId xmlns:a16="http://schemas.microsoft.com/office/drawing/2014/main" id="{B94ED8EF-EBE3-44A0-ADE8-C0A6CC407882}"/>
              </a:ext>
            </a:extLst>
          </p:cNvPr>
          <p:cNvSpPr txBox="1">
            <a:spLocks/>
          </p:cNvSpPr>
          <p:nvPr/>
        </p:nvSpPr>
        <p:spPr>
          <a:xfrm>
            <a:off x="1561169" y="275210"/>
            <a:ext cx="6055113" cy="559755"/>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nSpc>
                <a:spcPct val="100000"/>
              </a:lnSpc>
            </a:pPr>
            <a:r>
              <a:rPr lang="en-US" sz="2800" b="1" dirty="0">
                <a:latin typeface="+mn-lt"/>
              </a:rPr>
              <a:t>5-2.Operations Management</a:t>
            </a:r>
          </a:p>
        </p:txBody>
      </p:sp>
      <p:sp>
        <p:nvSpPr>
          <p:cNvPr id="7" name="Rectangle 6">
            <a:extLst>
              <a:ext uri="{FF2B5EF4-FFF2-40B4-BE49-F238E27FC236}">
                <a16:creationId xmlns:a16="http://schemas.microsoft.com/office/drawing/2014/main" id="{F9BA47A2-3BFF-4D69-8A20-BE9D0715C962}"/>
              </a:ext>
            </a:extLst>
          </p:cNvPr>
          <p:cNvSpPr/>
          <p:nvPr/>
        </p:nvSpPr>
        <p:spPr>
          <a:xfrm>
            <a:off x="490654" y="1210772"/>
            <a:ext cx="11236851" cy="5144165"/>
          </a:xfrm>
          <a:prstGeom prst="rect">
            <a:avLst/>
          </a:prstGeom>
        </p:spPr>
        <p:txBody>
          <a:bodyPr wrap="square">
            <a:spAutoFit/>
          </a:bodyPr>
          <a:lstStyle/>
          <a:p>
            <a:pPr>
              <a:defRPr/>
            </a:pPr>
            <a:r>
              <a:rPr lang="en-US" sz="2800" b="1" dirty="0">
                <a:solidFill>
                  <a:srgbClr val="FF0000"/>
                </a:solidFill>
                <a:cs typeface="+mj-cs"/>
              </a:rPr>
              <a:t>1 . We can say :</a:t>
            </a:r>
          </a:p>
          <a:p>
            <a:pPr lvl="1">
              <a:lnSpc>
                <a:spcPct val="150000"/>
              </a:lnSpc>
              <a:spcAft>
                <a:spcPts val="1200"/>
              </a:spcAft>
              <a:buFont typeface="Arial" panose="020B0604020202020204" pitchFamily="34" charset="0"/>
              <a:buChar char="•"/>
              <a:defRPr/>
            </a:pPr>
            <a:r>
              <a:rPr lang="en-US" sz="2800" dirty="0">
                <a:solidFill>
                  <a:srgbClr val="000000"/>
                </a:solidFill>
                <a:latin typeface="+mj-lt"/>
              </a:rPr>
              <a:t> </a:t>
            </a:r>
            <a:r>
              <a:rPr lang="en-US" sz="2400" b="1" dirty="0">
                <a:solidFill>
                  <a:srgbClr val="000000"/>
                </a:solidFill>
                <a:latin typeface="+mj-lt"/>
              </a:rPr>
              <a:t>Operations management is generally described as the planning, arranging, and controlling activities that change an organization's raw materials or inputs into finished products and services. The overall activities covered by operations management include product creation, development, manufacturing and distribution. The concept also relates to various activities such as inventory control, purchasing control, quality control, logistics, warehousing, and evaluation.</a:t>
            </a:r>
          </a:p>
          <a:p>
            <a:pPr lvl="1">
              <a:lnSpc>
                <a:spcPct val="150000"/>
              </a:lnSpc>
              <a:spcAft>
                <a:spcPts val="1200"/>
              </a:spcAft>
              <a:buFont typeface="Arial" panose="020B0604020202020204" pitchFamily="34" charset="0"/>
              <a:buChar char="•"/>
              <a:defRPr/>
            </a:pPr>
            <a:r>
              <a:rPr lang="en-US" sz="2400" b="1" dirty="0">
                <a:solidFill>
                  <a:srgbClr val="000000"/>
                </a:solidFill>
                <a:latin typeface="+mj-lt"/>
              </a:rPr>
              <a:t>Since operations management covers the entire operations of an organization, it mainly focuses on the efficiency and effectiveness of a company's operations.</a:t>
            </a:r>
          </a:p>
        </p:txBody>
      </p:sp>
    </p:spTree>
    <p:custDataLst>
      <p:tags r:id="rId1"/>
    </p:custDataLst>
    <p:extLst>
      <p:ext uri="{BB962C8B-B14F-4D97-AF65-F5344CB8AC3E}">
        <p14:creationId xmlns:p14="http://schemas.microsoft.com/office/powerpoint/2010/main" val="667940432"/>
      </p:ext>
    </p:extLst>
  </p:cSld>
  <p:clrMapOvr>
    <a:masterClrMapping/>
  </p:clrMapOvr>
  <mc:AlternateContent xmlns:mc="http://schemas.openxmlformats.org/markup-compatibility/2006" xmlns:p14="http://schemas.microsoft.com/office/powerpoint/2010/main">
    <mc:Choice Requires="p14">
      <p:transition spd="slow" p14:dur="2000" advTm="280579"/>
    </mc:Choice>
    <mc:Fallback xmlns="">
      <p:transition spd="slow" advTm="280579"/>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Effect transition="in" filter="fade">
                                      <p:cBhvr>
                                        <p:cTn id="7" dur="1000"/>
                                        <p:tgtEl>
                                          <p:spTgt spid="7">
                                            <p:txEl>
                                              <p:pRg st="0" end="0"/>
                                            </p:txEl>
                                          </p:spTgt>
                                        </p:tgtEl>
                                      </p:cBhvr>
                                    </p:animEffect>
                                    <p:anim calcmode="lin" valueType="num">
                                      <p:cBhvr>
                                        <p:cTn id="8" dur="1000" fill="hold"/>
                                        <p:tgtEl>
                                          <p:spTgt spid="7">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7">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7">
                                            <p:txEl>
                                              <p:pRg st="1" end="1"/>
                                            </p:txEl>
                                          </p:spTgt>
                                        </p:tgtEl>
                                        <p:attrNameLst>
                                          <p:attrName>style.visibility</p:attrName>
                                        </p:attrNameLst>
                                      </p:cBhvr>
                                      <p:to>
                                        <p:strVal val="visible"/>
                                      </p:to>
                                    </p:set>
                                    <p:animEffect transition="in" filter="fade">
                                      <p:cBhvr>
                                        <p:cTn id="14" dur="1000"/>
                                        <p:tgtEl>
                                          <p:spTgt spid="7">
                                            <p:txEl>
                                              <p:pRg st="1" end="1"/>
                                            </p:txEl>
                                          </p:spTgt>
                                        </p:tgtEl>
                                      </p:cBhvr>
                                    </p:animEffect>
                                    <p:anim calcmode="lin" valueType="num">
                                      <p:cBhvr>
                                        <p:cTn id="15" dur="1000" fill="hold"/>
                                        <p:tgtEl>
                                          <p:spTgt spid="7">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7">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7">
                                            <p:txEl>
                                              <p:pRg st="2" end="2"/>
                                            </p:txEl>
                                          </p:spTgt>
                                        </p:tgtEl>
                                        <p:attrNameLst>
                                          <p:attrName>style.visibility</p:attrName>
                                        </p:attrNameLst>
                                      </p:cBhvr>
                                      <p:to>
                                        <p:strVal val="visible"/>
                                      </p:to>
                                    </p:set>
                                    <p:animEffect transition="in" filter="fade">
                                      <p:cBhvr>
                                        <p:cTn id="21" dur="1000"/>
                                        <p:tgtEl>
                                          <p:spTgt spid="7">
                                            <p:txEl>
                                              <p:pRg st="2" end="2"/>
                                            </p:txEl>
                                          </p:spTgt>
                                        </p:tgtEl>
                                      </p:cBhvr>
                                    </p:animEffect>
                                    <p:anim calcmode="lin" valueType="num">
                                      <p:cBhvr>
                                        <p:cTn id="22" dur="1000" fill="hold"/>
                                        <p:tgtEl>
                                          <p:spTgt spid="7">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7">
                                            <p:txEl>
                                              <p:pRg st="2" end="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8150717"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311175" y="952845"/>
            <a:ext cx="1170039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itle 1">
            <a:extLst>
              <a:ext uri="{FF2B5EF4-FFF2-40B4-BE49-F238E27FC236}">
                <a16:creationId xmlns:a16="http://schemas.microsoft.com/office/drawing/2014/main" id="{BD31DC42-6D31-4049-8F2B-37C3C0541CFB}"/>
              </a:ext>
            </a:extLst>
          </p:cNvPr>
          <p:cNvSpPr txBox="1">
            <a:spLocks/>
          </p:cNvSpPr>
          <p:nvPr/>
        </p:nvSpPr>
        <p:spPr>
          <a:xfrm>
            <a:off x="2263697" y="180384"/>
            <a:ext cx="8527142" cy="655264"/>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nSpc>
                <a:spcPct val="100000"/>
              </a:lnSpc>
            </a:pPr>
            <a:r>
              <a:rPr lang="en-US" sz="2800" b="1" dirty="0">
                <a:latin typeface="+mn-lt"/>
              </a:rPr>
              <a:t>5-3. Operational Risk and Operational risk Management</a:t>
            </a:r>
          </a:p>
        </p:txBody>
      </p:sp>
      <p:sp>
        <p:nvSpPr>
          <p:cNvPr id="7" name="TextBox 6">
            <a:extLst>
              <a:ext uri="{FF2B5EF4-FFF2-40B4-BE49-F238E27FC236}">
                <a16:creationId xmlns:a16="http://schemas.microsoft.com/office/drawing/2014/main" id="{180891B3-0C2A-473D-889B-72E8921E7CBD}"/>
              </a:ext>
            </a:extLst>
          </p:cNvPr>
          <p:cNvSpPr txBox="1"/>
          <p:nvPr/>
        </p:nvSpPr>
        <p:spPr>
          <a:xfrm>
            <a:off x="1694985" y="1180617"/>
            <a:ext cx="8664498" cy="492443"/>
          </a:xfrm>
          <a:prstGeom prst="rect">
            <a:avLst/>
          </a:prstGeom>
          <a:noFill/>
        </p:spPr>
        <p:txBody>
          <a:bodyPr wrap="square">
            <a:spAutoFit/>
          </a:bodyPr>
          <a:lstStyle/>
          <a:p>
            <a:pPr algn="ctr">
              <a:defRPr/>
            </a:pPr>
            <a:r>
              <a:rPr lang="en-US" sz="2600" b="1" u="sng" dirty="0">
                <a:solidFill>
                  <a:srgbClr val="C00000"/>
                </a:solidFill>
                <a:cs typeface="+mj-cs"/>
              </a:rPr>
              <a:t>What are the Objectives of Operations Management ?</a:t>
            </a:r>
            <a:endParaRPr lang="en-US" sz="2600" b="1" u="sng" dirty="0">
              <a:solidFill>
                <a:srgbClr val="C00000"/>
              </a:solidFill>
              <a:latin typeface="+mj-lt"/>
              <a:cs typeface="+mj-cs"/>
            </a:endParaRPr>
          </a:p>
        </p:txBody>
      </p:sp>
      <p:sp>
        <p:nvSpPr>
          <p:cNvPr id="8" name="TextBox 7">
            <a:extLst>
              <a:ext uri="{FF2B5EF4-FFF2-40B4-BE49-F238E27FC236}">
                <a16:creationId xmlns:a16="http://schemas.microsoft.com/office/drawing/2014/main" id="{FB6BC321-8418-4E8C-A1AD-2A8C723F9658}"/>
              </a:ext>
            </a:extLst>
          </p:cNvPr>
          <p:cNvSpPr txBox="1"/>
          <p:nvPr/>
        </p:nvSpPr>
        <p:spPr>
          <a:xfrm>
            <a:off x="434898" y="1977318"/>
            <a:ext cx="11452302" cy="4154984"/>
          </a:xfrm>
          <a:prstGeom prst="rect">
            <a:avLst/>
          </a:prstGeom>
          <a:noFill/>
        </p:spPr>
        <p:txBody>
          <a:bodyPr wrap="square">
            <a:spAutoFit/>
          </a:bodyPr>
          <a:lstStyle/>
          <a:p>
            <a:r>
              <a:rPr lang="en-US" sz="2400" b="1" dirty="0"/>
              <a:t>The overall objective of operations management on a particular system is to design and control operations to attain the system goals. </a:t>
            </a:r>
          </a:p>
          <a:p>
            <a:endParaRPr lang="en-US" sz="2400" b="1" dirty="0"/>
          </a:p>
          <a:p>
            <a:r>
              <a:rPr lang="en-US" sz="2400" b="1" dirty="0"/>
              <a:t>For a production system, some of these goals are possibly the following:</a:t>
            </a:r>
          </a:p>
          <a:p>
            <a:endParaRPr lang="en-US" sz="2400" b="1" dirty="0"/>
          </a:p>
          <a:p>
            <a:r>
              <a:rPr lang="en-US" sz="2400" b="1" dirty="0"/>
              <a:t>• Produce the right quantity and quality products.</a:t>
            </a:r>
          </a:p>
          <a:p>
            <a:r>
              <a:rPr lang="en-US" sz="2400" b="1" dirty="0"/>
              <a:t>• Minimize shortages in raw materials, machine resources, and needed personnel.</a:t>
            </a:r>
          </a:p>
          <a:p>
            <a:r>
              <a:rPr lang="en-US" sz="2400" b="1" dirty="0"/>
              <a:t>• Minimize total cost of production.</a:t>
            </a:r>
          </a:p>
          <a:p>
            <a:r>
              <a:rPr lang="en-US" sz="2400" b="1" dirty="0"/>
              <a:t>• Minimize disruption in delivery of finished products.</a:t>
            </a:r>
          </a:p>
          <a:p>
            <a:r>
              <a:rPr lang="en-US" sz="2400" b="1" dirty="0"/>
              <a:t>• Minimize the number of defective products.</a:t>
            </a:r>
          </a:p>
          <a:p>
            <a:r>
              <a:rPr lang="en-US" sz="2400" b="1" dirty="0"/>
              <a:t>• Maximize return (e.g., profit).</a:t>
            </a:r>
            <a:endParaRPr lang="ar-EG" sz="2400" b="1" dirty="0"/>
          </a:p>
        </p:txBody>
      </p:sp>
    </p:spTree>
    <p:custDataLst>
      <p:tags r:id="rId1"/>
    </p:custDataLst>
    <p:extLst>
      <p:ext uri="{BB962C8B-B14F-4D97-AF65-F5344CB8AC3E}">
        <p14:creationId xmlns:p14="http://schemas.microsoft.com/office/powerpoint/2010/main" val="579237033"/>
      </p:ext>
    </p:extLst>
  </p:cSld>
  <p:clrMapOvr>
    <a:masterClrMapping/>
  </p:clrMapOvr>
  <mc:AlternateContent xmlns:mc="http://schemas.openxmlformats.org/markup-compatibility/2006" xmlns:p14="http://schemas.microsoft.com/office/powerpoint/2010/main">
    <mc:Choice Requires="p14">
      <p:transition spd="slow" p14:dur="2000" advTm="217142"/>
    </mc:Choice>
    <mc:Fallback xmlns="">
      <p:transition spd="slow" advTm="217142"/>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Effect transition="in" filter="fade">
                                      <p:cBhvr>
                                        <p:cTn id="7" dur="1000"/>
                                        <p:tgtEl>
                                          <p:spTgt spid="7">
                                            <p:txEl>
                                              <p:pRg st="0" end="0"/>
                                            </p:txEl>
                                          </p:spTgt>
                                        </p:tgtEl>
                                      </p:cBhvr>
                                    </p:animEffect>
                                    <p:anim calcmode="lin" valueType="num">
                                      <p:cBhvr>
                                        <p:cTn id="8" dur="1000" fill="hold"/>
                                        <p:tgtEl>
                                          <p:spTgt spid="7">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7">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8">
                                            <p:txEl>
                                              <p:pRg st="0" end="0"/>
                                            </p:txEl>
                                          </p:spTgt>
                                        </p:tgtEl>
                                        <p:attrNameLst>
                                          <p:attrName>style.visibility</p:attrName>
                                        </p:attrNameLst>
                                      </p:cBhvr>
                                      <p:to>
                                        <p:strVal val="visible"/>
                                      </p:to>
                                    </p:set>
                                    <p:animEffect transition="in" filter="fade">
                                      <p:cBhvr>
                                        <p:cTn id="14" dur="1000"/>
                                        <p:tgtEl>
                                          <p:spTgt spid="8">
                                            <p:txEl>
                                              <p:pRg st="0" end="0"/>
                                            </p:txEl>
                                          </p:spTgt>
                                        </p:tgtEl>
                                      </p:cBhvr>
                                    </p:animEffect>
                                    <p:anim calcmode="lin" valueType="num">
                                      <p:cBhvr>
                                        <p:cTn id="15" dur="1000" fill="hold"/>
                                        <p:tgtEl>
                                          <p:spTgt spid="8">
                                            <p:txEl>
                                              <p:pRg st="0" end="0"/>
                                            </p:txEl>
                                          </p:spTgt>
                                        </p:tgtEl>
                                        <p:attrNameLst>
                                          <p:attrName>ppt_x</p:attrName>
                                        </p:attrNameLst>
                                      </p:cBhvr>
                                      <p:tavLst>
                                        <p:tav tm="0">
                                          <p:val>
                                            <p:strVal val="#ppt_x"/>
                                          </p:val>
                                        </p:tav>
                                        <p:tav tm="100000">
                                          <p:val>
                                            <p:strVal val="#ppt_x"/>
                                          </p:val>
                                        </p:tav>
                                      </p:tavLst>
                                    </p:anim>
                                    <p:anim calcmode="lin" valueType="num">
                                      <p:cBhvr>
                                        <p:cTn id="16" dur="1000" fill="hold"/>
                                        <p:tgtEl>
                                          <p:spTgt spid="8">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8">
                                            <p:txEl>
                                              <p:pRg st="2" end="2"/>
                                            </p:txEl>
                                          </p:spTgt>
                                        </p:tgtEl>
                                        <p:attrNameLst>
                                          <p:attrName>style.visibility</p:attrName>
                                        </p:attrNameLst>
                                      </p:cBhvr>
                                      <p:to>
                                        <p:strVal val="visible"/>
                                      </p:to>
                                    </p:set>
                                    <p:animEffect transition="in" filter="fade">
                                      <p:cBhvr>
                                        <p:cTn id="21" dur="1000"/>
                                        <p:tgtEl>
                                          <p:spTgt spid="8">
                                            <p:txEl>
                                              <p:pRg st="2" end="2"/>
                                            </p:txEl>
                                          </p:spTgt>
                                        </p:tgtEl>
                                      </p:cBhvr>
                                    </p:animEffect>
                                    <p:anim calcmode="lin" valueType="num">
                                      <p:cBhvr>
                                        <p:cTn id="22" dur="1000" fill="hold"/>
                                        <p:tgtEl>
                                          <p:spTgt spid="8">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8">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8">
                                            <p:txEl>
                                              <p:pRg st="4" end="4"/>
                                            </p:txEl>
                                          </p:spTgt>
                                        </p:tgtEl>
                                        <p:attrNameLst>
                                          <p:attrName>style.visibility</p:attrName>
                                        </p:attrNameLst>
                                      </p:cBhvr>
                                      <p:to>
                                        <p:strVal val="visible"/>
                                      </p:to>
                                    </p:set>
                                    <p:animEffect transition="in" filter="fade">
                                      <p:cBhvr>
                                        <p:cTn id="28" dur="1000"/>
                                        <p:tgtEl>
                                          <p:spTgt spid="8">
                                            <p:txEl>
                                              <p:pRg st="4" end="4"/>
                                            </p:txEl>
                                          </p:spTgt>
                                        </p:tgtEl>
                                      </p:cBhvr>
                                    </p:animEffect>
                                    <p:anim calcmode="lin" valueType="num">
                                      <p:cBhvr>
                                        <p:cTn id="29" dur="1000" fill="hold"/>
                                        <p:tgtEl>
                                          <p:spTgt spid="8">
                                            <p:txEl>
                                              <p:pRg st="4" end="4"/>
                                            </p:txEl>
                                          </p:spTgt>
                                        </p:tgtEl>
                                        <p:attrNameLst>
                                          <p:attrName>ppt_x</p:attrName>
                                        </p:attrNameLst>
                                      </p:cBhvr>
                                      <p:tavLst>
                                        <p:tav tm="0">
                                          <p:val>
                                            <p:strVal val="#ppt_x"/>
                                          </p:val>
                                        </p:tav>
                                        <p:tav tm="100000">
                                          <p:val>
                                            <p:strVal val="#ppt_x"/>
                                          </p:val>
                                        </p:tav>
                                      </p:tavLst>
                                    </p:anim>
                                    <p:anim calcmode="lin" valueType="num">
                                      <p:cBhvr>
                                        <p:cTn id="30" dur="1000" fill="hold"/>
                                        <p:tgtEl>
                                          <p:spTgt spid="8">
                                            <p:txEl>
                                              <p:pRg st="4" end="4"/>
                                            </p:txEl>
                                          </p:spTgt>
                                        </p:tgtEl>
                                        <p:attrNameLst>
                                          <p:attrName>ppt_y</p:attrName>
                                        </p:attrNameLst>
                                      </p:cBhvr>
                                      <p:tavLst>
                                        <p:tav tm="0">
                                          <p:val>
                                            <p:strVal val="#ppt_y+.1"/>
                                          </p:val>
                                        </p:tav>
                                        <p:tav tm="100000">
                                          <p:val>
                                            <p:strVal val="#ppt_y"/>
                                          </p:val>
                                        </p:tav>
                                      </p:tavLst>
                                    </p:anim>
                                  </p:childTnLst>
                                </p:cTn>
                              </p:par>
                              <p:par>
                                <p:cTn id="31" presetID="42" presetClass="entr" presetSubtype="0" fill="hold" nodeType="withEffect">
                                  <p:stCondLst>
                                    <p:cond delay="0"/>
                                  </p:stCondLst>
                                  <p:childTnLst>
                                    <p:set>
                                      <p:cBhvr>
                                        <p:cTn id="32" dur="1" fill="hold">
                                          <p:stCondLst>
                                            <p:cond delay="0"/>
                                          </p:stCondLst>
                                        </p:cTn>
                                        <p:tgtEl>
                                          <p:spTgt spid="8">
                                            <p:txEl>
                                              <p:pRg st="5" end="5"/>
                                            </p:txEl>
                                          </p:spTgt>
                                        </p:tgtEl>
                                        <p:attrNameLst>
                                          <p:attrName>style.visibility</p:attrName>
                                        </p:attrNameLst>
                                      </p:cBhvr>
                                      <p:to>
                                        <p:strVal val="visible"/>
                                      </p:to>
                                    </p:set>
                                    <p:animEffect transition="in" filter="fade">
                                      <p:cBhvr>
                                        <p:cTn id="33" dur="1000"/>
                                        <p:tgtEl>
                                          <p:spTgt spid="8">
                                            <p:txEl>
                                              <p:pRg st="5" end="5"/>
                                            </p:txEl>
                                          </p:spTgt>
                                        </p:tgtEl>
                                      </p:cBhvr>
                                    </p:animEffect>
                                    <p:anim calcmode="lin" valueType="num">
                                      <p:cBhvr>
                                        <p:cTn id="34" dur="1000" fill="hold"/>
                                        <p:tgtEl>
                                          <p:spTgt spid="8">
                                            <p:txEl>
                                              <p:pRg st="5" end="5"/>
                                            </p:txEl>
                                          </p:spTgt>
                                        </p:tgtEl>
                                        <p:attrNameLst>
                                          <p:attrName>ppt_x</p:attrName>
                                        </p:attrNameLst>
                                      </p:cBhvr>
                                      <p:tavLst>
                                        <p:tav tm="0">
                                          <p:val>
                                            <p:strVal val="#ppt_x"/>
                                          </p:val>
                                        </p:tav>
                                        <p:tav tm="100000">
                                          <p:val>
                                            <p:strVal val="#ppt_x"/>
                                          </p:val>
                                        </p:tav>
                                      </p:tavLst>
                                    </p:anim>
                                    <p:anim calcmode="lin" valueType="num">
                                      <p:cBhvr>
                                        <p:cTn id="35" dur="1000" fill="hold"/>
                                        <p:tgtEl>
                                          <p:spTgt spid="8">
                                            <p:txEl>
                                              <p:pRg st="5" end="5"/>
                                            </p:txEl>
                                          </p:spTgt>
                                        </p:tgtEl>
                                        <p:attrNameLst>
                                          <p:attrName>ppt_y</p:attrName>
                                        </p:attrNameLst>
                                      </p:cBhvr>
                                      <p:tavLst>
                                        <p:tav tm="0">
                                          <p:val>
                                            <p:strVal val="#ppt_y+.1"/>
                                          </p:val>
                                        </p:tav>
                                        <p:tav tm="100000">
                                          <p:val>
                                            <p:strVal val="#ppt_y"/>
                                          </p:val>
                                        </p:tav>
                                      </p:tavLst>
                                    </p:anim>
                                  </p:childTnLst>
                                </p:cTn>
                              </p:par>
                              <p:par>
                                <p:cTn id="36" presetID="42" presetClass="entr" presetSubtype="0" fill="hold" nodeType="withEffect">
                                  <p:stCondLst>
                                    <p:cond delay="0"/>
                                  </p:stCondLst>
                                  <p:childTnLst>
                                    <p:set>
                                      <p:cBhvr>
                                        <p:cTn id="37" dur="1" fill="hold">
                                          <p:stCondLst>
                                            <p:cond delay="0"/>
                                          </p:stCondLst>
                                        </p:cTn>
                                        <p:tgtEl>
                                          <p:spTgt spid="8">
                                            <p:txEl>
                                              <p:pRg st="6" end="6"/>
                                            </p:txEl>
                                          </p:spTgt>
                                        </p:tgtEl>
                                        <p:attrNameLst>
                                          <p:attrName>style.visibility</p:attrName>
                                        </p:attrNameLst>
                                      </p:cBhvr>
                                      <p:to>
                                        <p:strVal val="visible"/>
                                      </p:to>
                                    </p:set>
                                    <p:animEffect transition="in" filter="fade">
                                      <p:cBhvr>
                                        <p:cTn id="38" dur="1000"/>
                                        <p:tgtEl>
                                          <p:spTgt spid="8">
                                            <p:txEl>
                                              <p:pRg st="6" end="6"/>
                                            </p:txEl>
                                          </p:spTgt>
                                        </p:tgtEl>
                                      </p:cBhvr>
                                    </p:animEffect>
                                    <p:anim calcmode="lin" valueType="num">
                                      <p:cBhvr>
                                        <p:cTn id="39" dur="1000" fill="hold"/>
                                        <p:tgtEl>
                                          <p:spTgt spid="8">
                                            <p:txEl>
                                              <p:pRg st="6" end="6"/>
                                            </p:txEl>
                                          </p:spTgt>
                                        </p:tgtEl>
                                        <p:attrNameLst>
                                          <p:attrName>ppt_x</p:attrName>
                                        </p:attrNameLst>
                                      </p:cBhvr>
                                      <p:tavLst>
                                        <p:tav tm="0">
                                          <p:val>
                                            <p:strVal val="#ppt_x"/>
                                          </p:val>
                                        </p:tav>
                                        <p:tav tm="100000">
                                          <p:val>
                                            <p:strVal val="#ppt_x"/>
                                          </p:val>
                                        </p:tav>
                                      </p:tavLst>
                                    </p:anim>
                                    <p:anim calcmode="lin" valueType="num">
                                      <p:cBhvr>
                                        <p:cTn id="40" dur="1000" fill="hold"/>
                                        <p:tgtEl>
                                          <p:spTgt spid="8">
                                            <p:txEl>
                                              <p:pRg st="6" end="6"/>
                                            </p:txEl>
                                          </p:spTgt>
                                        </p:tgtEl>
                                        <p:attrNameLst>
                                          <p:attrName>ppt_y</p:attrName>
                                        </p:attrNameLst>
                                      </p:cBhvr>
                                      <p:tavLst>
                                        <p:tav tm="0">
                                          <p:val>
                                            <p:strVal val="#ppt_y+.1"/>
                                          </p:val>
                                        </p:tav>
                                        <p:tav tm="100000">
                                          <p:val>
                                            <p:strVal val="#ppt_y"/>
                                          </p:val>
                                        </p:tav>
                                      </p:tavLst>
                                    </p:anim>
                                  </p:childTnLst>
                                </p:cTn>
                              </p:par>
                              <p:par>
                                <p:cTn id="41" presetID="42" presetClass="entr" presetSubtype="0" fill="hold" nodeType="withEffect">
                                  <p:stCondLst>
                                    <p:cond delay="0"/>
                                  </p:stCondLst>
                                  <p:childTnLst>
                                    <p:set>
                                      <p:cBhvr>
                                        <p:cTn id="42" dur="1" fill="hold">
                                          <p:stCondLst>
                                            <p:cond delay="0"/>
                                          </p:stCondLst>
                                        </p:cTn>
                                        <p:tgtEl>
                                          <p:spTgt spid="8">
                                            <p:txEl>
                                              <p:pRg st="7" end="7"/>
                                            </p:txEl>
                                          </p:spTgt>
                                        </p:tgtEl>
                                        <p:attrNameLst>
                                          <p:attrName>style.visibility</p:attrName>
                                        </p:attrNameLst>
                                      </p:cBhvr>
                                      <p:to>
                                        <p:strVal val="visible"/>
                                      </p:to>
                                    </p:set>
                                    <p:animEffect transition="in" filter="fade">
                                      <p:cBhvr>
                                        <p:cTn id="43" dur="1000"/>
                                        <p:tgtEl>
                                          <p:spTgt spid="8">
                                            <p:txEl>
                                              <p:pRg st="7" end="7"/>
                                            </p:txEl>
                                          </p:spTgt>
                                        </p:tgtEl>
                                      </p:cBhvr>
                                    </p:animEffect>
                                    <p:anim calcmode="lin" valueType="num">
                                      <p:cBhvr>
                                        <p:cTn id="44" dur="1000" fill="hold"/>
                                        <p:tgtEl>
                                          <p:spTgt spid="8">
                                            <p:txEl>
                                              <p:pRg st="7" end="7"/>
                                            </p:txEl>
                                          </p:spTgt>
                                        </p:tgtEl>
                                        <p:attrNameLst>
                                          <p:attrName>ppt_x</p:attrName>
                                        </p:attrNameLst>
                                      </p:cBhvr>
                                      <p:tavLst>
                                        <p:tav tm="0">
                                          <p:val>
                                            <p:strVal val="#ppt_x"/>
                                          </p:val>
                                        </p:tav>
                                        <p:tav tm="100000">
                                          <p:val>
                                            <p:strVal val="#ppt_x"/>
                                          </p:val>
                                        </p:tav>
                                      </p:tavLst>
                                    </p:anim>
                                    <p:anim calcmode="lin" valueType="num">
                                      <p:cBhvr>
                                        <p:cTn id="45" dur="1000" fill="hold"/>
                                        <p:tgtEl>
                                          <p:spTgt spid="8">
                                            <p:txEl>
                                              <p:pRg st="7" end="7"/>
                                            </p:txEl>
                                          </p:spTgt>
                                        </p:tgtEl>
                                        <p:attrNameLst>
                                          <p:attrName>ppt_y</p:attrName>
                                        </p:attrNameLst>
                                      </p:cBhvr>
                                      <p:tavLst>
                                        <p:tav tm="0">
                                          <p:val>
                                            <p:strVal val="#ppt_y+.1"/>
                                          </p:val>
                                        </p:tav>
                                        <p:tav tm="100000">
                                          <p:val>
                                            <p:strVal val="#ppt_y"/>
                                          </p:val>
                                        </p:tav>
                                      </p:tavLst>
                                    </p:anim>
                                  </p:childTnLst>
                                </p:cTn>
                              </p:par>
                              <p:par>
                                <p:cTn id="46" presetID="42" presetClass="entr" presetSubtype="0" fill="hold" nodeType="withEffect">
                                  <p:stCondLst>
                                    <p:cond delay="0"/>
                                  </p:stCondLst>
                                  <p:childTnLst>
                                    <p:set>
                                      <p:cBhvr>
                                        <p:cTn id="47" dur="1" fill="hold">
                                          <p:stCondLst>
                                            <p:cond delay="0"/>
                                          </p:stCondLst>
                                        </p:cTn>
                                        <p:tgtEl>
                                          <p:spTgt spid="8">
                                            <p:txEl>
                                              <p:pRg st="8" end="8"/>
                                            </p:txEl>
                                          </p:spTgt>
                                        </p:tgtEl>
                                        <p:attrNameLst>
                                          <p:attrName>style.visibility</p:attrName>
                                        </p:attrNameLst>
                                      </p:cBhvr>
                                      <p:to>
                                        <p:strVal val="visible"/>
                                      </p:to>
                                    </p:set>
                                    <p:animEffect transition="in" filter="fade">
                                      <p:cBhvr>
                                        <p:cTn id="48" dur="1000"/>
                                        <p:tgtEl>
                                          <p:spTgt spid="8">
                                            <p:txEl>
                                              <p:pRg st="8" end="8"/>
                                            </p:txEl>
                                          </p:spTgt>
                                        </p:tgtEl>
                                      </p:cBhvr>
                                    </p:animEffect>
                                    <p:anim calcmode="lin" valueType="num">
                                      <p:cBhvr>
                                        <p:cTn id="49" dur="1000" fill="hold"/>
                                        <p:tgtEl>
                                          <p:spTgt spid="8">
                                            <p:txEl>
                                              <p:pRg st="8" end="8"/>
                                            </p:txEl>
                                          </p:spTgt>
                                        </p:tgtEl>
                                        <p:attrNameLst>
                                          <p:attrName>ppt_x</p:attrName>
                                        </p:attrNameLst>
                                      </p:cBhvr>
                                      <p:tavLst>
                                        <p:tav tm="0">
                                          <p:val>
                                            <p:strVal val="#ppt_x"/>
                                          </p:val>
                                        </p:tav>
                                        <p:tav tm="100000">
                                          <p:val>
                                            <p:strVal val="#ppt_x"/>
                                          </p:val>
                                        </p:tav>
                                      </p:tavLst>
                                    </p:anim>
                                    <p:anim calcmode="lin" valueType="num">
                                      <p:cBhvr>
                                        <p:cTn id="50" dur="1000" fill="hold"/>
                                        <p:tgtEl>
                                          <p:spTgt spid="8">
                                            <p:txEl>
                                              <p:pRg st="8" end="8"/>
                                            </p:txEl>
                                          </p:spTgt>
                                        </p:tgtEl>
                                        <p:attrNameLst>
                                          <p:attrName>ppt_y</p:attrName>
                                        </p:attrNameLst>
                                      </p:cBhvr>
                                      <p:tavLst>
                                        <p:tav tm="0">
                                          <p:val>
                                            <p:strVal val="#ppt_y+.1"/>
                                          </p:val>
                                        </p:tav>
                                        <p:tav tm="100000">
                                          <p:val>
                                            <p:strVal val="#ppt_y"/>
                                          </p:val>
                                        </p:tav>
                                      </p:tavLst>
                                    </p:anim>
                                  </p:childTnLst>
                                </p:cTn>
                              </p:par>
                              <p:par>
                                <p:cTn id="51" presetID="42" presetClass="entr" presetSubtype="0" fill="hold" nodeType="withEffect">
                                  <p:stCondLst>
                                    <p:cond delay="0"/>
                                  </p:stCondLst>
                                  <p:childTnLst>
                                    <p:set>
                                      <p:cBhvr>
                                        <p:cTn id="52" dur="1" fill="hold">
                                          <p:stCondLst>
                                            <p:cond delay="0"/>
                                          </p:stCondLst>
                                        </p:cTn>
                                        <p:tgtEl>
                                          <p:spTgt spid="8">
                                            <p:txEl>
                                              <p:pRg st="9" end="9"/>
                                            </p:txEl>
                                          </p:spTgt>
                                        </p:tgtEl>
                                        <p:attrNameLst>
                                          <p:attrName>style.visibility</p:attrName>
                                        </p:attrNameLst>
                                      </p:cBhvr>
                                      <p:to>
                                        <p:strVal val="visible"/>
                                      </p:to>
                                    </p:set>
                                    <p:animEffect transition="in" filter="fade">
                                      <p:cBhvr>
                                        <p:cTn id="53" dur="1000"/>
                                        <p:tgtEl>
                                          <p:spTgt spid="8">
                                            <p:txEl>
                                              <p:pRg st="9" end="9"/>
                                            </p:txEl>
                                          </p:spTgt>
                                        </p:tgtEl>
                                      </p:cBhvr>
                                    </p:animEffect>
                                    <p:anim calcmode="lin" valueType="num">
                                      <p:cBhvr>
                                        <p:cTn id="54" dur="1000" fill="hold"/>
                                        <p:tgtEl>
                                          <p:spTgt spid="8">
                                            <p:txEl>
                                              <p:pRg st="9" end="9"/>
                                            </p:txEl>
                                          </p:spTgt>
                                        </p:tgtEl>
                                        <p:attrNameLst>
                                          <p:attrName>ppt_x</p:attrName>
                                        </p:attrNameLst>
                                      </p:cBhvr>
                                      <p:tavLst>
                                        <p:tav tm="0">
                                          <p:val>
                                            <p:strVal val="#ppt_x"/>
                                          </p:val>
                                        </p:tav>
                                        <p:tav tm="100000">
                                          <p:val>
                                            <p:strVal val="#ppt_x"/>
                                          </p:val>
                                        </p:tav>
                                      </p:tavLst>
                                    </p:anim>
                                    <p:anim calcmode="lin" valueType="num">
                                      <p:cBhvr>
                                        <p:cTn id="55" dur="1000" fill="hold"/>
                                        <p:tgtEl>
                                          <p:spTgt spid="8">
                                            <p:txEl>
                                              <p:pRg st="9" end="9"/>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8150717"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311175" y="952845"/>
            <a:ext cx="1170039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itle 1">
            <a:extLst>
              <a:ext uri="{FF2B5EF4-FFF2-40B4-BE49-F238E27FC236}">
                <a16:creationId xmlns:a16="http://schemas.microsoft.com/office/drawing/2014/main" id="{24C0CB12-8DCB-4DB9-AD33-12AF8B8820C6}"/>
              </a:ext>
            </a:extLst>
          </p:cNvPr>
          <p:cNvSpPr txBox="1">
            <a:spLocks/>
          </p:cNvSpPr>
          <p:nvPr/>
        </p:nvSpPr>
        <p:spPr>
          <a:xfrm>
            <a:off x="1687374" y="192911"/>
            <a:ext cx="9753777" cy="655264"/>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nSpc>
                <a:spcPct val="100000"/>
              </a:lnSpc>
            </a:pPr>
            <a:r>
              <a:rPr lang="en-US" sz="2800" b="1" dirty="0">
                <a:latin typeface="+mn-lt"/>
              </a:rPr>
              <a:t>5-4. Operational Risk and Operational risk Management</a:t>
            </a:r>
          </a:p>
        </p:txBody>
      </p:sp>
      <p:sp>
        <p:nvSpPr>
          <p:cNvPr id="7" name="TextBox 6">
            <a:extLst>
              <a:ext uri="{FF2B5EF4-FFF2-40B4-BE49-F238E27FC236}">
                <a16:creationId xmlns:a16="http://schemas.microsoft.com/office/drawing/2014/main" id="{F2832BEF-83D7-4BB6-A379-345B4853A3BE}"/>
              </a:ext>
            </a:extLst>
          </p:cNvPr>
          <p:cNvSpPr txBox="1"/>
          <p:nvPr/>
        </p:nvSpPr>
        <p:spPr>
          <a:xfrm>
            <a:off x="3048928" y="1220391"/>
            <a:ext cx="6094140" cy="492443"/>
          </a:xfrm>
          <a:prstGeom prst="rect">
            <a:avLst/>
          </a:prstGeom>
          <a:noFill/>
        </p:spPr>
        <p:txBody>
          <a:bodyPr wrap="square">
            <a:spAutoFit/>
          </a:bodyPr>
          <a:lstStyle/>
          <a:p>
            <a:pPr algn="ctr">
              <a:defRPr/>
            </a:pPr>
            <a:r>
              <a:rPr lang="en-US" sz="2600" b="1" u="sng" dirty="0">
                <a:solidFill>
                  <a:srgbClr val="C00000"/>
                </a:solidFill>
              </a:rPr>
              <a:t>What is operational risk management?</a:t>
            </a:r>
            <a:endParaRPr lang="ar-EG" sz="2600" b="1" u="sng" dirty="0">
              <a:solidFill>
                <a:srgbClr val="C00000"/>
              </a:solidFill>
            </a:endParaRPr>
          </a:p>
        </p:txBody>
      </p:sp>
      <p:sp>
        <p:nvSpPr>
          <p:cNvPr id="8" name="TextBox 7">
            <a:extLst>
              <a:ext uri="{FF2B5EF4-FFF2-40B4-BE49-F238E27FC236}">
                <a16:creationId xmlns:a16="http://schemas.microsoft.com/office/drawing/2014/main" id="{0650F64B-1D1C-4515-8022-B6248177F96E}"/>
              </a:ext>
            </a:extLst>
          </p:cNvPr>
          <p:cNvSpPr txBox="1"/>
          <p:nvPr/>
        </p:nvSpPr>
        <p:spPr>
          <a:xfrm>
            <a:off x="431178" y="1723903"/>
            <a:ext cx="11329639" cy="3679854"/>
          </a:xfrm>
          <a:prstGeom prst="rect">
            <a:avLst/>
          </a:prstGeom>
          <a:noFill/>
        </p:spPr>
        <p:txBody>
          <a:bodyPr wrap="square">
            <a:spAutoFit/>
          </a:bodyPr>
          <a:lstStyle/>
          <a:p>
            <a:pPr marL="457200" indent="-457200">
              <a:lnSpc>
                <a:spcPct val="200000"/>
              </a:lnSpc>
              <a:buFont typeface="Wingdings" panose="05000000000000000000" pitchFamily="2" charset="2"/>
              <a:buChar char="q"/>
            </a:pPr>
            <a:r>
              <a:rPr lang="en-US" sz="2400" b="1" dirty="0">
                <a:cs typeface="+mj-cs"/>
              </a:rPr>
              <a:t>Operational risk management (ORM) is a process focused on identifying, assessing, prioritizing, and mitigating risks that arise from an organization’s day-to-day operations and business workflows. It involves the systematic process of understanding, managing, and monitoring risks to minimize the potential negative impact on an organization’s objectives and outcomes.</a:t>
            </a:r>
            <a:endParaRPr lang="ar-EG" sz="2400" b="1" dirty="0">
              <a:cs typeface="+mj-cs"/>
            </a:endParaRPr>
          </a:p>
        </p:txBody>
      </p:sp>
    </p:spTree>
    <p:custDataLst>
      <p:tags r:id="rId1"/>
    </p:custDataLst>
    <p:extLst>
      <p:ext uri="{BB962C8B-B14F-4D97-AF65-F5344CB8AC3E}">
        <p14:creationId xmlns:p14="http://schemas.microsoft.com/office/powerpoint/2010/main" val="1820297246"/>
      </p:ext>
    </p:extLst>
  </p:cSld>
  <p:clrMapOvr>
    <a:masterClrMapping/>
  </p:clrMapOvr>
  <mc:AlternateContent xmlns:mc="http://schemas.openxmlformats.org/markup-compatibility/2006" xmlns:p14="http://schemas.microsoft.com/office/powerpoint/2010/main">
    <mc:Choice Requires="p14">
      <p:transition spd="slow" p14:dur="2000" advTm="211376"/>
    </mc:Choice>
    <mc:Fallback xmlns="">
      <p:transition spd="slow" advTm="211376"/>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8"/>
                                        </p:tgtEl>
                                        <p:attrNameLst>
                                          <p:attrName>style.visibility</p:attrName>
                                        </p:attrNameLst>
                                      </p:cBhvr>
                                      <p:to>
                                        <p:strVal val="visible"/>
                                      </p:to>
                                    </p:set>
                                    <p:animEffect transition="in" filter="fade">
                                      <p:cBhvr>
                                        <p:cTn id="14" dur="1000"/>
                                        <p:tgtEl>
                                          <p:spTgt spid="8"/>
                                        </p:tgtEl>
                                      </p:cBhvr>
                                    </p:animEffect>
                                    <p:anim calcmode="lin" valueType="num">
                                      <p:cBhvr>
                                        <p:cTn id="15" dur="1000" fill="hold"/>
                                        <p:tgtEl>
                                          <p:spTgt spid="8"/>
                                        </p:tgtEl>
                                        <p:attrNameLst>
                                          <p:attrName>ppt_x</p:attrName>
                                        </p:attrNameLst>
                                      </p:cBhvr>
                                      <p:tavLst>
                                        <p:tav tm="0">
                                          <p:val>
                                            <p:strVal val="#ppt_x"/>
                                          </p:val>
                                        </p:tav>
                                        <p:tav tm="100000">
                                          <p:val>
                                            <p:strVal val="#ppt_x"/>
                                          </p:val>
                                        </p:tav>
                                      </p:tavLst>
                                    </p:anim>
                                    <p:anim calcmode="lin" valueType="num">
                                      <p:cBhvr>
                                        <p:cTn id="16"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8150717"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311175" y="952845"/>
            <a:ext cx="1170039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itle 1">
            <a:extLst>
              <a:ext uri="{FF2B5EF4-FFF2-40B4-BE49-F238E27FC236}">
                <a16:creationId xmlns:a16="http://schemas.microsoft.com/office/drawing/2014/main" id="{8833F568-F2FD-4FEB-930D-473F61D0AB1D}"/>
              </a:ext>
            </a:extLst>
          </p:cNvPr>
          <p:cNvSpPr txBox="1">
            <a:spLocks/>
          </p:cNvSpPr>
          <p:nvPr/>
        </p:nvSpPr>
        <p:spPr>
          <a:xfrm>
            <a:off x="291941" y="188554"/>
            <a:ext cx="9224681" cy="655264"/>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nSpc>
                <a:spcPct val="100000"/>
              </a:lnSpc>
            </a:pPr>
            <a:r>
              <a:rPr lang="en-US" sz="2800" b="1" dirty="0">
                <a:latin typeface="+mn-lt"/>
              </a:rPr>
              <a:t>5-5.operational risk management</a:t>
            </a:r>
          </a:p>
        </p:txBody>
      </p:sp>
      <p:sp>
        <p:nvSpPr>
          <p:cNvPr id="7" name="Rectangle 6">
            <a:extLst>
              <a:ext uri="{FF2B5EF4-FFF2-40B4-BE49-F238E27FC236}">
                <a16:creationId xmlns:a16="http://schemas.microsoft.com/office/drawing/2014/main" id="{A53BBAF7-5D06-428E-B752-E794CDC67BD4}"/>
              </a:ext>
            </a:extLst>
          </p:cNvPr>
          <p:cNvSpPr/>
          <p:nvPr/>
        </p:nvSpPr>
        <p:spPr>
          <a:xfrm>
            <a:off x="724826" y="1273454"/>
            <a:ext cx="10615961" cy="4897944"/>
          </a:xfrm>
          <a:prstGeom prst="rect">
            <a:avLst/>
          </a:prstGeom>
        </p:spPr>
        <p:txBody>
          <a:bodyPr wrap="square">
            <a:spAutoFit/>
          </a:bodyPr>
          <a:lstStyle/>
          <a:p>
            <a:pPr>
              <a:defRPr/>
            </a:pPr>
            <a:r>
              <a:rPr lang="en-US" sz="2400" b="1" u="sng" dirty="0">
                <a:solidFill>
                  <a:srgbClr val="FF0000"/>
                </a:solidFill>
                <a:latin typeface="Calibri" panose="020F0502020204030204"/>
                <a:cs typeface="+mj-cs"/>
              </a:rPr>
              <a:t>We can say …</a:t>
            </a:r>
          </a:p>
          <a:p>
            <a:pPr marL="800100" lvl="1" indent="-342900">
              <a:lnSpc>
                <a:spcPct val="150000"/>
              </a:lnSpc>
              <a:spcAft>
                <a:spcPts val="1200"/>
              </a:spcAft>
              <a:buFont typeface="Wingdings" panose="05000000000000000000" pitchFamily="2" charset="2"/>
              <a:buChar char="§"/>
              <a:defRPr/>
            </a:pPr>
            <a:r>
              <a:rPr lang="en-US" sz="2400" b="1" dirty="0">
                <a:solidFill>
                  <a:srgbClr val="000000"/>
                </a:solidFill>
                <a:latin typeface="Inter"/>
              </a:rPr>
              <a:t>The concept of risk has been described earlier, simply as potential events with undesirable consequences (noun). The following are some of the ways of describing operational risks:</a:t>
            </a:r>
          </a:p>
          <a:p>
            <a:pPr marL="800100" lvl="1" indent="-342900">
              <a:lnSpc>
                <a:spcPct val="150000"/>
              </a:lnSpc>
              <a:spcAft>
                <a:spcPts val="1200"/>
              </a:spcAft>
              <a:buFont typeface="Wingdings" panose="05000000000000000000" pitchFamily="2" charset="2"/>
              <a:buChar char="§"/>
              <a:defRPr/>
            </a:pPr>
            <a:r>
              <a:rPr lang="en-US" sz="2400" b="1" dirty="0">
                <a:solidFill>
                  <a:srgbClr val="000000"/>
                </a:solidFill>
                <a:latin typeface="Inter"/>
              </a:rPr>
              <a:t>“the risk of loss resulting from inadequate or failed internal </a:t>
            </a:r>
          </a:p>
          <a:p>
            <a:pPr marL="800100" lvl="1" indent="-342900">
              <a:lnSpc>
                <a:spcPct val="150000"/>
              </a:lnSpc>
              <a:spcAft>
                <a:spcPts val="1200"/>
              </a:spcAft>
              <a:buFont typeface="Wingdings" panose="05000000000000000000" pitchFamily="2" charset="2"/>
              <a:buChar char="§"/>
              <a:defRPr/>
            </a:pPr>
            <a:r>
              <a:rPr lang="en-US" sz="2400" b="1" dirty="0">
                <a:solidFill>
                  <a:srgbClr val="000000"/>
                </a:solidFill>
                <a:latin typeface="Inter"/>
              </a:rPr>
              <a:t>processes, people, and systems or from external events”</a:t>
            </a:r>
          </a:p>
          <a:p>
            <a:pPr marL="800100" lvl="1" indent="-342900">
              <a:lnSpc>
                <a:spcPct val="150000"/>
              </a:lnSpc>
              <a:spcAft>
                <a:spcPts val="1200"/>
              </a:spcAft>
              <a:buFont typeface="Wingdings" panose="05000000000000000000" pitchFamily="2" charset="2"/>
              <a:buChar char="§"/>
              <a:defRPr/>
            </a:pPr>
            <a:r>
              <a:rPr lang="en-US" sz="2400" b="1" dirty="0">
                <a:solidFill>
                  <a:srgbClr val="000000"/>
                </a:solidFill>
                <a:latin typeface="Inter"/>
              </a:rPr>
              <a:t>“a measure of the link between a firm’s business activities and </a:t>
            </a:r>
          </a:p>
          <a:p>
            <a:pPr marL="800100" lvl="1" indent="-342900">
              <a:lnSpc>
                <a:spcPct val="150000"/>
              </a:lnSpc>
              <a:spcAft>
                <a:spcPts val="1200"/>
              </a:spcAft>
              <a:buFont typeface="Wingdings" panose="05000000000000000000" pitchFamily="2" charset="2"/>
              <a:buChar char="§"/>
              <a:defRPr/>
            </a:pPr>
            <a:r>
              <a:rPr lang="en-US" sz="2400" b="1" dirty="0">
                <a:solidFill>
                  <a:srgbClr val="000000"/>
                </a:solidFill>
                <a:latin typeface="Inter"/>
              </a:rPr>
              <a:t>the variation in its business results.</a:t>
            </a:r>
          </a:p>
        </p:txBody>
      </p:sp>
    </p:spTree>
    <p:custDataLst>
      <p:tags r:id="rId1"/>
    </p:custDataLst>
    <p:extLst>
      <p:ext uri="{BB962C8B-B14F-4D97-AF65-F5344CB8AC3E}">
        <p14:creationId xmlns:p14="http://schemas.microsoft.com/office/powerpoint/2010/main" val="4089451326"/>
      </p:ext>
    </p:extLst>
  </p:cSld>
  <p:clrMapOvr>
    <a:masterClrMapping/>
  </p:clrMapOvr>
  <mc:AlternateContent xmlns:mc="http://schemas.openxmlformats.org/markup-compatibility/2006" xmlns:p14="http://schemas.microsoft.com/office/powerpoint/2010/main">
    <mc:Choice Requires="p14">
      <p:transition spd="slow" p14:dur="2000" advTm="206525"/>
    </mc:Choice>
    <mc:Fallback xmlns="">
      <p:transition spd="slow" advTm="206525"/>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Effect transition="in" filter="fade">
                                      <p:cBhvr>
                                        <p:cTn id="7" dur="1000"/>
                                        <p:tgtEl>
                                          <p:spTgt spid="7">
                                            <p:txEl>
                                              <p:pRg st="0" end="0"/>
                                            </p:txEl>
                                          </p:spTgt>
                                        </p:tgtEl>
                                      </p:cBhvr>
                                    </p:animEffect>
                                    <p:anim calcmode="lin" valueType="num">
                                      <p:cBhvr>
                                        <p:cTn id="8" dur="1000" fill="hold"/>
                                        <p:tgtEl>
                                          <p:spTgt spid="7">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7">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7">
                                            <p:txEl>
                                              <p:pRg st="1" end="1"/>
                                            </p:txEl>
                                          </p:spTgt>
                                        </p:tgtEl>
                                        <p:attrNameLst>
                                          <p:attrName>style.visibility</p:attrName>
                                        </p:attrNameLst>
                                      </p:cBhvr>
                                      <p:to>
                                        <p:strVal val="visible"/>
                                      </p:to>
                                    </p:set>
                                    <p:animEffect transition="in" filter="fade">
                                      <p:cBhvr>
                                        <p:cTn id="14" dur="1000"/>
                                        <p:tgtEl>
                                          <p:spTgt spid="7">
                                            <p:txEl>
                                              <p:pRg st="1" end="1"/>
                                            </p:txEl>
                                          </p:spTgt>
                                        </p:tgtEl>
                                      </p:cBhvr>
                                    </p:animEffect>
                                    <p:anim calcmode="lin" valueType="num">
                                      <p:cBhvr>
                                        <p:cTn id="15" dur="1000" fill="hold"/>
                                        <p:tgtEl>
                                          <p:spTgt spid="7">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7">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7">
                                            <p:txEl>
                                              <p:pRg st="2" end="2"/>
                                            </p:txEl>
                                          </p:spTgt>
                                        </p:tgtEl>
                                        <p:attrNameLst>
                                          <p:attrName>style.visibility</p:attrName>
                                        </p:attrNameLst>
                                      </p:cBhvr>
                                      <p:to>
                                        <p:strVal val="visible"/>
                                      </p:to>
                                    </p:set>
                                    <p:animEffect transition="in" filter="fade">
                                      <p:cBhvr>
                                        <p:cTn id="21" dur="1000"/>
                                        <p:tgtEl>
                                          <p:spTgt spid="7">
                                            <p:txEl>
                                              <p:pRg st="2" end="2"/>
                                            </p:txEl>
                                          </p:spTgt>
                                        </p:tgtEl>
                                      </p:cBhvr>
                                    </p:animEffect>
                                    <p:anim calcmode="lin" valueType="num">
                                      <p:cBhvr>
                                        <p:cTn id="22" dur="1000" fill="hold"/>
                                        <p:tgtEl>
                                          <p:spTgt spid="7">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7">
                                            <p:txEl>
                                              <p:pRg st="2" end="2"/>
                                            </p:txEl>
                                          </p:spTgt>
                                        </p:tgtEl>
                                        <p:attrNameLst>
                                          <p:attrName>ppt_y</p:attrName>
                                        </p:attrNameLst>
                                      </p:cBhvr>
                                      <p:tavLst>
                                        <p:tav tm="0">
                                          <p:val>
                                            <p:strVal val="#ppt_y+.1"/>
                                          </p:val>
                                        </p:tav>
                                        <p:tav tm="100000">
                                          <p:val>
                                            <p:strVal val="#ppt_y"/>
                                          </p:val>
                                        </p:tav>
                                      </p:tavLst>
                                    </p:anim>
                                  </p:childTnLst>
                                </p:cTn>
                              </p:par>
                              <p:par>
                                <p:cTn id="24" presetID="42" presetClass="entr" presetSubtype="0" fill="hold" nodeType="withEffect">
                                  <p:stCondLst>
                                    <p:cond delay="0"/>
                                  </p:stCondLst>
                                  <p:childTnLst>
                                    <p:set>
                                      <p:cBhvr>
                                        <p:cTn id="25" dur="1" fill="hold">
                                          <p:stCondLst>
                                            <p:cond delay="0"/>
                                          </p:stCondLst>
                                        </p:cTn>
                                        <p:tgtEl>
                                          <p:spTgt spid="7">
                                            <p:txEl>
                                              <p:pRg st="3" end="3"/>
                                            </p:txEl>
                                          </p:spTgt>
                                        </p:tgtEl>
                                        <p:attrNameLst>
                                          <p:attrName>style.visibility</p:attrName>
                                        </p:attrNameLst>
                                      </p:cBhvr>
                                      <p:to>
                                        <p:strVal val="visible"/>
                                      </p:to>
                                    </p:set>
                                    <p:animEffect transition="in" filter="fade">
                                      <p:cBhvr>
                                        <p:cTn id="26" dur="1000"/>
                                        <p:tgtEl>
                                          <p:spTgt spid="7">
                                            <p:txEl>
                                              <p:pRg st="3" end="3"/>
                                            </p:txEl>
                                          </p:spTgt>
                                        </p:tgtEl>
                                      </p:cBhvr>
                                    </p:animEffect>
                                    <p:anim calcmode="lin" valueType="num">
                                      <p:cBhvr>
                                        <p:cTn id="27" dur="1000" fill="hold"/>
                                        <p:tgtEl>
                                          <p:spTgt spid="7">
                                            <p:txEl>
                                              <p:pRg st="3" end="3"/>
                                            </p:txEl>
                                          </p:spTgt>
                                        </p:tgtEl>
                                        <p:attrNameLst>
                                          <p:attrName>ppt_x</p:attrName>
                                        </p:attrNameLst>
                                      </p:cBhvr>
                                      <p:tavLst>
                                        <p:tav tm="0">
                                          <p:val>
                                            <p:strVal val="#ppt_x"/>
                                          </p:val>
                                        </p:tav>
                                        <p:tav tm="100000">
                                          <p:val>
                                            <p:strVal val="#ppt_x"/>
                                          </p:val>
                                        </p:tav>
                                      </p:tavLst>
                                    </p:anim>
                                    <p:anim calcmode="lin" valueType="num">
                                      <p:cBhvr>
                                        <p:cTn id="28" dur="1000" fill="hold"/>
                                        <p:tgtEl>
                                          <p:spTgt spid="7">
                                            <p:txEl>
                                              <p:pRg st="3" end="3"/>
                                            </p:txEl>
                                          </p:spTgt>
                                        </p:tgtEl>
                                        <p:attrNameLst>
                                          <p:attrName>ppt_y</p:attrName>
                                        </p:attrNameLst>
                                      </p:cBhvr>
                                      <p:tavLst>
                                        <p:tav tm="0">
                                          <p:val>
                                            <p:strVal val="#ppt_y+.1"/>
                                          </p:val>
                                        </p:tav>
                                        <p:tav tm="100000">
                                          <p:val>
                                            <p:strVal val="#ppt_y"/>
                                          </p:val>
                                        </p:tav>
                                      </p:tavLst>
                                    </p:anim>
                                  </p:childTnLst>
                                </p:cTn>
                              </p:par>
                              <p:par>
                                <p:cTn id="29" presetID="42" presetClass="entr" presetSubtype="0" fill="hold" nodeType="withEffect">
                                  <p:stCondLst>
                                    <p:cond delay="0"/>
                                  </p:stCondLst>
                                  <p:childTnLst>
                                    <p:set>
                                      <p:cBhvr>
                                        <p:cTn id="30" dur="1" fill="hold">
                                          <p:stCondLst>
                                            <p:cond delay="0"/>
                                          </p:stCondLst>
                                        </p:cTn>
                                        <p:tgtEl>
                                          <p:spTgt spid="7">
                                            <p:txEl>
                                              <p:pRg st="4" end="4"/>
                                            </p:txEl>
                                          </p:spTgt>
                                        </p:tgtEl>
                                        <p:attrNameLst>
                                          <p:attrName>style.visibility</p:attrName>
                                        </p:attrNameLst>
                                      </p:cBhvr>
                                      <p:to>
                                        <p:strVal val="visible"/>
                                      </p:to>
                                    </p:set>
                                    <p:animEffect transition="in" filter="fade">
                                      <p:cBhvr>
                                        <p:cTn id="31" dur="1000"/>
                                        <p:tgtEl>
                                          <p:spTgt spid="7">
                                            <p:txEl>
                                              <p:pRg st="4" end="4"/>
                                            </p:txEl>
                                          </p:spTgt>
                                        </p:tgtEl>
                                      </p:cBhvr>
                                    </p:animEffect>
                                    <p:anim calcmode="lin" valueType="num">
                                      <p:cBhvr>
                                        <p:cTn id="32" dur="1000" fill="hold"/>
                                        <p:tgtEl>
                                          <p:spTgt spid="7">
                                            <p:txEl>
                                              <p:pRg st="4" end="4"/>
                                            </p:txEl>
                                          </p:spTgt>
                                        </p:tgtEl>
                                        <p:attrNameLst>
                                          <p:attrName>ppt_x</p:attrName>
                                        </p:attrNameLst>
                                      </p:cBhvr>
                                      <p:tavLst>
                                        <p:tav tm="0">
                                          <p:val>
                                            <p:strVal val="#ppt_x"/>
                                          </p:val>
                                        </p:tav>
                                        <p:tav tm="100000">
                                          <p:val>
                                            <p:strVal val="#ppt_x"/>
                                          </p:val>
                                        </p:tav>
                                      </p:tavLst>
                                    </p:anim>
                                    <p:anim calcmode="lin" valueType="num">
                                      <p:cBhvr>
                                        <p:cTn id="33" dur="1000" fill="hold"/>
                                        <p:tgtEl>
                                          <p:spTgt spid="7">
                                            <p:txEl>
                                              <p:pRg st="4" end="4"/>
                                            </p:txEl>
                                          </p:spTgt>
                                        </p:tgtEl>
                                        <p:attrNameLst>
                                          <p:attrName>ppt_y</p:attrName>
                                        </p:attrNameLst>
                                      </p:cBhvr>
                                      <p:tavLst>
                                        <p:tav tm="0">
                                          <p:val>
                                            <p:strVal val="#ppt_y+.1"/>
                                          </p:val>
                                        </p:tav>
                                        <p:tav tm="100000">
                                          <p:val>
                                            <p:strVal val="#ppt_y"/>
                                          </p:val>
                                        </p:tav>
                                      </p:tavLst>
                                    </p:anim>
                                  </p:childTnLst>
                                </p:cTn>
                              </p:par>
                              <p:par>
                                <p:cTn id="34" presetID="42" presetClass="entr" presetSubtype="0" fill="hold" nodeType="withEffect">
                                  <p:stCondLst>
                                    <p:cond delay="0"/>
                                  </p:stCondLst>
                                  <p:childTnLst>
                                    <p:set>
                                      <p:cBhvr>
                                        <p:cTn id="35" dur="1" fill="hold">
                                          <p:stCondLst>
                                            <p:cond delay="0"/>
                                          </p:stCondLst>
                                        </p:cTn>
                                        <p:tgtEl>
                                          <p:spTgt spid="7">
                                            <p:txEl>
                                              <p:pRg st="5" end="5"/>
                                            </p:txEl>
                                          </p:spTgt>
                                        </p:tgtEl>
                                        <p:attrNameLst>
                                          <p:attrName>style.visibility</p:attrName>
                                        </p:attrNameLst>
                                      </p:cBhvr>
                                      <p:to>
                                        <p:strVal val="visible"/>
                                      </p:to>
                                    </p:set>
                                    <p:animEffect transition="in" filter="fade">
                                      <p:cBhvr>
                                        <p:cTn id="36" dur="1000"/>
                                        <p:tgtEl>
                                          <p:spTgt spid="7">
                                            <p:txEl>
                                              <p:pRg st="5" end="5"/>
                                            </p:txEl>
                                          </p:spTgt>
                                        </p:tgtEl>
                                      </p:cBhvr>
                                    </p:animEffect>
                                    <p:anim calcmode="lin" valueType="num">
                                      <p:cBhvr>
                                        <p:cTn id="37" dur="1000" fill="hold"/>
                                        <p:tgtEl>
                                          <p:spTgt spid="7">
                                            <p:txEl>
                                              <p:pRg st="5" end="5"/>
                                            </p:txEl>
                                          </p:spTgt>
                                        </p:tgtEl>
                                        <p:attrNameLst>
                                          <p:attrName>ppt_x</p:attrName>
                                        </p:attrNameLst>
                                      </p:cBhvr>
                                      <p:tavLst>
                                        <p:tav tm="0">
                                          <p:val>
                                            <p:strVal val="#ppt_x"/>
                                          </p:val>
                                        </p:tav>
                                        <p:tav tm="100000">
                                          <p:val>
                                            <p:strVal val="#ppt_x"/>
                                          </p:val>
                                        </p:tav>
                                      </p:tavLst>
                                    </p:anim>
                                    <p:anim calcmode="lin" valueType="num">
                                      <p:cBhvr>
                                        <p:cTn id="38" dur="1000" fill="hold"/>
                                        <p:tgtEl>
                                          <p:spTgt spid="7">
                                            <p:txEl>
                                              <p:pRg st="5" end="5"/>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8150717"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311175" y="952845"/>
            <a:ext cx="1170039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itle 1">
            <a:extLst>
              <a:ext uri="{FF2B5EF4-FFF2-40B4-BE49-F238E27FC236}">
                <a16:creationId xmlns:a16="http://schemas.microsoft.com/office/drawing/2014/main" id="{B3A5D784-F031-4F77-A1BC-A0335B8C8004}"/>
              </a:ext>
            </a:extLst>
          </p:cNvPr>
          <p:cNvSpPr txBox="1">
            <a:spLocks/>
          </p:cNvSpPr>
          <p:nvPr/>
        </p:nvSpPr>
        <p:spPr>
          <a:xfrm>
            <a:off x="2364059" y="188554"/>
            <a:ext cx="3088887" cy="655264"/>
          </a:xfrm>
          <a:prstGeom prst="rect">
            <a:avLst/>
          </a:prstGeom>
        </p:spPr>
        <p:txBody>
          <a:bodyPr vert="horz" lIns="91440" tIns="45720" rIns="91440" bIns="45720" rtlCol="0" anchor="b">
            <a:normAutofit fontScale="92500"/>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nSpc>
                <a:spcPct val="100000"/>
              </a:lnSpc>
            </a:pPr>
            <a:r>
              <a:rPr lang="en-US" sz="2800" b="1" dirty="0">
                <a:latin typeface="+mn-lt"/>
              </a:rPr>
              <a:t>5-6.Operational Risk</a:t>
            </a:r>
          </a:p>
        </p:txBody>
      </p:sp>
      <p:sp>
        <p:nvSpPr>
          <p:cNvPr id="7" name="Rectangle 6">
            <a:extLst>
              <a:ext uri="{FF2B5EF4-FFF2-40B4-BE49-F238E27FC236}">
                <a16:creationId xmlns:a16="http://schemas.microsoft.com/office/drawing/2014/main" id="{FEB15B8F-AAA5-47CB-BF52-6189FF8FE3EB}"/>
              </a:ext>
            </a:extLst>
          </p:cNvPr>
          <p:cNvSpPr/>
          <p:nvPr/>
        </p:nvSpPr>
        <p:spPr>
          <a:xfrm>
            <a:off x="617035" y="1256395"/>
            <a:ext cx="10746058" cy="523220"/>
          </a:xfrm>
          <a:prstGeom prst="rect">
            <a:avLst/>
          </a:prstGeom>
        </p:spPr>
        <p:txBody>
          <a:bodyPr wrap="square">
            <a:spAutoFit/>
          </a:bodyPr>
          <a:lstStyle/>
          <a:p>
            <a:pPr algn="ctr">
              <a:defRPr/>
            </a:pPr>
            <a:r>
              <a:rPr lang="en-US" sz="2800" b="1" i="0" u="sng" dirty="0">
                <a:solidFill>
                  <a:srgbClr val="FF0000"/>
                </a:solidFill>
                <a:effectLst/>
                <a:cs typeface="+mj-cs"/>
              </a:rPr>
              <a:t>What are operational risks according to the Basel Committee concept?</a:t>
            </a:r>
            <a:endParaRPr lang="en-US" sz="2800" b="1" u="sng" dirty="0">
              <a:solidFill>
                <a:srgbClr val="FF0000"/>
              </a:solidFill>
              <a:cs typeface="+mj-cs"/>
            </a:endParaRPr>
          </a:p>
        </p:txBody>
      </p:sp>
      <p:sp>
        <p:nvSpPr>
          <p:cNvPr id="8" name="TextBox 7">
            <a:extLst>
              <a:ext uri="{FF2B5EF4-FFF2-40B4-BE49-F238E27FC236}">
                <a16:creationId xmlns:a16="http://schemas.microsoft.com/office/drawing/2014/main" id="{1F02B270-A891-4109-A358-04D4B98CDFAA}"/>
              </a:ext>
            </a:extLst>
          </p:cNvPr>
          <p:cNvSpPr txBox="1"/>
          <p:nvPr/>
        </p:nvSpPr>
        <p:spPr>
          <a:xfrm>
            <a:off x="521538" y="2248973"/>
            <a:ext cx="11293890" cy="3492687"/>
          </a:xfrm>
          <a:prstGeom prst="rect">
            <a:avLst/>
          </a:prstGeom>
          <a:noFill/>
        </p:spPr>
        <p:txBody>
          <a:bodyPr wrap="square">
            <a:spAutoFit/>
          </a:bodyPr>
          <a:lstStyle/>
          <a:p>
            <a:pPr marL="457200" indent="-457200">
              <a:lnSpc>
                <a:spcPct val="150000"/>
              </a:lnSpc>
              <a:buFont typeface="Wingdings" panose="05000000000000000000" pitchFamily="2" charset="2"/>
              <a:buChar char="q"/>
            </a:pPr>
            <a:r>
              <a:rPr lang="en-US" sz="2500" dirty="0"/>
              <a:t>Operational Risk is described by the Basel Committee on Banking Supervision as "the risk of loss resulting from inadequate or failed internal processes, people and systems, or from external events. As such, operational risk captures business continuity plans, environmental risk, crisis management, process systems and operations risk, people related risks and health and safety, and information technology risks."</a:t>
            </a:r>
            <a:endParaRPr lang="ar-EG" sz="2500" dirty="0"/>
          </a:p>
        </p:txBody>
      </p:sp>
      <p:sp>
        <p:nvSpPr>
          <p:cNvPr id="9" name="TextBox 8">
            <a:extLst>
              <a:ext uri="{FF2B5EF4-FFF2-40B4-BE49-F238E27FC236}">
                <a16:creationId xmlns:a16="http://schemas.microsoft.com/office/drawing/2014/main" id="{77295F04-DF48-44DB-9374-EFEDA57A6050}"/>
              </a:ext>
            </a:extLst>
          </p:cNvPr>
          <p:cNvSpPr txBox="1"/>
          <p:nvPr/>
        </p:nvSpPr>
        <p:spPr>
          <a:xfrm>
            <a:off x="2942994" y="5905154"/>
            <a:ext cx="6094140" cy="400110"/>
          </a:xfrm>
          <a:prstGeom prst="rect">
            <a:avLst/>
          </a:prstGeom>
          <a:noFill/>
        </p:spPr>
        <p:txBody>
          <a:bodyPr wrap="square">
            <a:spAutoFit/>
          </a:bodyPr>
          <a:lstStyle/>
          <a:p>
            <a:pPr algn="ctr"/>
            <a:r>
              <a:rPr lang="en-US" sz="2000" b="1" i="0" dirty="0">
                <a:solidFill>
                  <a:srgbClr val="002060"/>
                </a:solidFill>
                <a:effectLst/>
                <a:latin typeface="Roboto" panose="02000000000000000000" pitchFamily="2" charset="0"/>
              </a:rPr>
              <a:t>Example of the concept</a:t>
            </a:r>
            <a:endParaRPr lang="ar-EG" sz="2000" b="1" dirty="0">
              <a:solidFill>
                <a:srgbClr val="002060"/>
              </a:solidFill>
            </a:endParaRPr>
          </a:p>
        </p:txBody>
      </p:sp>
    </p:spTree>
    <p:custDataLst>
      <p:tags r:id="rId1"/>
    </p:custDataLst>
    <p:extLst>
      <p:ext uri="{BB962C8B-B14F-4D97-AF65-F5344CB8AC3E}">
        <p14:creationId xmlns:p14="http://schemas.microsoft.com/office/powerpoint/2010/main" val="1203830445"/>
      </p:ext>
    </p:extLst>
  </p:cSld>
  <p:clrMapOvr>
    <a:masterClrMapping/>
  </p:clrMapOvr>
  <mc:AlternateContent xmlns:mc="http://schemas.openxmlformats.org/markup-compatibility/2006" xmlns:p14="http://schemas.microsoft.com/office/powerpoint/2010/main">
    <mc:Choice Requires="p14">
      <p:transition spd="slow" p14:dur="2000" advTm="97120"/>
    </mc:Choice>
    <mc:Fallback xmlns="">
      <p:transition spd="slow" advTm="9712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Effect transition="in" filter="fade">
                                      <p:cBhvr>
                                        <p:cTn id="7" dur="1000"/>
                                        <p:tgtEl>
                                          <p:spTgt spid="7">
                                            <p:txEl>
                                              <p:pRg st="0" end="0"/>
                                            </p:txEl>
                                          </p:spTgt>
                                        </p:tgtEl>
                                      </p:cBhvr>
                                    </p:animEffect>
                                    <p:anim calcmode="lin" valueType="num">
                                      <p:cBhvr>
                                        <p:cTn id="8" dur="1000" fill="hold"/>
                                        <p:tgtEl>
                                          <p:spTgt spid="7">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7">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8"/>
                                        </p:tgtEl>
                                        <p:attrNameLst>
                                          <p:attrName>style.visibility</p:attrName>
                                        </p:attrNameLst>
                                      </p:cBhvr>
                                      <p:to>
                                        <p:strVal val="visible"/>
                                      </p:to>
                                    </p:set>
                                    <p:animEffect transition="in" filter="fade">
                                      <p:cBhvr>
                                        <p:cTn id="14" dur="1000"/>
                                        <p:tgtEl>
                                          <p:spTgt spid="8"/>
                                        </p:tgtEl>
                                      </p:cBhvr>
                                    </p:animEffect>
                                    <p:anim calcmode="lin" valueType="num">
                                      <p:cBhvr>
                                        <p:cTn id="15" dur="1000" fill="hold"/>
                                        <p:tgtEl>
                                          <p:spTgt spid="8"/>
                                        </p:tgtEl>
                                        <p:attrNameLst>
                                          <p:attrName>ppt_x</p:attrName>
                                        </p:attrNameLst>
                                      </p:cBhvr>
                                      <p:tavLst>
                                        <p:tav tm="0">
                                          <p:val>
                                            <p:strVal val="#ppt_x"/>
                                          </p:val>
                                        </p:tav>
                                        <p:tav tm="100000">
                                          <p:val>
                                            <p:strVal val="#ppt_x"/>
                                          </p:val>
                                        </p:tav>
                                      </p:tavLst>
                                    </p:anim>
                                    <p:anim calcmode="lin" valueType="num">
                                      <p:cBhvr>
                                        <p:cTn id="16"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9"/>
                                        </p:tgtEl>
                                        <p:attrNameLst>
                                          <p:attrName>style.visibility</p:attrName>
                                        </p:attrNameLst>
                                      </p:cBhvr>
                                      <p:to>
                                        <p:strVal val="visible"/>
                                      </p:to>
                                    </p:set>
                                    <p:animEffect transition="in" filter="fade">
                                      <p:cBhvr>
                                        <p:cTn id="21" dur="1000"/>
                                        <p:tgtEl>
                                          <p:spTgt spid="9"/>
                                        </p:tgtEl>
                                      </p:cBhvr>
                                    </p:animEffect>
                                    <p:anim calcmode="lin" valueType="num">
                                      <p:cBhvr>
                                        <p:cTn id="22" dur="1000" fill="hold"/>
                                        <p:tgtEl>
                                          <p:spTgt spid="9"/>
                                        </p:tgtEl>
                                        <p:attrNameLst>
                                          <p:attrName>ppt_x</p:attrName>
                                        </p:attrNameLst>
                                      </p:cBhvr>
                                      <p:tavLst>
                                        <p:tav tm="0">
                                          <p:val>
                                            <p:strVal val="#ppt_x"/>
                                          </p:val>
                                        </p:tav>
                                        <p:tav tm="100000">
                                          <p:val>
                                            <p:strVal val="#ppt_x"/>
                                          </p:val>
                                        </p:tav>
                                      </p:tavLst>
                                    </p:anim>
                                    <p:anim calcmode="lin" valueType="num">
                                      <p:cBhvr>
                                        <p:cTn id="23" dur="1000" fill="hold"/>
                                        <p:tgtEl>
                                          <p:spTgt spid="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8150717"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311175" y="952845"/>
            <a:ext cx="1170039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38521611-A81A-41A6-B2BF-4A16A9BEF5E6}"/>
              </a:ext>
            </a:extLst>
          </p:cNvPr>
          <p:cNvSpPr txBox="1"/>
          <p:nvPr/>
        </p:nvSpPr>
        <p:spPr>
          <a:xfrm>
            <a:off x="634657" y="4883566"/>
            <a:ext cx="11053429" cy="1200329"/>
          </a:xfrm>
          <a:prstGeom prst="rect">
            <a:avLst/>
          </a:prstGeom>
          <a:noFill/>
        </p:spPr>
        <p:txBody>
          <a:bodyPr wrap="square">
            <a:spAutoFit/>
          </a:bodyPr>
          <a:lstStyle/>
          <a:p>
            <a:pPr marL="342900" indent="-342900">
              <a:buFont typeface="Wingdings" panose="05000000000000000000" pitchFamily="2" charset="2"/>
              <a:buChar char="v"/>
            </a:pPr>
            <a:r>
              <a:rPr lang="en-US" sz="2400" b="1" dirty="0">
                <a:solidFill>
                  <a:srgbClr val="C00000"/>
                </a:solidFill>
              </a:rPr>
              <a:t>You can say : a poorly trained employee may directly lose the company a sales opportunity, or the company's reputation can suffer indirectly from poor customer service.</a:t>
            </a:r>
            <a:endParaRPr lang="ar-EG" sz="2400" b="1" dirty="0">
              <a:solidFill>
                <a:srgbClr val="C00000"/>
              </a:solidFill>
            </a:endParaRPr>
          </a:p>
        </p:txBody>
      </p:sp>
      <p:sp>
        <p:nvSpPr>
          <p:cNvPr id="8" name="TextBox 7">
            <a:extLst>
              <a:ext uri="{FF2B5EF4-FFF2-40B4-BE49-F238E27FC236}">
                <a16:creationId xmlns:a16="http://schemas.microsoft.com/office/drawing/2014/main" id="{9C8B9B41-6EB4-4593-9FF5-07D7F5D177D1}"/>
              </a:ext>
            </a:extLst>
          </p:cNvPr>
          <p:cNvSpPr txBox="1"/>
          <p:nvPr/>
        </p:nvSpPr>
        <p:spPr>
          <a:xfrm>
            <a:off x="390294" y="1374269"/>
            <a:ext cx="11492042" cy="3293209"/>
          </a:xfrm>
          <a:prstGeom prst="rect">
            <a:avLst/>
          </a:prstGeom>
          <a:noFill/>
        </p:spPr>
        <p:txBody>
          <a:bodyPr wrap="square">
            <a:spAutoFit/>
          </a:bodyPr>
          <a:lstStyle/>
          <a:p>
            <a:pPr marL="457200" indent="-457200">
              <a:buFont typeface="Arial" panose="020B0604020202020204" pitchFamily="34" charset="0"/>
              <a:buChar char="•"/>
            </a:pPr>
            <a:r>
              <a:rPr lang="en-US" sz="2600" dirty="0">
                <a:solidFill>
                  <a:srgbClr val="002060"/>
                </a:solidFill>
              </a:rPr>
              <a:t>Employee conduct and employee error</a:t>
            </a:r>
          </a:p>
          <a:p>
            <a:pPr marL="457200" indent="-457200">
              <a:buFont typeface="Arial" panose="020B0604020202020204" pitchFamily="34" charset="0"/>
              <a:buChar char="•"/>
            </a:pPr>
            <a:r>
              <a:rPr lang="en-US" sz="2600" dirty="0">
                <a:solidFill>
                  <a:srgbClr val="002060"/>
                </a:solidFill>
              </a:rPr>
              <a:t>Breach of private data resulting from cyber attacks</a:t>
            </a:r>
          </a:p>
          <a:p>
            <a:pPr marL="457200" indent="-457200">
              <a:buFont typeface="Arial" panose="020B0604020202020204" pitchFamily="34" charset="0"/>
              <a:buChar char="•"/>
            </a:pPr>
            <a:r>
              <a:rPr lang="en-US" sz="2600" dirty="0">
                <a:solidFill>
                  <a:srgbClr val="002060"/>
                </a:solidFill>
              </a:rPr>
              <a:t>Technology risks tied to automation, robotics, and artificial intelligence</a:t>
            </a:r>
          </a:p>
          <a:p>
            <a:pPr marL="457200" indent="-457200">
              <a:buFont typeface="Arial" panose="020B0604020202020204" pitchFamily="34" charset="0"/>
              <a:buChar char="•"/>
            </a:pPr>
            <a:r>
              <a:rPr lang="en-US" sz="2600" dirty="0">
                <a:solidFill>
                  <a:srgbClr val="002060"/>
                </a:solidFill>
              </a:rPr>
              <a:t>Business processes and controls</a:t>
            </a:r>
          </a:p>
          <a:p>
            <a:pPr marL="457200" indent="-457200">
              <a:buFont typeface="Arial" panose="020B0604020202020204" pitchFamily="34" charset="0"/>
              <a:buChar char="•"/>
            </a:pPr>
            <a:r>
              <a:rPr lang="en-US" sz="2600" dirty="0">
                <a:solidFill>
                  <a:srgbClr val="002060"/>
                </a:solidFill>
              </a:rPr>
              <a:t>Development and introduction of new products</a:t>
            </a:r>
          </a:p>
          <a:p>
            <a:pPr marL="457200" indent="-457200">
              <a:buFont typeface="Arial" panose="020B0604020202020204" pitchFamily="34" charset="0"/>
              <a:buChar char="•"/>
            </a:pPr>
            <a:r>
              <a:rPr lang="en-US" sz="2600" dirty="0">
                <a:solidFill>
                  <a:srgbClr val="002060"/>
                </a:solidFill>
              </a:rPr>
              <a:t>Physical events, such as natural disasters</a:t>
            </a:r>
          </a:p>
          <a:p>
            <a:pPr marL="457200" indent="-457200">
              <a:buFont typeface="Arial" panose="020B0604020202020204" pitchFamily="34" charset="0"/>
              <a:buChar char="•"/>
            </a:pPr>
            <a:r>
              <a:rPr lang="en-US" sz="2600" dirty="0">
                <a:solidFill>
                  <a:srgbClr val="002060"/>
                </a:solidFill>
              </a:rPr>
              <a:t>Internal and external fraud</a:t>
            </a:r>
          </a:p>
          <a:p>
            <a:pPr marL="457200" indent="-457200">
              <a:buFont typeface="Arial" panose="020B0604020202020204" pitchFamily="34" charset="0"/>
              <a:buChar char="•"/>
            </a:pPr>
            <a:r>
              <a:rPr lang="en-US" sz="2600" dirty="0">
                <a:solidFill>
                  <a:srgbClr val="002060"/>
                </a:solidFill>
              </a:rPr>
              <a:t>Workplace safety risks</a:t>
            </a:r>
            <a:endParaRPr lang="ar-EG" sz="2600" dirty="0">
              <a:solidFill>
                <a:srgbClr val="002060"/>
              </a:solidFill>
            </a:endParaRPr>
          </a:p>
        </p:txBody>
      </p:sp>
      <p:sp>
        <p:nvSpPr>
          <p:cNvPr id="11" name="TextBox 10">
            <a:extLst>
              <a:ext uri="{FF2B5EF4-FFF2-40B4-BE49-F238E27FC236}">
                <a16:creationId xmlns:a16="http://schemas.microsoft.com/office/drawing/2014/main" id="{EEAD58AA-225F-4307-8441-4CD5885CA89E}"/>
              </a:ext>
            </a:extLst>
          </p:cNvPr>
          <p:cNvSpPr txBox="1"/>
          <p:nvPr/>
        </p:nvSpPr>
        <p:spPr>
          <a:xfrm>
            <a:off x="2383572" y="333279"/>
            <a:ext cx="6283712" cy="523220"/>
          </a:xfrm>
          <a:prstGeom prst="rect">
            <a:avLst/>
          </a:prstGeom>
          <a:noFill/>
        </p:spPr>
        <p:txBody>
          <a:bodyPr wrap="square">
            <a:spAutoFit/>
          </a:bodyPr>
          <a:lstStyle/>
          <a:p>
            <a:pPr algn="ctr">
              <a:spcBef>
                <a:spcPct val="0"/>
              </a:spcBef>
            </a:pPr>
            <a:r>
              <a:rPr lang="en-US" sz="2800" b="1" dirty="0">
                <a:ea typeface="+mj-ea"/>
                <a:cs typeface="+mj-cs"/>
              </a:rPr>
              <a:t>5-7. Examples of operational risk include:</a:t>
            </a:r>
            <a:endParaRPr lang="ar-EG" sz="2800" b="1" dirty="0">
              <a:ea typeface="+mj-ea"/>
              <a:cs typeface="+mj-cs"/>
            </a:endParaRPr>
          </a:p>
        </p:txBody>
      </p:sp>
    </p:spTree>
    <p:custDataLst>
      <p:tags r:id="rId1"/>
    </p:custDataLst>
    <p:extLst>
      <p:ext uri="{BB962C8B-B14F-4D97-AF65-F5344CB8AC3E}">
        <p14:creationId xmlns:p14="http://schemas.microsoft.com/office/powerpoint/2010/main" val="1036304234"/>
      </p:ext>
    </p:extLst>
  </p:cSld>
  <p:clrMapOvr>
    <a:masterClrMapping/>
  </p:clrMapOvr>
  <mc:AlternateContent xmlns:mc="http://schemas.openxmlformats.org/markup-compatibility/2006" xmlns:p14="http://schemas.microsoft.com/office/powerpoint/2010/main">
    <mc:Choice Requires="p14">
      <p:transition spd="slow" p14:dur="2000" advTm="217251"/>
    </mc:Choice>
    <mc:Fallback xmlns="">
      <p:transition spd="slow" advTm="217251"/>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fade">
                                      <p:cBhvr>
                                        <p:cTn id="7" dur="1000"/>
                                        <p:tgtEl>
                                          <p:spTgt spid="8">
                                            <p:txEl>
                                              <p:pRg st="0" end="0"/>
                                            </p:txEl>
                                          </p:spTgt>
                                        </p:tgtEl>
                                      </p:cBhvr>
                                    </p:animEffect>
                                    <p:anim calcmode="lin" valueType="num">
                                      <p:cBhvr>
                                        <p:cTn id="8" dur="1000" fill="hold"/>
                                        <p:tgtEl>
                                          <p:spTgt spid="8">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8">
                                            <p:txEl>
                                              <p:pRg st="0" end="0"/>
                                            </p:txEl>
                                          </p:spTgt>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8">
                                            <p:txEl>
                                              <p:pRg st="1" end="1"/>
                                            </p:txEl>
                                          </p:spTgt>
                                        </p:tgtEl>
                                        <p:attrNameLst>
                                          <p:attrName>style.visibility</p:attrName>
                                        </p:attrNameLst>
                                      </p:cBhvr>
                                      <p:to>
                                        <p:strVal val="visible"/>
                                      </p:to>
                                    </p:set>
                                    <p:animEffect transition="in" filter="fade">
                                      <p:cBhvr>
                                        <p:cTn id="12" dur="1000"/>
                                        <p:tgtEl>
                                          <p:spTgt spid="8">
                                            <p:txEl>
                                              <p:pRg st="1" end="1"/>
                                            </p:txEl>
                                          </p:spTgt>
                                        </p:tgtEl>
                                      </p:cBhvr>
                                    </p:animEffect>
                                    <p:anim calcmode="lin" valueType="num">
                                      <p:cBhvr>
                                        <p:cTn id="13" dur="1000" fill="hold"/>
                                        <p:tgtEl>
                                          <p:spTgt spid="8">
                                            <p:txEl>
                                              <p:pRg st="1" end="1"/>
                                            </p:txEl>
                                          </p:spTgt>
                                        </p:tgtEl>
                                        <p:attrNameLst>
                                          <p:attrName>ppt_x</p:attrName>
                                        </p:attrNameLst>
                                      </p:cBhvr>
                                      <p:tavLst>
                                        <p:tav tm="0">
                                          <p:val>
                                            <p:strVal val="#ppt_x"/>
                                          </p:val>
                                        </p:tav>
                                        <p:tav tm="100000">
                                          <p:val>
                                            <p:strVal val="#ppt_x"/>
                                          </p:val>
                                        </p:tav>
                                      </p:tavLst>
                                    </p:anim>
                                    <p:anim calcmode="lin" valueType="num">
                                      <p:cBhvr>
                                        <p:cTn id="14" dur="1000" fill="hold"/>
                                        <p:tgtEl>
                                          <p:spTgt spid="8">
                                            <p:txEl>
                                              <p:pRg st="1" end="1"/>
                                            </p:txEl>
                                          </p:spTgt>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8">
                                            <p:txEl>
                                              <p:pRg st="2" end="2"/>
                                            </p:txEl>
                                          </p:spTgt>
                                        </p:tgtEl>
                                        <p:attrNameLst>
                                          <p:attrName>style.visibility</p:attrName>
                                        </p:attrNameLst>
                                      </p:cBhvr>
                                      <p:to>
                                        <p:strVal val="visible"/>
                                      </p:to>
                                    </p:set>
                                    <p:animEffect transition="in" filter="fade">
                                      <p:cBhvr>
                                        <p:cTn id="17" dur="1000"/>
                                        <p:tgtEl>
                                          <p:spTgt spid="8">
                                            <p:txEl>
                                              <p:pRg st="2" end="2"/>
                                            </p:txEl>
                                          </p:spTgt>
                                        </p:tgtEl>
                                      </p:cBhvr>
                                    </p:animEffect>
                                    <p:anim calcmode="lin" valueType="num">
                                      <p:cBhvr>
                                        <p:cTn id="18" dur="1000" fill="hold"/>
                                        <p:tgtEl>
                                          <p:spTgt spid="8">
                                            <p:txEl>
                                              <p:pRg st="2" end="2"/>
                                            </p:txEl>
                                          </p:spTgt>
                                        </p:tgtEl>
                                        <p:attrNameLst>
                                          <p:attrName>ppt_x</p:attrName>
                                        </p:attrNameLst>
                                      </p:cBhvr>
                                      <p:tavLst>
                                        <p:tav tm="0">
                                          <p:val>
                                            <p:strVal val="#ppt_x"/>
                                          </p:val>
                                        </p:tav>
                                        <p:tav tm="100000">
                                          <p:val>
                                            <p:strVal val="#ppt_x"/>
                                          </p:val>
                                        </p:tav>
                                      </p:tavLst>
                                    </p:anim>
                                    <p:anim calcmode="lin" valueType="num">
                                      <p:cBhvr>
                                        <p:cTn id="19" dur="1000" fill="hold"/>
                                        <p:tgtEl>
                                          <p:spTgt spid="8">
                                            <p:txEl>
                                              <p:pRg st="2" end="2"/>
                                            </p:txEl>
                                          </p:spTgt>
                                        </p:tgtEl>
                                        <p:attrNameLst>
                                          <p:attrName>ppt_y</p:attrName>
                                        </p:attrNameLst>
                                      </p:cBhvr>
                                      <p:tavLst>
                                        <p:tav tm="0">
                                          <p:val>
                                            <p:strVal val="#ppt_y+.1"/>
                                          </p:val>
                                        </p:tav>
                                        <p:tav tm="100000">
                                          <p:val>
                                            <p:strVal val="#ppt_y"/>
                                          </p:val>
                                        </p:tav>
                                      </p:tavLst>
                                    </p:anim>
                                  </p:childTnLst>
                                </p:cTn>
                              </p:par>
                              <p:par>
                                <p:cTn id="20" presetID="42" presetClass="entr" presetSubtype="0" fill="hold" nodeType="withEffect">
                                  <p:stCondLst>
                                    <p:cond delay="0"/>
                                  </p:stCondLst>
                                  <p:childTnLst>
                                    <p:set>
                                      <p:cBhvr>
                                        <p:cTn id="21" dur="1" fill="hold">
                                          <p:stCondLst>
                                            <p:cond delay="0"/>
                                          </p:stCondLst>
                                        </p:cTn>
                                        <p:tgtEl>
                                          <p:spTgt spid="8">
                                            <p:txEl>
                                              <p:pRg st="3" end="3"/>
                                            </p:txEl>
                                          </p:spTgt>
                                        </p:tgtEl>
                                        <p:attrNameLst>
                                          <p:attrName>style.visibility</p:attrName>
                                        </p:attrNameLst>
                                      </p:cBhvr>
                                      <p:to>
                                        <p:strVal val="visible"/>
                                      </p:to>
                                    </p:set>
                                    <p:animEffect transition="in" filter="fade">
                                      <p:cBhvr>
                                        <p:cTn id="22" dur="1000"/>
                                        <p:tgtEl>
                                          <p:spTgt spid="8">
                                            <p:txEl>
                                              <p:pRg st="3" end="3"/>
                                            </p:txEl>
                                          </p:spTgt>
                                        </p:tgtEl>
                                      </p:cBhvr>
                                    </p:animEffect>
                                    <p:anim calcmode="lin" valueType="num">
                                      <p:cBhvr>
                                        <p:cTn id="23" dur="1000" fill="hold"/>
                                        <p:tgtEl>
                                          <p:spTgt spid="8">
                                            <p:txEl>
                                              <p:pRg st="3" end="3"/>
                                            </p:txEl>
                                          </p:spTgt>
                                        </p:tgtEl>
                                        <p:attrNameLst>
                                          <p:attrName>ppt_x</p:attrName>
                                        </p:attrNameLst>
                                      </p:cBhvr>
                                      <p:tavLst>
                                        <p:tav tm="0">
                                          <p:val>
                                            <p:strVal val="#ppt_x"/>
                                          </p:val>
                                        </p:tav>
                                        <p:tav tm="100000">
                                          <p:val>
                                            <p:strVal val="#ppt_x"/>
                                          </p:val>
                                        </p:tav>
                                      </p:tavLst>
                                    </p:anim>
                                    <p:anim calcmode="lin" valueType="num">
                                      <p:cBhvr>
                                        <p:cTn id="24" dur="1000" fill="hold"/>
                                        <p:tgtEl>
                                          <p:spTgt spid="8">
                                            <p:txEl>
                                              <p:pRg st="3" end="3"/>
                                            </p:txEl>
                                          </p:spTgt>
                                        </p:tgtEl>
                                        <p:attrNameLst>
                                          <p:attrName>ppt_y</p:attrName>
                                        </p:attrNameLst>
                                      </p:cBhvr>
                                      <p:tavLst>
                                        <p:tav tm="0">
                                          <p:val>
                                            <p:strVal val="#ppt_y+.1"/>
                                          </p:val>
                                        </p:tav>
                                        <p:tav tm="100000">
                                          <p:val>
                                            <p:strVal val="#ppt_y"/>
                                          </p:val>
                                        </p:tav>
                                      </p:tavLst>
                                    </p:anim>
                                  </p:childTnLst>
                                </p:cTn>
                              </p:par>
                              <p:par>
                                <p:cTn id="25" presetID="42" presetClass="entr" presetSubtype="0" fill="hold" nodeType="withEffect">
                                  <p:stCondLst>
                                    <p:cond delay="0"/>
                                  </p:stCondLst>
                                  <p:childTnLst>
                                    <p:set>
                                      <p:cBhvr>
                                        <p:cTn id="26" dur="1" fill="hold">
                                          <p:stCondLst>
                                            <p:cond delay="0"/>
                                          </p:stCondLst>
                                        </p:cTn>
                                        <p:tgtEl>
                                          <p:spTgt spid="8">
                                            <p:txEl>
                                              <p:pRg st="4" end="4"/>
                                            </p:txEl>
                                          </p:spTgt>
                                        </p:tgtEl>
                                        <p:attrNameLst>
                                          <p:attrName>style.visibility</p:attrName>
                                        </p:attrNameLst>
                                      </p:cBhvr>
                                      <p:to>
                                        <p:strVal val="visible"/>
                                      </p:to>
                                    </p:set>
                                    <p:animEffect transition="in" filter="fade">
                                      <p:cBhvr>
                                        <p:cTn id="27" dur="1000"/>
                                        <p:tgtEl>
                                          <p:spTgt spid="8">
                                            <p:txEl>
                                              <p:pRg st="4" end="4"/>
                                            </p:txEl>
                                          </p:spTgt>
                                        </p:tgtEl>
                                      </p:cBhvr>
                                    </p:animEffect>
                                    <p:anim calcmode="lin" valueType="num">
                                      <p:cBhvr>
                                        <p:cTn id="28" dur="1000" fill="hold"/>
                                        <p:tgtEl>
                                          <p:spTgt spid="8">
                                            <p:txEl>
                                              <p:pRg st="4" end="4"/>
                                            </p:txEl>
                                          </p:spTgt>
                                        </p:tgtEl>
                                        <p:attrNameLst>
                                          <p:attrName>ppt_x</p:attrName>
                                        </p:attrNameLst>
                                      </p:cBhvr>
                                      <p:tavLst>
                                        <p:tav tm="0">
                                          <p:val>
                                            <p:strVal val="#ppt_x"/>
                                          </p:val>
                                        </p:tav>
                                        <p:tav tm="100000">
                                          <p:val>
                                            <p:strVal val="#ppt_x"/>
                                          </p:val>
                                        </p:tav>
                                      </p:tavLst>
                                    </p:anim>
                                    <p:anim calcmode="lin" valueType="num">
                                      <p:cBhvr>
                                        <p:cTn id="29" dur="1000" fill="hold"/>
                                        <p:tgtEl>
                                          <p:spTgt spid="8">
                                            <p:txEl>
                                              <p:pRg st="4" end="4"/>
                                            </p:txEl>
                                          </p:spTgt>
                                        </p:tgtEl>
                                        <p:attrNameLst>
                                          <p:attrName>ppt_y</p:attrName>
                                        </p:attrNameLst>
                                      </p:cBhvr>
                                      <p:tavLst>
                                        <p:tav tm="0">
                                          <p:val>
                                            <p:strVal val="#ppt_y+.1"/>
                                          </p:val>
                                        </p:tav>
                                        <p:tav tm="100000">
                                          <p:val>
                                            <p:strVal val="#ppt_y"/>
                                          </p:val>
                                        </p:tav>
                                      </p:tavLst>
                                    </p:anim>
                                  </p:childTnLst>
                                </p:cTn>
                              </p:par>
                              <p:par>
                                <p:cTn id="30" presetID="42" presetClass="entr" presetSubtype="0" fill="hold" nodeType="withEffect">
                                  <p:stCondLst>
                                    <p:cond delay="0"/>
                                  </p:stCondLst>
                                  <p:childTnLst>
                                    <p:set>
                                      <p:cBhvr>
                                        <p:cTn id="31" dur="1" fill="hold">
                                          <p:stCondLst>
                                            <p:cond delay="0"/>
                                          </p:stCondLst>
                                        </p:cTn>
                                        <p:tgtEl>
                                          <p:spTgt spid="8">
                                            <p:txEl>
                                              <p:pRg st="5" end="5"/>
                                            </p:txEl>
                                          </p:spTgt>
                                        </p:tgtEl>
                                        <p:attrNameLst>
                                          <p:attrName>style.visibility</p:attrName>
                                        </p:attrNameLst>
                                      </p:cBhvr>
                                      <p:to>
                                        <p:strVal val="visible"/>
                                      </p:to>
                                    </p:set>
                                    <p:animEffect transition="in" filter="fade">
                                      <p:cBhvr>
                                        <p:cTn id="32" dur="1000"/>
                                        <p:tgtEl>
                                          <p:spTgt spid="8">
                                            <p:txEl>
                                              <p:pRg st="5" end="5"/>
                                            </p:txEl>
                                          </p:spTgt>
                                        </p:tgtEl>
                                      </p:cBhvr>
                                    </p:animEffect>
                                    <p:anim calcmode="lin" valueType="num">
                                      <p:cBhvr>
                                        <p:cTn id="33" dur="1000" fill="hold"/>
                                        <p:tgtEl>
                                          <p:spTgt spid="8">
                                            <p:txEl>
                                              <p:pRg st="5" end="5"/>
                                            </p:txEl>
                                          </p:spTgt>
                                        </p:tgtEl>
                                        <p:attrNameLst>
                                          <p:attrName>ppt_x</p:attrName>
                                        </p:attrNameLst>
                                      </p:cBhvr>
                                      <p:tavLst>
                                        <p:tav tm="0">
                                          <p:val>
                                            <p:strVal val="#ppt_x"/>
                                          </p:val>
                                        </p:tav>
                                        <p:tav tm="100000">
                                          <p:val>
                                            <p:strVal val="#ppt_x"/>
                                          </p:val>
                                        </p:tav>
                                      </p:tavLst>
                                    </p:anim>
                                    <p:anim calcmode="lin" valueType="num">
                                      <p:cBhvr>
                                        <p:cTn id="34" dur="1000" fill="hold"/>
                                        <p:tgtEl>
                                          <p:spTgt spid="8">
                                            <p:txEl>
                                              <p:pRg st="5" end="5"/>
                                            </p:txEl>
                                          </p:spTgt>
                                        </p:tgtEl>
                                        <p:attrNameLst>
                                          <p:attrName>ppt_y</p:attrName>
                                        </p:attrNameLst>
                                      </p:cBhvr>
                                      <p:tavLst>
                                        <p:tav tm="0">
                                          <p:val>
                                            <p:strVal val="#ppt_y+.1"/>
                                          </p:val>
                                        </p:tav>
                                        <p:tav tm="100000">
                                          <p:val>
                                            <p:strVal val="#ppt_y"/>
                                          </p:val>
                                        </p:tav>
                                      </p:tavLst>
                                    </p:anim>
                                  </p:childTnLst>
                                </p:cTn>
                              </p:par>
                              <p:par>
                                <p:cTn id="35" presetID="42" presetClass="entr" presetSubtype="0" fill="hold" nodeType="withEffect">
                                  <p:stCondLst>
                                    <p:cond delay="0"/>
                                  </p:stCondLst>
                                  <p:childTnLst>
                                    <p:set>
                                      <p:cBhvr>
                                        <p:cTn id="36" dur="1" fill="hold">
                                          <p:stCondLst>
                                            <p:cond delay="0"/>
                                          </p:stCondLst>
                                        </p:cTn>
                                        <p:tgtEl>
                                          <p:spTgt spid="8">
                                            <p:txEl>
                                              <p:pRg st="6" end="6"/>
                                            </p:txEl>
                                          </p:spTgt>
                                        </p:tgtEl>
                                        <p:attrNameLst>
                                          <p:attrName>style.visibility</p:attrName>
                                        </p:attrNameLst>
                                      </p:cBhvr>
                                      <p:to>
                                        <p:strVal val="visible"/>
                                      </p:to>
                                    </p:set>
                                    <p:animEffect transition="in" filter="fade">
                                      <p:cBhvr>
                                        <p:cTn id="37" dur="1000"/>
                                        <p:tgtEl>
                                          <p:spTgt spid="8">
                                            <p:txEl>
                                              <p:pRg st="6" end="6"/>
                                            </p:txEl>
                                          </p:spTgt>
                                        </p:tgtEl>
                                      </p:cBhvr>
                                    </p:animEffect>
                                    <p:anim calcmode="lin" valueType="num">
                                      <p:cBhvr>
                                        <p:cTn id="38" dur="1000" fill="hold"/>
                                        <p:tgtEl>
                                          <p:spTgt spid="8">
                                            <p:txEl>
                                              <p:pRg st="6" end="6"/>
                                            </p:txEl>
                                          </p:spTgt>
                                        </p:tgtEl>
                                        <p:attrNameLst>
                                          <p:attrName>ppt_x</p:attrName>
                                        </p:attrNameLst>
                                      </p:cBhvr>
                                      <p:tavLst>
                                        <p:tav tm="0">
                                          <p:val>
                                            <p:strVal val="#ppt_x"/>
                                          </p:val>
                                        </p:tav>
                                        <p:tav tm="100000">
                                          <p:val>
                                            <p:strVal val="#ppt_x"/>
                                          </p:val>
                                        </p:tav>
                                      </p:tavLst>
                                    </p:anim>
                                    <p:anim calcmode="lin" valueType="num">
                                      <p:cBhvr>
                                        <p:cTn id="39" dur="1000" fill="hold"/>
                                        <p:tgtEl>
                                          <p:spTgt spid="8">
                                            <p:txEl>
                                              <p:pRg st="6" end="6"/>
                                            </p:txEl>
                                          </p:spTgt>
                                        </p:tgtEl>
                                        <p:attrNameLst>
                                          <p:attrName>ppt_y</p:attrName>
                                        </p:attrNameLst>
                                      </p:cBhvr>
                                      <p:tavLst>
                                        <p:tav tm="0">
                                          <p:val>
                                            <p:strVal val="#ppt_y+.1"/>
                                          </p:val>
                                        </p:tav>
                                        <p:tav tm="100000">
                                          <p:val>
                                            <p:strVal val="#ppt_y"/>
                                          </p:val>
                                        </p:tav>
                                      </p:tavLst>
                                    </p:anim>
                                  </p:childTnLst>
                                </p:cTn>
                              </p:par>
                              <p:par>
                                <p:cTn id="40" presetID="42" presetClass="entr" presetSubtype="0" fill="hold" nodeType="withEffect">
                                  <p:stCondLst>
                                    <p:cond delay="0"/>
                                  </p:stCondLst>
                                  <p:childTnLst>
                                    <p:set>
                                      <p:cBhvr>
                                        <p:cTn id="41" dur="1" fill="hold">
                                          <p:stCondLst>
                                            <p:cond delay="0"/>
                                          </p:stCondLst>
                                        </p:cTn>
                                        <p:tgtEl>
                                          <p:spTgt spid="8">
                                            <p:txEl>
                                              <p:pRg st="7" end="7"/>
                                            </p:txEl>
                                          </p:spTgt>
                                        </p:tgtEl>
                                        <p:attrNameLst>
                                          <p:attrName>style.visibility</p:attrName>
                                        </p:attrNameLst>
                                      </p:cBhvr>
                                      <p:to>
                                        <p:strVal val="visible"/>
                                      </p:to>
                                    </p:set>
                                    <p:animEffect transition="in" filter="fade">
                                      <p:cBhvr>
                                        <p:cTn id="42" dur="1000"/>
                                        <p:tgtEl>
                                          <p:spTgt spid="8">
                                            <p:txEl>
                                              <p:pRg st="7" end="7"/>
                                            </p:txEl>
                                          </p:spTgt>
                                        </p:tgtEl>
                                      </p:cBhvr>
                                    </p:animEffect>
                                    <p:anim calcmode="lin" valueType="num">
                                      <p:cBhvr>
                                        <p:cTn id="43" dur="1000" fill="hold"/>
                                        <p:tgtEl>
                                          <p:spTgt spid="8">
                                            <p:txEl>
                                              <p:pRg st="7" end="7"/>
                                            </p:txEl>
                                          </p:spTgt>
                                        </p:tgtEl>
                                        <p:attrNameLst>
                                          <p:attrName>ppt_x</p:attrName>
                                        </p:attrNameLst>
                                      </p:cBhvr>
                                      <p:tavLst>
                                        <p:tav tm="0">
                                          <p:val>
                                            <p:strVal val="#ppt_x"/>
                                          </p:val>
                                        </p:tav>
                                        <p:tav tm="100000">
                                          <p:val>
                                            <p:strVal val="#ppt_x"/>
                                          </p:val>
                                        </p:tav>
                                      </p:tavLst>
                                    </p:anim>
                                    <p:anim calcmode="lin" valueType="num">
                                      <p:cBhvr>
                                        <p:cTn id="44" dur="1000" fill="hold"/>
                                        <p:tgtEl>
                                          <p:spTgt spid="8">
                                            <p:txEl>
                                              <p:pRg st="7" end="7"/>
                                            </p:txEl>
                                          </p:spTgt>
                                        </p:tgtEl>
                                        <p:attrNameLst>
                                          <p:attrName>ppt_y</p:attrName>
                                        </p:attrNameLst>
                                      </p:cBhvr>
                                      <p:tavLst>
                                        <p:tav tm="0">
                                          <p:val>
                                            <p:strVal val="#ppt_y+.1"/>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42" presetClass="entr" presetSubtype="0" fill="hold" grpId="0" nodeType="clickEffect">
                                  <p:stCondLst>
                                    <p:cond delay="0"/>
                                  </p:stCondLst>
                                  <p:childTnLst>
                                    <p:set>
                                      <p:cBhvr>
                                        <p:cTn id="48" dur="1" fill="hold">
                                          <p:stCondLst>
                                            <p:cond delay="0"/>
                                          </p:stCondLst>
                                        </p:cTn>
                                        <p:tgtEl>
                                          <p:spTgt spid="7"/>
                                        </p:tgtEl>
                                        <p:attrNameLst>
                                          <p:attrName>style.visibility</p:attrName>
                                        </p:attrNameLst>
                                      </p:cBhvr>
                                      <p:to>
                                        <p:strVal val="visible"/>
                                      </p:to>
                                    </p:set>
                                    <p:animEffect transition="in" filter="fade">
                                      <p:cBhvr>
                                        <p:cTn id="49" dur="1000"/>
                                        <p:tgtEl>
                                          <p:spTgt spid="7"/>
                                        </p:tgtEl>
                                      </p:cBhvr>
                                    </p:animEffect>
                                    <p:anim calcmode="lin" valueType="num">
                                      <p:cBhvr>
                                        <p:cTn id="50" dur="1000" fill="hold"/>
                                        <p:tgtEl>
                                          <p:spTgt spid="7"/>
                                        </p:tgtEl>
                                        <p:attrNameLst>
                                          <p:attrName>ppt_x</p:attrName>
                                        </p:attrNameLst>
                                      </p:cBhvr>
                                      <p:tavLst>
                                        <p:tav tm="0">
                                          <p:val>
                                            <p:strVal val="#ppt_x"/>
                                          </p:val>
                                        </p:tav>
                                        <p:tav tm="100000">
                                          <p:val>
                                            <p:strVal val="#ppt_x"/>
                                          </p:val>
                                        </p:tav>
                                      </p:tavLst>
                                    </p:anim>
                                    <p:anim calcmode="lin" valueType="num">
                                      <p:cBhvr>
                                        <p:cTn id="51"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8150717"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311175" y="952845"/>
            <a:ext cx="1170039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itle 1">
            <a:extLst>
              <a:ext uri="{FF2B5EF4-FFF2-40B4-BE49-F238E27FC236}">
                <a16:creationId xmlns:a16="http://schemas.microsoft.com/office/drawing/2014/main" id="{9F2CB068-8BE1-47A7-95A3-006D498507BC}"/>
              </a:ext>
            </a:extLst>
          </p:cNvPr>
          <p:cNvSpPr txBox="1">
            <a:spLocks/>
          </p:cNvSpPr>
          <p:nvPr/>
        </p:nvSpPr>
        <p:spPr>
          <a:xfrm>
            <a:off x="2274849" y="150478"/>
            <a:ext cx="6133171" cy="655264"/>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nSpc>
                <a:spcPct val="100000"/>
              </a:lnSpc>
            </a:pPr>
            <a:r>
              <a:rPr lang="en-US" sz="2800" b="1" dirty="0">
                <a:latin typeface="+mn-lt"/>
              </a:rPr>
              <a:t>6.Operational Risk Management Goals</a:t>
            </a:r>
          </a:p>
        </p:txBody>
      </p:sp>
      <p:sp>
        <p:nvSpPr>
          <p:cNvPr id="7" name="Rectangle 6">
            <a:extLst>
              <a:ext uri="{FF2B5EF4-FFF2-40B4-BE49-F238E27FC236}">
                <a16:creationId xmlns:a16="http://schemas.microsoft.com/office/drawing/2014/main" id="{9611C20B-CE4D-4BEA-ACB6-C54AA61E1647}"/>
              </a:ext>
            </a:extLst>
          </p:cNvPr>
          <p:cNvSpPr/>
          <p:nvPr/>
        </p:nvSpPr>
        <p:spPr>
          <a:xfrm>
            <a:off x="452663" y="1509361"/>
            <a:ext cx="8579824" cy="1692771"/>
          </a:xfrm>
          <a:prstGeom prst="rect">
            <a:avLst/>
          </a:prstGeom>
        </p:spPr>
        <p:txBody>
          <a:bodyPr wrap="square">
            <a:spAutoFit/>
          </a:bodyPr>
          <a:lstStyle/>
          <a:p>
            <a:pPr marL="457200" indent="-457200">
              <a:buFont typeface="Wingdings" panose="05000000000000000000" pitchFamily="2" charset="2"/>
              <a:buChar char="§"/>
              <a:defRPr/>
            </a:pPr>
            <a:r>
              <a:rPr lang="en-US" sz="2600" dirty="0">
                <a:solidFill>
                  <a:prstClr val="black"/>
                </a:solidFill>
              </a:rPr>
              <a:t>The goal in the operational risk management function is to focus on the risks that have the most impact on the organization and to hold accountable employees who manage operational risk.</a:t>
            </a:r>
            <a:endParaRPr lang="en-US" sz="2600" b="1" dirty="0">
              <a:solidFill>
                <a:prstClr val="black"/>
              </a:solidFill>
            </a:endParaRPr>
          </a:p>
        </p:txBody>
      </p:sp>
      <p:pic>
        <p:nvPicPr>
          <p:cNvPr id="8" name="Picture 7">
            <a:extLst>
              <a:ext uri="{FF2B5EF4-FFF2-40B4-BE49-F238E27FC236}">
                <a16:creationId xmlns:a16="http://schemas.microsoft.com/office/drawing/2014/main" id="{7BB05834-6F1B-470E-B5A8-5D8CBBD052CF}"/>
              </a:ext>
            </a:extLst>
          </p:cNvPr>
          <p:cNvPicPr>
            <a:picLocks noChangeAspect="1"/>
          </p:cNvPicPr>
          <p:nvPr/>
        </p:nvPicPr>
        <p:blipFill>
          <a:blip r:embed="rId4"/>
          <a:stretch>
            <a:fillRect/>
          </a:stretch>
        </p:blipFill>
        <p:spPr>
          <a:xfrm>
            <a:off x="8876371" y="1509361"/>
            <a:ext cx="3135198" cy="4211215"/>
          </a:xfrm>
          <a:prstGeom prst="rect">
            <a:avLst/>
          </a:prstGeom>
        </p:spPr>
      </p:pic>
      <p:sp>
        <p:nvSpPr>
          <p:cNvPr id="9" name="TextBox 8">
            <a:extLst>
              <a:ext uri="{FF2B5EF4-FFF2-40B4-BE49-F238E27FC236}">
                <a16:creationId xmlns:a16="http://schemas.microsoft.com/office/drawing/2014/main" id="{A095367C-C098-445B-8699-F8F9CABC910D}"/>
              </a:ext>
            </a:extLst>
          </p:cNvPr>
          <p:cNvSpPr txBox="1"/>
          <p:nvPr/>
        </p:nvSpPr>
        <p:spPr>
          <a:xfrm>
            <a:off x="426042" y="3861599"/>
            <a:ext cx="8450329" cy="2015936"/>
          </a:xfrm>
          <a:prstGeom prst="rect">
            <a:avLst/>
          </a:prstGeom>
        </p:spPr>
        <p:txBody>
          <a:bodyPr wrap="square">
            <a:spAutoFit/>
          </a:bodyPr>
          <a:lstStyle>
            <a:defPPr>
              <a:defRPr lang="en-US"/>
            </a:defPPr>
            <a:lvl1pPr>
              <a:defRPr sz="2800">
                <a:solidFill>
                  <a:prstClr val="black"/>
                </a:solidFill>
                <a:latin typeface="+mj-lt"/>
              </a:defRPr>
            </a:lvl1pPr>
          </a:lstStyle>
          <a:p>
            <a:pPr marL="342900" indent="-342900">
              <a:buFont typeface="Wingdings" panose="05000000000000000000" pitchFamily="2" charset="2"/>
              <a:buChar char="ü"/>
            </a:pPr>
            <a:r>
              <a:rPr lang="en-US" sz="2500" b="1" dirty="0">
                <a:solidFill>
                  <a:srgbClr val="002060"/>
                </a:solidFill>
                <a:latin typeface="+mn-lt"/>
              </a:rPr>
              <a:t>As the name suggests, the primary objective of Operational Risk Management is to mitigate risks related to the daily operations of an organization. The practice of Operational Risk Management focuses on operations and excludes other risk areas such as financial risks.</a:t>
            </a:r>
            <a:endParaRPr lang="ar-EG" sz="2500" b="1" dirty="0">
              <a:solidFill>
                <a:srgbClr val="002060"/>
              </a:solidFill>
              <a:latin typeface="+mn-lt"/>
            </a:endParaRPr>
          </a:p>
        </p:txBody>
      </p:sp>
    </p:spTree>
    <p:custDataLst>
      <p:tags r:id="rId1"/>
    </p:custDataLst>
    <p:extLst>
      <p:ext uri="{BB962C8B-B14F-4D97-AF65-F5344CB8AC3E}">
        <p14:creationId xmlns:p14="http://schemas.microsoft.com/office/powerpoint/2010/main" val="1459853859"/>
      </p:ext>
    </p:extLst>
  </p:cSld>
  <p:clrMapOvr>
    <a:masterClrMapping/>
  </p:clrMapOvr>
  <mc:AlternateContent xmlns:mc="http://schemas.openxmlformats.org/markup-compatibility/2006" xmlns:p14="http://schemas.microsoft.com/office/powerpoint/2010/main">
    <mc:Choice Requires="p14">
      <p:transition spd="slow" p14:dur="2000" advTm="113351"/>
    </mc:Choice>
    <mc:Fallback xmlns="">
      <p:transition spd="slow" advTm="113351"/>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8"/>
                                        </p:tgtEl>
                                        <p:attrNameLst>
                                          <p:attrName>style.visibility</p:attrName>
                                        </p:attrNameLst>
                                      </p:cBhvr>
                                      <p:to>
                                        <p:strVal val="visible"/>
                                      </p:to>
                                    </p:set>
                                    <p:animEffect transition="in" filter="fade">
                                      <p:cBhvr>
                                        <p:cTn id="14" dur="1000"/>
                                        <p:tgtEl>
                                          <p:spTgt spid="8"/>
                                        </p:tgtEl>
                                      </p:cBhvr>
                                    </p:animEffect>
                                    <p:anim calcmode="lin" valueType="num">
                                      <p:cBhvr>
                                        <p:cTn id="15" dur="1000" fill="hold"/>
                                        <p:tgtEl>
                                          <p:spTgt spid="8"/>
                                        </p:tgtEl>
                                        <p:attrNameLst>
                                          <p:attrName>ppt_x</p:attrName>
                                        </p:attrNameLst>
                                      </p:cBhvr>
                                      <p:tavLst>
                                        <p:tav tm="0">
                                          <p:val>
                                            <p:strVal val="#ppt_x"/>
                                          </p:val>
                                        </p:tav>
                                        <p:tav tm="100000">
                                          <p:val>
                                            <p:strVal val="#ppt_x"/>
                                          </p:val>
                                        </p:tav>
                                      </p:tavLst>
                                    </p:anim>
                                    <p:anim calcmode="lin" valueType="num">
                                      <p:cBhvr>
                                        <p:cTn id="16"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9"/>
                                        </p:tgtEl>
                                        <p:attrNameLst>
                                          <p:attrName>style.visibility</p:attrName>
                                        </p:attrNameLst>
                                      </p:cBhvr>
                                      <p:to>
                                        <p:strVal val="visible"/>
                                      </p:to>
                                    </p:set>
                                    <p:animEffect transition="in" filter="fade">
                                      <p:cBhvr>
                                        <p:cTn id="21" dur="1000"/>
                                        <p:tgtEl>
                                          <p:spTgt spid="9"/>
                                        </p:tgtEl>
                                      </p:cBhvr>
                                    </p:animEffect>
                                    <p:anim calcmode="lin" valueType="num">
                                      <p:cBhvr>
                                        <p:cTn id="22" dur="1000" fill="hold"/>
                                        <p:tgtEl>
                                          <p:spTgt spid="9"/>
                                        </p:tgtEl>
                                        <p:attrNameLst>
                                          <p:attrName>ppt_x</p:attrName>
                                        </p:attrNameLst>
                                      </p:cBhvr>
                                      <p:tavLst>
                                        <p:tav tm="0">
                                          <p:val>
                                            <p:strVal val="#ppt_x"/>
                                          </p:val>
                                        </p:tav>
                                        <p:tav tm="100000">
                                          <p:val>
                                            <p:strVal val="#ppt_x"/>
                                          </p:val>
                                        </p:tav>
                                      </p:tavLst>
                                    </p:anim>
                                    <p:anim calcmode="lin" valueType="num">
                                      <p:cBhvr>
                                        <p:cTn id="23" dur="1000" fill="hold"/>
                                        <p:tgtEl>
                                          <p:spTgt spid="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9"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8150717"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311175" y="952845"/>
            <a:ext cx="1170039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itle 1">
            <a:extLst>
              <a:ext uri="{FF2B5EF4-FFF2-40B4-BE49-F238E27FC236}">
                <a16:creationId xmlns:a16="http://schemas.microsoft.com/office/drawing/2014/main" id="{A36B814F-C15D-4134-9BBE-D6F6E56136AB}"/>
              </a:ext>
            </a:extLst>
          </p:cNvPr>
          <p:cNvSpPr txBox="1">
            <a:spLocks/>
          </p:cNvSpPr>
          <p:nvPr/>
        </p:nvSpPr>
        <p:spPr>
          <a:xfrm>
            <a:off x="884220" y="165258"/>
            <a:ext cx="9224681" cy="655264"/>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nSpc>
                <a:spcPct val="100000"/>
              </a:lnSpc>
            </a:pPr>
            <a:r>
              <a:rPr lang="en-US" sz="2800" b="1" dirty="0">
                <a:latin typeface="+mn-lt"/>
              </a:rPr>
              <a:t>6-1. Operational Risk Management Goals</a:t>
            </a:r>
          </a:p>
        </p:txBody>
      </p:sp>
      <p:sp>
        <p:nvSpPr>
          <p:cNvPr id="7" name="TextBox 6">
            <a:extLst>
              <a:ext uri="{FF2B5EF4-FFF2-40B4-BE49-F238E27FC236}">
                <a16:creationId xmlns:a16="http://schemas.microsoft.com/office/drawing/2014/main" id="{868EEFCF-2AF1-451F-A2A1-55A0CC3C680A}"/>
              </a:ext>
            </a:extLst>
          </p:cNvPr>
          <p:cNvSpPr txBox="1"/>
          <p:nvPr/>
        </p:nvSpPr>
        <p:spPr>
          <a:xfrm>
            <a:off x="470647" y="1929381"/>
            <a:ext cx="10995103" cy="3146695"/>
          </a:xfrm>
          <a:prstGeom prst="rect">
            <a:avLst/>
          </a:prstGeom>
          <a:noFill/>
        </p:spPr>
        <p:txBody>
          <a:bodyPr wrap="square">
            <a:spAutoFit/>
          </a:bodyPr>
          <a:lstStyle/>
          <a:p>
            <a:pPr algn="ctr">
              <a:lnSpc>
                <a:spcPct val="250000"/>
              </a:lnSpc>
            </a:pPr>
            <a:r>
              <a:rPr lang="en-US" sz="2800" b="1" dirty="0"/>
              <a:t>Operational Risk Management proactively seeks to protect the organization by eliminating or minimizing risk. </a:t>
            </a:r>
          </a:p>
          <a:p>
            <a:pPr algn="ctr">
              <a:lnSpc>
                <a:spcPct val="250000"/>
              </a:lnSpc>
            </a:pPr>
            <a:r>
              <a:rPr lang="en-US" sz="2800" b="1" dirty="0">
                <a:solidFill>
                  <a:srgbClr val="C00000"/>
                </a:solidFill>
              </a:rPr>
              <a:t>This is The main goal….</a:t>
            </a:r>
            <a:endParaRPr lang="ar-EG" sz="2800" b="1" dirty="0">
              <a:solidFill>
                <a:srgbClr val="C00000"/>
              </a:solidFill>
            </a:endParaRPr>
          </a:p>
        </p:txBody>
      </p:sp>
    </p:spTree>
    <p:custDataLst>
      <p:tags r:id="rId1"/>
    </p:custDataLst>
    <p:extLst>
      <p:ext uri="{BB962C8B-B14F-4D97-AF65-F5344CB8AC3E}">
        <p14:creationId xmlns:p14="http://schemas.microsoft.com/office/powerpoint/2010/main" val="161633002"/>
      </p:ext>
    </p:extLst>
  </p:cSld>
  <p:clrMapOvr>
    <a:masterClrMapping/>
  </p:clrMapOvr>
  <mc:AlternateContent xmlns:mc="http://schemas.openxmlformats.org/markup-compatibility/2006" xmlns:p14="http://schemas.microsoft.com/office/powerpoint/2010/main">
    <mc:Choice Requires="p14">
      <p:transition spd="slow" p14:dur="2000" advTm="45578"/>
    </mc:Choice>
    <mc:Fallback xmlns="">
      <p:transition spd="slow" advTm="45578"/>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Effect transition="in" filter="fade">
                                      <p:cBhvr>
                                        <p:cTn id="7" dur="1000"/>
                                        <p:tgtEl>
                                          <p:spTgt spid="7">
                                            <p:txEl>
                                              <p:pRg st="0" end="0"/>
                                            </p:txEl>
                                          </p:spTgt>
                                        </p:tgtEl>
                                      </p:cBhvr>
                                    </p:animEffect>
                                    <p:anim calcmode="lin" valueType="num">
                                      <p:cBhvr>
                                        <p:cTn id="8" dur="1000" fill="hold"/>
                                        <p:tgtEl>
                                          <p:spTgt spid="7">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7">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7">
                                            <p:txEl>
                                              <p:pRg st="1" end="1"/>
                                            </p:txEl>
                                          </p:spTgt>
                                        </p:tgtEl>
                                        <p:attrNameLst>
                                          <p:attrName>style.visibility</p:attrName>
                                        </p:attrNameLst>
                                      </p:cBhvr>
                                      <p:to>
                                        <p:strVal val="visible"/>
                                      </p:to>
                                    </p:set>
                                    <p:animEffect transition="in" filter="fade">
                                      <p:cBhvr>
                                        <p:cTn id="14" dur="1000"/>
                                        <p:tgtEl>
                                          <p:spTgt spid="7">
                                            <p:txEl>
                                              <p:pRg st="1" end="1"/>
                                            </p:txEl>
                                          </p:spTgt>
                                        </p:tgtEl>
                                      </p:cBhvr>
                                    </p:animEffect>
                                    <p:anim calcmode="lin" valueType="num">
                                      <p:cBhvr>
                                        <p:cTn id="15" dur="1000" fill="hold"/>
                                        <p:tgtEl>
                                          <p:spTgt spid="7">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7">
                                            <p:txEl>
                                              <p:pRg st="1" end="1"/>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8150717"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311175" y="952845"/>
            <a:ext cx="1170039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itle 1">
            <a:extLst>
              <a:ext uri="{FF2B5EF4-FFF2-40B4-BE49-F238E27FC236}">
                <a16:creationId xmlns:a16="http://schemas.microsoft.com/office/drawing/2014/main" id="{A33606C5-1B3A-43AB-A161-07327065AEEF}"/>
              </a:ext>
            </a:extLst>
          </p:cNvPr>
          <p:cNvSpPr txBox="1">
            <a:spLocks/>
          </p:cNvSpPr>
          <p:nvPr/>
        </p:nvSpPr>
        <p:spPr>
          <a:xfrm>
            <a:off x="2230247" y="157267"/>
            <a:ext cx="6791092" cy="655264"/>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nSpc>
                <a:spcPct val="100000"/>
              </a:lnSpc>
            </a:pPr>
            <a:r>
              <a:rPr lang="en-US" sz="2800" b="1" dirty="0">
                <a:latin typeface="+mn-lt"/>
              </a:rPr>
              <a:t>7. Classification Of Operational Risk events</a:t>
            </a:r>
          </a:p>
        </p:txBody>
      </p:sp>
      <p:sp>
        <p:nvSpPr>
          <p:cNvPr id="7" name="Rectangle 6">
            <a:extLst>
              <a:ext uri="{FF2B5EF4-FFF2-40B4-BE49-F238E27FC236}">
                <a16:creationId xmlns:a16="http://schemas.microsoft.com/office/drawing/2014/main" id="{039D6DC8-14CB-4A45-B168-C61C55F0B29B}"/>
              </a:ext>
            </a:extLst>
          </p:cNvPr>
          <p:cNvSpPr/>
          <p:nvPr/>
        </p:nvSpPr>
        <p:spPr>
          <a:xfrm>
            <a:off x="493316" y="1654856"/>
            <a:ext cx="11205368" cy="3836115"/>
          </a:xfrm>
          <a:prstGeom prst="rect">
            <a:avLst/>
          </a:prstGeom>
        </p:spPr>
        <p:txBody>
          <a:bodyPr wrap="square">
            <a:spAutoFit/>
          </a:bodyPr>
          <a:lstStyle/>
          <a:p>
            <a:pPr lvl="1">
              <a:lnSpc>
                <a:spcPct val="200000"/>
              </a:lnSpc>
              <a:spcAft>
                <a:spcPts val="1200"/>
              </a:spcAft>
              <a:buFont typeface="Arial" panose="020B0604020202020204" pitchFamily="34" charset="0"/>
              <a:buChar char="•"/>
              <a:defRPr/>
            </a:pPr>
            <a:r>
              <a:rPr lang="en-US" sz="2400" b="1" dirty="0">
                <a:solidFill>
                  <a:srgbClr val="000000"/>
                </a:solidFill>
              </a:rPr>
              <a:t> Operational risk events are often classified in some manner to help analysts and managers to better address the risks. The manner of categorization depends on the field of application and industry. </a:t>
            </a:r>
          </a:p>
          <a:p>
            <a:pPr lvl="1">
              <a:lnSpc>
                <a:spcPct val="200000"/>
              </a:lnSpc>
              <a:spcAft>
                <a:spcPts val="1200"/>
              </a:spcAft>
              <a:buFont typeface="Arial" panose="020B0604020202020204" pitchFamily="34" charset="0"/>
              <a:buChar char="•"/>
              <a:defRPr/>
            </a:pPr>
            <a:r>
              <a:rPr lang="en-US" sz="2400" b="1" dirty="0">
                <a:solidFill>
                  <a:srgbClr val="000000"/>
                </a:solidFill>
              </a:rPr>
              <a:t> One way to categorize operational risks is by identifying distinct elements of the system that can be construed as the primary cause of the risk event. </a:t>
            </a:r>
          </a:p>
        </p:txBody>
      </p:sp>
    </p:spTree>
    <p:custDataLst>
      <p:tags r:id="rId1"/>
    </p:custDataLst>
    <p:extLst>
      <p:ext uri="{BB962C8B-B14F-4D97-AF65-F5344CB8AC3E}">
        <p14:creationId xmlns:p14="http://schemas.microsoft.com/office/powerpoint/2010/main" val="4255887696"/>
      </p:ext>
    </p:extLst>
  </p:cSld>
  <p:clrMapOvr>
    <a:masterClrMapping/>
  </p:clrMapOvr>
  <mc:AlternateContent xmlns:mc="http://schemas.openxmlformats.org/markup-compatibility/2006" xmlns:p14="http://schemas.microsoft.com/office/powerpoint/2010/main">
    <mc:Choice Requires="p14">
      <p:transition spd="slow" p14:dur="2000" advTm="64118"/>
    </mc:Choice>
    <mc:Fallback xmlns="">
      <p:transition spd="slow" advTm="64118"/>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Effect transition="in" filter="fade">
                                      <p:cBhvr>
                                        <p:cTn id="7" dur="1000"/>
                                        <p:tgtEl>
                                          <p:spTgt spid="7">
                                            <p:txEl>
                                              <p:pRg st="0" end="0"/>
                                            </p:txEl>
                                          </p:spTgt>
                                        </p:tgtEl>
                                      </p:cBhvr>
                                    </p:animEffect>
                                    <p:anim calcmode="lin" valueType="num">
                                      <p:cBhvr>
                                        <p:cTn id="8" dur="1000" fill="hold"/>
                                        <p:tgtEl>
                                          <p:spTgt spid="7">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7">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7">
                                            <p:txEl>
                                              <p:pRg st="1" end="1"/>
                                            </p:txEl>
                                          </p:spTgt>
                                        </p:tgtEl>
                                        <p:attrNameLst>
                                          <p:attrName>style.visibility</p:attrName>
                                        </p:attrNameLst>
                                      </p:cBhvr>
                                      <p:to>
                                        <p:strVal val="visible"/>
                                      </p:to>
                                    </p:set>
                                    <p:animEffect transition="in" filter="fade">
                                      <p:cBhvr>
                                        <p:cTn id="14" dur="1000"/>
                                        <p:tgtEl>
                                          <p:spTgt spid="7">
                                            <p:txEl>
                                              <p:pRg st="1" end="1"/>
                                            </p:txEl>
                                          </p:spTgt>
                                        </p:tgtEl>
                                      </p:cBhvr>
                                    </p:animEffect>
                                    <p:anim calcmode="lin" valueType="num">
                                      <p:cBhvr>
                                        <p:cTn id="15" dur="1000" fill="hold"/>
                                        <p:tgtEl>
                                          <p:spTgt spid="7">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7">
                                            <p:txEl>
                                              <p:pRg st="1" end="1"/>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8150717"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311175" y="952845"/>
            <a:ext cx="1170039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15A2EE88-6329-48A3-A48D-1E7412119DFD}"/>
              </a:ext>
            </a:extLst>
          </p:cNvPr>
          <p:cNvSpPr txBox="1"/>
          <p:nvPr/>
        </p:nvSpPr>
        <p:spPr>
          <a:xfrm>
            <a:off x="2352904" y="321183"/>
            <a:ext cx="5386040" cy="523220"/>
          </a:xfrm>
          <a:prstGeom prst="rect">
            <a:avLst/>
          </a:prstGeom>
          <a:noFill/>
        </p:spPr>
        <p:txBody>
          <a:bodyPr wrap="square">
            <a:spAutoFit/>
          </a:bodyPr>
          <a:lstStyle/>
          <a:p>
            <a:pPr algn="ctr">
              <a:spcBef>
                <a:spcPct val="0"/>
              </a:spcBef>
            </a:pPr>
            <a:r>
              <a:rPr lang="en-US" sz="2800" b="1" dirty="0">
                <a:ea typeface="+mj-ea"/>
                <a:cs typeface="+mj-cs"/>
              </a:rPr>
              <a:t>7-1. The 7 types of operational risk</a:t>
            </a:r>
          </a:p>
        </p:txBody>
      </p:sp>
      <p:sp>
        <p:nvSpPr>
          <p:cNvPr id="9" name="TextBox 8">
            <a:extLst>
              <a:ext uri="{FF2B5EF4-FFF2-40B4-BE49-F238E27FC236}">
                <a16:creationId xmlns:a16="http://schemas.microsoft.com/office/drawing/2014/main" id="{8E1DB193-DFBC-4E0B-82C7-2F0135AA95BF}"/>
              </a:ext>
            </a:extLst>
          </p:cNvPr>
          <p:cNvSpPr txBox="1"/>
          <p:nvPr/>
        </p:nvSpPr>
        <p:spPr>
          <a:xfrm>
            <a:off x="557561" y="1328149"/>
            <a:ext cx="11323264" cy="1692771"/>
          </a:xfrm>
          <a:prstGeom prst="rect">
            <a:avLst/>
          </a:prstGeom>
          <a:noFill/>
        </p:spPr>
        <p:txBody>
          <a:bodyPr wrap="square">
            <a:spAutoFit/>
          </a:bodyPr>
          <a:lstStyle/>
          <a:p>
            <a:r>
              <a:rPr lang="en-US" sz="2600" i="0" dirty="0">
                <a:solidFill>
                  <a:srgbClr val="2D2D2D"/>
                </a:solidFill>
                <a:effectLst/>
              </a:rPr>
              <a:t>Classifying risks according to the category to which they belong makes it easier to identify them. </a:t>
            </a:r>
          </a:p>
          <a:p>
            <a:r>
              <a:rPr lang="en-US" sz="2600" i="0" dirty="0">
                <a:solidFill>
                  <a:srgbClr val="2D2D2D"/>
                </a:solidFill>
                <a:effectLst/>
              </a:rPr>
              <a:t>Here are the 7 types of operational risk that exist so that you can recognize them within your company.</a:t>
            </a:r>
            <a:endParaRPr lang="ar-EG" sz="2600" dirty="0"/>
          </a:p>
        </p:txBody>
      </p:sp>
      <p:sp>
        <p:nvSpPr>
          <p:cNvPr id="11" name="TextBox 10">
            <a:extLst>
              <a:ext uri="{FF2B5EF4-FFF2-40B4-BE49-F238E27FC236}">
                <a16:creationId xmlns:a16="http://schemas.microsoft.com/office/drawing/2014/main" id="{A1DAF868-3BC8-4B16-9EB4-D7601650BB55}"/>
              </a:ext>
            </a:extLst>
          </p:cNvPr>
          <p:cNvSpPr txBox="1"/>
          <p:nvPr/>
        </p:nvSpPr>
        <p:spPr>
          <a:xfrm>
            <a:off x="557561" y="3180982"/>
            <a:ext cx="9276138" cy="2677656"/>
          </a:xfrm>
          <a:prstGeom prst="rect">
            <a:avLst/>
          </a:prstGeom>
          <a:noFill/>
        </p:spPr>
        <p:txBody>
          <a:bodyPr wrap="square">
            <a:spAutoFit/>
          </a:bodyPr>
          <a:lstStyle/>
          <a:p>
            <a:pPr algn="l"/>
            <a:r>
              <a:rPr lang="en-US" sz="2400" i="0" dirty="0">
                <a:solidFill>
                  <a:srgbClr val="C00000"/>
                </a:solidFill>
                <a:effectLst/>
                <a:cs typeface="+mj-cs"/>
              </a:rPr>
              <a:t>1. Internal fraud</a:t>
            </a:r>
          </a:p>
          <a:p>
            <a:pPr algn="l"/>
            <a:r>
              <a:rPr lang="en-US" sz="2400" i="0" dirty="0">
                <a:solidFill>
                  <a:srgbClr val="C00000"/>
                </a:solidFill>
                <a:effectLst/>
                <a:cs typeface="+mj-cs"/>
              </a:rPr>
              <a:t>2. External fraud</a:t>
            </a:r>
          </a:p>
          <a:p>
            <a:pPr algn="l"/>
            <a:r>
              <a:rPr lang="en-US" sz="2400" i="0" dirty="0">
                <a:solidFill>
                  <a:srgbClr val="C00000"/>
                </a:solidFill>
                <a:effectLst/>
                <a:cs typeface="+mj-cs"/>
              </a:rPr>
              <a:t>3. Technological failures</a:t>
            </a:r>
          </a:p>
          <a:p>
            <a:pPr algn="l"/>
            <a:r>
              <a:rPr lang="en-US" sz="2400" i="0" dirty="0">
                <a:solidFill>
                  <a:srgbClr val="C00000"/>
                </a:solidFill>
                <a:effectLst/>
                <a:cs typeface="+mj-cs"/>
              </a:rPr>
              <a:t>4. Process execution and management</a:t>
            </a:r>
            <a:br>
              <a:rPr lang="en-US" sz="2400" i="0" dirty="0">
                <a:solidFill>
                  <a:srgbClr val="C00000"/>
                </a:solidFill>
                <a:effectLst/>
                <a:cs typeface="+mj-cs"/>
              </a:rPr>
            </a:br>
            <a:r>
              <a:rPr lang="en-US" sz="2400" i="0" dirty="0">
                <a:solidFill>
                  <a:srgbClr val="C00000"/>
                </a:solidFill>
                <a:effectLst/>
                <a:cs typeface="+mj-cs"/>
              </a:rPr>
              <a:t>5. Labor Relations and Workplace Safety</a:t>
            </a:r>
          </a:p>
          <a:p>
            <a:pPr algn="l"/>
            <a:r>
              <a:rPr lang="en-US" sz="2400" i="0" dirty="0">
                <a:solidFill>
                  <a:srgbClr val="C00000"/>
                </a:solidFill>
                <a:effectLst/>
                <a:cs typeface="+mj-cs"/>
              </a:rPr>
              <a:t>6. Damage to tangible assets</a:t>
            </a:r>
          </a:p>
          <a:p>
            <a:pPr algn="l"/>
            <a:r>
              <a:rPr lang="en-US" sz="2400" i="0" dirty="0">
                <a:solidFill>
                  <a:srgbClr val="C00000"/>
                </a:solidFill>
                <a:effectLst/>
                <a:cs typeface="+mj-cs"/>
              </a:rPr>
              <a:t>7. Customers, products and business practices</a:t>
            </a:r>
            <a:endParaRPr lang="ar-EG" sz="2400" dirty="0">
              <a:solidFill>
                <a:srgbClr val="C00000"/>
              </a:solidFill>
              <a:cs typeface="+mj-cs"/>
            </a:endParaRPr>
          </a:p>
        </p:txBody>
      </p:sp>
    </p:spTree>
    <p:custDataLst>
      <p:tags r:id="rId1"/>
    </p:custDataLst>
    <p:extLst>
      <p:ext uri="{BB962C8B-B14F-4D97-AF65-F5344CB8AC3E}">
        <p14:creationId xmlns:p14="http://schemas.microsoft.com/office/powerpoint/2010/main" val="3032550632"/>
      </p:ext>
    </p:extLst>
  </p:cSld>
  <p:clrMapOvr>
    <a:masterClrMapping/>
  </p:clrMapOvr>
  <mc:AlternateContent xmlns:mc="http://schemas.openxmlformats.org/markup-compatibility/2006" xmlns:p14="http://schemas.microsoft.com/office/powerpoint/2010/main">
    <mc:Choice Requires="p14">
      <p:transition spd="slow" p14:dur="2000" advTm="87675"/>
    </mc:Choice>
    <mc:Fallback xmlns="">
      <p:transition spd="slow" advTm="87675"/>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1"/>
                                        </p:tgtEl>
                                        <p:attrNameLst>
                                          <p:attrName>style.visibility</p:attrName>
                                        </p:attrNameLst>
                                      </p:cBhvr>
                                      <p:to>
                                        <p:strVal val="visible"/>
                                      </p:to>
                                    </p:set>
                                    <p:animEffect transition="in" filter="fade">
                                      <p:cBhvr>
                                        <p:cTn id="14" dur="1000"/>
                                        <p:tgtEl>
                                          <p:spTgt spid="11"/>
                                        </p:tgtEl>
                                      </p:cBhvr>
                                    </p:animEffect>
                                    <p:anim calcmode="lin" valueType="num">
                                      <p:cBhvr>
                                        <p:cTn id="15" dur="1000" fill="hold"/>
                                        <p:tgtEl>
                                          <p:spTgt spid="11"/>
                                        </p:tgtEl>
                                        <p:attrNameLst>
                                          <p:attrName>ppt_x</p:attrName>
                                        </p:attrNameLst>
                                      </p:cBhvr>
                                      <p:tavLst>
                                        <p:tav tm="0">
                                          <p:val>
                                            <p:strVal val="#ppt_x"/>
                                          </p:val>
                                        </p:tav>
                                        <p:tav tm="100000">
                                          <p:val>
                                            <p:strVal val="#ppt_x"/>
                                          </p:val>
                                        </p:tav>
                                      </p:tavLst>
                                    </p:anim>
                                    <p:anim calcmode="lin" valueType="num">
                                      <p:cBhvr>
                                        <p:cTn id="16"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1"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8150717"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311175" y="952845"/>
            <a:ext cx="1170039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6" name="Content Placeholder 3">
            <a:extLst>
              <a:ext uri="{FF2B5EF4-FFF2-40B4-BE49-F238E27FC236}">
                <a16:creationId xmlns:a16="http://schemas.microsoft.com/office/drawing/2014/main" id="{B112A2B1-B9EC-4E9F-BDD4-882850EB1E42}"/>
              </a:ext>
            </a:extLst>
          </p:cNvPr>
          <p:cNvPicPr>
            <a:picLocks noChangeAspect="1"/>
          </p:cNvPicPr>
          <p:nvPr/>
        </p:nvPicPr>
        <p:blipFill>
          <a:blip r:embed="rId4"/>
          <a:stretch>
            <a:fillRect/>
          </a:stretch>
        </p:blipFill>
        <p:spPr>
          <a:xfrm>
            <a:off x="1973766" y="1051210"/>
            <a:ext cx="8351348" cy="5241421"/>
          </a:xfrm>
          <a:prstGeom prst="rect">
            <a:avLst/>
          </a:prstGeom>
          <a:effectLst>
            <a:outerShdw blurRad="228600" dist="50800" dir="5400000" algn="ctr" rotWithShape="0">
              <a:srgbClr val="000000">
                <a:alpha val="43137"/>
              </a:srgbClr>
            </a:outerShdw>
          </a:effectLst>
        </p:spPr>
      </p:pic>
      <p:sp>
        <p:nvSpPr>
          <p:cNvPr id="7" name="Title 1">
            <a:extLst>
              <a:ext uri="{FF2B5EF4-FFF2-40B4-BE49-F238E27FC236}">
                <a16:creationId xmlns:a16="http://schemas.microsoft.com/office/drawing/2014/main" id="{B3222C14-4014-4B87-BFB8-AD7B097856CE}"/>
              </a:ext>
            </a:extLst>
          </p:cNvPr>
          <p:cNvSpPr txBox="1">
            <a:spLocks/>
          </p:cNvSpPr>
          <p:nvPr/>
        </p:nvSpPr>
        <p:spPr>
          <a:xfrm>
            <a:off x="2375210" y="155101"/>
            <a:ext cx="9456233" cy="655264"/>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nSpc>
                <a:spcPct val="100000"/>
              </a:lnSpc>
            </a:pPr>
            <a:r>
              <a:rPr lang="en-US" sz="2800" b="1" dirty="0">
                <a:latin typeface="+mn-lt"/>
              </a:rPr>
              <a:t>7-2. Classification Of Operational Risk Based on primary cause.</a:t>
            </a:r>
          </a:p>
        </p:txBody>
      </p:sp>
    </p:spTree>
    <p:custDataLst>
      <p:tags r:id="rId1"/>
    </p:custDataLst>
    <p:extLst>
      <p:ext uri="{BB962C8B-B14F-4D97-AF65-F5344CB8AC3E}">
        <p14:creationId xmlns:p14="http://schemas.microsoft.com/office/powerpoint/2010/main" val="1692236624"/>
      </p:ext>
    </p:extLst>
  </p:cSld>
  <p:clrMapOvr>
    <a:masterClrMapping/>
  </p:clrMapOvr>
  <mc:AlternateContent xmlns:mc="http://schemas.openxmlformats.org/markup-compatibility/2006" xmlns:p14="http://schemas.microsoft.com/office/powerpoint/2010/main">
    <mc:Choice Requires="p14">
      <p:transition spd="slow" p14:dur="2000" advTm="141861"/>
    </mc:Choice>
    <mc:Fallback xmlns="">
      <p:transition spd="slow" advTm="141861"/>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2" presetClass="emph" presetSubtype="0" fill="hold" nodeType="clickEffect">
                                  <p:stCondLst>
                                    <p:cond delay="0"/>
                                  </p:stCondLst>
                                  <p:childTnLst>
                                    <p:animRot by="120000">
                                      <p:cBhvr>
                                        <p:cTn id="6" dur="100" fill="hold">
                                          <p:stCondLst>
                                            <p:cond delay="0"/>
                                          </p:stCondLst>
                                        </p:cTn>
                                        <p:tgtEl>
                                          <p:spTgt spid="6"/>
                                        </p:tgtEl>
                                        <p:attrNameLst>
                                          <p:attrName>r</p:attrName>
                                        </p:attrNameLst>
                                      </p:cBhvr>
                                    </p:animRot>
                                    <p:animRot by="-240000">
                                      <p:cBhvr>
                                        <p:cTn id="7" dur="200" fill="hold">
                                          <p:stCondLst>
                                            <p:cond delay="200"/>
                                          </p:stCondLst>
                                        </p:cTn>
                                        <p:tgtEl>
                                          <p:spTgt spid="6"/>
                                        </p:tgtEl>
                                        <p:attrNameLst>
                                          <p:attrName>r</p:attrName>
                                        </p:attrNameLst>
                                      </p:cBhvr>
                                    </p:animRot>
                                    <p:animRot by="240000">
                                      <p:cBhvr>
                                        <p:cTn id="8" dur="200" fill="hold">
                                          <p:stCondLst>
                                            <p:cond delay="400"/>
                                          </p:stCondLst>
                                        </p:cTn>
                                        <p:tgtEl>
                                          <p:spTgt spid="6"/>
                                        </p:tgtEl>
                                        <p:attrNameLst>
                                          <p:attrName>r</p:attrName>
                                        </p:attrNameLst>
                                      </p:cBhvr>
                                    </p:animRot>
                                    <p:animRot by="-240000">
                                      <p:cBhvr>
                                        <p:cTn id="9" dur="200" fill="hold">
                                          <p:stCondLst>
                                            <p:cond delay="600"/>
                                          </p:stCondLst>
                                        </p:cTn>
                                        <p:tgtEl>
                                          <p:spTgt spid="6"/>
                                        </p:tgtEl>
                                        <p:attrNameLst>
                                          <p:attrName>r</p:attrName>
                                        </p:attrNameLst>
                                      </p:cBhvr>
                                    </p:animRot>
                                    <p:animRot by="120000">
                                      <p:cBhvr>
                                        <p:cTn id="10" dur="200" fill="hold">
                                          <p:stCondLst>
                                            <p:cond delay="800"/>
                                          </p:stCondLst>
                                        </p:cTn>
                                        <p:tgtEl>
                                          <p:spTgt spid="6"/>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8150717"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311175" y="952845"/>
            <a:ext cx="1170039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6" name="Content Placeholder 3">
            <a:extLst>
              <a:ext uri="{FF2B5EF4-FFF2-40B4-BE49-F238E27FC236}">
                <a16:creationId xmlns:a16="http://schemas.microsoft.com/office/drawing/2014/main" id="{CD4E16FE-B42F-45E5-ADFD-C7E21EC1A717}"/>
              </a:ext>
            </a:extLst>
          </p:cNvPr>
          <p:cNvPicPr>
            <a:picLocks noChangeAspect="1"/>
          </p:cNvPicPr>
          <p:nvPr/>
        </p:nvPicPr>
        <p:blipFill>
          <a:blip r:embed="rId4"/>
          <a:stretch>
            <a:fillRect/>
          </a:stretch>
        </p:blipFill>
        <p:spPr>
          <a:xfrm>
            <a:off x="1973766" y="988604"/>
            <a:ext cx="8318883" cy="4363981"/>
          </a:xfrm>
          <a:prstGeom prst="rect">
            <a:avLst/>
          </a:prstGeom>
          <a:effectLst>
            <a:outerShdw blurRad="228600" dist="50800" dir="5400000" algn="ctr" rotWithShape="0">
              <a:srgbClr val="000000">
                <a:alpha val="43137"/>
              </a:srgbClr>
            </a:outerShdw>
          </a:effectLst>
        </p:spPr>
      </p:pic>
      <p:sp>
        <p:nvSpPr>
          <p:cNvPr id="8" name="Title 1">
            <a:extLst>
              <a:ext uri="{FF2B5EF4-FFF2-40B4-BE49-F238E27FC236}">
                <a16:creationId xmlns:a16="http://schemas.microsoft.com/office/drawing/2014/main" id="{D1F2AC15-4553-48A4-8F4F-7051D63176C5}"/>
              </a:ext>
            </a:extLst>
          </p:cNvPr>
          <p:cNvSpPr txBox="1">
            <a:spLocks/>
          </p:cNvSpPr>
          <p:nvPr/>
        </p:nvSpPr>
        <p:spPr>
          <a:xfrm>
            <a:off x="2330606" y="155101"/>
            <a:ext cx="9550219" cy="655264"/>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nSpc>
                <a:spcPct val="110000"/>
              </a:lnSpc>
            </a:pPr>
            <a:r>
              <a:rPr lang="en-US" sz="2800" b="1" dirty="0">
                <a:latin typeface="+mn-lt"/>
              </a:rPr>
              <a:t>7-3. Classification Of Operational Risk Based on primary cause.</a:t>
            </a:r>
          </a:p>
        </p:txBody>
      </p:sp>
    </p:spTree>
    <p:custDataLst>
      <p:tags r:id="rId1"/>
    </p:custDataLst>
    <p:extLst>
      <p:ext uri="{BB962C8B-B14F-4D97-AF65-F5344CB8AC3E}">
        <p14:creationId xmlns:p14="http://schemas.microsoft.com/office/powerpoint/2010/main" val="174752701"/>
      </p:ext>
    </p:extLst>
  </p:cSld>
  <p:clrMapOvr>
    <a:masterClrMapping/>
  </p:clrMapOvr>
  <mc:AlternateContent xmlns:mc="http://schemas.openxmlformats.org/markup-compatibility/2006" xmlns:p14="http://schemas.microsoft.com/office/powerpoint/2010/main">
    <mc:Choice Requires="p14">
      <p:transition spd="slow" p14:dur="2000" advTm="53337"/>
    </mc:Choice>
    <mc:Fallback xmlns="">
      <p:transition spd="slow" advTm="53337"/>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2" presetClass="emph" presetSubtype="0" fill="hold" nodeType="clickEffect">
                                  <p:stCondLst>
                                    <p:cond delay="0"/>
                                  </p:stCondLst>
                                  <p:childTnLst>
                                    <p:animRot by="120000">
                                      <p:cBhvr>
                                        <p:cTn id="6" dur="100" fill="hold">
                                          <p:stCondLst>
                                            <p:cond delay="0"/>
                                          </p:stCondLst>
                                        </p:cTn>
                                        <p:tgtEl>
                                          <p:spTgt spid="6"/>
                                        </p:tgtEl>
                                        <p:attrNameLst>
                                          <p:attrName>r</p:attrName>
                                        </p:attrNameLst>
                                      </p:cBhvr>
                                    </p:animRot>
                                    <p:animRot by="-240000">
                                      <p:cBhvr>
                                        <p:cTn id="7" dur="200" fill="hold">
                                          <p:stCondLst>
                                            <p:cond delay="200"/>
                                          </p:stCondLst>
                                        </p:cTn>
                                        <p:tgtEl>
                                          <p:spTgt spid="6"/>
                                        </p:tgtEl>
                                        <p:attrNameLst>
                                          <p:attrName>r</p:attrName>
                                        </p:attrNameLst>
                                      </p:cBhvr>
                                    </p:animRot>
                                    <p:animRot by="240000">
                                      <p:cBhvr>
                                        <p:cTn id="8" dur="200" fill="hold">
                                          <p:stCondLst>
                                            <p:cond delay="400"/>
                                          </p:stCondLst>
                                        </p:cTn>
                                        <p:tgtEl>
                                          <p:spTgt spid="6"/>
                                        </p:tgtEl>
                                        <p:attrNameLst>
                                          <p:attrName>r</p:attrName>
                                        </p:attrNameLst>
                                      </p:cBhvr>
                                    </p:animRot>
                                    <p:animRot by="-240000">
                                      <p:cBhvr>
                                        <p:cTn id="9" dur="200" fill="hold">
                                          <p:stCondLst>
                                            <p:cond delay="600"/>
                                          </p:stCondLst>
                                        </p:cTn>
                                        <p:tgtEl>
                                          <p:spTgt spid="6"/>
                                        </p:tgtEl>
                                        <p:attrNameLst>
                                          <p:attrName>r</p:attrName>
                                        </p:attrNameLst>
                                      </p:cBhvr>
                                    </p:animRot>
                                    <p:animRot by="120000">
                                      <p:cBhvr>
                                        <p:cTn id="10" dur="200" fill="hold">
                                          <p:stCondLst>
                                            <p:cond delay="800"/>
                                          </p:stCondLst>
                                        </p:cTn>
                                        <p:tgtEl>
                                          <p:spTgt spid="6"/>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8150717"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311175" y="952845"/>
            <a:ext cx="1170039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itle 1">
            <a:extLst>
              <a:ext uri="{FF2B5EF4-FFF2-40B4-BE49-F238E27FC236}">
                <a16:creationId xmlns:a16="http://schemas.microsoft.com/office/drawing/2014/main" id="{372E7952-D671-4629-BD83-84BF5F61A681}"/>
              </a:ext>
            </a:extLst>
          </p:cNvPr>
          <p:cNvSpPr txBox="1">
            <a:spLocks/>
          </p:cNvSpPr>
          <p:nvPr/>
        </p:nvSpPr>
        <p:spPr>
          <a:xfrm>
            <a:off x="1797637" y="181981"/>
            <a:ext cx="9224681" cy="655264"/>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2800" b="1" dirty="0">
                <a:latin typeface="+mn-lt"/>
              </a:rPr>
              <a:t>7-4.Classification Of Operational Risk Based on Origin </a:t>
            </a:r>
          </a:p>
        </p:txBody>
      </p:sp>
      <p:pic>
        <p:nvPicPr>
          <p:cNvPr id="7" name="Content Placeholder 3">
            <a:extLst>
              <a:ext uri="{FF2B5EF4-FFF2-40B4-BE49-F238E27FC236}">
                <a16:creationId xmlns:a16="http://schemas.microsoft.com/office/drawing/2014/main" id="{282D9EC1-9A04-4518-BF76-AE6B326D31F9}"/>
              </a:ext>
            </a:extLst>
          </p:cNvPr>
          <p:cNvPicPr>
            <a:picLocks noChangeAspect="1"/>
          </p:cNvPicPr>
          <p:nvPr/>
        </p:nvPicPr>
        <p:blipFill>
          <a:blip r:embed="rId5"/>
          <a:stretch>
            <a:fillRect/>
          </a:stretch>
        </p:blipFill>
        <p:spPr>
          <a:xfrm>
            <a:off x="1393902" y="1037064"/>
            <a:ext cx="9355874" cy="5255568"/>
          </a:xfrm>
          <a:prstGeom prst="rect">
            <a:avLst/>
          </a:prstGeom>
          <a:effectLst>
            <a:outerShdw blurRad="228600" dist="50800" dir="5400000" algn="ctr" rotWithShape="0">
              <a:srgbClr val="000000">
                <a:alpha val="43137"/>
              </a:srgbClr>
            </a:outerShdw>
          </a:effectLst>
        </p:spPr>
      </p:pic>
    </p:spTree>
    <p:custDataLst>
      <p:tags r:id="rId1"/>
    </p:custDataLst>
    <p:extLst>
      <p:ext uri="{BB962C8B-B14F-4D97-AF65-F5344CB8AC3E}">
        <p14:creationId xmlns:p14="http://schemas.microsoft.com/office/powerpoint/2010/main" val="2434003570"/>
      </p:ext>
    </p:extLst>
  </p:cSld>
  <p:clrMapOvr>
    <a:masterClrMapping/>
  </p:clrMapOvr>
  <mc:AlternateContent xmlns:mc="http://schemas.openxmlformats.org/markup-compatibility/2006" xmlns:p14="http://schemas.microsoft.com/office/powerpoint/2010/main">
    <mc:Choice Requires="p14">
      <p:transition spd="slow" p14:dur="2000" advTm="105249"/>
    </mc:Choice>
    <mc:Fallback xmlns="">
      <p:transition spd="slow" advTm="105249"/>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2" presetClass="emph" presetSubtype="0" fill="hold" nodeType="clickEffect">
                                  <p:stCondLst>
                                    <p:cond delay="0"/>
                                  </p:stCondLst>
                                  <p:childTnLst>
                                    <p:animRot by="120000">
                                      <p:cBhvr>
                                        <p:cTn id="6" dur="100" fill="hold">
                                          <p:stCondLst>
                                            <p:cond delay="0"/>
                                          </p:stCondLst>
                                        </p:cTn>
                                        <p:tgtEl>
                                          <p:spTgt spid="7"/>
                                        </p:tgtEl>
                                        <p:attrNameLst>
                                          <p:attrName>r</p:attrName>
                                        </p:attrNameLst>
                                      </p:cBhvr>
                                    </p:animRot>
                                    <p:animRot by="-240000">
                                      <p:cBhvr>
                                        <p:cTn id="7" dur="200" fill="hold">
                                          <p:stCondLst>
                                            <p:cond delay="200"/>
                                          </p:stCondLst>
                                        </p:cTn>
                                        <p:tgtEl>
                                          <p:spTgt spid="7"/>
                                        </p:tgtEl>
                                        <p:attrNameLst>
                                          <p:attrName>r</p:attrName>
                                        </p:attrNameLst>
                                      </p:cBhvr>
                                    </p:animRot>
                                    <p:animRot by="240000">
                                      <p:cBhvr>
                                        <p:cTn id="8" dur="200" fill="hold">
                                          <p:stCondLst>
                                            <p:cond delay="400"/>
                                          </p:stCondLst>
                                        </p:cTn>
                                        <p:tgtEl>
                                          <p:spTgt spid="7"/>
                                        </p:tgtEl>
                                        <p:attrNameLst>
                                          <p:attrName>r</p:attrName>
                                        </p:attrNameLst>
                                      </p:cBhvr>
                                    </p:animRot>
                                    <p:animRot by="-240000">
                                      <p:cBhvr>
                                        <p:cTn id="9" dur="200" fill="hold">
                                          <p:stCondLst>
                                            <p:cond delay="600"/>
                                          </p:stCondLst>
                                        </p:cTn>
                                        <p:tgtEl>
                                          <p:spTgt spid="7"/>
                                        </p:tgtEl>
                                        <p:attrNameLst>
                                          <p:attrName>r</p:attrName>
                                        </p:attrNameLst>
                                      </p:cBhvr>
                                    </p:animRot>
                                    <p:animRot by="120000">
                                      <p:cBhvr>
                                        <p:cTn id="10" dur="200" fill="hold">
                                          <p:stCondLst>
                                            <p:cond delay="800"/>
                                          </p:stCondLst>
                                        </p:cTn>
                                        <p:tgtEl>
                                          <p:spTgt spid="7"/>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8150717"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311175" y="952845"/>
            <a:ext cx="1170039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6" name="Content Placeholder 3">
            <a:extLst>
              <a:ext uri="{FF2B5EF4-FFF2-40B4-BE49-F238E27FC236}">
                <a16:creationId xmlns:a16="http://schemas.microsoft.com/office/drawing/2014/main" id="{5C0DB53D-A89C-4170-BCFB-A051513035F4}"/>
              </a:ext>
            </a:extLst>
          </p:cNvPr>
          <p:cNvPicPr>
            <a:picLocks noChangeAspect="1"/>
          </p:cNvPicPr>
          <p:nvPr/>
        </p:nvPicPr>
        <p:blipFill>
          <a:blip r:embed="rId4"/>
          <a:stretch>
            <a:fillRect/>
          </a:stretch>
        </p:blipFill>
        <p:spPr>
          <a:xfrm>
            <a:off x="959005" y="1155869"/>
            <a:ext cx="10036098" cy="4966151"/>
          </a:xfrm>
          <a:prstGeom prst="rect">
            <a:avLst/>
          </a:prstGeom>
          <a:effectLst>
            <a:outerShdw blurRad="228600" dist="50800" dir="5400000" algn="ctr" rotWithShape="0">
              <a:srgbClr val="000000">
                <a:alpha val="43137"/>
              </a:srgbClr>
            </a:outerShdw>
          </a:effectLst>
        </p:spPr>
      </p:pic>
      <p:sp>
        <p:nvSpPr>
          <p:cNvPr id="7" name="Title 1">
            <a:extLst>
              <a:ext uri="{FF2B5EF4-FFF2-40B4-BE49-F238E27FC236}">
                <a16:creationId xmlns:a16="http://schemas.microsoft.com/office/drawing/2014/main" id="{D20DC506-3EB1-4E31-A9BD-AABB373EF4FA}"/>
              </a:ext>
            </a:extLst>
          </p:cNvPr>
          <p:cNvSpPr txBox="1">
            <a:spLocks/>
          </p:cNvSpPr>
          <p:nvPr/>
        </p:nvSpPr>
        <p:spPr>
          <a:xfrm>
            <a:off x="2355194" y="181981"/>
            <a:ext cx="9224681" cy="655264"/>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2800" b="1" dirty="0">
                <a:latin typeface="+mn-lt"/>
              </a:rPr>
              <a:t>7-5.Classification Of Operational Risk Based on Consequence </a:t>
            </a:r>
          </a:p>
        </p:txBody>
      </p:sp>
    </p:spTree>
    <p:custDataLst>
      <p:tags r:id="rId1"/>
    </p:custDataLst>
    <p:extLst>
      <p:ext uri="{BB962C8B-B14F-4D97-AF65-F5344CB8AC3E}">
        <p14:creationId xmlns:p14="http://schemas.microsoft.com/office/powerpoint/2010/main" val="1841492153"/>
      </p:ext>
    </p:extLst>
  </p:cSld>
  <p:clrMapOvr>
    <a:masterClrMapping/>
  </p:clrMapOvr>
  <mc:AlternateContent xmlns:mc="http://schemas.openxmlformats.org/markup-compatibility/2006" xmlns:p14="http://schemas.microsoft.com/office/powerpoint/2010/main">
    <mc:Choice Requires="p14">
      <p:transition spd="slow" p14:dur="2000" advTm="108870"/>
    </mc:Choice>
    <mc:Fallback xmlns="">
      <p:transition spd="slow" advTm="10887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2" presetClass="emph" presetSubtype="0" fill="hold" nodeType="clickEffect">
                                  <p:stCondLst>
                                    <p:cond delay="0"/>
                                  </p:stCondLst>
                                  <p:childTnLst>
                                    <p:animRot by="120000">
                                      <p:cBhvr>
                                        <p:cTn id="6" dur="100" fill="hold">
                                          <p:stCondLst>
                                            <p:cond delay="0"/>
                                          </p:stCondLst>
                                        </p:cTn>
                                        <p:tgtEl>
                                          <p:spTgt spid="6"/>
                                        </p:tgtEl>
                                        <p:attrNameLst>
                                          <p:attrName>r</p:attrName>
                                        </p:attrNameLst>
                                      </p:cBhvr>
                                    </p:animRot>
                                    <p:animRot by="-240000">
                                      <p:cBhvr>
                                        <p:cTn id="7" dur="200" fill="hold">
                                          <p:stCondLst>
                                            <p:cond delay="200"/>
                                          </p:stCondLst>
                                        </p:cTn>
                                        <p:tgtEl>
                                          <p:spTgt spid="6"/>
                                        </p:tgtEl>
                                        <p:attrNameLst>
                                          <p:attrName>r</p:attrName>
                                        </p:attrNameLst>
                                      </p:cBhvr>
                                    </p:animRot>
                                    <p:animRot by="240000">
                                      <p:cBhvr>
                                        <p:cTn id="8" dur="200" fill="hold">
                                          <p:stCondLst>
                                            <p:cond delay="400"/>
                                          </p:stCondLst>
                                        </p:cTn>
                                        <p:tgtEl>
                                          <p:spTgt spid="6"/>
                                        </p:tgtEl>
                                        <p:attrNameLst>
                                          <p:attrName>r</p:attrName>
                                        </p:attrNameLst>
                                      </p:cBhvr>
                                    </p:animRot>
                                    <p:animRot by="-240000">
                                      <p:cBhvr>
                                        <p:cTn id="9" dur="200" fill="hold">
                                          <p:stCondLst>
                                            <p:cond delay="600"/>
                                          </p:stCondLst>
                                        </p:cTn>
                                        <p:tgtEl>
                                          <p:spTgt spid="6"/>
                                        </p:tgtEl>
                                        <p:attrNameLst>
                                          <p:attrName>r</p:attrName>
                                        </p:attrNameLst>
                                      </p:cBhvr>
                                    </p:animRot>
                                    <p:animRot by="120000">
                                      <p:cBhvr>
                                        <p:cTn id="10" dur="200" fill="hold">
                                          <p:stCondLst>
                                            <p:cond delay="800"/>
                                          </p:stCondLst>
                                        </p:cTn>
                                        <p:tgtEl>
                                          <p:spTgt spid="6"/>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8150717"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311175" y="930543"/>
            <a:ext cx="1170039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itle 1">
            <a:extLst>
              <a:ext uri="{FF2B5EF4-FFF2-40B4-BE49-F238E27FC236}">
                <a16:creationId xmlns:a16="http://schemas.microsoft.com/office/drawing/2014/main" id="{974FF284-B97C-4839-9617-CA725C59CCA4}"/>
              </a:ext>
            </a:extLst>
          </p:cNvPr>
          <p:cNvSpPr txBox="1">
            <a:spLocks/>
          </p:cNvSpPr>
          <p:nvPr/>
        </p:nvSpPr>
        <p:spPr>
          <a:xfrm>
            <a:off x="433836" y="155101"/>
            <a:ext cx="9224681" cy="655264"/>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2800" b="1" dirty="0">
                <a:latin typeface="+mn-lt"/>
              </a:rPr>
              <a:t>8. Importance Of systems approach</a:t>
            </a:r>
          </a:p>
        </p:txBody>
      </p:sp>
      <p:sp>
        <p:nvSpPr>
          <p:cNvPr id="7" name="Rectangle 6">
            <a:extLst>
              <a:ext uri="{FF2B5EF4-FFF2-40B4-BE49-F238E27FC236}">
                <a16:creationId xmlns:a16="http://schemas.microsoft.com/office/drawing/2014/main" id="{5B9C34FD-AE35-4C61-A027-7292ECD8B43A}"/>
              </a:ext>
            </a:extLst>
          </p:cNvPr>
          <p:cNvSpPr/>
          <p:nvPr/>
        </p:nvSpPr>
        <p:spPr>
          <a:xfrm>
            <a:off x="418969" y="1303713"/>
            <a:ext cx="11354061" cy="4066947"/>
          </a:xfrm>
          <a:prstGeom prst="rect">
            <a:avLst/>
          </a:prstGeom>
        </p:spPr>
        <p:txBody>
          <a:bodyPr wrap="square">
            <a:spAutoFit/>
          </a:bodyPr>
          <a:lstStyle/>
          <a:p>
            <a:pPr algn="ctr">
              <a:lnSpc>
                <a:spcPct val="150000"/>
              </a:lnSpc>
              <a:defRPr/>
            </a:pPr>
            <a:r>
              <a:rPr lang="en-US" sz="2400" b="1" u="sng" dirty="0">
                <a:solidFill>
                  <a:srgbClr val="852F4A"/>
                </a:solidFill>
                <a:ea typeface="+mj-ea"/>
                <a:cs typeface="+mj-cs"/>
              </a:rPr>
              <a:t>What is a system?</a:t>
            </a:r>
          </a:p>
          <a:p>
            <a:pPr algn="ctr">
              <a:lnSpc>
                <a:spcPct val="150000"/>
              </a:lnSpc>
              <a:defRPr/>
            </a:pPr>
            <a:endParaRPr lang="en-US" sz="2400" b="1" u="sng" dirty="0">
              <a:solidFill>
                <a:srgbClr val="852F4A"/>
              </a:solidFill>
              <a:ea typeface="+mj-ea"/>
              <a:cs typeface="+mj-cs"/>
            </a:endParaRPr>
          </a:p>
          <a:p>
            <a:pPr marL="800100" lvl="1" indent="-342900">
              <a:lnSpc>
                <a:spcPct val="150000"/>
              </a:lnSpc>
              <a:spcAft>
                <a:spcPts val="1200"/>
              </a:spcAft>
              <a:buFont typeface="Wingdings" panose="05000000000000000000" pitchFamily="2" charset="2"/>
              <a:buChar char="§"/>
              <a:defRPr/>
            </a:pPr>
            <a:r>
              <a:rPr lang="en-US" sz="2400" dirty="0">
                <a:ea typeface="+mj-ea"/>
                <a:cs typeface="+mj-cs"/>
              </a:rPr>
              <a:t>A system can be described as a collection of interrelated elements contributing toward a common goal. </a:t>
            </a:r>
          </a:p>
          <a:p>
            <a:pPr marL="800100" lvl="1" indent="-342900">
              <a:lnSpc>
                <a:spcPct val="150000"/>
              </a:lnSpc>
              <a:spcAft>
                <a:spcPts val="1200"/>
              </a:spcAft>
              <a:buFont typeface="Wingdings" panose="05000000000000000000" pitchFamily="2" charset="2"/>
              <a:buChar char="§"/>
              <a:defRPr/>
            </a:pPr>
            <a:r>
              <a:rPr lang="en-US" sz="2400" dirty="0">
                <a:ea typeface="+mj-ea"/>
                <a:cs typeface="+mj-cs"/>
              </a:rPr>
              <a:t>As an example, an automobile can be described as a system made up of a collection of elements (transmission, power, electronics, and other elements) all contributing toward the common goal of transporting passengers and cargo. </a:t>
            </a:r>
          </a:p>
        </p:txBody>
      </p:sp>
    </p:spTree>
    <p:custDataLst>
      <p:tags r:id="rId1"/>
    </p:custDataLst>
    <p:extLst>
      <p:ext uri="{BB962C8B-B14F-4D97-AF65-F5344CB8AC3E}">
        <p14:creationId xmlns:p14="http://schemas.microsoft.com/office/powerpoint/2010/main" val="3419910945"/>
      </p:ext>
    </p:extLst>
  </p:cSld>
  <p:clrMapOvr>
    <a:masterClrMapping/>
  </p:clrMapOvr>
  <mc:AlternateContent xmlns:mc="http://schemas.openxmlformats.org/markup-compatibility/2006" xmlns:p14="http://schemas.microsoft.com/office/powerpoint/2010/main">
    <mc:Choice Requires="p14">
      <p:transition spd="slow" p14:dur="2000" advTm="27247"/>
    </mc:Choice>
    <mc:Fallback xmlns="">
      <p:transition spd="slow" advTm="27247"/>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Effect transition="in" filter="fade">
                                      <p:cBhvr>
                                        <p:cTn id="7" dur="1000"/>
                                        <p:tgtEl>
                                          <p:spTgt spid="7">
                                            <p:txEl>
                                              <p:pRg st="0" end="0"/>
                                            </p:txEl>
                                          </p:spTgt>
                                        </p:tgtEl>
                                      </p:cBhvr>
                                    </p:animEffect>
                                    <p:anim calcmode="lin" valueType="num">
                                      <p:cBhvr>
                                        <p:cTn id="8" dur="1000" fill="hold"/>
                                        <p:tgtEl>
                                          <p:spTgt spid="7">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7">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7">
                                            <p:txEl>
                                              <p:pRg st="2" end="2"/>
                                            </p:txEl>
                                          </p:spTgt>
                                        </p:tgtEl>
                                        <p:attrNameLst>
                                          <p:attrName>style.visibility</p:attrName>
                                        </p:attrNameLst>
                                      </p:cBhvr>
                                      <p:to>
                                        <p:strVal val="visible"/>
                                      </p:to>
                                    </p:set>
                                    <p:animEffect transition="in" filter="fade">
                                      <p:cBhvr>
                                        <p:cTn id="14" dur="1000"/>
                                        <p:tgtEl>
                                          <p:spTgt spid="7">
                                            <p:txEl>
                                              <p:pRg st="2" end="2"/>
                                            </p:txEl>
                                          </p:spTgt>
                                        </p:tgtEl>
                                      </p:cBhvr>
                                    </p:animEffect>
                                    <p:anim calcmode="lin" valueType="num">
                                      <p:cBhvr>
                                        <p:cTn id="15" dur="1000" fill="hold"/>
                                        <p:tgtEl>
                                          <p:spTgt spid="7">
                                            <p:txEl>
                                              <p:pRg st="2" end="2"/>
                                            </p:txEl>
                                          </p:spTgt>
                                        </p:tgtEl>
                                        <p:attrNameLst>
                                          <p:attrName>ppt_x</p:attrName>
                                        </p:attrNameLst>
                                      </p:cBhvr>
                                      <p:tavLst>
                                        <p:tav tm="0">
                                          <p:val>
                                            <p:strVal val="#ppt_x"/>
                                          </p:val>
                                        </p:tav>
                                        <p:tav tm="100000">
                                          <p:val>
                                            <p:strVal val="#ppt_x"/>
                                          </p:val>
                                        </p:tav>
                                      </p:tavLst>
                                    </p:anim>
                                    <p:anim calcmode="lin" valueType="num">
                                      <p:cBhvr>
                                        <p:cTn id="16" dur="1000" fill="hold"/>
                                        <p:tgtEl>
                                          <p:spTgt spid="7">
                                            <p:txEl>
                                              <p:pRg st="2" end="2"/>
                                            </p:txEl>
                                          </p:spTgt>
                                        </p:tgtEl>
                                        <p:attrNameLst>
                                          <p:attrName>ppt_y</p:attrName>
                                        </p:attrNameLst>
                                      </p:cBhvr>
                                      <p:tavLst>
                                        <p:tav tm="0">
                                          <p:val>
                                            <p:strVal val="#ppt_y+.1"/>
                                          </p:val>
                                        </p:tav>
                                        <p:tav tm="100000">
                                          <p:val>
                                            <p:strVal val="#ppt_y"/>
                                          </p:val>
                                        </p:tav>
                                      </p:tavLst>
                                    </p:anim>
                                  </p:childTnLst>
                                </p:cTn>
                              </p:par>
                              <p:par>
                                <p:cTn id="17" presetID="42" presetClass="entr" presetSubtype="0" fill="hold" nodeType="withEffect">
                                  <p:stCondLst>
                                    <p:cond delay="0"/>
                                  </p:stCondLst>
                                  <p:childTnLst>
                                    <p:set>
                                      <p:cBhvr>
                                        <p:cTn id="18" dur="1" fill="hold">
                                          <p:stCondLst>
                                            <p:cond delay="0"/>
                                          </p:stCondLst>
                                        </p:cTn>
                                        <p:tgtEl>
                                          <p:spTgt spid="7">
                                            <p:txEl>
                                              <p:pRg st="3" end="3"/>
                                            </p:txEl>
                                          </p:spTgt>
                                        </p:tgtEl>
                                        <p:attrNameLst>
                                          <p:attrName>style.visibility</p:attrName>
                                        </p:attrNameLst>
                                      </p:cBhvr>
                                      <p:to>
                                        <p:strVal val="visible"/>
                                      </p:to>
                                    </p:set>
                                    <p:animEffect transition="in" filter="fade">
                                      <p:cBhvr>
                                        <p:cTn id="19" dur="1000"/>
                                        <p:tgtEl>
                                          <p:spTgt spid="7">
                                            <p:txEl>
                                              <p:pRg st="3" end="3"/>
                                            </p:txEl>
                                          </p:spTgt>
                                        </p:tgtEl>
                                      </p:cBhvr>
                                    </p:animEffect>
                                    <p:anim calcmode="lin" valueType="num">
                                      <p:cBhvr>
                                        <p:cTn id="20" dur="1000" fill="hold"/>
                                        <p:tgtEl>
                                          <p:spTgt spid="7">
                                            <p:txEl>
                                              <p:pRg st="3" end="3"/>
                                            </p:txEl>
                                          </p:spTgt>
                                        </p:tgtEl>
                                        <p:attrNameLst>
                                          <p:attrName>ppt_x</p:attrName>
                                        </p:attrNameLst>
                                      </p:cBhvr>
                                      <p:tavLst>
                                        <p:tav tm="0">
                                          <p:val>
                                            <p:strVal val="#ppt_x"/>
                                          </p:val>
                                        </p:tav>
                                        <p:tav tm="100000">
                                          <p:val>
                                            <p:strVal val="#ppt_x"/>
                                          </p:val>
                                        </p:tav>
                                      </p:tavLst>
                                    </p:anim>
                                    <p:anim calcmode="lin" valueType="num">
                                      <p:cBhvr>
                                        <p:cTn id="21" dur="1000" fill="hold"/>
                                        <p:tgtEl>
                                          <p:spTgt spid="7">
                                            <p:txEl>
                                              <p:pRg st="3" end="3"/>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8150717"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311175" y="952845"/>
            <a:ext cx="1170039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itle 1">
            <a:extLst>
              <a:ext uri="{FF2B5EF4-FFF2-40B4-BE49-F238E27FC236}">
                <a16:creationId xmlns:a16="http://schemas.microsoft.com/office/drawing/2014/main" id="{E4C7E653-EE28-4C6B-A2D9-9E376BFF4633}"/>
              </a:ext>
            </a:extLst>
          </p:cNvPr>
          <p:cNvSpPr txBox="1">
            <a:spLocks/>
          </p:cNvSpPr>
          <p:nvPr/>
        </p:nvSpPr>
        <p:spPr>
          <a:xfrm>
            <a:off x="444989" y="153091"/>
            <a:ext cx="9224681" cy="655264"/>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2800" b="1" dirty="0">
                <a:latin typeface="+mn-lt"/>
              </a:rPr>
              <a:t>8-1. ways to characterize a system</a:t>
            </a:r>
          </a:p>
        </p:txBody>
      </p:sp>
      <p:sp>
        <p:nvSpPr>
          <p:cNvPr id="7" name="Rectangle 6">
            <a:extLst>
              <a:ext uri="{FF2B5EF4-FFF2-40B4-BE49-F238E27FC236}">
                <a16:creationId xmlns:a16="http://schemas.microsoft.com/office/drawing/2014/main" id="{AB3986F3-06F0-4FB7-901F-1E12663917E8}"/>
              </a:ext>
            </a:extLst>
          </p:cNvPr>
          <p:cNvSpPr/>
          <p:nvPr/>
        </p:nvSpPr>
        <p:spPr>
          <a:xfrm>
            <a:off x="526764" y="1024230"/>
            <a:ext cx="11354061" cy="4774833"/>
          </a:xfrm>
          <a:prstGeom prst="rect">
            <a:avLst/>
          </a:prstGeom>
        </p:spPr>
        <p:txBody>
          <a:bodyPr wrap="square">
            <a:spAutoFit/>
          </a:bodyPr>
          <a:lstStyle/>
          <a:p>
            <a:pPr marL="342900" indent="-342900">
              <a:lnSpc>
                <a:spcPct val="150000"/>
              </a:lnSpc>
              <a:buFont typeface="Wingdings" panose="05000000000000000000" pitchFamily="2" charset="2"/>
              <a:buChar char="§"/>
              <a:defRPr/>
            </a:pPr>
            <a:r>
              <a:rPr lang="en-US" sz="2400" b="1" u="sng" dirty="0">
                <a:solidFill>
                  <a:srgbClr val="FF0000"/>
                </a:solidFill>
                <a:cs typeface="+mj-cs"/>
              </a:rPr>
              <a:t>2. What are the ways to characterize a system?</a:t>
            </a:r>
          </a:p>
          <a:p>
            <a:pPr>
              <a:lnSpc>
                <a:spcPct val="150000"/>
              </a:lnSpc>
              <a:defRPr/>
            </a:pPr>
            <a:endParaRPr lang="en-US" sz="2400" b="1" u="sng" dirty="0">
              <a:solidFill>
                <a:srgbClr val="FF0000"/>
              </a:solidFill>
              <a:cs typeface="+mj-cs"/>
            </a:endParaRPr>
          </a:p>
          <a:p>
            <a:pPr marL="800100" lvl="1" indent="-342900">
              <a:lnSpc>
                <a:spcPct val="150000"/>
              </a:lnSpc>
              <a:spcAft>
                <a:spcPts val="1200"/>
              </a:spcAft>
              <a:buFont typeface="Wingdings" panose="05000000000000000000" pitchFamily="2" charset="2"/>
              <a:buChar char="§"/>
              <a:defRPr/>
            </a:pPr>
            <a:r>
              <a:rPr lang="en-US" sz="2400" dirty="0">
                <a:solidFill>
                  <a:srgbClr val="000000"/>
                </a:solidFill>
                <a:cs typeface="+mj-cs"/>
              </a:rPr>
              <a:t>A system can be characterized by the means of the elements that make them up, their objectives, or the nature of their interrelationships. </a:t>
            </a:r>
          </a:p>
          <a:p>
            <a:pPr marL="800100" lvl="1" indent="-342900">
              <a:lnSpc>
                <a:spcPct val="150000"/>
              </a:lnSpc>
              <a:spcAft>
                <a:spcPts val="1200"/>
              </a:spcAft>
              <a:buFont typeface="Wingdings" panose="05000000000000000000" pitchFamily="2" charset="2"/>
              <a:buChar char="§"/>
              <a:defRPr/>
            </a:pPr>
            <a:r>
              <a:rPr lang="en-US" sz="2400" dirty="0">
                <a:solidFill>
                  <a:srgbClr val="000000"/>
                </a:solidFill>
                <a:cs typeface="+mj-cs"/>
              </a:rPr>
              <a:t>For example, a modern automobile can be characterized by its automatic transmission, four-wheel drivetrain, electronic ignition, six cylinder engines, antilock brakes, and other elements that make up the particular automobile.</a:t>
            </a:r>
          </a:p>
          <a:p>
            <a:pPr marL="800100" lvl="1" indent="-342900">
              <a:lnSpc>
                <a:spcPct val="150000"/>
              </a:lnSpc>
              <a:spcAft>
                <a:spcPts val="1200"/>
              </a:spcAft>
              <a:buFont typeface="Wingdings" panose="05000000000000000000" pitchFamily="2" charset="2"/>
              <a:buChar char="§"/>
              <a:defRPr/>
            </a:pPr>
            <a:r>
              <a:rPr lang="en-US" sz="2400" dirty="0">
                <a:solidFill>
                  <a:srgbClr val="000000"/>
                </a:solidFill>
                <a:cs typeface="+mj-cs"/>
              </a:rPr>
              <a:t> This same system can also be characterized by how its elements work together.</a:t>
            </a:r>
          </a:p>
        </p:txBody>
      </p:sp>
    </p:spTree>
    <p:custDataLst>
      <p:tags r:id="rId1"/>
    </p:custDataLst>
    <p:extLst>
      <p:ext uri="{BB962C8B-B14F-4D97-AF65-F5344CB8AC3E}">
        <p14:creationId xmlns:p14="http://schemas.microsoft.com/office/powerpoint/2010/main" val="2818835577"/>
      </p:ext>
    </p:extLst>
  </p:cSld>
  <p:clrMapOvr>
    <a:masterClrMapping/>
  </p:clrMapOvr>
  <mc:AlternateContent xmlns:mc="http://schemas.openxmlformats.org/markup-compatibility/2006" xmlns:p14="http://schemas.microsoft.com/office/powerpoint/2010/main">
    <mc:Choice Requires="p14">
      <p:transition spd="slow" p14:dur="2000" advTm="77915"/>
    </mc:Choice>
    <mc:Fallback xmlns="">
      <p:transition spd="slow" advTm="77915"/>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Effect transition="in" filter="fade">
                                      <p:cBhvr>
                                        <p:cTn id="7" dur="1000"/>
                                        <p:tgtEl>
                                          <p:spTgt spid="7">
                                            <p:txEl>
                                              <p:pRg st="0" end="0"/>
                                            </p:txEl>
                                          </p:spTgt>
                                        </p:tgtEl>
                                      </p:cBhvr>
                                    </p:animEffect>
                                    <p:anim calcmode="lin" valueType="num">
                                      <p:cBhvr>
                                        <p:cTn id="8" dur="1000" fill="hold"/>
                                        <p:tgtEl>
                                          <p:spTgt spid="7">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7">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7">
                                            <p:txEl>
                                              <p:pRg st="2" end="2"/>
                                            </p:txEl>
                                          </p:spTgt>
                                        </p:tgtEl>
                                        <p:attrNameLst>
                                          <p:attrName>style.visibility</p:attrName>
                                        </p:attrNameLst>
                                      </p:cBhvr>
                                      <p:to>
                                        <p:strVal val="visible"/>
                                      </p:to>
                                    </p:set>
                                    <p:animEffect transition="in" filter="fade">
                                      <p:cBhvr>
                                        <p:cTn id="14" dur="1000"/>
                                        <p:tgtEl>
                                          <p:spTgt spid="7">
                                            <p:txEl>
                                              <p:pRg st="2" end="2"/>
                                            </p:txEl>
                                          </p:spTgt>
                                        </p:tgtEl>
                                      </p:cBhvr>
                                    </p:animEffect>
                                    <p:anim calcmode="lin" valueType="num">
                                      <p:cBhvr>
                                        <p:cTn id="15" dur="1000" fill="hold"/>
                                        <p:tgtEl>
                                          <p:spTgt spid="7">
                                            <p:txEl>
                                              <p:pRg st="2" end="2"/>
                                            </p:txEl>
                                          </p:spTgt>
                                        </p:tgtEl>
                                        <p:attrNameLst>
                                          <p:attrName>ppt_x</p:attrName>
                                        </p:attrNameLst>
                                      </p:cBhvr>
                                      <p:tavLst>
                                        <p:tav tm="0">
                                          <p:val>
                                            <p:strVal val="#ppt_x"/>
                                          </p:val>
                                        </p:tav>
                                        <p:tav tm="100000">
                                          <p:val>
                                            <p:strVal val="#ppt_x"/>
                                          </p:val>
                                        </p:tav>
                                      </p:tavLst>
                                    </p:anim>
                                    <p:anim calcmode="lin" valueType="num">
                                      <p:cBhvr>
                                        <p:cTn id="16" dur="1000" fill="hold"/>
                                        <p:tgtEl>
                                          <p:spTgt spid="7">
                                            <p:txEl>
                                              <p:pRg st="2" end="2"/>
                                            </p:txEl>
                                          </p:spTgt>
                                        </p:tgtEl>
                                        <p:attrNameLst>
                                          <p:attrName>ppt_y</p:attrName>
                                        </p:attrNameLst>
                                      </p:cBhvr>
                                      <p:tavLst>
                                        <p:tav tm="0">
                                          <p:val>
                                            <p:strVal val="#ppt_y+.1"/>
                                          </p:val>
                                        </p:tav>
                                        <p:tav tm="100000">
                                          <p:val>
                                            <p:strVal val="#ppt_y"/>
                                          </p:val>
                                        </p:tav>
                                      </p:tavLst>
                                    </p:anim>
                                  </p:childTnLst>
                                </p:cTn>
                              </p:par>
                              <p:par>
                                <p:cTn id="17" presetID="42" presetClass="entr" presetSubtype="0" fill="hold" nodeType="withEffect">
                                  <p:stCondLst>
                                    <p:cond delay="0"/>
                                  </p:stCondLst>
                                  <p:childTnLst>
                                    <p:set>
                                      <p:cBhvr>
                                        <p:cTn id="18" dur="1" fill="hold">
                                          <p:stCondLst>
                                            <p:cond delay="0"/>
                                          </p:stCondLst>
                                        </p:cTn>
                                        <p:tgtEl>
                                          <p:spTgt spid="7">
                                            <p:txEl>
                                              <p:pRg st="3" end="3"/>
                                            </p:txEl>
                                          </p:spTgt>
                                        </p:tgtEl>
                                        <p:attrNameLst>
                                          <p:attrName>style.visibility</p:attrName>
                                        </p:attrNameLst>
                                      </p:cBhvr>
                                      <p:to>
                                        <p:strVal val="visible"/>
                                      </p:to>
                                    </p:set>
                                    <p:animEffect transition="in" filter="fade">
                                      <p:cBhvr>
                                        <p:cTn id="19" dur="1000"/>
                                        <p:tgtEl>
                                          <p:spTgt spid="7">
                                            <p:txEl>
                                              <p:pRg st="3" end="3"/>
                                            </p:txEl>
                                          </p:spTgt>
                                        </p:tgtEl>
                                      </p:cBhvr>
                                    </p:animEffect>
                                    <p:anim calcmode="lin" valueType="num">
                                      <p:cBhvr>
                                        <p:cTn id="20" dur="1000" fill="hold"/>
                                        <p:tgtEl>
                                          <p:spTgt spid="7">
                                            <p:txEl>
                                              <p:pRg st="3" end="3"/>
                                            </p:txEl>
                                          </p:spTgt>
                                        </p:tgtEl>
                                        <p:attrNameLst>
                                          <p:attrName>ppt_x</p:attrName>
                                        </p:attrNameLst>
                                      </p:cBhvr>
                                      <p:tavLst>
                                        <p:tav tm="0">
                                          <p:val>
                                            <p:strVal val="#ppt_x"/>
                                          </p:val>
                                        </p:tav>
                                        <p:tav tm="100000">
                                          <p:val>
                                            <p:strVal val="#ppt_x"/>
                                          </p:val>
                                        </p:tav>
                                      </p:tavLst>
                                    </p:anim>
                                    <p:anim calcmode="lin" valueType="num">
                                      <p:cBhvr>
                                        <p:cTn id="21" dur="1000" fill="hold"/>
                                        <p:tgtEl>
                                          <p:spTgt spid="7">
                                            <p:txEl>
                                              <p:pRg st="3" end="3"/>
                                            </p:txEl>
                                          </p:spTgt>
                                        </p:tgtEl>
                                        <p:attrNameLst>
                                          <p:attrName>ppt_y</p:attrName>
                                        </p:attrNameLst>
                                      </p:cBhvr>
                                      <p:tavLst>
                                        <p:tav tm="0">
                                          <p:val>
                                            <p:strVal val="#ppt_y+.1"/>
                                          </p:val>
                                        </p:tav>
                                        <p:tav tm="100000">
                                          <p:val>
                                            <p:strVal val="#ppt_y"/>
                                          </p:val>
                                        </p:tav>
                                      </p:tavLst>
                                    </p:anim>
                                  </p:childTnLst>
                                </p:cTn>
                              </p:par>
                              <p:par>
                                <p:cTn id="22" presetID="42" presetClass="entr" presetSubtype="0" fill="hold" nodeType="withEffect">
                                  <p:stCondLst>
                                    <p:cond delay="0"/>
                                  </p:stCondLst>
                                  <p:childTnLst>
                                    <p:set>
                                      <p:cBhvr>
                                        <p:cTn id="23" dur="1" fill="hold">
                                          <p:stCondLst>
                                            <p:cond delay="0"/>
                                          </p:stCondLst>
                                        </p:cTn>
                                        <p:tgtEl>
                                          <p:spTgt spid="7">
                                            <p:txEl>
                                              <p:pRg st="4" end="4"/>
                                            </p:txEl>
                                          </p:spTgt>
                                        </p:tgtEl>
                                        <p:attrNameLst>
                                          <p:attrName>style.visibility</p:attrName>
                                        </p:attrNameLst>
                                      </p:cBhvr>
                                      <p:to>
                                        <p:strVal val="visible"/>
                                      </p:to>
                                    </p:set>
                                    <p:animEffect transition="in" filter="fade">
                                      <p:cBhvr>
                                        <p:cTn id="24" dur="1000"/>
                                        <p:tgtEl>
                                          <p:spTgt spid="7">
                                            <p:txEl>
                                              <p:pRg st="4" end="4"/>
                                            </p:txEl>
                                          </p:spTgt>
                                        </p:tgtEl>
                                      </p:cBhvr>
                                    </p:animEffect>
                                    <p:anim calcmode="lin" valueType="num">
                                      <p:cBhvr>
                                        <p:cTn id="25" dur="1000" fill="hold"/>
                                        <p:tgtEl>
                                          <p:spTgt spid="7">
                                            <p:txEl>
                                              <p:pRg st="4" end="4"/>
                                            </p:txEl>
                                          </p:spTgt>
                                        </p:tgtEl>
                                        <p:attrNameLst>
                                          <p:attrName>ppt_x</p:attrName>
                                        </p:attrNameLst>
                                      </p:cBhvr>
                                      <p:tavLst>
                                        <p:tav tm="0">
                                          <p:val>
                                            <p:strVal val="#ppt_x"/>
                                          </p:val>
                                        </p:tav>
                                        <p:tav tm="100000">
                                          <p:val>
                                            <p:strVal val="#ppt_x"/>
                                          </p:val>
                                        </p:tav>
                                      </p:tavLst>
                                    </p:anim>
                                    <p:anim calcmode="lin" valueType="num">
                                      <p:cBhvr>
                                        <p:cTn id="26" dur="1000" fill="hold"/>
                                        <p:tgtEl>
                                          <p:spTgt spid="7">
                                            <p:txEl>
                                              <p:pRg st="4" end="4"/>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8150717"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311175" y="952845"/>
            <a:ext cx="1170039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itle 1">
            <a:extLst>
              <a:ext uri="{FF2B5EF4-FFF2-40B4-BE49-F238E27FC236}">
                <a16:creationId xmlns:a16="http://schemas.microsoft.com/office/drawing/2014/main" id="{906BA1AB-2211-49A3-A970-ADE86E891344}"/>
              </a:ext>
            </a:extLst>
          </p:cNvPr>
          <p:cNvSpPr txBox="1">
            <a:spLocks/>
          </p:cNvSpPr>
          <p:nvPr/>
        </p:nvSpPr>
        <p:spPr>
          <a:xfrm>
            <a:off x="-387997" y="188554"/>
            <a:ext cx="9224681" cy="655264"/>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2800" b="1" dirty="0">
                <a:latin typeface="+mn-lt"/>
              </a:rPr>
              <a:t>8-2. systems approach</a:t>
            </a:r>
          </a:p>
        </p:txBody>
      </p:sp>
      <p:sp>
        <p:nvSpPr>
          <p:cNvPr id="7" name="Rectangle 6">
            <a:extLst>
              <a:ext uri="{FF2B5EF4-FFF2-40B4-BE49-F238E27FC236}">
                <a16:creationId xmlns:a16="http://schemas.microsoft.com/office/drawing/2014/main" id="{EEEA27EA-A024-4153-AC79-EBB8FEBE2FF2}"/>
              </a:ext>
            </a:extLst>
          </p:cNvPr>
          <p:cNvSpPr/>
          <p:nvPr/>
        </p:nvSpPr>
        <p:spPr>
          <a:xfrm>
            <a:off x="418969" y="1504431"/>
            <a:ext cx="11354061" cy="2805063"/>
          </a:xfrm>
          <a:prstGeom prst="rect">
            <a:avLst/>
          </a:prstGeom>
        </p:spPr>
        <p:txBody>
          <a:bodyPr wrap="square">
            <a:spAutoFit/>
          </a:bodyPr>
          <a:lstStyle/>
          <a:p>
            <a:pPr algn="just">
              <a:lnSpc>
                <a:spcPct val="150000"/>
              </a:lnSpc>
              <a:defRPr/>
            </a:pPr>
            <a:r>
              <a:rPr lang="en-US" sz="2400" b="1" dirty="0">
                <a:solidFill>
                  <a:srgbClr val="FF0000"/>
                </a:solidFill>
                <a:latin typeface="Calibri" panose="020F0502020204030204"/>
              </a:rPr>
              <a:t>3.What is a systems approach?</a:t>
            </a:r>
          </a:p>
          <a:p>
            <a:pPr marL="800100" lvl="1" indent="-342900">
              <a:lnSpc>
                <a:spcPct val="150000"/>
              </a:lnSpc>
              <a:spcAft>
                <a:spcPts val="1200"/>
              </a:spcAft>
              <a:buFont typeface="Wingdings" panose="05000000000000000000" pitchFamily="2" charset="2"/>
              <a:buChar char="§"/>
              <a:defRPr/>
            </a:pPr>
            <a:r>
              <a:rPr lang="en-US" sz="2400" dirty="0">
                <a:solidFill>
                  <a:srgbClr val="000000"/>
                </a:solidFill>
                <a:cs typeface="+mj-cs"/>
              </a:rPr>
              <a:t>A systems approach pertains to the approach of analyzing an entity by recognizing the elements that make it up, their objectives and their interrelationships. This approach is often employed by analysts in various fields or disciplines of applied sciences, for example, engineering, pure sciences, and social sciences.</a:t>
            </a:r>
          </a:p>
        </p:txBody>
      </p:sp>
    </p:spTree>
    <p:custDataLst>
      <p:tags r:id="rId1"/>
    </p:custDataLst>
    <p:extLst>
      <p:ext uri="{BB962C8B-B14F-4D97-AF65-F5344CB8AC3E}">
        <p14:creationId xmlns:p14="http://schemas.microsoft.com/office/powerpoint/2010/main" val="4004491426"/>
      </p:ext>
    </p:extLst>
  </p:cSld>
  <p:clrMapOvr>
    <a:masterClrMapping/>
  </p:clrMapOvr>
  <mc:AlternateContent xmlns:mc="http://schemas.openxmlformats.org/markup-compatibility/2006" xmlns:p14="http://schemas.microsoft.com/office/powerpoint/2010/main">
    <mc:Choice Requires="p14">
      <p:transition spd="slow" p14:dur="2000" advTm="63396"/>
    </mc:Choice>
    <mc:Fallback xmlns="">
      <p:transition spd="slow" advTm="63396"/>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Effect transition="in" filter="fade">
                                      <p:cBhvr>
                                        <p:cTn id="7" dur="1000"/>
                                        <p:tgtEl>
                                          <p:spTgt spid="7">
                                            <p:txEl>
                                              <p:pRg st="0" end="0"/>
                                            </p:txEl>
                                          </p:spTgt>
                                        </p:tgtEl>
                                      </p:cBhvr>
                                    </p:animEffect>
                                    <p:anim calcmode="lin" valueType="num">
                                      <p:cBhvr>
                                        <p:cTn id="8" dur="1000" fill="hold"/>
                                        <p:tgtEl>
                                          <p:spTgt spid="7">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7">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7">
                                            <p:txEl>
                                              <p:pRg st="1" end="1"/>
                                            </p:txEl>
                                          </p:spTgt>
                                        </p:tgtEl>
                                        <p:attrNameLst>
                                          <p:attrName>style.visibility</p:attrName>
                                        </p:attrNameLst>
                                      </p:cBhvr>
                                      <p:to>
                                        <p:strVal val="visible"/>
                                      </p:to>
                                    </p:set>
                                    <p:animEffect transition="in" filter="fade">
                                      <p:cBhvr>
                                        <p:cTn id="14" dur="1000"/>
                                        <p:tgtEl>
                                          <p:spTgt spid="7">
                                            <p:txEl>
                                              <p:pRg st="1" end="1"/>
                                            </p:txEl>
                                          </p:spTgt>
                                        </p:tgtEl>
                                      </p:cBhvr>
                                    </p:animEffect>
                                    <p:anim calcmode="lin" valueType="num">
                                      <p:cBhvr>
                                        <p:cTn id="15" dur="1000" fill="hold"/>
                                        <p:tgtEl>
                                          <p:spTgt spid="7">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7">
                                            <p:txEl>
                                              <p:pRg st="1" end="1"/>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8150717"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311175" y="952845"/>
            <a:ext cx="1170039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itle 1">
            <a:extLst>
              <a:ext uri="{FF2B5EF4-FFF2-40B4-BE49-F238E27FC236}">
                <a16:creationId xmlns:a16="http://schemas.microsoft.com/office/drawing/2014/main" id="{64AA4E21-141C-4BA4-B791-14F8838885E2}"/>
              </a:ext>
            </a:extLst>
          </p:cNvPr>
          <p:cNvSpPr txBox="1">
            <a:spLocks/>
          </p:cNvSpPr>
          <p:nvPr/>
        </p:nvSpPr>
        <p:spPr>
          <a:xfrm>
            <a:off x="548705" y="196297"/>
            <a:ext cx="9224681" cy="655264"/>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2800" b="1" dirty="0">
                <a:latin typeface="+mn-lt"/>
              </a:rPr>
              <a:t>8-3. Recognizing goals And objectives</a:t>
            </a:r>
          </a:p>
        </p:txBody>
      </p:sp>
      <p:sp>
        <p:nvSpPr>
          <p:cNvPr id="7" name="Rectangle 6">
            <a:extLst>
              <a:ext uri="{FF2B5EF4-FFF2-40B4-BE49-F238E27FC236}">
                <a16:creationId xmlns:a16="http://schemas.microsoft.com/office/drawing/2014/main" id="{86EF1103-78E3-4D2F-8BC2-8E1C99A3B930}"/>
              </a:ext>
            </a:extLst>
          </p:cNvPr>
          <p:cNvSpPr/>
          <p:nvPr/>
        </p:nvSpPr>
        <p:spPr>
          <a:xfrm>
            <a:off x="367292" y="1499171"/>
            <a:ext cx="11354061" cy="4359335"/>
          </a:xfrm>
          <a:prstGeom prst="rect">
            <a:avLst/>
          </a:prstGeom>
        </p:spPr>
        <p:txBody>
          <a:bodyPr wrap="square">
            <a:spAutoFit/>
          </a:bodyPr>
          <a:lstStyle/>
          <a:p>
            <a:pPr algn="just">
              <a:spcBef>
                <a:spcPts val="600"/>
              </a:spcBef>
              <a:defRPr/>
            </a:pPr>
            <a:r>
              <a:rPr lang="en-US" sz="2400" b="1" dirty="0">
                <a:solidFill>
                  <a:srgbClr val="FF0000"/>
                </a:solidFill>
              </a:rPr>
              <a:t>4.What is the importance of recognizing goals And objectives?</a:t>
            </a:r>
          </a:p>
          <a:p>
            <a:pPr marL="800100" lvl="1" indent="-342900">
              <a:lnSpc>
                <a:spcPct val="150000"/>
              </a:lnSpc>
              <a:spcBef>
                <a:spcPts val="600"/>
              </a:spcBef>
              <a:spcAft>
                <a:spcPts val="1200"/>
              </a:spcAft>
              <a:buFont typeface="Wingdings" panose="05000000000000000000" pitchFamily="2" charset="2"/>
              <a:buChar char="§"/>
              <a:defRPr/>
            </a:pPr>
            <a:r>
              <a:rPr lang="en-US" sz="2400" dirty="0">
                <a:solidFill>
                  <a:srgbClr val="000000"/>
                </a:solidFill>
                <a:cs typeface="+mj-cs"/>
              </a:rPr>
              <a:t>For the purpose of operational risk management, recognizing goals and objectives of elements as individuals and the system that they form as a whole would lend credibility to an analyst’s statement of whether the events are intentional or not and if the consequences are desirable or undesirable. As the previous section emphasized, intent and consequences are important in describing accidents, hazards, and risks, which can be separately viewed as obstacles or impediments to the achievement of goals and objectives.</a:t>
            </a:r>
          </a:p>
        </p:txBody>
      </p:sp>
    </p:spTree>
    <p:custDataLst>
      <p:tags r:id="rId1"/>
    </p:custDataLst>
    <p:extLst>
      <p:ext uri="{BB962C8B-B14F-4D97-AF65-F5344CB8AC3E}">
        <p14:creationId xmlns:p14="http://schemas.microsoft.com/office/powerpoint/2010/main" val="221968531"/>
      </p:ext>
    </p:extLst>
  </p:cSld>
  <p:clrMapOvr>
    <a:masterClrMapping/>
  </p:clrMapOvr>
  <mc:AlternateContent xmlns:mc="http://schemas.openxmlformats.org/markup-compatibility/2006" xmlns:p14="http://schemas.microsoft.com/office/powerpoint/2010/main">
    <mc:Choice Requires="p14">
      <p:transition spd="slow" p14:dur="2000" advTm="23921"/>
    </mc:Choice>
    <mc:Fallback xmlns="">
      <p:transition spd="slow" advTm="23921"/>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Effect transition="in" filter="fade">
                                      <p:cBhvr>
                                        <p:cTn id="7" dur="1000"/>
                                        <p:tgtEl>
                                          <p:spTgt spid="7">
                                            <p:txEl>
                                              <p:pRg st="0" end="0"/>
                                            </p:txEl>
                                          </p:spTgt>
                                        </p:tgtEl>
                                      </p:cBhvr>
                                    </p:animEffect>
                                    <p:anim calcmode="lin" valueType="num">
                                      <p:cBhvr>
                                        <p:cTn id="8" dur="1000" fill="hold"/>
                                        <p:tgtEl>
                                          <p:spTgt spid="7">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7">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7">
                                            <p:txEl>
                                              <p:pRg st="1" end="1"/>
                                            </p:txEl>
                                          </p:spTgt>
                                        </p:tgtEl>
                                        <p:attrNameLst>
                                          <p:attrName>style.visibility</p:attrName>
                                        </p:attrNameLst>
                                      </p:cBhvr>
                                      <p:to>
                                        <p:strVal val="visible"/>
                                      </p:to>
                                    </p:set>
                                    <p:animEffect transition="in" filter="fade">
                                      <p:cBhvr>
                                        <p:cTn id="14" dur="1000"/>
                                        <p:tgtEl>
                                          <p:spTgt spid="7">
                                            <p:txEl>
                                              <p:pRg st="1" end="1"/>
                                            </p:txEl>
                                          </p:spTgt>
                                        </p:tgtEl>
                                      </p:cBhvr>
                                    </p:animEffect>
                                    <p:anim calcmode="lin" valueType="num">
                                      <p:cBhvr>
                                        <p:cTn id="15" dur="1000" fill="hold"/>
                                        <p:tgtEl>
                                          <p:spTgt spid="7">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7">
                                            <p:txEl>
                                              <p:pRg st="1" end="1"/>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8150717"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311175" y="952845"/>
            <a:ext cx="1170039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itle 1">
            <a:extLst>
              <a:ext uri="{FF2B5EF4-FFF2-40B4-BE49-F238E27FC236}">
                <a16:creationId xmlns:a16="http://schemas.microsoft.com/office/drawing/2014/main" id="{DBA6F7BE-B3B1-4124-AD22-BF0E7489B207}"/>
              </a:ext>
            </a:extLst>
          </p:cNvPr>
          <p:cNvSpPr txBox="1">
            <a:spLocks/>
          </p:cNvSpPr>
          <p:nvPr/>
        </p:nvSpPr>
        <p:spPr>
          <a:xfrm>
            <a:off x="2375209" y="159026"/>
            <a:ext cx="10560205" cy="655013"/>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l"/>
            <a:r>
              <a:rPr lang="en-US" sz="2800" b="1" dirty="0">
                <a:latin typeface="+mn-lt"/>
              </a:rPr>
              <a:t>8-4. Recognizing interrelationships among elements of a system</a:t>
            </a:r>
          </a:p>
        </p:txBody>
      </p:sp>
      <p:sp>
        <p:nvSpPr>
          <p:cNvPr id="7" name="Rectangle 6">
            <a:extLst>
              <a:ext uri="{FF2B5EF4-FFF2-40B4-BE49-F238E27FC236}">
                <a16:creationId xmlns:a16="http://schemas.microsoft.com/office/drawing/2014/main" id="{1295BC11-DE07-4FEA-82E9-7329195EB97D}"/>
              </a:ext>
            </a:extLst>
          </p:cNvPr>
          <p:cNvSpPr/>
          <p:nvPr/>
        </p:nvSpPr>
        <p:spPr>
          <a:xfrm>
            <a:off x="289933" y="1168633"/>
            <a:ext cx="11630722" cy="3359061"/>
          </a:xfrm>
          <a:prstGeom prst="rect">
            <a:avLst/>
          </a:prstGeom>
        </p:spPr>
        <p:txBody>
          <a:bodyPr wrap="square">
            <a:spAutoFit/>
          </a:bodyPr>
          <a:lstStyle/>
          <a:p>
            <a:pPr>
              <a:lnSpc>
                <a:spcPct val="150000"/>
              </a:lnSpc>
              <a:defRPr/>
            </a:pPr>
            <a:r>
              <a:rPr lang="en-US" sz="2400" b="1" dirty="0">
                <a:solidFill>
                  <a:srgbClr val="FF0000"/>
                </a:solidFill>
              </a:rPr>
              <a:t>5.What is the importance of recognizing interrelationships among elements of a system?</a:t>
            </a:r>
          </a:p>
          <a:p>
            <a:pPr marL="800100" lvl="1" indent="-342900">
              <a:lnSpc>
                <a:spcPct val="150000"/>
              </a:lnSpc>
              <a:spcAft>
                <a:spcPts val="1200"/>
              </a:spcAft>
              <a:buFont typeface="Wingdings" panose="05000000000000000000" pitchFamily="2" charset="2"/>
              <a:buChar char="§"/>
              <a:defRPr/>
            </a:pPr>
            <a:r>
              <a:rPr lang="en-US" sz="2400" dirty="0">
                <a:solidFill>
                  <a:srgbClr val="000000"/>
                </a:solidFill>
                <a:cs typeface="+mj-cs"/>
              </a:rPr>
              <a:t>Part of effective operational risk management is understanding the sequence of events that eventually lead to accidents. This sequence of events, in many ways, is within the realm of how various elements of the system are interrelated. This recognition of sequence of events is import-ant in any attempt to prevent the occurrence of a risk event or reduce the consequence if it does occur.</a:t>
            </a:r>
          </a:p>
        </p:txBody>
      </p:sp>
    </p:spTree>
    <p:custDataLst>
      <p:tags r:id="rId1"/>
    </p:custDataLst>
    <p:extLst>
      <p:ext uri="{BB962C8B-B14F-4D97-AF65-F5344CB8AC3E}">
        <p14:creationId xmlns:p14="http://schemas.microsoft.com/office/powerpoint/2010/main" val="193932327"/>
      </p:ext>
    </p:extLst>
  </p:cSld>
  <p:clrMapOvr>
    <a:masterClrMapping/>
  </p:clrMapOvr>
  <mc:AlternateContent xmlns:mc="http://schemas.openxmlformats.org/markup-compatibility/2006" xmlns:p14="http://schemas.microsoft.com/office/powerpoint/2010/main">
    <mc:Choice Requires="p14">
      <p:transition spd="slow" p14:dur="2000" advTm="41517"/>
    </mc:Choice>
    <mc:Fallback xmlns="">
      <p:transition spd="slow" advTm="41517"/>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Effect transition="in" filter="fade">
                                      <p:cBhvr>
                                        <p:cTn id="7" dur="1000"/>
                                        <p:tgtEl>
                                          <p:spTgt spid="7">
                                            <p:txEl>
                                              <p:pRg st="0" end="0"/>
                                            </p:txEl>
                                          </p:spTgt>
                                        </p:tgtEl>
                                      </p:cBhvr>
                                    </p:animEffect>
                                    <p:anim calcmode="lin" valueType="num">
                                      <p:cBhvr>
                                        <p:cTn id="8" dur="1000" fill="hold"/>
                                        <p:tgtEl>
                                          <p:spTgt spid="7">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7">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7">
                                            <p:txEl>
                                              <p:pRg st="1" end="1"/>
                                            </p:txEl>
                                          </p:spTgt>
                                        </p:tgtEl>
                                        <p:attrNameLst>
                                          <p:attrName>style.visibility</p:attrName>
                                        </p:attrNameLst>
                                      </p:cBhvr>
                                      <p:to>
                                        <p:strVal val="visible"/>
                                      </p:to>
                                    </p:set>
                                    <p:animEffect transition="in" filter="fade">
                                      <p:cBhvr>
                                        <p:cTn id="14" dur="1000"/>
                                        <p:tgtEl>
                                          <p:spTgt spid="7">
                                            <p:txEl>
                                              <p:pRg st="1" end="1"/>
                                            </p:txEl>
                                          </p:spTgt>
                                        </p:tgtEl>
                                      </p:cBhvr>
                                    </p:animEffect>
                                    <p:anim calcmode="lin" valueType="num">
                                      <p:cBhvr>
                                        <p:cTn id="15" dur="1000" fill="hold"/>
                                        <p:tgtEl>
                                          <p:spTgt spid="7">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7">
                                            <p:txEl>
                                              <p:pRg st="1" end="1"/>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8150717"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311175" y="952845"/>
            <a:ext cx="1170039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itle 1">
            <a:extLst>
              <a:ext uri="{FF2B5EF4-FFF2-40B4-BE49-F238E27FC236}">
                <a16:creationId xmlns:a16="http://schemas.microsoft.com/office/drawing/2014/main" id="{0A9A3EED-835B-4802-9360-E691F0F3F9F4}"/>
              </a:ext>
            </a:extLst>
          </p:cNvPr>
          <p:cNvSpPr txBox="1">
            <a:spLocks/>
          </p:cNvSpPr>
          <p:nvPr/>
        </p:nvSpPr>
        <p:spPr>
          <a:xfrm>
            <a:off x="504101" y="237736"/>
            <a:ext cx="9224681" cy="655264"/>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2800" b="1" dirty="0">
                <a:latin typeface="+mn-lt"/>
              </a:rPr>
              <a:t>8-5. Recognizing system boundaries</a:t>
            </a:r>
          </a:p>
        </p:txBody>
      </p:sp>
      <p:sp>
        <p:nvSpPr>
          <p:cNvPr id="7" name="Rectangle 6">
            <a:extLst>
              <a:ext uri="{FF2B5EF4-FFF2-40B4-BE49-F238E27FC236}">
                <a16:creationId xmlns:a16="http://schemas.microsoft.com/office/drawing/2014/main" id="{94BBF034-E093-4DC0-8A0B-41BC67EE4668}"/>
              </a:ext>
            </a:extLst>
          </p:cNvPr>
          <p:cNvSpPr/>
          <p:nvPr/>
        </p:nvSpPr>
        <p:spPr>
          <a:xfrm>
            <a:off x="504101" y="1582320"/>
            <a:ext cx="11435842" cy="3913059"/>
          </a:xfrm>
          <a:prstGeom prst="rect">
            <a:avLst/>
          </a:prstGeom>
        </p:spPr>
        <p:txBody>
          <a:bodyPr wrap="square">
            <a:spAutoFit/>
          </a:bodyPr>
          <a:lstStyle/>
          <a:p>
            <a:pPr>
              <a:lnSpc>
                <a:spcPct val="150000"/>
              </a:lnSpc>
              <a:defRPr/>
            </a:pPr>
            <a:r>
              <a:rPr lang="en-US" sz="2400" b="1" dirty="0">
                <a:solidFill>
                  <a:srgbClr val="FF0000"/>
                </a:solidFill>
              </a:rPr>
              <a:t>6.What is the importance of recognizing system boundaries?</a:t>
            </a:r>
          </a:p>
          <a:p>
            <a:pPr marL="800100" lvl="1" indent="-342900">
              <a:lnSpc>
                <a:spcPct val="150000"/>
              </a:lnSpc>
              <a:spcAft>
                <a:spcPts val="1200"/>
              </a:spcAft>
              <a:buFont typeface="Wingdings" panose="05000000000000000000" pitchFamily="2" charset="2"/>
              <a:buChar char="§"/>
              <a:defRPr/>
            </a:pPr>
            <a:r>
              <a:rPr lang="en-US" sz="2400" dirty="0">
                <a:solidFill>
                  <a:srgbClr val="000000"/>
                </a:solidFill>
                <a:cs typeface="+mj-cs"/>
              </a:rPr>
              <a:t>Part of operational risk management, particularly the management aspect, implies some degree of control on how elements of a system will behave or relate to each other. Recognizing system boundaries is an acknowledgement of the degree of control one may have over these elements. Elements that, for some reason or another, do not lend themselves to control and are often designated as outside the system boundary. </a:t>
            </a:r>
          </a:p>
        </p:txBody>
      </p:sp>
    </p:spTree>
    <p:custDataLst>
      <p:tags r:id="rId1"/>
    </p:custDataLst>
    <p:extLst>
      <p:ext uri="{BB962C8B-B14F-4D97-AF65-F5344CB8AC3E}">
        <p14:creationId xmlns:p14="http://schemas.microsoft.com/office/powerpoint/2010/main" val="3690012816"/>
      </p:ext>
    </p:extLst>
  </p:cSld>
  <p:clrMapOvr>
    <a:masterClrMapping/>
  </p:clrMapOvr>
  <mc:AlternateContent xmlns:mc="http://schemas.openxmlformats.org/markup-compatibility/2006" xmlns:p14="http://schemas.microsoft.com/office/powerpoint/2010/main">
    <mc:Choice Requires="p14">
      <p:transition spd="slow" p14:dur="2000" advTm="115301"/>
    </mc:Choice>
    <mc:Fallback xmlns="">
      <p:transition spd="slow" advTm="115301"/>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Effect transition="in" filter="fade">
                                      <p:cBhvr>
                                        <p:cTn id="7" dur="1000"/>
                                        <p:tgtEl>
                                          <p:spTgt spid="7">
                                            <p:txEl>
                                              <p:pRg st="0" end="0"/>
                                            </p:txEl>
                                          </p:spTgt>
                                        </p:tgtEl>
                                      </p:cBhvr>
                                    </p:animEffect>
                                    <p:anim calcmode="lin" valueType="num">
                                      <p:cBhvr>
                                        <p:cTn id="8" dur="1000" fill="hold"/>
                                        <p:tgtEl>
                                          <p:spTgt spid="7">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7">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7">
                                            <p:txEl>
                                              <p:pRg st="1" end="1"/>
                                            </p:txEl>
                                          </p:spTgt>
                                        </p:tgtEl>
                                        <p:attrNameLst>
                                          <p:attrName>style.visibility</p:attrName>
                                        </p:attrNameLst>
                                      </p:cBhvr>
                                      <p:to>
                                        <p:strVal val="visible"/>
                                      </p:to>
                                    </p:set>
                                    <p:animEffect transition="in" filter="fade">
                                      <p:cBhvr>
                                        <p:cTn id="14" dur="1000"/>
                                        <p:tgtEl>
                                          <p:spTgt spid="7">
                                            <p:txEl>
                                              <p:pRg st="1" end="1"/>
                                            </p:txEl>
                                          </p:spTgt>
                                        </p:tgtEl>
                                      </p:cBhvr>
                                    </p:animEffect>
                                    <p:anim calcmode="lin" valueType="num">
                                      <p:cBhvr>
                                        <p:cTn id="15" dur="1000" fill="hold"/>
                                        <p:tgtEl>
                                          <p:spTgt spid="7">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7">
                                            <p:txEl>
                                              <p:pRg st="1" end="1"/>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8150717"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311175" y="952845"/>
            <a:ext cx="1170039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itle 1">
            <a:extLst>
              <a:ext uri="{FF2B5EF4-FFF2-40B4-BE49-F238E27FC236}">
                <a16:creationId xmlns:a16="http://schemas.microsoft.com/office/drawing/2014/main" id="{1E6699F3-335B-4918-B2C5-1972109A5042}"/>
              </a:ext>
            </a:extLst>
          </p:cNvPr>
          <p:cNvSpPr txBox="1">
            <a:spLocks/>
          </p:cNvSpPr>
          <p:nvPr/>
        </p:nvSpPr>
        <p:spPr>
          <a:xfrm>
            <a:off x="537555" y="230064"/>
            <a:ext cx="9224681" cy="655264"/>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2800" b="1" dirty="0">
                <a:latin typeface="+mn-lt"/>
              </a:rPr>
              <a:t>8-6. Recognizing system boundaries</a:t>
            </a:r>
          </a:p>
        </p:txBody>
      </p:sp>
      <p:sp>
        <p:nvSpPr>
          <p:cNvPr id="7" name="Rectangle 6">
            <a:extLst>
              <a:ext uri="{FF2B5EF4-FFF2-40B4-BE49-F238E27FC236}">
                <a16:creationId xmlns:a16="http://schemas.microsoft.com/office/drawing/2014/main" id="{9A215952-3973-434F-BF5E-99C2FFDA99DD}"/>
              </a:ext>
            </a:extLst>
          </p:cNvPr>
          <p:cNvSpPr/>
          <p:nvPr/>
        </p:nvSpPr>
        <p:spPr>
          <a:xfrm>
            <a:off x="200724" y="1525470"/>
            <a:ext cx="11713381" cy="4774833"/>
          </a:xfrm>
          <a:prstGeom prst="rect">
            <a:avLst/>
          </a:prstGeom>
        </p:spPr>
        <p:txBody>
          <a:bodyPr wrap="square">
            <a:spAutoFit/>
          </a:bodyPr>
          <a:lstStyle/>
          <a:p>
            <a:pPr marL="800100" lvl="1" indent="-342900">
              <a:lnSpc>
                <a:spcPct val="150000"/>
              </a:lnSpc>
              <a:spcAft>
                <a:spcPts val="1200"/>
              </a:spcAft>
              <a:buFont typeface="Wingdings" panose="05000000000000000000" pitchFamily="2" charset="2"/>
              <a:buChar char="§"/>
              <a:defRPr/>
            </a:pPr>
            <a:r>
              <a:rPr lang="en-US" sz="2400" dirty="0">
                <a:solidFill>
                  <a:srgbClr val="000000"/>
                </a:solidFill>
                <a:cs typeface="+mj-cs"/>
              </a:rPr>
              <a:t>System boundaries are the limits or borders that separate a system from its surroundings. </a:t>
            </a:r>
          </a:p>
          <a:p>
            <a:pPr marL="800100" lvl="1" indent="-342900">
              <a:lnSpc>
                <a:spcPct val="150000"/>
              </a:lnSpc>
              <a:spcAft>
                <a:spcPts val="1200"/>
              </a:spcAft>
              <a:buFont typeface="Wingdings" panose="05000000000000000000" pitchFamily="2" charset="2"/>
              <a:buChar char="§"/>
              <a:defRPr/>
            </a:pPr>
            <a:r>
              <a:rPr lang="en-US" sz="2400" dirty="0">
                <a:solidFill>
                  <a:srgbClr val="000000"/>
                </a:solidFill>
                <a:cs typeface="+mj-cs"/>
              </a:rPr>
              <a:t>They can be physical, logical, temporal, spatial, functional, or conceptual, depending on the purpose and perspective of the analysis. </a:t>
            </a:r>
          </a:p>
          <a:p>
            <a:pPr marL="800100" lvl="1" indent="-342900">
              <a:lnSpc>
                <a:spcPct val="150000"/>
              </a:lnSpc>
              <a:spcAft>
                <a:spcPts val="1200"/>
              </a:spcAft>
              <a:buFont typeface="Wingdings" panose="05000000000000000000" pitchFamily="2" charset="2"/>
              <a:buChar char="§"/>
              <a:defRPr/>
            </a:pPr>
            <a:r>
              <a:rPr lang="en-US" sz="2400" dirty="0">
                <a:solidFill>
                  <a:srgbClr val="000000"/>
                </a:solidFill>
                <a:cs typeface="+mj-cs"/>
              </a:rPr>
              <a:t>System boundaries help to define the scope, context, and interfaces of a system, as well as its inputs, outputs, and feedback loops. System boundaries are not fixed or absolute, but rather flexible and relative, depending on the level of abstraction, the stakeholder needs, and the system goals.</a:t>
            </a:r>
          </a:p>
        </p:txBody>
      </p:sp>
    </p:spTree>
    <p:custDataLst>
      <p:tags r:id="rId1"/>
    </p:custDataLst>
    <p:extLst>
      <p:ext uri="{BB962C8B-B14F-4D97-AF65-F5344CB8AC3E}">
        <p14:creationId xmlns:p14="http://schemas.microsoft.com/office/powerpoint/2010/main" val="3575626441"/>
      </p:ext>
    </p:extLst>
  </p:cSld>
  <p:clrMapOvr>
    <a:masterClrMapping/>
  </p:clrMapOvr>
  <mc:AlternateContent xmlns:mc="http://schemas.openxmlformats.org/markup-compatibility/2006" xmlns:p14="http://schemas.microsoft.com/office/powerpoint/2010/main">
    <mc:Choice Requires="p14">
      <p:transition spd="slow" p14:dur="2000" advTm="37613"/>
    </mc:Choice>
    <mc:Fallback xmlns="">
      <p:transition spd="slow" advTm="37613"/>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Effect transition="in" filter="fade">
                                      <p:cBhvr>
                                        <p:cTn id="7" dur="1000"/>
                                        <p:tgtEl>
                                          <p:spTgt spid="7">
                                            <p:txEl>
                                              <p:pRg st="0" end="0"/>
                                            </p:txEl>
                                          </p:spTgt>
                                        </p:tgtEl>
                                      </p:cBhvr>
                                    </p:animEffect>
                                    <p:anim calcmode="lin" valueType="num">
                                      <p:cBhvr>
                                        <p:cTn id="8" dur="1000" fill="hold"/>
                                        <p:tgtEl>
                                          <p:spTgt spid="7">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7">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7">
                                            <p:txEl>
                                              <p:pRg st="1" end="1"/>
                                            </p:txEl>
                                          </p:spTgt>
                                        </p:tgtEl>
                                        <p:attrNameLst>
                                          <p:attrName>style.visibility</p:attrName>
                                        </p:attrNameLst>
                                      </p:cBhvr>
                                      <p:to>
                                        <p:strVal val="visible"/>
                                      </p:to>
                                    </p:set>
                                    <p:animEffect transition="in" filter="fade">
                                      <p:cBhvr>
                                        <p:cTn id="14" dur="1000"/>
                                        <p:tgtEl>
                                          <p:spTgt spid="7">
                                            <p:txEl>
                                              <p:pRg st="1" end="1"/>
                                            </p:txEl>
                                          </p:spTgt>
                                        </p:tgtEl>
                                      </p:cBhvr>
                                    </p:animEffect>
                                    <p:anim calcmode="lin" valueType="num">
                                      <p:cBhvr>
                                        <p:cTn id="15" dur="1000" fill="hold"/>
                                        <p:tgtEl>
                                          <p:spTgt spid="7">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7">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7">
                                            <p:txEl>
                                              <p:pRg st="2" end="2"/>
                                            </p:txEl>
                                          </p:spTgt>
                                        </p:tgtEl>
                                        <p:attrNameLst>
                                          <p:attrName>style.visibility</p:attrName>
                                        </p:attrNameLst>
                                      </p:cBhvr>
                                      <p:to>
                                        <p:strVal val="visible"/>
                                      </p:to>
                                    </p:set>
                                    <p:animEffect transition="in" filter="fade">
                                      <p:cBhvr>
                                        <p:cTn id="21" dur="1000"/>
                                        <p:tgtEl>
                                          <p:spTgt spid="7">
                                            <p:txEl>
                                              <p:pRg st="2" end="2"/>
                                            </p:txEl>
                                          </p:spTgt>
                                        </p:tgtEl>
                                      </p:cBhvr>
                                    </p:animEffect>
                                    <p:anim calcmode="lin" valueType="num">
                                      <p:cBhvr>
                                        <p:cTn id="22" dur="1000" fill="hold"/>
                                        <p:tgtEl>
                                          <p:spTgt spid="7">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7">
                                            <p:txEl>
                                              <p:pRg st="2" end="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8150717"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311175" y="952845"/>
            <a:ext cx="1170039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itle 1">
            <a:extLst>
              <a:ext uri="{FF2B5EF4-FFF2-40B4-BE49-F238E27FC236}">
                <a16:creationId xmlns:a16="http://schemas.microsoft.com/office/drawing/2014/main" id="{8465B698-8596-43B3-AB53-B6150057C538}"/>
              </a:ext>
            </a:extLst>
          </p:cNvPr>
          <p:cNvSpPr txBox="1">
            <a:spLocks/>
          </p:cNvSpPr>
          <p:nvPr/>
        </p:nvSpPr>
        <p:spPr>
          <a:xfrm>
            <a:off x="1333001" y="188554"/>
            <a:ext cx="9224681" cy="655264"/>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2800" b="1" dirty="0">
                <a:latin typeface="+mn-lt"/>
              </a:rPr>
              <a:t>8-7. Recognizing system boundaries, EXAMPLE</a:t>
            </a:r>
          </a:p>
        </p:txBody>
      </p:sp>
      <p:pic>
        <p:nvPicPr>
          <p:cNvPr id="7" name="Picture 2" descr="Physical, social, economic and political system boundaries define the (provisional) scope for action for an intervention in Sustainable Sanitation and Water Management. Source: SEECON (n.y.)">
            <a:extLst>
              <a:ext uri="{FF2B5EF4-FFF2-40B4-BE49-F238E27FC236}">
                <a16:creationId xmlns:a16="http://schemas.microsoft.com/office/drawing/2014/main" id="{60449ADA-BC52-4231-AA68-F08D7EFF130E}"/>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626096" y="1151085"/>
            <a:ext cx="5070552" cy="3417152"/>
          </a:xfrm>
          <a:prstGeom prst="rect">
            <a:avLst/>
          </a:prstGeom>
          <a:noFill/>
          <a:extLst>
            <a:ext uri="{909E8E84-426E-40DD-AFC4-6F175D3DCCD1}">
              <a14:hiddenFill xmlns:a14="http://schemas.microsoft.com/office/drawing/2010/main">
                <a:solidFill>
                  <a:srgbClr val="FFFFFF"/>
                </a:solidFill>
              </a14:hiddenFill>
            </a:ext>
          </a:extLst>
        </p:spPr>
      </p:pic>
      <p:sp>
        <p:nvSpPr>
          <p:cNvPr id="8" name="TextBox 7">
            <a:extLst>
              <a:ext uri="{FF2B5EF4-FFF2-40B4-BE49-F238E27FC236}">
                <a16:creationId xmlns:a16="http://schemas.microsoft.com/office/drawing/2014/main" id="{EAC2B3B4-BC11-461F-91A7-F121E795D89F}"/>
              </a:ext>
            </a:extLst>
          </p:cNvPr>
          <p:cNvSpPr txBox="1"/>
          <p:nvPr/>
        </p:nvSpPr>
        <p:spPr>
          <a:xfrm>
            <a:off x="791680" y="4766477"/>
            <a:ext cx="11394250" cy="1694695"/>
          </a:xfrm>
          <a:prstGeom prst="rect">
            <a:avLst/>
          </a:prstGeom>
          <a:noFill/>
        </p:spPr>
        <p:txBody>
          <a:bodyPr wrap="square">
            <a:spAutoFit/>
          </a:bodyPr>
          <a:lstStyle/>
          <a:p>
            <a:pPr marL="800100" lvl="1" indent="-342900">
              <a:lnSpc>
                <a:spcPct val="150000"/>
              </a:lnSpc>
              <a:spcAft>
                <a:spcPts val="1200"/>
              </a:spcAft>
              <a:buFont typeface="Wingdings" panose="05000000000000000000" pitchFamily="2" charset="2"/>
              <a:buChar char="§"/>
              <a:defRPr/>
            </a:pPr>
            <a:r>
              <a:rPr lang="en-US" sz="2400" dirty="0">
                <a:solidFill>
                  <a:srgbClr val="000000"/>
                </a:solidFill>
                <a:cs typeface="+mj-cs"/>
              </a:rPr>
              <a:t>Physical, social, economic and political system boundaries define the (provisional) scope for action for an intervention in Sustainable Sanitation and Water Management. Source: SEECON (</a:t>
            </a:r>
            <a:r>
              <a:rPr lang="en-US" sz="2400" dirty="0" err="1">
                <a:solidFill>
                  <a:srgbClr val="000000"/>
                </a:solidFill>
                <a:cs typeface="+mj-cs"/>
              </a:rPr>
              <a:t>n.y.</a:t>
            </a:r>
            <a:r>
              <a:rPr lang="en-US" sz="2400" dirty="0">
                <a:solidFill>
                  <a:srgbClr val="000000"/>
                </a:solidFill>
                <a:cs typeface="+mj-cs"/>
              </a:rPr>
              <a:t>)</a:t>
            </a:r>
            <a:endParaRPr lang="ar-EG" sz="2400" dirty="0">
              <a:solidFill>
                <a:srgbClr val="000000"/>
              </a:solidFill>
              <a:cs typeface="+mj-cs"/>
            </a:endParaRPr>
          </a:p>
        </p:txBody>
      </p:sp>
    </p:spTree>
    <p:custDataLst>
      <p:tags r:id="rId1"/>
    </p:custDataLst>
    <p:extLst>
      <p:ext uri="{BB962C8B-B14F-4D97-AF65-F5344CB8AC3E}">
        <p14:creationId xmlns:p14="http://schemas.microsoft.com/office/powerpoint/2010/main" val="552344232"/>
      </p:ext>
    </p:extLst>
  </p:cSld>
  <p:clrMapOvr>
    <a:masterClrMapping/>
  </p:clrMapOvr>
  <mc:AlternateContent xmlns:mc="http://schemas.openxmlformats.org/markup-compatibility/2006" xmlns:p14="http://schemas.microsoft.com/office/powerpoint/2010/main">
    <mc:Choice Requires="p14">
      <p:transition spd="slow" p14:dur="2000" advTm="2955"/>
    </mc:Choice>
    <mc:Fallback xmlns="">
      <p:transition spd="slow" advTm="2955"/>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8">
                                            <p:txEl>
                                              <p:pRg st="0" end="0"/>
                                            </p:txEl>
                                          </p:spTgt>
                                        </p:tgtEl>
                                        <p:attrNameLst>
                                          <p:attrName>style.visibility</p:attrName>
                                        </p:attrNameLst>
                                      </p:cBhvr>
                                      <p:to>
                                        <p:strVal val="visible"/>
                                      </p:to>
                                    </p:set>
                                    <p:animEffect transition="in" filter="fade">
                                      <p:cBhvr>
                                        <p:cTn id="14" dur="1000"/>
                                        <p:tgtEl>
                                          <p:spTgt spid="8">
                                            <p:txEl>
                                              <p:pRg st="0" end="0"/>
                                            </p:txEl>
                                          </p:spTgt>
                                        </p:tgtEl>
                                      </p:cBhvr>
                                    </p:animEffect>
                                    <p:anim calcmode="lin" valueType="num">
                                      <p:cBhvr>
                                        <p:cTn id="15" dur="1000" fill="hold"/>
                                        <p:tgtEl>
                                          <p:spTgt spid="8">
                                            <p:txEl>
                                              <p:pRg st="0" end="0"/>
                                            </p:txEl>
                                          </p:spTgt>
                                        </p:tgtEl>
                                        <p:attrNameLst>
                                          <p:attrName>ppt_x</p:attrName>
                                        </p:attrNameLst>
                                      </p:cBhvr>
                                      <p:tavLst>
                                        <p:tav tm="0">
                                          <p:val>
                                            <p:strVal val="#ppt_x"/>
                                          </p:val>
                                        </p:tav>
                                        <p:tav tm="100000">
                                          <p:val>
                                            <p:strVal val="#ppt_x"/>
                                          </p:val>
                                        </p:tav>
                                      </p:tavLst>
                                    </p:anim>
                                    <p:anim calcmode="lin" valueType="num">
                                      <p:cBhvr>
                                        <p:cTn id="16" dur="1000" fill="hold"/>
                                        <p:tgtEl>
                                          <p:spTgt spid="8">
                                            <p:txEl>
                                              <p:pRg st="0" end="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8150717"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311175" y="952845"/>
            <a:ext cx="1170039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itle 1">
            <a:extLst>
              <a:ext uri="{FF2B5EF4-FFF2-40B4-BE49-F238E27FC236}">
                <a16:creationId xmlns:a16="http://schemas.microsoft.com/office/drawing/2014/main" id="{D19835E0-5BBB-44F2-99B8-D4EEAAC0DD94}"/>
              </a:ext>
            </a:extLst>
          </p:cNvPr>
          <p:cNvSpPr txBox="1">
            <a:spLocks/>
          </p:cNvSpPr>
          <p:nvPr/>
        </p:nvSpPr>
        <p:spPr>
          <a:xfrm>
            <a:off x="-923256" y="188554"/>
            <a:ext cx="9224681" cy="655264"/>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3200" b="1" dirty="0">
                <a:latin typeface="+mn-lt"/>
              </a:rPr>
              <a:t>9. Conclusion</a:t>
            </a:r>
          </a:p>
        </p:txBody>
      </p:sp>
      <p:sp>
        <p:nvSpPr>
          <p:cNvPr id="7" name="TextBox 6">
            <a:extLst>
              <a:ext uri="{FF2B5EF4-FFF2-40B4-BE49-F238E27FC236}">
                <a16:creationId xmlns:a16="http://schemas.microsoft.com/office/drawing/2014/main" id="{82AACAE2-7007-4DE3-A413-41BD7EF6075C}"/>
              </a:ext>
            </a:extLst>
          </p:cNvPr>
          <p:cNvSpPr txBox="1"/>
          <p:nvPr/>
        </p:nvSpPr>
        <p:spPr>
          <a:xfrm>
            <a:off x="470647" y="1720336"/>
            <a:ext cx="11427704" cy="4401205"/>
          </a:xfrm>
          <a:prstGeom prst="rect">
            <a:avLst/>
          </a:prstGeom>
          <a:noFill/>
        </p:spPr>
        <p:txBody>
          <a:bodyPr wrap="square">
            <a:spAutoFit/>
          </a:bodyPr>
          <a:lstStyle/>
          <a:p>
            <a:pPr marL="457200" indent="-457200">
              <a:buFont typeface="Wingdings" panose="05000000000000000000" pitchFamily="2" charset="2"/>
              <a:buChar char="§"/>
            </a:pPr>
            <a:r>
              <a:rPr lang="en-US" sz="2800" dirty="0"/>
              <a:t>Through the lecture...we certainly learned the following:</a:t>
            </a:r>
          </a:p>
          <a:p>
            <a:pPr marL="457200" indent="-457200">
              <a:buFont typeface="Wingdings" panose="05000000000000000000" pitchFamily="2" charset="2"/>
              <a:buChar char="§"/>
            </a:pPr>
            <a:r>
              <a:rPr lang="en-US" sz="2800" dirty="0"/>
              <a:t>The concept of risk in general</a:t>
            </a:r>
          </a:p>
          <a:p>
            <a:pPr marL="457200" indent="-457200">
              <a:buFont typeface="Wingdings" panose="05000000000000000000" pitchFamily="2" charset="2"/>
              <a:buChar char="§"/>
            </a:pPr>
            <a:r>
              <a:rPr lang="en-US" sz="2800" dirty="0"/>
              <a:t>We knew the difference between risk, hazards and accidents</a:t>
            </a:r>
          </a:p>
          <a:p>
            <a:pPr marL="457200" indent="-457200">
              <a:buFont typeface="Wingdings" panose="05000000000000000000" pitchFamily="2" charset="2"/>
              <a:buChar char="§"/>
            </a:pPr>
            <a:r>
              <a:rPr lang="en-US" sz="2800" dirty="0"/>
              <a:t>We know the types of institutional risks</a:t>
            </a:r>
          </a:p>
          <a:p>
            <a:pPr marL="457200" indent="-457200">
              <a:buFont typeface="Wingdings" panose="05000000000000000000" pitchFamily="2" charset="2"/>
              <a:buChar char="§"/>
            </a:pPr>
            <a:r>
              <a:rPr lang="en-US" sz="2800" dirty="0"/>
              <a:t>We reviewed a brief history of operational risk</a:t>
            </a:r>
          </a:p>
          <a:p>
            <a:pPr marL="457200" indent="-457200">
              <a:buFont typeface="Wingdings" panose="05000000000000000000" pitchFamily="2" charset="2"/>
              <a:buChar char="§"/>
            </a:pPr>
            <a:r>
              <a:rPr lang="en-US" sz="2800" dirty="0"/>
              <a:t>We learned what operational risk and operational risk management are</a:t>
            </a:r>
          </a:p>
          <a:p>
            <a:pPr marL="457200" indent="-457200">
              <a:buFont typeface="Wingdings" panose="05000000000000000000" pitchFamily="2" charset="2"/>
              <a:buChar char="§"/>
            </a:pPr>
            <a:r>
              <a:rPr lang="en-US" sz="2800" dirty="0"/>
              <a:t>We know the objectives of operations management</a:t>
            </a:r>
          </a:p>
          <a:p>
            <a:pPr marL="457200" indent="-457200">
              <a:buFont typeface="Wingdings" panose="05000000000000000000" pitchFamily="2" charset="2"/>
              <a:buChar char="§"/>
            </a:pPr>
            <a:r>
              <a:rPr lang="en-US" sz="2800" dirty="0"/>
              <a:t>What is operational risk management?</a:t>
            </a:r>
          </a:p>
          <a:p>
            <a:pPr marL="457200" indent="-457200">
              <a:buFont typeface="Wingdings" panose="05000000000000000000" pitchFamily="2" charset="2"/>
              <a:buChar char="§"/>
            </a:pPr>
            <a:r>
              <a:rPr lang="en-US" sz="2800" dirty="0"/>
              <a:t>We have presented examples of operational risks</a:t>
            </a:r>
          </a:p>
          <a:p>
            <a:pPr marL="457200" indent="-457200">
              <a:buFont typeface="Wingdings" panose="05000000000000000000" pitchFamily="2" charset="2"/>
              <a:buChar char="§"/>
            </a:pPr>
            <a:r>
              <a:rPr lang="en-US" sz="2800" dirty="0"/>
              <a:t>We know the classification of operational risk events</a:t>
            </a:r>
            <a:endParaRPr lang="ar-EG" sz="2800" dirty="0"/>
          </a:p>
        </p:txBody>
      </p:sp>
    </p:spTree>
    <p:custDataLst>
      <p:tags r:id="rId1"/>
    </p:custDataLst>
    <p:extLst>
      <p:ext uri="{BB962C8B-B14F-4D97-AF65-F5344CB8AC3E}">
        <p14:creationId xmlns:p14="http://schemas.microsoft.com/office/powerpoint/2010/main" val="3881644884"/>
      </p:ext>
    </p:extLst>
  </p:cSld>
  <p:clrMapOvr>
    <a:masterClrMapping/>
  </p:clrMapOvr>
  <mc:AlternateContent xmlns:mc="http://schemas.openxmlformats.org/markup-compatibility/2006" xmlns:p14="http://schemas.microsoft.com/office/powerpoint/2010/main">
    <mc:Choice Requires="p14">
      <p:transition spd="slow" p14:dur="2000" advTm="9308"/>
    </mc:Choice>
    <mc:Fallback xmlns="">
      <p:transition spd="slow" advTm="9308"/>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Effect transition="in" filter="fade">
                                      <p:cBhvr>
                                        <p:cTn id="7" dur="1000"/>
                                        <p:tgtEl>
                                          <p:spTgt spid="7">
                                            <p:txEl>
                                              <p:pRg st="0" end="0"/>
                                            </p:txEl>
                                          </p:spTgt>
                                        </p:tgtEl>
                                      </p:cBhvr>
                                    </p:animEffect>
                                    <p:anim calcmode="lin" valueType="num">
                                      <p:cBhvr>
                                        <p:cTn id="8" dur="1000" fill="hold"/>
                                        <p:tgtEl>
                                          <p:spTgt spid="7">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7">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7">
                                            <p:txEl>
                                              <p:pRg st="1" end="1"/>
                                            </p:txEl>
                                          </p:spTgt>
                                        </p:tgtEl>
                                        <p:attrNameLst>
                                          <p:attrName>style.visibility</p:attrName>
                                        </p:attrNameLst>
                                      </p:cBhvr>
                                      <p:to>
                                        <p:strVal val="visible"/>
                                      </p:to>
                                    </p:set>
                                    <p:animEffect transition="in" filter="fade">
                                      <p:cBhvr>
                                        <p:cTn id="14" dur="1000"/>
                                        <p:tgtEl>
                                          <p:spTgt spid="7">
                                            <p:txEl>
                                              <p:pRg st="1" end="1"/>
                                            </p:txEl>
                                          </p:spTgt>
                                        </p:tgtEl>
                                      </p:cBhvr>
                                    </p:animEffect>
                                    <p:anim calcmode="lin" valueType="num">
                                      <p:cBhvr>
                                        <p:cTn id="15" dur="1000" fill="hold"/>
                                        <p:tgtEl>
                                          <p:spTgt spid="7">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7">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7">
                                            <p:txEl>
                                              <p:pRg st="2" end="2"/>
                                            </p:txEl>
                                          </p:spTgt>
                                        </p:tgtEl>
                                        <p:attrNameLst>
                                          <p:attrName>style.visibility</p:attrName>
                                        </p:attrNameLst>
                                      </p:cBhvr>
                                      <p:to>
                                        <p:strVal val="visible"/>
                                      </p:to>
                                    </p:set>
                                    <p:animEffect transition="in" filter="fade">
                                      <p:cBhvr>
                                        <p:cTn id="21" dur="1000"/>
                                        <p:tgtEl>
                                          <p:spTgt spid="7">
                                            <p:txEl>
                                              <p:pRg st="2" end="2"/>
                                            </p:txEl>
                                          </p:spTgt>
                                        </p:tgtEl>
                                      </p:cBhvr>
                                    </p:animEffect>
                                    <p:anim calcmode="lin" valueType="num">
                                      <p:cBhvr>
                                        <p:cTn id="22" dur="1000" fill="hold"/>
                                        <p:tgtEl>
                                          <p:spTgt spid="7">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7">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7">
                                            <p:txEl>
                                              <p:pRg st="3" end="3"/>
                                            </p:txEl>
                                          </p:spTgt>
                                        </p:tgtEl>
                                        <p:attrNameLst>
                                          <p:attrName>style.visibility</p:attrName>
                                        </p:attrNameLst>
                                      </p:cBhvr>
                                      <p:to>
                                        <p:strVal val="visible"/>
                                      </p:to>
                                    </p:set>
                                    <p:animEffect transition="in" filter="fade">
                                      <p:cBhvr>
                                        <p:cTn id="28" dur="1000"/>
                                        <p:tgtEl>
                                          <p:spTgt spid="7">
                                            <p:txEl>
                                              <p:pRg st="3" end="3"/>
                                            </p:txEl>
                                          </p:spTgt>
                                        </p:tgtEl>
                                      </p:cBhvr>
                                    </p:animEffect>
                                    <p:anim calcmode="lin" valueType="num">
                                      <p:cBhvr>
                                        <p:cTn id="29" dur="1000" fill="hold"/>
                                        <p:tgtEl>
                                          <p:spTgt spid="7">
                                            <p:txEl>
                                              <p:pRg st="3" end="3"/>
                                            </p:txEl>
                                          </p:spTgt>
                                        </p:tgtEl>
                                        <p:attrNameLst>
                                          <p:attrName>ppt_x</p:attrName>
                                        </p:attrNameLst>
                                      </p:cBhvr>
                                      <p:tavLst>
                                        <p:tav tm="0">
                                          <p:val>
                                            <p:strVal val="#ppt_x"/>
                                          </p:val>
                                        </p:tav>
                                        <p:tav tm="100000">
                                          <p:val>
                                            <p:strVal val="#ppt_x"/>
                                          </p:val>
                                        </p:tav>
                                      </p:tavLst>
                                    </p:anim>
                                    <p:anim calcmode="lin" valueType="num">
                                      <p:cBhvr>
                                        <p:cTn id="30" dur="1000" fill="hold"/>
                                        <p:tgtEl>
                                          <p:spTgt spid="7">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7">
                                            <p:txEl>
                                              <p:pRg st="4" end="4"/>
                                            </p:txEl>
                                          </p:spTgt>
                                        </p:tgtEl>
                                        <p:attrNameLst>
                                          <p:attrName>style.visibility</p:attrName>
                                        </p:attrNameLst>
                                      </p:cBhvr>
                                      <p:to>
                                        <p:strVal val="visible"/>
                                      </p:to>
                                    </p:set>
                                    <p:animEffect transition="in" filter="fade">
                                      <p:cBhvr>
                                        <p:cTn id="35" dur="1000"/>
                                        <p:tgtEl>
                                          <p:spTgt spid="7">
                                            <p:txEl>
                                              <p:pRg st="4" end="4"/>
                                            </p:txEl>
                                          </p:spTgt>
                                        </p:tgtEl>
                                      </p:cBhvr>
                                    </p:animEffect>
                                    <p:anim calcmode="lin" valueType="num">
                                      <p:cBhvr>
                                        <p:cTn id="36" dur="1000" fill="hold"/>
                                        <p:tgtEl>
                                          <p:spTgt spid="7">
                                            <p:txEl>
                                              <p:pRg st="4" end="4"/>
                                            </p:txEl>
                                          </p:spTgt>
                                        </p:tgtEl>
                                        <p:attrNameLst>
                                          <p:attrName>ppt_x</p:attrName>
                                        </p:attrNameLst>
                                      </p:cBhvr>
                                      <p:tavLst>
                                        <p:tav tm="0">
                                          <p:val>
                                            <p:strVal val="#ppt_x"/>
                                          </p:val>
                                        </p:tav>
                                        <p:tav tm="100000">
                                          <p:val>
                                            <p:strVal val="#ppt_x"/>
                                          </p:val>
                                        </p:tav>
                                      </p:tavLst>
                                    </p:anim>
                                    <p:anim calcmode="lin" valueType="num">
                                      <p:cBhvr>
                                        <p:cTn id="37" dur="1000" fill="hold"/>
                                        <p:tgtEl>
                                          <p:spTgt spid="7">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nodeType="clickEffect">
                                  <p:stCondLst>
                                    <p:cond delay="0"/>
                                  </p:stCondLst>
                                  <p:childTnLst>
                                    <p:set>
                                      <p:cBhvr>
                                        <p:cTn id="41" dur="1" fill="hold">
                                          <p:stCondLst>
                                            <p:cond delay="0"/>
                                          </p:stCondLst>
                                        </p:cTn>
                                        <p:tgtEl>
                                          <p:spTgt spid="7">
                                            <p:txEl>
                                              <p:pRg st="5" end="5"/>
                                            </p:txEl>
                                          </p:spTgt>
                                        </p:tgtEl>
                                        <p:attrNameLst>
                                          <p:attrName>style.visibility</p:attrName>
                                        </p:attrNameLst>
                                      </p:cBhvr>
                                      <p:to>
                                        <p:strVal val="visible"/>
                                      </p:to>
                                    </p:set>
                                    <p:animEffect transition="in" filter="fade">
                                      <p:cBhvr>
                                        <p:cTn id="42" dur="1000"/>
                                        <p:tgtEl>
                                          <p:spTgt spid="7">
                                            <p:txEl>
                                              <p:pRg st="5" end="5"/>
                                            </p:txEl>
                                          </p:spTgt>
                                        </p:tgtEl>
                                      </p:cBhvr>
                                    </p:animEffect>
                                    <p:anim calcmode="lin" valueType="num">
                                      <p:cBhvr>
                                        <p:cTn id="43" dur="1000" fill="hold"/>
                                        <p:tgtEl>
                                          <p:spTgt spid="7">
                                            <p:txEl>
                                              <p:pRg st="5" end="5"/>
                                            </p:txEl>
                                          </p:spTgt>
                                        </p:tgtEl>
                                        <p:attrNameLst>
                                          <p:attrName>ppt_x</p:attrName>
                                        </p:attrNameLst>
                                      </p:cBhvr>
                                      <p:tavLst>
                                        <p:tav tm="0">
                                          <p:val>
                                            <p:strVal val="#ppt_x"/>
                                          </p:val>
                                        </p:tav>
                                        <p:tav tm="100000">
                                          <p:val>
                                            <p:strVal val="#ppt_x"/>
                                          </p:val>
                                        </p:tav>
                                      </p:tavLst>
                                    </p:anim>
                                    <p:anim calcmode="lin" valueType="num">
                                      <p:cBhvr>
                                        <p:cTn id="44" dur="1000" fill="hold"/>
                                        <p:tgtEl>
                                          <p:spTgt spid="7">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42" presetClass="entr" presetSubtype="0" fill="hold" nodeType="clickEffect">
                                  <p:stCondLst>
                                    <p:cond delay="0"/>
                                  </p:stCondLst>
                                  <p:childTnLst>
                                    <p:set>
                                      <p:cBhvr>
                                        <p:cTn id="48" dur="1" fill="hold">
                                          <p:stCondLst>
                                            <p:cond delay="0"/>
                                          </p:stCondLst>
                                        </p:cTn>
                                        <p:tgtEl>
                                          <p:spTgt spid="7">
                                            <p:txEl>
                                              <p:pRg st="6" end="6"/>
                                            </p:txEl>
                                          </p:spTgt>
                                        </p:tgtEl>
                                        <p:attrNameLst>
                                          <p:attrName>style.visibility</p:attrName>
                                        </p:attrNameLst>
                                      </p:cBhvr>
                                      <p:to>
                                        <p:strVal val="visible"/>
                                      </p:to>
                                    </p:set>
                                    <p:animEffect transition="in" filter="fade">
                                      <p:cBhvr>
                                        <p:cTn id="49" dur="1000"/>
                                        <p:tgtEl>
                                          <p:spTgt spid="7">
                                            <p:txEl>
                                              <p:pRg st="6" end="6"/>
                                            </p:txEl>
                                          </p:spTgt>
                                        </p:tgtEl>
                                      </p:cBhvr>
                                    </p:animEffect>
                                    <p:anim calcmode="lin" valueType="num">
                                      <p:cBhvr>
                                        <p:cTn id="50" dur="1000" fill="hold"/>
                                        <p:tgtEl>
                                          <p:spTgt spid="7">
                                            <p:txEl>
                                              <p:pRg st="6" end="6"/>
                                            </p:txEl>
                                          </p:spTgt>
                                        </p:tgtEl>
                                        <p:attrNameLst>
                                          <p:attrName>ppt_x</p:attrName>
                                        </p:attrNameLst>
                                      </p:cBhvr>
                                      <p:tavLst>
                                        <p:tav tm="0">
                                          <p:val>
                                            <p:strVal val="#ppt_x"/>
                                          </p:val>
                                        </p:tav>
                                        <p:tav tm="100000">
                                          <p:val>
                                            <p:strVal val="#ppt_x"/>
                                          </p:val>
                                        </p:tav>
                                      </p:tavLst>
                                    </p:anim>
                                    <p:anim calcmode="lin" valueType="num">
                                      <p:cBhvr>
                                        <p:cTn id="51" dur="1000" fill="hold"/>
                                        <p:tgtEl>
                                          <p:spTgt spid="7">
                                            <p:txEl>
                                              <p:pRg st="6" end="6"/>
                                            </p:txEl>
                                          </p:spTgt>
                                        </p:tgtEl>
                                        <p:attrNameLst>
                                          <p:attrName>ppt_y</p:attrName>
                                        </p:attrNameLst>
                                      </p:cBhvr>
                                      <p:tavLst>
                                        <p:tav tm="0">
                                          <p:val>
                                            <p:strVal val="#ppt_y+.1"/>
                                          </p:val>
                                        </p:tav>
                                        <p:tav tm="100000">
                                          <p:val>
                                            <p:strVal val="#ppt_y"/>
                                          </p:val>
                                        </p:tav>
                                      </p:tavLst>
                                    </p:anim>
                                  </p:childTnLst>
                                </p:cTn>
                              </p:par>
                            </p:childTnLst>
                          </p:cTn>
                        </p:par>
                      </p:childTnLst>
                    </p:cTn>
                  </p:par>
                  <p:par>
                    <p:cTn id="52" fill="hold">
                      <p:stCondLst>
                        <p:cond delay="indefinite"/>
                      </p:stCondLst>
                      <p:childTnLst>
                        <p:par>
                          <p:cTn id="53" fill="hold">
                            <p:stCondLst>
                              <p:cond delay="0"/>
                            </p:stCondLst>
                            <p:childTnLst>
                              <p:par>
                                <p:cTn id="54" presetID="42" presetClass="entr" presetSubtype="0" fill="hold" nodeType="clickEffect">
                                  <p:stCondLst>
                                    <p:cond delay="0"/>
                                  </p:stCondLst>
                                  <p:childTnLst>
                                    <p:set>
                                      <p:cBhvr>
                                        <p:cTn id="55" dur="1" fill="hold">
                                          <p:stCondLst>
                                            <p:cond delay="0"/>
                                          </p:stCondLst>
                                        </p:cTn>
                                        <p:tgtEl>
                                          <p:spTgt spid="7">
                                            <p:txEl>
                                              <p:pRg st="7" end="7"/>
                                            </p:txEl>
                                          </p:spTgt>
                                        </p:tgtEl>
                                        <p:attrNameLst>
                                          <p:attrName>style.visibility</p:attrName>
                                        </p:attrNameLst>
                                      </p:cBhvr>
                                      <p:to>
                                        <p:strVal val="visible"/>
                                      </p:to>
                                    </p:set>
                                    <p:animEffect transition="in" filter="fade">
                                      <p:cBhvr>
                                        <p:cTn id="56" dur="1000"/>
                                        <p:tgtEl>
                                          <p:spTgt spid="7">
                                            <p:txEl>
                                              <p:pRg st="7" end="7"/>
                                            </p:txEl>
                                          </p:spTgt>
                                        </p:tgtEl>
                                      </p:cBhvr>
                                    </p:animEffect>
                                    <p:anim calcmode="lin" valueType="num">
                                      <p:cBhvr>
                                        <p:cTn id="57" dur="1000" fill="hold"/>
                                        <p:tgtEl>
                                          <p:spTgt spid="7">
                                            <p:txEl>
                                              <p:pRg st="7" end="7"/>
                                            </p:txEl>
                                          </p:spTgt>
                                        </p:tgtEl>
                                        <p:attrNameLst>
                                          <p:attrName>ppt_x</p:attrName>
                                        </p:attrNameLst>
                                      </p:cBhvr>
                                      <p:tavLst>
                                        <p:tav tm="0">
                                          <p:val>
                                            <p:strVal val="#ppt_x"/>
                                          </p:val>
                                        </p:tav>
                                        <p:tav tm="100000">
                                          <p:val>
                                            <p:strVal val="#ppt_x"/>
                                          </p:val>
                                        </p:tav>
                                      </p:tavLst>
                                    </p:anim>
                                    <p:anim calcmode="lin" valueType="num">
                                      <p:cBhvr>
                                        <p:cTn id="58" dur="1000" fill="hold"/>
                                        <p:tgtEl>
                                          <p:spTgt spid="7">
                                            <p:txEl>
                                              <p:pRg st="7" end="7"/>
                                            </p:txEl>
                                          </p:spTgt>
                                        </p:tgtEl>
                                        <p:attrNameLst>
                                          <p:attrName>ppt_y</p:attrName>
                                        </p:attrNameLst>
                                      </p:cBhvr>
                                      <p:tavLst>
                                        <p:tav tm="0">
                                          <p:val>
                                            <p:strVal val="#ppt_y+.1"/>
                                          </p:val>
                                        </p:tav>
                                        <p:tav tm="100000">
                                          <p:val>
                                            <p:strVal val="#ppt_y"/>
                                          </p:val>
                                        </p:tav>
                                      </p:tavLst>
                                    </p:anim>
                                  </p:childTnLst>
                                </p:cTn>
                              </p:par>
                            </p:childTnLst>
                          </p:cTn>
                        </p:par>
                      </p:childTnLst>
                    </p:cTn>
                  </p:par>
                  <p:par>
                    <p:cTn id="59" fill="hold">
                      <p:stCondLst>
                        <p:cond delay="indefinite"/>
                      </p:stCondLst>
                      <p:childTnLst>
                        <p:par>
                          <p:cTn id="60" fill="hold">
                            <p:stCondLst>
                              <p:cond delay="0"/>
                            </p:stCondLst>
                            <p:childTnLst>
                              <p:par>
                                <p:cTn id="61" presetID="42" presetClass="entr" presetSubtype="0" fill="hold" nodeType="clickEffect">
                                  <p:stCondLst>
                                    <p:cond delay="0"/>
                                  </p:stCondLst>
                                  <p:childTnLst>
                                    <p:set>
                                      <p:cBhvr>
                                        <p:cTn id="62" dur="1" fill="hold">
                                          <p:stCondLst>
                                            <p:cond delay="0"/>
                                          </p:stCondLst>
                                        </p:cTn>
                                        <p:tgtEl>
                                          <p:spTgt spid="7">
                                            <p:txEl>
                                              <p:pRg st="8" end="8"/>
                                            </p:txEl>
                                          </p:spTgt>
                                        </p:tgtEl>
                                        <p:attrNameLst>
                                          <p:attrName>style.visibility</p:attrName>
                                        </p:attrNameLst>
                                      </p:cBhvr>
                                      <p:to>
                                        <p:strVal val="visible"/>
                                      </p:to>
                                    </p:set>
                                    <p:animEffect transition="in" filter="fade">
                                      <p:cBhvr>
                                        <p:cTn id="63" dur="1000"/>
                                        <p:tgtEl>
                                          <p:spTgt spid="7">
                                            <p:txEl>
                                              <p:pRg st="8" end="8"/>
                                            </p:txEl>
                                          </p:spTgt>
                                        </p:tgtEl>
                                      </p:cBhvr>
                                    </p:animEffect>
                                    <p:anim calcmode="lin" valueType="num">
                                      <p:cBhvr>
                                        <p:cTn id="64" dur="1000" fill="hold"/>
                                        <p:tgtEl>
                                          <p:spTgt spid="7">
                                            <p:txEl>
                                              <p:pRg st="8" end="8"/>
                                            </p:txEl>
                                          </p:spTgt>
                                        </p:tgtEl>
                                        <p:attrNameLst>
                                          <p:attrName>ppt_x</p:attrName>
                                        </p:attrNameLst>
                                      </p:cBhvr>
                                      <p:tavLst>
                                        <p:tav tm="0">
                                          <p:val>
                                            <p:strVal val="#ppt_x"/>
                                          </p:val>
                                        </p:tav>
                                        <p:tav tm="100000">
                                          <p:val>
                                            <p:strVal val="#ppt_x"/>
                                          </p:val>
                                        </p:tav>
                                      </p:tavLst>
                                    </p:anim>
                                    <p:anim calcmode="lin" valueType="num">
                                      <p:cBhvr>
                                        <p:cTn id="65" dur="1000" fill="hold"/>
                                        <p:tgtEl>
                                          <p:spTgt spid="7">
                                            <p:txEl>
                                              <p:pRg st="8" end="8"/>
                                            </p:txEl>
                                          </p:spTgt>
                                        </p:tgtEl>
                                        <p:attrNameLst>
                                          <p:attrName>ppt_y</p:attrName>
                                        </p:attrNameLst>
                                      </p:cBhvr>
                                      <p:tavLst>
                                        <p:tav tm="0">
                                          <p:val>
                                            <p:strVal val="#ppt_y+.1"/>
                                          </p:val>
                                        </p:tav>
                                        <p:tav tm="100000">
                                          <p:val>
                                            <p:strVal val="#ppt_y"/>
                                          </p:val>
                                        </p:tav>
                                      </p:tavLst>
                                    </p:anim>
                                  </p:childTnLst>
                                </p:cTn>
                              </p:par>
                            </p:childTnLst>
                          </p:cTn>
                        </p:par>
                      </p:childTnLst>
                    </p:cTn>
                  </p:par>
                  <p:par>
                    <p:cTn id="66" fill="hold">
                      <p:stCondLst>
                        <p:cond delay="indefinite"/>
                      </p:stCondLst>
                      <p:childTnLst>
                        <p:par>
                          <p:cTn id="67" fill="hold">
                            <p:stCondLst>
                              <p:cond delay="0"/>
                            </p:stCondLst>
                            <p:childTnLst>
                              <p:par>
                                <p:cTn id="68" presetID="42" presetClass="entr" presetSubtype="0" fill="hold" nodeType="clickEffect">
                                  <p:stCondLst>
                                    <p:cond delay="0"/>
                                  </p:stCondLst>
                                  <p:childTnLst>
                                    <p:set>
                                      <p:cBhvr>
                                        <p:cTn id="69" dur="1" fill="hold">
                                          <p:stCondLst>
                                            <p:cond delay="0"/>
                                          </p:stCondLst>
                                        </p:cTn>
                                        <p:tgtEl>
                                          <p:spTgt spid="7">
                                            <p:txEl>
                                              <p:pRg st="9" end="9"/>
                                            </p:txEl>
                                          </p:spTgt>
                                        </p:tgtEl>
                                        <p:attrNameLst>
                                          <p:attrName>style.visibility</p:attrName>
                                        </p:attrNameLst>
                                      </p:cBhvr>
                                      <p:to>
                                        <p:strVal val="visible"/>
                                      </p:to>
                                    </p:set>
                                    <p:animEffect transition="in" filter="fade">
                                      <p:cBhvr>
                                        <p:cTn id="70" dur="1000"/>
                                        <p:tgtEl>
                                          <p:spTgt spid="7">
                                            <p:txEl>
                                              <p:pRg st="9" end="9"/>
                                            </p:txEl>
                                          </p:spTgt>
                                        </p:tgtEl>
                                      </p:cBhvr>
                                    </p:animEffect>
                                    <p:anim calcmode="lin" valueType="num">
                                      <p:cBhvr>
                                        <p:cTn id="71" dur="1000" fill="hold"/>
                                        <p:tgtEl>
                                          <p:spTgt spid="7">
                                            <p:txEl>
                                              <p:pRg st="9" end="9"/>
                                            </p:txEl>
                                          </p:spTgt>
                                        </p:tgtEl>
                                        <p:attrNameLst>
                                          <p:attrName>ppt_x</p:attrName>
                                        </p:attrNameLst>
                                      </p:cBhvr>
                                      <p:tavLst>
                                        <p:tav tm="0">
                                          <p:val>
                                            <p:strVal val="#ppt_x"/>
                                          </p:val>
                                        </p:tav>
                                        <p:tav tm="100000">
                                          <p:val>
                                            <p:strVal val="#ppt_x"/>
                                          </p:val>
                                        </p:tav>
                                      </p:tavLst>
                                    </p:anim>
                                    <p:anim calcmode="lin" valueType="num">
                                      <p:cBhvr>
                                        <p:cTn id="72" dur="1000" fill="hold"/>
                                        <p:tgtEl>
                                          <p:spTgt spid="7">
                                            <p:txEl>
                                              <p:pRg st="9" end="9"/>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8150717"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311175" y="952845"/>
            <a:ext cx="1170039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Content Placeholder 2">
            <a:extLst>
              <a:ext uri="{FF2B5EF4-FFF2-40B4-BE49-F238E27FC236}">
                <a16:creationId xmlns:a16="http://schemas.microsoft.com/office/drawing/2014/main" id="{6116C42A-FDB5-4BAD-8ECD-D45746643243}"/>
              </a:ext>
            </a:extLst>
          </p:cNvPr>
          <p:cNvSpPr txBox="1">
            <a:spLocks/>
          </p:cNvSpPr>
          <p:nvPr/>
        </p:nvSpPr>
        <p:spPr>
          <a:xfrm>
            <a:off x="838200" y="1825626"/>
            <a:ext cx="10515600" cy="1173002"/>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R="0" lvl="0" algn="l" defTabSz="914400" rtl="0" eaLnBrk="1" fontAlgn="auto" latinLnBrk="0" hangingPunct="1">
              <a:lnSpc>
                <a:spcPct val="90000"/>
              </a:lnSpc>
              <a:spcBef>
                <a:spcPts val="1000"/>
              </a:spcBef>
              <a:spcAft>
                <a:spcPts val="0"/>
              </a:spcAft>
              <a:buClrTx/>
              <a:buSzTx/>
              <a:buFont typeface="Wingdings" panose="05000000000000000000" pitchFamily="2" charset="2"/>
              <a:buChar char="ü"/>
              <a:tabLst/>
              <a:defRPr/>
            </a:pPr>
            <a:r>
              <a:rPr kumimoji="0" lang="en-US" sz="2800" b="1" i="0" u="none" strike="noStrike" kern="1200" cap="none" spc="0" normalizeH="0" baseline="0" noProof="0" dirty="0">
                <a:ln>
                  <a:noFill/>
                </a:ln>
                <a:solidFill>
                  <a:srgbClr val="0070C0"/>
                </a:solidFill>
                <a:effectLst/>
                <a:uLnTx/>
                <a:uFillTx/>
                <a:latin typeface="+mj-lt"/>
                <a:ea typeface="+mn-ea"/>
                <a:cs typeface="+mn-cs"/>
              </a:rPr>
              <a:t>Operational Risk Management, C. Ariel Pinto, Luna Mylene </a:t>
            </a:r>
            <a:r>
              <a:rPr kumimoji="0" lang="en-US" sz="2800" b="1" i="0" u="none" strike="noStrike" kern="1200" cap="none" spc="0" normalizeH="0" baseline="0" noProof="0" dirty="0" err="1">
                <a:ln>
                  <a:noFill/>
                </a:ln>
                <a:solidFill>
                  <a:srgbClr val="0070C0"/>
                </a:solidFill>
                <a:effectLst/>
                <a:uLnTx/>
                <a:uFillTx/>
                <a:latin typeface="+mj-lt"/>
                <a:ea typeface="+mn-ea"/>
                <a:cs typeface="+mn-cs"/>
              </a:rPr>
              <a:t>Magpili</a:t>
            </a:r>
            <a:endParaRPr kumimoji="0" lang="en-US" sz="2800" b="1" i="0" u="none" strike="noStrike" kern="1200" cap="none" spc="0" normalizeH="0" baseline="0" noProof="0" dirty="0">
              <a:ln>
                <a:noFill/>
              </a:ln>
              <a:solidFill>
                <a:srgbClr val="0070C0"/>
              </a:solidFill>
              <a:effectLst/>
              <a:uLnTx/>
              <a:uFillTx/>
              <a:latin typeface="+mj-lt"/>
              <a:ea typeface="+mn-ea"/>
              <a:cs typeface="+mn-cs"/>
            </a:endParaRP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err="1">
                <a:ln>
                  <a:noFill/>
                </a:ln>
                <a:solidFill>
                  <a:srgbClr val="0070C0"/>
                </a:solidFill>
                <a:effectLst/>
                <a:uLnTx/>
                <a:uFillTx/>
                <a:latin typeface="+mj-lt"/>
                <a:ea typeface="+mn-ea"/>
                <a:cs typeface="+mn-cs"/>
              </a:rPr>
              <a:t>Raed</a:t>
            </a:r>
            <a:r>
              <a:rPr kumimoji="0" lang="en-US" sz="2800" b="1" i="0" u="none" strike="noStrike" kern="1200" cap="none" spc="0" normalizeH="0" baseline="0" noProof="0" dirty="0">
                <a:ln>
                  <a:noFill/>
                </a:ln>
                <a:solidFill>
                  <a:srgbClr val="0070C0"/>
                </a:solidFill>
                <a:effectLst/>
                <a:uLnTx/>
                <a:uFillTx/>
                <a:latin typeface="+mj-lt"/>
                <a:ea typeface="+mn-ea"/>
                <a:cs typeface="+mn-cs"/>
              </a:rPr>
              <a:t> M. </a:t>
            </a:r>
            <a:r>
              <a:rPr kumimoji="0" lang="en-US" sz="2800" b="1" i="0" u="none" strike="noStrike" kern="1200" cap="none" spc="0" normalizeH="0" baseline="0" noProof="0" dirty="0" err="1">
                <a:ln>
                  <a:noFill/>
                </a:ln>
                <a:solidFill>
                  <a:srgbClr val="0070C0"/>
                </a:solidFill>
                <a:effectLst/>
                <a:uLnTx/>
                <a:uFillTx/>
                <a:latin typeface="+mj-lt"/>
                <a:ea typeface="+mn-ea"/>
                <a:cs typeface="+mn-cs"/>
              </a:rPr>
              <a:t>Jaradat</a:t>
            </a:r>
            <a:r>
              <a:rPr kumimoji="0" lang="en-US" sz="2800" b="1" i="0" u="none" strike="noStrike" kern="1200" cap="none" spc="0" normalizeH="0" baseline="0" noProof="0" dirty="0">
                <a:ln>
                  <a:noFill/>
                </a:ln>
                <a:solidFill>
                  <a:srgbClr val="0070C0"/>
                </a:solidFill>
                <a:effectLst/>
                <a:uLnTx/>
                <a:uFillTx/>
                <a:latin typeface="+mj-lt"/>
                <a:ea typeface="+mn-ea"/>
                <a:cs typeface="+mn-cs"/>
              </a:rPr>
              <a:t>, Chapter 1.</a:t>
            </a:r>
          </a:p>
        </p:txBody>
      </p:sp>
      <p:sp>
        <p:nvSpPr>
          <p:cNvPr id="7" name="Title 1">
            <a:extLst>
              <a:ext uri="{FF2B5EF4-FFF2-40B4-BE49-F238E27FC236}">
                <a16:creationId xmlns:a16="http://schemas.microsoft.com/office/drawing/2014/main" id="{B32758B3-891C-4551-8966-FBF2903F557B}"/>
              </a:ext>
            </a:extLst>
          </p:cNvPr>
          <p:cNvSpPr txBox="1">
            <a:spLocks/>
          </p:cNvSpPr>
          <p:nvPr/>
        </p:nvSpPr>
        <p:spPr>
          <a:xfrm>
            <a:off x="1169728" y="237736"/>
            <a:ext cx="7182535" cy="655264"/>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nSpc>
                <a:spcPct val="110000"/>
              </a:lnSpc>
            </a:pPr>
            <a:r>
              <a:rPr lang="en-US" sz="3200" b="1" dirty="0">
                <a:latin typeface="+mn-lt"/>
              </a:rPr>
              <a:t>10. References &amp; Resources</a:t>
            </a:r>
          </a:p>
        </p:txBody>
      </p:sp>
      <p:sp>
        <p:nvSpPr>
          <p:cNvPr id="8" name="TextBox 7">
            <a:extLst>
              <a:ext uri="{FF2B5EF4-FFF2-40B4-BE49-F238E27FC236}">
                <a16:creationId xmlns:a16="http://schemas.microsoft.com/office/drawing/2014/main" id="{DD9C60E1-45F7-424E-BD1A-958282AFC276}"/>
              </a:ext>
            </a:extLst>
          </p:cNvPr>
          <p:cNvSpPr txBox="1"/>
          <p:nvPr/>
        </p:nvSpPr>
        <p:spPr>
          <a:xfrm>
            <a:off x="838200" y="2784666"/>
            <a:ext cx="10324171" cy="2677656"/>
          </a:xfrm>
          <a:prstGeom prst="rect">
            <a:avLst/>
          </a:prstGeom>
          <a:noFill/>
        </p:spPr>
        <p:txBody>
          <a:bodyPr wrap="square">
            <a:spAutoFit/>
          </a:bodyPr>
          <a:lstStyle/>
          <a:p>
            <a:pPr marL="342900" indent="-342900" algn="l">
              <a:buFont typeface="Wingdings" panose="05000000000000000000" pitchFamily="2" charset="2"/>
              <a:buChar char="ü"/>
            </a:pPr>
            <a:r>
              <a:rPr lang="en-US" sz="2800" b="1" dirty="0">
                <a:solidFill>
                  <a:srgbClr val="0070C0"/>
                </a:solidFill>
                <a:effectLst/>
                <a:latin typeface="+mj-lt"/>
              </a:rPr>
              <a:t>Operational Risk Management: Overview and Guide, </a:t>
            </a:r>
            <a:r>
              <a:rPr lang="en-US" sz="2800" b="1" i="0" dirty="0">
                <a:solidFill>
                  <a:srgbClr val="0070C0"/>
                </a:solidFill>
                <a:effectLst/>
                <a:latin typeface="+mj-lt"/>
              </a:rPr>
              <a:t>Vice Vicente, </a:t>
            </a:r>
            <a:r>
              <a:rPr lang="en-US" sz="2800" b="1" i="0" dirty="0">
                <a:solidFill>
                  <a:srgbClr val="0070C0"/>
                </a:solidFill>
                <a:effectLst/>
                <a:latin typeface="+mj-lt"/>
                <a:hlinkClick r:id="rId4">
                  <a:extLst>
                    <a:ext uri="{A12FA001-AC4F-418D-AE19-62706E023703}">
                      <ahyp:hlinkClr xmlns:ahyp="http://schemas.microsoft.com/office/drawing/2018/hyperlinkcolor" val="tx"/>
                    </a:ext>
                  </a:extLst>
                </a:hlinkClick>
              </a:rPr>
              <a:t>https://www.auditboard.com/</a:t>
            </a:r>
            <a:endParaRPr lang="en-US" sz="2800" b="1" i="0" dirty="0">
              <a:solidFill>
                <a:srgbClr val="0070C0"/>
              </a:solidFill>
              <a:effectLst/>
              <a:latin typeface="+mj-lt"/>
            </a:endParaRPr>
          </a:p>
          <a:p>
            <a:pPr marL="342900" indent="-342900" algn="l">
              <a:buFont typeface="Wingdings" panose="05000000000000000000" pitchFamily="2" charset="2"/>
              <a:buChar char="ü"/>
            </a:pPr>
            <a:r>
              <a:rPr lang="en-US" sz="2800" dirty="0">
                <a:solidFill>
                  <a:srgbClr val="0070C0"/>
                </a:solidFill>
                <a:hlinkClick r:id="rId5">
                  <a:extLst>
                    <a:ext uri="{A12FA001-AC4F-418D-AE19-62706E023703}">
                      <ahyp:hlinkClr xmlns:ahyp="http://schemas.microsoft.com/office/drawing/2018/hyperlinkcolor" val="tx"/>
                    </a:ext>
                  </a:extLst>
                </a:hlinkClick>
              </a:rPr>
              <a:t>Operational risk management (ORM): An overview (thomsonreuters.com)</a:t>
            </a:r>
            <a:endParaRPr lang="en-US" sz="2800" dirty="0">
              <a:solidFill>
                <a:srgbClr val="0070C0"/>
              </a:solidFill>
            </a:endParaRPr>
          </a:p>
          <a:p>
            <a:pPr marL="342900" indent="-342900" algn="l">
              <a:buFont typeface="Wingdings" panose="05000000000000000000" pitchFamily="2" charset="2"/>
              <a:buChar char="ü"/>
            </a:pPr>
            <a:r>
              <a:rPr lang="en-US" sz="2800" dirty="0">
                <a:hlinkClick r:id="rId6"/>
              </a:rPr>
              <a:t>Operational risk management (ORM): An overview (thomsonreuters.com)</a:t>
            </a:r>
            <a:endParaRPr lang="en-US" sz="2800" b="1" dirty="0">
              <a:solidFill>
                <a:srgbClr val="0070C0"/>
              </a:solidFill>
              <a:effectLst/>
              <a:latin typeface="+mj-lt"/>
            </a:endParaRPr>
          </a:p>
        </p:txBody>
      </p:sp>
    </p:spTree>
    <p:custDataLst>
      <p:tags r:id="rId1"/>
    </p:custDataLst>
    <p:extLst>
      <p:ext uri="{BB962C8B-B14F-4D97-AF65-F5344CB8AC3E}">
        <p14:creationId xmlns:p14="http://schemas.microsoft.com/office/powerpoint/2010/main" val="15149610"/>
      </p:ext>
    </p:extLst>
  </p:cSld>
  <p:clrMapOvr>
    <a:masterClrMapping/>
  </p:clrMapOvr>
  <mc:AlternateContent xmlns:mc="http://schemas.openxmlformats.org/markup-compatibility/2006" xmlns:p14="http://schemas.microsoft.com/office/powerpoint/2010/main">
    <mc:Choice Requires="p14">
      <p:transition spd="slow" p14:dur="2000" advTm="10602"/>
    </mc:Choice>
    <mc:Fallback xmlns="">
      <p:transition spd="slow" advTm="10602"/>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01</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4" name="Picture 3">
            <a:extLst>
              <a:ext uri="{FF2B5EF4-FFF2-40B4-BE49-F238E27FC236}">
                <a16:creationId xmlns:a16="http://schemas.microsoft.com/office/drawing/2014/main" id="{F7F3056C-9497-3E46-0303-F62CA378E0F1}"/>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748630" y="1326018"/>
            <a:ext cx="8076691" cy="4843001"/>
          </a:xfrm>
          <a:prstGeom prst="rect">
            <a:avLst/>
          </a:prstGeom>
        </p:spPr>
      </p:pic>
      <p:sp>
        <p:nvSpPr>
          <p:cNvPr id="7" name="TextBox 6">
            <a:extLst>
              <a:ext uri="{FF2B5EF4-FFF2-40B4-BE49-F238E27FC236}">
                <a16:creationId xmlns:a16="http://schemas.microsoft.com/office/drawing/2014/main" id="{9FB95A0A-FC35-EC89-8043-10188DD91326}"/>
              </a:ext>
            </a:extLst>
          </p:cNvPr>
          <p:cNvSpPr txBox="1"/>
          <p:nvPr/>
        </p:nvSpPr>
        <p:spPr>
          <a:xfrm>
            <a:off x="3389063" y="4383936"/>
            <a:ext cx="4088524" cy="954107"/>
          </a:xfrm>
          <a:prstGeom prst="rect">
            <a:avLst/>
          </a:prstGeom>
          <a:noFill/>
        </p:spPr>
        <p:txBody>
          <a:bodyPr wrap="square" rtlCol="1">
            <a:spAutoFit/>
          </a:bodyPr>
          <a:lstStyle/>
          <a:p>
            <a:pPr algn="ctr"/>
            <a:r>
              <a:rPr lang="en-US" sz="2800" b="1" dirty="0">
                <a:latin typeface="Bradley Hand ITC" panose="03070402050302030203" pitchFamily="66" charset="0"/>
              </a:rPr>
              <a:t>My Best Wishes …</a:t>
            </a:r>
          </a:p>
          <a:p>
            <a:pPr algn="ctr"/>
            <a:r>
              <a:rPr lang="en-US" sz="2800" b="1" dirty="0">
                <a:latin typeface="Bradley Hand ITC" panose="03070402050302030203" pitchFamily="66" charset="0"/>
              </a:rPr>
              <a:t>Dr. Ayman Hassan </a:t>
            </a:r>
            <a:endParaRPr lang="ar-EG" sz="2800" b="1" dirty="0">
              <a:latin typeface="Bradley Hand ITC" panose="03070402050302030203" pitchFamily="66" charset="0"/>
            </a:endParaRPr>
          </a:p>
        </p:txBody>
      </p:sp>
    </p:spTree>
    <p:custDataLst>
      <p:tags r:id="rId1"/>
    </p:custDataLst>
  </p:cSld>
  <p:clrMapOvr>
    <a:masterClrMapping/>
  </p:clrMapOvr>
  <mc:AlternateContent xmlns:mc="http://schemas.openxmlformats.org/markup-compatibility/2006" xmlns:p14="http://schemas.microsoft.com/office/powerpoint/2010/main">
    <mc:Choice Requires="p14">
      <p:transition spd="slow" p14:dur="2000" advTm="13708"/>
    </mc:Choice>
    <mc:Fallback xmlns="">
      <p:transition spd="slow" advTm="13708"/>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mph" presetSubtype="0" fill="hold" nodeType="clickEffect">
                                  <p:stCondLst>
                                    <p:cond delay="0"/>
                                  </p:stCondLst>
                                  <p:childTnLst>
                                    <p:animRot by="21600000">
                                      <p:cBhvr>
                                        <p:cTn id="6" dur="2000" fill="hold"/>
                                        <p:tgtEl>
                                          <p:spTgt spid="4"/>
                                        </p:tgtEl>
                                        <p:attrNameLst>
                                          <p:attrName>r</p:attrName>
                                        </p:attrNameLst>
                                      </p:cBhvr>
                                    </p:animRot>
                                  </p:childTnLst>
                                </p:cTn>
                              </p:par>
                            </p:childTnLst>
                          </p:cTn>
                        </p:par>
                      </p:childTnLst>
                    </p:cTn>
                  </p:par>
                  <p:par>
                    <p:cTn id="7" fill="hold">
                      <p:stCondLst>
                        <p:cond delay="indefinite"/>
                      </p:stCondLst>
                      <p:childTnLst>
                        <p:par>
                          <p:cTn id="8" fill="hold">
                            <p:stCondLst>
                              <p:cond delay="0"/>
                            </p:stCondLst>
                            <p:childTnLst>
                              <p:par>
                                <p:cTn id="9" presetID="1" presetClass="path" presetSubtype="0" accel="50000" decel="50000" fill="hold" grpId="0" nodeType="clickEffect">
                                  <p:stCondLst>
                                    <p:cond delay="0"/>
                                  </p:stCondLst>
                                  <p:childTnLst>
                                    <p:animMotion origin="layout" path="M 0 0 C 0.069 0 0.125 0.056 0.125 0.125 C 0.125 0.194 0.069 0.25 0 0.25 C -0.069 0.25 -0.125 0.194 -0.125 0.125 C -0.125 0.056 -0.069 0 0 0 Z" pathEditMode="relative" ptsTypes="">
                                      <p:cBhvr>
                                        <p:cTn id="10" dur="2000" fill="hold"/>
                                        <p:tgtEl>
                                          <p:spTgt spid="7"/>
                                        </p:tgtEl>
                                        <p:attrNameLst>
                                          <p:attrName>ppt_x</p:attrName>
                                          <p:attrName>ppt_y</p:attrName>
                                        </p:attrNameLst>
                                      </p:cBhvr>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tags/tag1.xml><?xml version="1.0" encoding="utf-8"?>
<p:tagLst xmlns:a="http://schemas.openxmlformats.org/drawingml/2006/main" xmlns:r="http://schemas.openxmlformats.org/officeDocument/2006/relationships" xmlns:p="http://schemas.openxmlformats.org/presentationml/2006/main">
  <p:tag name="TIMING" val="|3.5|18.2|38.1|13|71|13|43.7|11.1|43.8|25.1"/>
</p:tagLst>
</file>

<file path=ppt/tags/tag2.xml><?xml version="1.0" encoding="utf-8"?>
<p:tagLst xmlns:a="http://schemas.openxmlformats.org/drawingml/2006/main" xmlns:r="http://schemas.openxmlformats.org/officeDocument/2006/relationships" xmlns:p="http://schemas.openxmlformats.org/presentationml/2006/main">
  <p:tag name="TIMING" val="|4|2.9|123.9|13.4|18.2"/>
</p:tagLst>
</file>

<file path=ppt/tags/tag3.xml><?xml version="1.0" encoding="utf-8"?>
<p:tagLst xmlns:a="http://schemas.openxmlformats.org/drawingml/2006/main" xmlns:r="http://schemas.openxmlformats.org/officeDocument/2006/relationships" xmlns:p="http://schemas.openxmlformats.org/presentationml/2006/main">
  <p:tag name="TIMING" val="|7.8|6.1"/>
</p:tagLst>
</file>

<file path=ppt/tags/tag4.xml><?xml version="1.0" encoding="utf-8"?>
<p:tagLst xmlns:a="http://schemas.openxmlformats.org/drawingml/2006/main" xmlns:r="http://schemas.openxmlformats.org/officeDocument/2006/relationships" xmlns:p="http://schemas.openxmlformats.org/presentationml/2006/main">
  <p:tag name="TIMING" val="|0.9|3.1|141.1"/>
</p:tagLst>
</file>

<file path=ppt/tags/tag5.xml><?xml version="1.0" encoding="utf-8"?>
<p:tagLst xmlns:a="http://schemas.openxmlformats.org/drawingml/2006/main" xmlns:r="http://schemas.openxmlformats.org/officeDocument/2006/relationships" xmlns:p="http://schemas.openxmlformats.org/presentationml/2006/main">
  <p:tag name="TIMING" val="|0.7|25.1|13.6|54.3|91.3"/>
</p:tagLst>
</file>

<file path=ppt/tags/tag6.xml><?xml version="1.0" encoding="utf-8"?>
<p:tagLst xmlns:a="http://schemas.openxmlformats.org/drawingml/2006/main" xmlns:r="http://schemas.openxmlformats.org/officeDocument/2006/relationships" xmlns:p="http://schemas.openxmlformats.org/presentationml/2006/main">
  <p:tag name="TIMING" val="|3.4|75.6|18.8"/>
</p:tagLst>
</file>

<file path=ppt/tags/tag7.xml><?xml version="1.0" encoding="utf-8"?>
<p:tagLst xmlns:a="http://schemas.openxmlformats.org/drawingml/2006/main" xmlns:r="http://schemas.openxmlformats.org/officeDocument/2006/relationships" xmlns:p="http://schemas.openxmlformats.org/presentationml/2006/main">
  <p:tag name="TIMING" val="|2.3|1.6|53.2"/>
</p:tagLst>
</file>

<file path=ppt/tags/tag8.xml><?xml version="1.0" encoding="utf-8"?>
<p:tagLst xmlns:a="http://schemas.openxmlformats.org/drawingml/2006/main" xmlns:r="http://schemas.openxmlformats.org/officeDocument/2006/relationships" xmlns:p="http://schemas.openxmlformats.org/presentationml/2006/main">
  <p:tag name="TIMING" val="|3"/>
</p:tagLst>
</file>

<file path=ppt/tags/tag9.xml><?xml version="1.0" encoding="utf-8"?>
<p:tagLst xmlns:a="http://schemas.openxmlformats.org/drawingml/2006/main" xmlns:r="http://schemas.openxmlformats.org/officeDocument/2006/relationships" xmlns:p="http://schemas.openxmlformats.org/presentationml/2006/main">
  <p:tag name="TIMING" val="|0.9|44.5|54"/>
</p:tagLst>
</file>

<file path=ppt/tags/tag10.xml><?xml version="1.0" encoding="utf-8"?>
<p:tagLst xmlns:a="http://schemas.openxmlformats.org/drawingml/2006/main" xmlns:r="http://schemas.openxmlformats.org/officeDocument/2006/relationships" xmlns:p="http://schemas.openxmlformats.org/presentationml/2006/main">
  <p:tag name="TIMING" val="|0.8|7.4|5|14.3"/>
</p:tagLst>
</file>

<file path=ppt/tags/tag11.xml><?xml version="1.0" encoding="utf-8"?>
<p:tagLst xmlns:a="http://schemas.openxmlformats.org/drawingml/2006/main" xmlns:r="http://schemas.openxmlformats.org/officeDocument/2006/relationships" xmlns:p="http://schemas.openxmlformats.org/presentationml/2006/main">
  <p:tag name="TIMING" val="|8.2"/>
</p:tagLst>
</file>

<file path=ppt/tags/tag12.xml><?xml version="1.0" encoding="utf-8"?>
<p:tagLst xmlns:a="http://schemas.openxmlformats.org/drawingml/2006/main" xmlns:r="http://schemas.openxmlformats.org/officeDocument/2006/relationships" xmlns:p="http://schemas.openxmlformats.org/presentationml/2006/main">
  <p:tag name="TIMING" val="|1.4|1.6|0.8|0.8|0.6"/>
</p:tagLst>
</file>

<file path=ppt/tags/tag13.xml><?xml version="1.0" encoding="utf-8"?>
<p:tagLst xmlns:a="http://schemas.openxmlformats.org/drawingml/2006/main" xmlns:r="http://schemas.openxmlformats.org/officeDocument/2006/relationships" xmlns:p="http://schemas.openxmlformats.org/presentationml/2006/main">
  <p:tag name="TIMING" val="|0.8|0.8|1.2"/>
</p:tagLst>
</file>

<file path=ppt/tags/tag14.xml><?xml version="1.0" encoding="utf-8"?>
<p:tagLst xmlns:a="http://schemas.openxmlformats.org/drawingml/2006/main" xmlns:r="http://schemas.openxmlformats.org/officeDocument/2006/relationships" xmlns:p="http://schemas.openxmlformats.org/presentationml/2006/main">
  <p:tag name="TIMING" val="|1.3|1.5|4.7|126.9"/>
</p:tagLst>
</file>

<file path=ppt/tags/tag15.xml><?xml version="1.0" encoding="utf-8"?>
<p:tagLst xmlns:a="http://schemas.openxmlformats.org/drawingml/2006/main" xmlns:r="http://schemas.openxmlformats.org/officeDocument/2006/relationships" xmlns:p="http://schemas.openxmlformats.org/presentationml/2006/main">
  <p:tag name="TIMING" val="|7|64.1|102.8"/>
</p:tagLst>
</file>

<file path=ppt/tags/tag16.xml><?xml version="1.0" encoding="utf-8"?>
<p:tagLst xmlns:a="http://schemas.openxmlformats.org/drawingml/2006/main" xmlns:r="http://schemas.openxmlformats.org/officeDocument/2006/relationships" xmlns:p="http://schemas.openxmlformats.org/presentationml/2006/main">
  <p:tag name="TIMING" val="|5.6|34.1|50.7"/>
</p:tagLst>
</file>

<file path=ppt/tags/tag17.xml><?xml version="1.0" encoding="utf-8"?>
<p:tagLst xmlns:a="http://schemas.openxmlformats.org/drawingml/2006/main" xmlns:r="http://schemas.openxmlformats.org/officeDocument/2006/relationships" xmlns:p="http://schemas.openxmlformats.org/presentationml/2006/main">
  <p:tag name="TIMING" val="|1.9|2.6"/>
</p:tagLst>
</file>

<file path=ppt/tags/tag18.xml><?xml version="1.0" encoding="utf-8"?>
<p:tagLst xmlns:a="http://schemas.openxmlformats.org/drawingml/2006/main" xmlns:r="http://schemas.openxmlformats.org/officeDocument/2006/relationships" xmlns:p="http://schemas.openxmlformats.org/presentationml/2006/main">
  <p:tag name="TIMING" val="|1.5|1.7|204.4"/>
</p:tagLst>
</file>

<file path=ppt/tags/tag19.xml><?xml version="1.0" encoding="utf-8"?>
<p:tagLst xmlns:a="http://schemas.openxmlformats.org/drawingml/2006/main" xmlns:r="http://schemas.openxmlformats.org/officeDocument/2006/relationships" xmlns:p="http://schemas.openxmlformats.org/presentationml/2006/main">
  <p:tag name="TIMING" val="|6.3|14.8|106.2|10.4"/>
</p:tagLst>
</file>

<file path=ppt/tags/tag20.xml><?xml version="1.0" encoding="utf-8"?>
<p:tagLst xmlns:a="http://schemas.openxmlformats.org/drawingml/2006/main" xmlns:r="http://schemas.openxmlformats.org/officeDocument/2006/relationships" xmlns:p="http://schemas.openxmlformats.org/presentationml/2006/main">
  <p:tag name="TIMING" val="|2|46.6"/>
</p:tagLst>
</file>

<file path=ppt/tags/tag21.xml><?xml version="1.0" encoding="utf-8"?>
<p:tagLst xmlns:a="http://schemas.openxmlformats.org/drawingml/2006/main" xmlns:r="http://schemas.openxmlformats.org/officeDocument/2006/relationships" xmlns:p="http://schemas.openxmlformats.org/presentationml/2006/main">
  <p:tag name="TIMING" val="|1.1|1.4|40.3"/>
</p:tagLst>
</file>

<file path=ppt/tags/tag22.xml><?xml version="1.0" encoding="utf-8"?>
<p:tagLst xmlns:a="http://schemas.openxmlformats.org/drawingml/2006/main" xmlns:r="http://schemas.openxmlformats.org/officeDocument/2006/relationships" xmlns:p="http://schemas.openxmlformats.org/presentationml/2006/main">
  <p:tag name="TIMING" val="|1.4|5.1|88.8"/>
</p:tagLst>
</file>

<file path=ppt/tags/tag23.xml><?xml version="1.0" encoding="utf-8"?>
<p:tagLst xmlns:a="http://schemas.openxmlformats.org/drawingml/2006/main" xmlns:r="http://schemas.openxmlformats.org/officeDocument/2006/relationships" xmlns:p="http://schemas.openxmlformats.org/presentationml/2006/main">
  <p:tag name="TIMING" val="|0.7|133.2"/>
</p:tagLst>
</file>

<file path=ppt/tags/tag24.xml><?xml version="1.0" encoding="utf-8"?>
<p:tagLst xmlns:a="http://schemas.openxmlformats.org/drawingml/2006/main" xmlns:r="http://schemas.openxmlformats.org/officeDocument/2006/relationships" xmlns:p="http://schemas.openxmlformats.org/presentationml/2006/main">
  <p:tag name="TIMING" val="|7.4|60.4|12.4"/>
</p:tagLst>
</file>

<file path=ppt/tags/tag25.xml><?xml version="1.0" encoding="utf-8"?>
<p:tagLst xmlns:a="http://schemas.openxmlformats.org/drawingml/2006/main" xmlns:r="http://schemas.openxmlformats.org/officeDocument/2006/relationships" xmlns:p="http://schemas.openxmlformats.org/presentationml/2006/main">
  <p:tag name="TIMING" val="|1.7|23.7"/>
</p:tagLst>
</file>

<file path=ppt/tags/tag26.xml><?xml version="1.0" encoding="utf-8"?>
<p:tagLst xmlns:a="http://schemas.openxmlformats.org/drawingml/2006/main" xmlns:r="http://schemas.openxmlformats.org/officeDocument/2006/relationships" xmlns:p="http://schemas.openxmlformats.org/presentationml/2006/main">
  <p:tag name="TIMING" val="|1.1|21.9"/>
</p:tagLst>
</file>

<file path=ppt/tags/tag27.xml><?xml version="1.0" encoding="utf-8"?>
<p:tagLst xmlns:a="http://schemas.openxmlformats.org/drawingml/2006/main" xmlns:r="http://schemas.openxmlformats.org/officeDocument/2006/relationships" xmlns:p="http://schemas.openxmlformats.org/presentationml/2006/main">
  <p:tag name="TIMING" val="|0.8|10"/>
</p:tagLst>
</file>

<file path=ppt/tags/tag28.xml><?xml version="1.0" encoding="utf-8"?>
<p:tagLst xmlns:a="http://schemas.openxmlformats.org/drawingml/2006/main" xmlns:r="http://schemas.openxmlformats.org/officeDocument/2006/relationships" xmlns:p="http://schemas.openxmlformats.org/presentationml/2006/main">
  <p:tag name="TIMING" val="|139.9"/>
</p:tagLst>
</file>

<file path=ppt/tags/tag29.xml><?xml version="1.0" encoding="utf-8"?>
<p:tagLst xmlns:a="http://schemas.openxmlformats.org/drawingml/2006/main" xmlns:r="http://schemas.openxmlformats.org/officeDocument/2006/relationships" xmlns:p="http://schemas.openxmlformats.org/presentationml/2006/main">
  <p:tag name="TIMING" val="|51.5"/>
</p:tagLst>
</file>

<file path=ppt/tags/tag30.xml><?xml version="1.0" encoding="utf-8"?>
<p:tagLst xmlns:a="http://schemas.openxmlformats.org/drawingml/2006/main" xmlns:r="http://schemas.openxmlformats.org/officeDocument/2006/relationships" xmlns:p="http://schemas.openxmlformats.org/presentationml/2006/main">
  <p:tag name="TIMING" val="|103.6"/>
</p:tagLst>
</file>

<file path=ppt/tags/tag31.xml><?xml version="1.0" encoding="utf-8"?>
<p:tagLst xmlns:a="http://schemas.openxmlformats.org/drawingml/2006/main" xmlns:r="http://schemas.openxmlformats.org/officeDocument/2006/relationships" xmlns:p="http://schemas.openxmlformats.org/presentationml/2006/main">
  <p:tag name="TIMING" val="|107.8"/>
</p:tagLst>
</file>

<file path=ppt/tags/tag32.xml><?xml version="1.0" encoding="utf-8"?>
<p:tagLst xmlns:a="http://schemas.openxmlformats.org/drawingml/2006/main" xmlns:r="http://schemas.openxmlformats.org/officeDocument/2006/relationships" xmlns:p="http://schemas.openxmlformats.org/presentationml/2006/main">
  <p:tag name="TIMING" val="|4.1|1.4"/>
</p:tagLst>
</file>

<file path=ppt/tags/tag33.xml><?xml version="1.0" encoding="utf-8"?>
<p:tagLst xmlns:a="http://schemas.openxmlformats.org/drawingml/2006/main" xmlns:r="http://schemas.openxmlformats.org/officeDocument/2006/relationships" xmlns:p="http://schemas.openxmlformats.org/presentationml/2006/main">
  <p:tag name="TIMING" val="|0.9|25"/>
</p:tagLst>
</file>

<file path=ppt/tags/tag34.xml><?xml version="1.0" encoding="utf-8"?>
<p:tagLst xmlns:a="http://schemas.openxmlformats.org/drawingml/2006/main" xmlns:r="http://schemas.openxmlformats.org/officeDocument/2006/relationships" xmlns:p="http://schemas.openxmlformats.org/presentationml/2006/main">
  <p:tag name="TIMING" val="|2.5|2.8"/>
</p:tagLst>
</file>

<file path=ppt/tags/tag35.xml><?xml version="1.0" encoding="utf-8"?>
<p:tagLst xmlns:a="http://schemas.openxmlformats.org/drawingml/2006/main" xmlns:r="http://schemas.openxmlformats.org/officeDocument/2006/relationships" xmlns:p="http://schemas.openxmlformats.org/presentationml/2006/main">
  <p:tag name="TIMING" val="|2.2|7.9"/>
</p:tagLst>
</file>

<file path=ppt/tags/tag36.xml><?xml version="1.0" encoding="utf-8"?>
<p:tagLst xmlns:a="http://schemas.openxmlformats.org/drawingml/2006/main" xmlns:r="http://schemas.openxmlformats.org/officeDocument/2006/relationships" xmlns:p="http://schemas.openxmlformats.org/presentationml/2006/main">
  <p:tag name="TIMING" val="|1.3|2.3"/>
</p:tagLst>
</file>

<file path=ppt/tags/tag37.xml><?xml version="1.0" encoding="utf-8"?>
<p:tagLst xmlns:a="http://schemas.openxmlformats.org/drawingml/2006/main" xmlns:r="http://schemas.openxmlformats.org/officeDocument/2006/relationships" xmlns:p="http://schemas.openxmlformats.org/presentationml/2006/main">
  <p:tag name="TIMING" val="|6.2|1.7"/>
</p:tagLst>
</file>

<file path=ppt/tags/tag38.xml><?xml version="1.0" encoding="utf-8"?>
<p:tagLst xmlns:a="http://schemas.openxmlformats.org/drawingml/2006/main" xmlns:r="http://schemas.openxmlformats.org/officeDocument/2006/relationships" xmlns:p="http://schemas.openxmlformats.org/presentationml/2006/main">
  <p:tag name="TIMING" val="|1.7|1.5|18"/>
</p:tagLst>
</file>

<file path=ppt/tags/tag39.xml><?xml version="1.0" encoding="utf-8"?>
<p:tagLst xmlns:a="http://schemas.openxmlformats.org/drawingml/2006/main" xmlns:r="http://schemas.openxmlformats.org/officeDocument/2006/relationships" xmlns:p="http://schemas.openxmlformats.org/presentationml/2006/main">
  <p:tag name="TIMING" val="|0.9|0.6"/>
</p:tagLst>
</file>

<file path=ppt/tags/tag40.xml><?xml version="1.0" encoding="utf-8"?>
<p:tagLst xmlns:a="http://schemas.openxmlformats.org/drawingml/2006/main" xmlns:r="http://schemas.openxmlformats.org/officeDocument/2006/relationships" xmlns:p="http://schemas.openxmlformats.org/presentationml/2006/main">
  <p:tag name="TIMING" val="|0.7|1.7|0.4|0.4|0.5|0.5|0.6|0.7|0.7|0.8"/>
</p:tagLst>
</file>

<file path=ppt/tags/tag41.xml><?xml version="1.0" encoding="utf-8"?>
<p:tagLst xmlns:a="http://schemas.openxmlformats.org/drawingml/2006/main" xmlns:r="http://schemas.openxmlformats.org/officeDocument/2006/relationships" xmlns:p="http://schemas.openxmlformats.org/presentationml/2006/main">
  <p:tag name="TIMING" val="|1.8|4"/>
</p:tagLst>
</file>

<file path=ppt/tags/tag42.xml><?xml version="1.0" encoding="utf-8"?>
<p:tagLst xmlns:a="http://schemas.openxmlformats.org/drawingml/2006/main" xmlns:r="http://schemas.openxmlformats.org/officeDocument/2006/relationships" xmlns:p="http://schemas.openxmlformats.org/presentationml/2006/main">
  <p:tag name="TIMING" val="|5.8|1.8"/>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0f9785fd1d49e811b461e4a4d070eb6a">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dcd5f44a92ed3da2b367a658c54edbe"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Props1.xml><?xml version="1.0" encoding="utf-8"?>
<ds:datastoreItem xmlns:ds="http://schemas.openxmlformats.org/officeDocument/2006/customXml" ds:itemID="{620CFAE8-6839-4202-A9B7-EDCA1DA6BF16}">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3.xml><?xml version="1.0" encoding="utf-8"?>
<ds:datastoreItem xmlns:ds="http://schemas.openxmlformats.org/officeDocument/2006/customXml" ds:itemID="{ACC9A911-23AF-4D6B-960B-1A780C58D828}">
  <ds:schemaRefs>
    <ds:schemaRef ds:uri="http://schemas.microsoft.com/office/infopath/2007/PartnerControls"/>
    <ds:schemaRef ds:uri="http://purl.org/dc/dcmitype/"/>
    <ds:schemaRef ds:uri="http://schemas.microsoft.com/office/2006/metadata/properties"/>
    <ds:schemaRef ds:uri="http://purl.org/dc/elements/1.1/"/>
    <ds:schemaRef ds:uri="688354b5-287c-4cda-825e-1d7935aea40e"/>
    <ds:schemaRef ds:uri="http://schemas.microsoft.com/office/2006/documentManagement/types"/>
    <ds:schemaRef ds:uri="http://schemas.openxmlformats.org/package/2006/metadata/core-properties"/>
    <ds:schemaRef ds:uri="http://purl.org/dc/terms/"/>
    <ds:schemaRef ds:uri="aca13214-df29-4e3c-a050-857c0bf7bd8e"/>
    <ds:schemaRef ds:uri="http://www.w3.org/XML/1998/namespace"/>
    <ds:schemaRef ds:uri="d13aca44-ef33-4cf4-9980-7f0b00e6eeb9"/>
    <ds:schemaRef ds:uri="49100919-8a76-4266-be0c-7dc583902cb4"/>
  </ds:schemaRefs>
</ds:datastoreItem>
</file>

<file path=docProps/app.xml><?xml version="1.0" encoding="utf-8"?>
<Properties xmlns="http://schemas.openxmlformats.org/officeDocument/2006/extended-properties" xmlns:vt="http://schemas.openxmlformats.org/officeDocument/2006/docPropsVTypes">
  <TotalTime>535</TotalTime>
  <Words>3066</Words>
  <Application>Microsoft Office PowerPoint</Application>
  <PresentationFormat>Widescreen</PresentationFormat>
  <Paragraphs>278</Paragraphs>
  <Slides>43</Slides>
  <Notes>4</Notes>
  <HiddenSlides>0</HiddenSlides>
  <MMClips>1</MMClips>
  <ScaleCrop>false</ScaleCrop>
  <HeadingPairs>
    <vt:vector size="6" baseType="variant">
      <vt:variant>
        <vt:lpstr>Fonts Used</vt:lpstr>
      </vt:variant>
      <vt:variant>
        <vt:i4>11</vt:i4>
      </vt:variant>
      <vt:variant>
        <vt:lpstr>Theme</vt:lpstr>
      </vt:variant>
      <vt:variant>
        <vt:i4>1</vt:i4>
      </vt:variant>
      <vt:variant>
        <vt:lpstr>Slide Titles</vt:lpstr>
      </vt:variant>
      <vt:variant>
        <vt:i4>43</vt:i4>
      </vt:variant>
    </vt:vector>
  </HeadingPairs>
  <TitlesOfParts>
    <vt:vector size="55" baseType="lpstr">
      <vt:lpstr>Alexandria</vt:lpstr>
      <vt:lpstr>Arial</vt:lpstr>
      <vt:lpstr>Bradley Hand ITC</vt:lpstr>
      <vt:lpstr>Calibri</vt:lpstr>
      <vt:lpstr>Calibri Light</vt:lpstr>
      <vt:lpstr>Courier New</vt:lpstr>
      <vt:lpstr>Inter</vt:lpstr>
      <vt:lpstr>Montserrat</vt:lpstr>
      <vt:lpstr>Roboto</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2-4. Accident, Hazard, Risk  “ the meaning “</vt:lpstr>
      <vt:lpstr>2-5. Comparison between, Hazard and  Risk</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mohammad ahmed</cp:lastModifiedBy>
  <cp:revision>186</cp:revision>
  <dcterms:created xsi:type="dcterms:W3CDTF">2023-04-29T09:08:00Z</dcterms:created>
  <dcterms:modified xsi:type="dcterms:W3CDTF">2024-05-21T01:30:44Z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0x010100DC69378573D04C4981F1C0E645EFE562</vt:lpwstr>
  </property>
</Properties>
</file>