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614" r:id="rId5"/>
    <p:sldId id="628" r:id="rId6"/>
    <p:sldId id="667" r:id="rId7"/>
    <p:sldId id="545" r:id="rId8"/>
    <p:sldId id="657" r:id="rId9"/>
    <p:sldId id="745" r:id="rId10"/>
    <p:sldId id="711" r:id="rId11"/>
    <p:sldId id="712" r:id="rId12"/>
    <p:sldId id="746" r:id="rId13"/>
    <p:sldId id="709" r:id="rId14"/>
    <p:sldId id="714" r:id="rId15"/>
    <p:sldId id="656" r:id="rId16"/>
    <p:sldId id="728" r:id="rId17"/>
    <p:sldId id="716" r:id="rId18"/>
    <p:sldId id="747" r:id="rId19"/>
    <p:sldId id="729" r:id="rId20"/>
    <p:sldId id="748" r:id="rId21"/>
    <p:sldId id="642" r:id="rId22"/>
    <p:sldId id="749" r:id="rId23"/>
    <p:sldId id="750" r:id="rId24"/>
    <p:sldId id="751" r:id="rId25"/>
    <p:sldId id="752" r:id="rId26"/>
    <p:sldId id="753" r:id="rId27"/>
    <p:sldId id="718" r:id="rId28"/>
    <p:sldId id="703" r:id="rId29"/>
    <p:sldId id="730" r:id="rId30"/>
    <p:sldId id="754" r:id="rId31"/>
    <p:sldId id="755" r:id="rId32"/>
    <p:sldId id="763" r:id="rId33"/>
    <p:sldId id="764" r:id="rId34"/>
    <p:sldId id="757" r:id="rId35"/>
    <p:sldId id="756" r:id="rId36"/>
    <p:sldId id="733" r:id="rId37"/>
    <p:sldId id="758" r:id="rId38"/>
    <p:sldId id="759" r:id="rId39"/>
    <p:sldId id="760" r:id="rId40"/>
    <p:sldId id="761" r:id="rId41"/>
    <p:sldId id="762" r:id="rId42"/>
    <p:sldId id="768" r:id="rId43"/>
    <p:sldId id="720" r:id="rId44"/>
    <p:sldId id="71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14"/>
            <p14:sldId id="628"/>
            <p14:sldId id="667"/>
            <p14:sldId id="545"/>
            <p14:sldId id="657"/>
            <p14:sldId id="745"/>
            <p14:sldId id="711"/>
            <p14:sldId id="712"/>
            <p14:sldId id="746"/>
            <p14:sldId id="709"/>
            <p14:sldId id="714"/>
            <p14:sldId id="656"/>
            <p14:sldId id="728"/>
            <p14:sldId id="716"/>
            <p14:sldId id="747"/>
            <p14:sldId id="729"/>
            <p14:sldId id="748"/>
            <p14:sldId id="642"/>
            <p14:sldId id="749"/>
            <p14:sldId id="750"/>
            <p14:sldId id="751"/>
            <p14:sldId id="752"/>
            <p14:sldId id="753"/>
            <p14:sldId id="718"/>
            <p14:sldId id="703"/>
            <p14:sldId id="730"/>
            <p14:sldId id="754"/>
            <p14:sldId id="755"/>
            <p14:sldId id="763"/>
            <p14:sldId id="764"/>
            <p14:sldId id="757"/>
            <p14:sldId id="756"/>
            <p14:sldId id="733"/>
            <p14:sldId id="758"/>
            <p14:sldId id="759"/>
            <p14:sldId id="760"/>
            <p14:sldId id="761"/>
            <p14:sldId id="762"/>
            <p14:sldId id="768"/>
            <p14:sldId id="720"/>
            <p14:sldId id="71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F2F2F2"/>
    <a:srgbClr val="669BBC"/>
    <a:srgbClr val="00AEEF"/>
    <a:srgbClr val="000000"/>
    <a:srgbClr val="203E5F"/>
    <a:srgbClr val="F58221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86339" autoAdjust="0"/>
  </p:normalViewPr>
  <p:slideViewPr>
    <p:cSldViewPr snapToGrid="0">
      <p:cViewPr varScale="1">
        <p:scale>
          <a:sx n="60" d="100"/>
          <a:sy n="60" d="100"/>
        </p:scale>
        <p:origin x="1050" y="42"/>
      </p:cViewPr>
      <p:guideLst/>
    </p:cSldViewPr>
  </p:slideViewPr>
  <p:outlineViewPr>
    <p:cViewPr>
      <p:scale>
        <a:sx n="33" d="100"/>
        <a:sy n="33" d="100"/>
      </p:scale>
      <p:origin x="0" y="-43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38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936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35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088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643597" y="1733231"/>
            <a:ext cx="499508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800" dirty="0">
                <a:solidFill>
                  <a:srgbClr val="00AEEF"/>
                </a:solidFill>
                <a:latin typeface="Times New Roman"/>
                <a:cs typeface="Times New Roman"/>
              </a:rPr>
              <a:t>العناصر الأساسية في التسويق السياسي</a:t>
            </a:r>
            <a:endParaRPr lang="en-US" sz="3800" dirty="0">
              <a:solidFill>
                <a:srgbClr val="00AEEF"/>
              </a:solidFill>
              <a:latin typeface="Times New Roman"/>
              <a:cs typeface="Times New Roman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85243" y="575557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المحاضرة ا</a:t>
            </a:r>
            <a:r>
              <a:rPr lang="ar-JO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لسابعة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63835" y="4593358"/>
            <a:ext cx="1325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2400" dirty="0">
                <a:latin typeface="Alexandria" charset="0"/>
                <a:cs typeface="Alexandria" charset="0"/>
              </a:rPr>
              <a:t>MKT311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777262" y="-238788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AD918B4-EB04-9391-D64B-3B57FC4CDA8E}"/>
              </a:ext>
            </a:extLst>
          </p:cNvPr>
          <p:cNvSpPr txBox="1"/>
          <p:nvPr/>
        </p:nvSpPr>
        <p:spPr>
          <a:xfrm>
            <a:off x="1809690" y="3691277"/>
            <a:ext cx="267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i="0" dirty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إ</a:t>
            </a:r>
            <a:r>
              <a:rPr lang="ar-SA" sz="2400" dirty="0">
                <a:latin typeface="Alexandria" charset="0"/>
                <a:cs typeface="Alexandria" charset="0"/>
              </a:rPr>
              <a:t>عداد د. محسن مرشد</a:t>
            </a:r>
          </a:p>
        </p:txBody>
      </p:sp>
    </p:spTree>
    <p:extLst>
      <p:ext uri="{BB962C8B-B14F-4D97-AF65-F5344CB8AC3E}">
        <p14:creationId xmlns:p14="http://schemas.microsoft.com/office/powerpoint/2010/main" val="3612143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329351" y="2349186"/>
            <a:ext cx="66062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/>
              <a:t>في المحاضرة السابقة 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/>
              <a:t>التسويق السياسي: المفهوم والمكونات والابعاد.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/>
              <a:t>الفرق بين التسويق السياسي والدعاية.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/>
              <a:t>تطور التسويق السياسي عالميًا وعربيًا</a:t>
            </a:r>
            <a:r>
              <a:rPr lang="en-US" sz="2800" b="1" dirty="0"/>
              <a:t>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Alexandria" charset="0"/>
              </a:rPr>
              <a:t>الخلاصة.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302" y="2392589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91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807725" y="1799303"/>
            <a:ext cx="74144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>
                <a:latin typeface="Alexandria" charset="0"/>
              </a:rPr>
              <a:t> في هذه المحاضرة سوف نتناول:</a:t>
            </a:r>
          </a:p>
          <a:p>
            <a:pPr lvl="2" algn="r" rtl="1"/>
            <a:r>
              <a:rPr lang="ar-EG" sz="2800" b="1" dirty="0"/>
              <a:t>- المرشح كمنتج </a:t>
            </a:r>
            <a:r>
              <a:rPr lang="ar-EG" sz="2800" b="1" dirty="0" smtClean="0"/>
              <a:t>سياسي</a:t>
            </a:r>
            <a:r>
              <a:rPr lang="en-US" sz="2800" b="1" dirty="0" smtClean="0">
                <a:latin typeface="Alexandria" charset="0"/>
              </a:rPr>
              <a:t>.</a:t>
            </a:r>
            <a:endParaRPr lang="ar-EG" sz="2800" b="1" dirty="0"/>
          </a:p>
          <a:p>
            <a:pPr lvl="2" algn="r" rtl="1"/>
            <a:r>
              <a:rPr lang="ar-EG" sz="2800" b="1" dirty="0"/>
              <a:t>- الجمهور المستهدف (الناخبون</a:t>
            </a:r>
            <a:r>
              <a:rPr lang="ar-EG" sz="2800" b="1" dirty="0" smtClean="0"/>
              <a:t>)</a:t>
            </a:r>
            <a:r>
              <a:rPr lang="en-US" sz="2800" b="1" dirty="0">
                <a:latin typeface="Alexandria" charset="0"/>
              </a:rPr>
              <a:t> </a:t>
            </a:r>
            <a:r>
              <a:rPr lang="en-US" sz="2800" b="1" dirty="0" smtClean="0">
                <a:latin typeface="Alexandria" charset="0"/>
              </a:rPr>
              <a:t>.</a:t>
            </a:r>
            <a:endParaRPr lang="ar-EG" sz="2800" b="1" dirty="0"/>
          </a:p>
          <a:p>
            <a:pPr lvl="2" algn="r" rtl="1"/>
            <a:r>
              <a:rPr lang="ar-EG" sz="2800" b="1" dirty="0"/>
              <a:t>- الرسالة </a:t>
            </a:r>
            <a:r>
              <a:rPr lang="ar-EG" sz="2800" b="1" dirty="0" smtClean="0"/>
              <a:t>السياسية</a:t>
            </a:r>
            <a:r>
              <a:rPr lang="en-US" sz="2800" b="1" dirty="0" smtClean="0">
                <a:latin typeface="Alexandria" charset="0"/>
              </a:rPr>
              <a:t>.</a:t>
            </a:r>
            <a:endParaRPr lang="ar-EG" sz="2800" b="1" dirty="0"/>
          </a:p>
          <a:p>
            <a:pPr lvl="2" algn="r" rtl="1"/>
            <a:r>
              <a:rPr lang="ar-EG" sz="2800" b="1" dirty="0"/>
              <a:t>- المزيج التسويقي السياسي (المنتج، السعر،</a:t>
            </a:r>
          </a:p>
          <a:p>
            <a:pPr lvl="2" algn="r" rtl="1"/>
            <a:r>
              <a:rPr lang="ar-EG" sz="2800" b="1" dirty="0"/>
              <a:t>التوزيع، الترويج)</a:t>
            </a:r>
            <a:r>
              <a:rPr lang="en-US" sz="2800" b="1" dirty="0">
                <a:latin typeface="Alexandria" charset="0"/>
              </a:rPr>
              <a:t>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Alexandria" charset="0"/>
              </a:rPr>
              <a:t>الخلاصة.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302" y="2392589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94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64704" y="1468425"/>
            <a:ext cx="9568683" cy="44111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862672" y="1755158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1. </a:t>
            </a:r>
            <a:r>
              <a:rPr lang="ar-EG" sz="2800" b="1" dirty="0"/>
              <a:t>المرشح كمنتج سياسي</a:t>
            </a:r>
            <a:endParaRPr lang="en-US" sz="2800" b="1" dirty="0">
              <a:latin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4363278" y="2396731"/>
            <a:ext cx="569769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dirty="0"/>
              <a:t>المرشح السياسي هو منتج، بمعنى أنه "</a:t>
            </a:r>
            <a:r>
              <a:rPr lang="ar-EG" dirty="0">
                <a:solidFill>
                  <a:srgbClr val="FF0000"/>
                </a:solidFill>
              </a:rPr>
              <a:t>سلعة" أو "منتج</a:t>
            </a:r>
            <a:r>
              <a:rPr lang="ar-EG" dirty="0"/>
              <a:t>" يقدمه حزب سياسي أو جماعة أو فرد للمجتمع في سياق العملية السياسية، خاصة في الانتخابات. هذا المنتج السياسي </a:t>
            </a:r>
            <a:r>
              <a:rPr lang="ar-EG" dirty="0">
                <a:solidFill>
                  <a:srgbClr val="FF0000"/>
                </a:solidFill>
              </a:rPr>
              <a:t>يشمل مجموعة من العناصر </a:t>
            </a:r>
            <a:r>
              <a:rPr lang="ar-EG" dirty="0"/>
              <a:t>التي يتم تسويقها للناخبين بهدف كسب تأييدهم.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endParaRPr lang="ar-EG" sz="1600" dirty="0"/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ar-EG" sz="1600" dirty="0"/>
              <a:t>يُنظر إلى المرشح في التسويق السياسي على </a:t>
            </a:r>
            <a:r>
              <a:rPr lang="ar-EG" sz="1600" dirty="0">
                <a:solidFill>
                  <a:srgbClr val="FF0000"/>
                </a:solidFill>
              </a:rPr>
              <a:t>أنه "منتج" </a:t>
            </a:r>
            <a:r>
              <a:rPr lang="ar-EG" sz="1600" dirty="0"/>
              <a:t>يتم تسويقه للجمهور </a:t>
            </a:r>
            <a:r>
              <a:rPr lang="ar-EG" sz="1600" b="1" dirty="0"/>
              <a:t>(الناخبين).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600" dirty="0"/>
              <a:t> يتم التركيز على سماته الشخصية، تاريخه، ووعوده الانتخابية</a:t>
            </a:r>
            <a:r>
              <a:rPr lang="ar-EG" sz="1600" dirty="0" smtClean="0"/>
              <a:t>.</a:t>
            </a:r>
            <a:endParaRPr lang="ar-EG" sz="1600" dirty="0"/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EG" sz="1600" dirty="0"/>
              <a:t>يجب أن يتمتع بـ"قيمة مضافة" تميّزه عن المنافسين</a:t>
            </a:r>
            <a:endParaRPr lang="ar-JO" sz="1600" dirty="0"/>
          </a:p>
          <a:p>
            <a:pPr lvl="0" algn="r" rtl="1"/>
            <a:r>
              <a:rPr lang="ar-JO" sz="1600" dirty="0"/>
              <a:t>	</a:t>
            </a:r>
            <a:r>
              <a:rPr lang="ar-EG" sz="1600" dirty="0"/>
              <a:t> </a:t>
            </a:r>
            <a:r>
              <a:rPr lang="ar-EG" sz="1600" b="1" dirty="0"/>
              <a:t>(مثل المصداقية، الكفاءة، القرب من الناس...)</a:t>
            </a:r>
            <a:r>
              <a:rPr lang="ar-EG" sz="1600" dirty="0"/>
              <a:t>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4020420-0949-C862-1E81-0B09A05C4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66" y="2105846"/>
            <a:ext cx="3564858" cy="377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1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31AC01-3F01-6B4E-3A1E-0C78378F9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A9E04FD-E05A-859B-2533-628DE37620C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F7B9F24A-8825-1080-8287-F89FAF1128B4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17DA35E-7B03-D38C-EE2D-00C90BB56106}"/>
              </a:ext>
            </a:extLst>
          </p:cNvPr>
          <p:cNvSpPr/>
          <p:nvPr/>
        </p:nvSpPr>
        <p:spPr>
          <a:xfrm>
            <a:off x="748177" y="1214420"/>
            <a:ext cx="9345750" cy="51426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4. القيم والمبادئ:</a:t>
            </a:r>
          </a:p>
          <a:p>
            <a:r>
              <a:rPr lang="ar-EG" dirty="0"/>
              <a:t>يُنظر دائمًا إلى المرشح على أنه "نموذج أخلاقي".</a:t>
            </a:r>
          </a:p>
          <a:p>
            <a:r>
              <a:rPr lang="ar-EG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A0AF0AC4-534F-2E43-528C-998923ACE0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00E2BE0-CE63-3731-1C6A-A94D25146899}"/>
              </a:ext>
            </a:extLst>
          </p:cNvPr>
          <p:cNvSpPr txBox="1"/>
          <p:nvPr/>
        </p:nvSpPr>
        <p:spPr>
          <a:xfrm>
            <a:off x="1389451" y="1453897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1.2 صفات المرشح السياسي الشخصية</a:t>
            </a:r>
            <a:endParaRPr lang="en-US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A96BC18-61E3-6848-E142-D60298052470}"/>
              </a:ext>
            </a:extLst>
          </p:cNvPr>
          <p:cNvSpPr txBox="1"/>
          <p:nvPr/>
        </p:nvSpPr>
        <p:spPr>
          <a:xfrm>
            <a:off x="1838739" y="2505670"/>
            <a:ext cx="8259157" cy="677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EG" b="1" dirty="0">
                <a:solidFill>
                  <a:srgbClr val="C00000"/>
                </a:solidFill>
              </a:rPr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000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34531" y="2158634"/>
            <a:ext cx="659943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sz="1600" dirty="0"/>
              <a:t>صفاته الشخصية (</a:t>
            </a:r>
            <a:r>
              <a:rPr lang="ar-EG" sz="1600" dirty="0">
                <a:solidFill>
                  <a:srgbClr val="FF0000"/>
                </a:solidFill>
              </a:rPr>
              <a:t>الكاريزما، المظهر، الخلفية، </a:t>
            </a:r>
            <a:r>
              <a:rPr lang="ar-EG" sz="1600" dirty="0" smtClean="0">
                <a:solidFill>
                  <a:srgbClr val="FF0000"/>
                </a:solidFill>
              </a:rPr>
              <a:t>القيم</a:t>
            </a:r>
            <a:r>
              <a:rPr lang="ar-EG" sz="1600" dirty="0" smtClean="0"/>
              <a:t>).</a:t>
            </a:r>
            <a:endParaRPr lang="ar-EG" sz="1600" dirty="0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417490" y="2731944"/>
            <a:ext cx="441293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algn="r" rtl="1">
              <a:buAutoNum type="arabicPeriod"/>
            </a:pPr>
            <a:r>
              <a:rPr lang="ar-EG" sz="1600" b="1" dirty="0"/>
              <a:t>الكاريزما:</a:t>
            </a:r>
            <a:endParaRPr lang="ar-JO" sz="1600" b="1" dirty="0"/>
          </a:p>
          <a:p>
            <a:pPr marL="342900" indent="-342900" algn="r" rtl="1">
              <a:buAutoNum type="arabicPeriod"/>
            </a:pPr>
            <a:endParaRPr lang="ar-EG" sz="400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القدرة على التأثير والإقناع وجذب الانتباه.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يُنظر إليها على أنها "طاقة شخصية" تجعل الناس تثق به أو تنجذب إليه.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مثال: بعض المرشحين لا يحتاجون إلى خطاب قوي، بل مجرد حضورهم يُحدث تأثيرًا.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2B7B6181-8DE7-F037-C26C-3056DA198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6821" y="4696217"/>
            <a:ext cx="3983599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ar-EG" sz="1600" b="1" dirty="0"/>
              <a:t>2. المظهر الخارجي: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يشمل: طريقة اللباس، طريقة الكلام، تعبيرات الوجه، وحتى الصوت.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المظهر لا يُحدّد الكفاءة، لكنه مهم جدًا في بناء الانطباع الأول.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400" dirty="0"/>
              <a:t>الناخبون أحيانًا يربطون بين "</a:t>
            </a:r>
            <a:r>
              <a:rPr lang="ar-EG" sz="1400" dirty="0">
                <a:solidFill>
                  <a:srgbClr val="FF0000"/>
                </a:solidFill>
              </a:rPr>
              <a:t>المظهر المرتب</a:t>
            </a:r>
            <a:r>
              <a:rPr lang="ar-EG" sz="1400" dirty="0"/>
              <a:t>" و"الجدية والكفاءة".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5DAFA859-4E63-D0DF-CA28-6F047C2E5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179" y="2691473"/>
            <a:ext cx="2303241" cy="14750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889E87F-F9B6-BB8D-3FA9-9740DB8016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780" y="4640210"/>
            <a:ext cx="2328067" cy="14190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E97A48D9-2922-6486-2579-D7CB21CF0225}"/>
              </a:ext>
            </a:extLst>
          </p:cNvPr>
          <p:cNvSpPr txBox="1"/>
          <p:nvPr/>
        </p:nvSpPr>
        <p:spPr>
          <a:xfrm>
            <a:off x="1969689" y="4237701"/>
            <a:ext cx="690272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JO" sz="1400" b="1" dirty="0">
                <a:solidFill>
                  <a:srgbClr val="C00000"/>
                </a:solidFill>
              </a:rPr>
              <a:t>مثال: الرئيس </a:t>
            </a:r>
            <a:r>
              <a:rPr lang="ar-SA" sz="1400" b="1" dirty="0">
                <a:solidFill>
                  <a:srgbClr val="C00000"/>
                </a:solidFill>
              </a:rPr>
              <a:t>باراك أوباما – أمريكا</a:t>
            </a:r>
            <a:endParaRPr lang="en-US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765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6FE1296-4D56-E3C2-BBD2-1F9455C2C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B7765D6A-D207-E908-A109-52A241638BB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AB7ADFB1-2817-C9E3-0157-0066C8A53588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2B90127-223D-BF15-5071-5DBAC13959CE}"/>
              </a:ext>
            </a:extLst>
          </p:cNvPr>
          <p:cNvSpPr/>
          <p:nvPr/>
        </p:nvSpPr>
        <p:spPr>
          <a:xfrm>
            <a:off x="748177" y="1214420"/>
            <a:ext cx="9345750" cy="51426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4. القيم والمبادئ:</a:t>
            </a:r>
          </a:p>
          <a:p>
            <a:pPr algn="ctr"/>
            <a:r>
              <a:rPr lang="ar-EG" dirty="0"/>
              <a:t>يُنظر دائمًا إلى المرشح على أنه "نموذج أخلاقي".</a:t>
            </a:r>
          </a:p>
          <a:p>
            <a:r>
              <a:rPr lang="ar-EG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38510310-2CDF-F240-EC0E-C071934F8D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F9A7B99-89C8-9721-DF35-A465C7F7B136}"/>
              </a:ext>
            </a:extLst>
          </p:cNvPr>
          <p:cNvSpPr txBox="1"/>
          <p:nvPr/>
        </p:nvSpPr>
        <p:spPr>
          <a:xfrm>
            <a:off x="1333001" y="1391115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1.2 صفات المرشح السياسي </a:t>
            </a:r>
            <a:r>
              <a:rPr lang="ar-EG" sz="2800" b="1" dirty="0" smtClean="0"/>
              <a:t>الشخصية (تابع )</a:t>
            </a:r>
            <a:endParaRPr lang="ar-EG" sz="2800" b="1" dirty="0"/>
          </a:p>
          <a:p>
            <a:pPr lvl="0" algn="r" rtl="1"/>
            <a:endParaRPr lang="en-US" sz="2800" b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A73D668-D9FF-163F-4786-047B1C19A4F8}"/>
              </a:ext>
            </a:extLst>
          </p:cNvPr>
          <p:cNvSpPr txBox="1"/>
          <p:nvPr/>
        </p:nvSpPr>
        <p:spPr>
          <a:xfrm>
            <a:off x="1838739" y="2505670"/>
            <a:ext cx="8259157" cy="677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EG" b="1" dirty="0">
                <a:solidFill>
                  <a:srgbClr val="C00000"/>
                </a:solidFill>
              </a:rPr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000" dirty="0"/>
          </a:p>
        </p:txBody>
      </p:sp>
      <p:sp>
        <p:nvSpPr>
          <p:cNvPr id="11" name="Rectangle 1">
            <a:extLst>
              <a:ext uri="{FF2B5EF4-FFF2-40B4-BE49-F238E27FC236}">
                <a16:creationId xmlns="" xmlns:a16="http://schemas.microsoft.com/office/drawing/2014/main" id="{49E0A21C-1F42-CDE7-4AC9-2171A40FD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1687" y="2297278"/>
            <a:ext cx="39835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algn="r" rtl="1">
              <a:buFont typeface="+mj-lt"/>
              <a:buAutoNum type="arabicPeriod" startAt="3"/>
            </a:pPr>
            <a:r>
              <a:rPr lang="ar-EG" sz="1600" b="1" dirty="0"/>
              <a:t>الخلفية الثقافية والاجتماعية: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هل ينتمي لعائلة معروفة؟ طبقة معينة؟ منطقة معينة؟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الناخبون قد </a:t>
            </a:r>
            <a:r>
              <a:rPr lang="ar-EG" sz="1600" dirty="0">
                <a:solidFill>
                  <a:srgbClr val="FF0000"/>
                </a:solidFill>
              </a:rPr>
              <a:t>ينجذبون لمرشح "منهم"، </a:t>
            </a:r>
            <a:r>
              <a:rPr lang="ar-EG" sz="1600" dirty="0"/>
              <a:t>أي يشاركهم الأصل أو الظروف</a:t>
            </a:r>
            <a:r>
              <a:rPr lang="ar-JO" sz="1400" dirty="0"/>
              <a:t>.</a:t>
            </a:r>
            <a:endParaRPr lang="ar-EG" sz="1400" dirty="0"/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97223ADD-ED01-226E-560D-64EF0533C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416" y="4175765"/>
            <a:ext cx="39835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algn="r" rtl="1">
              <a:buFont typeface="+mj-lt"/>
              <a:buAutoNum type="arabicPeriod" startAt="4"/>
            </a:pPr>
            <a:r>
              <a:rPr lang="ar-EG" sz="1600" b="1" dirty="0"/>
              <a:t> القيم والمبادئ: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يُنظر دائمًا إلى المرشح على أنه </a:t>
            </a:r>
            <a:r>
              <a:rPr lang="ar-EG" sz="1600" dirty="0">
                <a:solidFill>
                  <a:srgbClr val="FF0000"/>
                </a:solidFill>
              </a:rPr>
              <a:t>"نموذج أخلاقي".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AD0AD13-2E11-68CE-D2FF-B1379B036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2525182"/>
            <a:ext cx="2299830" cy="1589182"/>
          </a:xfrm>
          <a:prstGeom prst="rect">
            <a:avLst/>
          </a:prstGeom>
        </p:spPr>
      </p:pic>
      <p:pic>
        <p:nvPicPr>
          <p:cNvPr id="1026" name="Picture 2" descr="الفرق بين القيم والمبادئ | مجلة سيدتي">
            <a:extLst>
              <a:ext uri="{FF2B5EF4-FFF2-40B4-BE49-F238E27FC236}">
                <a16:creationId xmlns="" xmlns:a16="http://schemas.microsoft.com/office/drawing/2014/main" id="{05DDD9E4-A2DF-380D-7BFE-A6CBB70F1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391" y="4349610"/>
            <a:ext cx="2518280" cy="167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671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31AC01-3F01-6B4E-3A1E-0C78378F9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A9E04FD-E05A-859B-2533-628DE37620C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F7B9F24A-8825-1080-8287-F89FAF1128B4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17DA35E-7B03-D38C-EE2D-00C90BB56106}"/>
              </a:ext>
            </a:extLst>
          </p:cNvPr>
          <p:cNvSpPr/>
          <p:nvPr/>
        </p:nvSpPr>
        <p:spPr>
          <a:xfrm>
            <a:off x="1215010" y="1486473"/>
            <a:ext cx="9345750" cy="4556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i="1" dirty="0"/>
              <a:t>الفائدة:</a:t>
            </a:r>
            <a:r>
              <a:rPr lang="ar-EG" dirty="0"/>
              <a:t> تضمن هذه الأدوات تنفيذ الحملة بسلاسة، وتقسيم الجهد الزمني على الفريق، دون ارتباك أو تكرار.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A0AF0AC4-534F-2E43-528C-998923ACE0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00E2BE0-CE63-3731-1C6A-A94D25146899}"/>
              </a:ext>
            </a:extLst>
          </p:cNvPr>
          <p:cNvSpPr txBox="1"/>
          <p:nvPr/>
        </p:nvSpPr>
        <p:spPr>
          <a:xfrm>
            <a:off x="1631240" y="1713984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1.</a:t>
            </a:r>
            <a:r>
              <a:rPr lang="ar-JO" sz="2800" b="1" dirty="0">
                <a:latin typeface="+mj-lt"/>
              </a:rPr>
              <a:t>3</a:t>
            </a:r>
            <a:r>
              <a:rPr lang="ar-EG" sz="2800" b="1" dirty="0">
                <a:latin typeface="+mj-lt"/>
              </a:rPr>
              <a:t> </a:t>
            </a:r>
            <a:r>
              <a:rPr lang="ar-EG" sz="2800" b="1" dirty="0"/>
              <a:t>البرنامج الانتخابي</a:t>
            </a:r>
            <a:endParaRPr lang="en-US" sz="2800" b="1" dirty="0">
              <a:latin typeface="+mj-lt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882348" y="2464715"/>
            <a:ext cx="653976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في التسويق السياسي،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يُعد البرنامج الانتخابي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من أهم أدوات إقناع الناخبين. المرشح يستخدمه ليُظهر مواقفه وخططه، مما يساعد الناخبين على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اتخاذ قرار التصويت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بناءً على مدى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توافق هذه الوعود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مع اهتماماتهم واحتياجاتهم.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D8BCCB7-A8FC-DE4E-DDD9-96650A2CD34F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432075" y="3617201"/>
            <a:ext cx="532784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البرنامج الانتخابي</a:t>
            </a:r>
            <a:r>
              <a:rPr kumimoji="0" lang="ar-J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هو </a:t>
            </a:r>
            <a:r>
              <a:rPr kumimoji="0" lang="ar-S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الخطة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التي يعلنها المرشح للناخبين، وتشمل:</a:t>
            </a:r>
            <a:endParaRPr kumimoji="0" lang="ar-J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ar-J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السياسات العامة والوعود التي يتعهد بتحقيقها.</a:t>
            </a:r>
            <a:endParaRPr kumimoji="0" lang="ar-J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مواقفه من القضايا الوطنية والمحلية المهمة</a:t>
            </a:r>
            <a:endParaRPr kumimoji="0" lang="ar-J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ar-J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يساعد البرنامج الانتخابي في بناء الثقة والتأثير على قرار التصويت.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A1329E79-74A5-A3BA-D848-01D3654BC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394" y="3429000"/>
            <a:ext cx="2384500" cy="237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22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31AC01-3F01-6B4E-3A1E-0C78378F9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A9E04FD-E05A-859B-2533-628DE37620C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F7B9F24A-8825-1080-8287-F89FAF1128B4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17DA35E-7B03-D38C-EE2D-00C90BB56106}"/>
              </a:ext>
            </a:extLst>
          </p:cNvPr>
          <p:cNvSpPr/>
          <p:nvPr/>
        </p:nvSpPr>
        <p:spPr>
          <a:xfrm>
            <a:off x="1191694" y="1595804"/>
            <a:ext cx="9345750" cy="47612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i="1" dirty="0"/>
              <a:t>الفائدة:</a:t>
            </a:r>
            <a:r>
              <a:rPr lang="ar-EG" dirty="0"/>
              <a:t> تضمن هذه الأدوات تنفيذ الحملة بسلاسة، وتقسيم الجهد الزمني على الفريق، دون ارتباك أو تكرار.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A0AF0AC4-534F-2E43-528C-998923ACE0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00E2BE0-CE63-3731-1C6A-A94D25146899}"/>
              </a:ext>
            </a:extLst>
          </p:cNvPr>
          <p:cNvSpPr txBox="1"/>
          <p:nvPr/>
        </p:nvSpPr>
        <p:spPr>
          <a:xfrm>
            <a:off x="1451046" y="1852725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1.</a:t>
            </a:r>
            <a:r>
              <a:rPr lang="ar-JO" sz="2800" b="1" dirty="0">
                <a:latin typeface="+mj-lt"/>
              </a:rPr>
              <a:t>4</a:t>
            </a:r>
            <a:r>
              <a:rPr lang="ar-EG" sz="2800" b="1" dirty="0">
                <a:latin typeface="+mj-lt"/>
              </a:rPr>
              <a:t> </a:t>
            </a:r>
            <a:r>
              <a:rPr lang="ar-EG" sz="2800" b="1" dirty="0"/>
              <a:t>الصورة الذهنية</a:t>
            </a:r>
            <a:endParaRPr lang="en-US" sz="2800" b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21177C7-939F-F19C-C13B-7459C47E4FD7}"/>
              </a:ext>
            </a:extLst>
          </p:cNvPr>
          <p:cNvSpPr txBox="1"/>
          <p:nvPr/>
        </p:nvSpPr>
        <p:spPr>
          <a:xfrm>
            <a:off x="2750273" y="2538481"/>
            <a:ext cx="69027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كيف يُقدَّم المرشح إعلاميًا</a:t>
            </a:r>
            <a:r>
              <a:rPr lang="ar-JO" dirty="0"/>
              <a:t>؟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وما إذا كان يُنظر إليه كقائد، مصلح، أو شخص قريب من الناس</a:t>
            </a:r>
            <a:r>
              <a:rPr lang="ar-JO" dirty="0"/>
              <a:t>؟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8BD01CC-CEBF-D462-6016-E2BE1FC699C2}"/>
              </a:ext>
            </a:extLst>
          </p:cNvPr>
          <p:cNvSpPr txBox="1"/>
          <p:nvPr/>
        </p:nvSpPr>
        <p:spPr>
          <a:xfrm>
            <a:off x="3310030" y="3347348"/>
            <a:ext cx="591129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SA" b="1" dirty="0"/>
              <a:t>الصورة الذهنية للمرشح</a:t>
            </a:r>
            <a:endParaRPr lang="ar-JO" b="1" dirty="0"/>
          </a:p>
          <a:p>
            <a:pPr algn="r" rtl="1"/>
            <a:r>
              <a:rPr lang="ar-SA" dirty="0"/>
              <a:t>هي الانطباع الذي يتكوَّن في أذهان الناس عن المرشح من خلال الإعلام، وتشمل:</a:t>
            </a:r>
            <a:endParaRPr lang="ar-JO" dirty="0"/>
          </a:p>
          <a:p>
            <a:pPr algn="r" rtl="1"/>
            <a:endParaRPr lang="ar-SA" dirty="0"/>
          </a:p>
          <a:p>
            <a:pPr marL="742950" lvl="1" indent="-285750" algn="r" rtl="1">
              <a:buFont typeface="Wingdings" panose="05000000000000000000" pitchFamily="2" charset="2"/>
              <a:buChar char="Ø"/>
            </a:pPr>
            <a:r>
              <a:rPr lang="ar-SA" dirty="0"/>
              <a:t>طريقة ظهوره وتواصله مع الجمهور.</a:t>
            </a:r>
          </a:p>
          <a:p>
            <a:pPr marL="742950" lvl="1" indent="-285750" algn="r" rtl="1">
              <a:buFont typeface="Wingdings" panose="05000000000000000000" pitchFamily="2" charset="2"/>
              <a:buChar char="Ø"/>
            </a:pPr>
            <a:r>
              <a:rPr lang="ar-SA" dirty="0"/>
              <a:t>الصفات التي يربطها الناس به مثل: القيادة، النزاهة، القرب من المواطنين.</a:t>
            </a:r>
            <a:endParaRPr lang="ar-JO" dirty="0"/>
          </a:p>
          <a:p>
            <a:pPr marL="742950" lvl="1" indent="-285750" algn="r" rtl="1">
              <a:buFont typeface="Wingdings" panose="05000000000000000000" pitchFamily="2" charset="2"/>
              <a:buChar char="Ø"/>
            </a:pPr>
            <a:endParaRPr lang="ar-JO" dirty="0"/>
          </a:p>
          <a:p>
            <a:pPr lvl="1" algn="r" rtl="1"/>
            <a:r>
              <a:rPr lang="ar-SA" dirty="0">
                <a:highlight>
                  <a:srgbClr val="FFFF00"/>
                </a:highlight>
              </a:rPr>
              <a:t>الصورة الذهنية القوية تؤثر على قرار التصويت بشكل كبير.</a:t>
            </a:r>
          </a:p>
          <a:p>
            <a:pPr marL="742950" lvl="1" indent="-285750" algn="r" rtl="1">
              <a:buFont typeface="Wingdings" panose="05000000000000000000" pitchFamily="2" charset="2"/>
              <a:buChar char="Ø"/>
            </a:pPr>
            <a:endParaRPr lang="ar-SA" dirty="0"/>
          </a:p>
        </p:txBody>
      </p:sp>
      <p:pic>
        <p:nvPicPr>
          <p:cNvPr id="2052" name="Picture 4" descr="فنون العلاقات العامة : العلاقات العامة ليس ودع وأستقبل ياشركاتنا!">
            <a:extLst>
              <a:ext uri="{FF2B5EF4-FFF2-40B4-BE49-F238E27FC236}">
                <a16:creationId xmlns="" xmlns:a16="http://schemas.microsoft.com/office/drawing/2014/main" id="{0A3A9D1A-4743-F7C0-A881-888E63E21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4" y="2815880"/>
            <a:ext cx="2446316" cy="244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797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1437AE9-257E-21C5-62D3-A012EDE59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0F3FD7F2-51F6-A877-9501-AC513739EAD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E06702D9-BFE5-D66D-2F51-0E4492B31E41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5FF9B096-862C-DF29-F8CF-923B5467CEE0}"/>
              </a:ext>
            </a:extLst>
          </p:cNvPr>
          <p:cNvSpPr/>
          <p:nvPr/>
        </p:nvSpPr>
        <p:spPr>
          <a:xfrm>
            <a:off x="1191694" y="1595804"/>
            <a:ext cx="9345750" cy="47612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i="1" dirty="0"/>
              <a:t>الفائدة:</a:t>
            </a:r>
            <a:r>
              <a:rPr lang="ar-EG" dirty="0"/>
              <a:t> تضمن هذه الأدوات تنفيذ الحملة بسلاسة، وتقسيم الجهد الزمني على الفريق، دون ارتباك أو تكرار.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EFF2E9F0-FB62-A080-BD0C-73DBA4B584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77E10C7-65F5-410C-AA16-6169A279A4E5}"/>
              </a:ext>
            </a:extLst>
          </p:cNvPr>
          <p:cNvSpPr txBox="1"/>
          <p:nvPr/>
        </p:nvSpPr>
        <p:spPr>
          <a:xfrm>
            <a:off x="1631241" y="187286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1.</a:t>
            </a:r>
            <a:r>
              <a:rPr lang="ar-JO" sz="2800" b="1" dirty="0">
                <a:latin typeface="+mj-lt"/>
              </a:rPr>
              <a:t>5</a:t>
            </a:r>
            <a:r>
              <a:rPr lang="ar-EG" sz="2800" b="1" dirty="0">
                <a:latin typeface="+mj-lt"/>
              </a:rPr>
              <a:t> </a:t>
            </a:r>
            <a:r>
              <a:rPr lang="ar-EG" sz="2800" b="1" dirty="0"/>
              <a:t>الحملة الدعائية</a:t>
            </a:r>
            <a:endParaRPr lang="en-US" sz="2800" b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AAD0970-1911-88FD-5129-064EB57CC363}"/>
              </a:ext>
            </a:extLst>
          </p:cNvPr>
          <p:cNvSpPr txBox="1"/>
          <p:nvPr/>
        </p:nvSpPr>
        <p:spPr>
          <a:xfrm>
            <a:off x="3685274" y="4214434"/>
            <a:ext cx="667211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b="1" dirty="0" smtClean="0"/>
              <a:t>أمثلة </a:t>
            </a:r>
            <a:r>
              <a:rPr lang="ar-EG" b="1" dirty="0"/>
              <a:t>على الحملات الدعائية السياسية</a:t>
            </a:r>
            <a:r>
              <a:rPr lang="ar-EG" dirty="0"/>
              <a:t>:</a:t>
            </a:r>
          </a:p>
          <a:p>
            <a:pPr algn="r" rtl="1"/>
            <a:r>
              <a:rPr lang="ar-EG" b="1" dirty="0"/>
              <a:t>حملة "حافظ على هدوئك واستمر" (</a:t>
            </a:r>
            <a:r>
              <a:rPr lang="en-MY" b="1" dirty="0"/>
              <a:t>Keep Calm and Carry On):</a:t>
            </a:r>
            <a:endParaRPr lang="en-MY" dirty="0"/>
          </a:p>
          <a:p>
            <a:pPr algn="r" rtl="1" fontAlgn="ctr"/>
            <a:r>
              <a:rPr lang="ar-EG" dirty="0"/>
              <a:t>خلال الحرب العالمية الثانية، استخدمت الحكومة البريطانية هذه الحملة لتهدئة الشعب وتوحيد صفوفه لمواجهة التحديات. </a:t>
            </a:r>
          </a:p>
          <a:p>
            <a:pPr algn="r" rtl="1"/>
            <a:r>
              <a:rPr lang="ar-EG" b="1" dirty="0"/>
              <a:t>الدعاية النازية:</a:t>
            </a:r>
            <a:endParaRPr lang="ar-EG" dirty="0"/>
          </a:p>
          <a:p>
            <a:pPr algn="r" rtl="1"/>
            <a:r>
              <a:rPr lang="ar-EG" dirty="0"/>
              <a:t>استخدمت الدعاية في </a:t>
            </a:r>
            <a:r>
              <a:rPr lang="ar-EG" dirty="0">
                <a:solidFill>
                  <a:srgbClr val="FF0000"/>
                </a:solidFill>
              </a:rPr>
              <a:t>ألمانيا النازية </a:t>
            </a:r>
            <a:r>
              <a:rPr lang="ar-EG" dirty="0"/>
              <a:t>لتعزيز أيديولوجية الحزب النازي وتعبئة الشعب لدعم هتلر، من خلال وسائل مختلفة مثل الخطب، والملصقات، </a:t>
            </a:r>
            <a:r>
              <a:rPr lang="ar-EG" dirty="0" smtClean="0"/>
              <a:t>والأفلام.</a:t>
            </a:r>
            <a:endParaRPr lang="ar-EG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00AB09A-FA5C-FA2E-5D4C-368AB4B367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15" y="3632023"/>
            <a:ext cx="2898308" cy="19794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8256DE9-BA01-B7BC-67E0-5A7FC5EECB2F}"/>
              </a:ext>
            </a:extLst>
          </p:cNvPr>
          <p:cNvSpPr txBox="1"/>
          <p:nvPr/>
        </p:nvSpPr>
        <p:spPr>
          <a:xfrm>
            <a:off x="3846469" y="2449412"/>
            <a:ext cx="591129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SA" b="1" dirty="0"/>
              <a:t>الحملة الدعائية</a:t>
            </a:r>
            <a:r>
              <a:rPr lang="ar-SA" dirty="0"/>
              <a:t/>
            </a:r>
            <a:br>
              <a:rPr lang="ar-SA" dirty="0"/>
            </a:br>
            <a:r>
              <a:rPr lang="ar-SA" dirty="0"/>
              <a:t>هي الجهود الإعلامية التي يقوم بها المرشح للتأثير على الناخبين، وتشمل:</a:t>
            </a:r>
            <a:endParaRPr lang="ar-JO" dirty="0"/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endParaRPr lang="ar-SA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استخدام الشعارات، المقاطع الإعلانية، ووسائل التواصل الاجتماعي.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توظيف أدوات إعلامية لجذب الانتباه وكسب </a:t>
            </a:r>
            <a:r>
              <a:rPr lang="ar-SA" dirty="0" smtClean="0"/>
              <a:t>التأييد.</a:t>
            </a:r>
            <a:endParaRPr lang="ar-EG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dirty="0" smtClean="0">
                <a:highlight>
                  <a:srgbClr val="FFFF00"/>
                </a:highlight>
              </a:rPr>
              <a:t>كلما </a:t>
            </a:r>
            <a:r>
              <a:rPr lang="ar-SA" dirty="0">
                <a:highlight>
                  <a:srgbClr val="FFFF00"/>
                </a:highlight>
              </a:rPr>
              <a:t>كانت الحملة مؤثرة وذكية، زادت فرص نجاح المرشح.</a:t>
            </a:r>
          </a:p>
          <a:p>
            <a:pPr marL="742950" lvl="1" indent="-285750" algn="r" rtl="1">
              <a:buFont typeface="Wingdings" panose="05000000000000000000" pitchFamily="2" charset="2"/>
              <a:buChar char="Ø"/>
            </a:pP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081279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50436" y="1622962"/>
            <a:ext cx="9345750" cy="4241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945866" y="182906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JO" sz="2800" b="1" dirty="0">
                <a:latin typeface="+mj-lt"/>
              </a:rPr>
              <a:t>1</a:t>
            </a:r>
            <a:r>
              <a:rPr lang="ar-EG" sz="2800" b="1" dirty="0">
                <a:latin typeface="+mj-lt"/>
              </a:rPr>
              <a:t>.</a:t>
            </a:r>
            <a:r>
              <a:rPr lang="ar-JO" sz="2800" b="1" dirty="0">
                <a:latin typeface="+mj-lt"/>
              </a:rPr>
              <a:t>6 </a:t>
            </a:r>
            <a:r>
              <a:rPr lang="ar-EG" sz="2800" b="1" dirty="0">
                <a:latin typeface="+mj-lt"/>
              </a:rPr>
              <a:t> </a:t>
            </a:r>
            <a:r>
              <a:rPr lang="ar-EG" sz="2800" b="1" dirty="0" smtClean="0">
                <a:latin typeface="+mj-lt"/>
              </a:rPr>
              <a:t>ال</a:t>
            </a:r>
            <a:r>
              <a:rPr lang="ar-EG" sz="2800" b="1" dirty="0" smtClean="0"/>
              <a:t>حزب </a:t>
            </a:r>
            <a:r>
              <a:rPr lang="ar-EG" sz="2800" b="1" dirty="0"/>
              <a:t>أو التحالف </a:t>
            </a:r>
            <a:r>
              <a:rPr lang="ar-EG" sz="2800" b="1" dirty="0" smtClean="0"/>
              <a:t>السياسي</a:t>
            </a:r>
            <a:r>
              <a:rPr lang="ar-EG" sz="2800" dirty="0" smtClean="0"/>
              <a:t> </a:t>
            </a:r>
            <a:endParaRPr lang="en-US" sz="2800" b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2214109" y="2337004"/>
            <a:ext cx="7492112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JO" sz="2400" dirty="0">
                <a:solidFill>
                  <a:srgbClr val="C00000"/>
                </a:solidFill>
              </a:rPr>
              <a:t>	</a:t>
            </a:r>
            <a:endParaRPr lang="ar-JO" sz="2600" b="1" dirty="0">
              <a:solidFill>
                <a:srgbClr val="C00000"/>
              </a:solidFill>
            </a:endParaRPr>
          </a:p>
          <a:p>
            <a:pPr algn="r" rtl="1"/>
            <a:r>
              <a:rPr lang="ar-JO" sz="2600" b="1" dirty="0">
                <a:solidFill>
                  <a:srgbClr val="C00000"/>
                </a:solidFill>
              </a:rPr>
              <a:t>		</a:t>
            </a:r>
            <a:endParaRPr lang="ar-EG" sz="2600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899045" y="2367781"/>
            <a:ext cx="72485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b="1" dirty="0"/>
              <a:t> </a:t>
            </a:r>
            <a:r>
              <a:rPr lang="ar-EG" sz="1600" dirty="0"/>
              <a:t>الخلفية السياسية التي تدعمه، وهوية الحزب، ومدى شعبيته.</a:t>
            </a:r>
            <a:endParaRPr lang="ar-JO" sz="16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 </a:t>
            </a:r>
            <a:r>
              <a:rPr lang="ar-EG" sz="1600" dirty="0" smtClean="0"/>
              <a:t>تحويل المرشح إلى </a:t>
            </a:r>
            <a:r>
              <a:rPr lang="ar-EG" sz="1600" b="1" dirty="0" smtClean="0">
                <a:solidFill>
                  <a:srgbClr val="FF0000"/>
                </a:solidFill>
              </a:rPr>
              <a:t>علامة تجارية</a:t>
            </a:r>
            <a:r>
              <a:rPr lang="ar-EG" sz="1600" dirty="0" smtClean="0">
                <a:solidFill>
                  <a:srgbClr val="FF0000"/>
                </a:solidFill>
              </a:rPr>
              <a:t> يمكن </a:t>
            </a:r>
            <a:r>
              <a:rPr lang="ar-EG" sz="1600" b="1" dirty="0" smtClean="0">
                <a:solidFill>
                  <a:srgbClr val="FF0000"/>
                </a:solidFill>
              </a:rPr>
              <a:t>بيعها للناخبين</a:t>
            </a:r>
            <a:r>
              <a:rPr lang="ar-EG" sz="1600" dirty="0" smtClean="0">
                <a:solidFill>
                  <a:srgbClr val="FF0000"/>
                </a:solidFill>
              </a:rPr>
              <a:t> </a:t>
            </a:r>
            <a:r>
              <a:rPr lang="ar-EG" sz="1600" dirty="0" smtClean="0"/>
              <a:t>من خلال خطاب إعلامي مدروس، وتصميم صورة جذابة، واستخدام أدوات التأثير النفسي والاجتماعي، كما في عالم التسويق التجاري.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EE019EE-2EA0-8020-C00E-3AA86D48FDC0}"/>
              </a:ext>
            </a:extLst>
          </p:cNvPr>
          <p:cNvSpPr txBox="1"/>
          <p:nvPr/>
        </p:nvSpPr>
        <p:spPr>
          <a:xfrm>
            <a:off x="2790565" y="3174137"/>
            <a:ext cx="690272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SA" dirty="0"/>
              <a:t>يشير إلى </a:t>
            </a:r>
            <a:r>
              <a:rPr lang="ar-SA" dirty="0">
                <a:solidFill>
                  <a:srgbClr val="FF0000"/>
                </a:solidFill>
              </a:rPr>
              <a:t>الخلفية السياسية </a:t>
            </a:r>
            <a:r>
              <a:rPr lang="ar-SA" dirty="0"/>
              <a:t>التي تدعم المرشح، وتشمل: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sz="1600" dirty="0"/>
              <a:t>هوية الحزب أو التحالف، ومدى شعبيته بين الناس.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sz="1600" dirty="0"/>
              <a:t>تحويل المرشح إلى "علامة تجارية" تُسوّق إعلاميًا بخطاب مدروس، وصورة جذابة.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A" sz="1600" dirty="0"/>
              <a:t>استخدام أدوات التأثير النفسي والاجتماعي، كما في التسويق التجاري، لكسب ثقة الناخبين</a:t>
            </a:r>
            <a:r>
              <a:rPr lang="ar-SA" dirty="0"/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40" y="3415422"/>
            <a:ext cx="3040340" cy="26927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6813" y="435620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ar-EG" b="1" dirty="0" smtClean="0"/>
              <a:t>مثال في الواقع : </a:t>
            </a:r>
            <a:r>
              <a:rPr lang="ar-EG" b="1" dirty="0"/>
              <a:t>الحزب الديمقراطي (</a:t>
            </a:r>
            <a:r>
              <a:rPr lang="en-MY" b="1" dirty="0" smtClean="0"/>
              <a:t>Democratic </a:t>
            </a:r>
            <a:r>
              <a:rPr lang="en-MY" b="1" dirty="0"/>
              <a:t>Party)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اتجاهه</a:t>
            </a:r>
            <a:r>
              <a:rPr lang="ar-EG" dirty="0"/>
              <a:t>: يسار-وسط (ليبرالي اجتماعي)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سياساته</a:t>
            </a:r>
            <a:r>
              <a:rPr lang="ar-EG" dirty="0"/>
              <a:t>: دعم الحريات المدنية، التعددية، الضرائب التصاعدية، الرعاية الصحية الحكومية.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شخصيات بارزة</a:t>
            </a:r>
            <a:r>
              <a:rPr lang="ar-EG" dirty="0"/>
              <a:t>: جو بايدن، باراك أوباما، هيلاري كلينتو</a:t>
            </a:r>
          </a:p>
        </p:txBody>
      </p:sp>
    </p:spTree>
    <p:extLst>
      <p:ext uri="{BB962C8B-B14F-4D97-AF65-F5344CB8AC3E}">
        <p14:creationId xmlns:p14="http://schemas.microsoft.com/office/powerpoint/2010/main" val="3443883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JO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السابعة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557218" y="5038655"/>
            <a:ext cx="50913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800" b="1" dirty="0" smtClean="0"/>
              <a:t>2. </a:t>
            </a:r>
            <a:r>
              <a:rPr lang="ar-EG" sz="2800" b="1" dirty="0"/>
              <a:t>الجمهور المستهدف (الناخبون)</a:t>
            </a:r>
          </a:p>
        </p:txBody>
      </p:sp>
    </p:spTree>
    <p:extLst>
      <p:ext uri="{BB962C8B-B14F-4D97-AF65-F5344CB8AC3E}">
        <p14:creationId xmlns:p14="http://schemas.microsoft.com/office/powerpoint/2010/main" val="30886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03243" y="1674368"/>
            <a:ext cx="9345750" cy="4241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239566" y="1916422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2.1 كيف ندرس الجمهور؟</a:t>
            </a:r>
            <a:endParaRPr lang="en-US" sz="2800" b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2214109" y="2337004"/>
            <a:ext cx="7492112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JO" sz="2400" dirty="0">
                <a:solidFill>
                  <a:srgbClr val="C00000"/>
                </a:solidFill>
              </a:rPr>
              <a:t>	</a:t>
            </a:r>
            <a:endParaRPr lang="ar-JO" sz="2600" b="1" dirty="0">
              <a:solidFill>
                <a:srgbClr val="C00000"/>
              </a:solidFill>
            </a:endParaRPr>
          </a:p>
          <a:p>
            <a:pPr algn="r" rtl="1"/>
            <a:r>
              <a:rPr lang="ar-JO" sz="2600" b="1" dirty="0">
                <a:solidFill>
                  <a:srgbClr val="C00000"/>
                </a:solidFill>
              </a:rPr>
              <a:t>		</a:t>
            </a:r>
            <a:endParaRPr lang="ar-EG" sz="2600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460115" y="2733102"/>
            <a:ext cx="5870767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dirty="0"/>
              <a:t>عن طريق </a:t>
            </a:r>
            <a:r>
              <a:rPr lang="ar-EG" b="1" dirty="0"/>
              <a:t>استبيانات</a:t>
            </a:r>
            <a:r>
              <a:rPr lang="ar-EG" dirty="0"/>
              <a:t>، </a:t>
            </a:r>
            <a:r>
              <a:rPr lang="ar-EG" b="1" dirty="0"/>
              <a:t>مجموعات تركيز (</a:t>
            </a:r>
            <a:r>
              <a:rPr lang="en-MY" b="1" dirty="0"/>
              <a:t>Focus Groups</a:t>
            </a:r>
            <a:r>
              <a:rPr lang="ar-JO" b="1" dirty="0"/>
              <a:t>)</a:t>
            </a:r>
            <a:r>
              <a:rPr lang="en-MY" dirty="0"/>
              <a:t>، </a:t>
            </a:r>
          </a:p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b="1" dirty="0"/>
              <a:t>تحليل وسائل </a:t>
            </a:r>
            <a:r>
              <a:rPr lang="ar-EG" b="1" dirty="0" smtClean="0"/>
              <a:t>التواصل الاجتماعي </a:t>
            </a:r>
            <a:r>
              <a:rPr lang="ar-EG" dirty="0" smtClean="0"/>
              <a:t>، </a:t>
            </a:r>
            <a:r>
              <a:rPr lang="ar-EG" dirty="0"/>
              <a:t>أو </a:t>
            </a:r>
            <a:r>
              <a:rPr lang="ar-EG" b="1" dirty="0"/>
              <a:t>الإحصاءات الرسمية</a:t>
            </a:r>
            <a:r>
              <a:rPr lang="ar-EG" dirty="0"/>
              <a:t>.</a:t>
            </a:r>
            <a:endParaRPr lang="en-US" dirty="0"/>
          </a:p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ar-EG" sz="1600" dirty="0"/>
          </a:p>
          <a:p>
            <a:pPr algn="r"/>
            <a:r>
              <a:rPr lang="ar-EG" sz="1600" dirty="0"/>
              <a:t>نفهم منهم: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ما </a:t>
            </a:r>
            <a:r>
              <a:rPr lang="ar-EG" sz="1600" b="1" dirty="0"/>
              <a:t>المشكلات</a:t>
            </a:r>
            <a:r>
              <a:rPr lang="ar-EG" sz="1600" dirty="0"/>
              <a:t> التي تهمهم؟ (بطالة، صحة، تعليم...)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ما </a:t>
            </a:r>
            <a:r>
              <a:rPr lang="ar-EG" sz="1600" b="1" dirty="0"/>
              <a:t>مواقفهم السياسية</a:t>
            </a:r>
            <a:r>
              <a:rPr lang="ar-EG" sz="1600" dirty="0"/>
              <a:t>؟ (</a:t>
            </a:r>
            <a:r>
              <a:rPr lang="ar-EG" sz="1600" dirty="0">
                <a:solidFill>
                  <a:srgbClr val="FF0000"/>
                </a:solidFill>
              </a:rPr>
              <a:t>محافظ، تقدمي، مستقل</a:t>
            </a:r>
            <a:r>
              <a:rPr lang="ar-EG" sz="1600" dirty="0"/>
              <a:t>...)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ما هي </a:t>
            </a:r>
            <a:r>
              <a:rPr lang="ar-EG" sz="1600" b="1" dirty="0"/>
              <a:t>قنوات تواصلهم المفضلة</a:t>
            </a:r>
            <a:r>
              <a:rPr lang="ar-EG" sz="1600" dirty="0"/>
              <a:t>؟ (فيسبوك، مجالس شعبية، </a:t>
            </a:r>
            <a:r>
              <a:rPr lang="ar-EG" sz="1600" dirty="0" smtClean="0"/>
              <a:t>إذاعة).</a:t>
            </a:r>
            <a:endParaRPr lang="ar-EG" sz="1600" dirty="0"/>
          </a:p>
          <a:p>
            <a:pPr algn="r" rtl="1"/>
            <a:endParaRPr lang="ar-EG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C5247639-834C-9804-127E-E43675C2A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43" y="3073374"/>
            <a:ext cx="2558623" cy="268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15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50436" y="1622962"/>
            <a:ext cx="9345750" cy="42411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239566" y="1916422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latin typeface="+mj-lt"/>
              </a:rPr>
              <a:t>2.</a:t>
            </a:r>
            <a:r>
              <a:rPr lang="ar-JO" sz="2800" b="1" dirty="0">
                <a:latin typeface="+mj-lt"/>
              </a:rPr>
              <a:t>2</a:t>
            </a:r>
            <a:r>
              <a:rPr lang="ar-EG" sz="2800" b="1" dirty="0">
                <a:latin typeface="+mj-lt"/>
              </a:rPr>
              <a:t> </a:t>
            </a:r>
            <a:r>
              <a:rPr lang="ar-EG" sz="2800" b="1" dirty="0"/>
              <a:t>لماذا دراسة الجمهور مهمة؟</a:t>
            </a:r>
            <a:endParaRPr lang="en-US" sz="2800" b="1" dirty="0">
              <a:latin typeface="+mj-lt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403035" y="2820778"/>
            <a:ext cx="4927847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dirty="0"/>
              <a:t>الناخبون هم الأساس الذي تبنى عليه الحملات الانتخابية. ولكي </a:t>
            </a:r>
            <a:r>
              <a:rPr lang="ar-EG" dirty="0">
                <a:solidFill>
                  <a:srgbClr val="FF0000"/>
                </a:solidFill>
              </a:rPr>
              <a:t>ينجح المرشح في كسب أصواتهم</a:t>
            </a:r>
            <a:r>
              <a:rPr lang="ar-EG" dirty="0"/>
              <a:t>، يجب أن يعرفهم جيدًا، ويخاطبهم بلغة قريبة منهم.</a:t>
            </a:r>
            <a:endParaRPr lang="en-US" dirty="0"/>
          </a:p>
          <a:p>
            <a:pPr marL="285750" marR="0" lvl="0" indent="-28575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ar-EG" sz="1600" dirty="0"/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1600" b="1" dirty="0"/>
              <a:t>لماذا دراسة الجمهور مهمة؟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لأنها تساعد المرشح في </a:t>
            </a:r>
            <a:r>
              <a:rPr lang="ar-EG" sz="1600" b="1" dirty="0"/>
              <a:t>تحديد الأولويات</a:t>
            </a:r>
            <a:r>
              <a:rPr lang="ar-EG" sz="1600" dirty="0"/>
              <a:t> التي تهم الناس.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لتوجيه الرسائل السياسية بشكل </a:t>
            </a:r>
            <a:r>
              <a:rPr lang="ar-EG" sz="1600" b="1" dirty="0"/>
              <a:t>دقيق وفعّال</a:t>
            </a:r>
            <a:r>
              <a:rPr lang="ar-EG" sz="1600" dirty="0"/>
              <a:t>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لتجنب إضاعة الجهد والموارد على فئات غير مهتمة أو غير مؤثرة.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38B49858-69B2-2DCA-938A-9C755AB75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8" y="2565358"/>
            <a:ext cx="2676756" cy="275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7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FC3A9AC-141A-D92D-2668-F7F1F2E30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63089C50-1ABC-7C8C-9AB1-F4587D26962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EC4CAB52-B2B4-E005-8C17-A2D375EAD532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27621B9-37DF-3CFE-14BF-38811AE7A8A9}"/>
              </a:ext>
            </a:extLst>
          </p:cNvPr>
          <p:cNvSpPr/>
          <p:nvPr/>
        </p:nvSpPr>
        <p:spPr>
          <a:xfrm>
            <a:off x="1191694" y="1595804"/>
            <a:ext cx="9345750" cy="486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F977BAAE-6BC1-B1E4-1A71-2BE4AD970F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7C3F277-A32F-FCF9-13AA-3474D8F3CBB2}"/>
              </a:ext>
            </a:extLst>
          </p:cNvPr>
          <p:cNvSpPr txBox="1"/>
          <p:nvPr/>
        </p:nvSpPr>
        <p:spPr>
          <a:xfrm>
            <a:off x="1631241" y="1852992"/>
            <a:ext cx="84666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/>
              <a:t>2.</a:t>
            </a:r>
            <a:r>
              <a:rPr lang="ar-JO" sz="2800" b="1" dirty="0"/>
              <a:t>3</a:t>
            </a:r>
            <a:r>
              <a:rPr lang="ar-EG" sz="2800" b="1" dirty="0"/>
              <a:t>. تقسيم الجمهور إلى شرائح</a:t>
            </a:r>
          </a:p>
          <a:p>
            <a:pPr algn="just" rtl="1"/>
            <a:r>
              <a:rPr lang="ar-EG" sz="1200" b="1" i="1" dirty="0"/>
              <a:t> </a:t>
            </a:r>
            <a:endParaRPr lang="en-US" sz="1200" b="1" i="1" dirty="0"/>
          </a:p>
          <a:p>
            <a:pPr algn="just" rtl="1"/>
            <a:endParaRPr lang="ar-EG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57DC53C-DBB5-E574-CA00-128CA3C3864F}"/>
              </a:ext>
            </a:extLst>
          </p:cNvPr>
          <p:cNvSpPr txBox="1"/>
          <p:nvPr/>
        </p:nvSpPr>
        <p:spPr>
          <a:xfrm>
            <a:off x="437927" y="3639002"/>
            <a:ext cx="8527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sz="1200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274C3EB-BBF8-0C15-A538-4ED89ABB0BD6}"/>
              </a:ext>
            </a:extLst>
          </p:cNvPr>
          <p:cNvSpPr txBox="1"/>
          <p:nvPr/>
        </p:nvSpPr>
        <p:spPr>
          <a:xfrm>
            <a:off x="1654556" y="2528020"/>
            <a:ext cx="85173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/>
              <a:t>يساعد هذا في تخصيص الرسالة لكل فئة حسب خصائصها: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D77D709D-D1D2-1A7E-813A-F464FE139A67}"/>
              </a:ext>
            </a:extLst>
          </p:cNvPr>
          <p:cNvSpPr txBox="1"/>
          <p:nvPr/>
        </p:nvSpPr>
        <p:spPr>
          <a:xfrm>
            <a:off x="8807169" y="5074210"/>
            <a:ext cx="402473" cy="380480"/>
          </a:xfrm>
          <a:prstGeom prst="rect">
            <a:avLst/>
          </a:prstGeom>
          <a:noFill/>
        </p:spPr>
        <p:txBody>
          <a:bodyPr wrap="square" lIns="72000" tIns="36000" rIns="72000" bIns="36000" rtlCol="0" anchor="b">
            <a:spAutoFit/>
          </a:bodyPr>
          <a:lstStyle/>
          <a:p>
            <a:pPr algn="r" rtl="1"/>
            <a:r>
              <a:rPr lang="en-US" sz="2000" b="1" dirty="0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rPr>
              <a:t>1</a:t>
            </a:r>
            <a:endParaRPr lang="ar-SA" sz="2000" b="1" dirty="0">
              <a:solidFill>
                <a:schemeClr val="bg1"/>
              </a:solidFill>
              <a:latin typeface="A Jannat LT" panose="01000000000000000000" pitchFamily="2" charset="-78"/>
              <a:cs typeface="A Jannat LT" panose="010000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90A84173-378C-923D-FF71-1B37FF9C28B3}"/>
              </a:ext>
            </a:extLst>
          </p:cNvPr>
          <p:cNvSpPr txBox="1"/>
          <p:nvPr/>
        </p:nvSpPr>
        <p:spPr>
          <a:xfrm>
            <a:off x="7353029" y="5059463"/>
            <a:ext cx="402473" cy="380480"/>
          </a:xfrm>
          <a:prstGeom prst="rect">
            <a:avLst/>
          </a:prstGeom>
          <a:noFill/>
        </p:spPr>
        <p:txBody>
          <a:bodyPr wrap="square" lIns="72000" tIns="36000" rIns="72000" bIns="36000" rtlCol="0" anchor="b">
            <a:spAutoFit/>
          </a:bodyPr>
          <a:lstStyle/>
          <a:p>
            <a:pPr algn="r" rtl="1"/>
            <a:r>
              <a:rPr lang="en-US" sz="2000" b="1" dirty="0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rPr>
              <a:t>2</a:t>
            </a:r>
            <a:endParaRPr lang="ar-SA" sz="2000" b="1" dirty="0">
              <a:solidFill>
                <a:schemeClr val="bg1"/>
              </a:solidFill>
              <a:latin typeface="A Jannat LT" panose="01000000000000000000" pitchFamily="2" charset="-78"/>
              <a:cs typeface="A Jannat LT" panose="01000000000000000000" pitchFamily="2" charset="-7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4A5CD25C-B654-AC1C-F6AE-2DF7539B30C5}"/>
              </a:ext>
            </a:extLst>
          </p:cNvPr>
          <p:cNvSpPr txBox="1"/>
          <p:nvPr/>
        </p:nvSpPr>
        <p:spPr>
          <a:xfrm>
            <a:off x="4444749" y="5029969"/>
            <a:ext cx="402473" cy="380480"/>
          </a:xfrm>
          <a:prstGeom prst="rect">
            <a:avLst/>
          </a:prstGeom>
          <a:noFill/>
        </p:spPr>
        <p:txBody>
          <a:bodyPr wrap="square" lIns="72000" tIns="36000" rIns="72000" bIns="36000" rtlCol="0" anchor="b">
            <a:spAutoFit/>
          </a:bodyPr>
          <a:lstStyle/>
          <a:p>
            <a:pPr algn="r" rtl="1"/>
            <a:r>
              <a:rPr lang="en-US" sz="2000" b="1" dirty="0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rPr>
              <a:t>4</a:t>
            </a:r>
            <a:endParaRPr lang="ar-SA" sz="2000" b="1" dirty="0">
              <a:solidFill>
                <a:schemeClr val="bg1"/>
              </a:solidFill>
              <a:latin typeface="A Jannat LT" panose="01000000000000000000" pitchFamily="2" charset="-78"/>
              <a:cs typeface="A Jannat LT" panose="01000000000000000000" pitchFamily="2" charset="-7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BB72C877-D6B1-70BA-519F-E109C03C5E43}"/>
              </a:ext>
            </a:extLst>
          </p:cNvPr>
          <p:cNvSpPr txBox="1"/>
          <p:nvPr/>
        </p:nvSpPr>
        <p:spPr>
          <a:xfrm>
            <a:off x="2990609" y="5015222"/>
            <a:ext cx="402473" cy="380480"/>
          </a:xfrm>
          <a:prstGeom prst="rect">
            <a:avLst/>
          </a:prstGeom>
          <a:noFill/>
        </p:spPr>
        <p:txBody>
          <a:bodyPr wrap="square" lIns="72000" tIns="36000" rIns="72000" bIns="36000" rtlCol="0" anchor="b">
            <a:spAutoFit/>
          </a:bodyPr>
          <a:lstStyle/>
          <a:p>
            <a:pPr algn="r" rtl="1"/>
            <a:r>
              <a:rPr lang="en-US" sz="2000" b="1" dirty="0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rPr>
              <a:t>5</a:t>
            </a:r>
            <a:endParaRPr lang="ar-SA" sz="2000" b="1" dirty="0">
              <a:solidFill>
                <a:schemeClr val="bg1"/>
              </a:solidFill>
              <a:latin typeface="A Jannat LT" panose="01000000000000000000" pitchFamily="2" charset="-78"/>
              <a:cs typeface="A Jannat LT" panose="01000000000000000000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392251"/>
              </p:ext>
            </p:extLst>
          </p:nvPr>
        </p:nvGraphicFramePr>
        <p:xfrm>
          <a:off x="2365513" y="3134984"/>
          <a:ext cx="7611000" cy="29260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37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37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37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ما يهمهم غالبًا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الخصائص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الفئة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الوظائف، التعليم، الحرية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600" dirty="0">
                          <a:effectLst/>
                        </a:rPr>
                        <a:t>18-35 </a:t>
                      </a:r>
                      <a:r>
                        <a:rPr lang="ar-SA" sz="1600" dirty="0">
                          <a:effectLst/>
                        </a:rPr>
                        <a:t>سنة، طلاب، خريجون جدد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الشباب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الصحة، التقاعد، الأمان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600" dirty="0">
                          <a:effectLst/>
                        </a:rPr>
                        <a:t>60+</a:t>
                      </a:r>
                      <a:r>
                        <a:rPr lang="ar-SA" sz="1600" dirty="0">
                          <a:effectLst/>
                        </a:rPr>
                        <a:t>، متقاعدون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كبار السن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المساواة، الرعاية الصحية، الأمان</a:t>
                      </a:r>
                      <a:endParaRPr lang="en-MY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أمهات، عاملات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النساء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</a:rPr>
                        <a:t>البنية التحتية، الزراعة، النقل</a:t>
                      </a:r>
                      <a:endParaRPr lang="en-MY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مناطق بعيدة، دخل أقل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الريف/القرى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الخدمات الذكية، الفرص الاقتصادية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</a:rPr>
                        <a:t>سكان حضريون، تعليم عالٍ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المدن الكبرى</a:t>
                      </a:r>
                      <a:endParaRPr lang="en-MY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0177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3CC62F-68D1-F015-E12F-3DEB0F0CD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CC9608F-B316-9A7B-1A6F-321A3105EE5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C30BE2D7-FF1A-475F-4DA3-8ECF7FE06FC8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0DC8716C-8277-1E6D-5D96-18D06FA18BFF}"/>
              </a:ext>
            </a:extLst>
          </p:cNvPr>
          <p:cNvSpPr/>
          <p:nvPr/>
        </p:nvSpPr>
        <p:spPr>
          <a:xfrm>
            <a:off x="1637618" y="1622962"/>
            <a:ext cx="9345750" cy="43110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D6FC830D-D9CB-6FA4-1E45-9EA9775BE4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240354E-086F-5CE5-55AD-15720DAA5D2C}"/>
              </a:ext>
            </a:extLst>
          </p:cNvPr>
          <p:cNvSpPr txBox="1"/>
          <p:nvPr/>
        </p:nvSpPr>
        <p:spPr>
          <a:xfrm>
            <a:off x="2232786" y="2091114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/>
              <a:t>2</a:t>
            </a:r>
            <a:r>
              <a:rPr lang="ar-JO" sz="2800" b="1" dirty="0"/>
              <a:t>.4</a:t>
            </a:r>
            <a:r>
              <a:rPr lang="ar-EG" sz="2800" b="1" dirty="0"/>
              <a:t>. نموذج دراسة جمهور مستهدف لحملة انتخابية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C0343BF0-913B-A6FF-9BA3-A46E735B5841}"/>
              </a:ext>
            </a:extLst>
          </p:cNvPr>
          <p:cNvGrpSpPr/>
          <p:nvPr/>
        </p:nvGrpSpPr>
        <p:grpSpPr>
          <a:xfrm>
            <a:off x="7836162" y="2941808"/>
            <a:ext cx="1860301" cy="1658178"/>
            <a:chOff x="7842147" y="3069673"/>
            <a:chExt cx="2627937" cy="1658178"/>
          </a:xfrm>
        </p:grpSpPr>
        <p:cxnSp>
          <p:nvCxnSpPr>
            <p:cNvPr id="6" name="Straight Connector 5">
              <a:extLst>
                <a:ext uri="{FF2B5EF4-FFF2-40B4-BE49-F238E27FC236}">
                  <a16:creationId xmlns="" xmlns:a16="http://schemas.microsoft.com/office/drawing/2014/main" id="{08192135-EB6C-B5F6-C6F7-31BF2E0245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B613B743-141E-9249-1C29-FB25E43C07C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D5BD928F-43E8-B47A-4594-4D4C57A463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7BA42958-C0A8-9322-9D56-33F67CB26C54}"/>
              </a:ext>
            </a:extLst>
          </p:cNvPr>
          <p:cNvGrpSpPr/>
          <p:nvPr/>
        </p:nvGrpSpPr>
        <p:grpSpPr>
          <a:xfrm>
            <a:off x="5245362" y="2941808"/>
            <a:ext cx="1860301" cy="1658178"/>
            <a:chOff x="7842147" y="3069673"/>
            <a:chExt cx="2627937" cy="1658178"/>
          </a:xfrm>
        </p:grpSpPr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03353D5A-2C11-8664-8770-9336C08D54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="" xmlns:a16="http://schemas.microsoft.com/office/drawing/2014/main" id="{770CC5AA-5E7B-9D00-688C-FD8143AE48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="" xmlns:a16="http://schemas.microsoft.com/office/drawing/2014/main" id="{33DF18A1-BA8A-8355-9514-6664592E4CB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09F4EAB-EB0E-4936-0B30-1CD028D2B691}"/>
              </a:ext>
            </a:extLst>
          </p:cNvPr>
          <p:cNvGrpSpPr/>
          <p:nvPr/>
        </p:nvGrpSpPr>
        <p:grpSpPr>
          <a:xfrm>
            <a:off x="2452772" y="2941808"/>
            <a:ext cx="1860301" cy="1658178"/>
            <a:chOff x="7842147" y="3069673"/>
            <a:chExt cx="2627937" cy="1658178"/>
          </a:xfrm>
        </p:grpSpPr>
        <p:cxnSp>
          <p:nvCxnSpPr>
            <p:cNvPr id="15" name="Straight Connector 14">
              <a:extLst>
                <a:ext uri="{FF2B5EF4-FFF2-40B4-BE49-F238E27FC236}">
                  <a16:creationId xmlns="" xmlns:a16="http://schemas.microsoft.com/office/drawing/2014/main" id="{775A78A3-2033-D5F2-D0DF-3043D363F1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15BEDAEC-1851-E501-9A47-FD9707F2CC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="" xmlns:a16="http://schemas.microsoft.com/office/drawing/2014/main" id="{27AD3781-BBE8-EDBD-68F8-71D7698DDA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FCEB83C3-DCA3-5889-5222-19181B354D75}"/>
              </a:ext>
            </a:extLst>
          </p:cNvPr>
          <p:cNvSpPr txBox="1"/>
          <p:nvPr/>
        </p:nvSpPr>
        <p:spPr>
          <a:xfrm>
            <a:off x="8739161" y="3481808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01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97445BB1-AEDB-453E-2300-5F17C2204ADC}"/>
              </a:ext>
            </a:extLst>
          </p:cNvPr>
          <p:cNvSpPr txBox="1"/>
          <p:nvPr/>
        </p:nvSpPr>
        <p:spPr>
          <a:xfrm>
            <a:off x="6088683" y="3520828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02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11B08170-63F5-716F-D69B-D85435DDC6D4}"/>
              </a:ext>
            </a:extLst>
          </p:cNvPr>
          <p:cNvSpPr txBox="1"/>
          <p:nvPr/>
        </p:nvSpPr>
        <p:spPr>
          <a:xfrm>
            <a:off x="3546737" y="3481807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r"/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01FF3A3E-CA98-90F3-B2B7-3B01839E39D4}"/>
              </a:ext>
            </a:extLst>
          </p:cNvPr>
          <p:cNvSpPr txBox="1"/>
          <p:nvPr/>
        </p:nvSpPr>
        <p:spPr>
          <a:xfrm>
            <a:off x="8016848" y="4667066"/>
            <a:ext cx="220669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اسم الحملة الانتخابية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ar-EG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B65AB8B2-A17A-371B-C04D-92E7D8DFF7A9}"/>
              </a:ext>
            </a:extLst>
          </p:cNvPr>
          <p:cNvSpPr txBox="1"/>
          <p:nvPr/>
        </p:nvSpPr>
        <p:spPr>
          <a:xfrm>
            <a:off x="5619150" y="4667066"/>
            <a:ext cx="185346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justLow" rtl="1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المرشح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BA60CDEA-81D1-9293-8809-0E0C3610AC70}"/>
              </a:ext>
            </a:extLst>
          </p:cNvPr>
          <p:cNvSpPr txBox="1"/>
          <p:nvPr/>
        </p:nvSpPr>
        <p:spPr>
          <a:xfrm>
            <a:off x="2581219" y="4612623"/>
            <a:ext cx="220669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ar-S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الهدف من الدراسة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4B345FE4-E36C-42A4-6FB4-9D44DC341CEA}"/>
              </a:ext>
            </a:extLst>
          </p:cNvPr>
          <p:cNvSpPr txBox="1"/>
          <p:nvPr/>
        </p:nvSpPr>
        <p:spPr>
          <a:xfrm>
            <a:off x="8286191" y="5011282"/>
            <a:ext cx="185346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SA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تحفيز المشاركة أو اتخاذ إجراءات معينة (كالإبلاغ، التبرع، الفحص)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4F0F658-0B0B-16C9-C784-2DCB75CFDDB6}"/>
              </a:ext>
            </a:extLst>
          </p:cNvPr>
          <p:cNvSpPr txBox="1"/>
          <p:nvPr/>
        </p:nvSpPr>
        <p:spPr>
          <a:xfrm>
            <a:off x="6079606" y="4948172"/>
            <a:ext cx="13812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الاسم، الحزب/الانتماء، الخلفية السياسية</a:t>
            </a:r>
            <a:endParaRPr kumimoji="0" lang="ar-EG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8B44B9F-6562-582E-9916-3E33243ACE13}"/>
              </a:ext>
            </a:extLst>
          </p:cNvPr>
          <p:cNvSpPr txBox="1"/>
          <p:nvPr/>
        </p:nvSpPr>
        <p:spPr>
          <a:xfrm>
            <a:off x="2409315" y="4956840"/>
            <a:ext cx="23352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فهم الفئات المستهدفة في المجتمع لتوجيه الرسائل السياسية والحملات بشكل فعال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229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37C46AD-04CE-1DE7-5540-8EAC33BA3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8A4DA203-B229-0235-0C51-7D1E498622E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7ABD802A-AAB1-14A5-6DED-C315FE43858A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947EE7F8-C8B3-1290-FFD1-97767B5CC7AD}"/>
              </a:ext>
            </a:extLst>
          </p:cNvPr>
          <p:cNvSpPr/>
          <p:nvPr/>
        </p:nvSpPr>
        <p:spPr>
          <a:xfrm>
            <a:off x="2174331" y="1671907"/>
            <a:ext cx="9345750" cy="4170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C2DAB80C-02F3-647F-C096-1B07165D19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84354CA-D75E-95FD-625F-F6BE255C0308}"/>
              </a:ext>
            </a:extLst>
          </p:cNvPr>
          <p:cNvSpPr txBox="1"/>
          <p:nvPr/>
        </p:nvSpPr>
        <p:spPr>
          <a:xfrm>
            <a:off x="2769499" y="1857573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/>
              <a:t>2</a:t>
            </a:r>
            <a:r>
              <a:rPr lang="ar-JO" sz="2800" b="1" dirty="0"/>
              <a:t>.5</a:t>
            </a:r>
            <a:r>
              <a:rPr lang="ar-EG" sz="2800" b="1" dirty="0"/>
              <a:t>. نموذج دراسة جمهور مستهدف لحملة انتخابية: تحليل الفئات المستهدفة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581714"/>
              </p:ext>
            </p:extLst>
          </p:nvPr>
        </p:nvGraphicFramePr>
        <p:xfrm>
          <a:off x="2769498" y="3016397"/>
          <a:ext cx="7780220" cy="2185543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14233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670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8693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214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144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670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وسيلة التواصل المفضلة</a:t>
                      </a:r>
                      <a:endParaRPr lang="en-MY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solidFill>
                            <a:sysClr val="windowText" lastClr="000000"/>
                          </a:solidFill>
                          <a:effectLst/>
                        </a:rPr>
                        <a:t>الموقع الجغرافي</a:t>
                      </a:r>
                      <a:endParaRPr lang="en-MY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الاهتمامات والقضايا الأساسية</a:t>
                      </a:r>
                      <a:endParaRPr lang="en-MY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سلوك التصويت المتوقع</a:t>
                      </a:r>
                      <a:endParaRPr lang="en-MY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الفئة المستهدفة</a:t>
                      </a:r>
                      <a:endParaRPr lang="en-MY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العمر</a:t>
                      </a:r>
                      <a:endParaRPr lang="en-MY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418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وسائل التواصل الاجتماعي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مدن وجامعات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فرص العمل، التعليم، الحريات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غير مستقر، يحتاج إقناع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الشباب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200" dirty="0">
                          <a:effectLst/>
                        </a:rPr>
                        <a:t>18-35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اللقاءات المباشرة، الإذاعة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القرى والمدن القديمة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الصحة، المعاشات، الاستقرار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غالبًا مخلصين لمرشح محدد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كبار السن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200" dirty="0">
                          <a:effectLst/>
                        </a:rPr>
                        <a:t>60+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الندوات، المجموعات النسائية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جميع المناطق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الأمان، الرعاية الصحية، حقوق المرأة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متأثرات بمشاريع الخدمات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النساء العاملات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200" dirty="0">
                          <a:effectLst/>
                        </a:rPr>
                        <a:t>25-50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التجمعات، المساجد، الزيارات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القرى والمزارع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الزراعة، الطرق، الكهرباء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تقليدي، قد يتبع زعماء محليين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سكان المناطق الريفية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جميع الأعمار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effectLst/>
                        </a:rPr>
                        <a:t>الحملات الرقمية، الأنشطة الطلابية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المدن الجامعية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التعليم، التدريب، المشاركة السياسية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متحمسون لكن غير متمرسين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200">
                          <a:effectLst/>
                        </a:rPr>
                        <a:t>طلاب الجامعات</a:t>
                      </a:r>
                      <a:endParaRPr lang="en-MY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200" dirty="0">
                          <a:effectLst/>
                        </a:rPr>
                        <a:t>18-25</a:t>
                      </a:r>
                      <a:endParaRPr lang="en-MY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41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C850B4C-2800-DB3B-9BE4-9262673BE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B9C8BC3-CB6C-DD41-E99C-46EDD965C7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4CD9262D-8B69-7473-CA42-EAE584635B21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C4AAD92C-5447-0DED-D126-A1B7331A9439}"/>
              </a:ext>
            </a:extLst>
          </p:cNvPr>
          <p:cNvSpPr/>
          <p:nvPr/>
        </p:nvSpPr>
        <p:spPr>
          <a:xfrm>
            <a:off x="2174331" y="1671907"/>
            <a:ext cx="9345750" cy="4170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6B91B883-D4DB-12D6-4D85-CE0F15FDFD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56FA420-CF53-D645-0EAB-6DD1ACB64C55}"/>
              </a:ext>
            </a:extLst>
          </p:cNvPr>
          <p:cNvSpPr txBox="1"/>
          <p:nvPr/>
        </p:nvSpPr>
        <p:spPr>
          <a:xfrm>
            <a:off x="2769499" y="185757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/>
              <a:t>2.</a:t>
            </a:r>
            <a:r>
              <a:rPr lang="ar-JO" sz="2800" b="1" dirty="0"/>
              <a:t>6</a:t>
            </a:r>
            <a:r>
              <a:rPr lang="ar-EG" sz="2800" b="1" dirty="0"/>
              <a:t>. مقترحات الرسائل الموجهة حسب الفئة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9887F36-5797-1ECF-C453-A21334C6CB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7360"/>
              </p:ext>
            </p:extLst>
          </p:nvPr>
        </p:nvGraphicFramePr>
        <p:xfrm>
          <a:off x="3665906" y="2722648"/>
          <a:ext cx="6837530" cy="2133600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34187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187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الرسالة المقترحة</a:t>
                      </a:r>
                      <a:endParaRPr lang="en-MY" sz="1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ysClr val="windowText" lastClr="000000"/>
                          </a:solidFill>
                          <a:effectLst/>
                        </a:rPr>
                        <a:t>الفئة</a:t>
                      </a:r>
                      <a:endParaRPr lang="en-MY" sz="1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>
                          <a:effectLst/>
                        </a:rPr>
                        <a:t>"</a:t>
                      </a:r>
                      <a:r>
                        <a:rPr lang="ar-SA" sz="1400">
                          <a:effectLst/>
                        </a:rPr>
                        <a:t>مستقبلك يبدأ بقرارك... صوتك يصنع الفرص</a:t>
                      </a:r>
                      <a:r>
                        <a:rPr lang="en-MY" sz="1400">
                          <a:effectLst/>
                        </a:rPr>
                        <a:t>!"</a:t>
                      </a:r>
                      <a:endParaRPr lang="en-MY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الشباب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"</a:t>
                      </a:r>
                      <a:r>
                        <a:rPr lang="ar-SA" sz="1400" dirty="0">
                          <a:effectLst/>
                        </a:rPr>
                        <a:t>نحترم تاريخكم... ونؤمن بحمايتكم</a:t>
                      </a:r>
                      <a:r>
                        <a:rPr lang="en-MY" sz="1400" dirty="0">
                          <a:effectLst/>
                        </a:rPr>
                        <a:t>!"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كبار السن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>
                          <a:effectLst/>
                        </a:rPr>
                        <a:t>"</a:t>
                      </a:r>
                      <a:r>
                        <a:rPr lang="ar-SA" sz="1400">
                          <a:effectLst/>
                        </a:rPr>
                        <a:t>نحن معكِ... من أجل مجتمع أكثر عدالة وأمانًا</a:t>
                      </a:r>
                      <a:r>
                        <a:rPr lang="en-MY" sz="1400">
                          <a:effectLst/>
                        </a:rPr>
                        <a:t>"</a:t>
                      </a:r>
                      <a:endParaRPr lang="en-MY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النساء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"</a:t>
                      </a:r>
                      <a:r>
                        <a:rPr lang="ar-SA" sz="1400" dirty="0">
                          <a:effectLst/>
                        </a:rPr>
                        <a:t>الطريق، الماء، والفرصة... تبدأ من هنا</a:t>
                      </a:r>
                      <a:r>
                        <a:rPr lang="en-MY" sz="1400" dirty="0">
                          <a:effectLst/>
                        </a:rPr>
                        <a:t>"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الريف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84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السابعة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76576" y="4974573"/>
            <a:ext cx="50913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800" b="1" dirty="0"/>
              <a:t>3. الرسالة السياسية</a:t>
            </a:r>
          </a:p>
        </p:txBody>
      </p:sp>
    </p:spTree>
    <p:extLst>
      <p:ext uri="{BB962C8B-B14F-4D97-AF65-F5344CB8AC3E}">
        <p14:creationId xmlns:p14="http://schemas.microsoft.com/office/powerpoint/2010/main" val="89028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504A8B7-438D-AB0B-6938-F1C7D7A36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DD554A2A-3408-9223-3B1E-CA8559675B5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0BDC96C2-564B-4C9F-43D7-E1A9FE6DF2B0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EA4D095B-4D78-B14F-C7F6-0818D0FE133E}"/>
              </a:ext>
            </a:extLst>
          </p:cNvPr>
          <p:cNvSpPr/>
          <p:nvPr/>
        </p:nvSpPr>
        <p:spPr>
          <a:xfrm>
            <a:off x="748177" y="1214420"/>
            <a:ext cx="9345750" cy="51426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4. القيم والمبادئ:</a:t>
            </a:r>
          </a:p>
          <a:p>
            <a:pPr algn="ctr"/>
            <a:r>
              <a:rPr lang="ar-EG" dirty="0"/>
              <a:t>يُنظر دائمًا إلى المرشح على أنه "نموذج أخلاقي".</a:t>
            </a:r>
          </a:p>
          <a:p>
            <a:r>
              <a:rPr lang="ar-EG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3171FD3B-9E54-276C-9A5B-EDFDCB51F4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E717EAB-C03E-9CB9-9130-637E0ED0DABB}"/>
              </a:ext>
            </a:extLst>
          </p:cNvPr>
          <p:cNvSpPr txBox="1"/>
          <p:nvPr/>
        </p:nvSpPr>
        <p:spPr>
          <a:xfrm>
            <a:off x="1091295" y="1382201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JO" sz="2800" b="1" dirty="0"/>
              <a:t>3.1</a:t>
            </a:r>
            <a:r>
              <a:rPr lang="ar-EG" sz="2800" b="1" dirty="0"/>
              <a:t>. الرسالة السياسية</a:t>
            </a:r>
            <a:endParaRPr lang="en-US" sz="2800" b="1" dirty="0"/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2A739FFC-EE8E-BED4-6B66-8BF4EA131D18}"/>
              </a:ext>
            </a:extLst>
          </p:cNvPr>
          <p:cNvGrpSpPr/>
          <p:nvPr/>
        </p:nvGrpSpPr>
        <p:grpSpPr>
          <a:xfrm>
            <a:off x="6673284" y="3294402"/>
            <a:ext cx="1860301" cy="1658178"/>
            <a:chOff x="7842147" y="3069673"/>
            <a:chExt cx="2627937" cy="1658178"/>
          </a:xfrm>
        </p:grpSpPr>
        <p:cxnSp>
          <p:nvCxnSpPr>
            <p:cNvPr id="6" name="Straight Connector 5">
              <a:extLst>
                <a:ext uri="{FF2B5EF4-FFF2-40B4-BE49-F238E27FC236}">
                  <a16:creationId xmlns="" xmlns:a16="http://schemas.microsoft.com/office/drawing/2014/main" id="{297CEF96-146C-21BC-2A84-8E269C8BEA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A911C788-B02B-BA41-0B10-DF7E9A3597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3E9F839A-7461-0BDF-B6D5-137CD29896F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1D976558-1FE6-D6C5-B9C9-F7B8F2C931B9}"/>
              </a:ext>
            </a:extLst>
          </p:cNvPr>
          <p:cNvGrpSpPr/>
          <p:nvPr/>
        </p:nvGrpSpPr>
        <p:grpSpPr>
          <a:xfrm>
            <a:off x="4082484" y="3294402"/>
            <a:ext cx="1860301" cy="1658178"/>
            <a:chOff x="7842147" y="3069673"/>
            <a:chExt cx="2627937" cy="1658178"/>
          </a:xfrm>
        </p:grpSpPr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6AC871FD-7BC5-AAC9-CC21-01BAA26A069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="" xmlns:a16="http://schemas.microsoft.com/office/drawing/2014/main" id="{4DC2D448-A3B5-7EFD-370B-EAA47E04645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="" xmlns:a16="http://schemas.microsoft.com/office/drawing/2014/main" id="{9164D281-2729-9C27-3C35-AB46F96654D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4E4F7A43-466E-CF9A-4FDB-0670873DF91C}"/>
              </a:ext>
            </a:extLst>
          </p:cNvPr>
          <p:cNvGrpSpPr/>
          <p:nvPr/>
        </p:nvGrpSpPr>
        <p:grpSpPr>
          <a:xfrm>
            <a:off x="1289894" y="3294402"/>
            <a:ext cx="1860301" cy="1658178"/>
            <a:chOff x="7842147" y="3069673"/>
            <a:chExt cx="2627937" cy="1658178"/>
          </a:xfrm>
        </p:grpSpPr>
        <p:cxnSp>
          <p:nvCxnSpPr>
            <p:cNvPr id="15" name="Straight Connector 14">
              <a:extLst>
                <a:ext uri="{FF2B5EF4-FFF2-40B4-BE49-F238E27FC236}">
                  <a16:creationId xmlns="" xmlns:a16="http://schemas.microsoft.com/office/drawing/2014/main" id="{0E62E03E-849F-678B-6B0D-76B59FA54E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56700" y="3069673"/>
              <a:ext cx="1313384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6EBF34D6-5AED-3F8C-AEF2-E401BB8628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7392" y="3069673"/>
              <a:ext cx="1059308" cy="1658178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="" xmlns:a16="http://schemas.microsoft.com/office/drawing/2014/main" id="{7A3E5BC5-C081-83B2-188F-8383983E2D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42147" y="4723329"/>
              <a:ext cx="273500" cy="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BEB80B0-A2DD-4AC7-485F-049AEEF79204}"/>
              </a:ext>
            </a:extLst>
          </p:cNvPr>
          <p:cNvSpPr txBox="1"/>
          <p:nvPr/>
        </p:nvSpPr>
        <p:spPr>
          <a:xfrm>
            <a:off x="7576283" y="3834402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01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AC2FA5A-0F0E-5525-CF32-8FC0411A137D}"/>
              </a:ext>
            </a:extLst>
          </p:cNvPr>
          <p:cNvSpPr txBox="1"/>
          <p:nvPr/>
        </p:nvSpPr>
        <p:spPr>
          <a:xfrm>
            <a:off x="4925805" y="3873422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02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EE72710A-1601-364D-F7B4-73A02C78C278}"/>
              </a:ext>
            </a:extLst>
          </p:cNvPr>
          <p:cNvSpPr txBox="1"/>
          <p:nvPr/>
        </p:nvSpPr>
        <p:spPr>
          <a:xfrm>
            <a:off x="2383859" y="3834401"/>
            <a:ext cx="91440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r"/>
            <a:r>
              <a:rPr 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</a:t>
            </a:r>
            <a:endParaRPr lang="x-none" sz="4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3A5F9DA9-A557-F790-A529-39E5C66EB043}"/>
              </a:ext>
            </a:extLst>
          </p:cNvPr>
          <p:cNvSpPr txBox="1"/>
          <p:nvPr/>
        </p:nvSpPr>
        <p:spPr>
          <a:xfrm>
            <a:off x="7159093" y="4773439"/>
            <a:ext cx="174877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واضحة – يسهل فهمها من جميع الفئات.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AE3B3AF-47DA-A0D8-6C21-7C65388AE682}"/>
              </a:ext>
            </a:extLst>
          </p:cNvPr>
          <p:cNvSpPr txBox="1"/>
          <p:nvPr/>
        </p:nvSpPr>
        <p:spPr>
          <a:xfrm>
            <a:off x="4363891" y="4711175"/>
            <a:ext cx="18534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justLow" rtl="1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مرتبطة باحتياجات الناخبين – تعكس ما يهمهم فعلاً.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FCB8B12-DB99-89CE-0B8F-E46AFFCC694D}"/>
              </a:ext>
            </a:extLst>
          </p:cNvPr>
          <p:cNvSpPr txBox="1"/>
          <p:nvPr/>
        </p:nvSpPr>
        <p:spPr>
          <a:xfrm>
            <a:off x="1418341" y="4965217"/>
            <a:ext cx="220669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واقعية ومقنعة </a:t>
            </a:r>
            <a:endParaRPr lang="ar-SA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2E5B0E11-9755-F6B3-79BB-D2B7E0BACEB4}"/>
              </a:ext>
            </a:extLst>
          </p:cNvPr>
          <p:cNvSpPr txBox="1"/>
          <p:nvPr/>
        </p:nvSpPr>
        <p:spPr>
          <a:xfrm>
            <a:off x="7123313" y="5363876"/>
            <a:ext cx="185346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3200" b="1">
                <a:solidFill>
                  <a:schemeClr val="bg1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SA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مباشرة – لا تحتاج إلى تفسير طويل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AF6633C4-D5AF-0850-7021-B706E42F34F7}"/>
              </a:ext>
            </a:extLst>
          </p:cNvPr>
          <p:cNvSpPr txBox="1"/>
          <p:nvPr/>
        </p:nvSpPr>
        <p:spPr>
          <a:xfrm>
            <a:off x="4591878" y="5571900"/>
            <a:ext cx="15766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ar-S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قابلة </a:t>
            </a:r>
            <a:r>
              <a:rPr kumimoji="0" lang="ar-S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للتكرار والنشر – تصلح لتكون شعارًا أو مادة إعلامية.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73F55271-E891-6FCF-FAFB-1F769D2EDE09}"/>
              </a:ext>
            </a:extLst>
          </p:cNvPr>
          <p:cNvSpPr txBox="1"/>
          <p:nvPr/>
        </p:nvSpPr>
        <p:spPr>
          <a:xfrm>
            <a:off x="1246437" y="5309434"/>
            <a:ext cx="233522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يمكن تحقيقها وتبعث على الثقة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EE44693F-3189-F430-2934-285B35F155D7}"/>
              </a:ext>
            </a:extLst>
          </p:cNvPr>
          <p:cNvSpPr txBox="1"/>
          <p:nvPr/>
        </p:nvSpPr>
        <p:spPr>
          <a:xfrm>
            <a:off x="1727582" y="1992893"/>
            <a:ext cx="758396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600" dirty="0"/>
              <a:t>الرسالة السياسية هي </a:t>
            </a:r>
            <a:r>
              <a:rPr lang="ar-EG" sz="1600" b="1" dirty="0">
                <a:solidFill>
                  <a:srgbClr val="FF0000"/>
                </a:solidFill>
              </a:rPr>
              <a:t>العبارة أو الفكرة الأساسية</a:t>
            </a:r>
            <a:r>
              <a:rPr lang="ar-EG" sz="1600" dirty="0">
                <a:solidFill>
                  <a:srgbClr val="FF0000"/>
                </a:solidFill>
              </a:rPr>
              <a:t> </a:t>
            </a:r>
            <a:r>
              <a:rPr lang="ar-EG" sz="1600" dirty="0"/>
              <a:t>التي يريد المرشح أو الحملة أن تصل إلى الجمهور المستهدف، وتعبر عن </a:t>
            </a:r>
            <a:r>
              <a:rPr lang="ar-EG" sz="1600" b="1" dirty="0"/>
              <a:t>رؤية أو وعد سياسي واضح</a:t>
            </a:r>
            <a:r>
              <a:rPr lang="ar-EG" sz="1600" dirty="0"/>
              <a:t>.</a:t>
            </a:r>
          </a:p>
          <a:p>
            <a:pPr lvl="1" algn="r" rtl="1"/>
            <a:r>
              <a:rPr lang="ar-EG" sz="1600" b="1" dirty="0"/>
              <a:t>خصائص الرسالة السياسية الجيدة:</a:t>
            </a:r>
          </a:p>
        </p:txBody>
      </p:sp>
    </p:spTree>
    <p:extLst>
      <p:ext uri="{BB962C8B-B14F-4D97-AF65-F5344CB8AC3E}">
        <p14:creationId xmlns:p14="http://schemas.microsoft.com/office/powerpoint/2010/main" val="6360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BD70B3D-7FC2-51F6-2489-CA02A7400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F2BAC591-AE28-F1E5-85CE-5025FF46901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99C0267-2232-4AAD-BDC7-1381D2A94290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50D4364C-76B3-FC03-D75D-D73BAAA58A60}"/>
              </a:ext>
            </a:extLst>
          </p:cNvPr>
          <p:cNvSpPr/>
          <p:nvPr/>
        </p:nvSpPr>
        <p:spPr>
          <a:xfrm>
            <a:off x="748177" y="1214420"/>
            <a:ext cx="9345750" cy="51426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4. القيم والمبادئ:</a:t>
            </a:r>
          </a:p>
          <a:p>
            <a:pPr algn="ctr"/>
            <a:r>
              <a:rPr lang="ar-EG" dirty="0"/>
              <a:t>يُنظر دائمًا إلى المرشح على أنه "نموذج أخلاقي".</a:t>
            </a:r>
          </a:p>
          <a:p>
            <a:r>
              <a:rPr lang="ar-EG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E59ACB5C-3B0A-3621-DA23-B5D70511D5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451A786-B0DF-C5C7-21AE-6599A623F2AE}"/>
              </a:ext>
            </a:extLst>
          </p:cNvPr>
          <p:cNvSpPr txBox="1"/>
          <p:nvPr/>
        </p:nvSpPr>
        <p:spPr>
          <a:xfrm>
            <a:off x="1087663" y="1449998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JO" sz="2800" b="1" dirty="0"/>
              <a:t>3.2</a:t>
            </a:r>
            <a:r>
              <a:rPr lang="ar-EG" sz="2800" b="1" dirty="0"/>
              <a:t>. لماذا الرسالة السياسية مهمة؟</a:t>
            </a:r>
            <a:endParaRPr lang="en-US" sz="2800" b="1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648373B-70AA-D790-FB2E-E130913A749C}"/>
              </a:ext>
            </a:extLst>
          </p:cNvPr>
          <p:cNvSpPr/>
          <p:nvPr/>
        </p:nvSpPr>
        <p:spPr>
          <a:xfrm>
            <a:off x="7043575" y="2772999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1694CB6-6C1E-537C-8159-AFB217DD94E7}"/>
              </a:ext>
            </a:extLst>
          </p:cNvPr>
          <p:cNvSpPr txBox="1"/>
          <p:nvPr/>
        </p:nvSpPr>
        <p:spPr>
          <a:xfrm>
            <a:off x="7282801" y="3052688"/>
            <a:ext cx="203228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400" dirty="0">
                <a:solidFill>
                  <a:schemeClr val="tx1"/>
                </a:solidFill>
              </a:rPr>
              <a:t>توحّد كل أنشطة الحملة تحت فكرة واحدة.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D1407A4F-5E18-46C3-01DE-25B04E0FAB44}"/>
              </a:ext>
            </a:extLst>
          </p:cNvPr>
          <p:cNvSpPr/>
          <p:nvPr/>
        </p:nvSpPr>
        <p:spPr>
          <a:xfrm>
            <a:off x="4201146" y="2772052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CBD16F4D-0335-276E-E269-57EAC1789ECC}"/>
              </a:ext>
            </a:extLst>
          </p:cNvPr>
          <p:cNvSpPr txBox="1"/>
          <p:nvPr/>
        </p:nvSpPr>
        <p:spPr>
          <a:xfrm>
            <a:off x="4414491" y="2999636"/>
            <a:ext cx="19676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dirty="0">
                <a:solidFill>
                  <a:schemeClr val="tx1"/>
                </a:solidFill>
              </a:rPr>
              <a:t>تميّز المرشح عن الآخرين.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F38E92FF-7AF7-260E-167F-EF7788AF273E}"/>
              </a:ext>
            </a:extLst>
          </p:cNvPr>
          <p:cNvGrpSpPr/>
          <p:nvPr/>
        </p:nvGrpSpPr>
        <p:grpSpPr>
          <a:xfrm>
            <a:off x="8007042" y="2342026"/>
            <a:ext cx="583810" cy="583810"/>
            <a:chOff x="10029148" y="4083885"/>
            <a:chExt cx="583810" cy="583810"/>
          </a:xfrm>
        </p:grpSpPr>
        <p:sp>
          <p:nvSpPr>
            <p:cNvPr id="34" name="Oval 33">
              <a:extLst>
                <a:ext uri="{FF2B5EF4-FFF2-40B4-BE49-F238E27FC236}">
                  <a16:creationId xmlns="" xmlns:a16="http://schemas.microsoft.com/office/drawing/2014/main" id="{BD0FA084-BC43-D619-A231-D2B398486535}"/>
                </a:ext>
              </a:extLst>
            </p:cNvPr>
            <p:cNvSpPr/>
            <p:nvPr/>
          </p:nvSpPr>
          <p:spPr>
            <a:xfrm>
              <a:off x="10029148" y="4083885"/>
              <a:ext cx="583810" cy="583810"/>
            </a:xfrm>
            <a:prstGeom prst="ellipse">
              <a:avLst/>
            </a:prstGeom>
            <a:solidFill>
              <a:srgbClr val="036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082699AA-F6FA-CB87-9292-0581595CC9AE}"/>
                </a:ext>
              </a:extLst>
            </p:cNvPr>
            <p:cNvSpPr/>
            <p:nvPr/>
          </p:nvSpPr>
          <p:spPr>
            <a:xfrm>
              <a:off x="10126882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01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5C33DB61-F64F-EB86-1A36-EBB119A26676}"/>
              </a:ext>
            </a:extLst>
          </p:cNvPr>
          <p:cNvGrpSpPr/>
          <p:nvPr/>
        </p:nvGrpSpPr>
        <p:grpSpPr>
          <a:xfrm>
            <a:off x="5240047" y="2342026"/>
            <a:ext cx="583810" cy="583810"/>
            <a:chOff x="7262153" y="4083885"/>
            <a:chExt cx="583810" cy="583810"/>
          </a:xfrm>
        </p:grpSpPr>
        <p:sp>
          <p:nvSpPr>
            <p:cNvPr id="37" name="Oval 36">
              <a:extLst>
                <a:ext uri="{FF2B5EF4-FFF2-40B4-BE49-F238E27FC236}">
                  <a16:creationId xmlns="" xmlns:a16="http://schemas.microsoft.com/office/drawing/2014/main" id="{1937F360-A37E-24A7-8A0B-92660CD3A785}"/>
                </a:ext>
              </a:extLst>
            </p:cNvPr>
            <p:cNvSpPr/>
            <p:nvPr/>
          </p:nvSpPr>
          <p:spPr>
            <a:xfrm>
              <a:off x="7262153" y="4083885"/>
              <a:ext cx="583810" cy="583810"/>
            </a:xfrm>
            <a:prstGeom prst="ellipse">
              <a:avLst/>
            </a:prstGeom>
            <a:solidFill>
              <a:srgbClr val="36A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33737DCB-BB5E-97F5-7752-D550CB236906}"/>
                </a:ext>
              </a:extLst>
            </p:cNvPr>
            <p:cNvSpPr/>
            <p:nvPr/>
          </p:nvSpPr>
          <p:spPr>
            <a:xfrm>
              <a:off x="7324055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02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93E09D1B-4BD3-2FC8-9C94-B8AC37FA5D7B}"/>
              </a:ext>
            </a:extLst>
          </p:cNvPr>
          <p:cNvSpPr/>
          <p:nvPr/>
        </p:nvSpPr>
        <p:spPr>
          <a:xfrm>
            <a:off x="1370806" y="2772052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E09541C4-8311-D8EB-AE56-BDBFFBF25F9F}"/>
              </a:ext>
            </a:extLst>
          </p:cNvPr>
          <p:cNvSpPr txBox="1"/>
          <p:nvPr/>
        </p:nvSpPr>
        <p:spPr>
          <a:xfrm>
            <a:off x="1540565" y="3017246"/>
            <a:ext cx="204401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dirty="0">
                <a:solidFill>
                  <a:schemeClr val="tx1"/>
                </a:solidFill>
              </a:rPr>
              <a:t>تساعد الجمهور على تذكّر المرشح بسهولة.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1B9B749E-6EBA-F269-1F71-B6102936E69F}"/>
              </a:ext>
            </a:extLst>
          </p:cNvPr>
          <p:cNvGrpSpPr/>
          <p:nvPr/>
        </p:nvGrpSpPr>
        <p:grpSpPr>
          <a:xfrm>
            <a:off x="4296684" y="4601059"/>
            <a:ext cx="2415205" cy="1042521"/>
            <a:chOff x="9161219" y="4514857"/>
            <a:chExt cx="2415205" cy="1042521"/>
          </a:xfrm>
        </p:grpSpPr>
        <p:sp>
          <p:nvSpPr>
            <p:cNvPr id="43" name="Rectangle 42">
              <a:extLst>
                <a:ext uri="{FF2B5EF4-FFF2-40B4-BE49-F238E27FC236}">
                  <a16:creationId xmlns="" xmlns:a16="http://schemas.microsoft.com/office/drawing/2014/main" id="{4CA52AD9-B910-63B4-4D67-661C330C9977}"/>
                </a:ext>
              </a:extLst>
            </p:cNvPr>
            <p:cNvSpPr/>
            <p:nvPr/>
          </p:nvSpPr>
          <p:spPr>
            <a:xfrm>
              <a:off x="9161219" y="4514857"/>
              <a:ext cx="2415205" cy="10425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C5FA89E9-D8F0-0850-6F97-F301920297ED}"/>
                </a:ext>
              </a:extLst>
            </p:cNvPr>
            <p:cNvSpPr txBox="1"/>
            <p:nvPr/>
          </p:nvSpPr>
          <p:spPr>
            <a:xfrm>
              <a:off x="9279026" y="4722750"/>
              <a:ext cx="2146103" cy="83099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x-none"/>
              </a:defPPr>
              <a:lvl1pPr algn="r" rtl="1">
                <a:defRPr sz="16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 Jannat LT" panose="01000000000000000000" pitchFamily="2" charset="-78"/>
                  <a:cs typeface="A Jannat LT" panose="01000000000000000000" pitchFamily="2" charset="-78"/>
                </a:defRPr>
              </a:lvl1pPr>
            </a:lstStyle>
            <a:p>
              <a:pPr algn="justLow"/>
              <a:r>
                <a:rPr lang="ar-SA" dirty="0">
                  <a:solidFill>
                    <a:schemeClr val="tx1"/>
                  </a:solidFill>
                </a:rPr>
                <a:t>تُبنى عليها الإعلانات، الخطب، الملصقات، وحتى اللقاءات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="" xmlns:a16="http://schemas.microsoft.com/office/drawing/2014/main" id="{1BFED5FE-DAC8-1CCB-00A9-0842B5542052}"/>
              </a:ext>
            </a:extLst>
          </p:cNvPr>
          <p:cNvGrpSpPr/>
          <p:nvPr/>
        </p:nvGrpSpPr>
        <p:grpSpPr>
          <a:xfrm>
            <a:off x="2473705" y="2342026"/>
            <a:ext cx="583810" cy="583810"/>
            <a:chOff x="4495811" y="4083885"/>
            <a:chExt cx="583810" cy="583810"/>
          </a:xfrm>
        </p:grpSpPr>
        <p:sp>
          <p:nvSpPr>
            <p:cNvPr id="47" name="Oval 46">
              <a:extLst>
                <a:ext uri="{FF2B5EF4-FFF2-40B4-BE49-F238E27FC236}">
                  <a16:creationId xmlns="" xmlns:a16="http://schemas.microsoft.com/office/drawing/2014/main" id="{CD402EBC-1DA1-688A-A907-5F0CF8CBC792}"/>
                </a:ext>
              </a:extLst>
            </p:cNvPr>
            <p:cNvSpPr/>
            <p:nvPr/>
          </p:nvSpPr>
          <p:spPr>
            <a:xfrm>
              <a:off x="4495811" y="4083885"/>
              <a:ext cx="583810" cy="583810"/>
            </a:xfrm>
            <a:prstGeom prst="ellipse">
              <a:avLst/>
            </a:prstGeom>
            <a:solidFill>
              <a:srgbClr val="036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="" xmlns:a16="http://schemas.microsoft.com/office/drawing/2014/main" id="{078FA561-F4E0-5BB5-BDD0-F6115F274E80}"/>
                </a:ext>
              </a:extLst>
            </p:cNvPr>
            <p:cNvSpPr/>
            <p:nvPr/>
          </p:nvSpPr>
          <p:spPr>
            <a:xfrm>
              <a:off x="4558473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03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083DA39A-7FCA-4150-8AD1-FC3B3AFFD39F}"/>
              </a:ext>
            </a:extLst>
          </p:cNvPr>
          <p:cNvGrpSpPr/>
          <p:nvPr/>
        </p:nvGrpSpPr>
        <p:grpSpPr>
          <a:xfrm>
            <a:off x="5337716" y="4171981"/>
            <a:ext cx="583810" cy="583810"/>
            <a:chOff x="1687053" y="4083885"/>
            <a:chExt cx="583810" cy="583810"/>
          </a:xfrm>
        </p:grpSpPr>
        <p:sp>
          <p:nvSpPr>
            <p:cNvPr id="50" name="Oval 49">
              <a:extLst>
                <a:ext uri="{FF2B5EF4-FFF2-40B4-BE49-F238E27FC236}">
                  <a16:creationId xmlns="" xmlns:a16="http://schemas.microsoft.com/office/drawing/2014/main" id="{6193B788-EF0C-998E-6731-E610C224B14D}"/>
                </a:ext>
              </a:extLst>
            </p:cNvPr>
            <p:cNvSpPr/>
            <p:nvPr/>
          </p:nvSpPr>
          <p:spPr>
            <a:xfrm>
              <a:off x="1687053" y="4083885"/>
              <a:ext cx="583810" cy="583810"/>
            </a:xfrm>
            <a:prstGeom prst="ellipse">
              <a:avLst/>
            </a:prstGeom>
            <a:solidFill>
              <a:srgbClr val="36A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="" xmlns:a16="http://schemas.microsoft.com/office/drawing/2014/main" id="{D6D25E83-7106-D13C-8C72-806B55863FF2}"/>
                </a:ext>
              </a:extLst>
            </p:cNvPr>
            <p:cNvSpPr/>
            <p:nvPr/>
          </p:nvSpPr>
          <p:spPr>
            <a:xfrm>
              <a:off x="1763412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151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E8B7128-0FB1-ABE5-2A53-2616847F0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F65D9206-BB22-D6A8-9CF5-440FA416E7A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89B1DE14-4B0C-C20B-0179-0F78D5481C96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AFA270CE-FE7E-4223-1202-38F4D626F683}"/>
              </a:ext>
            </a:extLst>
          </p:cNvPr>
          <p:cNvSpPr/>
          <p:nvPr/>
        </p:nvSpPr>
        <p:spPr>
          <a:xfrm>
            <a:off x="2174331" y="1671907"/>
            <a:ext cx="9345750" cy="4170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D744DA85-97A9-25EA-CFFF-99BD76566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6C92797-B295-DC64-74BC-308AC57A8F1F}"/>
              </a:ext>
            </a:extLst>
          </p:cNvPr>
          <p:cNvSpPr txBox="1"/>
          <p:nvPr/>
        </p:nvSpPr>
        <p:spPr>
          <a:xfrm>
            <a:off x="2769499" y="1998639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JO" sz="2800" b="1" dirty="0"/>
              <a:t>3.3</a:t>
            </a:r>
            <a:r>
              <a:rPr lang="ar-EG" sz="2800" b="1" dirty="0"/>
              <a:t>. أمثلة على رسائل سياسية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BF4C8112-CACF-F93B-8D39-CCEFD4A62C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871990"/>
              </p:ext>
            </p:extLst>
          </p:nvPr>
        </p:nvGraphicFramePr>
        <p:xfrm>
          <a:off x="4055165" y="2848590"/>
          <a:ext cx="6279466" cy="2133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183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6112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effectLst/>
                        </a:rPr>
                        <a:t>ماذا تعني؟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effectLst/>
                        </a:rPr>
                        <a:t>الشعار / الرسالة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أولوية القضايا الاجتماعية والمواطن البسيط</a:t>
                      </a:r>
                      <a:r>
                        <a:rPr lang="en-MY" sz="1400">
                          <a:effectLst/>
                        </a:rPr>
                        <a:t>.</a:t>
                      </a:r>
                      <a:endParaRPr lang="en-MY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b="1" dirty="0">
                          <a:effectLst/>
                        </a:rPr>
                        <a:t>"</a:t>
                      </a:r>
                      <a:r>
                        <a:rPr lang="ar-SA" sz="1400" b="1" dirty="0">
                          <a:effectLst/>
                        </a:rPr>
                        <a:t>الناس أولاً</a:t>
                      </a:r>
                      <a:r>
                        <a:rPr lang="en-MY" sz="1400" b="1" dirty="0">
                          <a:effectLst/>
                        </a:rPr>
                        <a:t>"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تركيز على التعليم وفرص العمل للشباب</a:t>
                      </a:r>
                      <a:r>
                        <a:rPr lang="en-MY" sz="1400">
                          <a:effectLst/>
                        </a:rPr>
                        <a:t>.</a:t>
                      </a:r>
                      <a:endParaRPr lang="en-MY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b="1" dirty="0">
                          <a:effectLst/>
                        </a:rPr>
                        <a:t>"</a:t>
                      </a:r>
                      <a:r>
                        <a:rPr lang="ar-SA" sz="1400" b="1" dirty="0">
                          <a:effectLst/>
                        </a:rPr>
                        <a:t>مستقبل أفضل لشبابنا</a:t>
                      </a:r>
                      <a:r>
                        <a:rPr lang="en-MY" sz="1400" b="1" dirty="0">
                          <a:effectLst/>
                        </a:rPr>
                        <a:t>"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حملة إصلاحية لمحاربة الفساد الإداري والمالي</a:t>
                      </a:r>
                      <a:r>
                        <a:rPr lang="en-MY" sz="1400" dirty="0">
                          <a:effectLst/>
                        </a:rPr>
                        <a:t>.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b="1" dirty="0">
                          <a:effectLst/>
                        </a:rPr>
                        <a:t>"</a:t>
                      </a:r>
                      <a:r>
                        <a:rPr lang="ar-SA" sz="1400" b="1" dirty="0">
                          <a:effectLst/>
                        </a:rPr>
                        <a:t>معًا ضد الفساد</a:t>
                      </a:r>
                      <a:r>
                        <a:rPr lang="en-MY" sz="1400" b="1" dirty="0">
                          <a:effectLst/>
                        </a:rPr>
                        <a:t>"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شمولية التنمية لكافة فئات المجتمع</a:t>
                      </a:r>
                      <a:r>
                        <a:rPr lang="en-MY" sz="1400" dirty="0">
                          <a:effectLst/>
                        </a:rPr>
                        <a:t>.</a:t>
                      </a:r>
                      <a:endParaRPr lang="en-MY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MY" sz="1400" b="1" dirty="0">
                          <a:effectLst/>
                        </a:rPr>
                        <a:t>"</a:t>
                      </a:r>
                      <a:r>
                        <a:rPr lang="ar-SA" sz="1400" b="1" dirty="0">
                          <a:effectLst/>
                        </a:rPr>
                        <a:t>تنمية حقيقية من أجل الجميع</a:t>
                      </a:r>
                      <a:r>
                        <a:rPr lang="en-MY" sz="1400" b="1" dirty="0">
                          <a:effectLst/>
                        </a:rPr>
                        <a:t>"</a:t>
                      </a:r>
                      <a:endParaRPr lang="en-MY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6886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51B9017-A2B7-8BE4-7294-BE8F99F7A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B5112CE6-950B-CF43-0762-B8508A84158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677FBEF3-37E0-954D-415B-FF6718A227A6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8FF41398-AADA-87F4-9DFD-50330B7632A9}"/>
              </a:ext>
            </a:extLst>
          </p:cNvPr>
          <p:cNvSpPr/>
          <p:nvPr/>
        </p:nvSpPr>
        <p:spPr>
          <a:xfrm>
            <a:off x="1040642" y="1323148"/>
            <a:ext cx="9345750" cy="5362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2CED8F22-2D98-2889-F9A8-FFF543893F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BCA514C-2DB9-480F-507F-E1572623EC83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CA9A920-C2D6-3A97-9FF8-5A9901CBEFED}"/>
              </a:ext>
            </a:extLst>
          </p:cNvPr>
          <p:cNvSpPr txBox="1"/>
          <p:nvPr/>
        </p:nvSpPr>
        <p:spPr>
          <a:xfrm>
            <a:off x="2799254" y="1544199"/>
            <a:ext cx="7587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en-US" sz="2800" b="1" dirty="0"/>
              <a:t> </a:t>
            </a:r>
            <a:r>
              <a:rPr lang="ar-JO" sz="2800" b="1" dirty="0"/>
              <a:t>3</a:t>
            </a:r>
            <a:r>
              <a:rPr lang="ar-EG" sz="2800" b="1" dirty="0"/>
              <a:t>.</a:t>
            </a:r>
            <a:r>
              <a:rPr lang="ar-JO" sz="2800" b="1" dirty="0"/>
              <a:t>4</a:t>
            </a:r>
            <a:r>
              <a:rPr lang="ar-EG" sz="2800" b="1" dirty="0"/>
              <a:t>    ما الذي يجب أن تحتويه الرسالة السياسية؟</a:t>
            </a:r>
            <a:endParaRPr lang="ar-JO" sz="2800" b="1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6DFA67C-5251-EB17-EDD6-FD9FE6634B70}"/>
              </a:ext>
            </a:extLst>
          </p:cNvPr>
          <p:cNvSpPr/>
          <p:nvPr/>
        </p:nvSpPr>
        <p:spPr>
          <a:xfrm>
            <a:off x="7200770" y="2605510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FA2840-B8F6-B7BA-74B5-F3E472E21F7F}"/>
              </a:ext>
            </a:extLst>
          </p:cNvPr>
          <p:cNvSpPr txBox="1"/>
          <p:nvPr/>
        </p:nvSpPr>
        <p:spPr>
          <a:xfrm>
            <a:off x="7439996" y="2885199"/>
            <a:ext cx="203228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هدف واضح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5EACE2A-355D-A616-E7ED-AAB05678CDB3}"/>
              </a:ext>
            </a:extLst>
          </p:cNvPr>
          <p:cNvSpPr/>
          <p:nvPr/>
        </p:nvSpPr>
        <p:spPr>
          <a:xfrm>
            <a:off x="4358341" y="2604563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728B536-55FF-C637-E8AC-E1C25445E4BE}"/>
              </a:ext>
            </a:extLst>
          </p:cNvPr>
          <p:cNvSpPr txBox="1"/>
          <p:nvPr/>
        </p:nvSpPr>
        <p:spPr>
          <a:xfrm>
            <a:off x="4571686" y="2832147"/>
            <a:ext cx="19676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justLow" rtl="1">
              <a:defRPr sz="2000" b="1"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SA" dirty="0"/>
              <a:t>اهتمام الجمهور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388CD6A6-6A00-D5B3-3AAD-749B4E5CC662}"/>
              </a:ext>
            </a:extLst>
          </p:cNvPr>
          <p:cNvGrpSpPr/>
          <p:nvPr/>
        </p:nvGrpSpPr>
        <p:grpSpPr>
          <a:xfrm>
            <a:off x="8164237" y="2174537"/>
            <a:ext cx="583810" cy="583810"/>
            <a:chOff x="10029148" y="4083885"/>
            <a:chExt cx="583810" cy="583810"/>
          </a:xfrm>
        </p:grpSpPr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5533557D-47D4-D07A-B373-FF97F1D7F383}"/>
                </a:ext>
              </a:extLst>
            </p:cNvPr>
            <p:cNvSpPr/>
            <p:nvPr/>
          </p:nvSpPr>
          <p:spPr>
            <a:xfrm>
              <a:off x="10029148" y="4083885"/>
              <a:ext cx="583810" cy="583810"/>
            </a:xfrm>
            <a:prstGeom prst="ellipse">
              <a:avLst/>
            </a:prstGeom>
            <a:solidFill>
              <a:srgbClr val="036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CF035227-DD61-EC22-B636-F2A851107350}"/>
                </a:ext>
              </a:extLst>
            </p:cNvPr>
            <p:cNvSpPr/>
            <p:nvPr/>
          </p:nvSpPr>
          <p:spPr>
            <a:xfrm>
              <a:off x="10126882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01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E70C6932-48C1-5AD1-C479-B45B523D71A6}"/>
              </a:ext>
            </a:extLst>
          </p:cNvPr>
          <p:cNvGrpSpPr/>
          <p:nvPr/>
        </p:nvGrpSpPr>
        <p:grpSpPr>
          <a:xfrm>
            <a:off x="5397242" y="2174537"/>
            <a:ext cx="583810" cy="583810"/>
            <a:chOff x="7262153" y="4083885"/>
            <a:chExt cx="583810" cy="583810"/>
          </a:xfrm>
        </p:grpSpPr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3D316BDD-B14E-80F5-0A97-551C1A8F4CDA}"/>
                </a:ext>
              </a:extLst>
            </p:cNvPr>
            <p:cNvSpPr/>
            <p:nvPr/>
          </p:nvSpPr>
          <p:spPr>
            <a:xfrm>
              <a:off x="7262153" y="4083885"/>
              <a:ext cx="583810" cy="583810"/>
            </a:xfrm>
            <a:prstGeom prst="ellipse">
              <a:avLst/>
            </a:prstGeom>
            <a:solidFill>
              <a:srgbClr val="36A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2FC927EF-01F2-E856-AAD3-7EBCBF22EA07}"/>
                </a:ext>
              </a:extLst>
            </p:cNvPr>
            <p:cNvSpPr/>
            <p:nvPr/>
          </p:nvSpPr>
          <p:spPr>
            <a:xfrm>
              <a:off x="7324055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02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C67D160C-ACDD-4BEB-94CC-E8DA3374DEA2}"/>
              </a:ext>
            </a:extLst>
          </p:cNvPr>
          <p:cNvSpPr/>
          <p:nvPr/>
        </p:nvSpPr>
        <p:spPr>
          <a:xfrm>
            <a:off x="1528001" y="2604563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1276A5D9-BFE0-C443-0C7F-055B5EA16759}"/>
              </a:ext>
            </a:extLst>
          </p:cNvPr>
          <p:cNvSpPr txBox="1"/>
          <p:nvPr/>
        </p:nvSpPr>
        <p:spPr>
          <a:xfrm>
            <a:off x="1726095" y="2796871"/>
            <a:ext cx="204401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justLow" rtl="1">
              <a:defRPr sz="2000" b="1"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SA" dirty="0"/>
              <a:t>نبرة إيجابية ومُلهمة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FBBAB474-4162-209D-FEA6-E0419D6733FD}"/>
              </a:ext>
            </a:extLst>
          </p:cNvPr>
          <p:cNvGrpSpPr/>
          <p:nvPr/>
        </p:nvGrpSpPr>
        <p:grpSpPr>
          <a:xfrm>
            <a:off x="2630900" y="2174537"/>
            <a:ext cx="583810" cy="583810"/>
            <a:chOff x="4495811" y="4083885"/>
            <a:chExt cx="583810" cy="583810"/>
          </a:xfrm>
        </p:grpSpPr>
        <p:sp>
          <p:nvSpPr>
            <p:cNvPr id="20" name="Oval 19">
              <a:extLst>
                <a:ext uri="{FF2B5EF4-FFF2-40B4-BE49-F238E27FC236}">
                  <a16:creationId xmlns="" xmlns:a16="http://schemas.microsoft.com/office/drawing/2014/main" id="{734A35F1-1DE4-D9AB-22D6-683CC5216359}"/>
                </a:ext>
              </a:extLst>
            </p:cNvPr>
            <p:cNvSpPr/>
            <p:nvPr/>
          </p:nvSpPr>
          <p:spPr>
            <a:xfrm>
              <a:off x="4495811" y="4083885"/>
              <a:ext cx="583810" cy="583810"/>
            </a:xfrm>
            <a:prstGeom prst="ellipse">
              <a:avLst/>
            </a:prstGeom>
            <a:solidFill>
              <a:srgbClr val="036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C8623554-41A3-98AE-7D4C-A9AC1ADD6A6A}"/>
                </a:ext>
              </a:extLst>
            </p:cNvPr>
            <p:cNvSpPr/>
            <p:nvPr/>
          </p:nvSpPr>
          <p:spPr>
            <a:xfrm>
              <a:off x="4558473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03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38844A4F-78C1-E068-1F70-C234E61E9A8C}"/>
              </a:ext>
            </a:extLst>
          </p:cNvPr>
          <p:cNvSpPr txBox="1"/>
          <p:nvPr/>
        </p:nvSpPr>
        <p:spPr>
          <a:xfrm>
            <a:off x="7290640" y="3730258"/>
            <a:ext cx="23309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مثل: "خلق فرص عمل"، "تحقيق العدالة الاجتماعية"، "تحسين التعليم".</a:t>
            </a:r>
            <a:endParaRPr lang="en-US" sz="1600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F3AD130D-8CF7-64D6-2CA8-BFB61EAEEFAA}"/>
              </a:ext>
            </a:extLst>
          </p:cNvPr>
          <p:cNvSpPr txBox="1"/>
          <p:nvPr/>
        </p:nvSpPr>
        <p:spPr>
          <a:xfrm>
            <a:off x="4468504" y="3730257"/>
            <a:ext cx="2330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 يجب أن تعالج قضية تهم الفئة المستهدفة</a:t>
            </a:r>
            <a:endParaRPr lang="en-US" sz="1600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20D0620-19FE-9A8D-7EC1-18E991F7477C}"/>
              </a:ext>
            </a:extLst>
          </p:cNvPr>
          <p:cNvSpPr txBox="1"/>
          <p:nvPr/>
        </p:nvSpPr>
        <p:spPr>
          <a:xfrm>
            <a:off x="1646368" y="3730256"/>
            <a:ext cx="23309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حتى لو كانت تتحدث عن مشكلة، يجب أن تقدم حلًا أو أملًا.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1327DBF7-C66E-203F-772F-AF4EA453CCAB}"/>
              </a:ext>
            </a:extLst>
          </p:cNvPr>
          <p:cNvSpPr/>
          <p:nvPr/>
        </p:nvSpPr>
        <p:spPr>
          <a:xfrm>
            <a:off x="4379104" y="4992226"/>
            <a:ext cx="2510743" cy="997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x-none" dirty="0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9278D97D-F5CA-BB6B-E91E-EE4AFDEDCABD}"/>
              </a:ext>
            </a:extLst>
          </p:cNvPr>
          <p:cNvSpPr txBox="1"/>
          <p:nvPr/>
        </p:nvSpPr>
        <p:spPr>
          <a:xfrm>
            <a:off x="4618330" y="5271915"/>
            <a:ext cx="203228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بساطة اللغة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505B08A7-F786-98AA-777F-296CBB352A0B}"/>
              </a:ext>
            </a:extLst>
          </p:cNvPr>
          <p:cNvGrpSpPr/>
          <p:nvPr/>
        </p:nvGrpSpPr>
        <p:grpSpPr>
          <a:xfrm>
            <a:off x="5342571" y="4561253"/>
            <a:ext cx="583810" cy="583810"/>
            <a:chOff x="10029148" y="4083885"/>
            <a:chExt cx="583810" cy="583810"/>
          </a:xfrm>
        </p:grpSpPr>
        <p:sp>
          <p:nvSpPr>
            <p:cNvPr id="31" name="Oval 30">
              <a:extLst>
                <a:ext uri="{FF2B5EF4-FFF2-40B4-BE49-F238E27FC236}">
                  <a16:creationId xmlns="" xmlns:a16="http://schemas.microsoft.com/office/drawing/2014/main" id="{3DC42811-8D09-75EF-5155-5A95A36D745A}"/>
                </a:ext>
              </a:extLst>
            </p:cNvPr>
            <p:cNvSpPr/>
            <p:nvPr/>
          </p:nvSpPr>
          <p:spPr>
            <a:xfrm>
              <a:off x="10029148" y="4083885"/>
              <a:ext cx="583810" cy="583810"/>
            </a:xfrm>
            <a:prstGeom prst="ellipse">
              <a:avLst/>
            </a:prstGeom>
            <a:solidFill>
              <a:srgbClr val="036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x-none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="" xmlns:a16="http://schemas.microsoft.com/office/drawing/2014/main" id="{2BD1CFB4-96DF-DCDB-1F33-050F47646763}"/>
                </a:ext>
              </a:extLst>
            </p:cNvPr>
            <p:cNvSpPr/>
            <p:nvPr/>
          </p:nvSpPr>
          <p:spPr>
            <a:xfrm>
              <a:off x="10126882" y="4225126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A Jannat LT" panose="01000000000000000000" pitchFamily="2" charset="-78"/>
                  <a:ea typeface="Adobe Fan Heiti Std B" panose="020B0700000000000000" pitchFamily="34" charset="-128"/>
                  <a:cs typeface="A Jannat LT" panose="01000000000000000000" pitchFamily="2" charset="-78"/>
                </a:rPr>
                <a:t>01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7285CB5-0468-D9AD-1113-8AD35DE23EE9}"/>
              </a:ext>
            </a:extLst>
          </p:cNvPr>
          <p:cNvSpPr txBox="1"/>
          <p:nvPr/>
        </p:nvSpPr>
        <p:spPr>
          <a:xfrm>
            <a:off x="4468504" y="5854312"/>
            <a:ext cx="23309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dirty="0"/>
              <a:t>حتى تصل لجميع الناس، مهما كانت مستوياتهم التعليمية.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85648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624436C-6E4E-41B1-AAF5-508FC8558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E1AA6D10-36B5-B50B-FDFD-3E53C39D210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218C557F-2933-C6B2-100F-A7F62E21AA21}"/>
              </a:ext>
            </a:extLst>
          </p:cNvPr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B1CF4EFF-9929-4330-E435-086473E4ECD2}"/>
              </a:ext>
            </a:extLst>
          </p:cNvPr>
          <p:cNvSpPr/>
          <p:nvPr/>
        </p:nvSpPr>
        <p:spPr>
          <a:xfrm>
            <a:off x="748177" y="1214420"/>
            <a:ext cx="9345750" cy="51426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4. القيم والمبادئ:</a:t>
            </a:r>
          </a:p>
          <a:p>
            <a:pPr algn="ctr"/>
            <a:r>
              <a:rPr lang="ar-EG" dirty="0"/>
              <a:t>يُنظر دائمًا إلى المرشح على أنه "نموذج أخلاقي".</a:t>
            </a:r>
          </a:p>
          <a:p>
            <a:r>
              <a:rPr lang="ar-EG" dirty="0"/>
              <a:t>الصدق، النزاهة، الالتزام، احترام الآخر... كلها قيم تُستخدم في بناء الصورة الإيجابية.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23F981-009C-50C8-70FA-D30C8F6ACF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DBD9F8E-F3CA-640A-A75B-ABE198F9C638}"/>
              </a:ext>
            </a:extLst>
          </p:cNvPr>
          <p:cNvSpPr txBox="1"/>
          <p:nvPr/>
        </p:nvSpPr>
        <p:spPr>
          <a:xfrm>
            <a:off x="1091295" y="1382201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JO" sz="2800" b="1" dirty="0"/>
              <a:t>3.5</a:t>
            </a:r>
            <a:r>
              <a:rPr lang="ar-EG" sz="2800" b="1" dirty="0"/>
              <a:t>. كيف تُصاغ الرسالة السياسية؟</a:t>
            </a:r>
            <a:endParaRPr lang="ar-JO" sz="2800" b="1" dirty="0"/>
          </a:p>
          <a:p>
            <a:pPr algn="just" rtl="1"/>
            <a:endParaRPr lang="en-US" sz="2800" b="1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DA98251E-6A82-45DE-6D1F-327D83684607}"/>
              </a:ext>
            </a:extLst>
          </p:cNvPr>
          <p:cNvSpPr txBox="1"/>
          <p:nvPr/>
        </p:nvSpPr>
        <p:spPr>
          <a:xfrm>
            <a:off x="1333001" y="2024283"/>
            <a:ext cx="758396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b="1" dirty="0"/>
              <a:t>حدد جمهورك المستهدف</a:t>
            </a:r>
            <a:r>
              <a:rPr lang="ar-EG" sz="1600" dirty="0"/>
              <a:t> (شباب، نساء، ريف، سكان المدن...)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b="1" dirty="0"/>
              <a:t>افهم مشكلاتهم الرئيسية</a:t>
            </a:r>
            <a:r>
              <a:rPr lang="ar-EG" sz="1600" dirty="0"/>
              <a:t> (بطالة، فقر، تعليم، صحة...)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b="1" dirty="0"/>
              <a:t>اربط اسم المرشح بحل هذه المشكلات</a:t>
            </a:r>
            <a:endParaRPr lang="ar-EG" sz="16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1600" b="1" dirty="0"/>
              <a:t>اختصر الرسالة في جملة واحدة قوية.</a:t>
            </a:r>
            <a:endParaRPr lang="ar-EG" sz="16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F3256CDD-DC89-FC70-A3D7-14A102739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521872"/>
              </p:ext>
            </p:extLst>
          </p:nvPr>
        </p:nvGraphicFramePr>
        <p:xfrm>
          <a:off x="2098071" y="3412651"/>
          <a:ext cx="6578790" cy="234797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2893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893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الرسالة السياسية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المعنى المخفي (ضمنيًا)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800">
                          <a:effectLst/>
                        </a:rPr>
                        <a:t>"</a:t>
                      </a:r>
                      <a:r>
                        <a:rPr lang="ar-SA" sz="1800">
                          <a:effectLst/>
                        </a:rPr>
                        <a:t>الأمل يبدأ من جديد</a:t>
                      </a:r>
                      <a:r>
                        <a:rPr lang="en-MY" sz="1800">
                          <a:effectLst/>
                        </a:rPr>
                        <a:t>"</a:t>
                      </a:r>
                      <a:endParaRPr lang="en-MY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سننهي المعاناة ونبدأ مرحلة إصلاح وتنمية</a:t>
                      </a:r>
                      <a:r>
                        <a:rPr lang="en-MY" sz="1800" b="1" dirty="0">
                          <a:effectLst/>
                        </a:rPr>
                        <a:t>.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800" dirty="0">
                          <a:effectLst/>
                        </a:rPr>
                        <a:t>"</a:t>
                      </a:r>
                      <a:r>
                        <a:rPr lang="ar-SA" sz="1800" dirty="0">
                          <a:effectLst/>
                        </a:rPr>
                        <a:t>مع المواطن... لأجل الوطن</a:t>
                      </a:r>
                      <a:r>
                        <a:rPr lang="en-MY" sz="1800" dirty="0">
                          <a:effectLst/>
                        </a:rPr>
                        <a:t>"</a:t>
                      </a:r>
                      <a:endParaRPr lang="en-MY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أنا قريب من الناس وأخدم الصالح العام</a:t>
                      </a:r>
                      <a:r>
                        <a:rPr lang="en-MY" sz="1800" b="1" dirty="0">
                          <a:effectLst/>
                        </a:rPr>
                        <a:t>.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800" dirty="0">
                          <a:effectLst/>
                        </a:rPr>
                        <a:t>"</a:t>
                      </a:r>
                      <a:r>
                        <a:rPr lang="ar-SA" sz="1800" dirty="0">
                          <a:effectLst/>
                        </a:rPr>
                        <a:t>الكرامة لكل مواطن</a:t>
                      </a:r>
                      <a:r>
                        <a:rPr lang="en-MY" sz="1800" dirty="0">
                          <a:effectLst/>
                        </a:rPr>
                        <a:t>"</a:t>
                      </a:r>
                      <a:endParaRPr lang="en-MY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أعدك أن أحمي حقوقك وأوفر لك حياة كريمة</a:t>
                      </a:r>
                      <a:r>
                        <a:rPr lang="en-MY" sz="1800" b="1" dirty="0">
                          <a:effectLst/>
                        </a:rPr>
                        <a:t>.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800" dirty="0">
                          <a:effectLst/>
                        </a:rPr>
                        <a:t>"</a:t>
                      </a:r>
                      <a:r>
                        <a:rPr lang="ar-SA" sz="1800" dirty="0">
                          <a:effectLst/>
                        </a:rPr>
                        <a:t>تعليم قوي... وطن أقوى</a:t>
                      </a:r>
                      <a:r>
                        <a:rPr lang="en-MY" sz="1800" dirty="0">
                          <a:effectLst/>
                        </a:rPr>
                        <a:t>"</a:t>
                      </a:r>
                      <a:endParaRPr lang="en-MY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800" b="1" dirty="0">
                          <a:effectLst/>
                        </a:rPr>
                        <a:t>نؤمن أن التعليم هو طريق التقدم والاستقرار</a:t>
                      </a:r>
                      <a:r>
                        <a:rPr lang="en-MY" sz="1800" b="1" dirty="0">
                          <a:effectLst/>
                        </a:rPr>
                        <a:t>.</a:t>
                      </a:r>
                      <a:endParaRPr lang="en-MY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D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3524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JO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السابعة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76576" y="4974573"/>
            <a:ext cx="50913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800" b="1" dirty="0"/>
              <a:t>3. المزيج التسويقي السياسي</a:t>
            </a:r>
          </a:p>
        </p:txBody>
      </p:sp>
    </p:spTree>
    <p:extLst>
      <p:ext uri="{BB962C8B-B14F-4D97-AF65-F5344CB8AC3E}">
        <p14:creationId xmlns:p14="http://schemas.microsoft.com/office/powerpoint/2010/main" val="15001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AB895DE-EB4E-D798-CADE-387D7F253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CE8E14FE-B151-04D2-B9C9-901C2D78706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1E15EA61-466C-1FB5-9092-60FA8EBA9E6D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73442894-988D-C7C1-461F-7632393663E5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F7D714E6-D57A-3205-BB4A-C32965C127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189B85-D608-65F7-ADC6-B0B7DC86AF0F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D2F3B69-89B2-D824-8C19-D137C046F753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4.1</a:t>
            </a:r>
            <a:r>
              <a:rPr lang="ar-EG" sz="2800" b="1" dirty="0"/>
              <a:t>. المزيج التسويقي السياسي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FDC5EB3-6794-D95E-97DE-A555C598C008}"/>
              </a:ext>
            </a:extLst>
          </p:cNvPr>
          <p:cNvSpPr txBox="1"/>
          <p:nvPr/>
        </p:nvSpPr>
        <p:spPr>
          <a:xfrm>
            <a:off x="6176470" y="229284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852778" y="2186045"/>
            <a:ext cx="7082064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يُعرف أيضًا بـ "4</a:t>
            </a:r>
            <a:r>
              <a:rPr lang="en-MY" dirty="0"/>
              <a:t>Ps"، </a:t>
            </a:r>
            <a:r>
              <a:rPr lang="ar-EG" dirty="0"/>
              <a:t>وهو إطار يُستخدم في التسويق التجاري، وقد تم تكييفه ليتناسب مع الحملات الانتخابية والسياسية</a:t>
            </a:r>
            <a:r>
              <a:rPr lang="ar-EG" dirty="0" smtClean="0"/>
              <a:t>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اقترح </a:t>
            </a:r>
            <a:r>
              <a:rPr lang="ar-EG" b="1" dirty="0"/>
              <a:t>فيليب نيفينيغر (</a:t>
            </a:r>
            <a:r>
              <a:rPr lang="en-MY" b="1" dirty="0"/>
              <a:t>Philip </a:t>
            </a:r>
            <a:r>
              <a:rPr lang="en-MY" b="1" dirty="0" err="1"/>
              <a:t>Niffenegger</a:t>
            </a:r>
            <a:r>
              <a:rPr lang="en-MY" b="1" dirty="0"/>
              <a:t>)</a:t>
            </a:r>
            <a:r>
              <a:rPr lang="en-MY" dirty="0"/>
              <a:t> </a:t>
            </a:r>
            <a:r>
              <a:rPr lang="ar-EG" dirty="0"/>
              <a:t>مفهوم التسويق السياسي للحملات الانتخابية، مستندًا إلى نظرية </a:t>
            </a:r>
            <a:r>
              <a:rPr lang="ar-EG" b="1" dirty="0"/>
              <a:t>المزيج التسويقي الكلاسيكي (4</a:t>
            </a:r>
            <a:r>
              <a:rPr lang="en-MY" b="1" dirty="0"/>
              <a:t>Ps)</a:t>
            </a:r>
            <a:r>
              <a:rPr lang="en-MY" dirty="0"/>
              <a:t> </a:t>
            </a:r>
            <a:r>
              <a:rPr lang="ar-EG" dirty="0"/>
              <a:t>التي طوّرها المسوّق الشهير </a:t>
            </a:r>
            <a:r>
              <a:rPr lang="ar-EG" b="1" dirty="0"/>
              <a:t>جيروم مكارثي (</a:t>
            </a:r>
            <a:r>
              <a:rPr lang="en-MY" b="1" dirty="0"/>
              <a:t>Jerome McCarthy)</a:t>
            </a:r>
            <a:r>
              <a:rPr lang="en-MY" dirty="0"/>
              <a:t> </a:t>
            </a:r>
            <a:r>
              <a:rPr lang="ar-EG" dirty="0"/>
              <a:t>في منتصف القرن العشرين.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وقد أشار نيفينيغر إلى أن </a:t>
            </a:r>
            <a:r>
              <a:rPr lang="ar-EG" dirty="0">
                <a:solidFill>
                  <a:srgbClr val="FF0000"/>
                </a:solidFill>
              </a:rPr>
              <a:t>التسويق السياسي </a:t>
            </a:r>
            <a:r>
              <a:rPr lang="ar-EG" dirty="0"/>
              <a:t>يتضمن نفس مكونات المزيج التسويقي التجاري، وهي</a:t>
            </a:r>
            <a:r>
              <a:rPr lang="ar-EG" dirty="0" smtClean="0"/>
              <a:t>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/>
            </a:r>
            <a:br>
              <a:rPr lang="ar-EG" dirty="0"/>
            </a:br>
            <a:r>
              <a:rPr lang="ar-EG" b="1" dirty="0"/>
              <a:t>المنتج (</a:t>
            </a:r>
            <a:r>
              <a:rPr lang="en-MY" b="1" dirty="0"/>
              <a:t>Product)، </a:t>
            </a:r>
            <a:r>
              <a:rPr lang="ar-EG" b="1" dirty="0"/>
              <a:t>السعر (</a:t>
            </a:r>
            <a:r>
              <a:rPr lang="en-MY" b="1" dirty="0"/>
              <a:t>Price)، </a:t>
            </a:r>
            <a:r>
              <a:rPr lang="ar-EG" b="1" dirty="0"/>
              <a:t>المكان (</a:t>
            </a:r>
            <a:r>
              <a:rPr lang="en-MY" b="1" dirty="0"/>
              <a:t>Place)، </a:t>
            </a:r>
            <a:r>
              <a:rPr lang="ar-EG" b="1" dirty="0"/>
              <a:t>والترويج (</a:t>
            </a:r>
            <a:r>
              <a:rPr lang="en-MY" b="1" dirty="0"/>
              <a:t>Promotion)</a:t>
            </a:r>
            <a:r>
              <a:rPr lang="en-MY" dirty="0"/>
              <a:t>، </a:t>
            </a:r>
            <a:r>
              <a:rPr lang="ar-EG" dirty="0"/>
              <a:t>والتي تُستخدم في الحملات السياسية للتأثير على سلوك الناخبين تمامًا كما تُستخدم في الأسواق التجارية للتأثير على سلوك المستهلكين.</a:t>
            </a:r>
          </a:p>
          <a:p>
            <a:pPr algn="r" rtl="1"/>
            <a:r>
              <a:rPr lang="ar-EG" dirty="0" smtClean="0"/>
              <a:t>.</a:t>
            </a:r>
            <a:endParaRPr lang="ar-EG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0533644-DB78-71E5-D34D-6C8E27358A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8500" y="3252812"/>
            <a:ext cx="2634885" cy="264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335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AB895DE-EB4E-D798-CADE-387D7F253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CE8E14FE-B151-04D2-B9C9-901C2D78706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1E15EA61-466C-1FB5-9092-60FA8EBA9E6D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73442894-988D-C7C1-461F-7632393663E5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F7D714E6-D57A-3205-BB4A-C32965C127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189B85-D608-65F7-ADC6-B0B7DC86AF0F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D2F3B69-89B2-D824-8C19-D137C046F753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4.2</a:t>
            </a:r>
            <a:r>
              <a:rPr lang="ar-EG" sz="2800" b="1" dirty="0"/>
              <a:t>. المنتج 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39344" y="2083754"/>
            <a:ext cx="588186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يشير "المنتج" في التسويق السياسي إلى </a:t>
            </a:r>
            <a:r>
              <a:rPr lang="ar-EG" b="1" dirty="0"/>
              <a:t>المرشح أو الحزب السياسي</a:t>
            </a:r>
            <a:r>
              <a:rPr lang="ar-EG" dirty="0"/>
              <a:t>. ويجب أن يكون المشارك في الانتخابات كيانًا تنافسيًا في الساحة السياسية، مدركًا تمامًا لجميع المسؤوليات التي يتحملها تجاه الناخبين</a:t>
            </a:r>
            <a:r>
              <a:rPr lang="ar-EG" dirty="0" smtClean="0"/>
              <a:t>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تُعد </a:t>
            </a:r>
            <a:r>
              <a:rPr lang="ar-EG" b="1" dirty="0"/>
              <a:t>المهارات الشخصية، والمهنية، والتنظيمية، والقدرة على التحدث أمام الجمهور</a:t>
            </a:r>
            <a:r>
              <a:rPr lang="ar-EG" dirty="0"/>
              <a:t> من العناصر الأساسية التي تُكوِّن مرشحًا ناجحًا. في هذه المرحلة، يعتمد كل شيء على شخصية المرشح أو الحزب، وسيرته الذاتية، ومسار حياته، وسمعته، وتجربته السابقة</a:t>
            </a:r>
            <a:r>
              <a:rPr lang="ar-EG" dirty="0" smtClean="0"/>
              <a:t>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بمجرد أن يتمكّن </a:t>
            </a:r>
            <a:r>
              <a:rPr lang="ar-EG" dirty="0">
                <a:solidFill>
                  <a:srgbClr val="FF0000"/>
                </a:solidFill>
              </a:rPr>
              <a:t>الفريق الانتخابي من فهم المرشح بشكل شامل</a:t>
            </a:r>
            <a:r>
              <a:rPr lang="ar-EG" dirty="0"/>
              <a:t>، وتحديد نقاط قوته وضعفه، يكون قد حان الوقت للتفكير في </a:t>
            </a:r>
            <a:r>
              <a:rPr lang="ar-EG" b="1" dirty="0"/>
              <a:t>استراتيجية الانتخابات</a:t>
            </a:r>
            <a:r>
              <a:rPr lang="ar-EG" dirty="0"/>
              <a:t> والانتقال إلى الخطوات التالية ضمن </a:t>
            </a:r>
            <a:r>
              <a:rPr lang="ar-EG" b="1" dirty="0"/>
              <a:t>المزيج التسويقي السياسي</a:t>
            </a:r>
            <a:r>
              <a:rPr lang="ar-EG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83523DA-D1F2-AA99-A95F-4F0D3CBEA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035822" y="2801236"/>
            <a:ext cx="3207230" cy="219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4157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DA3E837-46B9-4E37-BA03-4818A74DD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C4BB28C6-8202-414C-7A0A-884FBF6A426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261F6445-8465-6D85-6EDF-3F428C80A604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B4C051FB-CE40-4C2C-E0FD-85AC9A2763FF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6BAAC3C6-53C3-CFE1-4B55-1F26767EAF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F755F9C-FF87-9029-E34C-DFF8CB8E9161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EFA6BD4-661C-4D7B-078E-F4FF20C2A4F9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4.3</a:t>
            </a:r>
            <a:r>
              <a:rPr lang="ar-EG" sz="2800" b="1" dirty="0"/>
              <a:t>. أهمية "المنتج السياسي" 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049A4CB1-BEFE-6C92-394B-F587E517A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669" y="2185554"/>
            <a:ext cx="516253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هو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b="1" dirty="0">
                <a:latin typeface="Arial" panose="020B0604020202020204" pitchFamily="34" charset="0"/>
              </a:rPr>
              <a:t>الواجهة الأساسية للحملة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الناس لا تصوت فقط لبرنامج، بل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b="1" dirty="0">
                <a:latin typeface="Arial" panose="020B0604020202020204" pitchFamily="34" charset="0"/>
              </a:rPr>
              <a:t>لشخص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ar-SA" dirty="0">
                <a:latin typeface="Arial" panose="020B0604020202020204" pitchFamily="34" charset="0"/>
              </a:rPr>
              <a:t>يثقون به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نجاح المرشح يعتمد على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b="1" dirty="0">
                <a:latin typeface="Arial" panose="020B0604020202020204" pitchFamily="34" charset="0"/>
              </a:rPr>
              <a:t>وضوح "منتجه" السياسي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ar-SA" dirty="0">
                <a:latin typeface="Arial" panose="020B0604020202020204" pitchFamily="34" charset="0"/>
              </a:rPr>
              <a:t>وصدقه ومصداقيته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EA6B141-4210-97CC-2B37-F164E58A699A}"/>
              </a:ext>
            </a:extLst>
          </p:cNvPr>
          <p:cNvSpPr txBox="1"/>
          <p:nvPr/>
        </p:nvSpPr>
        <p:spPr>
          <a:xfrm>
            <a:off x="4482548" y="3564382"/>
            <a:ext cx="48972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مثال واقعي</a:t>
            </a:r>
            <a:r>
              <a: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مرشح شاب تقدّم بخطة واضحة لحل مشكلة البطالة، يتمتع بكفاءة في الحديث، وشارك سابقًا في مبادرات تطوعية مجتمعية</a:t>
            </a:r>
            <a:r>
              <a:rPr kumimoji="0" 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ar-JO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هنا، "المنتج" السياسي مكون من</a:t>
            </a:r>
            <a:r>
              <a:rPr kumimoji="0" 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المهارات الشخصية: التواضع، </a:t>
            </a: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الحضور الجيد</a:t>
            </a:r>
            <a:r>
              <a:rPr kumimoji="0" 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المهارات المهنية: خطة عمل مدروسة</a:t>
            </a:r>
            <a:r>
              <a:rPr kumimoji="0" 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سمعة طيبة: لأنه ساهم في المجتمع</a:t>
            </a:r>
            <a:r>
              <a:rPr kumimoji="0" 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خلفية تنظيمية: مدعوم من حركة شبابية</a:t>
            </a:r>
            <a:r>
              <a:rPr kumimoji="0" 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2649B62-2D8B-B4B2-3B49-4E08AC4E60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641" y="2484744"/>
            <a:ext cx="3221074" cy="283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897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A9AA3EF-52BF-FFE2-BB7F-A0DAC7F34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6E15A625-E520-99BD-7D2D-4DA8E5CFF03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9E403F12-5344-D45A-A3FD-5E75AC1A4140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19A83289-47C7-313D-F8D1-3F166E5BF230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A72E448B-FBC9-97D9-565A-D9B196E6CA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83B9B12-614D-85EC-AE98-07A013E98176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B57ADE2-F040-5309-FDDC-AB65636196F4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4.3</a:t>
            </a:r>
            <a:r>
              <a:rPr lang="ar-EG" sz="2800" b="1" dirty="0"/>
              <a:t>. نشاط طلابي مقترح</a:t>
            </a:r>
            <a:r>
              <a:rPr lang="en-US" sz="2800" b="1" dirty="0"/>
              <a:t> </a:t>
            </a:r>
            <a:endParaRPr lang="ar-EG" sz="2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286BC900-BAA2-A95C-D49C-D704E12E3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669" y="2109623"/>
            <a:ext cx="51625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ar-EG" b="1" dirty="0"/>
              <a:t>"</a:t>
            </a:r>
            <a:r>
              <a:rPr lang="ar-EG" b="1" dirty="0">
                <a:solidFill>
                  <a:srgbClr val="C00000"/>
                </a:solidFill>
                <a:highlight>
                  <a:srgbClr val="FFFF00"/>
                </a:highlight>
              </a:rPr>
              <a:t>حلل مرشحًا كمنتج سياسي</a:t>
            </a:r>
            <a:r>
              <a:rPr lang="ar-EG" b="1" dirty="0"/>
              <a:t>"</a:t>
            </a:r>
            <a:endParaRPr lang="ar-JO" b="1" dirty="0"/>
          </a:p>
          <a:p>
            <a:pPr algn="r"/>
            <a:endParaRPr lang="ar-EG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اختر مرشحًا افتراضيًا أو حقيقيًا.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حدد نقاط القوة والضعف في "</a:t>
            </a:r>
            <a:r>
              <a:rPr lang="ar-EG" b="1" dirty="0"/>
              <a:t>المنتج السياسي</a:t>
            </a:r>
            <a:r>
              <a:rPr lang="ar-EG" dirty="0"/>
              <a:t>" الخاص به.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تعتقد أن هذا المنتج يمكن تسويقه بنجاح؟ لماذا؟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42417D3-7B06-61BC-C46D-9F9AB4677D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543307" y="3758616"/>
            <a:ext cx="3397213" cy="214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814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2409FBD-47E4-C63D-ADAB-DA78B418B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4A12C5F5-CBD5-1FFC-0B54-C2A1FDBF5DC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ADC09BD8-B143-3DB0-B1A2-60E9138B0574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7E113E4F-D55A-EF58-F6BD-F84B63EBC36C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122C7280-20CC-4F25-56E6-0863869F7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258EDE57-E9AC-97FB-AE05-BBCA2B7AE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846" y="2239218"/>
            <a:ext cx="3149216" cy="3324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61E7DC-7855-CDDD-2C02-5F2B499D893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44A5B1D-3123-5CBC-3DF0-3DE5F8733C7B}"/>
              </a:ext>
            </a:extLst>
          </p:cNvPr>
          <p:cNvSpPr txBox="1"/>
          <p:nvPr/>
        </p:nvSpPr>
        <p:spPr>
          <a:xfrm>
            <a:off x="1946385" y="1459186"/>
            <a:ext cx="8591059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4.4</a:t>
            </a:r>
            <a:r>
              <a:rPr lang="ar-EG" sz="2800" b="1" dirty="0"/>
              <a:t>. ما هو "السعر" في التسويق السياسي؟</a:t>
            </a:r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930717D-B024-FDE9-85A1-86706511C85D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F9D1DBE1-403B-D610-6F12-3A4341070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7938" y="2061086"/>
            <a:ext cx="55807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dirty="0"/>
              <a:t>يُعد التمويل السياسي من القضايا الحساسة التي تخضع للتنظيم في معظم الدول، نظرًا لما له من </a:t>
            </a:r>
            <a:r>
              <a:rPr lang="ar-EG" b="1" dirty="0"/>
              <a:t>تأثير مباشر على الشفافية، النزاهة، وتكافؤ الفرص في الانتخابات</a:t>
            </a:r>
            <a:r>
              <a:rPr lang="ar-EG" dirty="0"/>
              <a:t>. لذا، تضع كثير من الدول قوانين صارمة لتحديد </a:t>
            </a:r>
            <a:r>
              <a:rPr lang="ar-EG" b="1" dirty="0"/>
              <a:t>سقف الإنفاق</a:t>
            </a:r>
            <a:r>
              <a:rPr lang="ar-EG" dirty="0"/>
              <a:t> </a:t>
            </a:r>
            <a:r>
              <a:rPr lang="ar-EG" dirty="0">
                <a:solidFill>
                  <a:srgbClr val="FF0000"/>
                </a:solidFill>
              </a:rPr>
              <a:t>ومصادر التمويل المسموح بها والإفصاح المالي</a:t>
            </a:r>
            <a:r>
              <a:rPr lang="ar-EG" dirty="0" smtClean="0"/>
              <a:t>.</a:t>
            </a:r>
            <a:endParaRPr lang="ar-EG" dirty="0"/>
          </a:p>
          <a:p>
            <a:pPr algn="r" rtl="1"/>
            <a:endParaRPr lang="ar-EG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C34F959-A7D4-FACB-7D0F-50B4F72343EB}"/>
              </a:ext>
            </a:extLst>
          </p:cNvPr>
          <p:cNvSpPr txBox="1"/>
          <p:nvPr/>
        </p:nvSpPr>
        <p:spPr>
          <a:xfrm>
            <a:off x="2626178" y="2433256"/>
            <a:ext cx="160773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1600" dirty="0">
                <a:highlight>
                  <a:srgbClr val="FFFF00"/>
                </a:highlight>
              </a:rPr>
              <a:t>لذلك يجب أن ترجح كفة هذه المنافع في نظر الجمهور عن السعر .</a:t>
            </a:r>
            <a:endParaRPr lang="en-US" sz="1600" dirty="0">
              <a:highlight>
                <a:srgbClr val="FFFF00"/>
              </a:highlight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02783" y="3552441"/>
            <a:ext cx="584748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في التسويق التجاري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، </a:t>
            </a: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السعر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هو ما يدفعه المستهلك مقابل المنتج.</a:t>
            </a:r>
            <a:endParaRPr kumimoji="0" lang="ar-EG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ar-S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أما في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التسويق السياسي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، </a:t>
            </a:r>
            <a:r>
              <a:rPr kumimoji="0" lang="ar-S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فـ"السعر" لا يعني المال بالضرورة، بل يُقصد به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كل ما يتحمّله الناخب (أو </a:t>
            </a: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الحزب أو المرشح</a:t>
            </a: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من تكلفة سياسية أو اجتماعية أو نفسية مقابل اتخاذ قرار سياسي معين مثل التصويت، الدعم، أو المشاركة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5949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D4E2B96-07E6-E9D4-1279-027E051ACB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2B8DA378-7605-CD82-1708-21D9EA00991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64588AA8-A2AD-1D19-92AA-61C1746BC115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6B6F2810-D545-C60A-2340-642935001AEA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b="1"/>
              <a:t>🧾 </a:t>
            </a:r>
            <a:r>
              <a:rPr lang="ar-EG" b="1"/>
              <a:t>أبرز مكونات التكاليف:</a:t>
            </a:r>
          </a:p>
          <a:p>
            <a:r>
              <a:rPr lang="ar-EG" b="1"/>
              <a:t>إعلانات الحملة</a:t>
            </a:r>
            <a:r>
              <a:rPr lang="ar-EG"/>
              <a:t> (مرئية، مكتوبة، رقمية)</a:t>
            </a:r>
          </a:p>
          <a:p>
            <a:r>
              <a:rPr lang="ar-EG" b="1"/>
              <a:t>تنظيم اللقاءات الجماهيرية والمؤتمرات</a:t>
            </a:r>
            <a:endParaRPr lang="ar-EG"/>
          </a:p>
          <a:p>
            <a:r>
              <a:rPr lang="ar-EG" b="1"/>
              <a:t>تكاليف الاستشارات السياسية والاستراتيجية</a:t>
            </a:r>
            <a:endParaRPr lang="ar-EG"/>
          </a:p>
          <a:p>
            <a:r>
              <a:rPr lang="ar-EG" b="1"/>
              <a:t>المطبوعات والمواد الترويجية</a:t>
            </a:r>
            <a:r>
              <a:rPr lang="ar-EG"/>
              <a:t> (ملصقات، منشورات، شعارات...)</a:t>
            </a:r>
          </a:p>
          <a:p>
            <a:r>
              <a:rPr lang="ar-EG" b="1"/>
              <a:t>نفقات وسائل التواصل الاجتماعي والإعلانات المدفوعة</a:t>
            </a:r>
            <a:endParaRPr lang="ar-EG"/>
          </a:p>
          <a:p>
            <a:r>
              <a:rPr lang="ar-EG" b="1"/>
              <a:t>التنقلات واللوجستيات</a:t>
            </a:r>
            <a:endParaRPr lang="ar-EG"/>
          </a:p>
          <a:p>
            <a:r>
              <a:rPr lang="ar-EG" b="1"/>
              <a:t>أجور الموظفين والمتطوعين العاملين في الحملة</a:t>
            </a:r>
            <a:endParaRPr lang="ar-EG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544F717-8F56-755B-46B6-DEC05759A8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0F54A1A-4306-BE19-A983-82D9075A63ED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401E054-69E5-F02D-122D-BFFBA0FA6212}"/>
              </a:ext>
            </a:extLst>
          </p:cNvPr>
          <p:cNvSpPr txBox="1"/>
          <p:nvPr/>
        </p:nvSpPr>
        <p:spPr>
          <a:xfrm>
            <a:off x="1923725" y="1239633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4.4.1</a:t>
            </a:r>
            <a:r>
              <a:rPr lang="ar-EG" sz="2800" b="1" dirty="0"/>
              <a:t>. </a:t>
            </a:r>
            <a:r>
              <a:rPr lang="ar-EG" sz="2800" b="1" dirty="0" smtClean="0"/>
              <a:t>تعريف السعر في التسويق السياسي </a:t>
            </a:r>
            <a:endParaRPr lang="ar-EG" sz="2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D321E95-2FB4-BB87-122A-F06CC33F3B3D}"/>
              </a:ext>
            </a:extLst>
          </p:cNvPr>
          <p:cNvSpPr txBox="1"/>
          <p:nvPr/>
        </p:nvSpPr>
        <p:spPr>
          <a:xfrm>
            <a:off x="6291273" y="1655131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9D4077A-9C70-1F59-1D3E-4206D00050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421" t="14502"/>
          <a:stretch>
            <a:fillRect/>
          </a:stretch>
        </p:blipFill>
        <p:spPr>
          <a:xfrm rot="21147466">
            <a:off x="1932317" y="2633327"/>
            <a:ext cx="2688946" cy="29669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197DD4B-860A-CFFA-914E-C2DC7F86C8C6}"/>
              </a:ext>
            </a:extLst>
          </p:cNvPr>
          <p:cNvSpPr txBox="1"/>
          <p:nvPr/>
        </p:nvSpPr>
        <p:spPr>
          <a:xfrm rot="21147466">
            <a:off x="2078095" y="3979216"/>
            <a:ext cx="21956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</a:rPr>
              <a:t>"السعر" </a:t>
            </a:r>
            <a:r>
              <a:rPr lang="ar-JO" sz="2000" b="1" dirty="0">
                <a:solidFill>
                  <a:schemeClr val="bg1"/>
                </a:solidFill>
              </a:rPr>
              <a:t>=</a:t>
            </a:r>
            <a:r>
              <a:rPr lang="ar-EG" sz="2000" b="1" dirty="0">
                <a:solidFill>
                  <a:schemeClr val="bg1"/>
                </a:solidFill>
              </a:rPr>
              <a:t> التكاليف ا</a:t>
            </a:r>
            <a:r>
              <a:rPr lang="ar-JO" sz="2000" b="1" dirty="0">
                <a:solidFill>
                  <a:schemeClr val="bg1"/>
                </a:solidFill>
              </a:rPr>
              <a:t>لآ</a:t>
            </a:r>
            <a:r>
              <a:rPr lang="ar-EG" sz="2000" b="1" dirty="0">
                <a:solidFill>
                  <a:schemeClr val="bg1"/>
                </a:solidFill>
              </a:rPr>
              <a:t>جمالية التي سيتحملها الناخبون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1D6263B6-BC58-8A1E-AAF6-1B401CC78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9083" y="1905778"/>
            <a:ext cx="558074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ar-EG" dirty="0"/>
              <a:t>يمكن تعريفه بأنه </a:t>
            </a:r>
            <a:r>
              <a:rPr lang="ar-EG" b="1" dirty="0"/>
              <a:t>المبلغ الإجمالي للتكاليف المتعلقة بنشاطات الدولة أو المرشح السياسي</a:t>
            </a:r>
            <a:r>
              <a:rPr lang="ar-EG" dirty="0"/>
              <a:t>، والتي تشمل عدة جوانب، منها</a:t>
            </a:r>
            <a:r>
              <a:rPr lang="ar-EG" dirty="0" smtClean="0"/>
              <a:t>:</a:t>
            </a:r>
          </a:p>
          <a:p>
            <a:pPr algn="r"/>
            <a:endParaRPr lang="ar-EG" dirty="0"/>
          </a:p>
          <a:p>
            <a:pPr algn="r"/>
            <a:r>
              <a:rPr lang="ar-EG" b="1" dirty="0"/>
              <a:t>المبالغ الإجمالية للتكاليف المرتبطة بانتخاب الحزب أو المرشح السياسي،</a:t>
            </a:r>
            <a:r>
              <a:rPr lang="ar-EG" dirty="0"/>
              <a:t> وتشمل جميع النفقات والمصاريف التي يجب أن توفرها المنظمة السياسية لتنفيذ حملتها الانتخابية </a:t>
            </a:r>
            <a:r>
              <a:rPr lang="ar-EG" dirty="0">
                <a:solidFill>
                  <a:srgbClr val="FF0000"/>
                </a:solidFill>
              </a:rPr>
              <a:t>وتسويق مرشحها وبرنامجه السياسي</a:t>
            </a:r>
            <a:r>
              <a:rPr lang="ar-EG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76790" y="384692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en-MY" sz="1600" b="1" dirty="0"/>
              <a:t>🧾 </a:t>
            </a:r>
            <a:r>
              <a:rPr lang="ar-EG" sz="1600" b="1" dirty="0"/>
              <a:t>أبرز مكونات التكاليف</a:t>
            </a:r>
            <a:r>
              <a:rPr lang="ar-EG" sz="1600" b="1" dirty="0" smtClean="0"/>
              <a:t>:</a:t>
            </a:r>
          </a:p>
          <a:p>
            <a:pPr algn="r" rtl="1"/>
            <a:endParaRPr lang="ar-EG" sz="1600" b="1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إعلانات الحملة</a:t>
            </a:r>
            <a:r>
              <a:rPr lang="ar-EG" sz="1600" dirty="0"/>
              <a:t> (مرئية، مكتوبة، رقمية)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تنظيم اللقاءات الجماهيرية والمؤتمرات</a:t>
            </a:r>
            <a:endParaRPr lang="ar-EG" sz="1600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تكاليف الاستشارات السياسية والاستراتيجية</a:t>
            </a:r>
            <a:endParaRPr lang="ar-EG" sz="1600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المطبوعات والمواد الترويجية</a:t>
            </a:r>
            <a:r>
              <a:rPr lang="ar-EG" sz="1600" dirty="0"/>
              <a:t> (ملصقات، منشورات، شعارات...)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نفقات وسائل التواصل الاجتماعي والإعلانات المدفوعة</a:t>
            </a:r>
            <a:endParaRPr lang="ar-EG" sz="1600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التنقلات واللوجستيات</a:t>
            </a:r>
            <a:endParaRPr lang="ar-EG" sz="1600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1600" b="1" dirty="0"/>
              <a:t>أجور الموظفين والمتطوعين العاملين في الحملة</a:t>
            </a:r>
            <a:endParaRPr lang="ar-EG" sz="1600" dirty="0"/>
          </a:p>
        </p:txBody>
      </p:sp>
    </p:spTree>
    <p:extLst>
      <p:ext uri="{BB962C8B-B14F-4D97-AF65-F5344CB8AC3E}">
        <p14:creationId xmlns:p14="http://schemas.microsoft.com/office/powerpoint/2010/main" val="10875389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39A3D42-4875-AFF0-22AB-3BA903719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955AE99-B0A9-347A-2794-8670C108EEF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1660A7D7-0EBE-C74B-5AD6-515935A9C1D2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0F2E18FA-9D76-A883-04CA-81BDCF34B6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0598BB1D-B6A0-3AC0-AFDD-F0E0435B34C6}"/>
              </a:ext>
            </a:extLst>
          </p:cNvPr>
          <p:cNvSpPr/>
          <p:nvPr/>
        </p:nvSpPr>
        <p:spPr>
          <a:xfrm>
            <a:off x="1215008" y="997888"/>
            <a:ext cx="9345750" cy="486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917227B-023E-1C29-872B-CBE223572EB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BEA3C1C-BD2D-DE8C-27A4-EF427148C4EE}"/>
              </a:ext>
            </a:extLst>
          </p:cNvPr>
          <p:cNvSpPr txBox="1"/>
          <p:nvPr/>
        </p:nvSpPr>
        <p:spPr>
          <a:xfrm>
            <a:off x="1946385" y="1409403"/>
            <a:ext cx="8591059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4.5</a:t>
            </a:r>
            <a:r>
              <a:rPr lang="ar-EG" sz="2800" b="1" dirty="0"/>
              <a:t>. كيف يفكر الناخب عند اتخاذ قرار التصويت؟ </a:t>
            </a:r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A822A65-66A4-9454-6F15-C90E6B763A83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B8091DCF-2A42-7A34-57F6-C473CCBC9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29" y="2116917"/>
            <a:ext cx="5878060" cy="264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ar-EG" sz="2000" dirty="0"/>
              <a:t>الناخب يُشبه المستهلك الذي يفكر:</a:t>
            </a:r>
            <a:br>
              <a:rPr lang="ar-EG" sz="2000" dirty="0"/>
            </a:br>
            <a:r>
              <a:rPr lang="ar-EG" sz="2000" b="1" dirty="0">
                <a:solidFill>
                  <a:srgbClr val="C00000"/>
                </a:solidFill>
              </a:rPr>
              <a:t>"إذا اخترت هذا المرشح، ماذا سأكسب؟ وماذا قد أخسر؟“</a:t>
            </a:r>
            <a:endParaRPr lang="en-US" sz="2000" b="1" dirty="0">
              <a:solidFill>
                <a:srgbClr val="C00000"/>
              </a:solidFill>
            </a:endParaRPr>
          </a:p>
          <a:p>
            <a:pPr algn="r"/>
            <a:endParaRPr lang="ar-EG" dirty="0"/>
          </a:p>
          <a:p>
            <a:pPr algn="r"/>
            <a:r>
              <a:rPr lang="ar-EG" b="1" dirty="0"/>
              <a:t>هذا يشمل:</a:t>
            </a:r>
          </a:p>
          <a:p>
            <a:pPr marL="1200150" lvl="2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سيُحقق وعوده؟</a:t>
            </a:r>
          </a:p>
          <a:p>
            <a:pPr marL="1200150" lvl="2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سيكون نزيهًا وعادلًا؟</a:t>
            </a:r>
          </a:p>
          <a:p>
            <a:pPr marL="1200150" lvl="2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سيؤثر سلبًا على وضع المجتمع أو الفئة التي أنتمي إليها؟</a:t>
            </a:r>
          </a:p>
          <a:p>
            <a:pPr marL="1200150" lvl="2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اختياري سيُحرجني أمام </a:t>
            </a:r>
            <a:r>
              <a:rPr lang="ar-EG" dirty="0">
                <a:solidFill>
                  <a:srgbClr val="FF0000"/>
                </a:solidFill>
              </a:rPr>
              <a:t>عائلتي أو مجتمعي</a:t>
            </a:r>
            <a:r>
              <a:rPr lang="ar-EG" dirty="0"/>
              <a:t>؟</a:t>
            </a:r>
          </a:p>
          <a:p>
            <a:pPr marL="1200150" lvl="2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هل هذا الخيار يتفق مع </a:t>
            </a:r>
            <a:r>
              <a:rPr lang="ar-EG" dirty="0">
                <a:solidFill>
                  <a:srgbClr val="FF0000"/>
                </a:solidFill>
              </a:rPr>
              <a:t>قيمي ومبادئي</a:t>
            </a:r>
            <a:r>
              <a:rPr lang="ar-EG" dirty="0"/>
              <a:t>؟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B5B0F90-09FD-0E41-C73C-75B2DFA5B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319" y="1567384"/>
            <a:ext cx="2379717" cy="1584981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77499" y="4694566"/>
            <a:ext cx="7620767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مثال تطبيقي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ناخب شاب في مدينة مزدحمة، يعاني من البطالة، وقد سمع عن مرشح يعد بفرص توظيف للشباب، ويستخدم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TikTok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بلغة يفهمها الشباب — رغم أنه مستقل وغير معروف.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ar-S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يفكر الناخب: "ربما يستحق الفرصة… سأعطيه صوتي."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ar-S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هكذا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، </a:t>
            </a:r>
            <a:r>
              <a:rPr kumimoji="0" lang="ar-SA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البرنامج + الرسالة + الأسلوب + الحاجة الشخصية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= </a:t>
            </a:r>
            <a:r>
              <a:rPr kumimoji="0" lang="ar-S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قرار التصويت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2910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053D2F8-D0A9-CDD6-6E51-CFB1AEDF3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49C1586-A100-2418-5451-879259FC3D5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A95953E3-B1EA-5877-DDD1-C9AAD5227721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17E0624-89EC-CAB7-B449-523D00CF60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15EA3B26-C238-4597-908E-FAF146589B5A}"/>
              </a:ext>
            </a:extLst>
          </p:cNvPr>
          <p:cNvSpPr/>
          <p:nvPr/>
        </p:nvSpPr>
        <p:spPr>
          <a:xfrm>
            <a:off x="1215008" y="997888"/>
            <a:ext cx="9345750" cy="486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13AB822-8D9B-776F-5B13-816FB6247A7A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E54AAA8-D7BA-5181-3751-8D64C7DC15D2}"/>
              </a:ext>
            </a:extLst>
          </p:cNvPr>
          <p:cNvSpPr txBox="1"/>
          <p:nvPr/>
        </p:nvSpPr>
        <p:spPr>
          <a:xfrm>
            <a:off x="1946385" y="1409403"/>
            <a:ext cx="8591059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4.6</a:t>
            </a:r>
            <a:r>
              <a:rPr lang="ar-EG" sz="2800" b="1" dirty="0"/>
              <a:t>. مقارنة بالسلوك الشرائي</a:t>
            </a:r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4A241C0-0262-8643-6788-B94939B2CE08}"/>
              </a:ext>
            </a:extLst>
          </p:cNvPr>
          <p:cNvSpPr txBox="1"/>
          <p:nvPr/>
        </p:nvSpPr>
        <p:spPr>
          <a:xfrm>
            <a:off x="6103855" y="2470739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F7AE3A49-00E8-3EEA-65EB-4CF703E4A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6854" y="1988149"/>
            <a:ext cx="6807217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Ø"/>
            </a:pPr>
            <a:r>
              <a:rPr lang="ar-EG" sz="2000" dirty="0"/>
              <a:t>كما أن المستهلك يقارن بين المنتجات بناءً على: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الجودة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الثمن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السمعة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الفائدة</a:t>
            </a:r>
            <a:endParaRPr lang="ar-JO" sz="2000" b="1" dirty="0"/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endParaRPr lang="ar-EG" sz="2000" b="1" dirty="0"/>
          </a:p>
          <a:p>
            <a:pPr marL="342900" indent="-342900" algn="r" rtl="1">
              <a:buFont typeface="Wingdings" panose="05000000000000000000" pitchFamily="2" charset="2"/>
              <a:buChar char="Ø"/>
            </a:pPr>
            <a:r>
              <a:rPr lang="ar-EG" sz="2000" dirty="0"/>
              <a:t>فإن الناخب يُجري عملية شبيهة: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يقارن بين المرشحين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يوازن بين ما يُعرض عليه من برامج وشخصيات</a:t>
            </a:r>
          </a:p>
          <a:p>
            <a:pPr marL="3086100" lvl="6" indent="-342900" algn="r" rtl="1">
              <a:buFont typeface="Arial" panose="020B0604020202020204" pitchFamily="34" charset="0"/>
              <a:buChar char="•"/>
            </a:pPr>
            <a:r>
              <a:rPr lang="ar-EG" sz="2000" b="1" dirty="0"/>
              <a:t>يختار "الأفضل" في نظره – أخلاقيًا وفعليًا</a:t>
            </a:r>
          </a:p>
          <a:p>
            <a:pPr algn="r"/>
            <a:endParaRPr lang="ar-EG" sz="2000" dirty="0"/>
          </a:p>
          <a:p>
            <a:pPr algn="r"/>
            <a:endParaRPr lang="ar-EG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26239-296E-F838-0DE8-CE662109F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665" y="1607138"/>
            <a:ext cx="2116465" cy="193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75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AB895DE-EB4E-D798-CADE-387D7F253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CE8E14FE-B151-04D2-B9C9-901C2D78706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1E15EA61-466C-1FB5-9092-60FA8EBA9E6D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73442894-988D-C7C1-461F-7632393663E5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F7D714E6-D57A-3205-BB4A-C32965C127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189B85-D608-65F7-ADC6-B0B7DC86AF0F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D2F3B69-89B2-D824-8C19-D137C046F753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4.7</a:t>
            </a:r>
            <a:r>
              <a:rPr lang="ar-EG" sz="2800" b="1" dirty="0"/>
              <a:t>. الترويج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FDC5EB3-6794-D95E-97DE-A555C598C008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780746" y="2191540"/>
            <a:ext cx="6984118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dirty="0"/>
              <a:t>يشمل "الترويج" جميع طرق الإعلان والجهود المبذولة لإشراك الجمهور في أنشطة المرشح أو الحزب.</a:t>
            </a:r>
          </a:p>
          <a:p>
            <a:pPr algn="r" rtl="1"/>
            <a:r>
              <a:rPr lang="ar-EG" u="sng" dirty="0">
                <a:solidFill>
                  <a:srgbClr val="FF0000"/>
                </a:solidFill>
              </a:rPr>
              <a:t>هناك أربع مراحل مختلفة من الترويج:</a:t>
            </a:r>
          </a:p>
          <a:p>
            <a:pPr algn="r" rtl="1"/>
            <a:r>
              <a:rPr lang="ar-EG" b="1" dirty="0"/>
              <a:t>استراتيجية التركيز</a:t>
            </a:r>
            <a:r>
              <a:rPr lang="ar-EG" dirty="0"/>
              <a:t>: التركيز على شريحة أو منطقة مستهدفة معيّنة.</a:t>
            </a:r>
          </a:p>
          <a:p>
            <a:pPr algn="r" rtl="1"/>
            <a:r>
              <a:rPr lang="ar-EG" b="1" dirty="0"/>
              <a:t>استراتيجية التوقيت</a:t>
            </a:r>
            <a:r>
              <a:rPr lang="ar-EG" dirty="0"/>
              <a:t>: تخصيص الوقت والجهد في الأماكن التي يُرجَّح أن يحقق فيها المرشح أفضل النتائج.</a:t>
            </a:r>
          </a:p>
          <a:p>
            <a:pPr algn="r" rtl="1"/>
            <a:r>
              <a:rPr lang="ar-EG" b="1" dirty="0"/>
              <a:t>استراتيجية التوجيه الخاطئ</a:t>
            </a:r>
            <a:r>
              <a:rPr lang="ar-EG" dirty="0"/>
              <a:t>: توجيه الجهود لتجنّب مواجهة مباشرة مع خصم أقوى.</a:t>
            </a:r>
          </a:p>
          <a:p>
            <a:pPr algn="r" rtl="1"/>
            <a:r>
              <a:rPr lang="ar-EG" b="1" dirty="0"/>
              <a:t>استراتيجية الحملة السلبية</a:t>
            </a:r>
            <a:r>
              <a:rPr lang="ar-EG" dirty="0"/>
              <a:t>: شنّ هجوم مقارن ضد مواقف المرشحين المنافسين.</a:t>
            </a:r>
          </a:p>
          <a:p>
            <a:pPr algn="r" rtl="1"/>
            <a:r>
              <a:rPr lang="ar-EG" dirty="0"/>
              <a:t>ومن المهم أيضًا التطرق إلى جزء "التعبئة"، الذي يُعد المهمة الرئيسية للمستشارين السياسيين.</a:t>
            </a:r>
            <a:br>
              <a:rPr lang="ar-EG" dirty="0"/>
            </a:br>
            <a:r>
              <a:rPr lang="ar-EG" dirty="0"/>
              <a:t>ويُنظر إلى </a:t>
            </a:r>
            <a:r>
              <a:rPr lang="ar-EG" dirty="0">
                <a:solidFill>
                  <a:srgbClr val="FF0000"/>
                </a:solidFill>
              </a:rPr>
              <a:t>الترويج السياسي </a:t>
            </a:r>
            <a:r>
              <a:rPr lang="ar-EG" dirty="0"/>
              <a:t>على أنه نشاط يتضمن جميع أشكال الاتصال الإقناعي الصادرة عن المنظمة السياسية والموجَّهة إلى الجمهور العام </a:t>
            </a:r>
            <a:r>
              <a:rPr lang="ar-EG" dirty="0">
                <a:solidFill>
                  <a:srgbClr val="FF0000"/>
                </a:solidFill>
              </a:rPr>
              <a:t>والمستهلكين السياسيين</a:t>
            </a:r>
            <a:r>
              <a:rPr lang="ar-EG" dirty="0"/>
              <a:t>، بهدف التعريف بفلسفة المنظمة السياسية الحالية والمستقبلية، والإقناع بها، والتأثير في الرأي العام واستمالة سلوك الجماهير.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7B36FBC-7DE0-8604-FDF1-5A52A5076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6467" y="3769183"/>
            <a:ext cx="2421543" cy="217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797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1731C67-9675-5FB9-8FD1-B5438E65F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0539D06D-8DE2-8F58-15B7-32D1BD9B26C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4AD06A5F-AEFE-D77D-4CCC-DA5BA56CFB88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9D238542-3561-5FB2-559C-815336D34979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32362DEC-D9B4-1366-D623-F633EEAA90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F047717-6771-AFD8-7DF4-36297967D4F7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1622E6B-32FA-CCF9-BB5D-161576D7B586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4.8</a:t>
            </a:r>
            <a:r>
              <a:rPr lang="ar-EG" sz="2800" b="1" dirty="0"/>
              <a:t>. مكونات الترويج السياسي</a:t>
            </a:r>
            <a:endParaRPr lang="ar-JO" sz="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D9C9DF6-016B-073E-F2C8-FEC87AF6A922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FD95D84F-C7F7-A20E-0FBB-2851D78CB4F9}"/>
              </a:ext>
            </a:extLst>
          </p:cNvPr>
          <p:cNvSpPr/>
          <p:nvPr/>
        </p:nvSpPr>
        <p:spPr>
          <a:xfrm rot="5400000" flipV="1">
            <a:off x="8667802" y="2578928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A78ADEAF-7EDB-594D-C7A7-84F13CDA0D6B}"/>
              </a:ext>
            </a:extLst>
          </p:cNvPr>
          <p:cNvSpPr txBox="1"/>
          <p:nvPr/>
        </p:nvSpPr>
        <p:spPr>
          <a:xfrm>
            <a:off x="8562838" y="2826388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80E5006-4D10-5B65-50C4-DCC45BC521FA}"/>
              </a:ext>
            </a:extLst>
          </p:cNvPr>
          <p:cNvSpPr txBox="1"/>
          <p:nvPr/>
        </p:nvSpPr>
        <p:spPr>
          <a:xfrm>
            <a:off x="6544289" y="2764385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400" dirty="0"/>
              <a:t>الإعلانات (في الشوارع أو على الإنترنت)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2B7550EE-6BF4-B8AC-7369-5C384C9742B3}"/>
              </a:ext>
            </a:extLst>
          </p:cNvPr>
          <p:cNvSpPr/>
          <p:nvPr/>
        </p:nvSpPr>
        <p:spPr>
          <a:xfrm rot="5400000" flipV="1">
            <a:off x="8667802" y="3507041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FFFF0E5-83F4-AB3E-43C6-400C36AE6E6F}"/>
              </a:ext>
            </a:extLst>
          </p:cNvPr>
          <p:cNvSpPr txBox="1"/>
          <p:nvPr/>
        </p:nvSpPr>
        <p:spPr>
          <a:xfrm>
            <a:off x="8562838" y="3754501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5CCE859-355B-D3B4-C245-8080900D42CB}"/>
              </a:ext>
            </a:extLst>
          </p:cNvPr>
          <p:cNvSpPr txBox="1"/>
          <p:nvPr/>
        </p:nvSpPr>
        <p:spPr>
          <a:xfrm>
            <a:off x="6544289" y="3692498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400" dirty="0"/>
              <a:t>المقابلات التلفزيونية والإذاعية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="" xmlns:a16="http://schemas.microsoft.com/office/drawing/2014/main" id="{444F39F3-9851-F01B-7902-EE79EDEF90DB}"/>
              </a:ext>
            </a:extLst>
          </p:cNvPr>
          <p:cNvSpPr/>
          <p:nvPr/>
        </p:nvSpPr>
        <p:spPr>
          <a:xfrm rot="5400000" flipV="1">
            <a:off x="5118889" y="2578928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F39289F-22D1-E8AA-B88C-E9F9C5DC1A58}"/>
              </a:ext>
            </a:extLst>
          </p:cNvPr>
          <p:cNvSpPr txBox="1"/>
          <p:nvPr/>
        </p:nvSpPr>
        <p:spPr>
          <a:xfrm>
            <a:off x="5013925" y="2826388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3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5DD6FA1-ED86-DF8C-0A1F-390588E2AB9F}"/>
              </a:ext>
            </a:extLst>
          </p:cNvPr>
          <p:cNvSpPr txBox="1"/>
          <p:nvPr/>
        </p:nvSpPr>
        <p:spPr>
          <a:xfrm>
            <a:off x="2995376" y="2764385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400" dirty="0"/>
              <a:t>الحملات على وسائل التواصل الاجتماعي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23A098C1-0086-F16C-401D-A04889BBA035}"/>
              </a:ext>
            </a:extLst>
          </p:cNvPr>
          <p:cNvSpPr/>
          <p:nvPr/>
        </p:nvSpPr>
        <p:spPr>
          <a:xfrm rot="5400000" flipV="1">
            <a:off x="5118889" y="3495115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031095C-973D-AF3C-CEC8-8FE07BFEFE08}"/>
              </a:ext>
            </a:extLst>
          </p:cNvPr>
          <p:cNvSpPr txBox="1"/>
          <p:nvPr/>
        </p:nvSpPr>
        <p:spPr>
          <a:xfrm>
            <a:off x="5013925" y="3742575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4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9F45465-73F2-9CAB-A3EE-7CFAF28E562C}"/>
              </a:ext>
            </a:extLst>
          </p:cNvPr>
          <p:cNvSpPr txBox="1"/>
          <p:nvPr/>
        </p:nvSpPr>
        <p:spPr>
          <a:xfrm>
            <a:off x="2995376" y="3680572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400" dirty="0"/>
              <a:t>الرسائل النصية والإيميلات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995155E3-3F24-51CD-A6A0-FCCF64BF1E55}"/>
              </a:ext>
            </a:extLst>
          </p:cNvPr>
          <p:cNvSpPr txBox="1"/>
          <p:nvPr/>
        </p:nvSpPr>
        <p:spPr>
          <a:xfrm>
            <a:off x="2696522" y="2043050"/>
            <a:ext cx="67536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/>
              <a:t>يشمل الترويج عدة أدوات، مثل: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="" xmlns:a16="http://schemas.microsoft.com/office/drawing/2014/main" id="{03CFA63A-129E-8174-BBA5-8C5C913EA64C}"/>
              </a:ext>
            </a:extLst>
          </p:cNvPr>
          <p:cNvSpPr/>
          <p:nvPr/>
        </p:nvSpPr>
        <p:spPr>
          <a:xfrm rot="5400000" flipV="1">
            <a:off x="2425378" y="2607891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9B17AA5-1C84-8D04-0460-4757BB194BD5}"/>
              </a:ext>
            </a:extLst>
          </p:cNvPr>
          <p:cNvSpPr txBox="1"/>
          <p:nvPr/>
        </p:nvSpPr>
        <p:spPr>
          <a:xfrm>
            <a:off x="2320414" y="2855351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5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93ADBCEB-9FF0-25C7-B55D-1C72D973FEB1}"/>
              </a:ext>
            </a:extLst>
          </p:cNvPr>
          <p:cNvSpPr txBox="1"/>
          <p:nvPr/>
        </p:nvSpPr>
        <p:spPr>
          <a:xfrm>
            <a:off x="1322279" y="2793348"/>
            <a:ext cx="1022170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400" dirty="0"/>
              <a:t>المؤتمرات الصحفية والندوات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24DEF0A6-A7F5-C9FB-5CEF-0E168C4B3E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730270"/>
              </p:ext>
            </p:extLst>
          </p:nvPr>
        </p:nvGraphicFramePr>
        <p:xfrm>
          <a:off x="1946385" y="4573281"/>
          <a:ext cx="8174826" cy="1826261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27249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249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249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138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شرح مبسط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مثال واقعي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الاستراتيجية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38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استهداف شريحة أو منطقة معينة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حملة مركزة على طلاب الجامعات في المدن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1. </a:t>
                      </a:r>
                      <a:r>
                        <a:rPr lang="ar-SA" sz="1400" dirty="0">
                          <a:effectLst/>
                        </a:rPr>
                        <a:t>استراتيجية التركيز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38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التركيز على أفضل وقت ومكان يظهر فيه المرشح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زيارة الأحياء الشعبية في أوقات الذروة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2. </a:t>
                      </a:r>
                      <a:r>
                        <a:rPr lang="ar-SA" sz="1400" dirty="0">
                          <a:effectLst/>
                        </a:rPr>
                        <a:t>استراتيجية التوقيت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38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تشتيت الانتباه عن هجوم متوقع من خصم قوي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إقامة مؤتمر مفاجئ لتغيير اتجاه النقاش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3. </a:t>
                      </a:r>
                      <a:r>
                        <a:rPr lang="ar-SA" sz="1400" dirty="0">
                          <a:effectLst/>
                        </a:rPr>
                        <a:t>استراتيجية التوجيه الخاطئ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38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مهاجمة مواقف الخصوم مباشرة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مقارنة وفضح تناقضات مرشح آخر أمام الجمهور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1400" dirty="0">
                          <a:effectLst/>
                        </a:rPr>
                        <a:t>4. </a:t>
                      </a:r>
                      <a:r>
                        <a:rPr lang="ar-SA" sz="1400" dirty="0">
                          <a:effectLst/>
                        </a:rPr>
                        <a:t>استراتيجية الحملة السلبية</a:t>
                      </a:r>
                      <a:endParaRPr lang="en-MY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69109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BC22AC5-906A-470E-6284-01E40432F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2FF3C598-3961-CD1E-F5FC-12F17E44A57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0382DC55-563C-8072-AE1B-14F0D5E6816C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32696178-26FB-A771-BBD5-72CDAFDEB7F9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8A8E3355-522D-A44B-9673-AFE00F3E61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B7E212-CB51-94E4-4AF0-2967827A04AA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4B626C5-B320-F39E-1E0C-C173C9DCE721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4.9</a:t>
            </a:r>
            <a:r>
              <a:rPr lang="ar-EG" sz="2800" b="1" dirty="0"/>
              <a:t>. التعبئة السياسية</a:t>
            </a:r>
            <a:endParaRPr lang="ar-JO" sz="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DED5897-E301-66E9-E4DC-F44805DEF566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6EC34358-CAB1-6F93-BD0F-7495897CB1F5}"/>
              </a:ext>
            </a:extLst>
          </p:cNvPr>
          <p:cNvSpPr/>
          <p:nvPr/>
        </p:nvSpPr>
        <p:spPr>
          <a:xfrm rot="5400000" flipV="1">
            <a:off x="8667802" y="2578928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B60F806-623E-DC97-781A-F3A7ED221C69}"/>
              </a:ext>
            </a:extLst>
          </p:cNvPr>
          <p:cNvSpPr txBox="1"/>
          <p:nvPr/>
        </p:nvSpPr>
        <p:spPr>
          <a:xfrm>
            <a:off x="8562838" y="2826388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6C26146-459C-7DBE-C02D-4AFA0BD627F7}"/>
              </a:ext>
            </a:extLst>
          </p:cNvPr>
          <p:cNvSpPr txBox="1"/>
          <p:nvPr/>
        </p:nvSpPr>
        <p:spPr>
          <a:xfrm>
            <a:off x="6544289" y="2625239"/>
            <a:ext cx="2042584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400" dirty="0"/>
              <a:t>تحفيز الجماهير على المشاركة (في الحملة، في الانتخابات)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077F5DF0-1258-8B9D-1C8C-2C79101F4337}"/>
              </a:ext>
            </a:extLst>
          </p:cNvPr>
          <p:cNvSpPr/>
          <p:nvPr/>
        </p:nvSpPr>
        <p:spPr>
          <a:xfrm rot="5400000" flipV="1">
            <a:off x="8667802" y="3507041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4F80F4F-E127-B83E-AD02-0F82CD3E5537}"/>
              </a:ext>
            </a:extLst>
          </p:cNvPr>
          <p:cNvSpPr txBox="1"/>
          <p:nvPr/>
        </p:nvSpPr>
        <p:spPr>
          <a:xfrm>
            <a:off x="8562838" y="3754501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993C956-7359-9C6D-2123-B8493A37569B}"/>
              </a:ext>
            </a:extLst>
          </p:cNvPr>
          <p:cNvSpPr txBox="1"/>
          <p:nvPr/>
        </p:nvSpPr>
        <p:spPr>
          <a:xfrm>
            <a:off x="6544289" y="3692498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400" dirty="0"/>
              <a:t>إرسال رسائل ميدانية وشخصية للناخبين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="" xmlns:a16="http://schemas.microsoft.com/office/drawing/2014/main" id="{E1ED6221-4CC6-DF80-DBE4-2C8D03C24B73}"/>
              </a:ext>
            </a:extLst>
          </p:cNvPr>
          <p:cNvSpPr/>
          <p:nvPr/>
        </p:nvSpPr>
        <p:spPr>
          <a:xfrm rot="5400000" flipV="1">
            <a:off x="5118889" y="2578928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1719757-859E-E2BD-7D71-6D342E7423B7}"/>
              </a:ext>
            </a:extLst>
          </p:cNvPr>
          <p:cNvSpPr txBox="1"/>
          <p:nvPr/>
        </p:nvSpPr>
        <p:spPr>
          <a:xfrm>
            <a:off x="5013925" y="2826388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3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17B4E9D-CC68-6B98-407E-86D9483EBDD6}"/>
              </a:ext>
            </a:extLst>
          </p:cNvPr>
          <p:cNvSpPr txBox="1"/>
          <p:nvPr/>
        </p:nvSpPr>
        <p:spPr>
          <a:xfrm>
            <a:off x="2995376" y="2764385"/>
            <a:ext cx="2042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400" dirty="0"/>
              <a:t>تنظيم أنشطة تطوعية لدعم المرشح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5C1336B-4946-D82A-3940-F19077FDE27C}"/>
              </a:ext>
            </a:extLst>
          </p:cNvPr>
          <p:cNvSpPr txBox="1"/>
          <p:nvPr/>
        </p:nvSpPr>
        <p:spPr>
          <a:xfrm>
            <a:off x="2696522" y="2043050"/>
            <a:ext cx="67536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/>
              <a:t>التعبئة السياسية هي 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D80DCBD-3603-0054-71C1-E098AD5D1D16}"/>
              </a:ext>
            </a:extLst>
          </p:cNvPr>
          <p:cNvSpPr txBox="1"/>
          <p:nvPr/>
        </p:nvSpPr>
        <p:spPr>
          <a:xfrm>
            <a:off x="2148683" y="3584302"/>
            <a:ext cx="375256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dirty="0">
                <a:highlight>
                  <a:srgbClr val="FFFF00"/>
                </a:highlight>
              </a:rPr>
              <a:t>✳️ المستشارون السياسيون يلعبون دورًا كبيرًا في هذه المهمة، لأنها تتطلب فهمًا نفسيًا وسلوكياً عميقًا للجمهور.</a:t>
            </a:r>
          </a:p>
        </p:txBody>
      </p:sp>
      <p:sp>
        <p:nvSpPr>
          <p:cNvPr id="21" name="Rectangle 1">
            <a:extLst>
              <a:ext uri="{FF2B5EF4-FFF2-40B4-BE49-F238E27FC236}">
                <a16:creationId xmlns="" xmlns:a16="http://schemas.microsoft.com/office/drawing/2014/main" id="{EBBBB49B-0B5F-EDD7-F94B-74D47CA39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6385" y="4897609"/>
            <a:ext cx="769913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sz="1600" dirty="0"/>
              <a:t>يشمل </a:t>
            </a:r>
            <a:r>
              <a:rPr lang="ar-EG" sz="1600" b="1" dirty="0"/>
              <a:t>"مثال على التعبئة السياسية: حملة مرشح شاب لعضوية البرلمان</a:t>
            </a:r>
            <a:r>
              <a:rPr lang="ar-JO" sz="1600" b="1" dirty="0"/>
              <a:t>"</a:t>
            </a:r>
            <a:endParaRPr lang="ar-EG" sz="1600" b="1" dirty="0"/>
          </a:p>
          <a:p>
            <a:pPr algn="r" rtl="1"/>
            <a:r>
              <a:rPr lang="en-MY" sz="1600" dirty="0"/>
              <a:t>🔹 </a:t>
            </a:r>
            <a:r>
              <a:rPr lang="ar-EG" sz="1600" dirty="0"/>
              <a:t>اسم المرشح: س</a:t>
            </a:r>
          </a:p>
          <a:p>
            <a:pPr algn="r" rtl="1"/>
            <a:r>
              <a:rPr lang="en-MY" sz="1600" dirty="0"/>
              <a:t>🔹 </a:t>
            </a:r>
            <a:r>
              <a:rPr lang="ar-EG" sz="1600" dirty="0"/>
              <a:t>الفئة المستهدفة: الشباب الجامعي والعاطلون عن العمل</a:t>
            </a:r>
          </a:p>
          <a:p>
            <a:pPr algn="r" rtl="1"/>
            <a:r>
              <a:rPr lang="en-MY" sz="1600" dirty="0"/>
              <a:t>🔹 </a:t>
            </a:r>
            <a:r>
              <a:rPr lang="ar-EG" sz="1600" dirty="0"/>
              <a:t>الرسالة السياسية: "فرص عمل عادلة لكل شاب"</a:t>
            </a:r>
          </a:p>
        </p:txBody>
      </p:sp>
    </p:spTree>
    <p:extLst>
      <p:ext uri="{BB962C8B-B14F-4D97-AF65-F5344CB8AC3E}">
        <p14:creationId xmlns:p14="http://schemas.microsoft.com/office/powerpoint/2010/main" val="5028012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0DE5DB3-20A4-4A66-8710-BD965D28B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A83B109C-DA34-0670-458C-CC21584A232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25C834BF-9217-03A9-8F07-E9213C7F471C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BDC23931-AF25-BF35-6F88-354740E2F9C3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31103A23-7086-5925-3A7C-62D602ACF7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00441D5-0EC8-E308-D5AE-5C6693C0270A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30596E9-26A1-BA65-4F2C-FEDF586BDA32}"/>
              </a:ext>
            </a:extLst>
          </p:cNvPr>
          <p:cNvSpPr txBox="1"/>
          <p:nvPr/>
        </p:nvSpPr>
        <p:spPr>
          <a:xfrm>
            <a:off x="1946385" y="1484930"/>
            <a:ext cx="8591059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4.10</a:t>
            </a:r>
            <a:r>
              <a:rPr lang="ar-EG" sz="2800" b="1" dirty="0"/>
              <a:t>. المكان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F927B44-DC77-0954-BC2E-092FEA8772FC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D1466BA5-ABAB-81E1-49EE-513B75E9970B}"/>
              </a:ext>
            </a:extLst>
          </p:cNvPr>
          <p:cNvSpPr/>
          <p:nvPr/>
        </p:nvSpPr>
        <p:spPr>
          <a:xfrm rot="5400000" flipV="1">
            <a:off x="8465504" y="2858540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BBB6FC0-78E1-24CE-7DA5-99F2DAE0AB9B}"/>
              </a:ext>
            </a:extLst>
          </p:cNvPr>
          <p:cNvSpPr txBox="1"/>
          <p:nvPr/>
        </p:nvSpPr>
        <p:spPr>
          <a:xfrm>
            <a:off x="8360540" y="3106000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11765EE-B475-8B2B-3306-DA542982003A}"/>
              </a:ext>
            </a:extLst>
          </p:cNvPr>
          <p:cNvSpPr txBox="1"/>
          <p:nvPr/>
        </p:nvSpPr>
        <p:spPr>
          <a:xfrm>
            <a:off x="6622986" y="2922770"/>
            <a:ext cx="1725358" cy="646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800" dirty="0"/>
              <a:t>أين يتواجد المرشح؟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BA6698FA-504F-E25B-79CF-F2D656A7DEE2}"/>
              </a:ext>
            </a:extLst>
          </p:cNvPr>
          <p:cNvSpPr/>
          <p:nvPr/>
        </p:nvSpPr>
        <p:spPr>
          <a:xfrm rot="5400000" flipV="1">
            <a:off x="8465504" y="3786653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BDAB7CB-65C4-D2C7-A5B0-4B405BB9E9DD}"/>
              </a:ext>
            </a:extLst>
          </p:cNvPr>
          <p:cNvSpPr txBox="1"/>
          <p:nvPr/>
        </p:nvSpPr>
        <p:spPr>
          <a:xfrm>
            <a:off x="8360540" y="4034113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337370D-4EB7-0CB5-6C2A-DA348EDE6E23}"/>
              </a:ext>
            </a:extLst>
          </p:cNvPr>
          <p:cNvSpPr txBox="1"/>
          <p:nvPr/>
        </p:nvSpPr>
        <p:spPr>
          <a:xfrm>
            <a:off x="6341991" y="3887583"/>
            <a:ext cx="20425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800" dirty="0"/>
              <a:t>كيف يتفاعل مع الجمهور؟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="" xmlns:a16="http://schemas.microsoft.com/office/drawing/2014/main" id="{389174DA-E1D2-4C58-B391-7D2C238F248B}"/>
              </a:ext>
            </a:extLst>
          </p:cNvPr>
          <p:cNvSpPr/>
          <p:nvPr/>
        </p:nvSpPr>
        <p:spPr>
          <a:xfrm rot="5400000" flipV="1">
            <a:off x="4916591" y="2858540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D7421E2-1F23-A775-8332-3BAEF57CA54A}"/>
              </a:ext>
            </a:extLst>
          </p:cNvPr>
          <p:cNvSpPr txBox="1"/>
          <p:nvPr/>
        </p:nvSpPr>
        <p:spPr>
          <a:xfrm>
            <a:off x="4811627" y="3106000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3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FA5D8D3-9F8A-768B-7A61-B460F98443D9}"/>
              </a:ext>
            </a:extLst>
          </p:cNvPr>
          <p:cNvSpPr txBox="1"/>
          <p:nvPr/>
        </p:nvSpPr>
        <p:spPr>
          <a:xfrm>
            <a:off x="2792941" y="2857740"/>
            <a:ext cx="20425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800" dirty="0"/>
              <a:t>ما هي قنوات الوصول والتواصل؟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3D70360-F85F-85EF-40D9-CD76769B9FAC}"/>
              </a:ext>
            </a:extLst>
          </p:cNvPr>
          <p:cNvSpPr txBox="1"/>
          <p:nvPr/>
        </p:nvSpPr>
        <p:spPr>
          <a:xfrm>
            <a:off x="2629057" y="2041699"/>
            <a:ext cx="67536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في التسويق التجاري، "المكان" يعني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b="1" dirty="0">
                <a:latin typeface="Arial" panose="020B0604020202020204" pitchFamily="34" charset="0"/>
              </a:rPr>
              <a:t>أين يتم توزيع المنتج؟</a:t>
            </a:r>
            <a:endParaRPr lang="en-US" dirty="0">
              <a:latin typeface="Arial" panose="020B0604020202020204" pitchFamily="34" charset="0"/>
            </a:endParaRPr>
          </a:p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في التسويق السياسي، "</a:t>
            </a:r>
            <a:r>
              <a:rPr lang="ar-SA" dirty="0">
                <a:solidFill>
                  <a:srgbClr val="FF0000"/>
                </a:solidFill>
                <a:latin typeface="Arial" panose="020B0604020202020204" pitchFamily="34" charset="0"/>
              </a:rPr>
              <a:t>المكان</a:t>
            </a:r>
            <a:r>
              <a:rPr lang="ar-SA" dirty="0">
                <a:latin typeface="Arial" panose="020B0604020202020204" pitchFamily="34" charset="0"/>
              </a:rPr>
              <a:t>" يعني:</a:t>
            </a:r>
            <a:endParaRPr lang="ar-EG" dirty="0"/>
          </a:p>
        </p:txBody>
      </p:sp>
      <p:sp>
        <p:nvSpPr>
          <p:cNvPr id="21" name="Rectangle 1">
            <a:extLst>
              <a:ext uri="{FF2B5EF4-FFF2-40B4-BE49-F238E27FC236}">
                <a16:creationId xmlns="" xmlns:a16="http://schemas.microsoft.com/office/drawing/2014/main" id="{C03AA6A4-6C42-ECBB-955C-C1A9FE932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0704" y="4787244"/>
            <a:ext cx="60971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sz="1600" dirty="0"/>
              <a:t>يشمل </a:t>
            </a:r>
            <a:r>
              <a:rPr lang="ar-EG" sz="1600" b="1" dirty="0">
                <a:solidFill>
                  <a:srgbClr val="C00000"/>
                </a:solidFill>
              </a:rPr>
              <a:t>"المكان" أو "التنسيب" </a:t>
            </a:r>
            <a:r>
              <a:rPr lang="ar-EG" sz="1600" dirty="0"/>
              <a:t>مجال المظهر الشخصي وبرامج التطوع. قد يكون لهذا النوع من التنسيب السياسي الذي يتكون من اجتماعات وبرامج تطوعية تأثير على قرار دعم </a:t>
            </a:r>
            <a:r>
              <a:rPr lang="ar-EG" sz="1600" dirty="0">
                <a:solidFill>
                  <a:srgbClr val="FF0000"/>
                </a:solidFill>
              </a:rPr>
              <a:t>واختيار مرشح وحزب سياسي </a:t>
            </a:r>
            <a:r>
              <a:rPr lang="ar-EG" sz="1600" dirty="0"/>
              <a:t>ينتمي </a:t>
            </a:r>
            <a:r>
              <a:rPr lang="ar-EG" sz="1600" dirty="0" smtClean="0"/>
              <a:t>إليه.</a:t>
            </a:r>
            <a:endParaRPr lang="ar-EG" sz="1600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33001" y="5613329"/>
            <a:ext cx="8531503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مثال تطبيقي</a:t>
            </a:r>
            <a:r>
              <a:rPr kumimoji="0" lang="en-US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إذا كان جمهورك المستهدف من الشباب، فـ"المكان" الأنسب لتوصيل الرسالة السياسية قد يكون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TikTok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أو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Instagram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، </a:t>
            </a:r>
            <a:r>
              <a:rPr kumimoji="0" lang="ar-S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وليس التجمعات التقليدية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67674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0C08438-C1D9-70CC-771C-C2192D4C2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7A1267C8-0270-6F05-1040-F3BB172962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E1041EC4-1F94-5975-D2A0-1360DDB7A081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82184E58-A58D-8EDF-DCB2-C6BDEA409C2F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22146311-EE11-B6FD-1424-B61B0B21D3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B37F384-DB57-7029-C366-7B44BFAE17E0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A3DE7A8-3F1D-EC32-740D-D755703D6493}"/>
              </a:ext>
            </a:extLst>
          </p:cNvPr>
          <p:cNvSpPr txBox="1"/>
          <p:nvPr/>
        </p:nvSpPr>
        <p:spPr>
          <a:xfrm>
            <a:off x="1946385" y="1484930"/>
            <a:ext cx="8591059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4.11</a:t>
            </a:r>
            <a:r>
              <a:rPr lang="ar-EG" sz="2800" b="1" dirty="0"/>
              <a:t>. ما الجديد في المفهوم الموسع للمزيج التسويق السياسي؟</a:t>
            </a:r>
          </a:p>
          <a:p>
            <a:pPr lvl="1" algn="r" rtl="1"/>
            <a:endParaRPr lang="ar-JO" sz="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6F82E39-6CC0-CA4F-D092-ACDED1B559F8}"/>
              </a:ext>
            </a:extLst>
          </p:cNvPr>
          <p:cNvSpPr/>
          <p:nvPr/>
        </p:nvSpPr>
        <p:spPr>
          <a:xfrm>
            <a:off x="6286961" y="2331101"/>
            <a:ext cx="2789538" cy="18760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D07C619-FE70-21DD-97D5-608D3706637A}"/>
              </a:ext>
            </a:extLst>
          </p:cNvPr>
          <p:cNvSpPr txBox="1"/>
          <p:nvPr/>
        </p:nvSpPr>
        <p:spPr>
          <a:xfrm>
            <a:off x="6286961" y="2414316"/>
            <a:ext cx="266064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+mj-lt"/>
              <a:buAutoNum type="arabicPeriod"/>
            </a:pPr>
            <a:r>
              <a:rPr lang="ar-EG" sz="1400" b="1" dirty="0"/>
              <a:t> المظهر الشخصي للمرشح</a:t>
            </a:r>
          </a:p>
          <a:p>
            <a:pPr algn="r"/>
            <a:r>
              <a:rPr lang="ar-EG" sz="1400" dirty="0"/>
              <a:t/>
            </a:r>
            <a:br>
              <a:rPr lang="ar-EG" sz="1400" dirty="0"/>
            </a:br>
            <a:r>
              <a:rPr lang="ar-EG" sz="1400" dirty="0"/>
              <a:t>كيف يظهر أمام الناس؟ هل يلبس مثلهم؟ هل يتحدث بلغتهم؟</a:t>
            </a:r>
          </a:p>
          <a:p>
            <a:pPr algn="r"/>
            <a:r>
              <a:rPr lang="ar-EG" sz="1400" dirty="0"/>
              <a:t>هل يحضر في الأماكن التي تعنيهم؟ مثل الأسواق، المساجد، الجامعات؟</a:t>
            </a:r>
          </a:p>
          <a:p>
            <a:pPr algn="r"/>
            <a:r>
              <a:rPr lang="ar-EG" sz="1400" dirty="0"/>
              <a:t>هذا النوع من الظهور </a:t>
            </a:r>
            <a:r>
              <a:rPr lang="ar-EG" sz="1400" b="1" dirty="0"/>
              <a:t>يعزز الثقة والانتماء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0AE14E7D-E58A-65E8-6F7A-9A3DA6185B37}"/>
              </a:ext>
            </a:extLst>
          </p:cNvPr>
          <p:cNvSpPr/>
          <p:nvPr/>
        </p:nvSpPr>
        <p:spPr>
          <a:xfrm>
            <a:off x="3177065" y="2331101"/>
            <a:ext cx="2789538" cy="18760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BF48E92-ACD5-BED5-16EE-BDB35646EAA3}"/>
              </a:ext>
            </a:extLst>
          </p:cNvPr>
          <p:cNvSpPr txBox="1"/>
          <p:nvPr/>
        </p:nvSpPr>
        <p:spPr>
          <a:xfrm>
            <a:off x="3177065" y="2414316"/>
            <a:ext cx="266064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+mj-lt"/>
              <a:buAutoNum type="arabicPeriod" startAt="2"/>
            </a:pPr>
            <a:r>
              <a:rPr lang="ar-EG" sz="1400" b="1" dirty="0"/>
              <a:t> الاهتمام الحقيقي بالمجتمع</a:t>
            </a:r>
          </a:p>
          <a:p>
            <a:pPr algn="r"/>
            <a:r>
              <a:rPr lang="ar-EG" sz="1400" dirty="0"/>
              <a:t/>
            </a:r>
            <a:br>
              <a:rPr lang="ar-EG" sz="1400" dirty="0"/>
            </a:br>
            <a:r>
              <a:rPr lang="ar-EG" sz="1400" dirty="0"/>
              <a:t>تنظيم أو المشاركة في حملات نظافة، دعم المحتاجين، الفعاليات الرياضية...</a:t>
            </a:r>
          </a:p>
          <a:p>
            <a:pPr algn="r"/>
            <a:r>
              <a:rPr lang="ar-EG" sz="1400" dirty="0"/>
              <a:t>هذا يبرز </a:t>
            </a:r>
            <a:r>
              <a:rPr lang="ar-EG" sz="1400" b="1" dirty="0"/>
              <a:t>الاهتمام الحقيقي بالمجتمع</a:t>
            </a:r>
            <a:r>
              <a:rPr lang="ar-EG" sz="1400" dirty="0"/>
              <a:t>، وليس فقط الكلام أو الوعود.</a:t>
            </a:r>
          </a:p>
          <a:p>
            <a:pPr algn="r"/>
            <a:r>
              <a:rPr lang="ar-EG" sz="1400" dirty="0"/>
              <a:t>يزيد من </a:t>
            </a:r>
            <a:r>
              <a:rPr lang="ar-EG" sz="1400" b="1" dirty="0"/>
              <a:t>الاحتكاك المباشر بالناس</a:t>
            </a:r>
            <a:r>
              <a:rPr lang="ar-EG" sz="1400" dirty="0"/>
              <a:t>، ويُظهر "القرب" والاهتمام.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026C5362-5562-770B-5251-4B2B52A3819C}"/>
              </a:ext>
            </a:extLst>
          </p:cNvPr>
          <p:cNvSpPr txBox="1"/>
          <p:nvPr/>
        </p:nvSpPr>
        <p:spPr>
          <a:xfrm>
            <a:off x="2322861" y="4268288"/>
            <a:ext cx="67536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endParaRPr lang="ar-EG" dirty="0"/>
          </a:p>
          <a:p>
            <a:pPr algn="r" rtl="1"/>
            <a:r>
              <a:rPr lang="en-MY" b="1" dirty="0"/>
              <a:t>🧠 </a:t>
            </a:r>
            <a:r>
              <a:rPr lang="ar-EG" b="1" dirty="0"/>
              <a:t>لماذا هذا مهم؟</a:t>
            </a:r>
          </a:p>
          <a:p>
            <a:pPr algn="r" rtl="1"/>
            <a:r>
              <a:rPr lang="ar-EG" dirty="0"/>
              <a:t>الناخب اليوم لا يكتفي بما يسمعه… بل يريد </a:t>
            </a:r>
            <a:r>
              <a:rPr lang="ar-EG" b="1" dirty="0"/>
              <a:t>أن يرى</a:t>
            </a:r>
            <a:r>
              <a:rPr lang="ar-EG" dirty="0"/>
              <a:t>.</a:t>
            </a:r>
          </a:p>
          <a:p>
            <a:pPr algn="r" rtl="1"/>
            <a:r>
              <a:rPr lang="ar-EG" dirty="0"/>
              <a:t>وجود المرشح في الميدان، ومشاركته في أنشطة واقعية، </a:t>
            </a:r>
            <a:r>
              <a:rPr lang="ar-EG" b="1" dirty="0"/>
              <a:t>يبني مصداقية عالية</a:t>
            </a:r>
            <a:r>
              <a:rPr lang="ar-EG" dirty="0"/>
              <a:t>.</a:t>
            </a:r>
          </a:p>
          <a:p>
            <a:pPr algn="r" rtl="1"/>
            <a:r>
              <a:rPr lang="ar-EG" dirty="0"/>
              <a:t>هذه الأفعال تؤثر على </a:t>
            </a:r>
            <a:r>
              <a:rPr lang="ar-EG" b="1" dirty="0"/>
              <a:t>القرار العاطفي والعملي</a:t>
            </a:r>
            <a:r>
              <a:rPr lang="ar-EG" dirty="0"/>
              <a:t> للناخب في دعم مرشح دون آخر.</a:t>
            </a:r>
          </a:p>
        </p:txBody>
      </p:sp>
    </p:spTree>
    <p:extLst>
      <p:ext uri="{BB962C8B-B14F-4D97-AF65-F5344CB8AC3E}">
        <p14:creationId xmlns:p14="http://schemas.microsoft.com/office/powerpoint/2010/main" val="3544457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319E917-413E-4C6B-5D47-355C916D4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E707EA3-BDE8-8EBF-4002-10004A1F0FD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8DEA31D3-4FC7-D5BE-2D0D-821004D28E62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80F1ECA8-7CA3-7AB2-0B71-7B0E84B8E179}"/>
              </a:ext>
            </a:extLst>
          </p:cNvPr>
          <p:cNvSpPr/>
          <p:nvPr/>
        </p:nvSpPr>
        <p:spPr>
          <a:xfrm>
            <a:off x="1333001" y="1039495"/>
            <a:ext cx="9345750" cy="5302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80815E01-BC04-8B5A-DA90-DDE6A0830A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486C940-A749-C7FE-3F95-DE269AA38E2D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1D0B1AF-3F79-1624-A2A6-CF3F32CEBEAA}"/>
              </a:ext>
            </a:extLst>
          </p:cNvPr>
          <p:cNvSpPr txBox="1"/>
          <p:nvPr/>
        </p:nvSpPr>
        <p:spPr>
          <a:xfrm>
            <a:off x="1946385" y="1484930"/>
            <a:ext cx="8591059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4.12</a:t>
            </a:r>
            <a:r>
              <a:rPr lang="ar-EG" sz="2800" b="1" dirty="0"/>
              <a:t>. </a:t>
            </a:r>
            <a:r>
              <a:rPr lang="ar-SA" sz="2800" b="1" dirty="0">
                <a:latin typeface="Arial" panose="020B0604020202020204" pitchFamily="34" charset="0"/>
              </a:rPr>
              <a:t>مثال تطبيقي</a:t>
            </a:r>
            <a:endParaRPr lang="ar-JO" sz="800" b="1" dirty="0"/>
          </a:p>
          <a:p>
            <a:pPr lvl="1" algn="r" rtl="1"/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A0C5D16-0DFB-D480-F9E2-7F7DC0FE3C4A}"/>
              </a:ext>
            </a:extLst>
          </p:cNvPr>
          <p:cNvSpPr txBox="1"/>
          <p:nvPr/>
        </p:nvSpPr>
        <p:spPr>
          <a:xfrm>
            <a:off x="6219255" y="2031233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6990EC2F-2932-5B37-6D35-41E9AF94E41C}"/>
              </a:ext>
            </a:extLst>
          </p:cNvPr>
          <p:cNvSpPr/>
          <p:nvPr/>
        </p:nvSpPr>
        <p:spPr>
          <a:xfrm rot="5400000" flipV="1">
            <a:off x="8465504" y="2858540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9DF2E75-09B1-D7F2-061D-945684B686D0}"/>
              </a:ext>
            </a:extLst>
          </p:cNvPr>
          <p:cNvSpPr txBox="1"/>
          <p:nvPr/>
        </p:nvSpPr>
        <p:spPr>
          <a:xfrm>
            <a:off x="8360540" y="3106000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1AD747F-4A30-3D3B-8796-5568941DA59A}"/>
              </a:ext>
            </a:extLst>
          </p:cNvPr>
          <p:cNvSpPr txBox="1"/>
          <p:nvPr/>
        </p:nvSpPr>
        <p:spPr>
          <a:xfrm>
            <a:off x="6622986" y="2922770"/>
            <a:ext cx="1725358" cy="646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1800" dirty="0"/>
              <a:t>حضور مباريات كرة قدم شبابية.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433CBDE9-2568-7085-2DC8-9B1D9053C674}"/>
              </a:ext>
            </a:extLst>
          </p:cNvPr>
          <p:cNvSpPr/>
          <p:nvPr/>
        </p:nvSpPr>
        <p:spPr>
          <a:xfrm rot="5400000" flipV="1">
            <a:off x="8465504" y="3786653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96BE592-39BF-E9BC-C5DF-4F9B8C31B87A}"/>
              </a:ext>
            </a:extLst>
          </p:cNvPr>
          <p:cNvSpPr txBox="1"/>
          <p:nvPr/>
        </p:nvSpPr>
        <p:spPr>
          <a:xfrm>
            <a:off x="8360540" y="4034113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032CC0D-C4A6-C02C-D190-9D59EB6A05AE}"/>
              </a:ext>
            </a:extLst>
          </p:cNvPr>
          <p:cNvSpPr txBox="1"/>
          <p:nvPr/>
        </p:nvSpPr>
        <p:spPr>
          <a:xfrm>
            <a:off x="5698950" y="3887583"/>
            <a:ext cx="268562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800" dirty="0"/>
              <a:t>المشاركة في تنظيف حديقة عامة مع المتطوعين.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="" xmlns:a16="http://schemas.microsoft.com/office/drawing/2014/main" id="{8DD70338-5AC5-D206-5C79-05E22733370E}"/>
              </a:ext>
            </a:extLst>
          </p:cNvPr>
          <p:cNvSpPr/>
          <p:nvPr/>
        </p:nvSpPr>
        <p:spPr>
          <a:xfrm rot="5400000" flipV="1">
            <a:off x="4916591" y="2858540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24B21A02-5A38-667F-9255-D292A59B3FD0}"/>
              </a:ext>
            </a:extLst>
          </p:cNvPr>
          <p:cNvSpPr txBox="1"/>
          <p:nvPr/>
        </p:nvSpPr>
        <p:spPr>
          <a:xfrm>
            <a:off x="4811627" y="3106000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3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DAEAE196-F7FD-1E32-A03D-A6D6861897C2}"/>
              </a:ext>
            </a:extLst>
          </p:cNvPr>
          <p:cNvSpPr txBox="1"/>
          <p:nvPr/>
        </p:nvSpPr>
        <p:spPr>
          <a:xfrm>
            <a:off x="2186609" y="2857740"/>
            <a:ext cx="26489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r>
              <a:rPr lang="ar-EG" sz="1800" dirty="0"/>
              <a:t>ارتداء زي بسيط، والتحدث باللهجة المحلية.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54440F4B-1C34-C5C9-67D2-841125A1D8EA}"/>
              </a:ext>
            </a:extLst>
          </p:cNvPr>
          <p:cNvSpPr txBox="1"/>
          <p:nvPr/>
        </p:nvSpPr>
        <p:spPr>
          <a:xfrm>
            <a:off x="2629057" y="2041699"/>
            <a:ext cx="67536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مرشح شاب يستهدف فئة الشباب.</a:t>
            </a:r>
            <a:endParaRPr lang="ar-J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dirty="0">
                <a:latin typeface="Arial" panose="020B0604020202020204" pitchFamily="34" charset="0"/>
              </a:rPr>
              <a:t>بدل أن يكتفي بخطابات في التلفاز، يقوم بـ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1" name="Rectangle 1">
            <a:extLst>
              <a:ext uri="{FF2B5EF4-FFF2-40B4-BE49-F238E27FC236}">
                <a16:creationId xmlns="" xmlns:a16="http://schemas.microsoft.com/office/drawing/2014/main" id="{D8E4AA03-16F3-9153-BF0E-AC2E6A980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0704" y="4879577"/>
            <a:ext cx="609715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dirty="0">
                <a:highlight>
                  <a:srgbClr val="FFFF00"/>
                </a:highlight>
              </a:rPr>
              <a:t>✳️ هذا النوع من "التوزيع أو التنسيب" يخلق شعورًا بـ:</a:t>
            </a:r>
          </a:p>
          <a:p>
            <a:pPr algn="r" rtl="1"/>
            <a:r>
              <a:rPr lang="ar-EG" dirty="0">
                <a:highlight>
                  <a:srgbClr val="FFFF00"/>
                </a:highlight>
              </a:rPr>
              <a:t>"هذا المرشح واحد منا، يفهمنا ويهتم بنا."</a:t>
            </a:r>
          </a:p>
        </p:txBody>
      </p:sp>
    </p:spTree>
    <p:extLst>
      <p:ext uri="{BB962C8B-B14F-4D97-AF65-F5344CB8AC3E}">
        <p14:creationId xmlns:p14="http://schemas.microsoft.com/office/powerpoint/2010/main" val="23256850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2385CD4-1661-A14E-F656-46E21F1B2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81C557C-1D78-C85E-E65E-3E53F3062A8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1494A868-5C8D-A95B-74FA-719DFA48D483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5F2EF7B7-4678-854E-BC4F-48E5F30BBCC4}"/>
              </a:ext>
            </a:extLst>
          </p:cNvPr>
          <p:cNvSpPr/>
          <p:nvPr/>
        </p:nvSpPr>
        <p:spPr>
          <a:xfrm>
            <a:off x="655983" y="990928"/>
            <a:ext cx="10022768" cy="5696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 dirty="0"/>
              <a:t>حملة مكافحة التدخين</a:t>
            </a:r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A137E9CC-F20F-7237-1676-B4146FD0D5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19F530-5D54-8324-FECC-142A8CE5D198}"/>
              </a:ext>
            </a:extLst>
          </p:cNvPr>
          <p:cNvSpPr txBox="1"/>
          <p:nvPr/>
        </p:nvSpPr>
        <p:spPr>
          <a:xfrm>
            <a:off x="1597402" y="111447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DB01F74-4775-414E-9D99-C8C4999637FC}"/>
              </a:ext>
            </a:extLst>
          </p:cNvPr>
          <p:cNvSpPr txBox="1"/>
          <p:nvPr/>
        </p:nvSpPr>
        <p:spPr>
          <a:xfrm>
            <a:off x="1119362" y="1150052"/>
            <a:ext cx="955939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4.12</a:t>
            </a:r>
            <a:r>
              <a:rPr lang="ar-EG" sz="2800" b="1" dirty="0"/>
              <a:t>. </a:t>
            </a:r>
            <a:r>
              <a:rPr lang="ar-SA" sz="2800" b="1" dirty="0">
                <a:latin typeface="Arial" panose="020B0604020202020204" pitchFamily="34" charset="0"/>
              </a:rPr>
              <a:t>المزيج التسويقي السياسي – حملة أوباما </a:t>
            </a:r>
            <a:r>
              <a:rPr lang="en-US" sz="2800" b="1" dirty="0">
                <a:latin typeface="Arial" panose="020B0604020202020204" pitchFamily="34" charset="0"/>
              </a:rPr>
              <a:t> </a:t>
            </a:r>
            <a:r>
              <a:rPr lang="ar-JO" sz="2800" b="1" dirty="0">
                <a:latin typeface="Arial" panose="020B0604020202020204" pitchFamily="34" charset="0"/>
              </a:rPr>
              <a:t>(</a:t>
            </a:r>
            <a:r>
              <a:rPr lang="ar-JO" sz="2800" b="1" dirty="0">
                <a:solidFill>
                  <a:srgbClr val="C00000"/>
                </a:solidFill>
                <a:latin typeface="Arial" panose="020B0604020202020204" pitchFamily="34" charset="0"/>
              </a:rPr>
              <a:t>مثال واقعي</a:t>
            </a:r>
            <a:r>
              <a:rPr lang="ar-JO" sz="2800" b="1" dirty="0">
                <a:latin typeface="Arial" panose="020B0604020202020204" pitchFamily="34" charset="0"/>
              </a:rPr>
              <a:t>)</a:t>
            </a:r>
            <a:r>
              <a:rPr lang="ar-SA" sz="2800" b="1" dirty="0">
                <a:latin typeface="Arial" panose="020B0604020202020204" pitchFamily="34" charset="0"/>
              </a:rPr>
              <a:t>2008:</a:t>
            </a:r>
            <a:endParaRPr lang="ar-JO" sz="800" b="1" dirty="0"/>
          </a:p>
          <a:p>
            <a:pPr lvl="1" algn="r" rtl="1"/>
            <a:endParaRPr lang="ar-EG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51CFB28-26C2-2ADF-865B-55B1DD8C7426}"/>
              </a:ext>
            </a:extLst>
          </p:cNvPr>
          <p:cNvSpPr txBox="1"/>
          <p:nvPr/>
        </p:nvSpPr>
        <p:spPr>
          <a:xfrm>
            <a:off x="6849128" y="1794244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4" name="Freeform: Shape 3">
            <a:extLst>
              <a:ext uri="{FF2B5EF4-FFF2-40B4-BE49-F238E27FC236}">
                <a16:creationId xmlns="" xmlns:a16="http://schemas.microsoft.com/office/drawing/2014/main" id="{8D00E008-7A5A-E47B-0BEB-01E59E06BE93}"/>
              </a:ext>
            </a:extLst>
          </p:cNvPr>
          <p:cNvSpPr/>
          <p:nvPr/>
        </p:nvSpPr>
        <p:spPr>
          <a:xfrm rot="5400000" flipV="1">
            <a:off x="9083045" y="1955745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B80EDA7-A911-4B7B-D870-3E19D0D4F82D}"/>
              </a:ext>
            </a:extLst>
          </p:cNvPr>
          <p:cNvSpPr txBox="1"/>
          <p:nvPr/>
        </p:nvSpPr>
        <p:spPr>
          <a:xfrm>
            <a:off x="8978081" y="2203205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89EFE45-0329-7B3D-E864-D9C42BFDB040}"/>
              </a:ext>
            </a:extLst>
          </p:cNvPr>
          <p:cNvSpPr txBox="1"/>
          <p:nvPr/>
        </p:nvSpPr>
        <p:spPr>
          <a:xfrm>
            <a:off x="6461662" y="2071677"/>
            <a:ext cx="254045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المنتج (</a:t>
            </a:r>
            <a:r>
              <a:rPr lang="en-US" sz="2000" dirty="0">
                <a:solidFill>
                  <a:schemeClr val="tx1"/>
                </a:solidFill>
              </a:rPr>
              <a:t>Product</a:t>
            </a:r>
            <a:r>
              <a:rPr lang="ar-JO" sz="2000" dirty="0">
                <a:solidFill>
                  <a:schemeClr val="tx1"/>
                </a:solidFill>
              </a:rPr>
              <a:t>)</a:t>
            </a:r>
            <a:endParaRPr lang="ar-SA" sz="20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22BC02B-892A-C425-2B8A-C3F4D64B8371}"/>
              </a:ext>
            </a:extLst>
          </p:cNvPr>
          <p:cNvSpPr txBox="1"/>
          <p:nvPr/>
        </p:nvSpPr>
        <p:spPr>
          <a:xfrm>
            <a:off x="5433656" y="2761773"/>
            <a:ext cx="28309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باراك أوباما نفسه: شاب، أول مرشح أسود للرئاسة، مثقف وخطيب متميز.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البرنامج: التغيير، العدالة الاجتماعية، إصلاح نظام الصحة.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الصورة الذهنية: رمز الأمل والتغيير.</a:t>
            </a:r>
            <a:endParaRPr lang="en-US" sz="1400" dirty="0"/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2B340CE3-8D0C-5A7E-1C8C-120C83C951BD}"/>
              </a:ext>
            </a:extLst>
          </p:cNvPr>
          <p:cNvSpPr/>
          <p:nvPr/>
        </p:nvSpPr>
        <p:spPr>
          <a:xfrm rot="5400000" flipV="1">
            <a:off x="9083046" y="4361893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CEEF7BB2-845E-628A-9D00-A2CF87B0A040}"/>
              </a:ext>
            </a:extLst>
          </p:cNvPr>
          <p:cNvSpPr txBox="1"/>
          <p:nvPr/>
        </p:nvSpPr>
        <p:spPr>
          <a:xfrm>
            <a:off x="8978082" y="4609353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BC282CB3-F9C4-5FFE-BCC8-21C035B19BFC}"/>
              </a:ext>
            </a:extLst>
          </p:cNvPr>
          <p:cNvSpPr txBox="1"/>
          <p:nvPr/>
        </p:nvSpPr>
        <p:spPr>
          <a:xfrm>
            <a:off x="7208939" y="4477825"/>
            <a:ext cx="179317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السعر (</a:t>
            </a:r>
            <a:r>
              <a:rPr lang="en-US" sz="2000" dirty="0">
                <a:solidFill>
                  <a:schemeClr val="tx1"/>
                </a:solidFill>
              </a:rPr>
              <a:t>Price</a:t>
            </a:r>
            <a:r>
              <a:rPr lang="ar-JO" sz="2000" dirty="0">
                <a:solidFill>
                  <a:schemeClr val="tx1"/>
                </a:solidFill>
              </a:rPr>
              <a:t>)</a:t>
            </a:r>
            <a:endParaRPr lang="ar-SA" sz="2000" dirty="0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3B41F151-4BC9-9781-1D1A-9244F46B9C36}"/>
              </a:ext>
            </a:extLst>
          </p:cNvPr>
          <p:cNvSpPr txBox="1"/>
          <p:nvPr/>
        </p:nvSpPr>
        <p:spPr>
          <a:xfrm>
            <a:off x="5236446" y="4921533"/>
            <a:ext cx="30105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على الناخب الأمريكي أن "يدفع" قرار التغيير:مثل التصويت لمرشح غير تقليدي (أول رئيس أسود)، وترك الأحزاب الكلاسيكية مثل الجمهوريين.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لكن السعر بدا منخفضًا بفضل خطابه الموحد والعاطفي.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0B57E43-7C2E-751E-64EB-1F9BE58FB306}"/>
              </a:ext>
            </a:extLst>
          </p:cNvPr>
          <p:cNvSpPr txBox="1"/>
          <p:nvPr/>
        </p:nvSpPr>
        <p:spPr>
          <a:xfrm>
            <a:off x="1865012" y="1745964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83DBBEE5-DEE2-DA12-76EA-983C770F635C}"/>
              </a:ext>
            </a:extLst>
          </p:cNvPr>
          <p:cNvSpPr/>
          <p:nvPr/>
        </p:nvSpPr>
        <p:spPr>
          <a:xfrm rot="5400000" flipV="1">
            <a:off x="4368753" y="1976106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3A8BB73-8DDB-15E8-99C4-31EEC1191B34}"/>
              </a:ext>
            </a:extLst>
          </p:cNvPr>
          <p:cNvSpPr txBox="1"/>
          <p:nvPr/>
        </p:nvSpPr>
        <p:spPr>
          <a:xfrm>
            <a:off x="4263789" y="2223566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3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AA4A56B-9CCE-2E69-85AD-4359D1E22B57}"/>
              </a:ext>
            </a:extLst>
          </p:cNvPr>
          <p:cNvSpPr txBox="1"/>
          <p:nvPr/>
        </p:nvSpPr>
        <p:spPr>
          <a:xfrm>
            <a:off x="2494646" y="2092038"/>
            <a:ext cx="179317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المكان (</a:t>
            </a:r>
            <a:r>
              <a:rPr lang="en-US" sz="2000" dirty="0">
                <a:solidFill>
                  <a:schemeClr val="tx1"/>
                </a:solidFill>
              </a:rPr>
              <a:t>Place</a:t>
            </a:r>
            <a:r>
              <a:rPr lang="ar-JO" sz="2000" dirty="0">
                <a:solidFill>
                  <a:schemeClr val="tx1"/>
                </a:solidFill>
              </a:rPr>
              <a:t>)</a:t>
            </a:r>
            <a:endParaRPr lang="ar-SA" sz="2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24D69A6-36D1-8A87-E5C2-4A05D4339567}"/>
              </a:ext>
            </a:extLst>
          </p:cNvPr>
          <p:cNvSpPr txBox="1"/>
          <p:nvPr/>
        </p:nvSpPr>
        <p:spPr>
          <a:xfrm>
            <a:off x="1082139" y="2761773"/>
            <a:ext cx="272841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استخدم الإنترنت بقوة (موقع إلكتروني احترافي، بريد إلكتروني مباشر للناخبين).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تواجد على الأرض من خلال جولات شعبية ومؤتمرات حية.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استخدم شبكات التواصل الاجتماعي (فيسبوك ويوتيوب بشكل خاص).</a:t>
            </a:r>
            <a:endParaRPr 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224A79F-A397-6321-D225-1059302C16A0}"/>
              </a:ext>
            </a:extLst>
          </p:cNvPr>
          <p:cNvSpPr txBox="1"/>
          <p:nvPr/>
        </p:nvSpPr>
        <p:spPr>
          <a:xfrm>
            <a:off x="1815318" y="2993645"/>
            <a:ext cx="42235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1400" b="1" dirty="0">
                <a:solidFill>
                  <a:srgbClr val="C00000"/>
                </a:solidFill>
              </a:rPr>
              <a:t> </a:t>
            </a:r>
            <a:r>
              <a:rPr lang="ar-EG" sz="1400" dirty="0"/>
              <a:t> </a:t>
            </a:r>
            <a:endParaRPr lang="en-US" sz="1400" dirty="0"/>
          </a:p>
          <a:p>
            <a:pPr lvl="1" algn="r" rtl="1"/>
            <a:endParaRPr lang="en-MY" sz="14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EE3D73F1-4BFD-E00C-2AC3-709D7B931169}"/>
              </a:ext>
            </a:extLst>
          </p:cNvPr>
          <p:cNvSpPr/>
          <p:nvPr/>
        </p:nvSpPr>
        <p:spPr>
          <a:xfrm rot="5400000" flipV="1">
            <a:off x="4280212" y="4397033"/>
            <a:ext cx="677443" cy="739912"/>
          </a:xfrm>
          <a:custGeom>
            <a:avLst/>
            <a:gdLst>
              <a:gd name="connsiteX0" fmla="*/ 1 w 740230"/>
              <a:gd name="connsiteY0" fmla="*/ 950044 h 950044"/>
              <a:gd name="connsiteX1" fmla="*/ 740230 w 740230"/>
              <a:gd name="connsiteY1" fmla="*/ 950044 h 950044"/>
              <a:gd name="connsiteX2" fmla="*/ 740230 w 740230"/>
              <a:gd name="connsiteY2" fmla="*/ 458548 h 950044"/>
              <a:gd name="connsiteX3" fmla="*/ 370115 w 740230"/>
              <a:gd name="connsiteY3" fmla="*/ 0 h 950044"/>
              <a:gd name="connsiteX4" fmla="*/ 0 w 740230"/>
              <a:gd name="connsiteY4" fmla="*/ 458548 h 950044"/>
              <a:gd name="connsiteX5" fmla="*/ 1 w 740230"/>
              <a:gd name="connsiteY5" fmla="*/ 458548 h 95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0230" h="950044">
                <a:moveTo>
                  <a:pt x="1" y="950044"/>
                </a:moveTo>
                <a:lnTo>
                  <a:pt x="740230" y="950044"/>
                </a:lnTo>
                <a:lnTo>
                  <a:pt x="740230" y="458548"/>
                </a:lnTo>
                <a:lnTo>
                  <a:pt x="370115" y="0"/>
                </a:lnTo>
                <a:lnTo>
                  <a:pt x="0" y="458548"/>
                </a:lnTo>
                <a:lnTo>
                  <a:pt x="1" y="4585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3FEC786-FEA5-1A9C-5184-FA1C6E6EDFD0}"/>
              </a:ext>
            </a:extLst>
          </p:cNvPr>
          <p:cNvSpPr txBox="1"/>
          <p:nvPr/>
        </p:nvSpPr>
        <p:spPr>
          <a:xfrm>
            <a:off x="4175248" y="4644493"/>
            <a:ext cx="8873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2800" b="1">
                <a:solidFill>
                  <a:sysClr val="windowText" lastClr="000000"/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ctr"/>
            <a:r>
              <a:rPr lang="ar-JO" sz="1400" dirty="0">
                <a:solidFill>
                  <a:schemeClr val="bg1"/>
                </a:solidFill>
              </a:rPr>
              <a:t>4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2F15334F-0D4B-2215-687F-7AD1521829E0}"/>
              </a:ext>
            </a:extLst>
          </p:cNvPr>
          <p:cNvSpPr txBox="1"/>
          <p:nvPr/>
        </p:nvSpPr>
        <p:spPr>
          <a:xfrm>
            <a:off x="1644216" y="4512965"/>
            <a:ext cx="255506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x-none"/>
            </a:defPPr>
            <a:lvl1pPr algn="r" rtl="1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  <a:latin typeface="A Jannat LT" panose="01000000000000000000" pitchFamily="2" charset="-78"/>
                <a:cs typeface="A Jannat LT" panose="01000000000000000000" pitchFamily="2" charset="-78"/>
              </a:defRPr>
            </a:lvl1pPr>
          </a:lstStyle>
          <a:p>
            <a:pPr algn="justLow"/>
            <a:r>
              <a:rPr lang="ar-SA" sz="2000" dirty="0">
                <a:solidFill>
                  <a:schemeClr val="tx1"/>
                </a:solidFill>
              </a:rPr>
              <a:t>الترويج (</a:t>
            </a:r>
            <a:r>
              <a:rPr lang="en-US" sz="2000" dirty="0">
                <a:solidFill>
                  <a:schemeClr val="tx1"/>
                </a:solidFill>
              </a:rPr>
              <a:t>Promotion</a:t>
            </a:r>
            <a:r>
              <a:rPr lang="ar-JO" sz="2000" dirty="0">
                <a:solidFill>
                  <a:schemeClr val="tx1"/>
                </a:solidFill>
              </a:rPr>
              <a:t>)</a:t>
            </a:r>
            <a:endParaRPr lang="ar-SA" sz="2000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AA1B5AB3-2673-BF41-E262-47A44B241C13}"/>
              </a:ext>
            </a:extLst>
          </p:cNvPr>
          <p:cNvSpPr txBox="1"/>
          <p:nvPr/>
        </p:nvSpPr>
        <p:spPr>
          <a:xfrm>
            <a:off x="987237" y="5216726"/>
            <a:ext cx="27284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شعار الحملة: </a:t>
            </a:r>
            <a:r>
              <a:rPr lang="en-US" sz="1400" dirty="0"/>
              <a:t>Yes We Can</a:t>
            </a:r>
            <a:endParaRPr lang="ar-JO" sz="14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مقاطع فيديو مؤثرة، لقاءات مع مشاهير،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JO" sz="1400" dirty="0"/>
              <a:t>موسيقى الحملة.مشاركة مجتمعية: دعم كبير من الشباب والمتطوعين.خطب مؤثرة جذبت مختلف الفئات.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811370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9F9EC93-FAD4-5431-4585-4A0460A83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E2DCF56F-7FE4-6E87-F67A-1F76927BAAE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FE02482E-8D97-12E8-24C2-124175C9C188}"/>
              </a:ext>
            </a:extLst>
          </p:cNvPr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A1EE4A17-C8ED-B713-8E06-BCF8C91B30F9}"/>
              </a:ext>
            </a:extLst>
          </p:cNvPr>
          <p:cNvSpPr/>
          <p:nvPr/>
        </p:nvSpPr>
        <p:spPr>
          <a:xfrm>
            <a:off x="1332365" y="1507640"/>
            <a:ext cx="9345750" cy="4952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 3. اعتماد وسائل غير مناسبة اختيار وسيلة إعلام أو توقيت غير ملائم. مثال: حملة في الراديو في مجتمع يستهلك المحتوى عبر يوتيوب</a:t>
            </a:r>
          </a:p>
          <a:p>
            <a:endParaRPr lang="ar-EG" b="1" dirty="0"/>
          </a:p>
          <a:p>
            <a:r>
              <a:rPr lang="ar-EG" dirty="0"/>
              <a:t> 3. اعتماد وسائل غير مناسبة اختيار وسيلة إعلام أو توقيت غير ملائ</a:t>
            </a:r>
          </a:p>
          <a:p>
            <a:endParaRPr lang="ar-EG" dirty="0"/>
          </a:p>
          <a:p>
            <a:endParaRPr lang="ar-EG" dirty="0"/>
          </a:p>
          <a:p>
            <a:r>
              <a:rPr lang="ar-EG" dirty="0"/>
              <a:t> 3. اعتماد وسائل غير مناسبة اختيار وسيلة إعلام أو توقيت غير ملائم. مثال: حملة في الراديو في مجتمع يستهلك المحتوى عبر يوتيوبم. مثال: حملة في الراديو في مجتمع يستهلك المحتوى عبر يوتيوب 3. اعتما 3. اعتماد وسائل غير مناسبة اختيار وسيلة إعلام أو توقيت غير ملائم. مثال: حملة في الراديو في مجتمع يستهلك المحتوى عبر يوتيوبد وسائل غير مناسبة اختيار وسيلة إعلام أو توقيت غير ملائم. مثال: حملة في الراديو في مجتمع يستهلك المحتوى عبر يوتيوب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2C5E9E46-4DD7-7DBD-E255-E15F66E777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D08D5EA-C495-35C3-4BE1-1DA33074A2A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67589B7-426F-7ABB-B570-437B33731213}"/>
              </a:ext>
            </a:extLst>
          </p:cNvPr>
          <p:cNvSpPr txBox="1"/>
          <p:nvPr/>
        </p:nvSpPr>
        <p:spPr>
          <a:xfrm>
            <a:off x="2197290" y="1902279"/>
            <a:ext cx="80401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/>
            <a:r>
              <a:rPr lang="ar-JO" sz="2800" b="1" dirty="0"/>
              <a:t>5</a:t>
            </a:r>
            <a:r>
              <a:rPr lang="ar-EG" sz="2800" b="1" dirty="0"/>
              <a:t>. الخلاصة</a:t>
            </a:r>
            <a:endParaRPr lang="en-US" sz="1400" dirty="0"/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9BBC05D-883B-26D3-1635-C695440FB288}"/>
              </a:ext>
            </a:extLst>
          </p:cNvPr>
          <p:cNvSpPr txBox="1"/>
          <p:nvPr/>
        </p:nvSpPr>
        <p:spPr>
          <a:xfrm>
            <a:off x="2324318" y="2552633"/>
            <a:ext cx="736184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/>
              <a:t> يُعد المرشح السياسي بمثابة "منتج" يُسوَّق للجمهور خلال الحملات الانتخابية، حيث يتم تقديمه من خلال صفاته الشخصية وبرنامجه السياسي وخطابه العام. </a:t>
            </a:r>
            <a:r>
              <a:rPr lang="ar-EG" dirty="0">
                <a:solidFill>
                  <a:srgbClr val="FF0000"/>
                </a:solidFill>
              </a:rPr>
              <a:t>ويُوجّه هذا التسويق إلى جمهور </a:t>
            </a:r>
            <a:r>
              <a:rPr lang="ar-EG" dirty="0"/>
              <a:t>مستهدف من الناخبين، يتم تحديده وفقًا لاهتماماته واحتياجاته (مثل الشباب، المرأة، أو الطبقة العاملة</a:t>
            </a:r>
            <a:r>
              <a:rPr lang="ar-EG" dirty="0" smtClean="0"/>
              <a:t>).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 smtClean="0"/>
              <a:t> </a:t>
            </a:r>
            <a:r>
              <a:rPr lang="ar-EG" dirty="0"/>
              <a:t>وتُبنى الحملة </a:t>
            </a:r>
            <a:r>
              <a:rPr lang="ar-EG" dirty="0">
                <a:solidFill>
                  <a:srgbClr val="FF0000"/>
                </a:solidFill>
              </a:rPr>
              <a:t>على رسالة سياسية واضحة تعبّر </a:t>
            </a:r>
            <a:r>
              <a:rPr lang="ar-EG" dirty="0"/>
              <a:t>عن رؤية المرشح وتلامس قضايا الناس. ويستخدم المرشح "المزيج التسويقي السياسي" الذي يتكوّن من: المنتج (المرشح وبرنامجه)، السعر (التكلفة السياسية التي يتحمّلها الناخب)، التوزيع (قنوات التواصل مع الجمهور)، والترويج (أساليب الإقناع كالإعلانات والمناظرات ووسائل التواصل). </a:t>
            </a:r>
            <a:endParaRPr lang="ar-EG" dirty="0" smtClean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dirty="0" smtClean="0"/>
              <a:t>هذا </a:t>
            </a:r>
            <a:r>
              <a:rPr lang="ar-EG" dirty="0"/>
              <a:t>النموذج يهدف إلى بناء </a:t>
            </a:r>
            <a:r>
              <a:rPr lang="ar-EG" dirty="0">
                <a:solidFill>
                  <a:srgbClr val="FF0000"/>
                </a:solidFill>
              </a:rPr>
              <a:t>صورة إيجابية للمرشح وتحفيز الناخبين </a:t>
            </a:r>
            <a:r>
              <a:rPr lang="ar-EG" dirty="0"/>
              <a:t>على دعمه يوم الاقتراع</a:t>
            </a:r>
            <a:r>
              <a:rPr lang="ar-EG" dirty="0" smtClean="0"/>
              <a:t>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2099358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04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purl.org/dc/elements/1.1/"/>
    <ds:schemaRef ds:uri="d13aca44-ef33-4cf4-9980-7f0b00e6eeb9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C5AEC88-7DB5-43C5-9E53-9C4AE9F5CA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9631</TotalTime>
  <Words>3373</Words>
  <Application>Microsoft Office PowerPoint</Application>
  <PresentationFormat>Widescreen</PresentationFormat>
  <Paragraphs>517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 Jannat LT</vt:lpstr>
      <vt:lpstr>Adobe Fan Heiti Std B</vt:lpstr>
      <vt:lpstr>Alexandria</vt:lpstr>
      <vt:lpstr>Arial</vt:lpstr>
      <vt:lpstr>Calibri</vt:lpstr>
      <vt:lpstr>Calibri Light</vt:lpstr>
      <vt:lpstr>Microsoft Uighur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ok 2all</cp:lastModifiedBy>
  <cp:revision>516</cp:revision>
  <dcterms:created xsi:type="dcterms:W3CDTF">2023-04-29T09:08:00Z</dcterms:created>
  <dcterms:modified xsi:type="dcterms:W3CDTF">2025-08-01T16:30:29Z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