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12192000"/>
  <p:notesSz cx="6858000" cy="9144000"/>
  <p:embeddedFontLst>
    <p:embeddedFont>
      <p:font typeface="Garamond"/>
      <p:regular r:id="rId48"/>
      <p:bold r:id="rId49"/>
      <p:italic r:id="rId50"/>
      <p:boldItalic r:id="rId51"/>
    </p:embeddedFont>
    <p:embeddedFont>
      <p:font typeface="Helvetica Neue"/>
      <p:regular r:id="rId52"/>
      <p:bold r:id="rId53"/>
      <p:italic r:id="rId54"/>
      <p:boldItalic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Garamond-regular.fntdata"/><Relationship Id="rId47" Type="http://schemas.openxmlformats.org/officeDocument/2006/relationships/slide" Target="slides/slide43.xml"/><Relationship Id="rId49" Type="http://schemas.openxmlformats.org/officeDocument/2006/relationships/font" Target="fonts/Garamond-bold.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Garamond-boldItalic.fntdata"/><Relationship Id="rId50" Type="http://schemas.openxmlformats.org/officeDocument/2006/relationships/font" Target="fonts/Garamond-italic.fntdata"/><Relationship Id="rId53" Type="http://schemas.openxmlformats.org/officeDocument/2006/relationships/font" Target="fonts/HelveticaNeue-bold.fntdata"/><Relationship Id="rId52" Type="http://schemas.openxmlformats.org/officeDocument/2006/relationships/font" Target="fonts/HelveticaNeue-regular.fntdata"/><Relationship Id="rId11" Type="http://schemas.openxmlformats.org/officeDocument/2006/relationships/slide" Target="slides/slide7.xml"/><Relationship Id="rId55" Type="http://schemas.openxmlformats.org/officeDocument/2006/relationships/font" Target="fonts/HelveticaNeue-boldItalic.fntdata"/><Relationship Id="rId10" Type="http://schemas.openxmlformats.org/officeDocument/2006/relationships/slide" Target="slides/slide6.xml"/><Relationship Id="rId54" Type="http://schemas.openxmlformats.org/officeDocument/2006/relationships/font" Target="fonts/HelveticaNeue-italic.fnt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9d19b5a0ec_0_99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g29d19b5a0ec_0_99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29c76defbdf_0_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 name="Google Shape;127;g29c76defbdf_0_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9d4b843d83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g29d4b843d83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9d4b843d83_0_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g29d4b843d83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g29d4b843d83_0_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g29d4b843d83_0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29d4b843d83_0_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5" name="Google Shape;175;g29d4b843d83_0_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g29d4b843d83_0_4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7" name="Google Shape;187;g29d4b843d83_0_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g29d4b843d83_0_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9" name="Google Shape;199;g29d4b843d83_0_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29d4b843d83_0_5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1" name="Google Shape;211;g29d4b843d83_0_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29d4b843d83_0_6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3" name="Google Shape;223;g29d4b843d83_0_6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29d4b843d83_0_4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g29d4b843d83_0_4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29d4b843d83_0_40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7" name="Google Shape;247;g29d4b843d83_0_40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g29d4b843d83_0_4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9" name="Google Shape;259;g29d4b843d83_0_4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g29d4b843d83_0_4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1" name="Google Shape;271;g29d4b843d83_0_4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29d4b843d83_0_4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3" name="Google Shape;283;g29d4b843d83_0_4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9d4b843d83_0_47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5" name="Google Shape;295;g29d4b843d83_0_4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29d4b843d83_0_4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7" name="Google Shape;307;g29d4b843d83_0_48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g29d4b843d83_0_49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9" name="Google Shape;319;g29d4b843d83_0_49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29d4b843d83_0_5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1" name="Google Shape;331;g29d4b843d83_0_5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29d4b843d83_0_5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3" name="Google Shape;343;g29d4b843d83_0_5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29d4b843d83_0_5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5" name="Google Shape;355;g29d4b843d83_0_5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29d4b843d83_0_59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7" name="Google Shape;367;g29d4b843d83_0_5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g29d4b843d83_0_5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g29d4b843d83_0_5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g29d4b843d83_0_58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1" name="Google Shape;391;g29d4b843d83_0_58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9d4b843d83_0_60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3" name="Google Shape;403;g29d4b843d83_0_60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29d4b843d83_0_6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5" name="Google Shape;415;g29d4b843d83_0_6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g29d4b843d83_0_6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7" name="Google Shape;427;g29d4b843d83_0_6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29d4b843d83_0_63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9" name="Google Shape;439;g29d4b843d83_0_6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29d4b843d83_0_64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1" name="Google Shape;451;g29d4b843d83_0_6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g29d4b843d83_0_66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3" name="Google Shape;463;g29d4b843d83_0_6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g29d4b843d83_0_67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5" name="Google Shape;475;g29d4b843d83_0_6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29d4b843d83_0_70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7" name="Google Shape;487;g29d4b843d83_0_70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29d4b843d83_0_7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9" name="Google Shape;499;g29d4b843d83_0_7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9" name="Shape 509"/>
        <p:cNvGrpSpPr/>
        <p:nvPr/>
      </p:nvGrpSpPr>
      <p:grpSpPr>
        <a:xfrm>
          <a:off x="0" y="0"/>
          <a:ext cx="0" cy="0"/>
          <a:chOff x="0" y="0"/>
          <a:chExt cx="0" cy="0"/>
        </a:xfrm>
      </p:grpSpPr>
      <p:sp>
        <p:nvSpPr>
          <p:cNvPr id="510" name="Google Shape;510;g29d4b843d83_0_72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1" name="Google Shape;511;g29d4b843d83_0_7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g29d4b843d83_0_73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3" name="Google Shape;523;g29d4b843d83_0_7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g29d4b843d83_0_74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5" name="Google Shape;535;g29d4b843d83_0_7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5" name="Shape 545"/>
        <p:cNvGrpSpPr/>
        <p:nvPr/>
      </p:nvGrpSpPr>
      <p:grpSpPr>
        <a:xfrm>
          <a:off x="0" y="0"/>
          <a:ext cx="0" cy="0"/>
          <a:chOff x="0" y="0"/>
          <a:chExt cx="0" cy="0"/>
        </a:xfrm>
      </p:grpSpPr>
      <p:sp>
        <p:nvSpPr>
          <p:cNvPr id="546" name="Google Shape;546;g29d4b843d83_0_75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7" name="Google Shape;547;g29d4b843d83_0_7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g29d4b843d83_0_77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9" name="Google Shape;559;g29d4b843d83_0_77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9" name="Shape 569"/>
        <p:cNvGrpSpPr/>
        <p:nvPr/>
      </p:nvGrpSpPr>
      <p:grpSpPr>
        <a:xfrm>
          <a:off x="0" y="0"/>
          <a:ext cx="0" cy="0"/>
          <a:chOff x="0" y="0"/>
          <a:chExt cx="0" cy="0"/>
        </a:xfrm>
      </p:grpSpPr>
      <p:sp>
        <p:nvSpPr>
          <p:cNvPr id="570" name="Google Shape;570;g29d4b843d83_0_78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1" name="Google Shape;571;g29d4b843d83_0_78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1" name="Shape 581"/>
        <p:cNvGrpSpPr/>
        <p:nvPr/>
      </p:nvGrpSpPr>
      <p:grpSpPr>
        <a:xfrm>
          <a:off x="0" y="0"/>
          <a:ext cx="0" cy="0"/>
          <a:chOff x="0" y="0"/>
          <a:chExt cx="0" cy="0"/>
        </a:xfrm>
      </p:grpSpPr>
      <p:sp>
        <p:nvSpPr>
          <p:cNvPr id="582" name="Google Shape;582;g29db5a49cf2_0_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3" name="Google Shape;583;g29db5a49cf2_0_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29db5a49cf2_0_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5" name="Google Shape;595;g29db5a49cf2_0_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7" name="Google Shape;607;p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8" name="Google Shape;608;p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2"/>
          <p:cNvSpPr/>
          <p:nvPr>
            <p:ph idx="2" type="pic"/>
          </p:nvPr>
        </p:nvSpPr>
        <p:spPr>
          <a:xfrm>
            <a:off x="1" y="0"/>
            <a:ext cx="9740898" cy="59626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7" name="Shape 17"/>
        <p:cNvGrpSpPr/>
        <p:nvPr/>
      </p:nvGrpSpPr>
      <p:grpSpPr>
        <a:xfrm>
          <a:off x="0" y="0"/>
          <a:ext cx="0" cy="0"/>
          <a:chOff x="0" y="0"/>
          <a:chExt cx="0" cy="0"/>
        </a:xfrm>
      </p:grpSpPr>
      <p:sp>
        <p:nvSpPr>
          <p:cNvPr id="18" name="Google Shape;18;p3"/>
          <p:cNvSpPr/>
          <p:nvPr>
            <p:ph idx="2" type="pic"/>
          </p:nvPr>
        </p:nvSpPr>
        <p:spPr>
          <a:xfrm>
            <a:off x="7088924" y="508820"/>
            <a:ext cx="3701847" cy="5184057"/>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 name="Shape 19"/>
        <p:cNvGrpSpPr/>
        <p:nvPr/>
      </p:nvGrpSpPr>
      <p:grpSpPr>
        <a:xfrm>
          <a:off x="0" y="0"/>
          <a:ext cx="0" cy="0"/>
          <a:chOff x="0" y="0"/>
          <a:chExt cx="0" cy="0"/>
        </a:xfrm>
      </p:grpSpPr>
      <p:sp>
        <p:nvSpPr>
          <p:cNvPr id="20" name="Google Shape;20;p4"/>
          <p:cNvSpPr/>
          <p:nvPr>
            <p:ph idx="2" type="pic"/>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0"/>
            <a:ext cx="12192000" cy="68580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3" name="Shape 23"/>
        <p:cNvGrpSpPr/>
        <p:nvPr/>
      </p:nvGrpSpPr>
      <p:grpSpPr>
        <a:xfrm>
          <a:off x="0" y="0"/>
          <a:ext cx="0" cy="0"/>
          <a:chOff x="0" y="0"/>
          <a:chExt cx="0" cy="0"/>
        </a:xfrm>
      </p:grpSpPr>
      <p:sp>
        <p:nvSpPr>
          <p:cNvPr id="24" name="Google Shape;24;p6"/>
          <p:cNvSpPr/>
          <p:nvPr>
            <p:ph idx="2" type="pic"/>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5" name="Shape 25"/>
        <p:cNvGrpSpPr/>
        <p:nvPr/>
      </p:nvGrpSpPr>
      <p:grpSpPr>
        <a:xfrm>
          <a:off x="0" y="0"/>
          <a:ext cx="0" cy="0"/>
          <a:chOff x="0" y="0"/>
          <a:chExt cx="0" cy="0"/>
        </a:xfrm>
      </p:grpSpPr>
      <p:sp>
        <p:nvSpPr>
          <p:cNvPr id="26" name="Google Shape;26;p7"/>
          <p:cNvSpPr/>
          <p:nvPr>
            <p:ph idx="2" type="pic"/>
          </p:nvPr>
        </p:nvSpPr>
        <p:spPr>
          <a:xfrm>
            <a:off x="1127760" y="1123950"/>
            <a:ext cx="993648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7" name="Shape 27"/>
        <p:cNvGrpSpPr/>
        <p:nvPr/>
      </p:nvGrpSpPr>
      <p:grpSpPr>
        <a:xfrm>
          <a:off x="0" y="0"/>
          <a:ext cx="0" cy="0"/>
          <a:chOff x="0" y="0"/>
          <a:chExt cx="0" cy="0"/>
        </a:xfrm>
      </p:grpSpPr>
      <p:sp>
        <p:nvSpPr>
          <p:cNvPr id="28" name="Google Shape;28;p8"/>
          <p:cNvSpPr/>
          <p:nvPr>
            <p:ph idx="2" type="pic"/>
          </p:nvPr>
        </p:nvSpPr>
        <p:spPr>
          <a:xfrm>
            <a:off x="0" y="1"/>
            <a:ext cx="6826172" cy="6857998"/>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 name="Shape 29"/>
        <p:cNvGrpSpPr/>
        <p:nvPr/>
      </p:nvGrpSpPr>
      <p:grpSpPr>
        <a:xfrm>
          <a:off x="0" y="0"/>
          <a:ext cx="0" cy="0"/>
          <a:chOff x="0" y="0"/>
          <a:chExt cx="0" cy="0"/>
        </a:xfrm>
      </p:grpSpPr>
      <p:sp>
        <p:nvSpPr>
          <p:cNvPr id="30" name="Google Shape;30;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2" name="Google Shape;3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3.png"/><Relationship Id="rId5"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www.esl-lab.com/academic-english/college-scholarships/" TargetMode="Externa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hyperlink" Target="https://www.esl-lab.com/easy/college-life/" TargetMode="Externa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hyperlink" Target="https://www.esl-lab.com/easy/holiday-traditions/" TargetMode="Externa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www.esl-lab.com/easy/apartments-for-rent/" TargetMode="Externa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5.png"/><Relationship Id="rId6"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4" name="Google Shape;104;p20"/>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019"/>
            </a:srgbClr>
          </a:solidFill>
          <a:ln>
            <a:noFill/>
          </a:ln>
        </p:spPr>
      </p:pic>
      <p:sp>
        <p:nvSpPr>
          <p:cNvPr id="105" name="Google Shape;105;p20"/>
          <p:cNvSpPr txBox="1"/>
          <p:nvPr/>
        </p:nvSpPr>
        <p:spPr>
          <a:xfrm>
            <a:off x="6307898" y="2785710"/>
            <a:ext cx="4326300" cy="769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4400"/>
              <a:buFont typeface="Arial"/>
              <a:buNone/>
            </a:pPr>
            <a:r>
              <a:rPr b="1" i="0" lang="en-US" sz="4400" u="none" cap="none" strike="noStrike">
                <a:solidFill>
                  <a:srgbClr val="00B0F0"/>
                </a:solidFill>
                <a:latin typeface="Times New Roman"/>
                <a:ea typeface="Times New Roman"/>
                <a:cs typeface="Times New Roman"/>
                <a:sym typeface="Times New Roman"/>
              </a:rPr>
              <a:t>English </a:t>
            </a:r>
            <a:r>
              <a:rPr b="1" lang="en-US" sz="4400">
                <a:solidFill>
                  <a:srgbClr val="00B0F0"/>
                </a:solidFill>
                <a:latin typeface="Times New Roman"/>
                <a:ea typeface="Times New Roman"/>
                <a:cs typeface="Times New Roman"/>
                <a:sym typeface="Times New Roman"/>
              </a:rPr>
              <a:t>Course</a:t>
            </a:r>
            <a:endParaRPr b="0" i="0" sz="1400" u="none" cap="none" strike="noStrike">
              <a:solidFill>
                <a:srgbClr val="000000"/>
              </a:solidFill>
              <a:latin typeface="Arial"/>
              <a:ea typeface="Arial"/>
              <a:cs typeface="Arial"/>
              <a:sym typeface="Arial"/>
            </a:endParaRPr>
          </a:p>
        </p:txBody>
      </p:sp>
      <p:sp>
        <p:nvSpPr>
          <p:cNvPr id="106" name="Google Shape;106;p20"/>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800"/>
              <a:buFont typeface="Arial"/>
              <a:buNone/>
            </a:pPr>
            <a:r>
              <a:rPr b="1" lang="en-US" sz="3200">
                <a:solidFill>
                  <a:schemeClr val="dk1"/>
                </a:solidFill>
                <a:latin typeface="Times New Roman"/>
                <a:ea typeface="Times New Roman"/>
                <a:cs typeface="Times New Roman"/>
                <a:sym typeface="Times New Roman"/>
              </a:rPr>
              <a:t>Listening </a:t>
            </a:r>
            <a:endParaRPr b="0" i="0" sz="1800" u="none" cap="none" strike="noStrike">
              <a:solidFill>
                <a:srgbClr val="000000"/>
              </a:solidFill>
              <a:latin typeface="Arial"/>
              <a:ea typeface="Arial"/>
              <a:cs typeface="Arial"/>
              <a:sym typeface="Arial"/>
            </a:endParaRPr>
          </a:p>
        </p:txBody>
      </p:sp>
      <p:sp>
        <p:nvSpPr>
          <p:cNvPr id="107" name="Google Shape;107;p20"/>
          <p:cNvSpPr txBox="1"/>
          <p:nvPr/>
        </p:nvSpPr>
        <p:spPr>
          <a:xfrm>
            <a:off x="6370225" y="4802550"/>
            <a:ext cx="282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20"/>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00B0F0"/>
                </a:solidFill>
                <a:latin typeface="Times New Roman"/>
                <a:ea typeface="Times New Roman"/>
                <a:cs typeface="Times New Roman"/>
                <a:sym typeface="Times New Roman"/>
              </a:rPr>
              <a:t>Ahmed Soliman</a:t>
            </a:r>
            <a:endParaRPr b="0" i="0" sz="1400" u="none" cap="none" strike="noStrike">
              <a:solidFill>
                <a:srgbClr val="000000"/>
              </a:solidFill>
              <a:latin typeface="Arial"/>
              <a:ea typeface="Arial"/>
              <a:cs typeface="Arial"/>
              <a:sym typeface="Arial"/>
            </a:endParaRPr>
          </a:p>
        </p:txBody>
      </p:sp>
      <p:sp>
        <p:nvSpPr>
          <p:cNvPr id="109" name="Google Shape;109;p20"/>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B0F0"/>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pic>
        <p:nvPicPr>
          <p:cNvPr id="110" name="Google Shape;110;p20"/>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11" name="Google Shape;111;p20"/>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12" name="Google Shape;112;p2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8" name="Google Shape;118;p2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19" name="Google Shape;119;p2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0" name="Google Shape;120;p2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21" name="Google Shape;121;p2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22" name="Google Shape;122;p21"/>
          <p:cNvSpPr txBox="1"/>
          <p:nvPr/>
        </p:nvSpPr>
        <p:spPr>
          <a:xfrm>
            <a:off x="889000" y="2391850"/>
            <a:ext cx="9862800" cy="17547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Clr>
                <a:srgbClr val="FF0000"/>
              </a:buClr>
              <a:buSzPts val="5400"/>
              <a:buFont typeface="Garamond"/>
              <a:buNone/>
            </a:pPr>
            <a:r>
              <a:t/>
            </a:r>
            <a:endParaRPr b="1" sz="5400">
              <a:solidFill>
                <a:srgbClr val="FF0000"/>
              </a:solidFill>
              <a:latin typeface="Garamond"/>
              <a:ea typeface="Garamond"/>
              <a:cs typeface="Garamond"/>
              <a:sym typeface="Garamond"/>
            </a:endParaRPr>
          </a:p>
          <a:p>
            <a:pPr indent="0" lvl="0" marL="0" rtl="0" algn="ctr">
              <a:spcBef>
                <a:spcPts val="0"/>
              </a:spcBef>
              <a:spcAft>
                <a:spcPts val="0"/>
              </a:spcAft>
              <a:buClr>
                <a:srgbClr val="FF0000"/>
              </a:buClr>
              <a:buSzPts val="5400"/>
              <a:buFont typeface="Garamond"/>
              <a:buNone/>
            </a:pPr>
            <a:r>
              <a:rPr b="1" lang="en-US" sz="5400">
                <a:solidFill>
                  <a:srgbClr val="FF0000"/>
                </a:solidFill>
                <a:latin typeface="Garamond"/>
                <a:ea typeface="Garamond"/>
                <a:cs typeface="Garamond"/>
                <a:sym typeface="Garamond"/>
              </a:rPr>
              <a:t>1- College scholarships</a:t>
            </a:r>
            <a:endParaRPr b="1" sz="5400">
              <a:solidFill>
                <a:srgbClr val="FF0000"/>
              </a:solidFill>
              <a:latin typeface="Garamond"/>
              <a:ea typeface="Garamond"/>
              <a:cs typeface="Garamond"/>
              <a:sym typeface="Garamond"/>
            </a:endParaRPr>
          </a:p>
        </p:txBody>
      </p:sp>
      <p:pic>
        <p:nvPicPr>
          <p:cNvPr id="123" name="Google Shape;123;p2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24" name="Google Shape;124;p2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0" name="Google Shape;130;p22"/>
          <p:cNvSpPr txBox="1"/>
          <p:nvPr/>
        </p:nvSpPr>
        <p:spPr>
          <a:xfrm>
            <a:off x="2513150" y="1634975"/>
            <a:ext cx="4487700" cy="1139100"/>
          </a:xfrm>
          <a:prstGeom prst="rect">
            <a:avLst/>
          </a:prstGeom>
          <a:noFill/>
          <a:ln>
            <a:noFill/>
          </a:ln>
        </p:spPr>
        <p:txBody>
          <a:bodyPr anchorCtr="0" anchor="t" bIns="45700" lIns="91425" spcFirstLastPara="1" rIns="91425" wrap="square" tIns="45700">
            <a:spAutoFit/>
          </a:bodyPr>
          <a:lstStyle/>
          <a:p>
            <a:pPr indent="-285750" lvl="0" marL="285750" rtl="0" algn="l">
              <a:spcBef>
                <a:spcPts val="0"/>
              </a:spcBef>
              <a:spcAft>
                <a:spcPts val="0"/>
              </a:spcAft>
              <a:buClr>
                <a:srgbClr val="00ADEA"/>
              </a:buClr>
              <a:buSzPts val="2400"/>
              <a:buFont typeface="Helvetica Neue"/>
              <a:buNone/>
            </a:pPr>
            <a:r>
              <a:rPr b="1" lang="en-US" sz="2400">
                <a:solidFill>
                  <a:srgbClr val="FF0000"/>
                </a:solidFill>
                <a:latin typeface="Helvetica Neue"/>
                <a:ea typeface="Helvetica Neue"/>
                <a:cs typeface="Helvetica Neue"/>
                <a:sym typeface="Helvetica Neue"/>
              </a:rPr>
              <a:t>Pre-Listening Exercise</a:t>
            </a:r>
            <a:br>
              <a:rPr b="1" lang="en-US" sz="2400">
                <a:solidFill>
                  <a:srgbClr val="FF0000"/>
                </a:solidFill>
                <a:latin typeface="Helvetica Neue"/>
                <a:ea typeface="Helvetica Neue"/>
                <a:cs typeface="Helvetica Neue"/>
                <a:sym typeface="Helvetica Neue"/>
              </a:rPr>
            </a:br>
            <a:endParaRPr b="1" sz="4400">
              <a:solidFill>
                <a:srgbClr val="FF0000"/>
              </a:solidFill>
              <a:latin typeface="Garamond"/>
              <a:ea typeface="Garamond"/>
              <a:cs typeface="Garamond"/>
              <a:sym typeface="Garamond"/>
            </a:endParaRPr>
          </a:p>
        </p:txBody>
      </p:sp>
      <p:sp>
        <p:nvSpPr>
          <p:cNvPr id="131" name="Google Shape;131;p2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2" name="Google Shape;132;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33" name="Google Shape;133;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34" name="Google Shape;134;p22"/>
          <p:cNvSpPr txBox="1"/>
          <p:nvPr/>
        </p:nvSpPr>
        <p:spPr>
          <a:xfrm>
            <a:off x="889000" y="2391850"/>
            <a:ext cx="9862800" cy="1394400"/>
          </a:xfrm>
          <a:prstGeom prst="rect">
            <a:avLst/>
          </a:prstGeom>
          <a:noFill/>
          <a:ln>
            <a:noFill/>
          </a:ln>
        </p:spPr>
        <p:txBody>
          <a:bodyPr anchorCtr="0" anchor="t" bIns="45700" lIns="91425" spcFirstLastPara="1" rIns="91425" wrap="square" tIns="45700">
            <a:spAutoFit/>
          </a:bodyPr>
          <a:lstStyle/>
          <a:p>
            <a:pPr indent="-285750" lvl="0" marL="285750" rtl="0" algn="l">
              <a:spcBef>
                <a:spcPts val="0"/>
              </a:spcBef>
              <a:spcAft>
                <a:spcPts val="0"/>
              </a:spcAft>
              <a:buClr>
                <a:srgbClr val="83992A"/>
              </a:buClr>
              <a:buSzPts val="2760"/>
              <a:buChar char="•"/>
            </a:pPr>
            <a:r>
              <a:rPr lang="en-US" sz="2400">
                <a:solidFill>
                  <a:srgbClr val="070707"/>
                </a:solidFill>
                <a:latin typeface="Helvetica Neue"/>
                <a:ea typeface="Helvetica Neue"/>
                <a:cs typeface="Helvetica Neue"/>
                <a:sym typeface="Helvetica Neue"/>
              </a:rPr>
              <a:t>What are some of the basic requirements to qualify for different types of academic scholarships at schools in your area?</a:t>
            </a:r>
            <a:endParaRPr sz="2400">
              <a:solidFill>
                <a:srgbClr val="262626"/>
              </a:solidFill>
              <a:latin typeface="Garamond"/>
              <a:ea typeface="Garamond"/>
              <a:cs typeface="Garamond"/>
              <a:sym typeface="Garamond"/>
            </a:endParaRPr>
          </a:p>
          <a:p>
            <a:pPr indent="-110490" lvl="0" marL="285750" rtl="0" algn="l">
              <a:spcBef>
                <a:spcPts val="1080"/>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135" name="Google Shape;135;p22"/>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36" name="Google Shape;136;p2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23"/>
          <p:cNvSpPr txBox="1"/>
          <p:nvPr/>
        </p:nvSpPr>
        <p:spPr>
          <a:xfrm>
            <a:off x="2523400" y="1303050"/>
            <a:ext cx="5192400" cy="4308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1100"/>
              </a:spcAft>
              <a:buClr>
                <a:schemeClr val="dk1"/>
              </a:buClr>
              <a:buSzPts val="1100"/>
              <a:buFont typeface="Arial"/>
              <a:buNone/>
            </a:pPr>
            <a:r>
              <a:rPr b="1" lang="en-US" sz="2200">
                <a:solidFill>
                  <a:srgbClr val="FF0000"/>
                </a:solidFill>
                <a:highlight>
                  <a:srgbClr val="FFFFFF"/>
                </a:highlight>
                <a:latin typeface="Helvetica Neue"/>
                <a:ea typeface="Helvetica Neue"/>
                <a:cs typeface="Helvetica Neue"/>
                <a:sym typeface="Helvetica Neue"/>
              </a:rPr>
              <a:t>Vocabulary and Sample Sentences</a:t>
            </a:r>
            <a:endParaRPr b="1" sz="2200">
              <a:solidFill>
                <a:srgbClr val="FF0000"/>
              </a:solidFill>
              <a:highlight>
                <a:srgbClr val="FFFFFF"/>
              </a:highlight>
              <a:latin typeface="Helvetica Neue"/>
              <a:ea typeface="Helvetica Neue"/>
              <a:cs typeface="Helvetica Neue"/>
              <a:sym typeface="Helvetica Neue"/>
            </a:endParaRPr>
          </a:p>
        </p:txBody>
      </p:sp>
      <p:sp>
        <p:nvSpPr>
          <p:cNvPr id="143" name="Google Shape;143;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4" name="Google Shape;144;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45" name="Google Shape;145;p23"/>
          <p:cNvSpPr txBox="1"/>
          <p:nvPr/>
        </p:nvSpPr>
        <p:spPr>
          <a:xfrm>
            <a:off x="817600" y="1147825"/>
            <a:ext cx="17058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2300" u="none" cap="none" strike="noStrike">
              <a:solidFill>
                <a:srgbClr val="FF0000"/>
              </a:solidFill>
              <a:latin typeface="Times New Roman"/>
              <a:ea typeface="Times New Roman"/>
              <a:cs typeface="Times New Roman"/>
              <a:sym typeface="Times New Roman"/>
            </a:endParaRPr>
          </a:p>
        </p:txBody>
      </p:sp>
      <p:sp>
        <p:nvSpPr>
          <p:cNvPr id="146" name="Google Shape;146;p23"/>
          <p:cNvSpPr txBox="1"/>
          <p:nvPr/>
        </p:nvSpPr>
        <p:spPr>
          <a:xfrm>
            <a:off x="889000" y="1811075"/>
            <a:ext cx="9862800" cy="4719300"/>
          </a:xfrm>
          <a:prstGeom prst="rect">
            <a:avLst/>
          </a:prstGeom>
          <a:noFill/>
          <a:ln>
            <a:noFill/>
          </a:ln>
        </p:spPr>
        <p:txBody>
          <a:bodyPr anchorCtr="0" anchor="t" bIns="45700" lIns="91425" spcFirstLastPara="1" rIns="91425" wrap="square" tIns="45700">
            <a:spAutoFit/>
          </a:bodyPr>
          <a:lstStyle/>
          <a:p>
            <a:pPr indent="-287528" lvl="0" marL="285750" rtl="0" algn="l">
              <a:spcBef>
                <a:spcPts val="0"/>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come on</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used when do not believe what someone is saying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a:t>
            </a:r>
            <a:r>
              <a:rPr lang="en-US" sz="1600" u="sng">
                <a:solidFill>
                  <a:srgbClr val="070707"/>
                </a:solidFill>
                <a:latin typeface="Helvetica Neue"/>
                <a:ea typeface="Helvetica Neue"/>
                <a:cs typeface="Helvetica Neue"/>
                <a:sym typeface="Helvetica Neue"/>
              </a:rPr>
              <a:t>Come on</a:t>
            </a:r>
            <a:r>
              <a:rPr lang="en-US" sz="1600">
                <a:solidFill>
                  <a:srgbClr val="070707"/>
                </a:solidFill>
                <a:latin typeface="Helvetica Neue"/>
                <a:ea typeface="Helvetica Neue"/>
                <a:cs typeface="Helvetica Neue"/>
                <a:sym typeface="Helvetica Neue"/>
              </a:rPr>
              <a:t>! Tuition at that college isn’t that expensive, is it?</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make it</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get somewhere on time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Why didn’t you </a:t>
            </a:r>
            <a:r>
              <a:rPr lang="en-US" sz="1600" u="sng">
                <a:solidFill>
                  <a:srgbClr val="070707"/>
                </a:solidFill>
                <a:latin typeface="Helvetica Neue"/>
                <a:ea typeface="Helvetica Neue"/>
                <a:cs typeface="Helvetica Neue"/>
                <a:sym typeface="Helvetica Neue"/>
              </a:rPr>
              <a:t>make it</a:t>
            </a:r>
            <a:r>
              <a:rPr lang="en-US" sz="1600">
                <a:solidFill>
                  <a:srgbClr val="070707"/>
                </a:solidFill>
                <a:latin typeface="Helvetica Neue"/>
                <a:ea typeface="Helvetica Neue"/>
                <a:cs typeface="Helvetica Neue"/>
                <a:sym typeface="Helvetica Neue"/>
              </a:rPr>
              <a:t> to class the other day?</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consequence</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(noun)</a:t>
            </a:r>
            <a:r>
              <a:rPr lang="en-US" sz="1600">
                <a:solidFill>
                  <a:srgbClr val="070707"/>
                </a:solidFill>
                <a:latin typeface="Helvetica Neue"/>
                <a:ea typeface="Helvetica Neue"/>
                <a:cs typeface="Helvetica Neue"/>
                <a:sym typeface="Helvetica Neue"/>
              </a:rPr>
              <a:t>: something that happens as a result of a person’s actions or choices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My roommate has to accept the </a:t>
            </a:r>
            <a:r>
              <a:rPr lang="en-US" sz="1600" u="sng">
                <a:solidFill>
                  <a:srgbClr val="070707"/>
                </a:solidFill>
                <a:latin typeface="Helvetica Neue"/>
                <a:ea typeface="Helvetica Neue"/>
                <a:cs typeface="Helvetica Neue"/>
                <a:sym typeface="Helvetica Neue"/>
              </a:rPr>
              <a:t>consequences</a:t>
            </a:r>
            <a:r>
              <a:rPr lang="en-US" sz="1600">
                <a:solidFill>
                  <a:srgbClr val="070707"/>
                </a:solidFill>
                <a:latin typeface="Helvetica Neue"/>
                <a:ea typeface="Helvetica Neue"/>
                <a:cs typeface="Helvetica Neue"/>
                <a:sym typeface="Helvetica Neue"/>
              </a:rPr>
              <a:t> of his poor grades.</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blame shift</a:t>
            </a:r>
            <a:r>
              <a:rPr lang="en-US" sz="1600">
                <a:solidFill>
                  <a:srgbClr val="070707"/>
                </a:solidFill>
                <a:latin typeface="Helvetica Neue"/>
                <a:ea typeface="Helvetica Neue"/>
                <a:cs typeface="Helvetica Neue"/>
                <a:sym typeface="Helvetica Neue"/>
              </a:rPr>
              <a:t> (also, </a:t>
            </a:r>
            <a:r>
              <a:rPr i="1" lang="en-US" sz="1600">
                <a:solidFill>
                  <a:srgbClr val="070707"/>
                </a:solidFill>
                <a:latin typeface="Helvetica Neue"/>
                <a:ea typeface="Helvetica Neue"/>
                <a:cs typeface="Helvetica Neue"/>
                <a:sym typeface="Helvetica Neue"/>
              </a:rPr>
              <a:t>shift blame</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(verb)</a:t>
            </a:r>
            <a:r>
              <a:rPr lang="en-US" sz="1600">
                <a:solidFill>
                  <a:srgbClr val="070707"/>
                </a:solidFill>
                <a:latin typeface="Helvetica Neue"/>
                <a:ea typeface="Helvetica Neue"/>
                <a:cs typeface="Helvetica Neue"/>
                <a:sym typeface="Helvetica Neue"/>
              </a:rPr>
              <a:t>: transfer the responsibility of a mistake or problem from one person to another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If you do poorly in school, don’t try to </a:t>
            </a:r>
            <a:r>
              <a:rPr lang="en-US" sz="1600" u="sng">
                <a:solidFill>
                  <a:srgbClr val="070707"/>
                </a:solidFill>
                <a:latin typeface="Helvetica Neue"/>
                <a:ea typeface="Helvetica Neue"/>
                <a:cs typeface="Helvetica Neue"/>
                <a:sym typeface="Helvetica Neue"/>
              </a:rPr>
              <a:t>shift the blame</a:t>
            </a:r>
            <a:r>
              <a:rPr lang="en-US" sz="1600">
                <a:solidFill>
                  <a:srgbClr val="070707"/>
                </a:solidFill>
                <a:latin typeface="Helvetica Neue"/>
                <a:ea typeface="Helvetica Neue"/>
                <a:cs typeface="Helvetica Neue"/>
                <a:sym typeface="Helvetica Neue"/>
              </a:rPr>
              <a:t> to your roommates who play video games all night. You are responsible for your own progress.</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paint yourself into a corner</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do something to put yourself into a difficult situation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Okay. So, you didn’t study, you didn’t go to class, you didn’t take things seriously, and now the school isn’t going to continue your scholarship. It looks like you’ve really </a:t>
            </a:r>
            <a:r>
              <a:rPr lang="en-US" sz="1600" u="sng">
                <a:solidFill>
                  <a:srgbClr val="070707"/>
                </a:solidFill>
                <a:latin typeface="Helvetica Neue"/>
                <a:ea typeface="Helvetica Neue"/>
                <a:cs typeface="Helvetica Neue"/>
                <a:sym typeface="Helvetica Neue"/>
              </a:rPr>
              <a:t>painted yourself into a corner</a:t>
            </a:r>
            <a:r>
              <a:rPr lang="en-US" sz="1600">
                <a:solidFill>
                  <a:srgbClr val="070707"/>
                </a:solidFill>
                <a:latin typeface="Helvetica Neue"/>
                <a:ea typeface="Helvetica Neue"/>
                <a:cs typeface="Helvetica Neue"/>
                <a:sym typeface="Helvetica Neue"/>
              </a:rPr>
              <a:t>.</a:t>
            </a:r>
            <a:endParaRPr sz="1600">
              <a:solidFill>
                <a:srgbClr val="262626"/>
              </a:solidFill>
              <a:latin typeface="Garamond"/>
              <a:ea typeface="Garamond"/>
              <a:cs typeface="Garamond"/>
              <a:sym typeface="Garamond"/>
            </a:endParaRPr>
          </a:p>
          <a:p>
            <a:pPr indent="-287528" lvl="0" marL="285750" rtl="0" algn="l">
              <a:spcBef>
                <a:spcPts val="936"/>
              </a:spcBef>
              <a:spcAft>
                <a:spcPts val="0"/>
              </a:spcAft>
              <a:buClr>
                <a:srgbClr val="83992A"/>
              </a:buClr>
              <a:buSzPts val="1960"/>
              <a:buChar char="•"/>
            </a:pPr>
            <a:r>
              <a:rPr b="1" lang="en-US" sz="1600">
                <a:solidFill>
                  <a:srgbClr val="070707"/>
                </a:solidFill>
                <a:latin typeface="Helvetica Neue"/>
                <a:ea typeface="Helvetica Neue"/>
                <a:cs typeface="Helvetica Neue"/>
                <a:sym typeface="Helvetica Neue"/>
              </a:rPr>
              <a:t>weasel out of something</a:t>
            </a:r>
            <a:r>
              <a:rPr lang="en-US" sz="1600">
                <a:solidFill>
                  <a:srgbClr val="070707"/>
                </a:solidFill>
                <a:latin typeface="Helvetica Neue"/>
                <a:ea typeface="Helvetica Neue"/>
                <a:cs typeface="Helvetica Neue"/>
                <a:sym typeface="Helvetica Neue"/>
              </a:rPr>
              <a:t> </a:t>
            </a:r>
            <a:r>
              <a:rPr i="1" lang="en-US" sz="1600">
                <a:solidFill>
                  <a:srgbClr val="070707"/>
                </a:solidFill>
                <a:latin typeface="Helvetica Neue"/>
                <a:ea typeface="Helvetica Neue"/>
                <a:cs typeface="Helvetica Neue"/>
                <a:sym typeface="Helvetica Neue"/>
              </a:rPr>
              <a:t>(idiom)</a:t>
            </a:r>
            <a:r>
              <a:rPr lang="en-US" sz="1600">
                <a:solidFill>
                  <a:srgbClr val="070707"/>
                </a:solidFill>
                <a:latin typeface="Helvetica Neue"/>
                <a:ea typeface="Helvetica Neue"/>
                <a:cs typeface="Helvetica Neue"/>
                <a:sym typeface="Helvetica Neue"/>
              </a:rPr>
              <a:t>: get out of doing something </a:t>
            </a:r>
            <a:br>
              <a:rPr lang="en-US" sz="1600">
                <a:solidFill>
                  <a:srgbClr val="070707"/>
                </a:solidFill>
                <a:latin typeface="Helvetica Neue"/>
                <a:ea typeface="Helvetica Neue"/>
                <a:cs typeface="Helvetica Neue"/>
                <a:sym typeface="Helvetica Neue"/>
              </a:rPr>
            </a:br>
            <a:r>
              <a:rPr lang="en-US" sz="1600">
                <a:solidFill>
                  <a:srgbClr val="070707"/>
                </a:solidFill>
                <a:latin typeface="Helvetica Neue"/>
                <a:ea typeface="Helvetica Neue"/>
                <a:cs typeface="Helvetica Neue"/>
                <a:sym typeface="Helvetica Neue"/>
              </a:rPr>
              <a:t>– He tried to </a:t>
            </a:r>
            <a:r>
              <a:rPr lang="en-US" sz="1600" u="sng">
                <a:solidFill>
                  <a:srgbClr val="070707"/>
                </a:solidFill>
                <a:latin typeface="Helvetica Neue"/>
                <a:ea typeface="Helvetica Neue"/>
                <a:cs typeface="Helvetica Neue"/>
                <a:sym typeface="Helvetica Neue"/>
              </a:rPr>
              <a:t>weasel out of </a:t>
            </a:r>
            <a:r>
              <a:rPr lang="en-US" sz="1600">
                <a:solidFill>
                  <a:srgbClr val="070707"/>
                </a:solidFill>
                <a:latin typeface="Helvetica Neue"/>
                <a:ea typeface="Helvetica Neue"/>
                <a:cs typeface="Helvetica Neue"/>
                <a:sym typeface="Helvetica Neue"/>
              </a:rPr>
              <a:t>taking the class again by giving the teacher gifts, but it didn’t work</a:t>
            </a:r>
            <a:r>
              <a:rPr lang="en-US" sz="1600">
                <a:solidFill>
                  <a:srgbClr val="070707"/>
                </a:solidFill>
                <a:latin typeface="Helvetica Neue"/>
                <a:ea typeface="Helvetica Neue"/>
                <a:cs typeface="Helvetica Neue"/>
                <a:sym typeface="Helvetica Neue"/>
              </a:rPr>
              <a:t>.</a:t>
            </a:r>
            <a:endParaRPr sz="1600">
              <a:solidFill>
                <a:srgbClr val="262626"/>
              </a:solidFill>
              <a:latin typeface="Garamond"/>
              <a:ea typeface="Garamond"/>
              <a:cs typeface="Garamond"/>
              <a:sym typeface="Garamond"/>
            </a:endParaRPr>
          </a:p>
        </p:txBody>
      </p:sp>
      <p:pic>
        <p:nvPicPr>
          <p:cNvPr id="147" name="Google Shape;147;p2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48" name="Google Shape;148;p2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4" name="Google Shape;154;p24"/>
          <p:cNvSpPr txBox="1"/>
          <p:nvPr/>
        </p:nvSpPr>
        <p:spPr>
          <a:xfrm>
            <a:off x="2429175" y="1601100"/>
            <a:ext cx="4487700" cy="4617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400"/>
              <a:buFont typeface="Helvetica Neue"/>
              <a:buNone/>
            </a:pPr>
            <a:r>
              <a:rPr b="1" lang="en-US" sz="2400">
                <a:solidFill>
                  <a:srgbClr val="FF0000"/>
                </a:solidFill>
                <a:latin typeface="Helvetica Neue"/>
                <a:ea typeface="Helvetica Neue"/>
                <a:cs typeface="Helvetica Neue"/>
                <a:sym typeface="Helvetica Neue"/>
              </a:rPr>
              <a:t>Idioms</a:t>
            </a:r>
            <a:endParaRPr b="1" sz="4400">
              <a:solidFill>
                <a:srgbClr val="FF0000"/>
              </a:solidFill>
              <a:latin typeface="Garamond"/>
              <a:ea typeface="Garamond"/>
              <a:cs typeface="Garamond"/>
              <a:sym typeface="Garamond"/>
            </a:endParaRPr>
          </a:p>
        </p:txBody>
      </p:sp>
      <p:sp>
        <p:nvSpPr>
          <p:cNvPr id="155" name="Google Shape;155;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6" name="Google Shape;156;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57" name="Google Shape;157;p24"/>
          <p:cNvSpPr txBox="1"/>
          <p:nvPr/>
        </p:nvSpPr>
        <p:spPr>
          <a:xfrm>
            <a:off x="1214179" y="1231789"/>
            <a:ext cx="966300" cy="8310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400"/>
              <a:buFont typeface="Helvetica Neue"/>
              <a:buNone/>
            </a:pPr>
            <a:r>
              <a:rPr b="1" lang="en-US" sz="2400">
                <a:solidFill>
                  <a:srgbClr val="00ADEA"/>
                </a:solidFill>
                <a:latin typeface="Helvetica Neue"/>
                <a:ea typeface="Helvetica Neue"/>
                <a:cs typeface="Helvetica Neue"/>
                <a:sym typeface="Helvetica Neue"/>
              </a:rPr>
              <a:t>idioms</a:t>
            </a:r>
            <a:endParaRPr b="1" sz="2400">
              <a:solidFill>
                <a:srgbClr val="000001"/>
              </a:solidFill>
              <a:latin typeface="Helvetica Neue"/>
              <a:ea typeface="Helvetica Neue"/>
              <a:cs typeface="Helvetica Neue"/>
              <a:sym typeface="Helvetica Neue"/>
            </a:endParaRPr>
          </a:p>
        </p:txBody>
      </p:sp>
      <p:sp>
        <p:nvSpPr>
          <p:cNvPr id="158" name="Google Shape;158;p24"/>
          <p:cNvSpPr txBox="1"/>
          <p:nvPr/>
        </p:nvSpPr>
        <p:spPr>
          <a:xfrm>
            <a:off x="889000" y="2391850"/>
            <a:ext cx="9862800" cy="2696700"/>
          </a:xfrm>
          <a:prstGeom prst="rect">
            <a:avLst/>
          </a:prstGeom>
          <a:noFill/>
          <a:ln>
            <a:noFill/>
          </a:ln>
        </p:spPr>
        <p:txBody>
          <a:bodyPr anchorCtr="0" anchor="t" bIns="45700" lIns="91425" spcFirstLastPara="1" rIns="91425" wrap="square" tIns="45700">
            <a:spAutoFit/>
          </a:bodyPr>
          <a:lstStyle/>
          <a:p>
            <a:pPr indent="-285750" lvl="0" marL="285750" rtl="0" algn="l">
              <a:spcBef>
                <a:spcPts val="1080"/>
              </a:spcBef>
              <a:spcAft>
                <a:spcPts val="0"/>
              </a:spcAft>
              <a:buClr>
                <a:srgbClr val="83992A"/>
              </a:buClr>
              <a:buSzPts val="2760"/>
              <a:buChar char="•"/>
            </a:pPr>
            <a:r>
              <a:rPr lang="en-US" sz="2400">
                <a:solidFill>
                  <a:srgbClr val="FF0000"/>
                </a:solidFill>
                <a:latin typeface="Helvetica Neue"/>
                <a:ea typeface="Helvetica Neue"/>
                <a:cs typeface="Helvetica Neue"/>
                <a:sym typeface="Helvetica Neue"/>
              </a:rPr>
              <a:t>“have bad blood between people” </a:t>
            </a:r>
            <a:r>
              <a:rPr lang="en-US" sz="2400">
                <a:solidFill>
                  <a:srgbClr val="070707"/>
                </a:solidFill>
                <a:latin typeface="Helvetica Neue"/>
                <a:ea typeface="Helvetica Neue"/>
                <a:cs typeface="Helvetica Neue"/>
                <a:sym typeface="Helvetica Neue"/>
              </a:rPr>
              <a:t>= have bad or unfriendly feelings</a:t>
            </a:r>
            <a:br>
              <a:rPr lang="en-US" sz="2400">
                <a:solidFill>
                  <a:srgbClr val="070707"/>
                </a:solidFill>
                <a:latin typeface="Helvetica Neue"/>
                <a:ea typeface="Helvetica Neue"/>
                <a:cs typeface="Helvetica Neue"/>
                <a:sym typeface="Helvetica Neue"/>
              </a:rPr>
            </a:br>
            <a:r>
              <a:rPr lang="en-US" sz="2400">
                <a:solidFill>
                  <a:srgbClr val="070707"/>
                </a:solidFill>
                <a:latin typeface="Helvetica Neue"/>
                <a:ea typeface="Helvetica Neue"/>
                <a:cs typeface="Helvetica Neue"/>
                <a:sym typeface="Helvetica Neue"/>
              </a:rPr>
              <a:t>“</a:t>
            </a:r>
            <a:r>
              <a:rPr i="1" lang="en-US" sz="2400">
                <a:solidFill>
                  <a:srgbClr val="2D2E33"/>
                </a:solidFill>
                <a:latin typeface="Helvetica Neue"/>
                <a:ea typeface="Helvetica Neue"/>
                <a:cs typeface="Helvetica Neue"/>
                <a:sym typeface="Helvetica Neue"/>
              </a:rPr>
              <a:t>Oh, don’t invite Sarah and Amber to the party. There is a lot of bad blood between them, and I don’t want there to be problems</a:t>
            </a:r>
            <a:r>
              <a:rPr lang="en-US" sz="2400">
                <a:solidFill>
                  <a:srgbClr val="070707"/>
                </a:solidFill>
                <a:latin typeface="Helvetica Neue"/>
                <a:ea typeface="Helvetica Neue"/>
                <a:cs typeface="Helvetica Neue"/>
                <a:sym typeface="Helvetica Neue"/>
              </a:rPr>
              <a:t>.”</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FF0000"/>
                </a:solidFill>
                <a:latin typeface="Helvetica Neue"/>
                <a:ea typeface="Helvetica Neue"/>
                <a:cs typeface="Helvetica Neue"/>
                <a:sym typeface="Helvetica Neue"/>
              </a:rPr>
              <a:t>“be too rich for my blood” </a:t>
            </a:r>
            <a:r>
              <a:rPr lang="en-US" sz="2400">
                <a:solidFill>
                  <a:srgbClr val="070707"/>
                </a:solidFill>
                <a:latin typeface="Helvetica Neue"/>
                <a:ea typeface="Helvetica Neue"/>
                <a:cs typeface="Helvetica Neue"/>
                <a:sym typeface="Helvetica Neue"/>
              </a:rPr>
              <a:t>= something that is too expensive for you</a:t>
            </a:r>
            <a:br>
              <a:rPr lang="en-US" sz="2400">
                <a:solidFill>
                  <a:srgbClr val="070707"/>
                </a:solidFill>
                <a:latin typeface="Helvetica Neue"/>
                <a:ea typeface="Helvetica Neue"/>
                <a:cs typeface="Helvetica Neue"/>
                <a:sym typeface="Helvetica Neue"/>
              </a:rPr>
            </a:br>
            <a:r>
              <a:rPr lang="en-US" sz="2400">
                <a:solidFill>
                  <a:srgbClr val="070707"/>
                </a:solidFill>
                <a:latin typeface="Helvetica Neue"/>
                <a:ea typeface="Helvetica Neue"/>
                <a:cs typeface="Helvetica Neue"/>
                <a:sym typeface="Helvetica Neue"/>
              </a:rPr>
              <a:t>“</a:t>
            </a:r>
            <a:r>
              <a:rPr i="1" lang="en-US" sz="2400">
                <a:solidFill>
                  <a:srgbClr val="2D2E33"/>
                </a:solidFill>
                <a:latin typeface="Helvetica Neue"/>
                <a:ea typeface="Helvetica Neue"/>
                <a:cs typeface="Helvetica Neue"/>
                <a:sym typeface="Helvetica Neue"/>
              </a:rPr>
              <a:t>I really like that car, but it is way too rich for my blood</a:t>
            </a:r>
            <a:r>
              <a:rPr lang="en-US" sz="2400">
                <a:solidFill>
                  <a:srgbClr val="070707"/>
                </a:solidFill>
                <a:latin typeface="Helvetica Neue"/>
                <a:ea typeface="Helvetica Neue"/>
                <a:cs typeface="Helvetica Neue"/>
                <a:sym typeface="Helvetica Neue"/>
              </a:rPr>
              <a:t>.”</a:t>
            </a:r>
            <a:endParaRPr sz="2400">
              <a:solidFill>
                <a:srgbClr val="262626"/>
              </a:solidFill>
              <a:latin typeface="Garamond"/>
              <a:ea typeface="Garamond"/>
              <a:cs typeface="Garamond"/>
              <a:sym typeface="Garamond"/>
            </a:endParaRPr>
          </a:p>
          <a:p>
            <a:pPr indent="-110490" lvl="0" marL="285750" rtl="0" algn="l">
              <a:spcBef>
                <a:spcPts val="1080"/>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159" name="Google Shape;159;p2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60" name="Google Shape;160;p2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6" name="Google Shape;166;p25"/>
          <p:cNvSpPr txBox="1"/>
          <p:nvPr/>
        </p:nvSpPr>
        <p:spPr>
          <a:xfrm>
            <a:off x="2480075" y="1231800"/>
            <a:ext cx="8845500" cy="892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800"/>
              <a:buFont typeface="Helvetica Neue"/>
              <a:buNone/>
            </a:pPr>
            <a:r>
              <a:rPr b="1" lang="en-US" sz="2600">
                <a:solidFill>
                  <a:srgbClr val="FF0000"/>
                </a:solidFill>
                <a:latin typeface="Helvetica Neue"/>
                <a:ea typeface="Helvetica Neue"/>
                <a:cs typeface="Helvetica Neue"/>
                <a:sym typeface="Helvetica Neue"/>
              </a:rPr>
              <a:t>Listening Exercise</a:t>
            </a:r>
            <a:br>
              <a:rPr b="1" lang="en-US" sz="2600">
                <a:solidFill>
                  <a:srgbClr val="0000FF"/>
                </a:solidFill>
                <a:latin typeface="Helvetica Neue"/>
                <a:ea typeface="Helvetica Neue"/>
                <a:cs typeface="Helvetica Neue"/>
                <a:sym typeface="Helvetica Neue"/>
              </a:rPr>
            </a:br>
            <a:r>
              <a:rPr b="1" lang="en-US" sz="2600">
                <a:solidFill>
                  <a:srgbClr val="FF0000"/>
                </a:solidFill>
                <a:latin typeface="Helvetica Neue"/>
                <a:ea typeface="Helvetica Neue"/>
                <a:cs typeface="Helvetica Neue"/>
                <a:sym typeface="Helvetica Neue"/>
              </a:rPr>
              <a:t>(Audio)</a:t>
            </a:r>
            <a:r>
              <a:rPr b="1" lang="en-US" sz="2600">
                <a:solidFill>
                  <a:srgbClr val="0000FF"/>
                </a:solidFill>
                <a:latin typeface="Helvetica Neue"/>
                <a:ea typeface="Helvetica Neue"/>
                <a:cs typeface="Helvetica Neue"/>
                <a:sym typeface="Helvetica Neue"/>
              </a:rPr>
              <a:t> </a:t>
            </a:r>
            <a:r>
              <a:rPr b="1" lang="en-US" sz="1800" u="sng">
                <a:solidFill>
                  <a:srgbClr val="0000FF"/>
                </a:solidFill>
                <a:latin typeface="Helvetica Neue"/>
                <a:ea typeface="Helvetica Neue"/>
                <a:cs typeface="Helvetica Neue"/>
                <a:sym typeface="Helvetica Neue"/>
                <a:hlinkClick r:id="rId3">
                  <a:extLst>
                    <a:ext uri="{A12FA001-AC4F-418D-AE19-62706E023703}">
                      <ahyp:hlinkClr val="tx"/>
                    </a:ext>
                  </a:extLst>
                </a:hlinkClick>
              </a:rPr>
              <a:t>https://www.esl-lab.com/academic-english/college-scholarships/</a:t>
            </a:r>
            <a:r>
              <a:rPr b="1" lang="en-US" sz="1800">
                <a:solidFill>
                  <a:srgbClr val="0000FF"/>
                </a:solidFill>
                <a:latin typeface="Helvetica Neue"/>
                <a:ea typeface="Helvetica Neue"/>
                <a:cs typeface="Helvetica Neue"/>
                <a:sym typeface="Helvetica Neue"/>
              </a:rPr>
              <a:t> </a:t>
            </a:r>
            <a:endParaRPr sz="1800">
              <a:solidFill>
                <a:srgbClr val="0000FF"/>
              </a:solidFill>
              <a:latin typeface="Garamond"/>
              <a:ea typeface="Garamond"/>
              <a:cs typeface="Garamond"/>
              <a:sym typeface="Garamond"/>
            </a:endParaRPr>
          </a:p>
        </p:txBody>
      </p:sp>
      <p:sp>
        <p:nvSpPr>
          <p:cNvPr id="167" name="Google Shape;167;p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8" name="Google Shape;168;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69" name="Google Shape;169;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70" name="Google Shape;170;p25"/>
          <p:cNvSpPr txBox="1"/>
          <p:nvPr/>
        </p:nvSpPr>
        <p:spPr>
          <a:xfrm>
            <a:off x="889000" y="2391850"/>
            <a:ext cx="9862800" cy="4497600"/>
          </a:xfrm>
          <a:prstGeom prst="rect">
            <a:avLst/>
          </a:prstGeom>
          <a:noFill/>
          <a:ln>
            <a:noFill/>
          </a:ln>
        </p:spPr>
        <p:txBody>
          <a:bodyPr anchorCtr="0" anchor="t" bIns="45700" lIns="91425" spcFirstLastPara="1" rIns="91425" wrap="square" tIns="45700">
            <a:spAutoFit/>
          </a:bodyPr>
          <a:lstStyle/>
          <a:p>
            <a:pPr indent="-236855" lvl="0" marL="228600" rtl="0" algn="l">
              <a:lnSpc>
                <a:spcPct val="90000"/>
              </a:lnSpc>
              <a:spcBef>
                <a:spcPts val="0"/>
              </a:spcBef>
              <a:spcAft>
                <a:spcPts val="0"/>
              </a:spcAft>
              <a:buClr>
                <a:srgbClr val="FF0000"/>
              </a:buClr>
              <a:buSzPts val="2300"/>
              <a:buChar char="•"/>
            </a:pPr>
            <a:r>
              <a:rPr b="1" lang="en-US" sz="2300">
                <a:solidFill>
                  <a:srgbClr val="FF0000"/>
                </a:solidFill>
                <a:latin typeface="Helvetica Neue"/>
                <a:ea typeface="Helvetica Neue"/>
                <a:cs typeface="Helvetica Neue"/>
                <a:sym typeface="Helvetica Neue"/>
              </a:rPr>
              <a:t>Listen to the recording and answer the questions.</a:t>
            </a:r>
            <a:endParaRPr sz="1900">
              <a:solidFill>
                <a:srgbClr val="262626"/>
              </a:solidFill>
              <a:latin typeface="Garamond"/>
              <a:ea typeface="Garamond"/>
              <a:cs typeface="Garamond"/>
              <a:sym typeface="Garamond"/>
            </a:endParaRPr>
          </a:p>
          <a:p>
            <a:pPr indent="0" lvl="0" marL="0" rtl="0" algn="l">
              <a:spcBef>
                <a:spcPts val="972"/>
              </a:spcBef>
              <a:spcAft>
                <a:spcPts val="0"/>
              </a:spcAft>
              <a:buClr>
                <a:schemeClr val="dk1"/>
              </a:buClr>
              <a:buSzPts val="2760"/>
              <a:buFont typeface="Arial"/>
              <a:buNone/>
            </a:pPr>
            <a:r>
              <a:rPr b="1" lang="en-US" sz="1900">
                <a:solidFill>
                  <a:srgbClr val="404040"/>
                </a:solidFill>
              </a:rPr>
              <a:t>1- The student couldn't take the test because the bus ____.</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lagging behind schedule</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had an accident on the highway</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had a hard time due to bad weather</a:t>
            </a:r>
            <a:endParaRPr sz="1900">
              <a:solidFill>
                <a:srgbClr val="262626"/>
              </a:solidFill>
              <a:latin typeface="Garamond"/>
              <a:ea typeface="Garamond"/>
              <a:cs typeface="Garamond"/>
              <a:sym typeface="Garamond"/>
            </a:endParaRPr>
          </a:p>
          <a:p>
            <a:pPr indent="0" lvl="0" marL="0" rtl="0" algn="l">
              <a:spcBef>
                <a:spcPts val="972"/>
              </a:spcBef>
              <a:spcAft>
                <a:spcPts val="0"/>
              </a:spcAft>
              <a:buClr>
                <a:schemeClr val="dk1"/>
              </a:buClr>
              <a:buSzPts val="2760"/>
              <a:buFont typeface="Arial"/>
              <a:buNone/>
            </a:pPr>
            <a:r>
              <a:rPr b="1" lang="en-US" sz="1900">
                <a:solidFill>
                  <a:srgbClr val="404040"/>
                </a:solidFill>
              </a:rPr>
              <a:t>2- He didn't make it to class because he ____.</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asleep at home</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still eating breakfast</a:t>
            </a:r>
            <a:endParaRPr sz="1900">
              <a:solidFill>
                <a:srgbClr val="262626"/>
              </a:solidFill>
              <a:latin typeface="Garamond"/>
              <a:ea typeface="Garamond"/>
              <a:cs typeface="Garamond"/>
              <a:sym typeface="Garamond"/>
            </a:endParaRPr>
          </a:p>
          <a:p>
            <a:pPr indent="-293433" lvl="0" marL="285750" rtl="0" algn="l">
              <a:spcBef>
                <a:spcPts val="972"/>
              </a:spcBef>
              <a:spcAft>
                <a:spcPts val="0"/>
              </a:spcAft>
              <a:buClr>
                <a:srgbClr val="83992A"/>
              </a:buClr>
              <a:buSzPts val="2260"/>
              <a:buChar char="•"/>
            </a:pPr>
            <a:r>
              <a:rPr lang="en-US" sz="1900">
                <a:solidFill>
                  <a:srgbClr val="404040"/>
                </a:solidFill>
              </a:rPr>
              <a:t>was playing video games in bed</a:t>
            </a:r>
            <a:endParaRPr sz="1900">
              <a:solidFill>
                <a:srgbClr val="262626"/>
              </a:solidFill>
              <a:latin typeface="Garamond"/>
              <a:ea typeface="Garamond"/>
              <a:cs typeface="Garamond"/>
              <a:sym typeface="Garamond"/>
            </a:endParaRPr>
          </a:p>
          <a:p>
            <a:pPr indent="-149923" lvl="0" marL="285750" rtl="0" algn="l">
              <a:spcBef>
                <a:spcPts val="972"/>
              </a:spcBef>
              <a:spcAft>
                <a:spcPts val="0"/>
              </a:spcAft>
              <a:buClr>
                <a:schemeClr val="dk1"/>
              </a:buClr>
              <a:buSzPts val="2760"/>
              <a:buFont typeface="Arial"/>
              <a:buNone/>
            </a:pPr>
            <a:r>
              <a:t/>
            </a:r>
            <a:endParaRPr sz="1900">
              <a:solidFill>
                <a:srgbClr val="262626"/>
              </a:solidFill>
              <a:latin typeface="Garamond"/>
              <a:ea typeface="Garamond"/>
              <a:cs typeface="Garamond"/>
              <a:sym typeface="Garamond"/>
            </a:endParaRPr>
          </a:p>
        </p:txBody>
      </p:sp>
      <p:pic>
        <p:nvPicPr>
          <p:cNvPr id="171" name="Google Shape;171;p25"/>
          <p:cNvPicPr preferRelativeResize="0"/>
          <p:nvPr/>
        </p:nvPicPr>
        <p:blipFill rotWithShape="1">
          <a:blip r:embed="rId4">
            <a:alphaModFix/>
          </a:blip>
          <a:srcRect b="0" l="0" r="0" t="0"/>
          <a:stretch/>
        </p:blipFill>
        <p:spPr>
          <a:xfrm>
            <a:off x="9497100" y="87725"/>
            <a:ext cx="2383725" cy="995549"/>
          </a:xfrm>
          <a:prstGeom prst="rect">
            <a:avLst/>
          </a:prstGeom>
          <a:noFill/>
          <a:ln>
            <a:noFill/>
          </a:ln>
        </p:spPr>
      </p:pic>
      <p:sp>
        <p:nvSpPr>
          <p:cNvPr id="172" name="Google Shape;172;p2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8" name="Google Shape;178;p2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79" name="Google Shape;179;p2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0" name="Google Shape;180;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81" name="Google Shape;181;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82" name="Google Shape;182;p26"/>
          <p:cNvSpPr txBox="1"/>
          <p:nvPr/>
        </p:nvSpPr>
        <p:spPr>
          <a:xfrm>
            <a:off x="889000" y="1733638"/>
            <a:ext cx="9862800" cy="4857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2760"/>
              <a:buFont typeface="Arial"/>
              <a:buNone/>
            </a:pPr>
            <a:r>
              <a:rPr b="1" lang="en-US" sz="2400">
                <a:solidFill>
                  <a:srgbClr val="404040"/>
                </a:solidFill>
              </a:rPr>
              <a:t>3- If you miss a test, students _____.</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can take a test with a doctor's note</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cannot make up a test</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can take the test at a later date</a:t>
            </a:r>
            <a:endParaRPr sz="2400">
              <a:solidFill>
                <a:srgbClr val="262626"/>
              </a:solidFill>
              <a:latin typeface="Garamond"/>
              <a:ea typeface="Garamond"/>
              <a:cs typeface="Garamond"/>
              <a:sym typeface="Garamond"/>
            </a:endParaRPr>
          </a:p>
          <a:p>
            <a:pPr indent="0" lvl="0" marL="0" rtl="0" algn="l">
              <a:spcBef>
                <a:spcPts val="1080"/>
              </a:spcBef>
              <a:spcAft>
                <a:spcPts val="0"/>
              </a:spcAft>
              <a:buClr>
                <a:schemeClr val="dk1"/>
              </a:buClr>
              <a:buSzPts val="2760"/>
              <a:buFont typeface="Arial"/>
              <a:buNone/>
            </a:pPr>
            <a:r>
              <a:rPr b="1" lang="en-US" sz="2400">
                <a:solidFill>
                  <a:srgbClr val="404040"/>
                </a:solidFill>
              </a:rPr>
              <a:t>4- If the student doesn't pass the test, _____.</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his girlfriend will leave him</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he will quit school</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his parents might get upset</a:t>
            </a:r>
            <a:endParaRPr sz="2400">
              <a:solidFill>
                <a:srgbClr val="262626"/>
              </a:solidFill>
              <a:latin typeface="Garamond"/>
              <a:ea typeface="Garamond"/>
              <a:cs typeface="Garamond"/>
              <a:sym typeface="Garamond"/>
            </a:endParaRPr>
          </a:p>
          <a:p>
            <a:pPr indent="-110490" lvl="0" marL="285750" rtl="0" algn="l">
              <a:spcBef>
                <a:spcPts val="1080"/>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183" name="Google Shape;183;p26"/>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84" name="Google Shape;184;p2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2760"/>
              <a:buFont typeface="Arial"/>
              <a:buNone/>
            </a:pPr>
            <a:r>
              <a:rPr b="1" lang="en-US" sz="2400">
                <a:solidFill>
                  <a:srgbClr val="404040"/>
                </a:solidFill>
              </a:rPr>
              <a:t>5- The teacher believes that students should _____.</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enroll in classes early</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be more responsible</a:t>
            </a:r>
            <a:endParaRPr sz="2400">
              <a:solidFill>
                <a:srgbClr val="262626"/>
              </a:solidFill>
              <a:latin typeface="Garamond"/>
              <a:ea typeface="Garamond"/>
              <a:cs typeface="Garamond"/>
              <a:sym typeface="Garamond"/>
            </a:endParaRPr>
          </a:p>
          <a:p>
            <a:pPr indent="-285750" lvl="0" marL="285750" rtl="0" algn="l">
              <a:spcBef>
                <a:spcPts val="1080"/>
              </a:spcBef>
              <a:spcAft>
                <a:spcPts val="0"/>
              </a:spcAft>
              <a:buClr>
                <a:srgbClr val="83992A"/>
              </a:buClr>
              <a:buSzPts val="2760"/>
              <a:buChar char="•"/>
            </a:pPr>
            <a:r>
              <a:rPr lang="en-US" sz="2400">
                <a:solidFill>
                  <a:srgbClr val="404040"/>
                </a:solidFill>
              </a:rPr>
              <a:t>get more sleep</a:t>
            </a:r>
            <a:endParaRPr sz="2400">
              <a:solidFill>
                <a:srgbClr val="262626"/>
              </a:solidFill>
              <a:latin typeface="Garamond"/>
              <a:ea typeface="Garamond"/>
              <a:cs typeface="Garamond"/>
              <a:sym typeface="Garamond"/>
            </a:endParaRPr>
          </a:p>
          <a:p>
            <a:pPr indent="-110490" lvl="0" marL="285750" rtl="0" algn="l">
              <a:spcBef>
                <a:spcPts val="1080"/>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sp>
        <p:nvSpPr>
          <p:cNvPr id="190" name="Google Shape;190;p2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91" name="Google Shape;191;p2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2" name="Google Shape;192;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93" name="Google Shape;193;p2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94" name="Google Shape;194;p27"/>
          <p:cNvSpPr txBox="1"/>
          <p:nvPr/>
        </p:nvSpPr>
        <p:spPr>
          <a:xfrm>
            <a:off x="889000" y="2391850"/>
            <a:ext cx="9862800" cy="1708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chemeClr val="dk1"/>
              </a:buClr>
              <a:buSzPts val="110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195" name="Google Shape;195;p2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196" name="Google Shape;196;p2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2" name="Google Shape;202;p2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03" name="Google Shape;203;p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4" name="Google Shape;204;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05" name="Google Shape;205;p28"/>
          <p:cNvSpPr txBox="1"/>
          <p:nvPr/>
        </p:nvSpPr>
        <p:spPr>
          <a:xfrm>
            <a:off x="859200" y="1249050"/>
            <a:ext cx="15708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lang="en-US" sz="2900">
                <a:solidFill>
                  <a:srgbClr val="FF0000"/>
                </a:solidFill>
                <a:latin typeface="Times New Roman"/>
                <a:ea typeface="Times New Roman"/>
                <a:cs typeface="Times New Roman"/>
                <a:sym typeface="Times New Roman"/>
              </a:rPr>
              <a:t>Answers</a:t>
            </a:r>
            <a:endParaRPr b="1" i="0" sz="2900" u="none" cap="none" strike="noStrike">
              <a:solidFill>
                <a:srgbClr val="FF0000"/>
              </a:solidFill>
              <a:latin typeface="Times New Roman"/>
              <a:ea typeface="Times New Roman"/>
              <a:cs typeface="Times New Roman"/>
              <a:sym typeface="Times New Roman"/>
            </a:endParaRPr>
          </a:p>
        </p:txBody>
      </p:sp>
      <p:sp>
        <p:nvSpPr>
          <p:cNvPr id="206" name="Google Shape;206;p28"/>
          <p:cNvSpPr txBox="1"/>
          <p:nvPr/>
        </p:nvSpPr>
        <p:spPr>
          <a:xfrm>
            <a:off x="889000" y="2391850"/>
            <a:ext cx="9862800" cy="2669100"/>
          </a:xfrm>
          <a:prstGeom prst="rect">
            <a:avLst/>
          </a:prstGeom>
          <a:noFill/>
          <a:ln>
            <a:noFill/>
          </a:ln>
        </p:spPr>
        <p:txBody>
          <a:bodyPr anchorCtr="0" anchor="t" bIns="45700" lIns="91425" spcFirstLastPara="1" rIns="91425" wrap="square" tIns="45700">
            <a:spAutoFit/>
          </a:bodyPr>
          <a:lstStyle/>
          <a:p>
            <a:pPr indent="-149923" lvl="0" marL="285750" rtl="0" algn="l">
              <a:spcBef>
                <a:spcPts val="972"/>
              </a:spcBef>
              <a:spcAft>
                <a:spcPts val="0"/>
              </a:spcAft>
              <a:buNone/>
            </a:pPr>
            <a:r>
              <a:rPr lang="en-US" sz="2700">
                <a:solidFill>
                  <a:srgbClr val="262626"/>
                </a:solidFill>
                <a:latin typeface="Garamond"/>
                <a:ea typeface="Garamond"/>
                <a:cs typeface="Garamond"/>
                <a:sym typeface="Garamond"/>
              </a:rPr>
              <a:t>1- </a:t>
            </a:r>
            <a:r>
              <a:rPr lang="en-US" sz="2700">
                <a:solidFill>
                  <a:srgbClr val="262626"/>
                </a:solidFill>
                <a:latin typeface="Garamond"/>
                <a:ea typeface="Garamond"/>
                <a:cs typeface="Garamond"/>
                <a:sym typeface="Garamond"/>
              </a:rPr>
              <a:t>was lagging behind schedule</a:t>
            </a:r>
            <a:endParaRPr sz="2700">
              <a:solidFill>
                <a:srgbClr val="262626"/>
              </a:solidFill>
              <a:latin typeface="Garamond"/>
              <a:ea typeface="Garamond"/>
              <a:cs typeface="Garamond"/>
              <a:sym typeface="Garamond"/>
            </a:endParaRPr>
          </a:p>
          <a:p>
            <a:pPr indent="-149923" lvl="0" marL="285750" rtl="0" algn="l">
              <a:spcBef>
                <a:spcPts val="972"/>
              </a:spcBef>
              <a:spcAft>
                <a:spcPts val="0"/>
              </a:spcAft>
              <a:buNone/>
            </a:pPr>
            <a:r>
              <a:rPr lang="en-US" sz="2700">
                <a:solidFill>
                  <a:srgbClr val="262626"/>
                </a:solidFill>
                <a:latin typeface="Garamond"/>
                <a:ea typeface="Garamond"/>
                <a:cs typeface="Garamond"/>
                <a:sym typeface="Garamond"/>
              </a:rPr>
              <a:t>2- was asleep at home</a:t>
            </a:r>
            <a:endParaRPr sz="2700">
              <a:solidFill>
                <a:srgbClr val="262626"/>
              </a:solidFill>
              <a:latin typeface="Garamond"/>
              <a:ea typeface="Garamond"/>
              <a:cs typeface="Garamond"/>
              <a:sym typeface="Garamond"/>
            </a:endParaRPr>
          </a:p>
          <a:p>
            <a:pPr indent="-149923" lvl="0" marL="285750" rtl="0" algn="l">
              <a:spcBef>
                <a:spcPts val="972"/>
              </a:spcBef>
              <a:spcAft>
                <a:spcPts val="0"/>
              </a:spcAft>
              <a:buNone/>
            </a:pPr>
            <a:r>
              <a:rPr lang="en-US" sz="2700">
                <a:solidFill>
                  <a:srgbClr val="262626"/>
                </a:solidFill>
                <a:latin typeface="Garamond"/>
                <a:ea typeface="Garamond"/>
                <a:cs typeface="Garamond"/>
                <a:sym typeface="Garamond"/>
              </a:rPr>
              <a:t>3- cannot make up a test</a:t>
            </a:r>
            <a:endParaRPr sz="2700">
              <a:solidFill>
                <a:srgbClr val="262626"/>
              </a:solidFill>
              <a:latin typeface="Garamond"/>
              <a:ea typeface="Garamond"/>
              <a:cs typeface="Garamond"/>
              <a:sym typeface="Garamond"/>
            </a:endParaRPr>
          </a:p>
          <a:p>
            <a:pPr indent="-149923" lvl="0" marL="285750" rtl="0" algn="l">
              <a:spcBef>
                <a:spcPts val="972"/>
              </a:spcBef>
              <a:spcAft>
                <a:spcPts val="0"/>
              </a:spcAft>
              <a:buNone/>
            </a:pPr>
            <a:r>
              <a:rPr lang="en-US" sz="2700">
                <a:solidFill>
                  <a:srgbClr val="262626"/>
                </a:solidFill>
                <a:latin typeface="Garamond"/>
                <a:ea typeface="Garamond"/>
                <a:cs typeface="Garamond"/>
                <a:sym typeface="Garamond"/>
              </a:rPr>
              <a:t>4- his parents might get upset</a:t>
            </a:r>
            <a:endParaRPr sz="2700">
              <a:solidFill>
                <a:srgbClr val="262626"/>
              </a:solidFill>
              <a:latin typeface="Garamond"/>
              <a:ea typeface="Garamond"/>
              <a:cs typeface="Garamond"/>
              <a:sym typeface="Garamond"/>
            </a:endParaRPr>
          </a:p>
          <a:p>
            <a:pPr indent="-149923" lvl="0" marL="285750" rtl="0" algn="l">
              <a:spcBef>
                <a:spcPts val="972"/>
              </a:spcBef>
              <a:spcAft>
                <a:spcPts val="0"/>
              </a:spcAft>
              <a:buNone/>
            </a:pPr>
            <a:r>
              <a:rPr lang="en-US" sz="2700">
                <a:solidFill>
                  <a:srgbClr val="262626"/>
                </a:solidFill>
                <a:latin typeface="Garamond"/>
                <a:ea typeface="Garamond"/>
                <a:cs typeface="Garamond"/>
                <a:sym typeface="Garamond"/>
              </a:rPr>
              <a:t>5- be more responsible</a:t>
            </a:r>
            <a:endParaRPr sz="2700">
              <a:solidFill>
                <a:srgbClr val="262626"/>
              </a:solidFill>
              <a:latin typeface="Garamond"/>
              <a:ea typeface="Garamond"/>
              <a:cs typeface="Garamond"/>
              <a:sym typeface="Garamond"/>
            </a:endParaRPr>
          </a:p>
        </p:txBody>
      </p:sp>
      <p:pic>
        <p:nvPicPr>
          <p:cNvPr id="207" name="Google Shape;207;p2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08" name="Google Shape;208;p2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4" name="Google Shape;214;p29"/>
          <p:cNvSpPr txBox="1"/>
          <p:nvPr/>
        </p:nvSpPr>
        <p:spPr>
          <a:xfrm>
            <a:off x="2346900" y="600900"/>
            <a:ext cx="4487700" cy="630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accent5"/>
              </a:buClr>
              <a:buSzPts val="4400"/>
              <a:buFont typeface="Calibri"/>
              <a:buNone/>
            </a:pPr>
            <a:r>
              <a:rPr b="1" lang="en-US" sz="3500">
                <a:solidFill>
                  <a:srgbClr val="FF0000"/>
                </a:solidFill>
                <a:latin typeface="Calibri"/>
                <a:ea typeface="Calibri"/>
                <a:cs typeface="Calibri"/>
                <a:sym typeface="Calibri"/>
              </a:rPr>
              <a:t>Listening Script</a:t>
            </a:r>
            <a:endParaRPr sz="3500">
              <a:solidFill>
                <a:srgbClr val="FF0000"/>
              </a:solidFill>
              <a:latin typeface="Garamond"/>
              <a:ea typeface="Garamond"/>
              <a:cs typeface="Garamond"/>
              <a:sym typeface="Garamond"/>
            </a:endParaRPr>
          </a:p>
        </p:txBody>
      </p:sp>
      <p:sp>
        <p:nvSpPr>
          <p:cNvPr id="215" name="Google Shape;215;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6" name="Google Shape;216;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7" name="Google Shape;217;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18" name="Google Shape;218;p29"/>
          <p:cNvSpPr txBox="1"/>
          <p:nvPr/>
        </p:nvSpPr>
        <p:spPr>
          <a:xfrm>
            <a:off x="889000" y="1349200"/>
            <a:ext cx="9862800" cy="5319600"/>
          </a:xfrm>
          <a:prstGeom prst="rect">
            <a:avLst/>
          </a:prstGeom>
          <a:noFill/>
          <a:ln>
            <a:noFill/>
          </a:ln>
        </p:spPr>
        <p:txBody>
          <a:bodyPr anchorCtr="0" anchor="t" bIns="45700" lIns="91425" spcFirstLastPara="1" rIns="91425" wrap="square" tIns="45700">
            <a:spAutoFit/>
          </a:bodyPr>
          <a:lstStyle/>
          <a:p>
            <a:pPr indent="-301117" lvl="0" marL="285750" rtl="0" algn="l">
              <a:spcBef>
                <a:spcPts val="0"/>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Oh, Mrs. Smith. Can I take the test now? I just . . ., oh.</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Excuse me? What do you mean? The test ended 10 minutes ago, and you weren’t there to take it. Sorry.</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Oh, Mrs. Smith. </a:t>
            </a:r>
            <a:r>
              <a:rPr b="1" lang="en-US">
                <a:solidFill>
                  <a:srgbClr val="070707"/>
                </a:solidFill>
                <a:latin typeface="Helvetica Neue"/>
                <a:ea typeface="Helvetica Neue"/>
                <a:cs typeface="Helvetica Neue"/>
                <a:sym typeface="Helvetica Neue"/>
              </a:rPr>
              <a:t>Come on</a:t>
            </a:r>
            <a:r>
              <a:rPr lang="en-US">
                <a:solidFill>
                  <a:srgbClr val="070707"/>
                </a:solidFill>
                <a:latin typeface="Helvetica Neue"/>
                <a:ea typeface="Helvetica Neue"/>
                <a:cs typeface="Helvetica Neue"/>
                <a:sym typeface="Helvetica Neue"/>
              </a:rPr>
              <a:t>. Come on. That’s not fair.</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What do you mean it’s not fair. Everyone else was there. So, why weren’t you in class?</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Uh, my bus didn’t come this morning on time. That’s why.</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Um. Are you sure? Your friend, Tony, </a:t>
            </a:r>
            <a:r>
              <a:rPr b="1" lang="en-US">
                <a:solidFill>
                  <a:srgbClr val="070707"/>
                </a:solidFill>
                <a:latin typeface="Helvetica Neue"/>
                <a:ea typeface="Helvetica Neue"/>
                <a:cs typeface="Helvetica Neue"/>
                <a:sym typeface="Helvetica Neue"/>
              </a:rPr>
              <a:t>made it</a:t>
            </a:r>
            <a:r>
              <a:rPr lang="en-US">
                <a:solidFill>
                  <a:srgbClr val="070707"/>
                </a:solidFill>
                <a:latin typeface="Helvetica Neue"/>
                <a:ea typeface="Helvetica Neue"/>
                <a:cs typeface="Helvetica Neue"/>
                <a:sym typeface="Helvetica Neue"/>
              </a:rPr>
              <a:t> to class, and he said you were still in bed an hour ago.</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Uhh, yeah, well, that might be true, but I really need to take the test.</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Wait. Don’t you realize that you just lied to me?</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Uh, well, listen. Mrs. Smith. Listen. My alarm didn’t go off this morning, so it’s not my fault I came late.</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So, you’re blaming your alarm clock again? It’s still your responsibility to be here. Wasn’t that your excuse the last two times you missed class?</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Student</a:t>
            </a:r>
            <a:r>
              <a:rPr lang="en-US">
                <a:solidFill>
                  <a:srgbClr val="070707"/>
                </a:solidFill>
                <a:latin typeface="Helvetica Neue"/>
                <a:ea typeface="Helvetica Neue"/>
                <a:cs typeface="Helvetica Neue"/>
                <a:sym typeface="Helvetica Neue"/>
              </a:rPr>
              <a:t>: But Mrs. Smith, Mrs. Smith.</a:t>
            </a:r>
            <a:endParaRPr>
              <a:solidFill>
                <a:srgbClr val="262626"/>
              </a:solidFill>
              <a:latin typeface="Garamond"/>
              <a:ea typeface="Garamond"/>
              <a:cs typeface="Garamond"/>
              <a:sym typeface="Garamond"/>
            </a:endParaRPr>
          </a:p>
          <a:p>
            <a:pPr indent="-301117" lvl="0" marL="285750" rtl="0" algn="l">
              <a:spcBef>
                <a:spcPts val="864"/>
              </a:spcBef>
              <a:spcAft>
                <a:spcPts val="0"/>
              </a:spcAft>
              <a:buClr>
                <a:srgbClr val="83992A"/>
              </a:buClr>
              <a:buSzPts val="1760"/>
              <a:buChar char="•"/>
            </a:pPr>
            <a:r>
              <a:rPr b="1" lang="en-US">
                <a:solidFill>
                  <a:srgbClr val="070707"/>
                </a:solidFill>
                <a:latin typeface="Helvetica Neue"/>
                <a:ea typeface="Helvetica Neue"/>
                <a:cs typeface="Helvetica Neue"/>
                <a:sym typeface="Helvetica Neue"/>
              </a:rPr>
              <a:t>Mrs. Smith</a:t>
            </a:r>
            <a:r>
              <a:rPr lang="en-US">
                <a:solidFill>
                  <a:srgbClr val="070707"/>
                </a:solidFill>
                <a:latin typeface="Helvetica Neue"/>
                <a:ea typeface="Helvetica Neue"/>
                <a:cs typeface="Helvetica Neue"/>
                <a:sym typeface="Helvetica Neue"/>
              </a:rPr>
              <a:t>: Listen. You know the policy of our program. If you miss a test for an unexcused reason . . . and a lie is definitely unexcused, then you get a zero on the test. There are no exceptions.</a:t>
            </a:r>
            <a:endParaRPr>
              <a:solidFill>
                <a:srgbClr val="262626"/>
              </a:solidFill>
              <a:latin typeface="Garamond"/>
              <a:ea typeface="Garamond"/>
              <a:cs typeface="Garamond"/>
              <a:sym typeface="Garamond"/>
            </a:endParaRPr>
          </a:p>
          <a:p>
            <a:pPr indent="0" lvl="0" marL="0" rtl="0" algn="l">
              <a:spcBef>
                <a:spcPts val="864"/>
              </a:spcBef>
              <a:spcAft>
                <a:spcPts val="0"/>
              </a:spcAft>
              <a:buClr>
                <a:schemeClr val="dk1"/>
              </a:buClr>
              <a:buSzPts val="2760"/>
              <a:buFont typeface="Arial"/>
              <a:buNone/>
            </a:pPr>
            <a:r>
              <a:t/>
            </a:r>
            <a:endParaRPr>
              <a:solidFill>
                <a:srgbClr val="262626"/>
              </a:solidFill>
              <a:latin typeface="Garamond"/>
              <a:ea typeface="Garamond"/>
              <a:cs typeface="Garamond"/>
              <a:sym typeface="Garamond"/>
            </a:endParaRPr>
          </a:p>
        </p:txBody>
      </p:sp>
      <p:pic>
        <p:nvPicPr>
          <p:cNvPr id="219" name="Google Shape;219;p2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20" name="Google Shape;220;p2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6" name="Google Shape;226;p3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27" name="Google Shape;227;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8" name="Google Shape;228;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29" name="Google Shape;229;p3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30" name="Google Shape;230;p30"/>
          <p:cNvSpPr txBox="1"/>
          <p:nvPr/>
        </p:nvSpPr>
        <p:spPr>
          <a:xfrm>
            <a:off x="889000" y="1307225"/>
            <a:ext cx="9862800" cy="5171700"/>
          </a:xfrm>
          <a:prstGeom prst="rect">
            <a:avLst/>
          </a:prstGeom>
          <a:noFill/>
          <a:ln>
            <a:noFill/>
          </a:ln>
        </p:spPr>
        <p:txBody>
          <a:bodyPr anchorCtr="0" anchor="t" bIns="45700" lIns="91425" spcFirstLastPara="1" rIns="91425" wrap="square" tIns="45700">
            <a:spAutoFit/>
          </a:bodyPr>
          <a:lstStyle/>
          <a:p>
            <a:pPr indent="-307467" lvl="0" marL="285750" rtl="0" algn="l">
              <a:spcBef>
                <a:spcPts val="0"/>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Student</a:t>
            </a:r>
            <a:r>
              <a:rPr lang="en-US" sz="1500">
                <a:solidFill>
                  <a:srgbClr val="070707"/>
                </a:solidFill>
                <a:latin typeface="Helvetica Neue"/>
                <a:ea typeface="Helvetica Neue"/>
                <a:cs typeface="Helvetica Neue"/>
                <a:sym typeface="Helvetica Neue"/>
              </a:rPr>
              <a:t>: Mrs. Smith. Why don’t you want to help me? You never help me. I mean I really need to pass this class.</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Mrs. Smith</a:t>
            </a:r>
            <a:r>
              <a:rPr lang="en-US" sz="1500">
                <a:solidFill>
                  <a:srgbClr val="070707"/>
                </a:solidFill>
                <a:latin typeface="Helvetica Neue"/>
                <a:ea typeface="Helvetica Neue"/>
                <a:cs typeface="Helvetica Neue"/>
                <a:sym typeface="Helvetica Neue"/>
              </a:rPr>
              <a:t>: No, no. no. Listen to yourself. You’re playing what we call the victim. You made some bad choices, and now you have to accept the </a:t>
            </a:r>
            <a:r>
              <a:rPr b="1" lang="en-US" sz="1500">
                <a:solidFill>
                  <a:srgbClr val="070707"/>
                </a:solidFill>
                <a:latin typeface="Helvetica Neue"/>
                <a:ea typeface="Helvetica Neue"/>
                <a:cs typeface="Helvetica Neue"/>
                <a:sym typeface="Helvetica Neue"/>
              </a:rPr>
              <a:t>consequences</a:t>
            </a:r>
            <a:r>
              <a:rPr lang="en-US" sz="1500">
                <a:solidFill>
                  <a:srgbClr val="070707"/>
                </a:solidFill>
                <a:latin typeface="Helvetica Neue"/>
                <a:ea typeface="Helvetica Neue"/>
                <a:cs typeface="Helvetica Neue"/>
                <a:sym typeface="Helvetica Neue"/>
              </a:rPr>
              <a:t>. Remember: When you point your finger at someone else, like me in this case, three fingers are pointing back at you.</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Student</a:t>
            </a:r>
            <a:r>
              <a:rPr lang="en-US" sz="1500">
                <a:solidFill>
                  <a:srgbClr val="070707"/>
                </a:solidFill>
                <a:latin typeface="Helvetica Neue"/>
                <a:ea typeface="Helvetica Neue"/>
                <a:cs typeface="Helvetica Neue"/>
                <a:sym typeface="Helvetica Neue"/>
              </a:rPr>
              <a:t>: But Mrs. Smith. I lose my scholarship if I do poorly in the class; my parents will be really disappointed in me.</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Mrs. Smith</a:t>
            </a:r>
            <a:r>
              <a:rPr lang="en-US" sz="1500">
                <a:solidFill>
                  <a:srgbClr val="070707"/>
                </a:solidFill>
                <a:latin typeface="Helvetica Neue"/>
                <a:ea typeface="Helvetica Neue"/>
                <a:cs typeface="Helvetica Neue"/>
                <a:sym typeface="Helvetica Neue"/>
              </a:rPr>
              <a:t>: I’m really sorry, but that’s not my problem. [</a:t>
            </a:r>
            <a:r>
              <a:rPr i="1" lang="en-US" sz="1500">
                <a:solidFill>
                  <a:srgbClr val="070707"/>
                </a:solidFill>
                <a:latin typeface="Helvetica Neue"/>
                <a:ea typeface="Helvetica Neue"/>
                <a:cs typeface="Helvetica Neue"/>
                <a:sym typeface="Helvetica Neue"/>
              </a:rPr>
              <a:t>Oh, Mrs. Smith!</a:t>
            </a:r>
            <a:r>
              <a:rPr lang="en-US" sz="1500">
                <a:solidFill>
                  <a:srgbClr val="070707"/>
                </a:solidFill>
                <a:latin typeface="Helvetica Neue"/>
                <a:ea typeface="Helvetica Neue"/>
                <a:cs typeface="Helvetica Neue"/>
                <a:sym typeface="Helvetica Neue"/>
              </a:rPr>
              <a:t>] I can’t help you with that. Don’t try to </a:t>
            </a:r>
            <a:r>
              <a:rPr b="1" lang="en-US" sz="1500">
                <a:solidFill>
                  <a:srgbClr val="070707"/>
                </a:solidFill>
                <a:latin typeface="Helvetica Neue"/>
                <a:ea typeface="Helvetica Neue"/>
                <a:cs typeface="Helvetica Neue"/>
                <a:sym typeface="Helvetica Neue"/>
              </a:rPr>
              <a:t>shift the blame</a:t>
            </a:r>
            <a:r>
              <a:rPr lang="en-US" sz="1500">
                <a:solidFill>
                  <a:srgbClr val="070707"/>
                </a:solidFill>
                <a:latin typeface="Helvetica Neue"/>
                <a:ea typeface="Helvetica Neue"/>
                <a:cs typeface="Helvetica Neue"/>
                <a:sym typeface="Helvetica Neue"/>
              </a:rPr>
              <a:t> here. [</a:t>
            </a:r>
            <a:r>
              <a:rPr i="1" lang="en-US" sz="1500">
                <a:solidFill>
                  <a:srgbClr val="070707"/>
                </a:solidFill>
                <a:latin typeface="Helvetica Neue"/>
                <a:ea typeface="Helvetica Neue"/>
                <a:cs typeface="Helvetica Neue"/>
                <a:sym typeface="Helvetica Neue"/>
              </a:rPr>
              <a:t>Mrs. Smith!</a:t>
            </a:r>
            <a:r>
              <a:rPr lang="en-US" sz="1500">
                <a:solidFill>
                  <a:srgbClr val="070707"/>
                </a:solidFill>
                <a:latin typeface="Helvetica Neue"/>
                <a:ea typeface="Helvetica Neue"/>
                <a:cs typeface="Helvetica Neue"/>
                <a:sym typeface="Helvetica Neue"/>
              </a:rPr>
              <a:t>] </a:t>
            </a:r>
            <a:r>
              <a:rPr b="1" lang="en-US" sz="1500">
                <a:solidFill>
                  <a:srgbClr val="070707"/>
                </a:solidFill>
                <a:latin typeface="Helvetica Neue"/>
                <a:ea typeface="Helvetica Neue"/>
                <a:cs typeface="Helvetica Neue"/>
                <a:sym typeface="Helvetica Neue"/>
              </a:rPr>
              <a:t>You painted yourself into a corner</a:t>
            </a:r>
            <a:r>
              <a:rPr lang="en-US" sz="1500">
                <a:solidFill>
                  <a:srgbClr val="070707"/>
                </a:solidFill>
                <a:latin typeface="Helvetica Neue"/>
                <a:ea typeface="Helvetica Neue"/>
                <a:cs typeface="Helvetica Neue"/>
                <a:sym typeface="Helvetica Neue"/>
              </a:rPr>
              <a:t>. You need to be accountable for your own actions instead of trying to </a:t>
            </a:r>
            <a:r>
              <a:rPr b="1" lang="en-US" sz="1500">
                <a:solidFill>
                  <a:srgbClr val="070707"/>
                </a:solidFill>
                <a:latin typeface="Helvetica Neue"/>
                <a:ea typeface="Helvetica Neue"/>
                <a:cs typeface="Helvetica Neue"/>
                <a:sym typeface="Helvetica Neue"/>
              </a:rPr>
              <a:t>weasel out of </a:t>
            </a:r>
            <a:r>
              <a:rPr lang="en-US" sz="1500">
                <a:solidFill>
                  <a:srgbClr val="070707"/>
                </a:solidFill>
                <a:latin typeface="Helvetica Neue"/>
                <a:ea typeface="Helvetica Neue"/>
                <a:cs typeface="Helvetica Neue"/>
                <a:sym typeface="Helvetica Neue"/>
              </a:rPr>
              <a:t>your responsibility. While you aren’t doing well in my class though, I must say I almost have to give you an A grade for trying to dodge the outcome of your bad choices.</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Student</a:t>
            </a:r>
            <a:r>
              <a:rPr lang="en-US" sz="1500">
                <a:solidFill>
                  <a:srgbClr val="070707"/>
                </a:solidFill>
                <a:latin typeface="Helvetica Neue"/>
                <a:ea typeface="Helvetica Neue"/>
                <a:cs typeface="Helvetica Neue"/>
                <a:sym typeface="Helvetica Neue"/>
              </a:rPr>
              <a:t>: Mrs. Smith, Mrs. Smith.</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Mrs. Smith</a:t>
            </a:r>
            <a:r>
              <a:rPr lang="en-US" sz="1500">
                <a:solidFill>
                  <a:srgbClr val="070707"/>
                </a:solidFill>
                <a:latin typeface="Helvetica Neue"/>
                <a:ea typeface="Helvetica Neue"/>
                <a:cs typeface="Helvetica Neue"/>
                <a:sym typeface="Helvetica Neue"/>
              </a:rPr>
              <a:t>:Listen. You are learning one thing.</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Student</a:t>
            </a:r>
            <a:r>
              <a:rPr lang="en-US" sz="1500">
                <a:solidFill>
                  <a:srgbClr val="070707"/>
                </a:solidFill>
                <a:latin typeface="Helvetica Neue"/>
                <a:ea typeface="Helvetica Neue"/>
                <a:cs typeface="Helvetica Neue"/>
                <a:sym typeface="Helvetica Neue"/>
              </a:rPr>
              <a:t>: What?</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Mrs. Smith</a:t>
            </a:r>
            <a:r>
              <a:rPr lang="en-US" sz="1500">
                <a:solidFill>
                  <a:srgbClr val="070707"/>
                </a:solidFill>
                <a:latin typeface="Helvetica Neue"/>
                <a:ea typeface="Helvetica Neue"/>
                <a:cs typeface="Helvetica Neue"/>
                <a:sym typeface="Helvetica Neue"/>
              </a:rPr>
              <a:t>:My name.</a:t>
            </a:r>
            <a:endParaRPr sz="1500">
              <a:solidFill>
                <a:srgbClr val="262626"/>
              </a:solidFill>
              <a:latin typeface="Garamond"/>
              <a:ea typeface="Garamond"/>
              <a:cs typeface="Garamond"/>
              <a:sym typeface="Garamond"/>
            </a:endParaRPr>
          </a:p>
          <a:p>
            <a:pPr indent="-307467" lvl="0" marL="285750" rtl="0" algn="l">
              <a:spcBef>
                <a:spcPts val="864"/>
              </a:spcBef>
              <a:spcAft>
                <a:spcPts val="0"/>
              </a:spcAft>
              <a:buClr>
                <a:srgbClr val="83992A"/>
              </a:buClr>
              <a:buSzPts val="1860"/>
              <a:buChar char="•"/>
            </a:pPr>
            <a:r>
              <a:rPr b="1" lang="en-US" sz="1500">
                <a:solidFill>
                  <a:srgbClr val="070707"/>
                </a:solidFill>
                <a:latin typeface="Helvetica Neue"/>
                <a:ea typeface="Helvetica Neue"/>
                <a:cs typeface="Helvetica Neue"/>
                <a:sym typeface="Helvetica Neue"/>
              </a:rPr>
              <a:t>Student</a:t>
            </a:r>
            <a:r>
              <a:rPr lang="en-US" sz="1500">
                <a:solidFill>
                  <a:srgbClr val="070707"/>
                </a:solidFill>
                <a:latin typeface="Helvetica Neue"/>
                <a:ea typeface="Helvetica Neue"/>
                <a:cs typeface="Helvetica Neue"/>
                <a:sym typeface="Helvetica Neue"/>
              </a:rPr>
              <a:t>: Agh.</a:t>
            </a:r>
            <a:endParaRPr sz="1500">
              <a:solidFill>
                <a:srgbClr val="262626"/>
              </a:solidFill>
              <a:latin typeface="Garamond"/>
              <a:ea typeface="Garamond"/>
              <a:cs typeface="Garamond"/>
              <a:sym typeface="Garamond"/>
            </a:endParaRPr>
          </a:p>
        </p:txBody>
      </p:sp>
      <p:pic>
        <p:nvPicPr>
          <p:cNvPr id="231" name="Google Shape;231;p30"/>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32" name="Google Shape;232;p3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8" name="Google Shape;238;p3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39" name="Google Shape;239;p3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0" name="Google Shape;240;p3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41" name="Google Shape;241;p3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42" name="Google Shape;242;p31"/>
          <p:cNvSpPr txBox="1"/>
          <p:nvPr/>
        </p:nvSpPr>
        <p:spPr>
          <a:xfrm>
            <a:off x="889000" y="2391850"/>
            <a:ext cx="9862800" cy="1862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Arial"/>
              <a:buNone/>
            </a:pPr>
            <a:r>
              <a:t/>
            </a:r>
            <a:endParaRPr b="1" sz="5750">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Arial"/>
              <a:buNone/>
            </a:pPr>
            <a:r>
              <a:rPr b="1" lang="en-US" sz="5750">
                <a:solidFill>
                  <a:srgbClr val="FF0000"/>
                </a:solidFill>
                <a:latin typeface="Times New Roman"/>
                <a:ea typeface="Times New Roman"/>
                <a:cs typeface="Times New Roman"/>
                <a:sym typeface="Times New Roman"/>
              </a:rPr>
              <a:t>2- College Life</a:t>
            </a:r>
            <a:endParaRPr b="1" i="0" sz="5000" u="none" cap="none" strike="noStrike">
              <a:solidFill>
                <a:srgbClr val="FF0000"/>
              </a:solidFill>
              <a:latin typeface="Times New Roman"/>
              <a:ea typeface="Times New Roman"/>
              <a:cs typeface="Times New Roman"/>
              <a:sym typeface="Times New Roman"/>
            </a:endParaRPr>
          </a:p>
        </p:txBody>
      </p:sp>
      <p:pic>
        <p:nvPicPr>
          <p:cNvPr id="243" name="Google Shape;243;p3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44" name="Google Shape;244;p3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0" name="Google Shape;250;p3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51" name="Google Shape;251;p3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2" name="Google Shape;252;p3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3" name="Google Shape;253;p3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54" name="Google Shape;254;p32"/>
          <p:cNvSpPr txBox="1"/>
          <p:nvPr/>
        </p:nvSpPr>
        <p:spPr>
          <a:xfrm>
            <a:off x="847025" y="2101500"/>
            <a:ext cx="9862800" cy="17574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0"/>
              </a:spcAft>
              <a:buClr>
                <a:schemeClr val="dk1"/>
              </a:buClr>
              <a:buSzPts val="1100"/>
              <a:buFont typeface="Arial"/>
              <a:buNone/>
            </a:pPr>
            <a:r>
              <a:rPr b="1" lang="en-US" sz="2700">
                <a:solidFill>
                  <a:srgbClr val="FF0000"/>
                </a:solidFill>
                <a:highlight>
                  <a:srgbClr val="FFFFFF"/>
                </a:highlight>
                <a:latin typeface="Helvetica Neue"/>
                <a:ea typeface="Helvetica Neue"/>
                <a:cs typeface="Helvetica Neue"/>
                <a:sym typeface="Helvetica Neue"/>
              </a:rPr>
              <a:t>Pre-Listening Exercise</a:t>
            </a:r>
            <a:endParaRPr b="1" sz="2700">
              <a:solidFill>
                <a:srgbClr val="FF0000"/>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Whether you are trying to get an online MBA or just going to a local college, there are a number of things you have to consider including location, cost, and the reputation of school. What factor is most important to you?</a:t>
            </a:r>
            <a:endParaRPr sz="2100">
              <a:solidFill>
                <a:srgbClr val="070707"/>
              </a:solidFill>
              <a:highlight>
                <a:srgbClr val="FFFFFF"/>
              </a:highlight>
              <a:latin typeface="Helvetica Neue"/>
              <a:ea typeface="Helvetica Neue"/>
              <a:cs typeface="Helvetica Neue"/>
              <a:sym typeface="Helvetica Neue"/>
            </a:endParaRPr>
          </a:p>
        </p:txBody>
      </p:sp>
      <p:pic>
        <p:nvPicPr>
          <p:cNvPr id="255" name="Google Shape;255;p32"/>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56" name="Google Shape;256;p3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2" name="Google Shape;262;p33"/>
          <p:cNvSpPr txBox="1"/>
          <p:nvPr/>
        </p:nvSpPr>
        <p:spPr>
          <a:xfrm>
            <a:off x="2513150" y="1303050"/>
            <a:ext cx="4795500" cy="4308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1100"/>
              </a:spcAft>
              <a:buClr>
                <a:schemeClr val="dk1"/>
              </a:buClr>
              <a:buSzPts val="1100"/>
              <a:buFont typeface="Arial"/>
              <a:buNone/>
            </a:pPr>
            <a:r>
              <a:rPr b="1" lang="en-US" sz="2200">
                <a:solidFill>
                  <a:srgbClr val="FF0000"/>
                </a:solidFill>
                <a:highlight>
                  <a:srgbClr val="FFFFFF"/>
                </a:highlight>
                <a:latin typeface="Helvetica Neue"/>
                <a:ea typeface="Helvetica Neue"/>
                <a:cs typeface="Helvetica Neue"/>
                <a:sym typeface="Helvetica Neue"/>
              </a:rPr>
              <a:t>Vocabulary and Sample Sentences</a:t>
            </a:r>
            <a:endParaRPr b="1" sz="2200">
              <a:solidFill>
                <a:srgbClr val="FF0000"/>
              </a:solidFill>
              <a:highlight>
                <a:srgbClr val="FFFFFF"/>
              </a:highlight>
              <a:latin typeface="Helvetica Neue"/>
              <a:ea typeface="Helvetica Neue"/>
              <a:cs typeface="Helvetica Neue"/>
              <a:sym typeface="Helvetica Neue"/>
            </a:endParaRPr>
          </a:p>
        </p:txBody>
      </p:sp>
      <p:sp>
        <p:nvSpPr>
          <p:cNvPr id="263" name="Google Shape;263;p3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4" name="Google Shape;264;p3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65" name="Google Shape;265;p3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66" name="Google Shape;266;p33"/>
          <p:cNvSpPr txBox="1"/>
          <p:nvPr/>
        </p:nvSpPr>
        <p:spPr>
          <a:xfrm>
            <a:off x="875000" y="2101500"/>
            <a:ext cx="9862800" cy="4420800"/>
          </a:xfrm>
          <a:prstGeom prst="rect">
            <a:avLst/>
          </a:prstGeom>
          <a:noFill/>
          <a:ln>
            <a:noFill/>
          </a:ln>
        </p:spPr>
        <p:txBody>
          <a:bodyPr anchorCtr="0" anchor="t" bIns="45700" lIns="91425" spcFirstLastPara="1" rIns="91425" wrap="square" tIns="45700">
            <a:spAutoFit/>
          </a:bodyPr>
          <a:lstStyle/>
          <a:p>
            <a:pPr indent="-349250" lvl="0" marL="457200" rtl="0" algn="l">
              <a:lnSpc>
                <a:spcPct val="115000"/>
              </a:lnSpc>
              <a:spcBef>
                <a:spcPts val="110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hectic</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very busy</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Life is always very </a:t>
            </a:r>
            <a:r>
              <a:rPr lang="en-US" sz="1900" u="sng">
                <a:solidFill>
                  <a:srgbClr val="070707"/>
                </a:solidFill>
                <a:highlight>
                  <a:srgbClr val="FFFFFF"/>
                </a:highlight>
                <a:latin typeface="Helvetica Neue"/>
                <a:ea typeface="Helvetica Neue"/>
                <a:cs typeface="Helvetica Neue"/>
                <a:sym typeface="Helvetica Neue"/>
              </a:rPr>
              <a:t>hectic</a:t>
            </a:r>
            <a:r>
              <a:rPr lang="en-US" sz="1900">
                <a:solidFill>
                  <a:srgbClr val="070707"/>
                </a:solidFill>
                <a:highlight>
                  <a:srgbClr val="FFFFFF"/>
                </a:highlight>
                <a:latin typeface="Helvetica Neue"/>
                <a:ea typeface="Helvetica Neue"/>
                <a:cs typeface="Helvetica Neue"/>
                <a:sym typeface="Helvetica Neue"/>
              </a:rPr>
              <a:t> when you’re trying to work and go to school at the same time.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major</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 or verb</a:t>
            </a:r>
            <a:r>
              <a:rPr lang="en-US" sz="1900">
                <a:solidFill>
                  <a:srgbClr val="070707"/>
                </a:solidFill>
                <a:highlight>
                  <a:srgbClr val="FFFFFF"/>
                </a:highlight>
                <a:latin typeface="Helvetica Neue"/>
                <a:ea typeface="Helvetica Neue"/>
                <a:cs typeface="Helvetica Neue"/>
                <a:sym typeface="Helvetica Neue"/>
              </a:rPr>
              <a:t>): course of study</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I’m thinking about </a:t>
            </a:r>
            <a:r>
              <a:rPr lang="en-US" sz="1900" u="sng">
                <a:solidFill>
                  <a:srgbClr val="070707"/>
                </a:solidFill>
                <a:highlight>
                  <a:srgbClr val="FFFFFF"/>
                </a:highlight>
                <a:latin typeface="Helvetica Neue"/>
                <a:ea typeface="Helvetica Neue"/>
                <a:cs typeface="Helvetica Neue"/>
                <a:sym typeface="Helvetica Neue"/>
              </a:rPr>
              <a:t>majoring</a:t>
            </a:r>
            <a:r>
              <a:rPr lang="en-US" sz="1900">
                <a:solidFill>
                  <a:srgbClr val="070707"/>
                </a:solidFill>
                <a:highlight>
                  <a:srgbClr val="FFFFFF"/>
                </a:highlight>
                <a:latin typeface="Helvetica Neue"/>
                <a:ea typeface="Helvetica Neue"/>
                <a:cs typeface="Helvetica Neue"/>
                <a:sym typeface="Helvetica Neue"/>
              </a:rPr>
              <a:t> in computer science next year. (verb)</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What is your </a:t>
            </a:r>
            <a:r>
              <a:rPr lang="en-US" sz="1900" u="sng">
                <a:solidFill>
                  <a:srgbClr val="070707"/>
                </a:solidFill>
                <a:highlight>
                  <a:srgbClr val="FFFFFF"/>
                </a:highlight>
                <a:latin typeface="Helvetica Neue"/>
                <a:ea typeface="Helvetica Neue"/>
                <a:cs typeface="Helvetica Neue"/>
                <a:sym typeface="Helvetica Neue"/>
              </a:rPr>
              <a:t>major</a:t>
            </a:r>
            <a:r>
              <a:rPr lang="en-US" sz="1900">
                <a:solidFill>
                  <a:srgbClr val="070707"/>
                </a:solidFill>
                <a:highlight>
                  <a:srgbClr val="FFFFFF"/>
                </a:highlight>
                <a:latin typeface="Helvetica Neue"/>
                <a:ea typeface="Helvetica Neue"/>
                <a:cs typeface="Helvetica Neue"/>
                <a:sym typeface="Helvetica Neue"/>
              </a:rPr>
              <a:t>? (noun)</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land (a job)</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to secure, win, or get a job</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It is becoming increasingly difficult to </a:t>
            </a:r>
            <a:r>
              <a:rPr lang="en-US" sz="1900" u="sng">
                <a:solidFill>
                  <a:srgbClr val="070707"/>
                </a:solidFill>
                <a:highlight>
                  <a:srgbClr val="FFFFFF"/>
                </a:highlight>
                <a:latin typeface="Helvetica Neue"/>
                <a:ea typeface="Helvetica Neue"/>
                <a:cs typeface="Helvetica Neue"/>
                <a:sym typeface="Helvetica Neue"/>
              </a:rPr>
              <a:t>land a job</a:t>
            </a:r>
            <a:r>
              <a:rPr lang="en-US" sz="1900">
                <a:solidFill>
                  <a:srgbClr val="070707"/>
                </a:solidFill>
                <a:highlight>
                  <a:srgbClr val="FFFFFF"/>
                </a:highlight>
                <a:latin typeface="Helvetica Neue"/>
                <a:ea typeface="Helvetica Neue"/>
                <a:cs typeface="Helvetica Neue"/>
                <a:sym typeface="Helvetica Neue"/>
              </a:rPr>
              <a:t> in the field of language teaching.</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work (your way) through (school)</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think through, in this case, work while going to school to support yourself</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Since my parents had no money, I had no choice but to </a:t>
            </a:r>
            <a:r>
              <a:rPr lang="en-US" sz="1900" u="sng">
                <a:solidFill>
                  <a:srgbClr val="070707"/>
                </a:solidFill>
                <a:highlight>
                  <a:srgbClr val="FFFFFF"/>
                </a:highlight>
                <a:latin typeface="Helvetica Neue"/>
                <a:ea typeface="Helvetica Neue"/>
                <a:cs typeface="Helvetica Neue"/>
                <a:sym typeface="Helvetica Neue"/>
              </a:rPr>
              <a:t>work myself through school</a:t>
            </a:r>
            <a:br>
              <a:rPr lang="en-US" sz="1900" u="sng">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Sometimes we just have to </a:t>
            </a:r>
            <a:r>
              <a:rPr lang="en-US" sz="1900" u="sng">
                <a:solidFill>
                  <a:srgbClr val="070707"/>
                </a:solidFill>
                <a:highlight>
                  <a:srgbClr val="FFFFFF"/>
                </a:highlight>
                <a:latin typeface="Helvetica Neue"/>
                <a:ea typeface="Helvetica Neue"/>
                <a:cs typeface="Helvetica Neue"/>
                <a:sym typeface="Helvetica Neue"/>
              </a:rPr>
              <a:t>work through</a:t>
            </a:r>
            <a:r>
              <a:rPr lang="en-US" sz="1900">
                <a:solidFill>
                  <a:srgbClr val="070707"/>
                </a:solidFill>
                <a:highlight>
                  <a:srgbClr val="FFFFFF"/>
                </a:highlight>
                <a:latin typeface="Helvetica Neue"/>
                <a:ea typeface="Helvetica Neue"/>
                <a:cs typeface="Helvetica Neue"/>
                <a:sym typeface="Helvetica Neue"/>
              </a:rPr>
              <a:t> many new experiences before we understand the language and culture</a:t>
            </a:r>
            <a:endParaRPr sz="1900">
              <a:solidFill>
                <a:srgbClr val="070707"/>
              </a:solidFill>
              <a:highlight>
                <a:srgbClr val="FFFFFF"/>
              </a:highlight>
              <a:latin typeface="Helvetica Neue"/>
              <a:ea typeface="Helvetica Neue"/>
              <a:cs typeface="Helvetica Neue"/>
              <a:sym typeface="Helvetica Neue"/>
            </a:endParaRPr>
          </a:p>
        </p:txBody>
      </p:sp>
      <p:pic>
        <p:nvPicPr>
          <p:cNvPr id="267" name="Google Shape;267;p3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68" name="Google Shape;268;p3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4" name="Google Shape;274;p34"/>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75" name="Google Shape;275;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6" name="Google Shape;276;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77" name="Google Shape;277;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78" name="Google Shape;278;p34"/>
          <p:cNvSpPr txBox="1"/>
          <p:nvPr/>
        </p:nvSpPr>
        <p:spPr>
          <a:xfrm>
            <a:off x="942300" y="2181900"/>
            <a:ext cx="9862800" cy="2766000"/>
          </a:xfrm>
          <a:prstGeom prst="rect">
            <a:avLst/>
          </a:prstGeom>
          <a:noFill/>
          <a:ln>
            <a:noFill/>
          </a:ln>
        </p:spPr>
        <p:txBody>
          <a:bodyPr anchorCtr="0" anchor="t" bIns="45700" lIns="91425" spcFirstLastPara="1" rIns="91425" wrap="square" tIns="45700">
            <a:spAutoFit/>
          </a:bodyPr>
          <a:lstStyle/>
          <a:p>
            <a:pPr indent="0" lvl="0" marL="0" rtl="0" algn="just">
              <a:lnSpc>
                <a:spcPct val="110000"/>
              </a:lnSpc>
              <a:spcBef>
                <a:spcPts val="1400"/>
              </a:spcBef>
              <a:spcAft>
                <a:spcPts val="0"/>
              </a:spcAft>
              <a:buClr>
                <a:schemeClr val="dk1"/>
              </a:buClr>
              <a:buSzPts val="1100"/>
              <a:buFont typeface="Arial"/>
              <a:buNone/>
            </a:pPr>
            <a:r>
              <a:rPr b="1" lang="en-US" sz="1800">
                <a:solidFill>
                  <a:srgbClr val="FF0000"/>
                </a:solidFill>
                <a:highlight>
                  <a:srgbClr val="FFFFFF"/>
                </a:highlight>
                <a:latin typeface="Helvetica Neue"/>
                <a:ea typeface="Helvetica Neue"/>
                <a:cs typeface="Helvetica Neue"/>
                <a:sym typeface="Helvetica Neue"/>
              </a:rPr>
              <a:t>I</a:t>
            </a:r>
            <a:r>
              <a:rPr b="1" lang="en-US" sz="2600">
                <a:solidFill>
                  <a:srgbClr val="FF0000"/>
                </a:solidFill>
                <a:highlight>
                  <a:srgbClr val="FFFFFF"/>
                </a:highlight>
                <a:latin typeface="Helvetica Neue"/>
                <a:ea typeface="Helvetica Neue"/>
                <a:cs typeface="Helvetica Neue"/>
                <a:sym typeface="Helvetica Neue"/>
              </a:rPr>
              <a:t>dioms</a:t>
            </a:r>
            <a:endParaRPr b="1" sz="2600">
              <a:solidFill>
                <a:srgbClr val="FF0000"/>
              </a:solidFill>
              <a:highlight>
                <a:srgbClr val="FFFFFF"/>
              </a:highlight>
              <a:latin typeface="Helvetica Neue"/>
              <a:ea typeface="Helvetica Neue"/>
              <a:cs typeface="Helvetica Neue"/>
              <a:sym typeface="Helvetica Neue"/>
            </a:endParaRPr>
          </a:p>
          <a:p>
            <a:pPr indent="0" lvl="0" marL="0" rtl="0" algn="just">
              <a:lnSpc>
                <a:spcPct val="115000"/>
              </a:lnSpc>
              <a:spcBef>
                <a:spcPts val="1100"/>
              </a:spcBef>
              <a:spcAft>
                <a:spcPts val="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a:t>
            </a:r>
            <a:r>
              <a:rPr b="1" lang="en-US" sz="2100">
                <a:solidFill>
                  <a:srgbClr val="070707"/>
                </a:solidFill>
                <a:highlight>
                  <a:srgbClr val="FFFFFF"/>
                </a:highlight>
                <a:latin typeface="Helvetica Neue"/>
                <a:ea typeface="Helvetica Neue"/>
                <a:cs typeface="Helvetica Neue"/>
                <a:sym typeface="Helvetica Neue"/>
              </a:rPr>
              <a:t>a walking encyclopedia</a:t>
            </a:r>
            <a:r>
              <a:rPr lang="en-US" sz="2100">
                <a:solidFill>
                  <a:srgbClr val="070707"/>
                </a:solidFill>
                <a:highlight>
                  <a:srgbClr val="FFFFFF"/>
                </a:highlight>
                <a:latin typeface="Helvetica Neue"/>
                <a:ea typeface="Helvetica Neue"/>
                <a:cs typeface="Helvetica Neue"/>
                <a:sym typeface="Helvetica Neue"/>
              </a:rPr>
              <a:t>” = someone who seems to know everything</a:t>
            </a:r>
            <a:br>
              <a:rPr lang="en-US" sz="2100">
                <a:solidFill>
                  <a:srgbClr val="070707"/>
                </a:solidFill>
                <a:highlight>
                  <a:srgbClr val="FFFFFF"/>
                </a:highlight>
                <a:latin typeface="Helvetica Neue"/>
                <a:ea typeface="Helvetica Neue"/>
                <a:cs typeface="Helvetica Neue"/>
                <a:sym typeface="Helvetica Neue"/>
              </a:rPr>
            </a:br>
            <a:r>
              <a:rPr lang="en-US" sz="2100">
                <a:solidFill>
                  <a:srgbClr val="070707"/>
                </a:solidFill>
                <a:highlight>
                  <a:srgbClr val="FFFFFF"/>
                </a:highlight>
                <a:latin typeface="Helvetica Neue"/>
                <a:ea typeface="Helvetica Neue"/>
                <a:cs typeface="Helvetica Neue"/>
                <a:sym typeface="Helvetica Neue"/>
              </a:rPr>
              <a:t>“</a:t>
            </a:r>
            <a:r>
              <a:rPr i="1" lang="en-US" sz="2100">
                <a:solidFill>
                  <a:srgbClr val="2D2E33"/>
                </a:solidFill>
                <a:highlight>
                  <a:srgbClr val="FFFFFF"/>
                </a:highlight>
                <a:latin typeface="Helvetica Neue"/>
                <a:ea typeface="Helvetica Neue"/>
                <a:cs typeface="Helvetica Neue"/>
                <a:sym typeface="Helvetica Neue"/>
              </a:rPr>
              <a:t>My roommate would do well on a trivia game show. He’s a walking encyclopedia</a:t>
            </a:r>
            <a:r>
              <a:rPr lang="en-US" sz="2100">
                <a:solidFill>
                  <a:srgbClr val="070707"/>
                </a:solidFill>
                <a:highlight>
                  <a:srgbClr val="FFFFFF"/>
                </a:highlight>
                <a:latin typeface="Helvetica Neue"/>
                <a:ea typeface="Helvetica Neue"/>
                <a:cs typeface="Helvetica Neue"/>
                <a:sym typeface="Helvetica Neue"/>
              </a:rPr>
              <a:t>.”</a:t>
            </a:r>
            <a:endParaRPr sz="2100">
              <a:solidFill>
                <a:srgbClr val="070707"/>
              </a:solidFill>
              <a:highlight>
                <a:srgbClr val="FFFFFF"/>
              </a:highlight>
              <a:latin typeface="Helvetica Neue"/>
              <a:ea typeface="Helvetica Neue"/>
              <a:cs typeface="Helvetica Neue"/>
              <a:sym typeface="Helvetica Neue"/>
            </a:endParaRPr>
          </a:p>
          <a:p>
            <a:pPr indent="0" lvl="0" marL="0" rtl="0" algn="just">
              <a:lnSpc>
                <a:spcPct val="115000"/>
              </a:lnSpc>
              <a:spcBef>
                <a:spcPts val="2200"/>
              </a:spcBef>
              <a:spcAft>
                <a:spcPts val="110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a:t>
            </a:r>
            <a:r>
              <a:rPr b="1" lang="en-US" sz="2100">
                <a:solidFill>
                  <a:srgbClr val="070707"/>
                </a:solidFill>
                <a:highlight>
                  <a:srgbClr val="FFFFFF"/>
                </a:highlight>
                <a:latin typeface="Helvetica Neue"/>
                <a:ea typeface="Helvetica Neue"/>
                <a:cs typeface="Helvetica Neue"/>
                <a:sym typeface="Helvetica Neue"/>
              </a:rPr>
              <a:t>have the right stuff</a:t>
            </a:r>
            <a:r>
              <a:rPr lang="en-US" sz="2100">
                <a:solidFill>
                  <a:srgbClr val="070707"/>
                </a:solidFill>
                <a:highlight>
                  <a:srgbClr val="FFFFFF"/>
                </a:highlight>
                <a:latin typeface="Helvetica Neue"/>
                <a:ea typeface="Helvetica Neue"/>
                <a:cs typeface="Helvetica Neue"/>
                <a:sym typeface="Helvetica Neue"/>
              </a:rPr>
              <a:t>” = have the needed skills to succeed</a:t>
            </a:r>
            <a:br>
              <a:rPr lang="en-US" sz="2100">
                <a:solidFill>
                  <a:srgbClr val="070707"/>
                </a:solidFill>
                <a:highlight>
                  <a:srgbClr val="FFFFFF"/>
                </a:highlight>
                <a:latin typeface="Helvetica Neue"/>
                <a:ea typeface="Helvetica Neue"/>
                <a:cs typeface="Helvetica Neue"/>
                <a:sym typeface="Helvetica Neue"/>
              </a:rPr>
            </a:br>
            <a:r>
              <a:rPr lang="en-US" sz="2100">
                <a:solidFill>
                  <a:srgbClr val="070707"/>
                </a:solidFill>
                <a:highlight>
                  <a:srgbClr val="FFFFFF"/>
                </a:highlight>
                <a:latin typeface="Helvetica Neue"/>
                <a:ea typeface="Helvetica Neue"/>
                <a:cs typeface="Helvetica Neue"/>
                <a:sym typeface="Helvetica Neue"/>
              </a:rPr>
              <a:t>“</a:t>
            </a:r>
            <a:r>
              <a:rPr i="1" lang="en-US" sz="2100">
                <a:solidFill>
                  <a:srgbClr val="2D2E33"/>
                </a:solidFill>
                <a:highlight>
                  <a:srgbClr val="FFFFFF"/>
                </a:highlight>
                <a:latin typeface="Helvetica Neue"/>
                <a:ea typeface="Helvetica Neue"/>
                <a:cs typeface="Helvetica Neue"/>
                <a:sym typeface="Helvetica Neue"/>
              </a:rPr>
              <a:t>Susan has the right stuff to get into any school she chooses</a:t>
            </a:r>
            <a:r>
              <a:rPr lang="en-US" sz="2100">
                <a:solidFill>
                  <a:srgbClr val="070707"/>
                </a:solidFill>
                <a:highlight>
                  <a:srgbClr val="FFFFFF"/>
                </a:highlight>
                <a:latin typeface="Helvetica Neue"/>
                <a:ea typeface="Helvetica Neue"/>
                <a:cs typeface="Helvetica Neue"/>
                <a:sym typeface="Helvetica Neue"/>
              </a:rPr>
              <a:t>.”</a:t>
            </a:r>
            <a:endParaRPr sz="2100">
              <a:solidFill>
                <a:srgbClr val="070707"/>
              </a:solidFill>
              <a:highlight>
                <a:srgbClr val="FFFFFF"/>
              </a:highlight>
              <a:latin typeface="Helvetica Neue"/>
              <a:ea typeface="Helvetica Neue"/>
              <a:cs typeface="Helvetica Neue"/>
              <a:sym typeface="Helvetica Neue"/>
            </a:endParaRPr>
          </a:p>
        </p:txBody>
      </p:sp>
      <p:pic>
        <p:nvPicPr>
          <p:cNvPr id="279" name="Google Shape;279;p3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280" name="Google Shape;280;p3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3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6" name="Google Shape;286;p35"/>
          <p:cNvSpPr txBox="1"/>
          <p:nvPr/>
        </p:nvSpPr>
        <p:spPr>
          <a:xfrm>
            <a:off x="2513150" y="1231800"/>
            <a:ext cx="8644500" cy="892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800"/>
              <a:buFont typeface="Helvetica Neue"/>
              <a:buNone/>
            </a:pPr>
            <a:r>
              <a:rPr b="1" lang="en-US" sz="2600">
                <a:solidFill>
                  <a:srgbClr val="FF0000"/>
                </a:solidFill>
                <a:latin typeface="Helvetica Neue"/>
                <a:ea typeface="Helvetica Neue"/>
                <a:cs typeface="Helvetica Neue"/>
                <a:sym typeface="Helvetica Neue"/>
              </a:rPr>
              <a:t>Listening Exercise</a:t>
            </a:r>
            <a:br>
              <a:rPr b="1" lang="en-US" sz="2600">
                <a:solidFill>
                  <a:srgbClr val="0000FF"/>
                </a:solidFill>
                <a:latin typeface="Helvetica Neue"/>
                <a:ea typeface="Helvetica Neue"/>
                <a:cs typeface="Helvetica Neue"/>
                <a:sym typeface="Helvetica Neue"/>
              </a:rPr>
            </a:br>
            <a:r>
              <a:rPr b="1" lang="en-US" sz="2600">
                <a:solidFill>
                  <a:srgbClr val="FF0000"/>
                </a:solidFill>
                <a:latin typeface="Helvetica Neue"/>
                <a:ea typeface="Helvetica Neue"/>
                <a:cs typeface="Helvetica Neue"/>
                <a:sym typeface="Helvetica Neue"/>
              </a:rPr>
              <a:t>(Audio) </a:t>
            </a:r>
            <a:r>
              <a:rPr b="1" lang="en-US" sz="2000" u="sng">
                <a:solidFill>
                  <a:schemeClr val="hlink"/>
                </a:solidFill>
                <a:latin typeface="Helvetica Neue"/>
                <a:ea typeface="Helvetica Neue"/>
                <a:cs typeface="Helvetica Neue"/>
                <a:sym typeface="Helvetica Neue"/>
                <a:hlinkClick r:id="rId3"/>
              </a:rPr>
              <a:t>https://www.esl-lab.com/easy/college-life/</a:t>
            </a:r>
            <a:r>
              <a:rPr b="1" lang="en-US" sz="2000">
                <a:solidFill>
                  <a:srgbClr val="FF0000"/>
                </a:solidFill>
                <a:latin typeface="Helvetica Neue"/>
                <a:ea typeface="Helvetica Neue"/>
                <a:cs typeface="Helvetica Neue"/>
                <a:sym typeface="Helvetica Neue"/>
              </a:rPr>
              <a:t> </a:t>
            </a:r>
            <a:endParaRPr b="0" i="0" sz="2500" u="none" cap="none" strike="noStrike">
              <a:solidFill>
                <a:schemeClr val="lt1"/>
              </a:solidFill>
              <a:latin typeface="Arial"/>
              <a:ea typeface="Arial"/>
              <a:cs typeface="Arial"/>
              <a:sym typeface="Arial"/>
            </a:endParaRPr>
          </a:p>
        </p:txBody>
      </p:sp>
      <p:sp>
        <p:nvSpPr>
          <p:cNvPr id="287" name="Google Shape;287;p3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8" name="Google Shape;288;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89" name="Google Shape;289;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90" name="Google Shape;290;p35"/>
          <p:cNvSpPr txBox="1"/>
          <p:nvPr/>
        </p:nvSpPr>
        <p:spPr>
          <a:xfrm>
            <a:off x="889000" y="2202950"/>
            <a:ext cx="9862800" cy="4230000"/>
          </a:xfrm>
          <a:prstGeom prst="rect">
            <a:avLst/>
          </a:prstGeom>
          <a:noFill/>
          <a:ln>
            <a:noFill/>
          </a:ln>
        </p:spPr>
        <p:txBody>
          <a:bodyPr anchorCtr="0" anchor="t" bIns="45700" lIns="91425" spcFirstLastPara="1" rIns="91425" wrap="square" tIns="45700">
            <a:spAutoFit/>
          </a:bodyPr>
          <a:lstStyle/>
          <a:p>
            <a:pPr indent="-236855" lvl="0" marL="228600" rtl="0" algn="l">
              <a:lnSpc>
                <a:spcPct val="150000"/>
              </a:lnSpc>
              <a:spcBef>
                <a:spcPts val="0"/>
              </a:spcBef>
              <a:spcAft>
                <a:spcPts val="0"/>
              </a:spcAft>
              <a:buClr>
                <a:srgbClr val="FF0000"/>
              </a:buClr>
              <a:buSzPts val="2300"/>
              <a:buChar char="•"/>
            </a:pPr>
            <a:r>
              <a:rPr b="1" lang="en-US" sz="2300">
                <a:solidFill>
                  <a:srgbClr val="FF0000"/>
                </a:solidFill>
                <a:latin typeface="Helvetica Neue"/>
                <a:ea typeface="Helvetica Neue"/>
                <a:cs typeface="Helvetica Neue"/>
                <a:sym typeface="Helvetica Neue"/>
              </a:rPr>
              <a:t>Listen to the recording and answer the questions.</a:t>
            </a:r>
            <a:endParaRPr b="1" sz="2300">
              <a:solidFill>
                <a:srgbClr val="FF0000"/>
              </a:solidFill>
              <a:latin typeface="Helvetica Neue"/>
              <a:ea typeface="Helvetica Neue"/>
              <a:cs typeface="Helvetica Neue"/>
              <a:sym typeface="Helvetica Neue"/>
            </a:endParaRPr>
          </a:p>
          <a:p>
            <a:pPr indent="0" lvl="0" marL="0" rtl="0" algn="l">
              <a:lnSpc>
                <a:spcPct val="150000"/>
              </a:lnSpc>
              <a:spcBef>
                <a:spcPts val="0"/>
              </a:spcBef>
              <a:spcAft>
                <a:spcPts val="0"/>
              </a:spcAft>
              <a:buNone/>
            </a:pPr>
            <a:r>
              <a:rPr b="1" lang="en-US">
                <a:solidFill>
                  <a:srgbClr val="404040"/>
                </a:solidFill>
                <a:highlight>
                  <a:srgbClr val="FFFFFF"/>
                </a:highlight>
              </a:rPr>
              <a:t>1- </a:t>
            </a:r>
            <a:r>
              <a:rPr b="1" lang="en-US" sz="1800">
                <a:solidFill>
                  <a:srgbClr val="404040"/>
                </a:solidFill>
                <a:highlight>
                  <a:srgbClr val="FFFFFF"/>
                </a:highlight>
              </a:rPr>
              <a:t>What does the man want to do after he graduates?</a:t>
            </a:r>
            <a:endParaRPr b="1" sz="1800">
              <a:solidFill>
                <a:srgbClr val="404040"/>
              </a:solidFill>
              <a:highlight>
                <a:srgbClr val="FFFFFF"/>
              </a:highlight>
            </a:endParaRPr>
          </a:p>
          <a:p>
            <a:pPr indent="0" lvl="0" marL="114300" marR="114300" rtl="0" algn="l">
              <a:lnSpc>
                <a:spcPct val="109615"/>
              </a:lnSpc>
              <a:spcBef>
                <a:spcPts val="0"/>
              </a:spcBef>
              <a:spcAft>
                <a:spcPts val="0"/>
              </a:spcAft>
              <a:buNone/>
            </a:pPr>
            <a:r>
              <a:rPr lang="en-US" sz="1900">
                <a:solidFill>
                  <a:srgbClr val="404040"/>
                </a:solidFill>
                <a:highlight>
                  <a:srgbClr val="FFFFFF"/>
                </a:highlight>
              </a:rPr>
              <a:t>He wants to become a teacher.</a:t>
            </a:r>
            <a:endParaRPr sz="19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900">
                <a:solidFill>
                  <a:srgbClr val="404040"/>
                </a:solidFill>
                <a:highlight>
                  <a:srgbClr val="FFFFFF"/>
                </a:highlight>
              </a:rPr>
              <a:t>He hopes to go on to graduate school.</a:t>
            </a:r>
            <a:endParaRPr sz="1900">
              <a:solidFill>
                <a:srgbClr val="404040"/>
              </a:solidFill>
              <a:highlight>
                <a:srgbClr val="FFFFFF"/>
              </a:highlight>
            </a:endParaRPr>
          </a:p>
          <a:p>
            <a:pPr indent="0" lvl="0" marL="114300" marR="114300" rtl="0" algn="l">
              <a:lnSpc>
                <a:spcPct val="200000"/>
              </a:lnSpc>
              <a:spcBef>
                <a:spcPts val="1200"/>
              </a:spcBef>
              <a:spcAft>
                <a:spcPts val="0"/>
              </a:spcAft>
              <a:buNone/>
            </a:pPr>
            <a:r>
              <a:rPr lang="en-US" sz="1900">
                <a:solidFill>
                  <a:schemeClr val="dk1"/>
                </a:solidFill>
                <a:highlight>
                  <a:schemeClr val="lt1"/>
                </a:highlight>
              </a:rPr>
              <a:t>He wants to work at a hotel.</a:t>
            </a:r>
            <a:endParaRPr sz="1900">
              <a:solidFill>
                <a:schemeClr val="dk1"/>
              </a:solidFill>
              <a:highlight>
                <a:schemeClr val="lt1"/>
              </a:highlight>
            </a:endParaRPr>
          </a:p>
          <a:p>
            <a:pPr indent="0" lvl="0" marL="0" rtl="0" algn="l">
              <a:lnSpc>
                <a:spcPct val="150000"/>
              </a:lnSpc>
              <a:spcBef>
                <a:spcPts val="0"/>
              </a:spcBef>
              <a:spcAft>
                <a:spcPts val="0"/>
              </a:spcAft>
              <a:buNone/>
            </a:pPr>
            <a:r>
              <a:rPr b="1" lang="en-US" sz="1800">
                <a:solidFill>
                  <a:srgbClr val="404040"/>
                </a:solidFill>
                <a:highlight>
                  <a:srgbClr val="FFFFFF"/>
                </a:highlight>
              </a:rPr>
              <a:t>2- What is the woman's major?</a:t>
            </a:r>
            <a:endParaRPr b="1" sz="1800">
              <a:solidFill>
                <a:srgbClr val="404040"/>
              </a:solidFill>
              <a:highlight>
                <a:srgbClr val="FFFFFF"/>
              </a:highlight>
            </a:endParaRPr>
          </a:p>
          <a:p>
            <a:pPr indent="0" lvl="0" marL="114300" marR="114300" rtl="0" algn="l">
              <a:lnSpc>
                <a:spcPct val="109615"/>
              </a:lnSpc>
              <a:spcBef>
                <a:spcPts val="0"/>
              </a:spcBef>
              <a:spcAft>
                <a:spcPts val="0"/>
              </a:spcAft>
              <a:buClr>
                <a:schemeClr val="dk1"/>
              </a:buClr>
              <a:buSzPts val="1100"/>
              <a:buFont typeface="Arial"/>
              <a:buNone/>
            </a:pPr>
            <a:r>
              <a:rPr lang="en-US" sz="1900">
                <a:solidFill>
                  <a:srgbClr val="404040"/>
                </a:solidFill>
                <a:highlight>
                  <a:srgbClr val="FFFFFF"/>
                </a:highlight>
              </a:rPr>
              <a:t>history</a:t>
            </a:r>
            <a:endParaRPr sz="19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900">
                <a:solidFill>
                  <a:srgbClr val="404040"/>
                </a:solidFill>
                <a:highlight>
                  <a:srgbClr val="FFFFFF"/>
                </a:highlight>
              </a:rPr>
              <a:t>computer science</a:t>
            </a:r>
            <a:endParaRPr sz="19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900">
                <a:solidFill>
                  <a:srgbClr val="404040"/>
                </a:solidFill>
                <a:highlight>
                  <a:srgbClr val="FFFFFF"/>
                </a:highlight>
              </a:rPr>
              <a:t>French</a:t>
            </a:r>
            <a:endParaRPr b="1" sz="2900">
              <a:solidFill>
                <a:srgbClr val="FF0000"/>
              </a:solidFill>
              <a:latin typeface="Helvetica Neue"/>
              <a:ea typeface="Helvetica Neue"/>
              <a:cs typeface="Helvetica Neue"/>
              <a:sym typeface="Helvetica Neue"/>
            </a:endParaRPr>
          </a:p>
        </p:txBody>
      </p:sp>
      <p:pic>
        <p:nvPicPr>
          <p:cNvPr id="291" name="Google Shape;291;p35"/>
          <p:cNvPicPr preferRelativeResize="0"/>
          <p:nvPr/>
        </p:nvPicPr>
        <p:blipFill rotWithShape="1">
          <a:blip r:embed="rId4">
            <a:alphaModFix/>
          </a:blip>
          <a:srcRect b="0" l="0" r="0" t="0"/>
          <a:stretch/>
        </p:blipFill>
        <p:spPr>
          <a:xfrm>
            <a:off x="9497100" y="87725"/>
            <a:ext cx="2383725" cy="995549"/>
          </a:xfrm>
          <a:prstGeom prst="rect">
            <a:avLst/>
          </a:prstGeom>
          <a:noFill/>
          <a:ln>
            <a:noFill/>
          </a:ln>
        </p:spPr>
      </p:pic>
      <p:sp>
        <p:nvSpPr>
          <p:cNvPr id="292" name="Google Shape;292;p3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3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98" name="Google Shape;298;p3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99" name="Google Shape;299;p3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0" name="Google Shape;300;p3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01" name="Google Shape;301;p3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02" name="Google Shape;302;p36"/>
          <p:cNvSpPr txBox="1"/>
          <p:nvPr/>
        </p:nvSpPr>
        <p:spPr>
          <a:xfrm>
            <a:off x="889000" y="1928625"/>
            <a:ext cx="9862800" cy="44571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None/>
            </a:pPr>
            <a:r>
              <a:rPr b="1" lang="en-US" sz="1900">
                <a:solidFill>
                  <a:srgbClr val="404040"/>
                </a:solidFill>
                <a:highlight>
                  <a:srgbClr val="FFFFFF"/>
                </a:highlight>
              </a:rPr>
              <a:t>3- How does the woman pay for college?</a:t>
            </a:r>
            <a:endParaRPr b="1" sz="1900">
              <a:solidFill>
                <a:srgbClr val="404040"/>
              </a:solidFill>
              <a:highlight>
                <a:srgbClr val="FFFFFF"/>
              </a:highlight>
            </a:endParaRPr>
          </a:p>
          <a:p>
            <a:pPr indent="0" lvl="0" marL="114300" marR="114300" rtl="0" algn="l">
              <a:lnSpc>
                <a:spcPct val="109615"/>
              </a:lnSpc>
              <a:spcBef>
                <a:spcPts val="2300"/>
              </a:spcBef>
              <a:spcAft>
                <a:spcPts val="0"/>
              </a:spcAft>
              <a:buNone/>
            </a:pPr>
            <a:r>
              <a:rPr lang="en-US" sz="2000">
                <a:solidFill>
                  <a:srgbClr val="404040"/>
                </a:solidFill>
                <a:highlight>
                  <a:srgbClr val="FFFFFF"/>
                </a:highlight>
              </a:rPr>
              <a:t>She received a scholarship.</a:t>
            </a:r>
            <a:endParaRPr sz="2000">
              <a:solidFill>
                <a:srgbClr val="404040"/>
              </a:solidFill>
              <a:highlight>
                <a:srgbClr val="FFFFFF"/>
              </a:highlight>
            </a:endParaRPr>
          </a:p>
          <a:p>
            <a:pPr indent="0" lvl="0" marL="114300" marR="114300" rtl="0" algn="l">
              <a:lnSpc>
                <a:spcPct val="109615"/>
              </a:lnSpc>
              <a:spcBef>
                <a:spcPts val="1200"/>
              </a:spcBef>
              <a:spcAft>
                <a:spcPts val="0"/>
              </a:spcAft>
              <a:buNone/>
            </a:pPr>
            <a:r>
              <a:rPr lang="en-US" sz="2000">
                <a:solidFill>
                  <a:srgbClr val="404040"/>
                </a:solidFill>
                <a:highlight>
                  <a:srgbClr val="FFFFFF"/>
                </a:highlight>
              </a:rPr>
              <a:t>She has a part-time job.</a:t>
            </a:r>
            <a:endParaRPr sz="2000">
              <a:solidFill>
                <a:srgbClr val="404040"/>
              </a:solidFill>
              <a:highlight>
                <a:srgbClr val="FFFFFF"/>
              </a:highlight>
            </a:endParaRPr>
          </a:p>
          <a:p>
            <a:pPr indent="0" lvl="0" marL="114300" marR="114300" rtl="0" algn="l">
              <a:lnSpc>
                <a:spcPct val="109615"/>
              </a:lnSpc>
              <a:spcBef>
                <a:spcPts val="1200"/>
              </a:spcBef>
              <a:spcAft>
                <a:spcPts val="0"/>
              </a:spcAft>
              <a:buNone/>
            </a:pPr>
            <a:r>
              <a:rPr lang="en-US" sz="2000">
                <a:solidFill>
                  <a:srgbClr val="404040"/>
                </a:solidFill>
                <a:highlight>
                  <a:srgbClr val="FFFFFF"/>
                </a:highlight>
              </a:rPr>
              <a:t>Her parents are paying for it</a:t>
            </a:r>
            <a:endParaRPr sz="2000">
              <a:solidFill>
                <a:srgbClr val="404040"/>
              </a:solidFill>
              <a:highlight>
                <a:srgbClr val="FFFFFF"/>
              </a:highlight>
            </a:endParaRPr>
          </a:p>
          <a:p>
            <a:pPr indent="0" lvl="0" marL="114300" marR="114300" rtl="0" algn="l">
              <a:lnSpc>
                <a:spcPct val="109615"/>
              </a:lnSpc>
              <a:spcBef>
                <a:spcPts val="1200"/>
              </a:spcBef>
              <a:spcAft>
                <a:spcPts val="0"/>
              </a:spcAft>
              <a:buNone/>
            </a:pPr>
            <a:r>
              <a:t/>
            </a:r>
            <a:endParaRPr sz="2000">
              <a:solidFill>
                <a:srgbClr val="404040"/>
              </a:solidFill>
              <a:highlight>
                <a:srgbClr val="FFFFFF"/>
              </a:highlight>
            </a:endParaRPr>
          </a:p>
          <a:p>
            <a:pPr indent="0" lvl="0" marL="0" rtl="0" algn="l">
              <a:lnSpc>
                <a:spcPct val="115000"/>
              </a:lnSpc>
              <a:spcBef>
                <a:spcPts val="0"/>
              </a:spcBef>
              <a:spcAft>
                <a:spcPts val="0"/>
              </a:spcAft>
              <a:buNone/>
            </a:pPr>
            <a:r>
              <a:rPr b="1" lang="en-US" sz="1900">
                <a:solidFill>
                  <a:srgbClr val="404040"/>
                </a:solidFill>
                <a:highlight>
                  <a:srgbClr val="FFFFFF"/>
                </a:highlight>
              </a:rPr>
              <a:t>4- Where does the man work part-time?</a:t>
            </a:r>
            <a:endParaRPr b="1" sz="1900">
              <a:solidFill>
                <a:srgbClr val="404040"/>
              </a:solidFill>
              <a:highlight>
                <a:srgbClr val="FFFFFF"/>
              </a:highlight>
            </a:endParaRPr>
          </a:p>
          <a:p>
            <a:pPr indent="0" lvl="0" marL="114300" marR="114300" rtl="0" algn="l">
              <a:lnSpc>
                <a:spcPct val="109615"/>
              </a:lnSpc>
              <a:spcBef>
                <a:spcPts val="2300"/>
              </a:spcBef>
              <a:spcAft>
                <a:spcPts val="0"/>
              </a:spcAft>
              <a:buNone/>
            </a:pPr>
            <a:r>
              <a:rPr lang="en-US" sz="2000">
                <a:solidFill>
                  <a:srgbClr val="404040"/>
                </a:solidFill>
                <a:highlight>
                  <a:srgbClr val="FFFFFF"/>
                </a:highlight>
              </a:rPr>
              <a:t>in a library</a:t>
            </a:r>
            <a:endParaRPr sz="2000">
              <a:solidFill>
                <a:srgbClr val="404040"/>
              </a:solidFill>
              <a:highlight>
                <a:srgbClr val="FFFFFF"/>
              </a:highlight>
            </a:endParaRPr>
          </a:p>
          <a:p>
            <a:pPr indent="0" lvl="0" marL="114300" marR="114300" rtl="0" algn="l">
              <a:lnSpc>
                <a:spcPct val="109615"/>
              </a:lnSpc>
              <a:spcBef>
                <a:spcPts val="1200"/>
              </a:spcBef>
              <a:spcAft>
                <a:spcPts val="0"/>
              </a:spcAft>
              <a:buNone/>
            </a:pPr>
            <a:r>
              <a:rPr lang="en-US" sz="2000">
                <a:solidFill>
                  <a:srgbClr val="404040"/>
                </a:solidFill>
                <a:highlight>
                  <a:srgbClr val="FFFFFF"/>
                </a:highlight>
              </a:rPr>
              <a:t>at a bakery</a:t>
            </a:r>
            <a:endParaRPr sz="2000">
              <a:solidFill>
                <a:srgbClr val="404040"/>
              </a:solidFill>
              <a:highlight>
                <a:srgbClr val="FFFFFF"/>
              </a:highlight>
            </a:endParaRPr>
          </a:p>
          <a:p>
            <a:pPr indent="0" lvl="0" marL="114300" marR="114300" rtl="0" algn="l">
              <a:lnSpc>
                <a:spcPct val="109615"/>
              </a:lnSpc>
              <a:spcBef>
                <a:spcPts val="1200"/>
              </a:spcBef>
              <a:spcAft>
                <a:spcPts val="0"/>
              </a:spcAft>
              <a:buNone/>
            </a:pPr>
            <a:r>
              <a:rPr lang="en-US" sz="2000">
                <a:solidFill>
                  <a:srgbClr val="404040"/>
                </a:solidFill>
                <a:highlight>
                  <a:srgbClr val="FFFFFF"/>
                </a:highlight>
              </a:rPr>
              <a:t>at a restaurant</a:t>
            </a:r>
            <a:endParaRPr sz="2000">
              <a:solidFill>
                <a:srgbClr val="404040"/>
              </a:solidFill>
              <a:highlight>
                <a:srgbClr val="FFFFFF"/>
              </a:highlight>
            </a:endParaRPr>
          </a:p>
        </p:txBody>
      </p:sp>
      <p:pic>
        <p:nvPicPr>
          <p:cNvPr id="303" name="Google Shape;303;p36"/>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04" name="Google Shape;304;p3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3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0" name="Google Shape;310;p3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11" name="Google Shape;311;p3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2" name="Google Shape;312;p3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13" name="Google Shape;313;p3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14" name="Google Shape;314;p37"/>
          <p:cNvSpPr txBox="1"/>
          <p:nvPr/>
        </p:nvSpPr>
        <p:spPr>
          <a:xfrm>
            <a:off x="889000" y="2391850"/>
            <a:ext cx="9862800" cy="20319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2000">
                <a:solidFill>
                  <a:srgbClr val="404040"/>
                </a:solidFill>
                <a:highlight>
                  <a:srgbClr val="FFFFFF"/>
                </a:highlight>
              </a:rPr>
              <a:t>5- What thing did the man NOT say about his job?</a:t>
            </a:r>
            <a:endParaRPr b="1" sz="2000">
              <a:solidFill>
                <a:srgbClr val="404040"/>
              </a:solidFill>
              <a:highlight>
                <a:srgbClr val="FFFFFF"/>
              </a:highlight>
            </a:endParaRPr>
          </a:p>
          <a:p>
            <a:pPr indent="0" lvl="0" marL="114300" marR="114300" rtl="0" algn="l">
              <a:lnSpc>
                <a:spcPct val="109615"/>
              </a:lnSpc>
              <a:spcBef>
                <a:spcPts val="2300"/>
              </a:spcBef>
              <a:spcAft>
                <a:spcPts val="0"/>
              </a:spcAft>
              <a:buClr>
                <a:schemeClr val="dk1"/>
              </a:buClr>
              <a:buSzPts val="1100"/>
              <a:buFont typeface="Arial"/>
              <a:buNone/>
            </a:pPr>
            <a:r>
              <a:rPr lang="en-US" sz="2000">
                <a:solidFill>
                  <a:srgbClr val="404040"/>
                </a:solidFill>
                <a:highlight>
                  <a:srgbClr val="FFFFFF"/>
                </a:highlight>
              </a:rPr>
              <a:t>The pay is okay.</a:t>
            </a:r>
            <a:endParaRPr sz="20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2000">
                <a:solidFill>
                  <a:srgbClr val="404040"/>
                </a:solidFill>
                <a:highlight>
                  <a:srgbClr val="FFFFFF"/>
                </a:highlight>
              </a:rPr>
              <a:t>He works long hours.</a:t>
            </a:r>
            <a:endParaRPr sz="20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2000">
                <a:solidFill>
                  <a:srgbClr val="404040"/>
                </a:solidFill>
                <a:highlight>
                  <a:srgbClr val="FFFFFF"/>
                </a:highlight>
              </a:rPr>
              <a:t>His co-workers are friendly.</a:t>
            </a:r>
            <a:endParaRPr sz="2000">
              <a:solidFill>
                <a:srgbClr val="404040"/>
              </a:solidFill>
              <a:highlight>
                <a:srgbClr val="FFFFFF"/>
              </a:highlight>
            </a:endParaRPr>
          </a:p>
        </p:txBody>
      </p:sp>
      <p:pic>
        <p:nvPicPr>
          <p:cNvPr id="315" name="Google Shape;315;p3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16" name="Google Shape;316;p3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3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2" name="Google Shape;322;p3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23" name="Google Shape;323;p3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4" name="Google Shape;324;p3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25" name="Google Shape;325;p38"/>
          <p:cNvSpPr txBox="1"/>
          <p:nvPr/>
        </p:nvSpPr>
        <p:spPr>
          <a:xfrm>
            <a:off x="889000" y="1231800"/>
            <a:ext cx="1563000" cy="538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600"/>
              <a:buFont typeface="Arial"/>
              <a:buNone/>
            </a:pPr>
            <a:r>
              <a:rPr b="1" lang="en-US" sz="2900">
                <a:solidFill>
                  <a:srgbClr val="FF0000"/>
                </a:solidFill>
                <a:latin typeface="Times New Roman"/>
                <a:ea typeface="Times New Roman"/>
                <a:cs typeface="Times New Roman"/>
                <a:sym typeface="Times New Roman"/>
              </a:rPr>
              <a:t>Answers</a:t>
            </a:r>
            <a:endParaRPr b="1" sz="2900">
              <a:solidFill>
                <a:srgbClr val="FF0000"/>
              </a:solidFill>
              <a:latin typeface="Times New Roman"/>
              <a:ea typeface="Times New Roman"/>
              <a:cs typeface="Times New Roman"/>
              <a:sym typeface="Times New Roman"/>
            </a:endParaRPr>
          </a:p>
        </p:txBody>
      </p:sp>
      <p:sp>
        <p:nvSpPr>
          <p:cNvPr id="326" name="Google Shape;326;p38"/>
          <p:cNvSpPr txBox="1"/>
          <p:nvPr/>
        </p:nvSpPr>
        <p:spPr>
          <a:xfrm>
            <a:off x="889000" y="2391850"/>
            <a:ext cx="9862800" cy="2663100"/>
          </a:xfrm>
          <a:prstGeom prst="rect">
            <a:avLst/>
          </a:prstGeom>
          <a:noFill/>
          <a:ln>
            <a:noFill/>
          </a:ln>
        </p:spPr>
        <p:txBody>
          <a:bodyPr anchorCtr="0" anchor="t" bIns="45700" lIns="91425" spcFirstLastPara="1" rIns="91425" wrap="square" tIns="45700">
            <a:spAutoFit/>
          </a:bodyPr>
          <a:lstStyle/>
          <a:p>
            <a:pPr indent="0" lvl="0" marL="0" rtl="0" algn="l">
              <a:lnSpc>
                <a:spcPct val="109615"/>
              </a:lnSpc>
              <a:spcBef>
                <a:spcPts val="0"/>
              </a:spcBef>
              <a:spcAft>
                <a:spcPts val="0"/>
              </a:spcAft>
              <a:buClr>
                <a:schemeClr val="dk1"/>
              </a:buClr>
              <a:buSzPts val="1100"/>
              <a:buFont typeface="Arial"/>
              <a:buNone/>
            </a:pPr>
            <a:r>
              <a:rPr lang="en-US" sz="2500">
                <a:solidFill>
                  <a:schemeClr val="dk1"/>
                </a:solidFill>
                <a:highlight>
                  <a:schemeClr val="lt1"/>
                </a:highlight>
              </a:rPr>
              <a:t>1- He wants to work at a hotel.</a:t>
            </a:r>
            <a:endParaRPr sz="2500">
              <a:solidFill>
                <a:schemeClr val="dk1"/>
              </a:solidFill>
              <a:highlight>
                <a:schemeClr val="lt1"/>
              </a:highlight>
            </a:endParaRPr>
          </a:p>
          <a:p>
            <a:pPr indent="0" lvl="0" marL="0" rtl="0" algn="l">
              <a:lnSpc>
                <a:spcPct val="109615"/>
              </a:lnSpc>
              <a:spcBef>
                <a:spcPts val="0"/>
              </a:spcBef>
              <a:spcAft>
                <a:spcPts val="0"/>
              </a:spcAft>
              <a:buClr>
                <a:schemeClr val="dk1"/>
              </a:buClr>
              <a:buSzPts val="1100"/>
              <a:buFont typeface="Arial"/>
              <a:buNone/>
            </a:pPr>
            <a:r>
              <a:rPr lang="en-US" sz="2500">
                <a:solidFill>
                  <a:schemeClr val="dk1"/>
                </a:solidFill>
                <a:highlight>
                  <a:schemeClr val="lt1"/>
                </a:highlight>
              </a:rPr>
              <a:t>2- computer science</a:t>
            </a:r>
            <a:endParaRPr sz="2500">
              <a:solidFill>
                <a:schemeClr val="dk1"/>
              </a:solidFill>
              <a:highlight>
                <a:schemeClr val="lt1"/>
              </a:highlight>
            </a:endParaRPr>
          </a:p>
          <a:p>
            <a:pPr indent="0" lvl="0" marL="0" rtl="0" algn="l">
              <a:lnSpc>
                <a:spcPct val="109615"/>
              </a:lnSpc>
              <a:spcBef>
                <a:spcPts val="0"/>
              </a:spcBef>
              <a:spcAft>
                <a:spcPts val="0"/>
              </a:spcAft>
              <a:buClr>
                <a:schemeClr val="dk1"/>
              </a:buClr>
              <a:buSzPts val="1100"/>
              <a:buFont typeface="Arial"/>
              <a:buNone/>
            </a:pPr>
            <a:r>
              <a:rPr lang="en-US" sz="2500">
                <a:solidFill>
                  <a:schemeClr val="dk1"/>
                </a:solidFill>
                <a:highlight>
                  <a:schemeClr val="lt1"/>
                </a:highlight>
              </a:rPr>
              <a:t>3- She received a scholarship.</a:t>
            </a:r>
            <a:endParaRPr sz="2500">
              <a:solidFill>
                <a:schemeClr val="dk1"/>
              </a:solidFill>
              <a:highlight>
                <a:schemeClr val="lt1"/>
              </a:highlight>
            </a:endParaRPr>
          </a:p>
          <a:p>
            <a:pPr indent="0" lvl="0" marL="0" rtl="0" algn="l">
              <a:lnSpc>
                <a:spcPct val="109615"/>
              </a:lnSpc>
              <a:spcBef>
                <a:spcPts val="0"/>
              </a:spcBef>
              <a:spcAft>
                <a:spcPts val="0"/>
              </a:spcAft>
              <a:buClr>
                <a:schemeClr val="dk1"/>
              </a:buClr>
              <a:buSzPts val="1100"/>
              <a:buFont typeface="Arial"/>
              <a:buNone/>
            </a:pPr>
            <a:r>
              <a:rPr lang="en-US" sz="2500">
                <a:solidFill>
                  <a:schemeClr val="dk1"/>
                </a:solidFill>
                <a:highlight>
                  <a:schemeClr val="lt1"/>
                </a:highlight>
              </a:rPr>
              <a:t>4- at a restaurant</a:t>
            </a:r>
            <a:endParaRPr sz="2500">
              <a:solidFill>
                <a:schemeClr val="dk1"/>
              </a:solidFill>
              <a:highlight>
                <a:schemeClr val="lt1"/>
              </a:highlight>
            </a:endParaRPr>
          </a:p>
          <a:p>
            <a:pPr indent="0" lvl="0" marL="0" rtl="0" algn="l">
              <a:lnSpc>
                <a:spcPct val="109615"/>
              </a:lnSpc>
              <a:spcBef>
                <a:spcPts val="0"/>
              </a:spcBef>
              <a:spcAft>
                <a:spcPts val="0"/>
              </a:spcAft>
              <a:buClr>
                <a:schemeClr val="dk1"/>
              </a:buClr>
              <a:buSzPts val="1100"/>
              <a:buFont typeface="Arial"/>
              <a:buNone/>
            </a:pPr>
            <a:r>
              <a:rPr lang="en-US" sz="2500">
                <a:solidFill>
                  <a:schemeClr val="dk1"/>
                </a:solidFill>
                <a:highlight>
                  <a:schemeClr val="lt1"/>
                </a:highlight>
              </a:rPr>
              <a:t>5 He works long hours.</a:t>
            </a:r>
            <a:endParaRPr sz="2500">
              <a:solidFill>
                <a:schemeClr val="dk1"/>
              </a:solidFill>
              <a:highlight>
                <a:schemeClr val="lt1"/>
              </a:highlight>
            </a:endParaRPr>
          </a:p>
          <a:p>
            <a:pPr indent="0" lvl="0" marL="0" marR="0" rtl="0" algn="l">
              <a:lnSpc>
                <a:spcPct val="100000"/>
              </a:lnSpc>
              <a:spcBef>
                <a:spcPts val="0"/>
              </a:spcBef>
              <a:spcAft>
                <a:spcPts val="0"/>
              </a:spcAft>
              <a:buClr>
                <a:srgbClr val="000000"/>
              </a:buClr>
              <a:buSzPts val="1800"/>
              <a:buFont typeface="Arial"/>
              <a:buNone/>
            </a:pPr>
            <a:r>
              <a:t/>
            </a:r>
            <a:endParaRPr i="0" sz="3000" u="none" cap="none" strike="noStrike">
              <a:solidFill>
                <a:srgbClr val="2D3956"/>
              </a:solidFill>
              <a:latin typeface="Times New Roman"/>
              <a:ea typeface="Times New Roman"/>
              <a:cs typeface="Times New Roman"/>
              <a:sym typeface="Times New Roman"/>
            </a:endParaRPr>
          </a:p>
        </p:txBody>
      </p:sp>
      <p:pic>
        <p:nvPicPr>
          <p:cNvPr id="327" name="Google Shape;327;p3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28" name="Google Shape;328;p3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3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4" name="Google Shape;334;p39"/>
          <p:cNvSpPr txBox="1"/>
          <p:nvPr/>
        </p:nvSpPr>
        <p:spPr>
          <a:xfrm>
            <a:off x="2485150" y="600900"/>
            <a:ext cx="4487700" cy="630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accent5"/>
              </a:buClr>
              <a:buSzPts val="4400"/>
              <a:buFont typeface="Calibri"/>
              <a:buNone/>
            </a:pPr>
            <a:r>
              <a:rPr b="1" lang="en-US" sz="3500">
                <a:solidFill>
                  <a:srgbClr val="FF0000"/>
                </a:solidFill>
                <a:latin typeface="Calibri"/>
                <a:ea typeface="Calibri"/>
                <a:cs typeface="Calibri"/>
                <a:sym typeface="Calibri"/>
              </a:rPr>
              <a:t>Listening Script</a:t>
            </a:r>
            <a:endParaRPr sz="3500">
              <a:solidFill>
                <a:srgbClr val="FF0000"/>
              </a:solidFill>
              <a:latin typeface="Garamond"/>
              <a:ea typeface="Garamond"/>
              <a:cs typeface="Garamond"/>
              <a:sym typeface="Garamond"/>
            </a:endParaRPr>
          </a:p>
        </p:txBody>
      </p:sp>
      <p:sp>
        <p:nvSpPr>
          <p:cNvPr id="335" name="Google Shape;335;p3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6" name="Google Shape;336;p3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37" name="Google Shape;337;p3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38" name="Google Shape;338;p39"/>
          <p:cNvSpPr txBox="1"/>
          <p:nvPr/>
        </p:nvSpPr>
        <p:spPr>
          <a:xfrm>
            <a:off x="889000" y="1377200"/>
            <a:ext cx="9862800" cy="51858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Oh, hi Dave. Long time, no see!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Dave</a:t>
            </a:r>
            <a:r>
              <a:rPr lang="en-US" sz="1500">
                <a:solidFill>
                  <a:srgbClr val="070707"/>
                </a:solidFill>
                <a:highlight>
                  <a:srgbClr val="FFFFFF"/>
                </a:highlight>
                <a:latin typeface="Helvetica Neue"/>
                <a:ea typeface="Helvetica Neue"/>
                <a:cs typeface="Helvetica Neue"/>
                <a:sym typeface="Helvetica Neue"/>
              </a:rPr>
              <a:t>: Hi Maria. I was in the neighborhood, so I thought I’d drop by.</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Come on in. [Thanks.] Take a seat. Would you like anything to drink? I have Sprite or orange juice.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Dave</a:t>
            </a:r>
            <a:r>
              <a:rPr lang="en-US" sz="1500">
                <a:solidFill>
                  <a:srgbClr val="070707"/>
                </a:solidFill>
                <a:highlight>
                  <a:srgbClr val="FFFFFF"/>
                </a:highlight>
                <a:latin typeface="Helvetica Neue"/>
                <a:ea typeface="Helvetica Neue"/>
                <a:cs typeface="Helvetica Neue"/>
                <a:sym typeface="Helvetica Neue"/>
              </a:rPr>
              <a:t>: Sprite would be fine. Uh, so, how have you been?</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Oh, not bad. And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Dave</a:t>
            </a:r>
            <a:r>
              <a:rPr lang="en-US" sz="1500">
                <a:solidFill>
                  <a:srgbClr val="070707"/>
                </a:solidFill>
                <a:highlight>
                  <a:srgbClr val="FFFFFF"/>
                </a:highlight>
                <a:latin typeface="Helvetica Neue"/>
                <a:ea typeface="Helvetica Neue"/>
                <a:cs typeface="Helvetica Neue"/>
                <a:sym typeface="Helvetica Neue"/>
              </a:rPr>
              <a:t>: Oh, I’m doing okay, but school has been really </a:t>
            </a:r>
            <a:r>
              <a:rPr b="1" lang="en-US" sz="1500">
                <a:solidFill>
                  <a:srgbClr val="070707"/>
                </a:solidFill>
                <a:highlight>
                  <a:srgbClr val="FFFFFF"/>
                </a:highlight>
                <a:latin typeface="Helvetica Neue"/>
                <a:ea typeface="Helvetica Neue"/>
                <a:cs typeface="Helvetica Neue"/>
                <a:sym typeface="Helvetica Neue"/>
              </a:rPr>
              <a:t>hectic </a:t>
            </a:r>
            <a:r>
              <a:rPr lang="en-US" sz="1500">
                <a:solidFill>
                  <a:srgbClr val="070707"/>
                </a:solidFill>
                <a:highlight>
                  <a:srgbClr val="FFFFFF"/>
                </a:highlight>
                <a:latin typeface="Helvetica Neue"/>
                <a:ea typeface="Helvetica Neue"/>
                <a:cs typeface="Helvetica Neue"/>
                <a:sym typeface="Helvetica Neue"/>
              </a:rPr>
              <a:t>these days, and I haven’t had time to relax.</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By the way, what’s your </a:t>
            </a:r>
            <a:r>
              <a:rPr b="1" lang="en-US" sz="1500">
                <a:solidFill>
                  <a:srgbClr val="070707"/>
                </a:solidFill>
                <a:highlight>
                  <a:srgbClr val="FFFFFF"/>
                </a:highlight>
                <a:latin typeface="Helvetica Neue"/>
                <a:ea typeface="Helvetica Neue"/>
                <a:cs typeface="Helvetica Neue"/>
                <a:sym typeface="Helvetica Neue"/>
              </a:rPr>
              <a:t>major </a:t>
            </a:r>
            <a:r>
              <a:rPr lang="en-US" sz="1500">
                <a:solidFill>
                  <a:srgbClr val="070707"/>
                </a:solidFill>
                <a:highlight>
                  <a:srgbClr val="FFFFFF"/>
                </a:highlight>
                <a:latin typeface="Helvetica Neue"/>
                <a:ea typeface="Helvetica Neue"/>
                <a:cs typeface="Helvetica Neue"/>
                <a:sym typeface="Helvetica Neue"/>
              </a:rPr>
              <a:t>anyway?</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Dave</a:t>
            </a:r>
            <a:r>
              <a:rPr lang="en-US" sz="1500">
                <a:solidFill>
                  <a:srgbClr val="070707"/>
                </a:solidFill>
                <a:highlight>
                  <a:srgbClr val="FFFFFF"/>
                </a:highlight>
                <a:latin typeface="Helvetica Neue"/>
                <a:ea typeface="Helvetica Neue"/>
                <a:cs typeface="Helvetica Neue"/>
                <a:sym typeface="Helvetica Neue"/>
              </a:rPr>
              <a:t>: Hotel management.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Well, what do you want to do once you graduate?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None/>
            </a:pPr>
            <a:r>
              <a:rPr b="1" lang="en-US" sz="1500">
                <a:solidFill>
                  <a:srgbClr val="070707"/>
                </a:solidFill>
                <a:highlight>
                  <a:srgbClr val="FFFFFF"/>
                </a:highlight>
                <a:latin typeface="Helvetica Neue"/>
                <a:ea typeface="Helvetica Neue"/>
                <a:cs typeface="Helvetica Neue"/>
                <a:sym typeface="Helvetica Neue"/>
              </a:rPr>
              <a:t>Dave</a:t>
            </a:r>
            <a:r>
              <a:rPr lang="en-US" sz="1500">
                <a:solidFill>
                  <a:srgbClr val="070707"/>
                </a:solidFill>
                <a:highlight>
                  <a:srgbClr val="FFFFFF"/>
                </a:highlight>
                <a:latin typeface="Helvetica Neue"/>
                <a:ea typeface="Helvetica Neue"/>
                <a:cs typeface="Helvetica Neue"/>
                <a:sym typeface="Helvetica Neue"/>
              </a:rPr>
              <a:t>: Uh… I haven’t decided for sure, but I think I’d like to work for a hotel or travel agency in this area. How about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Maria</a:t>
            </a:r>
            <a:r>
              <a:rPr lang="en-US" sz="1500">
                <a:solidFill>
                  <a:srgbClr val="070707"/>
                </a:solidFill>
                <a:highlight>
                  <a:srgbClr val="FFFFFF"/>
                </a:highlight>
                <a:latin typeface="Helvetica Neue"/>
                <a:ea typeface="Helvetica Neue"/>
                <a:cs typeface="Helvetica Neue"/>
                <a:sym typeface="Helvetica Neue"/>
              </a:rPr>
              <a:t>: Well, when I first started college, I wanted to major in French, but I realized I might have a hard time finding a job using the language, so I changed majors to computer science. [</a:t>
            </a:r>
            <a:r>
              <a:rPr i="1" lang="en-US" sz="1500">
                <a:solidFill>
                  <a:srgbClr val="2D2E33"/>
                </a:solidFill>
                <a:highlight>
                  <a:srgbClr val="FFFFFF"/>
                </a:highlight>
                <a:latin typeface="Helvetica Neue"/>
                <a:ea typeface="Helvetica Neue"/>
                <a:cs typeface="Helvetica Neue"/>
                <a:sym typeface="Helvetica Neue"/>
              </a:rPr>
              <a:t>Oh</a:t>
            </a:r>
            <a:r>
              <a:rPr lang="en-US" sz="1500">
                <a:solidFill>
                  <a:srgbClr val="070707"/>
                </a:solidFill>
                <a:highlight>
                  <a:srgbClr val="FFFFFF"/>
                </a:highlight>
                <a:latin typeface="Helvetica Neue"/>
                <a:ea typeface="Helvetica Neue"/>
                <a:cs typeface="Helvetica Neue"/>
                <a:sym typeface="Helvetica Neue"/>
              </a:rPr>
              <a:t>]. With the right skills, </a:t>
            </a:r>
            <a:r>
              <a:rPr b="1" lang="en-US" sz="1500">
                <a:solidFill>
                  <a:srgbClr val="070707"/>
                </a:solidFill>
                <a:highlight>
                  <a:srgbClr val="FFFFFF"/>
                </a:highlight>
                <a:latin typeface="Helvetica Neue"/>
                <a:ea typeface="Helvetica Neue"/>
                <a:cs typeface="Helvetica Neue"/>
                <a:sym typeface="Helvetica Neue"/>
              </a:rPr>
              <a:t>landing</a:t>
            </a:r>
            <a:r>
              <a:rPr lang="en-US" sz="1500">
                <a:solidFill>
                  <a:srgbClr val="070707"/>
                </a:solidFill>
                <a:highlight>
                  <a:srgbClr val="FFFFFF"/>
                </a:highlight>
                <a:latin typeface="Helvetica Neue"/>
                <a:ea typeface="Helvetica Neue"/>
                <a:cs typeface="Helvetica Neue"/>
                <a:sym typeface="Helvetica Neue"/>
              </a:rPr>
              <a:t> </a:t>
            </a:r>
            <a:r>
              <a:rPr b="1" lang="en-US" sz="1500">
                <a:solidFill>
                  <a:srgbClr val="070707"/>
                </a:solidFill>
                <a:highlight>
                  <a:srgbClr val="FFFFFF"/>
                </a:highlight>
                <a:latin typeface="Helvetica Neue"/>
                <a:ea typeface="Helvetica Neue"/>
                <a:cs typeface="Helvetica Neue"/>
                <a:sym typeface="Helvetica Neue"/>
              </a:rPr>
              <a:t>a job</a:t>
            </a:r>
            <a:r>
              <a:rPr lang="en-US" sz="1500">
                <a:solidFill>
                  <a:srgbClr val="070707"/>
                </a:solidFill>
                <a:highlight>
                  <a:srgbClr val="FFFFFF"/>
                </a:highlight>
                <a:latin typeface="Helvetica Neue"/>
                <a:ea typeface="Helvetica Neue"/>
                <a:cs typeface="Helvetica Neue"/>
                <a:sym typeface="Helvetica Neue"/>
              </a:rPr>
              <a:t> in the computer industry shouldn’t be as difficult.</a:t>
            </a:r>
            <a:endParaRPr sz="1500">
              <a:solidFill>
                <a:srgbClr val="070707"/>
              </a:solidFill>
              <a:highlight>
                <a:srgbClr val="FFFFFF"/>
              </a:highlight>
              <a:latin typeface="Helvetica Neue"/>
              <a:ea typeface="Helvetica Neue"/>
              <a:cs typeface="Helvetica Neue"/>
              <a:sym typeface="Helvetica Neue"/>
            </a:endParaRPr>
          </a:p>
        </p:txBody>
      </p:sp>
      <p:pic>
        <p:nvPicPr>
          <p:cNvPr id="339" name="Google Shape;339;p3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40" name="Google Shape;340;p3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4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6" name="Google Shape;346;p4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47" name="Google Shape;347;p4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8" name="Google Shape;348;p4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49" name="Google Shape;349;p4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50" name="Google Shape;350;p40"/>
          <p:cNvSpPr txBox="1"/>
          <p:nvPr/>
        </p:nvSpPr>
        <p:spPr>
          <a:xfrm>
            <a:off x="889000" y="1231800"/>
            <a:ext cx="9862800" cy="51450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Dave</a:t>
            </a:r>
            <a:r>
              <a:rPr lang="en-US" sz="1600">
                <a:solidFill>
                  <a:srgbClr val="070707"/>
                </a:solidFill>
                <a:highlight>
                  <a:srgbClr val="FFFFFF"/>
                </a:highlight>
                <a:latin typeface="Helvetica Neue"/>
                <a:ea typeface="Helvetica Neue"/>
                <a:cs typeface="Helvetica Neue"/>
                <a:sym typeface="Helvetica Neue"/>
              </a:rPr>
              <a:t>: So, do you have a part-time job to support yourself through school?</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Maria</a:t>
            </a:r>
            <a:r>
              <a:rPr lang="en-US" sz="1600">
                <a:solidFill>
                  <a:srgbClr val="070707"/>
                </a:solidFill>
                <a:highlight>
                  <a:srgbClr val="FFFFFF"/>
                </a:highlight>
                <a:latin typeface="Helvetica Neue"/>
                <a:ea typeface="Helvetica Neue"/>
                <a:cs typeface="Helvetica Neue"/>
                <a:sym typeface="Helvetica Neue"/>
              </a:rPr>
              <a:t>: Well, fortunately for me, I received a four-year academic scholarship [</a:t>
            </a:r>
            <a:r>
              <a:rPr i="1" lang="en-US" sz="1600">
                <a:solidFill>
                  <a:srgbClr val="2D2E33"/>
                </a:solidFill>
                <a:highlight>
                  <a:srgbClr val="FFFFFF"/>
                </a:highlight>
                <a:latin typeface="Helvetica Neue"/>
                <a:ea typeface="Helvetica Neue"/>
                <a:cs typeface="Helvetica Neue"/>
                <a:sym typeface="Helvetica Neue"/>
              </a:rPr>
              <a:t>Wow</a:t>
            </a:r>
            <a:r>
              <a:rPr lang="en-US" sz="1600">
                <a:solidFill>
                  <a:srgbClr val="070707"/>
                </a:solidFill>
                <a:highlight>
                  <a:srgbClr val="FFFFFF"/>
                </a:highlight>
                <a:latin typeface="Helvetica Neue"/>
                <a:ea typeface="Helvetica Neue"/>
                <a:cs typeface="Helvetica Neue"/>
                <a:sym typeface="Helvetica Neue"/>
              </a:rPr>
              <a:t>] that pays for all of my tuition and books.</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Dave</a:t>
            </a:r>
            <a:r>
              <a:rPr lang="en-US" sz="1600">
                <a:solidFill>
                  <a:srgbClr val="070707"/>
                </a:solidFill>
                <a:highlight>
                  <a:srgbClr val="FFFFFF"/>
                </a:highlight>
                <a:latin typeface="Helvetica Neue"/>
                <a:ea typeface="Helvetica Neue"/>
                <a:cs typeface="Helvetica Neue"/>
                <a:sym typeface="Helvetica Neue"/>
              </a:rPr>
              <a:t>: Wow. That’s great.</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Maria</a:t>
            </a:r>
            <a:r>
              <a:rPr lang="en-US" sz="1600">
                <a:solidFill>
                  <a:srgbClr val="070707"/>
                </a:solidFill>
                <a:highlight>
                  <a:srgbClr val="FFFFFF"/>
                </a:highlight>
                <a:latin typeface="Helvetica Neue"/>
                <a:ea typeface="Helvetica Neue"/>
                <a:cs typeface="Helvetica Neue"/>
                <a:sym typeface="Helvetica Neue"/>
              </a:rPr>
              <a:t>: Yeah. How about you? Are you </a:t>
            </a:r>
            <a:r>
              <a:rPr b="1" lang="en-US" sz="1600">
                <a:solidFill>
                  <a:srgbClr val="070707"/>
                </a:solidFill>
                <a:highlight>
                  <a:srgbClr val="FFFFFF"/>
                </a:highlight>
                <a:latin typeface="Helvetica Neue"/>
                <a:ea typeface="Helvetica Neue"/>
                <a:cs typeface="Helvetica Neue"/>
                <a:sym typeface="Helvetica Neue"/>
              </a:rPr>
              <a:t>working your way through school</a:t>
            </a:r>
            <a:r>
              <a:rPr lang="en-US" sz="1600">
                <a:solidFill>
                  <a:srgbClr val="070707"/>
                </a:solidFill>
                <a:highlight>
                  <a:srgbClr val="FFFFFF"/>
                </a:highlight>
                <a:latin typeface="Helvetica Neue"/>
                <a:ea typeface="Helvetica Neue"/>
                <a:cs typeface="Helvetica Neue"/>
                <a:sym typeface="Helvetica Neue"/>
              </a:rPr>
              <a:t>?</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Dave</a:t>
            </a:r>
            <a:r>
              <a:rPr lang="en-US" sz="1600">
                <a:solidFill>
                  <a:srgbClr val="070707"/>
                </a:solidFill>
                <a:highlight>
                  <a:srgbClr val="FFFFFF"/>
                </a:highlight>
                <a:latin typeface="Helvetica Neue"/>
                <a:ea typeface="Helvetica Neue"/>
                <a:cs typeface="Helvetica Neue"/>
                <a:sym typeface="Helvetica Neue"/>
              </a:rPr>
              <a:t>: Yeah. I work three times a week at a restaurant near campus.</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Maria</a:t>
            </a:r>
            <a:r>
              <a:rPr lang="en-US" sz="1600">
                <a:solidFill>
                  <a:srgbClr val="070707"/>
                </a:solidFill>
                <a:highlight>
                  <a:srgbClr val="FFFFFF"/>
                </a:highlight>
                <a:latin typeface="Helvetica Neue"/>
                <a:ea typeface="Helvetica Neue"/>
                <a:cs typeface="Helvetica Neue"/>
                <a:sym typeface="Helvetica Neue"/>
              </a:rPr>
              <a:t>: Oh. What do you do there?</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Dave</a:t>
            </a:r>
            <a:r>
              <a:rPr lang="en-US" sz="1600">
                <a:solidFill>
                  <a:srgbClr val="070707"/>
                </a:solidFill>
                <a:highlight>
                  <a:srgbClr val="FFFFFF"/>
                </a:highlight>
                <a:latin typeface="Helvetica Neue"/>
                <a:ea typeface="Helvetica Neue"/>
                <a:cs typeface="Helvetica Neue"/>
                <a:sym typeface="Helvetica Neue"/>
              </a:rPr>
              <a:t>: I’m a cook.</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Maria</a:t>
            </a:r>
            <a:r>
              <a:rPr lang="en-US" sz="1600">
                <a:solidFill>
                  <a:srgbClr val="070707"/>
                </a:solidFill>
                <a:highlight>
                  <a:srgbClr val="FFFFFF"/>
                </a:highlight>
                <a:latin typeface="Helvetica Neue"/>
                <a:ea typeface="Helvetica Neue"/>
                <a:cs typeface="Helvetica Neue"/>
                <a:sym typeface="Helvetica Neue"/>
              </a:rPr>
              <a:t>: How do you like your job?</a:t>
            </a:r>
            <a:endParaRPr sz="16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1100"/>
              </a:spcAft>
              <a:buClr>
                <a:schemeClr val="dk1"/>
              </a:buClr>
              <a:buSzPts val="1100"/>
              <a:buFont typeface="Arial"/>
              <a:buNone/>
            </a:pPr>
            <a:r>
              <a:rPr b="1" lang="en-US" sz="1600">
                <a:solidFill>
                  <a:srgbClr val="070707"/>
                </a:solidFill>
                <a:highlight>
                  <a:srgbClr val="FFFFFF"/>
                </a:highlight>
                <a:latin typeface="Helvetica Neue"/>
                <a:ea typeface="Helvetica Neue"/>
                <a:cs typeface="Helvetica Neue"/>
                <a:sym typeface="Helvetica Neue"/>
              </a:rPr>
              <a:t>Dave</a:t>
            </a:r>
            <a:r>
              <a:rPr lang="en-US" sz="1600">
                <a:solidFill>
                  <a:srgbClr val="070707"/>
                </a:solidFill>
                <a:highlight>
                  <a:srgbClr val="FFFFFF"/>
                </a:highlight>
                <a:latin typeface="Helvetica Neue"/>
                <a:ea typeface="Helvetica Neue"/>
                <a:cs typeface="Helvetica Neue"/>
                <a:sym typeface="Helvetica Neue"/>
              </a:rPr>
              <a:t>: It’s okay. The other workers are friendly, and the pay isn’t bad.</a:t>
            </a:r>
            <a:endParaRPr sz="1600">
              <a:solidFill>
                <a:srgbClr val="070707"/>
              </a:solidFill>
              <a:highlight>
                <a:srgbClr val="FFFFFF"/>
              </a:highlight>
              <a:latin typeface="Helvetica Neue"/>
              <a:ea typeface="Helvetica Neue"/>
              <a:cs typeface="Helvetica Neue"/>
              <a:sym typeface="Helvetica Neue"/>
            </a:endParaRPr>
          </a:p>
        </p:txBody>
      </p:sp>
      <p:pic>
        <p:nvPicPr>
          <p:cNvPr id="351" name="Google Shape;351;p40"/>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52" name="Google Shape;352;p4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8" name="Google Shape;358;p4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59" name="Google Shape;359;p4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0" name="Google Shape;360;p4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61" name="Google Shape;361;p4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62" name="Google Shape;362;p41"/>
          <p:cNvSpPr txBox="1"/>
          <p:nvPr/>
        </p:nvSpPr>
        <p:spPr>
          <a:xfrm>
            <a:off x="889000" y="2391850"/>
            <a:ext cx="9862800" cy="175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0000"/>
              </a:buClr>
              <a:buSzPts val="5400"/>
              <a:buFont typeface="Garamond"/>
              <a:buNone/>
            </a:pPr>
            <a:r>
              <a:t/>
            </a:r>
            <a:endParaRPr b="1" sz="5400">
              <a:solidFill>
                <a:srgbClr val="FF0000"/>
              </a:solidFill>
              <a:latin typeface="Garamond"/>
              <a:ea typeface="Garamond"/>
              <a:cs typeface="Garamond"/>
              <a:sym typeface="Garamond"/>
            </a:endParaRPr>
          </a:p>
          <a:p>
            <a:pPr indent="0" lvl="0" marL="0" marR="0" rtl="0" algn="ctr">
              <a:lnSpc>
                <a:spcPct val="100000"/>
              </a:lnSpc>
              <a:spcBef>
                <a:spcPts val="0"/>
              </a:spcBef>
              <a:spcAft>
                <a:spcPts val="0"/>
              </a:spcAft>
              <a:buClr>
                <a:srgbClr val="FF0000"/>
              </a:buClr>
              <a:buSzPts val="5400"/>
              <a:buFont typeface="Garamond"/>
              <a:buNone/>
            </a:pPr>
            <a:r>
              <a:rPr b="1" lang="en-US" sz="5400">
                <a:solidFill>
                  <a:srgbClr val="FF0000"/>
                </a:solidFill>
                <a:latin typeface="Garamond"/>
                <a:ea typeface="Garamond"/>
                <a:cs typeface="Garamond"/>
                <a:sym typeface="Garamond"/>
              </a:rPr>
              <a:t>3- Holiday Traditions</a:t>
            </a:r>
            <a:endParaRPr b="1" sz="5400">
              <a:solidFill>
                <a:srgbClr val="FF0000"/>
              </a:solidFill>
              <a:latin typeface="Garamond"/>
              <a:ea typeface="Garamond"/>
              <a:cs typeface="Garamond"/>
              <a:sym typeface="Garamond"/>
            </a:endParaRPr>
          </a:p>
        </p:txBody>
      </p:sp>
      <p:pic>
        <p:nvPicPr>
          <p:cNvPr id="363" name="Google Shape;363;p4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64" name="Google Shape;364;p4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4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0" name="Google Shape;370;p4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71" name="Google Shape;371;p4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2" name="Google Shape;372;p4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73" name="Google Shape;373;p4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74" name="Google Shape;374;p42"/>
          <p:cNvSpPr txBox="1"/>
          <p:nvPr/>
        </p:nvSpPr>
        <p:spPr>
          <a:xfrm>
            <a:off x="889000" y="2202950"/>
            <a:ext cx="9862800" cy="2123700"/>
          </a:xfrm>
          <a:prstGeom prst="rect">
            <a:avLst/>
          </a:prstGeom>
          <a:noFill/>
          <a:ln>
            <a:noFill/>
          </a:ln>
        </p:spPr>
        <p:txBody>
          <a:bodyPr anchorCtr="0" anchor="t" bIns="45700" lIns="91425" spcFirstLastPara="1" rIns="91425" wrap="square" tIns="45700">
            <a:spAutoFit/>
          </a:bodyPr>
          <a:lstStyle/>
          <a:p>
            <a:pPr indent="0" lvl="0" marL="0" rtl="0" algn="just">
              <a:lnSpc>
                <a:spcPct val="110000"/>
              </a:lnSpc>
              <a:spcBef>
                <a:spcPts val="1400"/>
              </a:spcBef>
              <a:spcAft>
                <a:spcPts val="0"/>
              </a:spcAft>
              <a:buNone/>
            </a:pPr>
            <a:r>
              <a:rPr b="1" lang="en-US" sz="2800">
                <a:solidFill>
                  <a:srgbClr val="FF0000"/>
                </a:solidFill>
                <a:highlight>
                  <a:srgbClr val="FFFFFF"/>
                </a:highlight>
                <a:latin typeface="Helvetica Neue"/>
                <a:ea typeface="Helvetica Neue"/>
                <a:cs typeface="Helvetica Neue"/>
                <a:sym typeface="Helvetica Neue"/>
              </a:rPr>
              <a:t>Pre-Listening Exercise</a:t>
            </a:r>
            <a:endParaRPr b="1" sz="2300">
              <a:solidFill>
                <a:srgbClr val="FF0000"/>
              </a:solidFill>
              <a:highlight>
                <a:srgbClr val="FFFFFF"/>
              </a:highlight>
              <a:latin typeface="Helvetica Neue"/>
              <a:ea typeface="Helvetica Neue"/>
              <a:cs typeface="Helvetica Neue"/>
              <a:sym typeface="Helvetica Neue"/>
            </a:endParaRPr>
          </a:p>
          <a:p>
            <a:pPr indent="0" lvl="0" marL="0" rtl="0" algn="just">
              <a:spcBef>
                <a:spcPts val="1100"/>
              </a:spcBef>
              <a:spcAft>
                <a:spcPts val="0"/>
              </a:spcAft>
              <a:buNone/>
            </a:pPr>
            <a:r>
              <a:rPr lang="en-US" sz="2300">
                <a:solidFill>
                  <a:srgbClr val="070707"/>
                </a:solidFill>
                <a:highlight>
                  <a:srgbClr val="FFFFFF"/>
                </a:highlight>
                <a:latin typeface="Helvetica Neue"/>
                <a:ea typeface="Helvetica Neue"/>
                <a:cs typeface="Helvetica Neue"/>
                <a:sym typeface="Helvetica Neue"/>
              </a:rPr>
              <a:t>Christmas, Thanksgiving, and New Year’s Day are some of the major holidays in the United States. From what you understand, how are these holidays celebrated (food, family activities, local celebrations, games and recreation, etc.)?</a:t>
            </a:r>
            <a:endParaRPr sz="2400"/>
          </a:p>
        </p:txBody>
      </p:sp>
      <p:pic>
        <p:nvPicPr>
          <p:cNvPr id="375" name="Google Shape;375;p42"/>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76" name="Google Shape;376;p4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2" name="Google Shape;382;p43"/>
          <p:cNvSpPr txBox="1"/>
          <p:nvPr/>
        </p:nvSpPr>
        <p:spPr>
          <a:xfrm>
            <a:off x="2513150" y="1185750"/>
            <a:ext cx="5537400" cy="4308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1100"/>
              </a:spcAft>
              <a:buClr>
                <a:schemeClr val="dk1"/>
              </a:buClr>
              <a:buSzPts val="1100"/>
              <a:buFont typeface="Arial"/>
              <a:buNone/>
            </a:pPr>
            <a:r>
              <a:rPr b="1" lang="en-US" sz="2200">
                <a:solidFill>
                  <a:srgbClr val="FF0000"/>
                </a:solidFill>
                <a:highlight>
                  <a:srgbClr val="FFFFFF"/>
                </a:highlight>
                <a:latin typeface="Helvetica Neue"/>
                <a:ea typeface="Helvetica Neue"/>
                <a:cs typeface="Helvetica Neue"/>
                <a:sym typeface="Helvetica Neue"/>
              </a:rPr>
              <a:t>Vocabulary and Sample Sentences</a:t>
            </a:r>
            <a:endParaRPr b="1" sz="2200">
              <a:solidFill>
                <a:srgbClr val="FF0000"/>
              </a:solidFill>
              <a:highlight>
                <a:srgbClr val="FFFFFF"/>
              </a:highlight>
              <a:latin typeface="Helvetica Neue"/>
              <a:ea typeface="Helvetica Neue"/>
              <a:cs typeface="Helvetica Neue"/>
              <a:sym typeface="Helvetica Neue"/>
            </a:endParaRPr>
          </a:p>
        </p:txBody>
      </p:sp>
      <p:sp>
        <p:nvSpPr>
          <p:cNvPr id="383" name="Google Shape;383;p4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4" name="Google Shape;384;p4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85" name="Google Shape;385;p4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86" name="Google Shape;386;p43"/>
          <p:cNvSpPr txBox="1"/>
          <p:nvPr/>
        </p:nvSpPr>
        <p:spPr>
          <a:xfrm>
            <a:off x="889000" y="2101500"/>
            <a:ext cx="9862800" cy="4084200"/>
          </a:xfrm>
          <a:prstGeom prst="rect">
            <a:avLst/>
          </a:prstGeom>
          <a:noFill/>
          <a:ln>
            <a:noFill/>
          </a:ln>
        </p:spPr>
        <p:txBody>
          <a:bodyPr anchorCtr="0" anchor="t" bIns="45700" lIns="91425" spcFirstLastPara="1" rIns="91425" wrap="square" tIns="45700">
            <a:spAutoFit/>
          </a:bodyPr>
          <a:lstStyle/>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sledding</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the activity or sport of riding on a sled, usually in snow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I took the kids </a:t>
            </a:r>
            <a:r>
              <a:rPr lang="en-US" sz="1900" u="sng">
                <a:solidFill>
                  <a:srgbClr val="070707"/>
                </a:solidFill>
                <a:highlight>
                  <a:srgbClr val="FFFFFF"/>
                </a:highlight>
                <a:latin typeface="Helvetica Neue"/>
                <a:ea typeface="Helvetica Neue"/>
                <a:cs typeface="Helvetica Neue"/>
                <a:sym typeface="Helvetica Neue"/>
              </a:rPr>
              <a:t>sledding</a:t>
            </a:r>
            <a:r>
              <a:rPr lang="en-US" sz="1900">
                <a:solidFill>
                  <a:srgbClr val="070707"/>
                </a:solidFill>
                <a:highlight>
                  <a:srgbClr val="FFFFFF"/>
                </a:highlight>
                <a:latin typeface="Helvetica Neue"/>
                <a:ea typeface="Helvetica Neue"/>
                <a:cs typeface="Helvetica Neue"/>
                <a:sym typeface="Helvetica Neue"/>
              </a:rPr>
              <a:t> yesterday down a real fun hill, and we had a great time.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particular</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special or specific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Our family doesn’t do anything </a:t>
            </a:r>
            <a:r>
              <a:rPr lang="en-US" sz="1900" u="sng">
                <a:solidFill>
                  <a:srgbClr val="070707"/>
                </a:solidFill>
                <a:highlight>
                  <a:srgbClr val="FFFFFF"/>
                </a:highlight>
                <a:latin typeface="Helvetica Neue"/>
                <a:ea typeface="Helvetica Neue"/>
                <a:cs typeface="Helvetica Neue"/>
                <a:sym typeface="Helvetica Neue"/>
              </a:rPr>
              <a:t>particular</a:t>
            </a:r>
            <a:r>
              <a:rPr lang="en-US" sz="1900">
                <a:solidFill>
                  <a:srgbClr val="070707"/>
                </a:solidFill>
                <a:highlight>
                  <a:srgbClr val="FFFFFF"/>
                </a:highlight>
                <a:latin typeface="Helvetica Neue"/>
                <a:ea typeface="Helvetica Neue"/>
                <a:cs typeface="Helvetica Neue"/>
                <a:sym typeface="Helvetica Neue"/>
              </a:rPr>
              <a:t> on Christmas morning besides opening up gifts.</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sneak</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to advance or approach without being seen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My son often tries to </a:t>
            </a:r>
            <a:r>
              <a:rPr lang="en-US" sz="1900" u="sng">
                <a:solidFill>
                  <a:srgbClr val="070707"/>
                </a:solidFill>
                <a:highlight>
                  <a:srgbClr val="FFFFFF"/>
                </a:highlight>
                <a:latin typeface="Helvetica Neue"/>
                <a:ea typeface="Helvetica Neue"/>
                <a:cs typeface="Helvetica Neue"/>
                <a:sym typeface="Helvetica Neue"/>
              </a:rPr>
              <a:t>sneak</a:t>
            </a:r>
            <a:r>
              <a:rPr lang="en-US" sz="1900">
                <a:solidFill>
                  <a:srgbClr val="070707"/>
                </a:solidFill>
                <a:highlight>
                  <a:srgbClr val="FFFFFF"/>
                </a:highlight>
                <a:latin typeface="Helvetica Neue"/>
                <a:ea typeface="Helvetica Neue"/>
                <a:cs typeface="Helvetica Neue"/>
                <a:sym typeface="Helvetica Neue"/>
              </a:rPr>
              <a:t> into the kitchen and take a cookie when no one is watching.</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hide</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to prevent from being seen or discovered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Parents often </a:t>
            </a:r>
            <a:r>
              <a:rPr lang="en-US" sz="1900" u="sng">
                <a:solidFill>
                  <a:srgbClr val="070707"/>
                </a:solidFill>
                <a:highlight>
                  <a:srgbClr val="FFFFFF"/>
                </a:highlight>
                <a:latin typeface="Helvetica Neue"/>
                <a:ea typeface="Helvetica Neue"/>
                <a:cs typeface="Helvetica Neue"/>
                <a:sym typeface="Helvetica Neue"/>
              </a:rPr>
              <a:t>hide</a:t>
            </a:r>
            <a:r>
              <a:rPr lang="en-US" sz="1900">
                <a:solidFill>
                  <a:srgbClr val="070707"/>
                </a:solidFill>
                <a:highlight>
                  <a:srgbClr val="FFFFFF"/>
                </a:highlight>
                <a:latin typeface="Helvetica Neue"/>
                <a:ea typeface="Helvetica Neue"/>
                <a:cs typeface="Helvetica Neue"/>
                <a:sym typeface="Helvetica Neue"/>
              </a:rPr>
              <a:t> their children’s Christmas presents to keep them a secret.</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generous</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willing to give or share freely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People are often very </a:t>
            </a:r>
            <a:r>
              <a:rPr lang="en-US" sz="1900" u="sng">
                <a:solidFill>
                  <a:srgbClr val="070707"/>
                </a:solidFill>
                <a:highlight>
                  <a:srgbClr val="FFFFFF"/>
                </a:highlight>
                <a:latin typeface="Helvetica Neue"/>
                <a:ea typeface="Helvetica Neue"/>
                <a:cs typeface="Helvetica Neue"/>
                <a:sym typeface="Helvetica Neue"/>
              </a:rPr>
              <a:t>generous</a:t>
            </a:r>
            <a:r>
              <a:rPr lang="en-US" sz="1900">
                <a:solidFill>
                  <a:srgbClr val="070707"/>
                </a:solidFill>
                <a:highlight>
                  <a:srgbClr val="FFFFFF"/>
                </a:highlight>
                <a:latin typeface="Helvetica Neue"/>
                <a:ea typeface="Helvetica Neue"/>
                <a:cs typeface="Helvetica Neue"/>
                <a:sym typeface="Helvetica Neue"/>
              </a:rPr>
              <a:t> around the holiday season and donate.</a:t>
            </a:r>
            <a:endParaRPr sz="1900">
              <a:solidFill>
                <a:srgbClr val="070707"/>
              </a:solidFill>
              <a:highlight>
                <a:srgbClr val="FFFFFF"/>
              </a:highlight>
              <a:latin typeface="Helvetica Neue"/>
              <a:ea typeface="Helvetica Neue"/>
              <a:cs typeface="Helvetica Neue"/>
              <a:sym typeface="Helvetica Neue"/>
            </a:endParaRPr>
          </a:p>
        </p:txBody>
      </p:sp>
      <p:pic>
        <p:nvPicPr>
          <p:cNvPr id="387" name="Google Shape;387;p4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388" name="Google Shape;388;p4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4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4" name="Google Shape;394;p44"/>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395" name="Google Shape;395;p4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6" name="Google Shape;396;p4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97" name="Google Shape;397;p4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98" name="Google Shape;398;p44"/>
          <p:cNvSpPr txBox="1"/>
          <p:nvPr/>
        </p:nvSpPr>
        <p:spPr>
          <a:xfrm>
            <a:off x="889000" y="2101500"/>
            <a:ext cx="9862800" cy="30168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0"/>
              </a:spcAft>
              <a:buClr>
                <a:schemeClr val="dk1"/>
              </a:buClr>
              <a:buSzPts val="1100"/>
              <a:buFont typeface="Arial"/>
              <a:buNone/>
            </a:pPr>
            <a:r>
              <a:rPr b="1" lang="en-US" sz="2500">
                <a:solidFill>
                  <a:srgbClr val="FF0000"/>
                </a:solidFill>
                <a:highlight>
                  <a:srgbClr val="FFFFFF"/>
                </a:highlight>
                <a:latin typeface="Helvetica Neue"/>
                <a:ea typeface="Helvetica Neue"/>
                <a:cs typeface="Helvetica Neue"/>
                <a:sym typeface="Helvetica Neue"/>
              </a:rPr>
              <a:t>Idioms</a:t>
            </a:r>
            <a:endParaRPr b="1" sz="2500">
              <a:solidFill>
                <a:srgbClr val="FF0000"/>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2000">
                <a:solidFill>
                  <a:srgbClr val="070707"/>
                </a:solidFill>
                <a:highlight>
                  <a:srgbClr val="FFFFFF"/>
                </a:highlight>
                <a:latin typeface="Helvetica Neue"/>
                <a:ea typeface="Helvetica Neue"/>
                <a:cs typeface="Helvetica Neue"/>
                <a:sym typeface="Helvetica Neue"/>
              </a:rPr>
              <a:t>“</a:t>
            </a:r>
            <a:r>
              <a:rPr b="1" lang="en-US" sz="2000">
                <a:solidFill>
                  <a:srgbClr val="070707"/>
                </a:solidFill>
                <a:highlight>
                  <a:srgbClr val="FFFFFF"/>
                </a:highlight>
                <a:latin typeface="Helvetica Neue"/>
                <a:ea typeface="Helvetica Neue"/>
                <a:cs typeface="Helvetica Neue"/>
                <a:sym typeface="Helvetica Neue"/>
              </a:rPr>
              <a:t>see eye to eye</a:t>
            </a:r>
            <a:r>
              <a:rPr lang="en-US" sz="2000">
                <a:solidFill>
                  <a:srgbClr val="070707"/>
                </a:solidFill>
                <a:highlight>
                  <a:srgbClr val="FFFFFF"/>
                </a:highlight>
                <a:latin typeface="Helvetica Neue"/>
                <a:ea typeface="Helvetica Neue"/>
                <a:cs typeface="Helvetica Neue"/>
                <a:sym typeface="Helvetica Neue"/>
              </a:rPr>
              <a:t>” = agree on this, have the same opinion</a:t>
            </a:r>
            <a:br>
              <a:rPr lang="en-US" sz="2000">
                <a:solidFill>
                  <a:srgbClr val="070707"/>
                </a:solidFill>
                <a:highlight>
                  <a:srgbClr val="FFFFFF"/>
                </a:highlight>
                <a:latin typeface="Helvetica Neue"/>
                <a:ea typeface="Helvetica Neue"/>
                <a:cs typeface="Helvetica Neue"/>
                <a:sym typeface="Helvetica Neue"/>
              </a:rPr>
            </a:br>
            <a:r>
              <a:rPr lang="en-US" sz="2000">
                <a:solidFill>
                  <a:srgbClr val="070707"/>
                </a:solidFill>
                <a:highlight>
                  <a:srgbClr val="FFFFFF"/>
                </a:highlight>
                <a:latin typeface="Helvetica Neue"/>
                <a:ea typeface="Helvetica Neue"/>
                <a:cs typeface="Helvetica Neue"/>
                <a:sym typeface="Helvetica Neue"/>
              </a:rPr>
              <a:t>“</a:t>
            </a:r>
            <a:r>
              <a:rPr i="1" lang="en-US" sz="2000">
                <a:solidFill>
                  <a:srgbClr val="2D2E33"/>
                </a:solidFill>
                <a:highlight>
                  <a:srgbClr val="FFFFFF"/>
                </a:highlight>
                <a:latin typeface="Helvetica Neue"/>
                <a:ea typeface="Helvetica Neue"/>
                <a:cs typeface="Helvetica Neue"/>
                <a:sym typeface="Helvetica Neue"/>
              </a:rPr>
              <a:t>Even though we come from different countries, we see eye to eye on many different issues</a:t>
            </a:r>
            <a:r>
              <a:rPr lang="en-US" sz="2000">
                <a:solidFill>
                  <a:srgbClr val="070707"/>
                </a:solidFill>
                <a:highlight>
                  <a:srgbClr val="FFFFFF"/>
                </a:highlight>
                <a:latin typeface="Helvetica Neue"/>
                <a:ea typeface="Helvetica Neue"/>
                <a:cs typeface="Helvetica Neue"/>
                <a:sym typeface="Helvetica Neue"/>
              </a:rPr>
              <a:t>.”</a:t>
            </a:r>
            <a:endParaRPr sz="20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1100"/>
              </a:spcAft>
              <a:buClr>
                <a:schemeClr val="dk1"/>
              </a:buClr>
              <a:buSzPts val="1100"/>
              <a:buFont typeface="Arial"/>
              <a:buNone/>
            </a:pPr>
            <a:r>
              <a:rPr lang="en-US" sz="2000">
                <a:solidFill>
                  <a:srgbClr val="070707"/>
                </a:solidFill>
                <a:highlight>
                  <a:srgbClr val="FFFFFF"/>
                </a:highlight>
                <a:latin typeface="Helvetica Neue"/>
                <a:ea typeface="Helvetica Neue"/>
                <a:cs typeface="Helvetica Neue"/>
                <a:sym typeface="Helvetica Neue"/>
              </a:rPr>
              <a:t>“</a:t>
            </a:r>
            <a:r>
              <a:rPr b="1" lang="en-US" sz="2000">
                <a:solidFill>
                  <a:srgbClr val="070707"/>
                </a:solidFill>
                <a:highlight>
                  <a:srgbClr val="FFFFFF"/>
                </a:highlight>
                <a:latin typeface="Helvetica Neue"/>
                <a:ea typeface="Helvetica Neue"/>
                <a:cs typeface="Helvetica Neue"/>
                <a:sym typeface="Helvetica Neue"/>
              </a:rPr>
              <a:t>stick out like a sore thumb</a:t>
            </a:r>
            <a:r>
              <a:rPr lang="en-US" sz="2000">
                <a:solidFill>
                  <a:srgbClr val="070707"/>
                </a:solidFill>
                <a:highlight>
                  <a:srgbClr val="FFFFFF"/>
                </a:highlight>
                <a:latin typeface="Helvetica Neue"/>
                <a:ea typeface="Helvetica Neue"/>
                <a:cs typeface="Helvetica Neue"/>
                <a:sym typeface="Helvetica Neue"/>
              </a:rPr>
              <a:t>” = very visible because something is different</a:t>
            </a:r>
            <a:br>
              <a:rPr lang="en-US" sz="2000">
                <a:solidFill>
                  <a:srgbClr val="070707"/>
                </a:solidFill>
                <a:highlight>
                  <a:srgbClr val="FFFFFF"/>
                </a:highlight>
                <a:latin typeface="Helvetica Neue"/>
                <a:ea typeface="Helvetica Neue"/>
                <a:cs typeface="Helvetica Neue"/>
                <a:sym typeface="Helvetica Neue"/>
              </a:rPr>
            </a:br>
            <a:r>
              <a:rPr lang="en-US" sz="2000">
                <a:solidFill>
                  <a:srgbClr val="070707"/>
                </a:solidFill>
                <a:highlight>
                  <a:srgbClr val="FFFFFF"/>
                </a:highlight>
                <a:latin typeface="Helvetica Neue"/>
                <a:ea typeface="Helvetica Neue"/>
                <a:cs typeface="Helvetica Neue"/>
                <a:sym typeface="Helvetica Neue"/>
              </a:rPr>
              <a:t>“</a:t>
            </a:r>
            <a:r>
              <a:rPr i="1" lang="en-US" sz="2000">
                <a:solidFill>
                  <a:srgbClr val="2D2E33"/>
                </a:solidFill>
                <a:highlight>
                  <a:srgbClr val="FFFFFF"/>
                </a:highlight>
                <a:latin typeface="Helvetica Neue"/>
                <a:ea typeface="Helvetica Neue"/>
                <a:cs typeface="Helvetica Neue"/>
                <a:sym typeface="Helvetica Neue"/>
              </a:rPr>
              <a:t>If we don’t follow the traditions, language, and body language of the culture, our actions might stick out like a sore thumb</a:t>
            </a:r>
            <a:r>
              <a:rPr lang="en-US" sz="2000">
                <a:solidFill>
                  <a:srgbClr val="070707"/>
                </a:solidFill>
                <a:highlight>
                  <a:srgbClr val="FFFFFF"/>
                </a:highlight>
                <a:latin typeface="Helvetica Neue"/>
                <a:ea typeface="Helvetica Neue"/>
                <a:cs typeface="Helvetica Neue"/>
                <a:sym typeface="Helvetica Neue"/>
              </a:rPr>
              <a:t>.”</a:t>
            </a:r>
            <a:endParaRPr sz="2000">
              <a:solidFill>
                <a:srgbClr val="070707"/>
              </a:solidFill>
              <a:highlight>
                <a:srgbClr val="FFFFFF"/>
              </a:highlight>
              <a:latin typeface="Helvetica Neue"/>
              <a:ea typeface="Helvetica Neue"/>
              <a:cs typeface="Helvetica Neue"/>
              <a:sym typeface="Helvetica Neue"/>
            </a:endParaRPr>
          </a:p>
        </p:txBody>
      </p:sp>
      <p:pic>
        <p:nvPicPr>
          <p:cNvPr id="399" name="Google Shape;399;p4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00" name="Google Shape;400;p4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4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6" name="Google Shape;406;p45"/>
          <p:cNvSpPr txBox="1"/>
          <p:nvPr/>
        </p:nvSpPr>
        <p:spPr>
          <a:xfrm>
            <a:off x="2513150" y="1231800"/>
            <a:ext cx="8770200" cy="892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800"/>
              <a:buFont typeface="Helvetica Neue"/>
              <a:buNone/>
            </a:pPr>
            <a:r>
              <a:rPr b="1" lang="en-US" sz="2600">
                <a:solidFill>
                  <a:srgbClr val="FF0000"/>
                </a:solidFill>
                <a:latin typeface="Helvetica Neue"/>
                <a:ea typeface="Helvetica Neue"/>
                <a:cs typeface="Helvetica Neue"/>
                <a:sym typeface="Helvetica Neue"/>
              </a:rPr>
              <a:t>Listening Exercise</a:t>
            </a:r>
            <a:br>
              <a:rPr b="1" lang="en-US" sz="2600">
                <a:solidFill>
                  <a:srgbClr val="0000FF"/>
                </a:solidFill>
                <a:latin typeface="Helvetica Neue"/>
                <a:ea typeface="Helvetica Neue"/>
                <a:cs typeface="Helvetica Neue"/>
                <a:sym typeface="Helvetica Neue"/>
              </a:rPr>
            </a:br>
            <a:r>
              <a:rPr b="1" lang="en-US" sz="2600">
                <a:solidFill>
                  <a:srgbClr val="FF0000"/>
                </a:solidFill>
                <a:latin typeface="Helvetica Neue"/>
                <a:ea typeface="Helvetica Neue"/>
                <a:cs typeface="Helvetica Neue"/>
                <a:sym typeface="Helvetica Neue"/>
              </a:rPr>
              <a:t>(Audio) </a:t>
            </a:r>
            <a:r>
              <a:rPr b="1" lang="en-US" sz="2000" u="sng">
                <a:solidFill>
                  <a:schemeClr val="hlink"/>
                </a:solidFill>
                <a:latin typeface="Helvetica Neue"/>
                <a:ea typeface="Helvetica Neue"/>
                <a:cs typeface="Helvetica Neue"/>
                <a:sym typeface="Helvetica Neue"/>
                <a:hlinkClick r:id="rId3"/>
              </a:rPr>
              <a:t>https://www.esl-lab.com/easy/holiday-traditions/</a:t>
            </a:r>
            <a:r>
              <a:rPr b="1" lang="en-US" sz="2000">
                <a:solidFill>
                  <a:srgbClr val="FF0000"/>
                </a:solidFill>
                <a:latin typeface="Helvetica Neue"/>
                <a:ea typeface="Helvetica Neue"/>
                <a:cs typeface="Helvetica Neue"/>
                <a:sym typeface="Helvetica Neue"/>
              </a:rPr>
              <a:t> </a:t>
            </a:r>
            <a:endParaRPr sz="2500">
              <a:solidFill>
                <a:schemeClr val="lt1"/>
              </a:solidFill>
            </a:endParaRPr>
          </a:p>
        </p:txBody>
      </p:sp>
      <p:sp>
        <p:nvSpPr>
          <p:cNvPr id="407" name="Google Shape;407;p4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08" name="Google Shape;408;p4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09" name="Google Shape;409;p4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10" name="Google Shape;410;p45"/>
          <p:cNvSpPr txBox="1"/>
          <p:nvPr/>
        </p:nvSpPr>
        <p:spPr>
          <a:xfrm>
            <a:off x="889000" y="2124600"/>
            <a:ext cx="9862800" cy="4210500"/>
          </a:xfrm>
          <a:prstGeom prst="rect">
            <a:avLst/>
          </a:prstGeom>
          <a:noFill/>
          <a:ln>
            <a:noFill/>
          </a:ln>
        </p:spPr>
        <p:txBody>
          <a:bodyPr anchorCtr="0" anchor="t" bIns="45700" lIns="91425" spcFirstLastPara="1" rIns="91425" wrap="square" tIns="45700">
            <a:spAutoFit/>
          </a:bodyPr>
          <a:lstStyle/>
          <a:p>
            <a:pPr indent="-236855" lvl="0" marL="228600" rtl="0" algn="l">
              <a:lnSpc>
                <a:spcPct val="150000"/>
              </a:lnSpc>
              <a:spcBef>
                <a:spcPts val="0"/>
              </a:spcBef>
              <a:spcAft>
                <a:spcPts val="0"/>
              </a:spcAft>
              <a:buClr>
                <a:srgbClr val="FF0000"/>
              </a:buClr>
              <a:buSzPts val="2300"/>
              <a:buChar char="•"/>
            </a:pPr>
            <a:r>
              <a:rPr b="1" lang="en-US" sz="2300">
                <a:solidFill>
                  <a:srgbClr val="FF0000"/>
                </a:solidFill>
                <a:latin typeface="Helvetica Neue"/>
                <a:ea typeface="Helvetica Neue"/>
                <a:cs typeface="Helvetica Neue"/>
                <a:sym typeface="Helvetica Neue"/>
              </a:rPr>
              <a:t>Listen to the recording and answer the questions.</a:t>
            </a:r>
            <a:endParaRPr b="1" sz="2300">
              <a:solidFill>
                <a:srgbClr val="FF0000"/>
              </a:solidFill>
              <a:latin typeface="Helvetica Neue"/>
              <a:ea typeface="Helvetica Neue"/>
              <a:cs typeface="Helvetica Neue"/>
              <a:sym typeface="Helvetica Neue"/>
            </a:endParaRPr>
          </a:p>
          <a:p>
            <a:pPr indent="0" lvl="0" marL="0" rtl="0" algn="l">
              <a:lnSpc>
                <a:spcPct val="160000"/>
              </a:lnSpc>
              <a:spcBef>
                <a:spcPts val="1100"/>
              </a:spcBef>
              <a:spcAft>
                <a:spcPts val="0"/>
              </a:spcAft>
              <a:buNone/>
            </a:pPr>
            <a:r>
              <a:rPr b="1" lang="en-US" sz="1600">
                <a:solidFill>
                  <a:srgbClr val="404040"/>
                </a:solidFill>
                <a:highlight>
                  <a:srgbClr val="FFFFFF"/>
                </a:highlight>
              </a:rPr>
              <a:t>1- Where does this news program take place?</a:t>
            </a:r>
            <a:endParaRPr b="1" sz="1600">
              <a:solidFill>
                <a:srgbClr val="404040"/>
              </a:solidFill>
              <a:highlight>
                <a:srgbClr val="FFFFFF"/>
              </a:highlight>
            </a:endParaRPr>
          </a:p>
          <a:p>
            <a:pPr indent="0" lvl="0" marL="114300" marR="114300" rtl="0" algn="l">
              <a:lnSpc>
                <a:spcPct val="109615"/>
              </a:lnSpc>
              <a:spcBef>
                <a:spcPts val="800"/>
              </a:spcBef>
              <a:spcAft>
                <a:spcPts val="0"/>
              </a:spcAft>
              <a:buNone/>
            </a:pPr>
            <a:r>
              <a:rPr lang="en-US" sz="1700">
                <a:solidFill>
                  <a:srgbClr val="404040"/>
                </a:solidFill>
                <a:highlight>
                  <a:srgbClr val="FFFFFF"/>
                </a:highlight>
              </a:rPr>
              <a:t>at a local school</a:t>
            </a:r>
            <a:endParaRPr sz="17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700">
                <a:solidFill>
                  <a:srgbClr val="404040"/>
                </a:solidFill>
                <a:highlight>
                  <a:srgbClr val="FFFFFF"/>
                </a:highlight>
              </a:rPr>
              <a:t>at a shopping center</a:t>
            </a:r>
            <a:endParaRPr sz="17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700">
                <a:solidFill>
                  <a:srgbClr val="404040"/>
                </a:solidFill>
                <a:highlight>
                  <a:srgbClr val="FFFFFF"/>
                </a:highlight>
              </a:rPr>
              <a:t>in a city marketplace</a:t>
            </a:r>
            <a:endParaRPr sz="1700">
              <a:solidFill>
                <a:srgbClr val="404040"/>
              </a:solidFill>
              <a:highlight>
                <a:srgbClr val="FFFFFF"/>
              </a:highlight>
            </a:endParaRPr>
          </a:p>
          <a:p>
            <a:pPr indent="0" lvl="0" marL="0" rtl="0" algn="l">
              <a:lnSpc>
                <a:spcPct val="160000"/>
              </a:lnSpc>
              <a:spcBef>
                <a:spcPts val="1100"/>
              </a:spcBef>
              <a:spcAft>
                <a:spcPts val="0"/>
              </a:spcAft>
              <a:buClr>
                <a:schemeClr val="dk1"/>
              </a:buClr>
              <a:buSzPts val="1100"/>
              <a:buFont typeface="Arial"/>
              <a:buNone/>
            </a:pPr>
            <a:r>
              <a:rPr b="1" lang="en-US" sz="1600">
                <a:solidFill>
                  <a:srgbClr val="404040"/>
                </a:solidFill>
                <a:highlight>
                  <a:srgbClr val="FFFFFF"/>
                </a:highlight>
              </a:rPr>
              <a:t>2- How does the young girl, Elizabeth, celebrate this holiday with her family?</a:t>
            </a:r>
            <a:endParaRPr b="1" sz="1600">
              <a:solidFill>
                <a:srgbClr val="404040"/>
              </a:solidFill>
              <a:highlight>
                <a:srgbClr val="FFFFFF"/>
              </a:highlight>
            </a:endParaRPr>
          </a:p>
          <a:p>
            <a:pPr indent="0" lvl="0" marL="114300" marR="114300" rtl="0" algn="l">
              <a:lnSpc>
                <a:spcPct val="109615"/>
              </a:lnSpc>
              <a:spcBef>
                <a:spcPts val="800"/>
              </a:spcBef>
              <a:spcAft>
                <a:spcPts val="0"/>
              </a:spcAft>
              <a:buClr>
                <a:schemeClr val="dk1"/>
              </a:buClr>
              <a:buSzPts val="1100"/>
              <a:buFont typeface="Arial"/>
              <a:buNone/>
            </a:pPr>
            <a:r>
              <a:rPr lang="en-US" sz="1700">
                <a:solidFill>
                  <a:srgbClr val="404040"/>
                </a:solidFill>
                <a:highlight>
                  <a:srgbClr val="FFFFFF"/>
                </a:highlight>
              </a:rPr>
              <a:t>They go to see a movie.</a:t>
            </a:r>
            <a:endParaRPr sz="17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700">
                <a:solidFill>
                  <a:srgbClr val="404040"/>
                </a:solidFill>
                <a:highlight>
                  <a:srgbClr val="FFFFFF"/>
                </a:highlight>
              </a:rPr>
              <a:t>They visit close relatives.</a:t>
            </a:r>
            <a:endParaRPr sz="17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700">
                <a:solidFill>
                  <a:srgbClr val="404040"/>
                </a:solidFill>
                <a:highlight>
                  <a:srgbClr val="FFFFFF"/>
                </a:highlight>
              </a:rPr>
              <a:t>They go out to eat at a restaurant.</a:t>
            </a:r>
            <a:endParaRPr b="1" sz="2700">
              <a:solidFill>
                <a:srgbClr val="FF0000"/>
              </a:solidFill>
              <a:latin typeface="Helvetica Neue"/>
              <a:ea typeface="Helvetica Neue"/>
              <a:cs typeface="Helvetica Neue"/>
              <a:sym typeface="Helvetica Neue"/>
            </a:endParaRPr>
          </a:p>
        </p:txBody>
      </p:sp>
      <p:pic>
        <p:nvPicPr>
          <p:cNvPr id="411" name="Google Shape;411;p45"/>
          <p:cNvPicPr preferRelativeResize="0"/>
          <p:nvPr/>
        </p:nvPicPr>
        <p:blipFill rotWithShape="1">
          <a:blip r:embed="rId4">
            <a:alphaModFix/>
          </a:blip>
          <a:srcRect b="0" l="0" r="0" t="0"/>
          <a:stretch/>
        </p:blipFill>
        <p:spPr>
          <a:xfrm>
            <a:off x="9497100" y="87725"/>
            <a:ext cx="2383725" cy="995549"/>
          </a:xfrm>
          <a:prstGeom prst="rect">
            <a:avLst/>
          </a:prstGeom>
          <a:noFill/>
          <a:ln>
            <a:noFill/>
          </a:ln>
        </p:spPr>
      </p:pic>
      <p:sp>
        <p:nvSpPr>
          <p:cNvPr id="412" name="Google Shape;412;p4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4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8" name="Google Shape;418;p4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19" name="Google Shape;419;p4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0" name="Google Shape;420;p4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21" name="Google Shape;421;p4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22" name="Google Shape;422;p46"/>
          <p:cNvSpPr txBox="1"/>
          <p:nvPr/>
        </p:nvSpPr>
        <p:spPr>
          <a:xfrm>
            <a:off x="889000" y="2188950"/>
            <a:ext cx="9862800" cy="4144800"/>
          </a:xfrm>
          <a:prstGeom prst="rect">
            <a:avLst/>
          </a:prstGeom>
          <a:noFill/>
          <a:ln>
            <a:noFill/>
          </a:ln>
        </p:spPr>
        <p:txBody>
          <a:bodyPr anchorCtr="0" anchor="t" bIns="45700" lIns="91425" spcFirstLastPara="1" rIns="91425" wrap="square" tIns="45700">
            <a:spAutoFit/>
          </a:bodyPr>
          <a:lstStyle/>
          <a:p>
            <a:pPr indent="0" lvl="0" marL="0" rtl="0" algn="l">
              <a:lnSpc>
                <a:spcPct val="160000"/>
              </a:lnSpc>
              <a:spcBef>
                <a:spcPts val="1100"/>
              </a:spcBef>
              <a:spcAft>
                <a:spcPts val="0"/>
              </a:spcAft>
              <a:buClr>
                <a:schemeClr val="dk1"/>
              </a:buClr>
              <a:buSzPts val="1100"/>
              <a:buFont typeface="Arial"/>
              <a:buNone/>
            </a:pPr>
            <a:r>
              <a:rPr b="1" lang="en-US" sz="1700">
                <a:solidFill>
                  <a:srgbClr val="404040"/>
                </a:solidFill>
                <a:highlight>
                  <a:srgbClr val="FFFFFF"/>
                </a:highlight>
              </a:rPr>
              <a:t>3- What does Johnny and his family eat on this day?</a:t>
            </a:r>
            <a:endParaRPr b="1" sz="1700">
              <a:solidFill>
                <a:srgbClr val="404040"/>
              </a:solidFill>
              <a:highlight>
                <a:srgbClr val="FFFFFF"/>
              </a:highlight>
            </a:endParaRPr>
          </a:p>
          <a:p>
            <a:pPr indent="0" lvl="0" marL="114300" marR="114300" rtl="0" algn="l">
              <a:lnSpc>
                <a:spcPct val="109615"/>
              </a:lnSpc>
              <a:spcBef>
                <a:spcPts val="800"/>
              </a:spcBef>
              <a:spcAft>
                <a:spcPts val="0"/>
              </a:spcAft>
              <a:buClr>
                <a:schemeClr val="dk1"/>
              </a:buClr>
              <a:buSzPts val="1100"/>
              <a:buFont typeface="Arial"/>
              <a:buNone/>
            </a:pPr>
            <a:r>
              <a:rPr lang="en-US" sz="1800">
                <a:solidFill>
                  <a:srgbClr val="404040"/>
                </a:solidFill>
                <a:highlight>
                  <a:srgbClr val="FFFFFF"/>
                </a:highlight>
              </a:rPr>
              <a:t>chicken</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800">
                <a:solidFill>
                  <a:srgbClr val="404040"/>
                </a:solidFill>
                <a:highlight>
                  <a:srgbClr val="FFFFFF"/>
                </a:highlight>
              </a:rPr>
              <a:t>ham</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800">
                <a:solidFill>
                  <a:srgbClr val="404040"/>
                </a:solidFill>
                <a:highlight>
                  <a:srgbClr val="FFFFFF"/>
                </a:highlight>
              </a:rPr>
              <a:t>turkey</a:t>
            </a:r>
            <a:endParaRPr sz="1800">
              <a:solidFill>
                <a:srgbClr val="404040"/>
              </a:solidFill>
              <a:highlight>
                <a:srgbClr val="FFFFFF"/>
              </a:highlight>
            </a:endParaRPr>
          </a:p>
          <a:p>
            <a:pPr indent="0" lvl="0" marL="0" rtl="0" algn="l">
              <a:lnSpc>
                <a:spcPct val="160000"/>
              </a:lnSpc>
              <a:spcBef>
                <a:spcPts val="1100"/>
              </a:spcBef>
              <a:spcAft>
                <a:spcPts val="0"/>
              </a:spcAft>
              <a:buNone/>
            </a:pPr>
            <a:r>
              <a:rPr b="1" lang="en-US" sz="1700">
                <a:solidFill>
                  <a:srgbClr val="404040"/>
                </a:solidFill>
                <a:highlight>
                  <a:srgbClr val="FFFFFF"/>
                </a:highlight>
              </a:rPr>
              <a:t>4- Steven feels that Christmas is a time when people ____.</a:t>
            </a:r>
            <a:endParaRPr b="1" sz="1700">
              <a:solidFill>
                <a:srgbClr val="404040"/>
              </a:solidFill>
              <a:highlight>
                <a:srgbClr val="FFFFFF"/>
              </a:highlight>
            </a:endParaRPr>
          </a:p>
          <a:p>
            <a:pPr indent="0" lvl="0" marL="114300" marR="114300" rtl="0" algn="l">
              <a:lnSpc>
                <a:spcPct val="109615"/>
              </a:lnSpc>
              <a:spcBef>
                <a:spcPts val="800"/>
              </a:spcBef>
              <a:spcAft>
                <a:spcPts val="0"/>
              </a:spcAft>
              <a:buNone/>
            </a:pPr>
            <a:r>
              <a:rPr lang="en-US" sz="1800">
                <a:solidFill>
                  <a:srgbClr val="404040"/>
                </a:solidFill>
                <a:highlight>
                  <a:srgbClr val="FFFFFF"/>
                </a:highlight>
              </a:rPr>
              <a:t>exchange gifts with friends, family, and teachers</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800">
                <a:solidFill>
                  <a:srgbClr val="404040"/>
                </a:solidFill>
                <a:highlight>
                  <a:srgbClr val="FFFFFF"/>
                </a:highlight>
              </a:rPr>
              <a:t>think of others without waiting for a gift in return</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800">
                <a:solidFill>
                  <a:srgbClr val="404040"/>
                </a:solidFill>
                <a:highlight>
                  <a:srgbClr val="FFFFFF"/>
                </a:highlight>
              </a:rPr>
              <a:t>give gifts during an elaborate dinner</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t/>
            </a:r>
            <a:endParaRPr sz="1800">
              <a:solidFill>
                <a:srgbClr val="404040"/>
              </a:solidFill>
              <a:highlight>
                <a:srgbClr val="FFFFFF"/>
              </a:highlight>
            </a:endParaRPr>
          </a:p>
        </p:txBody>
      </p:sp>
      <p:pic>
        <p:nvPicPr>
          <p:cNvPr id="423" name="Google Shape;423;p46"/>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24" name="Google Shape;424;p4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0" name="Google Shape;430;p4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31" name="Google Shape;431;p4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2" name="Google Shape;432;p4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33" name="Google Shape;433;p4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34" name="Google Shape;434;p47"/>
          <p:cNvSpPr txBox="1"/>
          <p:nvPr/>
        </p:nvSpPr>
        <p:spPr>
          <a:xfrm>
            <a:off x="889000" y="2391850"/>
            <a:ext cx="9862800" cy="1806000"/>
          </a:xfrm>
          <a:prstGeom prst="rect">
            <a:avLst/>
          </a:prstGeom>
          <a:noFill/>
          <a:ln>
            <a:noFill/>
          </a:ln>
        </p:spPr>
        <p:txBody>
          <a:bodyPr anchorCtr="0" anchor="t" bIns="45700" lIns="91425" spcFirstLastPara="1" rIns="91425" wrap="square" tIns="45700">
            <a:spAutoFit/>
          </a:bodyPr>
          <a:lstStyle/>
          <a:p>
            <a:pPr indent="0" lvl="0" marL="0" rtl="0" algn="l">
              <a:lnSpc>
                <a:spcPct val="160000"/>
              </a:lnSpc>
              <a:spcBef>
                <a:spcPts val="1100"/>
              </a:spcBef>
              <a:spcAft>
                <a:spcPts val="0"/>
              </a:spcAft>
              <a:buClr>
                <a:schemeClr val="dk1"/>
              </a:buClr>
              <a:buSzPts val="1100"/>
              <a:buFont typeface="Arial"/>
              <a:buNone/>
            </a:pPr>
            <a:r>
              <a:rPr b="1" lang="en-US" sz="1700">
                <a:solidFill>
                  <a:srgbClr val="404040"/>
                </a:solidFill>
                <a:highlight>
                  <a:srgbClr val="FFFFFF"/>
                </a:highlight>
              </a:rPr>
              <a:t>5- The final girl says that the best thing about Christmas is ____.</a:t>
            </a:r>
            <a:endParaRPr b="1" sz="1700">
              <a:solidFill>
                <a:srgbClr val="404040"/>
              </a:solidFill>
              <a:highlight>
                <a:srgbClr val="FFFFFF"/>
              </a:highlight>
            </a:endParaRPr>
          </a:p>
          <a:p>
            <a:pPr indent="0" lvl="0" marL="114300" marR="114300" rtl="0" algn="l">
              <a:lnSpc>
                <a:spcPct val="109615"/>
              </a:lnSpc>
              <a:spcBef>
                <a:spcPts val="800"/>
              </a:spcBef>
              <a:spcAft>
                <a:spcPts val="0"/>
              </a:spcAft>
              <a:buClr>
                <a:schemeClr val="dk1"/>
              </a:buClr>
              <a:buSzPts val="1100"/>
              <a:buFont typeface="Arial"/>
              <a:buNone/>
            </a:pPr>
            <a:r>
              <a:rPr lang="en-US" sz="1800">
                <a:solidFill>
                  <a:srgbClr val="404040"/>
                </a:solidFill>
                <a:highlight>
                  <a:srgbClr val="FFFFFF"/>
                </a:highlight>
              </a:rPr>
              <a:t>receiving presents from classmates</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800">
                <a:solidFill>
                  <a:srgbClr val="404040"/>
                </a:solidFill>
                <a:highlight>
                  <a:srgbClr val="FFFFFF"/>
                </a:highlight>
              </a:rPr>
              <a:t>having a vacation from school</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800">
                <a:solidFill>
                  <a:srgbClr val="404040"/>
                </a:solidFill>
                <a:highlight>
                  <a:srgbClr val="FFFFFF"/>
                </a:highlight>
              </a:rPr>
              <a:t>sleeping late every day</a:t>
            </a:r>
            <a:endParaRPr sz="1800">
              <a:solidFill>
                <a:srgbClr val="404040"/>
              </a:solidFill>
              <a:highlight>
                <a:srgbClr val="FFFFFF"/>
              </a:highlight>
            </a:endParaRPr>
          </a:p>
        </p:txBody>
      </p:sp>
      <p:pic>
        <p:nvPicPr>
          <p:cNvPr id="435" name="Google Shape;435;p4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36" name="Google Shape;436;p4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4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2" name="Google Shape;442;p4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43" name="Google Shape;443;p4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4" name="Google Shape;444;p4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45" name="Google Shape;445;p48"/>
          <p:cNvSpPr txBox="1"/>
          <p:nvPr/>
        </p:nvSpPr>
        <p:spPr>
          <a:xfrm>
            <a:off x="885100" y="1249050"/>
            <a:ext cx="1570800" cy="538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600"/>
              <a:buFont typeface="Arial"/>
              <a:buNone/>
            </a:pPr>
            <a:r>
              <a:rPr b="1" lang="en-US" sz="2900">
                <a:solidFill>
                  <a:srgbClr val="FF0000"/>
                </a:solidFill>
                <a:latin typeface="Times New Roman"/>
                <a:ea typeface="Times New Roman"/>
                <a:cs typeface="Times New Roman"/>
                <a:sym typeface="Times New Roman"/>
              </a:rPr>
              <a:t>Answers</a:t>
            </a:r>
            <a:endParaRPr b="1" i="0" sz="1600" u="none" cap="none" strike="noStrike">
              <a:solidFill>
                <a:schemeClr val="lt1"/>
              </a:solidFill>
              <a:latin typeface="Times New Roman"/>
              <a:ea typeface="Times New Roman"/>
              <a:cs typeface="Times New Roman"/>
              <a:sym typeface="Times New Roman"/>
            </a:endParaRPr>
          </a:p>
        </p:txBody>
      </p:sp>
      <p:sp>
        <p:nvSpPr>
          <p:cNvPr id="446" name="Google Shape;446;p48"/>
          <p:cNvSpPr txBox="1"/>
          <p:nvPr/>
        </p:nvSpPr>
        <p:spPr>
          <a:xfrm>
            <a:off x="889000" y="2391850"/>
            <a:ext cx="9862800" cy="2016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lang="en-US" sz="2500">
                <a:solidFill>
                  <a:schemeClr val="dk1"/>
                </a:solidFill>
                <a:highlight>
                  <a:schemeClr val="lt1"/>
                </a:highlight>
              </a:rPr>
              <a:t>1- at a shopping center</a:t>
            </a:r>
            <a:endParaRPr sz="2500">
              <a:solidFill>
                <a:schemeClr val="dk1"/>
              </a:solidFill>
              <a:highlight>
                <a:schemeClr val="lt1"/>
              </a:highlight>
            </a:endParaRPr>
          </a:p>
          <a:p>
            <a:pPr indent="0" lvl="0" marL="0" marR="0" rtl="0" algn="l">
              <a:lnSpc>
                <a:spcPct val="100000"/>
              </a:lnSpc>
              <a:spcBef>
                <a:spcPts val="0"/>
              </a:spcBef>
              <a:spcAft>
                <a:spcPts val="0"/>
              </a:spcAft>
              <a:buClr>
                <a:srgbClr val="000000"/>
              </a:buClr>
              <a:buSzPts val="1800"/>
              <a:buFont typeface="Arial"/>
              <a:buNone/>
            </a:pPr>
            <a:r>
              <a:rPr lang="en-US" sz="2500">
                <a:solidFill>
                  <a:schemeClr val="dk1"/>
                </a:solidFill>
                <a:highlight>
                  <a:schemeClr val="lt1"/>
                </a:highlight>
              </a:rPr>
              <a:t>2- They visit close relatives.</a:t>
            </a:r>
            <a:endParaRPr sz="2500">
              <a:solidFill>
                <a:schemeClr val="dk1"/>
              </a:solidFill>
              <a:highlight>
                <a:schemeClr val="lt1"/>
              </a:highlight>
            </a:endParaRPr>
          </a:p>
          <a:p>
            <a:pPr indent="0" lvl="0" marL="0" marR="0" rtl="0" algn="l">
              <a:lnSpc>
                <a:spcPct val="100000"/>
              </a:lnSpc>
              <a:spcBef>
                <a:spcPts val="0"/>
              </a:spcBef>
              <a:spcAft>
                <a:spcPts val="0"/>
              </a:spcAft>
              <a:buClr>
                <a:srgbClr val="000000"/>
              </a:buClr>
              <a:buSzPts val="1800"/>
              <a:buFont typeface="Arial"/>
              <a:buNone/>
            </a:pPr>
            <a:r>
              <a:rPr lang="en-US" sz="2500">
                <a:solidFill>
                  <a:schemeClr val="dk1"/>
                </a:solidFill>
                <a:highlight>
                  <a:schemeClr val="lt1"/>
                </a:highlight>
              </a:rPr>
              <a:t>3- turkey</a:t>
            </a:r>
            <a:endParaRPr sz="2500">
              <a:solidFill>
                <a:schemeClr val="dk1"/>
              </a:solidFill>
              <a:highlight>
                <a:schemeClr val="lt1"/>
              </a:highlight>
            </a:endParaRPr>
          </a:p>
          <a:p>
            <a:pPr indent="0" lvl="0" marL="0" marR="0" rtl="0" algn="l">
              <a:lnSpc>
                <a:spcPct val="100000"/>
              </a:lnSpc>
              <a:spcBef>
                <a:spcPts val="0"/>
              </a:spcBef>
              <a:spcAft>
                <a:spcPts val="0"/>
              </a:spcAft>
              <a:buClr>
                <a:srgbClr val="000000"/>
              </a:buClr>
              <a:buSzPts val="1800"/>
              <a:buFont typeface="Arial"/>
              <a:buNone/>
            </a:pPr>
            <a:r>
              <a:rPr lang="en-US" sz="2500">
                <a:solidFill>
                  <a:schemeClr val="dk1"/>
                </a:solidFill>
                <a:highlight>
                  <a:schemeClr val="lt1"/>
                </a:highlight>
              </a:rPr>
              <a:t>4- think of others without waiting for a gift in return</a:t>
            </a:r>
            <a:endParaRPr sz="2500">
              <a:solidFill>
                <a:schemeClr val="dk1"/>
              </a:solidFill>
              <a:highlight>
                <a:schemeClr val="lt1"/>
              </a:highlight>
            </a:endParaRPr>
          </a:p>
          <a:p>
            <a:pPr indent="0" lvl="0" marL="0" marR="0" rtl="0" algn="l">
              <a:lnSpc>
                <a:spcPct val="100000"/>
              </a:lnSpc>
              <a:spcBef>
                <a:spcPts val="0"/>
              </a:spcBef>
              <a:spcAft>
                <a:spcPts val="0"/>
              </a:spcAft>
              <a:buClr>
                <a:srgbClr val="000000"/>
              </a:buClr>
              <a:buSzPts val="1800"/>
              <a:buFont typeface="Arial"/>
              <a:buNone/>
            </a:pPr>
            <a:r>
              <a:rPr lang="en-US" sz="2500">
                <a:solidFill>
                  <a:schemeClr val="dk1"/>
                </a:solidFill>
                <a:highlight>
                  <a:schemeClr val="lt1"/>
                </a:highlight>
              </a:rPr>
              <a:t>5- having a vacation from school</a:t>
            </a:r>
            <a:endParaRPr sz="2500">
              <a:solidFill>
                <a:schemeClr val="dk1"/>
              </a:solidFill>
              <a:highlight>
                <a:schemeClr val="lt1"/>
              </a:highlight>
            </a:endParaRPr>
          </a:p>
        </p:txBody>
      </p:sp>
      <p:pic>
        <p:nvPicPr>
          <p:cNvPr id="447" name="Google Shape;447;p4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48" name="Google Shape;448;p4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4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4" name="Google Shape;454;p49"/>
          <p:cNvSpPr txBox="1"/>
          <p:nvPr/>
        </p:nvSpPr>
        <p:spPr>
          <a:xfrm>
            <a:off x="2513150" y="600900"/>
            <a:ext cx="4487700" cy="630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accent5"/>
              </a:buClr>
              <a:buSzPts val="4400"/>
              <a:buFont typeface="Calibri"/>
              <a:buNone/>
            </a:pPr>
            <a:r>
              <a:rPr b="1" lang="en-US" sz="3500">
                <a:solidFill>
                  <a:srgbClr val="FF0000"/>
                </a:solidFill>
                <a:latin typeface="Calibri"/>
                <a:ea typeface="Calibri"/>
                <a:cs typeface="Calibri"/>
                <a:sym typeface="Calibri"/>
              </a:rPr>
              <a:t>Listening Script</a:t>
            </a:r>
            <a:endParaRPr sz="3500">
              <a:solidFill>
                <a:srgbClr val="FF0000"/>
              </a:solidFill>
              <a:latin typeface="Garamond"/>
              <a:ea typeface="Garamond"/>
              <a:cs typeface="Garamond"/>
              <a:sym typeface="Garamond"/>
            </a:endParaRPr>
          </a:p>
        </p:txBody>
      </p:sp>
      <p:sp>
        <p:nvSpPr>
          <p:cNvPr id="455" name="Google Shape;455;p4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56" name="Google Shape;456;p4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57" name="Google Shape;457;p4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58" name="Google Shape;458;p49"/>
          <p:cNvSpPr txBox="1"/>
          <p:nvPr/>
        </p:nvSpPr>
        <p:spPr>
          <a:xfrm>
            <a:off x="889000" y="1570500"/>
            <a:ext cx="9862800" cy="49203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Hello. This is Charles Richards from Channel 7 News, and we’re down here at the, uh, City Mall, interviewing people on how they celebrate Christmas. And, hi young lady. What is your name?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Young Girl</a:t>
            </a:r>
            <a:r>
              <a:rPr lang="en-US" sz="1500">
                <a:solidFill>
                  <a:srgbClr val="070707"/>
                </a:solidFill>
                <a:highlight>
                  <a:srgbClr val="FFFFFF"/>
                </a:highlight>
                <a:latin typeface="Helvetica Neue"/>
                <a:ea typeface="Helvetica Neue"/>
                <a:cs typeface="Helvetica Neue"/>
                <a:sym typeface="Helvetica Neue"/>
              </a:rPr>
              <a:t>: Elizabeth Carter.</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And, Elizabeth, uh. How does your family celebrate Christmas?</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Young Girl</a:t>
            </a:r>
            <a:r>
              <a:rPr lang="en-US" sz="1500">
                <a:solidFill>
                  <a:srgbClr val="070707"/>
                </a:solidFill>
                <a:highlight>
                  <a:srgbClr val="FFFFFF"/>
                </a:highlight>
                <a:latin typeface="Helvetica Neue"/>
                <a:ea typeface="Helvetica Neue"/>
                <a:cs typeface="Helvetica Neue"/>
                <a:sym typeface="Helvetica Neue"/>
              </a:rPr>
              <a:t>: We go </a:t>
            </a:r>
            <a:r>
              <a:rPr b="1" lang="en-US" sz="1500">
                <a:solidFill>
                  <a:srgbClr val="070707"/>
                </a:solidFill>
                <a:highlight>
                  <a:srgbClr val="FFFFFF"/>
                </a:highlight>
                <a:latin typeface="Helvetica Neue"/>
                <a:ea typeface="Helvetica Neue"/>
                <a:cs typeface="Helvetica Neue"/>
                <a:sym typeface="Helvetica Neue"/>
              </a:rPr>
              <a:t>sledding</a:t>
            </a:r>
            <a:r>
              <a:rPr lang="en-US" sz="1500">
                <a:solidFill>
                  <a:srgbClr val="070707"/>
                </a:solidFill>
                <a:highlight>
                  <a:srgbClr val="FFFFFF"/>
                </a:highlight>
                <a:latin typeface="Helvetica Neue"/>
                <a:ea typeface="Helvetica Neue"/>
                <a:cs typeface="Helvetica Neue"/>
                <a:sym typeface="Helvetica Neue"/>
              </a:rPr>
              <a:t>, and then go over to my grandparents’ house and have dinner with them.</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Well, that is great, and let me ask this young man. Hi, what is your name? [</a:t>
            </a:r>
            <a:r>
              <a:rPr i="1" lang="en-US" sz="1500">
                <a:solidFill>
                  <a:srgbClr val="070707"/>
                </a:solidFill>
                <a:highlight>
                  <a:srgbClr val="FFFFFF"/>
                </a:highlight>
                <a:latin typeface="Helvetica Neue"/>
                <a:ea typeface="Helvetica Neue"/>
                <a:cs typeface="Helvetica Neue"/>
                <a:sym typeface="Helvetica Neue"/>
              </a:rPr>
              <a:t>Johnny.</a:t>
            </a:r>
            <a:r>
              <a:rPr lang="en-US" sz="1500">
                <a:solidFill>
                  <a:srgbClr val="070707"/>
                </a:solidFill>
                <a:highlight>
                  <a:srgbClr val="FFFFFF"/>
                </a:highlight>
                <a:latin typeface="Helvetica Neue"/>
                <a:ea typeface="Helvetica Neue"/>
                <a:cs typeface="Helvetica Neue"/>
                <a:sym typeface="Helvetica Neue"/>
              </a:rPr>
              <a:t>] And Johnny, how old are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Johnny</a:t>
            </a:r>
            <a:r>
              <a:rPr lang="en-US" sz="1500">
                <a:solidFill>
                  <a:srgbClr val="070707"/>
                </a:solidFill>
                <a:highlight>
                  <a:srgbClr val="FFFFFF"/>
                </a:highlight>
                <a:latin typeface="Helvetica Neue"/>
                <a:ea typeface="Helvetica Neue"/>
                <a:cs typeface="Helvetica Neue"/>
                <a:sym typeface="Helvetica Neue"/>
              </a:rPr>
              <a:t>: Five.</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Five. And, uh, does your family eat anything </a:t>
            </a:r>
            <a:r>
              <a:rPr b="1" lang="en-US" sz="1500">
                <a:solidFill>
                  <a:srgbClr val="070707"/>
                </a:solidFill>
                <a:highlight>
                  <a:srgbClr val="FFFFFF"/>
                </a:highlight>
                <a:latin typeface="Helvetica Neue"/>
                <a:ea typeface="Helvetica Neue"/>
                <a:cs typeface="Helvetica Neue"/>
                <a:sym typeface="Helvetica Neue"/>
              </a:rPr>
              <a:t>particular </a:t>
            </a:r>
            <a:r>
              <a:rPr lang="en-US" sz="1500">
                <a:solidFill>
                  <a:srgbClr val="070707"/>
                </a:solidFill>
                <a:highlight>
                  <a:srgbClr val="FFFFFF"/>
                </a:highlight>
                <a:latin typeface="Helvetica Neue"/>
                <a:ea typeface="Helvetica Neue"/>
                <a:cs typeface="Helvetica Neue"/>
                <a:sym typeface="Helvetica Neue"/>
              </a:rPr>
              <a:t>for Christmas?</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None/>
            </a:pPr>
            <a:r>
              <a:rPr b="1" lang="en-US" sz="1500">
                <a:solidFill>
                  <a:srgbClr val="070707"/>
                </a:solidFill>
                <a:highlight>
                  <a:srgbClr val="FFFFFF"/>
                </a:highlight>
                <a:latin typeface="Helvetica Neue"/>
                <a:ea typeface="Helvetica Neue"/>
                <a:cs typeface="Helvetica Neue"/>
                <a:sym typeface="Helvetica Neue"/>
              </a:rPr>
              <a:t>Johnny</a:t>
            </a:r>
            <a:r>
              <a:rPr lang="en-US" sz="1500">
                <a:solidFill>
                  <a:srgbClr val="070707"/>
                </a:solidFill>
                <a:highlight>
                  <a:srgbClr val="FFFFFF"/>
                </a:highlight>
                <a:latin typeface="Helvetica Neue"/>
                <a:ea typeface="Helvetica Neue"/>
                <a:cs typeface="Helvetica Neue"/>
                <a:sym typeface="Helvetica Neue"/>
              </a:rPr>
              <a:t>: </a:t>
            </a:r>
            <a:r>
              <a:rPr lang="en-US" sz="1500">
                <a:solidFill>
                  <a:srgbClr val="070707"/>
                </a:solidFill>
                <a:highlight>
                  <a:srgbClr val="FFFFFF"/>
                </a:highlight>
                <a:latin typeface="Helvetica Neue"/>
                <a:ea typeface="Helvetica Neue"/>
                <a:cs typeface="Helvetica Neue"/>
                <a:sym typeface="Helvetica Neue"/>
              </a:rPr>
              <a:t>Turkey…..</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And what does Christmas mean to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None/>
            </a:pPr>
            <a:r>
              <a:rPr b="1" lang="en-US" sz="1500">
                <a:solidFill>
                  <a:srgbClr val="070707"/>
                </a:solidFill>
                <a:highlight>
                  <a:srgbClr val="FFFFFF"/>
                </a:highlight>
                <a:latin typeface="Helvetica Neue"/>
                <a:ea typeface="Helvetica Neue"/>
                <a:cs typeface="Helvetica Neue"/>
                <a:sym typeface="Helvetica Neue"/>
              </a:rPr>
              <a:t>Young Girl</a:t>
            </a:r>
            <a:r>
              <a:rPr lang="en-US" sz="1500">
                <a:solidFill>
                  <a:srgbClr val="070707"/>
                </a:solidFill>
                <a:highlight>
                  <a:srgbClr val="FFFFFF"/>
                </a:highlight>
                <a:latin typeface="Helvetica Neue"/>
                <a:ea typeface="Helvetica Neue"/>
                <a:cs typeface="Helvetica Neue"/>
                <a:sym typeface="Helvetica Neue"/>
              </a:rPr>
              <a:t>: Going to my grandma’s and making their breakfast.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t/>
            </a:r>
            <a:endParaRPr sz="1500">
              <a:solidFill>
                <a:srgbClr val="070707"/>
              </a:solidFill>
              <a:highlight>
                <a:srgbClr val="FFFFFF"/>
              </a:highlight>
              <a:latin typeface="Helvetica Neue"/>
              <a:ea typeface="Helvetica Neue"/>
              <a:cs typeface="Helvetica Neue"/>
              <a:sym typeface="Helvetica Neue"/>
            </a:endParaRPr>
          </a:p>
        </p:txBody>
      </p:sp>
      <p:pic>
        <p:nvPicPr>
          <p:cNvPr id="459" name="Google Shape;459;p4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60" name="Google Shape;460;p4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5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6" name="Google Shape;466;p5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67" name="Google Shape;467;p5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8" name="Google Shape;468;p5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69" name="Google Shape;469;p5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70" name="Google Shape;470;p50"/>
          <p:cNvSpPr txBox="1"/>
          <p:nvPr/>
        </p:nvSpPr>
        <p:spPr>
          <a:xfrm>
            <a:off x="889000" y="1349200"/>
            <a:ext cx="9862800" cy="4953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Going to grandma’s and making breakfast. And let me ask another young man. Hi, what is your name? [</a:t>
            </a:r>
            <a:r>
              <a:rPr i="1" lang="en-US" sz="1500">
                <a:solidFill>
                  <a:srgbClr val="070707"/>
                </a:solidFill>
                <a:highlight>
                  <a:srgbClr val="FFFFFF"/>
                </a:highlight>
                <a:latin typeface="Helvetica Neue"/>
                <a:ea typeface="Helvetica Neue"/>
                <a:cs typeface="Helvetica Neue"/>
                <a:sym typeface="Helvetica Neue"/>
              </a:rPr>
              <a:t>Steven.</a:t>
            </a:r>
            <a:r>
              <a:rPr lang="en-US" sz="1500">
                <a:solidFill>
                  <a:srgbClr val="070707"/>
                </a:solidFill>
                <a:highlight>
                  <a:srgbClr val="FFFFFF"/>
                </a:highlight>
                <a:latin typeface="Helvetica Neue"/>
                <a:ea typeface="Helvetica Neue"/>
                <a:cs typeface="Helvetica Neue"/>
                <a:sym typeface="Helvetica Neue"/>
              </a:rPr>
              <a:t>] Okay, and Steven, what does Christmas mean to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Steven</a:t>
            </a:r>
            <a:r>
              <a:rPr lang="en-US" sz="1500">
                <a:solidFill>
                  <a:srgbClr val="070707"/>
                </a:solidFill>
                <a:highlight>
                  <a:srgbClr val="FFFFFF"/>
                </a:highlight>
                <a:latin typeface="Helvetica Neue"/>
                <a:ea typeface="Helvetica Neue"/>
                <a:cs typeface="Helvetica Neue"/>
                <a:sym typeface="Helvetica Neue"/>
              </a:rPr>
              <a:t>: Giving but not expecting to get.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Yeah. That’s kind of hard for a young man like yourself. And what does that mean: Giving by not expecting?</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Steven</a:t>
            </a:r>
            <a:r>
              <a:rPr lang="en-US" sz="1500">
                <a:solidFill>
                  <a:srgbClr val="070707"/>
                </a:solidFill>
                <a:highlight>
                  <a:srgbClr val="FFFFFF"/>
                </a:highlight>
                <a:latin typeface="Helvetica Neue"/>
                <a:ea typeface="Helvetica Neue"/>
                <a:cs typeface="Helvetica Neue"/>
                <a:sym typeface="Helvetica Neue"/>
              </a:rPr>
              <a:t>: Well, one thing that we do is secret giving.</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Secret giving? Now how does that work in your family?</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Steven</a:t>
            </a:r>
            <a:r>
              <a:rPr lang="en-US" sz="1500">
                <a:solidFill>
                  <a:srgbClr val="070707"/>
                </a:solidFill>
                <a:highlight>
                  <a:srgbClr val="FFFFFF"/>
                </a:highlight>
                <a:latin typeface="Helvetica Neue"/>
                <a:ea typeface="Helvetica Neue"/>
                <a:cs typeface="Helvetica Neue"/>
                <a:sym typeface="Helvetica Neue"/>
              </a:rPr>
              <a:t>: We </a:t>
            </a:r>
            <a:r>
              <a:rPr b="1" lang="en-US" sz="1500">
                <a:solidFill>
                  <a:srgbClr val="070707"/>
                </a:solidFill>
                <a:highlight>
                  <a:srgbClr val="FFFFFF"/>
                </a:highlight>
                <a:latin typeface="Helvetica Neue"/>
                <a:ea typeface="Helvetica Neue"/>
                <a:cs typeface="Helvetica Neue"/>
                <a:sym typeface="Helvetica Neue"/>
              </a:rPr>
              <a:t>sneak up</a:t>
            </a:r>
            <a:r>
              <a:rPr lang="en-US" sz="1500">
                <a:solidFill>
                  <a:srgbClr val="070707"/>
                </a:solidFill>
                <a:highlight>
                  <a:srgbClr val="FFFFFF"/>
                </a:highlight>
                <a:latin typeface="Helvetica Neue"/>
                <a:ea typeface="Helvetica Neue"/>
                <a:cs typeface="Helvetica Neue"/>
                <a:sym typeface="Helvetica Neue"/>
              </a:rPr>
              <a:t> to the </a:t>
            </a:r>
            <a:r>
              <a:rPr b="1" lang="en-US" sz="1500">
                <a:solidFill>
                  <a:srgbClr val="070707"/>
                </a:solidFill>
                <a:highlight>
                  <a:srgbClr val="FFFFFF"/>
                </a:highlight>
                <a:latin typeface="Helvetica Neue"/>
                <a:ea typeface="Helvetica Neue"/>
                <a:cs typeface="Helvetica Neue"/>
                <a:sym typeface="Helvetica Neue"/>
              </a:rPr>
              <a:t>porch </a:t>
            </a:r>
            <a:r>
              <a:rPr lang="en-US" sz="1500">
                <a:solidFill>
                  <a:srgbClr val="070707"/>
                </a:solidFill>
                <a:highlight>
                  <a:srgbClr val="FFFFFF"/>
                </a:highlight>
                <a:latin typeface="Helvetica Neue"/>
                <a:ea typeface="Helvetica Neue"/>
                <a:cs typeface="Helvetica Neue"/>
                <a:sym typeface="Helvetica Neue"/>
              </a:rPr>
              <a:t>of somebody that we want to give to them, ring the doorbell, and </a:t>
            </a:r>
            <a:r>
              <a:rPr b="1" lang="en-US" sz="1500">
                <a:solidFill>
                  <a:srgbClr val="070707"/>
                </a:solidFill>
                <a:highlight>
                  <a:srgbClr val="FFFFFF"/>
                </a:highlight>
                <a:latin typeface="Helvetica Neue"/>
                <a:ea typeface="Helvetica Neue"/>
                <a:cs typeface="Helvetica Neue"/>
                <a:sym typeface="Helvetica Neue"/>
              </a:rPr>
              <a:t>hide</a:t>
            </a:r>
            <a:r>
              <a:rPr lang="en-US" sz="1500">
                <a:solidFill>
                  <a:srgbClr val="070707"/>
                </a:solidFill>
                <a:highlight>
                  <a:srgbClr val="FFFFFF"/>
                </a:highlight>
                <a:latin typeface="Helvetica Neue"/>
                <a:ea typeface="Helvetica Neue"/>
                <a:cs typeface="Helvetica Neue"/>
                <a:sym typeface="Helvetica Neue"/>
              </a:rPr>
              <a: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Ring the doorbell and hide? Uh, so you’re not expecting something; you just want to be </a:t>
            </a:r>
            <a:r>
              <a:rPr b="1" lang="en-US" sz="1500">
                <a:solidFill>
                  <a:srgbClr val="070707"/>
                </a:solidFill>
                <a:highlight>
                  <a:srgbClr val="FFFFFF"/>
                </a:highlight>
                <a:latin typeface="Helvetica Neue"/>
                <a:ea typeface="Helvetica Neue"/>
                <a:cs typeface="Helvetica Neue"/>
                <a:sym typeface="Helvetica Neue"/>
              </a:rPr>
              <a:t>generous </a:t>
            </a:r>
            <a:r>
              <a:rPr lang="en-US" sz="1500">
                <a:solidFill>
                  <a:srgbClr val="070707"/>
                </a:solidFill>
                <a:highlight>
                  <a:srgbClr val="FFFFFF"/>
                </a:highlight>
                <a:latin typeface="Helvetica Neue"/>
                <a:ea typeface="Helvetica Neue"/>
                <a:cs typeface="Helvetica Neue"/>
                <a:sym typeface="Helvetica Neue"/>
              </a:rPr>
              <a:t>to someone else. Is that right?</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220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Steven</a:t>
            </a:r>
            <a:r>
              <a:rPr lang="en-US" sz="1500">
                <a:solidFill>
                  <a:srgbClr val="070707"/>
                </a:solidFill>
                <a:highlight>
                  <a:srgbClr val="FFFFFF"/>
                </a:highlight>
                <a:latin typeface="Helvetica Neue"/>
                <a:ea typeface="Helvetica Neue"/>
                <a:cs typeface="Helvetica Neue"/>
                <a:sym typeface="Helvetica Neue"/>
              </a:rPr>
              <a:t>: Yeah. That’s correct.</a:t>
            </a:r>
            <a:endParaRPr sz="1500">
              <a:solidFill>
                <a:srgbClr val="070707"/>
              </a:solidFill>
              <a:highlight>
                <a:srgbClr val="FFFFFF"/>
              </a:highlight>
              <a:latin typeface="Helvetica Neue"/>
              <a:ea typeface="Helvetica Neue"/>
              <a:cs typeface="Helvetica Neue"/>
              <a:sym typeface="Helvetica Neue"/>
            </a:endParaRPr>
          </a:p>
        </p:txBody>
      </p:sp>
      <p:pic>
        <p:nvPicPr>
          <p:cNvPr id="471" name="Google Shape;471;p50"/>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72" name="Google Shape;472;p5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5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8" name="Google Shape;478;p5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79" name="Google Shape;479;p5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0" name="Google Shape;480;p5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81" name="Google Shape;481;p5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82" name="Google Shape;482;p51"/>
          <p:cNvSpPr txBox="1"/>
          <p:nvPr/>
        </p:nvSpPr>
        <p:spPr>
          <a:xfrm>
            <a:off x="889000" y="2035000"/>
            <a:ext cx="9862800" cy="37338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And let’s interview one more. And, uh, how do you celebrate Christmas? What is the best thing about Christmas and what does it mean to you?</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Child</a:t>
            </a:r>
            <a:r>
              <a:rPr lang="en-US" sz="1500">
                <a:solidFill>
                  <a:srgbClr val="070707"/>
                </a:solidFill>
                <a:highlight>
                  <a:srgbClr val="FFFFFF"/>
                </a:highlight>
                <a:latin typeface="Helvetica Neue"/>
                <a:ea typeface="Helvetica Neue"/>
                <a:cs typeface="Helvetica Neue"/>
                <a:sym typeface="Helvetica Neue"/>
              </a:rPr>
              <a:t>: It means getting off from school!</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Getting off from school?! Do you all feel that way?</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Group of Children</a:t>
            </a:r>
            <a:r>
              <a:rPr lang="en-US" sz="1500">
                <a:solidFill>
                  <a:srgbClr val="070707"/>
                </a:solidFill>
                <a:highlight>
                  <a:srgbClr val="FFFFFF"/>
                </a:highlight>
                <a:latin typeface="Helvetica Neue"/>
                <a:ea typeface="Helvetica Neue"/>
                <a:cs typeface="Helvetica Neue"/>
                <a:sym typeface="Helvetica Neue"/>
              </a:rPr>
              <a:t>: Yeah!!</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Young Girl</a:t>
            </a:r>
            <a:r>
              <a:rPr lang="en-US" sz="1500">
                <a:solidFill>
                  <a:srgbClr val="070707"/>
                </a:solidFill>
                <a:highlight>
                  <a:srgbClr val="FFFFFF"/>
                </a:highlight>
                <a:latin typeface="Helvetica Neue"/>
                <a:ea typeface="Helvetica Neue"/>
                <a:cs typeface="Helvetica Neue"/>
                <a:sym typeface="Helvetica Neue"/>
              </a:rPr>
              <a:t>: Because I hate homework.</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0"/>
              </a:spcAft>
              <a:buClr>
                <a:schemeClr val="dk1"/>
              </a:buClr>
              <a:buSzPts val="1100"/>
              <a:buFont typeface="Arial"/>
              <a:buNone/>
            </a:pPr>
            <a:r>
              <a:rPr b="1" lang="en-US" sz="1500">
                <a:solidFill>
                  <a:srgbClr val="070707"/>
                </a:solidFill>
                <a:highlight>
                  <a:srgbClr val="FFFFFF"/>
                </a:highlight>
                <a:latin typeface="Helvetica Neue"/>
                <a:ea typeface="Helvetica Neue"/>
                <a:cs typeface="Helvetica Neue"/>
                <a:sym typeface="Helvetica Neue"/>
              </a:rPr>
              <a:t>News Reporter</a:t>
            </a:r>
            <a:r>
              <a:rPr lang="en-US" sz="1500">
                <a:solidFill>
                  <a:srgbClr val="070707"/>
                </a:solidFill>
                <a:highlight>
                  <a:srgbClr val="FFFFFF"/>
                </a:highlight>
                <a:latin typeface="Helvetica Neue"/>
                <a:ea typeface="Helvetica Neue"/>
                <a:cs typeface="Helvetica Neue"/>
                <a:sym typeface="Helvetica Neue"/>
              </a:rPr>
              <a:t>: Yeah. Well, that’s all here from the City Mall. Channel 7 reporting.</a:t>
            </a:r>
            <a:endParaRPr sz="15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t/>
            </a:r>
            <a:endParaRPr sz="1500">
              <a:solidFill>
                <a:srgbClr val="070707"/>
              </a:solidFill>
              <a:highlight>
                <a:srgbClr val="FFFFFF"/>
              </a:highlight>
              <a:latin typeface="Helvetica Neue"/>
              <a:ea typeface="Helvetica Neue"/>
              <a:cs typeface="Helvetica Neue"/>
              <a:sym typeface="Helvetica Neue"/>
            </a:endParaRPr>
          </a:p>
        </p:txBody>
      </p:sp>
      <p:pic>
        <p:nvPicPr>
          <p:cNvPr id="483" name="Google Shape;483;p5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84" name="Google Shape;484;p5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5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1" sz="5400">
              <a:solidFill>
                <a:srgbClr val="FF0000"/>
              </a:solidFill>
              <a:latin typeface="Garamond"/>
              <a:ea typeface="Garamond"/>
              <a:cs typeface="Garamond"/>
              <a:sym typeface="Garamond"/>
            </a:endParaRPr>
          </a:p>
        </p:txBody>
      </p:sp>
      <p:sp>
        <p:nvSpPr>
          <p:cNvPr id="490" name="Google Shape;490;p5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491" name="Google Shape;491;p5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92" name="Google Shape;492;p5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93" name="Google Shape;493;p5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94" name="Google Shape;494;p52"/>
          <p:cNvSpPr txBox="1"/>
          <p:nvPr/>
        </p:nvSpPr>
        <p:spPr>
          <a:xfrm>
            <a:off x="889000" y="2391850"/>
            <a:ext cx="9862800" cy="25860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None/>
            </a:pPr>
            <a:r>
              <a:t/>
            </a:r>
            <a:endParaRPr b="1" sz="5400">
              <a:solidFill>
                <a:srgbClr val="FF0000"/>
              </a:solidFill>
              <a:latin typeface="Garamond"/>
              <a:ea typeface="Garamond"/>
              <a:cs typeface="Garamond"/>
              <a:sym typeface="Garamond"/>
            </a:endParaRPr>
          </a:p>
          <a:p>
            <a:pPr indent="0" lvl="0" marL="0" rtl="0" algn="ctr">
              <a:spcBef>
                <a:spcPts val="0"/>
              </a:spcBef>
              <a:spcAft>
                <a:spcPts val="0"/>
              </a:spcAft>
              <a:buNone/>
            </a:pPr>
            <a:r>
              <a:rPr b="1" lang="en-US" sz="5400">
                <a:solidFill>
                  <a:srgbClr val="FF0000"/>
                </a:solidFill>
                <a:latin typeface="Garamond"/>
                <a:ea typeface="Garamond"/>
                <a:cs typeface="Garamond"/>
                <a:sym typeface="Garamond"/>
              </a:rPr>
              <a:t>4- </a:t>
            </a:r>
            <a:r>
              <a:rPr b="1" lang="en-US" sz="5400">
                <a:solidFill>
                  <a:srgbClr val="FF0000"/>
                </a:solidFill>
                <a:latin typeface="Garamond"/>
                <a:ea typeface="Garamond"/>
                <a:cs typeface="Garamond"/>
                <a:sym typeface="Garamond"/>
              </a:rPr>
              <a:t>R</a:t>
            </a:r>
            <a:r>
              <a:rPr b="1" lang="en-US" sz="5400">
                <a:solidFill>
                  <a:srgbClr val="FF0000"/>
                </a:solidFill>
                <a:latin typeface="Garamond"/>
                <a:ea typeface="Garamond"/>
                <a:cs typeface="Garamond"/>
                <a:sym typeface="Garamond"/>
              </a:rPr>
              <a:t>enting Apartments</a:t>
            </a:r>
            <a:endParaRPr b="1" sz="5400">
              <a:solidFill>
                <a:srgbClr val="FF0000"/>
              </a:solidFill>
              <a:latin typeface="Garamond"/>
              <a:ea typeface="Garamond"/>
              <a:cs typeface="Garamond"/>
              <a:sym typeface="Garamond"/>
            </a:endParaRPr>
          </a:p>
          <a:p>
            <a:pPr indent="0" lvl="0" marL="0" marR="0" rtl="0" algn="l">
              <a:lnSpc>
                <a:spcPct val="100000"/>
              </a:lnSpc>
              <a:spcBef>
                <a:spcPts val="0"/>
              </a:spcBef>
              <a:spcAft>
                <a:spcPts val="0"/>
              </a:spcAft>
              <a:buClr>
                <a:srgbClr val="000000"/>
              </a:buClr>
              <a:buSzPts val="1800"/>
              <a:buFont typeface="Arial"/>
              <a:buNone/>
            </a:pPr>
            <a:r>
              <a:t/>
            </a:r>
            <a:endParaRPr b="1" sz="5400">
              <a:solidFill>
                <a:srgbClr val="FF0000"/>
              </a:solidFill>
              <a:latin typeface="Garamond"/>
              <a:ea typeface="Garamond"/>
              <a:cs typeface="Garamond"/>
              <a:sym typeface="Garamond"/>
            </a:endParaRPr>
          </a:p>
        </p:txBody>
      </p:sp>
      <p:pic>
        <p:nvPicPr>
          <p:cNvPr id="495" name="Google Shape;495;p52"/>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496" name="Google Shape;496;p5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5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02" name="Google Shape;502;p53"/>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03" name="Google Shape;503;p5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04" name="Google Shape;504;p5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05" name="Google Shape;505;p5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06" name="Google Shape;506;p53"/>
          <p:cNvSpPr txBox="1"/>
          <p:nvPr/>
        </p:nvSpPr>
        <p:spPr>
          <a:xfrm>
            <a:off x="889000" y="2101500"/>
            <a:ext cx="9862800" cy="2112000"/>
          </a:xfrm>
          <a:prstGeom prst="rect">
            <a:avLst/>
          </a:prstGeom>
          <a:noFill/>
          <a:ln>
            <a:noFill/>
          </a:ln>
        </p:spPr>
        <p:txBody>
          <a:bodyPr anchorCtr="0" anchor="t" bIns="45700" lIns="91425" spcFirstLastPara="1" rIns="91425" wrap="square" tIns="45700">
            <a:spAutoFit/>
          </a:bodyPr>
          <a:lstStyle/>
          <a:p>
            <a:pPr indent="0" lvl="0" marL="0" rtl="0" algn="just">
              <a:lnSpc>
                <a:spcPct val="110000"/>
              </a:lnSpc>
              <a:spcBef>
                <a:spcPts val="1400"/>
              </a:spcBef>
              <a:spcAft>
                <a:spcPts val="0"/>
              </a:spcAft>
              <a:buClr>
                <a:schemeClr val="dk1"/>
              </a:buClr>
              <a:buSzPts val="1100"/>
              <a:buFont typeface="Arial"/>
              <a:buNone/>
            </a:pPr>
            <a:r>
              <a:rPr b="1" lang="en-US" sz="2600">
                <a:solidFill>
                  <a:srgbClr val="FF0000"/>
                </a:solidFill>
                <a:highlight>
                  <a:srgbClr val="FFFFFF"/>
                </a:highlight>
                <a:latin typeface="Helvetica Neue"/>
                <a:ea typeface="Helvetica Neue"/>
                <a:cs typeface="Helvetica Neue"/>
                <a:sym typeface="Helvetica Neue"/>
              </a:rPr>
              <a:t>Pre-Listening Exercise</a:t>
            </a:r>
            <a:endParaRPr b="1" sz="2600">
              <a:solidFill>
                <a:srgbClr val="FF0000"/>
              </a:solidFill>
              <a:highlight>
                <a:srgbClr val="FFFFFF"/>
              </a:highlight>
              <a:latin typeface="Helvetica Neue"/>
              <a:ea typeface="Helvetica Neue"/>
              <a:cs typeface="Helvetica Neue"/>
              <a:sym typeface="Helvetica Neue"/>
            </a:endParaRPr>
          </a:p>
          <a:p>
            <a:pPr indent="0" lvl="0" marL="0" rtl="0" algn="just">
              <a:lnSpc>
                <a:spcPct val="115000"/>
              </a:lnSpc>
              <a:spcBef>
                <a:spcPts val="1100"/>
              </a:spcBef>
              <a:spcAft>
                <a:spcPts val="110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People often look for cheap apartments or condominiums to rent when going off to college. Other students choose to stay with a homestay family, but this isn’t always possible. Therefore, what are three things you look for in selecting a place to live? Put them in order of importance to you and discuss them with a partner.</a:t>
            </a:r>
            <a:endParaRPr sz="2100">
              <a:solidFill>
                <a:srgbClr val="070707"/>
              </a:solidFill>
              <a:highlight>
                <a:srgbClr val="FFFFFF"/>
              </a:highlight>
              <a:latin typeface="Helvetica Neue"/>
              <a:ea typeface="Helvetica Neue"/>
              <a:cs typeface="Helvetica Neue"/>
              <a:sym typeface="Helvetica Neue"/>
            </a:endParaRPr>
          </a:p>
        </p:txBody>
      </p:sp>
      <p:pic>
        <p:nvPicPr>
          <p:cNvPr id="507" name="Google Shape;507;p53"/>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08" name="Google Shape;508;p5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 name="Shape 512"/>
        <p:cNvGrpSpPr/>
        <p:nvPr/>
      </p:nvGrpSpPr>
      <p:grpSpPr>
        <a:xfrm>
          <a:off x="0" y="0"/>
          <a:ext cx="0" cy="0"/>
          <a:chOff x="0" y="0"/>
          <a:chExt cx="0" cy="0"/>
        </a:xfrm>
      </p:grpSpPr>
      <p:sp>
        <p:nvSpPr>
          <p:cNvPr id="513" name="Google Shape;513;p5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14" name="Google Shape;514;p54"/>
          <p:cNvSpPr txBox="1"/>
          <p:nvPr/>
        </p:nvSpPr>
        <p:spPr>
          <a:xfrm>
            <a:off x="2521300" y="1277850"/>
            <a:ext cx="6598200" cy="4308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400"/>
              </a:spcBef>
              <a:spcAft>
                <a:spcPts val="1100"/>
              </a:spcAft>
              <a:buClr>
                <a:schemeClr val="dk1"/>
              </a:buClr>
              <a:buSzPts val="1100"/>
              <a:buFont typeface="Arial"/>
              <a:buNone/>
            </a:pPr>
            <a:r>
              <a:rPr b="1" lang="en-US" sz="2200">
                <a:solidFill>
                  <a:srgbClr val="FF0000"/>
                </a:solidFill>
                <a:highlight>
                  <a:schemeClr val="lt1"/>
                </a:highlight>
                <a:latin typeface="Helvetica Neue"/>
                <a:ea typeface="Helvetica Neue"/>
                <a:cs typeface="Helvetica Neue"/>
                <a:sym typeface="Helvetica Neue"/>
              </a:rPr>
              <a:t>Vocabulary and Sample Sentences</a:t>
            </a:r>
            <a:endParaRPr b="1" sz="2200">
              <a:solidFill>
                <a:srgbClr val="FF0000"/>
              </a:solidFill>
              <a:highlight>
                <a:schemeClr val="lt1"/>
              </a:highlight>
              <a:latin typeface="Helvetica Neue"/>
              <a:ea typeface="Helvetica Neue"/>
              <a:cs typeface="Helvetica Neue"/>
              <a:sym typeface="Helvetica Neue"/>
            </a:endParaRPr>
          </a:p>
        </p:txBody>
      </p:sp>
      <p:sp>
        <p:nvSpPr>
          <p:cNvPr id="515" name="Google Shape;515;p5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16" name="Google Shape;516;p5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17" name="Google Shape;517;p5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18" name="Google Shape;518;p54"/>
          <p:cNvSpPr txBox="1"/>
          <p:nvPr/>
        </p:nvSpPr>
        <p:spPr>
          <a:xfrm>
            <a:off x="889000" y="2101500"/>
            <a:ext cx="9862800" cy="4084200"/>
          </a:xfrm>
          <a:prstGeom prst="rect">
            <a:avLst/>
          </a:prstGeom>
          <a:noFill/>
          <a:ln>
            <a:noFill/>
          </a:ln>
        </p:spPr>
        <p:txBody>
          <a:bodyPr anchorCtr="0" anchor="t" bIns="45700" lIns="91425" spcFirstLastPara="1" rIns="91425" wrap="square" tIns="45700">
            <a:spAutoFit/>
          </a:bodyPr>
          <a:lstStyle/>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work out (</a:t>
            </a:r>
            <a:r>
              <a:rPr b="1" i="1" lang="en-US" sz="1900">
                <a:solidFill>
                  <a:srgbClr val="070707"/>
                </a:solidFill>
                <a:highlight>
                  <a:srgbClr val="FFFFFF"/>
                </a:highlight>
                <a:latin typeface="Helvetica Neue"/>
                <a:ea typeface="Helvetica Neue"/>
                <a:cs typeface="Helvetica Neue"/>
                <a:sym typeface="Helvetica Neue"/>
              </a:rPr>
              <a:t>phrasal verb</a:t>
            </a:r>
            <a:r>
              <a:rPr lang="en-US" sz="1900">
                <a:solidFill>
                  <a:srgbClr val="070707"/>
                </a:solidFill>
                <a:highlight>
                  <a:srgbClr val="FFFFFF"/>
                </a:highlight>
                <a:latin typeface="Helvetica Neue"/>
                <a:ea typeface="Helvetica Neue"/>
                <a:cs typeface="Helvetica Neue"/>
                <a:sym typeface="Helvetica Neue"/>
              </a:rPr>
              <a:t>): going well</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My new job schedule has really </a:t>
            </a:r>
            <a:r>
              <a:rPr lang="en-US" sz="1900" u="sng">
                <a:solidFill>
                  <a:srgbClr val="070707"/>
                </a:solidFill>
                <a:highlight>
                  <a:srgbClr val="FFFFFF"/>
                </a:highlight>
                <a:latin typeface="Helvetica Neue"/>
                <a:ea typeface="Helvetica Neue"/>
                <a:cs typeface="Helvetica Neue"/>
                <a:sym typeface="Helvetica Neue"/>
              </a:rPr>
              <a:t>worked out</a:t>
            </a:r>
            <a:r>
              <a:rPr lang="en-US" sz="1900">
                <a:solidFill>
                  <a:srgbClr val="070707"/>
                </a:solidFill>
                <a:highlight>
                  <a:srgbClr val="FFFFFF"/>
                </a:highlight>
                <a:latin typeface="Helvetica Neue"/>
                <a:ea typeface="Helvetica Neue"/>
                <a:cs typeface="Helvetica Neue"/>
                <a:sym typeface="Helvetica Neue"/>
              </a:rPr>
              <a:t> for me.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commute </a:t>
            </a:r>
            <a:r>
              <a:rPr lang="en-US" sz="1900">
                <a:solidFill>
                  <a:srgbClr val="070707"/>
                </a:solidFill>
                <a:highlight>
                  <a:srgbClr val="FFFFFF"/>
                </a:highlight>
                <a:latin typeface="Helvetica Neue"/>
                <a:ea typeface="Helvetica Neue"/>
                <a:cs typeface="Helvetica Neue"/>
                <a:sym typeface="Helvetica Neue"/>
              </a:rPr>
              <a:t>(</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also a noun): to travel between home and work or school</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VERB: I have to </a:t>
            </a:r>
            <a:r>
              <a:rPr lang="en-US" sz="1900" u="sng">
                <a:solidFill>
                  <a:srgbClr val="070707"/>
                </a:solidFill>
                <a:highlight>
                  <a:srgbClr val="FFFFFF"/>
                </a:highlight>
                <a:latin typeface="Helvetica Neue"/>
                <a:ea typeface="Helvetica Neue"/>
                <a:cs typeface="Helvetica Neue"/>
                <a:sym typeface="Helvetica Neue"/>
              </a:rPr>
              <a:t>commute</a:t>
            </a:r>
            <a:r>
              <a:rPr lang="en-US" sz="1900">
                <a:solidFill>
                  <a:srgbClr val="070707"/>
                </a:solidFill>
                <a:highlight>
                  <a:srgbClr val="FFFFFF"/>
                </a:highlight>
                <a:latin typeface="Helvetica Neue"/>
                <a:ea typeface="Helvetica Neue"/>
                <a:cs typeface="Helvetica Neue"/>
                <a:sym typeface="Helvetica Neue"/>
              </a:rPr>
              <a:t> two hours each day to get to work.</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NOUN: How long is your </a:t>
            </a:r>
            <a:r>
              <a:rPr lang="en-US" sz="1900" u="sng">
                <a:solidFill>
                  <a:srgbClr val="070707"/>
                </a:solidFill>
                <a:highlight>
                  <a:srgbClr val="FFFFFF"/>
                </a:highlight>
                <a:latin typeface="Helvetica Neue"/>
                <a:ea typeface="Helvetica Neue"/>
                <a:cs typeface="Helvetica Neue"/>
                <a:sym typeface="Helvetica Neue"/>
              </a:rPr>
              <a:t>commute</a:t>
            </a:r>
            <a:r>
              <a:rPr lang="en-US" sz="1900">
                <a:solidFill>
                  <a:srgbClr val="070707"/>
                </a:solidFill>
                <a:highlight>
                  <a:srgbClr val="FFFFFF"/>
                </a:highlight>
                <a:latin typeface="Helvetica Neue"/>
                <a:ea typeface="Helvetica Neue"/>
                <a:cs typeface="Helvetica Neue"/>
                <a:sym typeface="Helvetica Neue"/>
              </a:rPr>
              <a:t> to work every day?</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utilities</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public services including water, gas, and electricity</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How much do you pay for </a:t>
            </a:r>
            <a:r>
              <a:rPr lang="en-US" sz="1900" u="sng">
                <a:solidFill>
                  <a:srgbClr val="070707"/>
                </a:solidFill>
                <a:highlight>
                  <a:srgbClr val="FFFFFF"/>
                </a:highlight>
                <a:latin typeface="Helvetica Neue"/>
                <a:ea typeface="Helvetica Neue"/>
                <a:cs typeface="Helvetica Neue"/>
                <a:sym typeface="Helvetica Neue"/>
              </a:rPr>
              <a:t>utilities</a:t>
            </a:r>
            <a:r>
              <a:rPr lang="en-US" sz="1900">
                <a:solidFill>
                  <a:srgbClr val="070707"/>
                </a:solidFill>
                <a:highlight>
                  <a:srgbClr val="FFFFFF"/>
                </a:highlight>
                <a:latin typeface="Helvetica Neue"/>
                <a:ea typeface="Helvetica Neue"/>
                <a:cs typeface="Helvetica Neue"/>
                <a:sym typeface="Helvetica Neue"/>
              </a:rPr>
              <a:t> each month?</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furnished</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containing furniture, for example, a sofa, tables, and washing machine</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I decided to rent a </a:t>
            </a:r>
            <a:r>
              <a:rPr lang="en-US" sz="1900" u="sng">
                <a:solidFill>
                  <a:srgbClr val="070707"/>
                </a:solidFill>
                <a:highlight>
                  <a:srgbClr val="FFFFFF"/>
                </a:highlight>
                <a:latin typeface="Helvetica Neue"/>
                <a:ea typeface="Helvetica Neue"/>
                <a:cs typeface="Helvetica Neue"/>
                <a:sym typeface="Helvetica Neue"/>
              </a:rPr>
              <a:t>furnished</a:t>
            </a:r>
            <a:r>
              <a:rPr lang="en-US" sz="1900">
                <a:solidFill>
                  <a:srgbClr val="070707"/>
                </a:solidFill>
                <a:highlight>
                  <a:srgbClr val="FFFFFF"/>
                </a:highlight>
                <a:latin typeface="Helvetica Neue"/>
                <a:ea typeface="Helvetica Neue"/>
                <a:cs typeface="Helvetica Neue"/>
                <a:sym typeface="Helvetica Neue"/>
              </a:rPr>
              <a:t> apartment so I wouldn’t have to buy so many things.</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vacancies</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rooms not being used or rented</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Do you have any </a:t>
            </a:r>
            <a:r>
              <a:rPr lang="en-US" sz="1900" u="sng">
                <a:solidFill>
                  <a:srgbClr val="070707"/>
                </a:solidFill>
                <a:highlight>
                  <a:srgbClr val="FFFFFF"/>
                </a:highlight>
                <a:latin typeface="Helvetica Neue"/>
                <a:ea typeface="Helvetica Neue"/>
                <a:cs typeface="Helvetica Neue"/>
                <a:sym typeface="Helvetica Neue"/>
              </a:rPr>
              <a:t>vacancies</a:t>
            </a:r>
            <a:r>
              <a:rPr lang="en-US" sz="1900">
                <a:solidFill>
                  <a:srgbClr val="070707"/>
                </a:solidFill>
                <a:highlight>
                  <a:srgbClr val="FFFFFF"/>
                </a:highlight>
                <a:latin typeface="Helvetica Neue"/>
                <a:ea typeface="Helvetica Neue"/>
                <a:cs typeface="Helvetica Neue"/>
                <a:sym typeface="Helvetica Neue"/>
              </a:rPr>
              <a:t> starting next month?</a:t>
            </a:r>
            <a:endParaRPr sz="1900">
              <a:solidFill>
                <a:srgbClr val="070707"/>
              </a:solidFill>
              <a:highlight>
                <a:srgbClr val="FFFFFF"/>
              </a:highlight>
              <a:latin typeface="Helvetica Neue"/>
              <a:ea typeface="Helvetica Neue"/>
              <a:cs typeface="Helvetica Neue"/>
              <a:sym typeface="Helvetica Neue"/>
            </a:endParaRPr>
          </a:p>
        </p:txBody>
      </p:sp>
      <p:pic>
        <p:nvPicPr>
          <p:cNvPr id="519" name="Google Shape;519;p54"/>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20" name="Google Shape;520;p5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5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6" name="Google Shape;526;p55"/>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27" name="Google Shape;527;p5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8" name="Google Shape;528;p5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29" name="Google Shape;529;p5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30" name="Google Shape;530;p55"/>
          <p:cNvSpPr txBox="1"/>
          <p:nvPr/>
        </p:nvSpPr>
        <p:spPr>
          <a:xfrm>
            <a:off x="889000" y="2101500"/>
            <a:ext cx="9862800" cy="2766000"/>
          </a:xfrm>
          <a:prstGeom prst="rect">
            <a:avLst/>
          </a:prstGeom>
          <a:noFill/>
          <a:ln>
            <a:noFill/>
          </a:ln>
        </p:spPr>
        <p:txBody>
          <a:bodyPr anchorCtr="0" anchor="t" bIns="45700" lIns="91425" spcFirstLastPara="1" rIns="91425" wrap="square" tIns="45700">
            <a:spAutoFit/>
          </a:bodyPr>
          <a:lstStyle/>
          <a:p>
            <a:pPr indent="0" lvl="0" marL="0" rtl="0" algn="l">
              <a:lnSpc>
                <a:spcPct val="110000"/>
              </a:lnSpc>
              <a:spcBef>
                <a:spcPts val="1800"/>
              </a:spcBef>
              <a:spcAft>
                <a:spcPts val="0"/>
              </a:spcAft>
              <a:buClr>
                <a:schemeClr val="dk1"/>
              </a:buClr>
              <a:buSzPts val="1100"/>
              <a:buFont typeface="Arial"/>
              <a:buNone/>
            </a:pPr>
            <a:r>
              <a:rPr b="1" lang="en-US" sz="2600">
                <a:solidFill>
                  <a:srgbClr val="FF0000"/>
                </a:solidFill>
                <a:highlight>
                  <a:srgbClr val="FFFFFF"/>
                </a:highlight>
                <a:latin typeface="Helvetica Neue"/>
                <a:ea typeface="Helvetica Neue"/>
                <a:cs typeface="Helvetica Neue"/>
                <a:sym typeface="Helvetica Neue"/>
              </a:rPr>
              <a:t>Idioms</a:t>
            </a:r>
            <a:endParaRPr b="1" sz="2600">
              <a:solidFill>
                <a:srgbClr val="FF0000"/>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a:t>
            </a:r>
            <a:r>
              <a:rPr b="1" lang="en-US" sz="2100">
                <a:solidFill>
                  <a:srgbClr val="070707"/>
                </a:solidFill>
                <a:highlight>
                  <a:srgbClr val="FFFFFF"/>
                </a:highlight>
                <a:latin typeface="Helvetica Neue"/>
                <a:ea typeface="Helvetica Neue"/>
                <a:cs typeface="Helvetica Neue"/>
                <a:sym typeface="Helvetica Neue"/>
              </a:rPr>
              <a:t>feel at home</a:t>
            </a:r>
            <a:r>
              <a:rPr lang="en-US" sz="2100">
                <a:solidFill>
                  <a:srgbClr val="070707"/>
                </a:solidFill>
                <a:highlight>
                  <a:srgbClr val="FFFFFF"/>
                </a:highlight>
                <a:latin typeface="Helvetica Neue"/>
                <a:ea typeface="Helvetica Neue"/>
                <a:cs typeface="Helvetica Neue"/>
                <a:sym typeface="Helvetica Neue"/>
              </a:rPr>
              <a:t>” = feel comfortable or relaxed</a:t>
            </a:r>
            <a:br>
              <a:rPr lang="en-US" sz="2100">
                <a:solidFill>
                  <a:srgbClr val="070707"/>
                </a:solidFill>
                <a:highlight>
                  <a:srgbClr val="FFFFFF"/>
                </a:highlight>
                <a:latin typeface="Helvetica Neue"/>
                <a:ea typeface="Helvetica Neue"/>
                <a:cs typeface="Helvetica Neue"/>
                <a:sym typeface="Helvetica Neue"/>
              </a:rPr>
            </a:br>
            <a:r>
              <a:rPr lang="en-US" sz="2100">
                <a:solidFill>
                  <a:srgbClr val="070707"/>
                </a:solidFill>
                <a:highlight>
                  <a:srgbClr val="FFFFFF"/>
                </a:highlight>
                <a:latin typeface="Helvetica Neue"/>
                <a:ea typeface="Helvetica Neue"/>
                <a:cs typeface="Helvetica Neue"/>
                <a:sym typeface="Helvetica Neue"/>
              </a:rPr>
              <a:t>“</a:t>
            </a:r>
            <a:r>
              <a:rPr i="1" lang="en-US" sz="2100">
                <a:solidFill>
                  <a:srgbClr val="2D2E33"/>
                </a:solidFill>
                <a:highlight>
                  <a:srgbClr val="FFFFFF"/>
                </a:highlight>
                <a:latin typeface="Helvetica Neue"/>
                <a:ea typeface="Helvetica Neue"/>
                <a:cs typeface="Helvetica Neue"/>
                <a:sym typeface="Helvetica Neue"/>
              </a:rPr>
              <a:t>The more you learn about the culture here, the more you will feel at home.</a:t>
            </a:r>
            <a:r>
              <a:rPr lang="en-US" sz="2100">
                <a:solidFill>
                  <a:srgbClr val="070707"/>
                </a:solidFill>
                <a:highlight>
                  <a:srgbClr val="FFFFFF"/>
                </a:highlight>
                <a:latin typeface="Helvetica Neue"/>
                <a:ea typeface="Helvetica Neue"/>
                <a:cs typeface="Helvetica Neue"/>
                <a:sym typeface="Helvetica Neue"/>
              </a:rPr>
              <a:t>“</a:t>
            </a:r>
            <a:endParaRPr sz="21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2200"/>
              </a:spcBef>
              <a:spcAft>
                <a:spcPts val="110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a:t>
            </a:r>
            <a:r>
              <a:rPr b="1" lang="en-US" sz="2100">
                <a:solidFill>
                  <a:srgbClr val="070707"/>
                </a:solidFill>
                <a:highlight>
                  <a:srgbClr val="FFFFFF"/>
                </a:highlight>
                <a:latin typeface="Helvetica Neue"/>
                <a:ea typeface="Helvetica Neue"/>
                <a:cs typeface="Helvetica Neue"/>
                <a:sym typeface="Helvetica Neue"/>
              </a:rPr>
              <a:t>move in</a:t>
            </a:r>
            <a:r>
              <a:rPr lang="en-US" sz="2100">
                <a:solidFill>
                  <a:srgbClr val="070707"/>
                </a:solidFill>
                <a:highlight>
                  <a:srgbClr val="FFFFFF"/>
                </a:highlight>
                <a:latin typeface="Helvetica Neue"/>
                <a:ea typeface="Helvetica Neue"/>
                <a:cs typeface="Helvetica Neue"/>
                <a:sym typeface="Helvetica Neue"/>
              </a:rPr>
              <a:t>” = start living somewhere</a:t>
            </a:r>
            <a:br>
              <a:rPr lang="en-US" sz="2100">
                <a:solidFill>
                  <a:srgbClr val="070707"/>
                </a:solidFill>
                <a:highlight>
                  <a:srgbClr val="FFFFFF"/>
                </a:highlight>
                <a:latin typeface="Helvetica Neue"/>
                <a:ea typeface="Helvetica Neue"/>
                <a:cs typeface="Helvetica Neue"/>
                <a:sym typeface="Helvetica Neue"/>
              </a:rPr>
            </a:br>
            <a:r>
              <a:rPr lang="en-US" sz="2100">
                <a:solidFill>
                  <a:srgbClr val="070707"/>
                </a:solidFill>
                <a:highlight>
                  <a:srgbClr val="FFFFFF"/>
                </a:highlight>
                <a:latin typeface="Helvetica Neue"/>
                <a:ea typeface="Helvetica Neue"/>
                <a:cs typeface="Helvetica Neue"/>
                <a:sym typeface="Helvetica Neue"/>
              </a:rPr>
              <a:t>“</a:t>
            </a:r>
            <a:r>
              <a:rPr i="1" lang="en-US" sz="2100">
                <a:solidFill>
                  <a:srgbClr val="2D2E33"/>
                </a:solidFill>
                <a:highlight>
                  <a:srgbClr val="FFFFFF"/>
                </a:highlight>
                <a:latin typeface="Helvetica Neue"/>
                <a:ea typeface="Helvetica Neue"/>
                <a:cs typeface="Helvetica Neue"/>
                <a:sym typeface="Helvetica Neue"/>
              </a:rPr>
              <a:t>Some of my adult children have moved back in because they want to save money.</a:t>
            </a:r>
            <a:r>
              <a:rPr lang="en-US" sz="2100">
                <a:solidFill>
                  <a:srgbClr val="070707"/>
                </a:solidFill>
                <a:highlight>
                  <a:srgbClr val="FFFFFF"/>
                </a:highlight>
                <a:latin typeface="Helvetica Neue"/>
                <a:ea typeface="Helvetica Neue"/>
                <a:cs typeface="Helvetica Neue"/>
                <a:sym typeface="Helvetica Neue"/>
              </a:rPr>
              <a:t>“</a:t>
            </a:r>
            <a:endParaRPr sz="2100">
              <a:solidFill>
                <a:srgbClr val="070707"/>
              </a:solidFill>
              <a:highlight>
                <a:srgbClr val="FFFFFF"/>
              </a:highlight>
              <a:latin typeface="Helvetica Neue"/>
              <a:ea typeface="Helvetica Neue"/>
              <a:cs typeface="Helvetica Neue"/>
              <a:sym typeface="Helvetica Neue"/>
            </a:endParaRPr>
          </a:p>
        </p:txBody>
      </p:sp>
      <p:pic>
        <p:nvPicPr>
          <p:cNvPr id="531" name="Google Shape;531;p55"/>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32" name="Google Shape;532;p5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5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8" name="Google Shape;538;p56"/>
          <p:cNvSpPr txBox="1"/>
          <p:nvPr/>
        </p:nvSpPr>
        <p:spPr>
          <a:xfrm>
            <a:off x="2513150" y="1231800"/>
            <a:ext cx="8658300" cy="8004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00ADEA"/>
              </a:buClr>
              <a:buSzPts val="2800"/>
              <a:buFont typeface="Helvetica Neue"/>
              <a:buNone/>
            </a:pPr>
            <a:r>
              <a:rPr b="1" lang="en-US" sz="2300">
                <a:solidFill>
                  <a:srgbClr val="FF0000"/>
                </a:solidFill>
                <a:latin typeface="Helvetica Neue"/>
                <a:ea typeface="Helvetica Neue"/>
                <a:cs typeface="Helvetica Neue"/>
                <a:sym typeface="Helvetica Neue"/>
              </a:rPr>
              <a:t>Listening Exercise</a:t>
            </a:r>
            <a:br>
              <a:rPr b="1" lang="en-US" sz="2300">
                <a:solidFill>
                  <a:srgbClr val="0000FF"/>
                </a:solidFill>
                <a:latin typeface="Helvetica Neue"/>
                <a:ea typeface="Helvetica Neue"/>
                <a:cs typeface="Helvetica Neue"/>
                <a:sym typeface="Helvetica Neue"/>
              </a:rPr>
            </a:br>
            <a:r>
              <a:rPr b="1" lang="en-US" sz="2300">
                <a:solidFill>
                  <a:srgbClr val="FF0000"/>
                </a:solidFill>
                <a:latin typeface="Helvetica Neue"/>
                <a:ea typeface="Helvetica Neue"/>
                <a:cs typeface="Helvetica Neue"/>
                <a:sym typeface="Helvetica Neue"/>
              </a:rPr>
              <a:t>(Audio) </a:t>
            </a:r>
            <a:r>
              <a:rPr b="1" lang="en-US" sz="2200" u="sng">
                <a:solidFill>
                  <a:schemeClr val="hlink"/>
                </a:solidFill>
                <a:latin typeface="Helvetica Neue"/>
                <a:ea typeface="Helvetica Neue"/>
                <a:cs typeface="Helvetica Neue"/>
                <a:sym typeface="Helvetica Neue"/>
                <a:hlinkClick r:id="rId3"/>
              </a:rPr>
              <a:t>https://www.esl-lab.com/easy/apartments-for-rent/</a:t>
            </a:r>
            <a:r>
              <a:rPr b="1" lang="en-US" sz="2200">
                <a:solidFill>
                  <a:srgbClr val="FF0000"/>
                </a:solidFill>
                <a:latin typeface="Helvetica Neue"/>
                <a:ea typeface="Helvetica Neue"/>
                <a:cs typeface="Helvetica Neue"/>
                <a:sym typeface="Helvetica Neue"/>
              </a:rPr>
              <a:t> </a:t>
            </a:r>
            <a:endParaRPr b="0" i="0" sz="2700" u="none" cap="none" strike="noStrike">
              <a:solidFill>
                <a:schemeClr val="lt1"/>
              </a:solidFill>
              <a:latin typeface="Arial"/>
              <a:ea typeface="Arial"/>
              <a:cs typeface="Arial"/>
              <a:sym typeface="Arial"/>
            </a:endParaRPr>
          </a:p>
        </p:txBody>
      </p:sp>
      <p:sp>
        <p:nvSpPr>
          <p:cNvPr id="539" name="Google Shape;539;p5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0" name="Google Shape;540;p5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41" name="Google Shape;541;p5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42" name="Google Shape;542;p56"/>
          <p:cNvSpPr txBox="1"/>
          <p:nvPr/>
        </p:nvSpPr>
        <p:spPr>
          <a:xfrm>
            <a:off x="889000" y="2204113"/>
            <a:ext cx="9862800" cy="4126200"/>
          </a:xfrm>
          <a:prstGeom prst="rect">
            <a:avLst/>
          </a:prstGeom>
          <a:noFill/>
          <a:ln>
            <a:noFill/>
          </a:ln>
        </p:spPr>
        <p:txBody>
          <a:bodyPr anchorCtr="0" anchor="t" bIns="45700" lIns="91425" spcFirstLastPara="1" rIns="91425" wrap="square" tIns="45700">
            <a:spAutoFit/>
          </a:bodyPr>
          <a:lstStyle/>
          <a:p>
            <a:pPr indent="-236855" lvl="0" marL="228600" rtl="0" algn="l">
              <a:lnSpc>
                <a:spcPct val="150000"/>
              </a:lnSpc>
              <a:spcBef>
                <a:spcPts val="0"/>
              </a:spcBef>
              <a:spcAft>
                <a:spcPts val="0"/>
              </a:spcAft>
              <a:buClr>
                <a:srgbClr val="FF0000"/>
              </a:buClr>
              <a:buSzPts val="2300"/>
              <a:buChar char="•"/>
            </a:pPr>
            <a:r>
              <a:rPr b="1" lang="en-US" sz="2300">
                <a:solidFill>
                  <a:srgbClr val="FF0000"/>
                </a:solidFill>
                <a:latin typeface="Helvetica Neue"/>
                <a:ea typeface="Helvetica Neue"/>
                <a:cs typeface="Helvetica Neue"/>
                <a:sym typeface="Helvetica Neue"/>
              </a:rPr>
              <a:t>Listen to the recording and answer the questions.</a:t>
            </a:r>
            <a:endParaRPr b="1" sz="2300">
              <a:solidFill>
                <a:srgbClr val="FF0000"/>
              </a:solidFill>
              <a:latin typeface="Helvetica Neue"/>
              <a:ea typeface="Helvetica Neue"/>
              <a:cs typeface="Helvetica Neue"/>
              <a:sym typeface="Helvetica Neue"/>
            </a:endParaRPr>
          </a:p>
          <a:p>
            <a:pPr indent="0" lvl="0" marL="0" rtl="0" algn="l">
              <a:lnSpc>
                <a:spcPct val="100000"/>
              </a:lnSpc>
              <a:spcBef>
                <a:spcPts val="0"/>
              </a:spcBef>
              <a:spcAft>
                <a:spcPts val="0"/>
              </a:spcAft>
              <a:buNone/>
            </a:pPr>
            <a:r>
              <a:rPr b="1" lang="en-US" sz="1600">
                <a:solidFill>
                  <a:srgbClr val="404040"/>
                </a:solidFill>
                <a:highlight>
                  <a:srgbClr val="FFFFFF"/>
                </a:highlight>
              </a:rPr>
              <a:t>1- What is the main topic of the conversation?</a:t>
            </a:r>
            <a:endParaRPr b="1" sz="1600">
              <a:solidFill>
                <a:srgbClr val="404040"/>
              </a:solidFill>
              <a:highlight>
                <a:srgbClr val="FFFFFF"/>
              </a:highlight>
            </a:endParaRPr>
          </a:p>
          <a:p>
            <a:pPr indent="0" lvl="0" marL="114300" marR="114300" rtl="0" algn="l">
              <a:lnSpc>
                <a:spcPct val="109615"/>
              </a:lnSpc>
              <a:spcBef>
                <a:spcPts val="1900"/>
              </a:spcBef>
              <a:spcAft>
                <a:spcPts val="0"/>
              </a:spcAft>
              <a:buNone/>
            </a:pPr>
            <a:r>
              <a:rPr lang="en-US" sz="1700">
                <a:solidFill>
                  <a:srgbClr val="404040"/>
                </a:solidFill>
                <a:highlight>
                  <a:srgbClr val="FFFFFF"/>
                </a:highlight>
              </a:rPr>
              <a:t>the cost of rent near universities</a:t>
            </a:r>
            <a:endParaRPr sz="17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700">
                <a:solidFill>
                  <a:srgbClr val="404040"/>
                </a:solidFill>
                <a:highlight>
                  <a:srgbClr val="FFFFFF"/>
                </a:highlight>
              </a:rPr>
              <a:t>the problems with living in an apartment</a:t>
            </a:r>
            <a:endParaRPr sz="1700">
              <a:solidFill>
                <a:srgbClr val="404040"/>
              </a:solidFill>
              <a:highlight>
                <a:srgbClr val="FFFFFF"/>
              </a:highlight>
            </a:endParaRPr>
          </a:p>
          <a:p>
            <a:pPr indent="0" lvl="0" marL="114300" marR="114300" rtl="0" algn="l">
              <a:lnSpc>
                <a:spcPct val="200000"/>
              </a:lnSpc>
              <a:spcBef>
                <a:spcPts val="1200"/>
              </a:spcBef>
              <a:spcAft>
                <a:spcPts val="0"/>
              </a:spcAft>
              <a:buNone/>
            </a:pPr>
            <a:r>
              <a:rPr lang="en-US" sz="1700">
                <a:solidFill>
                  <a:srgbClr val="404040"/>
                </a:solidFill>
                <a:highlight>
                  <a:srgbClr val="FFFFFF"/>
                </a:highlight>
              </a:rPr>
              <a:t>a search for a new apartment</a:t>
            </a:r>
            <a:endParaRPr sz="1700">
              <a:solidFill>
                <a:srgbClr val="404040"/>
              </a:solidFill>
              <a:highlight>
                <a:srgbClr val="FFFFFF"/>
              </a:highlight>
            </a:endParaRPr>
          </a:p>
          <a:p>
            <a:pPr indent="0" lvl="0" marL="0" rtl="0" algn="l">
              <a:lnSpc>
                <a:spcPct val="100000"/>
              </a:lnSpc>
              <a:spcBef>
                <a:spcPts val="0"/>
              </a:spcBef>
              <a:spcAft>
                <a:spcPts val="0"/>
              </a:spcAft>
              <a:buClr>
                <a:schemeClr val="dk1"/>
              </a:buClr>
              <a:buSzPts val="1100"/>
              <a:buFont typeface="Arial"/>
              <a:buNone/>
            </a:pPr>
            <a:r>
              <a:rPr b="1" lang="en-US" sz="1600">
                <a:solidFill>
                  <a:srgbClr val="404040"/>
                </a:solidFill>
                <a:highlight>
                  <a:srgbClr val="FFFFFF"/>
                </a:highlight>
              </a:rPr>
              <a:t>2- Why doesn't Ann like her current apartment?</a:t>
            </a:r>
            <a:endParaRPr b="1" sz="1600">
              <a:solidFill>
                <a:srgbClr val="404040"/>
              </a:solidFill>
              <a:highlight>
                <a:srgbClr val="FFFFFF"/>
              </a:highlight>
            </a:endParaRPr>
          </a:p>
          <a:p>
            <a:pPr indent="0" lvl="0" marL="114300" marR="114300" rtl="0" algn="l">
              <a:lnSpc>
                <a:spcPct val="100000"/>
              </a:lnSpc>
              <a:spcBef>
                <a:spcPts val="1900"/>
              </a:spcBef>
              <a:spcAft>
                <a:spcPts val="0"/>
              </a:spcAft>
              <a:buClr>
                <a:schemeClr val="dk1"/>
              </a:buClr>
              <a:buSzPts val="1100"/>
              <a:buFont typeface="Arial"/>
              <a:buNone/>
            </a:pPr>
            <a:r>
              <a:rPr lang="en-US" sz="1700">
                <a:solidFill>
                  <a:srgbClr val="404040"/>
                </a:solidFill>
                <a:highlight>
                  <a:srgbClr val="FFFFFF"/>
                </a:highlight>
              </a:rPr>
              <a:t>It's too expensive.</a:t>
            </a:r>
            <a:endParaRPr sz="17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700">
                <a:solidFill>
                  <a:srgbClr val="404040"/>
                </a:solidFill>
                <a:highlight>
                  <a:srgbClr val="FFFFFF"/>
                </a:highlight>
              </a:rPr>
              <a:t>The neighborhood is noisy.</a:t>
            </a:r>
            <a:endParaRPr sz="17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700">
                <a:solidFill>
                  <a:srgbClr val="404040"/>
                </a:solidFill>
                <a:highlight>
                  <a:srgbClr val="FFFFFF"/>
                </a:highlight>
              </a:rPr>
              <a:t>It's far from campus.</a:t>
            </a:r>
            <a:endParaRPr b="1" sz="2700">
              <a:solidFill>
                <a:srgbClr val="FF0000"/>
              </a:solidFill>
              <a:latin typeface="Helvetica Neue"/>
              <a:ea typeface="Helvetica Neue"/>
              <a:cs typeface="Helvetica Neue"/>
              <a:sym typeface="Helvetica Neue"/>
            </a:endParaRPr>
          </a:p>
        </p:txBody>
      </p:sp>
      <p:pic>
        <p:nvPicPr>
          <p:cNvPr id="543" name="Google Shape;543;p56"/>
          <p:cNvPicPr preferRelativeResize="0"/>
          <p:nvPr/>
        </p:nvPicPr>
        <p:blipFill rotWithShape="1">
          <a:blip r:embed="rId4">
            <a:alphaModFix/>
          </a:blip>
          <a:srcRect b="0" l="0" r="0" t="0"/>
          <a:stretch/>
        </p:blipFill>
        <p:spPr>
          <a:xfrm>
            <a:off x="9497100" y="87725"/>
            <a:ext cx="2383725" cy="995549"/>
          </a:xfrm>
          <a:prstGeom prst="rect">
            <a:avLst/>
          </a:prstGeom>
          <a:noFill/>
          <a:ln>
            <a:noFill/>
          </a:ln>
        </p:spPr>
      </p:pic>
      <p:sp>
        <p:nvSpPr>
          <p:cNvPr id="544" name="Google Shape;544;p5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 name="Shape 548"/>
        <p:cNvGrpSpPr/>
        <p:nvPr/>
      </p:nvGrpSpPr>
      <p:grpSpPr>
        <a:xfrm>
          <a:off x="0" y="0"/>
          <a:ext cx="0" cy="0"/>
          <a:chOff x="0" y="0"/>
          <a:chExt cx="0" cy="0"/>
        </a:xfrm>
      </p:grpSpPr>
      <p:sp>
        <p:nvSpPr>
          <p:cNvPr id="549" name="Google Shape;549;p5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0" name="Google Shape;550;p5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51" name="Google Shape;551;p5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2" name="Google Shape;552;p5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53" name="Google Shape;553;p5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54" name="Google Shape;554;p57"/>
          <p:cNvSpPr txBox="1"/>
          <p:nvPr/>
        </p:nvSpPr>
        <p:spPr>
          <a:xfrm>
            <a:off x="889000" y="2101500"/>
            <a:ext cx="9862800" cy="4050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700">
                <a:solidFill>
                  <a:srgbClr val="404040"/>
                </a:solidFill>
                <a:highlight>
                  <a:srgbClr val="FFFFFF"/>
                </a:highlight>
              </a:rPr>
              <a:t>3- How much money does Ann want to pay for rent?</a:t>
            </a:r>
            <a:endParaRPr b="1" sz="1700">
              <a:solidFill>
                <a:srgbClr val="404040"/>
              </a:solidFill>
              <a:highlight>
                <a:srgbClr val="FFFFFF"/>
              </a:highlight>
            </a:endParaRPr>
          </a:p>
          <a:p>
            <a:pPr indent="0" lvl="0" marL="114300" marR="114300" rtl="0" algn="l">
              <a:lnSpc>
                <a:spcPct val="109615"/>
              </a:lnSpc>
              <a:spcBef>
                <a:spcPts val="1900"/>
              </a:spcBef>
              <a:spcAft>
                <a:spcPts val="0"/>
              </a:spcAft>
              <a:buClr>
                <a:schemeClr val="dk1"/>
              </a:buClr>
              <a:buSzPts val="1100"/>
              <a:buFont typeface="Arial"/>
              <a:buNone/>
            </a:pPr>
            <a:r>
              <a:rPr lang="en-US" sz="1800">
                <a:solidFill>
                  <a:srgbClr val="404040"/>
                </a:solidFill>
                <a:highlight>
                  <a:srgbClr val="FFFFFF"/>
                </a:highlight>
              </a:rPr>
              <a:t>a little more than $200</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800">
                <a:solidFill>
                  <a:srgbClr val="404040"/>
                </a:solidFill>
                <a:highlight>
                  <a:srgbClr val="FFFFFF"/>
                </a:highlight>
              </a:rPr>
              <a:t>around $200</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800">
                <a:solidFill>
                  <a:srgbClr val="404040"/>
                </a:solidFill>
                <a:highlight>
                  <a:srgbClr val="FFFFFF"/>
                </a:highlight>
              </a:rPr>
              <a:t>no more than $200</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t/>
            </a:r>
            <a:endParaRPr sz="1800">
              <a:solidFill>
                <a:srgbClr val="404040"/>
              </a:solidFill>
              <a:highlight>
                <a:srgbClr val="FFFFFF"/>
              </a:highlight>
            </a:endParaRPr>
          </a:p>
          <a:p>
            <a:pPr indent="0" lvl="0" marL="0" rtl="0" algn="l">
              <a:lnSpc>
                <a:spcPct val="115000"/>
              </a:lnSpc>
              <a:spcBef>
                <a:spcPts val="0"/>
              </a:spcBef>
              <a:spcAft>
                <a:spcPts val="0"/>
              </a:spcAft>
              <a:buNone/>
            </a:pPr>
            <a:r>
              <a:rPr b="1" lang="en-US" sz="1700">
                <a:solidFill>
                  <a:srgbClr val="404040"/>
                </a:solidFill>
                <a:highlight>
                  <a:srgbClr val="FFFFFF"/>
                </a:highlight>
              </a:rPr>
              <a:t>4- Ann wants to rent an apartment that _____.</a:t>
            </a:r>
            <a:endParaRPr b="1" sz="1700">
              <a:solidFill>
                <a:srgbClr val="404040"/>
              </a:solidFill>
              <a:highlight>
                <a:srgbClr val="FFFFFF"/>
              </a:highlight>
            </a:endParaRPr>
          </a:p>
          <a:p>
            <a:pPr indent="0" lvl="0" marL="114300" marR="114300" rtl="0" algn="l">
              <a:lnSpc>
                <a:spcPct val="109615"/>
              </a:lnSpc>
              <a:spcBef>
                <a:spcPts val="1900"/>
              </a:spcBef>
              <a:spcAft>
                <a:spcPts val="0"/>
              </a:spcAft>
              <a:buNone/>
            </a:pPr>
            <a:r>
              <a:rPr lang="en-US" sz="1800">
                <a:solidFill>
                  <a:srgbClr val="404040"/>
                </a:solidFill>
                <a:highlight>
                  <a:srgbClr val="FFFFFF"/>
                </a:highlight>
              </a:rPr>
              <a:t>is close to campus</a:t>
            </a:r>
            <a:endParaRPr sz="1800">
              <a:solidFill>
                <a:srgbClr val="404040"/>
              </a:solidFill>
              <a:highlight>
                <a:srgbClr val="FFFFFF"/>
              </a:highlight>
            </a:endParaRPr>
          </a:p>
          <a:p>
            <a:pPr indent="0" lvl="0" marL="114300" marR="114300" rtl="0" algn="l">
              <a:lnSpc>
                <a:spcPct val="109615"/>
              </a:lnSpc>
              <a:spcBef>
                <a:spcPts val="1200"/>
              </a:spcBef>
              <a:spcAft>
                <a:spcPts val="0"/>
              </a:spcAft>
              <a:buNone/>
            </a:pPr>
            <a:r>
              <a:rPr lang="en-US" sz="1800">
                <a:solidFill>
                  <a:srgbClr val="404040"/>
                </a:solidFill>
                <a:highlight>
                  <a:srgbClr val="FFFFFF"/>
                </a:highlight>
              </a:rPr>
              <a:t>is in a good neighborhood</a:t>
            </a:r>
            <a:endParaRPr sz="18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1800">
                <a:solidFill>
                  <a:srgbClr val="404040"/>
                </a:solidFill>
                <a:highlight>
                  <a:srgbClr val="FFFFFF"/>
                </a:highlight>
              </a:rPr>
              <a:t>already has furniture</a:t>
            </a:r>
            <a:endParaRPr sz="1800">
              <a:solidFill>
                <a:srgbClr val="404040"/>
              </a:solidFill>
              <a:highlight>
                <a:srgbClr val="FFFFFF"/>
              </a:highlight>
            </a:endParaRPr>
          </a:p>
        </p:txBody>
      </p:sp>
      <p:pic>
        <p:nvPicPr>
          <p:cNvPr id="555" name="Google Shape;555;p57"/>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56" name="Google Shape;556;p5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5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2" name="Google Shape;562;p5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63" name="Google Shape;563;p5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4" name="Google Shape;564;p5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65" name="Google Shape;565;p5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66" name="Google Shape;566;p58"/>
          <p:cNvSpPr txBox="1"/>
          <p:nvPr/>
        </p:nvSpPr>
        <p:spPr>
          <a:xfrm>
            <a:off x="889000" y="2391850"/>
            <a:ext cx="9862800" cy="1821600"/>
          </a:xfrm>
          <a:prstGeom prst="rect">
            <a:avLst/>
          </a:prstGeom>
          <a:noFill/>
          <a:ln>
            <a:noFill/>
          </a:ln>
        </p:spPr>
        <p:txBody>
          <a:bodyPr anchorCtr="0" anchor="t" bIns="45700" lIns="91425" spcFirstLastPara="1" rIns="91425" wrap="square" tIns="45700">
            <a:spAutoFit/>
          </a:bodyPr>
          <a:lstStyle/>
          <a:p>
            <a:pPr indent="0" lvl="0" marL="0" rtl="0" algn="l">
              <a:lnSpc>
                <a:spcPct val="150000"/>
              </a:lnSpc>
              <a:spcBef>
                <a:spcPts val="0"/>
              </a:spcBef>
              <a:spcAft>
                <a:spcPts val="0"/>
              </a:spcAft>
              <a:buNone/>
            </a:pPr>
            <a:r>
              <a:rPr b="1" lang="en-US" sz="1900">
                <a:solidFill>
                  <a:srgbClr val="404040"/>
                </a:solidFill>
                <a:highlight>
                  <a:srgbClr val="FFFFFF"/>
                </a:highlight>
              </a:rPr>
              <a:t>5- To help Ann, Roger is going to _____.</a:t>
            </a:r>
            <a:endParaRPr b="1" sz="1900">
              <a:solidFill>
                <a:srgbClr val="404040"/>
              </a:solidFill>
              <a:highlight>
                <a:srgbClr val="FFFFFF"/>
              </a:highlight>
            </a:endParaRPr>
          </a:p>
          <a:p>
            <a:pPr indent="0" lvl="0" marL="114300" marR="114300" rtl="0" algn="l">
              <a:lnSpc>
                <a:spcPct val="109615"/>
              </a:lnSpc>
              <a:spcBef>
                <a:spcPts val="0"/>
              </a:spcBef>
              <a:spcAft>
                <a:spcPts val="0"/>
              </a:spcAft>
              <a:buClr>
                <a:schemeClr val="dk1"/>
              </a:buClr>
              <a:buSzPts val="1100"/>
              <a:buFont typeface="Arial"/>
              <a:buNone/>
            </a:pPr>
            <a:r>
              <a:rPr lang="en-US" sz="2000">
                <a:solidFill>
                  <a:srgbClr val="404040"/>
                </a:solidFill>
                <a:highlight>
                  <a:srgbClr val="FFFFFF"/>
                </a:highlight>
              </a:rPr>
              <a:t>look online for rentals</a:t>
            </a:r>
            <a:endParaRPr sz="20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2000">
                <a:solidFill>
                  <a:srgbClr val="404040"/>
                </a:solidFill>
                <a:highlight>
                  <a:srgbClr val="FFFFFF"/>
                </a:highlight>
              </a:rPr>
              <a:t>check out an apartment</a:t>
            </a:r>
            <a:endParaRPr sz="2000">
              <a:solidFill>
                <a:srgbClr val="404040"/>
              </a:solidFill>
              <a:highlight>
                <a:srgbClr val="FFFFFF"/>
              </a:highlight>
            </a:endParaRPr>
          </a:p>
          <a:p>
            <a:pPr indent="0" lvl="0" marL="114300" marR="114300" rtl="0" algn="l">
              <a:lnSpc>
                <a:spcPct val="109615"/>
              </a:lnSpc>
              <a:spcBef>
                <a:spcPts val="1200"/>
              </a:spcBef>
              <a:spcAft>
                <a:spcPts val="0"/>
              </a:spcAft>
              <a:buClr>
                <a:schemeClr val="dk1"/>
              </a:buClr>
              <a:buSzPts val="1100"/>
              <a:buFont typeface="Arial"/>
              <a:buNone/>
            </a:pPr>
            <a:r>
              <a:rPr lang="en-US" sz="2000">
                <a:solidFill>
                  <a:srgbClr val="404040"/>
                </a:solidFill>
                <a:highlight>
                  <a:srgbClr val="FFFFFF"/>
                </a:highlight>
              </a:rPr>
              <a:t>call his friend</a:t>
            </a:r>
            <a:endParaRPr sz="3250">
              <a:solidFill>
                <a:schemeClr val="dk1"/>
              </a:solidFill>
              <a:latin typeface="Times New Roman"/>
              <a:ea typeface="Times New Roman"/>
              <a:cs typeface="Times New Roman"/>
              <a:sym typeface="Times New Roman"/>
            </a:endParaRPr>
          </a:p>
        </p:txBody>
      </p:sp>
      <p:pic>
        <p:nvPicPr>
          <p:cNvPr id="567" name="Google Shape;567;p58"/>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68" name="Google Shape;568;p5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2" name="Shape 572"/>
        <p:cNvGrpSpPr/>
        <p:nvPr/>
      </p:nvGrpSpPr>
      <p:grpSpPr>
        <a:xfrm>
          <a:off x="0" y="0"/>
          <a:ext cx="0" cy="0"/>
          <a:chOff x="0" y="0"/>
          <a:chExt cx="0" cy="0"/>
        </a:xfrm>
      </p:grpSpPr>
      <p:sp>
        <p:nvSpPr>
          <p:cNvPr id="573" name="Google Shape;573;p5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4" name="Google Shape;574;p59"/>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75" name="Google Shape;575;p5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6" name="Google Shape;576;p5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77" name="Google Shape;577;p59"/>
          <p:cNvSpPr txBox="1"/>
          <p:nvPr/>
        </p:nvSpPr>
        <p:spPr>
          <a:xfrm>
            <a:off x="883300" y="1249050"/>
            <a:ext cx="1574400" cy="5388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SzPts val="1600"/>
              <a:buFont typeface="Arial"/>
              <a:buNone/>
            </a:pPr>
            <a:r>
              <a:rPr b="1" lang="en-US" sz="2900">
                <a:solidFill>
                  <a:srgbClr val="FF0000"/>
                </a:solidFill>
                <a:latin typeface="Times New Roman"/>
                <a:ea typeface="Times New Roman"/>
                <a:cs typeface="Times New Roman"/>
                <a:sym typeface="Times New Roman"/>
              </a:rPr>
              <a:t>Answers</a:t>
            </a:r>
            <a:endParaRPr b="1" sz="2900">
              <a:solidFill>
                <a:srgbClr val="FF0000"/>
              </a:solidFill>
              <a:latin typeface="Times New Roman"/>
              <a:ea typeface="Times New Roman"/>
              <a:cs typeface="Times New Roman"/>
              <a:sym typeface="Times New Roman"/>
            </a:endParaRPr>
          </a:p>
        </p:txBody>
      </p:sp>
      <p:sp>
        <p:nvSpPr>
          <p:cNvPr id="578" name="Google Shape;578;p59"/>
          <p:cNvSpPr txBox="1"/>
          <p:nvPr/>
        </p:nvSpPr>
        <p:spPr>
          <a:xfrm>
            <a:off x="889000" y="2391850"/>
            <a:ext cx="9862800" cy="2121300"/>
          </a:xfrm>
          <a:prstGeom prst="rect">
            <a:avLst/>
          </a:prstGeom>
          <a:noFill/>
          <a:ln>
            <a:noFill/>
          </a:ln>
        </p:spPr>
        <p:txBody>
          <a:bodyPr anchorCtr="0" anchor="t" bIns="45700" lIns="91425" spcFirstLastPara="1" rIns="91425" wrap="square" tIns="45700">
            <a:spAutoFit/>
          </a:bodyPr>
          <a:lstStyle/>
          <a:p>
            <a:pPr indent="0" lvl="0" marL="0" rtl="0" algn="l">
              <a:lnSpc>
                <a:spcPct val="109615"/>
              </a:lnSpc>
              <a:spcBef>
                <a:spcPts val="0"/>
              </a:spcBef>
              <a:spcAft>
                <a:spcPts val="0"/>
              </a:spcAft>
              <a:buClr>
                <a:schemeClr val="dk1"/>
              </a:buClr>
              <a:buSzPts val="1100"/>
              <a:buFont typeface="Arial"/>
              <a:buNone/>
            </a:pPr>
            <a:r>
              <a:rPr lang="en-US" sz="2400">
                <a:solidFill>
                  <a:schemeClr val="dk1"/>
                </a:solidFill>
                <a:highlight>
                  <a:schemeClr val="lt1"/>
                </a:highlight>
              </a:rPr>
              <a:t>1- a search for a new apartment</a:t>
            </a:r>
            <a:endParaRPr sz="2400">
              <a:solidFill>
                <a:schemeClr val="dk1"/>
              </a:solidFill>
              <a:highlight>
                <a:schemeClr val="lt1"/>
              </a:highlight>
            </a:endParaRPr>
          </a:p>
          <a:p>
            <a:pPr indent="0" lvl="0" marL="0" rtl="0" algn="l">
              <a:lnSpc>
                <a:spcPct val="109615"/>
              </a:lnSpc>
              <a:spcBef>
                <a:spcPts val="0"/>
              </a:spcBef>
              <a:spcAft>
                <a:spcPts val="0"/>
              </a:spcAft>
              <a:buClr>
                <a:schemeClr val="dk1"/>
              </a:buClr>
              <a:buSzPts val="1100"/>
              <a:buFont typeface="Arial"/>
              <a:buNone/>
            </a:pPr>
            <a:r>
              <a:rPr lang="en-US" sz="2400">
                <a:solidFill>
                  <a:schemeClr val="dk1"/>
                </a:solidFill>
                <a:highlight>
                  <a:schemeClr val="lt1"/>
                </a:highlight>
              </a:rPr>
              <a:t>2- It's far from campus.</a:t>
            </a:r>
            <a:endParaRPr sz="2400">
              <a:solidFill>
                <a:schemeClr val="dk1"/>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rPr>
              <a:t>3- no more than $200</a:t>
            </a:r>
            <a:endParaRPr sz="2400">
              <a:solidFill>
                <a:schemeClr val="dk1"/>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rPr>
              <a:t>4- already has furniture</a:t>
            </a:r>
            <a:endParaRPr sz="2400">
              <a:solidFill>
                <a:schemeClr val="dk1"/>
              </a:solidFill>
              <a:highlight>
                <a:schemeClr val="lt1"/>
              </a:highlight>
            </a:endParaRPr>
          </a:p>
          <a:p>
            <a:pPr indent="0" lvl="0" marL="0" rtl="0" algn="l">
              <a:lnSpc>
                <a:spcPct val="115000"/>
              </a:lnSpc>
              <a:spcBef>
                <a:spcPts val="0"/>
              </a:spcBef>
              <a:spcAft>
                <a:spcPts val="0"/>
              </a:spcAft>
              <a:buClr>
                <a:schemeClr val="dk1"/>
              </a:buClr>
              <a:buSzPts val="1100"/>
              <a:buFont typeface="Arial"/>
              <a:buNone/>
            </a:pPr>
            <a:r>
              <a:rPr lang="en-US" sz="2400">
                <a:solidFill>
                  <a:schemeClr val="dk1"/>
                </a:solidFill>
                <a:highlight>
                  <a:schemeClr val="lt1"/>
                </a:highlight>
              </a:rPr>
              <a:t>5- check out an apartment</a:t>
            </a:r>
            <a:endParaRPr sz="3650">
              <a:solidFill>
                <a:schemeClr val="dk1"/>
              </a:solidFill>
              <a:highlight>
                <a:schemeClr val="lt1"/>
              </a:highlight>
              <a:latin typeface="Times New Roman"/>
              <a:ea typeface="Times New Roman"/>
              <a:cs typeface="Times New Roman"/>
              <a:sym typeface="Times New Roman"/>
            </a:endParaRPr>
          </a:p>
        </p:txBody>
      </p:sp>
      <p:pic>
        <p:nvPicPr>
          <p:cNvPr id="579" name="Google Shape;579;p59"/>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80" name="Google Shape;580;p5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4" name="Shape 584"/>
        <p:cNvGrpSpPr/>
        <p:nvPr/>
      </p:nvGrpSpPr>
      <p:grpSpPr>
        <a:xfrm>
          <a:off x="0" y="0"/>
          <a:ext cx="0" cy="0"/>
          <a:chOff x="0" y="0"/>
          <a:chExt cx="0" cy="0"/>
        </a:xfrm>
      </p:grpSpPr>
      <p:sp>
        <p:nvSpPr>
          <p:cNvPr id="585" name="Google Shape;585;p6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6" name="Google Shape;586;p60"/>
          <p:cNvSpPr txBox="1"/>
          <p:nvPr/>
        </p:nvSpPr>
        <p:spPr>
          <a:xfrm>
            <a:off x="2513150" y="649400"/>
            <a:ext cx="4487700" cy="630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accent5"/>
              </a:buClr>
              <a:buSzPts val="4400"/>
              <a:buFont typeface="Calibri"/>
              <a:buNone/>
            </a:pPr>
            <a:r>
              <a:rPr b="1" lang="en-US" sz="3500">
                <a:solidFill>
                  <a:srgbClr val="FF0000"/>
                </a:solidFill>
                <a:latin typeface="Calibri"/>
                <a:ea typeface="Calibri"/>
                <a:cs typeface="Calibri"/>
                <a:sym typeface="Calibri"/>
              </a:rPr>
              <a:t>Listening Script</a:t>
            </a:r>
            <a:endParaRPr sz="3500">
              <a:solidFill>
                <a:srgbClr val="FF0000"/>
              </a:solidFill>
              <a:latin typeface="Garamond"/>
              <a:ea typeface="Garamond"/>
              <a:cs typeface="Garamond"/>
              <a:sym typeface="Garamond"/>
            </a:endParaRPr>
          </a:p>
        </p:txBody>
      </p:sp>
      <p:sp>
        <p:nvSpPr>
          <p:cNvPr id="587" name="Google Shape;587;p6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8" name="Google Shape;588;p6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89" name="Google Shape;589;p6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90" name="Google Shape;590;p60"/>
          <p:cNvSpPr txBox="1"/>
          <p:nvPr/>
        </p:nvSpPr>
        <p:spPr>
          <a:xfrm>
            <a:off x="889000" y="2101500"/>
            <a:ext cx="9862800" cy="34446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Hello?</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Hello Roger? This is Ann.</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Oh hi, Ann. How have you been? And how’s your new apartment </a:t>
            </a:r>
            <a:r>
              <a:rPr b="1" lang="en-US" sz="1900">
                <a:solidFill>
                  <a:srgbClr val="070707"/>
                </a:solidFill>
                <a:highlight>
                  <a:srgbClr val="FFFFFF"/>
                </a:highlight>
                <a:latin typeface="Helvetica Neue"/>
                <a:ea typeface="Helvetica Neue"/>
                <a:cs typeface="Helvetica Neue"/>
                <a:sym typeface="Helvetica Neue"/>
              </a:rPr>
              <a:t>working out</a:t>
            </a:r>
            <a:r>
              <a:rPr lang="en-US" sz="1900">
                <a:solidFill>
                  <a:srgbClr val="070707"/>
                </a:solidFill>
                <a:highlight>
                  <a:srgbClr val="FFFFFF"/>
                </a:highlight>
                <a:latin typeface="Helvetica Neue"/>
                <a:ea typeface="Helvetica Neue"/>
                <a:cs typeface="Helvetica Neue"/>
                <a:sym typeface="Helvetica Neue"/>
              </a:rPr>
              <a:t>?</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Well, that’s what I’m calling about. You see, I’ve decided to look for a new place.</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Oh, what’s the problem with your place now? I thought you liked the apartment.</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110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Oh, I do, but it’s a little far from campus, and the </a:t>
            </a:r>
            <a:r>
              <a:rPr b="1" lang="en-US" sz="1900">
                <a:solidFill>
                  <a:srgbClr val="070707"/>
                </a:solidFill>
                <a:highlight>
                  <a:srgbClr val="FFFFFF"/>
                </a:highlight>
                <a:latin typeface="Helvetica Neue"/>
                <a:ea typeface="Helvetica Neue"/>
                <a:cs typeface="Helvetica Neue"/>
                <a:sym typeface="Helvetica Neue"/>
              </a:rPr>
              <a:t>commute </a:t>
            </a:r>
            <a:r>
              <a:rPr lang="en-US" sz="1900">
                <a:solidFill>
                  <a:srgbClr val="070707"/>
                </a:solidFill>
                <a:highlight>
                  <a:srgbClr val="FFFFFF"/>
                </a:highlight>
                <a:latin typeface="Helvetica Neue"/>
                <a:ea typeface="Helvetica Neue"/>
                <a:cs typeface="Helvetica Neue"/>
                <a:sym typeface="Helvetica Neue"/>
              </a:rPr>
              <a:t>is just killing me. Do you think you could help? I thought you might know more about the housing situation near the school.</a:t>
            </a:r>
            <a:endParaRPr sz="1900">
              <a:solidFill>
                <a:srgbClr val="070707"/>
              </a:solidFill>
              <a:highlight>
                <a:srgbClr val="FFFFFF"/>
              </a:highlight>
              <a:latin typeface="Helvetica Neue"/>
              <a:ea typeface="Helvetica Neue"/>
              <a:cs typeface="Helvetica Neue"/>
              <a:sym typeface="Helvetica Neue"/>
            </a:endParaRPr>
          </a:p>
        </p:txBody>
      </p:sp>
      <p:pic>
        <p:nvPicPr>
          <p:cNvPr id="591" name="Google Shape;591;p60"/>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592" name="Google Shape;592;p6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6" name="Shape 596"/>
        <p:cNvGrpSpPr/>
        <p:nvPr/>
      </p:nvGrpSpPr>
      <p:grpSpPr>
        <a:xfrm>
          <a:off x="0" y="0"/>
          <a:ext cx="0" cy="0"/>
          <a:chOff x="0" y="0"/>
          <a:chExt cx="0" cy="0"/>
        </a:xfrm>
      </p:grpSpPr>
      <p:sp>
        <p:nvSpPr>
          <p:cNvPr id="597" name="Google Shape;597;p6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8" name="Google Shape;598;p6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599" name="Google Shape;599;p6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00" name="Google Shape;600;p6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601" name="Google Shape;601;p6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02" name="Google Shape;602;p61"/>
          <p:cNvSpPr txBox="1"/>
          <p:nvPr/>
        </p:nvSpPr>
        <p:spPr>
          <a:xfrm>
            <a:off x="889000" y="2202738"/>
            <a:ext cx="9862800" cy="39219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Okay, what’s your budget like? I mean, how much do you want to spend on rent?</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Uh, somewhere under $200 a month, including </a:t>
            </a:r>
            <a:r>
              <a:rPr b="1" lang="en-US" sz="1900">
                <a:solidFill>
                  <a:srgbClr val="070707"/>
                </a:solidFill>
                <a:highlight>
                  <a:srgbClr val="FFFFFF"/>
                </a:highlight>
                <a:latin typeface="Helvetica Neue"/>
                <a:ea typeface="Helvetica Neue"/>
                <a:cs typeface="Helvetica Neue"/>
                <a:sym typeface="Helvetica Neue"/>
              </a:rPr>
              <a:t>utilities</a:t>
            </a:r>
            <a:r>
              <a:rPr lang="en-US" sz="1900">
                <a:solidFill>
                  <a:srgbClr val="070707"/>
                </a:solidFill>
                <a:highlight>
                  <a:srgbClr val="FFFFFF"/>
                </a:highlight>
                <a:latin typeface="Helvetica Neue"/>
                <a:ea typeface="Helvetica Neue"/>
                <a:cs typeface="Helvetica Neue"/>
                <a:sym typeface="Helvetica Neue"/>
              </a:rPr>
              <a:t>, if I could. Oh, and I’d prefer to rent a </a:t>
            </a:r>
            <a:r>
              <a:rPr b="1" lang="en-US" sz="1900">
                <a:solidFill>
                  <a:srgbClr val="070707"/>
                </a:solidFill>
                <a:highlight>
                  <a:srgbClr val="FFFFFF"/>
                </a:highlight>
                <a:latin typeface="Helvetica Neue"/>
                <a:ea typeface="Helvetica Neue"/>
                <a:cs typeface="Helvetica Neue"/>
                <a:sym typeface="Helvetica Neue"/>
              </a:rPr>
              <a:t>furnished </a:t>
            </a:r>
            <a:r>
              <a:rPr lang="en-US" sz="1900">
                <a:solidFill>
                  <a:srgbClr val="070707"/>
                </a:solidFill>
                <a:highlight>
                  <a:srgbClr val="FFFFFF"/>
                </a:highlight>
                <a:latin typeface="Helvetica Neue"/>
                <a:ea typeface="Helvetica Neue"/>
                <a:cs typeface="Helvetica Neue"/>
                <a:sym typeface="Helvetica Neue"/>
              </a:rPr>
              <a:t>apartment.</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Hmm. And anything else?</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Yeah, I need a parking space.</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Well, I know there’s an apartment complex around the corner that seems to have a few </a:t>
            </a:r>
            <a:r>
              <a:rPr b="1" lang="en-US" sz="1900">
                <a:solidFill>
                  <a:srgbClr val="070707"/>
                </a:solidFill>
                <a:highlight>
                  <a:srgbClr val="FFFFFF"/>
                </a:highlight>
                <a:latin typeface="Helvetica Neue"/>
                <a:ea typeface="Helvetica Neue"/>
                <a:cs typeface="Helvetica Neue"/>
                <a:sym typeface="Helvetica Neue"/>
              </a:rPr>
              <a:t>vacancies</a:t>
            </a:r>
            <a:r>
              <a:rPr lang="en-US" sz="1900">
                <a:solidFill>
                  <a:srgbClr val="070707"/>
                </a:solidFill>
                <a:highlight>
                  <a:srgbClr val="FFFFFF"/>
                </a:highlight>
                <a:latin typeface="Helvetica Neue"/>
                <a:ea typeface="Helvetica Neue"/>
                <a:cs typeface="Helvetica Neue"/>
                <a:sym typeface="Helvetica Neue"/>
              </a:rPr>
              <a:t>. I’ll drop by there on my way to class today.</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Ann</a:t>
            </a:r>
            <a:r>
              <a:rPr lang="en-US" sz="1900">
                <a:solidFill>
                  <a:srgbClr val="070707"/>
                </a:solidFill>
                <a:highlight>
                  <a:srgbClr val="FFFFFF"/>
                </a:highlight>
                <a:latin typeface="Helvetica Neue"/>
                <a:ea typeface="Helvetica Neue"/>
                <a:cs typeface="Helvetica Neue"/>
                <a:sym typeface="Helvetica Neue"/>
              </a:rPr>
              <a:t>: Hey, thanks a lot.</a:t>
            </a:r>
            <a:endParaRPr sz="1900">
              <a:solidFill>
                <a:srgbClr val="070707"/>
              </a:solidFill>
              <a:highlight>
                <a:srgbClr val="FFFFFF"/>
              </a:highlight>
              <a:latin typeface="Helvetica Neue"/>
              <a:ea typeface="Helvetica Neue"/>
              <a:cs typeface="Helvetica Neue"/>
              <a:sym typeface="Helvetica Neue"/>
            </a:endParaRPr>
          </a:p>
          <a:p>
            <a:pPr indent="0" lvl="0" marL="0" rtl="0" algn="l">
              <a:lnSpc>
                <a:spcPct val="115000"/>
              </a:lnSpc>
              <a:spcBef>
                <a:spcPts val="1100"/>
              </a:spcBef>
              <a:spcAft>
                <a:spcPts val="0"/>
              </a:spcAft>
              <a:buClr>
                <a:schemeClr val="dk1"/>
              </a:buClr>
              <a:buSzPts val="1100"/>
              <a:buFont typeface="Arial"/>
              <a:buNone/>
            </a:pPr>
            <a:r>
              <a:rPr b="1" lang="en-US" sz="1900">
                <a:solidFill>
                  <a:srgbClr val="070707"/>
                </a:solidFill>
                <a:highlight>
                  <a:srgbClr val="FFFFFF"/>
                </a:highlight>
                <a:latin typeface="Helvetica Neue"/>
                <a:ea typeface="Helvetica Neue"/>
                <a:cs typeface="Helvetica Neue"/>
                <a:sym typeface="Helvetica Neue"/>
              </a:rPr>
              <a:t>Roger</a:t>
            </a:r>
            <a:r>
              <a:rPr lang="en-US" sz="1900">
                <a:solidFill>
                  <a:srgbClr val="070707"/>
                </a:solidFill>
                <a:highlight>
                  <a:srgbClr val="FFFFFF"/>
                </a:highlight>
                <a:latin typeface="Helvetica Neue"/>
                <a:ea typeface="Helvetica Neue"/>
                <a:cs typeface="Helvetica Neue"/>
                <a:sym typeface="Helvetica Neue"/>
              </a:rPr>
              <a:t>: No problem.</a:t>
            </a:r>
            <a:endParaRPr sz="1900">
              <a:solidFill>
                <a:srgbClr val="070707"/>
              </a:solidFill>
              <a:highlight>
                <a:srgbClr val="FFFFFF"/>
              </a:highlight>
              <a:latin typeface="Helvetica Neue"/>
              <a:ea typeface="Helvetica Neue"/>
              <a:cs typeface="Helvetica Neue"/>
              <a:sym typeface="Helvetica Neue"/>
            </a:endParaRPr>
          </a:p>
        </p:txBody>
      </p:sp>
      <p:pic>
        <p:nvPicPr>
          <p:cNvPr id="603" name="Google Shape;603;p61"/>
          <p:cNvPicPr preferRelativeResize="0"/>
          <p:nvPr/>
        </p:nvPicPr>
        <p:blipFill rotWithShape="1">
          <a:blip r:embed="rId3">
            <a:alphaModFix/>
          </a:blip>
          <a:srcRect b="0" l="0" r="0" t="0"/>
          <a:stretch/>
        </p:blipFill>
        <p:spPr>
          <a:xfrm>
            <a:off x="9497100" y="87725"/>
            <a:ext cx="2383725" cy="995549"/>
          </a:xfrm>
          <a:prstGeom prst="rect">
            <a:avLst/>
          </a:prstGeom>
          <a:noFill/>
          <a:ln>
            <a:noFill/>
          </a:ln>
        </p:spPr>
      </p:pic>
      <p:sp>
        <p:nvSpPr>
          <p:cNvPr id="604" name="Google Shape;604;p6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9" name="Shape 609"/>
        <p:cNvGrpSpPr/>
        <p:nvPr/>
      </p:nvGrpSpPr>
      <p:grpSpPr>
        <a:xfrm>
          <a:off x="0" y="0"/>
          <a:ext cx="0" cy="0"/>
          <a:chOff x="0" y="0"/>
          <a:chExt cx="0" cy="0"/>
        </a:xfrm>
      </p:grpSpPr>
      <p:pic>
        <p:nvPicPr>
          <p:cNvPr id="610" name="Google Shape;610;p62"/>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611" name="Google Shape;611;p62"/>
          <p:cNvPicPr preferRelativeResize="0"/>
          <p:nvPr/>
        </p:nvPicPr>
        <p:blipFill rotWithShape="1">
          <a:blip r:embed="rId4">
            <a:alphaModFix/>
          </a:blip>
          <a:srcRect b="0" l="0" r="0" t="0"/>
          <a:stretch/>
        </p:blipFill>
        <p:spPr>
          <a:xfrm>
            <a:off x="367466" y="485415"/>
            <a:ext cx="2758842" cy="753090"/>
          </a:xfrm>
          <a:prstGeom prst="rect">
            <a:avLst/>
          </a:prstGeom>
          <a:noFill/>
          <a:ln>
            <a:noFill/>
          </a:ln>
        </p:spPr>
      </p:pic>
      <p:pic>
        <p:nvPicPr>
          <p:cNvPr id="612" name="Google Shape;612;p62"/>
          <p:cNvPicPr preferRelativeResize="0"/>
          <p:nvPr/>
        </p:nvPicPr>
        <p:blipFill rotWithShape="1">
          <a:blip r:embed="rId5">
            <a:alphaModFix/>
          </a:blip>
          <a:srcRect b="0" l="0" r="0" t="0"/>
          <a:stretch/>
        </p:blipFill>
        <p:spPr>
          <a:xfrm>
            <a:off x="9497088" y="87721"/>
            <a:ext cx="2383738" cy="1125123"/>
          </a:xfrm>
          <a:prstGeom prst="rect">
            <a:avLst/>
          </a:prstGeom>
          <a:noFill/>
          <a:ln>
            <a:noFill/>
          </a:ln>
        </p:spPr>
      </p:pic>
      <p:sp>
        <p:nvSpPr>
          <p:cNvPr id="613" name="Google Shape;613;p62"/>
          <p:cNvSpPr txBox="1"/>
          <p:nvPr/>
        </p:nvSpPr>
        <p:spPr>
          <a:xfrm>
            <a:off x="534381" y="5945200"/>
            <a:ext cx="45246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sp>
        <p:nvSpPr>
          <p:cNvPr id="614" name="Google Shape;614;p62"/>
          <p:cNvSpPr/>
          <p:nvPr/>
        </p:nvSpPr>
        <p:spPr>
          <a:xfrm>
            <a:off x="1340017" y="1410088"/>
            <a:ext cx="9652637" cy="4308315"/>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15" name="Google Shape;615;p62"/>
          <p:cNvSpPr/>
          <p:nvPr/>
        </p:nvSpPr>
        <p:spPr>
          <a:xfrm>
            <a:off x="1468709" y="1526062"/>
            <a:ext cx="9473700" cy="4142400"/>
          </a:xfrm>
          <a:prstGeom prst="rect">
            <a:avLst/>
          </a:prstGeom>
          <a:blipFill rotWithShape="1">
            <a:blip r:embed="rId6">
              <a:alphaModFix/>
            </a:blip>
            <a:tile algn="ctr" flip="none" tx="0" sx="99000" ty="-381000" sy="98002"/>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