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1" r:id="rId4"/>
    <p:sldId id="262" r:id="rId5"/>
    <p:sldId id="263" r:id="rId6"/>
    <p:sldId id="264" r:id="rId7"/>
    <p:sldId id="266" r:id="rId8"/>
    <p:sldId id="265" r:id="rId9"/>
    <p:sldId id="269" r:id="rId10"/>
    <p:sldId id="273" r:id="rId11"/>
    <p:sldId id="272" r:id="rId12"/>
    <p:sldId id="268" r:id="rId13"/>
    <p:sldId id="274" r:id="rId14"/>
    <p:sldId id="260" r:id="rId1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86"/>
    <p:restoredTop sz="91429"/>
  </p:normalViewPr>
  <p:slideViewPr>
    <p:cSldViewPr snapToGrid="0">
      <p:cViewPr varScale="1">
        <p:scale>
          <a:sx n="156" d="100"/>
          <a:sy n="156" d="100"/>
        </p:scale>
        <p:origin x="1168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62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9B591-6EE9-AF89-B5FA-7E59EB5A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D3BC2-7790-D6D7-0688-C163ACFFD8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8250A3-67E1-4EA1-4CCF-60CF40F24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E89E3-3259-814A-E2C5-75F5AA368D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99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4CCF1-CFA1-C904-840A-ABE02F92E3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5E7E8E-3E92-E87B-5B81-3B116F2FAE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20D3BB-1678-21F2-EF41-9ED2027910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B0BD2-AC22-5531-D35B-46B047328E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76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62122-53F0-E72C-3770-E07776C46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755FC-1545-3944-6E51-79B613B76E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A8A19-B393-17C7-23ED-47B4CD288E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8E70A2-F452-374D-1743-5354C12B13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25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4E279-327A-5C9E-8E4B-00639019A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20F562-B89B-3D6B-8A3F-438E6BA00D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0B73F-77C4-ABE8-C63A-EE23766CB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4617B7-C5FA-B240-4A45-21C7E4AC44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030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33263-1EE9-1C5C-937D-834967782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4C9F6D-9B72-5987-2ABE-71CAFA113A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2730D0-8007-CF0E-DC2C-B981CEEEC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A210A-BBF6-CCCA-A5A1-C6FD106F43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963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D492D-4150-80A5-4747-FD69FC587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94C68A-A45A-E20E-3572-F1651F626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C8DDDA-D095-4F3C-5678-FDE3F20B9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A11037-EDEF-D8E0-2054-00BC4403FF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583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CA8A1-0D75-E9D7-2C60-140160568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CFAE6E-730C-03B6-5A1A-56CA18F62B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B55887-1398-B328-44D3-9DDC948225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8392B2-6163-0096-1B88-B5EE608857C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109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42D89-F0A1-4CEE-64E9-02615640F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D4DBF0-9206-ED49-8AB4-F23B4B2C98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C59B63-26E8-B8AF-698E-7CC3F8A5E4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2C15CC-41FD-E81E-A990-9168C7D124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8697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6220F-27F4-27CD-4FD3-00C203B5B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53C6DE-CCA0-1EE5-49D1-CB2FCFFAF0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DFB2E3-70E5-853D-D3C3-FD5901E874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7A865C-7C4E-2755-3375-DAFEF9AEB4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64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437F4-78F7-C29D-52E3-8740BF068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FE1CE6-7611-09D0-C060-B28A782AB0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BD177F6-5E84-56CD-43E4-A44FE47D40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5D79B8-D621-A7CA-9551-4CB86F77DB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6278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9FD07-0723-4A55-D237-39E4546411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C42852-D933-DA81-ECFD-37A692E056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C522D7F-B64F-4BEA-CA6F-F974E27FE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05FF4D-ED7A-38BF-5B93-02775030BDB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3131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openxmlformats.org/officeDocument/2006/relationships/image" Target="../media/image10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ggle.com/datasets/rahulogoel/isot-fake-news-dataset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2056019" y="-1222724"/>
            <a:ext cx="5032058" cy="5032058"/>
          </a:xfrm>
          <a:prstGeom prst="ellipse">
            <a:avLst/>
          </a:prstGeom>
          <a:solidFill>
            <a:srgbClr val="4990E2">
              <a:alpha val="10000"/>
            </a:srgbClr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762000" y="1865065"/>
            <a:ext cx="7620000" cy="9397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4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A Comparative Study of Fake News Detection Using Machine Learning, Deep Learning, and Large Language Models</a:t>
            </a:r>
            <a:endParaRPr lang="en-US" sz="1940" dirty="0"/>
          </a:p>
        </p:txBody>
      </p:sp>
      <p:sp>
        <p:nvSpPr>
          <p:cNvPr id="4" name="StaticPath"/>
          <p:cNvSpPr/>
          <p:nvPr/>
        </p:nvSpPr>
        <p:spPr>
          <a:xfrm>
            <a:off x="7190137" y="3357658"/>
            <a:ext cx="2394585" cy="2394585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5" name="StaticPath"/>
          <p:cNvSpPr/>
          <p:nvPr/>
        </p:nvSpPr>
        <p:spPr>
          <a:xfrm>
            <a:off x="-957929" y="-1222724"/>
            <a:ext cx="1991678" cy="1991677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6" name="StaticPath"/>
          <p:cNvSpPr/>
          <p:nvPr/>
        </p:nvSpPr>
        <p:spPr>
          <a:xfrm>
            <a:off x="303609" y="4340114"/>
            <a:ext cx="571500" cy="571500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7" name="StaticPath"/>
          <p:cNvSpPr/>
          <p:nvPr/>
        </p:nvSpPr>
        <p:spPr>
          <a:xfrm>
            <a:off x="939165" y="4348163"/>
            <a:ext cx="571500" cy="571500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8" name="StaticPath"/>
          <p:cNvSpPr/>
          <p:nvPr/>
        </p:nvSpPr>
        <p:spPr>
          <a:xfrm>
            <a:off x="620268" y="4338923"/>
            <a:ext cx="571500" cy="571500"/>
          </a:xfrm>
          <a:prstGeom prst="ellipse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9" name="StaticText"/>
          <p:cNvSpPr/>
          <p:nvPr/>
        </p:nvSpPr>
        <p:spPr>
          <a:xfrm>
            <a:off x="2512933" y="3688985"/>
            <a:ext cx="4438317" cy="153700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>
                <a:solidFill>
                  <a:srgbClr val="333333"/>
                </a:solidFill>
                <a:latin typeface="OpenSans-Regular" pitchFamily="34" charset="0"/>
                <a:ea typeface="OpenSans-Regular" pitchFamily="34" charset="-122"/>
                <a:cs typeface="OpenSans-Regular" pitchFamily="34" charset="-120"/>
              </a:rPr>
              <a:t>Prepared By 
Name: Rayan Shukri  	ID No.:  251000636 
Name: Sultan Hassan  	ID No.: 251002896 
Subervized by
Wesam Ahmed 
</a:t>
            </a:r>
            <a:endParaRPr lang="en-US" sz="1400"/>
          </a:p>
        </p:txBody>
      </p:sp>
      <p:pic>
        <p:nvPicPr>
          <p:cNvPr id="10" name="StaticImage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1250" y="-276368"/>
            <a:ext cx="1789557" cy="1353788"/>
          </a:xfrm>
          <a:prstGeom prst="rect">
            <a:avLst/>
          </a:prstGeom>
        </p:spPr>
      </p:pic>
      <p:pic>
        <p:nvPicPr>
          <p:cNvPr id="11" name="Picture 10" descr="Close-up of a magnifying glass on a blue background&#10;&#10;AI-generated content may be incorrect.">
            <a:extLst>
              <a:ext uri="{FF2B5EF4-FFF2-40B4-BE49-F238E27FC236}">
                <a16:creationId xmlns:a16="http://schemas.microsoft.com/office/drawing/2014/main" id="{CBBA38CD-8B23-1BE5-F0B8-56FB1D77B76A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57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2000"/>
                    </a14:imgEffect>
                    <a14:imgEffect>
                      <a14:brightnessContrast contrast="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2911" y="134520"/>
            <a:ext cx="3001448" cy="169281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ts val="2940"/>
              </a:lnSpc>
            </a:pPr>
            <a:r>
              <a:rPr lang="en-US" sz="2400" b="1" dirty="0">
                <a:solidFill>
                  <a:schemeClr val="accent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Presentation Outline</a:t>
            </a:r>
          </a:p>
        </p:txBody>
      </p:sp>
      <p:sp>
        <p:nvSpPr>
          <p:cNvPr id="4" name="Subtitle 1"/>
          <p:cNvSpPr/>
          <p:nvPr/>
        </p:nvSpPr>
        <p:spPr>
          <a:xfrm>
            <a:off x="861130" y="1761596"/>
            <a:ext cx="5238750" cy="1620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Introduction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Objective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Contribution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Related work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Proposed framework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Results and Analysis</a:t>
            </a:r>
          </a:p>
          <a:p>
            <a:pPr algn="l">
              <a:lnSpc>
                <a:spcPct val="150000"/>
              </a:lnSpc>
            </a:pPr>
            <a:endParaRPr lang="en-US" b="1" dirty="0">
              <a:solidFill>
                <a:srgbClr val="000000"/>
              </a:solidFill>
              <a:latin typeface="OpenSans-Bold" pitchFamily="34" charset="0"/>
              <a:ea typeface="OpenSans-Bold" pitchFamily="34" charset="-122"/>
              <a:cs typeface="OpenSans-Bold" pitchFamily="34" charset="-120"/>
            </a:endParaRPr>
          </a:p>
        </p:txBody>
      </p:sp>
      <p:sp>
        <p:nvSpPr>
          <p:cNvPr id="9" name="Paragraph 3"/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/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/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StaticPath">
            <a:extLst>
              <a:ext uri="{FF2B5EF4-FFF2-40B4-BE49-F238E27FC236}">
                <a16:creationId xmlns:a16="http://schemas.microsoft.com/office/drawing/2014/main" id="{DE7F0937-FBBE-0F9E-8DCA-549B8C8F7324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BE5C6A-04D0-0B54-D199-4460D684D7A1}"/>
              </a:ext>
            </a:extLst>
          </p:cNvPr>
          <p:cNvSpPr txBox="1"/>
          <p:nvPr/>
        </p:nvSpPr>
        <p:spPr>
          <a:xfrm rot="5400000">
            <a:off x="6690580" y="2072222"/>
            <a:ext cx="3169476" cy="85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9E97E-5461-2D93-2EC5-77B1800FC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8FF5A45-E227-CBEF-90C0-FB1D52856DB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chemeClr val="accent1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Introduction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4" name="Subtitle 1">
            <a:extLst>
              <a:ext uri="{FF2B5EF4-FFF2-40B4-BE49-F238E27FC236}">
                <a16:creationId xmlns:a16="http://schemas.microsoft.com/office/drawing/2014/main" id="{FEF15C38-B8EE-82F8-5C94-80CF0F60C4D0}"/>
              </a:ext>
            </a:extLst>
          </p:cNvPr>
          <p:cNvSpPr/>
          <p:nvPr/>
        </p:nvSpPr>
        <p:spPr>
          <a:xfrm>
            <a:off x="874243" y="2450663"/>
            <a:ext cx="5238750" cy="24217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What is Fake News?</a:t>
            </a:r>
            <a:endParaRPr lang="en-US" sz="1600" dirty="0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dirty="0">
                <a:ea typeface="+mn-lt"/>
                <a:cs typeface="+mn-lt"/>
              </a:rPr>
              <a:t>Fake news = false or misleading content presented as</a:t>
            </a:r>
          </a:p>
          <a:p>
            <a:pPr>
              <a:lnSpc>
                <a:spcPct val="150000"/>
              </a:lnSpc>
            </a:pPr>
            <a:r>
              <a:rPr lang="en-US" sz="1600" dirty="0">
                <a:ea typeface="+mn-lt"/>
                <a:cs typeface="+mn-lt"/>
              </a:rPr>
              <a:t>       real news.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i="1" dirty="0">
                <a:ea typeface="+mn-lt"/>
                <a:cs typeface="+mn-lt"/>
              </a:rPr>
              <a:t>Goal:</a:t>
            </a:r>
            <a:r>
              <a:rPr lang="en-US" sz="1600" dirty="0">
                <a:ea typeface="+mn-lt"/>
                <a:cs typeface="+mn-lt"/>
              </a:rPr>
              <a:t> influence opinions or serve political/financial interests.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dirty="0">
                <a:ea typeface="+mn-lt"/>
                <a:cs typeface="+mn-lt"/>
              </a:rPr>
              <a:t>Social media algorithms amplify and accelerate its spread.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i="1" dirty="0">
                <a:ea typeface="+mn-lt"/>
                <a:cs typeface="+mn-lt"/>
              </a:rPr>
              <a:t>Example: </a:t>
            </a:r>
            <a:r>
              <a:rPr lang="en-US" sz="1600" dirty="0">
                <a:ea typeface="+mn-lt"/>
                <a:cs typeface="+mn-lt"/>
              </a:rPr>
              <a:t>COVID-19 misinformation caused real-world harm.</a:t>
            </a:r>
            <a:endParaRPr lang="en-US" sz="1600" dirty="0"/>
          </a:p>
          <a:p>
            <a:pPr>
              <a:lnSpc>
                <a:spcPct val="150000"/>
              </a:lnSpc>
            </a:pPr>
            <a:r>
              <a:rPr lang="en-US" sz="1600" b="1" dirty="0"/>
              <a:t>Role of AI:</a:t>
            </a:r>
            <a:endParaRPr lang="en-US" sz="1600" dirty="0"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sz="1600" dirty="0"/>
              <a:t>Enhances accuracy, scalability, and adaptability.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0CF9872E-8730-E7C0-7263-02D577EE3A99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99F88EE4-A0B3-97BD-737D-03DAD2C07FD8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34EFFFE6-9E48-7198-4118-6EBCD0A9B5AE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StaticPath">
            <a:extLst>
              <a:ext uri="{FF2B5EF4-FFF2-40B4-BE49-F238E27FC236}">
                <a16:creationId xmlns:a16="http://schemas.microsoft.com/office/drawing/2014/main" id="{2C84B110-B323-D413-207B-9B8260DAE66A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5DF878-BE68-1E48-B945-E4489F298897}"/>
              </a:ext>
            </a:extLst>
          </p:cNvPr>
          <p:cNvSpPr txBox="1"/>
          <p:nvPr/>
        </p:nvSpPr>
        <p:spPr>
          <a:xfrm rot="5400000">
            <a:off x="6690580" y="2058692"/>
            <a:ext cx="3169476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BACKGROUND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pic>
        <p:nvPicPr>
          <p:cNvPr id="7" name="Picture 6" descr="A magnifying glass with words&#10;&#10;AI-generated content may be incorrect.">
            <a:extLst>
              <a:ext uri="{FF2B5EF4-FFF2-40B4-BE49-F238E27FC236}">
                <a16:creationId xmlns:a16="http://schemas.microsoft.com/office/drawing/2014/main" id="{C60CD7D1-3BD2-262B-8C8F-694CE8D0C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4125" y="133374"/>
            <a:ext cx="1663457" cy="166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8377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5AE1F-8ACF-4DFA-D498-0158B9EDF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A8847ED1-8AC6-5505-7D55-3339EE848AD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chemeClr val="accent1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Objective</a:t>
            </a:r>
            <a:endParaRPr lang="en-US" sz="2000" dirty="0">
              <a:solidFill>
                <a:schemeClr val="accent1"/>
              </a:solidFill>
            </a:endParaRPr>
          </a:p>
        </p:txBody>
      </p:sp>
      <p:sp>
        <p:nvSpPr>
          <p:cNvPr id="4" name="Subtitle 1">
            <a:extLst>
              <a:ext uri="{FF2B5EF4-FFF2-40B4-BE49-F238E27FC236}">
                <a16:creationId xmlns:a16="http://schemas.microsoft.com/office/drawing/2014/main" id="{5A3F2AA9-25BE-33C9-4B1F-6EBBB4DAB3D3}"/>
              </a:ext>
            </a:extLst>
          </p:cNvPr>
          <p:cNvSpPr/>
          <p:nvPr/>
        </p:nvSpPr>
        <p:spPr>
          <a:xfrm>
            <a:off x="768668" y="2089951"/>
            <a:ext cx="5238750" cy="24217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50000"/>
              </a:lnSpc>
            </a:pPr>
            <a:endParaRPr lang="en-US" sz="1400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408C4D41-53E5-EA30-962C-852A644CC8A1}"/>
              </a:ext>
            </a:extLst>
          </p:cNvPr>
          <p:cNvSpPr/>
          <p:nvPr/>
        </p:nvSpPr>
        <p:spPr>
          <a:xfrm>
            <a:off x="768668" y="3198222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endParaRPr lang="en-US" sz="1200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2C77FEDA-A205-8CAA-4B11-722B58FC9C29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35EC4E74-CDEE-8C32-E9E9-44B962A4D2C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D5953F-32E9-BD33-3A06-FC9B3A32A466}"/>
              </a:ext>
            </a:extLst>
          </p:cNvPr>
          <p:cNvSpPr txBox="1"/>
          <p:nvPr/>
        </p:nvSpPr>
        <p:spPr>
          <a:xfrm>
            <a:off x="914400" y="1281793"/>
            <a:ext cx="5464628" cy="22701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/>
              <a:t>Explore and compare three major AI paradigms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Machine Learning (ML)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Deep Learning (DL)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Large Language Models (LLMs)</a:t>
            </a:r>
            <a:endParaRPr lang="en-US" sz="1600" b="1">
              <a:ea typeface="Calibri"/>
              <a:cs typeface="Calibri"/>
            </a:endParaRPr>
          </a:p>
          <a:p>
            <a:pPr indent="-171450">
              <a:lnSpc>
                <a:spcPct val="150000"/>
              </a:lnSpc>
              <a:buFont typeface="Arial"/>
              <a:buChar char="•"/>
            </a:pPr>
            <a:endParaRPr lang="en-US" sz="1600" b="1"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sz="1600">
                <a:ea typeface="Calibri"/>
                <a:cs typeface="Calibri"/>
              </a:rPr>
              <a:t>In terms of their</a:t>
            </a:r>
            <a:r>
              <a:rPr lang="en-US" sz="1600" b="1">
                <a:ea typeface="Calibri"/>
                <a:cs typeface="Calibri"/>
              </a:rPr>
              <a:t> strengths, weaknesses, </a:t>
            </a:r>
            <a:r>
              <a:rPr lang="en-US" sz="1600">
                <a:ea typeface="Calibri"/>
                <a:cs typeface="Calibri"/>
              </a:rPr>
              <a:t>and</a:t>
            </a:r>
            <a:r>
              <a:rPr lang="en-US" sz="1600" b="1">
                <a:ea typeface="Calibri"/>
                <a:cs typeface="Calibri"/>
              </a:rPr>
              <a:t> effectiveness.</a:t>
            </a:r>
            <a:endParaRPr lang="en-US"/>
          </a:p>
        </p:txBody>
      </p:sp>
      <p:sp>
        <p:nvSpPr>
          <p:cNvPr id="6" name="StaticPath">
            <a:extLst>
              <a:ext uri="{FF2B5EF4-FFF2-40B4-BE49-F238E27FC236}">
                <a16:creationId xmlns:a16="http://schemas.microsoft.com/office/drawing/2014/main" id="{56B16845-A6CA-7F5A-A6AB-7B00C063BD44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694DB9-CEC5-E975-0B84-5E6696BCE6B3}"/>
              </a:ext>
            </a:extLst>
          </p:cNvPr>
          <p:cNvSpPr txBox="1"/>
          <p:nvPr/>
        </p:nvSpPr>
        <p:spPr>
          <a:xfrm rot="5400000">
            <a:off x="6690580" y="2058692"/>
            <a:ext cx="3169476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BACKGROUND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40902133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9023B-22C0-95C3-99B9-4BB9E5C2A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ACC4C69-CAAF-5500-2F1E-A25E422A0ECA}"/>
              </a:ext>
            </a:extLst>
          </p:cNvPr>
          <p:cNvSpPr/>
          <p:nvPr/>
        </p:nvSpPr>
        <p:spPr>
          <a:xfrm>
            <a:off x="1059656" y="446246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b="1" dirty="0">
                <a:solidFill>
                  <a:schemeClr val="accent1"/>
                </a:solidFill>
                <a:latin typeface="Montserrat Bold"/>
                <a:ea typeface="Montserrat Bold"/>
                <a:cs typeface="Montserrat Bold"/>
                <a:sym typeface="Montserrat Bold"/>
              </a:rPr>
              <a:t>KEY RESEARCH CONTRIBUTIONS</a:t>
            </a:r>
          </a:p>
          <a:p>
            <a:endParaRPr lang="en-US" sz="1899" dirty="0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5911F2A0-7168-4480-3B29-E8E6176C9A92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144F2D13-D4EF-A7BA-26FA-B28178BFE50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D49EB720-AD3E-1476-822D-35C00905C768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5B3CC4-5508-C578-C856-E2EC0AD5BBBF}"/>
              </a:ext>
            </a:extLst>
          </p:cNvPr>
          <p:cNvSpPr txBox="1"/>
          <p:nvPr/>
        </p:nvSpPr>
        <p:spPr>
          <a:xfrm>
            <a:off x="914400" y="1281793"/>
            <a:ext cx="5464628" cy="331654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1600" dirty="0"/>
              <a:t>1- Implement and evaluate ML, DL, and LLMs for fake news detection.</a:t>
            </a:r>
          </a:p>
          <a:p>
            <a:pPr algn="just"/>
            <a:endParaRPr lang="en-US" sz="1600" dirty="0"/>
          </a:p>
          <a:p>
            <a:pPr algn="just"/>
            <a:r>
              <a:rPr lang="en-US" sz="1600" dirty="0"/>
              <a:t>2- Apply all models on the same datasets and compare with standard metrics.</a:t>
            </a:r>
          </a:p>
          <a:p>
            <a:pPr algn="just"/>
            <a:endParaRPr lang="en-US" sz="1600" dirty="0"/>
          </a:p>
          <a:p>
            <a:pPr algn="just"/>
            <a:r>
              <a:rPr lang="en-US" sz="1600" dirty="0"/>
              <a:t>3- Assess strengths and weaknesses in performance, robustness, and generalization.</a:t>
            </a:r>
          </a:p>
          <a:p>
            <a:pPr algn="just"/>
            <a:endParaRPr lang="en-US" sz="1600" dirty="0"/>
          </a:p>
          <a:p>
            <a:pPr algn="just"/>
            <a:r>
              <a:rPr lang="en-US" sz="1600" dirty="0"/>
              <a:t>4- Present findings to guide future researches and development.</a:t>
            </a:r>
            <a:endParaRPr lang="en-US" sz="1600" dirty="0">
              <a:ea typeface="Calibri"/>
              <a:cs typeface="Calibri"/>
            </a:endParaRPr>
          </a:p>
          <a:p>
            <a:pPr algn="just"/>
            <a:endParaRPr lang="en-US" sz="1200" dirty="0">
              <a:latin typeface="Times New Roman"/>
              <a:cs typeface="Times New Roman"/>
            </a:endParaRPr>
          </a:p>
          <a:p>
            <a:pPr>
              <a:lnSpc>
                <a:spcPct val="150000"/>
              </a:lnSpc>
            </a:pPr>
            <a:endParaRPr lang="en-US" sz="1600" dirty="0">
              <a:ea typeface="Calibri"/>
              <a:cs typeface="Calibri"/>
            </a:endParaRPr>
          </a:p>
        </p:txBody>
      </p:sp>
      <p:sp>
        <p:nvSpPr>
          <p:cNvPr id="4" name="StaticPath">
            <a:extLst>
              <a:ext uri="{FF2B5EF4-FFF2-40B4-BE49-F238E27FC236}">
                <a16:creationId xmlns:a16="http://schemas.microsoft.com/office/drawing/2014/main" id="{512509E8-C3D6-94F0-A17C-D2680A938EED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1DDF0F-11DB-BE99-7173-695E827B8CA5}"/>
              </a:ext>
            </a:extLst>
          </p:cNvPr>
          <p:cNvSpPr txBox="1"/>
          <p:nvPr/>
        </p:nvSpPr>
        <p:spPr>
          <a:xfrm rot="5400000">
            <a:off x="6690580" y="2072221"/>
            <a:ext cx="3169476" cy="85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CONTRIBUTIONS</a:t>
            </a:r>
          </a:p>
        </p:txBody>
      </p:sp>
    </p:spTree>
    <p:extLst>
      <p:ext uri="{BB962C8B-B14F-4D97-AF65-F5344CB8AC3E}">
        <p14:creationId xmlns:p14="http://schemas.microsoft.com/office/powerpoint/2010/main" val="13389424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078F1-7389-E825-CDEF-F69EFFC6E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ticPath">
            <a:extLst>
              <a:ext uri="{FF2B5EF4-FFF2-40B4-BE49-F238E27FC236}">
                <a16:creationId xmlns:a16="http://schemas.microsoft.com/office/drawing/2014/main" id="{8D24D38A-2032-E55A-AB52-5774A2E60311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2B81EF25-7611-4DCC-0EE2-D568A68B2261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7995C78-546C-D3E7-5C0D-A95E8C35C1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5789454"/>
              </p:ext>
            </p:extLst>
          </p:nvPr>
        </p:nvGraphicFramePr>
        <p:xfrm>
          <a:off x="927505" y="3593235"/>
          <a:ext cx="5632145" cy="13335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1894">
                  <a:extLst>
                    <a:ext uri="{9D8B030D-6E8A-4147-A177-3AD203B41FA5}">
                      <a16:colId xmlns:a16="http://schemas.microsoft.com/office/drawing/2014/main" val="1627120135"/>
                    </a:ext>
                  </a:extLst>
                </a:gridCol>
                <a:gridCol w="469622">
                  <a:extLst>
                    <a:ext uri="{9D8B030D-6E8A-4147-A177-3AD203B41FA5}">
                      <a16:colId xmlns:a16="http://schemas.microsoft.com/office/drawing/2014/main" val="156478923"/>
                    </a:ext>
                  </a:extLst>
                </a:gridCol>
                <a:gridCol w="783439">
                  <a:extLst>
                    <a:ext uri="{9D8B030D-6E8A-4147-A177-3AD203B41FA5}">
                      <a16:colId xmlns:a16="http://schemas.microsoft.com/office/drawing/2014/main" val="2533603245"/>
                    </a:ext>
                  </a:extLst>
                </a:gridCol>
                <a:gridCol w="782887">
                  <a:extLst>
                    <a:ext uri="{9D8B030D-6E8A-4147-A177-3AD203B41FA5}">
                      <a16:colId xmlns:a16="http://schemas.microsoft.com/office/drawing/2014/main" val="380595717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2597379676"/>
                    </a:ext>
                  </a:extLst>
                </a:gridCol>
                <a:gridCol w="861341">
                  <a:extLst>
                    <a:ext uri="{9D8B030D-6E8A-4147-A177-3AD203B41FA5}">
                      <a16:colId xmlns:a16="http://schemas.microsoft.com/office/drawing/2014/main" val="531062660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3525711231"/>
                    </a:ext>
                  </a:extLst>
                </a:gridCol>
              </a:tblGrid>
              <a:tr h="1333500"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Huang et al. [3]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2025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1460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Kaggle Fake News dataset (~5,000 articles; balanced real/fake)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Hybrid Transformer + </a:t>
                      </a:r>
                      <a:r>
                        <a:rPr lang="en-US" sz="900" kern="100" dirty="0" err="1">
                          <a:effectLst/>
                        </a:rPr>
                        <a:t>BiGRU</a:t>
                      </a:r>
                      <a:r>
                        <a:rPr lang="en-US" sz="900" kern="100" dirty="0">
                          <a:effectLst/>
                        </a:rPr>
                        <a:t> + Bayesian Optimization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 err="1">
                          <a:effectLst/>
                        </a:rPr>
                        <a:t>Transformer+BiGRU</a:t>
                      </a:r>
                      <a:r>
                        <a:rPr lang="en-US" sz="900" kern="100" dirty="0">
                          <a:effectLst/>
                        </a:rPr>
                        <a:t>: Train 100%, Test 99.67% </a:t>
                      </a:r>
                      <a:br>
                        <a:rPr lang="en-US" sz="900" kern="100" dirty="0">
                          <a:effectLst/>
                        </a:rPr>
                      </a:br>
                      <a:r>
                        <a:rPr lang="en-US" sz="900" kern="100" dirty="0" err="1">
                          <a:effectLst/>
                        </a:rPr>
                        <a:t>Transformer+BiGRU+Bayesian</a:t>
                      </a:r>
                      <a:r>
                        <a:rPr lang="en-US" sz="900" kern="100" dirty="0">
                          <a:effectLst/>
                        </a:rPr>
                        <a:t>: Train 100%, Test 99.73%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- Near-perfect detection accuracy </a:t>
                      </a:r>
                      <a:br>
                        <a:rPr lang="en-US" sz="900" kern="100" dirty="0">
                          <a:effectLst/>
                        </a:rPr>
                      </a:br>
                      <a:r>
                        <a:rPr lang="en-US" sz="900" kern="100" dirty="0">
                          <a:effectLst/>
                        </a:rPr>
                        <a:t>- Bayesian optimization improved robustness (+0.06%) 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- Small dataset (risk of overfitting) </a:t>
                      </a:r>
                      <a:br>
                        <a:rPr lang="en-US" sz="900" kern="100" dirty="0">
                          <a:effectLst/>
                        </a:rPr>
                      </a:br>
                      <a:r>
                        <a:rPr lang="en-US" sz="900" kern="100" dirty="0">
                          <a:effectLst/>
                        </a:rPr>
                        <a:t>- No testing on multilingual or multimodal datasets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53619" marR="53619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31995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1C2300-D3A3-E6F3-6050-6FB15F4326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0559137"/>
              </p:ext>
            </p:extLst>
          </p:nvPr>
        </p:nvGraphicFramePr>
        <p:xfrm>
          <a:off x="927506" y="1009284"/>
          <a:ext cx="5632145" cy="14966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1894">
                  <a:extLst>
                    <a:ext uri="{9D8B030D-6E8A-4147-A177-3AD203B41FA5}">
                      <a16:colId xmlns:a16="http://schemas.microsoft.com/office/drawing/2014/main" val="3887918922"/>
                    </a:ext>
                  </a:extLst>
                </a:gridCol>
                <a:gridCol w="469622">
                  <a:extLst>
                    <a:ext uri="{9D8B030D-6E8A-4147-A177-3AD203B41FA5}">
                      <a16:colId xmlns:a16="http://schemas.microsoft.com/office/drawing/2014/main" val="659942681"/>
                    </a:ext>
                  </a:extLst>
                </a:gridCol>
                <a:gridCol w="783439">
                  <a:extLst>
                    <a:ext uri="{9D8B030D-6E8A-4147-A177-3AD203B41FA5}">
                      <a16:colId xmlns:a16="http://schemas.microsoft.com/office/drawing/2014/main" val="932154739"/>
                    </a:ext>
                  </a:extLst>
                </a:gridCol>
                <a:gridCol w="782887">
                  <a:extLst>
                    <a:ext uri="{9D8B030D-6E8A-4147-A177-3AD203B41FA5}">
                      <a16:colId xmlns:a16="http://schemas.microsoft.com/office/drawing/2014/main" val="1345094529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986353297"/>
                    </a:ext>
                  </a:extLst>
                </a:gridCol>
                <a:gridCol w="861341">
                  <a:extLst>
                    <a:ext uri="{9D8B030D-6E8A-4147-A177-3AD203B41FA5}">
                      <a16:colId xmlns:a16="http://schemas.microsoft.com/office/drawing/2014/main" val="3253262012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444209136"/>
                    </a:ext>
                  </a:extLst>
                </a:gridCol>
              </a:tblGrid>
              <a:tr h="1496664"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 err="1">
                          <a:effectLst/>
                        </a:rPr>
                        <a:t>Hansrajh</a:t>
                      </a:r>
                      <a:r>
                        <a:rPr lang="en-US" sz="900" kern="100" dirty="0">
                          <a:effectLst/>
                        </a:rPr>
                        <a:t> et al.[1]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2021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LIAR, ISOT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Ensemble: LR, SVM, LDA, SGD, Ridge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LIAR:</a:t>
                      </a:r>
                      <a:endParaRPr lang="en-SA" sz="900" kern="100" dirty="0">
                        <a:effectLst/>
                      </a:endParaRPr>
                    </a:p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F1 = 0.682,</a:t>
                      </a:r>
                      <a:endParaRPr lang="en-SA" sz="900" kern="100" dirty="0">
                        <a:effectLst/>
                      </a:endParaRPr>
                    </a:p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Acc = 0.681, </a:t>
                      </a:r>
                      <a:endParaRPr lang="ar-SA" sz="900" kern="100" dirty="0">
                        <a:effectLst/>
                      </a:endParaRPr>
                    </a:p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ar-SA" sz="900" kern="100" dirty="0">
                        <a:effectLst/>
                      </a:endParaRPr>
                    </a:p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 ISOT:</a:t>
                      </a:r>
                      <a:endParaRPr lang="en-SA" sz="900" kern="100" dirty="0">
                        <a:effectLst/>
                      </a:endParaRPr>
                    </a:p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F1 = 0.984,</a:t>
                      </a:r>
                      <a:endParaRPr lang="en-SA" sz="900" kern="100" dirty="0">
                        <a:effectLst/>
                      </a:endParaRPr>
                    </a:p>
                    <a:p>
                      <a:pPr marL="1460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Acc = 0.985,</a:t>
                      </a:r>
                      <a:endParaRPr lang="en-SA" sz="900" kern="100" dirty="0">
                        <a:effectLst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ensemble outperformed individual classifiers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900" kern="100" dirty="0">
                        <a:effectLst/>
                      </a:endParaRPr>
                    </a:p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900" kern="100" dirty="0">
                          <a:effectLst/>
                        </a:rPr>
                        <a:t>lower accuracy on short claims, lack of contextual/social signals)</a:t>
                      </a:r>
                      <a:endParaRPr lang="en-SA" sz="9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49831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4B350BE-F32A-9395-660A-24E9BF570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921517"/>
              </p:ext>
            </p:extLst>
          </p:nvPr>
        </p:nvGraphicFramePr>
        <p:xfrm>
          <a:off x="927505" y="2472173"/>
          <a:ext cx="5632145" cy="12699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1894">
                  <a:extLst>
                    <a:ext uri="{9D8B030D-6E8A-4147-A177-3AD203B41FA5}">
                      <a16:colId xmlns:a16="http://schemas.microsoft.com/office/drawing/2014/main" val="4034436592"/>
                    </a:ext>
                  </a:extLst>
                </a:gridCol>
                <a:gridCol w="469622">
                  <a:extLst>
                    <a:ext uri="{9D8B030D-6E8A-4147-A177-3AD203B41FA5}">
                      <a16:colId xmlns:a16="http://schemas.microsoft.com/office/drawing/2014/main" val="3495659104"/>
                    </a:ext>
                  </a:extLst>
                </a:gridCol>
                <a:gridCol w="783439">
                  <a:extLst>
                    <a:ext uri="{9D8B030D-6E8A-4147-A177-3AD203B41FA5}">
                      <a16:colId xmlns:a16="http://schemas.microsoft.com/office/drawing/2014/main" val="1902638047"/>
                    </a:ext>
                  </a:extLst>
                </a:gridCol>
                <a:gridCol w="782887">
                  <a:extLst>
                    <a:ext uri="{9D8B030D-6E8A-4147-A177-3AD203B41FA5}">
                      <a16:colId xmlns:a16="http://schemas.microsoft.com/office/drawing/2014/main" val="536487577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135594417"/>
                    </a:ext>
                  </a:extLst>
                </a:gridCol>
                <a:gridCol w="861341">
                  <a:extLst>
                    <a:ext uri="{9D8B030D-6E8A-4147-A177-3AD203B41FA5}">
                      <a16:colId xmlns:a16="http://schemas.microsoft.com/office/drawing/2014/main" val="3764550742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4069004706"/>
                    </a:ext>
                  </a:extLst>
                </a:gridCol>
              </a:tblGrid>
              <a:tr h="1269953"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 err="1">
                          <a:effectLst/>
                        </a:rPr>
                        <a:t>Ajik</a:t>
                      </a:r>
                      <a:r>
                        <a:rPr lang="en-US" sz="800" kern="100" dirty="0">
                          <a:effectLst/>
                        </a:rPr>
                        <a:t> et al. [2]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2023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 err="1">
                          <a:effectLst/>
                        </a:rPr>
                        <a:t>FakeNewsNet</a:t>
                      </a:r>
                      <a:r>
                        <a:rPr lang="en-US" sz="800" kern="100" dirty="0">
                          <a:effectLst/>
                        </a:rPr>
                        <a:t>, ISOT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Optimized CNN + LSTM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Accuracy: ~94.6% (</a:t>
                      </a:r>
                      <a:r>
                        <a:rPr lang="en-US" sz="800" kern="100" dirty="0" err="1">
                          <a:effectLst/>
                        </a:rPr>
                        <a:t>FakeNewsNet</a:t>
                      </a:r>
                      <a:r>
                        <a:rPr lang="en-US" sz="800" kern="100" dirty="0">
                          <a:effectLst/>
                        </a:rPr>
                        <a:t>), ~96.1% (ISOT)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Hybrid CNN-LSTM captured both local features and sequential dependencies; outperformed baseline DL models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l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Computationally expensive; requires large labeled datasets for training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041286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86CAF74-EF0A-8959-4948-4358B9679C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60523"/>
              </p:ext>
            </p:extLst>
          </p:nvPr>
        </p:nvGraphicFramePr>
        <p:xfrm>
          <a:off x="931789" y="728024"/>
          <a:ext cx="5632145" cy="3392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61894">
                  <a:extLst>
                    <a:ext uri="{9D8B030D-6E8A-4147-A177-3AD203B41FA5}">
                      <a16:colId xmlns:a16="http://schemas.microsoft.com/office/drawing/2014/main" val="2526569963"/>
                    </a:ext>
                  </a:extLst>
                </a:gridCol>
                <a:gridCol w="469622">
                  <a:extLst>
                    <a:ext uri="{9D8B030D-6E8A-4147-A177-3AD203B41FA5}">
                      <a16:colId xmlns:a16="http://schemas.microsoft.com/office/drawing/2014/main" val="4148169594"/>
                    </a:ext>
                  </a:extLst>
                </a:gridCol>
                <a:gridCol w="783439">
                  <a:extLst>
                    <a:ext uri="{9D8B030D-6E8A-4147-A177-3AD203B41FA5}">
                      <a16:colId xmlns:a16="http://schemas.microsoft.com/office/drawing/2014/main" val="859669425"/>
                    </a:ext>
                  </a:extLst>
                </a:gridCol>
                <a:gridCol w="782887">
                  <a:extLst>
                    <a:ext uri="{9D8B030D-6E8A-4147-A177-3AD203B41FA5}">
                      <a16:colId xmlns:a16="http://schemas.microsoft.com/office/drawing/2014/main" val="3696847293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14661536"/>
                    </a:ext>
                  </a:extLst>
                </a:gridCol>
                <a:gridCol w="861341">
                  <a:extLst>
                    <a:ext uri="{9D8B030D-6E8A-4147-A177-3AD203B41FA5}">
                      <a16:colId xmlns:a16="http://schemas.microsoft.com/office/drawing/2014/main" val="2530067271"/>
                    </a:ext>
                  </a:extLst>
                </a:gridCol>
                <a:gridCol w="936481">
                  <a:extLst>
                    <a:ext uri="{9D8B030D-6E8A-4147-A177-3AD203B41FA5}">
                      <a16:colId xmlns:a16="http://schemas.microsoft.com/office/drawing/2014/main" val="316529551"/>
                    </a:ext>
                  </a:extLst>
                </a:gridCol>
              </a:tblGrid>
              <a:tr h="339285"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Ref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Year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Dataset(s)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Model(s)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Results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>
                          <a:effectLst/>
                        </a:rPr>
                        <a:t>Advantages</a:t>
                      </a:r>
                      <a:endParaRPr lang="en-SA" sz="700" kern="1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ctr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Limitations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470725"/>
                  </a:ext>
                </a:extLst>
              </a:tr>
            </a:tbl>
          </a:graphicData>
        </a:graphic>
      </p:graphicFrame>
      <p:sp>
        <p:nvSpPr>
          <p:cNvPr id="18" name="StaticPath">
            <a:extLst>
              <a:ext uri="{FF2B5EF4-FFF2-40B4-BE49-F238E27FC236}">
                <a16:creationId xmlns:a16="http://schemas.microsoft.com/office/drawing/2014/main" id="{4726B66D-DB5D-894A-1DAE-7F42BCB78C0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22" name="Title">
            <a:extLst>
              <a:ext uri="{FF2B5EF4-FFF2-40B4-BE49-F238E27FC236}">
                <a16:creationId xmlns:a16="http://schemas.microsoft.com/office/drawing/2014/main" id="{C5FCC362-E38E-2187-546F-0930CF8FB267}"/>
              </a:ext>
            </a:extLst>
          </p:cNvPr>
          <p:cNvSpPr/>
          <p:nvPr/>
        </p:nvSpPr>
        <p:spPr>
          <a:xfrm>
            <a:off x="1092748" y="58227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ts val="3150"/>
              </a:lnSpc>
            </a:pPr>
            <a:r>
              <a:rPr lang="en-US" sz="2000" b="1" dirty="0">
                <a:solidFill>
                  <a:schemeClr val="accent1"/>
                </a:solidFill>
                <a:ea typeface="Montserrat Bold"/>
                <a:cs typeface="Montserrat Bold"/>
                <a:sym typeface="Montserrat Bold"/>
              </a:rPr>
              <a:t>Table 1 .Comparative Analysis of Related 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1D0B3C-6B07-0B9F-E821-14EA78F2F368}"/>
              </a:ext>
            </a:extLst>
          </p:cNvPr>
          <p:cNvSpPr txBox="1"/>
          <p:nvPr/>
        </p:nvSpPr>
        <p:spPr>
          <a:xfrm rot="5400000">
            <a:off x="6366989" y="2210193"/>
            <a:ext cx="3763836" cy="85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1"/>
                </a:solidFill>
                <a:latin typeface="Poppins Bold"/>
                <a:ea typeface="Poppins Bold"/>
                <a:cs typeface="Poppins Bold"/>
                <a:sym typeface="Poppins Bold"/>
              </a:rPr>
              <a:t>LITERATURE REVIEW</a:t>
            </a:r>
          </a:p>
        </p:txBody>
      </p:sp>
    </p:spTree>
    <p:extLst>
      <p:ext uri="{BB962C8B-B14F-4D97-AF65-F5344CB8AC3E}">
        <p14:creationId xmlns:p14="http://schemas.microsoft.com/office/powerpoint/2010/main" val="11118672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56CD26-25B2-D9BC-E72D-6AD8E78A4C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61CF5779-9CD3-C3A4-E842-C8D5EE65198B}"/>
              </a:ext>
            </a:extLst>
          </p:cNvPr>
          <p:cNvSpPr/>
          <p:nvPr/>
        </p:nvSpPr>
        <p:spPr>
          <a:xfrm>
            <a:off x="921509" y="256944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 dirty="0">
                <a:solidFill>
                  <a:schemeClr val="accent1"/>
                </a:solidFill>
              </a:rPr>
              <a:t>Fake News Detection Dataset</a:t>
            </a:r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F4022BCE-7BC0-B7CC-C558-BF157A788031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 sz="1600">
              <a:solidFill>
                <a:schemeClr val="accent1"/>
              </a:solidFill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3940831-A12C-F92E-E453-5B7C72CD172B}"/>
              </a:ext>
            </a:extLst>
          </p:cNvPr>
          <p:cNvSpPr/>
          <p:nvPr/>
        </p:nvSpPr>
        <p:spPr>
          <a:xfrm>
            <a:off x="151653" y="785691"/>
            <a:ext cx="5282512" cy="1511378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This dataset, sourced from Kaggle, contains English news articles classified as </a:t>
            </a:r>
            <a:r>
              <a:rPr lang="en-US" sz="1600" i="1" dirty="0">
                <a:solidFill>
                  <a:schemeClr val="tx1"/>
                </a:solidFill>
              </a:rPr>
              <a:t>real</a:t>
            </a:r>
            <a:r>
              <a:rPr lang="en-US" sz="1600" dirty="0">
                <a:solidFill>
                  <a:schemeClr val="tx1"/>
                </a:solidFill>
              </a:rPr>
              <a:t> or </a:t>
            </a:r>
            <a:r>
              <a:rPr lang="en-US" sz="1600" i="1" dirty="0">
                <a:solidFill>
                  <a:schemeClr val="tx1"/>
                </a:solidFill>
              </a:rPr>
              <a:t>fake</a:t>
            </a:r>
            <a:r>
              <a:rPr lang="en-US" sz="1600" dirty="0">
                <a:solidFill>
                  <a:schemeClr val="tx1"/>
                </a:solidFill>
              </a:rPr>
              <a:t>. It is widely used as a benchmark dataset for training and evaluating machine learning, deep learning, and transformer-based models in fake news detection research.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42E84F9-B2BD-DE43-E6D6-25D63459436B}"/>
              </a:ext>
            </a:extLst>
          </p:cNvPr>
          <p:cNvSpPr/>
          <p:nvPr/>
        </p:nvSpPr>
        <p:spPr>
          <a:xfrm>
            <a:off x="151652" y="2784686"/>
            <a:ext cx="4146027" cy="741721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https://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www.kaggle.com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/datasets/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rahulogoel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/</a:t>
            </a:r>
            <a:r>
              <a:rPr lang="en-US" sz="1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isot</a:t>
            </a: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-fake-news-dataset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03961D91-AAAC-6ACD-2967-8C19B22EB293}"/>
              </a:ext>
            </a:extLst>
          </p:cNvPr>
          <p:cNvSpPr/>
          <p:nvPr/>
        </p:nvSpPr>
        <p:spPr>
          <a:xfrm>
            <a:off x="96597" y="3953332"/>
            <a:ext cx="4201081" cy="1096521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Title: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News Headline Text       </a:t>
            </a:r>
            <a:r>
              <a:rPr 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Text: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Full News Article Content</a:t>
            </a:r>
          </a:p>
          <a:p>
            <a:r>
              <a:rPr 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Subject: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News Category </a:t>
            </a:r>
            <a:r>
              <a:rPr 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     Date: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Publication Date</a:t>
            </a:r>
          </a:p>
          <a:p>
            <a:r>
              <a:rPr 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Label: 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Binary class (real / fake)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E9C0E0-ED60-E8B7-5387-F2D328CBBA6B}"/>
              </a:ext>
            </a:extLst>
          </p:cNvPr>
          <p:cNvSpPr/>
          <p:nvPr/>
        </p:nvSpPr>
        <p:spPr>
          <a:xfrm>
            <a:off x="4456948" y="2741440"/>
            <a:ext cx="2355547" cy="2168888"/>
          </a:xfrm>
          <a:prstGeom prst="roundRect">
            <a:avLst/>
          </a:prstGeom>
          <a:solidFill>
            <a:schemeClr val="accent1">
              <a:alpha val="21711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chemeClr val="tx1"/>
                </a:solidFill>
              </a:rPr>
              <a:t>Total Articles:</a:t>
            </a:r>
            <a:r>
              <a:rPr lang="en-US" sz="1600" dirty="0">
                <a:solidFill>
                  <a:schemeClr val="tx1"/>
                </a:solidFill>
              </a:rPr>
              <a:t> ~44,900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Files: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True.csv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Fake.csv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Original Columns:</a:t>
            </a:r>
            <a:r>
              <a:rPr lang="en-US" sz="1600" dirty="0">
                <a:solidFill>
                  <a:schemeClr val="tx1"/>
                </a:solidFill>
              </a:rPr>
              <a:t> title, text, subject, date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Target Label:</a:t>
            </a:r>
            <a:r>
              <a:rPr lang="en-US" sz="1600" dirty="0">
                <a:solidFill>
                  <a:schemeClr val="tx1"/>
                </a:solidFill>
              </a:rPr>
              <a:t> Created during preprocessing (real / fake)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Format:</a:t>
            </a:r>
            <a:r>
              <a:rPr lang="en-US" sz="1600" dirty="0">
                <a:solidFill>
                  <a:schemeClr val="tx1"/>
                </a:solidFill>
              </a:rPr>
              <a:t> CSV</a:t>
            </a:r>
          </a:p>
        </p:txBody>
      </p:sp>
      <p:sp>
        <p:nvSpPr>
          <p:cNvPr id="27" name="StaticPath">
            <a:extLst>
              <a:ext uri="{FF2B5EF4-FFF2-40B4-BE49-F238E27FC236}">
                <a16:creationId xmlns:a16="http://schemas.microsoft.com/office/drawing/2014/main" id="{7EC91489-2975-8268-FC88-6EB4D0ACFB66}"/>
              </a:ext>
            </a:extLst>
          </p:cNvPr>
          <p:cNvSpPr/>
          <p:nvPr/>
        </p:nvSpPr>
        <p:spPr>
          <a:xfrm>
            <a:off x="6485131" y="57685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 sz="160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9A0975-1F7C-DCD7-CB76-704D210053F9}"/>
              </a:ext>
            </a:extLst>
          </p:cNvPr>
          <p:cNvSpPr txBox="1"/>
          <p:nvPr/>
        </p:nvSpPr>
        <p:spPr>
          <a:xfrm>
            <a:off x="246518" y="2343968"/>
            <a:ext cx="1682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Dataset Source:</a:t>
            </a:r>
          </a:p>
          <a:p>
            <a:endParaRPr lang="en-SA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5C4E5B-2422-7B36-CF58-F9B63FEB3031}"/>
              </a:ext>
            </a:extLst>
          </p:cNvPr>
          <p:cNvSpPr txBox="1"/>
          <p:nvPr/>
        </p:nvSpPr>
        <p:spPr>
          <a:xfrm>
            <a:off x="246518" y="3584000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800" b="1" dirty="0">
                <a:solidFill>
                  <a:schemeClr val="tx1"/>
                </a:solidFill>
              </a:rPr>
              <a:t>Columns Included: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9B15CD9-800A-9AEA-567E-EE3AFE301CE0}"/>
              </a:ext>
            </a:extLst>
          </p:cNvPr>
          <p:cNvSpPr txBox="1"/>
          <p:nvPr/>
        </p:nvSpPr>
        <p:spPr>
          <a:xfrm>
            <a:off x="4857750" y="238653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tx1"/>
                </a:solidFill>
              </a:rPr>
              <a:t>Key Details:</a:t>
            </a:r>
          </a:p>
        </p:txBody>
      </p:sp>
      <p:sp>
        <p:nvSpPr>
          <p:cNvPr id="4" name="StaticPath">
            <a:extLst>
              <a:ext uri="{FF2B5EF4-FFF2-40B4-BE49-F238E27FC236}">
                <a16:creationId xmlns:a16="http://schemas.microsoft.com/office/drawing/2014/main" id="{95FF7449-9E5F-4387-BEDB-0BBB9F74CEA7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7856BC-7541-C4E5-8CD8-BDA6D139B2C3}"/>
              </a:ext>
            </a:extLst>
          </p:cNvPr>
          <p:cNvSpPr txBox="1"/>
          <p:nvPr/>
        </p:nvSpPr>
        <p:spPr>
          <a:xfrm rot="5400000">
            <a:off x="6690580" y="2058692"/>
            <a:ext cx="3169476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23330902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694DA-864A-2E55-D72A-32803D303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CDF74417-223C-B0CD-D621-09AC3E9602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61"/>
          <a:stretch>
            <a:fillRect/>
          </a:stretch>
        </p:blipFill>
        <p:spPr bwMode="auto">
          <a:xfrm>
            <a:off x="0" y="1155546"/>
            <a:ext cx="7404087" cy="37831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StaticPath">
            <a:extLst>
              <a:ext uri="{FF2B5EF4-FFF2-40B4-BE49-F238E27FC236}">
                <a16:creationId xmlns:a16="http://schemas.microsoft.com/office/drawing/2014/main" id="{28D28483-4FF2-D20D-7906-DD8576487BDE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0C0624EC-81EE-967A-E5FE-F7CD2246C50D}"/>
              </a:ext>
            </a:extLst>
          </p:cNvPr>
          <p:cNvSpPr/>
          <p:nvPr/>
        </p:nvSpPr>
        <p:spPr>
          <a:xfrm>
            <a:off x="960001" y="292965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just">
              <a:lnSpc>
                <a:spcPts val="3749"/>
              </a:lnSpc>
            </a:pPr>
            <a:r>
              <a:rPr lang="en-US" sz="2000" b="1" dirty="0">
                <a:solidFill>
                  <a:schemeClr val="accent1"/>
                </a:solidFill>
                <a:ea typeface="Montserrat Bold"/>
                <a:cs typeface="Montserrat Bold"/>
                <a:sym typeface="Montserrat Bold"/>
              </a:rPr>
              <a:t>PROPOSED FRAMEWORK ARCHITECTURE</a:t>
            </a:r>
          </a:p>
        </p:txBody>
      </p:sp>
      <p:sp>
        <p:nvSpPr>
          <p:cNvPr id="5" name="Paragraph 1">
            <a:extLst>
              <a:ext uri="{FF2B5EF4-FFF2-40B4-BE49-F238E27FC236}">
                <a16:creationId xmlns:a16="http://schemas.microsoft.com/office/drawing/2014/main" id="{274B51D7-5F27-D5EB-E272-099F3688C3B8}"/>
              </a:ext>
            </a:extLst>
          </p:cNvPr>
          <p:cNvSpPr/>
          <p:nvPr/>
        </p:nvSpPr>
        <p:spPr>
          <a:xfrm>
            <a:off x="714375" y="1571625"/>
            <a:ext cx="5563934" cy="691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F77CD1DB-7713-6B01-BBF7-4581EC45064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C06411C-7064-031E-A3B0-01442DCDE9AE}"/>
              </a:ext>
            </a:extLst>
          </p:cNvPr>
          <p:cNvSpPr txBox="1"/>
          <p:nvPr/>
        </p:nvSpPr>
        <p:spPr>
          <a:xfrm rot="5400000">
            <a:off x="6690580" y="2058692"/>
            <a:ext cx="3169476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METHODOLOGY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pic>
        <p:nvPicPr>
          <p:cNvPr id="23" name="Graphic 22" descr="Database outline">
            <a:extLst>
              <a:ext uri="{FF2B5EF4-FFF2-40B4-BE49-F238E27FC236}">
                <a16:creationId xmlns:a16="http://schemas.microsoft.com/office/drawing/2014/main" id="{83770B9C-388D-BE85-447E-3B4A219256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5489" y="1820819"/>
            <a:ext cx="526136" cy="526136"/>
          </a:xfrm>
          <a:prstGeom prst="rect">
            <a:avLst/>
          </a:prstGeom>
        </p:spPr>
      </p:pic>
      <p:pic>
        <p:nvPicPr>
          <p:cNvPr id="25" name="Graphic 24" descr="Document with solid fill">
            <a:extLst>
              <a:ext uri="{FF2B5EF4-FFF2-40B4-BE49-F238E27FC236}">
                <a16:creationId xmlns:a16="http://schemas.microsoft.com/office/drawing/2014/main" id="{F5C62A58-8FA4-A746-92FD-C0BA78326B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739913" y="1366837"/>
            <a:ext cx="482917" cy="482917"/>
          </a:xfrm>
          <a:prstGeom prst="rect">
            <a:avLst/>
          </a:prstGeom>
        </p:spPr>
      </p:pic>
      <p:pic>
        <p:nvPicPr>
          <p:cNvPr id="29" name="Graphic 28" descr="Layers Design outline">
            <a:extLst>
              <a:ext uri="{FF2B5EF4-FFF2-40B4-BE49-F238E27FC236}">
                <a16:creationId xmlns:a16="http://schemas.microsoft.com/office/drawing/2014/main" id="{EEF83561-59C6-B81B-60A8-80474D8724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314293" y="1689320"/>
            <a:ext cx="655274" cy="65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7817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7346 L 0.04063 0.02099 C 0.04913 0.04228 0.06198 0.05401 0.07517 0.05401 C 0.09063 0.05401 0.10278 0.04228 0.11129 0.02099 L 0.15226 -0.07346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63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5067B-9DA2-9240-487D-547808FE8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B3A6482D-3560-E365-2866-38C4BD49EB9A}"/>
              </a:ext>
            </a:extLst>
          </p:cNvPr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ts val="6767"/>
              </a:lnSpc>
            </a:pPr>
            <a:endParaRPr lang="en-US" b="1" dirty="0">
              <a:solidFill>
                <a:srgbClr val="29A9E1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90BB8DA8-A5FB-7278-761C-5A818C48A3D2}"/>
              </a:ext>
            </a:extLst>
          </p:cNvPr>
          <p:cNvSpPr/>
          <p:nvPr/>
        </p:nvSpPr>
        <p:spPr>
          <a:xfrm>
            <a:off x="-1568132" y="3960161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65EC5562-B48B-9BF2-7B7F-A88BC8AB4651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1DD90E-535F-1FF7-493A-9E5D58BD9A7D}"/>
              </a:ext>
            </a:extLst>
          </p:cNvPr>
          <p:cNvSpPr txBox="1"/>
          <p:nvPr/>
        </p:nvSpPr>
        <p:spPr>
          <a:xfrm>
            <a:off x="1021086" y="254238"/>
            <a:ext cx="3231013" cy="515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749"/>
              </a:lnSpc>
            </a:pPr>
            <a:r>
              <a:rPr lang="en-US" sz="2000" b="1" dirty="0">
                <a:solidFill>
                  <a:schemeClr val="accent1"/>
                </a:solidFill>
                <a:latin typeface="Calibri" panose="020F0502020204030204" pitchFamily="34" charset="0"/>
                <a:ea typeface="Montserrat Bold"/>
                <a:cs typeface="Calibri" panose="020F0502020204030204" pitchFamily="34" charset="0"/>
                <a:sym typeface="Montserrat Bold"/>
              </a:rPr>
              <a:t>INDIVIDUAL MODEL RESULTS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6D7AEC9-1B29-66A1-2BEC-AA67EBE2C9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413582"/>
              </p:ext>
            </p:extLst>
          </p:nvPr>
        </p:nvGraphicFramePr>
        <p:xfrm>
          <a:off x="355903" y="1015526"/>
          <a:ext cx="6549720" cy="3923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1871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79120"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Rank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Model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Category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Accuracy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Precision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Recall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F1 Score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200" b="1"/>
                      </a:pPr>
                      <a:r>
                        <a:rPr sz="900"/>
                        <a:t>ROC AUC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1st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BiLSTM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DL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0.99985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1.00000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0.99972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0.99986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1.00000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2nd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DistilBERT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LLM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0.99915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0.99814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1.00000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0.99907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≈1.0000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3rd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BERT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LLM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0.99898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0.99814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0.99963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0.99888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0.99975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4th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CNN-1D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DL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0.99807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0.99886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0.99745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0.99815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0.99996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5th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XGBoost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ML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0.99760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0.99740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0.99740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0.99740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0.99980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2777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6th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Gradient Boosting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ML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0.99680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0.99660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0.99630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0.99650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0.99910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7th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Decision Tree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ML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0.99590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0.99520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0.99590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0.99550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0.99840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777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8th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Hybrid CNN–LSTM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DL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0.99436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0.99489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0.99432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0.99461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0.99952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777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9th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Passive Aggressive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ML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0.99450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0.99440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0.99370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0.99400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—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10th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Random Forest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ML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0.98600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0.99510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0.97430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0.98460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0.99920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912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11th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LSTM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DL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0.98620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0.98890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0.98470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0.98680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0.99750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2777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12th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Logistic Regression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ML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0.98470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0.98580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0.98060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/>
                        <a:t>0.98320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rPr sz="800" dirty="0"/>
                        <a:t>0.99850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5" name="StaticPath">
            <a:extLst>
              <a:ext uri="{FF2B5EF4-FFF2-40B4-BE49-F238E27FC236}">
                <a16:creationId xmlns:a16="http://schemas.microsoft.com/office/drawing/2014/main" id="{0B9BF980-03CB-18C0-3EB4-95FE6F9F21FB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DD9DCCF-AD8A-21E5-5333-1CF1AB620360}"/>
              </a:ext>
            </a:extLst>
          </p:cNvPr>
          <p:cNvSpPr txBox="1"/>
          <p:nvPr/>
        </p:nvSpPr>
        <p:spPr>
          <a:xfrm rot="5400000">
            <a:off x="6239264" y="2372792"/>
            <a:ext cx="4228657" cy="85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&amp; ANALYSIS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3797896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EABEE4-0D3B-7020-79D1-A4AEF8834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D7FC7AC8-CECD-9B7B-FD57-8A65265B5A00}"/>
              </a:ext>
            </a:extLst>
          </p:cNvPr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algn="r" defTabSz="914400" rtl="1" eaLnBrk="1" latinLnBrk="0" hangingPunct="1">
              <a:lnSpc>
                <a:spcPts val="6767"/>
              </a:lnSpc>
            </a:pPr>
            <a:endParaRPr lang="en-US" b="1" dirty="0">
              <a:solidFill>
                <a:srgbClr val="29A9E1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C393898A-2C57-B02D-888E-F83C44B976F8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68B22F-1479-7057-5D77-27D6BE40A758}"/>
              </a:ext>
            </a:extLst>
          </p:cNvPr>
          <p:cNvSpPr txBox="1"/>
          <p:nvPr/>
        </p:nvSpPr>
        <p:spPr>
          <a:xfrm>
            <a:off x="1190625" y="316492"/>
            <a:ext cx="26861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chemeClr val="accent1"/>
                </a:solidFill>
                <a:latin typeface="Calibri" panose="020F0502020204030204" pitchFamily="34" charset="0"/>
                <a:ea typeface="Poppins Bold"/>
                <a:cs typeface="Calibri" panose="020F0502020204030204" pitchFamily="34" charset="0"/>
                <a:sym typeface="Poppins Bold"/>
              </a:rPr>
              <a:t>RESULTS AND ANALYSIS</a:t>
            </a:r>
          </a:p>
        </p:txBody>
      </p:sp>
      <p:pic>
        <p:nvPicPr>
          <p:cNvPr id="6" name="Picture 5" descr="A graph of a performance bar">
            <a:extLst>
              <a:ext uri="{FF2B5EF4-FFF2-40B4-BE49-F238E27FC236}">
                <a16:creationId xmlns:a16="http://schemas.microsoft.com/office/drawing/2014/main" id="{F5C8E0AC-57BD-982F-97EE-7C6506E85E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3" r="1907" b="4672"/>
          <a:stretch>
            <a:fillRect/>
          </a:stretch>
        </p:blipFill>
        <p:spPr bwMode="auto">
          <a:xfrm>
            <a:off x="0" y="1006474"/>
            <a:ext cx="7117723" cy="33640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StaticPath">
            <a:extLst>
              <a:ext uri="{FF2B5EF4-FFF2-40B4-BE49-F238E27FC236}">
                <a16:creationId xmlns:a16="http://schemas.microsoft.com/office/drawing/2014/main" id="{A1AA1788-316C-F2BB-210B-3C2D4F69220C}"/>
              </a:ext>
            </a:extLst>
          </p:cNvPr>
          <p:cNvSpPr/>
          <p:nvPr/>
        </p:nvSpPr>
        <p:spPr>
          <a:xfrm>
            <a:off x="-1568132" y="3960161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pPr marL="0" algn="r" defTabSz="914400" rtl="1" eaLnBrk="1" latinLnBrk="0" hangingPunct="1"/>
            <a:endParaRPr lang="en-SA"/>
          </a:p>
        </p:txBody>
      </p:sp>
      <p:sp>
        <p:nvSpPr>
          <p:cNvPr id="7" name="StaticPath">
            <a:extLst>
              <a:ext uri="{FF2B5EF4-FFF2-40B4-BE49-F238E27FC236}">
                <a16:creationId xmlns:a16="http://schemas.microsoft.com/office/drawing/2014/main" id="{777C2D02-FD3D-5561-B254-B6D1B878D19E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C67851-FB57-553B-8825-7689E5581743}"/>
              </a:ext>
            </a:extLst>
          </p:cNvPr>
          <p:cNvSpPr txBox="1"/>
          <p:nvPr/>
        </p:nvSpPr>
        <p:spPr>
          <a:xfrm rot="5400000">
            <a:off x="6239264" y="2372792"/>
            <a:ext cx="4228657" cy="85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&amp; ANALYSIS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31774319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A0E52-B28D-7F4A-260A-B0B2B919F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DCB48FA-6693-20FF-1A7C-AE641436AC6C}"/>
              </a:ext>
            </a:extLst>
          </p:cNvPr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algn="r" defTabSz="914400" rtl="1" eaLnBrk="1" latinLnBrk="0" hangingPunct="1">
              <a:lnSpc>
                <a:spcPts val="6767"/>
              </a:lnSpc>
            </a:pPr>
            <a:endParaRPr lang="en-US" b="1" dirty="0">
              <a:solidFill>
                <a:srgbClr val="29A9E1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A5BCBE4F-851D-3EB4-552D-C9DE08874764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B9860A-C4DF-7E3B-F06B-D87DA76B76B2}"/>
              </a:ext>
            </a:extLst>
          </p:cNvPr>
          <p:cNvSpPr txBox="1"/>
          <p:nvPr/>
        </p:nvSpPr>
        <p:spPr>
          <a:xfrm>
            <a:off x="1190625" y="316492"/>
            <a:ext cx="23885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29A9E1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AND ANALYSIS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4AA256B-BA9D-DD2E-D12E-E7CEB63BC6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54" b="-1"/>
          <a:stretch>
            <a:fillRect/>
          </a:stretch>
        </p:blipFill>
        <p:spPr bwMode="auto">
          <a:xfrm>
            <a:off x="169228" y="757220"/>
            <a:ext cx="6951880" cy="40697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StaticPath">
            <a:extLst>
              <a:ext uri="{FF2B5EF4-FFF2-40B4-BE49-F238E27FC236}">
                <a16:creationId xmlns:a16="http://schemas.microsoft.com/office/drawing/2014/main" id="{A77CA6CF-C3B1-9D4D-69BF-881F81E897D1}"/>
              </a:ext>
            </a:extLst>
          </p:cNvPr>
          <p:cNvSpPr/>
          <p:nvPr/>
        </p:nvSpPr>
        <p:spPr>
          <a:xfrm>
            <a:off x="-1568132" y="3960161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pPr marL="0" algn="r" defTabSz="914400" rtl="1" eaLnBrk="1" latinLnBrk="0" hangingPunct="1"/>
            <a:endParaRPr lang="en-SA"/>
          </a:p>
        </p:txBody>
      </p:sp>
      <p:sp>
        <p:nvSpPr>
          <p:cNvPr id="6" name="StaticPath">
            <a:extLst>
              <a:ext uri="{FF2B5EF4-FFF2-40B4-BE49-F238E27FC236}">
                <a16:creationId xmlns:a16="http://schemas.microsoft.com/office/drawing/2014/main" id="{468FAD33-B542-0202-1C55-046723B66A0B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E8885F-AA7D-8BD3-7B92-6F1550767A35}"/>
              </a:ext>
            </a:extLst>
          </p:cNvPr>
          <p:cNvSpPr txBox="1"/>
          <p:nvPr/>
        </p:nvSpPr>
        <p:spPr>
          <a:xfrm rot="5400000">
            <a:off x="6239264" y="2372792"/>
            <a:ext cx="4228657" cy="854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RESULTS &amp; ANALYSIS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33908577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B6DDF-313E-2192-61D5-A8B5F063D2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86EF4CDA-456B-937F-9F0C-E0E87AEB4EE3}"/>
              </a:ext>
            </a:extLst>
          </p:cNvPr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b="1" i="1" dirty="0"/>
              <a:t>References</a:t>
            </a:r>
            <a:endParaRPr lang="en-SA" b="1" dirty="0"/>
          </a:p>
        </p:txBody>
      </p:sp>
      <p:sp>
        <p:nvSpPr>
          <p:cNvPr id="8" name="Subtitle 3">
            <a:extLst>
              <a:ext uri="{FF2B5EF4-FFF2-40B4-BE49-F238E27FC236}">
                <a16:creationId xmlns:a16="http://schemas.microsoft.com/office/drawing/2014/main" id="{57634377-04CC-A232-2BC3-43EE69B7299B}"/>
              </a:ext>
            </a:extLst>
          </p:cNvPr>
          <p:cNvSpPr/>
          <p:nvPr/>
        </p:nvSpPr>
        <p:spPr>
          <a:xfrm>
            <a:off x="1911290" y="4104736"/>
            <a:ext cx="5238750" cy="23841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77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005A755F-6EFB-6969-351B-0F0049528573}"/>
              </a:ext>
            </a:extLst>
          </p:cNvPr>
          <p:cNvSpPr/>
          <p:nvPr/>
        </p:nvSpPr>
        <p:spPr>
          <a:xfrm>
            <a:off x="665798" y="4493169"/>
            <a:ext cx="5238750" cy="5379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11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B32B69EB-E252-A754-D9BC-EA736624BE52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24EE7B53-F2F8-CF17-C39D-F25DEFD0E67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B65CA3-4E7E-7A1A-61D7-3EF572799245}"/>
              </a:ext>
            </a:extLst>
          </p:cNvPr>
          <p:cNvSpPr txBox="1"/>
          <p:nvPr/>
        </p:nvSpPr>
        <p:spPr>
          <a:xfrm>
            <a:off x="294120" y="688985"/>
            <a:ext cx="6858888" cy="432426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0955" indent="-6350" algn="just"/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[1]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Hansrajh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A.,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Adeliyi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T. T., &amp; Wing, J. (2021). Detection of online fake news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usingblending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ensemble learning. Scientific Programming, 2021, 1–14. </a:t>
            </a:r>
          </a:p>
          <a:p>
            <a:pPr marL="20955" indent="-6350" algn="just"/>
            <a:endParaRPr lang="en-US" sz="1100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[2]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Ajik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E. D.,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Obuandike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G. N., &amp;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Echobu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F. O. (2023). Fake news detection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usingoptimized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CNN and LSTM techniques. Journal of Information Systems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andInformatics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5(3), 1044–1056. </a:t>
            </a:r>
            <a:endParaRPr lang="en-US" sz="1100" dirty="0">
              <a:ea typeface="Calibri"/>
              <a:cs typeface="Calibri"/>
            </a:endParaRPr>
          </a:p>
          <a:p>
            <a:pPr marL="20955" indent="-6350" algn="just"/>
            <a:endParaRPr lang="en-US" sz="1100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[3] Huang, T., Xu, Z., Yu, P., Yi, J., &amp; Xu, X. (2025). A hybrid transformer model for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fakenews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detection: Leveraging Bayesian optimization and bidirectional recurrent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unit.arXiv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 preprint arXiv:2502.09097.</a:t>
            </a:r>
            <a:endParaRPr lang="en-US" sz="1100" dirty="0">
              <a:ea typeface="Calibri"/>
              <a:cs typeface="Calibri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[4]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Hakim, K. B. A., &amp;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Easwaramoorthy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S. V. (2024). Impact of Fake News on Social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MediaTowards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Public Users of Different Age Groups. </a:t>
            </a:r>
            <a:r>
              <a:rPr lang="en-US" sz="1100" i="1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arXiv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 preprint arXiv:2411.05638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[5]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Surjatmodjo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D.,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Unde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A. A., 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Cangara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H., &amp; Sonni, A. F. (2024). Information pandemic: acritical review of disinformation spread on social media and its implications for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stateresilience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Social Sciences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13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(8), 418.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[6]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Chen, J. A., Chung, W. C., Hung, C. L., &amp; Wu, C. Y. (2025). Identifying Disinformation on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theExtended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Impacts of COVID-19: Methodological Investigation Using a Fuzzy Ranking Ensemble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ofNatural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Language Processing Models.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Journal of Medical Internet Research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27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e73601.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[7]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Alghamdi, J., Lin, Y., &amp; Luo, S. (2023). Towards COVID-19 fake news detection </a:t>
            </a:r>
            <a:r>
              <a:rPr lang="en-US" sz="1100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usingtransformer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-based models.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Knowledge-Based Systems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274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 110642.</a:t>
            </a:r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[8]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Allcott, H., &amp; Gentzkow, M. (2017). Social media and fake news in the 2016 election.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Journal </a:t>
            </a:r>
            <a:r>
              <a:rPr lang="en-US" sz="1100" i="1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ofeconomic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perspectives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31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(2), 211-236.</a:t>
            </a:r>
          </a:p>
          <a:p>
            <a:pPr marL="20955" indent="-6350" algn="just"/>
            <a:endParaRPr lang="en-US" sz="1100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5" name="StaticPath">
            <a:extLst>
              <a:ext uri="{FF2B5EF4-FFF2-40B4-BE49-F238E27FC236}">
                <a16:creationId xmlns:a16="http://schemas.microsoft.com/office/drawing/2014/main" id="{C688952F-4C28-E81B-676B-82D02445DC76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2B734-8C71-7A8A-1531-37785D640BC1}"/>
              </a:ext>
            </a:extLst>
          </p:cNvPr>
          <p:cNvSpPr txBox="1"/>
          <p:nvPr/>
        </p:nvSpPr>
        <p:spPr>
          <a:xfrm rot="5400000">
            <a:off x="6690580" y="2058692"/>
            <a:ext cx="3169476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40064824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3EC7B-2133-DCEA-B73C-BFE1F8A17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0691BE1D-B0D4-6C00-5B19-AFB086A92DBB}"/>
              </a:ext>
            </a:extLst>
          </p:cNvPr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b="1" i="1" dirty="0"/>
              <a:t>References</a:t>
            </a:r>
            <a:endParaRPr lang="en-SA" b="1" dirty="0"/>
          </a:p>
        </p:txBody>
      </p:sp>
      <p:sp>
        <p:nvSpPr>
          <p:cNvPr id="8" name="Subtitle 3">
            <a:extLst>
              <a:ext uri="{FF2B5EF4-FFF2-40B4-BE49-F238E27FC236}">
                <a16:creationId xmlns:a16="http://schemas.microsoft.com/office/drawing/2014/main" id="{AC9B825C-060C-E8CE-8F84-131386B6D8EF}"/>
              </a:ext>
            </a:extLst>
          </p:cNvPr>
          <p:cNvSpPr/>
          <p:nvPr/>
        </p:nvSpPr>
        <p:spPr>
          <a:xfrm>
            <a:off x="1911290" y="4104736"/>
            <a:ext cx="5238750" cy="23841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77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8F804E00-D361-D211-F4F4-4A3D432655D1}"/>
              </a:ext>
            </a:extLst>
          </p:cNvPr>
          <p:cNvSpPr/>
          <p:nvPr/>
        </p:nvSpPr>
        <p:spPr>
          <a:xfrm>
            <a:off x="665798" y="4493169"/>
            <a:ext cx="5238750" cy="5379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111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09F5EB15-6265-EDFE-163A-3D363D72BB7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7BB93DD5-D646-BC18-A65E-9F8959B36BBD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95224F-2B89-2283-D80B-4EF81E0710EE}"/>
              </a:ext>
            </a:extLst>
          </p:cNvPr>
          <p:cNvSpPr txBox="1"/>
          <p:nvPr/>
        </p:nvSpPr>
        <p:spPr>
          <a:xfrm>
            <a:off x="294120" y="688985"/>
            <a:ext cx="6858888" cy="263149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0955" indent="-6350" algn="just"/>
            <a:endParaRPr lang="en-US" sz="1100" i="1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endParaRPr lang="en-US" sz="1100" dirty="0"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dirty="0">
                <a:latin typeface="Times New Roman"/>
                <a:ea typeface="Calibri"/>
                <a:cs typeface="Times New Roman"/>
              </a:rPr>
              <a:t>[8] 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Allcott, H., &amp; Gentzkow, M. (2017). Social media and fake news in the 2016 election.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Journal </a:t>
            </a:r>
            <a:r>
              <a:rPr lang="en-US" sz="1100" i="1" dirty="0" err="1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ofeconomic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perspectives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, 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31</a:t>
            </a:r>
            <a:r>
              <a:rPr lang="en-US" sz="1100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(2), 211-236.</a:t>
            </a:r>
          </a:p>
          <a:p>
            <a:pPr marL="20955" indent="-6350" algn="just"/>
            <a:endParaRPr lang="en-US" sz="1100" i="1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r>
              <a:rPr lang="en-US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[9] Pulido, C. M., </a:t>
            </a:r>
            <a:r>
              <a:rPr lang="en-US" sz="1100" i="1" dirty="0" err="1">
                <a:solidFill>
                  <a:srgbClr val="222222"/>
                </a:solidFill>
                <a:latin typeface="Times New Roman"/>
                <a:cs typeface="Times New Roman"/>
              </a:rPr>
              <a:t>Villarejo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-Carballido, B., Redondo-Sama, G., &amp; Gómez, A. (2020). COVID-19 infodemic: More retweets for science-based information on coronavirus than for false information. International sociology, 35(4), 377-392.</a:t>
            </a:r>
          </a:p>
          <a:p>
            <a:endParaRPr lang="en-SA" sz="1100" i="1" dirty="0">
              <a:solidFill>
                <a:srgbClr val="222222"/>
              </a:solidFill>
              <a:latin typeface="Times New Roman"/>
              <a:cs typeface="Times New Roman"/>
            </a:endParaRPr>
          </a:p>
          <a:p>
            <a:r>
              <a:rPr lang="en-US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[10] Lazer, D. M., Baum, M. A., </a:t>
            </a:r>
            <a:r>
              <a:rPr lang="en-US" sz="1100" i="1" dirty="0" err="1">
                <a:solidFill>
                  <a:srgbClr val="222222"/>
                </a:solidFill>
                <a:latin typeface="Times New Roman"/>
                <a:cs typeface="Times New Roman"/>
              </a:rPr>
              <a:t>Benkler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, Y., Berinsky, A. J., Greenhill, K. M., Menczer, F., ... &amp; </a:t>
            </a:r>
            <a:r>
              <a:rPr lang="en-US" sz="1100" i="1" dirty="0" err="1">
                <a:solidFill>
                  <a:srgbClr val="222222"/>
                </a:solidFill>
                <a:latin typeface="Times New Roman"/>
                <a:cs typeface="Times New Roman"/>
              </a:rPr>
              <a:t>Zittrain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, J. L. (2018). The science of fake news. Science, 359(6380), 1094-1096.</a:t>
            </a:r>
            <a:endParaRPr lang="en-SA" sz="1100" i="1" dirty="0">
              <a:solidFill>
                <a:srgbClr val="222222"/>
              </a:solidFill>
              <a:latin typeface="Times New Roman"/>
              <a:cs typeface="Times New Roman"/>
            </a:endParaRPr>
          </a:p>
          <a:p>
            <a:pPr marL="20955" indent="-6350" algn="just"/>
            <a:endParaRPr lang="en-US" sz="1100" i="1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  <a:p>
            <a:pPr marL="20955" indent="-6350" algn="just"/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[11] ISOT fake news dataset. Kaggle.  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https://www.kaggle.com/datasets/rahulogoel/isot-fake-news-dataset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ea typeface="Calibri"/>
                <a:cs typeface="Times New Roman"/>
              </a:rPr>
              <a:t> last accessed on </a:t>
            </a:r>
            <a:r>
              <a:rPr lang="en-US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14/12/2025</a:t>
            </a:r>
            <a:r>
              <a:rPr lang="en-SA" sz="1100" i="1" dirty="0">
                <a:solidFill>
                  <a:srgbClr val="222222"/>
                </a:solidFill>
                <a:latin typeface="Times New Roman"/>
                <a:cs typeface="Times New Roman"/>
              </a:rPr>
              <a:t> </a:t>
            </a:r>
            <a:endParaRPr lang="en-US" sz="1100" i="1" dirty="0">
              <a:solidFill>
                <a:srgbClr val="222222"/>
              </a:solidFill>
              <a:latin typeface="Times New Roman"/>
              <a:cs typeface="Times New Roman"/>
            </a:endParaRPr>
          </a:p>
          <a:p>
            <a:pPr marL="20955" indent="-6350" algn="just"/>
            <a:endParaRPr lang="en-US" sz="1100" dirty="0">
              <a:solidFill>
                <a:srgbClr val="222222"/>
              </a:solidFill>
              <a:latin typeface="Times New Roman"/>
              <a:ea typeface="Calibri"/>
              <a:cs typeface="Times New Roman"/>
            </a:endParaRPr>
          </a:p>
        </p:txBody>
      </p:sp>
      <p:sp>
        <p:nvSpPr>
          <p:cNvPr id="5" name="StaticPath">
            <a:extLst>
              <a:ext uri="{FF2B5EF4-FFF2-40B4-BE49-F238E27FC236}">
                <a16:creationId xmlns:a16="http://schemas.microsoft.com/office/drawing/2014/main" id="{02022CA8-E847-6AA6-72D8-189DEDC600A2}"/>
              </a:ext>
            </a:extLst>
          </p:cNvPr>
          <p:cNvSpPr/>
          <p:nvPr/>
        </p:nvSpPr>
        <p:spPr>
          <a:xfrm>
            <a:off x="7406638" y="0"/>
            <a:ext cx="1737361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3D6BB9-0763-F5B0-6FBE-82F5BF7DCEBA}"/>
              </a:ext>
            </a:extLst>
          </p:cNvPr>
          <p:cNvSpPr txBox="1"/>
          <p:nvPr/>
        </p:nvSpPr>
        <p:spPr>
          <a:xfrm rot="5400000">
            <a:off x="6690580" y="2058692"/>
            <a:ext cx="3169476" cy="881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6767"/>
              </a:lnSpc>
            </a:pPr>
            <a:r>
              <a:rPr lang="en-US" sz="3200" b="1" dirty="0">
                <a:solidFill>
                  <a:schemeClr val="bg2"/>
                </a:solidFill>
                <a:latin typeface="Poppins Bold"/>
                <a:ea typeface="Poppins Bold"/>
                <a:cs typeface="Poppins Bold"/>
                <a:sym typeface="Poppins Bold"/>
              </a:rPr>
              <a:t>REFERENCES</a:t>
            </a:r>
            <a:endParaRPr lang="en-US" sz="4000" b="1" dirty="0">
              <a:solidFill>
                <a:schemeClr val="bg2"/>
              </a:solidFill>
              <a:latin typeface="Poppins Bold"/>
              <a:ea typeface="Poppins Bold"/>
              <a:cs typeface="Poppins Bold"/>
              <a:sym typeface="Poppins Bold"/>
            </a:endParaRPr>
          </a:p>
        </p:txBody>
      </p:sp>
    </p:spTree>
    <p:extLst>
      <p:ext uri="{BB962C8B-B14F-4D97-AF65-F5344CB8AC3E}">
        <p14:creationId xmlns:p14="http://schemas.microsoft.com/office/powerpoint/2010/main" val="409354768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-842581" y="437150"/>
            <a:ext cx="4014788" cy="4014788"/>
          </a:xfrm>
          <a:prstGeom prst="ellipse">
            <a:avLst/>
          </a:prstGeom>
          <a:solidFill>
            <a:srgbClr val="4990E2">
              <a:alpha val="10000"/>
            </a:srgbClr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285417" y="2160080"/>
            <a:ext cx="3467148" cy="15907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562" b="1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Thank You!</a:t>
            </a:r>
            <a:endParaRPr lang="en-US" sz="4562"/>
          </a:p>
        </p:txBody>
      </p:sp>
      <p:sp>
        <p:nvSpPr>
          <p:cNvPr id="4" name="StaticPath"/>
          <p:cNvSpPr/>
          <p:nvPr/>
        </p:nvSpPr>
        <p:spPr>
          <a:xfrm>
            <a:off x="6677739" y="195072"/>
            <a:ext cx="911543" cy="911543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StaticPath"/>
          <p:cNvSpPr/>
          <p:nvPr/>
        </p:nvSpPr>
        <p:spPr>
          <a:xfrm>
            <a:off x="7963376" y="4002548"/>
            <a:ext cx="677228" cy="677228"/>
          </a:xfrm>
          <a:prstGeom prst="ellipse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StaticPath"/>
          <p:cNvSpPr/>
          <p:nvPr/>
        </p:nvSpPr>
        <p:spPr>
          <a:xfrm>
            <a:off x="-1162717" y="-991076"/>
            <a:ext cx="2514600" cy="2514600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7" name="Text"/>
          <p:cNvSpPr/>
          <p:nvPr/>
        </p:nvSpPr>
        <p:spPr>
          <a:xfrm>
            <a:off x="5193649" y="2192369"/>
            <a:ext cx="2810589" cy="188356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667"/>
          </a:p>
        </p:txBody>
      </p:sp>
      <p:sp>
        <p:nvSpPr>
          <p:cNvPr id="8" name="Question"/>
          <p:cNvSpPr/>
          <p:nvPr/>
        </p:nvSpPr>
        <p:spPr>
          <a:xfrm>
            <a:off x="5408343" y="1518428"/>
            <a:ext cx="2381250" cy="28522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767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11545</TotalTime>
  <Words>1237</Words>
  <Application>Microsoft Macintosh PowerPoint</Application>
  <PresentationFormat>On-screen Show (16:9)</PresentationFormat>
  <Paragraphs>298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Montserrat Bold</vt:lpstr>
      <vt:lpstr>OpenSans-Bold</vt:lpstr>
      <vt:lpstr>OpenSans-Regular</vt:lpstr>
      <vt:lpstr>Poppins Bold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Daniah Algizany(Girls-Social Media Specialist)</cp:lastModifiedBy>
  <cp:revision>49</cp:revision>
  <dcterms:created xsi:type="dcterms:W3CDTF">2025-08-17T16:28:47Z</dcterms:created>
  <dcterms:modified xsi:type="dcterms:W3CDTF">2025-12-18T17:37:25Z</dcterms:modified>
</cp:coreProperties>
</file>