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490" r:id="rId3"/>
    <p:sldId id="671" r:id="rId4"/>
    <p:sldId id="672" r:id="rId5"/>
    <p:sldId id="673" r:id="rId6"/>
    <p:sldId id="674" r:id="rId7"/>
    <p:sldId id="675" r:id="rId8"/>
    <p:sldId id="676" r:id="rId9"/>
    <p:sldId id="677" r:id="rId10"/>
    <p:sldId id="678" r:id="rId11"/>
    <p:sldId id="679" r:id="rId12"/>
    <p:sldId id="680" r:id="rId13"/>
    <p:sldId id="682" r:id="rId14"/>
    <p:sldId id="681" r:id="rId15"/>
    <p:sldId id="683" r:id="rId16"/>
    <p:sldId id="684" r:id="rId17"/>
    <p:sldId id="685" r:id="rId18"/>
    <p:sldId id="686" r:id="rId19"/>
    <p:sldId id="670" r:id="rId20"/>
    <p:sldId id="687" r:id="rId21"/>
    <p:sldId id="688" r:id="rId22"/>
    <p:sldId id="689" r:id="rId23"/>
    <p:sldId id="690" r:id="rId24"/>
    <p:sldId id="691" r:id="rId25"/>
    <p:sldId id="692" r:id="rId26"/>
    <p:sldId id="693" r:id="rId27"/>
    <p:sldId id="694" r:id="rId28"/>
    <p:sldId id="695" r:id="rId29"/>
    <p:sldId id="696" r:id="rId30"/>
    <p:sldId id="697" r:id="rId31"/>
    <p:sldId id="698" r:id="rId32"/>
    <p:sldId id="699" r:id="rId33"/>
    <p:sldId id="700" r:id="rId34"/>
    <p:sldId id="701" r:id="rId35"/>
    <p:sldId id="702" r:id="rId36"/>
    <p:sldId id="703" r:id="rId37"/>
    <p:sldId id="704" r:id="rId38"/>
    <p:sldId id="706" r:id="rId39"/>
    <p:sldId id="705" r:id="rId40"/>
    <p:sldId id="550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671"/>
            <p14:sldId id="672"/>
            <p14:sldId id="673"/>
            <p14:sldId id="674"/>
            <p14:sldId id="675"/>
            <p14:sldId id="676"/>
            <p14:sldId id="677"/>
            <p14:sldId id="678"/>
            <p14:sldId id="679"/>
            <p14:sldId id="680"/>
            <p14:sldId id="682"/>
            <p14:sldId id="681"/>
            <p14:sldId id="683"/>
            <p14:sldId id="684"/>
            <p14:sldId id="685"/>
            <p14:sldId id="686"/>
            <p14:sldId id="670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706"/>
            <p14:sldId id="705"/>
            <p14:sldId id="55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3" autoAdjust="0"/>
    <p:restoredTop sz="93738" autoAdjust="0"/>
  </p:normalViewPr>
  <p:slideViewPr>
    <p:cSldViewPr snapToGrid="0">
      <p:cViewPr varScale="1">
        <p:scale>
          <a:sx n="91" d="100"/>
          <a:sy n="91" d="100"/>
        </p:scale>
        <p:origin x="3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11/24/2023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4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9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35"/>
    </mc:Choice>
    <mc:Fallback xmlns="">
      <p:transition spd="slow" advTm="2603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Logistic regression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Bias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Variance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Overfitting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Under-fitting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Regularization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dirty="0" smtClean="0">
                <a:solidFill>
                  <a:prstClr val="black"/>
                </a:solidFill>
                <a:latin typeface="Trebuchet MS"/>
              </a:rPr>
              <a:t>Lasso Regularization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dirty="0" smtClean="0">
                <a:solidFill>
                  <a:prstClr val="black"/>
                </a:solidFill>
                <a:latin typeface="Trebuchet MS"/>
              </a:rPr>
              <a:t>Didge Regularization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Lasso regression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Ridge regression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13"/>
    </mc:Choice>
    <mc:Fallback xmlns="">
      <p:transition spd="slow" advTm="33113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Binary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Binary classification is a type of classification where the target variable is a variable having (usually) the </a:t>
            </a:r>
            <a:r>
              <a:rPr lang="en-US" sz="3200" b="1" dirty="0">
                <a:solidFill>
                  <a:srgbClr val="FF0000"/>
                </a:solidFill>
              </a:rPr>
              <a:t>0</a:t>
            </a:r>
            <a:r>
              <a:rPr lang="en-US" sz="3200" dirty="0"/>
              <a:t> value to represent negative result and </a:t>
            </a:r>
            <a:r>
              <a:rPr lang="en-US" sz="3200" b="1" dirty="0">
                <a:solidFill>
                  <a:srgbClr val="FF0000"/>
                </a:solidFill>
              </a:rPr>
              <a:t>1</a:t>
            </a:r>
            <a:r>
              <a:rPr lang="en-US" sz="3200" dirty="0"/>
              <a:t> for positive result.</a:t>
            </a:r>
          </a:p>
          <a:p>
            <a:endParaRPr lang="en-US" sz="3200" dirty="0" smtClean="0"/>
          </a:p>
          <a:p>
            <a:r>
              <a:rPr lang="en-US" sz="3200" dirty="0"/>
              <a:t>target variable  y </a:t>
            </a:r>
            <a:r>
              <a:rPr lang="en-US" sz="3200" dirty="0">
                <a:sym typeface="Symbol" panose="05050102010706020507" pitchFamily="18" charset="2"/>
              </a:rPr>
              <a:t> {0,1}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3531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291"/>
    </mc:Choice>
    <mc:Fallback xmlns="">
      <p:transition spd="slow" advTm="6829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Multiclass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Is a type of classification where the target variable may have </a:t>
            </a:r>
            <a:r>
              <a:rPr lang="en-US" sz="3600" b="1" dirty="0"/>
              <a:t>more than two categories</a:t>
            </a:r>
            <a:r>
              <a:rPr lang="en-US" sz="3600" dirty="0"/>
              <a:t>.</a:t>
            </a:r>
          </a:p>
          <a:p>
            <a:r>
              <a:rPr lang="en-US" sz="3600" dirty="0"/>
              <a:t>Example:</a:t>
            </a:r>
          </a:p>
          <a:p>
            <a:pPr lvl="1"/>
            <a:r>
              <a:rPr lang="en-US" sz="3200" dirty="0"/>
              <a:t>Election :</a:t>
            </a:r>
          </a:p>
          <a:p>
            <a:pPr lvl="2"/>
            <a:r>
              <a:rPr lang="en-US" sz="2800" dirty="0"/>
              <a:t>Democratic.</a:t>
            </a:r>
          </a:p>
          <a:p>
            <a:pPr lvl="2"/>
            <a:r>
              <a:rPr lang="en-US" sz="2800" dirty="0"/>
              <a:t>Republican.</a:t>
            </a:r>
          </a:p>
          <a:p>
            <a:pPr lvl="2"/>
            <a:r>
              <a:rPr lang="en-US" sz="2800" dirty="0"/>
              <a:t>Independent.</a:t>
            </a:r>
          </a:p>
          <a:p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47223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814"/>
    </mc:Choice>
    <mc:Fallback xmlns="">
      <p:transition spd="slow" advTm="116814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 Insurance prediction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9117566"/>
              </p:ext>
            </p:extLst>
          </p:nvPr>
        </p:nvGraphicFramePr>
        <p:xfrm>
          <a:off x="2299138" y="1825625"/>
          <a:ext cx="4419600" cy="419100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14708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87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smtClean="0">
                          <a:effectLst/>
                        </a:rPr>
                        <a:t>Age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smtClean="0">
                          <a:effectLst/>
                        </a:rPr>
                        <a:t>Bought insurance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47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46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4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324"/>
    </mc:Choice>
    <mc:Fallback xmlns="">
      <p:transition spd="slow" advTm="82324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 Insurance prediction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531" y="2254469"/>
            <a:ext cx="5584229" cy="3548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9844967"/>
              </p:ext>
            </p:extLst>
          </p:nvPr>
        </p:nvGraphicFramePr>
        <p:xfrm>
          <a:off x="7270531" y="2233688"/>
          <a:ext cx="1752600" cy="3396615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583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9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943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effectLst/>
                        </a:rPr>
                        <a:t>Age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effectLst/>
                        </a:rPr>
                        <a:t>Bought</a:t>
                      </a:r>
                      <a:r>
                        <a:rPr lang="en-US" sz="1800" b="1" u="none" strike="noStrike" baseline="0" dirty="0" smtClean="0">
                          <a:effectLst/>
                        </a:rPr>
                        <a:t> </a:t>
                      </a:r>
                      <a:r>
                        <a:rPr lang="en-US" sz="1800" b="1" u="none" strike="noStrike" dirty="0" smtClean="0">
                          <a:effectLst/>
                        </a:rPr>
                        <a:t>insurance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47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46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636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928"/>
    </mc:Choice>
    <mc:Fallback xmlns="">
      <p:transition spd="slow" advTm="10392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Using linear regression</a:t>
            </a: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566" y="1786674"/>
            <a:ext cx="6913635" cy="424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21372" y="1786674"/>
            <a:ext cx="43133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It looks that people with age &gt;= 42 are likely to buy the insurance, 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while people with age &lt; 42 will not buy the insurance.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53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354"/>
    </mc:Choice>
    <mc:Fallback xmlns="">
      <p:transition spd="slow" advTm="8835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Using linear regression</a:t>
            </a:r>
          </a:p>
        </p:txBody>
      </p:sp>
      <p:pic>
        <p:nvPicPr>
          <p:cNvPr id="4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3869" y="1888686"/>
            <a:ext cx="6805237" cy="3997106"/>
          </a:xfrm>
        </p:spPr>
      </p:pic>
      <p:sp>
        <p:nvSpPr>
          <p:cNvPr id="5" name="TextBox 4"/>
          <p:cNvSpPr txBox="1"/>
          <p:nvPr/>
        </p:nvSpPr>
        <p:spPr>
          <a:xfrm>
            <a:off x="449318" y="1784131"/>
            <a:ext cx="438544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By adding a new instance, and running linear regression, the threshold changes, giving worse hypothesis, and misclassifies more instances that were correctly classified without adding that new instance.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y is either 0 or </a:t>
            </a:r>
            <a:r>
              <a:rPr lang="en-US" sz="2400" dirty="0" smtClean="0">
                <a:solidFill>
                  <a:schemeClr val="bg1"/>
                </a:solidFill>
              </a:rPr>
              <a:t>1, but   h(x</a:t>
            </a:r>
            <a:r>
              <a:rPr lang="en-US" sz="2400" dirty="0">
                <a:solidFill>
                  <a:schemeClr val="bg1"/>
                </a:solidFill>
              </a:rPr>
              <a:t>) may be &lt;0   or   &gt;1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we need 0 &lt;= h(x) &lt;= </a:t>
            </a:r>
            <a:r>
              <a:rPr lang="en-US" sz="2400" dirty="0" smtClean="0">
                <a:solidFill>
                  <a:schemeClr val="bg1"/>
                </a:solidFill>
              </a:rPr>
              <a:t>1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81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682"/>
    </mc:Choice>
    <mc:Fallback xmlns="">
      <p:transition spd="slow" advTm="228682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Sigmoid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8658888" cy="4627727"/>
          </a:xfrm>
        </p:spPr>
        <p:txBody>
          <a:bodyPr/>
          <a:lstStyle/>
          <a:p>
            <a:r>
              <a:rPr lang="en-US" dirty="0"/>
              <a:t>Sigmoid function converts its input to a range between 0 and 1. </a:t>
            </a: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342" y="2777963"/>
            <a:ext cx="4419600" cy="1178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22"/>
          <a:stretch/>
        </p:blipFill>
        <p:spPr bwMode="auto">
          <a:xfrm>
            <a:off x="1108842" y="3956523"/>
            <a:ext cx="7664287" cy="2395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816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24"/>
    </mc:Choice>
    <mc:Fallback xmlns="">
      <p:transition spd="slow" advTm="93824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Logistic </a:t>
            </a:r>
            <a:r>
              <a:rPr lang="en-US" dirty="0"/>
              <a:t>regression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sz="4000" dirty="0" smtClean="0"/>
                  <a:t>h</a:t>
                </a:r>
                <a:r>
                  <a:rPr lang="en-US" sz="4000" baseline="-25000" dirty="0">
                    <a:sym typeface="Symbol" panose="05050102010706020507" pitchFamily="18" charset="2"/>
                  </a:rPr>
                  <a:t></a:t>
                </a:r>
                <a:r>
                  <a:rPr lang="en-US" sz="4000" dirty="0"/>
                  <a:t>(x) = </a:t>
                </a:r>
                <a:r>
                  <a:rPr lang="en-US" sz="4000" dirty="0">
                    <a:sym typeface="Symbol" panose="05050102010706020507" pitchFamily="18" charset="2"/>
                  </a:rPr>
                  <a:t></a:t>
                </a:r>
                <a:r>
                  <a:rPr lang="en-US" sz="4000" baseline="30000" dirty="0" err="1" smtClean="0"/>
                  <a:t>T</a:t>
                </a:r>
                <a:r>
                  <a:rPr lang="en-US" sz="4000" dirty="0" err="1" smtClean="0"/>
                  <a:t>x</a:t>
                </a:r>
                <a:endParaRPr lang="en-US" sz="4000" dirty="0" smtClean="0"/>
              </a:p>
              <a:p>
                <a:endParaRPr lang="en-US" sz="4000" dirty="0"/>
              </a:p>
              <a:p>
                <a:r>
                  <a:rPr lang="en-US" sz="4000" dirty="0"/>
                  <a:t>g(z)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+</m:t>
                        </m:r>
                        <m:sSup>
                          <m:sSupPr>
                            <m:ctrlP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</m:t>
                            </m:r>
                            <m:r>
                              <a:rPr lang="en-US" sz="4000" b="0" i="1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𝑧</m:t>
                            </m:r>
                          </m:sup>
                        </m:sSup>
                      </m:den>
                    </m:f>
                  </m:oMath>
                </a14:m>
                <a:endParaRPr lang="en-US" sz="4000" dirty="0"/>
              </a:p>
              <a:p>
                <a:endParaRPr lang="en-US" sz="4000" dirty="0" smtClean="0"/>
              </a:p>
              <a:p>
                <a:r>
                  <a:rPr lang="en-US" sz="4000" dirty="0"/>
                  <a:t>g(h</a:t>
                </a:r>
                <a:r>
                  <a:rPr lang="en-US" sz="4000" baseline="-25000" dirty="0">
                    <a:sym typeface="Symbol" panose="05050102010706020507" pitchFamily="18" charset="2"/>
                  </a:rPr>
                  <a:t></a:t>
                </a:r>
                <a:r>
                  <a:rPr lang="en-US" sz="4000" dirty="0"/>
                  <a:t>(x)) </a:t>
                </a:r>
                <a:r>
                  <a:rPr lang="en-US" sz="4000" dirty="0" smtClean="0"/>
                  <a:t> = g</a:t>
                </a:r>
                <a:r>
                  <a:rPr lang="en-US" sz="4000" dirty="0"/>
                  <a:t>(</a:t>
                </a:r>
                <a:r>
                  <a:rPr lang="en-US" sz="4000" dirty="0">
                    <a:sym typeface="Symbol" panose="05050102010706020507" pitchFamily="18" charset="2"/>
                  </a:rPr>
                  <a:t></a:t>
                </a:r>
                <a:r>
                  <a:rPr lang="en-US" sz="4000" baseline="30000" dirty="0" err="1"/>
                  <a:t>T</a:t>
                </a:r>
                <a:r>
                  <a:rPr lang="en-US" sz="4000" dirty="0" err="1"/>
                  <a:t>x</a:t>
                </a:r>
                <a:r>
                  <a:rPr lang="en-US" sz="4000" dirty="0"/>
                  <a:t>) </a:t>
                </a:r>
                <a:r>
                  <a:rPr lang="en-US" sz="40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+</m:t>
                        </m:r>
                        <m:sSup>
                          <m:sSupPr>
                            <m:ctrlP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sz="40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sSupPr>
                              <m:e>
                                <m:r>
                                  <a:rPr lang="en-US" sz="4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𝜃</m:t>
                                </m:r>
                              </m:e>
                              <m:sup>
                                <m:r>
                                  <a:rPr lang="en-US" sz="40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𝑇</m:t>
                                </m:r>
                              </m:sup>
                            </m:sSup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𝑥</m:t>
                            </m:r>
                          </m:sup>
                        </m:sSup>
                      </m:den>
                    </m:f>
                  </m:oMath>
                </a14:m>
                <a:endParaRPr lang="en-US" sz="4000" dirty="0"/>
              </a:p>
              <a:p>
                <a:endParaRPr lang="en-US" sz="4000" dirty="0"/>
              </a:p>
              <a:p>
                <a:endParaRPr lang="en-US" sz="40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2254" t="-43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88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516"/>
    </mc:Choice>
    <mc:Fallback xmlns="">
      <p:transition spd="slow" advTm="98516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Sigmoid function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p(y=1|x;</a:t>
                </a:r>
                <a:r>
                  <a:rPr lang="en-US" dirty="0">
                    <a:sym typeface="Symbol" panose="05050102010706020507" pitchFamily="18" charset="2"/>
                  </a:rPr>
                  <a:t>)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  <m: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+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𝜃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𝑇</m:t>
                                </m:r>
                              </m:sup>
                            </m:sSup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𝑥</m:t>
                            </m:r>
                          </m:sup>
                        </m:sSup>
                      </m:den>
                    </m:f>
                    <m:r>
                      <a:rPr lang="en-US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  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 algn="ctr">
                  <a:buNone/>
                </a:pPr>
                <a:r>
                  <a:rPr lang="en-US" b="1" dirty="0" smtClean="0"/>
                  <a:t>Prediction </a:t>
                </a:r>
                <a:r>
                  <a:rPr lang="en-US" b="1" dirty="0"/>
                  <a:t>model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r>
                  <a:rPr lang="en-US" dirty="0"/>
                  <a:t>p(</a:t>
                </a:r>
                <a:r>
                  <a:rPr lang="en-US" dirty="0" err="1"/>
                  <a:t>y</a:t>
                </a:r>
                <a:r>
                  <a:rPr lang="en-US" baseline="-25000" dirty="0" err="1"/>
                  <a:t>i</a:t>
                </a:r>
                <a:r>
                  <a:rPr lang="en-US" dirty="0"/>
                  <a:t>=1|x</a:t>
                </a:r>
                <a:r>
                  <a:rPr lang="en-US" baseline="-25000" dirty="0"/>
                  <a:t>i</a:t>
                </a:r>
                <a:r>
                  <a:rPr lang="en-US" dirty="0"/>
                  <a:t>;</a:t>
                </a:r>
                <a:r>
                  <a:rPr lang="en-US" dirty="0">
                    <a:sym typeface="Symbol" panose="05050102010706020507" pitchFamily="18" charset="2"/>
                  </a:rPr>
                  <a:t>) =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eqArr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1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,  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𝑖𝑓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 </m:t>
                            </m:r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1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−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  <m:t>𝜃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  <m:t>𝑇</m:t>
                                        </m:r>
                                      </m:sup>
                                    </m:s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𝑥</m:t>
                                    </m:r>
                                    <m:r>
                                      <a:rPr lang="en-US" i="1" baseline="-25000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𝑖</m:t>
                                    </m:r>
                                  </m:sup>
                                </m:sSup>
                              </m:den>
                            </m:f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  </m:t>
                            </m:r>
                            <m:r>
                              <m:rPr>
                                <m:nor/>
                              </m:rPr>
                              <a:rPr lang="en-US" dirty="0"/>
                              <m:t> 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≥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0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.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5</m:t>
                            </m:r>
                          </m:e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 </m:t>
                            </m:r>
                          </m:e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0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, 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𝑜𝑡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h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𝑒𝑟𝑤𝑖𝑠𝑒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                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dirty="0"/>
                  <a:t>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1268" t="-7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290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54"/>
    </mc:Choice>
    <mc:Fallback xmlns="">
      <p:transition spd="slow" advTm="119554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logistic regression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en-US" sz="3600" dirty="0" smtClean="0"/>
              </a:p>
              <a:p>
                <a:pPr marL="0" indent="0">
                  <a:buNone/>
                </a:pPr>
                <a:r>
                  <a:rPr lang="en-US" sz="3600" dirty="0" smtClean="0"/>
                  <a:t>	p(</a:t>
                </a:r>
                <a:r>
                  <a:rPr lang="en-US" sz="3600" dirty="0" err="1" smtClean="0">
                    <a:solidFill>
                      <a:srgbClr val="FF0000"/>
                    </a:solidFill>
                  </a:rPr>
                  <a:t>y</a:t>
                </a:r>
                <a:r>
                  <a:rPr lang="en-US" sz="3600" baseline="-25000" dirty="0" err="1" smtClean="0">
                    <a:solidFill>
                      <a:srgbClr val="FF0000"/>
                    </a:solidFill>
                  </a:rPr>
                  <a:t>i</a:t>
                </a:r>
                <a:r>
                  <a:rPr lang="en-US" sz="3600" dirty="0" smtClean="0">
                    <a:solidFill>
                      <a:srgbClr val="FF0000"/>
                    </a:solidFill>
                  </a:rPr>
                  <a:t>=1</a:t>
                </a:r>
                <a:r>
                  <a:rPr lang="en-US" sz="3600" dirty="0" smtClean="0"/>
                  <a:t>|x</a:t>
                </a:r>
                <a:r>
                  <a:rPr lang="en-US" sz="3600" baseline="-25000" dirty="0" smtClean="0"/>
                  <a:t>i</a:t>
                </a:r>
                <a:r>
                  <a:rPr lang="en-US" sz="3600" dirty="0"/>
                  <a:t>;</a:t>
                </a:r>
                <a:r>
                  <a:rPr lang="en-US" sz="3600" dirty="0">
                    <a:sym typeface="Symbol" panose="05050102010706020507" pitchFamily="18" charset="2"/>
                  </a:rPr>
                  <a:t>)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  <m: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+</m:t>
                        </m:r>
                        <m:sSup>
                          <m:sSupPr>
                            <m:ctrlP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sSupPr>
                              <m:e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𝜃</m:t>
                                </m:r>
                              </m:e>
                              <m:sup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𝑇</m:t>
                                </m:r>
                              </m:sup>
                            </m:sSup>
                            <m: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𝑥</m:t>
                            </m:r>
                            <m:r>
                              <a:rPr lang="en-US" sz="3600" i="1" baseline="-2500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𝑖</m:t>
                            </m:r>
                          </m:sup>
                        </m:sSup>
                      </m:den>
                    </m:f>
                  </m:oMath>
                </a14:m>
                <a:endParaRPr lang="en-US" sz="3600" dirty="0"/>
              </a:p>
              <a:p>
                <a:pPr marL="0" indent="0">
                  <a:buNone/>
                </a:pPr>
                <a:endParaRPr lang="en-US" sz="3600" dirty="0" smtClean="0"/>
              </a:p>
              <a:p>
                <a:pPr marL="0" indent="0">
                  <a:buNone/>
                </a:pPr>
                <a:r>
                  <a:rPr lang="en-US" sz="3600" dirty="0" smtClean="0"/>
                  <a:t>	p(</a:t>
                </a:r>
                <a:r>
                  <a:rPr lang="en-US" sz="3600" dirty="0" err="1" smtClean="0">
                    <a:solidFill>
                      <a:srgbClr val="FF0000"/>
                    </a:solidFill>
                  </a:rPr>
                  <a:t>y</a:t>
                </a:r>
                <a:r>
                  <a:rPr lang="en-US" sz="3600" baseline="-25000" dirty="0" err="1" smtClean="0">
                    <a:solidFill>
                      <a:srgbClr val="FF0000"/>
                    </a:solidFill>
                  </a:rPr>
                  <a:t>i</a:t>
                </a:r>
                <a:r>
                  <a:rPr lang="en-US" sz="3600" dirty="0" smtClean="0">
                    <a:solidFill>
                      <a:srgbClr val="FF0000"/>
                    </a:solidFill>
                  </a:rPr>
                  <a:t>=0</a:t>
                </a:r>
                <a:r>
                  <a:rPr lang="en-US" sz="3600" dirty="0" smtClean="0"/>
                  <a:t>|x</a:t>
                </a:r>
                <a:r>
                  <a:rPr lang="en-US" sz="3600" baseline="-25000" dirty="0" smtClean="0"/>
                  <a:t>i</a:t>
                </a:r>
                <a:r>
                  <a:rPr lang="en-US" sz="3600" dirty="0"/>
                  <a:t>;</a:t>
                </a:r>
                <a:r>
                  <a:rPr lang="en-US" sz="3600" dirty="0">
                    <a:sym typeface="Symbol" panose="05050102010706020507" pitchFamily="18" charset="2"/>
                  </a:rPr>
                  <a:t>) = 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1</m:t>
                    </m:r>
                  </m:oMath>
                </a14:m>
                <a:r>
                  <a:rPr lang="en-US" sz="3600" dirty="0">
                    <a:sym typeface="Symbol" panose="05050102010706020507" pitchFamily="18" charset="2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  <m: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+</m:t>
                        </m:r>
                        <m:sSup>
                          <m:sSupPr>
                            <m:ctrlP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sSupPr>
                              <m:e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𝜃</m:t>
                                </m:r>
                              </m:e>
                              <m:sup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𝑇</m:t>
                                </m:r>
                              </m:sup>
                            </m:sSup>
                            <m: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𝑥</m:t>
                            </m:r>
                            <m:r>
                              <a:rPr lang="en-US" sz="3600" i="1" baseline="-2500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𝑖</m:t>
                            </m:r>
                          </m:sup>
                        </m:sSup>
                      </m:den>
                    </m:f>
                  </m:oMath>
                </a14:m>
                <a:endParaRPr lang="en-US" sz="3600" dirty="0"/>
              </a:p>
              <a:p>
                <a:pPr marL="0" indent="0">
                  <a:buNone/>
                </a:pPr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914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244"/>
    </mc:Choice>
    <mc:Fallback xmlns="">
      <p:transition spd="slow" advTm="154244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general form of the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endParaRPr lang="en-US" sz="3600" dirty="0"/>
              </a:p>
              <a:p>
                <a:endParaRPr lang="en-US" sz="3600" dirty="0"/>
              </a:p>
              <a:p>
                <a:pPr marL="0" indent="0" algn="ctr">
                  <a:buNone/>
                </a:pPr>
                <a:r>
                  <a:rPr lang="en-US" sz="3600" dirty="0" smtClean="0"/>
                  <a:t>p(</a:t>
                </a:r>
                <a:r>
                  <a:rPr lang="en-US" sz="3600" dirty="0" err="1" smtClean="0"/>
                  <a:t>y</a:t>
                </a:r>
                <a:r>
                  <a:rPr lang="en-US" sz="3600" baseline="-25000" dirty="0" err="1" smtClean="0"/>
                  <a:t>i</a:t>
                </a:r>
                <a:r>
                  <a:rPr lang="en-US" sz="3600" dirty="0" err="1" smtClean="0"/>
                  <a:t>|x</a:t>
                </a:r>
                <a:r>
                  <a:rPr lang="en-US" sz="3600" baseline="-25000" dirty="0" err="1" smtClean="0"/>
                  <a:t>i</a:t>
                </a:r>
                <a:r>
                  <a:rPr lang="en-US" sz="3600" dirty="0"/>
                  <a:t>;</a:t>
                </a:r>
                <a:r>
                  <a:rPr lang="en-US" sz="3600" dirty="0">
                    <a:sym typeface="Symbol" panose="05050102010706020507" pitchFamily="18" charset="2"/>
                  </a:rPr>
                  <a:t>)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fPr>
                              <m:num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1</m:t>
                                </m:r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−</m:t>
                                    </m:r>
                                    <m:sSup>
                                      <m:sSupPr>
                                        <m:ctrlPr>
                                          <a:rPr lang="en-US" sz="3600" i="1">
                                            <a:latin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36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  <m:t>𝜃</m:t>
                                        </m:r>
                                      </m:e>
                                      <m:sup>
                                        <m:r>
                                          <a:rPr lang="en-US" sz="3600" i="1">
                                            <a:latin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  <m:t>𝑇</m:t>
                                        </m:r>
                                      </m:sup>
                                    </m:sSup>
                                    <m: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𝑥</m:t>
                                    </m:r>
                                    <m:r>
                                      <a:rPr lang="en-US" sz="3600" i="1" baseline="-25000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𝑖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</m:e>
                      <m:sup>
                        <m:r>
                          <m:rPr>
                            <m:nor/>
                          </m:rPr>
                          <a:rPr lang="en-US" sz="360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y</m:t>
                        </m:r>
                        <m:r>
                          <m:rPr>
                            <m:nor/>
                          </m:rPr>
                          <a:rPr lang="en-US" sz="3600" baseline="-2500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i</m:t>
                        </m:r>
                      </m:sup>
                    </m:sSup>
                  </m:oMath>
                </a14:m>
                <a:r>
                  <a:rPr lang="en-US" sz="3600" dirty="0"/>
                  <a:t>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fPr>
                              <m:num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1</m:t>
                                </m:r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−</m:t>
                                    </m:r>
                                    <m:sSup>
                                      <m:sSupPr>
                                        <m:ctrlPr>
                                          <a:rPr lang="en-US" sz="3600" i="1">
                                            <a:latin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36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  <m:t>𝜃</m:t>
                                        </m:r>
                                      </m:e>
                                      <m:sup>
                                        <m:r>
                                          <a:rPr lang="en-US" sz="3600" i="1">
                                            <a:latin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  <m:t>𝑇</m:t>
                                        </m:r>
                                      </m:sup>
                                    </m:sSup>
                                    <m: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𝑥</m:t>
                                    </m:r>
                                    <m:r>
                                      <a:rPr lang="en-US" sz="3600" i="1" baseline="-25000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𝑖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</m:e>
                      <m:sup>
                        <m:r>
                          <m:rPr>
                            <m:nor/>
                          </m:rPr>
                          <a:rPr lang="en-US" sz="360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n-US" sz="360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sz="360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yi</m:t>
                        </m:r>
                      </m:sup>
                    </m:sSup>
                  </m:oMath>
                </a14:m>
                <a:endParaRPr lang="en-US" sz="3600" dirty="0"/>
              </a:p>
              <a:p>
                <a:pPr marL="0" indent="0">
                  <a:buNone/>
                </a:pPr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733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157"/>
    </mc:Choice>
    <mc:Fallback xmlns="">
      <p:transition spd="slow" advTm="128157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</a:t>
            </a:r>
            <a:br>
              <a:rPr lang="en-US" dirty="0"/>
            </a:br>
            <a:r>
              <a:rPr lang="en-US" dirty="0"/>
              <a:t>Default on loan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 bank is building a prediction model for default </a:t>
            </a:r>
            <a:r>
              <a:rPr lang="en-US" dirty="0" smtClean="0"/>
              <a:t>customers </a:t>
            </a:r>
            <a:r>
              <a:rPr lang="en-US" dirty="0"/>
              <a:t>depending on customer’s credit score. </a:t>
            </a:r>
          </a:p>
          <a:p>
            <a:pPr marL="0" indent="0">
              <a:buNone/>
            </a:pPr>
            <a:r>
              <a:rPr lang="en-US" dirty="0"/>
              <a:t>( a customer defaults on his loan when he fails to pay back a debt according to the initial arrangement).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4048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94"/>
    </mc:Choice>
    <mc:Fallback xmlns="">
      <p:transition spd="slow" advTm="151094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</a:t>
            </a:r>
            <a:br>
              <a:rPr lang="en-US" dirty="0"/>
            </a:br>
            <a:r>
              <a:rPr lang="en-US" dirty="0"/>
              <a:t>Default on loan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/>
              <a:t>The bank is using the regression model</a:t>
            </a:r>
            <a:r>
              <a:rPr lang="en-US" sz="3600" dirty="0" smtClean="0"/>
              <a:t>:</a:t>
            </a:r>
          </a:p>
          <a:p>
            <a:pPr marL="0" indent="0">
              <a:buNone/>
            </a:pPr>
            <a:r>
              <a:rPr lang="en-US" sz="3600" dirty="0" smtClean="0"/>
              <a:t>   </a:t>
            </a:r>
            <a:r>
              <a:rPr lang="en-US" sz="3600" dirty="0"/>
              <a:t>	</a:t>
            </a:r>
            <a:endParaRPr lang="en-US" sz="3600" dirty="0" smtClean="0"/>
          </a:p>
          <a:p>
            <a:pPr marL="0" indent="0">
              <a:buNone/>
            </a:pPr>
            <a:r>
              <a:rPr lang="en-US" sz="3600" i="1" dirty="0"/>
              <a:t>	</a:t>
            </a:r>
            <a:r>
              <a:rPr lang="en-US" sz="3600" i="1" dirty="0" smtClean="0"/>
              <a:t>		</a:t>
            </a:r>
            <a:r>
              <a:rPr lang="en-US" sz="4000" i="1" dirty="0" err="1" smtClean="0"/>
              <a:t>h</a:t>
            </a:r>
            <a:r>
              <a:rPr lang="en-US" sz="4000" i="1" baseline="-25000" dirty="0" err="1" smtClean="0"/>
              <a:t>θ</a:t>
            </a:r>
            <a:r>
              <a:rPr lang="en-US" sz="4000" dirty="0" smtClean="0"/>
              <a:t>(</a:t>
            </a:r>
            <a:r>
              <a:rPr lang="en-US" sz="4000" i="1" dirty="0" smtClean="0"/>
              <a:t>x</a:t>
            </a:r>
            <a:r>
              <a:rPr lang="en-US" sz="4000" dirty="0"/>
              <a:t>)</a:t>
            </a:r>
            <a:r>
              <a:rPr lang="en-US" sz="4000" i="1" dirty="0"/>
              <a:t>=θ</a:t>
            </a:r>
            <a:r>
              <a:rPr lang="en-US" sz="4000" i="1" baseline="-25000" dirty="0"/>
              <a:t>0</a:t>
            </a:r>
            <a:r>
              <a:rPr lang="en-US" sz="4000" i="1" dirty="0"/>
              <a:t> + </a:t>
            </a:r>
            <a:r>
              <a:rPr lang="en-US" sz="4000" i="1" dirty="0" smtClean="0"/>
              <a:t>θ</a:t>
            </a:r>
            <a:r>
              <a:rPr lang="en-US" sz="4000" i="1" baseline="-25000" dirty="0" smtClean="0"/>
              <a:t>1</a:t>
            </a:r>
            <a:r>
              <a:rPr lang="en-US" sz="4000" i="1" dirty="0" smtClean="0"/>
              <a:t>x</a:t>
            </a:r>
          </a:p>
          <a:p>
            <a:pPr marL="0" indent="0">
              <a:buNone/>
            </a:pPr>
            <a:endParaRPr lang="en-US" sz="3600" i="1" dirty="0"/>
          </a:p>
          <a:p>
            <a:pPr marL="0" indent="0">
              <a:buNone/>
            </a:pPr>
            <a:r>
              <a:rPr lang="en-US" sz="3600" i="1" dirty="0"/>
              <a:t>using the regression model parameters:</a:t>
            </a:r>
          </a:p>
          <a:p>
            <a:pPr marL="0" indent="0">
              <a:buNone/>
            </a:pPr>
            <a:r>
              <a:rPr lang="en-US" sz="3600" i="1" dirty="0"/>
              <a:t>	θ</a:t>
            </a:r>
            <a:r>
              <a:rPr lang="en-US" sz="3600" i="1" baseline="-25000" dirty="0"/>
              <a:t>0</a:t>
            </a:r>
            <a:r>
              <a:rPr lang="en-US" sz="3600" dirty="0"/>
              <a:t>=0 .73257 , </a:t>
            </a:r>
            <a:r>
              <a:rPr lang="en-US" sz="3600" i="1" dirty="0"/>
              <a:t>	θ</a:t>
            </a:r>
            <a:r>
              <a:rPr lang="en-US" sz="3600" i="1" baseline="-25000" dirty="0"/>
              <a:t>1</a:t>
            </a:r>
            <a:r>
              <a:rPr lang="en-US" sz="3600" dirty="0"/>
              <a:t>=−9 . 9238*</a:t>
            </a:r>
            <a:r>
              <a:rPr lang="en-US" sz="3600" i="1" dirty="0"/>
              <a:t>10</a:t>
            </a:r>
            <a:r>
              <a:rPr lang="en-US" sz="3600" baseline="30000" dirty="0"/>
              <a:t>−5</a:t>
            </a:r>
          </a:p>
          <a:p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1481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517"/>
    </mc:Choice>
    <mc:Fallback xmlns="">
      <p:transition spd="slow" advTm="100517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</a:t>
            </a:r>
            <a:br>
              <a:rPr lang="en-US" dirty="0"/>
            </a:br>
            <a:r>
              <a:rPr lang="en-US" dirty="0"/>
              <a:t>Default on loan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To estimate the probability of default for a customer who has a credit score = </a:t>
            </a:r>
            <a:r>
              <a:rPr lang="en-US" dirty="0" smtClean="0">
                <a:solidFill>
                  <a:srgbClr val="FF0000"/>
                </a:solidFill>
              </a:rPr>
              <a:t>8000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 err="1"/>
              <a:t>h</a:t>
            </a:r>
            <a:r>
              <a:rPr lang="en-US" i="1" baseline="-25000" dirty="0" err="1"/>
              <a:t>θ</a:t>
            </a:r>
            <a:r>
              <a:rPr lang="en-US" dirty="0"/>
              <a:t>(</a:t>
            </a:r>
            <a:r>
              <a:rPr lang="en-US" i="1" dirty="0"/>
              <a:t>x</a:t>
            </a:r>
            <a:r>
              <a:rPr lang="en-US" dirty="0"/>
              <a:t>)	</a:t>
            </a:r>
            <a:r>
              <a:rPr lang="en-US" i="1" dirty="0"/>
              <a:t>=	θ</a:t>
            </a:r>
            <a:r>
              <a:rPr lang="en-US" i="1" baseline="-25000" dirty="0"/>
              <a:t>0</a:t>
            </a:r>
            <a:r>
              <a:rPr lang="en-US" i="1" dirty="0"/>
              <a:t> 	+ 	</a:t>
            </a:r>
            <a:r>
              <a:rPr lang="en-US" i="1" dirty="0" smtClean="0"/>
              <a:t>θ</a:t>
            </a:r>
            <a:r>
              <a:rPr lang="en-US" i="1" baseline="-25000" dirty="0" smtClean="0"/>
              <a:t>1</a:t>
            </a:r>
            <a:r>
              <a:rPr lang="en-US" i="1" dirty="0" smtClean="0"/>
              <a:t>x</a:t>
            </a:r>
          </a:p>
          <a:p>
            <a:pPr marL="0" indent="0">
              <a:buNone/>
            </a:pPr>
            <a:r>
              <a:rPr lang="en-US" i="1" dirty="0" smtClean="0"/>
              <a:t>With </a:t>
            </a:r>
            <a:r>
              <a:rPr lang="en-US" i="1" dirty="0">
                <a:solidFill>
                  <a:srgbClr val="FF0000"/>
                </a:solidFill>
              </a:rPr>
              <a:t>θ</a:t>
            </a:r>
            <a:r>
              <a:rPr lang="en-US" i="1" baseline="-25000" dirty="0">
                <a:solidFill>
                  <a:srgbClr val="FF0000"/>
                </a:solidFill>
              </a:rPr>
              <a:t>0</a:t>
            </a:r>
            <a:r>
              <a:rPr lang="en-US" dirty="0">
                <a:solidFill>
                  <a:srgbClr val="FF0000"/>
                </a:solidFill>
              </a:rPr>
              <a:t>=0 .</a:t>
            </a:r>
            <a:r>
              <a:rPr lang="en-US" dirty="0" smtClean="0">
                <a:solidFill>
                  <a:srgbClr val="FF0000"/>
                </a:solidFill>
              </a:rPr>
              <a:t>73257</a:t>
            </a:r>
            <a:r>
              <a:rPr lang="en-US" dirty="0" smtClean="0"/>
              <a:t>, and </a:t>
            </a:r>
            <a:r>
              <a:rPr lang="en-US" i="1" dirty="0" smtClean="0">
                <a:solidFill>
                  <a:srgbClr val="FF0000"/>
                </a:solidFill>
              </a:rPr>
              <a:t>θ</a:t>
            </a:r>
            <a:r>
              <a:rPr lang="en-US" i="1" baseline="-25000" dirty="0" smtClean="0">
                <a:solidFill>
                  <a:srgbClr val="FF0000"/>
                </a:solidFill>
              </a:rPr>
              <a:t>1</a:t>
            </a:r>
            <a:r>
              <a:rPr lang="en-US" dirty="0">
                <a:solidFill>
                  <a:srgbClr val="FF0000"/>
                </a:solidFill>
              </a:rPr>
              <a:t>=−9 . 9238*</a:t>
            </a:r>
            <a:r>
              <a:rPr lang="en-US" i="1" dirty="0">
                <a:solidFill>
                  <a:srgbClr val="FF0000"/>
                </a:solidFill>
              </a:rPr>
              <a:t>10</a:t>
            </a:r>
            <a:r>
              <a:rPr lang="en-US" baseline="30000" dirty="0">
                <a:solidFill>
                  <a:srgbClr val="FF0000"/>
                </a:solidFill>
              </a:rPr>
              <a:t>−5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 err="1"/>
              <a:t>h</a:t>
            </a:r>
            <a:r>
              <a:rPr lang="en-US" i="1" baseline="-25000" dirty="0" err="1"/>
              <a:t>θ</a:t>
            </a:r>
            <a:r>
              <a:rPr lang="en-US" dirty="0"/>
              <a:t>(</a:t>
            </a:r>
            <a:r>
              <a:rPr lang="en-US" i="1" dirty="0"/>
              <a:t>8000</a:t>
            </a:r>
            <a:r>
              <a:rPr lang="en-US" dirty="0"/>
              <a:t>)</a:t>
            </a:r>
            <a:r>
              <a:rPr lang="es-ES" i="1" dirty="0"/>
              <a:t> </a:t>
            </a:r>
            <a:r>
              <a:rPr lang="es-ES" i="1" dirty="0" smtClean="0"/>
              <a:t>= </a:t>
            </a:r>
            <a:r>
              <a:rPr lang="es-ES" i="1" dirty="0"/>
              <a:t>	</a:t>
            </a:r>
            <a:r>
              <a:rPr lang="es-ES" dirty="0"/>
              <a:t>0 .</a:t>
            </a:r>
            <a:r>
              <a:rPr lang="es-ES" dirty="0" smtClean="0"/>
              <a:t>73257+ (</a:t>
            </a:r>
            <a:r>
              <a:rPr lang="en-US" dirty="0"/>
              <a:t>−9 . 9238*</a:t>
            </a:r>
            <a:r>
              <a:rPr lang="en-US" i="1" dirty="0"/>
              <a:t>10</a:t>
            </a:r>
            <a:r>
              <a:rPr lang="en-US" baseline="30000" dirty="0"/>
              <a:t>−5  </a:t>
            </a:r>
            <a:r>
              <a:rPr lang="es-ES" i="1" dirty="0"/>
              <a:t>* </a:t>
            </a:r>
            <a:r>
              <a:rPr lang="es-ES" dirty="0"/>
              <a:t>8000 ) </a:t>
            </a:r>
            <a:r>
              <a:rPr lang="es-ES" dirty="0" smtClean="0"/>
              <a:t>=</a:t>
            </a:r>
            <a:r>
              <a:rPr lang="es-ES" dirty="0" smtClean="0">
                <a:solidFill>
                  <a:srgbClr val="FF0000"/>
                </a:solidFill>
              </a:rPr>
              <a:t>−</a:t>
            </a:r>
            <a:r>
              <a:rPr lang="es-ES" dirty="0">
                <a:solidFill>
                  <a:srgbClr val="FF0000"/>
                </a:solidFill>
              </a:rPr>
              <a:t>0.06134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61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422"/>
    </mc:Choice>
    <mc:Fallback xmlns="">
      <p:transition spd="slow" advTm="95422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</a:t>
            </a:r>
            <a:br>
              <a:rPr lang="en-US" dirty="0"/>
            </a:br>
            <a:r>
              <a:rPr lang="en-US" dirty="0"/>
              <a:t>Default on loan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600" i="1" dirty="0"/>
                  <a:t>p(default=1|x;</a:t>
                </a:r>
                <a:r>
                  <a:rPr lang="en-US" sz="3600" i="1" dirty="0">
                    <a:sym typeface="Symbol" panose="05050102010706020507" pitchFamily="18" charset="2"/>
                  </a:rPr>
                  <a:t>) </a:t>
                </a:r>
                <a:r>
                  <a:rPr lang="en-US" sz="3600" i="1" dirty="0" smtClean="0">
                    <a:sym typeface="Symbol" panose="05050102010706020507" pitchFamily="18" charset="2"/>
                  </a:rPr>
                  <a:t> </a:t>
                </a:r>
                <a:r>
                  <a:rPr lang="es-ES" sz="3600" i="1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  <m: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+</m:t>
                        </m:r>
                        <m:sSup>
                          <m:sSupPr>
                            <m:ctrlP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</m:t>
                            </m:r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h</m:t>
                            </m:r>
                            <m:r>
                              <a:rPr lang="el-GR" sz="4400" i="1" baseline="-2500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𝜃</m:t>
                            </m:r>
                            <m:r>
                              <a:rPr lang="el-GR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(</m:t>
                            </m:r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𝑥</m:t>
                            </m:r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)</m:t>
                            </m:r>
                          </m:sup>
                        </m:sSup>
                      </m:den>
                    </m:f>
                  </m:oMath>
                </a14:m>
                <a:endParaRPr lang="es-ES" sz="4400" dirty="0"/>
              </a:p>
              <a:p>
                <a:pPr marL="0" indent="0">
                  <a:buNone/>
                </a:pPr>
                <a:endParaRPr lang="en-US" sz="3200" i="1" dirty="0" smtClean="0"/>
              </a:p>
              <a:p>
                <a:pPr marL="0" indent="0">
                  <a:buNone/>
                </a:pPr>
                <a:r>
                  <a:rPr lang="en-US" i="1" dirty="0" smtClean="0"/>
                  <a:t>p </a:t>
                </a:r>
                <a:r>
                  <a:rPr lang="en-US" dirty="0"/>
                  <a:t>(</a:t>
                </a:r>
                <a:r>
                  <a:rPr lang="en-US" i="1" dirty="0"/>
                  <a:t>default= </a:t>
                </a:r>
                <a:r>
                  <a:rPr lang="en-US" dirty="0"/>
                  <a:t>1 |</a:t>
                </a:r>
                <a:r>
                  <a:rPr lang="en-US" dirty="0">
                    <a:solidFill>
                      <a:srgbClr val="FF0000"/>
                    </a:solidFill>
                  </a:rPr>
                  <a:t>8000</a:t>
                </a:r>
                <a:r>
                  <a:rPr lang="en-US" dirty="0"/>
                  <a:t>; </a:t>
                </a:r>
                <a:r>
                  <a:rPr lang="en-US" dirty="0">
                    <a:sym typeface="Symbol" panose="05050102010706020507" pitchFamily="18" charset="2"/>
                  </a:rPr>
                  <a:t>[</a:t>
                </a:r>
                <a:r>
                  <a:rPr lang="en-US" i="1" dirty="0">
                    <a:solidFill>
                      <a:srgbClr val="FF0000"/>
                    </a:solidFill>
                  </a:rPr>
                  <a:t>θ</a:t>
                </a:r>
                <a:r>
                  <a:rPr lang="en-US" i="1" baseline="-25000" dirty="0">
                    <a:solidFill>
                      <a:srgbClr val="FF0000"/>
                    </a:solidFill>
                  </a:rPr>
                  <a:t>0</a:t>
                </a:r>
                <a:r>
                  <a:rPr lang="en-US" dirty="0">
                    <a:solidFill>
                      <a:srgbClr val="FF0000"/>
                    </a:solidFill>
                  </a:rPr>
                  <a:t>=0 .73257 , </a:t>
                </a:r>
                <a:r>
                  <a:rPr lang="el-GR" dirty="0">
                    <a:solidFill>
                      <a:srgbClr val="FF0000"/>
                    </a:solidFill>
                  </a:rPr>
                  <a:t>θ</a:t>
                </a:r>
                <a:r>
                  <a:rPr lang="el-GR" i="1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dirty="0">
                    <a:solidFill>
                      <a:srgbClr val="FF0000"/>
                    </a:solidFill>
                  </a:rPr>
                  <a:t>=−9 . 9238*10</a:t>
                </a:r>
                <a:r>
                  <a:rPr lang="en-US" baseline="30000" dirty="0">
                    <a:solidFill>
                      <a:srgbClr val="FF0000"/>
                    </a:solidFill>
                  </a:rPr>
                  <a:t>−5</a:t>
                </a:r>
                <a:r>
                  <a:rPr lang="en-US" dirty="0"/>
                  <a:t>]  </a:t>
                </a:r>
                <a:r>
                  <a:rPr lang="en-US" dirty="0" smtClean="0"/>
                  <a:t>)</a:t>
                </a:r>
              </a:p>
              <a:p>
                <a:pPr marL="0" indent="0">
                  <a:buNone/>
                </a:pPr>
                <a:endParaRPr lang="en-US" sz="3200" dirty="0"/>
              </a:p>
              <a:p>
                <a:pPr marL="0" indent="0">
                  <a:buNone/>
                </a:pPr>
                <a:r>
                  <a:rPr lang="en-US" sz="3200" dirty="0" smtClean="0"/>
                  <a:t>		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  <m: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+</m:t>
                        </m:r>
                        <m:sSup>
                          <m:sSupPr>
                            <m:ctrlP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−(−</m:t>
                            </m:r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0</m:t>
                            </m:r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.</m:t>
                            </m:r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06134</m:t>
                            </m:r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)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3600" dirty="0"/>
                  <a:t> </a:t>
                </a:r>
              </a:p>
              <a:p>
                <a:pPr marL="0" indent="0">
                  <a:buNone/>
                </a:pPr>
                <a:r>
                  <a:rPr lang="en-US" sz="3600" dirty="0"/>
                  <a:t>					</a:t>
                </a:r>
                <a:endParaRPr lang="en-US" sz="3600" dirty="0" smtClean="0"/>
              </a:p>
              <a:p>
                <a:pPr marL="0" indent="0">
                  <a:buNone/>
                </a:pPr>
                <a:endParaRPr lang="en-US" i="1" dirty="0"/>
              </a:p>
              <a:p>
                <a:pPr marL="0" indent="0">
                  <a:buNone/>
                </a:pPr>
                <a:endParaRPr lang="en-US" i="1" dirty="0"/>
              </a:p>
              <a:p>
                <a:endParaRPr lang="en-US" sz="32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21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119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947"/>
    </mc:Choice>
    <mc:Fallback xmlns="">
      <p:transition spd="slow" advTm="61947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</a:t>
            </a:r>
            <a:br>
              <a:rPr lang="en-US" dirty="0"/>
            </a:br>
            <a:r>
              <a:rPr lang="en-US" dirty="0"/>
              <a:t>Default on loan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en-US" sz="3600" dirty="0"/>
              </a:p>
              <a:p>
                <a:r>
                  <a:rPr lang="en-US" sz="3600" i="1" dirty="0"/>
                  <a:t>p(default=1|x;</a:t>
                </a:r>
                <a:r>
                  <a:rPr lang="en-US" sz="3600" i="1" dirty="0">
                    <a:sym typeface="Symbol" panose="05050102010706020507" pitchFamily="18" charset="2"/>
                  </a:rPr>
                  <a:t>) </a:t>
                </a:r>
                <a:r>
                  <a:rPr lang="en-US" sz="4000" dirty="0" smtClean="0"/>
                  <a:t>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+</m:t>
                        </m:r>
                        <m:sSup>
                          <m:sSupPr>
                            <m:ctrlP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 (</m:t>
                            </m:r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0</m:t>
                            </m:r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.</m:t>
                            </m:r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06134</m:t>
                            </m:r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)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3600" dirty="0"/>
                  <a:t> = </a:t>
                </a:r>
                <a:r>
                  <a:rPr lang="en-US" sz="3600" dirty="0">
                    <a:solidFill>
                      <a:srgbClr val="FF0000"/>
                    </a:solidFill>
                  </a:rPr>
                  <a:t>0.4846</a:t>
                </a:r>
              </a:p>
              <a:p>
                <a:endParaRPr lang="en-US" sz="3600" dirty="0"/>
              </a:p>
              <a:p>
                <a:r>
                  <a:rPr lang="en-US" sz="3600" i="1" dirty="0"/>
                  <a:t>p </a:t>
                </a:r>
                <a:r>
                  <a:rPr lang="en-US" sz="3600" dirty="0"/>
                  <a:t>(</a:t>
                </a:r>
                <a:r>
                  <a:rPr lang="en-US" sz="3600" i="1" dirty="0"/>
                  <a:t>default= </a:t>
                </a:r>
                <a:r>
                  <a:rPr lang="en-US" sz="3600" dirty="0"/>
                  <a:t>1)= </a:t>
                </a:r>
                <a:r>
                  <a:rPr lang="en-US" sz="3600" dirty="0">
                    <a:solidFill>
                      <a:srgbClr val="FF0000"/>
                    </a:solidFill>
                  </a:rPr>
                  <a:t>48.46%</a:t>
                </a:r>
                <a:r>
                  <a:rPr lang="en-US" sz="3600" dirty="0"/>
                  <a:t> </a:t>
                </a:r>
                <a:endParaRPr lang="en-US" sz="3600" dirty="0" smtClean="0"/>
              </a:p>
              <a:p>
                <a:r>
                  <a:rPr lang="en-US" sz="3600" dirty="0" smtClean="0"/>
                  <a:t>This </a:t>
                </a:r>
                <a:r>
                  <a:rPr lang="en-US" sz="3600" dirty="0"/>
                  <a:t>means that the customer </a:t>
                </a:r>
                <a:r>
                  <a:rPr lang="en-US" sz="3600" dirty="0">
                    <a:solidFill>
                      <a:srgbClr val="FF0000"/>
                    </a:solidFill>
                  </a:rPr>
                  <a:t>will not default on loan</a:t>
                </a:r>
                <a:r>
                  <a:rPr lang="en-US" sz="3600" dirty="0"/>
                  <a:t>, since p(default=1) </a:t>
                </a:r>
                <a:r>
                  <a:rPr lang="en-US" sz="3600" dirty="0">
                    <a:solidFill>
                      <a:srgbClr val="FF0000"/>
                    </a:solidFill>
                  </a:rPr>
                  <a:t>&lt; 0.5 </a:t>
                </a:r>
              </a:p>
              <a:p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19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2021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484"/>
    </mc:Choice>
    <mc:Fallback xmlns="">
      <p:transition spd="slow" advTm="82484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vs Logistic Regression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Placeholder 4"/>
          <p:cNvSpPr txBox="1">
            <a:spLocks/>
          </p:cNvSpPr>
          <p:nvPr/>
        </p:nvSpPr>
        <p:spPr>
          <a:xfrm>
            <a:off x="1413642" y="1978759"/>
            <a:ext cx="3520440" cy="4572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Linear regression</a:t>
            </a:r>
            <a:endParaRPr lang="en-US" dirty="0"/>
          </a:p>
        </p:txBody>
      </p:sp>
      <p:sp>
        <p:nvSpPr>
          <p:cNvPr id="19" name="Text Placeholder 6"/>
          <p:cNvSpPr txBox="1">
            <a:spLocks/>
          </p:cNvSpPr>
          <p:nvPr/>
        </p:nvSpPr>
        <p:spPr>
          <a:xfrm>
            <a:off x="5215234" y="1952505"/>
            <a:ext cx="35204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Logistic regression</a:t>
            </a:r>
            <a:endParaRPr lang="en-US" dirty="0"/>
          </a:p>
        </p:txBody>
      </p:sp>
      <p:sp>
        <p:nvSpPr>
          <p:cNvPr id="20" name="Content Placeholder 5"/>
          <p:cNvSpPr txBox="1">
            <a:spLocks/>
          </p:cNvSpPr>
          <p:nvPr/>
        </p:nvSpPr>
        <p:spPr>
          <a:xfrm>
            <a:off x="1168698" y="2589092"/>
            <a:ext cx="3520440" cy="32613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/>
              <a:t>Data is modeled using a linear function.</a:t>
            </a:r>
          </a:p>
          <a:p>
            <a:r>
              <a:rPr lang="en-US" sz="2400" dirty="0" smtClean="0"/>
              <a:t>Predicts a continuous value of y</a:t>
            </a:r>
          </a:p>
          <a:p>
            <a:r>
              <a:rPr lang="en-US" sz="2400" dirty="0" smtClean="0"/>
              <a:t>Output is interpreted as the value of predicted variable.</a:t>
            </a:r>
            <a:endParaRPr lang="en-US" sz="2400" dirty="0"/>
          </a:p>
        </p:txBody>
      </p:sp>
      <p:sp>
        <p:nvSpPr>
          <p:cNvPr id="21" name="Content Placeholder 7"/>
          <p:cNvSpPr txBox="1">
            <a:spLocks/>
          </p:cNvSpPr>
          <p:nvPr/>
        </p:nvSpPr>
        <p:spPr>
          <a:xfrm>
            <a:off x="5019636" y="2589092"/>
            <a:ext cx="3520440" cy="326138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/>
              <a:t>Maps the continuous values of input to the categorical values (classes) of y.</a:t>
            </a:r>
          </a:p>
          <a:p>
            <a:r>
              <a:rPr lang="en-US" sz="2400" dirty="0" smtClean="0"/>
              <a:t>Predicts the class of y.</a:t>
            </a:r>
          </a:p>
          <a:p>
            <a:r>
              <a:rPr lang="en-US" sz="2400" dirty="0" smtClean="0"/>
              <a:t>Output is interpreted as the probability of occurrence of event.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3810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430"/>
    </mc:Choice>
    <mc:Fallback xmlns="">
      <p:transition spd="slow" advTm="10343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Bias, variance, overfitting, and </a:t>
            </a:r>
            <a:r>
              <a:rPr lang="en-US" dirty="0" err="1" smtClean="0"/>
              <a:t>underfitting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54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301"/>
    </mc:Choice>
    <mc:Fallback xmlns="">
      <p:transition spd="slow" advTm="55301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Bias refers to the error introduced by approximating a real-world problem with a </a:t>
            </a:r>
            <a:r>
              <a:rPr lang="en-US" sz="3600" dirty="0">
                <a:solidFill>
                  <a:srgbClr val="FF0000"/>
                </a:solidFill>
              </a:rPr>
              <a:t>simplified model</a:t>
            </a:r>
            <a:r>
              <a:rPr lang="en-US" sz="3600" dirty="0"/>
              <a:t>. </a:t>
            </a:r>
            <a:endParaRPr lang="en-US" sz="3600" dirty="0" smtClean="0"/>
          </a:p>
          <a:p>
            <a:r>
              <a:rPr lang="en-US" sz="3600" dirty="0" smtClean="0"/>
              <a:t>It </a:t>
            </a:r>
            <a:r>
              <a:rPr lang="en-US" sz="3600" dirty="0"/>
              <a:t>represents the model's tendency to consistently make certain assumptions or errors when predicting outcomes.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05908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714"/>
    </mc:Choice>
    <mc:Fallback xmlns="">
      <p:transition spd="slow" advTm="120714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856890" cy="4351338"/>
          </a:xfrm>
        </p:spPr>
        <p:txBody>
          <a:bodyPr>
            <a:normAutofit/>
          </a:bodyPr>
          <a:lstStyle/>
          <a:p>
            <a:r>
              <a:rPr lang="en-US" sz="3200" dirty="0"/>
              <a:t>A high bias model </a:t>
            </a:r>
            <a:r>
              <a:rPr lang="en-US" sz="3200" dirty="0">
                <a:solidFill>
                  <a:srgbClr val="FF0000"/>
                </a:solidFill>
              </a:rPr>
              <a:t>oversimplifies</a:t>
            </a:r>
            <a:r>
              <a:rPr lang="en-US" sz="3200" dirty="0"/>
              <a:t> the problem and makes strong assumptions, leading to </a:t>
            </a:r>
            <a:r>
              <a:rPr lang="en-US" sz="3200" dirty="0" err="1" smtClean="0">
                <a:solidFill>
                  <a:srgbClr val="FF0000"/>
                </a:solidFill>
              </a:rPr>
              <a:t>Underfitting</a:t>
            </a:r>
            <a:r>
              <a:rPr lang="en-US" sz="3200" dirty="0" smtClean="0"/>
              <a:t>. </a:t>
            </a:r>
          </a:p>
          <a:p>
            <a:r>
              <a:rPr lang="en-US" sz="3600" dirty="0" smtClean="0">
                <a:solidFill>
                  <a:srgbClr val="FF0000"/>
                </a:solidFill>
              </a:rPr>
              <a:t>It </a:t>
            </a:r>
            <a:r>
              <a:rPr lang="en-US" sz="3600" dirty="0">
                <a:solidFill>
                  <a:srgbClr val="FF0000"/>
                </a:solidFill>
              </a:rPr>
              <a:t>may struggle to capture complex patterns and generalize well to unseen data</a:t>
            </a:r>
            <a:r>
              <a:rPr lang="en-US" sz="3200" dirty="0"/>
              <a:t>.</a:t>
            </a:r>
          </a:p>
          <a:p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867" r="56990" b="52313"/>
          <a:stretch/>
        </p:blipFill>
        <p:spPr>
          <a:xfrm>
            <a:off x="7083973" y="1825625"/>
            <a:ext cx="3668110" cy="417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94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892"/>
    </mc:Choice>
    <mc:Fallback xmlns="">
      <p:transition spd="slow" advTm="194892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detect bias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751786" cy="4351338"/>
          </a:xfrm>
        </p:spPr>
        <p:txBody>
          <a:bodyPr>
            <a:normAutofit/>
          </a:bodyPr>
          <a:lstStyle/>
          <a:p>
            <a:r>
              <a:rPr lang="en-US" sz="3600" dirty="0"/>
              <a:t>Common characteristics of a </a:t>
            </a:r>
            <a:r>
              <a:rPr lang="en-US" sz="3600" dirty="0">
                <a:solidFill>
                  <a:srgbClr val="FF0000"/>
                </a:solidFill>
              </a:rPr>
              <a:t>high bias </a:t>
            </a:r>
            <a:r>
              <a:rPr lang="en-US" sz="3600" dirty="0"/>
              <a:t>model </a:t>
            </a:r>
            <a:r>
              <a:rPr lang="en-US" sz="3600" dirty="0" smtClean="0"/>
              <a:t>include:</a:t>
            </a:r>
          </a:p>
          <a:p>
            <a:pPr lvl="1"/>
            <a:r>
              <a:rPr lang="en-US" sz="3200" dirty="0" smtClean="0">
                <a:solidFill>
                  <a:srgbClr val="FF0000"/>
                </a:solidFill>
              </a:rPr>
              <a:t>High training </a:t>
            </a:r>
            <a:r>
              <a:rPr lang="en-US" sz="3200" dirty="0">
                <a:solidFill>
                  <a:srgbClr val="FF0000"/>
                </a:solidFill>
              </a:rPr>
              <a:t>error and </a:t>
            </a:r>
            <a:endParaRPr lang="en-US" sz="3200" dirty="0" smtClean="0">
              <a:solidFill>
                <a:srgbClr val="FF0000"/>
              </a:solidFill>
            </a:endParaRPr>
          </a:p>
          <a:p>
            <a:pPr lvl="1"/>
            <a:r>
              <a:rPr lang="en-US" sz="3200" dirty="0" smtClean="0">
                <a:solidFill>
                  <a:srgbClr val="FF0000"/>
                </a:solidFill>
              </a:rPr>
              <a:t>High testing error. </a:t>
            </a:r>
          </a:p>
          <a:p>
            <a:r>
              <a:rPr lang="en-US" sz="3600" dirty="0" smtClean="0"/>
              <a:t>It </a:t>
            </a:r>
            <a:r>
              <a:rPr lang="en-US" sz="3600" dirty="0"/>
              <a:t>may exhibit systematic errors and have </a:t>
            </a:r>
            <a:r>
              <a:rPr lang="en-US" sz="3600" dirty="0">
                <a:solidFill>
                  <a:srgbClr val="FF0000"/>
                </a:solidFill>
              </a:rPr>
              <a:t>difficulty learning from the training </a:t>
            </a:r>
            <a:r>
              <a:rPr lang="en-US" sz="3600" dirty="0"/>
              <a:t>data.</a:t>
            </a:r>
          </a:p>
          <a:p>
            <a:endParaRPr lang="en-US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867" r="56990" b="52313"/>
          <a:stretch/>
        </p:blipFill>
        <p:spPr>
          <a:xfrm>
            <a:off x="7083973" y="1825625"/>
            <a:ext cx="3668110" cy="417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81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125"/>
    </mc:Choice>
    <mc:Fallback xmlns="">
      <p:transition spd="slow" advTm="111125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Variance refers to the variability or </a:t>
            </a:r>
            <a:r>
              <a:rPr lang="en-US" sz="3600" dirty="0">
                <a:solidFill>
                  <a:srgbClr val="FF0000"/>
                </a:solidFill>
              </a:rPr>
              <a:t>sensitivity of a model's predictions to fluctuations in the training data</a:t>
            </a:r>
            <a:r>
              <a:rPr lang="en-US" sz="3600" dirty="0"/>
              <a:t>. </a:t>
            </a:r>
            <a:endParaRPr lang="en-US" sz="3600" dirty="0" smtClean="0"/>
          </a:p>
          <a:p>
            <a:r>
              <a:rPr lang="en-US" sz="3600" dirty="0" smtClean="0"/>
              <a:t>It </a:t>
            </a:r>
            <a:r>
              <a:rPr lang="en-US" sz="3600" dirty="0"/>
              <a:t>measures how much the model's predictions vary across different training sets.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85417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688"/>
    </mc:Choice>
    <mc:Fallback xmlns="">
      <p:transition spd="slow" advTm="156688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173717" cy="4351338"/>
          </a:xfrm>
        </p:spPr>
        <p:txBody>
          <a:bodyPr>
            <a:normAutofit/>
          </a:bodyPr>
          <a:lstStyle/>
          <a:p>
            <a:r>
              <a:rPr lang="en-US" sz="3200" dirty="0"/>
              <a:t>A high variance model is </a:t>
            </a:r>
            <a:r>
              <a:rPr lang="en-US" sz="3200" dirty="0">
                <a:solidFill>
                  <a:srgbClr val="FF0000"/>
                </a:solidFill>
              </a:rPr>
              <a:t>overly complex </a:t>
            </a:r>
            <a:r>
              <a:rPr lang="en-US" sz="3200" dirty="0"/>
              <a:t>and </a:t>
            </a:r>
            <a:r>
              <a:rPr lang="en-US" sz="3200" dirty="0">
                <a:solidFill>
                  <a:srgbClr val="FF0000"/>
                </a:solidFill>
              </a:rPr>
              <a:t>captures noise</a:t>
            </a:r>
            <a:r>
              <a:rPr lang="en-US" sz="3200" dirty="0"/>
              <a:t> or random fluctuations in the training data. </a:t>
            </a:r>
            <a:endParaRPr lang="en-US" sz="3200" dirty="0" smtClean="0"/>
          </a:p>
          <a:p>
            <a:r>
              <a:rPr lang="en-US" sz="3200" dirty="0" smtClean="0"/>
              <a:t>It </a:t>
            </a:r>
            <a:r>
              <a:rPr lang="en-US" sz="3200" dirty="0"/>
              <a:t>tends to </a:t>
            </a:r>
            <a:r>
              <a:rPr lang="en-US" sz="3200" dirty="0">
                <a:solidFill>
                  <a:srgbClr val="FF0000"/>
                </a:solidFill>
              </a:rPr>
              <a:t>memorize the training examples </a:t>
            </a:r>
            <a:r>
              <a:rPr lang="en-US" sz="3200" dirty="0"/>
              <a:t>and performs poorly on unseen data, </a:t>
            </a:r>
            <a:r>
              <a:rPr lang="en-US" sz="3200" dirty="0">
                <a:solidFill>
                  <a:srgbClr val="FF0000"/>
                </a:solidFill>
              </a:rPr>
              <a:t>leading to overfitting</a:t>
            </a:r>
            <a:r>
              <a:rPr lang="en-US" sz="3200" dirty="0"/>
              <a:t>.</a:t>
            </a:r>
          </a:p>
          <a:p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2939" t="52344" r="13978" b="2790"/>
          <a:stretch/>
        </p:blipFill>
        <p:spPr>
          <a:xfrm>
            <a:off x="6245770" y="1825625"/>
            <a:ext cx="527356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51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230"/>
    </mc:Choice>
    <mc:Fallback xmlns="">
      <p:transition spd="slow" advTm="16223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detect variance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888421" cy="4351338"/>
          </a:xfrm>
        </p:spPr>
        <p:txBody>
          <a:bodyPr>
            <a:normAutofit/>
          </a:bodyPr>
          <a:lstStyle/>
          <a:p>
            <a:r>
              <a:rPr lang="en-US" sz="3600" dirty="0"/>
              <a:t>Common characteristics of a high variance model </a:t>
            </a:r>
            <a:r>
              <a:rPr lang="en-US" sz="3600" dirty="0" smtClean="0"/>
              <a:t>include:</a:t>
            </a:r>
          </a:p>
          <a:p>
            <a:pPr lvl="1"/>
            <a:r>
              <a:rPr lang="en-US" sz="3200" dirty="0" smtClean="0"/>
              <a:t> </a:t>
            </a:r>
            <a:r>
              <a:rPr lang="en-US" sz="3200" dirty="0">
                <a:solidFill>
                  <a:srgbClr val="FF0000"/>
                </a:solidFill>
              </a:rPr>
              <a:t>low training </a:t>
            </a:r>
            <a:r>
              <a:rPr lang="en-US" sz="3200" dirty="0" smtClean="0">
                <a:solidFill>
                  <a:srgbClr val="FF0000"/>
                </a:solidFill>
              </a:rPr>
              <a:t>error</a:t>
            </a:r>
          </a:p>
          <a:p>
            <a:pPr lvl="1"/>
            <a:r>
              <a:rPr lang="en-US" sz="3200" dirty="0"/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high </a:t>
            </a:r>
            <a:r>
              <a:rPr lang="en-US" sz="3200" dirty="0">
                <a:solidFill>
                  <a:srgbClr val="FF0000"/>
                </a:solidFill>
              </a:rPr>
              <a:t>testing </a:t>
            </a:r>
            <a:r>
              <a:rPr lang="en-US" sz="3200" dirty="0" smtClean="0">
                <a:solidFill>
                  <a:srgbClr val="FF0000"/>
                </a:solidFill>
              </a:rPr>
              <a:t>error</a:t>
            </a:r>
            <a:r>
              <a:rPr lang="en-US" sz="3200" dirty="0" smtClean="0"/>
              <a:t> </a:t>
            </a:r>
          </a:p>
          <a:p>
            <a:r>
              <a:rPr lang="en-US" sz="3600" dirty="0" smtClean="0"/>
              <a:t>It </a:t>
            </a:r>
            <a:r>
              <a:rPr lang="en-US" sz="3600" dirty="0"/>
              <a:t>may exhibit </a:t>
            </a:r>
            <a:r>
              <a:rPr lang="en-US" sz="3600" dirty="0">
                <a:solidFill>
                  <a:srgbClr val="FF0000"/>
                </a:solidFill>
              </a:rPr>
              <a:t>high sensitivity to the training</a:t>
            </a:r>
            <a:r>
              <a:rPr lang="en-US" sz="3600" dirty="0"/>
              <a:t> data and struggle to generalize to new instances.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2939" t="52344" r="13978" b="2790"/>
          <a:stretch/>
        </p:blipFill>
        <p:spPr>
          <a:xfrm>
            <a:off x="6844859" y="1825625"/>
            <a:ext cx="527356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811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775"/>
    </mc:Choice>
    <mc:Fallback xmlns="">
      <p:transition spd="slow" advTm="160775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Bias-Variance </a:t>
            </a:r>
            <a:r>
              <a:rPr lang="en-US" b="0" dirty="0" smtClean="0"/>
              <a:t>Tradeoff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The bias-variance tradeoff is a fundamental concept in machine learning. </a:t>
            </a:r>
            <a:endParaRPr lang="en-US" sz="3600" dirty="0" smtClean="0"/>
          </a:p>
          <a:p>
            <a:r>
              <a:rPr lang="en-US" sz="3600" dirty="0" smtClean="0"/>
              <a:t>It </a:t>
            </a:r>
            <a:r>
              <a:rPr lang="en-US" sz="3600" dirty="0"/>
              <a:t>refers to the delicate balance between a model's ability to capture the underlying patterns (low bias) and its ability to generalize to new data (low variance).</a:t>
            </a:r>
          </a:p>
        </p:txBody>
      </p:sp>
    </p:spTree>
    <p:extLst>
      <p:ext uri="{BB962C8B-B14F-4D97-AF65-F5344CB8AC3E}">
        <p14:creationId xmlns:p14="http://schemas.microsoft.com/office/powerpoint/2010/main" val="4003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529"/>
    </mc:Choice>
    <mc:Fallback xmlns="">
      <p:transition spd="slow" advTm="112529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Bias-Variance Tradeoff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Ideally, we aim to find a model that minimizes both bias and variance, striking the right balance. </a:t>
            </a:r>
            <a:endParaRPr lang="en-US" sz="3600" dirty="0" smtClean="0"/>
          </a:p>
          <a:p>
            <a:r>
              <a:rPr lang="en-US" sz="3600" dirty="0" smtClean="0"/>
              <a:t>However</a:t>
            </a:r>
            <a:r>
              <a:rPr lang="en-US" sz="3600" dirty="0"/>
              <a:t>, reducing one often increases the other, making it a tradeoff.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590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732"/>
    </mc:Choice>
    <mc:Fallback xmlns="">
      <p:transition spd="slow" advTm="61732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get the right balance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There are many techniques like: </a:t>
            </a:r>
          </a:p>
          <a:p>
            <a:pPr lvl="1"/>
            <a:r>
              <a:rPr lang="en-US" sz="3200" dirty="0" smtClean="0"/>
              <a:t>Cross-validation, </a:t>
            </a:r>
          </a:p>
          <a:p>
            <a:pPr lvl="1"/>
            <a:r>
              <a:rPr lang="en-US" sz="3200" dirty="0" smtClean="0"/>
              <a:t>Regularization, and </a:t>
            </a:r>
          </a:p>
          <a:p>
            <a:pPr lvl="1"/>
            <a:r>
              <a:rPr lang="en-US" sz="3200" dirty="0" smtClean="0"/>
              <a:t>Model selection </a:t>
            </a:r>
          </a:p>
          <a:p>
            <a:endParaRPr lang="en-US" sz="3600" dirty="0" smtClean="0"/>
          </a:p>
          <a:p>
            <a:r>
              <a:rPr lang="en-US" sz="3600" dirty="0" smtClean="0"/>
              <a:t>These techniques help </a:t>
            </a:r>
            <a:r>
              <a:rPr lang="en-US" sz="3600" dirty="0"/>
              <a:t>manage the bias-variance tradeoff. </a:t>
            </a:r>
            <a:endParaRPr lang="en-US" sz="3600" dirty="0" smtClean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3064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08"/>
    </mc:Choice>
    <mc:Fallback xmlns="">
      <p:transition spd="slow" advTm="155908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get the right balance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388366" cy="472232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/>
          <a:srcRect l="22939" t="52344" r="13978" b="2790"/>
          <a:stretch/>
        </p:blipFill>
        <p:spPr>
          <a:xfrm>
            <a:off x="6268935" y="1975945"/>
            <a:ext cx="3410565" cy="232538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/>
          <a:srcRect l="54481" r="3477" b="52143"/>
          <a:stretch/>
        </p:blipFill>
        <p:spPr>
          <a:xfrm>
            <a:off x="3628718" y="1862930"/>
            <a:ext cx="2234588" cy="24384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/>
          <a:srcRect l="2867" r="56990" b="52313"/>
          <a:stretch/>
        </p:blipFill>
        <p:spPr>
          <a:xfrm>
            <a:off x="1324304" y="1877711"/>
            <a:ext cx="2133600" cy="242977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552904" y="4947507"/>
            <a:ext cx="20574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Under-fitting</a:t>
            </a:r>
          </a:p>
          <a:p>
            <a:r>
              <a:rPr lang="en-US" sz="1400" dirty="0" smtClean="0"/>
              <a:t>High bias</a:t>
            </a:r>
          </a:p>
          <a:p>
            <a:r>
              <a:rPr lang="en-US" sz="1400" dirty="0" smtClean="0"/>
              <a:t>High variance</a:t>
            </a:r>
          </a:p>
          <a:p>
            <a:r>
              <a:rPr lang="en-US" sz="1400" dirty="0" smtClean="0"/>
              <a:t>Training accuracy low</a:t>
            </a:r>
          </a:p>
          <a:p>
            <a:r>
              <a:rPr lang="en-US" sz="1400" dirty="0" smtClean="0"/>
              <a:t>Test accuracy low</a:t>
            </a:r>
          </a:p>
          <a:p>
            <a:endParaRPr lang="en-US" sz="1400" dirty="0" smtClean="0"/>
          </a:p>
          <a:p>
            <a:endParaRPr lang="en-US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3915103" y="4947507"/>
            <a:ext cx="20574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Most generalizing</a:t>
            </a:r>
          </a:p>
          <a:p>
            <a:r>
              <a:rPr lang="en-US" sz="1400" dirty="0" smtClean="0"/>
              <a:t>low bias</a:t>
            </a:r>
          </a:p>
          <a:p>
            <a:r>
              <a:rPr lang="en-US" sz="1400" dirty="0" smtClean="0"/>
              <a:t>low variance</a:t>
            </a:r>
          </a:p>
          <a:p>
            <a:r>
              <a:rPr lang="en-US" sz="1400" dirty="0" smtClean="0"/>
              <a:t>Training accuracy high</a:t>
            </a:r>
          </a:p>
          <a:p>
            <a:r>
              <a:rPr lang="en-US" sz="1400" dirty="0" smtClean="0"/>
              <a:t>Test accuracy high</a:t>
            </a:r>
          </a:p>
          <a:p>
            <a:endParaRPr lang="en-US" sz="1400" dirty="0" smtClean="0"/>
          </a:p>
          <a:p>
            <a:endParaRPr lang="en-US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6649085" y="4947507"/>
            <a:ext cx="20574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Over-fitting</a:t>
            </a:r>
          </a:p>
          <a:p>
            <a:r>
              <a:rPr lang="en-US" sz="1400" dirty="0" smtClean="0"/>
              <a:t>low bias</a:t>
            </a:r>
          </a:p>
          <a:p>
            <a:r>
              <a:rPr lang="en-US" sz="1400" dirty="0" smtClean="0"/>
              <a:t>High variance</a:t>
            </a:r>
          </a:p>
          <a:p>
            <a:r>
              <a:rPr lang="en-US" sz="1400" dirty="0" smtClean="0"/>
              <a:t>Training accuracy high</a:t>
            </a:r>
          </a:p>
          <a:p>
            <a:r>
              <a:rPr lang="en-US" sz="1400" dirty="0" smtClean="0"/>
              <a:t>Test accuracy low</a:t>
            </a:r>
          </a:p>
          <a:p>
            <a:endParaRPr lang="en-US" sz="1400" dirty="0" smtClean="0"/>
          </a:p>
          <a:p>
            <a:endParaRPr lang="en-US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1552904" y="4430691"/>
            <a:ext cx="2329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Polynomial degree=1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3871235" y="4426013"/>
            <a:ext cx="2329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Polynomial degree=2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6638067" y="4426013"/>
            <a:ext cx="2329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Polynomial degree=4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97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758"/>
    </mc:Choice>
    <mc:Fallback xmlns="">
      <p:transition spd="slow" advTm="290758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regularization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Regularization </a:t>
            </a:r>
            <a:r>
              <a:rPr lang="en-US" sz="3600" dirty="0"/>
              <a:t>is a technique used in machine learning to prevent overfitting and improve the generalization performance of models. </a:t>
            </a:r>
            <a:endParaRPr lang="en-US" sz="3600" dirty="0" smtClean="0"/>
          </a:p>
          <a:p>
            <a:r>
              <a:rPr lang="en-US" sz="3600" dirty="0" smtClean="0"/>
              <a:t>It </a:t>
            </a:r>
            <a:r>
              <a:rPr lang="en-US" sz="3600" dirty="0"/>
              <a:t>involves adding a </a:t>
            </a:r>
            <a:r>
              <a:rPr lang="en-US" sz="3600" dirty="0">
                <a:solidFill>
                  <a:srgbClr val="FF0000"/>
                </a:solidFill>
              </a:rPr>
              <a:t>penalty term </a:t>
            </a:r>
            <a:r>
              <a:rPr lang="en-US" sz="3600" dirty="0"/>
              <a:t>to the loss function during training, which encourages the model to </a:t>
            </a:r>
            <a:r>
              <a:rPr lang="en-US" sz="3600" dirty="0">
                <a:solidFill>
                  <a:srgbClr val="FF0000"/>
                </a:solidFill>
              </a:rPr>
              <a:t>avoid overly complex or extreme parameter values</a:t>
            </a:r>
            <a:r>
              <a:rPr lang="en-US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0126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196"/>
    </mc:Choice>
    <mc:Fallback xmlns="">
      <p:transition spd="slow" advTm="141196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regularization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main idea behind regularization is to find a balance between fitting the training data well and avoiding excessive complexity. </a:t>
            </a:r>
            <a:endParaRPr lang="en-US" dirty="0" smtClean="0"/>
          </a:p>
          <a:p>
            <a:r>
              <a:rPr lang="en-US" dirty="0" smtClean="0"/>
              <a:t>Overfitting </a:t>
            </a:r>
            <a:r>
              <a:rPr lang="en-US" dirty="0"/>
              <a:t>occurs when a model becomes too complex and captures noise or random fluctuations in the training data, leading to poor performance on unseen data. </a:t>
            </a:r>
            <a:endParaRPr lang="en-US" dirty="0" smtClean="0"/>
          </a:p>
          <a:p>
            <a:r>
              <a:rPr lang="en-US" dirty="0" smtClean="0"/>
              <a:t>Regularization </a:t>
            </a:r>
            <a:r>
              <a:rPr lang="en-US" dirty="0"/>
              <a:t>helps in addressing this issue by imposing constraints on the model's parameters.</a:t>
            </a:r>
          </a:p>
        </p:txBody>
      </p:sp>
    </p:spTree>
    <p:extLst>
      <p:ext uri="{BB962C8B-B14F-4D97-AF65-F5344CB8AC3E}">
        <p14:creationId xmlns:p14="http://schemas.microsoft.com/office/powerpoint/2010/main" val="1943617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003"/>
    </mc:Choice>
    <mc:Fallback xmlns="">
      <p:transition spd="slow" advTm="133003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Lasso regularization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L1 Regularization (Lasso): L1 regularization adds a penalty term proportional to the absolute values of the model's parameters.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encourages sparsity by driving some of the parameters to zero, effectively performing feature selection. </a:t>
            </a:r>
            <a:endParaRPr lang="en-US" dirty="0" smtClean="0"/>
          </a:p>
          <a:p>
            <a:r>
              <a:rPr lang="en-US" dirty="0" smtClean="0"/>
              <a:t>L1 </a:t>
            </a:r>
            <a:r>
              <a:rPr lang="en-US" dirty="0"/>
              <a:t>regularization can be useful when dealing with datasets with many irrelevant or redundant features.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12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937"/>
    </mc:Choice>
    <mc:Fallback xmlns="">
      <p:transition spd="slow" advTm="192937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Ridge regularization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L2 Regularization (Ridge): L2 regularization adds a penalty term proportional to the squared magnitudes of the model's parameters.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discourages large parameter values and encourages the model to distribute the importance of features more evenly. </a:t>
            </a:r>
            <a:endParaRPr lang="en-US" dirty="0" smtClean="0"/>
          </a:p>
          <a:p>
            <a:r>
              <a:rPr lang="en-US" dirty="0" smtClean="0"/>
              <a:t>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51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147"/>
    </mc:Choice>
    <mc:Fallback xmlns="">
      <p:transition spd="slow" advTm="46147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Assume </a:t>
            </a:r>
            <a:r>
              <a:rPr lang="en-US" dirty="0"/>
              <a:t>we have a dataset with two features, X1 and X2, and we want to perform linear </a:t>
            </a:r>
            <a:r>
              <a:rPr lang="en-US" dirty="0" smtClean="0"/>
              <a:t>regression model.</a:t>
            </a:r>
          </a:p>
          <a:p>
            <a:r>
              <a:rPr lang="en-US" dirty="0" smtClean="0"/>
              <a:t>Assume the </a:t>
            </a:r>
            <a:r>
              <a:rPr lang="en-US" dirty="0"/>
              <a:t>model equation</a:t>
            </a:r>
            <a:endParaRPr lang="en-US" dirty="0" smtClean="0"/>
          </a:p>
          <a:p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(x) = Ɵ</a:t>
            </a:r>
            <a:r>
              <a:rPr lang="en-US" b="1" baseline="-25000" dirty="0"/>
              <a:t>0</a:t>
            </a:r>
            <a:r>
              <a:rPr lang="en-US" b="1" dirty="0"/>
              <a:t> + </a:t>
            </a:r>
            <a:r>
              <a:rPr lang="en-US" b="1" dirty="0" smtClean="0"/>
              <a:t>Ɵ</a:t>
            </a:r>
            <a:r>
              <a:rPr lang="en-US" b="1" baseline="-25000" dirty="0" smtClean="0"/>
              <a:t>1</a:t>
            </a:r>
            <a:r>
              <a:rPr lang="en-US" b="1" dirty="0" smtClean="0"/>
              <a:t>x</a:t>
            </a:r>
            <a:r>
              <a:rPr lang="en-US" b="1" baseline="-25000" dirty="0" smtClean="0"/>
              <a:t>1</a:t>
            </a:r>
            <a:r>
              <a:rPr lang="en-US" b="1" dirty="0" smtClean="0"/>
              <a:t>+Ɵ</a:t>
            </a:r>
            <a:r>
              <a:rPr lang="en-US" b="1" baseline="-25000" dirty="0" smtClean="0"/>
              <a:t>2</a:t>
            </a:r>
            <a:r>
              <a:rPr lang="en-US" b="1" dirty="0" smtClean="0"/>
              <a:t>x</a:t>
            </a:r>
            <a:r>
              <a:rPr lang="en-US" b="1" baseline="-25000" dirty="0" smtClean="0"/>
              <a:t>2</a:t>
            </a:r>
            <a:endParaRPr lang="en-US" b="1" baseline="-25000" dirty="0"/>
          </a:p>
          <a:p>
            <a:endParaRPr lang="en-US" b="1" dirty="0"/>
          </a:p>
          <a:p>
            <a:r>
              <a:rPr lang="en-US" dirty="0"/>
              <a:t>The objective function for Lasso regression can be represented as:</a:t>
            </a:r>
            <a:br>
              <a:rPr lang="en-US" dirty="0"/>
            </a:br>
            <a:r>
              <a:rPr lang="en-US" dirty="0"/>
              <a:t>Loss = Sum of squared errors + </a:t>
            </a:r>
            <a:r>
              <a:rPr lang="el-GR" dirty="0" smtClean="0"/>
              <a:t>λ</a:t>
            </a:r>
            <a:r>
              <a:rPr lang="en-US" dirty="0" smtClean="0"/>
              <a:t> </a:t>
            </a:r>
            <a:r>
              <a:rPr lang="en-US" dirty="0"/>
              <a:t>* </a:t>
            </a:r>
            <a:r>
              <a:rPr lang="en-US" dirty="0" smtClean="0"/>
              <a:t>(|</a:t>
            </a:r>
            <a:r>
              <a:rPr lang="en-US" b="1" dirty="0"/>
              <a:t>Ɵ</a:t>
            </a:r>
            <a:r>
              <a:rPr lang="en-US" b="1" baseline="-25000" dirty="0"/>
              <a:t>1</a:t>
            </a:r>
            <a:r>
              <a:rPr lang="en-US" dirty="0" smtClean="0"/>
              <a:t>| </a:t>
            </a:r>
            <a:r>
              <a:rPr lang="en-US" dirty="0"/>
              <a:t>+ </a:t>
            </a:r>
            <a:r>
              <a:rPr lang="en-US" dirty="0" smtClean="0"/>
              <a:t>|</a:t>
            </a:r>
            <a:r>
              <a:rPr lang="en-US" b="1" dirty="0"/>
              <a:t>Ɵ</a:t>
            </a:r>
            <a:r>
              <a:rPr lang="en-US" b="1" baseline="-25000" dirty="0"/>
              <a:t>2</a:t>
            </a:r>
            <a:r>
              <a:rPr lang="en-US" dirty="0" smtClean="0"/>
              <a:t>|)</a:t>
            </a:r>
          </a:p>
          <a:p>
            <a:r>
              <a:rPr lang="en-US" dirty="0"/>
              <a:t>The regularization parameter, </a:t>
            </a:r>
            <a:r>
              <a:rPr lang="el-GR" dirty="0"/>
              <a:t>λ</a:t>
            </a:r>
            <a:r>
              <a:rPr lang="en-US" dirty="0" smtClean="0"/>
              <a:t> , </a:t>
            </a:r>
            <a:r>
              <a:rPr lang="en-US" dirty="0"/>
              <a:t>controls the strength of the regularization. A </a:t>
            </a:r>
            <a:r>
              <a:rPr lang="en-US" dirty="0" smtClean="0"/>
              <a:t>higher </a:t>
            </a:r>
            <a:r>
              <a:rPr lang="el-GR" dirty="0"/>
              <a:t>λ</a:t>
            </a:r>
            <a:r>
              <a:rPr lang="en-US" dirty="0" smtClean="0"/>
              <a:t> value </a:t>
            </a:r>
            <a:r>
              <a:rPr lang="en-US" dirty="0"/>
              <a:t>will result in more aggressive shrinking of the coefficients towards zero.</a:t>
            </a:r>
          </a:p>
        </p:txBody>
      </p:sp>
    </p:spTree>
    <p:extLst>
      <p:ext uri="{BB962C8B-B14F-4D97-AF65-F5344CB8AC3E}">
        <p14:creationId xmlns:p14="http://schemas.microsoft.com/office/powerpoint/2010/main" val="83526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953"/>
    </mc:Choice>
    <mc:Fallback xmlns="">
      <p:transition spd="slow" advTm="294953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During the training process, the model will adjust the coefficients </a:t>
            </a:r>
            <a:r>
              <a:rPr lang="en-US" dirty="0" smtClean="0"/>
              <a:t>(</a:t>
            </a:r>
            <a:r>
              <a:rPr lang="en-US" b="1" dirty="0"/>
              <a:t>Ɵ</a:t>
            </a:r>
            <a:r>
              <a:rPr lang="en-US" b="1" baseline="-25000" dirty="0"/>
              <a:t>1</a:t>
            </a:r>
            <a:r>
              <a:rPr lang="en-US" dirty="0" smtClean="0"/>
              <a:t> </a:t>
            </a:r>
            <a:r>
              <a:rPr lang="en-US" dirty="0"/>
              <a:t>and </a:t>
            </a:r>
            <a:r>
              <a:rPr lang="en-US" b="1" dirty="0"/>
              <a:t>Ɵ</a:t>
            </a:r>
            <a:r>
              <a:rPr lang="en-US" b="1" baseline="-25000" dirty="0"/>
              <a:t>2</a:t>
            </a:r>
            <a:r>
              <a:rPr lang="en-US" dirty="0" smtClean="0"/>
              <a:t>) </a:t>
            </a:r>
            <a:r>
              <a:rPr lang="en-US" dirty="0"/>
              <a:t>to minimize this loss function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However, Lasso regularization </a:t>
            </a:r>
            <a:r>
              <a:rPr lang="en-US" dirty="0">
                <a:solidFill>
                  <a:srgbClr val="FF0000"/>
                </a:solidFill>
              </a:rPr>
              <a:t>encourages sparsity in the coefficients</a:t>
            </a:r>
            <a:r>
              <a:rPr lang="en-US" dirty="0"/>
              <a:t>, meaning it tends to drive some of the coefficients to exactly zero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96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308"/>
    </mc:Choice>
    <mc:Fallback xmlns="">
      <p:transition spd="slow" advTm="112308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For example, let's say the Lasso regression model finds the following coefficients:</a:t>
            </a:r>
          </a:p>
          <a:p>
            <a:pPr lvl="1"/>
            <a:r>
              <a:rPr lang="en-US" b="1" dirty="0"/>
              <a:t>Ɵ</a:t>
            </a:r>
            <a:r>
              <a:rPr lang="en-US" b="1" baseline="-25000" dirty="0"/>
              <a:t>0</a:t>
            </a:r>
            <a:r>
              <a:rPr lang="en-US" dirty="0"/>
              <a:t> = 1.0</a:t>
            </a:r>
          </a:p>
          <a:p>
            <a:pPr lvl="1"/>
            <a:r>
              <a:rPr lang="en-US" b="1" dirty="0"/>
              <a:t>Ɵ</a:t>
            </a:r>
            <a:r>
              <a:rPr lang="en-US" b="1" baseline="-25000" dirty="0"/>
              <a:t>1</a:t>
            </a:r>
            <a:r>
              <a:rPr lang="en-US" dirty="0"/>
              <a:t> = 0.9</a:t>
            </a:r>
          </a:p>
          <a:p>
            <a:pPr lvl="1"/>
            <a:r>
              <a:rPr lang="en-US" b="1" dirty="0"/>
              <a:t>Ɵ</a:t>
            </a:r>
            <a:r>
              <a:rPr lang="en-US" b="1" baseline="-25000" dirty="0"/>
              <a:t>2</a:t>
            </a:r>
            <a:r>
              <a:rPr lang="en-US" dirty="0"/>
              <a:t> = 0.0</a:t>
            </a:r>
          </a:p>
          <a:p>
            <a:r>
              <a:rPr lang="en-US" dirty="0" smtClean="0"/>
              <a:t>In </a:t>
            </a:r>
            <a:r>
              <a:rPr lang="en-US" dirty="0"/>
              <a:t>this case, the coefficient of X2 </a:t>
            </a:r>
            <a:r>
              <a:rPr lang="en-US" dirty="0" smtClean="0"/>
              <a:t>(</a:t>
            </a:r>
            <a:r>
              <a:rPr lang="en-US" b="1" dirty="0"/>
              <a:t>Ɵ</a:t>
            </a:r>
            <a:r>
              <a:rPr lang="en-US" b="1" baseline="-25000" dirty="0"/>
              <a:t>2</a:t>
            </a:r>
            <a:r>
              <a:rPr lang="en-US" dirty="0" smtClean="0"/>
              <a:t>) </a:t>
            </a:r>
            <a:r>
              <a:rPr lang="en-US" dirty="0"/>
              <a:t>becomes exactly zero, indicating that the feature X2 is not contributing to the prediction. </a:t>
            </a:r>
            <a:endParaRPr lang="en-US" dirty="0" smtClean="0"/>
          </a:p>
          <a:p>
            <a:r>
              <a:rPr lang="en-US" dirty="0" smtClean="0"/>
              <a:t>Lasso </a:t>
            </a:r>
            <a:r>
              <a:rPr lang="en-US" dirty="0"/>
              <a:t>regression performs </a:t>
            </a:r>
            <a:r>
              <a:rPr lang="en-US" dirty="0">
                <a:solidFill>
                  <a:srgbClr val="FF0000"/>
                </a:solidFill>
              </a:rPr>
              <a:t>feature selection </a:t>
            </a:r>
            <a:r>
              <a:rPr lang="en-US" dirty="0"/>
              <a:t>by automatically identifying and </a:t>
            </a:r>
            <a:r>
              <a:rPr lang="en-US" dirty="0">
                <a:solidFill>
                  <a:srgbClr val="FF0000"/>
                </a:solidFill>
              </a:rPr>
              <a:t>eliminating less relevant features</a:t>
            </a:r>
            <a:r>
              <a:rPr lang="en-US" dirty="0"/>
              <a:t>.</a:t>
            </a:r>
          </a:p>
          <a:p>
            <a:r>
              <a:rPr lang="en-US" dirty="0" smtClean="0"/>
              <a:t>The </a:t>
            </a:r>
            <a:r>
              <a:rPr lang="en-US" dirty="0"/>
              <a:t>resulting model equation would be:</a:t>
            </a:r>
          </a:p>
          <a:p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(x)</a:t>
            </a:r>
            <a:r>
              <a:rPr lang="en-US" dirty="0" smtClean="0"/>
              <a:t> </a:t>
            </a:r>
            <a:r>
              <a:rPr lang="en-US" b="1" dirty="0"/>
              <a:t>= 1.0 + 0.9*X1</a:t>
            </a:r>
          </a:p>
        </p:txBody>
      </p:sp>
    </p:spTree>
    <p:extLst>
      <p:ext uri="{BB962C8B-B14F-4D97-AF65-F5344CB8AC3E}">
        <p14:creationId xmlns:p14="http://schemas.microsoft.com/office/powerpoint/2010/main" val="191995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125"/>
    </mc:Choice>
    <mc:Fallback xmlns="">
      <p:transition spd="slow" advTm="183125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Lasso regression cost function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3285594"/>
            <a:ext cx="8658225" cy="143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92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459"/>
    </mc:Choice>
    <mc:Fallback xmlns="">
      <p:transition spd="slow" advTm="84459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Ridge regression cost function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9596" y="3036313"/>
            <a:ext cx="803910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92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01"/>
    </mc:Choice>
    <mc:Fallback xmlns="">
      <p:transition spd="slow" advTm="51701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Logistic regression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Bias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Variance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Overfitting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Under-fitting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Regularization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dirty="0">
                <a:solidFill>
                  <a:prstClr val="black"/>
                </a:solidFill>
                <a:latin typeface="Trebuchet MS"/>
              </a:rPr>
              <a:t>Lasso Regularization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dirty="0">
                <a:solidFill>
                  <a:prstClr val="black"/>
                </a:solidFill>
                <a:latin typeface="Trebuchet MS"/>
              </a:rPr>
              <a:t>Didge Regularization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Lasso regression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Ridge regression</a:t>
            </a:r>
          </a:p>
          <a:p>
            <a:pPr marL="0" indent="0">
              <a:buNone/>
            </a:pPr>
            <a:endParaRPr lang="en-US" sz="1600" dirty="0"/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200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12"/>
    </mc:Choice>
    <mc:Fallback xmlns="">
      <p:transition spd="slow" advTm="101012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9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43"/>
    </mc:Choice>
    <mc:Fallback xmlns="">
      <p:transition spd="slow" advTm="12843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4941</TotalTime>
  <Words>1659</Words>
  <Application>Microsoft Office PowerPoint</Application>
  <PresentationFormat>Widescreen</PresentationFormat>
  <Paragraphs>251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Arial</vt:lpstr>
      <vt:lpstr>Calibri</vt:lpstr>
      <vt:lpstr>Cambria Math</vt:lpstr>
      <vt:lpstr>Symbol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Binary classification</vt:lpstr>
      <vt:lpstr>Multiclass classification</vt:lpstr>
      <vt:lpstr>Example: Insurance prediction</vt:lpstr>
      <vt:lpstr>Example: Insurance prediction</vt:lpstr>
      <vt:lpstr>Using linear regression</vt:lpstr>
      <vt:lpstr>Using linear regression</vt:lpstr>
      <vt:lpstr>Sigmoid function</vt:lpstr>
      <vt:lpstr>Logistic regression model</vt:lpstr>
      <vt:lpstr>Sigmoid function</vt:lpstr>
      <vt:lpstr>logistic regression model</vt:lpstr>
      <vt:lpstr>The general form of the model</vt:lpstr>
      <vt:lpstr>Example: Default on loan</vt:lpstr>
      <vt:lpstr>Example: Default on loan</vt:lpstr>
      <vt:lpstr>Example: Default on loan</vt:lpstr>
      <vt:lpstr>Example: Default on loan</vt:lpstr>
      <vt:lpstr>Example: Default on loan</vt:lpstr>
      <vt:lpstr>Linear vs Logistic Regression</vt:lpstr>
      <vt:lpstr>Bias, variance, overfitting, and underfitting</vt:lpstr>
      <vt:lpstr>Bias</vt:lpstr>
      <vt:lpstr>Example</vt:lpstr>
      <vt:lpstr>How to detect bias</vt:lpstr>
      <vt:lpstr>Variance</vt:lpstr>
      <vt:lpstr>example</vt:lpstr>
      <vt:lpstr>How to detect variance</vt:lpstr>
      <vt:lpstr>Bias-Variance Tradeoff</vt:lpstr>
      <vt:lpstr>Bias-Variance Tradeoff</vt:lpstr>
      <vt:lpstr>How to get the right balance</vt:lpstr>
      <vt:lpstr>How to get the right balance</vt:lpstr>
      <vt:lpstr>regularization</vt:lpstr>
      <vt:lpstr>regularization</vt:lpstr>
      <vt:lpstr>Lasso regularization</vt:lpstr>
      <vt:lpstr>Ridge regularization</vt:lpstr>
      <vt:lpstr>Example</vt:lpstr>
      <vt:lpstr>Example</vt:lpstr>
      <vt:lpstr>Example</vt:lpstr>
      <vt:lpstr>Lasso regression cost function</vt:lpstr>
      <vt:lpstr>Ridge regression cost function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300</cp:revision>
  <dcterms:created xsi:type="dcterms:W3CDTF">2023-04-29T09:08:23Z</dcterms:created>
  <dcterms:modified xsi:type="dcterms:W3CDTF">2023-11-24T16:49:00Z</dcterms:modified>
</cp:coreProperties>
</file>