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569" r:id="rId2"/>
    <p:sldId id="695" r:id="rId3"/>
    <p:sldId id="570" r:id="rId4"/>
    <p:sldId id="755" r:id="rId5"/>
    <p:sldId id="756" r:id="rId6"/>
    <p:sldId id="758" r:id="rId7"/>
    <p:sldId id="757" r:id="rId8"/>
    <p:sldId id="759" r:id="rId9"/>
    <p:sldId id="660" r:id="rId10"/>
    <p:sldId id="651" r:id="rId11"/>
    <p:sldId id="704" r:id="rId12"/>
    <p:sldId id="705" r:id="rId13"/>
    <p:sldId id="706" r:id="rId14"/>
    <p:sldId id="707" r:id="rId15"/>
    <p:sldId id="708" r:id="rId16"/>
    <p:sldId id="709" r:id="rId17"/>
    <p:sldId id="710" r:id="rId18"/>
    <p:sldId id="711" r:id="rId19"/>
    <p:sldId id="712" r:id="rId20"/>
    <p:sldId id="713" r:id="rId21"/>
    <p:sldId id="696" r:id="rId22"/>
    <p:sldId id="714" r:id="rId23"/>
    <p:sldId id="715" r:id="rId24"/>
    <p:sldId id="716" r:id="rId25"/>
    <p:sldId id="717" r:id="rId26"/>
    <p:sldId id="719" r:id="rId27"/>
    <p:sldId id="720" r:id="rId28"/>
    <p:sldId id="721" r:id="rId29"/>
    <p:sldId id="722" r:id="rId30"/>
    <p:sldId id="723" r:id="rId31"/>
    <p:sldId id="724" r:id="rId32"/>
    <p:sldId id="725" r:id="rId33"/>
    <p:sldId id="726" r:id="rId34"/>
    <p:sldId id="727" r:id="rId35"/>
    <p:sldId id="728" r:id="rId36"/>
    <p:sldId id="729" r:id="rId37"/>
    <p:sldId id="698" r:id="rId38"/>
    <p:sldId id="730" r:id="rId39"/>
    <p:sldId id="731" r:id="rId40"/>
    <p:sldId id="740" r:id="rId41"/>
    <p:sldId id="732" r:id="rId42"/>
    <p:sldId id="733" r:id="rId43"/>
    <p:sldId id="734" r:id="rId44"/>
    <p:sldId id="735" r:id="rId45"/>
    <p:sldId id="736" r:id="rId46"/>
    <p:sldId id="738" r:id="rId47"/>
    <p:sldId id="739" r:id="rId48"/>
    <p:sldId id="627" r:id="rId49"/>
    <p:sldId id="628"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E1F8FF"/>
    <a:srgbClr val="AFECFF"/>
    <a:srgbClr val="FFDF9F"/>
    <a:srgbClr val="FFEBF5"/>
    <a:srgbClr val="FFCDE6"/>
    <a:srgbClr val="E6CDFF"/>
    <a:srgbClr val="ED7D31"/>
    <a:srgbClr val="35A8E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3738" autoAdjust="0"/>
  </p:normalViewPr>
  <p:slideViewPr>
    <p:cSldViewPr snapToGrid="0">
      <p:cViewPr varScale="1">
        <p:scale>
          <a:sx n="59" d="100"/>
          <a:sy n="59" d="100"/>
        </p:scale>
        <p:origin x="108" y="2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0AA3AA-E44E-4CEB-90B1-3FEEC1B82503}" type="doc">
      <dgm:prSet loTypeId="urn:microsoft.com/office/officeart/2018/layout/CircleProcess" loCatId="simpleprocesssa" qsTypeId="urn:microsoft.com/office/officeart/2005/8/quickstyle/3d2" qsCatId="3D" csTypeId="urn:microsoft.com/office/officeart/2005/8/colors/colorful1" csCatId="colorful" phldr="1"/>
      <dgm:spPr/>
      <dgm:t>
        <a:bodyPr/>
        <a:lstStyle/>
        <a:p>
          <a:endParaRPr lang="en-US"/>
        </a:p>
      </dgm:t>
    </dgm:pt>
    <dgm:pt modelId="{8BCAD8C9-7776-4542-AEDB-C22648DB31E4}">
      <dgm:prSet custT="1"/>
      <dgm:spPr>
        <a:solidFill>
          <a:schemeClr val="bg1"/>
        </a:solidFill>
      </dgm:spPr>
      <dgm:t>
        <a:bodyPr/>
        <a:lstStyle/>
        <a:p>
          <a:pPr rtl="1"/>
          <a:r>
            <a:rPr lang="ar-EG" sz="3200" b="1" cap="none" spc="0" dirty="0">
              <a:ln w="0"/>
              <a:solidFill>
                <a:srgbClr val="C00000"/>
              </a:solidFill>
              <a:effectLst>
                <a:outerShdw blurRad="38100" dist="19050" dir="2700000" algn="tl" rotWithShape="0">
                  <a:schemeClr val="dk1">
                    <a:alpha val="40000"/>
                  </a:schemeClr>
                </a:outerShdw>
              </a:effectLst>
            </a:rPr>
            <a:t>سمات المفاوض الناجح:</a:t>
          </a:r>
          <a:endParaRPr lang="en-US" sz="3200" b="1" cap="none" spc="0" dirty="0">
            <a:ln w="0"/>
            <a:solidFill>
              <a:srgbClr val="C00000"/>
            </a:solidFill>
            <a:effectLst>
              <a:outerShdw blurRad="38100" dist="19050" dir="2700000" algn="tl" rotWithShape="0">
                <a:schemeClr val="dk1">
                  <a:alpha val="40000"/>
                </a:schemeClr>
              </a:outerShdw>
            </a:effectLst>
          </a:endParaRPr>
        </a:p>
      </dgm:t>
    </dgm:pt>
    <dgm:pt modelId="{1137A691-0726-4E2C-9037-B28EEA738ED4}" type="parTrans" cxnId="{9FE69031-BA55-4B5B-BA1B-60543E2A4B22}">
      <dgm:prSet/>
      <dgm:spPr/>
      <dgm:t>
        <a:bodyPr/>
        <a:lstStyle/>
        <a:p>
          <a:pPr rtl="1"/>
          <a:endParaRPr lang="en-US"/>
        </a:p>
      </dgm:t>
    </dgm:pt>
    <dgm:pt modelId="{118619AC-78C8-40CB-BB59-C1B460B30E7B}" type="sibTrans" cxnId="{9FE69031-BA55-4B5B-BA1B-60543E2A4B22}">
      <dgm:prSet/>
      <dgm:spPr/>
      <dgm:t>
        <a:bodyPr/>
        <a:lstStyle/>
        <a:p>
          <a:pPr rtl="1"/>
          <a:endParaRPr lang="en-US"/>
        </a:p>
      </dgm:t>
    </dgm:pt>
    <dgm:pt modelId="{DD2E052A-28BE-44F1-A154-50CE0B7CDCB7}">
      <dgm:prSet/>
      <dgm:spPr/>
      <dgm:t>
        <a:bodyPr/>
        <a:lstStyle/>
        <a:p>
          <a:pPr rtl="1"/>
          <a:r>
            <a:rPr lang="ar-EG" altLang="en-US" b="1" dirty="0"/>
            <a:t>الحكم السليم على الأمور.</a:t>
          </a:r>
          <a:endParaRPr lang="en-US" dirty="0"/>
        </a:p>
      </dgm:t>
    </dgm:pt>
    <dgm:pt modelId="{8124B23D-6694-46F9-B5FE-CDAE4ED418B3}" type="parTrans" cxnId="{D2C0A8A7-4FD7-4E82-B410-E14A5EA2AD10}">
      <dgm:prSet/>
      <dgm:spPr/>
      <dgm:t>
        <a:bodyPr/>
        <a:lstStyle/>
        <a:p>
          <a:pPr rtl="1"/>
          <a:endParaRPr lang="en-US"/>
        </a:p>
      </dgm:t>
    </dgm:pt>
    <dgm:pt modelId="{F39A886D-EAC8-4F9C-A49C-B912E1FA70F6}" type="sibTrans" cxnId="{D2C0A8A7-4FD7-4E82-B410-E14A5EA2AD10}">
      <dgm:prSet/>
      <dgm:spPr/>
      <dgm:t>
        <a:bodyPr/>
        <a:lstStyle/>
        <a:p>
          <a:pPr rtl="1"/>
          <a:endParaRPr lang="en-US"/>
        </a:p>
      </dgm:t>
    </dgm:pt>
    <dgm:pt modelId="{3B1AFD45-1A38-4434-8971-DDDD32E0CF98}">
      <dgm:prSet/>
      <dgm:spPr/>
      <dgm:t>
        <a:bodyPr/>
        <a:lstStyle/>
        <a:p>
          <a:pPr rtl="1"/>
          <a:r>
            <a:rPr lang="ar-EG" altLang="en-US" b="1" dirty="0"/>
            <a:t>الاستعداد والالتزام بالتخطيط .</a:t>
          </a:r>
          <a:endParaRPr lang="en-US" dirty="0"/>
        </a:p>
      </dgm:t>
    </dgm:pt>
    <dgm:pt modelId="{133B2CB8-20F7-4D32-98E3-678ED2DC98D3}" type="parTrans" cxnId="{ED3C58A6-4542-4E34-B440-2BC669097124}">
      <dgm:prSet/>
      <dgm:spPr/>
      <dgm:t>
        <a:bodyPr/>
        <a:lstStyle/>
        <a:p>
          <a:pPr rtl="1"/>
          <a:endParaRPr lang="en-US"/>
        </a:p>
      </dgm:t>
    </dgm:pt>
    <dgm:pt modelId="{D5395036-0610-4B42-B680-D3B8AE621A86}" type="sibTrans" cxnId="{ED3C58A6-4542-4E34-B440-2BC669097124}">
      <dgm:prSet/>
      <dgm:spPr/>
      <dgm:t>
        <a:bodyPr/>
        <a:lstStyle/>
        <a:p>
          <a:pPr rtl="1"/>
          <a:endParaRPr lang="en-US"/>
        </a:p>
      </dgm:t>
    </dgm:pt>
    <dgm:pt modelId="{B5704B97-C05F-4D9C-A568-5A77BCC5E1DC}">
      <dgm:prSet/>
      <dgm:spPr/>
      <dgm:t>
        <a:bodyPr/>
        <a:lstStyle/>
        <a:p>
          <a:pPr rtl="1"/>
          <a:r>
            <a:rPr lang="ar-EG" altLang="en-US" b="1" dirty="0"/>
            <a:t>الحكمة والصبر والانتظار.</a:t>
          </a:r>
          <a:endParaRPr lang="en-US" dirty="0"/>
        </a:p>
      </dgm:t>
    </dgm:pt>
    <dgm:pt modelId="{1CAEB5EA-6D56-4165-8F07-2EC72224376C}" type="parTrans" cxnId="{99899512-DEB9-4E4F-B3F7-ADF03E356771}">
      <dgm:prSet/>
      <dgm:spPr/>
      <dgm:t>
        <a:bodyPr/>
        <a:lstStyle/>
        <a:p>
          <a:pPr rtl="1"/>
          <a:endParaRPr lang="en-US"/>
        </a:p>
      </dgm:t>
    </dgm:pt>
    <dgm:pt modelId="{3C7C06FC-01A0-467C-8DA3-025BBFF2E0D5}" type="sibTrans" cxnId="{99899512-DEB9-4E4F-B3F7-ADF03E356771}">
      <dgm:prSet/>
      <dgm:spPr/>
      <dgm:t>
        <a:bodyPr/>
        <a:lstStyle/>
        <a:p>
          <a:pPr rtl="1"/>
          <a:endParaRPr lang="en-US"/>
        </a:p>
      </dgm:t>
    </dgm:pt>
    <dgm:pt modelId="{3EFBE7DF-1522-416A-94D3-BC865BC46758}">
      <dgm:prSet/>
      <dgm:spPr/>
      <dgm:t>
        <a:bodyPr/>
        <a:lstStyle/>
        <a:p>
          <a:pPr rtl="1"/>
          <a:r>
            <a:rPr lang="ar-EG" altLang="en-US" b="1" dirty="0"/>
            <a:t>القدرة على الاستماع بعقل متفتح.</a:t>
          </a:r>
          <a:endParaRPr lang="en-US" dirty="0"/>
        </a:p>
      </dgm:t>
    </dgm:pt>
    <dgm:pt modelId="{97368BFC-B39E-41B4-89FC-4853FC60808C}" type="parTrans" cxnId="{177E3168-AA35-4754-B315-77377F19F32C}">
      <dgm:prSet/>
      <dgm:spPr/>
      <dgm:t>
        <a:bodyPr/>
        <a:lstStyle/>
        <a:p>
          <a:pPr rtl="1"/>
          <a:endParaRPr lang="en-US"/>
        </a:p>
      </dgm:t>
    </dgm:pt>
    <dgm:pt modelId="{342D67F6-21C6-4246-A042-FF0FEE797514}" type="sibTrans" cxnId="{177E3168-AA35-4754-B315-77377F19F32C}">
      <dgm:prSet/>
      <dgm:spPr/>
      <dgm:t>
        <a:bodyPr/>
        <a:lstStyle/>
        <a:p>
          <a:pPr rtl="1"/>
          <a:endParaRPr lang="en-US"/>
        </a:p>
      </dgm:t>
    </dgm:pt>
    <dgm:pt modelId="{331113C7-9A73-4C5E-85DA-1310FA22CBC0}" type="pres">
      <dgm:prSet presAssocID="{A50AA3AA-E44E-4CEB-90B1-3FEEC1B82503}" presName="Name0" presStyleCnt="0">
        <dgm:presLayoutVars>
          <dgm:chMax val="11"/>
          <dgm:chPref val="11"/>
          <dgm:dir val="rev"/>
          <dgm:resizeHandles/>
        </dgm:presLayoutVars>
      </dgm:prSet>
      <dgm:spPr/>
    </dgm:pt>
    <dgm:pt modelId="{E2560738-D280-4A89-A9B4-649CB71413E3}" type="pres">
      <dgm:prSet presAssocID="{3EFBE7DF-1522-416A-94D3-BC865BC46758}" presName="Accent5" presStyleCnt="0"/>
      <dgm:spPr/>
    </dgm:pt>
    <dgm:pt modelId="{3F3CD1D7-ED05-4702-91AA-F4973AF9FCD3}" type="pres">
      <dgm:prSet presAssocID="{3EFBE7DF-1522-416A-94D3-BC865BC46758}" presName="Accent" presStyleLbl="node1" presStyleIdx="0" presStyleCnt="10"/>
      <dgm:spPr/>
    </dgm:pt>
    <dgm:pt modelId="{C8194678-0D2E-48E9-8037-824E1060AE01}" type="pres">
      <dgm:prSet presAssocID="{3EFBE7DF-1522-416A-94D3-BC865BC46758}" presName="ParentBackground5" presStyleCnt="0"/>
      <dgm:spPr/>
    </dgm:pt>
    <dgm:pt modelId="{CE459A5E-E76D-46ED-983F-969C9FF9CB93}" type="pres">
      <dgm:prSet presAssocID="{3EFBE7DF-1522-416A-94D3-BC865BC46758}" presName="ParentBackground" presStyleLbl="node1" presStyleIdx="1" presStyleCnt="10"/>
      <dgm:spPr/>
    </dgm:pt>
    <dgm:pt modelId="{ED198C95-4983-45AD-83AC-2FF45E6E20A6}" type="pres">
      <dgm:prSet presAssocID="{3EFBE7DF-1522-416A-94D3-BC865BC46758}" presName="Parent5" presStyleLbl="fgAcc0" presStyleIdx="0" presStyleCnt="0">
        <dgm:presLayoutVars>
          <dgm:chMax val="1"/>
          <dgm:chPref val="1"/>
          <dgm:bulletEnabled val="1"/>
        </dgm:presLayoutVars>
      </dgm:prSet>
      <dgm:spPr/>
    </dgm:pt>
    <dgm:pt modelId="{A2FE422B-5C77-4817-ACF6-F4016C7EBDB1}" type="pres">
      <dgm:prSet presAssocID="{B5704B97-C05F-4D9C-A568-5A77BCC5E1DC}" presName="Accent4" presStyleCnt="0"/>
      <dgm:spPr/>
    </dgm:pt>
    <dgm:pt modelId="{A0101DEA-F4A8-435F-91F7-FBA69D0A304A}" type="pres">
      <dgm:prSet presAssocID="{B5704B97-C05F-4D9C-A568-5A77BCC5E1DC}" presName="Accent" presStyleLbl="node1" presStyleIdx="2" presStyleCnt="10"/>
      <dgm:spPr/>
    </dgm:pt>
    <dgm:pt modelId="{385BF4E5-0B3D-43B3-9119-E76EFED426E6}" type="pres">
      <dgm:prSet presAssocID="{B5704B97-C05F-4D9C-A568-5A77BCC5E1DC}" presName="ParentBackground4" presStyleCnt="0"/>
      <dgm:spPr/>
    </dgm:pt>
    <dgm:pt modelId="{9443FE4D-1270-4872-8F73-B1F90B5FA12A}" type="pres">
      <dgm:prSet presAssocID="{B5704B97-C05F-4D9C-A568-5A77BCC5E1DC}" presName="ParentBackground" presStyleLbl="node1" presStyleIdx="3" presStyleCnt="10"/>
      <dgm:spPr/>
    </dgm:pt>
    <dgm:pt modelId="{42CD0523-044C-4143-A84B-33D335C138AA}" type="pres">
      <dgm:prSet presAssocID="{B5704B97-C05F-4D9C-A568-5A77BCC5E1DC}" presName="Parent4" presStyleLbl="fgAcc0" presStyleIdx="0" presStyleCnt="0">
        <dgm:presLayoutVars>
          <dgm:chMax val="1"/>
          <dgm:chPref val="1"/>
          <dgm:bulletEnabled val="1"/>
        </dgm:presLayoutVars>
      </dgm:prSet>
      <dgm:spPr/>
    </dgm:pt>
    <dgm:pt modelId="{AD51E1ED-7D66-4A6A-AF97-2705C8F54CA4}" type="pres">
      <dgm:prSet presAssocID="{3B1AFD45-1A38-4434-8971-DDDD32E0CF98}" presName="Accent3" presStyleCnt="0"/>
      <dgm:spPr/>
    </dgm:pt>
    <dgm:pt modelId="{7886ECB8-D8F6-4C9F-A0F4-AFC4221C053E}" type="pres">
      <dgm:prSet presAssocID="{3B1AFD45-1A38-4434-8971-DDDD32E0CF98}" presName="Accent" presStyleLbl="node1" presStyleIdx="4" presStyleCnt="10"/>
      <dgm:spPr/>
    </dgm:pt>
    <dgm:pt modelId="{1D59BF8A-458B-4283-A4D1-9C67620ADBB6}" type="pres">
      <dgm:prSet presAssocID="{3B1AFD45-1A38-4434-8971-DDDD32E0CF98}" presName="ParentBackground3" presStyleCnt="0"/>
      <dgm:spPr/>
    </dgm:pt>
    <dgm:pt modelId="{A4092125-AF10-4152-BF6B-817749FF6379}" type="pres">
      <dgm:prSet presAssocID="{3B1AFD45-1A38-4434-8971-DDDD32E0CF98}" presName="ParentBackground" presStyleLbl="node1" presStyleIdx="5" presStyleCnt="10"/>
      <dgm:spPr/>
    </dgm:pt>
    <dgm:pt modelId="{6E2ABC06-44E1-493D-AFC4-63C24135FBED}" type="pres">
      <dgm:prSet presAssocID="{3B1AFD45-1A38-4434-8971-DDDD32E0CF98}" presName="Parent3" presStyleLbl="fgAcc0" presStyleIdx="0" presStyleCnt="0">
        <dgm:presLayoutVars>
          <dgm:chMax val="1"/>
          <dgm:chPref val="1"/>
          <dgm:bulletEnabled val="1"/>
        </dgm:presLayoutVars>
      </dgm:prSet>
      <dgm:spPr/>
    </dgm:pt>
    <dgm:pt modelId="{9942865A-2964-4F73-AA36-65344C8827AF}" type="pres">
      <dgm:prSet presAssocID="{DD2E052A-28BE-44F1-A154-50CE0B7CDCB7}" presName="Accent2" presStyleCnt="0"/>
      <dgm:spPr/>
    </dgm:pt>
    <dgm:pt modelId="{74B0276B-DF39-4263-9BE9-64F2BAED3127}" type="pres">
      <dgm:prSet presAssocID="{DD2E052A-28BE-44F1-A154-50CE0B7CDCB7}" presName="Accent" presStyleLbl="node1" presStyleIdx="6" presStyleCnt="10"/>
      <dgm:spPr/>
    </dgm:pt>
    <dgm:pt modelId="{9B7FB76A-414E-4B70-9F80-4CA57536D9F6}" type="pres">
      <dgm:prSet presAssocID="{DD2E052A-28BE-44F1-A154-50CE0B7CDCB7}" presName="ParentBackground2" presStyleCnt="0"/>
      <dgm:spPr/>
    </dgm:pt>
    <dgm:pt modelId="{5EAA8E1A-220F-4221-B727-DCE87BBD39EB}" type="pres">
      <dgm:prSet presAssocID="{DD2E052A-28BE-44F1-A154-50CE0B7CDCB7}" presName="ParentBackground" presStyleLbl="node1" presStyleIdx="7" presStyleCnt="10"/>
      <dgm:spPr/>
    </dgm:pt>
    <dgm:pt modelId="{BB3AEF32-3153-4E57-A299-5F702167176E}" type="pres">
      <dgm:prSet presAssocID="{DD2E052A-28BE-44F1-A154-50CE0B7CDCB7}" presName="Parent2" presStyleLbl="fgAcc0" presStyleIdx="0" presStyleCnt="0">
        <dgm:presLayoutVars>
          <dgm:chMax val="1"/>
          <dgm:chPref val="1"/>
          <dgm:bulletEnabled val="1"/>
        </dgm:presLayoutVars>
      </dgm:prSet>
      <dgm:spPr/>
    </dgm:pt>
    <dgm:pt modelId="{34D239B6-D3D3-420D-B36C-4EF104DD82B0}" type="pres">
      <dgm:prSet presAssocID="{8BCAD8C9-7776-4542-AEDB-C22648DB31E4}" presName="Accent1" presStyleCnt="0"/>
      <dgm:spPr/>
    </dgm:pt>
    <dgm:pt modelId="{5B5F343E-3625-4AF5-B416-0E097E6E3CF4}" type="pres">
      <dgm:prSet presAssocID="{8BCAD8C9-7776-4542-AEDB-C22648DB31E4}" presName="Accent" presStyleLbl="node1" presStyleIdx="8" presStyleCnt="10"/>
      <dgm:spPr/>
    </dgm:pt>
    <dgm:pt modelId="{18586934-E0D6-4940-8E7C-FD7802B09711}" type="pres">
      <dgm:prSet presAssocID="{8BCAD8C9-7776-4542-AEDB-C22648DB31E4}" presName="ParentBackground1" presStyleCnt="0"/>
      <dgm:spPr/>
    </dgm:pt>
    <dgm:pt modelId="{BF08FE4C-4583-401C-A494-AC00DF9C80A7}" type="pres">
      <dgm:prSet presAssocID="{8BCAD8C9-7776-4542-AEDB-C22648DB31E4}" presName="ParentBackground" presStyleLbl="node1" presStyleIdx="9" presStyleCnt="10"/>
      <dgm:spPr/>
    </dgm:pt>
    <dgm:pt modelId="{1F19BE2C-5CFD-47E4-99E8-6766A88D0919}" type="pres">
      <dgm:prSet presAssocID="{8BCAD8C9-7776-4542-AEDB-C22648DB31E4}" presName="Parent1" presStyleLbl="fgAcc0" presStyleIdx="0" presStyleCnt="0">
        <dgm:presLayoutVars>
          <dgm:chMax val="1"/>
          <dgm:chPref val="1"/>
          <dgm:bulletEnabled val="1"/>
        </dgm:presLayoutVars>
      </dgm:prSet>
      <dgm:spPr/>
    </dgm:pt>
  </dgm:ptLst>
  <dgm:cxnLst>
    <dgm:cxn modelId="{99899512-DEB9-4E4F-B3F7-ADF03E356771}" srcId="{A50AA3AA-E44E-4CEB-90B1-3FEEC1B82503}" destId="{B5704B97-C05F-4D9C-A568-5A77BCC5E1DC}" srcOrd="3" destOrd="0" parTransId="{1CAEB5EA-6D56-4165-8F07-2EC72224376C}" sibTransId="{3C7C06FC-01A0-467C-8DA3-025BBFF2E0D5}"/>
    <dgm:cxn modelId="{EF1EEA15-53FA-41E6-BB06-418493150F75}" type="presOf" srcId="{3B1AFD45-1A38-4434-8971-DDDD32E0CF98}" destId="{A4092125-AF10-4152-BF6B-817749FF6379}" srcOrd="0" destOrd="0" presId="urn:microsoft.com/office/officeart/2018/layout/CircleProcess"/>
    <dgm:cxn modelId="{7DBF6E2B-4ACE-40B2-BCBF-EC70BC9FD4E1}" type="presOf" srcId="{B5704B97-C05F-4D9C-A568-5A77BCC5E1DC}" destId="{9443FE4D-1270-4872-8F73-B1F90B5FA12A}" srcOrd="0" destOrd="0" presId="urn:microsoft.com/office/officeart/2018/layout/CircleProcess"/>
    <dgm:cxn modelId="{9FE69031-BA55-4B5B-BA1B-60543E2A4B22}" srcId="{A50AA3AA-E44E-4CEB-90B1-3FEEC1B82503}" destId="{8BCAD8C9-7776-4542-AEDB-C22648DB31E4}" srcOrd="0" destOrd="0" parTransId="{1137A691-0726-4E2C-9037-B28EEA738ED4}" sibTransId="{118619AC-78C8-40CB-BB59-C1B460B30E7B}"/>
    <dgm:cxn modelId="{41731D61-0428-4D2A-9D2E-EBEEC0CD240B}" type="presOf" srcId="{3B1AFD45-1A38-4434-8971-DDDD32E0CF98}" destId="{6E2ABC06-44E1-493D-AFC4-63C24135FBED}" srcOrd="1" destOrd="0" presId="urn:microsoft.com/office/officeart/2018/layout/CircleProcess"/>
    <dgm:cxn modelId="{F74B7966-2C36-4962-8E14-F7AEFAEA6CA7}" type="presOf" srcId="{DD2E052A-28BE-44F1-A154-50CE0B7CDCB7}" destId="{5EAA8E1A-220F-4221-B727-DCE87BBD39EB}" srcOrd="0" destOrd="0" presId="urn:microsoft.com/office/officeart/2018/layout/CircleProcess"/>
    <dgm:cxn modelId="{177E3168-AA35-4754-B315-77377F19F32C}" srcId="{A50AA3AA-E44E-4CEB-90B1-3FEEC1B82503}" destId="{3EFBE7DF-1522-416A-94D3-BC865BC46758}" srcOrd="4" destOrd="0" parTransId="{97368BFC-B39E-41B4-89FC-4853FC60808C}" sibTransId="{342D67F6-21C6-4246-A042-FF0FEE797514}"/>
    <dgm:cxn modelId="{4D6DF76E-B2AE-4DAB-ADBA-FEFCC6174C0A}" type="presOf" srcId="{DD2E052A-28BE-44F1-A154-50CE0B7CDCB7}" destId="{BB3AEF32-3153-4E57-A299-5F702167176E}" srcOrd="1" destOrd="0" presId="urn:microsoft.com/office/officeart/2018/layout/CircleProcess"/>
    <dgm:cxn modelId="{BF7AA085-0F3D-4FA1-AAD7-85FD91C6F7C7}" type="presOf" srcId="{8BCAD8C9-7776-4542-AEDB-C22648DB31E4}" destId="{BF08FE4C-4583-401C-A494-AC00DF9C80A7}" srcOrd="0" destOrd="0" presId="urn:microsoft.com/office/officeart/2018/layout/CircleProcess"/>
    <dgm:cxn modelId="{AC5D9A93-A61A-4176-82B0-B5821FFBD6E0}" type="presOf" srcId="{3EFBE7DF-1522-416A-94D3-BC865BC46758}" destId="{CE459A5E-E76D-46ED-983F-969C9FF9CB93}" srcOrd="0" destOrd="0" presId="urn:microsoft.com/office/officeart/2018/layout/CircleProcess"/>
    <dgm:cxn modelId="{ED3C58A6-4542-4E34-B440-2BC669097124}" srcId="{A50AA3AA-E44E-4CEB-90B1-3FEEC1B82503}" destId="{3B1AFD45-1A38-4434-8971-DDDD32E0CF98}" srcOrd="2" destOrd="0" parTransId="{133B2CB8-20F7-4D32-98E3-678ED2DC98D3}" sibTransId="{D5395036-0610-4B42-B680-D3B8AE621A86}"/>
    <dgm:cxn modelId="{D2C0A8A7-4FD7-4E82-B410-E14A5EA2AD10}" srcId="{A50AA3AA-E44E-4CEB-90B1-3FEEC1B82503}" destId="{DD2E052A-28BE-44F1-A154-50CE0B7CDCB7}" srcOrd="1" destOrd="0" parTransId="{8124B23D-6694-46F9-B5FE-CDAE4ED418B3}" sibTransId="{F39A886D-EAC8-4F9C-A49C-B912E1FA70F6}"/>
    <dgm:cxn modelId="{A3900ABF-3CB2-483B-91D4-9C327FC600F1}" type="presOf" srcId="{3EFBE7DF-1522-416A-94D3-BC865BC46758}" destId="{ED198C95-4983-45AD-83AC-2FF45E6E20A6}" srcOrd="1" destOrd="0" presId="urn:microsoft.com/office/officeart/2018/layout/CircleProcess"/>
    <dgm:cxn modelId="{7451C9CE-F7DB-432C-AAF0-31137665F327}" type="presOf" srcId="{B5704B97-C05F-4D9C-A568-5A77BCC5E1DC}" destId="{42CD0523-044C-4143-A84B-33D335C138AA}" srcOrd="1" destOrd="0" presId="urn:microsoft.com/office/officeart/2018/layout/CircleProcess"/>
    <dgm:cxn modelId="{2A9606D7-B78C-4333-A987-953592D3ADBE}" type="presOf" srcId="{8BCAD8C9-7776-4542-AEDB-C22648DB31E4}" destId="{1F19BE2C-5CFD-47E4-99E8-6766A88D0919}" srcOrd="1" destOrd="0" presId="urn:microsoft.com/office/officeart/2018/layout/CircleProcess"/>
    <dgm:cxn modelId="{4E5D49DF-6806-45A4-AA12-2E8E8AEA7CFF}" type="presOf" srcId="{A50AA3AA-E44E-4CEB-90B1-3FEEC1B82503}" destId="{331113C7-9A73-4C5E-85DA-1310FA22CBC0}" srcOrd="0" destOrd="0" presId="urn:microsoft.com/office/officeart/2018/layout/CircleProcess"/>
    <dgm:cxn modelId="{A08EED57-4C27-4F9E-9EFF-4A94EEFD34B2}" type="presParOf" srcId="{331113C7-9A73-4C5E-85DA-1310FA22CBC0}" destId="{E2560738-D280-4A89-A9B4-649CB71413E3}" srcOrd="0" destOrd="0" presId="urn:microsoft.com/office/officeart/2018/layout/CircleProcess"/>
    <dgm:cxn modelId="{C75064E1-6A40-46C9-ACC3-E8D137356D96}" type="presParOf" srcId="{E2560738-D280-4A89-A9B4-649CB71413E3}" destId="{3F3CD1D7-ED05-4702-91AA-F4973AF9FCD3}" srcOrd="0" destOrd="0" presId="urn:microsoft.com/office/officeart/2018/layout/CircleProcess"/>
    <dgm:cxn modelId="{C946066B-0324-44B2-9D28-6814B5C99EE0}" type="presParOf" srcId="{331113C7-9A73-4C5E-85DA-1310FA22CBC0}" destId="{C8194678-0D2E-48E9-8037-824E1060AE01}" srcOrd="1" destOrd="0" presId="urn:microsoft.com/office/officeart/2018/layout/CircleProcess"/>
    <dgm:cxn modelId="{CBD92936-9B85-4F6F-8FEA-E1E52AB90FB5}" type="presParOf" srcId="{C8194678-0D2E-48E9-8037-824E1060AE01}" destId="{CE459A5E-E76D-46ED-983F-969C9FF9CB93}" srcOrd="0" destOrd="0" presId="urn:microsoft.com/office/officeart/2018/layout/CircleProcess"/>
    <dgm:cxn modelId="{BEB5E82E-B388-42AA-818B-CE55CD52B85A}" type="presParOf" srcId="{331113C7-9A73-4C5E-85DA-1310FA22CBC0}" destId="{ED198C95-4983-45AD-83AC-2FF45E6E20A6}" srcOrd="2" destOrd="0" presId="urn:microsoft.com/office/officeart/2018/layout/CircleProcess"/>
    <dgm:cxn modelId="{824E6659-6242-4B04-A957-CECFBF5EA0FA}" type="presParOf" srcId="{331113C7-9A73-4C5E-85DA-1310FA22CBC0}" destId="{A2FE422B-5C77-4817-ACF6-F4016C7EBDB1}" srcOrd="3" destOrd="0" presId="urn:microsoft.com/office/officeart/2018/layout/CircleProcess"/>
    <dgm:cxn modelId="{DDF799EE-2657-4945-9142-77DE4D5E2482}" type="presParOf" srcId="{A2FE422B-5C77-4817-ACF6-F4016C7EBDB1}" destId="{A0101DEA-F4A8-435F-91F7-FBA69D0A304A}" srcOrd="0" destOrd="0" presId="urn:microsoft.com/office/officeart/2018/layout/CircleProcess"/>
    <dgm:cxn modelId="{CF85591A-E01F-46B5-81AE-B574ED09F424}" type="presParOf" srcId="{331113C7-9A73-4C5E-85DA-1310FA22CBC0}" destId="{385BF4E5-0B3D-43B3-9119-E76EFED426E6}" srcOrd="4" destOrd="0" presId="urn:microsoft.com/office/officeart/2018/layout/CircleProcess"/>
    <dgm:cxn modelId="{257F36A1-F6A2-4DE8-9D0F-43E212FC177A}" type="presParOf" srcId="{385BF4E5-0B3D-43B3-9119-E76EFED426E6}" destId="{9443FE4D-1270-4872-8F73-B1F90B5FA12A}" srcOrd="0" destOrd="0" presId="urn:microsoft.com/office/officeart/2018/layout/CircleProcess"/>
    <dgm:cxn modelId="{E1C098C6-9E88-475B-A84F-F9C095816A77}" type="presParOf" srcId="{331113C7-9A73-4C5E-85DA-1310FA22CBC0}" destId="{42CD0523-044C-4143-A84B-33D335C138AA}" srcOrd="5" destOrd="0" presId="urn:microsoft.com/office/officeart/2018/layout/CircleProcess"/>
    <dgm:cxn modelId="{948C3F0B-0985-4A8C-AC2F-460EBAEC3601}" type="presParOf" srcId="{331113C7-9A73-4C5E-85DA-1310FA22CBC0}" destId="{AD51E1ED-7D66-4A6A-AF97-2705C8F54CA4}" srcOrd="6" destOrd="0" presId="urn:microsoft.com/office/officeart/2018/layout/CircleProcess"/>
    <dgm:cxn modelId="{23CCC07E-A5E3-48C2-AD3A-FBA2277C5223}" type="presParOf" srcId="{AD51E1ED-7D66-4A6A-AF97-2705C8F54CA4}" destId="{7886ECB8-D8F6-4C9F-A0F4-AFC4221C053E}" srcOrd="0" destOrd="0" presId="urn:microsoft.com/office/officeart/2018/layout/CircleProcess"/>
    <dgm:cxn modelId="{A18081ED-355C-4C94-9ADA-D605205A27C1}" type="presParOf" srcId="{331113C7-9A73-4C5E-85DA-1310FA22CBC0}" destId="{1D59BF8A-458B-4283-A4D1-9C67620ADBB6}" srcOrd="7" destOrd="0" presId="urn:microsoft.com/office/officeart/2018/layout/CircleProcess"/>
    <dgm:cxn modelId="{55A89371-E3AD-4B3A-8D4F-AA3CEABC790C}" type="presParOf" srcId="{1D59BF8A-458B-4283-A4D1-9C67620ADBB6}" destId="{A4092125-AF10-4152-BF6B-817749FF6379}" srcOrd="0" destOrd="0" presId="urn:microsoft.com/office/officeart/2018/layout/CircleProcess"/>
    <dgm:cxn modelId="{98C32669-5369-406E-860E-A1715BC4D5D6}" type="presParOf" srcId="{331113C7-9A73-4C5E-85DA-1310FA22CBC0}" destId="{6E2ABC06-44E1-493D-AFC4-63C24135FBED}" srcOrd="8" destOrd="0" presId="urn:microsoft.com/office/officeart/2018/layout/CircleProcess"/>
    <dgm:cxn modelId="{C2929988-3610-4D4B-A2D6-F5D054CF8BE4}" type="presParOf" srcId="{331113C7-9A73-4C5E-85DA-1310FA22CBC0}" destId="{9942865A-2964-4F73-AA36-65344C8827AF}" srcOrd="9" destOrd="0" presId="urn:microsoft.com/office/officeart/2018/layout/CircleProcess"/>
    <dgm:cxn modelId="{A666D3B7-C47F-4701-868F-78E61F34556C}" type="presParOf" srcId="{9942865A-2964-4F73-AA36-65344C8827AF}" destId="{74B0276B-DF39-4263-9BE9-64F2BAED3127}" srcOrd="0" destOrd="0" presId="urn:microsoft.com/office/officeart/2018/layout/CircleProcess"/>
    <dgm:cxn modelId="{268D3F8D-C90D-4116-B761-9B053567B3C5}" type="presParOf" srcId="{331113C7-9A73-4C5E-85DA-1310FA22CBC0}" destId="{9B7FB76A-414E-4B70-9F80-4CA57536D9F6}" srcOrd="10" destOrd="0" presId="urn:microsoft.com/office/officeart/2018/layout/CircleProcess"/>
    <dgm:cxn modelId="{7EDD8AA8-362E-4325-8BA2-7099AA4D20D3}" type="presParOf" srcId="{9B7FB76A-414E-4B70-9F80-4CA57536D9F6}" destId="{5EAA8E1A-220F-4221-B727-DCE87BBD39EB}" srcOrd="0" destOrd="0" presId="urn:microsoft.com/office/officeart/2018/layout/CircleProcess"/>
    <dgm:cxn modelId="{6AD1B85F-D1D3-415A-BA8C-CE8D7CCD5371}" type="presParOf" srcId="{331113C7-9A73-4C5E-85DA-1310FA22CBC0}" destId="{BB3AEF32-3153-4E57-A299-5F702167176E}" srcOrd="11" destOrd="0" presId="urn:microsoft.com/office/officeart/2018/layout/CircleProcess"/>
    <dgm:cxn modelId="{FE45E6DE-F4B9-43CC-8287-E96352509D00}" type="presParOf" srcId="{331113C7-9A73-4C5E-85DA-1310FA22CBC0}" destId="{34D239B6-D3D3-420D-B36C-4EF104DD82B0}" srcOrd="12" destOrd="0" presId="urn:microsoft.com/office/officeart/2018/layout/CircleProcess"/>
    <dgm:cxn modelId="{0A99390E-0978-4E23-BB76-E556E50BB2A7}" type="presParOf" srcId="{34D239B6-D3D3-420D-B36C-4EF104DD82B0}" destId="{5B5F343E-3625-4AF5-B416-0E097E6E3CF4}" srcOrd="0" destOrd="0" presId="urn:microsoft.com/office/officeart/2018/layout/CircleProcess"/>
    <dgm:cxn modelId="{81FC5BE1-90C0-41E6-A64E-D59E97159695}" type="presParOf" srcId="{331113C7-9A73-4C5E-85DA-1310FA22CBC0}" destId="{18586934-E0D6-4940-8E7C-FD7802B09711}" srcOrd="13" destOrd="0" presId="urn:microsoft.com/office/officeart/2018/layout/CircleProcess"/>
    <dgm:cxn modelId="{25008C02-2386-4AF4-9E35-E52F6584D63F}" type="presParOf" srcId="{18586934-E0D6-4940-8E7C-FD7802B09711}" destId="{BF08FE4C-4583-401C-A494-AC00DF9C80A7}" srcOrd="0" destOrd="0" presId="urn:microsoft.com/office/officeart/2018/layout/CircleProcess"/>
    <dgm:cxn modelId="{A845D9F7-10C6-41EF-8A7F-27A2257014FA}" type="presParOf" srcId="{331113C7-9A73-4C5E-85DA-1310FA22CBC0}" destId="{1F19BE2C-5CFD-47E4-99E8-6766A88D0919}" srcOrd="14" destOrd="0" presId="urn:microsoft.com/office/officeart/2018/layout/Circle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0AA3AA-E44E-4CEB-90B1-3FEEC1B82503}" type="doc">
      <dgm:prSet loTypeId="urn:microsoft.com/office/officeart/2018/layout/CircleProcess" loCatId="simpleprocesssa" qsTypeId="urn:microsoft.com/office/officeart/2005/8/quickstyle/3d2" qsCatId="3D" csTypeId="urn:microsoft.com/office/officeart/2005/8/colors/colorful1" csCatId="colorful" phldr="1"/>
      <dgm:spPr/>
      <dgm:t>
        <a:bodyPr/>
        <a:lstStyle/>
        <a:p>
          <a:endParaRPr lang="en-US"/>
        </a:p>
      </dgm:t>
    </dgm:pt>
    <dgm:pt modelId="{8BCAD8C9-7776-4542-AEDB-C22648DB31E4}">
      <dgm:prSet custT="1"/>
      <dgm:spPr>
        <a:solidFill>
          <a:schemeClr val="bg1"/>
        </a:solidFill>
      </dgm:spPr>
      <dgm:t>
        <a:bodyPr/>
        <a:lstStyle/>
        <a:p>
          <a:pPr rtl="1"/>
          <a:r>
            <a:rPr lang="ar-EG" sz="3200" b="1" cap="none" spc="0" dirty="0">
              <a:ln w="0"/>
              <a:solidFill>
                <a:srgbClr val="C00000"/>
              </a:solidFill>
              <a:effectLst>
                <a:outerShdw blurRad="38100" dist="19050" dir="2700000" algn="tl" rotWithShape="0">
                  <a:schemeClr val="dk1">
                    <a:alpha val="40000"/>
                  </a:schemeClr>
                </a:outerShdw>
              </a:effectLst>
            </a:rPr>
            <a:t>سمات المفاوض الناجح:</a:t>
          </a:r>
          <a:endParaRPr lang="en-US" sz="3200" b="1" cap="none" spc="0" dirty="0">
            <a:ln w="0"/>
            <a:solidFill>
              <a:srgbClr val="C00000"/>
            </a:solidFill>
            <a:effectLst>
              <a:outerShdw blurRad="38100" dist="19050" dir="2700000" algn="tl" rotWithShape="0">
                <a:schemeClr val="dk1">
                  <a:alpha val="40000"/>
                </a:schemeClr>
              </a:outerShdw>
            </a:effectLst>
          </a:endParaRPr>
        </a:p>
      </dgm:t>
    </dgm:pt>
    <dgm:pt modelId="{1137A691-0726-4E2C-9037-B28EEA738ED4}" type="parTrans" cxnId="{9FE69031-BA55-4B5B-BA1B-60543E2A4B22}">
      <dgm:prSet/>
      <dgm:spPr/>
      <dgm:t>
        <a:bodyPr/>
        <a:lstStyle/>
        <a:p>
          <a:pPr rtl="1"/>
          <a:endParaRPr lang="en-US"/>
        </a:p>
      </dgm:t>
    </dgm:pt>
    <dgm:pt modelId="{118619AC-78C8-40CB-BB59-C1B460B30E7B}" type="sibTrans" cxnId="{9FE69031-BA55-4B5B-BA1B-60543E2A4B22}">
      <dgm:prSet/>
      <dgm:spPr/>
      <dgm:t>
        <a:bodyPr/>
        <a:lstStyle/>
        <a:p>
          <a:pPr rtl="1"/>
          <a:endParaRPr lang="en-US"/>
        </a:p>
      </dgm:t>
    </dgm:pt>
    <dgm:pt modelId="{DD2E052A-28BE-44F1-A154-50CE0B7CDCB7}">
      <dgm:prSet custT="1"/>
      <dgm:spPr/>
      <dgm:t>
        <a:bodyPr/>
        <a:lstStyle/>
        <a:p>
          <a:pPr rtl="1"/>
          <a:r>
            <a:rPr lang="ar-EG" sz="2200" b="1" dirty="0"/>
            <a:t>شجاعة الاستعانة بالفريق المساعد في الوقت المناسب.</a:t>
          </a:r>
          <a:endParaRPr lang="en-US" sz="2200" dirty="0"/>
        </a:p>
      </dgm:t>
    </dgm:pt>
    <dgm:pt modelId="{8124B23D-6694-46F9-B5FE-CDAE4ED418B3}" type="parTrans" cxnId="{D2C0A8A7-4FD7-4E82-B410-E14A5EA2AD10}">
      <dgm:prSet/>
      <dgm:spPr/>
      <dgm:t>
        <a:bodyPr/>
        <a:lstStyle/>
        <a:p>
          <a:pPr rtl="1"/>
          <a:endParaRPr lang="en-US"/>
        </a:p>
      </dgm:t>
    </dgm:pt>
    <dgm:pt modelId="{F39A886D-EAC8-4F9C-A49C-B912E1FA70F6}" type="sibTrans" cxnId="{D2C0A8A7-4FD7-4E82-B410-E14A5EA2AD10}">
      <dgm:prSet/>
      <dgm:spPr/>
      <dgm:t>
        <a:bodyPr/>
        <a:lstStyle/>
        <a:p>
          <a:pPr rtl="1"/>
          <a:endParaRPr lang="en-US"/>
        </a:p>
      </dgm:t>
    </dgm:pt>
    <dgm:pt modelId="{3B1AFD45-1A38-4434-8971-DDDD32E0CF98}">
      <dgm:prSet/>
      <dgm:spPr/>
      <dgm:t>
        <a:bodyPr/>
        <a:lstStyle/>
        <a:p>
          <a:pPr rtl="1"/>
          <a:r>
            <a:rPr lang="ar-EG" b="1" dirty="0"/>
            <a:t>الثقة بالنفس.</a:t>
          </a:r>
          <a:endParaRPr lang="en-US" dirty="0"/>
        </a:p>
      </dgm:t>
    </dgm:pt>
    <dgm:pt modelId="{133B2CB8-20F7-4D32-98E3-678ED2DC98D3}" type="parTrans" cxnId="{ED3C58A6-4542-4E34-B440-2BC669097124}">
      <dgm:prSet/>
      <dgm:spPr/>
      <dgm:t>
        <a:bodyPr/>
        <a:lstStyle/>
        <a:p>
          <a:pPr rtl="1"/>
          <a:endParaRPr lang="en-US"/>
        </a:p>
      </dgm:t>
    </dgm:pt>
    <dgm:pt modelId="{D5395036-0610-4B42-B680-D3B8AE621A86}" type="sibTrans" cxnId="{ED3C58A6-4542-4E34-B440-2BC669097124}">
      <dgm:prSet/>
      <dgm:spPr/>
      <dgm:t>
        <a:bodyPr/>
        <a:lstStyle/>
        <a:p>
          <a:pPr rtl="1"/>
          <a:endParaRPr lang="en-US"/>
        </a:p>
      </dgm:t>
    </dgm:pt>
    <dgm:pt modelId="{B5704B97-C05F-4D9C-A568-5A77BCC5E1DC}">
      <dgm:prSet/>
      <dgm:spPr/>
      <dgm:t>
        <a:bodyPr/>
        <a:lstStyle/>
        <a:p>
          <a:pPr rtl="1"/>
          <a:r>
            <a:rPr lang="ar-EG" b="1" dirty="0"/>
            <a:t>سرعة البديهة .</a:t>
          </a:r>
          <a:endParaRPr lang="en-US" dirty="0"/>
        </a:p>
      </dgm:t>
    </dgm:pt>
    <dgm:pt modelId="{1CAEB5EA-6D56-4165-8F07-2EC72224376C}" type="parTrans" cxnId="{99899512-DEB9-4E4F-B3F7-ADF03E356771}">
      <dgm:prSet/>
      <dgm:spPr/>
      <dgm:t>
        <a:bodyPr/>
        <a:lstStyle/>
        <a:p>
          <a:pPr rtl="1"/>
          <a:endParaRPr lang="en-US"/>
        </a:p>
      </dgm:t>
    </dgm:pt>
    <dgm:pt modelId="{3C7C06FC-01A0-467C-8DA3-025BBFF2E0D5}" type="sibTrans" cxnId="{99899512-DEB9-4E4F-B3F7-ADF03E356771}">
      <dgm:prSet/>
      <dgm:spPr/>
      <dgm:t>
        <a:bodyPr/>
        <a:lstStyle/>
        <a:p>
          <a:pPr rtl="1"/>
          <a:endParaRPr lang="en-US"/>
        </a:p>
      </dgm:t>
    </dgm:pt>
    <dgm:pt modelId="{3EFBE7DF-1522-416A-94D3-BC865BC46758}">
      <dgm:prSet/>
      <dgm:spPr/>
      <dgm:t>
        <a:bodyPr/>
        <a:lstStyle/>
        <a:p>
          <a:pPr rtl="1"/>
          <a:r>
            <a:rPr lang="ar-EG" b="1" dirty="0"/>
            <a:t>التفاوض بفاعلية مع الطرف الآخر وكسب ثقته.</a:t>
          </a:r>
          <a:endParaRPr lang="en-US" dirty="0"/>
        </a:p>
      </dgm:t>
    </dgm:pt>
    <dgm:pt modelId="{97368BFC-B39E-41B4-89FC-4853FC60808C}" type="parTrans" cxnId="{177E3168-AA35-4754-B315-77377F19F32C}">
      <dgm:prSet/>
      <dgm:spPr/>
      <dgm:t>
        <a:bodyPr/>
        <a:lstStyle/>
        <a:p>
          <a:pPr rtl="1"/>
          <a:endParaRPr lang="en-US"/>
        </a:p>
      </dgm:t>
    </dgm:pt>
    <dgm:pt modelId="{342D67F6-21C6-4246-A042-FF0FEE797514}" type="sibTrans" cxnId="{177E3168-AA35-4754-B315-77377F19F32C}">
      <dgm:prSet/>
      <dgm:spPr/>
      <dgm:t>
        <a:bodyPr/>
        <a:lstStyle/>
        <a:p>
          <a:pPr rtl="1"/>
          <a:endParaRPr lang="en-US"/>
        </a:p>
      </dgm:t>
    </dgm:pt>
    <dgm:pt modelId="{331113C7-9A73-4C5E-85DA-1310FA22CBC0}" type="pres">
      <dgm:prSet presAssocID="{A50AA3AA-E44E-4CEB-90B1-3FEEC1B82503}" presName="Name0" presStyleCnt="0">
        <dgm:presLayoutVars>
          <dgm:chMax val="11"/>
          <dgm:chPref val="11"/>
          <dgm:dir val="rev"/>
          <dgm:resizeHandles/>
        </dgm:presLayoutVars>
      </dgm:prSet>
      <dgm:spPr/>
    </dgm:pt>
    <dgm:pt modelId="{E2560738-D280-4A89-A9B4-649CB71413E3}" type="pres">
      <dgm:prSet presAssocID="{3EFBE7DF-1522-416A-94D3-BC865BC46758}" presName="Accent5" presStyleCnt="0"/>
      <dgm:spPr/>
    </dgm:pt>
    <dgm:pt modelId="{3F3CD1D7-ED05-4702-91AA-F4973AF9FCD3}" type="pres">
      <dgm:prSet presAssocID="{3EFBE7DF-1522-416A-94D3-BC865BC46758}" presName="Accent" presStyleLbl="node1" presStyleIdx="0" presStyleCnt="10"/>
      <dgm:spPr/>
    </dgm:pt>
    <dgm:pt modelId="{C8194678-0D2E-48E9-8037-824E1060AE01}" type="pres">
      <dgm:prSet presAssocID="{3EFBE7DF-1522-416A-94D3-BC865BC46758}" presName="ParentBackground5" presStyleCnt="0"/>
      <dgm:spPr/>
    </dgm:pt>
    <dgm:pt modelId="{CE459A5E-E76D-46ED-983F-969C9FF9CB93}" type="pres">
      <dgm:prSet presAssocID="{3EFBE7DF-1522-416A-94D3-BC865BC46758}" presName="ParentBackground" presStyleLbl="node1" presStyleIdx="1" presStyleCnt="10"/>
      <dgm:spPr/>
    </dgm:pt>
    <dgm:pt modelId="{ED198C95-4983-45AD-83AC-2FF45E6E20A6}" type="pres">
      <dgm:prSet presAssocID="{3EFBE7DF-1522-416A-94D3-BC865BC46758}" presName="Parent5" presStyleLbl="fgAcc0" presStyleIdx="0" presStyleCnt="0">
        <dgm:presLayoutVars>
          <dgm:chMax val="1"/>
          <dgm:chPref val="1"/>
          <dgm:bulletEnabled val="1"/>
        </dgm:presLayoutVars>
      </dgm:prSet>
      <dgm:spPr/>
    </dgm:pt>
    <dgm:pt modelId="{A2FE422B-5C77-4817-ACF6-F4016C7EBDB1}" type="pres">
      <dgm:prSet presAssocID="{B5704B97-C05F-4D9C-A568-5A77BCC5E1DC}" presName="Accent4" presStyleCnt="0"/>
      <dgm:spPr/>
    </dgm:pt>
    <dgm:pt modelId="{A0101DEA-F4A8-435F-91F7-FBA69D0A304A}" type="pres">
      <dgm:prSet presAssocID="{B5704B97-C05F-4D9C-A568-5A77BCC5E1DC}" presName="Accent" presStyleLbl="node1" presStyleIdx="2" presStyleCnt="10"/>
      <dgm:spPr/>
    </dgm:pt>
    <dgm:pt modelId="{385BF4E5-0B3D-43B3-9119-E76EFED426E6}" type="pres">
      <dgm:prSet presAssocID="{B5704B97-C05F-4D9C-A568-5A77BCC5E1DC}" presName="ParentBackground4" presStyleCnt="0"/>
      <dgm:spPr/>
    </dgm:pt>
    <dgm:pt modelId="{9443FE4D-1270-4872-8F73-B1F90B5FA12A}" type="pres">
      <dgm:prSet presAssocID="{B5704B97-C05F-4D9C-A568-5A77BCC5E1DC}" presName="ParentBackground" presStyleLbl="node1" presStyleIdx="3" presStyleCnt="10"/>
      <dgm:spPr/>
    </dgm:pt>
    <dgm:pt modelId="{42CD0523-044C-4143-A84B-33D335C138AA}" type="pres">
      <dgm:prSet presAssocID="{B5704B97-C05F-4D9C-A568-5A77BCC5E1DC}" presName="Parent4" presStyleLbl="fgAcc0" presStyleIdx="0" presStyleCnt="0">
        <dgm:presLayoutVars>
          <dgm:chMax val="1"/>
          <dgm:chPref val="1"/>
          <dgm:bulletEnabled val="1"/>
        </dgm:presLayoutVars>
      </dgm:prSet>
      <dgm:spPr/>
    </dgm:pt>
    <dgm:pt modelId="{AD51E1ED-7D66-4A6A-AF97-2705C8F54CA4}" type="pres">
      <dgm:prSet presAssocID="{3B1AFD45-1A38-4434-8971-DDDD32E0CF98}" presName="Accent3" presStyleCnt="0"/>
      <dgm:spPr/>
    </dgm:pt>
    <dgm:pt modelId="{7886ECB8-D8F6-4C9F-A0F4-AFC4221C053E}" type="pres">
      <dgm:prSet presAssocID="{3B1AFD45-1A38-4434-8971-DDDD32E0CF98}" presName="Accent" presStyleLbl="node1" presStyleIdx="4" presStyleCnt="10"/>
      <dgm:spPr/>
    </dgm:pt>
    <dgm:pt modelId="{1D59BF8A-458B-4283-A4D1-9C67620ADBB6}" type="pres">
      <dgm:prSet presAssocID="{3B1AFD45-1A38-4434-8971-DDDD32E0CF98}" presName="ParentBackground3" presStyleCnt="0"/>
      <dgm:spPr/>
    </dgm:pt>
    <dgm:pt modelId="{A4092125-AF10-4152-BF6B-817749FF6379}" type="pres">
      <dgm:prSet presAssocID="{3B1AFD45-1A38-4434-8971-DDDD32E0CF98}" presName="ParentBackground" presStyleLbl="node1" presStyleIdx="5" presStyleCnt="10"/>
      <dgm:spPr/>
    </dgm:pt>
    <dgm:pt modelId="{6E2ABC06-44E1-493D-AFC4-63C24135FBED}" type="pres">
      <dgm:prSet presAssocID="{3B1AFD45-1A38-4434-8971-DDDD32E0CF98}" presName="Parent3" presStyleLbl="fgAcc0" presStyleIdx="0" presStyleCnt="0">
        <dgm:presLayoutVars>
          <dgm:chMax val="1"/>
          <dgm:chPref val="1"/>
          <dgm:bulletEnabled val="1"/>
        </dgm:presLayoutVars>
      </dgm:prSet>
      <dgm:spPr/>
    </dgm:pt>
    <dgm:pt modelId="{9942865A-2964-4F73-AA36-65344C8827AF}" type="pres">
      <dgm:prSet presAssocID="{DD2E052A-28BE-44F1-A154-50CE0B7CDCB7}" presName="Accent2" presStyleCnt="0"/>
      <dgm:spPr/>
    </dgm:pt>
    <dgm:pt modelId="{74B0276B-DF39-4263-9BE9-64F2BAED3127}" type="pres">
      <dgm:prSet presAssocID="{DD2E052A-28BE-44F1-A154-50CE0B7CDCB7}" presName="Accent" presStyleLbl="node1" presStyleIdx="6" presStyleCnt="10"/>
      <dgm:spPr/>
    </dgm:pt>
    <dgm:pt modelId="{9B7FB76A-414E-4B70-9F80-4CA57536D9F6}" type="pres">
      <dgm:prSet presAssocID="{DD2E052A-28BE-44F1-A154-50CE0B7CDCB7}" presName="ParentBackground2" presStyleCnt="0"/>
      <dgm:spPr/>
    </dgm:pt>
    <dgm:pt modelId="{5EAA8E1A-220F-4221-B727-DCE87BBD39EB}" type="pres">
      <dgm:prSet presAssocID="{DD2E052A-28BE-44F1-A154-50CE0B7CDCB7}" presName="ParentBackground" presStyleLbl="node1" presStyleIdx="7" presStyleCnt="10"/>
      <dgm:spPr/>
    </dgm:pt>
    <dgm:pt modelId="{BB3AEF32-3153-4E57-A299-5F702167176E}" type="pres">
      <dgm:prSet presAssocID="{DD2E052A-28BE-44F1-A154-50CE0B7CDCB7}" presName="Parent2" presStyleLbl="fgAcc0" presStyleIdx="0" presStyleCnt="0">
        <dgm:presLayoutVars>
          <dgm:chMax val="1"/>
          <dgm:chPref val="1"/>
          <dgm:bulletEnabled val="1"/>
        </dgm:presLayoutVars>
      </dgm:prSet>
      <dgm:spPr/>
    </dgm:pt>
    <dgm:pt modelId="{34D239B6-D3D3-420D-B36C-4EF104DD82B0}" type="pres">
      <dgm:prSet presAssocID="{8BCAD8C9-7776-4542-AEDB-C22648DB31E4}" presName="Accent1" presStyleCnt="0"/>
      <dgm:spPr/>
    </dgm:pt>
    <dgm:pt modelId="{5B5F343E-3625-4AF5-B416-0E097E6E3CF4}" type="pres">
      <dgm:prSet presAssocID="{8BCAD8C9-7776-4542-AEDB-C22648DB31E4}" presName="Accent" presStyleLbl="node1" presStyleIdx="8" presStyleCnt="10"/>
      <dgm:spPr/>
    </dgm:pt>
    <dgm:pt modelId="{18586934-E0D6-4940-8E7C-FD7802B09711}" type="pres">
      <dgm:prSet presAssocID="{8BCAD8C9-7776-4542-AEDB-C22648DB31E4}" presName="ParentBackground1" presStyleCnt="0"/>
      <dgm:spPr/>
    </dgm:pt>
    <dgm:pt modelId="{BF08FE4C-4583-401C-A494-AC00DF9C80A7}" type="pres">
      <dgm:prSet presAssocID="{8BCAD8C9-7776-4542-AEDB-C22648DB31E4}" presName="ParentBackground" presStyleLbl="node1" presStyleIdx="9" presStyleCnt="10"/>
      <dgm:spPr/>
    </dgm:pt>
    <dgm:pt modelId="{1F19BE2C-5CFD-47E4-99E8-6766A88D0919}" type="pres">
      <dgm:prSet presAssocID="{8BCAD8C9-7776-4542-AEDB-C22648DB31E4}" presName="Parent1" presStyleLbl="fgAcc0" presStyleIdx="0" presStyleCnt="0">
        <dgm:presLayoutVars>
          <dgm:chMax val="1"/>
          <dgm:chPref val="1"/>
          <dgm:bulletEnabled val="1"/>
        </dgm:presLayoutVars>
      </dgm:prSet>
      <dgm:spPr/>
    </dgm:pt>
  </dgm:ptLst>
  <dgm:cxnLst>
    <dgm:cxn modelId="{99899512-DEB9-4E4F-B3F7-ADF03E356771}" srcId="{A50AA3AA-E44E-4CEB-90B1-3FEEC1B82503}" destId="{B5704B97-C05F-4D9C-A568-5A77BCC5E1DC}" srcOrd="3" destOrd="0" parTransId="{1CAEB5EA-6D56-4165-8F07-2EC72224376C}" sibTransId="{3C7C06FC-01A0-467C-8DA3-025BBFF2E0D5}"/>
    <dgm:cxn modelId="{EF1EEA15-53FA-41E6-BB06-418493150F75}" type="presOf" srcId="{3B1AFD45-1A38-4434-8971-DDDD32E0CF98}" destId="{A4092125-AF10-4152-BF6B-817749FF6379}" srcOrd="0" destOrd="0" presId="urn:microsoft.com/office/officeart/2018/layout/CircleProcess"/>
    <dgm:cxn modelId="{7DBF6E2B-4ACE-40B2-BCBF-EC70BC9FD4E1}" type="presOf" srcId="{B5704B97-C05F-4D9C-A568-5A77BCC5E1DC}" destId="{9443FE4D-1270-4872-8F73-B1F90B5FA12A}" srcOrd="0" destOrd="0" presId="urn:microsoft.com/office/officeart/2018/layout/CircleProcess"/>
    <dgm:cxn modelId="{9FE69031-BA55-4B5B-BA1B-60543E2A4B22}" srcId="{A50AA3AA-E44E-4CEB-90B1-3FEEC1B82503}" destId="{8BCAD8C9-7776-4542-AEDB-C22648DB31E4}" srcOrd="0" destOrd="0" parTransId="{1137A691-0726-4E2C-9037-B28EEA738ED4}" sibTransId="{118619AC-78C8-40CB-BB59-C1B460B30E7B}"/>
    <dgm:cxn modelId="{41731D61-0428-4D2A-9D2E-EBEEC0CD240B}" type="presOf" srcId="{3B1AFD45-1A38-4434-8971-DDDD32E0CF98}" destId="{6E2ABC06-44E1-493D-AFC4-63C24135FBED}" srcOrd="1" destOrd="0" presId="urn:microsoft.com/office/officeart/2018/layout/CircleProcess"/>
    <dgm:cxn modelId="{F74B7966-2C36-4962-8E14-F7AEFAEA6CA7}" type="presOf" srcId="{DD2E052A-28BE-44F1-A154-50CE0B7CDCB7}" destId="{5EAA8E1A-220F-4221-B727-DCE87BBD39EB}" srcOrd="0" destOrd="0" presId="urn:microsoft.com/office/officeart/2018/layout/CircleProcess"/>
    <dgm:cxn modelId="{177E3168-AA35-4754-B315-77377F19F32C}" srcId="{A50AA3AA-E44E-4CEB-90B1-3FEEC1B82503}" destId="{3EFBE7DF-1522-416A-94D3-BC865BC46758}" srcOrd="4" destOrd="0" parTransId="{97368BFC-B39E-41B4-89FC-4853FC60808C}" sibTransId="{342D67F6-21C6-4246-A042-FF0FEE797514}"/>
    <dgm:cxn modelId="{4D6DF76E-B2AE-4DAB-ADBA-FEFCC6174C0A}" type="presOf" srcId="{DD2E052A-28BE-44F1-A154-50CE0B7CDCB7}" destId="{BB3AEF32-3153-4E57-A299-5F702167176E}" srcOrd="1" destOrd="0" presId="urn:microsoft.com/office/officeart/2018/layout/CircleProcess"/>
    <dgm:cxn modelId="{BF7AA085-0F3D-4FA1-AAD7-85FD91C6F7C7}" type="presOf" srcId="{8BCAD8C9-7776-4542-AEDB-C22648DB31E4}" destId="{BF08FE4C-4583-401C-A494-AC00DF9C80A7}" srcOrd="0" destOrd="0" presId="urn:microsoft.com/office/officeart/2018/layout/CircleProcess"/>
    <dgm:cxn modelId="{AC5D9A93-A61A-4176-82B0-B5821FFBD6E0}" type="presOf" srcId="{3EFBE7DF-1522-416A-94D3-BC865BC46758}" destId="{CE459A5E-E76D-46ED-983F-969C9FF9CB93}" srcOrd="0" destOrd="0" presId="urn:microsoft.com/office/officeart/2018/layout/CircleProcess"/>
    <dgm:cxn modelId="{ED3C58A6-4542-4E34-B440-2BC669097124}" srcId="{A50AA3AA-E44E-4CEB-90B1-3FEEC1B82503}" destId="{3B1AFD45-1A38-4434-8971-DDDD32E0CF98}" srcOrd="2" destOrd="0" parTransId="{133B2CB8-20F7-4D32-98E3-678ED2DC98D3}" sibTransId="{D5395036-0610-4B42-B680-D3B8AE621A86}"/>
    <dgm:cxn modelId="{D2C0A8A7-4FD7-4E82-B410-E14A5EA2AD10}" srcId="{A50AA3AA-E44E-4CEB-90B1-3FEEC1B82503}" destId="{DD2E052A-28BE-44F1-A154-50CE0B7CDCB7}" srcOrd="1" destOrd="0" parTransId="{8124B23D-6694-46F9-B5FE-CDAE4ED418B3}" sibTransId="{F39A886D-EAC8-4F9C-A49C-B912E1FA70F6}"/>
    <dgm:cxn modelId="{A3900ABF-3CB2-483B-91D4-9C327FC600F1}" type="presOf" srcId="{3EFBE7DF-1522-416A-94D3-BC865BC46758}" destId="{ED198C95-4983-45AD-83AC-2FF45E6E20A6}" srcOrd="1" destOrd="0" presId="urn:microsoft.com/office/officeart/2018/layout/CircleProcess"/>
    <dgm:cxn modelId="{7451C9CE-F7DB-432C-AAF0-31137665F327}" type="presOf" srcId="{B5704B97-C05F-4D9C-A568-5A77BCC5E1DC}" destId="{42CD0523-044C-4143-A84B-33D335C138AA}" srcOrd="1" destOrd="0" presId="urn:microsoft.com/office/officeart/2018/layout/CircleProcess"/>
    <dgm:cxn modelId="{2A9606D7-B78C-4333-A987-953592D3ADBE}" type="presOf" srcId="{8BCAD8C9-7776-4542-AEDB-C22648DB31E4}" destId="{1F19BE2C-5CFD-47E4-99E8-6766A88D0919}" srcOrd="1" destOrd="0" presId="urn:microsoft.com/office/officeart/2018/layout/CircleProcess"/>
    <dgm:cxn modelId="{4E5D49DF-6806-45A4-AA12-2E8E8AEA7CFF}" type="presOf" srcId="{A50AA3AA-E44E-4CEB-90B1-3FEEC1B82503}" destId="{331113C7-9A73-4C5E-85DA-1310FA22CBC0}" srcOrd="0" destOrd="0" presId="urn:microsoft.com/office/officeart/2018/layout/CircleProcess"/>
    <dgm:cxn modelId="{A08EED57-4C27-4F9E-9EFF-4A94EEFD34B2}" type="presParOf" srcId="{331113C7-9A73-4C5E-85DA-1310FA22CBC0}" destId="{E2560738-D280-4A89-A9B4-649CB71413E3}" srcOrd="0" destOrd="0" presId="urn:microsoft.com/office/officeart/2018/layout/CircleProcess"/>
    <dgm:cxn modelId="{C75064E1-6A40-46C9-ACC3-E8D137356D96}" type="presParOf" srcId="{E2560738-D280-4A89-A9B4-649CB71413E3}" destId="{3F3CD1D7-ED05-4702-91AA-F4973AF9FCD3}" srcOrd="0" destOrd="0" presId="urn:microsoft.com/office/officeart/2018/layout/CircleProcess"/>
    <dgm:cxn modelId="{C946066B-0324-44B2-9D28-6814B5C99EE0}" type="presParOf" srcId="{331113C7-9A73-4C5E-85DA-1310FA22CBC0}" destId="{C8194678-0D2E-48E9-8037-824E1060AE01}" srcOrd="1" destOrd="0" presId="urn:microsoft.com/office/officeart/2018/layout/CircleProcess"/>
    <dgm:cxn modelId="{CBD92936-9B85-4F6F-8FEA-E1E52AB90FB5}" type="presParOf" srcId="{C8194678-0D2E-48E9-8037-824E1060AE01}" destId="{CE459A5E-E76D-46ED-983F-969C9FF9CB93}" srcOrd="0" destOrd="0" presId="urn:microsoft.com/office/officeart/2018/layout/CircleProcess"/>
    <dgm:cxn modelId="{BEB5E82E-B388-42AA-818B-CE55CD52B85A}" type="presParOf" srcId="{331113C7-9A73-4C5E-85DA-1310FA22CBC0}" destId="{ED198C95-4983-45AD-83AC-2FF45E6E20A6}" srcOrd="2" destOrd="0" presId="urn:microsoft.com/office/officeart/2018/layout/CircleProcess"/>
    <dgm:cxn modelId="{824E6659-6242-4B04-A957-CECFBF5EA0FA}" type="presParOf" srcId="{331113C7-9A73-4C5E-85DA-1310FA22CBC0}" destId="{A2FE422B-5C77-4817-ACF6-F4016C7EBDB1}" srcOrd="3" destOrd="0" presId="urn:microsoft.com/office/officeart/2018/layout/CircleProcess"/>
    <dgm:cxn modelId="{DDF799EE-2657-4945-9142-77DE4D5E2482}" type="presParOf" srcId="{A2FE422B-5C77-4817-ACF6-F4016C7EBDB1}" destId="{A0101DEA-F4A8-435F-91F7-FBA69D0A304A}" srcOrd="0" destOrd="0" presId="urn:microsoft.com/office/officeart/2018/layout/CircleProcess"/>
    <dgm:cxn modelId="{CF85591A-E01F-46B5-81AE-B574ED09F424}" type="presParOf" srcId="{331113C7-9A73-4C5E-85DA-1310FA22CBC0}" destId="{385BF4E5-0B3D-43B3-9119-E76EFED426E6}" srcOrd="4" destOrd="0" presId="urn:microsoft.com/office/officeart/2018/layout/CircleProcess"/>
    <dgm:cxn modelId="{257F36A1-F6A2-4DE8-9D0F-43E212FC177A}" type="presParOf" srcId="{385BF4E5-0B3D-43B3-9119-E76EFED426E6}" destId="{9443FE4D-1270-4872-8F73-B1F90B5FA12A}" srcOrd="0" destOrd="0" presId="urn:microsoft.com/office/officeart/2018/layout/CircleProcess"/>
    <dgm:cxn modelId="{E1C098C6-9E88-475B-A84F-F9C095816A77}" type="presParOf" srcId="{331113C7-9A73-4C5E-85DA-1310FA22CBC0}" destId="{42CD0523-044C-4143-A84B-33D335C138AA}" srcOrd="5" destOrd="0" presId="urn:microsoft.com/office/officeart/2018/layout/CircleProcess"/>
    <dgm:cxn modelId="{948C3F0B-0985-4A8C-AC2F-460EBAEC3601}" type="presParOf" srcId="{331113C7-9A73-4C5E-85DA-1310FA22CBC0}" destId="{AD51E1ED-7D66-4A6A-AF97-2705C8F54CA4}" srcOrd="6" destOrd="0" presId="urn:microsoft.com/office/officeart/2018/layout/CircleProcess"/>
    <dgm:cxn modelId="{23CCC07E-A5E3-48C2-AD3A-FBA2277C5223}" type="presParOf" srcId="{AD51E1ED-7D66-4A6A-AF97-2705C8F54CA4}" destId="{7886ECB8-D8F6-4C9F-A0F4-AFC4221C053E}" srcOrd="0" destOrd="0" presId="urn:microsoft.com/office/officeart/2018/layout/CircleProcess"/>
    <dgm:cxn modelId="{A18081ED-355C-4C94-9ADA-D605205A27C1}" type="presParOf" srcId="{331113C7-9A73-4C5E-85DA-1310FA22CBC0}" destId="{1D59BF8A-458B-4283-A4D1-9C67620ADBB6}" srcOrd="7" destOrd="0" presId="urn:microsoft.com/office/officeart/2018/layout/CircleProcess"/>
    <dgm:cxn modelId="{55A89371-E3AD-4B3A-8D4F-AA3CEABC790C}" type="presParOf" srcId="{1D59BF8A-458B-4283-A4D1-9C67620ADBB6}" destId="{A4092125-AF10-4152-BF6B-817749FF6379}" srcOrd="0" destOrd="0" presId="urn:microsoft.com/office/officeart/2018/layout/CircleProcess"/>
    <dgm:cxn modelId="{98C32669-5369-406E-860E-A1715BC4D5D6}" type="presParOf" srcId="{331113C7-9A73-4C5E-85DA-1310FA22CBC0}" destId="{6E2ABC06-44E1-493D-AFC4-63C24135FBED}" srcOrd="8" destOrd="0" presId="urn:microsoft.com/office/officeart/2018/layout/CircleProcess"/>
    <dgm:cxn modelId="{C2929988-3610-4D4B-A2D6-F5D054CF8BE4}" type="presParOf" srcId="{331113C7-9A73-4C5E-85DA-1310FA22CBC0}" destId="{9942865A-2964-4F73-AA36-65344C8827AF}" srcOrd="9" destOrd="0" presId="urn:microsoft.com/office/officeart/2018/layout/CircleProcess"/>
    <dgm:cxn modelId="{A666D3B7-C47F-4701-868F-78E61F34556C}" type="presParOf" srcId="{9942865A-2964-4F73-AA36-65344C8827AF}" destId="{74B0276B-DF39-4263-9BE9-64F2BAED3127}" srcOrd="0" destOrd="0" presId="urn:microsoft.com/office/officeart/2018/layout/CircleProcess"/>
    <dgm:cxn modelId="{268D3F8D-C90D-4116-B761-9B053567B3C5}" type="presParOf" srcId="{331113C7-9A73-4C5E-85DA-1310FA22CBC0}" destId="{9B7FB76A-414E-4B70-9F80-4CA57536D9F6}" srcOrd="10" destOrd="0" presId="urn:microsoft.com/office/officeart/2018/layout/CircleProcess"/>
    <dgm:cxn modelId="{7EDD8AA8-362E-4325-8BA2-7099AA4D20D3}" type="presParOf" srcId="{9B7FB76A-414E-4B70-9F80-4CA57536D9F6}" destId="{5EAA8E1A-220F-4221-B727-DCE87BBD39EB}" srcOrd="0" destOrd="0" presId="urn:microsoft.com/office/officeart/2018/layout/CircleProcess"/>
    <dgm:cxn modelId="{6AD1B85F-D1D3-415A-BA8C-CE8D7CCD5371}" type="presParOf" srcId="{331113C7-9A73-4C5E-85DA-1310FA22CBC0}" destId="{BB3AEF32-3153-4E57-A299-5F702167176E}" srcOrd="11" destOrd="0" presId="urn:microsoft.com/office/officeart/2018/layout/CircleProcess"/>
    <dgm:cxn modelId="{FE45E6DE-F4B9-43CC-8287-E96352509D00}" type="presParOf" srcId="{331113C7-9A73-4C5E-85DA-1310FA22CBC0}" destId="{34D239B6-D3D3-420D-B36C-4EF104DD82B0}" srcOrd="12" destOrd="0" presId="urn:microsoft.com/office/officeart/2018/layout/CircleProcess"/>
    <dgm:cxn modelId="{0A99390E-0978-4E23-BB76-E556E50BB2A7}" type="presParOf" srcId="{34D239B6-D3D3-420D-B36C-4EF104DD82B0}" destId="{5B5F343E-3625-4AF5-B416-0E097E6E3CF4}" srcOrd="0" destOrd="0" presId="urn:microsoft.com/office/officeart/2018/layout/CircleProcess"/>
    <dgm:cxn modelId="{81FC5BE1-90C0-41E6-A64E-D59E97159695}" type="presParOf" srcId="{331113C7-9A73-4C5E-85DA-1310FA22CBC0}" destId="{18586934-E0D6-4940-8E7C-FD7802B09711}" srcOrd="13" destOrd="0" presId="urn:microsoft.com/office/officeart/2018/layout/CircleProcess"/>
    <dgm:cxn modelId="{25008C02-2386-4AF4-9E35-E52F6584D63F}" type="presParOf" srcId="{18586934-E0D6-4940-8E7C-FD7802B09711}" destId="{BF08FE4C-4583-401C-A494-AC00DF9C80A7}" srcOrd="0" destOrd="0" presId="urn:microsoft.com/office/officeart/2018/layout/CircleProcess"/>
    <dgm:cxn modelId="{A845D9F7-10C6-41EF-8A7F-27A2257014FA}" type="presParOf" srcId="{331113C7-9A73-4C5E-85DA-1310FA22CBC0}" destId="{1F19BE2C-5CFD-47E4-99E8-6766A88D0919}" srcOrd="14" destOrd="0" presId="urn:microsoft.com/office/officeart/2018/layout/Circle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3CD1D7-ED05-4702-91AA-F4973AF9FCD3}">
      <dsp:nvSpPr>
        <dsp:cNvPr id="0" name=""/>
        <dsp:cNvSpPr/>
      </dsp:nvSpPr>
      <dsp:spPr>
        <a:xfrm>
          <a:off x="0" y="1436789"/>
          <a:ext cx="2128794" cy="2129142"/>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E459A5E-E76D-46ED-983F-969C9FF9CB93}">
      <dsp:nvSpPr>
        <dsp:cNvPr id="0" name=""/>
        <dsp:cNvSpPr/>
      </dsp:nvSpPr>
      <dsp:spPr>
        <a:xfrm>
          <a:off x="71375" y="1507773"/>
          <a:ext cx="1987176" cy="1987174"/>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rtl="1">
            <a:lnSpc>
              <a:spcPct val="90000"/>
            </a:lnSpc>
            <a:spcBef>
              <a:spcPct val="0"/>
            </a:spcBef>
            <a:spcAft>
              <a:spcPct val="35000"/>
            </a:spcAft>
            <a:buNone/>
          </a:pPr>
          <a:r>
            <a:rPr lang="ar-EG" altLang="en-US" sz="2700" b="1" kern="1200" dirty="0"/>
            <a:t>القدرة على الاستماع بعقل متفتح.</a:t>
          </a:r>
          <a:endParaRPr lang="en-US" sz="2700" kern="1200" dirty="0"/>
        </a:p>
      </dsp:txBody>
      <dsp:txXfrm>
        <a:off x="354610" y="1791708"/>
        <a:ext cx="1419573" cy="1419303"/>
      </dsp:txXfrm>
    </dsp:sp>
    <dsp:sp modelId="{A0101DEA-F4A8-435F-91F7-FBA69D0A304A}">
      <dsp:nvSpPr>
        <dsp:cNvPr id="0" name=""/>
        <dsp:cNvSpPr/>
      </dsp:nvSpPr>
      <dsp:spPr>
        <a:xfrm rot="13500000">
          <a:off x="2201425" y="1436900"/>
          <a:ext cx="2128547" cy="2128547"/>
        </a:xfrm>
        <a:prstGeom prst="teardrop">
          <a:avLst>
            <a:gd name="adj" fmla="val 10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443FE4D-1270-4872-8F73-B1F90B5FA12A}">
      <dsp:nvSpPr>
        <dsp:cNvPr id="0" name=""/>
        <dsp:cNvSpPr/>
      </dsp:nvSpPr>
      <dsp:spPr>
        <a:xfrm>
          <a:off x="2270411" y="1507773"/>
          <a:ext cx="1987176" cy="1987174"/>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rtl="1">
            <a:lnSpc>
              <a:spcPct val="90000"/>
            </a:lnSpc>
            <a:spcBef>
              <a:spcPct val="0"/>
            </a:spcBef>
            <a:spcAft>
              <a:spcPct val="35000"/>
            </a:spcAft>
            <a:buNone/>
          </a:pPr>
          <a:r>
            <a:rPr lang="ar-EG" altLang="en-US" sz="2700" b="1" kern="1200" dirty="0"/>
            <a:t>الحكمة والصبر والانتظار.</a:t>
          </a:r>
          <a:endParaRPr lang="en-US" sz="2700" kern="1200" dirty="0"/>
        </a:p>
      </dsp:txBody>
      <dsp:txXfrm>
        <a:off x="2554779" y="1791708"/>
        <a:ext cx="1419573" cy="1419303"/>
      </dsp:txXfrm>
    </dsp:sp>
    <dsp:sp modelId="{7886ECB8-D8F6-4C9F-A0F4-AFC4221C053E}">
      <dsp:nvSpPr>
        <dsp:cNvPr id="0" name=""/>
        <dsp:cNvSpPr/>
      </dsp:nvSpPr>
      <dsp:spPr>
        <a:xfrm rot="13500000">
          <a:off x="4400461" y="1436900"/>
          <a:ext cx="2128547" cy="2128547"/>
        </a:xfrm>
        <a:prstGeom prst="teardrop">
          <a:avLst>
            <a:gd name="adj" fmla="val 10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4092125-AF10-4152-BF6B-817749FF6379}">
      <dsp:nvSpPr>
        <dsp:cNvPr id="0" name=""/>
        <dsp:cNvSpPr/>
      </dsp:nvSpPr>
      <dsp:spPr>
        <a:xfrm>
          <a:off x="4470580" y="1507773"/>
          <a:ext cx="1987176" cy="1987174"/>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rtl="1">
            <a:lnSpc>
              <a:spcPct val="90000"/>
            </a:lnSpc>
            <a:spcBef>
              <a:spcPct val="0"/>
            </a:spcBef>
            <a:spcAft>
              <a:spcPct val="35000"/>
            </a:spcAft>
            <a:buNone/>
          </a:pPr>
          <a:r>
            <a:rPr lang="ar-EG" altLang="en-US" sz="2700" b="1" kern="1200" dirty="0"/>
            <a:t>الاستعداد والالتزام بالتخطيط .</a:t>
          </a:r>
          <a:endParaRPr lang="en-US" sz="2700" kern="1200" dirty="0"/>
        </a:p>
      </dsp:txBody>
      <dsp:txXfrm>
        <a:off x="4754948" y="1791708"/>
        <a:ext cx="1419573" cy="1419303"/>
      </dsp:txXfrm>
    </dsp:sp>
    <dsp:sp modelId="{74B0276B-DF39-4263-9BE9-64F2BAED3127}">
      <dsp:nvSpPr>
        <dsp:cNvPr id="0" name=""/>
        <dsp:cNvSpPr/>
      </dsp:nvSpPr>
      <dsp:spPr>
        <a:xfrm rot="13500000">
          <a:off x="6600631" y="1436900"/>
          <a:ext cx="2128547" cy="2128547"/>
        </a:xfrm>
        <a:prstGeom prst="teardrop">
          <a:avLst>
            <a:gd name="adj" fmla="val 10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EAA8E1A-220F-4221-B727-DCE87BBD39EB}">
      <dsp:nvSpPr>
        <dsp:cNvPr id="0" name=""/>
        <dsp:cNvSpPr/>
      </dsp:nvSpPr>
      <dsp:spPr>
        <a:xfrm>
          <a:off x="6670750" y="1507773"/>
          <a:ext cx="1987176" cy="1987174"/>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rtl="1">
            <a:lnSpc>
              <a:spcPct val="90000"/>
            </a:lnSpc>
            <a:spcBef>
              <a:spcPct val="0"/>
            </a:spcBef>
            <a:spcAft>
              <a:spcPct val="35000"/>
            </a:spcAft>
            <a:buNone/>
          </a:pPr>
          <a:r>
            <a:rPr lang="ar-EG" altLang="en-US" sz="2700" b="1" kern="1200" dirty="0"/>
            <a:t>الحكم السليم على الأمور.</a:t>
          </a:r>
          <a:endParaRPr lang="en-US" sz="2700" kern="1200" dirty="0"/>
        </a:p>
      </dsp:txBody>
      <dsp:txXfrm>
        <a:off x="6953985" y="1791708"/>
        <a:ext cx="1419573" cy="1419303"/>
      </dsp:txXfrm>
    </dsp:sp>
    <dsp:sp modelId="{5B5F343E-3625-4AF5-B416-0E097E6E3CF4}">
      <dsp:nvSpPr>
        <dsp:cNvPr id="0" name=""/>
        <dsp:cNvSpPr/>
      </dsp:nvSpPr>
      <dsp:spPr>
        <a:xfrm rot="13500000">
          <a:off x="8800800" y="1436900"/>
          <a:ext cx="2128547" cy="2128547"/>
        </a:xfrm>
        <a:prstGeom prst="teardrop">
          <a:avLst>
            <a:gd name="adj" fmla="val 10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F08FE4C-4583-401C-A494-AC00DF9C80A7}">
      <dsp:nvSpPr>
        <dsp:cNvPr id="0" name=""/>
        <dsp:cNvSpPr/>
      </dsp:nvSpPr>
      <dsp:spPr>
        <a:xfrm>
          <a:off x="8870919" y="1507773"/>
          <a:ext cx="1987176" cy="1987174"/>
        </a:xfrm>
        <a:prstGeom prst="ellipse">
          <a:avLst/>
        </a:prstGeom>
        <a:solidFill>
          <a:schemeClr val="bg1"/>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rtl="1">
            <a:lnSpc>
              <a:spcPct val="90000"/>
            </a:lnSpc>
            <a:spcBef>
              <a:spcPct val="0"/>
            </a:spcBef>
            <a:spcAft>
              <a:spcPct val="35000"/>
            </a:spcAft>
            <a:buNone/>
          </a:pPr>
          <a:r>
            <a:rPr lang="ar-EG" sz="3200" b="1" kern="1200" cap="none" spc="0" dirty="0">
              <a:ln w="0"/>
              <a:solidFill>
                <a:srgbClr val="C00000"/>
              </a:solidFill>
              <a:effectLst>
                <a:outerShdw blurRad="38100" dist="19050" dir="2700000" algn="tl" rotWithShape="0">
                  <a:schemeClr val="dk1">
                    <a:alpha val="40000"/>
                  </a:schemeClr>
                </a:outerShdw>
              </a:effectLst>
            </a:rPr>
            <a:t>سمات المفاوض الناجح:</a:t>
          </a:r>
          <a:endParaRPr lang="en-US" sz="3200" b="1" kern="1200" cap="none" spc="0" dirty="0">
            <a:ln w="0"/>
            <a:solidFill>
              <a:srgbClr val="C00000"/>
            </a:solidFill>
            <a:effectLst>
              <a:outerShdw blurRad="38100" dist="19050" dir="2700000" algn="tl" rotWithShape="0">
                <a:schemeClr val="dk1">
                  <a:alpha val="40000"/>
                </a:schemeClr>
              </a:outerShdw>
            </a:effectLst>
          </a:endParaRPr>
        </a:p>
      </dsp:txBody>
      <dsp:txXfrm>
        <a:off x="9154154" y="1791708"/>
        <a:ext cx="1419573" cy="14193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3CD1D7-ED05-4702-91AA-F4973AF9FCD3}">
      <dsp:nvSpPr>
        <dsp:cNvPr id="0" name=""/>
        <dsp:cNvSpPr/>
      </dsp:nvSpPr>
      <dsp:spPr>
        <a:xfrm>
          <a:off x="0" y="1436789"/>
          <a:ext cx="2128794" cy="2129142"/>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E459A5E-E76D-46ED-983F-969C9FF9CB93}">
      <dsp:nvSpPr>
        <dsp:cNvPr id="0" name=""/>
        <dsp:cNvSpPr/>
      </dsp:nvSpPr>
      <dsp:spPr>
        <a:xfrm>
          <a:off x="71375" y="1507773"/>
          <a:ext cx="1987176" cy="1987174"/>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b="1" kern="1200" dirty="0"/>
            <a:t>التفاوض بفاعلية مع الطرف الآخر وكسب ثقته.</a:t>
          </a:r>
          <a:endParaRPr lang="en-US" sz="2500" kern="1200" dirty="0"/>
        </a:p>
      </dsp:txBody>
      <dsp:txXfrm>
        <a:off x="354610" y="1791708"/>
        <a:ext cx="1419573" cy="1419303"/>
      </dsp:txXfrm>
    </dsp:sp>
    <dsp:sp modelId="{A0101DEA-F4A8-435F-91F7-FBA69D0A304A}">
      <dsp:nvSpPr>
        <dsp:cNvPr id="0" name=""/>
        <dsp:cNvSpPr/>
      </dsp:nvSpPr>
      <dsp:spPr>
        <a:xfrm rot="13500000">
          <a:off x="2201425" y="1436900"/>
          <a:ext cx="2128547" cy="2128547"/>
        </a:xfrm>
        <a:prstGeom prst="teardrop">
          <a:avLst>
            <a:gd name="adj" fmla="val 10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443FE4D-1270-4872-8F73-B1F90B5FA12A}">
      <dsp:nvSpPr>
        <dsp:cNvPr id="0" name=""/>
        <dsp:cNvSpPr/>
      </dsp:nvSpPr>
      <dsp:spPr>
        <a:xfrm>
          <a:off x="2270411" y="1507773"/>
          <a:ext cx="1987176" cy="1987174"/>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b="1" kern="1200" dirty="0"/>
            <a:t>سرعة البديهة .</a:t>
          </a:r>
          <a:endParaRPr lang="en-US" sz="2500" kern="1200" dirty="0"/>
        </a:p>
      </dsp:txBody>
      <dsp:txXfrm>
        <a:off x="2554779" y="1791708"/>
        <a:ext cx="1419573" cy="1419303"/>
      </dsp:txXfrm>
    </dsp:sp>
    <dsp:sp modelId="{7886ECB8-D8F6-4C9F-A0F4-AFC4221C053E}">
      <dsp:nvSpPr>
        <dsp:cNvPr id="0" name=""/>
        <dsp:cNvSpPr/>
      </dsp:nvSpPr>
      <dsp:spPr>
        <a:xfrm rot="13500000">
          <a:off x="4400461" y="1436900"/>
          <a:ext cx="2128547" cy="2128547"/>
        </a:xfrm>
        <a:prstGeom prst="teardrop">
          <a:avLst>
            <a:gd name="adj" fmla="val 10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4092125-AF10-4152-BF6B-817749FF6379}">
      <dsp:nvSpPr>
        <dsp:cNvPr id="0" name=""/>
        <dsp:cNvSpPr/>
      </dsp:nvSpPr>
      <dsp:spPr>
        <a:xfrm>
          <a:off x="4470580" y="1507773"/>
          <a:ext cx="1987176" cy="1987174"/>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b="1" kern="1200" dirty="0"/>
            <a:t>الثقة بالنفس.</a:t>
          </a:r>
          <a:endParaRPr lang="en-US" sz="2500" kern="1200" dirty="0"/>
        </a:p>
      </dsp:txBody>
      <dsp:txXfrm>
        <a:off x="4754948" y="1791708"/>
        <a:ext cx="1419573" cy="1419303"/>
      </dsp:txXfrm>
    </dsp:sp>
    <dsp:sp modelId="{74B0276B-DF39-4263-9BE9-64F2BAED3127}">
      <dsp:nvSpPr>
        <dsp:cNvPr id="0" name=""/>
        <dsp:cNvSpPr/>
      </dsp:nvSpPr>
      <dsp:spPr>
        <a:xfrm rot="13500000">
          <a:off x="6600631" y="1436900"/>
          <a:ext cx="2128547" cy="2128547"/>
        </a:xfrm>
        <a:prstGeom prst="teardrop">
          <a:avLst>
            <a:gd name="adj" fmla="val 10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EAA8E1A-220F-4221-B727-DCE87BBD39EB}">
      <dsp:nvSpPr>
        <dsp:cNvPr id="0" name=""/>
        <dsp:cNvSpPr/>
      </dsp:nvSpPr>
      <dsp:spPr>
        <a:xfrm>
          <a:off x="6670750" y="1507773"/>
          <a:ext cx="1987176" cy="1987174"/>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rtl="1">
            <a:lnSpc>
              <a:spcPct val="90000"/>
            </a:lnSpc>
            <a:spcBef>
              <a:spcPct val="0"/>
            </a:spcBef>
            <a:spcAft>
              <a:spcPct val="35000"/>
            </a:spcAft>
            <a:buNone/>
          </a:pPr>
          <a:r>
            <a:rPr lang="ar-EG" sz="2200" b="1" kern="1200" dirty="0"/>
            <a:t>شجاعة الاستعانة بالفريق المساعد في الوقت المناسب.</a:t>
          </a:r>
          <a:endParaRPr lang="en-US" sz="2200" kern="1200" dirty="0"/>
        </a:p>
      </dsp:txBody>
      <dsp:txXfrm>
        <a:off x="6953985" y="1791708"/>
        <a:ext cx="1419573" cy="1419303"/>
      </dsp:txXfrm>
    </dsp:sp>
    <dsp:sp modelId="{5B5F343E-3625-4AF5-B416-0E097E6E3CF4}">
      <dsp:nvSpPr>
        <dsp:cNvPr id="0" name=""/>
        <dsp:cNvSpPr/>
      </dsp:nvSpPr>
      <dsp:spPr>
        <a:xfrm rot="13500000">
          <a:off x="8800800" y="1436900"/>
          <a:ext cx="2128547" cy="2128547"/>
        </a:xfrm>
        <a:prstGeom prst="teardrop">
          <a:avLst>
            <a:gd name="adj" fmla="val 10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F08FE4C-4583-401C-A494-AC00DF9C80A7}">
      <dsp:nvSpPr>
        <dsp:cNvPr id="0" name=""/>
        <dsp:cNvSpPr/>
      </dsp:nvSpPr>
      <dsp:spPr>
        <a:xfrm>
          <a:off x="8870919" y="1507773"/>
          <a:ext cx="1987176" cy="1987174"/>
        </a:xfrm>
        <a:prstGeom prst="ellipse">
          <a:avLst/>
        </a:prstGeom>
        <a:solidFill>
          <a:schemeClr val="bg1"/>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rtl="1">
            <a:lnSpc>
              <a:spcPct val="90000"/>
            </a:lnSpc>
            <a:spcBef>
              <a:spcPct val="0"/>
            </a:spcBef>
            <a:spcAft>
              <a:spcPct val="35000"/>
            </a:spcAft>
            <a:buNone/>
          </a:pPr>
          <a:r>
            <a:rPr lang="ar-EG" sz="3200" b="1" kern="1200" cap="none" spc="0" dirty="0">
              <a:ln w="0"/>
              <a:solidFill>
                <a:srgbClr val="C00000"/>
              </a:solidFill>
              <a:effectLst>
                <a:outerShdw blurRad="38100" dist="19050" dir="2700000" algn="tl" rotWithShape="0">
                  <a:schemeClr val="dk1">
                    <a:alpha val="40000"/>
                  </a:schemeClr>
                </a:outerShdw>
              </a:effectLst>
            </a:rPr>
            <a:t>سمات المفاوض الناجح:</a:t>
          </a:r>
          <a:endParaRPr lang="en-US" sz="3200" b="1" kern="1200" cap="none" spc="0" dirty="0">
            <a:ln w="0"/>
            <a:solidFill>
              <a:srgbClr val="C00000"/>
            </a:solidFill>
            <a:effectLst>
              <a:outerShdw blurRad="38100" dist="19050" dir="2700000" algn="tl" rotWithShape="0">
                <a:schemeClr val="dk1">
                  <a:alpha val="40000"/>
                </a:schemeClr>
              </a:outerShdw>
            </a:effectLst>
          </a:endParaRPr>
        </a:p>
      </dsp:txBody>
      <dsp:txXfrm>
        <a:off x="9154154" y="1791708"/>
        <a:ext cx="1419573" cy="1419303"/>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845919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40838307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3243955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17730343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38733295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extLst>
      <p:ext uri="{BB962C8B-B14F-4D97-AF65-F5344CB8AC3E}">
        <p14:creationId xmlns:p14="http://schemas.microsoft.com/office/powerpoint/2010/main" val="2047480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extLst>
      <p:ext uri="{BB962C8B-B14F-4D97-AF65-F5344CB8AC3E}">
        <p14:creationId xmlns:p14="http://schemas.microsoft.com/office/powerpoint/2010/main" val="12837603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extLst>
      <p:ext uri="{BB962C8B-B14F-4D97-AF65-F5344CB8AC3E}">
        <p14:creationId xmlns:p14="http://schemas.microsoft.com/office/powerpoint/2010/main" val="15466077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extLst>
      <p:ext uri="{BB962C8B-B14F-4D97-AF65-F5344CB8AC3E}">
        <p14:creationId xmlns:p14="http://schemas.microsoft.com/office/powerpoint/2010/main" val="4185767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10161186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18598865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2190580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25288325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31835872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8917266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extLst>
      <p:ext uri="{BB962C8B-B14F-4D97-AF65-F5344CB8AC3E}">
        <p14:creationId xmlns:p14="http://schemas.microsoft.com/office/powerpoint/2010/main" val="41134736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dirty="0"/>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8/6/2024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8/6/2024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8/6/2024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8/6/2024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8/6/2024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8/6/2024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8/6/2024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8/6/2024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8/6/2024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8/6/2024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8/6/2024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0.gif"/><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2.jpg"/><Relationship Id="rId4" Type="http://schemas.openxmlformats.org/officeDocument/2006/relationships/image" Target="../media/image10.gi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3.gif"/></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4.gi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15.gi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16.gi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16.gi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7.gif"/></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9.jpeg"/><Relationship Id="rId7" Type="http://schemas.openxmlformats.org/officeDocument/2006/relationships/diagramColors" Target="../diagrams/colors1.xml"/><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9.jpeg"/><Relationship Id="rId7" Type="http://schemas.openxmlformats.org/officeDocument/2006/relationships/diagramColors" Target="../diagrams/colors2.xml"/><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20.gif"/></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4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2.jpg"/><Relationship Id="rId7" Type="http://schemas.openxmlformats.org/officeDocument/2006/relationships/image" Target="../media/image24.svg"/><Relationship Id="rId2" Type="http://schemas.openxmlformats.org/officeDocument/2006/relationships/notesSlide" Target="../notesSlides/notesSlide19.xml"/><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4.svg"/><Relationship Id="rId10" Type="http://schemas.openxmlformats.org/officeDocument/2006/relationships/image" Target="../media/image26.png"/><Relationship Id="rId4" Type="http://schemas.openxmlformats.org/officeDocument/2006/relationships/image" Target="../media/image3.png"/><Relationship Id="rId9"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5595" y="4820330"/>
            <a:ext cx="238558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مهارات الإقناع (2)</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3662541"/>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التحدث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الاستماع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الإلقاء</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العوامل المؤثرة على عملية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التكنيك الإعلامي للتأثير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مهارات الإقناع (1)</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المحاضرة السابقة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0697319"/>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5037276"/>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الحوار</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المفهوم – الأهداف –الآداب - المراحل – المعوقات</a:t>
            </a:r>
            <a:r>
              <a:rPr lang="ar-EG" sz="2400" b="1" kern="100" dirty="0">
                <a:latin typeface="Calibri" panose="020F0502020204030204" pitchFamily="34" charset="0"/>
                <a:ea typeface="Calibri" panose="020F0502020204030204" pitchFamily="34" charset="0"/>
                <a:cs typeface="Times New Roman" panose="02020603050405020304" pitchFamily="18" charset="0"/>
              </a:rPr>
              <a:t>- </a:t>
            </a: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سمات المحاور الجيد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التفاوض </a:t>
            </a:r>
          </a:p>
          <a:p>
            <a:pPr marL="1200150" lvl="2" indent="-285750" algn="just" rtl="1">
              <a:spcAft>
                <a:spcPts val="800"/>
              </a:spcAft>
              <a:buFont typeface="Wingdings" panose="05000000000000000000" pitchFamily="2" charset="2"/>
              <a:buChar char="ü"/>
            </a:pPr>
            <a:r>
              <a:rPr lang="ar-EG" sz="2400" b="1" kern="100" dirty="0">
                <a:latin typeface="Calibri" panose="020F0502020204030204" pitchFamily="34" charset="0"/>
                <a:ea typeface="Calibri" panose="020F0502020204030204" pitchFamily="34" charset="0"/>
                <a:cs typeface="Times New Roman" panose="02020603050405020304" pitchFamily="18" charset="0"/>
              </a:rPr>
              <a:t>المفهوم – الشروط - خطوات عملية التفاوض - سمات المفاوض الناجح – عناصر ومراحل عملية التفاوض - نصائح لنجاح عملية التفاوض</a:t>
            </a:r>
            <a:endParaRPr lang="ar-EG"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‬بناء الشخصية المقنعة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مهارات الإقناع (2)</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8411"/>
            <a:ext cx="1115474" cy="646331"/>
          </a:xfrm>
          <a:prstGeom prst="rect">
            <a:avLst/>
          </a:prstGeom>
          <a:noFill/>
        </p:spPr>
        <p:txBody>
          <a:bodyPr wrap="square" rtlCol="0">
            <a:spAutoFit/>
          </a:bodyPr>
          <a:lstStyle/>
          <a:p>
            <a:pPr algn="r" rtl="1"/>
            <a:r>
              <a:rPr lang="ar-EG" sz="3600" b="1" dirty="0">
                <a:latin typeface="Times New Roman" panose="02020603050405020304" pitchFamily="18" charset="0"/>
                <a:cs typeface="Times New Roman" panose="02020603050405020304" pitchFamily="18" charset="0"/>
              </a:rPr>
              <a:t>مقدمة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773781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17A7F34E-D418-47E2-9F86-2C45BBC312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ight Triangle 30">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8FDC678E-D4DB-BCBC-F80B-70292A9B3400}"/>
              </a:ext>
            </a:extLst>
          </p:cNvPr>
          <p:cNvSpPr txBox="1"/>
          <p:nvPr/>
        </p:nvSpPr>
        <p:spPr>
          <a:xfrm>
            <a:off x="693019" y="6181696"/>
            <a:ext cx="1837143" cy="338554"/>
          </a:xfrm>
          <a:prstGeom prst="rect">
            <a:avLst/>
          </a:prstGeom>
          <a:noFill/>
        </p:spPr>
        <p:txBody>
          <a:bodyPr wrap="square" rtlCol="0">
            <a:spAutoFit/>
          </a:bodyPr>
          <a:lstStyle/>
          <a:p>
            <a:pPr algn="ctr" defTabSz="539496">
              <a:spcAft>
                <a:spcPts val="600"/>
              </a:spcAft>
            </a:pPr>
            <a:r>
              <a:rPr lang="en-US" sz="1600" b="1" kern="1200" dirty="0">
                <a:solidFill>
                  <a:schemeClr val="tx1"/>
                </a:solidFill>
                <a:latin typeface="+mn-lt"/>
                <a:ea typeface="+mn-ea"/>
                <a:cs typeface="+mn-cs"/>
              </a:rPr>
              <a:t>www.midocean.ae</a:t>
            </a:r>
            <a:endParaRPr lang="en-US" sz="3200" b="1" dirty="0"/>
          </a:p>
        </p:txBody>
      </p:sp>
      <p:sp>
        <p:nvSpPr>
          <p:cNvPr id="10" name="Rectangle 9">
            <a:extLst>
              <a:ext uri="{FF2B5EF4-FFF2-40B4-BE49-F238E27FC236}">
                <a16:creationId xmlns:a16="http://schemas.microsoft.com/office/drawing/2014/main" id="{7643EE80-FFD4-F4D1-2349-35C48E6CE8A5}"/>
              </a:ext>
            </a:extLst>
          </p:cNvPr>
          <p:cNvSpPr/>
          <p:nvPr/>
        </p:nvSpPr>
        <p:spPr>
          <a:xfrm>
            <a:off x="962163" y="1711136"/>
            <a:ext cx="82534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854B4CC-C469-283B-CCCD-1E86C55714B1}"/>
              </a:ext>
            </a:extLst>
          </p:cNvPr>
          <p:cNvSpPr/>
          <p:nvPr/>
        </p:nvSpPr>
        <p:spPr>
          <a:xfrm>
            <a:off x="1270109" y="8973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A6976ABF-6AB0-5ACC-3239-AB39AD4473ED}"/>
              </a:ext>
            </a:extLst>
          </p:cNvPr>
          <p:cNvSpPr txBox="1"/>
          <p:nvPr/>
        </p:nvSpPr>
        <p:spPr>
          <a:xfrm>
            <a:off x="1480950" y="937952"/>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99AE2F72-F272-0D87-6479-E488AC8FA42B}"/>
              </a:ext>
            </a:extLst>
          </p:cNvPr>
          <p:cNvSpPr txBox="1"/>
          <p:nvPr/>
        </p:nvSpPr>
        <p:spPr>
          <a:xfrm>
            <a:off x="1541980" y="1193767"/>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6" name="Picture 15">
            <a:extLst>
              <a:ext uri="{FF2B5EF4-FFF2-40B4-BE49-F238E27FC236}">
                <a16:creationId xmlns:a16="http://schemas.microsoft.com/office/drawing/2014/main" id="{521FDB71-1F8F-EE42-09A0-4A17A98AA8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15569" y="947180"/>
            <a:ext cx="2383737" cy="1116194"/>
          </a:xfrm>
          <a:prstGeom prst="rect">
            <a:avLst/>
          </a:prstGeom>
        </p:spPr>
      </p:pic>
      <p:pic>
        <p:nvPicPr>
          <p:cNvPr id="5" name="Picture 4" descr="A close-up of a logo&#10;&#10;Description automatically generated">
            <a:extLst>
              <a:ext uri="{FF2B5EF4-FFF2-40B4-BE49-F238E27FC236}">
                <a16:creationId xmlns:a16="http://schemas.microsoft.com/office/drawing/2014/main" id="{B81129D4-D80D-998B-5FCB-E2CC5531A1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81851" y="4296384"/>
            <a:ext cx="1571429" cy="1609524"/>
          </a:xfrm>
          <a:prstGeom prst="rect">
            <a:avLst/>
          </a:prstGeom>
        </p:spPr>
      </p:pic>
      <p:pic>
        <p:nvPicPr>
          <p:cNvPr id="11" name="Picture 10" descr="A green and white label with white text&#10;&#10;Description automatically generated">
            <a:extLst>
              <a:ext uri="{FF2B5EF4-FFF2-40B4-BE49-F238E27FC236}">
                <a16:creationId xmlns:a16="http://schemas.microsoft.com/office/drawing/2014/main" id="{8B902AF6-5823-2B36-E260-2FC0E6CB408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20655" y="3983686"/>
            <a:ext cx="2857143" cy="1904762"/>
          </a:xfrm>
          <a:prstGeom prst="rect">
            <a:avLst/>
          </a:prstGeom>
        </p:spPr>
      </p:pic>
      <p:pic>
        <p:nvPicPr>
          <p:cNvPr id="13" name="Picture 12" descr="A red square with arms and legs and a play button&#10;&#10;Description automatically generated">
            <a:extLst>
              <a:ext uri="{FF2B5EF4-FFF2-40B4-BE49-F238E27FC236}">
                <a16:creationId xmlns:a16="http://schemas.microsoft.com/office/drawing/2014/main" id="{58D61EB7-A71A-50AA-F54E-23117CAC75E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72798" y="1893661"/>
            <a:ext cx="3810000" cy="2286000"/>
          </a:xfrm>
          <a:prstGeom prst="rect">
            <a:avLst/>
          </a:prstGeom>
        </p:spPr>
      </p:pic>
    </p:spTree>
    <p:extLst>
      <p:ext uri="{BB962C8B-B14F-4D97-AF65-F5344CB8AC3E}">
        <p14:creationId xmlns:p14="http://schemas.microsoft.com/office/powerpoint/2010/main" val="101562888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17A7F34E-D418-47E2-9F86-2C45BBC312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ight Triangle 30">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8FDC678E-D4DB-BCBC-F80B-70292A9B3400}"/>
              </a:ext>
            </a:extLst>
          </p:cNvPr>
          <p:cNvSpPr txBox="1"/>
          <p:nvPr/>
        </p:nvSpPr>
        <p:spPr>
          <a:xfrm>
            <a:off x="693019" y="6181696"/>
            <a:ext cx="1837143" cy="338554"/>
          </a:xfrm>
          <a:prstGeom prst="rect">
            <a:avLst/>
          </a:prstGeom>
          <a:noFill/>
        </p:spPr>
        <p:txBody>
          <a:bodyPr wrap="square" rtlCol="0">
            <a:spAutoFit/>
          </a:bodyPr>
          <a:lstStyle/>
          <a:p>
            <a:pPr algn="ctr" defTabSz="539496">
              <a:spcAft>
                <a:spcPts val="600"/>
              </a:spcAft>
            </a:pPr>
            <a:r>
              <a:rPr lang="en-US" sz="1600" b="1" kern="1200" dirty="0">
                <a:solidFill>
                  <a:schemeClr val="tx1"/>
                </a:solidFill>
                <a:latin typeface="+mn-lt"/>
                <a:ea typeface="+mn-ea"/>
                <a:cs typeface="+mn-cs"/>
              </a:rPr>
              <a:t>www.midocean.ae</a:t>
            </a:r>
            <a:endParaRPr lang="en-US" sz="3200" b="1" dirty="0"/>
          </a:p>
        </p:txBody>
      </p:sp>
      <p:sp>
        <p:nvSpPr>
          <p:cNvPr id="10" name="Rectangle 9">
            <a:extLst>
              <a:ext uri="{FF2B5EF4-FFF2-40B4-BE49-F238E27FC236}">
                <a16:creationId xmlns:a16="http://schemas.microsoft.com/office/drawing/2014/main" id="{7643EE80-FFD4-F4D1-2349-35C48E6CE8A5}"/>
              </a:ext>
            </a:extLst>
          </p:cNvPr>
          <p:cNvSpPr/>
          <p:nvPr/>
        </p:nvSpPr>
        <p:spPr>
          <a:xfrm>
            <a:off x="962163" y="1711136"/>
            <a:ext cx="82534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854B4CC-C469-283B-CCCD-1E86C55714B1}"/>
              </a:ext>
            </a:extLst>
          </p:cNvPr>
          <p:cNvSpPr/>
          <p:nvPr/>
        </p:nvSpPr>
        <p:spPr>
          <a:xfrm>
            <a:off x="1270109" y="8973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A6976ABF-6AB0-5ACC-3239-AB39AD4473ED}"/>
              </a:ext>
            </a:extLst>
          </p:cNvPr>
          <p:cNvSpPr txBox="1"/>
          <p:nvPr/>
        </p:nvSpPr>
        <p:spPr>
          <a:xfrm>
            <a:off x="1480950" y="937952"/>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99AE2F72-F272-0D87-6479-E488AC8FA42B}"/>
              </a:ext>
            </a:extLst>
          </p:cNvPr>
          <p:cNvSpPr txBox="1"/>
          <p:nvPr/>
        </p:nvSpPr>
        <p:spPr>
          <a:xfrm>
            <a:off x="1541980" y="1193767"/>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6" name="Picture 15">
            <a:extLst>
              <a:ext uri="{FF2B5EF4-FFF2-40B4-BE49-F238E27FC236}">
                <a16:creationId xmlns:a16="http://schemas.microsoft.com/office/drawing/2014/main" id="{521FDB71-1F8F-EE42-09A0-4A17A98AA8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15569" y="947180"/>
            <a:ext cx="2383737" cy="1116194"/>
          </a:xfrm>
          <a:prstGeom prst="rect">
            <a:avLst/>
          </a:prstGeom>
        </p:spPr>
      </p:pic>
      <p:pic>
        <p:nvPicPr>
          <p:cNvPr id="3" name="Picture 2" descr="A group of colorful bottles&#10;&#10;Description automatically generated">
            <a:extLst>
              <a:ext uri="{FF2B5EF4-FFF2-40B4-BE49-F238E27FC236}">
                <a16:creationId xmlns:a16="http://schemas.microsoft.com/office/drawing/2014/main" id="{B996D415-46BE-0364-8A67-BBC3694887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10" y="0"/>
            <a:ext cx="12214620" cy="6858000"/>
          </a:xfrm>
          <a:prstGeom prst="rect">
            <a:avLst/>
          </a:prstGeom>
        </p:spPr>
      </p:pic>
    </p:spTree>
    <p:extLst>
      <p:ext uri="{BB962C8B-B14F-4D97-AF65-F5344CB8AC3E}">
        <p14:creationId xmlns:p14="http://schemas.microsoft.com/office/powerpoint/2010/main" val="823314208"/>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17A7F34E-D418-47E2-9F86-2C45BBC312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ight Triangle 30">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8FDC678E-D4DB-BCBC-F80B-70292A9B3400}"/>
              </a:ext>
            </a:extLst>
          </p:cNvPr>
          <p:cNvSpPr txBox="1"/>
          <p:nvPr/>
        </p:nvSpPr>
        <p:spPr>
          <a:xfrm>
            <a:off x="693019" y="6181696"/>
            <a:ext cx="1837143" cy="338554"/>
          </a:xfrm>
          <a:prstGeom prst="rect">
            <a:avLst/>
          </a:prstGeom>
          <a:noFill/>
        </p:spPr>
        <p:txBody>
          <a:bodyPr wrap="square" rtlCol="0">
            <a:spAutoFit/>
          </a:bodyPr>
          <a:lstStyle/>
          <a:p>
            <a:pPr algn="ctr" defTabSz="539496">
              <a:spcAft>
                <a:spcPts val="600"/>
              </a:spcAft>
            </a:pPr>
            <a:r>
              <a:rPr lang="en-US" sz="1600" b="1" kern="1200" dirty="0">
                <a:solidFill>
                  <a:schemeClr val="tx1"/>
                </a:solidFill>
                <a:latin typeface="+mn-lt"/>
                <a:ea typeface="+mn-ea"/>
                <a:cs typeface="+mn-cs"/>
              </a:rPr>
              <a:t>www.midocean.ae</a:t>
            </a:r>
            <a:endParaRPr lang="en-US" sz="3200" b="1" dirty="0"/>
          </a:p>
        </p:txBody>
      </p:sp>
      <p:sp>
        <p:nvSpPr>
          <p:cNvPr id="10" name="Rectangle 9">
            <a:extLst>
              <a:ext uri="{FF2B5EF4-FFF2-40B4-BE49-F238E27FC236}">
                <a16:creationId xmlns:a16="http://schemas.microsoft.com/office/drawing/2014/main" id="{7643EE80-FFD4-F4D1-2349-35C48E6CE8A5}"/>
              </a:ext>
            </a:extLst>
          </p:cNvPr>
          <p:cNvSpPr/>
          <p:nvPr/>
        </p:nvSpPr>
        <p:spPr>
          <a:xfrm>
            <a:off x="962163" y="1711136"/>
            <a:ext cx="82534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854B4CC-C469-283B-CCCD-1E86C55714B1}"/>
              </a:ext>
            </a:extLst>
          </p:cNvPr>
          <p:cNvSpPr/>
          <p:nvPr/>
        </p:nvSpPr>
        <p:spPr>
          <a:xfrm>
            <a:off x="1270109" y="8973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A6976ABF-6AB0-5ACC-3239-AB39AD4473ED}"/>
              </a:ext>
            </a:extLst>
          </p:cNvPr>
          <p:cNvSpPr txBox="1"/>
          <p:nvPr/>
        </p:nvSpPr>
        <p:spPr>
          <a:xfrm>
            <a:off x="1480950" y="937952"/>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99AE2F72-F272-0D87-6479-E488AC8FA42B}"/>
              </a:ext>
            </a:extLst>
          </p:cNvPr>
          <p:cNvSpPr txBox="1"/>
          <p:nvPr/>
        </p:nvSpPr>
        <p:spPr>
          <a:xfrm>
            <a:off x="1541980" y="1193767"/>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6" name="Picture 15">
            <a:extLst>
              <a:ext uri="{FF2B5EF4-FFF2-40B4-BE49-F238E27FC236}">
                <a16:creationId xmlns:a16="http://schemas.microsoft.com/office/drawing/2014/main" id="{521FDB71-1F8F-EE42-09A0-4A17A98AA8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15569" y="947180"/>
            <a:ext cx="2383737" cy="1116194"/>
          </a:xfrm>
          <a:prstGeom prst="rect">
            <a:avLst/>
          </a:prstGeom>
        </p:spPr>
      </p:pic>
      <p:pic>
        <p:nvPicPr>
          <p:cNvPr id="13" name="Picture 12" descr="A red square with arms and legs and a play button&#10;&#10;Description automatically generated">
            <a:extLst>
              <a:ext uri="{FF2B5EF4-FFF2-40B4-BE49-F238E27FC236}">
                <a16:creationId xmlns:a16="http://schemas.microsoft.com/office/drawing/2014/main" id="{58D61EB7-A71A-50AA-F54E-23117CAC75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4725" y="1886348"/>
            <a:ext cx="3810000" cy="2286000"/>
          </a:xfrm>
          <a:prstGeom prst="rect">
            <a:avLst/>
          </a:prstGeom>
        </p:spPr>
      </p:pic>
      <p:pic>
        <p:nvPicPr>
          <p:cNvPr id="3" name="Picture 2" descr="A screenshot of a video&#10;&#10;Description automatically generated">
            <a:extLst>
              <a:ext uri="{FF2B5EF4-FFF2-40B4-BE49-F238E27FC236}">
                <a16:creationId xmlns:a16="http://schemas.microsoft.com/office/drawing/2014/main" id="{06A115B8-284F-24C5-B92C-E42887B04F5A}"/>
              </a:ext>
            </a:extLst>
          </p:cNvPr>
          <p:cNvPicPr>
            <a:picLocks noChangeAspect="1"/>
          </p:cNvPicPr>
          <p:nvPr/>
        </p:nvPicPr>
        <p:blipFill rotWithShape="1">
          <a:blip r:embed="rId5">
            <a:extLst>
              <a:ext uri="{28A0092B-C50C-407E-A947-70E740481C1C}">
                <a14:useLocalDpi xmlns:a14="http://schemas.microsoft.com/office/drawing/2010/main" val="0"/>
              </a:ext>
            </a:extLst>
          </a:blip>
          <a:srcRect t="22408" b="29671"/>
          <a:stretch/>
        </p:blipFill>
        <p:spPr>
          <a:xfrm>
            <a:off x="1626919" y="3454118"/>
            <a:ext cx="3999145" cy="2684993"/>
          </a:xfrm>
          <a:prstGeom prst="rect">
            <a:avLst/>
          </a:prstGeom>
        </p:spPr>
      </p:pic>
    </p:spTree>
    <p:extLst>
      <p:ext uri="{BB962C8B-B14F-4D97-AF65-F5344CB8AC3E}">
        <p14:creationId xmlns:p14="http://schemas.microsoft.com/office/powerpoint/2010/main" val="303046669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17A7F34E-D418-47E2-9F86-2C45BBC312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ight Triangle 30">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8FDC678E-D4DB-BCBC-F80B-70292A9B3400}"/>
              </a:ext>
            </a:extLst>
          </p:cNvPr>
          <p:cNvSpPr txBox="1"/>
          <p:nvPr/>
        </p:nvSpPr>
        <p:spPr>
          <a:xfrm>
            <a:off x="693019" y="6181696"/>
            <a:ext cx="1837143" cy="338554"/>
          </a:xfrm>
          <a:prstGeom prst="rect">
            <a:avLst/>
          </a:prstGeom>
          <a:noFill/>
        </p:spPr>
        <p:txBody>
          <a:bodyPr wrap="square" rtlCol="0">
            <a:spAutoFit/>
          </a:bodyPr>
          <a:lstStyle/>
          <a:p>
            <a:pPr algn="ctr" defTabSz="539496">
              <a:spcAft>
                <a:spcPts val="600"/>
              </a:spcAft>
            </a:pPr>
            <a:r>
              <a:rPr lang="en-US" sz="1600" b="1" kern="1200" dirty="0">
                <a:solidFill>
                  <a:schemeClr val="tx1"/>
                </a:solidFill>
                <a:latin typeface="+mn-lt"/>
                <a:ea typeface="+mn-ea"/>
                <a:cs typeface="+mn-cs"/>
              </a:rPr>
              <a:t>www.midocean.ae</a:t>
            </a:r>
            <a:endParaRPr lang="en-US" sz="3200" b="1" dirty="0"/>
          </a:p>
        </p:txBody>
      </p:sp>
      <p:sp>
        <p:nvSpPr>
          <p:cNvPr id="10" name="Rectangle 9">
            <a:extLst>
              <a:ext uri="{FF2B5EF4-FFF2-40B4-BE49-F238E27FC236}">
                <a16:creationId xmlns:a16="http://schemas.microsoft.com/office/drawing/2014/main" id="{7643EE80-FFD4-F4D1-2349-35C48E6CE8A5}"/>
              </a:ext>
            </a:extLst>
          </p:cNvPr>
          <p:cNvSpPr/>
          <p:nvPr/>
        </p:nvSpPr>
        <p:spPr>
          <a:xfrm>
            <a:off x="962163" y="1711136"/>
            <a:ext cx="82534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854B4CC-C469-283B-CCCD-1E86C55714B1}"/>
              </a:ext>
            </a:extLst>
          </p:cNvPr>
          <p:cNvSpPr/>
          <p:nvPr/>
        </p:nvSpPr>
        <p:spPr>
          <a:xfrm>
            <a:off x="1270109" y="8973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A6976ABF-6AB0-5ACC-3239-AB39AD4473ED}"/>
              </a:ext>
            </a:extLst>
          </p:cNvPr>
          <p:cNvSpPr txBox="1"/>
          <p:nvPr/>
        </p:nvSpPr>
        <p:spPr>
          <a:xfrm>
            <a:off x="1480950" y="937952"/>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99AE2F72-F272-0D87-6479-E488AC8FA42B}"/>
              </a:ext>
            </a:extLst>
          </p:cNvPr>
          <p:cNvSpPr txBox="1"/>
          <p:nvPr/>
        </p:nvSpPr>
        <p:spPr>
          <a:xfrm>
            <a:off x="1541980" y="1193767"/>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6" name="Picture 15">
            <a:extLst>
              <a:ext uri="{FF2B5EF4-FFF2-40B4-BE49-F238E27FC236}">
                <a16:creationId xmlns:a16="http://schemas.microsoft.com/office/drawing/2014/main" id="{521FDB71-1F8F-EE42-09A0-4A17A98AA8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15569" y="947180"/>
            <a:ext cx="2383737" cy="1116194"/>
          </a:xfrm>
          <a:prstGeom prst="rect">
            <a:avLst/>
          </a:prstGeom>
        </p:spPr>
      </p:pic>
      <p:sp>
        <p:nvSpPr>
          <p:cNvPr id="2" name="TextBox 1">
            <a:extLst>
              <a:ext uri="{FF2B5EF4-FFF2-40B4-BE49-F238E27FC236}">
                <a16:creationId xmlns:a16="http://schemas.microsoft.com/office/drawing/2014/main" id="{2485B178-D8BA-8561-867F-3050AF92508B}"/>
              </a:ext>
            </a:extLst>
          </p:cNvPr>
          <p:cNvSpPr txBox="1"/>
          <p:nvPr/>
        </p:nvSpPr>
        <p:spPr>
          <a:xfrm>
            <a:off x="2521982" y="1835553"/>
            <a:ext cx="7146327" cy="646331"/>
          </a:xfrm>
          <a:prstGeom prst="rect">
            <a:avLst/>
          </a:prstGeom>
          <a:noFill/>
        </p:spPr>
        <p:txBody>
          <a:bodyPr wrap="square" rtlCol="0">
            <a:spAutoFit/>
          </a:bodyPr>
          <a:lstStyle/>
          <a:p>
            <a:pPr algn="ctr" defTabSz="539496">
              <a:spcAft>
                <a:spcPts val="600"/>
              </a:spcAft>
            </a:pPr>
            <a:r>
              <a:rPr lang="en-US" sz="3600" b="1" dirty="0">
                <a:solidFill>
                  <a:srgbClr val="000000"/>
                </a:solidFill>
                <a:latin typeface="Times New Roman" panose="02020603050405020304" pitchFamily="18" charset="0"/>
                <a:cs typeface="Times New Roman" panose="02020603050405020304" pitchFamily="18" charset="0"/>
              </a:rPr>
              <a:t>R</a:t>
            </a:r>
            <a:r>
              <a:rPr lang="en-US" sz="3600" b="1" kern="1200" dirty="0">
                <a:solidFill>
                  <a:srgbClr val="000000"/>
                </a:solidFill>
                <a:latin typeface="Times New Roman" panose="02020603050405020304" pitchFamily="18" charset="0"/>
                <a:ea typeface="+mn-ea"/>
                <a:cs typeface="Times New Roman" panose="02020603050405020304" pitchFamily="18" charset="0"/>
              </a:rPr>
              <a:t>ebranding</a:t>
            </a:r>
            <a:r>
              <a:rPr lang="ar-EG" sz="3600" b="1" kern="1200" dirty="0">
                <a:solidFill>
                  <a:srgbClr val="000000"/>
                </a:solidFill>
                <a:latin typeface="Times New Roman" panose="02020603050405020304" pitchFamily="18" charset="0"/>
                <a:ea typeface="+mn-ea"/>
                <a:cs typeface="Times New Roman" panose="02020603050405020304" pitchFamily="18" charset="0"/>
              </a:rPr>
              <a:t> إعادة بناء العلامة التجارية </a:t>
            </a:r>
            <a:endParaRPr lang="ar-EG" sz="6000" b="1" dirty="0">
              <a:solidFill>
                <a:srgbClr val="00B0F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D5299B0-8341-D04F-3CA3-8FABDDF424F1}"/>
              </a:ext>
            </a:extLst>
          </p:cNvPr>
          <p:cNvSpPr txBox="1"/>
          <p:nvPr/>
        </p:nvSpPr>
        <p:spPr>
          <a:xfrm>
            <a:off x="1161971" y="2536229"/>
            <a:ext cx="7602154" cy="3416320"/>
          </a:xfrm>
          <a:prstGeom prst="rect">
            <a:avLst/>
          </a:prstGeom>
          <a:noFill/>
        </p:spPr>
        <p:txBody>
          <a:bodyPr wrap="square">
            <a:spAutoFit/>
          </a:bodyPr>
          <a:lstStyle/>
          <a:p>
            <a:pPr algn="just" rtl="1"/>
            <a:r>
              <a:rPr lang="ar-EG" sz="2400" b="1" dirty="0">
                <a:solidFill>
                  <a:srgbClr val="339966"/>
                </a:solidFill>
                <a:effectLst/>
                <a:latin typeface="arial" panose="020B0604020202020204" pitchFamily="34" charset="0"/>
              </a:rPr>
              <a:t>ما هي أسباب تغيير الشركات في علامتها التجارية؟</a:t>
            </a:r>
            <a:endParaRPr lang="ar-EG" sz="2400" b="1" dirty="0">
              <a:effectLst/>
            </a:endParaRPr>
          </a:p>
          <a:p>
            <a:pPr algn="just" rtl="1"/>
            <a:r>
              <a:rPr lang="ar-EG" sz="2400" b="1" dirty="0">
                <a:effectLst/>
                <a:latin typeface="arial" panose="020B0604020202020204" pitchFamily="34" charset="0"/>
              </a:rPr>
              <a:t>هناك مجموعة كبيرة من الأسباب تجعل الشركات تلجأ إلى إعادة بناء </a:t>
            </a:r>
            <a:r>
              <a:rPr lang="ar-EG" sz="2400" b="1" dirty="0" err="1">
                <a:effectLst/>
                <a:latin typeface="arial" panose="020B0604020202020204" pitchFamily="34" charset="0"/>
              </a:rPr>
              <a:t>البراندات</a:t>
            </a:r>
            <a:r>
              <a:rPr lang="ar-EG" sz="2400" b="1" dirty="0">
                <a:effectLst/>
                <a:latin typeface="arial" panose="020B0604020202020204" pitchFamily="34" charset="0"/>
              </a:rPr>
              <a:t> بشكلٍ جذري، ومن أهم هذه الأسباب ما يلي:</a:t>
            </a:r>
            <a:endParaRPr lang="ar-EG" sz="2400" b="1" dirty="0">
              <a:effectLst/>
            </a:endParaRPr>
          </a:p>
          <a:p>
            <a:pPr algn="just" rtl="1">
              <a:buFont typeface="+mj-lt"/>
              <a:buAutoNum type="arabicPeriod"/>
            </a:pPr>
            <a:r>
              <a:rPr lang="ar-EG" sz="2400" b="1" dirty="0">
                <a:effectLst/>
                <a:latin typeface="arial" panose="020B0604020202020204" pitchFamily="34" charset="0"/>
              </a:rPr>
              <a:t>الرغبة في وضع أفضل للشركة.</a:t>
            </a:r>
            <a:endParaRPr lang="ar-EG" sz="2400" b="1" dirty="0">
              <a:effectLst/>
            </a:endParaRPr>
          </a:p>
          <a:p>
            <a:pPr algn="just" rtl="1">
              <a:buFont typeface="+mj-lt"/>
              <a:buAutoNum type="arabicPeriod"/>
            </a:pPr>
            <a:r>
              <a:rPr lang="ar-EG" sz="2400" b="1" dirty="0">
                <a:effectLst/>
                <a:latin typeface="arial" panose="020B0604020202020204" pitchFamily="34" charset="0"/>
              </a:rPr>
              <a:t>زيادة نمو الشركة وتحسين المبيعات.</a:t>
            </a:r>
            <a:endParaRPr lang="ar-EG" sz="2400" b="1" dirty="0">
              <a:effectLst/>
            </a:endParaRPr>
          </a:p>
          <a:p>
            <a:pPr algn="just" rtl="1">
              <a:buFont typeface="+mj-lt"/>
              <a:buAutoNum type="arabicPeriod"/>
            </a:pPr>
            <a:r>
              <a:rPr lang="ar-EG" sz="2400" b="1" dirty="0">
                <a:effectLst/>
                <a:latin typeface="arial" panose="020B0604020202020204" pitchFamily="34" charset="0"/>
              </a:rPr>
              <a:t>تحسين صورة الشركة السيئة.</a:t>
            </a:r>
            <a:endParaRPr lang="ar-EG" sz="2400" b="1" dirty="0">
              <a:effectLst/>
            </a:endParaRPr>
          </a:p>
          <a:p>
            <a:pPr algn="just" rtl="1">
              <a:buFont typeface="+mj-lt"/>
              <a:buAutoNum type="arabicPeriod"/>
            </a:pPr>
            <a:r>
              <a:rPr lang="ar-EG" sz="2400" b="1" dirty="0">
                <a:effectLst/>
                <a:latin typeface="arial" panose="020B0604020202020204" pitchFamily="34" charset="0"/>
              </a:rPr>
              <a:t>بيع الشركة أو مشاركة شركة أخرى.</a:t>
            </a:r>
            <a:endParaRPr lang="ar-EG" sz="2400" b="1" dirty="0">
              <a:effectLst/>
            </a:endParaRPr>
          </a:p>
          <a:p>
            <a:pPr algn="just" rtl="1">
              <a:buFont typeface="+mj-lt"/>
              <a:buAutoNum type="arabicPeriod"/>
            </a:pPr>
            <a:r>
              <a:rPr lang="ar-EG" sz="2400" b="1" dirty="0">
                <a:effectLst/>
                <a:latin typeface="arial" panose="020B0604020202020204" pitchFamily="34" charset="0"/>
              </a:rPr>
              <a:t>انتشار العلامة التجارية أكثر من اللازم.</a:t>
            </a:r>
            <a:endParaRPr lang="ar-EG" sz="2400" b="1" dirty="0">
              <a:effectLst/>
            </a:endParaRPr>
          </a:p>
          <a:p>
            <a:pPr algn="just" rtl="1">
              <a:buFont typeface="+mj-lt"/>
              <a:buAutoNum type="arabicPeriod"/>
            </a:pPr>
            <a:r>
              <a:rPr lang="ar-EG" sz="2400" b="1" dirty="0">
                <a:effectLst/>
                <a:latin typeface="arial" panose="020B0604020202020204" pitchFamily="34" charset="0"/>
              </a:rPr>
              <a:t>المكافحة والرغبة في رفع الأسعار.</a:t>
            </a:r>
            <a:endParaRPr lang="ar-EG" sz="2400" b="1" dirty="0">
              <a:effectLst/>
            </a:endParaRPr>
          </a:p>
        </p:txBody>
      </p:sp>
    </p:spTree>
    <p:extLst>
      <p:ext uri="{BB962C8B-B14F-4D97-AF65-F5344CB8AC3E}">
        <p14:creationId xmlns:p14="http://schemas.microsoft.com/office/powerpoint/2010/main" val="3640445215"/>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17A7F34E-D418-47E2-9F86-2C45BBC312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ight Triangle 30">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8FDC678E-D4DB-BCBC-F80B-70292A9B3400}"/>
              </a:ext>
            </a:extLst>
          </p:cNvPr>
          <p:cNvSpPr txBox="1"/>
          <p:nvPr/>
        </p:nvSpPr>
        <p:spPr>
          <a:xfrm>
            <a:off x="693019" y="6181696"/>
            <a:ext cx="1837143" cy="338554"/>
          </a:xfrm>
          <a:prstGeom prst="rect">
            <a:avLst/>
          </a:prstGeom>
          <a:noFill/>
        </p:spPr>
        <p:txBody>
          <a:bodyPr wrap="square" rtlCol="0">
            <a:spAutoFit/>
          </a:bodyPr>
          <a:lstStyle/>
          <a:p>
            <a:pPr algn="ctr" defTabSz="539496">
              <a:spcAft>
                <a:spcPts val="600"/>
              </a:spcAft>
            </a:pPr>
            <a:r>
              <a:rPr lang="en-US" sz="1600" b="1" kern="1200" dirty="0">
                <a:solidFill>
                  <a:schemeClr val="tx1"/>
                </a:solidFill>
                <a:latin typeface="+mn-lt"/>
                <a:ea typeface="+mn-ea"/>
                <a:cs typeface="+mn-cs"/>
              </a:rPr>
              <a:t>www.midocean.ae</a:t>
            </a:r>
            <a:endParaRPr lang="en-US" sz="3200" b="1" dirty="0"/>
          </a:p>
        </p:txBody>
      </p:sp>
      <p:sp>
        <p:nvSpPr>
          <p:cNvPr id="10" name="Rectangle 9">
            <a:extLst>
              <a:ext uri="{FF2B5EF4-FFF2-40B4-BE49-F238E27FC236}">
                <a16:creationId xmlns:a16="http://schemas.microsoft.com/office/drawing/2014/main" id="{7643EE80-FFD4-F4D1-2349-35C48E6CE8A5}"/>
              </a:ext>
            </a:extLst>
          </p:cNvPr>
          <p:cNvSpPr/>
          <p:nvPr/>
        </p:nvSpPr>
        <p:spPr>
          <a:xfrm>
            <a:off x="962163" y="1711136"/>
            <a:ext cx="82534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854B4CC-C469-283B-CCCD-1E86C55714B1}"/>
              </a:ext>
            </a:extLst>
          </p:cNvPr>
          <p:cNvSpPr/>
          <p:nvPr/>
        </p:nvSpPr>
        <p:spPr>
          <a:xfrm>
            <a:off x="1270109" y="8973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A6976ABF-6AB0-5ACC-3239-AB39AD4473ED}"/>
              </a:ext>
            </a:extLst>
          </p:cNvPr>
          <p:cNvSpPr txBox="1"/>
          <p:nvPr/>
        </p:nvSpPr>
        <p:spPr>
          <a:xfrm>
            <a:off x="1480950" y="937952"/>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99AE2F72-F272-0D87-6479-E488AC8FA42B}"/>
              </a:ext>
            </a:extLst>
          </p:cNvPr>
          <p:cNvSpPr txBox="1"/>
          <p:nvPr/>
        </p:nvSpPr>
        <p:spPr>
          <a:xfrm>
            <a:off x="1541980" y="1193767"/>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6" name="Picture 15">
            <a:extLst>
              <a:ext uri="{FF2B5EF4-FFF2-40B4-BE49-F238E27FC236}">
                <a16:creationId xmlns:a16="http://schemas.microsoft.com/office/drawing/2014/main" id="{521FDB71-1F8F-EE42-09A0-4A17A98AA8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15569" y="947180"/>
            <a:ext cx="2383737" cy="1116194"/>
          </a:xfrm>
          <a:prstGeom prst="rect">
            <a:avLst/>
          </a:prstGeom>
        </p:spPr>
      </p:pic>
      <p:sp>
        <p:nvSpPr>
          <p:cNvPr id="2" name="TextBox 1">
            <a:extLst>
              <a:ext uri="{FF2B5EF4-FFF2-40B4-BE49-F238E27FC236}">
                <a16:creationId xmlns:a16="http://schemas.microsoft.com/office/drawing/2014/main" id="{2485B178-D8BA-8561-867F-3050AF92508B}"/>
              </a:ext>
            </a:extLst>
          </p:cNvPr>
          <p:cNvSpPr txBox="1"/>
          <p:nvPr/>
        </p:nvSpPr>
        <p:spPr>
          <a:xfrm>
            <a:off x="2521982" y="1835553"/>
            <a:ext cx="7146327" cy="646331"/>
          </a:xfrm>
          <a:prstGeom prst="rect">
            <a:avLst/>
          </a:prstGeom>
          <a:noFill/>
        </p:spPr>
        <p:txBody>
          <a:bodyPr wrap="square" rtlCol="0">
            <a:spAutoFit/>
          </a:bodyPr>
          <a:lstStyle/>
          <a:p>
            <a:pPr algn="ctr" defTabSz="539496">
              <a:spcAft>
                <a:spcPts val="600"/>
              </a:spcAft>
            </a:pPr>
            <a:r>
              <a:rPr lang="en-US" sz="3600" b="1" dirty="0">
                <a:solidFill>
                  <a:srgbClr val="000000"/>
                </a:solidFill>
                <a:latin typeface="Times New Roman" panose="02020603050405020304" pitchFamily="18" charset="0"/>
                <a:cs typeface="Times New Roman" panose="02020603050405020304" pitchFamily="18" charset="0"/>
              </a:rPr>
              <a:t>R</a:t>
            </a:r>
            <a:r>
              <a:rPr lang="en-US" sz="3600" b="1" kern="1200" dirty="0">
                <a:solidFill>
                  <a:srgbClr val="000000"/>
                </a:solidFill>
                <a:latin typeface="Times New Roman" panose="02020603050405020304" pitchFamily="18" charset="0"/>
                <a:ea typeface="+mn-ea"/>
                <a:cs typeface="Times New Roman" panose="02020603050405020304" pitchFamily="18" charset="0"/>
              </a:rPr>
              <a:t>ebranding</a:t>
            </a:r>
            <a:r>
              <a:rPr lang="ar-EG" sz="3600" b="1" kern="1200" dirty="0">
                <a:solidFill>
                  <a:srgbClr val="000000"/>
                </a:solidFill>
                <a:latin typeface="Times New Roman" panose="02020603050405020304" pitchFamily="18" charset="0"/>
                <a:ea typeface="+mn-ea"/>
                <a:cs typeface="Times New Roman" panose="02020603050405020304" pitchFamily="18" charset="0"/>
              </a:rPr>
              <a:t> إعادة بناء العلامة التجارية </a:t>
            </a:r>
            <a:endParaRPr lang="ar-EG" sz="6000" b="1" dirty="0">
              <a:solidFill>
                <a:srgbClr val="00B0F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D5299B0-8341-D04F-3CA3-8FABDDF424F1}"/>
              </a:ext>
            </a:extLst>
          </p:cNvPr>
          <p:cNvSpPr txBox="1"/>
          <p:nvPr/>
        </p:nvSpPr>
        <p:spPr>
          <a:xfrm>
            <a:off x="1480950" y="2729038"/>
            <a:ext cx="7602154" cy="2739211"/>
          </a:xfrm>
          <a:prstGeom prst="rect">
            <a:avLst/>
          </a:prstGeom>
          <a:noFill/>
        </p:spPr>
        <p:txBody>
          <a:bodyPr wrap="square">
            <a:spAutoFit/>
          </a:bodyPr>
          <a:lstStyle/>
          <a:p>
            <a:pPr algn="just" rtl="1"/>
            <a:r>
              <a:rPr lang="ar-EG" sz="2800" b="1" dirty="0">
                <a:solidFill>
                  <a:srgbClr val="339966"/>
                </a:solidFill>
                <a:effectLst/>
                <a:latin typeface="arial" panose="020B0604020202020204" pitchFamily="34" charset="0"/>
              </a:rPr>
              <a:t>خطوات إعادة بناء العلامة التجارية</a:t>
            </a:r>
          </a:p>
          <a:p>
            <a:pPr algn="just" rtl="1"/>
            <a:r>
              <a:rPr lang="ar-EG" sz="2400" b="1" dirty="0">
                <a:effectLst/>
                <a:latin typeface="arial" panose="020B0604020202020204" pitchFamily="34" charset="0"/>
              </a:rPr>
              <a:t>    البحث عن العملاء المستهدفين والسوق المستهدفة</a:t>
            </a:r>
          </a:p>
          <a:p>
            <a:pPr algn="just" rtl="1"/>
            <a:r>
              <a:rPr lang="ar-EG" sz="2400" b="1" dirty="0">
                <a:effectLst/>
                <a:latin typeface="arial" panose="020B0604020202020204" pitchFamily="34" charset="0"/>
              </a:rPr>
              <a:t>    دراسة رؤية الشركة وأهدافها ومنتجاتها</a:t>
            </a:r>
          </a:p>
          <a:p>
            <a:pPr algn="just" rtl="1"/>
            <a:r>
              <a:rPr lang="ar-EG" sz="2400" b="1" dirty="0">
                <a:effectLst/>
                <a:latin typeface="arial" panose="020B0604020202020204" pitchFamily="34" charset="0"/>
              </a:rPr>
              <a:t>    معرفة الأمور السلبية التي ينبغي تغييرها</a:t>
            </a:r>
          </a:p>
          <a:p>
            <a:pPr algn="just" rtl="1"/>
            <a:r>
              <a:rPr lang="ar-EG" sz="2400" b="1" dirty="0">
                <a:effectLst/>
                <a:latin typeface="arial" panose="020B0604020202020204" pitchFamily="34" charset="0"/>
              </a:rPr>
              <a:t>    بناء العلامة التجارية مرةً أخرى</a:t>
            </a:r>
          </a:p>
          <a:p>
            <a:pPr algn="just" rtl="1"/>
            <a:r>
              <a:rPr lang="ar-EG" sz="2400" b="1" dirty="0">
                <a:effectLst/>
                <a:latin typeface="arial" panose="020B0604020202020204" pitchFamily="34" charset="0"/>
              </a:rPr>
              <a:t>    الدراسة الجيدة لمشاعر العملاء</a:t>
            </a:r>
          </a:p>
          <a:p>
            <a:pPr algn="just" rtl="1"/>
            <a:r>
              <a:rPr lang="ar-EG" sz="2400" b="1" dirty="0">
                <a:effectLst/>
                <a:latin typeface="arial" panose="020B0604020202020204" pitchFamily="34" charset="0"/>
              </a:rPr>
              <a:t>    رسم خطة جديدة لإعادة إطلاق علامتك التجارية</a:t>
            </a:r>
          </a:p>
        </p:txBody>
      </p:sp>
    </p:spTree>
    <p:extLst>
      <p:ext uri="{BB962C8B-B14F-4D97-AF65-F5344CB8AC3E}">
        <p14:creationId xmlns:p14="http://schemas.microsoft.com/office/powerpoint/2010/main" val="3717323923"/>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الحوار</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erson and person sitting at a table&#10;&#10;Description automatically generated">
            <a:extLst>
              <a:ext uri="{FF2B5EF4-FFF2-40B4-BE49-F238E27FC236}">
                <a16:creationId xmlns:a16="http://schemas.microsoft.com/office/drawing/2014/main" id="{0E5D2D16-9CBD-7A4B-E7FC-60524626A5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0608" y="727786"/>
            <a:ext cx="5404473" cy="4064163"/>
          </a:xfrm>
          <a:prstGeom prst="rect">
            <a:avLst/>
          </a:prstGeom>
        </p:spPr>
      </p:pic>
    </p:spTree>
    <p:extLst>
      <p:ext uri="{BB962C8B-B14F-4D97-AF65-F5344CB8AC3E}">
        <p14:creationId xmlns:p14="http://schemas.microsoft.com/office/powerpoint/2010/main" val="254602653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600" b="1" dirty="0">
                <a:solidFill>
                  <a:srgbClr val="0070C0"/>
                </a:solidFill>
              </a:rPr>
              <a:t>5-  مهارة  الحوار </a:t>
            </a:r>
            <a:endParaRPr lang="en-US" altLang="en-US" sz="900" b="1" dirty="0">
              <a:solidFill>
                <a:srgbClr val="0070C0"/>
              </a:solidFill>
            </a:endParaRPr>
          </a:p>
          <a:p>
            <a:pPr marL="0" indent="0" algn="just" rtl="1" eaLnBrk="1" hangingPunct="1">
              <a:lnSpc>
                <a:spcPct val="150000"/>
              </a:lnSpc>
              <a:buNone/>
            </a:pPr>
            <a:r>
              <a:rPr lang="ar-EG" altLang="en-US" sz="2800" b="1" dirty="0"/>
              <a:t>مفهوم  الحوار</a:t>
            </a:r>
            <a:endParaRPr lang="ar-EG" altLang="en-US" b="1" dirty="0"/>
          </a:p>
          <a:p>
            <a:pPr marL="0" indent="0" algn="just" rtl="1" eaLnBrk="1" hangingPunct="1">
              <a:lnSpc>
                <a:spcPct val="150000"/>
              </a:lnSpc>
              <a:buNone/>
            </a:pPr>
            <a:r>
              <a:rPr lang="ar-EG" altLang="en-US" b="1" dirty="0"/>
              <a:t>الحوار هو </a:t>
            </a:r>
            <a:r>
              <a:rPr lang="ar-EG" altLang="en-US" b="1" dirty="0">
                <a:solidFill>
                  <a:srgbClr val="C00000"/>
                </a:solidFill>
              </a:rPr>
              <a:t>عملية التواصل </a:t>
            </a:r>
            <a:r>
              <a:rPr lang="ar-EG" altLang="en-US" b="1" dirty="0"/>
              <a:t>بين طرفين أو أكثر ويتم من خلالها </a:t>
            </a:r>
            <a:r>
              <a:rPr lang="ar-EG" altLang="en-US" b="1" dirty="0">
                <a:solidFill>
                  <a:srgbClr val="C00000"/>
                </a:solidFill>
              </a:rPr>
              <a:t>تبادل الآراء والأفكار ووجهات النظر حول موضوع معين </a:t>
            </a:r>
            <a:r>
              <a:rPr lang="ar-EG" altLang="en-US" b="1" dirty="0"/>
              <a:t>دون وجود عوائق، مما يساعد في فهم كل منهم للآخر أو تقبل رأيه أو الوصول إلى قناعات مشتركة، أو في فهم المشكلات وحلها. </a:t>
            </a:r>
          </a:p>
          <a:p>
            <a:pPr marL="0" indent="0" algn="just" rtl="1" eaLnBrk="1" hangingPunct="1">
              <a:lnSpc>
                <a:spcPct val="150000"/>
              </a:lnSpc>
              <a:buNone/>
            </a:pPr>
            <a:r>
              <a:rPr lang="ar-EG" altLang="en-US" b="1" dirty="0"/>
              <a:t>ويعتبر </a:t>
            </a:r>
            <a:r>
              <a:rPr lang="ar-EG" altLang="en-US" b="1" dirty="0">
                <a:solidFill>
                  <a:srgbClr val="C00000"/>
                </a:solidFill>
              </a:rPr>
              <a:t>النقاش شكلاً أكثر عمقاً من الحوار</a:t>
            </a:r>
            <a:r>
              <a:rPr lang="ar-EG" altLang="en-US" b="1" dirty="0"/>
              <a:t>، حيث </a:t>
            </a:r>
            <a:r>
              <a:rPr lang="ar-EG" altLang="en-US" b="1" dirty="0">
                <a:solidFill>
                  <a:srgbClr val="C00000"/>
                </a:solidFill>
              </a:rPr>
              <a:t>يرتبط النقاش غالباً باتخاذ قرار أو موقف</a:t>
            </a:r>
            <a:r>
              <a:rPr lang="ar-EG" altLang="en-US" b="1" dirty="0"/>
              <a:t>.</a:t>
            </a:r>
          </a:p>
          <a:p>
            <a:pPr marL="0" indent="0" algn="just" rtl="1" eaLnBrk="1" hangingPunct="1">
              <a:lnSpc>
                <a:spcPct val="150000"/>
              </a:lnSpc>
              <a:buNone/>
            </a:pPr>
            <a:r>
              <a:rPr lang="ar-EG" altLang="en-US" b="1" dirty="0"/>
              <a:t>ويقوم فن الحوار على إتقان مهارة الحوار وإدارة النقاش ليكون حواراً بناءً ومفيداً.</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60326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أهداف الحوار :</a:t>
            </a:r>
            <a:endParaRPr lang="en-US" altLang="en-US" sz="3200" b="1" dirty="0">
              <a:solidFill>
                <a:srgbClr val="0070C0"/>
              </a:solidFill>
            </a:endParaRPr>
          </a:p>
          <a:p>
            <a:pPr lvl="1" algn="just" rtl="1">
              <a:lnSpc>
                <a:spcPct val="100000"/>
              </a:lnSpc>
            </a:pPr>
            <a:r>
              <a:rPr lang="ar-EG" altLang="en-US" sz="3200" b="1" dirty="0"/>
              <a:t>تعديل بعض المفاهيم الخاطئة وتحسين بعض المعتقدات.</a:t>
            </a:r>
          </a:p>
          <a:p>
            <a:pPr lvl="1" algn="just" rtl="1">
              <a:lnSpc>
                <a:spcPct val="100000"/>
              </a:lnSpc>
            </a:pPr>
            <a:r>
              <a:rPr lang="ar-EG" altLang="en-US" sz="3200" b="1" dirty="0"/>
              <a:t> تهذيب وتعديل السلوك.</a:t>
            </a:r>
          </a:p>
          <a:p>
            <a:pPr lvl="1" algn="just" rtl="1">
              <a:lnSpc>
                <a:spcPct val="100000"/>
              </a:lnSpc>
            </a:pPr>
            <a:r>
              <a:rPr lang="ar-EG" altLang="en-US" sz="3200" b="1" dirty="0"/>
              <a:t> إقناع الآخرين وتغيير التوجهات الشخصية.</a:t>
            </a:r>
          </a:p>
          <a:p>
            <a:pPr lvl="1" algn="just" rtl="1">
              <a:lnSpc>
                <a:spcPct val="100000"/>
              </a:lnSpc>
            </a:pPr>
            <a:r>
              <a:rPr lang="ar-EG" altLang="en-US" sz="3200" b="1" dirty="0"/>
              <a:t> ترويض للنفوس على تقبل النقد.</a:t>
            </a:r>
          </a:p>
          <a:p>
            <a:pPr lvl="1" algn="just" rtl="1">
              <a:lnSpc>
                <a:spcPct val="100000"/>
              </a:lnSpc>
            </a:pPr>
            <a:r>
              <a:rPr lang="ar-EG" altLang="en-US" sz="3200" b="1" dirty="0"/>
              <a:t> محاولة فهم الآخرين والتعرف على آرائهم .</a:t>
            </a:r>
          </a:p>
          <a:p>
            <a:pPr lvl="1" algn="just" rtl="1">
              <a:lnSpc>
                <a:spcPct val="100000"/>
              </a:lnSpc>
            </a:pPr>
            <a:r>
              <a:rPr lang="ar-EG" altLang="en-US" sz="3200" b="1" dirty="0"/>
              <a:t> الوصول إلى صيغة من التفاهم والتعايش بين الأفراد.</a:t>
            </a:r>
          </a:p>
          <a:p>
            <a:pPr lvl="1" algn="just" rtl="1">
              <a:lnSpc>
                <a:spcPct val="100000"/>
              </a:lnSpc>
            </a:pPr>
            <a:r>
              <a:rPr lang="ar-EG" altLang="en-US" sz="3200" b="1" dirty="0"/>
              <a:t>تبادل وتكامل الخبرات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5441699"/>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آداب الحوار :</a:t>
            </a:r>
          </a:p>
          <a:p>
            <a:pPr lvl="1" algn="just" rtl="1">
              <a:lnSpc>
                <a:spcPct val="100000"/>
              </a:lnSpc>
            </a:pPr>
            <a:r>
              <a:rPr lang="ar-EG" altLang="en-US" sz="3200" b="1" dirty="0"/>
              <a:t>الإخلاص وحسن النية.</a:t>
            </a:r>
          </a:p>
          <a:p>
            <a:pPr lvl="1" algn="just" rtl="1">
              <a:lnSpc>
                <a:spcPct val="100000"/>
              </a:lnSpc>
            </a:pPr>
            <a:r>
              <a:rPr lang="ar-EG" altLang="en-US" sz="3200" b="1" dirty="0"/>
              <a:t> الفهم العميقٌ لموضوع الحوار.</a:t>
            </a:r>
          </a:p>
          <a:p>
            <a:pPr lvl="1" algn="just" rtl="1">
              <a:lnSpc>
                <a:spcPct val="100000"/>
              </a:lnSpc>
            </a:pPr>
            <a:r>
              <a:rPr lang="ar-EG" altLang="en-US" sz="3200" b="1" dirty="0"/>
              <a:t> التواضع وحسن الخلق.</a:t>
            </a:r>
          </a:p>
          <a:p>
            <a:pPr lvl="1" algn="just" rtl="1">
              <a:lnSpc>
                <a:spcPct val="100000"/>
              </a:lnSpc>
            </a:pPr>
            <a:r>
              <a:rPr lang="ar-EG" altLang="en-US" sz="3200" b="1" dirty="0"/>
              <a:t> الحلم والصبر.</a:t>
            </a:r>
          </a:p>
          <a:p>
            <a:pPr lvl="1" algn="just" rtl="1">
              <a:lnSpc>
                <a:spcPct val="100000"/>
              </a:lnSpc>
            </a:pPr>
            <a:r>
              <a:rPr lang="ar-EG" altLang="en-US" sz="3200" b="1" dirty="0"/>
              <a:t> حسن الإصغاء.</a:t>
            </a:r>
          </a:p>
          <a:p>
            <a:pPr lvl="1" algn="just" rtl="1">
              <a:lnSpc>
                <a:spcPct val="100000"/>
              </a:lnSpc>
            </a:pPr>
            <a:r>
              <a:rPr lang="ar-EG" altLang="en-US" sz="3200" b="1" dirty="0"/>
              <a:t>احترام الطرف الآخر.</a:t>
            </a:r>
          </a:p>
          <a:p>
            <a:pPr lvl="1" algn="just" rtl="1">
              <a:lnSpc>
                <a:spcPct val="100000"/>
              </a:lnSpc>
            </a:pPr>
            <a:r>
              <a:rPr lang="ar-EG" altLang="en-US" sz="3200" b="1" dirty="0"/>
              <a:t>احترام الرأي الصائب.</a:t>
            </a:r>
          </a:p>
          <a:p>
            <a:pPr lvl="1" algn="just" rtl="1">
              <a:lnSpc>
                <a:spcPct val="100000"/>
              </a:lnSpc>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181501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سمات المحاور الجيد:</a:t>
            </a:r>
          </a:p>
          <a:p>
            <a:pPr marL="457200" lvl="1" indent="0" algn="just" rtl="1">
              <a:lnSpc>
                <a:spcPct val="100000"/>
              </a:lnSpc>
              <a:buNone/>
            </a:pPr>
            <a:r>
              <a:rPr lang="ar-EG" altLang="en-US" sz="3200" b="1" dirty="0"/>
              <a:t>1- العلم.                                       2- إخلاص النية.</a:t>
            </a:r>
          </a:p>
          <a:p>
            <a:pPr marL="457200" lvl="1" indent="0" algn="just" rtl="1">
              <a:lnSpc>
                <a:spcPct val="100000"/>
              </a:lnSpc>
              <a:buNone/>
            </a:pPr>
            <a:r>
              <a:rPr lang="ar-EG" altLang="en-US" sz="3200" b="1" dirty="0"/>
              <a:t>3- فهم نفسية وطبيعة الطرف الآخر.       4- حسن الخطاب.</a:t>
            </a:r>
          </a:p>
          <a:p>
            <a:pPr marL="457200" lvl="1" indent="0" algn="just" rtl="1">
              <a:lnSpc>
                <a:spcPct val="100000"/>
              </a:lnSpc>
              <a:buNone/>
            </a:pPr>
            <a:r>
              <a:rPr lang="ar-EG" altLang="en-US" sz="3200" b="1" dirty="0"/>
              <a:t>5- حسن الاستماع.                           6- قبول الحق.</a:t>
            </a:r>
          </a:p>
          <a:p>
            <a:pPr marL="457200" lvl="1" indent="0" algn="just" rtl="1">
              <a:lnSpc>
                <a:spcPct val="100000"/>
              </a:lnSpc>
              <a:buNone/>
            </a:pPr>
            <a:r>
              <a:rPr lang="ar-EG" altLang="en-US" sz="3200" b="1" dirty="0"/>
              <a:t>7- أن يكون الكلام في حدود الموضوع المطروح.</a:t>
            </a:r>
          </a:p>
          <a:p>
            <a:pPr marL="457200" lvl="1" indent="0" algn="just" rtl="1">
              <a:lnSpc>
                <a:spcPct val="100000"/>
              </a:lnSpc>
              <a:buNone/>
            </a:pPr>
            <a:r>
              <a:rPr lang="ar-EG" altLang="en-US" sz="3200" b="1" dirty="0"/>
              <a:t>8- البعد عن الجدال.                     9- البعد عن الإعجاب بالنفس.</a:t>
            </a:r>
          </a:p>
          <a:p>
            <a:pPr lvl="1" algn="just" rtl="1">
              <a:lnSpc>
                <a:spcPct val="100000"/>
              </a:lnSpc>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7087136"/>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سمات المحاور الجيد :</a:t>
            </a:r>
          </a:p>
          <a:p>
            <a:pPr marL="457200" lvl="1" indent="0" algn="just" rtl="1">
              <a:lnSpc>
                <a:spcPct val="100000"/>
              </a:lnSpc>
              <a:buNone/>
            </a:pPr>
            <a:r>
              <a:rPr lang="ar-EG" altLang="en-US" sz="3200" b="1" dirty="0"/>
              <a:t>10- التروي وعدم الاستعجال.             11- الرغبة في الحوار.</a:t>
            </a:r>
          </a:p>
          <a:p>
            <a:pPr marL="457200" lvl="1" indent="0" algn="just" rtl="1">
              <a:lnSpc>
                <a:spcPct val="100000"/>
              </a:lnSpc>
              <a:buNone/>
            </a:pPr>
            <a:r>
              <a:rPr lang="ar-EG" altLang="en-US" sz="3200" b="1" dirty="0"/>
              <a:t>12- الإعداد الجيد لموضوع الحوار.      13- الإنصات الجيد.</a:t>
            </a:r>
          </a:p>
          <a:p>
            <a:pPr marL="457200" lvl="1" indent="0" algn="just" rtl="1">
              <a:lnSpc>
                <a:spcPct val="100000"/>
              </a:lnSpc>
              <a:buNone/>
            </a:pPr>
            <a:r>
              <a:rPr lang="ar-EG" altLang="en-US" sz="3200" b="1" dirty="0"/>
              <a:t>14- بداية الحوار (الاستهلال).            15- الموضوعية.</a:t>
            </a:r>
          </a:p>
          <a:p>
            <a:pPr marL="457200" lvl="1" indent="0" algn="just" rtl="1">
              <a:lnSpc>
                <a:spcPct val="100000"/>
              </a:lnSpc>
              <a:buNone/>
            </a:pPr>
            <a:r>
              <a:rPr lang="ar-EG" altLang="en-US" sz="3200" b="1" dirty="0"/>
              <a:t>16- الصدق والأمانة.                     17- الاتزان العاطفي.</a:t>
            </a:r>
          </a:p>
          <a:p>
            <a:pPr lvl="1" algn="just" rtl="1">
              <a:lnSpc>
                <a:spcPct val="100000"/>
              </a:lnSpc>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260841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مراحل الحوار:</a:t>
            </a:r>
          </a:p>
          <a:p>
            <a:pPr lvl="1" algn="just" rtl="1">
              <a:lnSpc>
                <a:spcPct val="150000"/>
              </a:lnSpc>
            </a:pPr>
            <a:r>
              <a:rPr lang="ar-EG" altLang="en-US" sz="3600" b="1" dirty="0"/>
              <a:t>أولاً: مرحلة الإعداد.       </a:t>
            </a:r>
          </a:p>
          <a:p>
            <a:pPr lvl="1" algn="just" rtl="1">
              <a:lnSpc>
                <a:spcPct val="150000"/>
              </a:lnSpc>
            </a:pPr>
            <a:r>
              <a:rPr lang="ar-EG" altLang="en-US" sz="3600" b="1" dirty="0"/>
              <a:t>ثانياً: مرحلة التنفيذ.        </a:t>
            </a:r>
          </a:p>
          <a:p>
            <a:pPr lvl="1" algn="just" rtl="1">
              <a:lnSpc>
                <a:spcPct val="150000"/>
              </a:lnSpc>
            </a:pPr>
            <a:r>
              <a:rPr lang="ar-EG" altLang="en-US" sz="3600" b="1" dirty="0"/>
              <a:t>ثالثاً: مرحلة التقويم.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erson and person sitting at a table&#10;&#10;Description automatically generated">
            <a:extLst>
              <a:ext uri="{FF2B5EF4-FFF2-40B4-BE49-F238E27FC236}">
                <a16:creationId xmlns:a16="http://schemas.microsoft.com/office/drawing/2014/main" id="{B9E2AC00-41C4-595A-5AC7-C9388E83E520}"/>
              </a:ext>
            </a:extLst>
          </p:cNvPr>
          <p:cNvPicPr>
            <a:picLocks noChangeAspect="1"/>
          </p:cNvPicPr>
          <p:nvPr/>
        </p:nvPicPr>
        <p:blipFill rotWithShape="1">
          <a:blip r:embed="rId4">
            <a:extLst>
              <a:ext uri="{28A0092B-C50C-407E-A947-70E740481C1C}">
                <a14:useLocalDpi xmlns:a14="http://schemas.microsoft.com/office/drawing/2010/main" val="0"/>
              </a:ext>
            </a:extLst>
          </a:blip>
          <a:srcRect t="9813"/>
          <a:stretch/>
        </p:blipFill>
        <p:spPr>
          <a:xfrm>
            <a:off x="673430" y="1770247"/>
            <a:ext cx="5715000" cy="3865642"/>
          </a:xfrm>
          <a:prstGeom prst="rect">
            <a:avLst/>
          </a:prstGeom>
        </p:spPr>
      </p:pic>
    </p:spTree>
    <p:extLst>
      <p:ext uri="{BB962C8B-B14F-4D97-AF65-F5344CB8AC3E}">
        <p14:creationId xmlns:p14="http://schemas.microsoft.com/office/powerpoint/2010/main" val="41169548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وجود هدف مفهوم وواضح لموضوع الحوار. </a:t>
            </a:r>
          </a:p>
          <a:p>
            <a:pPr lvl="1" algn="just" rtl="1">
              <a:lnSpc>
                <a:spcPct val="100000"/>
              </a:lnSpc>
            </a:pPr>
            <a:r>
              <a:rPr lang="ar-EG" altLang="en-US" sz="2800" b="1" dirty="0"/>
              <a:t>عقد الحوار في مكان وزمان مُناسبين. </a:t>
            </a:r>
          </a:p>
          <a:p>
            <a:pPr lvl="1" algn="just" rtl="1">
              <a:lnSpc>
                <a:spcPct val="100000"/>
              </a:lnSpc>
            </a:pPr>
            <a:r>
              <a:rPr lang="ar-EG" altLang="en-US" sz="2800" b="1" dirty="0"/>
              <a:t>وجود استماع إيجابيّ بين أطراف الحوار، ممّا يُساهم في استمراريّته. </a:t>
            </a:r>
          </a:p>
          <a:p>
            <a:pPr lvl="1" algn="just" rtl="1">
              <a:lnSpc>
                <a:spcPct val="100000"/>
              </a:lnSpc>
            </a:pPr>
            <a:r>
              <a:rPr lang="ar-EG" altLang="en-US" sz="2800" b="1" dirty="0"/>
              <a:t>عدم تركيز الحوار على جزء مُعيّن منه على حساب الأجزاء الأخرى. </a:t>
            </a:r>
          </a:p>
          <a:p>
            <a:pPr lvl="1" algn="just" rtl="1">
              <a:lnSpc>
                <a:spcPct val="100000"/>
              </a:lnSpc>
            </a:pPr>
            <a:r>
              <a:rPr lang="ar-EG" altLang="en-US" sz="2800" b="1" dirty="0"/>
              <a:t>استخدام الحوار بأسلوب مختصر وواضح وبسيط دون وجود إطالة في الكلام، مع الاعتماد على مجموعة من الأمثلة والأدلة والشواهد. </a:t>
            </a:r>
          </a:p>
          <a:p>
            <a:pPr lvl="1" algn="just" rtl="1">
              <a:lnSpc>
                <a:spcPct val="100000"/>
              </a:lnSpc>
            </a:pPr>
            <a:r>
              <a:rPr lang="ar-EG" altLang="en-US" sz="2800" b="1" dirty="0"/>
              <a:t>يجب أنّ تكون نهاية الحوار إيجابيّة وهادئة.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78254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6"/>
            <a:ext cx="9852891" cy="488677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التأني في الحوار، ممّا يؤدي إلى وجود ثقة في الغالب بين أطرافه. </a:t>
            </a:r>
          </a:p>
          <a:p>
            <a:pPr lvl="1" algn="just" rtl="1">
              <a:lnSpc>
                <a:spcPct val="100000"/>
              </a:lnSpc>
            </a:pPr>
            <a:r>
              <a:rPr lang="ar-EG" altLang="en-US" sz="2800" b="1" dirty="0"/>
              <a:t>التركيز على أهمّ الكلمات أثناء الحوار. </a:t>
            </a:r>
          </a:p>
          <a:p>
            <a:pPr lvl="1" algn="just" rtl="1">
              <a:lnSpc>
                <a:spcPct val="100000"/>
              </a:lnSpc>
            </a:pPr>
            <a:r>
              <a:rPr lang="ar-EG" altLang="en-US" sz="2800" b="1" dirty="0"/>
              <a:t>الحرص على استخدام طُرق مُتنوّعة في تكرار الأفكار. </a:t>
            </a:r>
          </a:p>
          <a:p>
            <a:pPr lvl="1" algn="just" rtl="1">
              <a:lnSpc>
                <a:spcPct val="100000"/>
              </a:lnSpc>
            </a:pPr>
            <a:r>
              <a:rPr lang="ar-EG" altLang="en-US" sz="2800" b="1" dirty="0"/>
              <a:t>التنويع في نبرة الصّوت أثناء التكلّم، ممّا يُؤدّي إلى تقليل الشّعور في الملل. </a:t>
            </a:r>
          </a:p>
          <a:p>
            <a:pPr lvl="1" algn="just" rtl="1">
              <a:lnSpc>
                <a:spcPct val="100000"/>
              </a:lnSpc>
            </a:pPr>
            <a:r>
              <a:rPr lang="ar-EG" altLang="en-US" sz="2800" b="1" dirty="0"/>
              <a:t>تغيير طبيعة سرعة الحوار على نحو مُتدرّج، والتوقّف قبل وبعد الحديث عند الأفكار ذات الأهميّة. </a:t>
            </a:r>
          </a:p>
          <a:p>
            <a:pPr lvl="1" algn="just" rtl="1">
              <a:lnSpc>
                <a:spcPct val="100000"/>
              </a:lnSpc>
            </a:pPr>
            <a:r>
              <a:rPr lang="ar-EG" altLang="en-US" sz="2800" b="1" dirty="0"/>
              <a:t>تجنّب رفع الصوت (الصراخ)؛ إذ إنّ خفض الصّوت أثناء الحوار مع الأفراد الآخرين يُعتَبر مُؤثِّراً؛ لأنّ المُستمِعين ينجذبون إلى المحاور الذي يتحدّث بصوت مُنخفض، ويكون كلامه أكثر قبولاً عندهم.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701561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تعابير الوجه: هي مجموعة من الإيماءات التي تعتمد على حركات عضلات الوجه، ومن المُهمّ استخدامها وتوظيفها في الحوار. </a:t>
            </a:r>
          </a:p>
          <a:p>
            <a:pPr lvl="1" algn="just" rtl="1">
              <a:lnSpc>
                <a:spcPct val="100000"/>
              </a:lnSpc>
            </a:pPr>
            <a:r>
              <a:rPr lang="ar-EG" altLang="en-US" sz="2800" b="1" dirty="0"/>
              <a:t>التواصل البصريّ: هو الاتّصال المُعتَمد على التّواصل بالعيون وتوزيع النظر بين الأفراد بالتّساوي. </a:t>
            </a:r>
          </a:p>
          <a:p>
            <a:pPr lvl="1" algn="just" rtl="1">
              <a:lnSpc>
                <a:spcPct val="100000"/>
              </a:lnSpc>
            </a:pPr>
            <a:r>
              <a:rPr lang="ar-EG" altLang="en-US" sz="2800" b="1" dirty="0"/>
              <a:t>حركة اليدين: هي من المهارات التي تُشكّل انطباعاً إيجابيّاً حول شخصيّة المحاور.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ink and white background&#10;&#10;Description automatically generated">
            <a:extLst>
              <a:ext uri="{FF2B5EF4-FFF2-40B4-BE49-F238E27FC236}">
                <a16:creationId xmlns:a16="http://schemas.microsoft.com/office/drawing/2014/main" id="{76614057-5DA2-563F-18CD-395361E99C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6906" y="4564796"/>
            <a:ext cx="4009439" cy="2255310"/>
          </a:xfrm>
          <a:prstGeom prst="rect">
            <a:avLst/>
          </a:prstGeom>
        </p:spPr>
      </p:pic>
    </p:spTree>
    <p:extLst>
      <p:ext uri="{BB962C8B-B14F-4D97-AF65-F5344CB8AC3E}">
        <p14:creationId xmlns:p14="http://schemas.microsoft.com/office/powerpoint/2010/main" val="396393286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6"/>
            <a:ext cx="9852891" cy="488677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معوقات الحوار:</a:t>
            </a:r>
          </a:p>
          <a:p>
            <a:pPr marL="0" indent="0" algn="just" rtl="1">
              <a:lnSpc>
                <a:spcPct val="100000"/>
              </a:lnSpc>
              <a:buNone/>
            </a:pPr>
            <a:r>
              <a:rPr lang="ar-EG" altLang="en-US" sz="3200" b="1" dirty="0"/>
              <a:t>- سوء اختيار المكان والزمان.                </a:t>
            </a:r>
          </a:p>
          <a:p>
            <a:pPr marL="0" indent="0" algn="just" rtl="1" eaLnBrk="1" hangingPunct="1">
              <a:lnSpc>
                <a:spcPct val="100000"/>
              </a:lnSpc>
              <a:buNone/>
            </a:pPr>
            <a:r>
              <a:rPr lang="ar-EG" altLang="en-US" sz="3200" b="1" dirty="0"/>
              <a:t>- الكبر وسوء الخلق.                            </a:t>
            </a:r>
          </a:p>
          <a:p>
            <a:pPr marL="0" indent="0" algn="just" rtl="1" eaLnBrk="1" hangingPunct="1">
              <a:lnSpc>
                <a:spcPct val="100000"/>
              </a:lnSpc>
              <a:buNone/>
            </a:pPr>
            <a:r>
              <a:rPr lang="ar-EG" altLang="en-US" sz="3200" b="1" dirty="0"/>
              <a:t>-  الغضب والانفعال.</a:t>
            </a:r>
          </a:p>
          <a:p>
            <a:pPr marL="0" indent="0" algn="just" rtl="1" eaLnBrk="1" hangingPunct="1">
              <a:lnSpc>
                <a:spcPct val="100000"/>
              </a:lnSpc>
              <a:buNone/>
            </a:pPr>
            <a:r>
              <a:rPr lang="ar-EG" altLang="en-US" sz="3200" b="1" dirty="0"/>
              <a:t>- عدم الاستماع والإنصات.                     </a:t>
            </a:r>
          </a:p>
          <a:p>
            <a:pPr marL="0" indent="0" algn="just" rtl="1" eaLnBrk="1" hangingPunct="1">
              <a:lnSpc>
                <a:spcPct val="100000"/>
              </a:lnSpc>
              <a:buNone/>
            </a:pPr>
            <a:r>
              <a:rPr lang="ar-EG" altLang="en-US" sz="3200" b="1" dirty="0"/>
              <a:t>- الثرثرة وكثرة الكلام.</a:t>
            </a:r>
          </a:p>
          <a:p>
            <a:pPr marL="0" indent="0" algn="just" rtl="1" eaLnBrk="1" hangingPunct="1">
              <a:lnSpc>
                <a:spcPct val="100000"/>
              </a:lnSpc>
              <a:buNone/>
            </a:pPr>
            <a:r>
              <a:rPr lang="ar-EG" altLang="en-US" sz="3200" b="1" dirty="0"/>
              <a:t>- وجود المشوشات. </a:t>
            </a:r>
          </a:p>
          <a:p>
            <a:pPr marL="0" indent="0" algn="just" rtl="1" eaLnBrk="1" hangingPunct="1">
              <a:lnSpc>
                <a:spcPct val="100000"/>
              </a:lnSpc>
              <a:buNone/>
            </a:pPr>
            <a:r>
              <a:rPr lang="ar-EG" altLang="en-US" sz="3200" b="1" dirty="0"/>
              <a:t>- تحول مسار عملية الحوار إلى جدال.</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descr="Cartoon of men sitting in chairs and drinking coffee&#10;&#10;Description automatically generated">
            <a:extLst>
              <a:ext uri="{FF2B5EF4-FFF2-40B4-BE49-F238E27FC236}">
                <a16:creationId xmlns:a16="http://schemas.microsoft.com/office/drawing/2014/main" id="{E782D2DC-6468-91B2-FFE4-11962F2D69D6}"/>
              </a:ext>
            </a:extLst>
          </p:cNvPr>
          <p:cNvPicPr>
            <a:picLocks noChangeAspect="1"/>
          </p:cNvPicPr>
          <p:nvPr/>
        </p:nvPicPr>
        <p:blipFill rotWithShape="1">
          <a:blip r:embed="rId4">
            <a:extLst>
              <a:ext uri="{28A0092B-C50C-407E-A947-70E740481C1C}">
                <a14:useLocalDpi xmlns:a14="http://schemas.microsoft.com/office/drawing/2010/main" val="0"/>
              </a:ext>
            </a:extLst>
          </a:blip>
          <a:srcRect t="8968" b="8609"/>
          <a:stretch/>
        </p:blipFill>
        <p:spPr>
          <a:xfrm>
            <a:off x="1056904" y="3373108"/>
            <a:ext cx="4370911" cy="2701972"/>
          </a:xfrm>
          <a:prstGeom prst="rect">
            <a:avLst/>
          </a:prstGeom>
        </p:spPr>
      </p:pic>
    </p:spTree>
    <p:extLst>
      <p:ext uri="{BB962C8B-B14F-4D97-AF65-F5344CB8AC3E}">
        <p14:creationId xmlns:p14="http://schemas.microsoft.com/office/powerpoint/2010/main" val="114400082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معوقات الحوار:</a:t>
            </a:r>
          </a:p>
          <a:p>
            <a:pPr marL="0" indent="0" algn="just" rtl="1" eaLnBrk="1" hangingPunct="1">
              <a:lnSpc>
                <a:spcPct val="100000"/>
              </a:lnSpc>
              <a:buNone/>
            </a:pPr>
            <a:r>
              <a:rPr lang="ar-EG" altLang="en-US" sz="3200" b="1" dirty="0"/>
              <a:t>- خلو الحوار من عبارات الثناء والمدح.</a:t>
            </a:r>
          </a:p>
          <a:p>
            <a:pPr marL="0" indent="0" algn="just" rtl="1" eaLnBrk="1" hangingPunct="1">
              <a:lnSpc>
                <a:spcPct val="100000"/>
              </a:lnSpc>
              <a:buNone/>
            </a:pPr>
            <a:r>
              <a:rPr lang="ar-EG" altLang="en-US" sz="3200" b="1" dirty="0"/>
              <a:t>- كثرة عبارات العتاب والذم واللوم.            </a:t>
            </a:r>
          </a:p>
          <a:p>
            <a:pPr marL="0" indent="0" algn="just" rtl="1" eaLnBrk="1" hangingPunct="1">
              <a:lnSpc>
                <a:spcPct val="100000"/>
              </a:lnSpc>
              <a:buNone/>
            </a:pPr>
            <a:r>
              <a:rPr lang="ar-EG" altLang="en-US" sz="3200" b="1" dirty="0"/>
              <a:t>- مهاجمة الشخص المحاور للضيف.</a:t>
            </a:r>
          </a:p>
          <a:p>
            <a:pPr marL="0" indent="0" algn="just" rtl="1" eaLnBrk="1" hangingPunct="1">
              <a:lnSpc>
                <a:spcPct val="100000"/>
              </a:lnSpc>
              <a:buNone/>
            </a:pPr>
            <a:r>
              <a:rPr lang="ar-EG" altLang="en-US" sz="3200" b="1" dirty="0"/>
              <a:t>- عدم إدراك أن الخلاف أمر طبيعي.            </a:t>
            </a:r>
          </a:p>
          <a:p>
            <a:pPr marL="0" indent="0" algn="just" rtl="1" eaLnBrk="1" hangingPunct="1">
              <a:lnSpc>
                <a:spcPct val="100000"/>
              </a:lnSpc>
              <a:buNone/>
            </a:pPr>
            <a:r>
              <a:rPr lang="ar-EG" altLang="en-US" sz="3200" b="1" dirty="0"/>
              <a:t>-اللف والدوران في الحديث.</a:t>
            </a:r>
          </a:p>
          <a:p>
            <a:pPr marL="0" indent="0" algn="just" rtl="1" eaLnBrk="1" hangingPunct="1">
              <a:lnSpc>
                <a:spcPct val="100000"/>
              </a:lnSpc>
              <a:buNone/>
            </a:pPr>
            <a:r>
              <a:rPr lang="ar-EG" altLang="en-US" sz="3200" b="1" dirty="0"/>
              <a:t>- اختلاف الأجيال وتباين المفاهيم.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Cartoon of men sitting in chairs and drinking coffee&#10;&#10;Description automatically generated">
            <a:extLst>
              <a:ext uri="{FF2B5EF4-FFF2-40B4-BE49-F238E27FC236}">
                <a16:creationId xmlns:a16="http://schemas.microsoft.com/office/drawing/2014/main" id="{36209FC9-23AC-D1D8-8756-E8BA41786F9D}"/>
              </a:ext>
            </a:extLst>
          </p:cNvPr>
          <p:cNvPicPr>
            <a:picLocks noChangeAspect="1"/>
          </p:cNvPicPr>
          <p:nvPr/>
        </p:nvPicPr>
        <p:blipFill rotWithShape="1">
          <a:blip r:embed="rId4">
            <a:extLst>
              <a:ext uri="{28A0092B-C50C-407E-A947-70E740481C1C}">
                <a14:useLocalDpi xmlns:a14="http://schemas.microsoft.com/office/drawing/2010/main" val="0"/>
              </a:ext>
            </a:extLst>
          </a:blip>
          <a:srcRect t="8968" b="8609"/>
          <a:stretch/>
        </p:blipFill>
        <p:spPr>
          <a:xfrm>
            <a:off x="1056904" y="3373108"/>
            <a:ext cx="4370911" cy="2701972"/>
          </a:xfrm>
          <a:prstGeom prst="rect">
            <a:avLst/>
          </a:prstGeom>
        </p:spPr>
      </p:pic>
    </p:spTree>
    <p:extLst>
      <p:ext uri="{BB962C8B-B14F-4D97-AF65-F5344CB8AC3E}">
        <p14:creationId xmlns:p14="http://schemas.microsoft.com/office/powerpoint/2010/main" val="231480724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12481" y="525371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التفاوض </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cartoon of a person and person at a table&#10;&#10;Description automatically generated">
            <a:extLst>
              <a:ext uri="{FF2B5EF4-FFF2-40B4-BE49-F238E27FC236}">
                <a16:creationId xmlns:a16="http://schemas.microsoft.com/office/drawing/2014/main" id="{E13D20EC-E341-3ECF-D8CA-74DF9EBC5B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1436" y="1191131"/>
            <a:ext cx="9744075" cy="3810000"/>
          </a:xfrm>
          <a:prstGeom prst="rect">
            <a:avLst/>
          </a:prstGeom>
        </p:spPr>
      </p:pic>
    </p:spTree>
    <p:extLst>
      <p:ext uri="{BB962C8B-B14F-4D97-AF65-F5344CB8AC3E}">
        <p14:creationId xmlns:p14="http://schemas.microsoft.com/office/powerpoint/2010/main" val="238332796"/>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eaLnBrk="1" hangingPunct="1">
              <a:lnSpc>
                <a:spcPct val="150000"/>
              </a:lnSpc>
              <a:buNone/>
            </a:pPr>
            <a:r>
              <a:rPr lang="en-US" altLang="en-US" sz="3600" b="1" dirty="0">
                <a:solidFill>
                  <a:srgbClr val="0070C0"/>
                </a:solidFill>
              </a:rPr>
              <a:t>6</a:t>
            </a:r>
            <a:r>
              <a:rPr lang="ar-EG" altLang="en-US" sz="3600" b="1" dirty="0">
                <a:solidFill>
                  <a:srgbClr val="0070C0"/>
                </a:solidFill>
              </a:rPr>
              <a:t>-  مهارة  التفاوض</a:t>
            </a:r>
            <a:endParaRPr lang="en-US" altLang="en-US" sz="3600" b="1" dirty="0">
              <a:solidFill>
                <a:srgbClr val="0070C0"/>
              </a:solidFill>
            </a:endParaRPr>
          </a:p>
          <a:p>
            <a:pPr marL="0" indent="0" algn="just" rtl="1" eaLnBrk="1" hangingPunct="1">
              <a:lnSpc>
                <a:spcPct val="150000"/>
              </a:lnSpc>
              <a:buNone/>
            </a:pPr>
            <a:r>
              <a:rPr lang="ar-EG" altLang="en-US" b="1" dirty="0"/>
              <a:t>مفهوم التفاوض:</a:t>
            </a:r>
          </a:p>
          <a:p>
            <a:pPr marL="0" indent="0" algn="just" rtl="1" eaLnBrk="1" hangingPunct="1">
              <a:lnSpc>
                <a:spcPct val="150000"/>
              </a:lnSpc>
              <a:buNone/>
            </a:pPr>
            <a:r>
              <a:rPr lang="ar-EG" altLang="en-US" b="1" dirty="0"/>
              <a:t>هو عملية نقاش متبادلة بين طرفين للوصول إلى تسوية بين المصالح المتعارضة بطريقة ترضي طرفي المعادلة، وتكمن أهمية التفاوض في ضرورته للوصول إلى حل للخلافات والنزاعات بين الأطراف.</a:t>
            </a:r>
          </a:p>
          <a:p>
            <a:pPr marL="0" indent="0" algn="just" rtl="1" eaLnBrk="1" hangingPunct="1">
              <a:lnSpc>
                <a:spcPct val="150000"/>
              </a:lnSpc>
              <a:buNone/>
            </a:pPr>
            <a:r>
              <a:rPr lang="ar-EG" altLang="en-US" b="1" dirty="0"/>
              <a:t>وهو عملية المباحثات التي تتم بين طرفين(أو أكثر) ينظر كل منهما للآخر على أنه متحكم في مصادر حاجات الآخر، ويهدفان منها إلى بلوغ حد الاتفاق على تغيير الأوضاع.</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123585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en-US" altLang="en-US" sz="3600" b="1" dirty="0">
                <a:solidFill>
                  <a:srgbClr val="0070C0"/>
                </a:solidFill>
              </a:rPr>
              <a:t>6</a:t>
            </a:r>
            <a:r>
              <a:rPr lang="ar-EG" altLang="en-US" sz="3600" b="1" dirty="0">
                <a:solidFill>
                  <a:srgbClr val="0070C0"/>
                </a:solidFill>
              </a:rPr>
              <a:t>-  مهارة التفاوض</a:t>
            </a:r>
            <a:endParaRPr lang="en-US" altLang="en-US" sz="3600" b="1" dirty="0">
              <a:solidFill>
                <a:srgbClr val="0070C0"/>
              </a:solidFill>
            </a:endParaRPr>
          </a:p>
          <a:p>
            <a:pPr marL="0" indent="0" algn="just" rtl="1" eaLnBrk="1" hangingPunct="1">
              <a:lnSpc>
                <a:spcPct val="150000"/>
              </a:lnSpc>
              <a:buNone/>
            </a:pPr>
            <a:r>
              <a:rPr lang="ar-EG" altLang="en-US" b="1" dirty="0"/>
              <a:t>من التعريفات السابقة نستنتج عناصر التفاوض:</a:t>
            </a:r>
          </a:p>
          <a:p>
            <a:pPr lvl="2" algn="just" rtl="1">
              <a:lnSpc>
                <a:spcPct val="150000"/>
              </a:lnSpc>
            </a:pPr>
            <a:r>
              <a:rPr lang="ar-EG" altLang="en-US" sz="3200" b="1" dirty="0"/>
              <a:t>  التفاوض بين طرفين أو أكثر .</a:t>
            </a:r>
          </a:p>
          <a:p>
            <a:pPr lvl="2" algn="just" rtl="1">
              <a:lnSpc>
                <a:spcPct val="150000"/>
              </a:lnSpc>
            </a:pPr>
            <a:r>
              <a:rPr lang="ar-EG" altLang="en-US" sz="3200" b="1" dirty="0"/>
              <a:t>  موضوع للتفاوض .</a:t>
            </a:r>
          </a:p>
          <a:p>
            <a:pPr lvl="2" algn="just" rtl="1">
              <a:lnSpc>
                <a:spcPct val="150000"/>
              </a:lnSpc>
            </a:pPr>
            <a:r>
              <a:rPr lang="ar-EG" altLang="en-US" sz="3200" b="1" dirty="0"/>
              <a:t>  التوصل إلى اتفاق مقبول نسبياً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8057122"/>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10000"/>
          </a:bodyPr>
          <a:lstStyle/>
          <a:p>
            <a:pPr marL="0" indent="0" algn="just" rtl="1" eaLnBrk="1" hangingPunct="1">
              <a:lnSpc>
                <a:spcPct val="150000"/>
              </a:lnSpc>
              <a:buNone/>
            </a:pPr>
            <a:r>
              <a:rPr lang="ar-EG" altLang="en-US" sz="3600" b="1" dirty="0">
                <a:solidFill>
                  <a:srgbClr val="0070C0"/>
                </a:solidFill>
              </a:rPr>
              <a:t>شروط التفاوض:</a:t>
            </a:r>
            <a:endParaRPr lang="en-US" altLang="en-US" sz="3600" b="1" dirty="0">
              <a:solidFill>
                <a:srgbClr val="0070C0"/>
              </a:solidFill>
            </a:endParaRPr>
          </a:p>
          <a:p>
            <a:pPr marL="0" indent="0" algn="just" rtl="1" eaLnBrk="1" hangingPunct="1">
              <a:lnSpc>
                <a:spcPct val="150000"/>
              </a:lnSpc>
              <a:buNone/>
            </a:pPr>
            <a:r>
              <a:rPr lang="ar-EG" altLang="en-US" sz="3200" b="1" dirty="0">
                <a:solidFill>
                  <a:srgbClr val="C00000"/>
                </a:solidFill>
              </a:rPr>
              <a:t>القوة التفاوضية: </a:t>
            </a:r>
            <a:r>
              <a:rPr lang="ar-EG" altLang="en-US" sz="3200" b="1" dirty="0"/>
              <a:t>يقصد بها مدى </a:t>
            </a:r>
            <a:r>
              <a:rPr lang="ar-EG" altLang="en-US" sz="3200" b="1" dirty="0">
                <a:solidFill>
                  <a:srgbClr val="C00000"/>
                </a:solidFill>
              </a:rPr>
              <a:t>السلطة</a:t>
            </a:r>
            <a:r>
              <a:rPr lang="ar-EG" altLang="en-US" sz="3200" b="1" dirty="0"/>
              <a:t> التفاوضية للتفاوض.</a:t>
            </a:r>
          </a:p>
          <a:p>
            <a:pPr marL="0" indent="0" algn="just" rtl="1" eaLnBrk="1" hangingPunct="1">
              <a:lnSpc>
                <a:spcPct val="150000"/>
              </a:lnSpc>
              <a:buNone/>
            </a:pPr>
            <a:r>
              <a:rPr lang="ar-EG" altLang="en-US" sz="3200" b="1" dirty="0">
                <a:solidFill>
                  <a:srgbClr val="C00000"/>
                </a:solidFill>
              </a:rPr>
              <a:t>المعلومات التفاوضية: </a:t>
            </a:r>
            <a:r>
              <a:rPr lang="ar-EG" altLang="en-US" sz="3200" b="1" dirty="0"/>
              <a:t>وهي المعلومات الكافية عن الخصم.</a:t>
            </a:r>
          </a:p>
          <a:p>
            <a:pPr marL="0" indent="0" algn="just" rtl="1" eaLnBrk="1" hangingPunct="1">
              <a:lnSpc>
                <a:spcPct val="150000"/>
              </a:lnSpc>
              <a:buNone/>
            </a:pPr>
            <a:r>
              <a:rPr lang="ar-EG" altLang="en-US" sz="3200" b="1" dirty="0">
                <a:solidFill>
                  <a:srgbClr val="C00000"/>
                </a:solidFill>
              </a:rPr>
              <a:t>القدرة التفاوضية: </a:t>
            </a:r>
            <a:r>
              <a:rPr lang="ar-EG" altLang="en-US" sz="3200" b="1" dirty="0"/>
              <a:t>مدى البراعة والمهارة والكفاءة في التفاوض.</a:t>
            </a:r>
          </a:p>
          <a:p>
            <a:pPr marL="0" indent="0" algn="just" rtl="1" eaLnBrk="1" hangingPunct="1">
              <a:lnSpc>
                <a:spcPct val="150000"/>
              </a:lnSpc>
              <a:buNone/>
            </a:pPr>
            <a:r>
              <a:rPr lang="ar-EG" altLang="en-US" sz="3200" b="1" dirty="0">
                <a:solidFill>
                  <a:srgbClr val="C00000"/>
                </a:solidFill>
              </a:rPr>
              <a:t>الرغبة المشتركة: </a:t>
            </a:r>
            <a:r>
              <a:rPr lang="ar-EG" altLang="en-US" sz="3200" b="1" dirty="0"/>
              <a:t>توافر رغبة حقيقية لدى الأطراف المتفاوضة لحل مشاكلهم .</a:t>
            </a:r>
          </a:p>
          <a:p>
            <a:pPr marL="0" indent="0" algn="just" rtl="1" eaLnBrk="1" hangingPunct="1">
              <a:lnSpc>
                <a:spcPct val="150000"/>
              </a:lnSpc>
              <a:buNone/>
            </a:pPr>
            <a:r>
              <a:rPr lang="ar-EG" altLang="en-US" sz="3200" b="1" dirty="0">
                <a:solidFill>
                  <a:srgbClr val="C00000"/>
                </a:solidFill>
              </a:rPr>
              <a:t>المناخ المحيط: </a:t>
            </a:r>
            <a:r>
              <a:rPr lang="ar-EG" altLang="en-US" sz="3200" b="1" dirty="0"/>
              <a:t>حيث يجب أن تكون القضية التفاوضية ساخنة أي جديرة بالتفاوض.</a:t>
            </a:r>
          </a:p>
          <a:p>
            <a:pPr marL="0" indent="0" algn="just" rtl="1" eaLnBrk="1" hangingPunct="1">
              <a:lnSpc>
                <a:spcPct val="150000"/>
              </a:lnSpc>
              <a:buNone/>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Oval 3">
            <a:extLst>
              <a:ext uri="{FF2B5EF4-FFF2-40B4-BE49-F238E27FC236}">
                <a16:creationId xmlns:a16="http://schemas.microsoft.com/office/drawing/2014/main" id="{0AF34DA4-7C1B-66F4-0FD0-F962D1CBCE0A}"/>
              </a:ext>
            </a:extLst>
          </p:cNvPr>
          <p:cNvSpPr/>
          <p:nvPr/>
        </p:nvSpPr>
        <p:spPr>
          <a:xfrm>
            <a:off x="1929384" y="2286000"/>
            <a:ext cx="2185416" cy="548640"/>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800" b="1" dirty="0">
                <a:ln w="0"/>
                <a:solidFill>
                  <a:schemeClr val="tx1"/>
                </a:solidFill>
                <a:effectLst>
                  <a:outerShdw blurRad="38100" dist="19050" dir="2700000" algn="tl" rotWithShape="0">
                    <a:schemeClr val="dk1">
                      <a:alpha val="40000"/>
                    </a:schemeClr>
                  </a:outerShdw>
                </a:effectLst>
              </a:rPr>
              <a:t>نقاط قوة</a:t>
            </a:r>
            <a:endParaRPr lang="en-US" sz="2800" b="1" dirty="0">
              <a:ln w="0"/>
              <a:solidFill>
                <a:schemeClr val="tx1"/>
              </a:solidFill>
              <a:effectLst>
                <a:outerShdw blurRad="38100" dist="19050" dir="2700000" algn="tl" rotWithShape="0">
                  <a:schemeClr val="dk1">
                    <a:alpha val="40000"/>
                  </a:schemeClr>
                </a:outerShdw>
              </a:effectLst>
            </a:endParaRPr>
          </a:p>
        </p:txBody>
      </p:sp>
      <p:sp>
        <p:nvSpPr>
          <p:cNvPr id="6" name="Oval 5">
            <a:extLst>
              <a:ext uri="{FF2B5EF4-FFF2-40B4-BE49-F238E27FC236}">
                <a16:creationId xmlns:a16="http://schemas.microsoft.com/office/drawing/2014/main" id="{A9F1405B-3030-DB34-9B5B-52C8547F3316}"/>
              </a:ext>
            </a:extLst>
          </p:cNvPr>
          <p:cNvSpPr/>
          <p:nvPr/>
        </p:nvSpPr>
        <p:spPr>
          <a:xfrm>
            <a:off x="1056904" y="3075678"/>
            <a:ext cx="3387080" cy="548640"/>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800" b="1" dirty="0">
                <a:ln w="0"/>
                <a:solidFill>
                  <a:schemeClr val="tx1"/>
                </a:solidFill>
                <a:effectLst>
                  <a:outerShdw blurRad="38100" dist="19050" dir="2700000" algn="tl" rotWithShape="0">
                    <a:schemeClr val="dk1">
                      <a:alpha val="40000"/>
                    </a:schemeClr>
                  </a:outerShdw>
                </a:effectLst>
              </a:rPr>
              <a:t>نقاط ضعف الخصم</a:t>
            </a:r>
            <a:endParaRPr lang="en-US" sz="28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577740131"/>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600" b="1" dirty="0">
                <a:solidFill>
                  <a:srgbClr val="0070C0"/>
                </a:solidFill>
              </a:rPr>
              <a:t>خطوات عملية التفاوض:</a:t>
            </a:r>
            <a:endParaRPr lang="en-US" altLang="en-US" sz="3600" b="1" dirty="0">
              <a:solidFill>
                <a:srgbClr val="0070C0"/>
              </a:solidFill>
            </a:endParaRPr>
          </a:p>
          <a:p>
            <a:pPr algn="just" rtl="1">
              <a:lnSpc>
                <a:spcPct val="150000"/>
              </a:lnSpc>
            </a:pPr>
            <a:r>
              <a:rPr lang="ar-EG" altLang="en-US" sz="3200" b="1" dirty="0"/>
              <a:t>تحديد وتشخيص القضية التفاوضية.</a:t>
            </a:r>
          </a:p>
          <a:p>
            <a:pPr algn="just" rtl="1">
              <a:lnSpc>
                <a:spcPct val="150000"/>
              </a:lnSpc>
            </a:pPr>
            <a:r>
              <a:rPr lang="ar-EG" altLang="en-US" sz="3200" b="1" dirty="0"/>
              <a:t>تهيئة المناخ للتفاوض.</a:t>
            </a:r>
          </a:p>
          <a:p>
            <a:pPr algn="just" rtl="1">
              <a:lnSpc>
                <a:spcPct val="150000"/>
              </a:lnSpc>
            </a:pPr>
            <a:r>
              <a:rPr lang="ar-EG" altLang="en-US" sz="3200" b="1" dirty="0"/>
              <a:t>قبول الخصم للتفاوض.</a:t>
            </a:r>
          </a:p>
          <a:p>
            <a:pPr algn="just" rtl="1">
              <a:lnSpc>
                <a:spcPct val="150000"/>
              </a:lnSpc>
            </a:pPr>
            <a:r>
              <a:rPr lang="ar-EG" altLang="en-US" sz="3200" b="1" dirty="0"/>
              <a:t>التمهيد لعملية التفاوض الفعلية والإعداد لها تنفيذيًا.</a:t>
            </a:r>
          </a:p>
          <a:p>
            <a:pPr algn="just" rtl="1">
              <a:lnSpc>
                <a:spcPct val="150000"/>
              </a:lnSpc>
            </a:pPr>
            <a:r>
              <a:rPr lang="ar-EG" altLang="en-US" sz="3200" b="1" dirty="0"/>
              <a:t>بدء جلسات التفاوض الفعلية.</a:t>
            </a:r>
          </a:p>
          <a:p>
            <a:pPr algn="just" rtl="1">
              <a:lnSpc>
                <a:spcPct val="150000"/>
              </a:lnSpc>
            </a:pPr>
            <a:r>
              <a:rPr lang="ar-EG" altLang="en-US" sz="3200" b="1" dirty="0"/>
              <a:t>الوصول إلى الاتفاق النهائي وتوقيعه.</a:t>
            </a:r>
          </a:p>
          <a:p>
            <a:pPr marL="0" indent="0" algn="just" rtl="1" eaLnBrk="1" hangingPunct="1">
              <a:lnSpc>
                <a:spcPct val="150000"/>
              </a:lnSpc>
              <a:buNone/>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2" descr="https://encrypted-tbn3.gstatic.com/images?q=tbn:ANd9GcSXGmgcHUxDF-jjYUAJdUe-2E4P0W96_Ik7r0AdgWBcB_86ZAWV">
            <a:extLst>
              <a:ext uri="{FF2B5EF4-FFF2-40B4-BE49-F238E27FC236}">
                <a16:creationId xmlns:a16="http://schemas.microsoft.com/office/drawing/2014/main" id="{7802DBB5-DFC2-64D1-AA1C-17F346C1AA0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6904" y="2907277"/>
            <a:ext cx="4286195" cy="3167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829753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descr="A black and blue text on a black background&#10;&#10;Description automatically generated">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4" descr="https://encrypted-tbn1.gstatic.com/images?q=tbn:ANd9GcS_MiXUrkhUewNllFCiSP7qy8SAan21U2gI7PiVsvO1JZIrxIGH">
            <a:extLst>
              <a:ext uri="{FF2B5EF4-FFF2-40B4-BE49-F238E27FC236}">
                <a16:creationId xmlns:a16="http://schemas.microsoft.com/office/drawing/2014/main" id="{6C6F2CBD-4CA1-F714-9A28-323D2DCD69A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3861" y="4087689"/>
            <a:ext cx="4426736" cy="26278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150" name="Rectangle 3">
            <a:extLst>
              <a:ext uri="{FF2B5EF4-FFF2-40B4-BE49-F238E27FC236}">
                <a16:creationId xmlns:a16="http://schemas.microsoft.com/office/drawing/2014/main" id="{A7808BB7-0855-9DFE-7381-8B78BD3B1C1B}"/>
              </a:ext>
            </a:extLst>
          </p:cNvPr>
          <p:cNvGraphicFramePr/>
          <p:nvPr>
            <p:extLst>
              <p:ext uri="{D42A27DB-BD31-4B8C-83A1-F6EECF244321}">
                <p14:modId xmlns:p14="http://schemas.microsoft.com/office/powerpoint/2010/main" val="3184275374"/>
              </p:ext>
            </p:extLst>
          </p:nvPr>
        </p:nvGraphicFramePr>
        <p:xfrm>
          <a:off x="551203" y="142451"/>
          <a:ext cx="11370185" cy="50023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1649152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descr="A black and blue text on a black background&#10;&#10;Description automatically generated">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4" descr="https://encrypted-tbn1.gstatic.com/images?q=tbn:ANd9GcS_MiXUrkhUewNllFCiSP7qy8SAan21U2gI7PiVsvO1JZIrxIGH">
            <a:extLst>
              <a:ext uri="{FF2B5EF4-FFF2-40B4-BE49-F238E27FC236}">
                <a16:creationId xmlns:a16="http://schemas.microsoft.com/office/drawing/2014/main" id="{6C6F2CBD-4CA1-F714-9A28-323D2DCD69A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3861" y="4087689"/>
            <a:ext cx="4426736" cy="26278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150" name="Rectangle 3">
            <a:extLst>
              <a:ext uri="{FF2B5EF4-FFF2-40B4-BE49-F238E27FC236}">
                <a16:creationId xmlns:a16="http://schemas.microsoft.com/office/drawing/2014/main" id="{A7808BB7-0855-9DFE-7381-8B78BD3B1C1B}"/>
              </a:ext>
            </a:extLst>
          </p:cNvPr>
          <p:cNvGraphicFramePr/>
          <p:nvPr>
            <p:extLst>
              <p:ext uri="{D42A27DB-BD31-4B8C-83A1-F6EECF244321}">
                <p14:modId xmlns:p14="http://schemas.microsoft.com/office/powerpoint/2010/main" val="3780597290"/>
              </p:ext>
            </p:extLst>
          </p:nvPr>
        </p:nvGraphicFramePr>
        <p:xfrm>
          <a:off x="551203" y="142451"/>
          <a:ext cx="11370185" cy="50023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5668204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solidFill>
                  <a:srgbClr val="0070C0"/>
                </a:solidFill>
              </a:rPr>
              <a:t>عناصر عملية التفاوض:</a:t>
            </a:r>
            <a:endParaRPr lang="en-US" altLang="en-US" sz="3200" b="1" dirty="0">
              <a:solidFill>
                <a:srgbClr val="0070C0"/>
              </a:solidFill>
            </a:endParaRPr>
          </a:p>
          <a:p>
            <a:pPr lvl="1" algn="just" rtl="1">
              <a:lnSpc>
                <a:spcPct val="150000"/>
              </a:lnSpc>
            </a:pPr>
            <a:r>
              <a:rPr lang="ar-EG" altLang="en-US" sz="3200" b="1" dirty="0">
                <a:solidFill>
                  <a:srgbClr val="C00000"/>
                </a:solidFill>
              </a:rPr>
              <a:t>درجة الانتفاع المتبادل  </a:t>
            </a:r>
            <a:r>
              <a:rPr lang="ar-EG" altLang="en-US" sz="3200" b="1" dirty="0"/>
              <a:t>بين طرفين أو أكثر حيث التفاوض في النهاية هو عملية متبادلة .</a:t>
            </a:r>
          </a:p>
          <a:p>
            <a:pPr lvl="1" algn="just" rtl="1">
              <a:lnSpc>
                <a:spcPct val="150000"/>
              </a:lnSpc>
            </a:pPr>
            <a:r>
              <a:rPr lang="ar-EG" altLang="en-US" sz="3200" b="1" dirty="0"/>
              <a:t>أن يكون </a:t>
            </a:r>
            <a:r>
              <a:rPr lang="ar-EG" altLang="en-US" sz="3200" b="1" dirty="0">
                <a:solidFill>
                  <a:srgbClr val="C00000"/>
                </a:solidFill>
              </a:rPr>
              <a:t>هناك خلاف </a:t>
            </a:r>
            <a:r>
              <a:rPr lang="ar-EG" altLang="en-US" sz="3200" b="1" dirty="0"/>
              <a:t>منظور بين الأطراف المتفاوضة، وإلا فما الداعي أصلاً من عملية التفاوض.</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059779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a:bodyPr>
          <a:lstStyle/>
          <a:p>
            <a:pPr marL="0" indent="0" algn="just" rtl="1" eaLnBrk="1" hangingPunct="1">
              <a:lnSpc>
                <a:spcPct val="150000"/>
              </a:lnSpc>
              <a:buNone/>
            </a:pPr>
            <a:r>
              <a:rPr lang="ar-EG" altLang="en-US" sz="3600" b="1" dirty="0">
                <a:solidFill>
                  <a:srgbClr val="0070C0"/>
                </a:solidFill>
              </a:rPr>
              <a:t>عناصر عملية التفاوض:</a:t>
            </a:r>
            <a:endParaRPr lang="en-US" altLang="en-US" sz="3600" b="1" dirty="0">
              <a:solidFill>
                <a:srgbClr val="0070C0"/>
              </a:solidFill>
            </a:endParaRPr>
          </a:p>
          <a:p>
            <a:pPr lvl="1" algn="just" rtl="1">
              <a:lnSpc>
                <a:spcPct val="150000"/>
              </a:lnSpc>
            </a:pPr>
            <a:r>
              <a:rPr lang="ar-EG" altLang="en-US" sz="3200" b="1" dirty="0">
                <a:solidFill>
                  <a:srgbClr val="C00000"/>
                </a:solidFill>
              </a:rPr>
              <a:t>تكافؤ الفرص للأطراف المتفاوضة</a:t>
            </a:r>
            <a:r>
              <a:rPr lang="ar-EG" altLang="en-US" sz="3200" b="1" dirty="0"/>
              <a:t>، فكل طرف في التفاوض لديه القدرة على المشاركة ومحاولة التأثير على الطرف الأخر خلال عملية التفاوض.</a:t>
            </a:r>
          </a:p>
          <a:p>
            <a:pPr lvl="1" algn="just" rtl="1">
              <a:lnSpc>
                <a:spcPct val="150000"/>
              </a:lnSpc>
            </a:pPr>
            <a:r>
              <a:rPr lang="ar-EG" altLang="en-US" sz="3200" b="1" dirty="0"/>
              <a:t>أن يكون </a:t>
            </a:r>
            <a:r>
              <a:rPr lang="ar-EG" altLang="en-US" sz="3200" b="1" dirty="0">
                <a:solidFill>
                  <a:srgbClr val="C00000"/>
                </a:solidFill>
              </a:rPr>
              <a:t>هنالك احتمال للاتفاق</a:t>
            </a:r>
            <a:r>
              <a:rPr lang="ar-EG" altLang="en-US" sz="3200" b="1" dirty="0"/>
              <a:t>، ففي عملية التفاوض توجد دائمًا مساحات للاختلافات، ولكن يجب أن يكون هنالك أيضًا مساحات للاتفاق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981559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800" b="1" dirty="0">
              <a:solidFill>
                <a:srgbClr val="0070C0"/>
              </a:solidFill>
            </a:endParaRPr>
          </a:p>
          <a:p>
            <a:pPr marL="0" indent="0" algn="just" rtl="1" eaLnBrk="1" hangingPunct="1">
              <a:lnSpc>
                <a:spcPct val="150000"/>
              </a:lnSpc>
              <a:buNone/>
            </a:pPr>
            <a:r>
              <a:rPr lang="ar-EG" altLang="en-US" sz="3600" b="1" dirty="0"/>
              <a:t>1. مرحلة الإعداد: يقوم كل طرف بالاستعداد لعملية التفاوض بفترة كافية عن طريق </a:t>
            </a:r>
            <a:r>
              <a:rPr lang="ar-EG" altLang="en-US" sz="3600" b="1" dirty="0">
                <a:solidFill>
                  <a:srgbClr val="C00000"/>
                </a:solidFill>
              </a:rPr>
              <a:t>جمع المعلومات </a:t>
            </a:r>
            <a:r>
              <a:rPr lang="ar-EG" altLang="en-US" sz="3600" b="1" dirty="0"/>
              <a:t>الضرورية عن الطرف الآخر.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75776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2. مرحلة تقييم البدائل : يجب على كل طرف أن </a:t>
            </a:r>
            <a:r>
              <a:rPr lang="ar-EG" altLang="en-US" sz="3600" b="1" dirty="0">
                <a:solidFill>
                  <a:srgbClr val="C00000"/>
                </a:solidFill>
              </a:rPr>
              <a:t>يحدد نقطة القبول </a:t>
            </a:r>
            <a:r>
              <a:rPr lang="ar-EG" altLang="en-US" sz="3600" b="1" dirty="0"/>
              <a:t>من وجهة نظره، ويحاول كل طرف تحديد ما يسمى </a:t>
            </a:r>
            <a:r>
              <a:rPr lang="ar-EG" altLang="en-US" sz="3600" b="1" dirty="0">
                <a:solidFill>
                  <a:srgbClr val="C00000"/>
                </a:solidFill>
              </a:rPr>
              <a:t>بمجال الاتفاق </a:t>
            </a:r>
            <a:r>
              <a:rPr lang="ar-EG" altLang="en-US" sz="3600" b="1" dirty="0"/>
              <a:t>وهي المساحة التي يمكن أن تكون مقبولة لطرفي التفاوض للوصول إلى اتفاق .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259064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3. مرحلة تحديد الاهتمامات: يكون هناك تقييم حقيقي لاهتمامات ومصالح الطرف المقابل وأخذها في الاعتبار.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4380052"/>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4. مرحلة المقايضة والمصالح المشتركة: يلجأ المتفاوضون إلى المقايضة لإشباع اهتمامات كل طرف (التوازن في المصالح المشتركة).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75242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600" b="1" dirty="0">
                <a:solidFill>
                  <a:srgbClr val="0070C0"/>
                </a:solidFill>
              </a:rPr>
              <a:t>نصائح لنجاح عملية التفاوض:</a:t>
            </a:r>
          </a:p>
          <a:p>
            <a:pPr marL="0" indent="0" algn="just" rtl="1" eaLnBrk="1" hangingPunct="1">
              <a:lnSpc>
                <a:spcPct val="150000"/>
              </a:lnSpc>
              <a:buNone/>
            </a:pPr>
            <a:endParaRPr lang="ar-EG" altLang="en-US" sz="400" b="1" dirty="0">
              <a:solidFill>
                <a:srgbClr val="0070C0"/>
              </a:solidFill>
            </a:endParaRPr>
          </a:p>
          <a:p>
            <a:pPr algn="just" rtl="1">
              <a:lnSpc>
                <a:spcPct val="150000"/>
              </a:lnSpc>
            </a:pPr>
            <a:r>
              <a:rPr lang="ar-EG" altLang="en-US" sz="3600" b="1" dirty="0"/>
              <a:t>العمل على إيجاد وصنع مناخ ودي جيد أو رسمي قدر الإمكان .</a:t>
            </a:r>
          </a:p>
          <a:p>
            <a:pPr algn="just" rtl="1">
              <a:lnSpc>
                <a:spcPct val="150000"/>
              </a:lnSpc>
            </a:pPr>
            <a:r>
              <a:rPr lang="ar-EG" altLang="en-US" sz="3600" b="1" dirty="0"/>
              <a:t>إعطاء الطرف الآخر انطباع بأنك حريص على المصالح المشتركة .</a:t>
            </a:r>
          </a:p>
          <a:p>
            <a:pPr algn="just" rtl="1">
              <a:lnSpc>
                <a:spcPct val="150000"/>
              </a:lnSpc>
            </a:pPr>
            <a:r>
              <a:rPr lang="ar-EG" altLang="en-US" sz="3600" b="1" dirty="0"/>
              <a:t>التمتع بآداب الحديث مع الاستماع الجيد للطرف الآخر .</a:t>
            </a:r>
          </a:p>
          <a:p>
            <a:pPr algn="just" rtl="1">
              <a:lnSpc>
                <a:spcPct val="150000"/>
              </a:lnSpc>
            </a:pPr>
            <a:r>
              <a:rPr lang="ar-EG" altLang="en-US" sz="3600" b="1" dirty="0"/>
              <a:t>عدم التسرع في الرد على آراء المفاوض الآخر .</a:t>
            </a:r>
          </a:p>
          <a:p>
            <a:pPr algn="just" rtl="1">
              <a:lnSpc>
                <a:spcPct val="150000"/>
              </a:lnSpc>
            </a:pPr>
            <a:r>
              <a:rPr lang="ar-EG" altLang="en-US" sz="3600" b="1" dirty="0"/>
              <a:t>عدم الدخول في تفاصيل فرعية  للموضوع بقدر الإمكان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6622739"/>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600" b="1" dirty="0">
                <a:solidFill>
                  <a:srgbClr val="0070C0"/>
                </a:solidFill>
              </a:rPr>
              <a:t>نصائح لنجاح عملية التفاوض:</a:t>
            </a:r>
          </a:p>
          <a:p>
            <a:pPr marL="0" indent="0" algn="just" rtl="1" eaLnBrk="1" hangingPunct="1">
              <a:lnSpc>
                <a:spcPct val="150000"/>
              </a:lnSpc>
              <a:buNone/>
            </a:pPr>
            <a:endParaRPr lang="ar-EG" altLang="en-US" sz="400" b="1" dirty="0">
              <a:solidFill>
                <a:srgbClr val="0070C0"/>
              </a:solidFill>
            </a:endParaRPr>
          </a:p>
          <a:p>
            <a:pPr algn="just" rtl="1">
              <a:lnSpc>
                <a:spcPct val="150000"/>
              </a:lnSpc>
            </a:pPr>
            <a:r>
              <a:rPr lang="ar-EG" altLang="en-US" sz="3600" b="1" dirty="0"/>
              <a:t>البدء بالموضوعات التي يتم الاتفاق عليها بسهولة مع الطرف الآخر .</a:t>
            </a:r>
          </a:p>
          <a:p>
            <a:pPr algn="just" rtl="1">
              <a:lnSpc>
                <a:spcPct val="150000"/>
              </a:lnSpc>
            </a:pPr>
            <a:r>
              <a:rPr lang="ar-EG" altLang="en-US" sz="3600" b="1" dirty="0"/>
              <a:t>إعطاء الفرصة كاملة للطرف الآخر ليعرض موقفه .</a:t>
            </a:r>
          </a:p>
          <a:p>
            <a:pPr algn="just" rtl="1">
              <a:lnSpc>
                <a:spcPct val="170000"/>
              </a:lnSpc>
            </a:pPr>
            <a:r>
              <a:rPr lang="ar-EG" altLang="en-US" sz="3600" b="1" dirty="0"/>
              <a:t>اتباع المبادئ العملية في عرض إدارة المعلومات .</a:t>
            </a:r>
          </a:p>
          <a:p>
            <a:pPr algn="just" rtl="1">
              <a:lnSpc>
                <a:spcPct val="170000"/>
              </a:lnSpc>
            </a:pPr>
            <a:r>
              <a:rPr lang="ar-EG" altLang="en-US" sz="3600" b="1" dirty="0"/>
              <a:t>حاول أن يتصف حديثك بالصدق والثقة أثناء الحديث .</a:t>
            </a:r>
          </a:p>
          <a:p>
            <a:pPr algn="just" rtl="1">
              <a:lnSpc>
                <a:spcPct val="150000"/>
              </a:lnSpc>
            </a:pPr>
            <a:r>
              <a:rPr lang="ar-EG" altLang="en-US" sz="3600" b="1" dirty="0"/>
              <a:t>حاول الوصول إلى حل وسط إذ لم تستطع تحقيق أهدافك التفاوضية كاملة .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973203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300" b="1" dirty="0">
                <a:solidFill>
                  <a:srgbClr val="0070C0"/>
                </a:solidFill>
              </a:rPr>
              <a:t>نصائح لنجاح عملية التفاوض:</a:t>
            </a:r>
          </a:p>
          <a:p>
            <a:pPr algn="just" rtl="1">
              <a:lnSpc>
                <a:spcPct val="150000"/>
              </a:lnSpc>
            </a:pPr>
            <a:r>
              <a:rPr lang="ar-EG" altLang="en-US" sz="3100" b="1" dirty="0">
                <a:solidFill>
                  <a:srgbClr val="FF0000"/>
                </a:solidFill>
              </a:rPr>
              <a:t>التفاوض المقصود هو اربح – اربح </a:t>
            </a:r>
          </a:p>
          <a:p>
            <a:pPr algn="just" rtl="1">
              <a:lnSpc>
                <a:spcPct val="150000"/>
              </a:lnSpc>
            </a:pPr>
            <a:r>
              <a:rPr lang="ar-EG" altLang="en-US" sz="3100" b="1" dirty="0"/>
              <a:t> لا تبالغ في رد الفعل ولا تكن عاطفيًا </a:t>
            </a:r>
          </a:p>
          <a:p>
            <a:pPr algn="just" rtl="1">
              <a:lnSpc>
                <a:spcPct val="150000"/>
              </a:lnSpc>
            </a:pPr>
            <a:r>
              <a:rPr lang="ar-EG" altLang="en-US" sz="3100" b="1" dirty="0"/>
              <a:t>لا تفقد الصبر ولا تكن منفرًا أو استفزازيًا </a:t>
            </a:r>
          </a:p>
          <a:p>
            <a:pPr algn="just" rtl="1">
              <a:lnSpc>
                <a:spcPct val="150000"/>
              </a:lnSpc>
            </a:pPr>
            <a:r>
              <a:rPr lang="ar-EG" altLang="en-US" sz="3100" b="1" dirty="0"/>
              <a:t>لا تضغط أكثر من اللازم</a:t>
            </a:r>
          </a:p>
          <a:p>
            <a:pPr algn="just" rtl="1">
              <a:lnSpc>
                <a:spcPct val="150000"/>
              </a:lnSpc>
            </a:pPr>
            <a:r>
              <a:rPr lang="ar-EG" altLang="en-US" sz="3100" b="1" dirty="0"/>
              <a:t>لا توافق أبدا على شيء لا تريده وكن دبلوماسيًا في التعبير عن الرفض أو عدم الموافقة </a:t>
            </a:r>
          </a:p>
          <a:p>
            <a:pPr algn="just" rtl="1">
              <a:lnSpc>
                <a:spcPct val="150000"/>
              </a:lnSpc>
            </a:pPr>
            <a:r>
              <a:rPr lang="ar-EG" altLang="en-US" sz="3100" b="1" dirty="0"/>
              <a:t>تدرج في منح الامتيازات بطريقة تصاعدية وبالتبادل</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265185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12481" y="525371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بناء الشخصية المقنعة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person standing at a podium&#10;&#10;Description automatically generated">
            <a:extLst>
              <a:ext uri="{FF2B5EF4-FFF2-40B4-BE49-F238E27FC236}">
                <a16:creationId xmlns:a16="http://schemas.microsoft.com/office/drawing/2014/main" id="{5784AF42-3FFD-84E2-7767-DC34AD562D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62250" y="1208379"/>
            <a:ext cx="6667500" cy="3810000"/>
          </a:xfrm>
          <a:prstGeom prst="rect">
            <a:avLst/>
          </a:prstGeom>
        </p:spPr>
      </p:pic>
    </p:spTree>
    <p:extLst>
      <p:ext uri="{BB962C8B-B14F-4D97-AF65-F5344CB8AC3E}">
        <p14:creationId xmlns:p14="http://schemas.microsoft.com/office/powerpoint/2010/main" val="4190936705"/>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300" b="1" dirty="0">
                <a:solidFill>
                  <a:srgbClr val="0070C0"/>
                </a:solidFill>
              </a:rPr>
              <a:t>كيفية بناء الثقة في النفس:</a:t>
            </a:r>
          </a:p>
          <a:p>
            <a:pPr algn="just" rtl="1">
              <a:lnSpc>
                <a:spcPct val="150000"/>
              </a:lnSpc>
            </a:pPr>
            <a:r>
              <a:rPr lang="ar-EG" altLang="en-US" sz="3100" b="1" dirty="0"/>
              <a:t>حتى تكون شخصًا </a:t>
            </a:r>
            <a:r>
              <a:rPr lang="ar-EG" altLang="en-US" sz="3100" b="1" dirty="0">
                <a:solidFill>
                  <a:srgbClr val="C00000"/>
                </a:solidFill>
              </a:rPr>
              <a:t>مقنعًا ومؤثرًا في الآخرين </a:t>
            </a:r>
            <a:r>
              <a:rPr lang="ar-EG" altLang="en-US" sz="3100" b="1" dirty="0"/>
              <a:t>فإنه يجب </a:t>
            </a:r>
            <a:r>
              <a:rPr lang="ar-EG" altLang="en-US" sz="3100" b="1" dirty="0">
                <a:solidFill>
                  <a:srgbClr val="C00000"/>
                </a:solidFill>
              </a:rPr>
              <a:t>بناء ثقتك في نفسك</a:t>
            </a:r>
            <a:r>
              <a:rPr lang="ar-EG" altLang="en-US" sz="3100" b="1" dirty="0"/>
              <a:t> في البداية وحتى تكون كلماتك لها الوقع الذي تريده على من تخاطبهم. </a:t>
            </a:r>
          </a:p>
          <a:p>
            <a:pPr algn="just" rtl="1">
              <a:lnSpc>
                <a:spcPct val="150000"/>
              </a:lnSpc>
            </a:pPr>
            <a:r>
              <a:rPr lang="ar-EG" altLang="en-US" sz="3100" b="1" dirty="0"/>
              <a:t>إذ تعتبر </a:t>
            </a:r>
            <a:r>
              <a:rPr lang="ar-EG" altLang="en-US" sz="3100" b="1" dirty="0">
                <a:solidFill>
                  <a:srgbClr val="C00000"/>
                </a:solidFill>
              </a:rPr>
              <a:t>الثقة بالنفس </a:t>
            </a:r>
            <a:r>
              <a:rPr lang="ar-EG" altLang="en-US" sz="3100" b="1" dirty="0"/>
              <a:t>من أبرز عناصر المعنويات والإرادة ومن عوامل الانتصار وتأخذ الثقة بالنفس موقعها المتميز في بناء وصقل الشخصية باعتبارها عنصرًا رئيسيًا في </a:t>
            </a:r>
            <a:r>
              <a:rPr lang="ar-EG" altLang="en-US" sz="3100" b="1" dirty="0">
                <a:solidFill>
                  <a:srgbClr val="C00000"/>
                </a:solidFill>
              </a:rPr>
              <a:t>رفع الروح المعنوية والإرادة </a:t>
            </a:r>
            <a:r>
              <a:rPr lang="ar-EG" altLang="en-US" sz="3100" b="1" dirty="0"/>
              <a:t>وهي عامل هام في مجال تحقيق التفوق الذي يركز بدوره على المعنويات والإرادة والروح الفعالة لدى الأفراد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360213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300" b="1" dirty="0">
                <a:solidFill>
                  <a:srgbClr val="0070C0"/>
                </a:solidFill>
              </a:rPr>
              <a:t>كيفية بناء الثقة في النفس:</a:t>
            </a:r>
          </a:p>
          <a:p>
            <a:pPr algn="just" rtl="1">
              <a:lnSpc>
                <a:spcPct val="150000"/>
              </a:lnSpc>
            </a:pPr>
            <a:r>
              <a:rPr lang="ar-EG" altLang="en-US" sz="3100" b="1" dirty="0">
                <a:solidFill>
                  <a:srgbClr val="C00000"/>
                </a:solidFill>
              </a:rPr>
              <a:t>وللروح المعنوية قواعد وعوامل </a:t>
            </a:r>
            <a:r>
              <a:rPr lang="ar-EG" altLang="en-US" sz="3100" b="1" dirty="0"/>
              <a:t>ونتائج ومظاهر على الفرد تجعله يعبر عن نفسه من خلالها. </a:t>
            </a:r>
          </a:p>
          <a:p>
            <a:pPr algn="just" rtl="1">
              <a:lnSpc>
                <a:spcPct val="150000"/>
              </a:lnSpc>
            </a:pPr>
            <a:r>
              <a:rPr lang="ar-EG" altLang="en-US" sz="3100" b="1" dirty="0"/>
              <a:t>ونجد أن </a:t>
            </a:r>
            <a:r>
              <a:rPr lang="ar-EG" altLang="en-US" sz="3100" b="1" dirty="0">
                <a:solidFill>
                  <a:srgbClr val="C00000"/>
                </a:solidFill>
              </a:rPr>
              <a:t>قواعد المعنويات هي العقيدة والقيادة والإرادة والتدريب</a:t>
            </a:r>
            <a:r>
              <a:rPr lang="ar-EG" altLang="en-US" sz="3100" b="1" dirty="0"/>
              <a:t>، وتعتبر الثقة بالنفس أساس لابد من الاعتماد عليه في بناء الشخصية لما يمثله من داعم وركيزة أساسية يتم من خلالها بناء البيت الداخلي وتقويته، وحينئذ نتمكن من استخدام هذه القوة المعنوية الداخلية في اتخاذ القرارات البناءة الصحيحة واستعمالها في التأثير على الآخرين وإقناعهم بما نرغب به ونريد منهم تحقيقه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608462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300" b="1" dirty="0">
                <a:solidFill>
                  <a:srgbClr val="0070C0"/>
                </a:solidFill>
              </a:rPr>
              <a:t>أشكال الثقة:</a:t>
            </a:r>
          </a:p>
          <a:p>
            <a:pPr algn="just" rtl="1">
              <a:lnSpc>
                <a:spcPct val="150000"/>
              </a:lnSpc>
            </a:pPr>
            <a:r>
              <a:rPr lang="ar-EG" altLang="en-US" sz="3100" b="1" dirty="0"/>
              <a:t>هناك أشكال عديدة للثقة يمكن للفرد التعامل معها وإن كانت في الأساس تنبع من الثقة بالنفس إلا أنها أشكالاً مهمة نواجهها، ولابد لنا من التعامل معها ومن أبرزها ما يلي :</a:t>
            </a:r>
          </a:p>
          <a:p>
            <a:pPr marL="0" indent="0" algn="just" rtl="1">
              <a:lnSpc>
                <a:spcPct val="150000"/>
              </a:lnSpc>
              <a:buNone/>
            </a:pPr>
            <a:r>
              <a:rPr lang="ar-EG" altLang="en-US" sz="3100" b="1" dirty="0"/>
              <a:t>1- </a:t>
            </a:r>
            <a:r>
              <a:rPr lang="ar-EG" altLang="en-US" sz="3100" b="1" dirty="0">
                <a:solidFill>
                  <a:srgbClr val="C00000"/>
                </a:solidFill>
              </a:rPr>
              <a:t>الثقة بالجماعة</a:t>
            </a:r>
            <a:r>
              <a:rPr lang="ar-EG" altLang="en-US" sz="3100" b="1" dirty="0"/>
              <a:t>: وتتكون من مجالات منها ثقة الفرد بالجماعة ودوره فيها يظهر عبر </a:t>
            </a:r>
            <a:r>
              <a:rPr lang="ar-EG" altLang="en-US" sz="3100" b="1" dirty="0">
                <a:solidFill>
                  <a:srgbClr val="C00000"/>
                </a:solidFill>
              </a:rPr>
              <a:t>رضا الفرد عن دوره في هذه الجماعة وعلاقته معها </a:t>
            </a:r>
            <a:r>
              <a:rPr lang="ar-EG" altLang="en-US" sz="3100" b="1" dirty="0"/>
              <a:t>والرغبة في الاستمرار </a:t>
            </a:r>
            <a:r>
              <a:rPr lang="ar-EG" altLang="en-US" sz="3100" b="1" dirty="0">
                <a:solidFill>
                  <a:srgbClr val="C00000"/>
                </a:solidFill>
              </a:rPr>
              <a:t>بالعمل الإيجابي </a:t>
            </a:r>
            <a:r>
              <a:rPr lang="ar-EG" altLang="en-US" sz="3100" b="1" dirty="0"/>
              <a:t>والشعور بثقته في الجماعة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2929412"/>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300" b="1" dirty="0">
                <a:solidFill>
                  <a:srgbClr val="0070C0"/>
                </a:solidFill>
              </a:rPr>
              <a:t>أشكال الثقة:</a:t>
            </a:r>
          </a:p>
          <a:p>
            <a:pPr marL="0" indent="0" algn="just" rtl="1">
              <a:lnSpc>
                <a:spcPct val="150000"/>
              </a:lnSpc>
              <a:buNone/>
            </a:pPr>
            <a:r>
              <a:rPr lang="ar-EG" altLang="en-US" sz="3100" b="1" dirty="0"/>
              <a:t>2- </a:t>
            </a:r>
            <a:r>
              <a:rPr lang="ar-EG" altLang="en-US" sz="3100" b="1" dirty="0">
                <a:solidFill>
                  <a:srgbClr val="C00000"/>
                </a:solidFill>
              </a:rPr>
              <a:t>الثقة بالسلطة</a:t>
            </a:r>
            <a:r>
              <a:rPr lang="ar-EG" altLang="en-US" sz="3100" b="1" dirty="0"/>
              <a:t>: ومنها شعور الفرد </a:t>
            </a:r>
            <a:r>
              <a:rPr lang="ar-EG" altLang="en-US" sz="3100" b="1" dirty="0">
                <a:solidFill>
                  <a:srgbClr val="C00000"/>
                </a:solidFill>
              </a:rPr>
              <a:t>بتمثيل السلطة له وشعوره بأهمية مكانته </a:t>
            </a:r>
            <a:r>
              <a:rPr lang="ar-EG" altLang="en-US" sz="3100" b="1" dirty="0"/>
              <a:t>ورأيه لديها وشعوره بولائه للأنظمة والقوانين وشعوره بعدالتها الذي يولد الثقة فيها، وضرورة حمايتها والدفاع عنها.</a:t>
            </a:r>
          </a:p>
          <a:p>
            <a:pPr marL="0" indent="0" algn="just" rtl="1">
              <a:lnSpc>
                <a:spcPct val="150000"/>
              </a:lnSpc>
              <a:buNone/>
            </a:pPr>
            <a:r>
              <a:rPr lang="ar-EG" altLang="en-US" sz="3100" b="1" dirty="0"/>
              <a:t>3- </a:t>
            </a:r>
            <a:r>
              <a:rPr lang="ar-EG" altLang="en-US" sz="3100" b="1" dirty="0">
                <a:solidFill>
                  <a:srgbClr val="C00000"/>
                </a:solidFill>
              </a:rPr>
              <a:t>الثقة بالنفس</a:t>
            </a:r>
            <a:r>
              <a:rPr lang="ar-EG" altLang="en-US" sz="3100" b="1" dirty="0"/>
              <a:t>: وتتشكل من مجموعة عوامل وإن كانت في الأساس مثل سائر نواحي الشخصية الإنسانية التي </a:t>
            </a:r>
            <a:r>
              <a:rPr lang="ar-EG" altLang="en-US" sz="3100" b="1" dirty="0">
                <a:solidFill>
                  <a:srgbClr val="C00000"/>
                </a:solidFill>
              </a:rPr>
              <a:t>تخضع للاستعدادات الوراثية أولاً ثم للمكتسبات الاجتماعية والبيئية </a:t>
            </a:r>
            <a:r>
              <a:rPr lang="ar-EG" altLang="en-US" sz="3100"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0463211"/>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00468"/>
            <a:ext cx="9852891" cy="5119528"/>
          </a:xfrm>
          <a:solidFill>
            <a:schemeClr val="bg1"/>
          </a:solidFill>
        </p:spPr>
        <p:txBody>
          <a:bodyPr>
            <a:normAutofit fontScale="77500" lnSpcReduction="20000"/>
          </a:bodyPr>
          <a:lstStyle/>
          <a:p>
            <a:pPr marL="0" indent="0" algn="just" rtl="1" eaLnBrk="1" hangingPunct="1">
              <a:lnSpc>
                <a:spcPct val="150000"/>
              </a:lnSpc>
              <a:buNone/>
            </a:pPr>
            <a:r>
              <a:rPr lang="ar-EG" altLang="en-US" sz="4600" b="1" dirty="0">
                <a:solidFill>
                  <a:srgbClr val="0070C0"/>
                </a:solidFill>
              </a:rPr>
              <a:t>الثقة وبناء القدرات:</a:t>
            </a:r>
          </a:p>
          <a:p>
            <a:pPr marL="0" indent="0" algn="just" rtl="1">
              <a:lnSpc>
                <a:spcPct val="150000"/>
              </a:lnSpc>
              <a:buNone/>
            </a:pPr>
            <a:r>
              <a:rPr lang="ar-EG" altLang="en-US" sz="3100" b="1" dirty="0"/>
              <a:t>هناك العديد من القدرات الشخصية التي يحتاج الفرد إلى بنائها وتقويتها حتى يرتقي بمستوى شخصيته وبالتالي يستطيع إيصال أفكاره وآرائه بصورة أكبر قربًا من قلوب الآخرين، ومن هذه القدرات: القدرة النفسية، والقدرة العقلية والفكرية، والقدرة الروحية .</a:t>
            </a:r>
          </a:p>
          <a:p>
            <a:pPr algn="just" rtl="1">
              <a:lnSpc>
                <a:spcPct val="150000"/>
              </a:lnSpc>
            </a:pPr>
            <a:r>
              <a:rPr lang="ar-EG" altLang="en-US" sz="3100" b="1" dirty="0">
                <a:solidFill>
                  <a:srgbClr val="C00000"/>
                </a:solidFill>
              </a:rPr>
              <a:t>القدرة النفسية</a:t>
            </a:r>
            <a:r>
              <a:rPr lang="ar-EG" altLang="en-US" sz="3100" b="1" dirty="0"/>
              <a:t>: وتتشكل من خلال اكتساب المهارات النفسية المختلفة بما فيها تقوية عناصر الشخصية وصفاتها الإيجابية وكذلك </a:t>
            </a:r>
            <a:r>
              <a:rPr lang="ar-EG" altLang="en-US" sz="3100" b="1" dirty="0">
                <a:solidFill>
                  <a:srgbClr val="C00000"/>
                </a:solidFill>
              </a:rPr>
              <a:t>اكتساب العادات النفسية السليمة مثل تقبل الآخرين ومحبتهم والمبادرة الإيجابية تجاه الآخرين</a:t>
            </a:r>
            <a:r>
              <a:rPr lang="ar-EG" altLang="en-US" sz="3100" b="1" dirty="0"/>
              <a:t>، والفهم السليم الواقعي لنفسه والآخرين وللظروف والأحداث بحيث لا يكون هناك تهويل وتعظيم للأمور وإنما إدراكها بحجمها الطبيعي والتعود على امتصاص الصدمات مما يؤمن الثبات النفسي والاتزان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4342295"/>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500" b="1" dirty="0">
                <a:solidFill>
                  <a:srgbClr val="0070C0"/>
                </a:solidFill>
              </a:rPr>
              <a:t>الثقة وبناء القدرات:</a:t>
            </a:r>
          </a:p>
          <a:p>
            <a:pPr algn="just" rtl="1">
              <a:lnSpc>
                <a:spcPct val="150000"/>
              </a:lnSpc>
            </a:pPr>
            <a:r>
              <a:rPr lang="ar-EG" altLang="en-US" sz="3100" b="1" dirty="0"/>
              <a:t>القدرة العقلية والفكرية: وتعكسها </a:t>
            </a:r>
            <a:r>
              <a:rPr lang="ar-EG" altLang="en-US" sz="3100" b="1" dirty="0">
                <a:solidFill>
                  <a:srgbClr val="C00000"/>
                </a:solidFill>
              </a:rPr>
              <a:t>درجة المعرفة ومستوى التثقيف والتعليم والتدريب </a:t>
            </a:r>
            <a:r>
              <a:rPr lang="ar-EG" altLang="en-US" sz="3100" b="1" dirty="0"/>
              <a:t>مع تراكم الخبرات واكتساب المهارات العقلية والفكرية وما يمكن تسميته بالذكاء المتعلم .</a:t>
            </a:r>
          </a:p>
          <a:p>
            <a:pPr algn="just" rtl="1">
              <a:lnSpc>
                <a:spcPct val="150000"/>
              </a:lnSpc>
            </a:pPr>
            <a:r>
              <a:rPr lang="ar-EG" altLang="en-US" sz="3100" b="1" dirty="0"/>
              <a:t>القدرة الروحية: وتنبع من </a:t>
            </a:r>
            <a:r>
              <a:rPr lang="ar-EG" altLang="en-US" sz="3100" b="1" dirty="0">
                <a:solidFill>
                  <a:srgbClr val="C00000"/>
                </a:solidFill>
              </a:rPr>
              <a:t>درجة الاعتقاد في المبادئ والقيم المختلفة والثقة بالهدف </a:t>
            </a:r>
            <a:r>
              <a:rPr lang="ar-EG" altLang="en-US" sz="3100" b="1" dirty="0"/>
              <a:t>الذي يرغب الوصول إليه من خلال التعلم، والتربية البيتية، والمدرسية، والاجتماعية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2828208"/>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300" b="1" dirty="0">
                <a:solidFill>
                  <a:srgbClr val="0070C0"/>
                </a:solidFill>
              </a:rPr>
              <a:t>مظاهر الثقة بالنفس:</a:t>
            </a:r>
          </a:p>
          <a:p>
            <a:pPr marL="0" indent="0" algn="just" rtl="1">
              <a:lnSpc>
                <a:spcPct val="150000"/>
              </a:lnSpc>
              <a:buNone/>
            </a:pPr>
            <a:r>
              <a:rPr lang="ar-EG" altLang="en-US" sz="3100" b="1" dirty="0"/>
              <a:t>1- القدرة الفائقة في التماسك وعدم الارتباك</a:t>
            </a:r>
          </a:p>
          <a:p>
            <a:pPr marL="0" indent="0" algn="just" rtl="1">
              <a:lnSpc>
                <a:spcPct val="150000"/>
              </a:lnSpc>
              <a:buNone/>
            </a:pPr>
            <a:r>
              <a:rPr lang="ar-EG" altLang="en-US" sz="3100" b="1" dirty="0"/>
              <a:t>2- البراعة في الأعمال الصائبة والمبتكرة</a:t>
            </a:r>
          </a:p>
          <a:p>
            <a:pPr marL="0" indent="0" algn="just" rtl="1">
              <a:lnSpc>
                <a:spcPct val="150000"/>
              </a:lnSpc>
              <a:buNone/>
            </a:pPr>
            <a:r>
              <a:rPr lang="ar-EG" altLang="en-US" sz="3100" b="1" dirty="0"/>
              <a:t>3- التفاؤل بالنجاح والإيمان بالتوفيق </a:t>
            </a:r>
          </a:p>
          <a:p>
            <a:pPr marL="0" indent="0" algn="just" rtl="1">
              <a:lnSpc>
                <a:spcPct val="150000"/>
              </a:lnSpc>
              <a:buNone/>
            </a:pPr>
            <a:r>
              <a:rPr lang="ar-EG" altLang="en-US" sz="3100" b="1" dirty="0"/>
              <a:t>4- القوة والإصرار والحماس في تنفيذ المهام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cartoon character standing at a podium&#10;&#10;Description automatically generated">
            <a:extLst>
              <a:ext uri="{FF2B5EF4-FFF2-40B4-BE49-F238E27FC236}">
                <a16:creationId xmlns:a16="http://schemas.microsoft.com/office/drawing/2014/main" id="{532ED0F0-AC44-7704-FA36-CE37469001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5515" y="3015070"/>
            <a:ext cx="2940819" cy="2940819"/>
          </a:xfrm>
          <a:prstGeom prst="rect">
            <a:avLst/>
          </a:prstGeom>
        </p:spPr>
      </p:pic>
    </p:spTree>
    <p:extLst>
      <p:ext uri="{BB962C8B-B14F-4D97-AF65-F5344CB8AC3E}">
        <p14:creationId xmlns:p14="http://schemas.microsoft.com/office/powerpoint/2010/main" val="2608437629"/>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300" b="1" dirty="0">
                <a:solidFill>
                  <a:srgbClr val="0070C0"/>
                </a:solidFill>
              </a:rPr>
              <a:t>مظاهر الثقة بالنفس:</a:t>
            </a:r>
          </a:p>
          <a:p>
            <a:pPr marL="0" indent="0" algn="just" rtl="1">
              <a:lnSpc>
                <a:spcPct val="150000"/>
              </a:lnSpc>
              <a:buNone/>
            </a:pPr>
            <a:r>
              <a:rPr lang="ar-EG" altLang="en-US" sz="3100" b="1" dirty="0"/>
              <a:t>5- القدرة على تركيز الانتباه </a:t>
            </a:r>
          </a:p>
          <a:p>
            <a:pPr marL="0" indent="0" algn="just" rtl="1">
              <a:lnSpc>
                <a:spcPct val="150000"/>
              </a:lnSpc>
              <a:buNone/>
            </a:pPr>
            <a:r>
              <a:rPr lang="ar-EG" altLang="en-US" sz="3100" b="1" dirty="0"/>
              <a:t>6- التعاون في الأعمال المشتركة</a:t>
            </a:r>
          </a:p>
          <a:p>
            <a:pPr marL="0" indent="0" algn="just" rtl="1">
              <a:lnSpc>
                <a:spcPct val="150000"/>
              </a:lnSpc>
              <a:buNone/>
            </a:pPr>
            <a:r>
              <a:rPr lang="ar-EG" altLang="en-US" sz="3100" b="1" dirty="0"/>
              <a:t>7- الوضوح والثبات </a:t>
            </a:r>
          </a:p>
          <a:p>
            <a:pPr marL="0" indent="0" algn="just" rtl="1">
              <a:lnSpc>
                <a:spcPct val="150000"/>
              </a:lnSpc>
              <a:buNone/>
            </a:pPr>
            <a:r>
              <a:rPr lang="ar-EG" altLang="en-US" sz="3100" b="1" dirty="0"/>
              <a:t>8- عدم التردد والشك</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cartoon character standing at a podium&#10;&#10;Description automatically generated">
            <a:extLst>
              <a:ext uri="{FF2B5EF4-FFF2-40B4-BE49-F238E27FC236}">
                <a16:creationId xmlns:a16="http://schemas.microsoft.com/office/drawing/2014/main" id="{AD6FD0F8-76AC-6FF0-3515-67C523E272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5515" y="3015070"/>
            <a:ext cx="2940819" cy="2940819"/>
          </a:xfrm>
          <a:prstGeom prst="rect">
            <a:avLst/>
          </a:prstGeom>
        </p:spPr>
      </p:pic>
    </p:spTree>
    <p:extLst>
      <p:ext uri="{BB962C8B-B14F-4D97-AF65-F5344CB8AC3E}">
        <p14:creationId xmlns:p14="http://schemas.microsoft.com/office/powerpoint/2010/main" val="574827961"/>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ctr" rtl="1" eaLnBrk="1" hangingPunct="1">
              <a:lnSpc>
                <a:spcPct val="150000"/>
              </a:lnSpc>
              <a:buNone/>
            </a:pPr>
            <a:r>
              <a:rPr lang="ar-SA" altLang="en-US" sz="4400" dirty="0">
                <a:solidFill>
                  <a:srgbClr val="6666FF"/>
                </a:solidFill>
                <a:cs typeface="Monotype Koufi" pitchFamily="2" charset="-78"/>
              </a:rPr>
              <a:t>الإصرار على الحق يبني قوة الشخصية</a:t>
            </a:r>
            <a:endParaRPr lang="ar-EG" altLang="en-US" b="1" dirty="0">
              <a:solidFill>
                <a:srgbClr val="0070C0"/>
              </a:solidFill>
            </a:endParaRPr>
          </a:p>
          <a:p>
            <a:pPr algn="just" rtl="1">
              <a:lnSpc>
                <a:spcPct val="150000"/>
              </a:lnSpc>
            </a:pPr>
            <a:r>
              <a:rPr lang="ar-EG" altLang="en-US" sz="3100" b="1" dirty="0"/>
              <a:t>أحد أهم المقومات التي تساعد في بناء قوة الشخصية المقنعة هي الإصرار على الحق وعدم التنازل في أي حق تعتبره صادقًا ومحقًا لآرائك وأهدافك بشكل عام، والإصرار على الحق يساعد في بناء القوام والقوة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4951868"/>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5037276"/>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الحوار</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المفهوم – الأهداف –الآداب - المراحل – المعوقات</a:t>
            </a:r>
            <a:r>
              <a:rPr lang="ar-EG" sz="2400" b="1" kern="100" dirty="0">
                <a:latin typeface="Calibri" panose="020F0502020204030204" pitchFamily="34" charset="0"/>
                <a:ea typeface="Calibri" panose="020F0502020204030204" pitchFamily="34" charset="0"/>
                <a:cs typeface="Times New Roman" panose="02020603050405020304" pitchFamily="18" charset="0"/>
              </a:rPr>
              <a:t>- </a:t>
            </a: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سمات المحاور الجيد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التفاوض </a:t>
            </a:r>
          </a:p>
          <a:p>
            <a:pPr marL="1200150" lvl="2" indent="-285750" algn="just" rtl="1">
              <a:spcAft>
                <a:spcPts val="800"/>
              </a:spcAft>
              <a:buFont typeface="Wingdings" panose="05000000000000000000" pitchFamily="2" charset="2"/>
              <a:buChar char="ü"/>
            </a:pPr>
            <a:r>
              <a:rPr lang="ar-EG" sz="2400" b="1" kern="100" dirty="0">
                <a:latin typeface="Calibri" panose="020F0502020204030204" pitchFamily="34" charset="0"/>
                <a:ea typeface="Calibri" panose="020F0502020204030204" pitchFamily="34" charset="0"/>
                <a:cs typeface="Times New Roman" panose="02020603050405020304" pitchFamily="18" charset="0"/>
              </a:rPr>
              <a:t>المفهوم – الشروط - خطوات عملية التفاوض - سمات المفاوض الناجح – عناصر ومراحل عملية التفاوض - نصائح لنجاح عملية التفاوض</a:t>
            </a:r>
            <a:endParaRPr lang="ar-EG"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‬بناء الشخصية المقنعة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مهارات الإقناع (2)</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CDDBD6E-93A1-C373-73AA-C3836CC4E62A}"/>
              </a:ext>
            </a:extLst>
          </p:cNvPr>
          <p:cNvSpPr txBox="1"/>
          <p:nvPr/>
        </p:nvSpPr>
        <p:spPr>
          <a:xfrm>
            <a:off x="8107016" y="158411"/>
            <a:ext cx="1115474" cy="646331"/>
          </a:xfrm>
          <a:prstGeom prst="rect">
            <a:avLst/>
          </a:prstGeom>
          <a:noFill/>
        </p:spPr>
        <p:txBody>
          <a:bodyPr wrap="square" rtlCol="0">
            <a:spAutoFit/>
          </a:bodyPr>
          <a:lstStyle/>
          <a:p>
            <a:pPr algn="r" rtl="1"/>
            <a:r>
              <a:rPr lang="ar-EG" sz="3600" b="1" dirty="0">
                <a:latin typeface="Times New Roman" panose="02020603050405020304" pitchFamily="18" charset="0"/>
                <a:cs typeface="Times New Roman" panose="02020603050405020304" pitchFamily="18" charset="0"/>
              </a:rPr>
              <a:t>خاتمة</a:t>
            </a:r>
          </a:p>
        </p:txBody>
      </p:sp>
    </p:spTree>
    <p:extLst>
      <p:ext uri="{BB962C8B-B14F-4D97-AF65-F5344CB8AC3E}">
        <p14:creationId xmlns:p14="http://schemas.microsoft.com/office/powerpoint/2010/main" val="526605926"/>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لاكاني،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سيالديني، روبرت؛ الأيوبي، سامر. (2060).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https://books4arabs.com/B7/books4arab.com.BOOK0606.pdf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بورج،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(2008).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525258" y="1536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المراجع المقترحة للمقرر</a:t>
            </a:r>
          </a:p>
        </p:txBody>
      </p:sp>
      <p:pic>
        <p:nvPicPr>
          <p:cNvPr id="4" name="Picture 3">
            <a:extLst>
              <a:ext uri="{FF2B5EF4-FFF2-40B4-BE49-F238E27FC236}">
                <a16:creationId xmlns:a16="http://schemas.microsoft.com/office/drawing/2014/main" id="{5925A42E-10AB-7A22-03C6-0AD771A8AB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5" name="TextBox 4">
            <a:extLst>
              <a:ext uri="{FF2B5EF4-FFF2-40B4-BE49-F238E27FC236}">
                <a16:creationId xmlns:a16="http://schemas.microsoft.com/office/drawing/2014/main" id="{E040C512-7378-2803-33CF-3C41C4A3764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id="{E03CDC3C-35EC-5167-5E25-34E461D06306}"/>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C8A1B50-8122-52F8-1F0C-B26C313746B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7DF8F10F-4935-CB76-4A97-FCE1DDEB457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5046E18D-52DD-60A9-D49D-CB1D76C6F55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0" y="0"/>
            <a:ext cx="12192000" cy="6867123"/>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1175" y="169001"/>
            <a:ext cx="2758843" cy="753090"/>
          </a:xfrm>
          <a:prstGeom prst="rect">
            <a:avLst/>
          </a:prstGeom>
        </p:spPr>
      </p:pic>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8">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
        <p:nvSpPr>
          <p:cNvPr id="7" name="TextBox 6">
            <a:extLst>
              <a:ext uri="{FF2B5EF4-FFF2-40B4-BE49-F238E27FC236}">
                <a16:creationId xmlns:a16="http://schemas.microsoft.com/office/drawing/2014/main" id="{9FECB788-192F-112A-65B1-292BEF86C3A0}"/>
              </a:ext>
            </a:extLst>
          </p:cNvPr>
          <p:cNvSpPr txBox="1"/>
          <p:nvPr/>
        </p:nvSpPr>
        <p:spPr>
          <a:xfrm>
            <a:off x="5222209" y="6467013"/>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3BFA0044-7471-418F-A4DF-B75922F417E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7590</TotalTime>
  <Words>2788</Words>
  <Application>Microsoft Office PowerPoint</Application>
  <PresentationFormat>Widescreen</PresentationFormat>
  <Paragraphs>428</Paragraphs>
  <Slides>49</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49</vt:i4>
      </vt:variant>
    </vt:vector>
  </HeadingPairs>
  <TitlesOfParts>
    <vt:vector size="59" baseType="lpstr">
      <vt:lpstr>Arial</vt:lpstr>
      <vt:lpstr>Arial</vt:lpstr>
      <vt:lpstr>Calibri</vt:lpstr>
      <vt:lpstr>Calibri Light</vt:lpstr>
      <vt:lpstr>Monotype Koufi</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263</cp:revision>
  <dcterms:created xsi:type="dcterms:W3CDTF">2023-04-29T09:08:23Z</dcterms:created>
  <dcterms:modified xsi:type="dcterms:W3CDTF">2024-08-06T18:58:24Z</dcterms:modified>
</cp:coreProperties>
</file>