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7"/>
  </p:notesMasterIdLst>
  <p:sldIdLst>
    <p:sldId id="295" r:id="rId4"/>
    <p:sldId id="381" r:id="rId5"/>
    <p:sldId id="701" r:id="rId6"/>
    <p:sldId id="726" r:id="rId7"/>
    <p:sldId id="727" r:id="rId8"/>
    <p:sldId id="728" r:id="rId9"/>
    <p:sldId id="730" r:id="rId10"/>
    <p:sldId id="731" r:id="rId11"/>
    <p:sldId id="729" r:id="rId12"/>
    <p:sldId id="733" r:id="rId13"/>
    <p:sldId id="732" r:id="rId14"/>
    <p:sldId id="734" r:id="rId15"/>
    <p:sldId id="735" r:id="rId16"/>
    <p:sldId id="736" r:id="rId17"/>
    <p:sldId id="737" r:id="rId18"/>
    <p:sldId id="738" r:id="rId19"/>
    <p:sldId id="744" r:id="rId20"/>
    <p:sldId id="739" r:id="rId21"/>
    <p:sldId id="740" r:id="rId22"/>
    <p:sldId id="741" r:id="rId23"/>
    <p:sldId id="742" r:id="rId24"/>
    <p:sldId id="743" r:id="rId25"/>
    <p:sldId id="745" r:id="rId26"/>
    <p:sldId id="746" r:id="rId27"/>
    <p:sldId id="747" r:id="rId28"/>
    <p:sldId id="748" r:id="rId29"/>
    <p:sldId id="749" r:id="rId30"/>
    <p:sldId id="753" r:id="rId31"/>
    <p:sldId id="755" r:id="rId32"/>
    <p:sldId id="750" r:id="rId33"/>
    <p:sldId id="754" r:id="rId34"/>
    <p:sldId id="751" r:id="rId35"/>
    <p:sldId id="752" r:id="rId36"/>
    <p:sldId id="757" r:id="rId37"/>
    <p:sldId id="756" r:id="rId38"/>
    <p:sldId id="760" r:id="rId39"/>
    <p:sldId id="761" r:id="rId40"/>
    <p:sldId id="758" r:id="rId41"/>
    <p:sldId id="759" r:id="rId42"/>
    <p:sldId id="380" r:id="rId43"/>
    <p:sldId id="676" r:id="rId44"/>
    <p:sldId id="717" r:id="rId45"/>
    <p:sldId id="29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A0AA"/>
    <a:srgbClr val="24A9E1"/>
    <a:srgbClr val="F6ADCC"/>
    <a:srgbClr val="53728A"/>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79" d="100"/>
          <a:sy n="79" d="100"/>
        </p:scale>
        <p:origin x="132" y="61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microsoft.com/office/2015/10/relationships/revisionInfo" Target="revisionInfo.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a:solidFill>
          <a:srgbClr val="62A0AA"/>
        </a:solidFill>
      </dgm:spPr>
      <dgm:t>
        <a:bodyPr anchor="t" anchorCtr="1"/>
        <a:lstStyle/>
        <a:p>
          <a:pPr>
            <a:lnSpc>
              <a:spcPct val="100000"/>
            </a:lnSpc>
          </a:pPr>
          <a:r>
            <a:rPr lang="en-US" altLang="en-US" sz="3200" b="1" dirty="0"/>
            <a:t>Project Management Career Paths</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A65CF69D-1D4C-4028-AE9F-DCB0C4621D21}">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Current Drivers of Project Management</a:t>
          </a:r>
        </a:p>
      </dgm:t>
    </dgm:pt>
    <dgm:pt modelId="{3CA3DA09-64D2-4920-B93C-E25E97B387BD}" type="parTrans" cxnId="{8AB0A3DB-A895-479C-8828-8C4E50AE4867}">
      <dgm:prSet/>
      <dgm:spPr/>
      <dgm:t>
        <a:bodyPr/>
        <a:lstStyle/>
        <a:p>
          <a:pPr>
            <a:lnSpc>
              <a:spcPct val="200000"/>
            </a:lnSpc>
          </a:pPr>
          <a:endParaRPr lang="en-US"/>
        </a:p>
      </dgm:t>
    </dgm:pt>
    <dgm:pt modelId="{DFC3A3F6-9E76-4E6F-99C7-6F1E69127668}" type="sibTrans" cxnId="{8AB0A3DB-A895-479C-8828-8C4E50AE4867}">
      <dgm:prSet/>
      <dgm:spPr/>
      <dgm:t>
        <a:bodyPr/>
        <a:lstStyle/>
        <a:p>
          <a:pPr>
            <a:lnSpc>
              <a:spcPct val="200000"/>
            </a:lnSpc>
          </a:pPr>
          <a:endParaRPr lang="en-US"/>
        </a:p>
      </dgm:t>
    </dgm:pt>
    <dgm:pt modelId="{8B547504-87F5-4289-8599-441F8D50E61A}">
      <dgm:prSet custT="1"/>
      <dgm:spPr/>
      <dgm:t>
        <a:bodyPr/>
        <a:lstStyle/>
        <a:p>
          <a:pPr>
            <a:lnSpc>
              <a:spcPct val="200000"/>
            </a:lnSpc>
          </a:pPr>
          <a:r>
            <a:rPr lang="en-US" altLang="en-US" sz="2400" kern="1200" dirty="0">
              <a:solidFill>
                <a:prstClr val="black">
                  <a:hueOff val="0"/>
                  <a:satOff val="0"/>
                  <a:lumOff val="0"/>
                  <a:alphaOff val="0"/>
                </a:prstClr>
              </a:solidFill>
              <a:latin typeface="Calibri" panose="020F0502020204030204"/>
              <a:ea typeface="+mn-ea"/>
              <a:cs typeface="+mn-cs"/>
            </a:rPr>
            <a:t>Introduction</a:t>
          </a:r>
          <a:endParaRPr lang="en-US" sz="2400" kern="1200" dirty="0">
            <a:solidFill>
              <a:prstClr val="black">
                <a:hueOff val="0"/>
                <a:satOff val="0"/>
                <a:lumOff val="0"/>
                <a:alphaOff val="0"/>
              </a:prstClr>
            </a:solidFill>
            <a:latin typeface="Calibri" panose="020F0502020204030204"/>
            <a:ea typeface="+mn-ea"/>
            <a:cs typeface="+mn-cs"/>
          </a:endParaRPr>
        </a:p>
      </dgm:t>
    </dgm:pt>
    <dgm:pt modelId="{E4348086-5F2B-4E13-A23F-7EFD84C87079}" type="parTrans" cxnId="{71C13F5C-E475-4171-9507-C7033CA75483}">
      <dgm:prSet/>
      <dgm:spPr/>
      <dgm:t>
        <a:bodyPr/>
        <a:lstStyle/>
        <a:p>
          <a:pPr>
            <a:lnSpc>
              <a:spcPct val="200000"/>
            </a:lnSpc>
          </a:pPr>
          <a:endParaRPr lang="en-US"/>
        </a:p>
      </dgm:t>
    </dgm:pt>
    <dgm:pt modelId="{FD49BBE8-8935-4712-8EFB-BA75B8ACEDA3}" type="sibTrans" cxnId="{71C13F5C-E475-4171-9507-C7033CA75483}">
      <dgm:prSet/>
      <dgm:spPr/>
      <dgm:t>
        <a:bodyPr/>
        <a:lstStyle/>
        <a:p>
          <a:pPr>
            <a:lnSpc>
              <a:spcPct val="200000"/>
            </a:lnSpc>
          </a:pPr>
          <a:endParaRPr lang="en-US"/>
        </a:p>
      </dgm:t>
    </dgm:pt>
    <dgm:pt modelId="{809BD981-0C54-4BD6-90E0-F2250E54E6B5}">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Project Management Today: A Socio-Technical Approach</a:t>
          </a:r>
        </a:p>
      </dgm:t>
    </dgm:pt>
    <dgm:pt modelId="{E0DFD8DB-BE24-41A9-99C6-320489E0DF05}" type="parTrans" cxnId="{13D8DD95-C3E3-42F3-B51A-90A38D4DFECE}">
      <dgm:prSet/>
      <dgm:spPr/>
      <dgm:t>
        <a:bodyPr/>
        <a:lstStyle/>
        <a:p>
          <a:pPr>
            <a:lnSpc>
              <a:spcPct val="200000"/>
            </a:lnSpc>
          </a:pPr>
          <a:endParaRPr lang="en-US"/>
        </a:p>
      </dgm:t>
    </dgm:pt>
    <dgm:pt modelId="{7A2C50E0-FF3F-47B4-8F78-519377FB7198}" type="sibTrans" cxnId="{13D8DD95-C3E3-42F3-B51A-90A38D4DFECE}">
      <dgm:prSet/>
      <dgm:spPr/>
      <dgm:t>
        <a:bodyPr/>
        <a:lstStyle/>
        <a:p>
          <a:pPr>
            <a:lnSpc>
              <a:spcPct val="200000"/>
            </a:lnSpc>
          </a:pPr>
          <a:endParaRPr lang="en-US"/>
        </a:p>
      </dgm:t>
    </dgm:pt>
    <dgm:pt modelId="{9E494605-FA75-4156-8139-C7F9B35242FE}">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Career Paths</a:t>
          </a:r>
        </a:p>
      </dgm:t>
    </dgm:pt>
    <dgm:pt modelId="{DC6C282E-5490-40D9-BA5B-33F300121D43}" type="parTrans" cxnId="{57D6B2A7-D2CB-41C8-9068-B859E23234B7}">
      <dgm:prSet/>
      <dgm:spPr/>
      <dgm:t>
        <a:bodyPr/>
        <a:lstStyle/>
        <a:p>
          <a:pPr>
            <a:lnSpc>
              <a:spcPct val="200000"/>
            </a:lnSpc>
          </a:pPr>
          <a:endParaRPr lang="en-US"/>
        </a:p>
      </dgm:t>
    </dgm:pt>
    <dgm:pt modelId="{1F856AB7-0008-46EE-A232-0E6A6305592D}" type="sibTrans" cxnId="{57D6B2A7-D2CB-41C8-9068-B859E23234B7}">
      <dgm:prSet/>
      <dgm:spPr/>
      <dgm:t>
        <a:bodyPr/>
        <a:lstStyle/>
        <a:p>
          <a:pPr>
            <a:lnSpc>
              <a:spcPct val="200000"/>
            </a:lnSpc>
          </a:pPr>
          <a:endParaRPr lang="en-US"/>
        </a:p>
      </dgm:t>
    </dgm:pt>
    <dgm:pt modelId="{B031225B-B85B-4D75-ABD6-FB67CB0F16AB}">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Project Management Areas of Expertise</a:t>
          </a:r>
        </a:p>
      </dgm:t>
    </dgm:pt>
    <dgm:pt modelId="{89893A40-1F78-4D12-900C-DB71288E74C0}" type="parTrans" cxnId="{A106C6DC-B1BB-4C22-A5B0-14BAF15ADDE7}">
      <dgm:prSet/>
      <dgm:spPr/>
      <dgm:t>
        <a:bodyPr/>
        <a:lstStyle/>
        <a:p>
          <a:pPr>
            <a:lnSpc>
              <a:spcPct val="200000"/>
            </a:lnSpc>
          </a:pPr>
          <a:endParaRPr lang="en-US"/>
        </a:p>
      </dgm:t>
    </dgm:pt>
    <dgm:pt modelId="{8612D192-3858-4384-9F89-621E342340DA}" type="sibTrans" cxnId="{A106C6DC-B1BB-4C22-A5B0-14BAF15ADDE7}">
      <dgm:prSet/>
      <dgm:spPr/>
      <dgm:t>
        <a:bodyPr/>
        <a:lstStyle/>
        <a:p>
          <a:pPr>
            <a:lnSpc>
              <a:spcPct val="200000"/>
            </a:lnSpc>
          </a:pPr>
          <a:endParaRPr lang="en-US"/>
        </a:p>
      </dgm:t>
    </dgm:pt>
    <dgm:pt modelId="{AA3FDB9F-EA76-40AC-8394-3F1C4E3B6829}">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Professional Training and Certification</a:t>
          </a:r>
        </a:p>
      </dgm:t>
    </dgm:pt>
    <dgm:pt modelId="{4836BE23-9A2C-4216-9BFC-8B257F6D27FA}" type="parTrans" cxnId="{1318561F-F42F-49A0-A1D6-F4B8E4FCEA02}">
      <dgm:prSet/>
      <dgm:spPr/>
      <dgm:t>
        <a:bodyPr/>
        <a:lstStyle/>
        <a:p>
          <a:pPr>
            <a:lnSpc>
              <a:spcPct val="200000"/>
            </a:lnSpc>
          </a:pPr>
          <a:endParaRPr lang="en-US"/>
        </a:p>
      </dgm:t>
    </dgm:pt>
    <dgm:pt modelId="{9D1F80DC-C806-4464-B40E-DF7C8F8B9905}" type="sibTrans" cxnId="{1318561F-F42F-49A0-A1D6-F4B8E4FCEA02}">
      <dgm:prSet/>
      <dgm:spPr/>
      <dgm:t>
        <a:bodyPr/>
        <a:lstStyle/>
        <a:p>
          <a:pPr>
            <a:lnSpc>
              <a:spcPct val="200000"/>
            </a:lnSpc>
          </a:pPr>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EB70E102-5A09-4A26-A7A7-65D5ACE6C5FC}" type="presOf" srcId="{9E494605-FA75-4156-8139-C7F9B35242FE}" destId="{897CB477-63AF-4C54-A6C6-26EFE54EB411}" srcOrd="0" destOrd="3" presId="urn:microsoft.com/office/officeart/2005/8/layout/vList2"/>
    <dgm:cxn modelId="{8EA23806-1FCC-453C-B3D0-4F119B2771BB}" type="presOf" srcId="{58CC7B93-9F82-4042-A1CD-FD418701A725}" destId="{A3AA10BE-60E7-4B26-B05A-3CB6405B4F49}" srcOrd="0" destOrd="0" presId="urn:microsoft.com/office/officeart/2005/8/layout/vList2"/>
    <dgm:cxn modelId="{B318211E-BE07-4B0B-8BDE-EBDEEBE42FFB}" type="presOf" srcId="{809BD981-0C54-4BD6-90E0-F2250E54E6B5}" destId="{897CB477-63AF-4C54-A6C6-26EFE54EB411}" srcOrd="0" destOrd="2" presId="urn:microsoft.com/office/officeart/2005/8/layout/vList2"/>
    <dgm:cxn modelId="{1318561F-F42F-49A0-A1D6-F4B8E4FCEA02}" srcId="{58CC7B93-9F82-4042-A1CD-FD418701A725}" destId="{AA3FDB9F-EA76-40AC-8394-3F1C4E3B6829}" srcOrd="5" destOrd="0" parTransId="{4836BE23-9A2C-4216-9BFC-8B257F6D27FA}" sibTransId="{9D1F80DC-C806-4464-B40E-DF7C8F8B9905}"/>
    <dgm:cxn modelId="{71C13F5C-E475-4171-9507-C7033CA75483}" srcId="{58CC7B93-9F82-4042-A1CD-FD418701A725}" destId="{8B547504-87F5-4289-8599-441F8D50E61A}" srcOrd="0" destOrd="0" parTransId="{E4348086-5F2B-4E13-A23F-7EFD84C87079}" sibTransId="{FD49BBE8-8935-4712-8EFB-BA75B8ACEDA3}"/>
    <dgm:cxn modelId="{4D56B06C-E5B3-4B56-B387-65AD8DDD3AA4}" type="presOf" srcId="{DB71BC6C-1DC7-4D16-A3CC-8F6A927E9A64}" destId="{09E8FE90-B015-4B8D-8DA9-FA66FFA6C6D6}" srcOrd="0" destOrd="0" presId="urn:microsoft.com/office/officeart/2005/8/layout/vList2"/>
    <dgm:cxn modelId="{3598A791-8DD8-4E19-865E-0271C8F842A5}" type="presOf" srcId="{8B547504-87F5-4289-8599-441F8D50E61A}" destId="{897CB477-63AF-4C54-A6C6-26EFE54EB411}" srcOrd="0" destOrd="0" presId="urn:microsoft.com/office/officeart/2005/8/layout/vList2"/>
    <dgm:cxn modelId="{13D8DD95-C3E3-42F3-B51A-90A38D4DFECE}" srcId="{58CC7B93-9F82-4042-A1CD-FD418701A725}" destId="{809BD981-0C54-4BD6-90E0-F2250E54E6B5}" srcOrd="2" destOrd="0" parTransId="{E0DFD8DB-BE24-41A9-99C6-320489E0DF05}" sibTransId="{7A2C50E0-FF3F-47B4-8F78-519377FB7198}"/>
    <dgm:cxn modelId="{381666A1-05D9-4D6A-A3C7-83450DFA5D08}" type="presOf" srcId="{AA3FDB9F-EA76-40AC-8394-3F1C4E3B6829}" destId="{897CB477-63AF-4C54-A6C6-26EFE54EB411}" srcOrd="0" destOrd="5" presId="urn:microsoft.com/office/officeart/2005/8/layout/vList2"/>
    <dgm:cxn modelId="{8966A0A7-BE3A-4E43-8D36-90B0B3A8BAD1}" type="presOf" srcId="{A65CF69D-1D4C-4028-AE9F-DCB0C4621D21}" destId="{897CB477-63AF-4C54-A6C6-26EFE54EB411}" srcOrd="0" destOrd="1" presId="urn:microsoft.com/office/officeart/2005/8/layout/vList2"/>
    <dgm:cxn modelId="{57D6B2A7-D2CB-41C8-9068-B859E23234B7}" srcId="{58CC7B93-9F82-4042-A1CD-FD418701A725}" destId="{9E494605-FA75-4156-8139-C7F9B35242FE}" srcOrd="3" destOrd="0" parTransId="{DC6C282E-5490-40D9-BA5B-33F300121D43}" sibTransId="{1F856AB7-0008-46EE-A232-0E6A6305592D}"/>
    <dgm:cxn modelId="{8ED4A2BD-0494-4459-886D-6191E655384B}" type="presOf" srcId="{B031225B-B85B-4D75-ABD6-FB67CB0F16AB}" destId="{897CB477-63AF-4C54-A6C6-26EFE54EB411}" srcOrd="0" destOrd="4"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8AB0A3DB-A895-479C-8828-8C4E50AE4867}" srcId="{58CC7B93-9F82-4042-A1CD-FD418701A725}" destId="{A65CF69D-1D4C-4028-AE9F-DCB0C4621D21}" srcOrd="1" destOrd="0" parTransId="{3CA3DA09-64D2-4920-B93C-E25E97B387BD}" sibTransId="{DFC3A3F6-9E76-4E6F-99C7-6F1E69127668}"/>
    <dgm:cxn modelId="{A106C6DC-B1BB-4C22-A5B0-14BAF15ADDE7}" srcId="{58CC7B93-9F82-4042-A1CD-FD418701A725}" destId="{B031225B-B85B-4D75-ABD6-FB67CB0F16AB}" srcOrd="4" destOrd="0" parTransId="{89893A40-1F78-4D12-900C-DB71288E74C0}" sibTransId="{8612D192-3858-4384-9F89-621E342340DA}"/>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67DD87-589C-4353-92DF-4C47059A4A26}" type="doc">
      <dgm:prSet loTypeId="urn:microsoft.com/office/officeart/2018/2/layout/IconCircleList" loCatId="icon" qsTypeId="urn:microsoft.com/office/officeart/2005/8/quickstyle/3d4" qsCatId="3D" csTypeId="urn:microsoft.com/office/officeart/2005/8/colors/colorful4" csCatId="colorful" phldr="1"/>
      <dgm:spPr/>
      <dgm:t>
        <a:bodyPr/>
        <a:lstStyle/>
        <a:p>
          <a:endParaRPr lang="en-US"/>
        </a:p>
      </dgm:t>
    </dgm:pt>
    <dgm:pt modelId="{E5436F05-9709-4047-9722-8FBE253873D6}">
      <dgm:prSet/>
      <dgm:spPr/>
      <dgm:t>
        <a:bodyPr/>
        <a:lstStyle/>
        <a:p>
          <a:pPr>
            <a:lnSpc>
              <a:spcPct val="100000"/>
            </a:lnSpc>
          </a:pPr>
          <a:r>
            <a:rPr lang="en-US"/>
            <a:t>Application knowledge; standards &amp; regulations</a:t>
          </a:r>
        </a:p>
      </dgm:t>
    </dgm:pt>
    <dgm:pt modelId="{798D8187-DF62-486B-A7BC-626068C7C293}" type="parTrans" cxnId="{9D850C6F-54A5-4FCC-93E0-CF2F3E9D3D7D}">
      <dgm:prSet/>
      <dgm:spPr/>
      <dgm:t>
        <a:bodyPr/>
        <a:lstStyle/>
        <a:p>
          <a:endParaRPr lang="en-US"/>
        </a:p>
      </dgm:t>
    </dgm:pt>
    <dgm:pt modelId="{749890F4-72E3-4B06-9165-A2E0E8ADCFC3}" type="sibTrans" cxnId="{9D850C6F-54A5-4FCC-93E0-CF2F3E9D3D7D}">
      <dgm:prSet/>
      <dgm:spPr/>
      <dgm:t>
        <a:bodyPr/>
        <a:lstStyle/>
        <a:p>
          <a:pPr>
            <a:lnSpc>
              <a:spcPct val="100000"/>
            </a:lnSpc>
          </a:pPr>
          <a:endParaRPr lang="en-US"/>
        </a:p>
      </dgm:t>
    </dgm:pt>
    <dgm:pt modelId="{CDD8DBBF-1F20-4094-B7EE-4B874CBBBDE5}">
      <dgm:prSet/>
      <dgm:spPr/>
      <dgm:t>
        <a:bodyPr/>
        <a:lstStyle/>
        <a:p>
          <a:pPr>
            <a:lnSpc>
              <a:spcPct val="100000"/>
            </a:lnSpc>
          </a:pPr>
          <a:r>
            <a:rPr lang="en-US"/>
            <a:t>Understanding the Project Environment</a:t>
          </a:r>
        </a:p>
      </dgm:t>
    </dgm:pt>
    <dgm:pt modelId="{833DA4AA-2E6F-43A5-AB1F-A80C368F266E}" type="parTrans" cxnId="{3CAB443A-49C9-442A-8ED1-FDA12BA2DC96}">
      <dgm:prSet/>
      <dgm:spPr/>
      <dgm:t>
        <a:bodyPr/>
        <a:lstStyle/>
        <a:p>
          <a:endParaRPr lang="en-US"/>
        </a:p>
      </dgm:t>
    </dgm:pt>
    <dgm:pt modelId="{A3792A43-B3CE-4780-AA04-06127AC32CF5}" type="sibTrans" cxnId="{3CAB443A-49C9-442A-8ED1-FDA12BA2DC96}">
      <dgm:prSet/>
      <dgm:spPr/>
      <dgm:t>
        <a:bodyPr/>
        <a:lstStyle/>
        <a:p>
          <a:pPr>
            <a:lnSpc>
              <a:spcPct val="100000"/>
            </a:lnSpc>
          </a:pPr>
          <a:endParaRPr lang="en-US"/>
        </a:p>
      </dgm:t>
    </dgm:pt>
    <dgm:pt modelId="{B8302256-C657-4E69-A2D2-A6C115C04DEF}">
      <dgm:prSet/>
      <dgm:spPr/>
      <dgm:t>
        <a:bodyPr/>
        <a:lstStyle/>
        <a:p>
          <a:pPr>
            <a:lnSpc>
              <a:spcPct val="100000"/>
            </a:lnSpc>
          </a:pPr>
          <a:r>
            <a:rPr lang="en-US"/>
            <a:t>Management Knowledge and Skills</a:t>
          </a:r>
        </a:p>
      </dgm:t>
    </dgm:pt>
    <dgm:pt modelId="{F63C8F29-069B-44E4-81AB-EBF5A2F11983}" type="parTrans" cxnId="{8D0531E8-A6B8-46D3-BFBF-2387D6877EA6}">
      <dgm:prSet/>
      <dgm:spPr/>
      <dgm:t>
        <a:bodyPr/>
        <a:lstStyle/>
        <a:p>
          <a:endParaRPr lang="en-US"/>
        </a:p>
      </dgm:t>
    </dgm:pt>
    <dgm:pt modelId="{4E66AE8C-B3C7-4443-A49A-F02157BA51E6}" type="sibTrans" cxnId="{8D0531E8-A6B8-46D3-BFBF-2387D6877EA6}">
      <dgm:prSet/>
      <dgm:spPr/>
      <dgm:t>
        <a:bodyPr/>
        <a:lstStyle/>
        <a:p>
          <a:pPr>
            <a:lnSpc>
              <a:spcPct val="100000"/>
            </a:lnSpc>
          </a:pPr>
          <a:endParaRPr lang="en-US"/>
        </a:p>
      </dgm:t>
    </dgm:pt>
    <dgm:pt modelId="{48112819-35C2-4E90-8C56-4656ADFFAF3D}">
      <dgm:prSet/>
      <dgm:spPr/>
      <dgm:t>
        <a:bodyPr/>
        <a:lstStyle/>
        <a:p>
          <a:pPr>
            <a:lnSpc>
              <a:spcPct val="100000"/>
            </a:lnSpc>
          </a:pPr>
          <a:r>
            <a:rPr lang="en-US"/>
            <a:t>Interpersonal Skills</a:t>
          </a:r>
        </a:p>
      </dgm:t>
    </dgm:pt>
    <dgm:pt modelId="{A27E7510-DE84-4C9A-AE55-0EA5CAD14BA9}" type="parTrans" cxnId="{447BD212-C1CC-4EF4-AB18-B4B07C9E9C6B}">
      <dgm:prSet/>
      <dgm:spPr/>
      <dgm:t>
        <a:bodyPr/>
        <a:lstStyle/>
        <a:p>
          <a:endParaRPr lang="en-US"/>
        </a:p>
      </dgm:t>
    </dgm:pt>
    <dgm:pt modelId="{82DCBCE5-1830-47FE-97C1-F1822BB98E69}" type="sibTrans" cxnId="{447BD212-C1CC-4EF4-AB18-B4B07C9E9C6B}">
      <dgm:prSet/>
      <dgm:spPr/>
      <dgm:t>
        <a:bodyPr/>
        <a:lstStyle/>
        <a:p>
          <a:endParaRPr lang="en-US"/>
        </a:p>
      </dgm:t>
    </dgm:pt>
    <dgm:pt modelId="{5A4B6339-0686-45AB-A13F-AF9F178AD26E}" type="pres">
      <dgm:prSet presAssocID="{4F67DD87-589C-4353-92DF-4C47059A4A26}" presName="root" presStyleCnt="0">
        <dgm:presLayoutVars>
          <dgm:dir/>
          <dgm:resizeHandles val="exact"/>
        </dgm:presLayoutVars>
      </dgm:prSet>
      <dgm:spPr/>
    </dgm:pt>
    <dgm:pt modelId="{5C264C9E-363C-4BC5-A931-1A96FBEAE1C8}" type="pres">
      <dgm:prSet presAssocID="{4F67DD87-589C-4353-92DF-4C47059A4A26}" presName="container" presStyleCnt="0">
        <dgm:presLayoutVars>
          <dgm:dir/>
          <dgm:resizeHandles val="exact"/>
        </dgm:presLayoutVars>
      </dgm:prSet>
      <dgm:spPr/>
    </dgm:pt>
    <dgm:pt modelId="{7A6DA814-6381-4AD9-86CB-168A4AC66E5A}" type="pres">
      <dgm:prSet presAssocID="{E5436F05-9709-4047-9722-8FBE253873D6}" presName="compNode" presStyleCnt="0"/>
      <dgm:spPr/>
    </dgm:pt>
    <dgm:pt modelId="{CFBAF573-1BF8-469C-81C2-8A564DEF6A10}" type="pres">
      <dgm:prSet presAssocID="{E5436F05-9709-4047-9722-8FBE253873D6}" presName="iconBgRect" presStyleLbl="bgShp" presStyleIdx="0" presStyleCnt="4"/>
      <dgm:spPr/>
    </dgm:pt>
    <dgm:pt modelId="{BCB04EC0-08BE-42E8-969E-647FC008FA27}" type="pres">
      <dgm:prSet presAssocID="{E5436F05-9709-4047-9722-8FBE253873D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685842D8-4CCE-4909-85D2-C3918E1E26A7}" type="pres">
      <dgm:prSet presAssocID="{E5436F05-9709-4047-9722-8FBE253873D6}" presName="spaceRect" presStyleCnt="0"/>
      <dgm:spPr/>
    </dgm:pt>
    <dgm:pt modelId="{E16CCF64-857D-4C09-9263-918735E591AF}" type="pres">
      <dgm:prSet presAssocID="{E5436F05-9709-4047-9722-8FBE253873D6}" presName="textRect" presStyleLbl="revTx" presStyleIdx="0" presStyleCnt="4">
        <dgm:presLayoutVars>
          <dgm:chMax val="1"/>
          <dgm:chPref val="1"/>
        </dgm:presLayoutVars>
      </dgm:prSet>
      <dgm:spPr/>
    </dgm:pt>
    <dgm:pt modelId="{1C921C10-46A1-42C6-BA9D-C9746837C371}" type="pres">
      <dgm:prSet presAssocID="{749890F4-72E3-4B06-9165-A2E0E8ADCFC3}" presName="sibTrans" presStyleLbl="sibTrans2D1" presStyleIdx="0" presStyleCnt="0"/>
      <dgm:spPr/>
    </dgm:pt>
    <dgm:pt modelId="{1F2A34AB-42D8-48BC-BDBE-36C0E843F24C}" type="pres">
      <dgm:prSet presAssocID="{CDD8DBBF-1F20-4094-B7EE-4B874CBBBDE5}" presName="compNode" presStyleCnt="0"/>
      <dgm:spPr/>
    </dgm:pt>
    <dgm:pt modelId="{B6F6B23A-67C5-4757-95B0-AB9E20F404EA}" type="pres">
      <dgm:prSet presAssocID="{CDD8DBBF-1F20-4094-B7EE-4B874CBBBDE5}" presName="iconBgRect" presStyleLbl="bgShp" presStyleIdx="1" presStyleCnt="4"/>
      <dgm:spPr/>
    </dgm:pt>
    <dgm:pt modelId="{36C96579-4E12-4106-BD41-0F0A0023A9F5}" type="pres">
      <dgm:prSet presAssocID="{CDD8DBBF-1F20-4094-B7EE-4B874CBBBDE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eciduous tree"/>
        </a:ext>
      </dgm:extLst>
    </dgm:pt>
    <dgm:pt modelId="{F9DFDE79-F168-4123-9C7B-A28D72F4DAE9}" type="pres">
      <dgm:prSet presAssocID="{CDD8DBBF-1F20-4094-B7EE-4B874CBBBDE5}" presName="spaceRect" presStyleCnt="0"/>
      <dgm:spPr/>
    </dgm:pt>
    <dgm:pt modelId="{2EFD8E78-BEC8-4DEA-B270-96FB54E68562}" type="pres">
      <dgm:prSet presAssocID="{CDD8DBBF-1F20-4094-B7EE-4B874CBBBDE5}" presName="textRect" presStyleLbl="revTx" presStyleIdx="1" presStyleCnt="4">
        <dgm:presLayoutVars>
          <dgm:chMax val="1"/>
          <dgm:chPref val="1"/>
        </dgm:presLayoutVars>
      </dgm:prSet>
      <dgm:spPr/>
    </dgm:pt>
    <dgm:pt modelId="{878B6AE2-C3A6-451D-964C-A6FA07FCC9E7}" type="pres">
      <dgm:prSet presAssocID="{A3792A43-B3CE-4780-AA04-06127AC32CF5}" presName="sibTrans" presStyleLbl="sibTrans2D1" presStyleIdx="0" presStyleCnt="0"/>
      <dgm:spPr/>
    </dgm:pt>
    <dgm:pt modelId="{E6512A59-EADA-4B8C-8601-26622144954B}" type="pres">
      <dgm:prSet presAssocID="{B8302256-C657-4E69-A2D2-A6C115C04DEF}" presName="compNode" presStyleCnt="0"/>
      <dgm:spPr/>
    </dgm:pt>
    <dgm:pt modelId="{7C3B32FF-238D-4A51-9D65-2F181BE609CB}" type="pres">
      <dgm:prSet presAssocID="{B8302256-C657-4E69-A2D2-A6C115C04DEF}" presName="iconBgRect" presStyleLbl="bgShp" presStyleIdx="2" presStyleCnt="4"/>
      <dgm:spPr/>
    </dgm:pt>
    <dgm:pt modelId="{1053870C-68EC-414C-BCF8-D533127DD78C}" type="pres">
      <dgm:prSet presAssocID="{B8302256-C657-4E69-A2D2-A6C115C04DE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ead with Gears"/>
        </a:ext>
      </dgm:extLst>
    </dgm:pt>
    <dgm:pt modelId="{EF19A591-DECC-4D18-9C9A-C2D203DD1768}" type="pres">
      <dgm:prSet presAssocID="{B8302256-C657-4E69-A2D2-A6C115C04DEF}" presName="spaceRect" presStyleCnt="0"/>
      <dgm:spPr/>
    </dgm:pt>
    <dgm:pt modelId="{9EFABACF-0608-4CD4-8BFA-72484C405C09}" type="pres">
      <dgm:prSet presAssocID="{B8302256-C657-4E69-A2D2-A6C115C04DEF}" presName="textRect" presStyleLbl="revTx" presStyleIdx="2" presStyleCnt="4">
        <dgm:presLayoutVars>
          <dgm:chMax val="1"/>
          <dgm:chPref val="1"/>
        </dgm:presLayoutVars>
      </dgm:prSet>
      <dgm:spPr/>
    </dgm:pt>
    <dgm:pt modelId="{A6F5D1E9-95C9-4ABC-8686-B08E0E5237CD}" type="pres">
      <dgm:prSet presAssocID="{4E66AE8C-B3C7-4443-A49A-F02157BA51E6}" presName="sibTrans" presStyleLbl="sibTrans2D1" presStyleIdx="0" presStyleCnt="0"/>
      <dgm:spPr/>
    </dgm:pt>
    <dgm:pt modelId="{688EB614-FCFF-41EC-A157-C522CB947785}" type="pres">
      <dgm:prSet presAssocID="{48112819-35C2-4E90-8C56-4656ADFFAF3D}" presName="compNode" presStyleCnt="0"/>
      <dgm:spPr/>
    </dgm:pt>
    <dgm:pt modelId="{779AD5C4-A407-479B-A000-51D5F5546C48}" type="pres">
      <dgm:prSet presAssocID="{48112819-35C2-4E90-8C56-4656ADFFAF3D}" presName="iconBgRect" presStyleLbl="bgShp" presStyleIdx="3" presStyleCnt="4"/>
      <dgm:spPr/>
    </dgm:pt>
    <dgm:pt modelId="{5ABE97A4-998D-4616-89DC-8B679B62E81F}" type="pres">
      <dgm:prSet presAssocID="{48112819-35C2-4E90-8C56-4656ADFFAF3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andshake"/>
        </a:ext>
      </dgm:extLst>
    </dgm:pt>
    <dgm:pt modelId="{E82D308F-8194-4B94-8CD3-FE0478AC441A}" type="pres">
      <dgm:prSet presAssocID="{48112819-35C2-4E90-8C56-4656ADFFAF3D}" presName="spaceRect" presStyleCnt="0"/>
      <dgm:spPr/>
    </dgm:pt>
    <dgm:pt modelId="{CBE5F66E-283F-4D43-9E71-EEC65F9DDEEA}" type="pres">
      <dgm:prSet presAssocID="{48112819-35C2-4E90-8C56-4656ADFFAF3D}" presName="textRect" presStyleLbl="revTx" presStyleIdx="3" presStyleCnt="4">
        <dgm:presLayoutVars>
          <dgm:chMax val="1"/>
          <dgm:chPref val="1"/>
        </dgm:presLayoutVars>
      </dgm:prSet>
      <dgm:spPr/>
    </dgm:pt>
  </dgm:ptLst>
  <dgm:cxnLst>
    <dgm:cxn modelId="{447BD212-C1CC-4EF4-AB18-B4B07C9E9C6B}" srcId="{4F67DD87-589C-4353-92DF-4C47059A4A26}" destId="{48112819-35C2-4E90-8C56-4656ADFFAF3D}" srcOrd="3" destOrd="0" parTransId="{A27E7510-DE84-4C9A-AE55-0EA5CAD14BA9}" sibTransId="{82DCBCE5-1830-47FE-97C1-F1822BB98E69}"/>
    <dgm:cxn modelId="{86261117-36FC-433B-B472-6FECC6843437}" type="presOf" srcId="{4F67DD87-589C-4353-92DF-4C47059A4A26}" destId="{5A4B6339-0686-45AB-A13F-AF9F178AD26E}" srcOrd="0" destOrd="0" presId="urn:microsoft.com/office/officeart/2018/2/layout/IconCircleList"/>
    <dgm:cxn modelId="{CB823B17-75F4-49BB-8F90-76F709A15A7E}" type="presOf" srcId="{B8302256-C657-4E69-A2D2-A6C115C04DEF}" destId="{9EFABACF-0608-4CD4-8BFA-72484C405C09}" srcOrd="0" destOrd="0" presId="urn:microsoft.com/office/officeart/2018/2/layout/IconCircleList"/>
    <dgm:cxn modelId="{85783B1F-0B5E-40A6-998E-EADBAA0B2D29}" type="presOf" srcId="{749890F4-72E3-4B06-9165-A2E0E8ADCFC3}" destId="{1C921C10-46A1-42C6-BA9D-C9746837C371}" srcOrd="0" destOrd="0" presId="urn:microsoft.com/office/officeart/2018/2/layout/IconCircleList"/>
    <dgm:cxn modelId="{E4490E35-72E5-411F-A9CB-759D7A69725F}" type="presOf" srcId="{4E66AE8C-B3C7-4443-A49A-F02157BA51E6}" destId="{A6F5D1E9-95C9-4ABC-8686-B08E0E5237CD}" srcOrd="0" destOrd="0" presId="urn:microsoft.com/office/officeart/2018/2/layout/IconCircleList"/>
    <dgm:cxn modelId="{3CAB443A-49C9-442A-8ED1-FDA12BA2DC96}" srcId="{4F67DD87-589C-4353-92DF-4C47059A4A26}" destId="{CDD8DBBF-1F20-4094-B7EE-4B874CBBBDE5}" srcOrd="1" destOrd="0" parTransId="{833DA4AA-2E6F-43A5-AB1F-A80C368F266E}" sibTransId="{A3792A43-B3CE-4780-AA04-06127AC32CF5}"/>
    <dgm:cxn modelId="{9D850C6F-54A5-4FCC-93E0-CF2F3E9D3D7D}" srcId="{4F67DD87-589C-4353-92DF-4C47059A4A26}" destId="{E5436F05-9709-4047-9722-8FBE253873D6}" srcOrd="0" destOrd="0" parTransId="{798D8187-DF62-486B-A7BC-626068C7C293}" sibTransId="{749890F4-72E3-4B06-9165-A2E0E8ADCFC3}"/>
    <dgm:cxn modelId="{223C7B9A-805D-409C-9590-C6A4B1EE0889}" type="presOf" srcId="{CDD8DBBF-1F20-4094-B7EE-4B874CBBBDE5}" destId="{2EFD8E78-BEC8-4DEA-B270-96FB54E68562}" srcOrd="0" destOrd="0" presId="urn:microsoft.com/office/officeart/2018/2/layout/IconCircleList"/>
    <dgm:cxn modelId="{90B983A2-2DCE-4A6F-977B-0169260592F4}" type="presOf" srcId="{E5436F05-9709-4047-9722-8FBE253873D6}" destId="{E16CCF64-857D-4C09-9263-918735E591AF}" srcOrd="0" destOrd="0" presId="urn:microsoft.com/office/officeart/2018/2/layout/IconCircleList"/>
    <dgm:cxn modelId="{CD3320BD-170C-4AD1-861B-66B993DC0246}" type="presOf" srcId="{A3792A43-B3CE-4780-AA04-06127AC32CF5}" destId="{878B6AE2-C3A6-451D-964C-A6FA07FCC9E7}" srcOrd="0" destOrd="0" presId="urn:microsoft.com/office/officeart/2018/2/layout/IconCircleList"/>
    <dgm:cxn modelId="{04C1BCE3-599D-4B57-B3E2-41B142A7733D}" type="presOf" srcId="{48112819-35C2-4E90-8C56-4656ADFFAF3D}" destId="{CBE5F66E-283F-4D43-9E71-EEC65F9DDEEA}" srcOrd="0" destOrd="0" presId="urn:microsoft.com/office/officeart/2018/2/layout/IconCircleList"/>
    <dgm:cxn modelId="{8D0531E8-A6B8-46D3-BFBF-2387D6877EA6}" srcId="{4F67DD87-589C-4353-92DF-4C47059A4A26}" destId="{B8302256-C657-4E69-A2D2-A6C115C04DEF}" srcOrd="2" destOrd="0" parTransId="{F63C8F29-069B-44E4-81AB-EBF5A2F11983}" sibTransId="{4E66AE8C-B3C7-4443-A49A-F02157BA51E6}"/>
    <dgm:cxn modelId="{15B6690B-7AB3-405A-B19B-A6C9EC6FF89C}" type="presParOf" srcId="{5A4B6339-0686-45AB-A13F-AF9F178AD26E}" destId="{5C264C9E-363C-4BC5-A931-1A96FBEAE1C8}" srcOrd="0" destOrd="0" presId="urn:microsoft.com/office/officeart/2018/2/layout/IconCircleList"/>
    <dgm:cxn modelId="{1A9C5A1E-2578-4B06-AE11-D28BFF6B5C23}" type="presParOf" srcId="{5C264C9E-363C-4BC5-A931-1A96FBEAE1C8}" destId="{7A6DA814-6381-4AD9-86CB-168A4AC66E5A}" srcOrd="0" destOrd="0" presId="urn:microsoft.com/office/officeart/2018/2/layout/IconCircleList"/>
    <dgm:cxn modelId="{33706EE7-3C90-43EB-8EDD-ACE413654F52}" type="presParOf" srcId="{7A6DA814-6381-4AD9-86CB-168A4AC66E5A}" destId="{CFBAF573-1BF8-469C-81C2-8A564DEF6A10}" srcOrd="0" destOrd="0" presId="urn:microsoft.com/office/officeart/2018/2/layout/IconCircleList"/>
    <dgm:cxn modelId="{10D118BC-1CC3-43B7-AA1E-4387DAA23448}" type="presParOf" srcId="{7A6DA814-6381-4AD9-86CB-168A4AC66E5A}" destId="{BCB04EC0-08BE-42E8-969E-647FC008FA27}" srcOrd="1" destOrd="0" presId="urn:microsoft.com/office/officeart/2018/2/layout/IconCircleList"/>
    <dgm:cxn modelId="{6F0CAF8A-53EF-4E4F-B0C9-F84FA676C8E1}" type="presParOf" srcId="{7A6DA814-6381-4AD9-86CB-168A4AC66E5A}" destId="{685842D8-4CCE-4909-85D2-C3918E1E26A7}" srcOrd="2" destOrd="0" presId="urn:microsoft.com/office/officeart/2018/2/layout/IconCircleList"/>
    <dgm:cxn modelId="{3C194FD3-ACB5-439C-B311-5D7401F51516}" type="presParOf" srcId="{7A6DA814-6381-4AD9-86CB-168A4AC66E5A}" destId="{E16CCF64-857D-4C09-9263-918735E591AF}" srcOrd="3" destOrd="0" presId="urn:microsoft.com/office/officeart/2018/2/layout/IconCircleList"/>
    <dgm:cxn modelId="{4471F5FC-3014-46A0-A9C5-FB300096AF33}" type="presParOf" srcId="{5C264C9E-363C-4BC5-A931-1A96FBEAE1C8}" destId="{1C921C10-46A1-42C6-BA9D-C9746837C371}" srcOrd="1" destOrd="0" presId="urn:microsoft.com/office/officeart/2018/2/layout/IconCircleList"/>
    <dgm:cxn modelId="{A21B32F4-BEE3-4B7C-B142-07F6EB13555C}" type="presParOf" srcId="{5C264C9E-363C-4BC5-A931-1A96FBEAE1C8}" destId="{1F2A34AB-42D8-48BC-BDBE-36C0E843F24C}" srcOrd="2" destOrd="0" presId="urn:microsoft.com/office/officeart/2018/2/layout/IconCircleList"/>
    <dgm:cxn modelId="{56EE6D84-BFA9-44AF-A68E-13B9B60E9F98}" type="presParOf" srcId="{1F2A34AB-42D8-48BC-BDBE-36C0E843F24C}" destId="{B6F6B23A-67C5-4757-95B0-AB9E20F404EA}" srcOrd="0" destOrd="0" presId="urn:microsoft.com/office/officeart/2018/2/layout/IconCircleList"/>
    <dgm:cxn modelId="{0093B05A-DF8E-4D87-9D63-6435542081AE}" type="presParOf" srcId="{1F2A34AB-42D8-48BC-BDBE-36C0E843F24C}" destId="{36C96579-4E12-4106-BD41-0F0A0023A9F5}" srcOrd="1" destOrd="0" presId="urn:microsoft.com/office/officeart/2018/2/layout/IconCircleList"/>
    <dgm:cxn modelId="{D102AD15-6202-468A-947A-11B54D1CC2B0}" type="presParOf" srcId="{1F2A34AB-42D8-48BC-BDBE-36C0E843F24C}" destId="{F9DFDE79-F168-4123-9C7B-A28D72F4DAE9}" srcOrd="2" destOrd="0" presId="urn:microsoft.com/office/officeart/2018/2/layout/IconCircleList"/>
    <dgm:cxn modelId="{425FF0CC-FDCB-4F46-A82C-49CA2B2C329E}" type="presParOf" srcId="{1F2A34AB-42D8-48BC-BDBE-36C0E843F24C}" destId="{2EFD8E78-BEC8-4DEA-B270-96FB54E68562}" srcOrd="3" destOrd="0" presId="urn:microsoft.com/office/officeart/2018/2/layout/IconCircleList"/>
    <dgm:cxn modelId="{0F9CF655-C3C9-4A69-B1B4-73B8C10DF338}" type="presParOf" srcId="{5C264C9E-363C-4BC5-A931-1A96FBEAE1C8}" destId="{878B6AE2-C3A6-451D-964C-A6FA07FCC9E7}" srcOrd="3" destOrd="0" presId="urn:microsoft.com/office/officeart/2018/2/layout/IconCircleList"/>
    <dgm:cxn modelId="{C8448ADB-B20C-442B-8C90-2B4E0A5575A2}" type="presParOf" srcId="{5C264C9E-363C-4BC5-A931-1A96FBEAE1C8}" destId="{E6512A59-EADA-4B8C-8601-26622144954B}" srcOrd="4" destOrd="0" presId="urn:microsoft.com/office/officeart/2018/2/layout/IconCircleList"/>
    <dgm:cxn modelId="{374C8450-6450-4E29-AEEE-C5EFA399FBAA}" type="presParOf" srcId="{E6512A59-EADA-4B8C-8601-26622144954B}" destId="{7C3B32FF-238D-4A51-9D65-2F181BE609CB}" srcOrd="0" destOrd="0" presId="urn:microsoft.com/office/officeart/2018/2/layout/IconCircleList"/>
    <dgm:cxn modelId="{57E633E1-761E-4FC3-983C-1E9A531BB5A6}" type="presParOf" srcId="{E6512A59-EADA-4B8C-8601-26622144954B}" destId="{1053870C-68EC-414C-BCF8-D533127DD78C}" srcOrd="1" destOrd="0" presId="urn:microsoft.com/office/officeart/2018/2/layout/IconCircleList"/>
    <dgm:cxn modelId="{B38DFBA7-3C11-4768-9F4C-5B3DF70BCEEC}" type="presParOf" srcId="{E6512A59-EADA-4B8C-8601-26622144954B}" destId="{EF19A591-DECC-4D18-9C9A-C2D203DD1768}" srcOrd="2" destOrd="0" presId="urn:microsoft.com/office/officeart/2018/2/layout/IconCircleList"/>
    <dgm:cxn modelId="{6B521937-3504-4E90-88C4-0F6DFC288F5D}" type="presParOf" srcId="{E6512A59-EADA-4B8C-8601-26622144954B}" destId="{9EFABACF-0608-4CD4-8BFA-72484C405C09}" srcOrd="3" destOrd="0" presId="urn:microsoft.com/office/officeart/2018/2/layout/IconCircleList"/>
    <dgm:cxn modelId="{C4C82EDD-2A00-4DAE-BE0F-46F70139CE40}" type="presParOf" srcId="{5C264C9E-363C-4BC5-A931-1A96FBEAE1C8}" destId="{A6F5D1E9-95C9-4ABC-8686-B08E0E5237CD}" srcOrd="5" destOrd="0" presId="urn:microsoft.com/office/officeart/2018/2/layout/IconCircleList"/>
    <dgm:cxn modelId="{0EB789AD-764B-4681-8E2B-457A2B443006}" type="presParOf" srcId="{5C264C9E-363C-4BC5-A931-1A96FBEAE1C8}" destId="{688EB614-FCFF-41EC-A157-C522CB947785}" srcOrd="6" destOrd="0" presId="urn:microsoft.com/office/officeart/2018/2/layout/IconCircleList"/>
    <dgm:cxn modelId="{8B2EB1B5-9D2A-42BA-BCCA-27C2B2BF93C5}" type="presParOf" srcId="{688EB614-FCFF-41EC-A157-C522CB947785}" destId="{779AD5C4-A407-479B-A000-51D5F5546C48}" srcOrd="0" destOrd="0" presId="urn:microsoft.com/office/officeart/2018/2/layout/IconCircleList"/>
    <dgm:cxn modelId="{452A240E-88F7-45D9-A7B4-26261FC50D61}" type="presParOf" srcId="{688EB614-FCFF-41EC-A157-C522CB947785}" destId="{5ABE97A4-998D-4616-89DC-8B679B62E81F}" srcOrd="1" destOrd="0" presId="urn:microsoft.com/office/officeart/2018/2/layout/IconCircleList"/>
    <dgm:cxn modelId="{4FC21B69-E297-4B3B-BACE-059678DAEE6C}" type="presParOf" srcId="{688EB614-FCFF-41EC-A157-C522CB947785}" destId="{E82D308F-8194-4B94-8CD3-FE0478AC441A}" srcOrd="2" destOrd="0" presId="urn:microsoft.com/office/officeart/2018/2/layout/IconCircleList"/>
    <dgm:cxn modelId="{9CD1F78D-3F0C-42AB-B5DC-EB76B0D754F6}" type="presParOf" srcId="{688EB614-FCFF-41EC-A157-C522CB947785}" destId="{CBE5F66E-283F-4D43-9E71-EEC65F9DDEEA}"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8B91FA-A9DD-457E-83CA-BBC87E238C88}" type="doc">
      <dgm:prSet loTypeId="urn:microsoft.com/office/officeart/2005/8/layout/radial5" loCatId="cycle" qsTypeId="urn:microsoft.com/office/officeart/2005/8/quickstyle/simple1" qsCatId="simple" csTypeId="urn:microsoft.com/office/officeart/2005/8/colors/colorful1" csCatId="colorful" phldr="1"/>
      <dgm:spPr/>
      <dgm:t>
        <a:bodyPr/>
        <a:lstStyle/>
        <a:p>
          <a:endParaRPr lang="en-US"/>
        </a:p>
      </dgm:t>
    </dgm:pt>
    <dgm:pt modelId="{742F91B7-8532-497B-A8F9-EC4C0139F2C9}">
      <dgm:prSet phldrT="[Text]" custT="1"/>
      <dgm:spPr/>
      <dgm:t>
        <a:bodyPr/>
        <a:lstStyle/>
        <a:p>
          <a:r>
            <a:rPr lang="en-US" sz="1600" dirty="0"/>
            <a:t>Project Environment</a:t>
          </a:r>
        </a:p>
      </dgm:t>
    </dgm:pt>
    <dgm:pt modelId="{C281413E-6D39-4081-913C-B830BA86A76B}" type="parTrans" cxnId="{51F0DCB6-232F-4A66-8B0C-C1A310F954AD}">
      <dgm:prSet/>
      <dgm:spPr/>
      <dgm:t>
        <a:bodyPr/>
        <a:lstStyle/>
        <a:p>
          <a:endParaRPr lang="en-US" sz="1600"/>
        </a:p>
      </dgm:t>
    </dgm:pt>
    <dgm:pt modelId="{374509BF-C490-467A-B555-60C11022EE46}" type="sibTrans" cxnId="{51F0DCB6-232F-4A66-8B0C-C1A310F954AD}">
      <dgm:prSet/>
      <dgm:spPr/>
      <dgm:t>
        <a:bodyPr/>
        <a:lstStyle/>
        <a:p>
          <a:endParaRPr lang="en-US" sz="1600"/>
        </a:p>
      </dgm:t>
    </dgm:pt>
    <dgm:pt modelId="{5A3E1D01-8953-4093-9E6C-248D3AEF3CBD}">
      <dgm:prSet phldrT="[Text]" custT="1"/>
      <dgm:spPr/>
      <dgm:t>
        <a:bodyPr/>
        <a:lstStyle/>
        <a:p>
          <a:r>
            <a:rPr lang="en-US" sz="1600" dirty="0"/>
            <a:t>Physical</a:t>
          </a:r>
        </a:p>
      </dgm:t>
    </dgm:pt>
    <dgm:pt modelId="{988A5D5B-91DF-4BE3-8FB7-F23ECBD000A2}" type="parTrans" cxnId="{D21CA7E2-68F1-4117-B83E-8E7B9D7A2187}">
      <dgm:prSet custT="1"/>
      <dgm:spPr/>
      <dgm:t>
        <a:bodyPr/>
        <a:lstStyle/>
        <a:p>
          <a:endParaRPr lang="en-US" sz="1600"/>
        </a:p>
      </dgm:t>
    </dgm:pt>
    <dgm:pt modelId="{1E6DEA5E-86A5-42A0-A11D-866D594FEBB8}" type="sibTrans" cxnId="{D21CA7E2-68F1-4117-B83E-8E7B9D7A2187}">
      <dgm:prSet/>
      <dgm:spPr/>
      <dgm:t>
        <a:bodyPr/>
        <a:lstStyle/>
        <a:p>
          <a:endParaRPr lang="en-US" sz="1600"/>
        </a:p>
      </dgm:t>
    </dgm:pt>
    <dgm:pt modelId="{8AEA5F38-316C-4B34-8AD0-4A5577BC5710}">
      <dgm:prSet phldrT="[Text]" custT="1"/>
      <dgm:spPr/>
      <dgm:t>
        <a:bodyPr/>
        <a:lstStyle/>
        <a:p>
          <a:r>
            <a:rPr lang="en-US" sz="1600" dirty="0"/>
            <a:t>Cultural</a:t>
          </a:r>
        </a:p>
      </dgm:t>
    </dgm:pt>
    <dgm:pt modelId="{1DE0B9E5-486D-4492-8666-375488FD6A7E}" type="parTrans" cxnId="{818B00E0-92FD-45EF-964B-C7FE54D15E7E}">
      <dgm:prSet custT="1"/>
      <dgm:spPr/>
      <dgm:t>
        <a:bodyPr/>
        <a:lstStyle/>
        <a:p>
          <a:endParaRPr lang="en-US" sz="1600"/>
        </a:p>
      </dgm:t>
    </dgm:pt>
    <dgm:pt modelId="{C7D24166-9A9C-4941-A65A-D1B0DECD0EEA}" type="sibTrans" cxnId="{818B00E0-92FD-45EF-964B-C7FE54D15E7E}">
      <dgm:prSet/>
      <dgm:spPr/>
      <dgm:t>
        <a:bodyPr/>
        <a:lstStyle/>
        <a:p>
          <a:endParaRPr lang="en-US" sz="1600"/>
        </a:p>
      </dgm:t>
    </dgm:pt>
    <dgm:pt modelId="{61FB30B4-4767-43AC-8D6C-1238819F438F}">
      <dgm:prSet phldrT="[Text]" custT="1"/>
      <dgm:spPr/>
      <dgm:t>
        <a:bodyPr/>
        <a:lstStyle/>
        <a:p>
          <a:r>
            <a:rPr lang="en-US" sz="1600" dirty="0"/>
            <a:t>Social</a:t>
          </a:r>
        </a:p>
      </dgm:t>
    </dgm:pt>
    <dgm:pt modelId="{7D166075-30F1-4123-B2E5-E33D25E89447}" type="parTrans" cxnId="{6B909463-9913-4442-A76B-E11496A2F13C}">
      <dgm:prSet custT="1"/>
      <dgm:spPr/>
      <dgm:t>
        <a:bodyPr/>
        <a:lstStyle/>
        <a:p>
          <a:endParaRPr lang="en-US" sz="1600"/>
        </a:p>
      </dgm:t>
    </dgm:pt>
    <dgm:pt modelId="{49296112-1F02-40A6-B255-15FC5F3F8F79}" type="sibTrans" cxnId="{6B909463-9913-4442-A76B-E11496A2F13C}">
      <dgm:prSet/>
      <dgm:spPr/>
      <dgm:t>
        <a:bodyPr/>
        <a:lstStyle/>
        <a:p>
          <a:endParaRPr lang="en-US" sz="1600"/>
        </a:p>
      </dgm:t>
    </dgm:pt>
    <dgm:pt modelId="{861BD158-EB54-4ED3-8575-F05BF7BF2C5D}">
      <dgm:prSet phldrT="[Text]" custT="1"/>
      <dgm:spPr/>
      <dgm:t>
        <a:bodyPr/>
        <a:lstStyle/>
        <a:p>
          <a:r>
            <a:rPr lang="en-US" sz="1600" dirty="0"/>
            <a:t>International</a:t>
          </a:r>
        </a:p>
      </dgm:t>
    </dgm:pt>
    <dgm:pt modelId="{120F19AC-CA89-42F4-8597-CA35E783AEC6}" type="parTrans" cxnId="{2FA69095-45DB-4F07-BB59-25B8E29C8121}">
      <dgm:prSet custT="1"/>
      <dgm:spPr/>
      <dgm:t>
        <a:bodyPr/>
        <a:lstStyle/>
        <a:p>
          <a:endParaRPr lang="en-US" sz="1600"/>
        </a:p>
      </dgm:t>
    </dgm:pt>
    <dgm:pt modelId="{EEB2A307-BBF6-4C63-B004-5F0238C4BCE7}" type="sibTrans" cxnId="{2FA69095-45DB-4F07-BB59-25B8E29C8121}">
      <dgm:prSet/>
      <dgm:spPr/>
      <dgm:t>
        <a:bodyPr/>
        <a:lstStyle/>
        <a:p>
          <a:endParaRPr lang="en-US" sz="1600"/>
        </a:p>
      </dgm:t>
    </dgm:pt>
    <dgm:pt modelId="{0481FC01-1250-4389-AF38-B0C59872FCAE}">
      <dgm:prSet phldrT="[Text]" custT="1"/>
      <dgm:spPr/>
      <dgm:t>
        <a:bodyPr/>
        <a:lstStyle/>
        <a:p>
          <a:r>
            <a:rPr lang="en-US" sz="1600" dirty="0"/>
            <a:t>Political</a:t>
          </a:r>
        </a:p>
      </dgm:t>
    </dgm:pt>
    <dgm:pt modelId="{A080B9CD-9F63-4E76-B332-10DDDEC5DAE4}" type="parTrans" cxnId="{BCF22A39-C02E-44D3-BD72-991F5CB7E103}">
      <dgm:prSet custT="1"/>
      <dgm:spPr/>
      <dgm:t>
        <a:bodyPr/>
        <a:lstStyle/>
        <a:p>
          <a:endParaRPr lang="en-US" sz="1600"/>
        </a:p>
      </dgm:t>
    </dgm:pt>
    <dgm:pt modelId="{2901B8D4-F0E4-4CFE-B065-241CF8E24F4D}" type="sibTrans" cxnId="{BCF22A39-C02E-44D3-BD72-991F5CB7E103}">
      <dgm:prSet/>
      <dgm:spPr/>
      <dgm:t>
        <a:bodyPr/>
        <a:lstStyle/>
        <a:p>
          <a:endParaRPr lang="en-US" sz="1600"/>
        </a:p>
      </dgm:t>
    </dgm:pt>
    <dgm:pt modelId="{FEEFA064-12C9-4755-9DF7-FA2A8E531722}" type="pres">
      <dgm:prSet presAssocID="{DE8B91FA-A9DD-457E-83CA-BBC87E238C88}" presName="Name0" presStyleCnt="0">
        <dgm:presLayoutVars>
          <dgm:chMax val="1"/>
          <dgm:dir/>
          <dgm:animLvl val="ctr"/>
          <dgm:resizeHandles val="exact"/>
        </dgm:presLayoutVars>
      </dgm:prSet>
      <dgm:spPr/>
    </dgm:pt>
    <dgm:pt modelId="{E19FB53A-56A6-4868-8E4C-EC25DABC78A5}" type="pres">
      <dgm:prSet presAssocID="{742F91B7-8532-497B-A8F9-EC4C0139F2C9}" presName="centerShape" presStyleLbl="node0" presStyleIdx="0" presStyleCnt="1"/>
      <dgm:spPr/>
    </dgm:pt>
    <dgm:pt modelId="{5115C8EB-417D-4D94-9FB7-E9BC23BA49C3}" type="pres">
      <dgm:prSet presAssocID="{988A5D5B-91DF-4BE3-8FB7-F23ECBD000A2}" presName="parTrans" presStyleLbl="sibTrans2D1" presStyleIdx="0" presStyleCnt="5" custFlipVert="1"/>
      <dgm:spPr/>
    </dgm:pt>
    <dgm:pt modelId="{EF6EEC03-EC2F-4A10-83EE-BA285D5ADA32}" type="pres">
      <dgm:prSet presAssocID="{988A5D5B-91DF-4BE3-8FB7-F23ECBD000A2}" presName="connectorText" presStyleLbl="sibTrans2D1" presStyleIdx="0" presStyleCnt="5"/>
      <dgm:spPr/>
    </dgm:pt>
    <dgm:pt modelId="{0C86D544-1825-492E-B63D-9CB5C71E40F3}" type="pres">
      <dgm:prSet presAssocID="{5A3E1D01-8953-4093-9E6C-248D3AEF3CBD}" presName="node" presStyleLbl="node1" presStyleIdx="0" presStyleCnt="5">
        <dgm:presLayoutVars>
          <dgm:bulletEnabled val="1"/>
        </dgm:presLayoutVars>
      </dgm:prSet>
      <dgm:spPr/>
    </dgm:pt>
    <dgm:pt modelId="{03DCE85F-EC03-4015-9FA8-A3D33EE7C581}" type="pres">
      <dgm:prSet presAssocID="{1DE0B9E5-486D-4492-8666-375488FD6A7E}" presName="parTrans" presStyleLbl="sibTrans2D1" presStyleIdx="1" presStyleCnt="5" custAng="10559012"/>
      <dgm:spPr/>
    </dgm:pt>
    <dgm:pt modelId="{BEB987FB-D020-459A-A4AA-C7DF3CCD94F6}" type="pres">
      <dgm:prSet presAssocID="{1DE0B9E5-486D-4492-8666-375488FD6A7E}" presName="connectorText" presStyleLbl="sibTrans2D1" presStyleIdx="1" presStyleCnt="5"/>
      <dgm:spPr/>
    </dgm:pt>
    <dgm:pt modelId="{343F23C7-859B-43E2-973B-BB94027FEECD}" type="pres">
      <dgm:prSet presAssocID="{8AEA5F38-316C-4B34-8AD0-4A5577BC5710}" presName="node" presStyleLbl="node1" presStyleIdx="1" presStyleCnt="5">
        <dgm:presLayoutVars>
          <dgm:bulletEnabled val="1"/>
        </dgm:presLayoutVars>
      </dgm:prSet>
      <dgm:spPr/>
    </dgm:pt>
    <dgm:pt modelId="{3812520F-F171-4E8F-A631-C38FBF51BB48}" type="pres">
      <dgm:prSet presAssocID="{7D166075-30F1-4123-B2E5-E33D25E89447}" presName="parTrans" presStyleLbl="sibTrans2D1" presStyleIdx="2" presStyleCnt="5" custAng="11110450"/>
      <dgm:spPr/>
    </dgm:pt>
    <dgm:pt modelId="{FE5E2CD0-D1C0-49D4-AB56-ACE154849228}" type="pres">
      <dgm:prSet presAssocID="{7D166075-30F1-4123-B2E5-E33D25E89447}" presName="connectorText" presStyleLbl="sibTrans2D1" presStyleIdx="2" presStyleCnt="5"/>
      <dgm:spPr/>
    </dgm:pt>
    <dgm:pt modelId="{21775E6D-EF21-4178-99CF-FA700643E03F}" type="pres">
      <dgm:prSet presAssocID="{61FB30B4-4767-43AC-8D6C-1238819F438F}" presName="node" presStyleLbl="node1" presStyleIdx="2" presStyleCnt="5">
        <dgm:presLayoutVars>
          <dgm:bulletEnabled val="1"/>
        </dgm:presLayoutVars>
      </dgm:prSet>
      <dgm:spPr/>
    </dgm:pt>
    <dgm:pt modelId="{57E39CB8-8E7A-4DC3-B759-E75CD75BEA33}" type="pres">
      <dgm:prSet presAssocID="{120F19AC-CA89-42F4-8597-CA35E783AEC6}" presName="parTrans" presStyleLbl="sibTrans2D1" presStyleIdx="3" presStyleCnt="5" custAng="10674157"/>
      <dgm:spPr/>
    </dgm:pt>
    <dgm:pt modelId="{878C6C56-28F7-4D0A-B59F-CE2FDA9A4835}" type="pres">
      <dgm:prSet presAssocID="{120F19AC-CA89-42F4-8597-CA35E783AEC6}" presName="connectorText" presStyleLbl="sibTrans2D1" presStyleIdx="3" presStyleCnt="5"/>
      <dgm:spPr/>
    </dgm:pt>
    <dgm:pt modelId="{21FC5088-590B-4F7C-9D6C-7A799AFCC262}" type="pres">
      <dgm:prSet presAssocID="{861BD158-EB54-4ED3-8575-F05BF7BF2C5D}" presName="node" presStyleLbl="node1" presStyleIdx="3" presStyleCnt="5">
        <dgm:presLayoutVars>
          <dgm:bulletEnabled val="1"/>
        </dgm:presLayoutVars>
      </dgm:prSet>
      <dgm:spPr/>
    </dgm:pt>
    <dgm:pt modelId="{A01E9715-CFDD-45A0-94F5-0FD598CB4DCF}" type="pres">
      <dgm:prSet presAssocID="{A080B9CD-9F63-4E76-B332-10DDDEC5DAE4}" presName="parTrans" presStyleLbl="sibTrans2D1" presStyleIdx="4" presStyleCnt="5" custAng="10553065"/>
      <dgm:spPr/>
    </dgm:pt>
    <dgm:pt modelId="{FEF45170-1CDF-4ADE-ADD0-90A1278C5ED4}" type="pres">
      <dgm:prSet presAssocID="{A080B9CD-9F63-4E76-B332-10DDDEC5DAE4}" presName="connectorText" presStyleLbl="sibTrans2D1" presStyleIdx="4" presStyleCnt="5"/>
      <dgm:spPr/>
    </dgm:pt>
    <dgm:pt modelId="{69A13140-245D-4873-AFBD-B261642C354D}" type="pres">
      <dgm:prSet presAssocID="{0481FC01-1250-4389-AF38-B0C59872FCAE}" presName="node" presStyleLbl="node1" presStyleIdx="4" presStyleCnt="5">
        <dgm:presLayoutVars>
          <dgm:bulletEnabled val="1"/>
        </dgm:presLayoutVars>
      </dgm:prSet>
      <dgm:spPr/>
    </dgm:pt>
  </dgm:ptLst>
  <dgm:cxnLst>
    <dgm:cxn modelId="{8A083017-59E6-4A3F-8066-F176F8215CD7}" type="presOf" srcId="{988A5D5B-91DF-4BE3-8FB7-F23ECBD000A2}" destId="{EF6EEC03-EC2F-4A10-83EE-BA285D5ADA32}" srcOrd="1" destOrd="0" presId="urn:microsoft.com/office/officeart/2005/8/layout/radial5"/>
    <dgm:cxn modelId="{FD931522-C9B9-4697-A6AB-FE78B54F9C4F}" type="presOf" srcId="{0481FC01-1250-4389-AF38-B0C59872FCAE}" destId="{69A13140-245D-4873-AFBD-B261642C354D}" srcOrd="0" destOrd="0" presId="urn:microsoft.com/office/officeart/2005/8/layout/radial5"/>
    <dgm:cxn modelId="{8D7D7032-821D-496D-A90D-C9F9C2141822}" type="presOf" srcId="{DE8B91FA-A9DD-457E-83CA-BBC87E238C88}" destId="{FEEFA064-12C9-4755-9DF7-FA2A8E531722}" srcOrd="0" destOrd="0" presId="urn:microsoft.com/office/officeart/2005/8/layout/radial5"/>
    <dgm:cxn modelId="{014B3A33-638C-46E1-999E-C35561DE4AAE}" type="presOf" srcId="{742F91B7-8532-497B-A8F9-EC4C0139F2C9}" destId="{E19FB53A-56A6-4868-8E4C-EC25DABC78A5}" srcOrd="0" destOrd="0" presId="urn:microsoft.com/office/officeart/2005/8/layout/radial5"/>
    <dgm:cxn modelId="{BCF22A39-C02E-44D3-BD72-991F5CB7E103}" srcId="{742F91B7-8532-497B-A8F9-EC4C0139F2C9}" destId="{0481FC01-1250-4389-AF38-B0C59872FCAE}" srcOrd="4" destOrd="0" parTransId="{A080B9CD-9F63-4E76-B332-10DDDEC5DAE4}" sibTransId="{2901B8D4-F0E4-4CFE-B065-241CF8E24F4D}"/>
    <dgm:cxn modelId="{6B909463-9913-4442-A76B-E11496A2F13C}" srcId="{742F91B7-8532-497B-A8F9-EC4C0139F2C9}" destId="{61FB30B4-4767-43AC-8D6C-1238819F438F}" srcOrd="2" destOrd="0" parTransId="{7D166075-30F1-4123-B2E5-E33D25E89447}" sibTransId="{49296112-1F02-40A6-B255-15FC5F3F8F79}"/>
    <dgm:cxn modelId="{F6B9AF6A-7514-4823-840D-A08CECDF6176}" type="presOf" srcId="{861BD158-EB54-4ED3-8575-F05BF7BF2C5D}" destId="{21FC5088-590B-4F7C-9D6C-7A799AFCC262}" srcOrd="0" destOrd="0" presId="urn:microsoft.com/office/officeart/2005/8/layout/radial5"/>
    <dgm:cxn modelId="{94833A4B-45A1-430A-9E4B-7A2798CB520C}" type="presOf" srcId="{5A3E1D01-8953-4093-9E6C-248D3AEF3CBD}" destId="{0C86D544-1825-492E-B63D-9CB5C71E40F3}" srcOrd="0" destOrd="0" presId="urn:microsoft.com/office/officeart/2005/8/layout/radial5"/>
    <dgm:cxn modelId="{67FB504B-893E-41DE-982F-60E4F6F86387}" type="presOf" srcId="{8AEA5F38-316C-4B34-8AD0-4A5577BC5710}" destId="{343F23C7-859B-43E2-973B-BB94027FEECD}" srcOrd="0" destOrd="0" presId="urn:microsoft.com/office/officeart/2005/8/layout/radial5"/>
    <dgm:cxn modelId="{9460FD6C-C93D-4352-A6FA-C700D62F9DC8}" type="presOf" srcId="{A080B9CD-9F63-4E76-B332-10DDDEC5DAE4}" destId="{A01E9715-CFDD-45A0-94F5-0FD598CB4DCF}" srcOrd="0" destOrd="0" presId="urn:microsoft.com/office/officeart/2005/8/layout/radial5"/>
    <dgm:cxn modelId="{2FA69095-45DB-4F07-BB59-25B8E29C8121}" srcId="{742F91B7-8532-497B-A8F9-EC4C0139F2C9}" destId="{861BD158-EB54-4ED3-8575-F05BF7BF2C5D}" srcOrd="3" destOrd="0" parTransId="{120F19AC-CA89-42F4-8597-CA35E783AEC6}" sibTransId="{EEB2A307-BBF6-4C63-B004-5F0238C4BCE7}"/>
    <dgm:cxn modelId="{0D0CEAA3-7756-4A8A-A526-FB6AD75D1298}" type="presOf" srcId="{1DE0B9E5-486D-4492-8666-375488FD6A7E}" destId="{03DCE85F-EC03-4015-9FA8-A3D33EE7C581}" srcOrd="0" destOrd="0" presId="urn:microsoft.com/office/officeart/2005/8/layout/radial5"/>
    <dgm:cxn modelId="{8A89E2A8-B3A5-4298-81D0-7C534B3786E1}" type="presOf" srcId="{7D166075-30F1-4123-B2E5-E33D25E89447}" destId="{FE5E2CD0-D1C0-49D4-AB56-ACE154849228}" srcOrd="1" destOrd="0" presId="urn:microsoft.com/office/officeart/2005/8/layout/radial5"/>
    <dgm:cxn modelId="{51F0DCB6-232F-4A66-8B0C-C1A310F954AD}" srcId="{DE8B91FA-A9DD-457E-83CA-BBC87E238C88}" destId="{742F91B7-8532-497B-A8F9-EC4C0139F2C9}" srcOrd="0" destOrd="0" parTransId="{C281413E-6D39-4081-913C-B830BA86A76B}" sibTransId="{374509BF-C490-467A-B555-60C11022EE46}"/>
    <dgm:cxn modelId="{0F9B16BD-126D-4CA7-962C-A2E1B31F36CF}" type="presOf" srcId="{7D166075-30F1-4123-B2E5-E33D25E89447}" destId="{3812520F-F171-4E8F-A631-C38FBF51BB48}" srcOrd="0" destOrd="0" presId="urn:microsoft.com/office/officeart/2005/8/layout/radial5"/>
    <dgm:cxn modelId="{23F31ECA-F51C-4576-956E-EC0D631E3E31}" type="presOf" srcId="{120F19AC-CA89-42F4-8597-CA35E783AEC6}" destId="{878C6C56-28F7-4D0A-B59F-CE2FDA9A4835}" srcOrd="1" destOrd="0" presId="urn:microsoft.com/office/officeart/2005/8/layout/radial5"/>
    <dgm:cxn modelId="{818B00E0-92FD-45EF-964B-C7FE54D15E7E}" srcId="{742F91B7-8532-497B-A8F9-EC4C0139F2C9}" destId="{8AEA5F38-316C-4B34-8AD0-4A5577BC5710}" srcOrd="1" destOrd="0" parTransId="{1DE0B9E5-486D-4492-8666-375488FD6A7E}" sibTransId="{C7D24166-9A9C-4941-A65A-D1B0DECD0EEA}"/>
    <dgm:cxn modelId="{397B90E1-0687-4621-8443-E0C77A70EEDE}" type="presOf" srcId="{A080B9CD-9F63-4E76-B332-10DDDEC5DAE4}" destId="{FEF45170-1CDF-4ADE-ADD0-90A1278C5ED4}" srcOrd="1" destOrd="0" presId="urn:microsoft.com/office/officeart/2005/8/layout/radial5"/>
    <dgm:cxn modelId="{D21CA7E2-68F1-4117-B83E-8E7B9D7A2187}" srcId="{742F91B7-8532-497B-A8F9-EC4C0139F2C9}" destId="{5A3E1D01-8953-4093-9E6C-248D3AEF3CBD}" srcOrd="0" destOrd="0" parTransId="{988A5D5B-91DF-4BE3-8FB7-F23ECBD000A2}" sibTransId="{1E6DEA5E-86A5-42A0-A11D-866D594FEBB8}"/>
    <dgm:cxn modelId="{72E40DEA-A138-4325-ACB4-CE9AD2791674}" type="presOf" srcId="{120F19AC-CA89-42F4-8597-CA35E783AEC6}" destId="{57E39CB8-8E7A-4DC3-B759-E75CD75BEA33}" srcOrd="0" destOrd="0" presId="urn:microsoft.com/office/officeart/2005/8/layout/radial5"/>
    <dgm:cxn modelId="{871672ED-3CB0-4997-941B-CE62CEFD6766}" type="presOf" srcId="{61FB30B4-4767-43AC-8D6C-1238819F438F}" destId="{21775E6D-EF21-4178-99CF-FA700643E03F}" srcOrd="0" destOrd="0" presId="urn:microsoft.com/office/officeart/2005/8/layout/radial5"/>
    <dgm:cxn modelId="{F4F11EF7-1B41-4C3A-8417-DBBEDF2617FA}" type="presOf" srcId="{988A5D5B-91DF-4BE3-8FB7-F23ECBD000A2}" destId="{5115C8EB-417D-4D94-9FB7-E9BC23BA49C3}" srcOrd="0" destOrd="0" presId="urn:microsoft.com/office/officeart/2005/8/layout/radial5"/>
    <dgm:cxn modelId="{63CA56FC-F37A-41FD-95C7-1F2CC27636BF}" type="presOf" srcId="{1DE0B9E5-486D-4492-8666-375488FD6A7E}" destId="{BEB987FB-D020-459A-A4AA-C7DF3CCD94F6}" srcOrd="1" destOrd="0" presId="urn:microsoft.com/office/officeart/2005/8/layout/radial5"/>
    <dgm:cxn modelId="{A5B4DBD0-E81D-4A38-BB94-C6143AD71D1D}" type="presParOf" srcId="{FEEFA064-12C9-4755-9DF7-FA2A8E531722}" destId="{E19FB53A-56A6-4868-8E4C-EC25DABC78A5}" srcOrd="0" destOrd="0" presId="urn:microsoft.com/office/officeart/2005/8/layout/radial5"/>
    <dgm:cxn modelId="{81121F60-204C-4EF1-A5F2-93012F8713FC}" type="presParOf" srcId="{FEEFA064-12C9-4755-9DF7-FA2A8E531722}" destId="{5115C8EB-417D-4D94-9FB7-E9BC23BA49C3}" srcOrd="1" destOrd="0" presId="urn:microsoft.com/office/officeart/2005/8/layout/radial5"/>
    <dgm:cxn modelId="{D937861B-157D-4831-B2A1-F67C5F3E070F}" type="presParOf" srcId="{5115C8EB-417D-4D94-9FB7-E9BC23BA49C3}" destId="{EF6EEC03-EC2F-4A10-83EE-BA285D5ADA32}" srcOrd="0" destOrd="0" presId="urn:microsoft.com/office/officeart/2005/8/layout/radial5"/>
    <dgm:cxn modelId="{1452832E-B07C-46F8-907D-4CD350AA65D0}" type="presParOf" srcId="{FEEFA064-12C9-4755-9DF7-FA2A8E531722}" destId="{0C86D544-1825-492E-B63D-9CB5C71E40F3}" srcOrd="2" destOrd="0" presId="urn:microsoft.com/office/officeart/2005/8/layout/radial5"/>
    <dgm:cxn modelId="{237C88E2-4E8E-429C-A810-727F4A39C7D3}" type="presParOf" srcId="{FEEFA064-12C9-4755-9DF7-FA2A8E531722}" destId="{03DCE85F-EC03-4015-9FA8-A3D33EE7C581}" srcOrd="3" destOrd="0" presId="urn:microsoft.com/office/officeart/2005/8/layout/radial5"/>
    <dgm:cxn modelId="{13CF9E68-0348-4D48-A6C0-82E85D326D02}" type="presParOf" srcId="{03DCE85F-EC03-4015-9FA8-A3D33EE7C581}" destId="{BEB987FB-D020-459A-A4AA-C7DF3CCD94F6}" srcOrd="0" destOrd="0" presId="urn:microsoft.com/office/officeart/2005/8/layout/radial5"/>
    <dgm:cxn modelId="{34C0AF07-414F-4EE1-A35A-FE10948CBA12}" type="presParOf" srcId="{FEEFA064-12C9-4755-9DF7-FA2A8E531722}" destId="{343F23C7-859B-43E2-973B-BB94027FEECD}" srcOrd="4" destOrd="0" presId="urn:microsoft.com/office/officeart/2005/8/layout/radial5"/>
    <dgm:cxn modelId="{C3969FFB-2DE2-42EE-823F-B980D8CCA1AB}" type="presParOf" srcId="{FEEFA064-12C9-4755-9DF7-FA2A8E531722}" destId="{3812520F-F171-4E8F-A631-C38FBF51BB48}" srcOrd="5" destOrd="0" presId="urn:microsoft.com/office/officeart/2005/8/layout/radial5"/>
    <dgm:cxn modelId="{1092215A-7812-4AAD-A3A9-CD52182F5683}" type="presParOf" srcId="{3812520F-F171-4E8F-A631-C38FBF51BB48}" destId="{FE5E2CD0-D1C0-49D4-AB56-ACE154849228}" srcOrd="0" destOrd="0" presId="urn:microsoft.com/office/officeart/2005/8/layout/radial5"/>
    <dgm:cxn modelId="{13640764-F761-4494-AF56-EC3A8EE66A54}" type="presParOf" srcId="{FEEFA064-12C9-4755-9DF7-FA2A8E531722}" destId="{21775E6D-EF21-4178-99CF-FA700643E03F}" srcOrd="6" destOrd="0" presId="urn:microsoft.com/office/officeart/2005/8/layout/radial5"/>
    <dgm:cxn modelId="{83F5AB91-8406-4349-92A1-30F16BBA1AC0}" type="presParOf" srcId="{FEEFA064-12C9-4755-9DF7-FA2A8E531722}" destId="{57E39CB8-8E7A-4DC3-B759-E75CD75BEA33}" srcOrd="7" destOrd="0" presId="urn:microsoft.com/office/officeart/2005/8/layout/radial5"/>
    <dgm:cxn modelId="{081A2F2B-873F-422B-BDAE-64B4C599639A}" type="presParOf" srcId="{57E39CB8-8E7A-4DC3-B759-E75CD75BEA33}" destId="{878C6C56-28F7-4D0A-B59F-CE2FDA9A4835}" srcOrd="0" destOrd="0" presId="urn:microsoft.com/office/officeart/2005/8/layout/radial5"/>
    <dgm:cxn modelId="{4CB1DE43-A62F-461F-8845-16D6431403DE}" type="presParOf" srcId="{FEEFA064-12C9-4755-9DF7-FA2A8E531722}" destId="{21FC5088-590B-4F7C-9D6C-7A799AFCC262}" srcOrd="8" destOrd="0" presId="urn:microsoft.com/office/officeart/2005/8/layout/radial5"/>
    <dgm:cxn modelId="{D378494C-172F-4042-8E38-751F3510D018}" type="presParOf" srcId="{FEEFA064-12C9-4755-9DF7-FA2A8E531722}" destId="{A01E9715-CFDD-45A0-94F5-0FD598CB4DCF}" srcOrd="9" destOrd="0" presId="urn:microsoft.com/office/officeart/2005/8/layout/radial5"/>
    <dgm:cxn modelId="{F38ADF5A-7CF4-4F2E-9445-2E579BA42FBD}" type="presParOf" srcId="{A01E9715-CFDD-45A0-94F5-0FD598CB4DCF}" destId="{FEF45170-1CDF-4ADE-ADD0-90A1278C5ED4}" srcOrd="0" destOrd="0" presId="urn:microsoft.com/office/officeart/2005/8/layout/radial5"/>
    <dgm:cxn modelId="{84E882EF-A326-4B7D-B2BB-957915C223A1}" type="presParOf" srcId="{FEEFA064-12C9-4755-9DF7-FA2A8E531722}" destId="{69A13140-245D-4873-AFBD-B261642C354D}"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DE84871-032D-44E2-A328-31F39A1DCC43}" type="doc">
      <dgm:prSet loTypeId="urn:microsoft.com/office/officeart/2005/8/layout/cycle6" loCatId="cycle" qsTypeId="urn:microsoft.com/office/officeart/2005/8/quickstyle/simple1" qsCatId="simple" csTypeId="urn:microsoft.com/office/officeart/2005/8/colors/colorful1" csCatId="colorful" phldr="1"/>
      <dgm:spPr/>
      <dgm:t>
        <a:bodyPr/>
        <a:lstStyle/>
        <a:p>
          <a:endParaRPr lang="en-US"/>
        </a:p>
      </dgm:t>
    </dgm:pt>
    <dgm:pt modelId="{C8AB1A82-BB35-4717-AD0B-4B5E721C42A0}">
      <dgm:prSet custT="1"/>
      <dgm:spPr/>
      <dgm:t>
        <a:bodyPr/>
        <a:lstStyle/>
        <a:p>
          <a:r>
            <a:rPr lang="en-US" sz="1800" b="1" dirty="0"/>
            <a:t>Communication</a:t>
          </a:r>
        </a:p>
      </dgm:t>
    </dgm:pt>
    <dgm:pt modelId="{C0033D94-90DA-4F01-AAC5-56576033E988}" type="parTrans" cxnId="{C27C236E-8571-447D-AF9A-43304C25200D}">
      <dgm:prSet/>
      <dgm:spPr/>
      <dgm:t>
        <a:bodyPr/>
        <a:lstStyle/>
        <a:p>
          <a:endParaRPr lang="en-US" sz="1800" b="1"/>
        </a:p>
      </dgm:t>
    </dgm:pt>
    <dgm:pt modelId="{0FC0D5EC-0E62-4794-8F4B-6E7863066DFA}" type="sibTrans" cxnId="{C27C236E-8571-447D-AF9A-43304C25200D}">
      <dgm:prSet/>
      <dgm:spPr/>
      <dgm:t>
        <a:bodyPr/>
        <a:lstStyle/>
        <a:p>
          <a:endParaRPr lang="en-US" sz="1800" b="1"/>
        </a:p>
      </dgm:t>
    </dgm:pt>
    <dgm:pt modelId="{3E7171E8-2393-4E4E-AB54-13A3DB991D83}">
      <dgm:prSet custT="1"/>
      <dgm:spPr/>
      <dgm:t>
        <a:bodyPr/>
        <a:lstStyle/>
        <a:p>
          <a:r>
            <a:rPr lang="en-US" sz="1800" b="1" dirty="0"/>
            <a:t>Influence</a:t>
          </a:r>
        </a:p>
      </dgm:t>
    </dgm:pt>
    <dgm:pt modelId="{6DDF9173-FBE5-4D13-88FA-F882B2EADD8D}" type="parTrans" cxnId="{ECC29A53-9C00-4009-AE77-BF3EEDDD1442}">
      <dgm:prSet/>
      <dgm:spPr/>
      <dgm:t>
        <a:bodyPr/>
        <a:lstStyle/>
        <a:p>
          <a:endParaRPr lang="en-US" sz="1800" b="1"/>
        </a:p>
      </dgm:t>
    </dgm:pt>
    <dgm:pt modelId="{6DFD79EA-A6FD-4E70-8872-63603AF5CF42}" type="sibTrans" cxnId="{ECC29A53-9C00-4009-AE77-BF3EEDDD1442}">
      <dgm:prSet/>
      <dgm:spPr/>
      <dgm:t>
        <a:bodyPr/>
        <a:lstStyle/>
        <a:p>
          <a:endParaRPr lang="en-US" sz="1800" b="1"/>
        </a:p>
      </dgm:t>
    </dgm:pt>
    <dgm:pt modelId="{4A69787D-70F0-4C3F-8CC5-4F3BFED29260}">
      <dgm:prSet custT="1"/>
      <dgm:spPr/>
      <dgm:t>
        <a:bodyPr/>
        <a:lstStyle/>
        <a:p>
          <a:r>
            <a:rPr lang="en-US" sz="1800" b="1" dirty="0"/>
            <a:t>Leadership</a:t>
          </a:r>
        </a:p>
      </dgm:t>
    </dgm:pt>
    <dgm:pt modelId="{6F9577AC-CFEC-425B-B7C7-54046C688522}" type="parTrans" cxnId="{B28BC58D-BED1-4911-A8BF-506FF073FDF8}">
      <dgm:prSet/>
      <dgm:spPr/>
      <dgm:t>
        <a:bodyPr/>
        <a:lstStyle/>
        <a:p>
          <a:endParaRPr lang="en-US" sz="1800" b="1"/>
        </a:p>
      </dgm:t>
    </dgm:pt>
    <dgm:pt modelId="{09736DB2-ADE0-467D-9616-7EBFD5694E10}" type="sibTrans" cxnId="{B28BC58D-BED1-4911-A8BF-506FF073FDF8}">
      <dgm:prSet/>
      <dgm:spPr/>
      <dgm:t>
        <a:bodyPr/>
        <a:lstStyle/>
        <a:p>
          <a:endParaRPr lang="en-US" sz="1800" b="1"/>
        </a:p>
      </dgm:t>
    </dgm:pt>
    <dgm:pt modelId="{C32A6747-C7FF-469D-8A0B-B837E0A23DDB}">
      <dgm:prSet custT="1"/>
      <dgm:spPr/>
      <dgm:t>
        <a:bodyPr/>
        <a:lstStyle/>
        <a:p>
          <a:r>
            <a:rPr lang="en-US" sz="1800" b="1" dirty="0"/>
            <a:t>Motivation</a:t>
          </a:r>
        </a:p>
      </dgm:t>
    </dgm:pt>
    <dgm:pt modelId="{8F58D4B4-AA03-40EE-95B3-897D9798039D}" type="parTrans" cxnId="{379DE199-F455-47DE-B19B-1A8D7D0FBB45}">
      <dgm:prSet/>
      <dgm:spPr/>
      <dgm:t>
        <a:bodyPr/>
        <a:lstStyle/>
        <a:p>
          <a:endParaRPr lang="en-US" sz="1800" b="1"/>
        </a:p>
      </dgm:t>
    </dgm:pt>
    <dgm:pt modelId="{9C7FB24C-AFAF-48BA-83FC-E416509A0F15}" type="sibTrans" cxnId="{379DE199-F455-47DE-B19B-1A8D7D0FBB45}">
      <dgm:prSet/>
      <dgm:spPr/>
      <dgm:t>
        <a:bodyPr/>
        <a:lstStyle/>
        <a:p>
          <a:endParaRPr lang="en-US" sz="1800" b="1"/>
        </a:p>
      </dgm:t>
    </dgm:pt>
    <dgm:pt modelId="{EA7AFD0E-48CE-43D2-86CC-1AFC5CC4DCF8}">
      <dgm:prSet custT="1"/>
      <dgm:spPr/>
      <dgm:t>
        <a:bodyPr/>
        <a:lstStyle/>
        <a:p>
          <a:r>
            <a:rPr lang="en-US" sz="1800" b="1" dirty="0"/>
            <a:t>Negotiation</a:t>
          </a:r>
        </a:p>
      </dgm:t>
    </dgm:pt>
    <dgm:pt modelId="{05882E82-C37F-4120-94BA-3AC9904ADA22}" type="parTrans" cxnId="{D2A07B20-B18F-43C8-A082-51E5A898658F}">
      <dgm:prSet/>
      <dgm:spPr/>
      <dgm:t>
        <a:bodyPr/>
        <a:lstStyle/>
        <a:p>
          <a:endParaRPr lang="en-US" sz="1800" b="1"/>
        </a:p>
      </dgm:t>
    </dgm:pt>
    <dgm:pt modelId="{3CD31EAE-C36A-4673-BB5B-E4602462EF6B}" type="sibTrans" cxnId="{D2A07B20-B18F-43C8-A082-51E5A898658F}">
      <dgm:prSet/>
      <dgm:spPr/>
      <dgm:t>
        <a:bodyPr/>
        <a:lstStyle/>
        <a:p>
          <a:endParaRPr lang="en-US" sz="1800" b="1"/>
        </a:p>
      </dgm:t>
    </dgm:pt>
    <dgm:pt modelId="{AB9A64D2-EBCE-434E-AA08-67E576BDA067}">
      <dgm:prSet custT="1"/>
      <dgm:spPr/>
      <dgm:t>
        <a:bodyPr/>
        <a:lstStyle/>
        <a:p>
          <a:r>
            <a:rPr lang="en-US" sz="1800" b="1" dirty="0"/>
            <a:t>Problem Solving</a:t>
          </a:r>
        </a:p>
      </dgm:t>
    </dgm:pt>
    <dgm:pt modelId="{DC676A25-6422-4DD5-A18B-F7E469FFE316}" type="parTrans" cxnId="{EB3215CA-F248-41EF-BE9A-ED3216700A87}">
      <dgm:prSet/>
      <dgm:spPr/>
      <dgm:t>
        <a:bodyPr/>
        <a:lstStyle/>
        <a:p>
          <a:endParaRPr lang="en-US" sz="1800" b="1"/>
        </a:p>
      </dgm:t>
    </dgm:pt>
    <dgm:pt modelId="{A8F4C9EF-66AF-4713-A3A1-6556E47B0F36}" type="sibTrans" cxnId="{EB3215CA-F248-41EF-BE9A-ED3216700A87}">
      <dgm:prSet/>
      <dgm:spPr/>
      <dgm:t>
        <a:bodyPr/>
        <a:lstStyle/>
        <a:p>
          <a:endParaRPr lang="en-US" sz="1800" b="1"/>
        </a:p>
      </dgm:t>
    </dgm:pt>
    <dgm:pt modelId="{B0618F71-4008-4B93-85E5-3CB2DCF8B07F}" type="pres">
      <dgm:prSet presAssocID="{4DE84871-032D-44E2-A328-31F39A1DCC43}" presName="cycle" presStyleCnt="0">
        <dgm:presLayoutVars>
          <dgm:dir/>
          <dgm:resizeHandles val="exact"/>
        </dgm:presLayoutVars>
      </dgm:prSet>
      <dgm:spPr/>
    </dgm:pt>
    <dgm:pt modelId="{082A24FE-FA7D-4411-B3B0-F3C6BC6429F0}" type="pres">
      <dgm:prSet presAssocID="{C8AB1A82-BB35-4717-AD0B-4B5E721C42A0}" presName="node" presStyleLbl="node1" presStyleIdx="0" presStyleCnt="6">
        <dgm:presLayoutVars>
          <dgm:bulletEnabled val="1"/>
        </dgm:presLayoutVars>
      </dgm:prSet>
      <dgm:spPr/>
    </dgm:pt>
    <dgm:pt modelId="{0DD3B11E-3975-482D-9090-37FD3E0F76F5}" type="pres">
      <dgm:prSet presAssocID="{C8AB1A82-BB35-4717-AD0B-4B5E721C42A0}" presName="spNode" presStyleCnt="0"/>
      <dgm:spPr/>
    </dgm:pt>
    <dgm:pt modelId="{CD79C3FB-E699-47B6-8C26-FB475C52A915}" type="pres">
      <dgm:prSet presAssocID="{0FC0D5EC-0E62-4794-8F4B-6E7863066DFA}" presName="sibTrans" presStyleLbl="sibTrans1D1" presStyleIdx="0" presStyleCnt="6"/>
      <dgm:spPr/>
    </dgm:pt>
    <dgm:pt modelId="{4A8E09A6-D645-4DB0-AAB8-4709EE00669D}" type="pres">
      <dgm:prSet presAssocID="{3E7171E8-2393-4E4E-AB54-13A3DB991D83}" presName="node" presStyleLbl="node1" presStyleIdx="1" presStyleCnt="6">
        <dgm:presLayoutVars>
          <dgm:bulletEnabled val="1"/>
        </dgm:presLayoutVars>
      </dgm:prSet>
      <dgm:spPr/>
    </dgm:pt>
    <dgm:pt modelId="{2648899C-2EDF-4C30-B0EC-758457690093}" type="pres">
      <dgm:prSet presAssocID="{3E7171E8-2393-4E4E-AB54-13A3DB991D83}" presName="spNode" presStyleCnt="0"/>
      <dgm:spPr/>
    </dgm:pt>
    <dgm:pt modelId="{1D3666E4-7D14-480B-B97E-E72DDB81083F}" type="pres">
      <dgm:prSet presAssocID="{6DFD79EA-A6FD-4E70-8872-63603AF5CF42}" presName="sibTrans" presStyleLbl="sibTrans1D1" presStyleIdx="1" presStyleCnt="6"/>
      <dgm:spPr/>
    </dgm:pt>
    <dgm:pt modelId="{C67C8FD9-D5D9-43D0-8220-3134929631F2}" type="pres">
      <dgm:prSet presAssocID="{4A69787D-70F0-4C3F-8CC5-4F3BFED29260}" presName="node" presStyleLbl="node1" presStyleIdx="2" presStyleCnt="6">
        <dgm:presLayoutVars>
          <dgm:bulletEnabled val="1"/>
        </dgm:presLayoutVars>
      </dgm:prSet>
      <dgm:spPr/>
    </dgm:pt>
    <dgm:pt modelId="{690E20E0-1DEF-49A1-B1CF-5A5E7BE38F56}" type="pres">
      <dgm:prSet presAssocID="{4A69787D-70F0-4C3F-8CC5-4F3BFED29260}" presName="spNode" presStyleCnt="0"/>
      <dgm:spPr/>
    </dgm:pt>
    <dgm:pt modelId="{DFA1F978-B56B-442B-B618-3AE3417AFC89}" type="pres">
      <dgm:prSet presAssocID="{09736DB2-ADE0-467D-9616-7EBFD5694E10}" presName="sibTrans" presStyleLbl="sibTrans1D1" presStyleIdx="2" presStyleCnt="6"/>
      <dgm:spPr/>
    </dgm:pt>
    <dgm:pt modelId="{1CA8BA94-D1D8-485E-BDFB-A9CEBCE3283A}" type="pres">
      <dgm:prSet presAssocID="{C32A6747-C7FF-469D-8A0B-B837E0A23DDB}" presName="node" presStyleLbl="node1" presStyleIdx="3" presStyleCnt="6">
        <dgm:presLayoutVars>
          <dgm:bulletEnabled val="1"/>
        </dgm:presLayoutVars>
      </dgm:prSet>
      <dgm:spPr/>
    </dgm:pt>
    <dgm:pt modelId="{35DA3D44-74E7-4A07-BB3B-B840EED4FC93}" type="pres">
      <dgm:prSet presAssocID="{C32A6747-C7FF-469D-8A0B-B837E0A23DDB}" presName="spNode" presStyleCnt="0"/>
      <dgm:spPr/>
    </dgm:pt>
    <dgm:pt modelId="{56D908E3-7FD7-4D05-B7F9-52FF881B57B2}" type="pres">
      <dgm:prSet presAssocID="{9C7FB24C-AFAF-48BA-83FC-E416509A0F15}" presName="sibTrans" presStyleLbl="sibTrans1D1" presStyleIdx="3" presStyleCnt="6"/>
      <dgm:spPr/>
    </dgm:pt>
    <dgm:pt modelId="{257C1380-1C0D-40EF-8755-4E6A82C309F8}" type="pres">
      <dgm:prSet presAssocID="{EA7AFD0E-48CE-43D2-86CC-1AFC5CC4DCF8}" presName="node" presStyleLbl="node1" presStyleIdx="4" presStyleCnt="6">
        <dgm:presLayoutVars>
          <dgm:bulletEnabled val="1"/>
        </dgm:presLayoutVars>
      </dgm:prSet>
      <dgm:spPr/>
    </dgm:pt>
    <dgm:pt modelId="{E3AA5799-BF3F-42B1-A4B3-094F6CA09E1F}" type="pres">
      <dgm:prSet presAssocID="{EA7AFD0E-48CE-43D2-86CC-1AFC5CC4DCF8}" presName="spNode" presStyleCnt="0"/>
      <dgm:spPr/>
    </dgm:pt>
    <dgm:pt modelId="{EEC48941-9333-418B-A04C-048069680E50}" type="pres">
      <dgm:prSet presAssocID="{3CD31EAE-C36A-4673-BB5B-E4602462EF6B}" presName="sibTrans" presStyleLbl="sibTrans1D1" presStyleIdx="4" presStyleCnt="6"/>
      <dgm:spPr/>
    </dgm:pt>
    <dgm:pt modelId="{1D619958-51EC-4CE9-B347-8E2AF8AC19EF}" type="pres">
      <dgm:prSet presAssocID="{AB9A64D2-EBCE-434E-AA08-67E576BDA067}" presName="node" presStyleLbl="node1" presStyleIdx="5" presStyleCnt="6">
        <dgm:presLayoutVars>
          <dgm:bulletEnabled val="1"/>
        </dgm:presLayoutVars>
      </dgm:prSet>
      <dgm:spPr/>
    </dgm:pt>
    <dgm:pt modelId="{C5A8D2CC-CE9A-49A1-A085-65243C348040}" type="pres">
      <dgm:prSet presAssocID="{AB9A64D2-EBCE-434E-AA08-67E576BDA067}" presName="spNode" presStyleCnt="0"/>
      <dgm:spPr/>
    </dgm:pt>
    <dgm:pt modelId="{F0925194-B506-4FA7-BCCF-AA86FB3B27D1}" type="pres">
      <dgm:prSet presAssocID="{A8F4C9EF-66AF-4713-A3A1-6556E47B0F36}" presName="sibTrans" presStyleLbl="sibTrans1D1" presStyleIdx="5" presStyleCnt="6"/>
      <dgm:spPr/>
    </dgm:pt>
  </dgm:ptLst>
  <dgm:cxnLst>
    <dgm:cxn modelId="{5EB2AE04-E17D-40D0-87E2-DAF65B5858C5}" type="presOf" srcId="{09736DB2-ADE0-467D-9616-7EBFD5694E10}" destId="{DFA1F978-B56B-442B-B618-3AE3417AFC89}" srcOrd="0" destOrd="0" presId="urn:microsoft.com/office/officeart/2005/8/layout/cycle6"/>
    <dgm:cxn modelId="{79458417-E4EE-4473-B1BD-9F8E2500AFAD}" type="presOf" srcId="{3CD31EAE-C36A-4673-BB5B-E4602462EF6B}" destId="{EEC48941-9333-418B-A04C-048069680E50}" srcOrd="0" destOrd="0" presId="urn:microsoft.com/office/officeart/2005/8/layout/cycle6"/>
    <dgm:cxn modelId="{D2A07B20-B18F-43C8-A082-51E5A898658F}" srcId="{4DE84871-032D-44E2-A328-31F39A1DCC43}" destId="{EA7AFD0E-48CE-43D2-86CC-1AFC5CC4DCF8}" srcOrd="4" destOrd="0" parTransId="{05882E82-C37F-4120-94BA-3AC9904ADA22}" sibTransId="{3CD31EAE-C36A-4673-BB5B-E4602462EF6B}"/>
    <dgm:cxn modelId="{E0437361-5F54-4945-9819-13D4A4250804}" type="presOf" srcId="{C32A6747-C7FF-469D-8A0B-B837E0A23DDB}" destId="{1CA8BA94-D1D8-485E-BDFB-A9CEBCE3283A}" srcOrd="0" destOrd="0" presId="urn:microsoft.com/office/officeart/2005/8/layout/cycle6"/>
    <dgm:cxn modelId="{4B29C443-7A55-4FDC-902F-026CEE0014BB}" type="presOf" srcId="{A8F4C9EF-66AF-4713-A3A1-6556E47B0F36}" destId="{F0925194-B506-4FA7-BCCF-AA86FB3B27D1}" srcOrd="0" destOrd="0" presId="urn:microsoft.com/office/officeart/2005/8/layout/cycle6"/>
    <dgm:cxn modelId="{C823366C-2140-4C1A-9108-A4DE1300E552}" type="presOf" srcId="{9C7FB24C-AFAF-48BA-83FC-E416509A0F15}" destId="{56D908E3-7FD7-4D05-B7F9-52FF881B57B2}" srcOrd="0" destOrd="0" presId="urn:microsoft.com/office/officeart/2005/8/layout/cycle6"/>
    <dgm:cxn modelId="{C27C236E-8571-447D-AF9A-43304C25200D}" srcId="{4DE84871-032D-44E2-A328-31F39A1DCC43}" destId="{C8AB1A82-BB35-4717-AD0B-4B5E721C42A0}" srcOrd="0" destOrd="0" parTransId="{C0033D94-90DA-4F01-AAC5-56576033E988}" sibTransId="{0FC0D5EC-0E62-4794-8F4B-6E7863066DFA}"/>
    <dgm:cxn modelId="{ECC29A53-9C00-4009-AE77-BF3EEDDD1442}" srcId="{4DE84871-032D-44E2-A328-31F39A1DCC43}" destId="{3E7171E8-2393-4E4E-AB54-13A3DB991D83}" srcOrd="1" destOrd="0" parTransId="{6DDF9173-FBE5-4D13-88FA-F882B2EADD8D}" sibTransId="{6DFD79EA-A6FD-4E70-8872-63603AF5CF42}"/>
    <dgm:cxn modelId="{629D6E79-2557-420A-B857-5CE7876C8369}" type="presOf" srcId="{EA7AFD0E-48CE-43D2-86CC-1AFC5CC4DCF8}" destId="{257C1380-1C0D-40EF-8755-4E6A82C309F8}" srcOrd="0" destOrd="0" presId="urn:microsoft.com/office/officeart/2005/8/layout/cycle6"/>
    <dgm:cxn modelId="{5EDE5A85-0184-49A8-AA32-E15B23013D9B}" type="presOf" srcId="{C8AB1A82-BB35-4717-AD0B-4B5E721C42A0}" destId="{082A24FE-FA7D-4411-B3B0-F3C6BC6429F0}" srcOrd="0" destOrd="0" presId="urn:microsoft.com/office/officeart/2005/8/layout/cycle6"/>
    <dgm:cxn modelId="{91B26B88-563E-46B0-82B4-4E0554123F0E}" type="presOf" srcId="{6DFD79EA-A6FD-4E70-8872-63603AF5CF42}" destId="{1D3666E4-7D14-480B-B97E-E72DDB81083F}" srcOrd="0" destOrd="0" presId="urn:microsoft.com/office/officeart/2005/8/layout/cycle6"/>
    <dgm:cxn modelId="{28F9348B-26F9-4AB1-B994-42FAEDD67038}" type="presOf" srcId="{3E7171E8-2393-4E4E-AB54-13A3DB991D83}" destId="{4A8E09A6-D645-4DB0-AAB8-4709EE00669D}" srcOrd="0" destOrd="0" presId="urn:microsoft.com/office/officeart/2005/8/layout/cycle6"/>
    <dgm:cxn modelId="{B28BC58D-BED1-4911-A8BF-506FF073FDF8}" srcId="{4DE84871-032D-44E2-A328-31F39A1DCC43}" destId="{4A69787D-70F0-4C3F-8CC5-4F3BFED29260}" srcOrd="2" destOrd="0" parTransId="{6F9577AC-CFEC-425B-B7C7-54046C688522}" sibTransId="{09736DB2-ADE0-467D-9616-7EBFD5694E10}"/>
    <dgm:cxn modelId="{5EE77994-3AF4-462B-86DD-C0AF5DD78AE8}" type="presOf" srcId="{4A69787D-70F0-4C3F-8CC5-4F3BFED29260}" destId="{C67C8FD9-D5D9-43D0-8220-3134929631F2}" srcOrd="0" destOrd="0" presId="urn:microsoft.com/office/officeart/2005/8/layout/cycle6"/>
    <dgm:cxn modelId="{379DE199-F455-47DE-B19B-1A8D7D0FBB45}" srcId="{4DE84871-032D-44E2-A328-31F39A1DCC43}" destId="{C32A6747-C7FF-469D-8A0B-B837E0A23DDB}" srcOrd="3" destOrd="0" parTransId="{8F58D4B4-AA03-40EE-95B3-897D9798039D}" sibTransId="{9C7FB24C-AFAF-48BA-83FC-E416509A0F15}"/>
    <dgm:cxn modelId="{C9A6B8A1-ABD1-49E4-B032-7B7E3332B73A}" type="presOf" srcId="{4DE84871-032D-44E2-A328-31F39A1DCC43}" destId="{B0618F71-4008-4B93-85E5-3CB2DCF8B07F}" srcOrd="0" destOrd="0" presId="urn:microsoft.com/office/officeart/2005/8/layout/cycle6"/>
    <dgm:cxn modelId="{EB3215CA-F248-41EF-BE9A-ED3216700A87}" srcId="{4DE84871-032D-44E2-A328-31F39A1DCC43}" destId="{AB9A64D2-EBCE-434E-AA08-67E576BDA067}" srcOrd="5" destOrd="0" parTransId="{DC676A25-6422-4DD5-A18B-F7E469FFE316}" sibTransId="{A8F4C9EF-66AF-4713-A3A1-6556E47B0F36}"/>
    <dgm:cxn modelId="{EA1F21D3-066C-4D78-AC3C-F3B8501F70F7}" type="presOf" srcId="{AB9A64D2-EBCE-434E-AA08-67E576BDA067}" destId="{1D619958-51EC-4CE9-B347-8E2AF8AC19EF}" srcOrd="0" destOrd="0" presId="urn:microsoft.com/office/officeart/2005/8/layout/cycle6"/>
    <dgm:cxn modelId="{CD5636E9-E442-415C-A672-1B5270CC0A6C}" type="presOf" srcId="{0FC0D5EC-0E62-4794-8F4B-6E7863066DFA}" destId="{CD79C3FB-E699-47B6-8C26-FB475C52A915}" srcOrd="0" destOrd="0" presId="urn:microsoft.com/office/officeart/2005/8/layout/cycle6"/>
    <dgm:cxn modelId="{8FAA84E0-04E1-413E-9B18-BBB99B3B000C}" type="presParOf" srcId="{B0618F71-4008-4B93-85E5-3CB2DCF8B07F}" destId="{082A24FE-FA7D-4411-B3B0-F3C6BC6429F0}" srcOrd="0" destOrd="0" presId="urn:microsoft.com/office/officeart/2005/8/layout/cycle6"/>
    <dgm:cxn modelId="{D25881B9-A4EA-452D-B876-CC6C13EDB8AC}" type="presParOf" srcId="{B0618F71-4008-4B93-85E5-3CB2DCF8B07F}" destId="{0DD3B11E-3975-482D-9090-37FD3E0F76F5}" srcOrd="1" destOrd="0" presId="urn:microsoft.com/office/officeart/2005/8/layout/cycle6"/>
    <dgm:cxn modelId="{38A98DA1-6336-4246-942A-6F50AF0DB2C9}" type="presParOf" srcId="{B0618F71-4008-4B93-85E5-3CB2DCF8B07F}" destId="{CD79C3FB-E699-47B6-8C26-FB475C52A915}" srcOrd="2" destOrd="0" presId="urn:microsoft.com/office/officeart/2005/8/layout/cycle6"/>
    <dgm:cxn modelId="{C43EE407-17D1-4E05-9920-58FF2853063D}" type="presParOf" srcId="{B0618F71-4008-4B93-85E5-3CB2DCF8B07F}" destId="{4A8E09A6-D645-4DB0-AAB8-4709EE00669D}" srcOrd="3" destOrd="0" presId="urn:microsoft.com/office/officeart/2005/8/layout/cycle6"/>
    <dgm:cxn modelId="{9435AF94-EE71-4BA1-BDD7-55B36CBAB854}" type="presParOf" srcId="{B0618F71-4008-4B93-85E5-3CB2DCF8B07F}" destId="{2648899C-2EDF-4C30-B0EC-758457690093}" srcOrd="4" destOrd="0" presId="urn:microsoft.com/office/officeart/2005/8/layout/cycle6"/>
    <dgm:cxn modelId="{00A6EC38-FEF2-437E-983C-3B76038813A7}" type="presParOf" srcId="{B0618F71-4008-4B93-85E5-3CB2DCF8B07F}" destId="{1D3666E4-7D14-480B-B97E-E72DDB81083F}" srcOrd="5" destOrd="0" presId="urn:microsoft.com/office/officeart/2005/8/layout/cycle6"/>
    <dgm:cxn modelId="{5C7C5E15-D695-4C2A-9FF5-76B80B3E50C4}" type="presParOf" srcId="{B0618F71-4008-4B93-85E5-3CB2DCF8B07F}" destId="{C67C8FD9-D5D9-43D0-8220-3134929631F2}" srcOrd="6" destOrd="0" presId="urn:microsoft.com/office/officeart/2005/8/layout/cycle6"/>
    <dgm:cxn modelId="{EF3EEA38-1D4B-4A75-AE15-0AEC04AC2C95}" type="presParOf" srcId="{B0618F71-4008-4B93-85E5-3CB2DCF8B07F}" destId="{690E20E0-1DEF-49A1-B1CF-5A5E7BE38F56}" srcOrd="7" destOrd="0" presId="urn:microsoft.com/office/officeart/2005/8/layout/cycle6"/>
    <dgm:cxn modelId="{373F157E-2679-470E-931B-9C08010AE100}" type="presParOf" srcId="{B0618F71-4008-4B93-85E5-3CB2DCF8B07F}" destId="{DFA1F978-B56B-442B-B618-3AE3417AFC89}" srcOrd="8" destOrd="0" presId="urn:microsoft.com/office/officeart/2005/8/layout/cycle6"/>
    <dgm:cxn modelId="{EE81B0EB-A983-4982-B2F1-9208FBE2EE5B}" type="presParOf" srcId="{B0618F71-4008-4B93-85E5-3CB2DCF8B07F}" destId="{1CA8BA94-D1D8-485E-BDFB-A9CEBCE3283A}" srcOrd="9" destOrd="0" presId="urn:microsoft.com/office/officeart/2005/8/layout/cycle6"/>
    <dgm:cxn modelId="{657430EC-3168-4F1D-98CC-695C94A6EA8B}" type="presParOf" srcId="{B0618F71-4008-4B93-85E5-3CB2DCF8B07F}" destId="{35DA3D44-74E7-4A07-BB3B-B840EED4FC93}" srcOrd="10" destOrd="0" presId="urn:microsoft.com/office/officeart/2005/8/layout/cycle6"/>
    <dgm:cxn modelId="{585479E6-32BA-4BB4-AEE1-BD1B124C2776}" type="presParOf" srcId="{B0618F71-4008-4B93-85E5-3CB2DCF8B07F}" destId="{56D908E3-7FD7-4D05-B7F9-52FF881B57B2}" srcOrd="11" destOrd="0" presId="urn:microsoft.com/office/officeart/2005/8/layout/cycle6"/>
    <dgm:cxn modelId="{6642327D-D07C-486E-AF0A-BE5CACB0556C}" type="presParOf" srcId="{B0618F71-4008-4B93-85E5-3CB2DCF8B07F}" destId="{257C1380-1C0D-40EF-8755-4E6A82C309F8}" srcOrd="12" destOrd="0" presId="urn:microsoft.com/office/officeart/2005/8/layout/cycle6"/>
    <dgm:cxn modelId="{25BA8DFA-C3C1-41E6-BA2A-A624110F06BE}" type="presParOf" srcId="{B0618F71-4008-4B93-85E5-3CB2DCF8B07F}" destId="{E3AA5799-BF3F-42B1-A4B3-094F6CA09E1F}" srcOrd="13" destOrd="0" presId="urn:microsoft.com/office/officeart/2005/8/layout/cycle6"/>
    <dgm:cxn modelId="{B91F977E-D8AA-4D1E-B486-5B1282AEBE2A}" type="presParOf" srcId="{B0618F71-4008-4B93-85E5-3CB2DCF8B07F}" destId="{EEC48941-9333-418B-A04C-048069680E50}" srcOrd="14" destOrd="0" presId="urn:microsoft.com/office/officeart/2005/8/layout/cycle6"/>
    <dgm:cxn modelId="{6710559C-B7A0-47D5-BE72-D2F71BDDF294}" type="presParOf" srcId="{B0618F71-4008-4B93-85E5-3CB2DCF8B07F}" destId="{1D619958-51EC-4CE9-B347-8E2AF8AC19EF}" srcOrd="15" destOrd="0" presId="urn:microsoft.com/office/officeart/2005/8/layout/cycle6"/>
    <dgm:cxn modelId="{B8AB58F9-8330-4741-8269-18DBC59018C0}" type="presParOf" srcId="{B0618F71-4008-4B93-85E5-3CB2DCF8B07F}" destId="{C5A8D2CC-CE9A-49A1-A085-65243C348040}" srcOrd="16" destOrd="0" presId="urn:microsoft.com/office/officeart/2005/8/layout/cycle6"/>
    <dgm:cxn modelId="{5D27BD13-84DE-41CF-97F8-6A4B167BF91B}" type="presParOf" srcId="{B0618F71-4008-4B93-85E5-3CB2DCF8B07F}" destId="{F0925194-B506-4FA7-BCCF-AA86FB3B27D1}"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73683"/>
          <a:ext cx="8288037" cy="1030629"/>
        </a:xfrm>
        <a:prstGeom prst="roundRect">
          <a:avLst/>
        </a:prstGeom>
        <a:solidFill>
          <a:srgbClr val="62A0A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t" anchorCtr="1">
          <a:noAutofit/>
        </a:bodyPr>
        <a:lstStyle/>
        <a:p>
          <a:pPr marL="0" lvl="0" indent="0" algn="l" defTabSz="1422400">
            <a:lnSpc>
              <a:spcPct val="100000"/>
            </a:lnSpc>
            <a:spcBef>
              <a:spcPct val="0"/>
            </a:spcBef>
            <a:spcAft>
              <a:spcPct val="35000"/>
            </a:spcAft>
            <a:buNone/>
          </a:pPr>
          <a:r>
            <a:rPr lang="en-US" altLang="en-US" sz="3200" b="1" kern="1200" dirty="0"/>
            <a:t>Project Management Career Paths</a:t>
          </a:r>
          <a:endParaRPr lang="en-US" sz="2800" b="1" kern="1200" dirty="0"/>
        </a:p>
      </dsp:txBody>
      <dsp:txXfrm>
        <a:off x="50311" y="123994"/>
        <a:ext cx="8187415" cy="930007"/>
      </dsp:txXfrm>
    </dsp:sp>
    <dsp:sp modelId="{897CB477-63AF-4C54-A6C6-26EFE54EB411}">
      <dsp:nvSpPr>
        <dsp:cNvPr id="0" name=""/>
        <dsp:cNvSpPr/>
      </dsp:nvSpPr>
      <dsp:spPr>
        <a:xfrm>
          <a:off x="0" y="1229428"/>
          <a:ext cx="8288037" cy="4843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altLang="en-US" sz="2400" kern="1200" dirty="0">
              <a:solidFill>
                <a:prstClr val="black">
                  <a:hueOff val="0"/>
                  <a:satOff val="0"/>
                  <a:lumOff val="0"/>
                  <a:alphaOff val="0"/>
                </a:prstClr>
              </a:solidFill>
              <a:latin typeface="Calibri" panose="020F0502020204030204"/>
              <a:ea typeface="+mn-ea"/>
              <a:cs typeface="+mn-cs"/>
            </a:rPr>
            <a:t>Introduction</a:t>
          </a:r>
          <a:endParaRPr lang="en-US" sz="2400" kern="1200" dirty="0">
            <a:solidFill>
              <a:prstClr val="black">
                <a:hueOff val="0"/>
                <a:satOff val="0"/>
                <a:lumOff val="0"/>
                <a:alphaOff val="0"/>
              </a:prstClr>
            </a:solidFill>
            <a:latin typeface="Calibri" panose="020F0502020204030204"/>
            <a:ea typeface="+mn-ea"/>
            <a:cs typeface="+mn-cs"/>
          </a:endParaRP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Current Drivers of Project Management</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Project Management Today: A Socio-Technical Approach</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Career Paths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Project Management Areas of Expertise</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Professional Training and Certification</a:t>
          </a:r>
        </a:p>
      </dsp:txBody>
      <dsp:txXfrm>
        <a:off x="0" y="1229428"/>
        <a:ext cx="8288037" cy="4843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BAF573-1BF8-469C-81C2-8A564DEF6A10}">
      <dsp:nvSpPr>
        <dsp:cNvPr id="0" name=""/>
        <dsp:cNvSpPr/>
      </dsp:nvSpPr>
      <dsp:spPr>
        <a:xfrm>
          <a:off x="90477" y="884528"/>
          <a:ext cx="1517817" cy="1517817"/>
        </a:xfrm>
        <a:prstGeom prst="ellipse">
          <a:avLst/>
        </a:prstGeom>
        <a:solidFill>
          <a:schemeClr val="accent4">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BCB04EC0-08BE-42E8-969E-647FC008FA27}">
      <dsp:nvSpPr>
        <dsp:cNvPr id="0" name=""/>
        <dsp:cNvSpPr/>
      </dsp:nvSpPr>
      <dsp:spPr>
        <a:xfrm>
          <a:off x="409218" y="1203270"/>
          <a:ext cx="880334" cy="8803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E16CCF64-857D-4C09-9263-918735E591AF}">
      <dsp:nvSpPr>
        <dsp:cNvPr id="0" name=""/>
        <dsp:cNvSpPr/>
      </dsp:nvSpPr>
      <dsp:spPr>
        <a:xfrm>
          <a:off x="1933541" y="884528"/>
          <a:ext cx="3577713" cy="1517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Application knowledge; standards &amp; regulations</a:t>
          </a:r>
        </a:p>
      </dsp:txBody>
      <dsp:txXfrm>
        <a:off x="1933541" y="884528"/>
        <a:ext cx="3577713" cy="1517817"/>
      </dsp:txXfrm>
    </dsp:sp>
    <dsp:sp modelId="{B6F6B23A-67C5-4757-95B0-AB9E20F404EA}">
      <dsp:nvSpPr>
        <dsp:cNvPr id="0" name=""/>
        <dsp:cNvSpPr/>
      </dsp:nvSpPr>
      <dsp:spPr>
        <a:xfrm>
          <a:off x="6134644" y="884528"/>
          <a:ext cx="1517817" cy="1517817"/>
        </a:xfrm>
        <a:prstGeom prst="ellipse">
          <a:avLst/>
        </a:prstGeom>
        <a:solidFill>
          <a:schemeClr val="accent4">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36C96579-4E12-4106-BD41-0F0A0023A9F5}">
      <dsp:nvSpPr>
        <dsp:cNvPr id="0" name=""/>
        <dsp:cNvSpPr/>
      </dsp:nvSpPr>
      <dsp:spPr>
        <a:xfrm>
          <a:off x="6453386" y="1203270"/>
          <a:ext cx="880334" cy="8803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2EFD8E78-BEC8-4DEA-B270-96FB54E68562}">
      <dsp:nvSpPr>
        <dsp:cNvPr id="0" name=""/>
        <dsp:cNvSpPr/>
      </dsp:nvSpPr>
      <dsp:spPr>
        <a:xfrm>
          <a:off x="7977709" y="884528"/>
          <a:ext cx="3577713" cy="1517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Understanding the Project Environment</a:t>
          </a:r>
        </a:p>
      </dsp:txBody>
      <dsp:txXfrm>
        <a:off x="7977709" y="884528"/>
        <a:ext cx="3577713" cy="1517817"/>
      </dsp:txXfrm>
    </dsp:sp>
    <dsp:sp modelId="{7C3B32FF-238D-4A51-9D65-2F181BE609CB}">
      <dsp:nvSpPr>
        <dsp:cNvPr id="0" name=""/>
        <dsp:cNvSpPr/>
      </dsp:nvSpPr>
      <dsp:spPr>
        <a:xfrm>
          <a:off x="90477" y="3386440"/>
          <a:ext cx="1517817" cy="1517817"/>
        </a:xfrm>
        <a:prstGeom prst="ellipse">
          <a:avLst/>
        </a:prstGeom>
        <a:solidFill>
          <a:schemeClr val="accent4">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1053870C-68EC-414C-BCF8-D533127DD78C}">
      <dsp:nvSpPr>
        <dsp:cNvPr id="0" name=""/>
        <dsp:cNvSpPr/>
      </dsp:nvSpPr>
      <dsp:spPr>
        <a:xfrm>
          <a:off x="409218" y="3705182"/>
          <a:ext cx="880334" cy="8803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9EFABACF-0608-4CD4-8BFA-72484C405C09}">
      <dsp:nvSpPr>
        <dsp:cNvPr id="0" name=""/>
        <dsp:cNvSpPr/>
      </dsp:nvSpPr>
      <dsp:spPr>
        <a:xfrm>
          <a:off x="1933541" y="3386440"/>
          <a:ext cx="3577713" cy="1517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Management Knowledge and Skills</a:t>
          </a:r>
        </a:p>
      </dsp:txBody>
      <dsp:txXfrm>
        <a:off x="1933541" y="3386440"/>
        <a:ext cx="3577713" cy="1517817"/>
      </dsp:txXfrm>
    </dsp:sp>
    <dsp:sp modelId="{779AD5C4-A407-479B-A000-51D5F5546C48}">
      <dsp:nvSpPr>
        <dsp:cNvPr id="0" name=""/>
        <dsp:cNvSpPr/>
      </dsp:nvSpPr>
      <dsp:spPr>
        <a:xfrm>
          <a:off x="6134644" y="3386440"/>
          <a:ext cx="1517817" cy="1517817"/>
        </a:xfrm>
        <a:prstGeom prst="ellipse">
          <a:avLst/>
        </a:prstGeom>
        <a:solidFill>
          <a:schemeClr val="accent4">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5ABE97A4-998D-4616-89DC-8B679B62E81F}">
      <dsp:nvSpPr>
        <dsp:cNvPr id="0" name=""/>
        <dsp:cNvSpPr/>
      </dsp:nvSpPr>
      <dsp:spPr>
        <a:xfrm>
          <a:off x="6453386" y="3705182"/>
          <a:ext cx="880334" cy="8803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CBE5F66E-283F-4D43-9E71-EEC65F9DDEEA}">
      <dsp:nvSpPr>
        <dsp:cNvPr id="0" name=""/>
        <dsp:cNvSpPr/>
      </dsp:nvSpPr>
      <dsp:spPr>
        <a:xfrm>
          <a:off x="7977709" y="3386440"/>
          <a:ext cx="3577713" cy="1517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kern="1200"/>
            <a:t>Interpersonal Skills</a:t>
          </a:r>
        </a:p>
      </dsp:txBody>
      <dsp:txXfrm>
        <a:off x="7977709" y="3386440"/>
        <a:ext cx="3577713" cy="15178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9FB53A-56A6-4868-8E4C-EC25DABC78A5}">
      <dsp:nvSpPr>
        <dsp:cNvPr id="0" name=""/>
        <dsp:cNvSpPr/>
      </dsp:nvSpPr>
      <dsp:spPr>
        <a:xfrm>
          <a:off x="2487810" y="2296512"/>
          <a:ext cx="1637014" cy="163701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Project Environment</a:t>
          </a:r>
        </a:p>
      </dsp:txBody>
      <dsp:txXfrm>
        <a:off x="2727545" y="2536247"/>
        <a:ext cx="1157544" cy="1157544"/>
      </dsp:txXfrm>
    </dsp:sp>
    <dsp:sp modelId="{5115C8EB-417D-4D94-9FB7-E9BC23BA49C3}">
      <dsp:nvSpPr>
        <dsp:cNvPr id="0" name=""/>
        <dsp:cNvSpPr/>
      </dsp:nvSpPr>
      <dsp:spPr>
        <a:xfrm rot="5400000" flipV="1">
          <a:off x="3132268" y="1699677"/>
          <a:ext cx="348098" cy="55658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3184483" y="1758780"/>
        <a:ext cx="243669" cy="333951"/>
      </dsp:txXfrm>
    </dsp:sp>
    <dsp:sp modelId="{0C86D544-1825-492E-B63D-9CB5C71E40F3}">
      <dsp:nvSpPr>
        <dsp:cNvPr id="0" name=""/>
        <dsp:cNvSpPr/>
      </dsp:nvSpPr>
      <dsp:spPr>
        <a:xfrm>
          <a:off x="2487810" y="2708"/>
          <a:ext cx="1637014" cy="1637014"/>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Physical</a:t>
          </a:r>
        </a:p>
      </dsp:txBody>
      <dsp:txXfrm>
        <a:off x="2727545" y="242443"/>
        <a:ext cx="1157544" cy="1157544"/>
      </dsp:txXfrm>
    </dsp:sp>
    <dsp:sp modelId="{03DCE85F-EC03-4015-9FA8-A3D33EE7C581}">
      <dsp:nvSpPr>
        <dsp:cNvPr id="0" name=""/>
        <dsp:cNvSpPr/>
      </dsp:nvSpPr>
      <dsp:spPr>
        <a:xfrm rot="9479012">
          <a:off x="4213667" y="2485359"/>
          <a:ext cx="348098" cy="55658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314288" y="2577102"/>
        <a:ext cx="243669" cy="333951"/>
      </dsp:txXfrm>
    </dsp:sp>
    <dsp:sp modelId="{343F23C7-859B-43E2-973B-BB94027FEECD}">
      <dsp:nvSpPr>
        <dsp:cNvPr id="0" name=""/>
        <dsp:cNvSpPr/>
      </dsp:nvSpPr>
      <dsp:spPr>
        <a:xfrm>
          <a:off x="4669348" y="1587688"/>
          <a:ext cx="1637014" cy="1637014"/>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Cultural</a:t>
          </a:r>
        </a:p>
      </dsp:txBody>
      <dsp:txXfrm>
        <a:off x="4909083" y="1827423"/>
        <a:ext cx="1157544" cy="1157544"/>
      </dsp:txXfrm>
    </dsp:sp>
    <dsp:sp modelId="{3812520F-F171-4E8F-A631-C38FBF51BB48}">
      <dsp:nvSpPr>
        <dsp:cNvPr id="0" name=""/>
        <dsp:cNvSpPr/>
      </dsp:nvSpPr>
      <dsp:spPr>
        <a:xfrm rot="14350450">
          <a:off x="3800610" y="3756620"/>
          <a:ext cx="348098" cy="55658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879581" y="3912775"/>
        <a:ext cx="243669" cy="333951"/>
      </dsp:txXfrm>
    </dsp:sp>
    <dsp:sp modelId="{21775E6D-EF21-4178-99CF-FA700643E03F}">
      <dsp:nvSpPr>
        <dsp:cNvPr id="0" name=""/>
        <dsp:cNvSpPr/>
      </dsp:nvSpPr>
      <dsp:spPr>
        <a:xfrm>
          <a:off x="3836075" y="4152239"/>
          <a:ext cx="1637014" cy="1637014"/>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Social</a:t>
          </a:r>
        </a:p>
      </dsp:txBody>
      <dsp:txXfrm>
        <a:off x="4075810" y="4391974"/>
        <a:ext cx="1157544" cy="1157544"/>
      </dsp:txXfrm>
    </dsp:sp>
    <dsp:sp modelId="{57E39CB8-8E7A-4DC3-B759-E75CD75BEA33}">
      <dsp:nvSpPr>
        <dsp:cNvPr id="0" name=""/>
        <dsp:cNvSpPr/>
      </dsp:nvSpPr>
      <dsp:spPr>
        <a:xfrm rot="18234157">
          <a:off x="2463927" y="3756620"/>
          <a:ext cx="348098" cy="55658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2487017" y="3911274"/>
        <a:ext cx="243669" cy="333951"/>
      </dsp:txXfrm>
    </dsp:sp>
    <dsp:sp modelId="{21FC5088-590B-4F7C-9D6C-7A799AFCC262}">
      <dsp:nvSpPr>
        <dsp:cNvPr id="0" name=""/>
        <dsp:cNvSpPr/>
      </dsp:nvSpPr>
      <dsp:spPr>
        <a:xfrm>
          <a:off x="1139546" y="4152239"/>
          <a:ext cx="1637014" cy="1637014"/>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International</a:t>
          </a:r>
        </a:p>
      </dsp:txBody>
      <dsp:txXfrm>
        <a:off x="1379281" y="4391974"/>
        <a:ext cx="1157544" cy="1157544"/>
      </dsp:txXfrm>
    </dsp:sp>
    <dsp:sp modelId="{A01E9715-CFDD-45A0-94F5-0FD598CB4DCF}">
      <dsp:nvSpPr>
        <dsp:cNvPr id="0" name=""/>
        <dsp:cNvSpPr/>
      </dsp:nvSpPr>
      <dsp:spPr>
        <a:xfrm rot="833065">
          <a:off x="2050869" y="2485359"/>
          <a:ext cx="348098" cy="556585"/>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2052395" y="2584146"/>
        <a:ext cx="243669" cy="333951"/>
      </dsp:txXfrm>
    </dsp:sp>
    <dsp:sp modelId="{69A13140-245D-4873-AFBD-B261642C354D}">
      <dsp:nvSpPr>
        <dsp:cNvPr id="0" name=""/>
        <dsp:cNvSpPr/>
      </dsp:nvSpPr>
      <dsp:spPr>
        <a:xfrm>
          <a:off x="306272" y="1587688"/>
          <a:ext cx="1637014" cy="1637014"/>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US" sz="1600" kern="1200" dirty="0"/>
            <a:t>Political</a:t>
          </a:r>
        </a:p>
      </dsp:txBody>
      <dsp:txXfrm>
        <a:off x="546007" y="1827423"/>
        <a:ext cx="1157544" cy="11575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2A24FE-FA7D-4411-B3B0-F3C6BC6429F0}">
      <dsp:nvSpPr>
        <dsp:cNvPr id="0" name=""/>
        <dsp:cNvSpPr/>
      </dsp:nvSpPr>
      <dsp:spPr>
        <a:xfrm>
          <a:off x="3223871" y="1264"/>
          <a:ext cx="1795064" cy="116679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Communication</a:t>
          </a:r>
        </a:p>
      </dsp:txBody>
      <dsp:txXfrm>
        <a:off x="3280829" y="58222"/>
        <a:ext cx="1681148" cy="1052876"/>
      </dsp:txXfrm>
    </dsp:sp>
    <dsp:sp modelId="{CD79C3FB-E699-47B6-8C26-FB475C52A915}">
      <dsp:nvSpPr>
        <dsp:cNvPr id="0" name=""/>
        <dsp:cNvSpPr/>
      </dsp:nvSpPr>
      <dsp:spPr>
        <a:xfrm>
          <a:off x="1370917" y="584660"/>
          <a:ext cx="5500973" cy="5500973"/>
        </a:xfrm>
        <a:custGeom>
          <a:avLst/>
          <a:gdLst/>
          <a:ahLst/>
          <a:cxnLst/>
          <a:rect l="0" t="0" r="0" b="0"/>
          <a:pathLst>
            <a:path>
              <a:moveTo>
                <a:pt x="3659507" y="154555"/>
              </a:moveTo>
              <a:arcTo wR="2750486" hR="2750486" stAng="17357927" swAng="1502477"/>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A8E09A6-D645-4DB0-AAB8-4709EE00669D}">
      <dsp:nvSpPr>
        <dsp:cNvPr id="0" name=""/>
        <dsp:cNvSpPr/>
      </dsp:nvSpPr>
      <dsp:spPr>
        <a:xfrm>
          <a:off x="5605863" y="1376507"/>
          <a:ext cx="1795064" cy="116679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Influence</a:t>
          </a:r>
        </a:p>
      </dsp:txBody>
      <dsp:txXfrm>
        <a:off x="5662821" y="1433465"/>
        <a:ext cx="1681148" cy="1052876"/>
      </dsp:txXfrm>
    </dsp:sp>
    <dsp:sp modelId="{1D3666E4-7D14-480B-B97E-E72DDB81083F}">
      <dsp:nvSpPr>
        <dsp:cNvPr id="0" name=""/>
        <dsp:cNvSpPr/>
      </dsp:nvSpPr>
      <dsp:spPr>
        <a:xfrm>
          <a:off x="1370917" y="584660"/>
          <a:ext cx="5500973" cy="5500973"/>
        </a:xfrm>
        <a:custGeom>
          <a:avLst/>
          <a:gdLst/>
          <a:ahLst/>
          <a:cxnLst/>
          <a:rect l="0" t="0" r="0" b="0"/>
          <a:pathLst>
            <a:path>
              <a:moveTo>
                <a:pt x="5389040" y="1973818"/>
              </a:moveTo>
              <a:arcTo wR="2750486" hR="2750486" stAng="20615881" swAng="1968238"/>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67C8FD9-D5D9-43D0-8220-3134929631F2}">
      <dsp:nvSpPr>
        <dsp:cNvPr id="0" name=""/>
        <dsp:cNvSpPr/>
      </dsp:nvSpPr>
      <dsp:spPr>
        <a:xfrm>
          <a:off x="5605863" y="4126994"/>
          <a:ext cx="1795064" cy="116679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Leadership</a:t>
          </a:r>
        </a:p>
      </dsp:txBody>
      <dsp:txXfrm>
        <a:off x="5662821" y="4183952"/>
        <a:ext cx="1681148" cy="1052876"/>
      </dsp:txXfrm>
    </dsp:sp>
    <dsp:sp modelId="{DFA1F978-B56B-442B-B618-3AE3417AFC89}">
      <dsp:nvSpPr>
        <dsp:cNvPr id="0" name=""/>
        <dsp:cNvSpPr/>
      </dsp:nvSpPr>
      <dsp:spPr>
        <a:xfrm>
          <a:off x="1370917" y="584660"/>
          <a:ext cx="5500973" cy="5500973"/>
        </a:xfrm>
        <a:custGeom>
          <a:avLst/>
          <a:gdLst/>
          <a:ahLst/>
          <a:cxnLst/>
          <a:rect l="0" t="0" r="0" b="0"/>
          <a:pathLst>
            <a:path>
              <a:moveTo>
                <a:pt x="4672845" y="4717646"/>
              </a:moveTo>
              <a:arcTo wR="2750486" hR="2750486" stAng="2739596" swAng="1502477"/>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CA8BA94-D1D8-485E-BDFB-A9CEBCE3283A}">
      <dsp:nvSpPr>
        <dsp:cNvPr id="0" name=""/>
        <dsp:cNvSpPr/>
      </dsp:nvSpPr>
      <dsp:spPr>
        <a:xfrm>
          <a:off x="3223871" y="5502237"/>
          <a:ext cx="1795064" cy="116679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Motivation</a:t>
          </a:r>
        </a:p>
      </dsp:txBody>
      <dsp:txXfrm>
        <a:off x="3280829" y="5559195"/>
        <a:ext cx="1681148" cy="1052876"/>
      </dsp:txXfrm>
    </dsp:sp>
    <dsp:sp modelId="{56D908E3-7FD7-4D05-B7F9-52FF881B57B2}">
      <dsp:nvSpPr>
        <dsp:cNvPr id="0" name=""/>
        <dsp:cNvSpPr/>
      </dsp:nvSpPr>
      <dsp:spPr>
        <a:xfrm>
          <a:off x="1370917" y="584660"/>
          <a:ext cx="5500973" cy="5500973"/>
        </a:xfrm>
        <a:custGeom>
          <a:avLst/>
          <a:gdLst/>
          <a:ahLst/>
          <a:cxnLst/>
          <a:rect l="0" t="0" r="0" b="0"/>
          <a:pathLst>
            <a:path>
              <a:moveTo>
                <a:pt x="1841466" y="5346418"/>
              </a:moveTo>
              <a:arcTo wR="2750486" hR="2750486" stAng="6557927" swAng="1502477"/>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57C1380-1C0D-40EF-8755-4E6A82C309F8}">
      <dsp:nvSpPr>
        <dsp:cNvPr id="0" name=""/>
        <dsp:cNvSpPr/>
      </dsp:nvSpPr>
      <dsp:spPr>
        <a:xfrm>
          <a:off x="841880" y="4126994"/>
          <a:ext cx="1795064" cy="1166792"/>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Negotiation</a:t>
          </a:r>
        </a:p>
      </dsp:txBody>
      <dsp:txXfrm>
        <a:off x="898838" y="4183952"/>
        <a:ext cx="1681148" cy="1052876"/>
      </dsp:txXfrm>
    </dsp:sp>
    <dsp:sp modelId="{EEC48941-9333-418B-A04C-048069680E50}">
      <dsp:nvSpPr>
        <dsp:cNvPr id="0" name=""/>
        <dsp:cNvSpPr/>
      </dsp:nvSpPr>
      <dsp:spPr>
        <a:xfrm>
          <a:off x="1370917" y="584660"/>
          <a:ext cx="5500973" cy="5500973"/>
        </a:xfrm>
        <a:custGeom>
          <a:avLst/>
          <a:gdLst/>
          <a:ahLst/>
          <a:cxnLst/>
          <a:rect l="0" t="0" r="0" b="0"/>
          <a:pathLst>
            <a:path>
              <a:moveTo>
                <a:pt x="111933" y="3527154"/>
              </a:moveTo>
              <a:arcTo wR="2750486" hR="2750486" stAng="9815881" swAng="1968238"/>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D619958-51EC-4CE9-B347-8E2AF8AC19EF}">
      <dsp:nvSpPr>
        <dsp:cNvPr id="0" name=""/>
        <dsp:cNvSpPr/>
      </dsp:nvSpPr>
      <dsp:spPr>
        <a:xfrm>
          <a:off x="841880" y="1376507"/>
          <a:ext cx="1795064" cy="116679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Problem Solving</a:t>
          </a:r>
        </a:p>
      </dsp:txBody>
      <dsp:txXfrm>
        <a:off x="898838" y="1433465"/>
        <a:ext cx="1681148" cy="1052876"/>
      </dsp:txXfrm>
    </dsp:sp>
    <dsp:sp modelId="{F0925194-B506-4FA7-BCCF-AA86FB3B27D1}">
      <dsp:nvSpPr>
        <dsp:cNvPr id="0" name=""/>
        <dsp:cNvSpPr/>
      </dsp:nvSpPr>
      <dsp:spPr>
        <a:xfrm>
          <a:off x="1370917" y="584660"/>
          <a:ext cx="5500973" cy="5500973"/>
        </a:xfrm>
        <a:custGeom>
          <a:avLst/>
          <a:gdLst/>
          <a:ahLst/>
          <a:cxnLst/>
          <a:rect l="0" t="0" r="0" b="0"/>
          <a:pathLst>
            <a:path>
              <a:moveTo>
                <a:pt x="828128" y="783327"/>
              </a:moveTo>
              <a:arcTo wR="2750486" hR="2750486" stAng="13539596" swAng="1502477"/>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7/15/2021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7/15/2021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7/15/2021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7/15/2021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7/15/2021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7/15/2021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7/15/2021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7/15/2021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7/15/2021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7/15/2021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7/15/2021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7/15/2021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7/15/2021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7/15/2021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7/15/2021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7/15/2021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7/15/2021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7/15/2021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7/15/2021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7/15/2021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7/15/2021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7/15/2021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7/15/2021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7/15/2021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7/15/2021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7/15/2021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7/15/2021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929" y="671883"/>
            <a:ext cx="4577304"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12:</a:t>
            </a:r>
            <a:br>
              <a:rPr lang="en-US" sz="4400" b="1" dirty="0">
                <a:solidFill>
                  <a:schemeClr val="bg1"/>
                </a:solidFill>
                <a:latin typeface="+mn-lt"/>
              </a:rPr>
            </a:br>
            <a:r>
              <a:rPr lang="en-US" sz="4400" dirty="0">
                <a:solidFill>
                  <a:schemeClr val="bg1"/>
                </a:solidFill>
                <a:latin typeface="+mn-lt"/>
              </a:rPr>
              <a:t>Project Management Career Paths</a:t>
            </a: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63540" y="4591448"/>
            <a:ext cx="5290609"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1117281046"/>
              </p:ext>
            </p:extLst>
          </p:nvPr>
        </p:nvGraphicFramePr>
        <p:xfrm>
          <a:off x="3648274" y="591486"/>
          <a:ext cx="8288037" cy="62720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94296" y="948694"/>
            <a:ext cx="8095650" cy="3408610"/>
          </a:xfrm>
        </p:spPr>
        <p:txBody>
          <a:bodyPr>
            <a:normAutofit/>
          </a:bodyPr>
          <a:lstStyle/>
          <a:p>
            <a:pPr marL="0" indent="0" algn="ctr">
              <a:lnSpc>
                <a:spcPct val="250000"/>
              </a:lnSpc>
              <a:buNone/>
            </a:pPr>
            <a:r>
              <a:rPr lang="en-US" altLang="en-US" sz="4400" kern="1200" dirty="0">
                <a:solidFill>
                  <a:srgbClr val="62A0AA"/>
                </a:solidFill>
                <a:latin typeface="Amasis MT Pro Black" panose="020B0604020202020204" pitchFamily="18" charset="0"/>
              </a:rPr>
              <a:t>Introduction </a:t>
            </a:r>
          </a:p>
        </p:txBody>
      </p:sp>
    </p:spTree>
    <p:extLst>
      <p:ext uri="{BB962C8B-B14F-4D97-AF65-F5344CB8AC3E}">
        <p14:creationId xmlns:p14="http://schemas.microsoft.com/office/powerpoint/2010/main" val="24478586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The Project Manager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09472"/>
            <a:ext cx="11645900" cy="5748528"/>
          </a:xfrm>
        </p:spPr>
        <p:txBody>
          <a:bodyPr>
            <a:normAutofit/>
          </a:bodyPr>
          <a:lstStyle/>
          <a:p>
            <a:r>
              <a:rPr lang="en-US" dirty="0"/>
              <a:t>Project managers perform the same functions as other managers. </a:t>
            </a:r>
          </a:p>
          <a:p>
            <a:r>
              <a:rPr lang="en-US" dirty="0"/>
              <a:t>They are </a:t>
            </a:r>
            <a:r>
              <a:rPr lang="en-US" i="1" dirty="0">
                <a:solidFill>
                  <a:schemeClr val="accent5">
                    <a:lumMod val="75000"/>
                  </a:schemeClr>
                </a:solidFill>
              </a:rPr>
              <a:t>plan</a:t>
            </a:r>
            <a:r>
              <a:rPr lang="en-US" dirty="0"/>
              <a:t>, </a:t>
            </a:r>
            <a:r>
              <a:rPr lang="en-US" i="1" dirty="0">
                <a:solidFill>
                  <a:schemeClr val="accent5">
                    <a:lumMod val="75000"/>
                  </a:schemeClr>
                </a:solidFill>
              </a:rPr>
              <a:t>schedule</a:t>
            </a:r>
            <a:r>
              <a:rPr lang="en-US" dirty="0"/>
              <a:t>, </a:t>
            </a:r>
            <a:r>
              <a:rPr lang="en-US" i="1" dirty="0">
                <a:solidFill>
                  <a:schemeClr val="accent5">
                    <a:lumMod val="75000"/>
                  </a:schemeClr>
                </a:solidFill>
              </a:rPr>
              <a:t>motivate</a:t>
            </a:r>
            <a:r>
              <a:rPr lang="en-US" dirty="0"/>
              <a:t>, and </a:t>
            </a:r>
            <a:r>
              <a:rPr lang="en-US" i="1" dirty="0">
                <a:solidFill>
                  <a:schemeClr val="accent5">
                    <a:lumMod val="75000"/>
                  </a:schemeClr>
                </a:solidFill>
              </a:rPr>
              <a:t>control</a:t>
            </a:r>
            <a:r>
              <a:rPr lang="en-US" dirty="0"/>
              <a:t>. </a:t>
            </a:r>
          </a:p>
          <a:p>
            <a:r>
              <a:rPr lang="en-US" dirty="0"/>
              <a:t>What makes them unique is that they manage </a:t>
            </a:r>
            <a:r>
              <a:rPr lang="en-US" i="1" dirty="0">
                <a:solidFill>
                  <a:srgbClr val="C00000"/>
                </a:solidFill>
              </a:rPr>
              <a:t>temporary</a:t>
            </a:r>
            <a:r>
              <a:rPr lang="en-US" dirty="0"/>
              <a:t>, </a:t>
            </a:r>
            <a:r>
              <a:rPr lang="en-US" i="1" dirty="0">
                <a:solidFill>
                  <a:srgbClr val="C00000"/>
                </a:solidFill>
              </a:rPr>
              <a:t>nonrepetitive activities</a:t>
            </a:r>
            <a:r>
              <a:rPr lang="en-US" dirty="0"/>
              <a:t>, to complete a </a:t>
            </a:r>
            <a:r>
              <a:rPr lang="en-US" i="1" dirty="0">
                <a:solidFill>
                  <a:srgbClr val="C00000"/>
                </a:solidFill>
              </a:rPr>
              <a:t>fixed life project</a:t>
            </a:r>
            <a:r>
              <a:rPr lang="en-US" dirty="0"/>
              <a:t>.</a:t>
            </a:r>
          </a:p>
          <a:p>
            <a:r>
              <a:rPr lang="en-US" dirty="0"/>
              <a:t>Project managers create a project team and organization where none existed before. </a:t>
            </a:r>
          </a:p>
          <a:p>
            <a:r>
              <a:rPr lang="en-US" dirty="0"/>
              <a:t>They must decide what and how things should be done instead of simply managing set processes.</a:t>
            </a:r>
          </a:p>
          <a:p>
            <a:r>
              <a:rPr lang="en-US" dirty="0"/>
              <a:t>They must meet the challenges of each phase of the project life cycle, and even oversee the dissolution of their operation when the project is completed.</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2719159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The Project Manager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82624"/>
            <a:ext cx="11645900" cy="5401056"/>
          </a:xfrm>
        </p:spPr>
        <p:txBody>
          <a:bodyPr>
            <a:normAutofit lnSpcReduction="10000"/>
          </a:bodyPr>
          <a:lstStyle/>
          <a:p>
            <a:r>
              <a:rPr lang="en-US" dirty="0"/>
              <a:t>Project managers must work with a </a:t>
            </a:r>
            <a:r>
              <a:rPr lang="en-US" i="1" dirty="0">
                <a:solidFill>
                  <a:schemeClr val="accent1">
                    <a:lumMod val="75000"/>
                  </a:schemeClr>
                </a:solidFill>
              </a:rPr>
              <a:t>diverse troupe of characters </a:t>
            </a:r>
            <a:r>
              <a:rPr lang="en-US" dirty="0"/>
              <a:t>to complete projects.</a:t>
            </a:r>
          </a:p>
          <a:p>
            <a:r>
              <a:rPr lang="en-US" dirty="0"/>
              <a:t>They are typically the direct link to the customer and must manage the tension between customer expectations and what is feasible and reasonable. </a:t>
            </a:r>
          </a:p>
          <a:p>
            <a:r>
              <a:rPr lang="en-US" dirty="0"/>
              <a:t>Project managers provide direction, coordination, and integration to the project team.</a:t>
            </a:r>
          </a:p>
          <a:p>
            <a:r>
              <a:rPr lang="en-US" dirty="0"/>
              <a:t>They often must work with a cadre of outsiders—vendors, suppliers, subcontractors.</a:t>
            </a:r>
          </a:p>
          <a:p>
            <a:r>
              <a:rPr lang="en-US" dirty="0"/>
              <a:t>Project managers are ultimately responsible for performance (frequently with too little authority). </a:t>
            </a:r>
          </a:p>
          <a:p>
            <a:r>
              <a:rPr lang="en-US" dirty="0"/>
              <a:t>They must ensure that appropriate trade-offs are made among the time, cost, and performance requirements of the project. </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spTree>
    <p:extLst>
      <p:ext uri="{BB962C8B-B14F-4D97-AF65-F5344CB8AC3E}">
        <p14:creationId xmlns:p14="http://schemas.microsoft.com/office/powerpoint/2010/main" val="28810527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The Project Manager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82624"/>
            <a:ext cx="11645900" cy="5401056"/>
          </a:xfrm>
        </p:spPr>
        <p:txBody>
          <a:bodyPr>
            <a:normAutofit/>
          </a:bodyPr>
          <a:lstStyle/>
          <a:p>
            <a:r>
              <a:rPr lang="en-US" dirty="0"/>
              <a:t>They must ensure that appropriate trade-offs are made among the time, cost, and performance requirements of the project. </a:t>
            </a:r>
          </a:p>
          <a:p>
            <a:r>
              <a:rPr lang="en-US" dirty="0"/>
              <a:t>They must orchestrate the completion of the project by inducing the </a:t>
            </a:r>
            <a:r>
              <a:rPr lang="en-US" i="1" dirty="0">
                <a:solidFill>
                  <a:schemeClr val="accent4">
                    <a:lumMod val="50000"/>
                  </a:schemeClr>
                </a:solidFill>
              </a:rPr>
              <a:t>right people</a:t>
            </a:r>
            <a:r>
              <a:rPr lang="en-US" dirty="0"/>
              <a:t>, at the </a:t>
            </a:r>
            <a:r>
              <a:rPr lang="en-US" i="1" dirty="0">
                <a:solidFill>
                  <a:schemeClr val="accent4">
                    <a:lumMod val="50000"/>
                  </a:schemeClr>
                </a:solidFill>
              </a:rPr>
              <a:t>right time</a:t>
            </a:r>
            <a:r>
              <a:rPr lang="en-US" dirty="0"/>
              <a:t>, to address the </a:t>
            </a:r>
            <a:r>
              <a:rPr lang="en-US" i="1" dirty="0">
                <a:solidFill>
                  <a:schemeClr val="accent4">
                    <a:lumMod val="50000"/>
                  </a:schemeClr>
                </a:solidFill>
              </a:rPr>
              <a:t>right issues </a:t>
            </a:r>
            <a:r>
              <a:rPr lang="en-US" dirty="0"/>
              <a:t>and </a:t>
            </a:r>
            <a:r>
              <a:rPr lang="en-US" i="1" dirty="0">
                <a:solidFill>
                  <a:schemeClr val="accent4">
                    <a:lumMod val="50000"/>
                  </a:schemeClr>
                </a:solidFill>
              </a:rPr>
              <a:t>make the right decisions</a:t>
            </a:r>
            <a:r>
              <a:rPr lang="en-US" dirty="0"/>
              <a:t>.</a:t>
            </a:r>
          </a:p>
          <a:p>
            <a:r>
              <a:rPr lang="en-US" dirty="0"/>
              <a:t>Good project managers are always in demand. </a:t>
            </a:r>
          </a:p>
          <a:p>
            <a:r>
              <a:rPr lang="en-US" dirty="0"/>
              <a:t>Every industry is looking for effective people who can get the right things done on time.</a:t>
            </a:r>
          </a:p>
          <a:p>
            <a:r>
              <a:rPr lang="en-US" b="1" i="1" dirty="0">
                <a:solidFill>
                  <a:schemeClr val="accent5">
                    <a:lumMod val="75000"/>
                  </a:schemeClr>
                </a:solidFill>
              </a:rPr>
              <a:t>Project Management </a:t>
            </a:r>
            <a:r>
              <a:rPr lang="en-US" dirty="0"/>
              <a:t>is a challenging and exciting profession</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1793117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The Project Manager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00601" y="1168732"/>
            <a:ext cx="11790797" cy="5421806"/>
          </a:xfrm>
        </p:spPr>
        <p:txBody>
          <a:bodyPr>
            <a:noAutofit/>
          </a:bodyPr>
          <a:lstStyle/>
          <a:p>
            <a:r>
              <a:rPr lang="en-US" sz="2200" dirty="0"/>
              <a:t>Being Part of a Project Team</a:t>
            </a:r>
          </a:p>
          <a:p>
            <a:r>
              <a:rPr lang="en-US" sz="2200" dirty="0"/>
              <a:t>Sometimes this work is full-time, but in most cases, people work part-time on one or more projects.</a:t>
            </a:r>
          </a:p>
          <a:p>
            <a:r>
              <a:rPr lang="en-US" sz="2200" dirty="0"/>
              <a:t>They must learn how to juggle their day-today commitments with additional project responsibilities.</a:t>
            </a:r>
          </a:p>
          <a:p>
            <a:r>
              <a:rPr lang="en-US" sz="2200" dirty="0"/>
              <a:t>They may join a team with a long history of working together, in which case </a:t>
            </a:r>
            <a:r>
              <a:rPr lang="en-US" sz="2200" i="1" dirty="0">
                <a:solidFill>
                  <a:srgbClr val="0070C0"/>
                </a:solidFill>
              </a:rPr>
              <a:t>roles</a:t>
            </a:r>
            <a:r>
              <a:rPr lang="en-US" sz="2200" dirty="0"/>
              <a:t> and </a:t>
            </a:r>
            <a:r>
              <a:rPr lang="en-US" sz="2200" i="1" dirty="0">
                <a:solidFill>
                  <a:srgbClr val="0070C0"/>
                </a:solidFill>
              </a:rPr>
              <a:t>norms</a:t>
            </a:r>
            <a:r>
              <a:rPr lang="en-US" sz="2200" dirty="0"/>
              <a:t> are firmly established.</a:t>
            </a:r>
          </a:p>
          <a:p>
            <a:r>
              <a:rPr lang="en-US" sz="2200" dirty="0"/>
              <a:t>Alternatively, their team may consist of strangers from different departments and organizations.</a:t>
            </a:r>
          </a:p>
          <a:p>
            <a:r>
              <a:rPr lang="en-US" sz="2200" dirty="0"/>
              <a:t>As such, they endure the growing pains of a group evolving into a team.</a:t>
            </a:r>
          </a:p>
          <a:p>
            <a:r>
              <a:rPr lang="en-US" sz="2200" dirty="0"/>
              <a:t>They need to be a positive force in helping the team coalesce into an effective project team.</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7</a:t>
            </a:fld>
            <a:endParaRPr lang="en-US" sz="1600" dirty="0">
              <a:solidFill>
                <a:srgbClr val="44546A"/>
              </a:solidFill>
            </a:endParaRPr>
          </a:p>
        </p:txBody>
      </p:sp>
    </p:spTree>
    <p:extLst>
      <p:ext uri="{BB962C8B-B14F-4D97-AF65-F5344CB8AC3E}">
        <p14:creationId xmlns:p14="http://schemas.microsoft.com/office/powerpoint/2010/main" val="29639389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The Project Manager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294228"/>
            <a:ext cx="11645900" cy="5261317"/>
          </a:xfrm>
        </p:spPr>
        <p:txBody>
          <a:bodyPr>
            <a:normAutofit/>
          </a:bodyPr>
          <a:lstStyle/>
          <a:p>
            <a:r>
              <a:rPr lang="en-US" sz="2200" dirty="0"/>
              <a:t>Project members are also expected to use project management tools and concepts.</a:t>
            </a:r>
          </a:p>
          <a:p>
            <a:r>
              <a:rPr lang="en-US" sz="2200" dirty="0"/>
              <a:t>They develop or are given a project charter or scope statement that defines the objectives and parameters of the project. </a:t>
            </a:r>
          </a:p>
          <a:p>
            <a:r>
              <a:rPr lang="en-US" sz="2200" dirty="0"/>
              <a:t>They work with others to create a project </a:t>
            </a:r>
            <a:r>
              <a:rPr lang="en-US" sz="2200" i="1" dirty="0">
                <a:solidFill>
                  <a:schemeClr val="accent6">
                    <a:lumMod val="75000"/>
                  </a:schemeClr>
                </a:solidFill>
              </a:rPr>
              <a:t>schedule</a:t>
            </a:r>
            <a:r>
              <a:rPr lang="en-US" sz="2200" dirty="0"/>
              <a:t> and </a:t>
            </a:r>
            <a:r>
              <a:rPr lang="en-US" sz="2200" i="1" dirty="0">
                <a:solidFill>
                  <a:schemeClr val="accent6">
                    <a:lumMod val="75000"/>
                  </a:schemeClr>
                </a:solidFill>
              </a:rPr>
              <a:t>budget</a:t>
            </a:r>
            <a:r>
              <a:rPr lang="en-US" sz="2200" dirty="0"/>
              <a:t> that will </a:t>
            </a:r>
            <a:r>
              <a:rPr lang="en-US" sz="2200" b="1" i="1" dirty="0"/>
              <a:t>guide project execution</a:t>
            </a:r>
            <a:r>
              <a:rPr lang="en-US" sz="2200" dirty="0"/>
              <a:t>.</a:t>
            </a:r>
          </a:p>
          <a:p>
            <a:r>
              <a:rPr lang="en-US" sz="2200" dirty="0"/>
              <a:t>They need to understand </a:t>
            </a:r>
            <a:r>
              <a:rPr lang="en-US" sz="2200" i="1" dirty="0">
                <a:solidFill>
                  <a:schemeClr val="accent6">
                    <a:lumMod val="75000"/>
                  </a:schemeClr>
                </a:solidFill>
              </a:rPr>
              <a:t>project priorities </a:t>
            </a:r>
            <a:r>
              <a:rPr lang="en-US" sz="2200" dirty="0"/>
              <a:t>so they can make independent decisions.</a:t>
            </a:r>
          </a:p>
          <a:p>
            <a:r>
              <a:rPr lang="en-US" sz="2200" dirty="0"/>
              <a:t>They must know how </a:t>
            </a:r>
            <a:r>
              <a:rPr lang="en-US" sz="2200" i="1" dirty="0">
                <a:solidFill>
                  <a:schemeClr val="accent1">
                    <a:lumMod val="75000"/>
                  </a:schemeClr>
                </a:solidFill>
              </a:rPr>
              <a:t>to monitor and report project progress</a:t>
            </a:r>
            <a:r>
              <a:rPr lang="en-US" sz="2200" dirty="0"/>
              <a:t>.</a:t>
            </a:r>
          </a:p>
          <a:p>
            <a:r>
              <a:rPr lang="en-US" sz="2200" dirty="0"/>
              <a:t>Project members need to know how to avoid the dangers of </a:t>
            </a:r>
            <a:r>
              <a:rPr lang="en-US" sz="2200" i="1" dirty="0">
                <a:solidFill>
                  <a:schemeClr val="accent2">
                    <a:lumMod val="75000"/>
                  </a:schemeClr>
                </a:solidFill>
              </a:rPr>
              <a:t>scope creep</a:t>
            </a:r>
            <a:r>
              <a:rPr lang="en-US" sz="2200" dirty="0"/>
              <a:t>, </a:t>
            </a:r>
            <a:r>
              <a:rPr lang="en-US" sz="2200" i="1" dirty="0">
                <a:solidFill>
                  <a:schemeClr val="accent6">
                    <a:lumMod val="75000"/>
                  </a:schemeClr>
                </a:solidFill>
              </a:rPr>
              <a:t>manage the critical path</a:t>
            </a:r>
            <a:r>
              <a:rPr lang="en-US" sz="2200" dirty="0"/>
              <a:t>, engage in timely </a:t>
            </a:r>
            <a:r>
              <a:rPr lang="en-US" sz="2200" i="1" dirty="0">
                <a:solidFill>
                  <a:schemeClr val="accent3">
                    <a:lumMod val="75000"/>
                  </a:schemeClr>
                </a:solidFill>
              </a:rPr>
              <a:t>risk management</a:t>
            </a:r>
            <a:r>
              <a:rPr lang="en-US" sz="2200" dirty="0"/>
              <a:t>, </a:t>
            </a:r>
            <a:r>
              <a:rPr lang="en-US" sz="2200" i="1" dirty="0"/>
              <a:t>negotiate</a:t>
            </a:r>
            <a:r>
              <a:rPr lang="en-US" sz="2200" dirty="0"/>
              <a:t>, and </a:t>
            </a:r>
            <a:r>
              <a:rPr lang="en-US" sz="2200" i="1" dirty="0">
                <a:solidFill>
                  <a:schemeClr val="accent5">
                    <a:lumMod val="75000"/>
                  </a:schemeClr>
                </a:solidFill>
              </a:rPr>
              <a:t>utilize virtual tools to communicate.</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8</a:t>
            </a:fld>
            <a:endParaRPr lang="en-US" sz="1600" dirty="0">
              <a:solidFill>
                <a:srgbClr val="44546A"/>
              </a:solidFill>
            </a:endParaRPr>
          </a:p>
        </p:txBody>
      </p:sp>
    </p:spTree>
    <p:extLst>
      <p:ext uri="{BB962C8B-B14F-4D97-AF65-F5344CB8AC3E}">
        <p14:creationId xmlns:p14="http://schemas.microsoft.com/office/powerpoint/2010/main" val="149144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Snapshot from Practice: Ron Parker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182624"/>
            <a:ext cx="11645900" cy="5401056"/>
          </a:xfrm>
        </p:spPr>
        <p:txBody>
          <a:bodyPr>
            <a:normAutofit fontScale="85000" lnSpcReduction="10000"/>
          </a:bodyPr>
          <a:lstStyle/>
          <a:p>
            <a:pPr marL="0" indent="0" algn="just">
              <a:lnSpc>
                <a:spcPct val="200000"/>
              </a:lnSpc>
              <a:buNone/>
            </a:pPr>
            <a:r>
              <a:rPr lang="en-US" dirty="0"/>
              <a:t>There’s a saying that’s always resonated with me: “If your only tool is a hammer, all your problems look like nails.” Good tools are hard to come by and heavy to carry around. I like my tool bag filled with generalist tools; things like </a:t>
            </a:r>
            <a:r>
              <a:rPr lang="en-US" i="1" dirty="0">
                <a:solidFill>
                  <a:schemeClr val="accent4">
                    <a:lumMod val="75000"/>
                  </a:schemeClr>
                </a:solidFill>
              </a:rPr>
              <a:t>communication skills</a:t>
            </a:r>
            <a:r>
              <a:rPr lang="en-US" dirty="0"/>
              <a:t>, </a:t>
            </a:r>
            <a:r>
              <a:rPr lang="en-US" i="1" dirty="0">
                <a:solidFill>
                  <a:schemeClr val="accent4">
                    <a:lumMod val="50000"/>
                  </a:schemeClr>
                </a:solidFill>
              </a:rPr>
              <a:t>leadership</a:t>
            </a:r>
            <a:r>
              <a:rPr lang="en-US" dirty="0"/>
              <a:t>, </a:t>
            </a:r>
            <a:r>
              <a:rPr lang="en-US" i="1" dirty="0">
                <a:solidFill>
                  <a:schemeClr val="accent2">
                    <a:lumMod val="60000"/>
                    <a:lumOff val="40000"/>
                  </a:schemeClr>
                </a:solidFill>
              </a:rPr>
              <a:t>common sense</a:t>
            </a:r>
            <a:r>
              <a:rPr lang="en-US" dirty="0"/>
              <a:t>, </a:t>
            </a:r>
            <a:r>
              <a:rPr lang="en-US" i="1" dirty="0"/>
              <a:t>judgment</a:t>
            </a:r>
            <a:r>
              <a:rPr lang="en-US" dirty="0"/>
              <a:t>, </a:t>
            </a:r>
            <a:r>
              <a:rPr lang="en-US" i="1" dirty="0">
                <a:solidFill>
                  <a:srgbClr val="00B050"/>
                </a:solidFill>
              </a:rPr>
              <a:t>reasoning</a:t>
            </a:r>
            <a:r>
              <a:rPr lang="en-US" dirty="0"/>
              <a:t>, </a:t>
            </a:r>
            <a:r>
              <a:rPr lang="en-US" i="1" dirty="0"/>
              <a:t>logic</a:t>
            </a:r>
            <a:r>
              <a:rPr lang="en-US" dirty="0"/>
              <a:t> and a </a:t>
            </a:r>
            <a:r>
              <a:rPr lang="en-US" i="1" dirty="0">
                <a:solidFill>
                  <a:schemeClr val="bg1">
                    <a:lumMod val="50000"/>
                  </a:schemeClr>
                </a:solidFill>
              </a:rPr>
              <a:t>strong sense of urgency</a:t>
            </a:r>
            <a:r>
              <a:rPr lang="en-US" dirty="0"/>
              <a:t>. I often wonder how much more I could have  accomplished had I actually </a:t>
            </a:r>
            <a:r>
              <a:rPr lang="en-US" i="1" dirty="0">
                <a:solidFill>
                  <a:srgbClr val="C00000"/>
                </a:solidFill>
              </a:rPr>
              <a:t>studied project management</a:t>
            </a:r>
            <a:r>
              <a:rPr lang="en-US" dirty="0"/>
              <a:t> and had more of that toolset in my bag. </a:t>
            </a:r>
            <a:r>
              <a:rPr lang="en-US" i="1" dirty="0">
                <a:solidFill>
                  <a:schemeClr val="accent6">
                    <a:lumMod val="75000"/>
                  </a:schemeClr>
                </a:solidFill>
              </a:rPr>
              <a:t>With a bag full of strong generalist tools</a:t>
            </a:r>
            <a:r>
              <a:rPr lang="en-US" dirty="0"/>
              <a:t>, </a:t>
            </a:r>
            <a:r>
              <a:rPr lang="en-US" u="sng" dirty="0"/>
              <a:t>you can tackle any problem in any business</a:t>
            </a:r>
            <a:r>
              <a:rPr lang="en-US" dirty="0"/>
              <a:t>. </a:t>
            </a:r>
            <a:r>
              <a:rPr lang="en-US" i="1" dirty="0">
                <a:solidFill>
                  <a:schemeClr val="accent5">
                    <a:lumMod val="75000"/>
                  </a:schemeClr>
                </a:solidFill>
              </a:rPr>
              <a:t>Project management </a:t>
            </a:r>
            <a:r>
              <a:rPr lang="en-US" i="1" dirty="0"/>
              <a:t>is clearly one of those skills where the better you are at it, the higher your chances of success in any business environment</a:t>
            </a:r>
            <a:r>
              <a:rPr lang="en-US" dirty="0"/>
              <a:t>. Having the tools is only part of the equation though. To be successful, you must also be willing to run at problems/opportunities when everyone else is running away from them.</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72672" y="6323076"/>
            <a:ext cx="7162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spTree>
    <p:extLst>
      <p:ext uri="{BB962C8B-B14F-4D97-AF65-F5344CB8AC3E}">
        <p14:creationId xmlns:p14="http://schemas.microsoft.com/office/powerpoint/2010/main" val="582429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94296" y="889375"/>
            <a:ext cx="8095650" cy="3408610"/>
          </a:xfrm>
        </p:spPr>
        <p:txBody>
          <a:bodyPr>
            <a:normAutofit/>
          </a:bodyPr>
          <a:lstStyle/>
          <a:p>
            <a:pPr marL="0" indent="0" algn="ctr">
              <a:lnSpc>
                <a:spcPct val="250000"/>
              </a:lnSpc>
              <a:buNone/>
            </a:pPr>
            <a:r>
              <a:rPr lang="en-US" altLang="en-US" sz="4400" kern="1200" dirty="0">
                <a:solidFill>
                  <a:srgbClr val="62A0AA"/>
                </a:solidFill>
                <a:latin typeface="Amasis MT Pro Black" panose="020B0604020202020204" pitchFamily="18" charset="0"/>
              </a:rPr>
              <a:t>Current Drivers of </a:t>
            </a:r>
          </a:p>
          <a:p>
            <a:pPr marL="0" indent="0" algn="ctr">
              <a:lnSpc>
                <a:spcPct val="250000"/>
              </a:lnSpc>
              <a:buNone/>
            </a:pPr>
            <a:r>
              <a:rPr lang="en-US" altLang="en-US" sz="4400" kern="1200" dirty="0">
                <a:solidFill>
                  <a:srgbClr val="62A0AA"/>
                </a:solidFill>
                <a:latin typeface="Amasis MT Pro Black" panose="020B0604020202020204" pitchFamily="18" charset="0"/>
              </a:rPr>
              <a:t>Project Management</a:t>
            </a:r>
          </a:p>
        </p:txBody>
      </p:sp>
    </p:spTree>
    <p:extLst>
      <p:ext uri="{BB962C8B-B14F-4D97-AF65-F5344CB8AC3E}">
        <p14:creationId xmlns:p14="http://schemas.microsoft.com/office/powerpoint/2010/main" val="251336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Current Drivers of Project Management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r>
              <a:rPr lang="en-US" dirty="0"/>
              <a:t>Project management is no longer a special-need management. It is rapidly becoming a standard way of doing business.</a:t>
            </a:r>
          </a:p>
          <a:p>
            <a:r>
              <a:rPr lang="en-US" dirty="0"/>
              <a:t>The future promises an increase in the importance and the role of projects in contributing to the strategic direction of organizations. </a:t>
            </a:r>
          </a:p>
          <a:p>
            <a:r>
              <a:rPr lang="en-US" dirty="0"/>
              <a:t>Several reasons why this is the case are:</a:t>
            </a:r>
          </a:p>
          <a:p>
            <a:pPr lvl="1"/>
            <a:r>
              <a:rPr lang="en-US" b="1" i="1" dirty="0">
                <a:solidFill>
                  <a:srgbClr val="0070C0"/>
                </a:solidFill>
              </a:rPr>
              <a:t>Compression of the Product Life Cycle</a:t>
            </a:r>
          </a:p>
          <a:p>
            <a:pPr lvl="1"/>
            <a:r>
              <a:rPr lang="en-US" b="1" i="1" dirty="0">
                <a:solidFill>
                  <a:srgbClr val="0070C0"/>
                </a:solidFill>
              </a:rPr>
              <a:t>Knowledge Explosion</a:t>
            </a:r>
          </a:p>
          <a:p>
            <a:pPr lvl="1"/>
            <a:r>
              <a:rPr lang="en-US" b="1" i="1" dirty="0">
                <a:solidFill>
                  <a:srgbClr val="0070C0"/>
                </a:solidFill>
              </a:rPr>
              <a:t>Triple Bottom Line (Planet, People, Profit)</a:t>
            </a:r>
          </a:p>
          <a:p>
            <a:pPr lvl="1"/>
            <a:r>
              <a:rPr lang="en-US" b="1" i="1" dirty="0">
                <a:solidFill>
                  <a:srgbClr val="0070C0"/>
                </a:solidFill>
              </a:rPr>
              <a:t>Increased Customer Focus</a:t>
            </a:r>
          </a:p>
          <a:p>
            <a:pPr lvl="1"/>
            <a:r>
              <a:rPr lang="en-US" b="1" i="1" dirty="0">
                <a:solidFill>
                  <a:srgbClr val="0070C0"/>
                </a:solidFill>
              </a:rPr>
              <a:t>Small Projects Represent Big Problems</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01984" y="6323076"/>
            <a:ext cx="88696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spTree>
    <p:extLst>
      <p:ext uri="{BB962C8B-B14F-4D97-AF65-F5344CB8AC3E}">
        <p14:creationId xmlns:p14="http://schemas.microsoft.com/office/powerpoint/2010/main" val="3172843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Current Drivers of Project Management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marL="0" indent="0">
              <a:buNone/>
            </a:pPr>
            <a:r>
              <a:rPr lang="en-US" sz="2800" b="1" dirty="0">
                <a:solidFill>
                  <a:schemeClr val="accent5">
                    <a:lumMod val="75000"/>
                  </a:schemeClr>
                </a:solidFill>
              </a:rPr>
              <a:t>Compression of the Product Life Cycle</a:t>
            </a:r>
          </a:p>
          <a:p>
            <a:r>
              <a:rPr lang="en-US" dirty="0"/>
              <a:t>One of the most significant driving forces behind the demand for project management is the shortening of the product life cycle. </a:t>
            </a:r>
          </a:p>
          <a:p>
            <a:r>
              <a:rPr lang="en-US" dirty="0"/>
              <a:t>Today in high-tech industries the product life cycle is averaging six months to three years. Only 30 years ago, life cycles of 10 to 15 years were common. </a:t>
            </a:r>
          </a:p>
          <a:p>
            <a:r>
              <a:rPr lang="en-US" dirty="0"/>
              <a:t>In the world of high-tech product development is that a six-month project delay can result in a 33 percent loss in product revenue share. </a:t>
            </a:r>
          </a:p>
          <a:p>
            <a:r>
              <a:rPr lang="en-US" dirty="0"/>
              <a:t>Speed becomes a competitive advantage. </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11712" y="6323076"/>
            <a:ext cx="77724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spTree>
    <p:extLst>
      <p:ext uri="{BB962C8B-B14F-4D97-AF65-F5344CB8AC3E}">
        <p14:creationId xmlns:p14="http://schemas.microsoft.com/office/powerpoint/2010/main" val="1337967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Current Drivers of Project Management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marL="0" indent="0">
              <a:buNone/>
            </a:pPr>
            <a:r>
              <a:rPr lang="en-US" sz="2800" b="1" dirty="0">
                <a:solidFill>
                  <a:schemeClr val="accent5">
                    <a:lumMod val="75000"/>
                  </a:schemeClr>
                </a:solidFill>
              </a:rPr>
              <a:t>Knowledge Explosion</a:t>
            </a:r>
          </a:p>
          <a:p>
            <a:r>
              <a:rPr lang="en-US" dirty="0"/>
              <a:t>The growth in new knowledge has increased the complexity of projects because projects encompass the latest advances. </a:t>
            </a:r>
          </a:p>
          <a:p>
            <a:r>
              <a:rPr lang="en-US" dirty="0"/>
              <a:t>For example, building a road 30 years ago was a somewhat simple process. Today, each area has increased in complexity, including materials, specifications, codes, aesthetics, equipment, and required specialists. </a:t>
            </a:r>
          </a:p>
          <a:p>
            <a:r>
              <a:rPr lang="en-US" dirty="0"/>
              <a:t>Similarly, in today’s digital, electronic age it is becoming hard to find a new product that does not contain at least one microchip. </a:t>
            </a:r>
          </a:p>
          <a:p>
            <a:r>
              <a:rPr lang="en-US" dirty="0"/>
              <a:t>Product complexity has increased the need to integrate divergent technologies.</a:t>
            </a:r>
          </a:p>
          <a:p>
            <a:pPr lvl="1"/>
            <a:endParaRPr lang="en-US" dirty="0"/>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87328" y="6323076"/>
            <a:ext cx="80162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extLst>
      <p:ext uri="{BB962C8B-B14F-4D97-AF65-F5344CB8AC3E}">
        <p14:creationId xmlns:p14="http://schemas.microsoft.com/office/powerpoint/2010/main" val="524015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Current Drivers of Project Management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marL="0" indent="0">
              <a:buNone/>
            </a:pPr>
            <a:r>
              <a:rPr lang="en-US" sz="2800" b="1" dirty="0">
                <a:solidFill>
                  <a:schemeClr val="accent5">
                    <a:lumMod val="75000"/>
                  </a:schemeClr>
                </a:solidFill>
              </a:rPr>
              <a:t>Triple Bottom Line (Planet, People, Profit)</a:t>
            </a:r>
          </a:p>
          <a:p>
            <a:r>
              <a:rPr lang="en-US" dirty="0"/>
              <a:t>The threat of global warming has brought sustainable business practices to the forefront.</a:t>
            </a:r>
          </a:p>
          <a:p>
            <a:r>
              <a:rPr lang="en-US" dirty="0"/>
              <a:t>Businesses can no longer simply focus on maximizing profit to the detriment of the environment and society. </a:t>
            </a:r>
          </a:p>
          <a:p>
            <a:r>
              <a:rPr lang="en-US" dirty="0"/>
              <a:t>Efforts to reduce carbon imprint and utilize renewable resources are realized through effective project management. </a:t>
            </a:r>
          </a:p>
          <a:p>
            <a:r>
              <a:rPr lang="en-US" dirty="0"/>
              <a:t>The impact of this movement toward sustainability can be seen in changes in the objectives and techniques used to complete projects.</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411712" y="6323076"/>
            <a:ext cx="77724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extLst>
      <p:ext uri="{BB962C8B-B14F-4D97-AF65-F5344CB8AC3E}">
        <p14:creationId xmlns:p14="http://schemas.microsoft.com/office/powerpoint/2010/main" val="2177693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Current Drivers of Project Management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193626" y="975360"/>
            <a:ext cx="11804748" cy="5788787"/>
          </a:xfrm>
        </p:spPr>
        <p:txBody>
          <a:bodyPr>
            <a:normAutofit/>
          </a:bodyPr>
          <a:lstStyle/>
          <a:p>
            <a:pPr marL="0" indent="0">
              <a:buNone/>
            </a:pPr>
            <a:r>
              <a:rPr lang="en-US" sz="2800" b="1" dirty="0">
                <a:solidFill>
                  <a:schemeClr val="accent5">
                    <a:lumMod val="75000"/>
                  </a:schemeClr>
                </a:solidFill>
              </a:rPr>
              <a:t>Increased Customer Focus</a:t>
            </a:r>
          </a:p>
          <a:p>
            <a:r>
              <a:rPr lang="en-US" dirty="0"/>
              <a:t>Increased competition has placed a premium on customer satisfaction. </a:t>
            </a:r>
          </a:p>
          <a:p>
            <a:r>
              <a:rPr lang="en-US" dirty="0"/>
              <a:t>Customers no longer simply settle for generic products and services. They want customized products and services that cater to their specific needs.</a:t>
            </a:r>
          </a:p>
          <a:p>
            <a:r>
              <a:rPr lang="en-US" dirty="0"/>
              <a:t>Account executives and sales representatives are assuming more of a project manager’s role as they work with their organization to satisfy the unique needs and requests of clients.</a:t>
            </a:r>
          </a:p>
          <a:p>
            <a:r>
              <a:rPr lang="en-US" dirty="0"/>
              <a:t>Project management is critical both to development of customized products and services and to sustaining lucrative relationships with customers.</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01984" y="6323076"/>
            <a:ext cx="88696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spTree>
    <p:extLst>
      <p:ext uri="{BB962C8B-B14F-4D97-AF65-F5344CB8AC3E}">
        <p14:creationId xmlns:p14="http://schemas.microsoft.com/office/powerpoint/2010/main" val="2230208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Current Drivers of Project Management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865633"/>
            <a:ext cx="11645900" cy="5898514"/>
          </a:xfrm>
        </p:spPr>
        <p:txBody>
          <a:bodyPr>
            <a:normAutofit/>
          </a:bodyPr>
          <a:lstStyle/>
          <a:p>
            <a:pPr marL="0" indent="0">
              <a:buNone/>
            </a:pPr>
            <a:r>
              <a:rPr lang="en-US" sz="2800" b="1" dirty="0">
                <a:solidFill>
                  <a:schemeClr val="accent5">
                    <a:lumMod val="75000"/>
                  </a:schemeClr>
                </a:solidFill>
              </a:rPr>
              <a:t>Small Projects Represent Big Problems</a:t>
            </a:r>
          </a:p>
          <a:p>
            <a:r>
              <a:rPr lang="en-US" dirty="0"/>
              <a:t>The velocity of change required to remain competitive, or simply keep up has created an organizational climate in which hundreds of projects are implemented concurrently. </a:t>
            </a:r>
          </a:p>
          <a:p>
            <a:r>
              <a:rPr lang="en-US" dirty="0"/>
              <a:t>This climate has created a multi-project environment and a plethora of new problems.</a:t>
            </a:r>
          </a:p>
          <a:p>
            <a:r>
              <a:rPr lang="en-US" dirty="0"/>
              <a:t>Many firms have no idea of the problems involved with inefficient management of small projects. Small projects typically carry the same or more risk as do large projects.</a:t>
            </a:r>
          </a:p>
          <a:p>
            <a:r>
              <a:rPr lang="en-US" dirty="0"/>
              <a:t>Because so many small projects are going on concurrently and because the perception of the inefficiency impact is small, measuring inefficiency is usually nonexistent.</a:t>
            </a:r>
          </a:p>
          <a:p>
            <a:r>
              <a:rPr lang="en-US" dirty="0"/>
              <a:t>Unfortunately, many small projects soon add up to large sums of money.</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40156930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Digital Transformation – New Driver</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50975"/>
            <a:ext cx="11645900" cy="5907025"/>
          </a:xfrm>
        </p:spPr>
        <p:txBody>
          <a:bodyPr>
            <a:normAutofit fontScale="92500"/>
          </a:bodyPr>
          <a:lstStyle/>
          <a:p>
            <a:r>
              <a:rPr lang="en-US" b="1" i="1" dirty="0">
                <a:solidFill>
                  <a:schemeClr val="accent5">
                    <a:lumMod val="75000"/>
                  </a:schemeClr>
                </a:solidFill>
              </a:rPr>
              <a:t>Digital Transformation </a:t>
            </a:r>
            <a:r>
              <a:rPr lang="en-US" dirty="0"/>
              <a:t>is “the integration of digital technology into all areas of a business, fundamentally changing how you operate and deliver value to customers.”</a:t>
            </a:r>
          </a:p>
          <a:p>
            <a:r>
              <a:rPr lang="en-US" dirty="0"/>
              <a:t>From a PM perspective, digital transformation isn’t something to be feared. Yes, it will take time, effort, and a bit of disruption. </a:t>
            </a:r>
          </a:p>
          <a:p>
            <a:r>
              <a:rPr lang="en-US" dirty="0"/>
              <a:t>But it will also empower you as a project manager to better manage team members, more efficiently deliver projects, and better serve your company’s customers and clients. </a:t>
            </a:r>
          </a:p>
          <a:p>
            <a:pPr marL="974725" indent="-457200">
              <a:buFont typeface="+mj-lt"/>
              <a:buAutoNum type="arabicPeriod"/>
            </a:pPr>
            <a:r>
              <a:rPr lang="en-US" dirty="0"/>
              <a:t>More efficient and strategic communication among teams and companies</a:t>
            </a:r>
          </a:p>
          <a:p>
            <a:pPr marL="974725" indent="-457200">
              <a:buFont typeface="+mj-lt"/>
              <a:buAutoNum type="arabicPeriod"/>
            </a:pPr>
            <a:r>
              <a:rPr lang="en-US" dirty="0"/>
              <a:t>More collaboration within teams and ownership from team members</a:t>
            </a:r>
          </a:p>
          <a:p>
            <a:pPr marL="974725" indent="-457200">
              <a:buFont typeface="+mj-lt"/>
              <a:buAutoNum type="arabicPeriod"/>
            </a:pPr>
            <a:r>
              <a:rPr lang="en-US" dirty="0"/>
              <a:t>More focus on results rather than process</a:t>
            </a:r>
          </a:p>
          <a:p>
            <a:pPr marL="974725" indent="-457200">
              <a:buFont typeface="+mj-lt"/>
              <a:buAutoNum type="arabicPeriod"/>
            </a:pPr>
            <a:r>
              <a:rPr lang="en-US" dirty="0"/>
              <a:t>More analytics for improved PM processes, outcomes, and ROI (less cost)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17</a:t>
            </a:fld>
            <a:endParaRPr lang="en-US" sz="1600" dirty="0">
              <a:solidFill>
                <a:srgbClr val="44546A"/>
              </a:solidFill>
            </a:endParaRPr>
          </a:p>
        </p:txBody>
      </p:sp>
    </p:spTree>
    <p:extLst>
      <p:ext uri="{BB962C8B-B14F-4D97-AF65-F5344CB8AC3E}">
        <p14:creationId xmlns:p14="http://schemas.microsoft.com/office/powerpoint/2010/main" val="641780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595739" y="828507"/>
            <a:ext cx="8467229" cy="3870102"/>
          </a:xfrm>
        </p:spPr>
        <p:txBody>
          <a:bodyPr>
            <a:normAutofit/>
          </a:bodyPr>
          <a:lstStyle/>
          <a:p>
            <a:pPr marL="0" indent="0" algn="ctr">
              <a:lnSpc>
                <a:spcPct val="250000"/>
              </a:lnSpc>
              <a:buNone/>
            </a:pPr>
            <a:r>
              <a:rPr lang="en-US" altLang="en-US" sz="4400" kern="1200" dirty="0">
                <a:solidFill>
                  <a:srgbClr val="62A0AA"/>
                </a:solidFill>
                <a:latin typeface="Amasis MT Pro Black" panose="020B0604020202020204" pitchFamily="18" charset="0"/>
              </a:rPr>
              <a:t>Project Management Today: </a:t>
            </a:r>
          </a:p>
          <a:p>
            <a:pPr marL="0" indent="0" algn="ctr">
              <a:lnSpc>
                <a:spcPct val="250000"/>
              </a:lnSpc>
              <a:buNone/>
            </a:pPr>
            <a:r>
              <a:rPr lang="en-US" altLang="en-US" sz="4400" kern="1200" dirty="0">
                <a:solidFill>
                  <a:srgbClr val="62A0AA"/>
                </a:solidFill>
                <a:latin typeface="Amasis MT Pro Black" panose="020B0604020202020204" pitchFamily="18" charset="0"/>
              </a:rPr>
              <a:t>A Socio-Technical Approach</a:t>
            </a:r>
          </a:p>
        </p:txBody>
      </p:sp>
    </p:spTree>
    <p:extLst>
      <p:ext uri="{BB962C8B-B14F-4D97-AF65-F5344CB8AC3E}">
        <p14:creationId xmlns:p14="http://schemas.microsoft.com/office/powerpoint/2010/main" val="363110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A Socio-Technical Approach</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96061"/>
            <a:ext cx="5816600" cy="5788787"/>
          </a:xfrm>
        </p:spPr>
        <p:txBody>
          <a:bodyPr>
            <a:normAutofit/>
          </a:bodyPr>
          <a:lstStyle/>
          <a:p>
            <a:r>
              <a:rPr lang="en-US" dirty="0"/>
              <a:t>Senior management is often involved in selecting projects but seldom involved in implementing them. </a:t>
            </a:r>
          </a:p>
          <a:p>
            <a:r>
              <a:rPr lang="en-US" dirty="0"/>
              <a:t>Implementing the project is the challenge.</a:t>
            </a:r>
          </a:p>
          <a:p>
            <a:r>
              <a:rPr lang="en-US" dirty="0"/>
              <a:t>It is a multidimensional process.</a:t>
            </a:r>
          </a:p>
          <a:p>
            <a:r>
              <a:rPr lang="en-US" dirty="0"/>
              <a:t>The technical dimension represents the “science” of project management while the sociocultural dimension represents the “art” of managing a project.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253216" y="6323076"/>
            <a:ext cx="93573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19</a:t>
            </a:fld>
            <a:endParaRPr lang="en-US" sz="1600" dirty="0">
              <a:solidFill>
                <a:srgbClr val="44546A"/>
              </a:solidFill>
            </a:endParaRPr>
          </a:p>
        </p:txBody>
      </p:sp>
      <p:pic>
        <p:nvPicPr>
          <p:cNvPr id="6" name="Picture 5" descr="Diagram, venn diagram&#10;&#10;Description automatically generated">
            <a:extLst>
              <a:ext uri="{FF2B5EF4-FFF2-40B4-BE49-F238E27FC236}">
                <a16:creationId xmlns:a16="http://schemas.microsoft.com/office/drawing/2014/main" id="{34305D00-33B0-4CD2-BB1D-003992B17F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7538" y="1085088"/>
            <a:ext cx="5383546" cy="5413045"/>
          </a:xfrm>
          <a:prstGeom prst="rect">
            <a:avLst/>
          </a:prstGeom>
        </p:spPr>
      </p:pic>
    </p:spTree>
    <p:extLst>
      <p:ext uri="{BB962C8B-B14F-4D97-AF65-F5344CB8AC3E}">
        <p14:creationId xmlns:p14="http://schemas.microsoft.com/office/powerpoint/2010/main" val="15454454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A Socio-Technical Approach</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marL="0" indent="0">
              <a:buNone/>
            </a:pPr>
            <a:r>
              <a:rPr lang="en-US" sz="2800" b="1" dirty="0">
                <a:solidFill>
                  <a:schemeClr val="accent5">
                    <a:lumMod val="75000"/>
                  </a:schemeClr>
                </a:solidFill>
              </a:rPr>
              <a:t>Technical Side </a:t>
            </a:r>
          </a:p>
          <a:p>
            <a:r>
              <a:rPr lang="en-US" dirty="0"/>
              <a:t>Consists of the formal, disciplined, purely logical parts of the process. </a:t>
            </a:r>
          </a:p>
          <a:p>
            <a:r>
              <a:rPr lang="en-US" dirty="0"/>
              <a:t>This technical dimension includes </a:t>
            </a:r>
            <a:r>
              <a:rPr lang="en-US" b="1" i="1" dirty="0">
                <a:solidFill>
                  <a:schemeClr val="accent1">
                    <a:lumMod val="75000"/>
                  </a:schemeClr>
                </a:solidFill>
              </a:rPr>
              <a:t>planning</a:t>
            </a:r>
            <a:r>
              <a:rPr lang="en-US" dirty="0"/>
              <a:t>, </a:t>
            </a:r>
            <a:r>
              <a:rPr lang="en-US" b="1" i="1" dirty="0">
                <a:solidFill>
                  <a:srgbClr val="C00000"/>
                </a:solidFill>
              </a:rPr>
              <a:t>scheduling</a:t>
            </a:r>
            <a:r>
              <a:rPr lang="en-US" dirty="0"/>
              <a:t>, and </a:t>
            </a:r>
            <a:r>
              <a:rPr lang="en-US" b="1" i="1" dirty="0">
                <a:solidFill>
                  <a:schemeClr val="accent6">
                    <a:lumMod val="75000"/>
                  </a:schemeClr>
                </a:solidFill>
              </a:rPr>
              <a:t>controlling</a:t>
            </a:r>
            <a:r>
              <a:rPr lang="en-US" dirty="0"/>
              <a:t> projects. </a:t>
            </a:r>
          </a:p>
          <a:p>
            <a:r>
              <a:rPr lang="en-US" dirty="0"/>
              <a:t>Clear project scope statements are written to link the project and customer and to facilitate planning and control.</a:t>
            </a:r>
          </a:p>
          <a:p>
            <a:r>
              <a:rPr lang="en-US" dirty="0"/>
              <a:t>The work breakdown structure serves as a database that links all levels in the organization, major deliverables, and all work—right down to the tasks in a work package.</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spTree>
    <p:extLst>
      <p:ext uri="{BB962C8B-B14F-4D97-AF65-F5344CB8AC3E}">
        <p14:creationId xmlns:p14="http://schemas.microsoft.com/office/powerpoint/2010/main" val="8519943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A Socio-Technical Approach</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marL="0" indent="0">
              <a:buNone/>
            </a:pPr>
            <a:r>
              <a:rPr lang="en-US" sz="2800" b="1" dirty="0">
                <a:solidFill>
                  <a:schemeClr val="accent5">
                    <a:lumMod val="75000"/>
                  </a:schemeClr>
                </a:solidFill>
              </a:rPr>
              <a:t>Sociocultural Side</a:t>
            </a:r>
          </a:p>
          <a:p>
            <a:r>
              <a:rPr lang="en-US" dirty="0"/>
              <a:t>Involves the much messier, often contradictory and paradoxical world of implementation.</a:t>
            </a:r>
          </a:p>
          <a:p>
            <a:r>
              <a:rPr lang="en-US" dirty="0"/>
              <a:t>Project managers must shape a project culture that stimulates teamwork and high levels of personal motivation as well as a capacity to quickly identify and resolve problems that threaten project work.</a:t>
            </a:r>
          </a:p>
          <a:p>
            <a:r>
              <a:rPr lang="en-US" dirty="0"/>
              <a:t>Involves managing the interface between the project and external environment.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spTree>
    <p:extLst>
      <p:ext uri="{BB962C8B-B14F-4D97-AF65-F5344CB8AC3E}">
        <p14:creationId xmlns:p14="http://schemas.microsoft.com/office/powerpoint/2010/main" val="2119128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94296" y="889375"/>
            <a:ext cx="8095650" cy="3408610"/>
          </a:xfrm>
        </p:spPr>
        <p:txBody>
          <a:bodyPr>
            <a:normAutofit/>
          </a:bodyPr>
          <a:lstStyle/>
          <a:p>
            <a:pPr marL="0" indent="0" algn="ctr">
              <a:lnSpc>
                <a:spcPct val="250000"/>
              </a:lnSpc>
              <a:buNone/>
            </a:pPr>
            <a:r>
              <a:rPr lang="en-US" altLang="en-US" sz="4400" kern="1200" dirty="0">
                <a:solidFill>
                  <a:srgbClr val="62A0AA"/>
                </a:solidFill>
                <a:latin typeface="Amasis MT Pro Black" panose="020B0604020202020204" pitchFamily="18" charset="0"/>
              </a:rPr>
              <a:t>Career Paths</a:t>
            </a:r>
          </a:p>
        </p:txBody>
      </p:sp>
    </p:spTree>
    <p:extLst>
      <p:ext uri="{BB962C8B-B14F-4D97-AF65-F5344CB8AC3E}">
        <p14:creationId xmlns:p14="http://schemas.microsoft.com/office/powerpoint/2010/main" val="812695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Career Paths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a:lnSpc>
                <a:spcPct val="200000"/>
              </a:lnSpc>
            </a:pPr>
            <a:r>
              <a:rPr lang="en-US" dirty="0"/>
              <a:t>Career avenues vary from industry to industry, organization to organization, and from profession to profession. </a:t>
            </a:r>
          </a:p>
          <a:p>
            <a:pPr>
              <a:lnSpc>
                <a:spcPct val="200000"/>
              </a:lnSpc>
            </a:pPr>
            <a:r>
              <a:rPr lang="en-US" dirty="0"/>
              <a:t>What can be said is that advancement occurs incrementally. </a:t>
            </a:r>
          </a:p>
          <a:p>
            <a:pPr>
              <a:lnSpc>
                <a:spcPct val="200000"/>
              </a:lnSpc>
            </a:pPr>
            <a:r>
              <a:rPr lang="en-US" dirty="0"/>
              <a:t>You don’t simply graduate and become a project manager. </a:t>
            </a:r>
          </a:p>
          <a:p>
            <a:pPr>
              <a:lnSpc>
                <a:spcPct val="200000"/>
              </a:lnSpc>
            </a:pPr>
            <a:r>
              <a:rPr lang="en-US" dirty="0"/>
              <a:t>As in other careers, you have to work your way up to the position.</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spTree>
    <p:extLst>
      <p:ext uri="{BB962C8B-B14F-4D97-AF65-F5344CB8AC3E}">
        <p14:creationId xmlns:p14="http://schemas.microsoft.com/office/powerpoint/2010/main" val="21676764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Career Paths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r>
              <a:rPr lang="en-US" dirty="0"/>
              <a:t>In project-based organizations such as construction firms, you may begin by working on several projects as an assistant engineer, then take an assignment as a project analyst. From there you are promoted to principal engineer, advance to assistant project manager, assume the role of project manager over a small project, and then continue to bigger, riskier projects.</a:t>
            </a:r>
          </a:p>
          <a:p>
            <a:r>
              <a:rPr lang="en-US" dirty="0"/>
              <a:t>In other organizations, project management careers run parallel with functional advancement with many crossovers. You might start a career as a designer, then take an assignment as a project specialist, later work as a project manager, and then return to a functional position as head of a department or as a product manager.</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24</a:t>
            </a:fld>
            <a:endParaRPr lang="en-US" sz="1600" dirty="0">
              <a:solidFill>
                <a:srgbClr val="44546A"/>
              </a:solidFill>
            </a:endParaRPr>
          </a:p>
        </p:txBody>
      </p:sp>
    </p:spTree>
    <p:extLst>
      <p:ext uri="{BB962C8B-B14F-4D97-AF65-F5344CB8AC3E}">
        <p14:creationId xmlns:p14="http://schemas.microsoft.com/office/powerpoint/2010/main" val="39301320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Career Paths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lnSpcReduction="10000"/>
          </a:bodyPr>
          <a:lstStyle/>
          <a:p>
            <a:r>
              <a:rPr lang="en-US" dirty="0"/>
              <a:t>Other people find that their project management responsibilities expand as they move up the organization’s hierarchy.</a:t>
            </a:r>
          </a:p>
          <a:p>
            <a:r>
              <a:rPr lang="en-US" dirty="0"/>
              <a:t>For example, a former marketing student began her career as an assistant buyer for a large retail company. She then became area sales manager at a specific store and became involved on a part-time basis in a series of projects, acting as a facilitator of focus groups. </a:t>
            </a:r>
          </a:p>
          <a:p>
            <a:r>
              <a:rPr lang="en-US" dirty="0"/>
              <a:t>She was promoted to buyer and eventually became a store manager. </a:t>
            </a:r>
          </a:p>
          <a:p>
            <a:r>
              <a:rPr lang="en-US" dirty="0"/>
              <a:t>In her current position, she coordinates a variety of projects ranging from improving the sales expertise of her salesforce to altering the physical layout of the store. </a:t>
            </a:r>
          </a:p>
          <a:p>
            <a:r>
              <a:rPr lang="en-US" dirty="0"/>
              <a:t>Although the </a:t>
            </a:r>
            <a:r>
              <a:rPr lang="en-US" b="1" i="1" dirty="0"/>
              <a:t>title of project manager does not appear in her job description</a:t>
            </a:r>
            <a:r>
              <a:rPr lang="en-US" dirty="0"/>
              <a:t>, more than 50 percent of her work involves managing projects.</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25</a:t>
            </a:fld>
            <a:endParaRPr lang="en-US" sz="1600" dirty="0">
              <a:solidFill>
                <a:srgbClr val="44546A"/>
              </a:solidFill>
            </a:endParaRPr>
          </a:p>
        </p:txBody>
      </p:sp>
    </p:spTree>
    <p:extLst>
      <p:ext uri="{BB962C8B-B14F-4D97-AF65-F5344CB8AC3E}">
        <p14:creationId xmlns:p14="http://schemas.microsoft.com/office/powerpoint/2010/main" val="33894622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4783" y="889375"/>
            <a:ext cx="8095650" cy="3408610"/>
          </a:xfrm>
        </p:spPr>
        <p:txBody>
          <a:bodyPr>
            <a:normAutofit/>
          </a:bodyPr>
          <a:lstStyle/>
          <a:p>
            <a:pPr marL="0" indent="0" algn="ctr">
              <a:lnSpc>
                <a:spcPct val="250000"/>
              </a:lnSpc>
              <a:buNone/>
            </a:pPr>
            <a:r>
              <a:rPr lang="en-US" altLang="en-US" sz="4400" kern="1200" dirty="0">
                <a:solidFill>
                  <a:srgbClr val="62A0AA"/>
                </a:solidFill>
                <a:latin typeface="Amasis MT Pro Black" panose="020B0604020202020204" pitchFamily="18" charset="0"/>
              </a:rPr>
              <a:t>Project Management</a:t>
            </a:r>
          </a:p>
          <a:p>
            <a:pPr marL="0" indent="0" algn="ctr">
              <a:lnSpc>
                <a:spcPct val="250000"/>
              </a:lnSpc>
              <a:buNone/>
            </a:pPr>
            <a:r>
              <a:rPr lang="en-US" altLang="en-US" sz="4400" kern="1200" dirty="0">
                <a:solidFill>
                  <a:srgbClr val="62A0AA"/>
                </a:solidFill>
                <a:latin typeface="Amasis MT Pro Black" panose="020B0604020202020204" pitchFamily="18" charset="0"/>
              </a:rPr>
              <a:t> Areas of Expertise</a:t>
            </a:r>
          </a:p>
        </p:txBody>
      </p:sp>
    </p:spTree>
    <p:extLst>
      <p:ext uri="{BB962C8B-B14F-4D97-AF65-F5344CB8AC3E}">
        <p14:creationId xmlns:p14="http://schemas.microsoft.com/office/powerpoint/2010/main" val="30057798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Project Management Areas of Expertise</a:t>
            </a:r>
          </a:p>
        </p:txBody>
      </p:sp>
      <p:graphicFrame>
        <p:nvGraphicFramePr>
          <p:cNvPr id="6" name="Content Placeholder 2">
            <a:extLst>
              <a:ext uri="{FF2B5EF4-FFF2-40B4-BE49-F238E27FC236}">
                <a16:creationId xmlns:a16="http://schemas.microsoft.com/office/drawing/2014/main" id="{2C1D1AF3-4422-4814-BB67-E23ED07ACF24}"/>
              </a:ext>
            </a:extLst>
          </p:cNvPr>
          <p:cNvGraphicFramePr>
            <a:graphicFrameLocks noGrp="1"/>
          </p:cNvGraphicFramePr>
          <p:nvPr>
            <p:ph idx="1"/>
            <p:extLst>
              <p:ext uri="{D42A27DB-BD31-4B8C-83A1-F6EECF244321}">
                <p14:modId xmlns:p14="http://schemas.microsoft.com/office/powerpoint/2010/main" val="54260022"/>
              </p:ext>
            </p:extLst>
          </p:nvPr>
        </p:nvGraphicFramePr>
        <p:xfrm>
          <a:off x="279400" y="975359"/>
          <a:ext cx="11645900" cy="5788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27</a:t>
            </a:fld>
            <a:endParaRPr lang="en-US" sz="1600" dirty="0">
              <a:solidFill>
                <a:srgbClr val="44546A"/>
              </a:solidFill>
            </a:endParaRPr>
          </a:p>
        </p:txBody>
      </p:sp>
    </p:spTree>
    <p:extLst>
      <p:ext uri="{BB962C8B-B14F-4D97-AF65-F5344CB8AC3E}">
        <p14:creationId xmlns:p14="http://schemas.microsoft.com/office/powerpoint/2010/main" val="12849936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Application knowledge; standards &amp; regulations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fontScale="92500" lnSpcReduction="10000"/>
          </a:bodyPr>
          <a:lstStyle/>
          <a:p>
            <a:r>
              <a:rPr lang="en-US" dirty="0"/>
              <a:t>Some projects require specific skills in certain application areas.</a:t>
            </a:r>
          </a:p>
          <a:p>
            <a:r>
              <a:rPr lang="en-US" dirty="0"/>
              <a:t>They can be defined by: industry group (pharmaceutical, financial, </a:t>
            </a:r>
            <a:r>
              <a:rPr lang="en-US" dirty="0" err="1"/>
              <a:t>etc</a:t>
            </a:r>
            <a:r>
              <a:rPr lang="en-US" dirty="0"/>
              <a:t>), by department (accounting, marketing, legal, </a:t>
            </a:r>
            <a:r>
              <a:rPr lang="en-US" dirty="0" err="1"/>
              <a:t>etc</a:t>
            </a:r>
            <a:r>
              <a:rPr lang="en-US" dirty="0"/>
              <a:t>), by technical (software development, engineering, </a:t>
            </a:r>
            <a:r>
              <a:rPr lang="en-US" dirty="0" err="1"/>
              <a:t>etc</a:t>
            </a:r>
            <a:r>
              <a:rPr lang="en-US" dirty="0"/>
              <a:t>), or management (procurement, research, &amp; development, </a:t>
            </a:r>
            <a:r>
              <a:rPr lang="en-US" dirty="0" err="1"/>
              <a:t>etc</a:t>
            </a:r>
            <a:r>
              <a:rPr lang="en-US" dirty="0"/>
              <a:t>) specialties. </a:t>
            </a:r>
          </a:p>
          <a:p>
            <a:r>
              <a:rPr lang="en-US" dirty="0"/>
              <a:t>These application areas are usually concerned with disciplines, regulations and the specific needs of the project, the customer, or the industry.</a:t>
            </a:r>
          </a:p>
          <a:p>
            <a:r>
              <a:rPr lang="en-US" dirty="0"/>
              <a:t>Every industry has standards and regulations. Knowing which ones affect your project before you begin work will not only help the project to unfold smoothly but will also allow for effective risk analysis.</a:t>
            </a:r>
          </a:p>
          <a:p>
            <a:r>
              <a:rPr lang="en-US" i="1" dirty="0">
                <a:solidFill>
                  <a:schemeClr val="accent5">
                    <a:lumMod val="75000"/>
                  </a:schemeClr>
                </a:solidFill>
              </a:rPr>
              <a:t>Having some level of experience </a:t>
            </a:r>
            <a:r>
              <a:rPr lang="en-US" i="1" dirty="0"/>
              <a:t>in the application </a:t>
            </a:r>
            <a:r>
              <a:rPr lang="en-US" dirty="0"/>
              <a:t>area you're working in will give you an </a:t>
            </a:r>
            <a:r>
              <a:rPr lang="en-US" i="1" dirty="0">
                <a:solidFill>
                  <a:schemeClr val="accent5">
                    <a:lumMod val="75000"/>
                  </a:schemeClr>
                </a:solidFill>
              </a:rPr>
              <a:t>advantage</a:t>
            </a:r>
            <a:r>
              <a:rPr lang="en-US" i="1" dirty="0"/>
              <a:t> </a:t>
            </a:r>
            <a:r>
              <a:rPr lang="en-US" dirty="0"/>
              <a:t>when it comes to project management.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28</a:t>
            </a:fld>
            <a:endParaRPr lang="en-US" sz="1600" dirty="0">
              <a:solidFill>
                <a:srgbClr val="44546A"/>
              </a:solidFill>
            </a:endParaRPr>
          </a:p>
        </p:txBody>
      </p:sp>
    </p:spTree>
    <p:extLst>
      <p:ext uri="{BB962C8B-B14F-4D97-AF65-F5344CB8AC3E}">
        <p14:creationId xmlns:p14="http://schemas.microsoft.com/office/powerpoint/2010/main" val="3724736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Understanding the Project Environment</a:t>
            </a:r>
          </a:p>
        </p:txBody>
      </p:sp>
      <p:graphicFrame>
        <p:nvGraphicFramePr>
          <p:cNvPr id="5" name="Content Placeholder 4">
            <a:extLst>
              <a:ext uri="{FF2B5EF4-FFF2-40B4-BE49-F238E27FC236}">
                <a16:creationId xmlns:a16="http://schemas.microsoft.com/office/drawing/2014/main" id="{09267D56-C767-4662-B557-14A38FBD72E4}"/>
              </a:ext>
            </a:extLst>
          </p:cNvPr>
          <p:cNvGraphicFramePr>
            <a:graphicFrameLocks noGrp="1"/>
          </p:cNvGraphicFramePr>
          <p:nvPr>
            <p:ph idx="1"/>
            <p:extLst>
              <p:ext uri="{D42A27DB-BD31-4B8C-83A1-F6EECF244321}">
                <p14:modId xmlns:p14="http://schemas.microsoft.com/office/powerpoint/2010/main" val="1307723898"/>
              </p:ext>
            </p:extLst>
          </p:nvPr>
        </p:nvGraphicFramePr>
        <p:xfrm>
          <a:off x="2531364" y="865632"/>
          <a:ext cx="6612636" cy="5791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29</a:t>
            </a:fld>
            <a:endParaRPr lang="en-US" sz="1600" dirty="0">
              <a:solidFill>
                <a:srgbClr val="44546A"/>
              </a:solidFill>
            </a:endParaRPr>
          </a:p>
        </p:txBody>
      </p:sp>
    </p:spTree>
    <p:extLst>
      <p:ext uri="{BB962C8B-B14F-4D97-AF65-F5344CB8AC3E}">
        <p14:creationId xmlns:p14="http://schemas.microsoft.com/office/powerpoint/2010/main" val="33697693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Understanding the Project Environment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1292352"/>
            <a:ext cx="11645900" cy="5471794"/>
          </a:xfrm>
        </p:spPr>
        <p:txBody>
          <a:bodyPr>
            <a:normAutofit/>
          </a:bodyPr>
          <a:lstStyle/>
          <a:p>
            <a:r>
              <a:rPr lang="en-US" dirty="0"/>
              <a:t>The physical environment; here we think about time zones, think about different countries and how differently your project will be executed whether it is just in your country or whether you have an international project team.</a:t>
            </a:r>
          </a:p>
          <a:p>
            <a:r>
              <a:rPr lang="en-US" dirty="0"/>
              <a:t>The international and political environment is where you need to understand about different countries cultural influences. </a:t>
            </a:r>
          </a:p>
          <a:p>
            <a:r>
              <a:rPr lang="en-US" b="1" i="1" dirty="0">
                <a:solidFill>
                  <a:schemeClr val="accent1">
                    <a:lumMod val="75000"/>
                  </a:schemeClr>
                </a:solidFill>
              </a:rPr>
              <a:t>What day and month is 2/8/2021?</a:t>
            </a:r>
          </a:p>
          <a:p>
            <a:pPr lvl="1"/>
            <a:r>
              <a:rPr lang="en-US" b="1" i="1" dirty="0">
                <a:solidFill>
                  <a:schemeClr val="accent1">
                    <a:lumMod val="75000"/>
                  </a:schemeClr>
                </a:solidFill>
              </a:rPr>
              <a:t>North America it is February 8</a:t>
            </a:r>
            <a:r>
              <a:rPr lang="en-US" b="1" i="1" baseline="30000" dirty="0">
                <a:solidFill>
                  <a:schemeClr val="accent1">
                    <a:lumMod val="75000"/>
                  </a:schemeClr>
                </a:solidFill>
              </a:rPr>
              <a:t>th</a:t>
            </a:r>
            <a:endParaRPr lang="en-US" b="1" i="1" dirty="0">
              <a:solidFill>
                <a:schemeClr val="accent1">
                  <a:lumMod val="75000"/>
                </a:schemeClr>
              </a:solidFill>
            </a:endParaRPr>
          </a:p>
          <a:p>
            <a:pPr lvl="1"/>
            <a:r>
              <a:rPr lang="en-US" b="1" i="1" dirty="0">
                <a:solidFill>
                  <a:schemeClr val="accent1">
                    <a:lumMod val="75000"/>
                  </a:schemeClr>
                </a:solidFill>
              </a:rPr>
              <a:t>Much of the rest of the world 2nd August </a:t>
            </a:r>
          </a:p>
          <a:p>
            <a:pPr marL="0" indent="0">
              <a:buNone/>
            </a:pPr>
            <a:endParaRPr lang="en-US" dirty="0"/>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Tree>
    <p:extLst>
      <p:ext uri="{BB962C8B-B14F-4D97-AF65-F5344CB8AC3E}">
        <p14:creationId xmlns:p14="http://schemas.microsoft.com/office/powerpoint/2010/main" val="22999906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Understanding the Project Environment</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a:lnSpc>
                <a:spcPct val="200000"/>
              </a:lnSpc>
            </a:pPr>
            <a:r>
              <a:rPr lang="en-US" dirty="0"/>
              <a:t>In terms of the cultural and the social environment. In this region we think of people, demographics and education. </a:t>
            </a:r>
          </a:p>
          <a:p>
            <a:pPr>
              <a:lnSpc>
                <a:spcPct val="200000"/>
              </a:lnSpc>
            </a:pPr>
            <a:r>
              <a:rPr lang="en-US" dirty="0"/>
              <a:t>Project managers in multicultural projects must appreciate the culture dimensions and try to </a:t>
            </a:r>
            <a:r>
              <a:rPr lang="en-US" i="1" dirty="0"/>
              <a:t>learn relevant customs, courtesies, and business protocols before taking responsibility for managing an international project</a:t>
            </a:r>
            <a:r>
              <a:rPr lang="en-US" dirty="0"/>
              <a: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31</a:t>
            </a:fld>
            <a:endParaRPr lang="en-US" sz="1600" dirty="0">
              <a:solidFill>
                <a:srgbClr val="44546A"/>
              </a:solidFill>
            </a:endParaRPr>
          </a:p>
        </p:txBody>
      </p:sp>
    </p:spTree>
    <p:extLst>
      <p:ext uri="{BB962C8B-B14F-4D97-AF65-F5344CB8AC3E}">
        <p14:creationId xmlns:p14="http://schemas.microsoft.com/office/powerpoint/2010/main" val="30156575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Management Knowledge and Skills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a:lnSpc>
                <a:spcPct val="200000"/>
              </a:lnSpc>
            </a:pPr>
            <a:r>
              <a:rPr lang="en-US" dirty="0"/>
              <a:t>your ability to </a:t>
            </a:r>
            <a:r>
              <a:rPr lang="en-US" b="1" i="1" dirty="0">
                <a:solidFill>
                  <a:schemeClr val="accent1">
                    <a:lumMod val="75000"/>
                  </a:schemeClr>
                </a:solidFill>
              </a:rPr>
              <a:t>plan</a:t>
            </a:r>
            <a:r>
              <a:rPr lang="en-US" dirty="0"/>
              <a:t> the project, to </a:t>
            </a:r>
            <a:r>
              <a:rPr lang="en-US" b="1" i="1" dirty="0">
                <a:solidFill>
                  <a:schemeClr val="accent6">
                    <a:lumMod val="75000"/>
                  </a:schemeClr>
                </a:solidFill>
              </a:rPr>
              <a:t>execute</a:t>
            </a:r>
            <a:r>
              <a:rPr lang="en-US" dirty="0"/>
              <a:t> the project properly and of course to </a:t>
            </a:r>
            <a:r>
              <a:rPr lang="en-US" b="1" i="1" dirty="0">
                <a:solidFill>
                  <a:schemeClr val="accent2">
                    <a:lumMod val="75000"/>
                  </a:schemeClr>
                </a:solidFill>
              </a:rPr>
              <a:t>control</a:t>
            </a:r>
            <a:r>
              <a:rPr lang="en-US" dirty="0"/>
              <a:t> the project and bring it to a </a:t>
            </a:r>
            <a:r>
              <a:rPr lang="en-US" b="1" i="1" dirty="0">
                <a:solidFill>
                  <a:schemeClr val="accent2">
                    <a:lumMod val="50000"/>
                  </a:schemeClr>
                </a:solidFill>
              </a:rPr>
              <a:t>successful conclusion </a:t>
            </a:r>
            <a:r>
              <a:rPr lang="en-US" dirty="0"/>
              <a:t>with the ability to </a:t>
            </a:r>
            <a:r>
              <a:rPr lang="en-US" b="1" i="1" dirty="0">
                <a:solidFill>
                  <a:schemeClr val="accent1">
                    <a:lumMod val="60000"/>
                    <a:lumOff val="40000"/>
                  </a:schemeClr>
                </a:solidFill>
              </a:rPr>
              <a:t>guide the project team </a:t>
            </a:r>
            <a:r>
              <a:rPr lang="en-US" dirty="0"/>
              <a:t>while </a:t>
            </a:r>
            <a:r>
              <a:rPr lang="en-US" b="1" i="1" dirty="0"/>
              <a:t>achieving</a:t>
            </a:r>
            <a:r>
              <a:rPr lang="en-US" dirty="0"/>
              <a:t> </a:t>
            </a:r>
            <a:r>
              <a:rPr lang="en-US" b="1" i="1" dirty="0"/>
              <a:t>project objectives </a:t>
            </a:r>
            <a:r>
              <a:rPr lang="en-US" dirty="0"/>
              <a:t>and </a:t>
            </a:r>
            <a:r>
              <a:rPr lang="en-US" b="1" i="1" dirty="0">
                <a:solidFill>
                  <a:schemeClr val="accent6">
                    <a:lumMod val="50000"/>
                  </a:schemeClr>
                </a:solidFill>
              </a:rPr>
              <a:t>balancing the project constraints</a:t>
            </a:r>
            <a:r>
              <a:rPr lang="en-US" dirty="0"/>
              <a:t>.</a:t>
            </a:r>
          </a:p>
          <a:p>
            <a:pPr>
              <a:lnSpc>
                <a:spcPct val="200000"/>
              </a:lnSpc>
            </a:pPr>
            <a:r>
              <a:rPr lang="en-US" dirty="0"/>
              <a:t>Managing a project is like running a business: there are risk and rewards, finance and accounting activities, human resource issues, time management, stress management, and a purpose for the project to exist. General management skills are needed in just about every project.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Tree>
    <p:extLst>
      <p:ext uri="{BB962C8B-B14F-4D97-AF65-F5344CB8AC3E}">
        <p14:creationId xmlns:p14="http://schemas.microsoft.com/office/powerpoint/2010/main" val="5374974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DC4C3282-E445-452B-A37F-94A1F63D5B21}"/>
              </a:ext>
            </a:extLst>
          </p:cNvPr>
          <p:cNvGraphicFramePr>
            <a:graphicFrameLocks noGrp="1"/>
          </p:cNvGraphicFramePr>
          <p:nvPr>
            <p:ph idx="1"/>
            <p:extLst>
              <p:ext uri="{D42A27DB-BD31-4B8C-83A1-F6EECF244321}">
                <p14:modId xmlns:p14="http://schemas.microsoft.com/office/powerpoint/2010/main" val="2239707391"/>
              </p:ext>
            </p:extLst>
          </p:nvPr>
        </p:nvGraphicFramePr>
        <p:xfrm>
          <a:off x="1693672" y="93853"/>
          <a:ext cx="8242808" cy="66702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4181348" y="1459992"/>
            <a:ext cx="3267456" cy="3938016"/>
          </a:xfrm>
        </p:spPr>
        <p:txBody>
          <a:bodyPr>
            <a:normAutofit/>
          </a:bodyPr>
          <a:lstStyle/>
          <a:p>
            <a:pPr algn="ctr">
              <a:lnSpc>
                <a:spcPct val="100000"/>
              </a:lnSpc>
            </a:pPr>
            <a:r>
              <a:rPr lang="en-US" sz="4000" dirty="0"/>
              <a:t>Interpersonal Skills</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spTree>
    <p:extLst>
      <p:ext uri="{BB962C8B-B14F-4D97-AF65-F5344CB8AC3E}">
        <p14:creationId xmlns:p14="http://schemas.microsoft.com/office/powerpoint/2010/main" val="38488684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784783" y="828507"/>
            <a:ext cx="8095650" cy="3408610"/>
          </a:xfrm>
        </p:spPr>
        <p:txBody>
          <a:bodyPr>
            <a:normAutofit/>
          </a:bodyPr>
          <a:lstStyle/>
          <a:p>
            <a:pPr marL="0" indent="0" algn="ctr">
              <a:lnSpc>
                <a:spcPct val="250000"/>
              </a:lnSpc>
              <a:buNone/>
            </a:pPr>
            <a:r>
              <a:rPr lang="en-US" altLang="en-US" sz="4400" kern="1200" dirty="0">
                <a:solidFill>
                  <a:srgbClr val="62A0AA"/>
                </a:solidFill>
                <a:latin typeface="Amasis MT Pro Black" panose="020B0604020202020204" pitchFamily="18" charset="0"/>
              </a:rPr>
              <a:t>Professional Training and Certification</a:t>
            </a:r>
          </a:p>
        </p:txBody>
      </p:sp>
    </p:spTree>
    <p:extLst>
      <p:ext uri="{BB962C8B-B14F-4D97-AF65-F5344CB8AC3E}">
        <p14:creationId xmlns:p14="http://schemas.microsoft.com/office/powerpoint/2010/main" val="23194080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Professional Training and Certification</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r>
              <a:rPr lang="en-US" dirty="0"/>
              <a:t>Most project managers have never received formal training in project management.</a:t>
            </a:r>
          </a:p>
          <a:p>
            <a:r>
              <a:rPr lang="en-US" dirty="0"/>
              <a:t>They mastered the job through on-the-job training, supported by occasional workshops on specific project topics such as project scheduling or negotiating contracts. </a:t>
            </a:r>
          </a:p>
          <a:p>
            <a:r>
              <a:rPr lang="en-US" dirty="0"/>
              <a:t>It wasn’t until recently that universities started offering courses on project management outside of schools of engineering.</a:t>
            </a:r>
          </a:p>
          <a:p>
            <a:r>
              <a:rPr lang="en-US" dirty="0"/>
              <a:t>Many professionals find it beneficial to join the Project Management Institute (PMI). Membership entitles you to subscriptions to PMI publications including the academic Project Management Journal and the PM Network, a trade magazine.</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35</a:t>
            </a:fld>
            <a:endParaRPr lang="en-US" sz="1600" dirty="0">
              <a:solidFill>
                <a:srgbClr val="44546A"/>
              </a:solidFill>
            </a:endParaRPr>
          </a:p>
        </p:txBody>
      </p:sp>
    </p:spTree>
    <p:extLst>
      <p:ext uri="{BB962C8B-B14F-4D97-AF65-F5344CB8AC3E}">
        <p14:creationId xmlns:p14="http://schemas.microsoft.com/office/powerpoint/2010/main" val="2588781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Gaining Visibility</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788787"/>
          </a:xfrm>
        </p:spPr>
        <p:txBody>
          <a:bodyPr>
            <a:normAutofit/>
          </a:bodyPr>
          <a:lstStyle/>
          <a:p>
            <a:pPr>
              <a:lnSpc>
                <a:spcPct val="250000"/>
              </a:lnSpc>
            </a:pPr>
            <a:r>
              <a:rPr lang="en-US" dirty="0"/>
              <a:t>Get actively involved in local community opportunities to manage projects.</a:t>
            </a:r>
          </a:p>
          <a:p>
            <a:pPr>
              <a:lnSpc>
                <a:spcPct val="250000"/>
              </a:lnSpc>
            </a:pPr>
            <a:r>
              <a:rPr lang="en-US" dirty="0"/>
              <a:t>Develop contacts by volunteering for task forces and projects that allow access to higher-ups and other departments.</a:t>
            </a:r>
          </a:p>
          <a:p>
            <a:pPr>
              <a:lnSpc>
                <a:spcPct val="250000"/>
              </a:lnSpc>
            </a:pPr>
            <a:r>
              <a:rPr lang="en-US" dirty="0"/>
              <a:t>Networking </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spTree>
    <p:extLst>
      <p:ext uri="{BB962C8B-B14F-4D97-AF65-F5344CB8AC3E}">
        <p14:creationId xmlns:p14="http://schemas.microsoft.com/office/powerpoint/2010/main" val="23979214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279400" y="93853"/>
            <a:ext cx="10515600" cy="771779"/>
          </a:xfrm>
        </p:spPr>
        <p:txBody>
          <a:bodyPr>
            <a:normAutofit/>
          </a:bodyPr>
          <a:lstStyle/>
          <a:p>
            <a:r>
              <a:rPr lang="en-US" sz="4000" dirty="0"/>
              <a:t>Mentors</a:t>
            </a:r>
          </a:p>
        </p:txBody>
      </p:sp>
      <p:sp>
        <p:nvSpPr>
          <p:cNvPr id="3" name="Content Placeholder 2">
            <a:extLst>
              <a:ext uri="{FF2B5EF4-FFF2-40B4-BE49-F238E27FC236}">
                <a16:creationId xmlns:a16="http://schemas.microsoft.com/office/drawing/2014/main" id="{E07634E4-8366-43FE-AF8E-4A98D6663A61}"/>
              </a:ext>
            </a:extLst>
          </p:cNvPr>
          <p:cNvSpPr>
            <a:spLocks noGrp="1"/>
          </p:cNvSpPr>
          <p:nvPr>
            <p:ph idx="1"/>
          </p:nvPr>
        </p:nvSpPr>
        <p:spPr>
          <a:xfrm>
            <a:off x="279400" y="975359"/>
            <a:ext cx="11645900" cy="5678659"/>
          </a:xfrm>
        </p:spPr>
        <p:txBody>
          <a:bodyPr>
            <a:normAutofit/>
          </a:bodyPr>
          <a:lstStyle/>
          <a:p>
            <a:pPr>
              <a:lnSpc>
                <a:spcPct val="210000"/>
              </a:lnSpc>
            </a:pPr>
            <a:r>
              <a:rPr lang="en-US" dirty="0"/>
              <a:t>Mentors are typically superiors who take a special interest in you and your career.</a:t>
            </a:r>
          </a:p>
          <a:p>
            <a:pPr>
              <a:lnSpc>
                <a:spcPct val="210000"/>
              </a:lnSpc>
            </a:pPr>
            <a:r>
              <a:rPr lang="en-US" dirty="0"/>
              <a:t>They require loyalty and </a:t>
            </a:r>
            <a:r>
              <a:rPr lang="en-US" b="1" i="1" dirty="0">
                <a:solidFill>
                  <a:schemeClr val="accent5">
                    <a:lumMod val="75000"/>
                  </a:schemeClr>
                </a:solidFill>
              </a:rPr>
              <a:t>superior performance</a:t>
            </a:r>
            <a:r>
              <a:rPr lang="en-US" dirty="0"/>
              <a:t>.</a:t>
            </a:r>
          </a:p>
          <a:p>
            <a:pPr>
              <a:lnSpc>
                <a:spcPct val="210000"/>
              </a:lnSpc>
            </a:pPr>
            <a:r>
              <a:rPr lang="en-US" dirty="0"/>
              <a:t>Take advantage of formal mentoring programs in which experienced project managers are assigned to promising young managers.</a:t>
            </a:r>
          </a:p>
          <a:p>
            <a:pPr>
              <a:lnSpc>
                <a:spcPct val="210000"/>
              </a:lnSpc>
            </a:pPr>
            <a:r>
              <a:rPr lang="en-US" dirty="0"/>
              <a:t>Attending conferences, trade fairs, and workshops provides good opportunities to “network” and develop social connections that might precipitate project assignments.</a:t>
            </a:r>
          </a:p>
          <a:p>
            <a:pPr marL="0" indent="0">
              <a:lnSpc>
                <a:spcPct val="210000"/>
              </a:lnSpc>
              <a:buNone/>
            </a:pPr>
            <a:endParaRPr lang="en-US" dirty="0"/>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spTree>
    <p:extLst>
      <p:ext uri="{BB962C8B-B14F-4D97-AF65-F5344CB8AC3E}">
        <p14:creationId xmlns:p14="http://schemas.microsoft.com/office/powerpoint/2010/main" val="21189733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with medium confidence">
            <a:extLst>
              <a:ext uri="{FF2B5EF4-FFF2-40B4-BE49-F238E27FC236}">
                <a16:creationId xmlns:a16="http://schemas.microsoft.com/office/drawing/2014/main" id="{0C2B9AE2-6387-409F-B6DC-880F4851028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351"/>
          <a:stretch/>
        </p:blipFill>
        <p:spPr>
          <a:xfrm>
            <a:off x="0" y="113680"/>
            <a:ext cx="9790364" cy="6630639"/>
          </a:xfrm>
        </p:spPr>
      </p:pic>
      <p:sp>
        <p:nvSpPr>
          <p:cNvPr id="2" name="Title 1">
            <a:extLst>
              <a:ext uri="{FF2B5EF4-FFF2-40B4-BE49-F238E27FC236}">
                <a16:creationId xmlns:a16="http://schemas.microsoft.com/office/drawing/2014/main" id="{A0652F74-D0DF-499F-B70C-F838A5F6F28C}"/>
              </a:ext>
            </a:extLst>
          </p:cNvPr>
          <p:cNvSpPr>
            <a:spLocks noGrp="1"/>
          </p:cNvSpPr>
          <p:nvPr>
            <p:ph type="title"/>
          </p:nvPr>
        </p:nvSpPr>
        <p:spPr>
          <a:xfrm>
            <a:off x="9985248" y="1280160"/>
            <a:ext cx="1914144" cy="5042916"/>
          </a:xfrm>
        </p:spPr>
        <p:txBody>
          <a:bodyPr>
            <a:normAutofit fontScale="90000"/>
          </a:bodyPr>
          <a:lstStyle/>
          <a:p>
            <a:pPr algn="ctr">
              <a:lnSpc>
                <a:spcPct val="200000"/>
              </a:lnSpc>
            </a:pPr>
            <a:r>
              <a:rPr lang="en-US" sz="2000" dirty="0"/>
              <a:t>This diagram summarizes the characteristics and development needs that support your career in</a:t>
            </a:r>
            <a:br>
              <a:rPr lang="en-US" sz="2000" dirty="0"/>
            </a:br>
            <a:r>
              <a:rPr lang="en-US" sz="2000" dirty="0"/>
              <a:t>IT Project Management</a:t>
            </a:r>
          </a:p>
        </p:txBody>
      </p:sp>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spTree>
    <p:extLst>
      <p:ext uri="{BB962C8B-B14F-4D97-AF65-F5344CB8AC3E}">
        <p14:creationId xmlns:p14="http://schemas.microsoft.com/office/powerpoint/2010/main" val="41879285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474BB402-E408-48CE-AF85-3D8E9ED31B75}"/>
              </a:ext>
            </a:extLst>
          </p:cNvPr>
          <p:cNvSpPr txBox="1">
            <a:spLocks/>
          </p:cNvSpPr>
          <p:nvPr/>
        </p:nvSpPr>
        <p:spPr>
          <a:xfrm>
            <a:off x="11338560" y="6323076"/>
            <a:ext cx="85039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39</a:t>
            </a:fld>
            <a:endParaRPr lang="en-US" sz="1600" dirty="0">
              <a:solidFill>
                <a:srgbClr val="44546A"/>
              </a:solidFill>
            </a:endParaRPr>
          </a:p>
        </p:txBody>
      </p:sp>
      <p:sp>
        <p:nvSpPr>
          <p:cNvPr id="5" name="Title 4">
            <a:extLst>
              <a:ext uri="{FF2B5EF4-FFF2-40B4-BE49-F238E27FC236}">
                <a16:creationId xmlns:a16="http://schemas.microsoft.com/office/drawing/2014/main" id="{1EF28F4F-6CEF-4E92-88A7-B9414093494B}"/>
              </a:ext>
            </a:extLst>
          </p:cNvPr>
          <p:cNvSpPr>
            <a:spLocks noGrp="1"/>
          </p:cNvSpPr>
          <p:nvPr>
            <p:ph type="title"/>
          </p:nvPr>
        </p:nvSpPr>
        <p:spPr/>
        <p:txBody>
          <a:bodyPr/>
          <a:lstStyle/>
          <a:p>
            <a:endParaRPr lang="en-US"/>
          </a:p>
        </p:txBody>
      </p:sp>
      <p:pic>
        <p:nvPicPr>
          <p:cNvPr id="10" name="Content Placeholder 9" descr="Graphical user interface, text, application&#10;&#10;Description automatically generated">
            <a:extLst>
              <a:ext uri="{FF2B5EF4-FFF2-40B4-BE49-F238E27FC236}">
                <a16:creationId xmlns:a16="http://schemas.microsoft.com/office/drawing/2014/main" id="{614F32A7-2DB5-4FB7-ACCD-8A01B640230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095" y="1896325"/>
            <a:ext cx="11960387" cy="2594278"/>
          </a:xfrm>
        </p:spPr>
      </p:pic>
    </p:spTree>
    <p:extLst>
      <p:ext uri="{BB962C8B-B14F-4D97-AF65-F5344CB8AC3E}">
        <p14:creationId xmlns:p14="http://schemas.microsoft.com/office/powerpoint/2010/main" val="26902913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646D6614-6EFD-4648-8491-61A6AA69FC18}"/>
              </a:ext>
            </a:extLst>
          </p:cNvPr>
          <p:cNvSpPr txBox="1">
            <a:spLocks/>
          </p:cNvSpPr>
          <p:nvPr/>
        </p:nvSpPr>
        <p:spPr>
          <a:xfrm>
            <a:off x="11432345" y="6386732"/>
            <a:ext cx="759655" cy="471268"/>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41</a:t>
            </a:fld>
            <a:endParaRPr lang="en-US" sz="1600" dirty="0">
              <a:solidFill>
                <a:srgbClr val="44546A"/>
              </a:solidFill>
            </a:endParaRPr>
          </a:p>
        </p:txBody>
      </p:sp>
      <p:pic>
        <p:nvPicPr>
          <p:cNvPr id="4" name="Picture 3">
            <a:extLst>
              <a:ext uri="{FF2B5EF4-FFF2-40B4-BE49-F238E27FC236}">
                <a16:creationId xmlns:a16="http://schemas.microsoft.com/office/drawing/2014/main" id="{D989775A-2A6D-42CB-A82C-4870DE442F1E}"/>
              </a:ext>
            </a:extLst>
          </p:cNvPr>
          <p:cNvPicPr>
            <a:picLocks noChangeAspect="1"/>
          </p:cNvPicPr>
          <p:nvPr/>
        </p:nvPicPr>
        <p:blipFill>
          <a:blip r:embed="rId2"/>
          <a:stretch>
            <a:fillRect/>
          </a:stretch>
        </p:blipFill>
        <p:spPr>
          <a:xfrm>
            <a:off x="3450204" y="3645845"/>
            <a:ext cx="5291592" cy="2976521"/>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1D1D07DB-3E65-4E1E-AD8C-90BF52B54929}"/>
              </a:ext>
            </a:extLst>
          </p:cNvPr>
          <p:cNvPicPr>
            <a:picLocks noChangeAspect="1"/>
          </p:cNvPicPr>
          <p:nvPr/>
        </p:nvPicPr>
        <p:blipFill>
          <a:blip r:embed="rId3"/>
          <a:stretch>
            <a:fillRect/>
          </a:stretch>
        </p:blipFill>
        <p:spPr>
          <a:xfrm>
            <a:off x="287221" y="229973"/>
            <a:ext cx="5291592" cy="2976521"/>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3EE94783-1D2C-462F-B897-0F326F52A5D3}"/>
              </a:ext>
            </a:extLst>
          </p:cNvPr>
          <p:cNvPicPr>
            <a:picLocks noChangeAspect="1"/>
          </p:cNvPicPr>
          <p:nvPr/>
        </p:nvPicPr>
        <p:blipFill>
          <a:blip r:embed="rId4"/>
          <a:stretch>
            <a:fillRect/>
          </a:stretch>
        </p:blipFill>
        <p:spPr>
          <a:xfrm>
            <a:off x="6378361" y="229973"/>
            <a:ext cx="5291592" cy="29765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440032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21E1131C-D026-4607-A1CE-614FD0F74905}"/>
              </a:ext>
            </a:extLst>
          </p:cNvPr>
          <p:cNvSpPr txBox="1">
            <a:spLocks/>
          </p:cNvSpPr>
          <p:nvPr/>
        </p:nvSpPr>
        <p:spPr>
          <a:xfrm>
            <a:off x="11369509" y="6386732"/>
            <a:ext cx="822491" cy="471268"/>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12</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42</a:t>
            </a:fld>
            <a:endParaRPr lang="en-US" sz="1600" dirty="0">
              <a:solidFill>
                <a:srgbClr val="44546A"/>
              </a:solidFill>
            </a:endParaRPr>
          </a:p>
        </p:txBody>
      </p:sp>
      <p:pic>
        <p:nvPicPr>
          <p:cNvPr id="2" name="Picture 1">
            <a:extLst>
              <a:ext uri="{FF2B5EF4-FFF2-40B4-BE49-F238E27FC236}">
                <a16:creationId xmlns:a16="http://schemas.microsoft.com/office/drawing/2014/main" id="{18E4C0CA-6E45-44FF-9A7A-2923935B2B26}"/>
              </a:ext>
            </a:extLst>
          </p:cNvPr>
          <p:cNvPicPr>
            <a:picLocks noChangeAspect="1"/>
          </p:cNvPicPr>
          <p:nvPr/>
        </p:nvPicPr>
        <p:blipFill>
          <a:blip r:embed="rId2"/>
          <a:stretch>
            <a:fillRect/>
          </a:stretch>
        </p:blipFill>
        <p:spPr>
          <a:xfrm>
            <a:off x="3410580" y="3601268"/>
            <a:ext cx="5370840" cy="3021098"/>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A740A248-7E36-45C6-9F8A-82F85285F7C1}"/>
              </a:ext>
            </a:extLst>
          </p:cNvPr>
          <p:cNvPicPr>
            <a:picLocks noChangeAspect="1"/>
          </p:cNvPicPr>
          <p:nvPr/>
        </p:nvPicPr>
        <p:blipFill>
          <a:blip r:embed="rId3"/>
          <a:stretch>
            <a:fillRect/>
          </a:stretch>
        </p:blipFill>
        <p:spPr>
          <a:xfrm>
            <a:off x="6601704" y="190118"/>
            <a:ext cx="5370840" cy="3021098"/>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435BF1B2-E6B1-421F-994E-082360F76015}"/>
              </a:ext>
            </a:extLst>
          </p:cNvPr>
          <p:cNvPicPr>
            <a:picLocks noChangeAspect="1"/>
          </p:cNvPicPr>
          <p:nvPr/>
        </p:nvPicPr>
        <p:blipFill>
          <a:blip r:embed="rId4"/>
          <a:stretch>
            <a:fillRect/>
          </a:stretch>
        </p:blipFill>
        <p:spPr>
          <a:xfrm>
            <a:off x="219456" y="190118"/>
            <a:ext cx="5370840" cy="302109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3170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sz="4000" dirty="0"/>
              <a:t>Resources</a:t>
            </a:r>
          </a:p>
        </p:txBody>
      </p:sp>
      <p:sp>
        <p:nvSpPr>
          <p:cNvPr id="3" name="Content Placeholder 2"/>
          <p:cNvSpPr>
            <a:spLocks noGrp="1"/>
          </p:cNvSpPr>
          <p:nvPr>
            <p:ph idx="4294967295"/>
          </p:nvPr>
        </p:nvSpPr>
        <p:spPr>
          <a:xfrm>
            <a:off x="134112" y="1222946"/>
            <a:ext cx="6583680" cy="5392737"/>
          </a:xfrm>
        </p:spPr>
        <p:txBody>
          <a:bodyPr>
            <a:normAutofit/>
          </a:bodyPr>
          <a:lstStyle/>
          <a:p>
            <a:pPr>
              <a:lnSpc>
                <a:spcPct val="200000"/>
              </a:lnSpc>
            </a:pPr>
            <a:r>
              <a:rPr lang="en-US" sz="2400" dirty="0"/>
              <a:t>Project Management: The Managerial Process Fifth Edition. </a:t>
            </a:r>
          </a:p>
          <a:p>
            <a:pPr>
              <a:lnSpc>
                <a:spcPct val="200000"/>
              </a:lnSpc>
            </a:pPr>
            <a:r>
              <a:rPr lang="en-US" sz="2400" dirty="0"/>
              <a:t>By: Erik W. Larson, Oregon State University, Clifford F. Gray, 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7144513" y="1357731"/>
            <a:ext cx="4608576" cy="4142537"/>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6513</TotalTime>
  <Words>2707</Words>
  <Application>Microsoft Office PowerPoint</Application>
  <PresentationFormat>Widescreen</PresentationFormat>
  <Paragraphs>226</Paragraphs>
  <Slides>43</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43</vt:i4>
      </vt:variant>
    </vt:vector>
  </HeadingPairs>
  <TitlesOfParts>
    <vt:vector size="52" baseType="lpstr">
      <vt:lpstr>Amasis MT Pro Black</vt:lpstr>
      <vt:lpstr>Arial</vt:lpstr>
      <vt:lpstr>Calibri</vt:lpstr>
      <vt:lpstr>Calibri Light</vt:lpstr>
      <vt:lpstr>Gabriola</vt:lpstr>
      <vt:lpstr>Times New Roman</vt:lpstr>
      <vt:lpstr>Office Theme</vt:lpstr>
      <vt:lpstr>1_Office Theme</vt:lpstr>
      <vt:lpstr>2_Office Theme</vt:lpstr>
      <vt:lpstr>Lecture 12: Project Management Career Paths</vt:lpstr>
      <vt:lpstr>Session Outline</vt:lpstr>
      <vt:lpstr>PowerPoint Presentation</vt:lpstr>
      <vt:lpstr>The Project Manager</vt:lpstr>
      <vt:lpstr>The Project Manager</vt:lpstr>
      <vt:lpstr>The Project Manager</vt:lpstr>
      <vt:lpstr>The Project Manager</vt:lpstr>
      <vt:lpstr>The Project Manager</vt:lpstr>
      <vt:lpstr>Snapshot from Practice: Ron Parker</vt:lpstr>
      <vt:lpstr>PowerPoint Presentation</vt:lpstr>
      <vt:lpstr>Current Drivers of Project Management</vt:lpstr>
      <vt:lpstr>Current Drivers of Project Management</vt:lpstr>
      <vt:lpstr>Current Drivers of Project Management</vt:lpstr>
      <vt:lpstr>Current Drivers of Project Management</vt:lpstr>
      <vt:lpstr>Current Drivers of Project Management</vt:lpstr>
      <vt:lpstr>Current Drivers of Project Management</vt:lpstr>
      <vt:lpstr>Digital Transformation – New Driver</vt:lpstr>
      <vt:lpstr>PowerPoint Presentation</vt:lpstr>
      <vt:lpstr>A Socio-Technical Approach</vt:lpstr>
      <vt:lpstr>A Socio-Technical Approach</vt:lpstr>
      <vt:lpstr>A Socio-Technical Approach</vt:lpstr>
      <vt:lpstr>PowerPoint Presentation</vt:lpstr>
      <vt:lpstr>Career Paths</vt:lpstr>
      <vt:lpstr>Career Paths</vt:lpstr>
      <vt:lpstr>Career Paths</vt:lpstr>
      <vt:lpstr>PowerPoint Presentation</vt:lpstr>
      <vt:lpstr>Project Management Areas of Expertise</vt:lpstr>
      <vt:lpstr>Application knowledge; standards &amp; regulations</vt:lpstr>
      <vt:lpstr>Understanding the Project Environment</vt:lpstr>
      <vt:lpstr>Understanding the Project Environment</vt:lpstr>
      <vt:lpstr>Understanding the Project Environment</vt:lpstr>
      <vt:lpstr>Management Knowledge and Skills</vt:lpstr>
      <vt:lpstr>Interpersonal Skills</vt:lpstr>
      <vt:lpstr>PowerPoint Presentation</vt:lpstr>
      <vt:lpstr>Professional Training and Certification</vt:lpstr>
      <vt:lpstr>Gaining Visibility</vt:lpstr>
      <vt:lpstr>Mentors</vt:lpstr>
      <vt:lpstr>This diagram summarizes the characteristics and development needs that support your career in IT Project Management</vt:lpstr>
      <vt:lpstr>PowerPoint Presentation</vt:lpstr>
      <vt:lpstr>Summary of Today Session </vt:lpstr>
      <vt:lpstr>PowerPoint Presentation</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698</cp:revision>
  <dcterms:created xsi:type="dcterms:W3CDTF">2020-10-15T07:04:09Z</dcterms:created>
  <dcterms:modified xsi:type="dcterms:W3CDTF">2021-07-15T19:26:41Z</dcterms:modified>
</cp:coreProperties>
</file>