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484" r:id="rId2"/>
    <p:sldId id="303" r:id="rId3"/>
    <p:sldId id="276" r:id="rId4"/>
    <p:sldId id="482" r:id="rId5"/>
    <p:sldId id="483" r:id="rId6"/>
    <p:sldId id="485" r:id="rId7"/>
    <p:sldId id="489" r:id="rId8"/>
    <p:sldId id="488" r:id="rId9"/>
    <p:sldId id="490" r:id="rId10"/>
    <p:sldId id="487" r:id="rId11"/>
    <p:sldId id="486" r:id="rId12"/>
    <p:sldId id="491" r:id="rId13"/>
    <p:sldId id="517" r:id="rId14"/>
    <p:sldId id="492" r:id="rId15"/>
    <p:sldId id="493" r:id="rId16"/>
    <p:sldId id="494" r:id="rId17"/>
    <p:sldId id="495" r:id="rId18"/>
    <p:sldId id="496" r:id="rId19"/>
    <p:sldId id="497" r:id="rId20"/>
    <p:sldId id="498" r:id="rId21"/>
    <p:sldId id="499" r:id="rId22"/>
    <p:sldId id="500" r:id="rId23"/>
    <p:sldId id="519" r:id="rId24"/>
    <p:sldId id="501" r:id="rId25"/>
    <p:sldId id="503" r:id="rId26"/>
    <p:sldId id="502" r:id="rId27"/>
    <p:sldId id="504" r:id="rId28"/>
    <p:sldId id="505" r:id="rId29"/>
    <p:sldId id="506" r:id="rId30"/>
    <p:sldId id="507" r:id="rId31"/>
    <p:sldId id="508" r:id="rId32"/>
    <p:sldId id="509" r:id="rId33"/>
    <p:sldId id="510" r:id="rId34"/>
    <p:sldId id="511" r:id="rId35"/>
    <p:sldId id="512" r:id="rId36"/>
    <p:sldId id="513" r:id="rId37"/>
    <p:sldId id="514" r:id="rId38"/>
    <p:sldId id="515" r:id="rId39"/>
    <p:sldId id="516" r:id="rId40"/>
    <p:sldId id="349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4"/>
            <p14:sldId id="303"/>
            <p14:sldId id="276"/>
            <p14:sldId id="482"/>
            <p14:sldId id="483"/>
            <p14:sldId id="485"/>
            <p14:sldId id="489"/>
            <p14:sldId id="488"/>
            <p14:sldId id="490"/>
            <p14:sldId id="487"/>
            <p14:sldId id="486"/>
            <p14:sldId id="491"/>
            <p14:sldId id="517"/>
            <p14:sldId id="492"/>
            <p14:sldId id="493"/>
            <p14:sldId id="494"/>
            <p14:sldId id="495"/>
            <p14:sldId id="496"/>
            <p14:sldId id="497"/>
            <p14:sldId id="498"/>
            <p14:sldId id="499"/>
            <p14:sldId id="500"/>
            <p14:sldId id="519"/>
            <p14:sldId id="501"/>
            <p14:sldId id="503"/>
            <p14:sldId id="502"/>
            <p14:sldId id="504"/>
            <p14:sldId id="505"/>
            <p14:sldId id="506"/>
            <p14:sldId id="507"/>
            <p14:sldId id="508"/>
            <p14:sldId id="509"/>
            <p14:sldId id="510"/>
            <p14:sldId id="511"/>
            <p14:sldId id="512"/>
            <p14:sldId id="513"/>
            <p14:sldId id="514"/>
            <p14:sldId id="515"/>
            <p14:sldId id="51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CCBEEDC-3355-0A78-D45F-BB1E87C096E6}" v="37" dt="2025-05-31T15:18:33.34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>
        <p:scale>
          <a:sx n="100" d="100"/>
          <a:sy n="100" d="100"/>
        </p:scale>
        <p:origin x="396" y="1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microsoft.com/office/2015/10/relationships/revisionInfo" Target="revisionInfo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5/31/2025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0580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5/31/2025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5" r:id="rId15"/>
    <p:sldLayoutId id="2147483666" r:id="rId16"/>
    <p:sldLayoutId id="2147483667" r:id="rId17"/>
    <p:sldLayoutId id="2147483668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4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python.org/downloads/" TargetMode="Externa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code.visualstudio.com/" TargetMode="External"/><Relationship Id="rId2" Type="http://schemas.openxmlformats.org/officeDocument/2006/relationships/hyperlink" Target="https://www.jetbrains.com/pycharm/" TargetMode="Externa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8.png"/><Relationship Id="rId5" Type="http://schemas.openxmlformats.org/officeDocument/2006/relationships/image" Target="../media/image17.jpeg"/><Relationship Id="rId4" Type="http://schemas.openxmlformats.org/officeDocument/2006/relationships/image" Target="../media/image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pynative.com/online-python-code-editor-to-execute-python-code/" TargetMode="External"/><Relationship Id="rId2" Type="http://schemas.openxmlformats.org/officeDocument/2006/relationships/hyperlink" Target="https://www.online-python.com/" TargetMode="Externa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2.png"/><Relationship Id="rId4" Type="http://schemas.openxmlformats.org/officeDocument/2006/relationships/hyperlink" Target="https://www.programiz.com/python-programming/online-compiler/" TargetMode="Externa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1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4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2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4455754"/>
            <a:ext cx="5188387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/>
                <a:cs typeface="Times New Roman"/>
              </a:rPr>
              <a:t>Prepared by Dr. Hamada I. AbdulWakel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3809056" cy="2123658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</a:rPr>
              <a:t>Programming </a:t>
            </a:r>
            <a:b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</a:rPr>
              <a:t>Foundations in</a:t>
            </a:r>
          </a:p>
          <a:p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</a:rPr>
              <a:t>Python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/>
                <a:cs typeface="Times New Roman"/>
              </a:rPr>
              <a:t>Lecture 1</a:t>
            </a:r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pic>
        <p:nvPicPr>
          <p:cNvPr id="2" name="Picture 1" descr="A person typing on a computer&#10;&#10;Description automatically generated">
            <a:extLst>
              <a:ext uri="{FF2B5EF4-FFF2-40B4-BE49-F238E27FC236}">
                <a16:creationId xmlns:a16="http://schemas.microsoft.com/office/drawing/2014/main" id="{08D4FAB9-1930-430F-E48C-6D35988808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90891" y="-329242"/>
            <a:ext cx="7415840" cy="7415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8575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718426" y="2785710"/>
            <a:ext cx="6474273" cy="144655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</a:rPr>
              <a:t>Introduction to Computer</a:t>
            </a:r>
          </a:p>
          <a:p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</a:rPr>
              <a:t>Programming and Python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5852776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/>
                <a:cs typeface="Times New Roman"/>
              </a:rPr>
              <a:t>Lecture 1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/>
                <a:cs typeface="Times New Roman"/>
              </a:rPr>
              <a:t>Dr. Hamada I. AbdulWakel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490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LECTURE MAIN POINTS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Computer science and information processing relationship.</a:t>
            </a:r>
            <a:endParaRPr lang="en-US" sz="2400" dirty="0">
              <a:cs typeface="Calibri"/>
            </a:endParaRPr>
          </a:p>
          <a:p>
            <a:pPr marL="285750" indent="-285750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meaning of algorithm and its basic features.</a:t>
            </a: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hardware and software collaboration in a computer's architecture.</a:t>
            </a: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Reasons of using Python.</a:t>
            </a: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Pythons uses.</a:t>
            </a: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490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LECTURE MAIN POINTS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30832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Installation environment and the required Integrated Development Environment (IDE). </a:t>
            </a:r>
            <a:endParaRPr lang="en-US" sz="2400">
              <a:solidFill>
                <a:srgbClr val="000000"/>
              </a:solidFill>
              <a:latin typeface="Calibri" panose="020F0502020204030204"/>
              <a:cs typeface="Calibri" panose="020F0502020204030204"/>
            </a:endParaRPr>
          </a:p>
          <a:p>
            <a:pPr marL="285750" indent="-285750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Writing a simple Python program.</a:t>
            </a: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Understanding Python code style.</a:t>
            </a: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CB895DE-A960-B02C-924E-D2A8A5326977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127983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4901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COMPUTER SCIENCE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30832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Computer Science (CS):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the study of computation and information. </a:t>
            </a:r>
            <a:endParaRPr lang="en-US" sz="240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Solving problems is the core of CS.</a:t>
            </a:r>
          </a:p>
          <a:p>
            <a:pPr marL="742950" lvl="1" indent="-285750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742950" lvl="1" indent="-285750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Problem-solving: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the process of transforming the description of a 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problem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into a 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solution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using the problem-solving tools, strategies, and techniques.</a:t>
            </a: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979972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5411654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INFORMATION PROCESSING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30832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Data: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the raw, unorganized facts that can be in the form of text, graphics, audio, or video. </a:t>
            </a: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Information: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the processed data with a meaningful form.</a:t>
            </a:r>
          </a:p>
          <a:p>
            <a:pPr marL="742950" lvl="1" indent="-285750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Information processing: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the process of converting raw data into information.</a:t>
            </a: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7" name="Picture 6" descr="A white sign with black text&#10;&#10;Description automatically generated">
            <a:extLst>
              <a:ext uri="{FF2B5EF4-FFF2-40B4-BE49-F238E27FC236}">
                <a16:creationId xmlns:a16="http://schemas.microsoft.com/office/drawing/2014/main" id="{3C5830A3-CFB6-7A20-4920-1D035D3951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3196" y="4744439"/>
            <a:ext cx="4339985" cy="1251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2604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673437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INFORMATION PRCESSING CYCLE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7" name="Picture 6" descr="A diagram of a process&#10;&#10;Description automatically generated">
            <a:extLst>
              <a:ext uri="{FF2B5EF4-FFF2-40B4-BE49-F238E27FC236}">
                <a16:creationId xmlns:a16="http://schemas.microsoft.com/office/drawing/2014/main" id="{A587CE12-4B5E-EDD3-7D42-34BA2EEDE4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8475" y="1804184"/>
            <a:ext cx="6251274" cy="4112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742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673437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INFORMATION PROCESSING CYCLE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6776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Input: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the stage where the computer is fed with the data from its user by the use of the input devices. </a:t>
            </a: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742950" lvl="1" indent="-285750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Processing: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after the unorganized facts (data) have been sent (input) into the computer's system, the computer processes and organize them to make them meaningful.</a:t>
            </a: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1">
            <a:extLst>
              <a:ext uri="{FF2B5EF4-FFF2-40B4-BE49-F238E27FC236}">
                <a16:creationId xmlns:a16="http://schemas.microsoft.com/office/drawing/2014/main" id="{FE313952-EEB9-440F-9974-A69919B26BEE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486906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673437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INFORMATION PROCESSING CYCLE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30832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Output: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the step where the computer brings out information in the form understanded to its users and displays it using the output devices. </a:t>
            </a: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742950" lvl="1" indent="-285750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Storage: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the organized data (information) is kept for future use. It can be stored on the internal hard disk or external on storage media.</a:t>
            </a: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1">
            <a:extLst>
              <a:ext uri="{FF2B5EF4-FFF2-40B4-BE49-F238E27FC236}">
                <a16:creationId xmlns:a16="http://schemas.microsoft.com/office/drawing/2014/main" id="{FE313952-EEB9-440F-9974-A69919B26BEE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831906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774654"/>
            <a:ext cx="7122560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COMPUTER SCIENCE &amp; INFORMATION PROCESSING RELATIONSHIP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30832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400">
                <a:solidFill>
                  <a:srgbClr val="2D3956"/>
                </a:solidFill>
                <a:latin typeface="Times New Roman"/>
                <a:cs typeface="Times New Roman"/>
              </a:rPr>
              <a:t>In order to solve a problem on a computer, you must:</a:t>
            </a:r>
            <a:endParaRPr lang="en-US" sz="240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742950" lvl="1" indent="-28575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Know how to 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represent 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data describing the problem.</a:t>
            </a:r>
            <a:endParaRPr lang="en-US" sz="240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742950" lvl="1" indent="-28575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Determine the steps to 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transform 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information from one representation to another.</a:t>
            </a: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859109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5052220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PROBLEM-SOLVING STEPS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7" name="Picture 6" descr="A diagram of a person&amp;#39;s face&#10;&#10;Description automatically generated">
            <a:extLst>
              <a:ext uri="{FF2B5EF4-FFF2-40B4-BE49-F238E27FC236}">
                <a16:creationId xmlns:a16="http://schemas.microsoft.com/office/drawing/2014/main" id="{AE24EF06-6067-3A89-C2BE-B35B8A628D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8211" y="2209612"/>
            <a:ext cx="9313652" cy="3718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2820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673437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PROBLEM-SOLVING STEPS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30832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Analyzing the problem (Step 1):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</a:t>
            </a: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We can figure out the inputs and outputs to be carried out. </a:t>
            </a: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lvl="1"/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Developing the algorithm (Step 2):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</a:t>
            </a: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It is required to decide a solution before writing a program.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1">
            <a:extLst>
              <a:ext uri="{FF2B5EF4-FFF2-40B4-BE49-F238E27FC236}">
                <a16:creationId xmlns:a16="http://schemas.microsoft.com/office/drawing/2014/main" id="{FE313952-EEB9-440F-9974-A69919B26BEE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006062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673437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PROBLEM-SOLVING STEPS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30832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Coding (Step 3):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</a:t>
            </a:r>
            <a:endParaRPr lang="en-US" dirty="0"/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We must convert the decided algorithm into a code.</a:t>
            </a:r>
            <a:endParaRPr lang="en-US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742950" lvl="1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742950" lvl="1" indent="-285750">
              <a:buFont typeface="Arial,Sans-Serif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Testing and debugging (Step 4):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developed code undergoes several rigorous tests.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1">
            <a:extLst>
              <a:ext uri="{FF2B5EF4-FFF2-40B4-BE49-F238E27FC236}">
                <a16:creationId xmlns:a16="http://schemas.microsoft.com/office/drawing/2014/main" id="{FE313952-EEB9-440F-9974-A69919B26BEE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500853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2665579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ALGORITHM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sequence of steps that describes each of the computational processes.</a:t>
            </a: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9" name="Picture 8" descr="Graphical user interface&#10;&#10;Description automatically generated">
            <a:extLst>
              <a:ext uri="{FF2B5EF4-FFF2-40B4-BE49-F238E27FC236}">
                <a16:creationId xmlns:a16="http://schemas.microsoft.com/office/drawing/2014/main" id="{52BD6349-C409-6F11-315D-B720D7B73C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1570" y="3056875"/>
            <a:ext cx="6783237" cy="2771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747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735918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ALGORITHM FEATURES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It must consist of a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finite number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of instructions.</a:t>
            </a:r>
            <a:endParaRPr lang="en-US" dirty="0"/>
          </a:p>
          <a:p>
            <a:pPr marL="342900" indent="-34290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Each algorithm instruction is well defined and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not ambiguous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.</a:t>
            </a:r>
          </a:p>
          <a:p>
            <a:pPr algn="just"/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It should take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zero or more input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.</a:t>
            </a:r>
          </a:p>
          <a:p>
            <a:pPr marL="342900" indent="-34290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It should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terminate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after a finite time and produce at least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one output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.</a:t>
            </a:r>
            <a:endParaRPr lang="en-US" dirty="0"/>
          </a:p>
          <a:p>
            <a:pPr marL="342900" indent="-34290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It should be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deterministic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means giving the same output for the same input case.</a:t>
            </a:r>
            <a:endParaRPr lang="en-US" dirty="0">
              <a:solidFill>
                <a:srgbClr val="000000"/>
              </a:solidFill>
              <a:latin typeface="Calibri" panose="020F0502020204030204"/>
              <a:cs typeface="Calibri" panose="020F050202020403020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776836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803409"/>
            <a:ext cx="4894069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HARDWARE &amp; SOFTWARE</a:t>
            </a:r>
            <a:endParaRPr lang="en-US" dirty="0"/>
          </a:p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COLLABORATION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7" name="Picture 6" descr="A computer chip with blue arrows&#10;&#10;Description automatically generated">
            <a:extLst>
              <a:ext uri="{FF2B5EF4-FFF2-40B4-BE49-F238E27FC236}">
                <a16:creationId xmlns:a16="http://schemas.microsoft.com/office/drawing/2014/main" id="{254D20B3-08D8-642F-6546-EAB1A28591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3909" y="2146151"/>
            <a:ext cx="8738558" cy="3701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585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817786"/>
            <a:ext cx="4894069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HARDWARE &amp; SOFTWARE </a:t>
            </a:r>
            <a:endParaRPr lang="en-US"/>
          </a:p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COLLABORATION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10854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A program (i.e., an algorithm) stored in computer memory must be represented in binary digits, or 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machine code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.</a:t>
            </a:r>
          </a:p>
          <a:p>
            <a:pPr marL="342900" indent="-34290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Each 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loader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takes a set of machine language instructions as input and loads them into the appropriate memory locations.</a:t>
            </a:r>
          </a:p>
          <a:p>
            <a:pPr algn="just"/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In CPU units performs the required computational, logical, and controlling the loaded instructions.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BCF1A86-F277-0110-3CA5-F9B10579908F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276594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817786"/>
            <a:ext cx="5497918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PROGRAMMING &amp; PROGRAMMING LANGUAGES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6776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 algn="just">
              <a:buFont typeface="Arial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Programming: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the design of software using a set of basic instructions.</a:t>
            </a:r>
          </a:p>
          <a:p>
            <a:pPr marL="342900" indent="-34290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Programming language: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abstract hardware instructions into basic statements, which are much easier to understand and handle.</a:t>
            </a:r>
          </a:p>
          <a:p>
            <a:pPr algn="just"/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Using a programming language, one can write complex software, achieving tailored functionalities by combination of basic statements.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391921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48465"/>
            <a:ext cx="6820634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PYTHON POGRAMMING LANGUAGE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778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Famous and fastest growing language.</a:t>
            </a:r>
          </a:p>
          <a:p>
            <a:pPr marL="342900" indent="-34290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Open-source language.</a:t>
            </a:r>
          </a:p>
          <a:p>
            <a:pPr marL="800100" lvl="1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Mostly open so that 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anyone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can modify them, and they are usually not proprietary.</a:t>
            </a:r>
          </a:p>
          <a:p>
            <a:pPr algn="just"/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Multi-purpose language.</a:t>
            </a:r>
          </a:p>
          <a:p>
            <a:pPr marL="800100" lvl="1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It's a 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general-purpose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language, you can use Python to do and create many different things.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315345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48465"/>
            <a:ext cx="6820634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PYTHON POGRAMMING LANGUAGE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Scripting and interpreted language.</a:t>
            </a:r>
          </a:p>
          <a:p>
            <a:pPr marL="800100" lvl="1" indent="-342900" algn="just">
              <a:buFont typeface="Arial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Compiler: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scans the whole program at once and converts it into machine code.</a:t>
            </a:r>
          </a:p>
          <a:p>
            <a:pPr marL="800100" indent="-342900" algn="just">
              <a:buFont typeface="Arial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Interpreter: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converts the program into machine code one line at a time.</a:t>
            </a:r>
          </a:p>
          <a:p>
            <a:pPr algn="just"/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Simple, expressive, and easy to learn language.</a:t>
            </a:r>
          </a:p>
          <a:p>
            <a:pPr algn="just"/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lvl="1"/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C#: </a:t>
            </a:r>
            <a:r>
              <a:rPr lang="en-US" sz="2400" err="1">
                <a:solidFill>
                  <a:srgbClr val="2D3956"/>
                </a:solidFill>
                <a:latin typeface="Times New Roman"/>
                <a:cs typeface="Times New Roman"/>
              </a:rPr>
              <a:t>str.Substring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(0, 6);       JavaScript: </a:t>
            </a:r>
            <a:r>
              <a:rPr lang="en-US" sz="2400" err="1">
                <a:solidFill>
                  <a:srgbClr val="2D3956"/>
                </a:solidFill>
                <a:latin typeface="Times New Roman"/>
                <a:cs typeface="Times New Roman"/>
              </a:rPr>
              <a:t>str.substr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(0, 6);     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Python: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str[0:6]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85C4AD1-BD35-36EC-B6D8-A7C05837C499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328331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48465"/>
            <a:ext cx="6820634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PYTHON POGRAMMING LANGUAGE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High-level language.</a:t>
            </a:r>
            <a:endParaRPr lang="en-US" dirty="0"/>
          </a:p>
          <a:p>
            <a:pPr algn="just"/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Cross platform language.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85C4AD1-BD35-36EC-B6D8-A7C05837C499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7" name="Picture 6" descr="A group of logos in circles&#10;&#10;Description automatically generated">
            <a:extLst>
              <a:ext uri="{FF2B5EF4-FFF2-40B4-BE49-F238E27FC236}">
                <a16:creationId xmlns:a16="http://schemas.microsoft.com/office/drawing/2014/main" id="{C2BA69ED-C8BC-22D9-BFD7-1F9D392EF2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34400" y="1756060"/>
            <a:ext cx="2743200" cy="3029578"/>
          </a:xfrm>
          <a:prstGeom prst="rect">
            <a:avLst/>
          </a:prstGeom>
        </p:spPr>
      </p:pic>
      <p:pic>
        <p:nvPicPr>
          <p:cNvPr id="11" name="Picture 10" descr="A diagram of a level of abstraction&#10;&#10;Description automatically generated">
            <a:extLst>
              <a:ext uri="{FF2B5EF4-FFF2-40B4-BE49-F238E27FC236}">
                <a16:creationId xmlns:a16="http://schemas.microsoft.com/office/drawing/2014/main" id="{F1323E76-DE55-358E-4D8D-B612502179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4023" y="3705117"/>
            <a:ext cx="5101086" cy="2179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60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62842"/>
            <a:ext cx="280935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PYTHON USES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Web Development (Django - Flask).</a:t>
            </a:r>
          </a:p>
          <a:p>
            <a:pPr marL="342900" indent="-34290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Games (</a:t>
            </a:r>
            <a:r>
              <a:rPr lang="en-US" sz="2400" dirty="0" err="1">
                <a:solidFill>
                  <a:srgbClr val="2D3956"/>
                </a:solidFill>
                <a:latin typeface="Times New Roman"/>
                <a:cs typeface="Times New Roman"/>
              </a:rPr>
              <a:t>PyGame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).</a:t>
            </a:r>
            <a:endParaRPr lang="en-US"/>
          </a:p>
          <a:p>
            <a:pPr marL="342900" indent="-34290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Desktop Apps (</a:t>
            </a:r>
            <a:r>
              <a:rPr lang="en-US" sz="2400" dirty="0" err="1">
                <a:solidFill>
                  <a:srgbClr val="2D3956"/>
                </a:solidFill>
                <a:latin typeface="Times New Roman"/>
                <a:cs typeface="Times New Roman"/>
              </a:rPr>
              <a:t>PyGUI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- </a:t>
            </a:r>
            <a:r>
              <a:rPr lang="en-US" sz="2400" dirty="0" err="1">
                <a:solidFill>
                  <a:srgbClr val="2D3956"/>
                </a:solidFill>
                <a:latin typeface="Times New Roman"/>
                <a:cs typeface="Times New Roman"/>
              </a:rPr>
              <a:t>Tkinter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).</a:t>
            </a:r>
          </a:p>
          <a:p>
            <a:pPr marL="342900" indent="-34290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Hacking.</a:t>
            </a:r>
          </a:p>
          <a:p>
            <a:pPr marL="342900" indent="-34290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Machine Learning and Data Science.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255631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62842"/>
            <a:ext cx="280935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PYTHON USES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6776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AI and Robots in Mars.</a:t>
            </a:r>
            <a:endParaRPr lang="en-US" dirty="0">
              <a:solidFill>
                <a:srgbClr val="000000"/>
              </a:solidFill>
              <a:latin typeface="Calibri" panose="020F0502020204030204"/>
              <a:cs typeface="Calibri" panose="020F0502020204030204"/>
            </a:endParaRPr>
          </a:p>
          <a:p>
            <a:pPr marL="342900" indent="-34290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Automation.</a:t>
            </a:r>
            <a:endParaRPr lang="en-US" dirty="0">
              <a:cs typeface="Calibri" panose="020F0502020204030204"/>
            </a:endParaRPr>
          </a:p>
          <a:p>
            <a:pPr marL="342900" indent="-34290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Network Programming and Web Scraping.</a:t>
            </a:r>
          </a:p>
          <a:p>
            <a:pPr marL="342900" indent="-34290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Android Games.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0469C9B-5AFB-C428-3316-6BF2F96BBFF7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146933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803408"/>
            <a:ext cx="4707162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PYTHON INSTALLATION </a:t>
            </a:r>
            <a:endParaRPr lang="en-US"/>
          </a:p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ENVIRONMENT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759604" y="2391844"/>
            <a:ext cx="10541000" cy="160043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  <a:hlinkClick r:id="rId2"/>
              </a:rPr>
              <a:t>Download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Python language.</a:t>
            </a:r>
          </a:p>
          <a:p>
            <a:pPr marL="342900" indent="-34290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On Windows.</a:t>
            </a:r>
          </a:p>
          <a:p>
            <a:pPr marL="800100" lvl="1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Follow the Straightforward steps.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7" name="Picture 6" descr="A screen shot of a computer&#10;&#10;Description automatically generated">
            <a:extLst>
              <a:ext uri="{FF2B5EF4-FFF2-40B4-BE49-F238E27FC236}">
                <a16:creationId xmlns:a16="http://schemas.microsoft.com/office/drawing/2014/main" id="{F65DFC71-D9AE-37FA-1CD6-2ACB8DC559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59570" y="2387860"/>
            <a:ext cx="5546784" cy="3433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0772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803408"/>
            <a:ext cx="4707162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PYTHON INSTALLATION </a:t>
            </a:r>
            <a:endParaRPr lang="en-US"/>
          </a:p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ENVIRONMENT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On Mac.</a:t>
            </a:r>
            <a:endParaRPr lang="en-US" dirty="0"/>
          </a:p>
          <a:p>
            <a:pPr marL="800100" lvl="1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Follow the Straightforward steps.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539B6DD-2DF2-C3B1-0A8A-95C5773285F9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12" name="Picture 11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E80F5D19-84AC-0A4A-EE31-DC8FE2313F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8363" y="2060988"/>
            <a:ext cx="5345501" cy="3756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636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803408"/>
            <a:ext cx="4707162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PYTHON INSTALLATION </a:t>
            </a:r>
            <a:endParaRPr lang="en-US"/>
          </a:p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ENVIRONMENT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On Linux.</a:t>
            </a:r>
          </a:p>
          <a:p>
            <a:pPr marL="342900" indent="-34290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lvl="1" algn="just"/>
            <a:r>
              <a:rPr lang="en-US" sz="2400" err="1">
                <a:solidFill>
                  <a:srgbClr val="00B0F0"/>
                </a:solidFill>
                <a:latin typeface="Times New Roman"/>
                <a:cs typeface="Times New Roman"/>
              </a:rPr>
              <a:t>sudo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apt install python3 python3-pip build-essential python3-dev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85C4AD1-BD35-36EC-B6D8-A7C05837C499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719843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803408"/>
            <a:ext cx="4707162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PYTHON INSTALLATION </a:t>
            </a:r>
            <a:endParaRPr lang="en-US"/>
          </a:p>
          <a:p>
            <a:r>
              <a:rPr lang="en-US" sz="2800" b="1">
                <a:solidFill>
                  <a:schemeClr val="bg1"/>
                </a:solidFill>
                <a:latin typeface="Times New Roman"/>
                <a:cs typeface="Times New Roman"/>
              </a:rPr>
              <a:t>ENVIRONMENT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70843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After installation, the executable Python application is the file:</a:t>
            </a:r>
          </a:p>
          <a:p>
            <a:pPr marL="800100" lvl="1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On Windows:</a:t>
            </a:r>
          </a:p>
          <a:p>
            <a:pPr lvl="1" algn="just"/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       C:\Python_version\python.exe</a:t>
            </a:r>
          </a:p>
          <a:p>
            <a:pPr lvl="1" algn="just"/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800100" lvl="1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On Linux and Mac:</a:t>
            </a:r>
          </a:p>
          <a:p>
            <a:pPr marL="1257300" lvl="2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Python is typically pre-installed, and can be found at:</a:t>
            </a:r>
          </a:p>
          <a:p>
            <a:pPr lvl="2" algn="just"/>
            <a:r>
              <a:rPr lang="en-US" sz="2600" dirty="0">
                <a:solidFill>
                  <a:srgbClr val="2D3956"/>
                </a:solidFill>
                <a:ea typeface="+mn-lt"/>
                <a:cs typeface="+mn-lt"/>
              </a:rPr>
              <a:t>    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/</a:t>
            </a:r>
            <a:r>
              <a:rPr lang="en-US" sz="2400" dirty="0" err="1">
                <a:solidFill>
                  <a:srgbClr val="2D3956"/>
                </a:solidFill>
                <a:latin typeface="Times New Roman"/>
                <a:cs typeface="Times New Roman"/>
              </a:rPr>
              <a:t>usr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/bin/</a:t>
            </a:r>
            <a:r>
              <a:rPr lang="en-US" sz="2400" dirty="0" err="1">
                <a:solidFill>
                  <a:srgbClr val="2D3956"/>
                </a:solidFill>
                <a:latin typeface="Times New Roman"/>
                <a:cs typeface="Times New Roman"/>
              </a:rPr>
              <a:t>python_version</a:t>
            </a: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85C4AD1-BD35-36EC-B6D8-A7C05837C499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345783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803408"/>
            <a:ext cx="6878142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PYTHON INTEGRATED DEVELOPMENT ENVIRONMENT (IDE)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193899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 algn="just">
              <a:buFont typeface="Arial"/>
              <a:buChar char="•"/>
            </a:pPr>
            <a:r>
              <a:rPr lang="en-US" sz="2400" dirty="0" err="1">
                <a:solidFill>
                  <a:srgbClr val="2D3956"/>
                </a:solidFill>
                <a:latin typeface="Times New Roman"/>
                <a:cs typeface="Times New Roman"/>
              </a:rPr>
              <a:t>Pycharm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IDE.</a:t>
            </a:r>
          </a:p>
          <a:p>
            <a:pPr marL="800100" lvl="1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  <a:hlinkClick r:id="rId2"/>
              </a:rPr>
              <a:t>Download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.</a:t>
            </a:r>
          </a:p>
          <a:p>
            <a:pPr marL="342900" indent="-34290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Visual Studio Code (</a:t>
            </a:r>
            <a:r>
              <a:rPr lang="en-US" sz="2400" err="1">
                <a:solidFill>
                  <a:srgbClr val="2D3956"/>
                </a:solidFill>
                <a:latin typeface="Times New Roman"/>
                <a:cs typeface="Times New Roman"/>
              </a:rPr>
              <a:t>VScode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) IDE.</a:t>
            </a:r>
          </a:p>
          <a:p>
            <a:pPr marL="800100" lvl="1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  <a:hlinkClick r:id="rId3"/>
              </a:rPr>
              <a:t>Download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7" name="Picture 6" descr="A logo of a computer company&#10;&#10;Description automatically generated">
            <a:extLst>
              <a:ext uri="{FF2B5EF4-FFF2-40B4-BE49-F238E27FC236}">
                <a16:creationId xmlns:a16="http://schemas.microsoft.com/office/drawing/2014/main" id="{EA9C74C6-7192-694E-4C49-5AA2A90429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99328" y="1853781"/>
            <a:ext cx="2162175" cy="2143125"/>
          </a:xfrm>
          <a:prstGeom prst="rect">
            <a:avLst/>
          </a:prstGeom>
        </p:spPr>
      </p:pic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D2C46FAD-B1CA-F788-AC36-184010074FB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05637" y="3506278"/>
            <a:ext cx="5095875" cy="2552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317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803408"/>
            <a:ext cx="5900482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PYTHON INTEGRATED DEVELOPMENT ENVIRONMENT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In </a:t>
            </a:r>
            <a:r>
              <a:rPr lang="en-US" sz="2400" dirty="0" err="1">
                <a:solidFill>
                  <a:srgbClr val="2D3956"/>
                </a:solidFill>
                <a:latin typeface="Times New Roman"/>
                <a:cs typeface="Times New Roman"/>
              </a:rPr>
              <a:t>VScode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:</a:t>
            </a:r>
          </a:p>
          <a:p>
            <a:pPr marL="800100" lvl="1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You need to add Python </a:t>
            </a:r>
          </a:p>
          <a:p>
            <a:pPr lvl="1" algn="just"/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 extension.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85C4AD1-BD35-36EC-B6D8-A7C05837C499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7" name="Picture 6" descr="A screenshot of a computer program&#10;&#10;Description automatically generated">
            <a:extLst>
              <a:ext uri="{FF2B5EF4-FFF2-40B4-BE49-F238E27FC236}">
                <a16:creationId xmlns:a16="http://schemas.microsoft.com/office/drawing/2014/main" id="{0E1D0171-21CB-169B-52F1-7170525CF8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57645" y="2328927"/>
            <a:ext cx="5920596" cy="3407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926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803408"/>
            <a:ext cx="5900482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PYTHON INTEGRATED DEVELOPMENT ENVIRONMENT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30832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Online Editors:</a:t>
            </a:r>
          </a:p>
          <a:p>
            <a:pPr marL="800100" lvl="1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  <a:hlinkClick r:id="rId2"/>
              </a:rPr>
              <a:t>Online Python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.</a:t>
            </a:r>
          </a:p>
          <a:p>
            <a:pPr marL="800100" lvl="1" indent="-34290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800100" lvl="1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  <a:hlinkClick r:id="rId3"/>
              </a:rPr>
              <a:t>Pynative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.</a:t>
            </a:r>
          </a:p>
          <a:p>
            <a:pPr marL="800100" lvl="1" indent="-34290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800100" lvl="1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  <a:hlinkClick r:id="rId4"/>
              </a:rPr>
              <a:t>Programiz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85C4AD1-BD35-36EC-B6D8-A7C05837C499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4286625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48465"/>
            <a:ext cx="590048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FIRST PROGRAM IN PYTHON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30832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In order to write Python scripts (codes) in your machine (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offline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), we </a:t>
            </a:r>
            <a:r>
              <a:rPr lang="en-US" sz="2400" b="1" dirty="0">
                <a:solidFill>
                  <a:srgbClr val="00B0F0"/>
                </a:solidFill>
                <a:latin typeface="Times New Roman"/>
                <a:cs typeface="Times New Roman"/>
              </a:rPr>
              <a:t>must 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install Python language.</a:t>
            </a:r>
          </a:p>
          <a:p>
            <a:pPr marL="342900" indent="-34290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Writing Python scripts using any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online 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editors does </a:t>
            </a:r>
            <a:r>
              <a:rPr lang="en-US" sz="2400" b="1" dirty="0">
                <a:solidFill>
                  <a:srgbClr val="00B0F0"/>
                </a:solidFill>
                <a:latin typeface="Times New Roman"/>
                <a:cs typeface="Times New Roman"/>
              </a:rPr>
              <a:t>not require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to install Python language on your machine. 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028604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48465"/>
            <a:ext cx="590048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FIRST PROGRAM IN PYTHON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Follow these steps in writing codes:</a:t>
            </a:r>
          </a:p>
          <a:p>
            <a:pPr marL="800100" lvl="1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Create a code folder in any location on your machine.</a:t>
            </a:r>
          </a:p>
          <a:p>
            <a:pPr marL="800100" lvl="1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Create a Python script file.</a:t>
            </a:r>
          </a:p>
          <a:p>
            <a:pPr marL="1257300" lvl="2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Python has </a:t>
            </a:r>
            <a:r>
              <a:rPr lang="en-US" sz="2400" b="1" dirty="0">
                <a:solidFill>
                  <a:srgbClr val="00B0F0"/>
                </a:solidFill>
                <a:latin typeface="Times New Roman"/>
                <a:cs typeface="Times New Roman"/>
              </a:rPr>
              <a:t>.</a:t>
            </a:r>
            <a:r>
              <a:rPr lang="en-US" sz="2400" b="1" err="1">
                <a:solidFill>
                  <a:srgbClr val="00B0F0"/>
                </a:solidFill>
                <a:latin typeface="Times New Roman"/>
                <a:cs typeface="Times New Roman"/>
              </a:rPr>
              <a:t>py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extension for its script files.</a:t>
            </a:r>
          </a:p>
          <a:p>
            <a:pPr marL="800100" lvl="1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Open the script file in your IDE.</a:t>
            </a:r>
          </a:p>
          <a:p>
            <a:pPr marL="800100" lvl="1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Write your code.</a:t>
            </a:r>
          </a:p>
          <a:p>
            <a:pPr lvl="1" algn="just"/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lvl="1" algn="just">
              <a:buFont typeface="Arial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      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print("Hello World from Python")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85C4AD1-BD35-36EC-B6D8-A7C05837C499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089921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48465"/>
            <a:ext cx="590048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FIRST PROGRAM IN PYTHON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4709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Follow these steps in writing codes:</a:t>
            </a:r>
          </a:p>
          <a:p>
            <a:pPr marL="800100" lvl="1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In </a:t>
            </a:r>
            <a:r>
              <a:rPr lang="en-US" sz="2400" err="1">
                <a:solidFill>
                  <a:srgbClr val="2D3956"/>
                </a:solidFill>
                <a:latin typeface="Times New Roman"/>
                <a:cs typeface="Times New Roman"/>
              </a:rPr>
              <a:t>VScode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, press RUN button on top right corner.</a:t>
            </a:r>
          </a:p>
          <a:p>
            <a:pPr marL="800100" lvl="1" indent="-34290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800100" lvl="1" indent="-34290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800100" lvl="1" indent="-34290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800100" lvl="1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OR, run your code in </a:t>
            </a:r>
            <a:r>
              <a:rPr lang="en-US" sz="2400" dirty="0" err="1">
                <a:solidFill>
                  <a:srgbClr val="2D3956"/>
                </a:solidFill>
                <a:latin typeface="Times New Roman"/>
                <a:cs typeface="Times New Roman"/>
              </a:rPr>
              <a:t>cmd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/terminal.</a:t>
            </a:r>
          </a:p>
          <a:p>
            <a:pPr lvl="1"/>
            <a:r>
              <a:rPr lang="en-US" sz="2600" dirty="0">
                <a:solidFill>
                  <a:srgbClr val="2D3956"/>
                </a:solidFill>
                <a:ea typeface="+mn-lt"/>
                <a:cs typeface="+mn-lt"/>
              </a:rPr>
              <a:t>     </a:t>
            </a:r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python3     first.py</a:t>
            </a:r>
          </a:p>
          <a:p>
            <a:pPr lvl="1"/>
            <a:endParaRPr lang="en-US" sz="2400" dirty="0">
              <a:solidFill>
                <a:srgbClr val="00B0F0"/>
              </a:solidFill>
              <a:latin typeface="Times New Roman"/>
              <a:cs typeface="Times New Roman"/>
            </a:endParaRPr>
          </a:p>
          <a:p>
            <a:pPr lvl="1"/>
            <a:r>
              <a:rPr lang="en-US" sz="2400" dirty="0">
                <a:solidFill>
                  <a:srgbClr val="00B0F0"/>
                </a:solidFill>
                <a:latin typeface="Times New Roman"/>
                <a:cs typeface="Times New Roman"/>
              </a:rPr>
              <a:t>     "/path/to/python3" "/path/to/code file/first.py"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85C4AD1-BD35-36EC-B6D8-A7C05837C499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7" name="Picture 6" descr="A screenshot of a computer&#10;&#10;Description automatically generated">
            <a:extLst>
              <a:ext uri="{FF2B5EF4-FFF2-40B4-BE49-F238E27FC236}">
                <a16:creationId xmlns:a16="http://schemas.microsoft.com/office/drawing/2014/main" id="{F8824A39-C61F-B3A9-A05D-5321D07578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7783" y="3278488"/>
            <a:ext cx="1152525" cy="90487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C71585B-2922-2092-4329-388DF1E65A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36137" y="3556653"/>
            <a:ext cx="5193861" cy="1522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0625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48465"/>
            <a:ext cx="590048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PYTHON FORMATING STYLE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 algn="just">
              <a:buFont typeface="Arial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Indentation: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the leading whitespace before any statement in Python.</a:t>
            </a:r>
          </a:p>
          <a:p>
            <a:pPr marL="342900" indent="-34290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We can use even if 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one space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for code indentation, the default is 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four spaces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. </a:t>
            </a:r>
          </a:p>
          <a:p>
            <a:pPr marL="342900" indent="-34290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A code block: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 a group of statements that have the same indentation level (have the same number of leading whitespaces).</a:t>
            </a:r>
            <a:endParaRPr lang="en-US"/>
          </a:p>
          <a:p>
            <a:pPr marL="342900" indent="-34290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It used to make the code more 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readability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52207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48465"/>
            <a:ext cx="590048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PYTHON FORMATING STYLE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85C4AD1-BD35-36EC-B6D8-A7C05837C499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solidFill>
                  <a:srgbClr val="FFFFFF"/>
                </a:solidFill>
              </a:rPr>
              <a:t>Cont'd</a:t>
            </a:r>
          </a:p>
        </p:txBody>
      </p:sp>
      <p:pic>
        <p:nvPicPr>
          <p:cNvPr id="7" name="Picture 6" descr="Graphical user interface, text, website&#10;&#10;Description automatically generated">
            <a:extLst>
              <a:ext uri="{FF2B5EF4-FFF2-40B4-BE49-F238E27FC236}">
                <a16:creationId xmlns:a16="http://schemas.microsoft.com/office/drawing/2014/main" id="{5B88086F-1159-C85D-8B37-B6BBB25E10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1968" y="2356989"/>
            <a:ext cx="7262723" cy="3198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9016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48465"/>
            <a:ext cx="590048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PROGRAMMING SCENARIO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2" name="Picture 11" descr="Diagram&#10;&#10;Description automatically generated">
            <a:extLst>
              <a:ext uri="{FF2B5EF4-FFF2-40B4-BE49-F238E27FC236}">
                <a16:creationId xmlns:a16="http://schemas.microsoft.com/office/drawing/2014/main" id="{2F40C643-1885-73FA-C61D-4DDC6E7DF4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2211" y="1827884"/>
            <a:ext cx="6438180" cy="4093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1388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48465"/>
            <a:ext cx="590048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PROGRAMMING SCENARIO</a:t>
            </a:r>
            <a:endParaRPr lang="en-US" sz="2800" dirty="0">
              <a:solidFill>
                <a:schemeClr val="bg1"/>
              </a:solidFill>
              <a:latin typeface="Times New Roman"/>
              <a:cs typeface="Times New Roman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50865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A programmer typically starts by writing high-level language statements in a text editor. </a:t>
            </a:r>
          </a:p>
          <a:p>
            <a:pPr marL="342900" indent="-34290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programmer then runs another program called a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translator 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to convert the high-level program code into executable code. </a:t>
            </a:r>
          </a:p>
          <a:p>
            <a:pPr marL="342900" indent="-34290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Because it is possible for a programmer to make grammatical mistakes even when writing high-level code, the translator checks for syntax errors before it completes the translation process.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2753127-F2F4-9416-924B-A1C62314AC9F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619639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48465"/>
            <a:ext cx="590048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PROGRAMMING SCENARIO</a:t>
            </a:r>
            <a:endParaRPr lang="en-US" sz="2800" dirty="0">
              <a:solidFill>
                <a:schemeClr val="bg1"/>
              </a:solidFill>
              <a:latin typeface="Times New Roman"/>
              <a:cs typeface="Times New Roman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13932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 programmer then has to revise the program. </a:t>
            </a:r>
          </a:p>
          <a:p>
            <a:pPr marL="342900" indent="-34290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If the translation process succeeds without a syntax error, the program can be executed by the run-time system. </a:t>
            </a:r>
          </a:p>
          <a:p>
            <a:pPr marL="342900" indent="-342900" algn="just">
              <a:buFont typeface="Arial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cs typeface="Times New Roman"/>
            </a:endParaRPr>
          </a:p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The run-time system might execute the program directly on the hardware or run yet another program called an </a:t>
            </a:r>
            <a:r>
              <a:rPr lang="en-US" sz="2400" b="1" dirty="0">
                <a:solidFill>
                  <a:srgbClr val="2D3956"/>
                </a:solidFill>
                <a:latin typeface="Times New Roman"/>
                <a:cs typeface="Times New Roman"/>
              </a:rPr>
              <a:t>interpreter or virtual machine</a:t>
            </a: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 to execute the program.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2753127-F2F4-9416-924B-A1C62314AC9F}"/>
              </a:ext>
            </a:extLst>
          </p:cNvPr>
          <p:cNvSpPr txBox="1"/>
          <p:nvPr/>
        </p:nvSpPr>
        <p:spPr>
          <a:xfrm>
            <a:off x="9497682" y="1230702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solidFill>
                  <a:srgbClr val="FFFFFF"/>
                </a:solidFill>
              </a:rPr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372313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162842"/>
            <a:ext cx="6993161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/>
                <a:cs typeface="Times New Roman"/>
              </a:rPr>
              <a:t>QUESTIONS FOR ONLINE DISCUSSION 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/>
                <a:cs typeface="Times New Roman"/>
              </a:rPr>
              <a:t>Lecture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/>
                <a:cs typeface="Times New Roman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 algn="just">
              <a:buFont typeface="Arial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Which of the following can be achieved using Python language: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Mathematical calculations.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A Windows GUI application.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Controlling a robotic arm.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Web crawling.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A machine-leaning system that can fly a helicopter.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Simulation of large-scale experiments in physics.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A game in Android.</a:t>
            </a:r>
          </a:p>
          <a:p>
            <a:pPr marL="742950" lvl="1" indent="-285750">
              <a:buFont typeface="Arial,Sans-Serif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cs typeface="Times New Roman"/>
              </a:rPr>
              <a:t>A operating system from scratch.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910332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3" name="Picture 2" descr="A person holding a tablet&#10;&#10;Description automatically generated">
            <a:extLst>
              <a:ext uri="{FF2B5EF4-FFF2-40B4-BE49-F238E27FC236}">
                <a16:creationId xmlns:a16="http://schemas.microsoft.com/office/drawing/2014/main" id="{5D52CB60-1037-5D90-C1A6-677803AD65E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75117" y="1587476"/>
            <a:ext cx="9342407" cy="3898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590</TotalTime>
  <Words>771</Words>
  <Application>Microsoft Office PowerPoint</Application>
  <PresentationFormat>Widescreen</PresentationFormat>
  <Paragraphs>57</Paragraphs>
  <Slides>40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User0</cp:lastModifiedBy>
  <cp:revision>959</cp:revision>
  <dcterms:created xsi:type="dcterms:W3CDTF">2023-04-29T09:08:23Z</dcterms:created>
  <dcterms:modified xsi:type="dcterms:W3CDTF">2025-05-31T15:19:01Z</dcterms:modified>
</cp:coreProperties>
</file>