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535" r:id="rId3"/>
    <p:sldId id="276" r:id="rId4"/>
    <p:sldId id="271" r:id="rId5"/>
    <p:sldId id="514" r:id="rId6"/>
    <p:sldId id="482" r:id="rId7"/>
    <p:sldId id="256" r:id="rId8"/>
    <p:sldId id="508" r:id="rId9"/>
    <p:sldId id="509" r:id="rId10"/>
    <p:sldId id="510" r:id="rId11"/>
    <p:sldId id="511" r:id="rId12"/>
    <p:sldId id="536" r:id="rId13"/>
    <p:sldId id="513" r:id="rId14"/>
    <p:sldId id="485" r:id="rId15"/>
    <p:sldId id="564" r:id="rId16"/>
    <p:sldId id="568" r:id="rId17"/>
    <p:sldId id="562" r:id="rId18"/>
    <p:sldId id="551" r:id="rId19"/>
    <p:sldId id="549" r:id="rId20"/>
    <p:sldId id="552" r:id="rId21"/>
    <p:sldId id="558" r:id="rId22"/>
    <p:sldId id="567" r:id="rId23"/>
    <p:sldId id="537" r:id="rId24"/>
    <p:sldId id="542" r:id="rId25"/>
    <p:sldId id="543" r:id="rId26"/>
    <p:sldId id="483" r:id="rId27"/>
    <p:sldId id="544" r:id="rId28"/>
    <p:sldId id="545" r:id="rId29"/>
    <p:sldId id="565" r:id="rId30"/>
    <p:sldId id="566" r:id="rId31"/>
    <p:sldId id="569" r:id="rId32"/>
    <p:sldId id="570" r:id="rId33"/>
    <p:sldId id="572" r:id="rId34"/>
    <p:sldId id="571" r:id="rId35"/>
    <p:sldId id="488" r:id="rId36"/>
    <p:sldId id="547" r:id="rId37"/>
    <p:sldId id="516" r:id="rId38"/>
    <p:sldId id="518" r:id="rId39"/>
    <p:sldId id="554" r:id="rId40"/>
    <p:sldId id="555" r:id="rId41"/>
    <p:sldId id="556" r:id="rId42"/>
    <p:sldId id="489" r:id="rId43"/>
    <p:sldId id="486" r:id="rId44"/>
    <p:sldId id="560" r:id="rId45"/>
    <p:sldId id="561" r:id="rId46"/>
    <p:sldId id="573" r:id="rId47"/>
    <p:sldId id="490" r:id="rId48"/>
    <p:sldId id="349" r:id="rId49"/>
    <p:sldId id="30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276"/>
            <p14:sldId id="271"/>
            <p14:sldId id="514"/>
            <p14:sldId id="482"/>
            <p14:sldId id="256"/>
            <p14:sldId id="508"/>
            <p14:sldId id="509"/>
            <p14:sldId id="510"/>
            <p14:sldId id="511"/>
            <p14:sldId id="536"/>
            <p14:sldId id="513"/>
            <p14:sldId id="485"/>
            <p14:sldId id="564"/>
            <p14:sldId id="568"/>
            <p14:sldId id="562"/>
            <p14:sldId id="551"/>
            <p14:sldId id="549"/>
            <p14:sldId id="552"/>
            <p14:sldId id="558"/>
            <p14:sldId id="567"/>
            <p14:sldId id="537"/>
            <p14:sldId id="542"/>
            <p14:sldId id="543"/>
            <p14:sldId id="483"/>
            <p14:sldId id="544"/>
            <p14:sldId id="545"/>
            <p14:sldId id="565"/>
            <p14:sldId id="566"/>
            <p14:sldId id="569"/>
            <p14:sldId id="570"/>
            <p14:sldId id="572"/>
            <p14:sldId id="571"/>
            <p14:sldId id="488"/>
            <p14:sldId id="547"/>
            <p14:sldId id="516"/>
            <p14:sldId id="518"/>
            <p14:sldId id="554"/>
            <p14:sldId id="555"/>
            <p14:sldId id="556"/>
            <p14:sldId id="489"/>
            <p14:sldId id="486"/>
            <p14:sldId id="560"/>
            <p14:sldId id="561"/>
            <p14:sldId id="573"/>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3738" autoAdjust="0"/>
  </p:normalViewPr>
  <p:slideViewPr>
    <p:cSldViewPr snapToGrid="0">
      <p:cViewPr varScale="1">
        <p:scale>
          <a:sx n="77" d="100"/>
          <a:sy n="77" d="100"/>
        </p:scale>
        <p:origin x="90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70224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9218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43.jpg"/><Relationship Id="rId3" Type="http://schemas.openxmlformats.org/officeDocument/2006/relationships/image" Target="../media/image39.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slides/_rels/slide4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42.sv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السابعة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756992" y="2723063"/>
            <a:ext cx="7305258" cy="2431435"/>
          </a:xfrm>
          <a:prstGeom prst="rect">
            <a:avLst/>
          </a:prstGeom>
          <a:noFill/>
        </p:spPr>
        <p:txBody>
          <a:bodyPr wrap="square" rtlCol="0">
            <a:spAutoFit/>
          </a:bodyPr>
          <a:lstStyle/>
          <a:p>
            <a:pPr algn="ct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آليات حماية الحق في الخصوصية في العالم الرقمي </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الحق في الخصوصية في ظل الحماية الدولية.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الحق في الخصوصية في ظل حماية القانون الدولي.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حق الخصوصية في العالم الرقمي في ظل التشريعات الغربية.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حماية الحق في الخصوصية في إطار التشريعات العربية.</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272603"/>
            <a:ext cx="4493451" cy="1323439"/>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تذكرة بما تم تناوله في المحاضرة الماضية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السادسة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Microsoft Lists: What They Are &amp; How To Add Them To Microsoft Teams">
            <a:extLst>
              <a:ext uri="{FF2B5EF4-FFF2-40B4-BE49-F238E27FC236}">
                <a16:creationId xmlns:a16="http://schemas.microsoft.com/office/drawing/2014/main" id="{353D1D43-5692-366A-2E6F-C32C54522D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9590" y="2991680"/>
            <a:ext cx="2605709" cy="2142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57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518453" y="2012636"/>
            <a:ext cx="7517576" cy="3724096"/>
          </a:xfrm>
          <a:prstGeom prst="rect">
            <a:avLst/>
          </a:prstGeom>
          <a:noFill/>
        </p:spPr>
        <p:txBody>
          <a:bodyPr wrap="square" rtlCol="0">
            <a:spAutoFit/>
          </a:bodyPr>
          <a:lstStyle/>
          <a:p>
            <a:pPr algn="ctr" rtl="1"/>
            <a:r>
              <a:rPr lang="ar-EG" sz="36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4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الإعلام.. والأخلاق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الأخلاق.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هي الأخلاقيات المهنية؟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الأخلاقيات المهنية للعمل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الأخلاقيات للعمل الإعلامي.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4262923" y="845651"/>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السابعة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SharePoint List Formatting">
            <a:extLst>
              <a:ext uri="{FF2B5EF4-FFF2-40B4-BE49-F238E27FC236}">
                <a16:creationId xmlns:a16="http://schemas.microsoft.com/office/drawing/2014/main" id="{C4BFD9A4-CD9D-B951-EEC5-F09B78C90C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319" y="2960824"/>
            <a:ext cx="2386220" cy="220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27760" y="4913435"/>
            <a:ext cx="4971360" cy="707886"/>
          </a:xfrm>
          <a:prstGeom prst="rect">
            <a:avLst/>
          </a:prstGeom>
          <a:noFill/>
        </p:spPr>
        <p:txBody>
          <a:bodyPr wrap="square" rtlCol="0">
            <a:spAutoFit/>
          </a:bodyPr>
          <a:lstStyle/>
          <a:p>
            <a:pPr algn="ctr"/>
            <a:r>
              <a:rPr lang="ar-EG" sz="4000" b="1" dirty="0">
                <a:solidFill>
                  <a:schemeClr val="bg1"/>
                </a:solidFill>
                <a:latin typeface="Sakkal Majalla" panose="02000000000000000000" pitchFamily="2" charset="-78"/>
                <a:cs typeface="Sakkal Majalla" panose="02000000000000000000" pitchFamily="2" charset="-78"/>
              </a:rPr>
              <a:t>مفهوم الأخلاق</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السابعة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5249" y="1692939"/>
            <a:ext cx="8411612" cy="4093428"/>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شكلًا من أشكال وعى الإنسان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يقوم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ضبط وتنظيم السلوك البشري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كافة مجالات الحياة 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بدون استثناء، في المنزل ومع الأسرة وفي العمل والسياسة وفي العلم وفي الأمكنة العامة وغيرها..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دراسة وتقييم السلوك الإنساني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ضوء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القواعد الأخلاقية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تضع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معايير للسلوك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يضعها الإنسان لنفسه أو يعتبرها التزامات وواجبات تتم بداخلها أعماله، أو 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محاولة لإزالة البعد المعنوي لعلم الأخلاق وجعله عنصراً مكيفا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1589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38517"/>
            <a:ext cx="5640073"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الأخلاق لغةً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وجاءت كلمة الأخلاق في اللغة العربية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لفظ</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خلق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جمعها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وقد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ورد اللفظ في القرآن الكريم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كتب المصطلحات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الموسوعات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فضلاً عن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المؤلفات الفلسفية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ففي القرآن الكريم يخاطب الله سبحانه وتعالى الرسول الكريم بقوله ﴿وَإِنَّكَ لَعَلى خُلُقٍ عَظِيمٍ﴾ وقوله تعالى ﴿إِنْ هَذَا إِلا خُلُقُ الأوَّلِينَ﴾</a:t>
            </a:r>
            <a:endPar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Ethics in Planning">
            <a:extLst>
              <a:ext uri="{FF2B5EF4-FFF2-40B4-BE49-F238E27FC236}">
                <a16:creationId xmlns:a16="http://schemas.microsoft.com/office/drawing/2014/main" id="{6270D014-E973-8BCD-4F03-B0ECA92A68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6457" y="2583269"/>
            <a:ext cx="2616201" cy="2251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0201" y="1995871"/>
            <a:ext cx="8541454"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فالأخلاق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كلمة عربية أصلية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ومفردها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الخُلق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والخُلُق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بضم اللام وسكونها،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هو الدين والطبع والسجية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وحقيقته أنه لصورة الإنسان الباطنة، وهي نفسه وأوصافها ومعانيها المختصَّة بها، بمنزلة الخَلْق لصورته الظاهرة وأوصافها ومعانيها، ولهما أوصاف حسنة وقبيحة، والثواب والعقاب يتعلَّقان بأوصاف الصورة الباطنة أكثرَ مما يتعلقان بأوصاف الصورة الظاهرة؛ ولهذا تكرَّرت الأحاديث في مَدْح حُسْن الخُلُق،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وتطلق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كذلك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الصفات النفسية للإنسان وأعماله التي توصف بأنها حسنة أو قبيحة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28085" y="1596983"/>
            <a:ext cx="5599925" cy="409342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الأخلاق اصطلاحًا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الأخلاق في الاصطلاح فهي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ميل من الميول أو عادة الإرادة التي تغلب على الإنسان دائماً حتى تصبح عادة من عاداته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وتُعرّف الأخلاق أيضًا بأنها: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القوة الراسخة في الإرادة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تجعل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المرء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يختار ما فيه خير وصلاح إن كان الخُلق كريمًا حميدًا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وتجعله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يختار الشر والفساد إن كان الخُلق سيّئًا وقبيحًا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Sales Ethics for Next-Level Sales &amp; Marketing Success | Pipedrive">
            <a:extLst>
              <a:ext uri="{FF2B5EF4-FFF2-40B4-BE49-F238E27FC236}">
                <a16:creationId xmlns:a16="http://schemas.microsoft.com/office/drawing/2014/main" id="{308E24E4-7ABE-FB08-EEE5-6D99742111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3889" y="2872172"/>
            <a:ext cx="2267654" cy="1769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1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8" y="1693030"/>
            <a:ext cx="5814060"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الفضيلة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تُطلق على الدرجة الرفيعة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الفضل والخُلق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تنقسم إلى قسمين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فإمّا أن تكون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إنسانيًّة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ربانيًّة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فالفضيلة الإنسانية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التي تقوم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المشاعر الإنسانية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كالرقة في الطبع، وشرفٍ في النفس، والرغبة في البر والنفور من الشر، و</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الفضيلة الربانية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الفضيلة القائمة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المشاعر الروحية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يقصد منها نيل رضا الله تعالى.</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Measuring the Value of Ethics in Business | Lead Read Today | Lead Read  Today">
            <a:extLst>
              <a:ext uri="{FF2B5EF4-FFF2-40B4-BE49-F238E27FC236}">
                <a16:creationId xmlns:a16="http://schemas.microsoft.com/office/drawing/2014/main" id="{069FDE35-6E93-3302-2A36-E4F47A348A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6098" y="2747575"/>
            <a:ext cx="2401957" cy="18828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74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999" y="1724366"/>
            <a:ext cx="8497340"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فالأخلاق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هيئة ثابتة راسخة مستقِرة في نفس الإنسان غير عارضة طارئة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تُمثل عادة لصاحبها تتكرَّر كلما حانت فرصتها، فإن كان الصفة عارضة فليست جديرة بأن تُسمى خُلُقًا، فمن بذل المال مرة أو مرتين لا يقال: إنه كريم سخي، كما ينبغي عدم التكلف في صدور الفعل بحيث يصدر بشكل تلقائي من غير تردد وبصورة عفوية،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تخضع للحساب والمراجعة وتقليب الرأي وإعمال الفِكر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ولا يقصد بذلك أن يكون العمل لا إراديًّا، وإنما المقصد أنه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شدة تلقائية العمل وتسارُع أدائه تكون مساحة التفكير في الأداء ضئيلة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تتلاشى أمام تسارع العمل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390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8" y="1731616"/>
            <a:ext cx="5728681" cy="4031873"/>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الأخلاق في التراث العلمي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يعرف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الفارابي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الأخلاق على أنها: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علم الأفعال الجميلة التي تصدر عنها الأفعال الجميلة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والقدرة على أسبابها وبها تصير الأشياء الجميلة ملكاً لناً،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فالأخلاق عند الفارابي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علم عملي يقوم على ممارسات وأفعال خيرية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بالنسبة إليه كل فرد لديه القدرة فطرياً على فعل الخير، وتُنمى هذه الفطرة بالممارسة والفعل.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8" name="Picture 4" descr="الفارابي - ويكيبيديا">
            <a:extLst>
              <a:ext uri="{FF2B5EF4-FFF2-40B4-BE49-F238E27FC236}">
                <a16:creationId xmlns:a16="http://schemas.microsoft.com/office/drawing/2014/main" id="{6C02BC50-2719-ACAD-E89D-2A3FA8C720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9290" y="2504661"/>
            <a:ext cx="2037521" cy="2365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78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44028" y="1785419"/>
            <a:ext cx="565503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الإمام الغزالي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فيعرف الأخلاق على أنها: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تكييف النفس وردها إلى ما رسمته لها الشريعة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خطه رجال المكاشفة من كبار رجال الإسلام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سبقهم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الأنبياء والمرسلين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ويتبين من هذا التعريف أن الغزالي في فهمه للأخلاق كان متأثراً جدا بالشريعة الإسلامية، فهو يربط الأخلاق بالدين؛ فتحقيق الغاية من أجل الوصول إلى الآخرة هو خير الأعمال التي توصلنا إلى النجاة يوم القيامة.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أبو حامد الغزالي - ويكيبيديا">
            <a:extLst>
              <a:ext uri="{FF2B5EF4-FFF2-40B4-BE49-F238E27FC236}">
                <a16:creationId xmlns:a16="http://schemas.microsoft.com/office/drawing/2014/main" id="{5307C56C-97A2-9D81-32A0-E315AD6A55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1305" y="2416182"/>
            <a:ext cx="1905000" cy="2524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2555" y="1722617"/>
            <a:ext cx="5599925"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أفلاطون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الأخلاق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تتمثل في كبح شهوات الإنسان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التسامي فوق مطالب الجسد بالالتفات إلى النفس والروح</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وتوجيههما لتحصيل الخير والمعرفة ومحاربة الجهل.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أرسطو</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فيرى أنّ الأخلاق مُرتبطة بسعادة الإنسان التي هي غاية وجوده، فيعرفها على أنها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الأفعال الناتجة عن العقل، من أجل الخير الأسمى؛ السعادة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من هو أفلاطون كل العصور؟ تعرف عليه في يوم مولده | منوعات | الزمان">
            <a:extLst>
              <a:ext uri="{FF2B5EF4-FFF2-40B4-BE49-F238E27FC236}">
                <a16:creationId xmlns:a16="http://schemas.microsoft.com/office/drawing/2014/main" id="{849239AB-6AC6-E6DF-C06C-280C2420B4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1840179"/>
            <a:ext cx="1719262" cy="18983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196" name="Picture 4" descr="تنظيم المدينة من خلال السياسة الاجتماعية عند أرسطو">
            <a:extLst>
              <a:ext uri="{FF2B5EF4-FFF2-40B4-BE49-F238E27FC236}">
                <a16:creationId xmlns:a16="http://schemas.microsoft.com/office/drawing/2014/main" id="{D8B05DA6-0809-348B-1C82-7446A779181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9973" r="17617"/>
          <a:stretch/>
        </p:blipFill>
        <p:spPr bwMode="auto">
          <a:xfrm>
            <a:off x="2459698" y="3914142"/>
            <a:ext cx="1719262" cy="1743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836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1832538"/>
            <a:ext cx="5719586"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إيمانويل كانط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ارتباط الأخلاق بالإرادة النّابعة من عقل الإنسان الواعي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لا من رغبته، ورأى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التمسّك بالأخلاق وفعل الصواب واجب أخلاقي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ويعرف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جان جاك روسو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أنها الأحاسيس الطبيعية؛ التي تجعلنا نميّز بين الخير والشر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ونتفادى ما يُلحق الأذى بنا وبالآخرين، ونميل إلى ما يعود علينا والمجتمع بالنفع،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 ما تُميّزنا عن باقي الكائنات الحيوانيّة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D6A1F42C-254E-904C-0526-E9F87E6AB8CF}"/>
              </a:ext>
            </a:extLst>
          </p:cNvPr>
          <p:cNvPicPr>
            <a:picLocks noChangeAspect="1"/>
          </p:cNvPicPr>
          <p:nvPr/>
        </p:nvPicPr>
        <p:blipFill rotWithShape="1">
          <a:blip r:embed="rId3"/>
          <a:srcRect r="23736"/>
          <a:stretch/>
        </p:blipFill>
        <p:spPr>
          <a:xfrm>
            <a:off x="7653130" y="1848680"/>
            <a:ext cx="1843958" cy="1639957"/>
          </a:xfrm>
          <a:prstGeom prst="rect">
            <a:avLst/>
          </a:prstGeom>
          <a:ln>
            <a:noFill/>
          </a:ln>
          <a:effectLst>
            <a:outerShdw blurRad="292100" dist="139700" dir="2700000" algn="tl" rotWithShape="0">
              <a:srgbClr val="333333">
                <a:alpha val="65000"/>
              </a:srgbClr>
            </a:outerShdw>
          </a:effectLst>
        </p:spPr>
      </p:pic>
      <p:pic>
        <p:nvPicPr>
          <p:cNvPr id="10244" name="Picture 4" descr="أفكار روسو التنويرية وتمثلاتها في الجدل السياسي العربي - SWI swissinfo.ch">
            <a:extLst>
              <a:ext uri="{FF2B5EF4-FFF2-40B4-BE49-F238E27FC236}">
                <a16:creationId xmlns:a16="http://schemas.microsoft.com/office/drawing/2014/main" id="{D6063F6E-915A-84F7-7EBD-C27BD01822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8626" y="3807931"/>
            <a:ext cx="1843958" cy="16399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159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4131" y="2565340"/>
            <a:ext cx="5804452" cy="2308324"/>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6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إشكالية الأخلاق كمصطلح</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مصطلح الأخلاق بحد ذاته هو مصطلح إشكالي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تنحصر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إشكالية مفهوم الأخلاق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خلال الآتي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The ethics of artificial intelligence - SWI swissinfo.ch">
            <a:extLst>
              <a:ext uri="{FF2B5EF4-FFF2-40B4-BE49-F238E27FC236}">
                <a16:creationId xmlns:a16="http://schemas.microsoft.com/office/drawing/2014/main" id="{E115AB36-CE54-4ADA-73DB-839C195AD7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5371" y="2684609"/>
            <a:ext cx="2310463" cy="20265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4198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998810"/>
            <a:ext cx="8383273"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إشكالية تحديد مفهوم الأخلاق ذاتها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هل هي مرجعيتها دينية أم معرفية أو وصفية؟ وما هي مبادئها هل هي ملزمة أم لا؟</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إشكالية ترجمة هذه الاخلاقيات إلى قوانين وأخلاقيات وإجراءات وتنظيمات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تحدد مسئولية كل طرف بدقة، وما هو وما عليه، ما يجب أن يقوم به أو يمتنع عنه.</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ضرورة التفريق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بين، ما 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 محض</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 يرجع إلى الضمير الفردي للإعلامي وما 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 قانوني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يخضع للمحاسبة والعقاب.</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1377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ما هي الأخلاقيات المهنية؟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السابعة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4380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325" y="1863228"/>
            <a:ext cx="590384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قواعد للسلوك توجهنا إلى الطريقة الأفضل أو الأصح للتصرف في موقف معين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وتُستمد الأخلاقيات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مصادر متعددة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الأديان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السماوية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أقوال الفلاسفة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العادات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التقاليد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أنها عبارة عن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تفكير منهجي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يتعلق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بالتبعات الأخلاقية للقرارات التي يتم اتخاذها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ويمكن وضع هذه التبعات في إطار حدوث ضرر أو أذى معين لمن يتعلق بهم هذه القرارات.</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DeepMind's new AI ethics unit is the company's next big move | WIRED UK">
            <a:extLst>
              <a:ext uri="{FF2B5EF4-FFF2-40B4-BE49-F238E27FC236}">
                <a16:creationId xmlns:a16="http://schemas.microsoft.com/office/drawing/2014/main" id="{73981933-F5D7-2CEA-2FCB-B8839F8DD2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2694" y="2872909"/>
            <a:ext cx="2443857" cy="17095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9542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05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29379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59123" y="2488669"/>
            <a:ext cx="5297748" cy="2308324"/>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يعرفها الآخرون بأنها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معايير قياسية للسلوك الأخلاقي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أي السلوك المقبول من المجتمع في إطار الصواب مقابل الخطأ</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70485"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01655"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1" y="603767"/>
            <a:ext cx="909226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Ethics and Empathy - Digital Citizenship Education (DCE)">
            <a:extLst>
              <a:ext uri="{FF2B5EF4-FFF2-40B4-BE49-F238E27FC236}">
                <a16:creationId xmlns:a16="http://schemas.microsoft.com/office/drawing/2014/main" id="{D6524562-0929-309E-0902-880706A03B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4500" y="2531408"/>
            <a:ext cx="2601656" cy="22228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403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09080" y="2114601"/>
            <a:ext cx="5874478"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فيما يخص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الأخلاقيات المهنية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تُعبر – طبقاً للمصطلح-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القواعد والمعايير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يحددها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أبناء المهنة الواحدة لأنفسهم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لضبط وتنظيم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سلوك العاملين في إطارها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بهدف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الحفاظ على الكيان العام لهذه المهنة والظهور بمظهر حضاري متمدن.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Ethics Series: Educating Ethical Chemical Engineers - Features - The  Chemical Engineer">
            <a:extLst>
              <a:ext uri="{FF2B5EF4-FFF2-40B4-BE49-F238E27FC236}">
                <a16:creationId xmlns:a16="http://schemas.microsoft.com/office/drawing/2014/main" id="{9F1B7182-2333-FEB6-EC34-BC43788408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806" t="9848" r="20740"/>
          <a:stretch/>
        </p:blipFill>
        <p:spPr bwMode="auto">
          <a:xfrm>
            <a:off x="8032064" y="2822715"/>
            <a:ext cx="1976642" cy="18543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67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439" y="1800184"/>
            <a:ext cx="5541511"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تعني كما يعرفها (بسام المشابقة)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وثيقة تحدد المعايير السلوكية والأخلاقية والمهنية المطلوب أن يتبعها أفراد جمعية مهنية،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وتعرف بأنها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بيان المعايير المثالية لمهنة من المهن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تتبناه جماعة مهنية أو مؤسسة لتوجيه أعضائها لتحمل مسئولياتهم المهنية،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لكل مهنة أخلاقيات وآداب عامة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حددتها القوانين الخاصة بها، بحيث تكون مراعاتها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محافظة على المهنة وشرفها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The Colorado Sun's Ethics Policy">
            <a:extLst>
              <a:ext uri="{FF2B5EF4-FFF2-40B4-BE49-F238E27FC236}">
                <a16:creationId xmlns:a16="http://schemas.microsoft.com/office/drawing/2014/main" id="{92CE4BD2-48A5-CBD7-8DA7-41CC99DDBA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9287" y="2723320"/>
            <a:ext cx="2090290" cy="18983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429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597772"/>
            <a:ext cx="6017760"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هنا تختلف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المسؤولية القانونية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باختلاف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أبعادها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تُحدد بتشريعات تكون أمام شخص أو قانون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لكن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المسئولية الأخلاقية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أوسع وأشمل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دائرة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لأنها تتعلق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بعلاقة الإنسان بخالقه وبنفسه وبغيره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مسئولية ذاتية أمام الله والضمير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دائرة القانون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مقصورة على سلوك الإنسان نحو غيره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وتتغير حسب القانون المعمول به في المجتمع وتنفذها سلطة خارجة عن قضاة ورجال أمن وسلطة ونيابة وسجون.</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The Significance of Philosophical Ethics in a Scientific World – The Ethics  and Society Blog">
            <a:extLst>
              <a:ext uri="{FF2B5EF4-FFF2-40B4-BE49-F238E27FC236}">
                <a16:creationId xmlns:a16="http://schemas.microsoft.com/office/drawing/2014/main" id="{44669331-B554-B955-14CB-2A691C29D1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776" y="2898396"/>
            <a:ext cx="1984989" cy="16408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02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64494" y="2198245"/>
            <a:ext cx="5798713"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المسئولية الأخلاقية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ثابتة فلا تتغير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تمارسها قوة ذاتية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تتعلق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بضمير الإنسان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هو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سلطته الأولى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بديلاً عن القانون،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لكن كلاً من المسئولية 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المسئولية القانونية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متكاملتان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يمكن الفصل بينهما في أي مهنة مهما كانت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Main Branches of Philosophy: Metaphysics, Axiology, Logic | Leverage Edu">
            <a:extLst>
              <a:ext uri="{FF2B5EF4-FFF2-40B4-BE49-F238E27FC236}">
                <a16:creationId xmlns:a16="http://schemas.microsoft.com/office/drawing/2014/main" id="{DF765278-80E0-DE0A-5803-F0D19AC458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5308" y="2690875"/>
            <a:ext cx="2221327" cy="19878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3067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0081" y="2187711"/>
            <a:ext cx="6136186"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الأخلاقيات 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فئة فرعية من منظومة الأخلاق بصفة عامة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الممارس لمهنة معينة يواجه أنواعًا خاصة من المشكلات ذات الطبيعة الأخلاقية، يتعين عليه أن يتعلم كيف يواجهها بشكل منهجي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ويعينه على مواجهة مثل هذه المشكلات واتخاذ القرارات المناسبة لها تدريبه ومعرفته بالمنظومة الأخلاقية لمهنته.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Ethics | icma.org">
            <a:extLst>
              <a:ext uri="{FF2B5EF4-FFF2-40B4-BE49-F238E27FC236}">
                <a16:creationId xmlns:a16="http://schemas.microsoft.com/office/drawing/2014/main" id="{E68DB609-8F2B-1E06-1EA8-E566A7C753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694" y="2723321"/>
            <a:ext cx="2097158" cy="18391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810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94106" y="2549042"/>
            <a:ext cx="5431351" cy="206210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إذن عبارة تعليمات وممارسات تتجمع في قواعد تضعها المهنة نفسها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ملزمة أخلاقيًا إنما ليس لديها أي جهاز إداري أو قانوني ونادرًا ما تكون مصحوبة بعقوبات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What Sci-Fi Can Teach Computer Science About Ethics | WIRED">
            <a:extLst>
              <a:ext uri="{FF2B5EF4-FFF2-40B4-BE49-F238E27FC236}">
                <a16:creationId xmlns:a16="http://schemas.microsoft.com/office/drawing/2014/main" id="{1DD3D8B3-D533-DEA3-5365-8FA8041231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6625" y="2753139"/>
            <a:ext cx="2216187" cy="19569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451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242389" y="4939748"/>
            <a:ext cx="4640688"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الأخلاقيات المهنية للعمل الإعلامي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السابعة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0200" y="1942753"/>
            <a:ext cx="8508437"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الأخلاقيات المهنية للعمل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عرفها قاموس الصحافة والإعلام بأنها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القواعد المتعلقة بالسلوك المهني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وضعتها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مهنة منظمة لكافة أعضائها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تحدد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هذه القواعد وتراقب تطبيقها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تسهر على احترامها.</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 وآداب جماعية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واجبات مكملة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a:t>
            </a:r>
            <a:r>
              <a:rPr lang="ar-EG" sz="3200" u="sng"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ُعوضة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للتشريع وتطبيقاته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قبل القضاء، وهذه الأخلاق المهنية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تنبع أساسًا من الأهداف النبيلة للمهنة وشرف الكلمة وتحقيق المصلحة العامة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4128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009653"/>
            <a:ext cx="5803669"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المعجم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فأخلاقيات الصحافة والإعلام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أخلاقي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ويعتبر هذا المفهوم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أهم الأسس التي تقوم عليها نظرية المسئولية الاجتماعية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ولكن بالرغم من ذلك فإن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هذا المفهوم مازال محل جدل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يرى الكثيرون من الباحثين والصحفيين في العالم الغربي أنها وسيلة لفرض قيود جديدة على حرية الصحافة.</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Ethics In Using Social Media. Is It Necessary? | Zahir Malaysia Blog">
            <a:extLst>
              <a:ext uri="{FF2B5EF4-FFF2-40B4-BE49-F238E27FC236}">
                <a16:creationId xmlns:a16="http://schemas.microsoft.com/office/drawing/2014/main" id="{CA5945A3-F80A-9F8D-2038-D65CBCC00D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26" r="8748" b="16217"/>
          <a:stretch/>
        </p:blipFill>
        <p:spPr bwMode="auto">
          <a:xfrm>
            <a:off x="7742584" y="2653744"/>
            <a:ext cx="2349066" cy="20176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911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0504" y="1900321"/>
            <a:ext cx="8543129"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إذن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عبارة عن تعليمات وممارسات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تتجمع في شعارات أو قواعد تضعها المهنة نفسها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المؤسسة الإعلامية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الإعلاميون أنفسهم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مُلزمة أخلاقيًا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إنما ل</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تملك أي جهاز إداري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نادرًا ما تكون مصحوبة بعقوبات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فالأخلاقيات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تهدف إلى أن يكون الأداء المهني وفق قواعد أخلاقية محددة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(فلا يكون هذا الأداء منافياً لهذه القواعد)، بحيث يتم القيام بالأعمال المسموح بها أخلاقيًا، وإلا كان الأداء غير سليم من المنظور الأخلاقي.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3735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69238" y="2039995"/>
            <a:ext cx="5803669" cy="3416320"/>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وتعد مسألة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العمل الإعلامي هامة جدًا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مسئولية مجتمعية كبرى</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واقعة بالأساس على الإعلامي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نفسه ووعيه بالعمل الإعلامي ورسالته المجتمعية السامية وضميره المهني الصرف، ومدى تمسكه بما تفرضه عليه هذه المهنة من مهام.</a:t>
            </a:r>
            <a:endParaRPr lang="en-US" sz="44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Saving the News: Ethics and the Fight for the Future of Journalism -  Ethical Journalism Network">
            <a:extLst>
              <a:ext uri="{FF2B5EF4-FFF2-40B4-BE49-F238E27FC236}">
                <a16:creationId xmlns:a16="http://schemas.microsoft.com/office/drawing/2014/main" id="{9CA37508-04F1-6DF5-8B36-D2F060DC94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0383" y="2688191"/>
            <a:ext cx="2315817" cy="21199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305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8" y="2298411"/>
            <a:ext cx="5803669"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وإذا كانت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الأخلاقيات تشغل المساحة المتروكة حرة من القانون،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فإنه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قد يحدث أحياناً أن تستبق القانون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لا سيما في المجالات العذراء أو الجديدة التي هي بحاجة لأخلاق ترافق الممارسات المستجدة.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descr="Social Media Ethics">
            <a:extLst>
              <a:ext uri="{FF2B5EF4-FFF2-40B4-BE49-F238E27FC236}">
                <a16:creationId xmlns:a16="http://schemas.microsoft.com/office/drawing/2014/main" id="{88EB9C9C-521A-7043-63D0-037AB686E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0330" y="2701711"/>
            <a:ext cx="2224709" cy="1974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500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69238" y="2298409"/>
            <a:ext cx="5803669"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ويشير الباحثون إلى أن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وجود الأخلاقيات المهنية يفترض قيام ثلاثة شروط</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إرادة هذه المجموعة أن تحدد لنفسها سلوكاً أخلاقياً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ممارستها لعملها إزاء ما يعد في المجتمع جيداً وسيئاً.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Safe and Sound - Social Media Ethics in a Changing World">
            <a:extLst>
              <a:ext uri="{FF2B5EF4-FFF2-40B4-BE49-F238E27FC236}">
                <a16:creationId xmlns:a16="http://schemas.microsoft.com/office/drawing/2014/main" id="{C109750D-9B71-5505-8DCC-592A51A0EB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862471"/>
            <a:ext cx="2150145" cy="17657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510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8933" y="2169197"/>
            <a:ext cx="5803669"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ولهذه الغاية تُسن مجموعة قواعد معلنة أو ضمنية تكفل هذا السلوك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يجب أن تحترم من الجميع بلا استثناء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وتفرض آلية للرقابة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تجعل هذه القواعد تؤثر سلباً وإيجاباً، كأن يُطرد من المجموعة من لا يحترمها.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Why is Ethics a Necessary Part of Modern Data Collection &amp; Analysis? | UNSW  Online">
            <a:extLst>
              <a:ext uri="{FF2B5EF4-FFF2-40B4-BE49-F238E27FC236}">
                <a16:creationId xmlns:a16="http://schemas.microsoft.com/office/drawing/2014/main" id="{8AA3A4FA-5B10-4A52-4203-DDD2D1683B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692600"/>
            <a:ext cx="2249535" cy="19927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7168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5677" y="1741818"/>
            <a:ext cx="5803669"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نلاحظ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الشرطان الأولان يتوجب إيجادهما داخل  المجموعة المعنية ومن قبل</a:t>
            </a:r>
            <a:r>
              <a:rPr lang="ar-EG" sz="32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أعضاء المجموعة.</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إنما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الشرط الثالث يتطلب أناسًا لديهم مسافة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محايدين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وهذا يتم من خلال إيجاد لجنة من العقلاء أو من خلال نظام تنظيم ذاتي يولد العقوبة بسبب النتائج التي يسببها التصرف المنحرف.</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22" name="Picture 2" descr="How can ethics, diversity and participative values be embedded into an  artificial intelligence system?">
            <a:extLst>
              <a:ext uri="{FF2B5EF4-FFF2-40B4-BE49-F238E27FC236}">
                <a16:creationId xmlns:a16="http://schemas.microsoft.com/office/drawing/2014/main" id="{A81AD08C-FFF1-C9A4-4ED1-FDF3AB96DA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4266" y="2832651"/>
            <a:ext cx="2353892" cy="1983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2163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646331"/>
          </a:xfrm>
          <a:prstGeom prst="rect">
            <a:avLst/>
          </a:prstGeom>
          <a:noFill/>
        </p:spPr>
        <p:txBody>
          <a:bodyPr wrap="square" rtlCol="0">
            <a:spAutoFit/>
          </a:bodyPr>
          <a:lstStyle/>
          <a:p>
            <a:pPr algn="ctr"/>
            <a:r>
              <a:rPr lang="ar-SA" sz="3600" b="1" dirty="0">
                <a:solidFill>
                  <a:schemeClr val="bg1"/>
                </a:solidFill>
                <a:latin typeface="Sakkal Majalla" panose="02000000000000000000" pitchFamily="2" charset="-78"/>
                <a:cs typeface="Sakkal Majalla" panose="02000000000000000000" pitchFamily="2" charset="-78"/>
              </a:rPr>
              <a:t>أهمية الأخلاقيات للعمل الإعلامي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السابعة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713403"/>
            <a:ext cx="834351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يكتمل سير الحياة الإنسانية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بانتظام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بضوابط سلوكية تنظم علاقة الناس</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فيما بينهم،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تمثل الأخلاق أهم الضوابط التي حثت عليها التشريعات السماوية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والأخلاق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تعد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بمثابة دعامة أولى لحفظ الأمم والمجتمعات وضمان سيرها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الحكم على أية حضارة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ومدى تقدمها أو تدهورها هو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حكم على مدى التزامها بالأخلاق الفاضلة أو عدمه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أساس لصلاح جميع الأعمال والعبادات التي يقوم بها الفرد لتتحقق له السعادة في الدنيا والآخرة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بناء على ذلك فإن </a:t>
            </a:r>
            <a:r>
              <a:rPr lang="ar-SA" sz="3000" dirty="0">
                <a:solidFill>
                  <a:schemeClr val="accent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أهمية الأخلاقيات تتفرع لتشمل المؤسسة والفرد والمجتمع</a:t>
            </a:r>
            <a:r>
              <a:rPr lang="ar-SA"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وهو ما </a:t>
            </a:r>
            <a:r>
              <a:rPr lang="ar-SA" sz="30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سيتضح فيما يلي</a:t>
            </a:r>
            <a:r>
              <a:rPr lang="ar-EG"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08335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71546" y="1673061"/>
            <a:ext cx="5615608"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أهمية الأخلاقيات على مستوى المؤسسة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تتحدد أهمية وفوائد الأخلاق في مجال العمل في:</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المنظمة قد تتكلف الكثير نتيجة تجاهلها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الالتزام بالمعايير الأخلاقية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وبالتالي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يأتي التصرف الأخلاقي ليضع المنظمة في مواجهة الكثير من الدعاوي القضائية وغيرها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How far is too far?: Legal &amp; Ethical Boundaries of Journalism">
            <a:extLst>
              <a:ext uri="{FF2B5EF4-FFF2-40B4-BE49-F238E27FC236}">
                <a16:creationId xmlns:a16="http://schemas.microsoft.com/office/drawing/2014/main" id="{2AAED867-69FC-ABA1-9967-9CADF7B029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27" y="2782957"/>
            <a:ext cx="2160106" cy="18735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0768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04944" y="1840948"/>
            <a:ext cx="5239303"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تعزيز سمعة المنظمة على صعيد البيئة المحلية والإقليمية والدولية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وهذا له مردود ايجابي على المنظمة.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الحصول على شهادات عالمية وامتيازات 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ويقترن بالتزام المنظمة بالعديد من المعايير الأخلاقية، في إطار الإنتاج والتوزيع والاستخدام والاعتراف بالخصوصيات والعمل الصادق والثقة المتبادلة ودقة وصحة المعلومات.</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Big Data funnel - Stone Bond Technologies">
            <a:extLst>
              <a:ext uri="{FF2B5EF4-FFF2-40B4-BE49-F238E27FC236}">
                <a16:creationId xmlns:a16="http://schemas.microsoft.com/office/drawing/2014/main" id="{92E8DCFC-9DE0-D65F-E2D3-37DFCD8820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382" y="2639955"/>
            <a:ext cx="2691641" cy="2430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8740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9593" y="1710989"/>
            <a:ext cx="5619802"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*أهمية الأخلاقيات على مستوى الفرد والمجتمع:</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إن الالتزام بأخلاقيات العمل يُسهم في:</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تحسين المجتمع بصفة عامة، إذ تقل الممارسات غير العادلة، ويتمتع الناس بتكافؤ الفرص، ويجني كل إنسان ثمرة جهده، أو يلقى جزاء تقصيره.</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تسند الأعمال للأكثر كفاءة وعلماً، وتوجه الموارد لما هو أنفع، وتضيق الخناق على المحتالين والانتهازيين، وتوسع الفرص أمام المجتهدين.</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A Beginner's Guide to Data Ethics | by Big Data at Berkeley | Aug, 2020 |  Medium | Big Data at Berkeley">
            <a:extLst>
              <a:ext uri="{FF2B5EF4-FFF2-40B4-BE49-F238E27FC236}">
                <a16:creationId xmlns:a16="http://schemas.microsoft.com/office/drawing/2014/main" id="{00F74194-C0EB-61E2-5043-883156ED0B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2478" y="2892283"/>
            <a:ext cx="2381250" cy="17811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3731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7" y="1860841"/>
            <a:ext cx="561980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دعم الرضى والاستقرار الاجتماعيين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غالبية الناس</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يسود العدل ويحصل كل ذي حق على حقه، مما يجعل غالبية الناس في حالة رضا، واستقرار.</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4-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توفر بيئة مواتية لروح الفريق وزيادة الإنتاجية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ما يعود بالفائدة على الجميع.</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5-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زيادة ثقة الفرد بنفسه وثقته بالمنظمة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ويقلل القلق والتوتر بين الأفراد.</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Media Ethics Stock Vector Illustration and Royalty Free Media Ethics Clipart">
            <a:extLst>
              <a:ext uri="{FF2B5EF4-FFF2-40B4-BE49-F238E27FC236}">
                <a16:creationId xmlns:a16="http://schemas.microsoft.com/office/drawing/2014/main" id="{D520EAE8-F361-C7FD-A553-E42B17F73F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27" y="2673626"/>
            <a:ext cx="2298858" cy="1977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2187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3" y="2237452"/>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6-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تقلل تعريض المؤسسات للخطر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لأن المخالفات، والجرائم، والمنازعات تقل؛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إذ يتمسك الجميع بالقانون الذي هو أولا وأخير قيمة أخلاقية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7- إن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وجود مواثيق أخلاقية معلنة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يوفر المرجع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يحتكم إليه الناس</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ليقرروا السلوك الواجب، أو ليحكموا على السلوك الذي وقع فعلا.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74" name="Picture 2" descr="Media Ethics Stock Vector Illustration and Royalty Free Media Ethics Clipart">
            <a:extLst>
              <a:ext uri="{FF2B5EF4-FFF2-40B4-BE49-F238E27FC236}">
                <a16:creationId xmlns:a16="http://schemas.microsoft.com/office/drawing/2014/main" id="{85CEB5E3-FEAD-4DED-90BE-66DD11D90C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098" y="2733261"/>
            <a:ext cx="2216012" cy="20069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2539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6" y="1634644"/>
            <a:ext cx="5619802"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ويلخص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عبد الرازق الدليمي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أهمية الأخلاقيات للعمل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أربع نقاط هي كالتالي:</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 الناجح والموضوعي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يحتاج دائماً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القوانين ورقابة الحكومة لتنظيم مهنته،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فهناك أيضًا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الدوافع والرقابة الذاتية وأخلاقيات المهنة كضوابط العمل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فأهمية أخلاقيات المهنة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ترجع لكونها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تعد بمثابة وجيهات داخلية لقرارات المهني في مختلف المواقف والموضوعات التي يواجهها أثناء عمله المهني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2" descr="Media Agencies Aim to Make Data Practices Less Creepy">
            <a:extLst>
              <a:ext uri="{FF2B5EF4-FFF2-40B4-BE49-F238E27FC236}">
                <a16:creationId xmlns:a16="http://schemas.microsoft.com/office/drawing/2014/main" id="{7C5CD33A-31EA-C9B8-7B06-EEA500B836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6098" y="2797865"/>
            <a:ext cx="2485640" cy="17443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6849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76699"/>
            <a:ext cx="5387009"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المهنة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من المبادئ والقيم المنظمة لما هو صحيح وموضوعي في العمل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تعتمد على مجموعة منتقاه من المبادئ الموجهة للسلوك الأخلاقي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وهذه المبادئ مهمة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للمؤسسات الإعلامية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خاصة 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وقت الأزمات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وتستهدف هذه المبادئ تشكيل ذاتية المؤسسة الإعلامية أو الجماعة المهنية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06A2417-0548-FF74-10AD-CE9B88D6E54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746" name="Picture 2" descr="OPINION | Why are social media platforms becoming our moral champions? |  News24">
            <a:extLst>
              <a:ext uri="{FF2B5EF4-FFF2-40B4-BE49-F238E27FC236}">
                <a16:creationId xmlns:a16="http://schemas.microsoft.com/office/drawing/2014/main" id="{22BCFEED-87CF-29E5-8101-026A9B35C7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4347" y="2653839"/>
            <a:ext cx="2572498" cy="20274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5250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127" y="2011446"/>
            <a:ext cx="8432968"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المهنة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تفرض أن الرقابة يجب أن تكون ذاتية والرادع أيضًا ذاتي،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فالإعلامي أو الصحفي ذو الضمير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يحرص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انتقاء</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معلوماته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وأخباره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مصادر موثوقة عالية المصداقية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يكسب فيها ثقة الجمهور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فشعور الإعلامي بالمسئولية لا يمكن أن يفرض بحكم القانون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بل تأتي من الرقابة الذاتية لنفسه والتزامه بمعايير المهنة الرفيعة،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فكلما كان الإعلامي متفانياً في مهنته محباً لها ملتزم بقوانينها حصل على احترام وثقة الآخرين سواء داخل المنشأة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(الزملاء والمسؤولين)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خارجها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(الجمهور المتلقين له ولأعماله).</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29798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644838"/>
            <a:ext cx="5659951" cy="206210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4-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 يكون مسئولًا تجاه العديد من الجهات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فهو مسؤول بالدرجة الأولى أمام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نفسه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ثمة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الجمهور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والمعلنين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والملاك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للوسيلة الإعلامية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وزملائه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وأخيرًا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770" name="Picture 2" descr="Data Science: Integrity and Ethics for Researchers in Derivative Pricing">
            <a:extLst>
              <a:ext uri="{FF2B5EF4-FFF2-40B4-BE49-F238E27FC236}">
                <a16:creationId xmlns:a16="http://schemas.microsoft.com/office/drawing/2014/main" id="{51E9ED9E-0BE2-14C9-A0C7-DCCDFF3B71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3314" y="2639454"/>
            <a:ext cx="2276061" cy="20873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616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339548" y="2668620"/>
            <a:ext cx="7517576" cy="2739211"/>
          </a:xfrm>
          <a:prstGeom prst="rect">
            <a:avLst/>
          </a:prstGeom>
          <a:noFill/>
        </p:spPr>
        <p:txBody>
          <a:bodyPr wrap="square" rtlCol="0">
            <a:spAutoFit/>
          </a:bodyPr>
          <a:lstStyle/>
          <a:p>
            <a:pPr algn="ctr" rtl="1"/>
            <a:r>
              <a:rPr lang="ar-EG" sz="36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4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الإعلام.. والأخلاق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الأخلاق.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هي الأخلاقيات المهنية؟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الأخلاقيات المهنية للعمل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الأخلاقيات للعمل الإعلامي. </a:t>
            </a:r>
          </a:p>
        </p:txBody>
      </p:sp>
      <p:sp>
        <p:nvSpPr>
          <p:cNvPr id="7" name="TextBox 6">
            <a:extLst>
              <a:ext uri="{FF2B5EF4-FFF2-40B4-BE49-F238E27FC236}">
                <a16:creationId xmlns:a16="http://schemas.microsoft.com/office/drawing/2014/main" id="{E0E104E5-E4DF-EB25-BB78-9354438259B5}"/>
              </a:ext>
            </a:extLst>
          </p:cNvPr>
          <p:cNvSpPr txBox="1"/>
          <p:nvPr/>
        </p:nvSpPr>
        <p:spPr>
          <a:xfrm>
            <a:off x="4262923" y="845651"/>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السابعة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SharePoint List Formatting">
            <a:extLst>
              <a:ext uri="{FF2B5EF4-FFF2-40B4-BE49-F238E27FC236}">
                <a16:creationId xmlns:a16="http://schemas.microsoft.com/office/drawing/2014/main" id="{87C47830-A7A6-AEE4-3C57-E8E03F8F42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319" y="2960824"/>
            <a:ext cx="2386220" cy="220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499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فتحي حسين عامر،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إعلام بدون أخلاق.. قواعد وأخلاقيات العمل الصحفي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السابعة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11732</TotalTime>
  <Words>2653</Words>
  <Application>Microsoft Office PowerPoint</Application>
  <PresentationFormat>Widescreen</PresentationFormat>
  <Paragraphs>168</Paragraphs>
  <Slides>49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39</cp:revision>
  <dcterms:created xsi:type="dcterms:W3CDTF">2023-04-29T09:08:23Z</dcterms:created>
  <dcterms:modified xsi:type="dcterms:W3CDTF">2023-09-24T13:29:28Z</dcterms:modified>
</cp:coreProperties>
</file>