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Default Extension="jpg" ContentType="image/jpg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rgbClr val="221F1F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rgbClr val="221F1F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rgbClr val="221F1F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09264" y="273177"/>
            <a:ext cx="6173470" cy="3098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1" i="0">
                <a:solidFill>
                  <a:srgbClr val="221F1F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45668" y="1768805"/>
            <a:ext cx="10900663" cy="21996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https://corporatefinanceinstitute.com/resources/knowledge/finance/fixed-vs-pegged-exchange-rates/" TargetMode="External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https://www.bloomberg.com/markets/rates-bonds/government-bonds/us" TargetMode="External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/Relationships>

</file>

<file path=ppt/slides/_rels/slide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5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5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4885" y="6635630"/>
              <a:ext cx="35253" cy="3524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2191998" cy="685799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200202"/>
              <a:ext cx="12191999" cy="265779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31519" y="4963667"/>
              <a:ext cx="1699260" cy="15240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422148"/>
              <a:ext cx="6601968" cy="197103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292596" y="3078530"/>
              <a:ext cx="5882640" cy="1034745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645668" y="561543"/>
            <a:ext cx="430339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FFFFFF"/>
                </a:solidFill>
                <a:latin typeface="Times New Roman"/>
                <a:cs typeface="Times New Roman"/>
              </a:rPr>
              <a:t>Monetary</a:t>
            </a:r>
            <a:r>
              <a:rPr dirty="0" sz="2400" spc="-3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Times New Roman"/>
                <a:cs typeface="Times New Roman"/>
              </a:rPr>
              <a:t>policy</a:t>
            </a:r>
            <a:r>
              <a:rPr dirty="0" sz="2400" spc="-4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Times New Roman"/>
                <a:cs typeface="Times New Roman"/>
              </a:rPr>
              <a:t>&amp;</a:t>
            </a:r>
            <a:r>
              <a:rPr dirty="0" sz="2400" spc="-1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spc="-5" b="1">
                <a:solidFill>
                  <a:srgbClr val="FFFFFF"/>
                </a:solidFill>
                <a:latin typeface="Times New Roman"/>
                <a:cs typeface="Times New Roman"/>
              </a:rPr>
              <a:t>Interest</a:t>
            </a:r>
            <a:r>
              <a:rPr dirty="0" sz="2400" spc="-2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Times New Roman"/>
                <a:cs typeface="Times New Roman"/>
              </a:rPr>
              <a:t>rates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645668" y="1129029"/>
            <a:ext cx="136271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5" b="0">
                <a:solidFill>
                  <a:srgbClr val="FF9417"/>
                </a:solidFill>
                <a:latin typeface="Calibri"/>
                <a:cs typeface="Calibri"/>
              </a:rPr>
              <a:t>Lecture</a:t>
            </a:r>
            <a:r>
              <a:rPr dirty="0" sz="2800" spc="-65" b="0">
                <a:solidFill>
                  <a:srgbClr val="FF9417"/>
                </a:solidFill>
                <a:latin typeface="Calibri"/>
                <a:cs typeface="Calibri"/>
              </a:rPr>
              <a:t> </a:t>
            </a:r>
            <a:r>
              <a:rPr dirty="0" sz="2800" spc="-5" b="0">
                <a:solidFill>
                  <a:srgbClr val="FF9417"/>
                </a:solidFill>
                <a:latin typeface="Calibri"/>
                <a:cs typeface="Calibri"/>
              </a:rPr>
              <a:t>2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45668" y="1768805"/>
            <a:ext cx="9436100" cy="21996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5">
                <a:solidFill>
                  <a:srgbClr val="23A9E0"/>
                </a:solidFill>
                <a:latin typeface="Calibri"/>
                <a:cs typeface="Calibri"/>
              </a:rPr>
              <a:t>Prepared</a:t>
            </a:r>
            <a:r>
              <a:rPr dirty="0" sz="2800" spc="10">
                <a:solidFill>
                  <a:srgbClr val="23A9E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23A9E0"/>
                </a:solidFill>
                <a:latin typeface="Calibri"/>
                <a:cs typeface="Calibri"/>
              </a:rPr>
              <a:t>by</a:t>
            </a:r>
            <a:r>
              <a:rPr dirty="0" sz="2800" spc="-5">
                <a:solidFill>
                  <a:srgbClr val="23A9E0"/>
                </a:solidFill>
                <a:latin typeface="Calibri"/>
                <a:cs typeface="Calibri"/>
              </a:rPr>
              <a:t> </a:t>
            </a:r>
            <a:r>
              <a:rPr dirty="0" sz="2800" spc="-100">
                <a:solidFill>
                  <a:srgbClr val="23A9E0"/>
                </a:solidFill>
                <a:latin typeface="Calibri"/>
                <a:cs typeface="Calibri"/>
              </a:rPr>
              <a:t>Dr.</a:t>
            </a:r>
            <a:r>
              <a:rPr dirty="0" sz="2800" spc="5">
                <a:solidFill>
                  <a:srgbClr val="23A9E0"/>
                </a:solidFill>
                <a:latin typeface="Calibri"/>
                <a:cs typeface="Calibri"/>
              </a:rPr>
              <a:t> </a:t>
            </a:r>
            <a:r>
              <a:rPr dirty="0" sz="2800" spc="-25">
                <a:solidFill>
                  <a:srgbClr val="23A9E0"/>
                </a:solidFill>
                <a:latin typeface="Calibri"/>
                <a:cs typeface="Calibri"/>
              </a:rPr>
              <a:t>Walaa</a:t>
            </a:r>
            <a:r>
              <a:rPr dirty="0" sz="2800" spc="-10">
                <a:solidFill>
                  <a:srgbClr val="23A9E0"/>
                </a:solidFill>
                <a:latin typeface="Calibri"/>
                <a:cs typeface="Calibri"/>
              </a:rPr>
              <a:t> Mohamed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950">
              <a:latin typeface="Calibri"/>
              <a:cs typeface="Calibri"/>
            </a:endParaRPr>
          </a:p>
          <a:p>
            <a:pPr marL="6047740">
              <a:lnSpc>
                <a:spcPct val="100000"/>
              </a:lnSpc>
            </a:pPr>
            <a:r>
              <a:rPr dirty="0" sz="2800" spc="-5">
                <a:solidFill>
                  <a:srgbClr val="FFFFFF"/>
                </a:solidFill>
                <a:latin typeface="Calibri"/>
                <a:cs typeface="Calibri"/>
              </a:rPr>
              <a:t>MGM</a:t>
            </a:r>
            <a:r>
              <a:rPr dirty="0" sz="2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Calibri"/>
                <a:cs typeface="Calibri"/>
              </a:rPr>
              <a:t>237</a:t>
            </a:r>
            <a:endParaRPr sz="2800">
              <a:latin typeface="Calibri"/>
              <a:cs typeface="Calibri"/>
            </a:endParaRPr>
          </a:p>
          <a:p>
            <a:pPr marL="6047740">
              <a:lnSpc>
                <a:spcPct val="100000"/>
              </a:lnSpc>
              <a:spcBef>
                <a:spcPts val="5"/>
              </a:spcBef>
            </a:pPr>
            <a:r>
              <a:rPr dirty="0" sz="2800" spc="-15">
                <a:solidFill>
                  <a:srgbClr val="FFFFFF"/>
                </a:solidFill>
                <a:latin typeface="Calibri"/>
                <a:cs typeface="Calibri"/>
              </a:rPr>
              <a:t>Introduction</a:t>
            </a:r>
            <a:r>
              <a:rPr dirty="0" sz="2800" spc="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2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2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FFFF"/>
                </a:solidFill>
                <a:latin typeface="Calibri"/>
                <a:cs typeface="Calibri"/>
              </a:rPr>
              <a:t>Finance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95521" y="12319"/>
            <a:ext cx="4591050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>
                <a:solidFill>
                  <a:srgbClr val="2E5496"/>
                </a:solidFill>
              </a:rPr>
              <a:t>LEARNING</a:t>
            </a:r>
            <a:r>
              <a:rPr dirty="0" sz="3000" spc="-90">
                <a:solidFill>
                  <a:srgbClr val="2E5496"/>
                </a:solidFill>
              </a:rPr>
              <a:t> </a:t>
            </a:r>
            <a:r>
              <a:rPr dirty="0" sz="3000">
                <a:solidFill>
                  <a:srgbClr val="2E5496"/>
                </a:solidFill>
              </a:rPr>
              <a:t>OBJECTIVES</a:t>
            </a:r>
            <a:endParaRPr sz="3000"/>
          </a:p>
        </p:txBody>
      </p:sp>
      <p:sp>
        <p:nvSpPr>
          <p:cNvPr id="3" name="object 3"/>
          <p:cNvSpPr txBox="1"/>
          <p:nvPr/>
        </p:nvSpPr>
        <p:spPr>
          <a:xfrm>
            <a:off x="184810" y="655446"/>
            <a:ext cx="11570335" cy="59480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After</a:t>
            </a:r>
            <a:r>
              <a:rPr dirty="0" sz="2600" spc="-2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studying</a:t>
            </a:r>
            <a:r>
              <a:rPr dirty="0" sz="2600" spc="-1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this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lecture,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you</a:t>
            </a:r>
            <a:r>
              <a:rPr dirty="0" sz="2600" spc="-1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should</a:t>
            </a:r>
            <a:r>
              <a:rPr dirty="0" sz="2600" spc="-1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be</a:t>
            </a:r>
            <a:r>
              <a:rPr dirty="0" sz="2600" spc="-1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able</a:t>
            </a:r>
            <a:r>
              <a:rPr dirty="0" sz="2600" spc="-2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to</a:t>
            </a:r>
            <a:r>
              <a:rPr dirty="0" sz="2600" spc="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do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the following:</a:t>
            </a: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930"/>
              </a:spcBef>
              <a:tabLst>
                <a:tab pos="1113155" algn="l"/>
              </a:tabLst>
            </a:pP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LO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8.1	Understand</a:t>
            </a:r>
            <a:r>
              <a:rPr dirty="0" sz="2600" spc="-4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Monetary</a:t>
            </a:r>
            <a:r>
              <a:rPr dirty="0" sz="2600" spc="-3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policy</a:t>
            </a:r>
            <a:r>
              <a:rPr dirty="0" sz="2600" spc="-2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 spc="5">
                <a:solidFill>
                  <a:srgbClr val="C55A11"/>
                </a:solidFill>
                <a:latin typeface="Times New Roman"/>
                <a:cs typeface="Times New Roman"/>
              </a:rPr>
              <a:t>&amp;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 its</a:t>
            </a:r>
            <a:r>
              <a:rPr dirty="0" sz="2600" spc="-1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tools.</a:t>
            </a:r>
            <a:endParaRPr sz="2600">
              <a:latin typeface="Times New Roman"/>
              <a:cs typeface="Times New Roman"/>
            </a:endParaRPr>
          </a:p>
          <a:p>
            <a:pPr marL="12700" marR="873125">
              <a:lnSpc>
                <a:spcPct val="130000"/>
              </a:lnSpc>
              <a:spcBef>
                <a:spcPts val="1010"/>
              </a:spcBef>
            </a:pP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LO</a:t>
            </a:r>
            <a:r>
              <a:rPr dirty="0" sz="2600" spc="-1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8.2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 Describe</a:t>
            </a:r>
            <a:r>
              <a:rPr dirty="0" sz="2600" spc="-1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 spc="5">
                <a:solidFill>
                  <a:srgbClr val="C55A11"/>
                </a:solidFill>
                <a:latin typeface="Times New Roman"/>
                <a:cs typeface="Times New Roman"/>
              </a:rPr>
              <a:t>how</a:t>
            </a:r>
            <a:r>
              <a:rPr dirty="0" sz="2600" spc="-2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interest</a:t>
            </a:r>
            <a:r>
              <a:rPr dirty="0" sz="2600" spc="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rates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 change</a:t>
            </a:r>
            <a:r>
              <a:rPr dirty="0" sz="2600" spc="-2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in</a:t>
            </a:r>
            <a:r>
              <a:rPr dirty="0" sz="2600" spc="-1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response</a:t>
            </a:r>
            <a:r>
              <a:rPr dirty="0" sz="2600" spc="-1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to</a:t>
            </a:r>
            <a:r>
              <a:rPr dirty="0" sz="2600" spc="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shifts</a:t>
            </a:r>
            <a:r>
              <a:rPr dirty="0" sz="2600" spc="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in</a:t>
            </a:r>
            <a:r>
              <a:rPr dirty="0" sz="2600" spc="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the</a:t>
            </a:r>
            <a:r>
              <a:rPr dirty="0" sz="2600" spc="-1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supply</a:t>
            </a:r>
            <a:r>
              <a:rPr dirty="0" sz="2600" spc="-1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and </a:t>
            </a:r>
            <a:r>
              <a:rPr dirty="0" sz="2600" spc="-63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demand</a:t>
            </a:r>
            <a:r>
              <a:rPr dirty="0" sz="2600" spc="-1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for</a:t>
            </a:r>
            <a:r>
              <a:rPr dirty="0" sz="2600" spc="-1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loanable</a:t>
            </a:r>
            <a:r>
              <a:rPr dirty="0" sz="2600" spc="-3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funds.</a:t>
            </a: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935"/>
              </a:spcBef>
            </a:pP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LO</a:t>
            </a:r>
            <a:r>
              <a:rPr dirty="0" sz="2600" spc="-1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8.3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Identify</a:t>
            </a:r>
            <a:r>
              <a:rPr dirty="0" sz="2600" spc="-2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the</a:t>
            </a:r>
            <a:r>
              <a:rPr dirty="0" sz="2600" spc="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major</a:t>
            </a:r>
            <a:r>
              <a:rPr dirty="0" sz="2600" spc="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components</a:t>
            </a:r>
            <a:r>
              <a:rPr dirty="0" sz="2600" spc="-3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of</a:t>
            </a:r>
            <a:r>
              <a:rPr dirty="0" sz="2600" spc="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market interest</a:t>
            </a:r>
            <a:r>
              <a:rPr dirty="0" sz="2600" spc="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rates.</a:t>
            </a: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930"/>
              </a:spcBef>
            </a:pP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LO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8.4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Describe</a:t>
            </a:r>
            <a:r>
              <a:rPr dirty="0" sz="2600" spc="-1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the</a:t>
            </a:r>
            <a:r>
              <a:rPr dirty="0" sz="2600" spc="-1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types of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U.S.</a:t>
            </a:r>
            <a:r>
              <a:rPr dirty="0" sz="2600" spc="-4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 spc="-15">
                <a:solidFill>
                  <a:srgbClr val="C55A11"/>
                </a:solidFill>
                <a:latin typeface="Times New Roman"/>
                <a:cs typeface="Times New Roman"/>
              </a:rPr>
              <a:t>Treasury</a:t>
            </a:r>
            <a:r>
              <a:rPr dirty="0" sz="2600" spc="-2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marketable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 &amp;</a:t>
            </a:r>
            <a:r>
              <a:rPr dirty="0" sz="2600" spc="1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non-marketable</a:t>
            </a:r>
            <a:r>
              <a:rPr dirty="0" sz="2600" spc="-3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securities.</a:t>
            </a:r>
            <a:endParaRPr sz="2600">
              <a:latin typeface="Times New Roman"/>
              <a:cs typeface="Times New Roman"/>
            </a:endParaRPr>
          </a:p>
          <a:p>
            <a:pPr marL="12700" marR="5080">
              <a:lnSpc>
                <a:spcPct val="130100"/>
              </a:lnSpc>
              <a:spcBef>
                <a:spcPts val="1005"/>
              </a:spcBef>
            </a:pP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LO 8.5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Deﬁne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the term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structure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of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interest rates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and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describe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the three theories used to </a:t>
            </a:r>
            <a:r>
              <a:rPr dirty="0" sz="2600" spc="-63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explain</a:t>
            </a:r>
            <a:r>
              <a:rPr dirty="0" sz="2600" spc="-2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the</a:t>
            </a:r>
            <a:r>
              <a:rPr dirty="0" sz="2600" spc="-2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term</a:t>
            </a:r>
            <a:r>
              <a:rPr dirty="0" sz="2600" spc="-1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structure.</a:t>
            </a: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935"/>
              </a:spcBef>
            </a:pP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LO</a:t>
            </a:r>
            <a:r>
              <a:rPr dirty="0" sz="2600" spc="-1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8.6</a:t>
            </a:r>
            <a:r>
              <a:rPr dirty="0" sz="2600" spc="-1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Describe</a:t>
            </a:r>
            <a:r>
              <a:rPr dirty="0" sz="2600" spc="-2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the</a:t>
            </a:r>
            <a:r>
              <a:rPr dirty="0" sz="2600" spc="-2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various</a:t>
            </a:r>
            <a:r>
              <a:rPr dirty="0" sz="2600" spc="-2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types</a:t>
            </a:r>
            <a:r>
              <a:rPr dirty="0" sz="2600" spc="-1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of</a:t>
            </a:r>
            <a:r>
              <a:rPr dirty="0" sz="2600" spc="-1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inﬂation.</a:t>
            </a: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935"/>
              </a:spcBef>
            </a:pP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LO</a:t>
            </a:r>
            <a:r>
              <a:rPr dirty="0" sz="2600" spc="-1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8.7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 Describe</a:t>
            </a:r>
            <a:r>
              <a:rPr dirty="0" sz="2600" spc="-1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default</a:t>
            </a:r>
            <a:r>
              <a:rPr dirty="0" sz="2600" spc="-2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risk</a:t>
            </a:r>
            <a:r>
              <a:rPr dirty="0" sz="2600" spc="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and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default</a:t>
            </a:r>
            <a:r>
              <a:rPr dirty="0" sz="2600" spc="-2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risk</a:t>
            </a:r>
            <a:r>
              <a:rPr dirty="0" sz="2600">
                <a:solidFill>
                  <a:srgbClr val="C55A11"/>
                </a:solidFill>
                <a:latin typeface="Times New Roman"/>
                <a:cs typeface="Times New Roman"/>
              </a:rPr>
              <a:t> </a:t>
            </a:r>
            <a:r>
              <a:rPr dirty="0" sz="2600" spc="-5">
                <a:solidFill>
                  <a:srgbClr val="C55A11"/>
                </a:solidFill>
                <a:latin typeface="Times New Roman"/>
                <a:cs typeface="Times New Roman"/>
              </a:rPr>
              <a:t>premiums.</a:t>
            </a:r>
            <a:endParaRPr sz="2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62933" y="273177"/>
            <a:ext cx="3850004" cy="30988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60"/>
              </a:lnSpc>
            </a:pPr>
            <a:r>
              <a:rPr dirty="0" sz="2200" spc="-5" b="1">
                <a:latin typeface="Times New Roman"/>
                <a:cs typeface="Times New Roman"/>
              </a:rPr>
              <a:t>Understanding</a:t>
            </a:r>
            <a:r>
              <a:rPr dirty="0" sz="2200" spc="100" b="1">
                <a:latin typeface="Times New Roman"/>
                <a:cs typeface="Times New Roman"/>
              </a:rPr>
              <a:t> </a:t>
            </a:r>
            <a:r>
              <a:rPr dirty="0" sz="2200" spc="-5" b="1">
                <a:latin typeface="Times New Roman"/>
                <a:cs typeface="Times New Roman"/>
              </a:rPr>
              <a:t>Monetary</a:t>
            </a:r>
            <a:r>
              <a:rPr dirty="0" sz="2200" spc="60" b="1">
                <a:latin typeface="Times New Roman"/>
                <a:cs typeface="Times New Roman"/>
              </a:rPr>
              <a:t> </a:t>
            </a:r>
            <a:r>
              <a:rPr dirty="0" sz="2200" spc="-5" b="1">
                <a:latin typeface="Times New Roman"/>
                <a:cs typeface="Times New Roman"/>
              </a:rPr>
              <a:t>Policy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4810" y="662909"/>
            <a:ext cx="11758295" cy="55949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396875">
              <a:lnSpc>
                <a:spcPct val="140000"/>
              </a:lnSpc>
              <a:spcBef>
                <a:spcPts val="95"/>
              </a:spcBef>
            </a:pP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primary</a:t>
            </a:r>
            <a:r>
              <a:rPr dirty="0" sz="2200" spc="3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responsibility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of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Fed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is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formulate</a:t>
            </a:r>
            <a:r>
              <a:rPr dirty="0" sz="2200" spc="75">
                <a:latin typeface="Times New Roman"/>
                <a:cs typeface="Times New Roman"/>
              </a:rPr>
              <a:t> </a:t>
            </a:r>
            <a:r>
              <a:rPr dirty="0" sz="2200" spc="-5" b="1">
                <a:latin typeface="Times New Roman"/>
                <a:cs typeface="Times New Roman"/>
              </a:rPr>
              <a:t>monetary</a:t>
            </a:r>
            <a:r>
              <a:rPr dirty="0" sz="2200" spc="25" b="1">
                <a:latin typeface="Times New Roman"/>
                <a:cs typeface="Times New Roman"/>
              </a:rPr>
              <a:t> </a:t>
            </a:r>
            <a:r>
              <a:rPr dirty="0" sz="2200" spc="-5" b="1">
                <a:latin typeface="Times New Roman"/>
                <a:cs typeface="Times New Roman"/>
              </a:rPr>
              <a:t>policy</a:t>
            </a:r>
            <a:r>
              <a:rPr dirty="0" sz="2200" spc="-5">
                <a:latin typeface="Times New Roman"/>
                <a:cs typeface="Times New Roman"/>
              </a:rPr>
              <a:t>,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which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involves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regulating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 </a:t>
            </a:r>
            <a:r>
              <a:rPr dirty="0" sz="2200" spc="-53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growth of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the</a:t>
            </a:r>
            <a:r>
              <a:rPr dirty="0" sz="2200" spc="-1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supply </a:t>
            </a:r>
            <a:r>
              <a:rPr dirty="0" sz="2200" spc="-5">
                <a:latin typeface="Times New Roman"/>
                <a:cs typeface="Times New Roman"/>
              </a:rPr>
              <a:t>of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money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and, </a:t>
            </a:r>
            <a:r>
              <a:rPr dirty="0" sz="2200" spc="-5">
                <a:latin typeface="Times New Roman"/>
                <a:cs typeface="Times New Roman"/>
              </a:rPr>
              <a:t>therefore,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regulating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its cost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and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15">
                <a:latin typeface="Times New Roman"/>
                <a:cs typeface="Times New Roman"/>
              </a:rPr>
              <a:t>availability.</a:t>
            </a:r>
            <a:r>
              <a:rPr dirty="0" sz="2200" spc="3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By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exercising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its 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influence on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monetary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system</a:t>
            </a:r>
            <a:r>
              <a:rPr dirty="0" sz="2200" spc="-2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of the </a:t>
            </a:r>
            <a:r>
              <a:rPr dirty="0" sz="2200" spc="-5">
                <a:latin typeface="Times New Roman"/>
                <a:cs typeface="Times New Roman"/>
              </a:rPr>
              <a:t>United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States,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-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Fed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performs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unique</a:t>
            </a:r>
            <a:r>
              <a:rPr dirty="0" sz="2200" spc="-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and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important 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function:</a:t>
            </a:r>
            <a:r>
              <a:rPr dirty="0" sz="2200" spc="-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promoting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economic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15">
                <a:latin typeface="Times New Roman"/>
                <a:cs typeface="Times New Roman"/>
              </a:rPr>
              <a:t>stability.</a:t>
            </a: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6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dirty="0" sz="2200" spc="-5" b="1">
                <a:latin typeface="Times New Roman"/>
                <a:cs typeface="Times New Roman"/>
              </a:rPr>
              <a:t>Objectives</a:t>
            </a:r>
            <a:r>
              <a:rPr dirty="0" sz="2200" spc="10" b="1">
                <a:latin typeface="Times New Roman"/>
                <a:cs typeface="Times New Roman"/>
              </a:rPr>
              <a:t> </a:t>
            </a:r>
            <a:r>
              <a:rPr dirty="0" sz="2200" spc="-5" b="1">
                <a:latin typeface="Times New Roman"/>
                <a:cs typeface="Times New Roman"/>
              </a:rPr>
              <a:t>of Monetary</a:t>
            </a:r>
            <a:r>
              <a:rPr dirty="0" sz="2200" spc="-10" b="1">
                <a:latin typeface="Times New Roman"/>
                <a:cs typeface="Times New Roman"/>
              </a:rPr>
              <a:t> </a:t>
            </a:r>
            <a:r>
              <a:rPr dirty="0" sz="2200" spc="-5" b="1">
                <a:latin typeface="Times New Roman"/>
                <a:cs typeface="Times New Roman"/>
              </a:rPr>
              <a:t>Policy</a:t>
            </a:r>
            <a:endParaRPr sz="2200">
              <a:latin typeface="Times New Roman"/>
              <a:cs typeface="Times New Roman"/>
            </a:endParaRPr>
          </a:p>
          <a:p>
            <a:pPr marL="12700" marR="623570">
              <a:lnSpc>
                <a:spcPct val="140000"/>
              </a:lnSpc>
              <a:spcBef>
                <a:spcPts val="1000"/>
              </a:spcBef>
            </a:pP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primary</a:t>
            </a:r>
            <a:r>
              <a:rPr dirty="0" sz="2200" spc="3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objectives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of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monetary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policies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are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management</a:t>
            </a:r>
            <a:r>
              <a:rPr dirty="0" sz="2200" spc="5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of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inflation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or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unemployment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and </a:t>
            </a:r>
            <a:r>
              <a:rPr dirty="0" sz="2200" spc="-53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maintenance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of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u="heavy" sz="2200" spc="-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  <a:hlinkClick r:id="rId2"/>
              </a:rPr>
              <a:t>currency</a:t>
            </a:r>
            <a:r>
              <a:rPr dirty="0" u="heavy" sz="220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  <a:hlinkClick r:id="rId2"/>
              </a:rPr>
              <a:t> </a:t>
            </a:r>
            <a:r>
              <a:rPr dirty="0" u="heavy" sz="2200" spc="-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  <a:hlinkClick r:id="rId2"/>
              </a:rPr>
              <a:t>exchange rates</a:t>
            </a:r>
            <a:r>
              <a:rPr dirty="0" sz="2200" spc="-5">
                <a:latin typeface="Times New Roman"/>
                <a:cs typeface="Times New Roman"/>
              </a:rPr>
              <a:t>.</a:t>
            </a:r>
            <a:endParaRPr sz="22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1260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dirty="0" sz="2200" b="1" i="1">
                <a:latin typeface="Times New Roman"/>
                <a:cs typeface="Times New Roman"/>
              </a:rPr>
              <a:t>1.</a:t>
            </a:r>
            <a:r>
              <a:rPr dirty="0" sz="2200" spc="-35" b="1" i="1">
                <a:latin typeface="Times New Roman"/>
                <a:cs typeface="Times New Roman"/>
              </a:rPr>
              <a:t> </a:t>
            </a:r>
            <a:r>
              <a:rPr dirty="0" sz="2200" spc="-5" b="1" i="1">
                <a:latin typeface="Times New Roman"/>
                <a:cs typeface="Times New Roman"/>
              </a:rPr>
              <a:t>Inflation</a:t>
            </a:r>
            <a:endParaRPr sz="22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2050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dirty="0" sz="2200" spc="-5">
                <a:latin typeface="Times New Roman"/>
                <a:cs typeface="Times New Roman"/>
              </a:rPr>
              <a:t>Monetary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policies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can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target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inflation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levels.</a:t>
            </a:r>
            <a:r>
              <a:rPr dirty="0" sz="2200" spc="-10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</a:t>
            </a:r>
            <a:r>
              <a:rPr dirty="0" sz="2200" spc="-114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low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level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of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inflation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is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considered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healthy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for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dirty="0" sz="2200" spc="-20">
                <a:latin typeface="Times New Roman"/>
                <a:cs typeface="Times New Roman"/>
              </a:rPr>
              <a:t>economy.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If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inflation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high, </a:t>
            </a:r>
            <a:r>
              <a:rPr dirty="0" sz="2200" spc="-5">
                <a:latin typeface="Times New Roman"/>
                <a:cs typeface="Times New Roman"/>
              </a:rPr>
              <a:t>a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contractionary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policy</a:t>
            </a:r>
            <a:r>
              <a:rPr dirty="0" sz="2200" spc="-5">
                <a:latin typeface="Times New Roman"/>
                <a:cs typeface="Times New Roman"/>
              </a:rPr>
              <a:t> can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address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this issue.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251586"/>
            <a:ext cx="11481435" cy="47898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90830" indent="-278765">
              <a:lnSpc>
                <a:spcPct val="100000"/>
              </a:lnSpc>
              <a:spcBef>
                <a:spcPts val="95"/>
              </a:spcBef>
              <a:buAutoNum type="arabicPeriod" startAt="2"/>
              <a:tabLst>
                <a:tab pos="291465" algn="l"/>
              </a:tabLst>
            </a:pPr>
            <a:r>
              <a:rPr dirty="0" sz="2200" spc="-5" b="1" i="1">
                <a:latin typeface="Times New Roman"/>
                <a:cs typeface="Times New Roman"/>
              </a:rPr>
              <a:t>Unemployment</a:t>
            </a:r>
            <a:endParaRPr sz="2200">
              <a:latin typeface="Times New Roman"/>
              <a:cs typeface="Times New Roman"/>
            </a:endParaRPr>
          </a:p>
          <a:p>
            <a:pPr marL="12700" marR="293370">
              <a:lnSpc>
                <a:spcPct val="150000"/>
              </a:lnSpc>
              <a:spcBef>
                <a:spcPts val="994"/>
              </a:spcBef>
            </a:pPr>
            <a:r>
              <a:rPr dirty="0" sz="2200" spc="-5">
                <a:latin typeface="Times New Roman"/>
                <a:cs typeface="Times New Roman"/>
              </a:rPr>
              <a:t>Monetary policies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can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influence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level</a:t>
            </a:r>
            <a:r>
              <a:rPr dirty="0" sz="2200">
                <a:latin typeface="Times New Roman"/>
                <a:cs typeface="Times New Roman"/>
              </a:rPr>
              <a:t> of </a:t>
            </a:r>
            <a:r>
              <a:rPr dirty="0" sz="2200" spc="-5">
                <a:latin typeface="Times New Roman"/>
                <a:cs typeface="Times New Roman"/>
              </a:rPr>
              <a:t>unemployment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25">
                <a:latin typeface="Times New Roman"/>
                <a:cs typeface="Times New Roman"/>
              </a:rPr>
              <a:t>economy.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For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example,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an 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expansionary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monetary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policy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generally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decreases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unemployment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because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higher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money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supply </a:t>
            </a:r>
            <a:r>
              <a:rPr dirty="0" sz="2200" spc="-53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stimulates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business</a:t>
            </a:r>
            <a:r>
              <a:rPr dirty="0" sz="2200" spc="-3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activities that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lead to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the</a:t>
            </a:r>
            <a:r>
              <a:rPr dirty="0" sz="2200" spc="-5">
                <a:latin typeface="Times New Roman"/>
                <a:cs typeface="Times New Roman"/>
              </a:rPr>
              <a:t> expansion</a:t>
            </a:r>
            <a:r>
              <a:rPr dirty="0" sz="2200" spc="-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of</a:t>
            </a:r>
            <a:r>
              <a:rPr dirty="0" sz="2200">
                <a:latin typeface="Times New Roman"/>
                <a:cs typeface="Times New Roman"/>
              </a:rPr>
              <a:t> the</a:t>
            </a:r>
            <a:r>
              <a:rPr dirty="0" sz="2200" spc="-5">
                <a:latin typeface="Times New Roman"/>
                <a:cs typeface="Times New Roman"/>
              </a:rPr>
              <a:t> job market.</a:t>
            </a: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200">
              <a:latin typeface="Times New Roman"/>
              <a:cs typeface="Times New Roman"/>
            </a:endParaRPr>
          </a:p>
          <a:p>
            <a:pPr algn="just" marL="290830" indent="-278765">
              <a:lnSpc>
                <a:spcPct val="100000"/>
              </a:lnSpc>
              <a:buAutoNum type="arabicPeriod" startAt="3"/>
              <a:tabLst>
                <a:tab pos="291465" algn="l"/>
              </a:tabLst>
            </a:pPr>
            <a:r>
              <a:rPr dirty="0" sz="2200" spc="-5" b="1" i="1">
                <a:latin typeface="Times New Roman"/>
                <a:cs typeface="Times New Roman"/>
              </a:rPr>
              <a:t>Currency</a:t>
            </a:r>
            <a:r>
              <a:rPr dirty="0" sz="2200" spc="-10" b="1" i="1">
                <a:latin typeface="Times New Roman"/>
                <a:cs typeface="Times New Roman"/>
              </a:rPr>
              <a:t> </a:t>
            </a:r>
            <a:r>
              <a:rPr dirty="0" sz="2200" spc="-5" b="1" i="1">
                <a:latin typeface="Times New Roman"/>
                <a:cs typeface="Times New Roman"/>
              </a:rPr>
              <a:t>exchange</a:t>
            </a:r>
            <a:r>
              <a:rPr dirty="0" sz="2200" spc="-20" b="1" i="1">
                <a:latin typeface="Times New Roman"/>
                <a:cs typeface="Times New Roman"/>
              </a:rPr>
              <a:t> </a:t>
            </a:r>
            <a:r>
              <a:rPr dirty="0" sz="2200" spc="-5" b="1" i="1">
                <a:latin typeface="Times New Roman"/>
                <a:cs typeface="Times New Roman"/>
              </a:rPr>
              <a:t>rates</a:t>
            </a:r>
            <a:endParaRPr sz="22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50000"/>
              </a:lnSpc>
              <a:spcBef>
                <a:spcPts val="1000"/>
              </a:spcBef>
            </a:pPr>
            <a:r>
              <a:rPr dirty="0" sz="2200" spc="-5">
                <a:latin typeface="Times New Roman"/>
                <a:cs typeface="Times New Roman"/>
              </a:rPr>
              <a:t>Using its fiscal </a:t>
            </a:r>
            <a:r>
              <a:rPr dirty="0" sz="2200" spc="-15">
                <a:latin typeface="Times New Roman"/>
                <a:cs typeface="Times New Roman"/>
              </a:rPr>
              <a:t>authority, </a:t>
            </a:r>
            <a:r>
              <a:rPr dirty="0" sz="2200" spc="-5">
                <a:latin typeface="Times New Roman"/>
                <a:cs typeface="Times New Roman"/>
              </a:rPr>
              <a:t>a central bank </a:t>
            </a:r>
            <a:r>
              <a:rPr dirty="0" sz="2200" spc="-10">
                <a:latin typeface="Times New Roman"/>
                <a:cs typeface="Times New Roman"/>
              </a:rPr>
              <a:t>can </a:t>
            </a:r>
            <a:r>
              <a:rPr dirty="0" sz="2200" spc="-5">
                <a:latin typeface="Times New Roman"/>
                <a:cs typeface="Times New Roman"/>
              </a:rPr>
              <a:t>regulate the exchange rates between domestic and foreign 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currencies. For example, the central bank </a:t>
            </a:r>
            <a:r>
              <a:rPr dirty="0" sz="2200" spc="-10">
                <a:latin typeface="Times New Roman"/>
                <a:cs typeface="Times New Roman"/>
              </a:rPr>
              <a:t>may </a:t>
            </a:r>
            <a:r>
              <a:rPr dirty="0" sz="2200" spc="-5">
                <a:latin typeface="Times New Roman"/>
                <a:cs typeface="Times New Roman"/>
              </a:rPr>
              <a:t>increase the </a:t>
            </a:r>
            <a:r>
              <a:rPr dirty="0" sz="2200" spc="-10">
                <a:latin typeface="Times New Roman"/>
                <a:cs typeface="Times New Roman"/>
              </a:rPr>
              <a:t>money </a:t>
            </a:r>
            <a:r>
              <a:rPr dirty="0" sz="2200" spc="-5">
                <a:latin typeface="Times New Roman"/>
                <a:cs typeface="Times New Roman"/>
              </a:rPr>
              <a:t>supply by issuing </a:t>
            </a:r>
            <a:r>
              <a:rPr dirty="0" sz="2200" spc="-10">
                <a:latin typeface="Times New Roman"/>
                <a:cs typeface="Times New Roman"/>
              </a:rPr>
              <a:t>more </a:t>
            </a:r>
            <a:r>
              <a:rPr dirty="0" sz="2200" spc="-20">
                <a:latin typeface="Times New Roman"/>
                <a:cs typeface="Times New Roman"/>
              </a:rPr>
              <a:t>currency. </a:t>
            </a:r>
            <a:r>
              <a:rPr dirty="0" sz="2200" spc="-5">
                <a:latin typeface="Times New Roman"/>
                <a:cs typeface="Times New Roman"/>
              </a:rPr>
              <a:t>In </a:t>
            </a:r>
            <a:r>
              <a:rPr dirty="0" sz="2200" spc="-53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such</a:t>
            </a:r>
            <a:r>
              <a:rPr dirty="0" sz="2200" spc="-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case,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-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domestic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currency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becomes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cheaper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relative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its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foreign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counterparts.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251586"/>
            <a:ext cx="11635105" cy="52927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heavy" sz="2200" spc="-45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Tools</a:t>
            </a:r>
            <a:r>
              <a:rPr dirty="0" u="heavy" sz="2200" spc="-2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 Monetary</a:t>
            </a:r>
            <a:r>
              <a:rPr dirty="0" u="heavy" sz="2200" spc="-1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Policy</a:t>
            </a: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dirty="0" sz="2200" spc="-5">
                <a:latin typeface="Times New Roman"/>
                <a:cs typeface="Times New Roman"/>
              </a:rPr>
              <a:t>Central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banks</a:t>
            </a:r>
            <a:r>
              <a:rPr dirty="0" sz="2200" spc="-5">
                <a:latin typeface="Times New Roman"/>
                <a:cs typeface="Times New Roman"/>
              </a:rPr>
              <a:t> use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various tools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implement</a:t>
            </a:r>
            <a:r>
              <a:rPr dirty="0" sz="2200" spc="5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monetary</a:t>
            </a:r>
            <a:r>
              <a:rPr dirty="0" sz="2200" spc="3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policies.</a:t>
            </a:r>
            <a:r>
              <a:rPr dirty="0" sz="2200" spc="-3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widely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utilized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policy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tools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320"/>
              </a:spcBef>
            </a:pPr>
            <a:r>
              <a:rPr dirty="0" sz="2200" spc="-5">
                <a:latin typeface="Times New Roman"/>
                <a:cs typeface="Times New Roman"/>
              </a:rPr>
              <a:t>include:</a:t>
            </a: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200" spc="-5" b="1" i="1">
                <a:latin typeface="Times New Roman"/>
                <a:cs typeface="Times New Roman"/>
              </a:rPr>
              <a:t>1.</a:t>
            </a:r>
            <a:r>
              <a:rPr dirty="0" sz="2200" spc="-15" b="1" i="1">
                <a:latin typeface="Times New Roman"/>
                <a:cs typeface="Times New Roman"/>
              </a:rPr>
              <a:t> </a:t>
            </a:r>
            <a:r>
              <a:rPr dirty="0" sz="2200" spc="-5" b="1" i="1">
                <a:latin typeface="Times New Roman"/>
                <a:cs typeface="Times New Roman"/>
              </a:rPr>
              <a:t>Interest</a:t>
            </a:r>
            <a:r>
              <a:rPr dirty="0" sz="2200" spc="-10" b="1" i="1">
                <a:latin typeface="Times New Roman"/>
                <a:cs typeface="Times New Roman"/>
              </a:rPr>
              <a:t> </a:t>
            </a:r>
            <a:r>
              <a:rPr dirty="0" sz="2200" spc="-5" b="1" i="1">
                <a:latin typeface="Times New Roman"/>
                <a:cs typeface="Times New Roman"/>
              </a:rPr>
              <a:t>rate</a:t>
            </a:r>
            <a:r>
              <a:rPr dirty="0" sz="2200" spc="-10" b="1" i="1">
                <a:latin typeface="Times New Roman"/>
                <a:cs typeface="Times New Roman"/>
              </a:rPr>
              <a:t> </a:t>
            </a:r>
            <a:r>
              <a:rPr dirty="0" sz="2200" spc="-5" b="1" i="1">
                <a:latin typeface="Times New Roman"/>
                <a:cs typeface="Times New Roman"/>
              </a:rPr>
              <a:t>adjustment</a:t>
            </a:r>
            <a:endParaRPr sz="2200">
              <a:latin typeface="Times New Roman"/>
              <a:cs typeface="Times New Roman"/>
            </a:endParaRPr>
          </a:p>
          <a:p>
            <a:pPr marL="12700" marR="5080">
              <a:lnSpc>
                <a:spcPct val="150000"/>
              </a:lnSpc>
              <a:spcBef>
                <a:spcPts val="994"/>
              </a:spcBef>
            </a:pPr>
            <a:r>
              <a:rPr dirty="0" sz="2200" spc="-5">
                <a:latin typeface="Times New Roman"/>
                <a:cs typeface="Times New Roman"/>
              </a:rPr>
              <a:t>A</a:t>
            </a:r>
            <a:r>
              <a:rPr dirty="0" sz="2200" spc="-114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central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bank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can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influence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interest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rates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by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changing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discount</a:t>
            </a:r>
            <a:r>
              <a:rPr dirty="0" sz="2200" spc="-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rate.</a:t>
            </a:r>
            <a:r>
              <a:rPr dirty="0" sz="2200" spc="-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discount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rate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(base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rate)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is </a:t>
            </a:r>
            <a:r>
              <a:rPr dirty="0" sz="2200" spc="-53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an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interest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rate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charged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by </a:t>
            </a:r>
            <a:r>
              <a:rPr dirty="0" sz="2200" spc="-5">
                <a:latin typeface="Times New Roman"/>
                <a:cs typeface="Times New Roman"/>
              </a:rPr>
              <a:t>a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central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bank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banks</a:t>
            </a:r>
            <a:r>
              <a:rPr dirty="0" sz="2200" spc="-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for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short-term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loans.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For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example,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if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central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bank 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increases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 discount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rate,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cost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of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borrowing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for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banks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increases.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15">
                <a:latin typeface="Times New Roman"/>
                <a:cs typeface="Times New Roman"/>
              </a:rPr>
              <a:t>Subsequently,</a:t>
            </a:r>
            <a:r>
              <a:rPr dirty="0" sz="2200" spc="-3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banks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will 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increase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interest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rate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they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charge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their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customers.</a:t>
            </a:r>
            <a:r>
              <a:rPr dirty="0" sz="2200" spc="-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Thus,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cost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of </a:t>
            </a:r>
            <a:r>
              <a:rPr dirty="0" sz="2200" spc="-5">
                <a:latin typeface="Times New Roman"/>
                <a:cs typeface="Times New Roman"/>
              </a:rPr>
              <a:t>borrowing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 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economy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will 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increase,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and the </a:t>
            </a:r>
            <a:r>
              <a:rPr dirty="0" sz="2200" spc="-10">
                <a:latin typeface="Times New Roman"/>
                <a:cs typeface="Times New Roman"/>
              </a:rPr>
              <a:t>money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supply</a:t>
            </a:r>
            <a:r>
              <a:rPr dirty="0" sz="2200" spc="-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will decrease.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251586"/>
            <a:ext cx="11768455" cy="36315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" b="1" i="1">
                <a:latin typeface="Times New Roman"/>
                <a:cs typeface="Times New Roman"/>
              </a:rPr>
              <a:t>2.</a:t>
            </a:r>
            <a:r>
              <a:rPr dirty="0" sz="2200" spc="-15" b="1" i="1">
                <a:latin typeface="Times New Roman"/>
                <a:cs typeface="Times New Roman"/>
              </a:rPr>
              <a:t> </a:t>
            </a:r>
            <a:r>
              <a:rPr dirty="0" sz="2200" spc="-5" b="1" i="1">
                <a:latin typeface="Times New Roman"/>
                <a:cs typeface="Times New Roman"/>
              </a:rPr>
              <a:t>Change</a:t>
            </a:r>
            <a:r>
              <a:rPr dirty="0" sz="2200" spc="-15" b="1" i="1">
                <a:latin typeface="Times New Roman"/>
                <a:cs typeface="Times New Roman"/>
              </a:rPr>
              <a:t> </a:t>
            </a:r>
            <a:r>
              <a:rPr dirty="0" sz="2200" spc="-5" b="1" i="1">
                <a:latin typeface="Times New Roman"/>
                <a:cs typeface="Times New Roman"/>
              </a:rPr>
              <a:t>reserve</a:t>
            </a:r>
            <a:r>
              <a:rPr dirty="0" sz="2200" spc="-15" b="1" i="1">
                <a:latin typeface="Times New Roman"/>
                <a:cs typeface="Times New Roman"/>
              </a:rPr>
              <a:t> </a:t>
            </a:r>
            <a:r>
              <a:rPr dirty="0" sz="2200" spc="-5" b="1" i="1">
                <a:latin typeface="Times New Roman"/>
                <a:cs typeface="Times New Roman"/>
              </a:rPr>
              <a:t>requirements</a:t>
            </a:r>
            <a:endParaRPr sz="2200">
              <a:latin typeface="Times New Roman"/>
              <a:cs typeface="Times New Roman"/>
            </a:endParaRPr>
          </a:p>
          <a:p>
            <a:pPr marL="12700" marR="172085">
              <a:lnSpc>
                <a:spcPct val="150000"/>
              </a:lnSpc>
              <a:spcBef>
                <a:spcPts val="994"/>
              </a:spcBef>
            </a:pPr>
            <a:r>
              <a:rPr dirty="0" sz="2200" spc="-5">
                <a:latin typeface="Times New Roman"/>
                <a:cs typeface="Times New Roman"/>
              </a:rPr>
              <a:t>Central</a:t>
            </a:r>
            <a:r>
              <a:rPr dirty="0" sz="2200">
                <a:latin typeface="Times New Roman"/>
                <a:cs typeface="Times New Roman"/>
              </a:rPr>
              <a:t> banks</a:t>
            </a:r>
            <a:r>
              <a:rPr dirty="0" sz="2200" spc="-5">
                <a:latin typeface="Times New Roman"/>
                <a:cs typeface="Times New Roman"/>
              </a:rPr>
              <a:t> usually set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up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minimum</a:t>
            </a:r>
            <a:r>
              <a:rPr dirty="0" sz="2200" spc="5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amount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of </a:t>
            </a:r>
            <a:r>
              <a:rPr dirty="0" sz="2200" spc="-5">
                <a:latin typeface="Times New Roman"/>
                <a:cs typeface="Times New Roman"/>
              </a:rPr>
              <a:t>reserves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that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must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be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held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by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commercial</a:t>
            </a:r>
            <a:r>
              <a:rPr dirty="0" sz="2200" spc="5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bank. 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By changing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required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amount,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central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bank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can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influence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 money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supply </a:t>
            </a:r>
            <a:r>
              <a:rPr dirty="0" sz="2200" spc="-5">
                <a:latin typeface="Times New Roman"/>
                <a:cs typeface="Times New Roman"/>
              </a:rPr>
              <a:t>in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20">
                <a:latin typeface="Times New Roman"/>
                <a:cs typeface="Times New Roman"/>
              </a:rPr>
              <a:t>economy.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If 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monetary</a:t>
            </a:r>
            <a:r>
              <a:rPr dirty="0" sz="2200" spc="3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authorities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increase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required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reserve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amount,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commercial</a:t>
            </a:r>
            <a:r>
              <a:rPr dirty="0" sz="2200" spc="6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banks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find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less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money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available </a:t>
            </a:r>
            <a:r>
              <a:rPr dirty="0" sz="2200" spc="-53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lend to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their clients, and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thus,</a:t>
            </a:r>
            <a:r>
              <a:rPr dirty="0" sz="2200" spc="-10">
                <a:latin typeface="Times New Roman"/>
                <a:cs typeface="Times New Roman"/>
              </a:rPr>
              <a:t> money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supply</a:t>
            </a:r>
            <a:r>
              <a:rPr dirty="0" sz="2200" spc="-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decreases.</a:t>
            </a: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200" spc="-10">
                <a:latin typeface="Times New Roman"/>
                <a:cs typeface="Times New Roman"/>
              </a:rPr>
              <a:t>Commercial</a:t>
            </a:r>
            <a:r>
              <a:rPr dirty="0" sz="2200" spc="5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banks</a:t>
            </a:r>
            <a:r>
              <a:rPr dirty="0" sz="2200" spc="-10">
                <a:latin typeface="Times New Roman"/>
                <a:cs typeface="Times New Roman"/>
              </a:rPr>
              <a:t> can’t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use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reserves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make</a:t>
            </a:r>
            <a:r>
              <a:rPr dirty="0" sz="2200" spc="3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loans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or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fund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investments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into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new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businesses.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Since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it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325"/>
              </a:spcBef>
            </a:pPr>
            <a:r>
              <a:rPr dirty="0" sz="2200" spc="-5">
                <a:latin typeface="Times New Roman"/>
                <a:cs typeface="Times New Roman"/>
              </a:rPr>
              <a:t>constitutes a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lost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opportunity for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the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commercial</a:t>
            </a:r>
            <a:r>
              <a:rPr dirty="0" sz="2200" spc="6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banks,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central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banks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pay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them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interest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on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reserves.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483565"/>
            <a:ext cx="11600815" cy="199643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" b="1" i="1">
                <a:latin typeface="Times New Roman"/>
                <a:cs typeface="Times New Roman"/>
              </a:rPr>
              <a:t>3.</a:t>
            </a:r>
            <a:r>
              <a:rPr dirty="0" sz="2200" spc="-10" b="1" i="1">
                <a:latin typeface="Times New Roman"/>
                <a:cs typeface="Times New Roman"/>
              </a:rPr>
              <a:t> </a:t>
            </a:r>
            <a:r>
              <a:rPr dirty="0" sz="2200" spc="-5" b="1" i="1">
                <a:latin typeface="Times New Roman"/>
                <a:cs typeface="Times New Roman"/>
              </a:rPr>
              <a:t>Open market operations</a:t>
            </a:r>
            <a:endParaRPr sz="2200">
              <a:latin typeface="Times New Roman"/>
              <a:cs typeface="Times New Roman"/>
            </a:endParaRPr>
          </a:p>
          <a:p>
            <a:pPr marL="12700" marR="5080">
              <a:lnSpc>
                <a:spcPct val="150000"/>
              </a:lnSpc>
              <a:spcBef>
                <a:spcPts val="1000"/>
              </a:spcBef>
            </a:pP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central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bank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can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either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purchase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or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sell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securities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issued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by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government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affect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money </a:t>
            </a:r>
            <a:r>
              <a:rPr dirty="0" sz="2200" spc="-5">
                <a:latin typeface="Times New Roman"/>
                <a:cs typeface="Times New Roman"/>
              </a:rPr>
              <a:t> </a:t>
            </a:r>
            <a:r>
              <a:rPr dirty="0" sz="2200" spc="-20">
                <a:latin typeface="Times New Roman"/>
                <a:cs typeface="Times New Roman"/>
              </a:rPr>
              <a:t>supply.</a:t>
            </a:r>
            <a:r>
              <a:rPr dirty="0" sz="2200" spc="-3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For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example,</a:t>
            </a:r>
            <a:r>
              <a:rPr dirty="0" sz="2200" spc="3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central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banks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can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purchase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u="heavy" sz="2200" spc="-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  <a:hlinkClick r:id="rId2"/>
              </a:rPr>
              <a:t>government</a:t>
            </a:r>
            <a:r>
              <a:rPr dirty="0" u="heavy" sz="2200" spc="2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  <a:hlinkClick r:id="rId2"/>
              </a:rPr>
              <a:t> </a:t>
            </a:r>
            <a:r>
              <a:rPr dirty="0" u="heavy" sz="220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  <a:hlinkClick r:id="rId2"/>
              </a:rPr>
              <a:t>bonds</a:t>
            </a:r>
            <a:r>
              <a:rPr dirty="0" sz="2200">
                <a:latin typeface="Times New Roman"/>
                <a:cs typeface="Times New Roman"/>
              </a:rPr>
              <a:t>.</a:t>
            </a:r>
            <a:r>
              <a:rPr dirty="0" sz="2200" spc="-13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result,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banks</a:t>
            </a:r>
            <a:r>
              <a:rPr dirty="0" sz="2200" spc="-5">
                <a:latin typeface="Times New Roman"/>
                <a:cs typeface="Times New Roman"/>
              </a:rPr>
              <a:t> will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obtain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more </a:t>
            </a:r>
            <a:r>
              <a:rPr dirty="0" sz="2200" spc="-53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money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 increase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>
                <a:latin typeface="Times New Roman"/>
                <a:cs typeface="Times New Roman"/>
              </a:rPr>
              <a:t> lending</a:t>
            </a:r>
            <a:r>
              <a:rPr dirty="0" sz="2200" spc="-5">
                <a:latin typeface="Times New Roman"/>
                <a:cs typeface="Times New Roman"/>
              </a:rPr>
              <a:t> and money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supply</a:t>
            </a:r>
            <a:r>
              <a:rPr dirty="0" sz="2200" spc="-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20">
                <a:latin typeface="Times New Roman"/>
                <a:cs typeface="Times New Roman"/>
              </a:rPr>
              <a:t>economy.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92862"/>
            <a:ext cx="9653270" cy="1635760"/>
          </a:xfrm>
          <a:prstGeom prst="rect">
            <a:avLst/>
          </a:prstGeom>
        </p:spPr>
        <p:txBody>
          <a:bodyPr wrap="square" lIns="0" tIns="1803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420"/>
              </a:spcBef>
            </a:pPr>
            <a:r>
              <a:rPr dirty="0" u="heavy" sz="2200" spc="-4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Types</a:t>
            </a:r>
            <a:r>
              <a:rPr dirty="0" u="heavy" sz="2200" spc="1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</a:t>
            </a:r>
            <a:r>
              <a:rPr dirty="0" u="heavy" sz="2200" spc="2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Monetary</a:t>
            </a:r>
            <a:r>
              <a:rPr dirty="0" u="heavy" sz="2200" spc="3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Policy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325"/>
              </a:spcBef>
            </a:pPr>
            <a:r>
              <a:rPr dirty="0" sz="2200" spc="-5" b="1">
                <a:latin typeface="Times New Roman"/>
                <a:cs typeface="Times New Roman"/>
              </a:rPr>
              <a:t>Expansionary</a:t>
            </a:r>
            <a:r>
              <a:rPr dirty="0" sz="2200" spc="-10" b="1">
                <a:latin typeface="Times New Roman"/>
                <a:cs typeface="Times New Roman"/>
              </a:rPr>
              <a:t> </a:t>
            </a:r>
            <a:r>
              <a:rPr dirty="0" sz="2200" spc="-5" b="1">
                <a:latin typeface="Times New Roman"/>
                <a:cs typeface="Times New Roman"/>
              </a:rPr>
              <a:t>vs.</a:t>
            </a:r>
            <a:r>
              <a:rPr dirty="0" sz="2200" spc="10" b="1">
                <a:latin typeface="Times New Roman"/>
                <a:cs typeface="Times New Roman"/>
              </a:rPr>
              <a:t> </a:t>
            </a:r>
            <a:r>
              <a:rPr dirty="0" sz="2200" spc="-5" b="1">
                <a:latin typeface="Times New Roman"/>
                <a:cs typeface="Times New Roman"/>
              </a:rPr>
              <a:t>Contractionary</a:t>
            </a:r>
            <a:r>
              <a:rPr dirty="0" sz="2200" spc="15" b="1">
                <a:latin typeface="Times New Roman"/>
                <a:cs typeface="Times New Roman"/>
              </a:rPr>
              <a:t> </a:t>
            </a:r>
            <a:r>
              <a:rPr dirty="0" sz="2200" spc="-5" b="1">
                <a:latin typeface="Times New Roman"/>
                <a:cs typeface="Times New Roman"/>
              </a:rPr>
              <a:t>Monetary</a:t>
            </a:r>
            <a:r>
              <a:rPr dirty="0" sz="2200" spc="5" b="1">
                <a:latin typeface="Times New Roman"/>
                <a:cs typeface="Times New Roman"/>
              </a:rPr>
              <a:t> </a:t>
            </a:r>
            <a:r>
              <a:rPr dirty="0" sz="2200" spc="-5" b="1">
                <a:latin typeface="Times New Roman"/>
                <a:cs typeface="Times New Roman"/>
              </a:rPr>
              <a:t>Policy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110"/>
              </a:spcBef>
            </a:pPr>
            <a:r>
              <a:rPr dirty="0" sz="2200" spc="-5">
                <a:latin typeface="Times New Roman"/>
                <a:cs typeface="Times New Roman"/>
              </a:rPr>
              <a:t>Depending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on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its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objectives,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monetary</a:t>
            </a:r>
            <a:r>
              <a:rPr dirty="0" sz="2200" spc="3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policies can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be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expansionary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or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contractionary.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2578354"/>
            <a:ext cx="11922760" cy="29762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" b="1">
                <a:latin typeface="Times New Roman"/>
                <a:cs typeface="Times New Roman"/>
              </a:rPr>
              <a:t>Expansionary</a:t>
            </a:r>
            <a:r>
              <a:rPr dirty="0" sz="2200" spc="-20" b="1">
                <a:latin typeface="Times New Roman"/>
                <a:cs typeface="Times New Roman"/>
              </a:rPr>
              <a:t> </a:t>
            </a:r>
            <a:r>
              <a:rPr dirty="0" sz="2200" spc="-5" b="1">
                <a:latin typeface="Times New Roman"/>
                <a:cs typeface="Times New Roman"/>
              </a:rPr>
              <a:t>Monetary Policy</a:t>
            </a:r>
            <a:endParaRPr sz="2200">
              <a:latin typeface="Times New Roman"/>
              <a:cs typeface="Times New Roman"/>
            </a:endParaRPr>
          </a:p>
          <a:p>
            <a:pPr marL="12700" marR="5080">
              <a:lnSpc>
                <a:spcPct val="150000"/>
              </a:lnSpc>
              <a:spcBef>
                <a:spcPts val="790"/>
              </a:spcBef>
            </a:pPr>
            <a:r>
              <a:rPr dirty="0" sz="2200" spc="-5">
                <a:latin typeface="Times New Roman"/>
                <a:cs typeface="Times New Roman"/>
              </a:rPr>
              <a:t>This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is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monetary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policy that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aims</a:t>
            </a:r>
            <a:r>
              <a:rPr dirty="0" sz="2200" spc="3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 increase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money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supply</a:t>
            </a:r>
            <a:r>
              <a:rPr dirty="0" sz="2200" spc="-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economy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by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decreasing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interest 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rates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(discount rate),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purchasing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government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securities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by</a:t>
            </a:r>
            <a:r>
              <a:rPr dirty="0" sz="2200" spc="-5">
                <a:latin typeface="Times New Roman"/>
                <a:cs typeface="Times New Roman"/>
              </a:rPr>
              <a:t> central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banks, and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lowering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the </a:t>
            </a:r>
            <a:r>
              <a:rPr dirty="0" sz="2200" spc="-5">
                <a:latin typeface="Times New Roman"/>
                <a:cs typeface="Times New Roman"/>
              </a:rPr>
              <a:t>reserve 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requirements</a:t>
            </a:r>
            <a:r>
              <a:rPr dirty="0" sz="2200" spc="3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for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banks.</a:t>
            </a:r>
            <a:r>
              <a:rPr dirty="0" sz="2200" spc="-13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An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expansionary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policy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lowers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unemployment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and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stimulates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business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activities 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and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consumer</a:t>
            </a:r>
            <a:r>
              <a:rPr dirty="0" sz="2200" spc="3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spending.</a:t>
            </a:r>
            <a:r>
              <a:rPr dirty="0" sz="2200" spc="-5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overall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goal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of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expansionary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monetary</a:t>
            </a:r>
            <a:r>
              <a:rPr dirty="0" sz="2200" spc="3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policy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fuel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economic</a:t>
            </a:r>
            <a:r>
              <a:rPr dirty="0" sz="2200" spc="3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growth. </a:t>
            </a:r>
            <a:r>
              <a:rPr dirty="0" sz="2200" spc="-535">
                <a:latin typeface="Times New Roman"/>
                <a:cs typeface="Times New Roman"/>
              </a:rPr>
              <a:t> </a:t>
            </a:r>
            <a:r>
              <a:rPr dirty="0" sz="2200" spc="-15">
                <a:latin typeface="Times New Roman"/>
                <a:cs typeface="Times New Roman"/>
              </a:rPr>
              <a:t>However,</a:t>
            </a:r>
            <a:r>
              <a:rPr dirty="0" sz="2200" spc="-5">
                <a:latin typeface="Times New Roman"/>
                <a:cs typeface="Times New Roman"/>
              </a:rPr>
              <a:t> it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can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also possibly</a:t>
            </a:r>
            <a:r>
              <a:rPr dirty="0" sz="2200" spc="-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lead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higher</a:t>
            </a:r>
            <a:r>
              <a:rPr dirty="0" sz="2200" spc="-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inflation.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554228"/>
            <a:ext cx="11677015" cy="19697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" b="1">
                <a:latin typeface="Times New Roman"/>
                <a:cs typeface="Times New Roman"/>
              </a:rPr>
              <a:t>Contractionary</a:t>
            </a:r>
            <a:r>
              <a:rPr dirty="0" sz="2200" spc="15" b="1">
                <a:latin typeface="Times New Roman"/>
                <a:cs typeface="Times New Roman"/>
              </a:rPr>
              <a:t> </a:t>
            </a:r>
            <a:r>
              <a:rPr dirty="0" sz="2200" spc="-5" b="1">
                <a:latin typeface="Times New Roman"/>
                <a:cs typeface="Times New Roman"/>
              </a:rPr>
              <a:t>Monetary Policy</a:t>
            </a:r>
            <a:endParaRPr sz="2200">
              <a:latin typeface="Times New Roman"/>
              <a:cs typeface="Times New Roman"/>
            </a:endParaRPr>
          </a:p>
          <a:p>
            <a:pPr marL="12700" marR="5080">
              <a:lnSpc>
                <a:spcPct val="150000"/>
              </a:lnSpc>
              <a:spcBef>
                <a:spcPts val="795"/>
              </a:spcBef>
            </a:pP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goal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of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contractionary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monetary</a:t>
            </a:r>
            <a:r>
              <a:rPr dirty="0" sz="2200" spc="3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policy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is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decrease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money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supply</a:t>
            </a:r>
            <a:r>
              <a:rPr dirty="0" sz="2200" spc="-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25">
                <a:latin typeface="Times New Roman"/>
                <a:cs typeface="Times New Roman"/>
              </a:rPr>
              <a:t>economy.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It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can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be 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achieved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by </a:t>
            </a:r>
            <a:r>
              <a:rPr dirty="0" sz="2200" spc="-5">
                <a:latin typeface="Times New Roman"/>
                <a:cs typeface="Times New Roman"/>
              </a:rPr>
              <a:t>raising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interest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rates,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selling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government</a:t>
            </a:r>
            <a:r>
              <a:rPr dirty="0" sz="2200" spc="3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bonds,</a:t>
            </a:r>
            <a:r>
              <a:rPr dirty="0" sz="2200" spc="-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and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increasing</a:t>
            </a:r>
            <a:r>
              <a:rPr dirty="0" sz="2200" spc="2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the</a:t>
            </a:r>
            <a:r>
              <a:rPr dirty="0" sz="2200" spc="-5">
                <a:latin typeface="Times New Roman"/>
                <a:cs typeface="Times New Roman"/>
              </a:rPr>
              <a:t> reserve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requirements</a:t>
            </a:r>
            <a:r>
              <a:rPr dirty="0" sz="2200" spc="4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for </a:t>
            </a:r>
            <a:r>
              <a:rPr dirty="0" sz="2200" spc="-53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banks.</a:t>
            </a:r>
            <a:r>
              <a:rPr dirty="0" sz="2200" spc="-5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contractionary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policy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utilized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when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government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wants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control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inflation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levels.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073016" y="299084"/>
            <a:ext cx="4740275" cy="30988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2360"/>
              </a:lnSpc>
            </a:pPr>
            <a:r>
              <a:rPr dirty="0" sz="2200" spc="-5" b="1">
                <a:solidFill>
                  <a:srgbClr val="221F1F"/>
                </a:solidFill>
                <a:latin typeface="Times New Roman"/>
                <a:cs typeface="Times New Roman"/>
              </a:rPr>
              <a:t>Supply</a:t>
            </a:r>
            <a:r>
              <a:rPr dirty="0" sz="2200" spc="-240" b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2200" spc="-185" b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>
                <a:solidFill>
                  <a:srgbClr val="221F1F"/>
                </a:solidFill>
                <a:latin typeface="Times New Roman"/>
                <a:cs typeface="Times New Roman"/>
              </a:rPr>
              <a:t>Demand</a:t>
            </a:r>
            <a:r>
              <a:rPr dirty="0" sz="2200" spc="-175" b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-240" b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>
                <a:solidFill>
                  <a:srgbClr val="221F1F"/>
                </a:solidFill>
                <a:latin typeface="Times New Roman"/>
                <a:cs typeface="Times New Roman"/>
              </a:rPr>
              <a:t>Loanable</a:t>
            </a:r>
            <a:r>
              <a:rPr dirty="0" sz="2200" spc="-245" b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>
                <a:solidFill>
                  <a:srgbClr val="221F1F"/>
                </a:solidFill>
                <a:latin typeface="Times New Roman"/>
                <a:cs typeface="Times New Roman"/>
              </a:rPr>
              <a:t>Funds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4642" y="777245"/>
            <a:ext cx="11630025" cy="42398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95"/>
              </a:spcBef>
            </a:pP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Loanable</a:t>
            </a:r>
            <a:r>
              <a:rPr dirty="0" sz="2200" spc="125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funds</a:t>
            </a:r>
            <a:r>
              <a:rPr dirty="0" sz="2200" spc="125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 spc="1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amount</a:t>
            </a:r>
            <a:r>
              <a:rPr dirty="0" sz="22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money</a:t>
            </a:r>
            <a:r>
              <a:rPr dirty="0" sz="2200" spc="1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made</a:t>
            </a:r>
            <a:r>
              <a:rPr dirty="0" sz="22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available</a:t>
            </a:r>
            <a:r>
              <a:rPr dirty="0" sz="2200" spc="1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2200" spc="1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lenders</a:t>
            </a:r>
            <a:r>
              <a:rPr dirty="0" sz="22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1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borrowers.</a:t>
            </a:r>
            <a:r>
              <a:rPr dirty="0" sz="2200" spc="1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Lenders</a:t>
            </a:r>
            <a:r>
              <a:rPr dirty="0" sz="2200" spc="11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 spc="1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willing </a:t>
            </a:r>
            <a:r>
              <a:rPr dirty="0" sz="2200" spc="-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supply funds to borrowers as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long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lenders can earn a satisfactory return on their loans (i.e., 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an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amount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greater than that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which was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lent).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Borrowers will demand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funds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from lenders as long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borrowers</a:t>
            </a:r>
            <a:r>
              <a:rPr dirty="0" sz="22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invest</a:t>
            </a:r>
            <a:r>
              <a:rPr dirty="0" sz="22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funds</a:t>
            </a:r>
            <a:r>
              <a:rPr dirty="0" sz="2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so</a:t>
            </a:r>
            <a:r>
              <a:rPr dirty="0" sz="2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2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earn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satisfactory</a:t>
            </a:r>
            <a:r>
              <a:rPr dirty="0" sz="2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return above</a:t>
            </a:r>
            <a:r>
              <a:rPr dirty="0" sz="2200" spc="-2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loans.</a:t>
            </a:r>
            <a:endParaRPr sz="2200">
              <a:latin typeface="Times New Roman"/>
              <a:cs typeface="Times New Roman"/>
            </a:endParaRPr>
          </a:p>
          <a:p>
            <a:pPr algn="just" marL="12700" marR="5080" indent="54610">
              <a:lnSpc>
                <a:spcPct val="150000"/>
              </a:lnSpc>
              <a:spcBef>
                <a:spcPts val="1505"/>
              </a:spcBef>
            </a:pP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Actually,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supply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demand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 loanable funds will take place as long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as both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lenders and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borrowers have the expectation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satisfactory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returns. Of course,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returns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received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2200" spc="5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diﬀer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from 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those expected because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inﬂation, failure to repay loans,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and poor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investments. Return experiences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will,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turn,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aﬀect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future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supply-and-demand</a:t>
            </a:r>
            <a:r>
              <a:rPr dirty="0" sz="2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relationships for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loanable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funds.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181" y="0"/>
            <a:ext cx="1671955" cy="1567815"/>
          </a:xfrm>
          <a:custGeom>
            <a:avLst/>
            <a:gdLst/>
            <a:ahLst/>
            <a:cxnLst/>
            <a:rect l="l" t="t" r="r" b="b"/>
            <a:pathLst>
              <a:path w="1671955" h="1567815">
                <a:moveTo>
                  <a:pt x="1671866" y="275475"/>
                </a:moveTo>
                <a:lnTo>
                  <a:pt x="1396403" y="0"/>
                </a:lnTo>
                <a:lnTo>
                  <a:pt x="0" y="0"/>
                </a:lnTo>
                <a:lnTo>
                  <a:pt x="0" y="1188339"/>
                </a:lnTo>
                <a:lnTo>
                  <a:pt x="379514" y="1567815"/>
                </a:lnTo>
                <a:lnTo>
                  <a:pt x="980821" y="966508"/>
                </a:lnTo>
                <a:lnTo>
                  <a:pt x="1215504" y="1201166"/>
                </a:lnTo>
                <a:lnTo>
                  <a:pt x="1671866" y="744855"/>
                </a:lnTo>
                <a:lnTo>
                  <a:pt x="1437157" y="510184"/>
                </a:lnTo>
                <a:lnTo>
                  <a:pt x="1671866" y="275475"/>
                </a:lnTo>
                <a:close/>
              </a:path>
            </a:pathLst>
          </a:custGeom>
          <a:solidFill>
            <a:srgbClr val="4471C4">
              <a:alpha val="30195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9357360" y="0"/>
            <a:ext cx="2834640" cy="1485265"/>
          </a:xfrm>
          <a:custGeom>
            <a:avLst/>
            <a:gdLst/>
            <a:ahLst/>
            <a:cxnLst/>
            <a:rect l="l" t="t" r="r" b="b"/>
            <a:pathLst>
              <a:path w="2834640" h="1485265">
                <a:moveTo>
                  <a:pt x="2834640" y="0"/>
                </a:moveTo>
                <a:lnTo>
                  <a:pt x="0" y="0"/>
                </a:lnTo>
                <a:lnTo>
                  <a:pt x="789317" y="753224"/>
                </a:lnTo>
                <a:lnTo>
                  <a:pt x="543687" y="998855"/>
                </a:lnTo>
                <a:lnTo>
                  <a:pt x="1029843" y="1485011"/>
                </a:lnTo>
                <a:lnTo>
                  <a:pt x="1286852" y="1228001"/>
                </a:lnTo>
                <a:lnTo>
                  <a:pt x="1552321" y="1481328"/>
                </a:lnTo>
                <a:lnTo>
                  <a:pt x="2834640" y="257683"/>
                </a:lnTo>
                <a:lnTo>
                  <a:pt x="2834640" y="0"/>
                </a:lnTo>
                <a:close/>
              </a:path>
            </a:pathLst>
          </a:custGeom>
          <a:solidFill>
            <a:srgbClr val="FFC000">
              <a:alpha val="30195"/>
            </a:srgbClr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4" name="object 4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object 5"/>
            <p:cNvSpPr/>
            <p:nvPr/>
          </p:nvSpPr>
          <p:spPr>
            <a:xfrm>
              <a:off x="7976615" y="6115811"/>
              <a:ext cx="1493520" cy="742315"/>
            </a:xfrm>
            <a:custGeom>
              <a:avLst/>
              <a:gdLst/>
              <a:ahLst/>
              <a:cxnLst/>
              <a:rect l="l" t="t" r="r" b="b"/>
              <a:pathLst>
                <a:path w="1493520" h="742315">
                  <a:moveTo>
                    <a:pt x="746759" y="0"/>
                  </a:moveTo>
                  <a:lnTo>
                    <a:pt x="0" y="742187"/>
                  </a:lnTo>
                  <a:lnTo>
                    <a:pt x="1493519" y="742187"/>
                  </a:lnTo>
                  <a:lnTo>
                    <a:pt x="746759" y="0"/>
                  </a:lnTo>
                  <a:close/>
                </a:path>
              </a:pathLst>
            </a:custGeom>
            <a:solidFill>
              <a:srgbClr val="4471C4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6857998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604760" y="6452615"/>
              <a:ext cx="814069" cy="405765"/>
            </a:xfrm>
            <a:custGeom>
              <a:avLst/>
              <a:gdLst/>
              <a:ahLst/>
              <a:cxnLst/>
              <a:rect l="l" t="t" r="r" b="b"/>
              <a:pathLst>
                <a:path w="814070" h="405765">
                  <a:moveTo>
                    <a:pt x="406908" y="0"/>
                  </a:moveTo>
                  <a:lnTo>
                    <a:pt x="0" y="405384"/>
                  </a:lnTo>
                  <a:lnTo>
                    <a:pt x="813816" y="405384"/>
                  </a:lnTo>
                  <a:lnTo>
                    <a:pt x="406908" y="0"/>
                  </a:lnTo>
                  <a:close/>
                </a:path>
              </a:pathLst>
            </a:custGeom>
            <a:solidFill>
              <a:srgbClr val="4471C4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67842" y="512724"/>
            <a:ext cx="11452225" cy="3546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38100" marR="30480">
              <a:lnSpc>
                <a:spcPct val="150000"/>
              </a:lnSpc>
              <a:spcBef>
                <a:spcPts val="1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interest rate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 the price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loanable funds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ﬁnancial markets. The price that equates the demand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 and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supply 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loanable funds in the ﬁnancial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markets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 the 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equilibrium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interest rate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. 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Figure 8.1 </a:t>
            </a:r>
            <a:r>
              <a:rPr dirty="0" sz="2200" spc="5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depicts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how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rates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determined in the ﬁnancial markets. Graph A shows the interest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rate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(</a:t>
            </a:r>
            <a:r>
              <a:rPr dirty="0" sz="2200" spc="-5" i="1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)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that clears the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market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bringing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demand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(D</a:t>
            </a:r>
            <a:r>
              <a:rPr dirty="0" baseline="-21072" sz="2175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)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borrowers for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funds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 equilibrium with 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supply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(S</a:t>
            </a:r>
            <a:r>
              <a:rPr dirty="0" baseline="-21072" sz="2175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) by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lenders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funds.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 illustrative purposes, we have chosen a rate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4 percent as 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cost,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price, which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makes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savings equal to investment (i.e., where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supply and demand curves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intersect).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9410" y="245516"/>
            <a:ext cx="11860530" cy="4552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38100" marR="30480">
              <a:lnSpc>
                <a:spcPct val="150000"/>
              </a:lnSpc>
              <a:spcBef>
                <a:spcPts val="1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rates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may move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from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 existing equilibrium level to a new equilibrium level as the result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an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unanticipated change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“shock” that causes the demand 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for,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supply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of, loanable funds to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change or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shift. For example, a new increase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desire to invest in business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assets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because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 expected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expanding economy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might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cause the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demand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 loanable funds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increase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shift upward. Graph B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depicts a shift in the demand for loanable funds (i.e.,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from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D</a:t>
            </a:r>
            <a:r>
              <a:rPr dirty="0" baseline="-21072" sz="2175" spc="7">
                <a:solidFill>
                  <a:srgbClr val="221F1F"/>
                </a:solidFill>
                <a:latin typeface="Times New Roman"/>
                <a:cs typeface="Times New Roman"/>
              </a:rPr>
              <a:t>1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D</a:t>
            </a:r>
            <a:r>
              <a:rPr dirty="0" baseline="-21072" sz="2175" spc="-7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)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but no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change in the supply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curve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(S</a:t>
            </a:r>
            <a:r>
              <a:rPr dirty="0" baseline="-21072" sz="2175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).</a:t>
            </a:r>
            <a:r>
              <a:rPr dirty="0" sz="22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Given</a:t>
            </a:r>
            <a:r>
              <a:rPr dirty="0" sz="22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demand</a:t>
            </a:r>
            <a:r>
              <a:rPr dirty="0" sz="22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larger</a:t>
            </a:r>
            <a:r>
              <a:rPr dirty="0" sz="22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quantity</a:t>
            </a:r>
            <a:r>
              <a:rPr dirty="0" sz="22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loanable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funds,</a:t>
            </a:r>
            <a:r>
              <a:rPr dirty="0" sz="22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borrowers</a:t>
            </a:r>
            <a:r>
              <a:rPr dirty="0" sz="22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must</a:t>
            </a:r>
            <a:r>
              <a:rPr dirty="0" sz="22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pay</a:t>
            </a:r>
            <a:r>
              <a:rPr dirty="0" sz="22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higher</a:t>
            </a:r>
            <a:r>
              <a:rPr dirty="0" sz="22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rates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get savers to provide a greater supply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loanable funds.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upward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movement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along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dirty="0" baseline="-21072" sz="2175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baseline="-21072" sz="2175" spc="7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supply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curve occurs until a new equilibrium interest level is reached at, </a:t>
            </a:r>
            <a:r>
              <a:rPr dirty="0" sz="2200" spc="-40">
                <a:solidFill>
                  <a:srgbClr val="221F1F"/>
                </a:solidFill>
                <a:latin typeface="Times New Roman"/>
                <a:cs typeface="Times New Roman"/>
              </a:rPr>
              <a:t>say,</a:t>
            </a:r>
            <a:r>
              <a:rPr dirty="0" sz="2200" spc="4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5 percent compared with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previous</a:t>
            </a:r>
            <a:r>
              <a:rPr dirty="0" sz="2200" spc="-2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4 percent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equilibrium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5798" y="329844"/>
            <a:ext cx="11654155" cy="4552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38100" marR="30480">
              <a:lnSpc>
                <a:spcPct val="150000"/>
              </a:lnSpc>
              <a:spcBef>
                <a:spcPts val="1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Graph C depicts the result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 unanticipated increase in inﬂation, which leads lenders (suppliers) to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require a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higher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interest. Stated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diﬀerently,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interest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rate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observed in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marketplace reﬂects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existing expected inﬂation rate over the life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debt instrument. When there is an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increase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 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expected inﬂation rate, lenders will expect to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compensated for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this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higher inﬂation rate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higher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market interest rate. This is shown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by 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shift in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supply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curves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from S</a:t>
            </a:r>
            <a:r>
              <a:rPr dirty="0" baseline="-21072" sz="2175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baseline="-21072" sz="2175" spc="7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dirty="0" baseline="-21072" sz="2175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,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which, for illustrative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purposes, shows an increase in the equilibrium interest rate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from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4 percent to 6 percent. Given 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assumption</a:t>
            </a:r>
            <a:r>
              <a:rPr dirty="0" sz="2200" spc="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5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no</a:t>
            </a:r>
            <a:r>
              <a:rPr dirty="0" sz="2200" spc="5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shift</a:t>
            </a:r>
            <a:r>
              <a:rPr dirty="0" sz="2200" spc="5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2200" spc="5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change</a:t>
            </a:r>
            <a:r>
              <a:rPr dirty="0" sz="2200" spc="5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5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5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demand</a:t>
            </a:r>
            <a:r>
              <a:rPr dirty="0" sz="2200" spc="5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curve,</a:t>
            </a:r>
            <a:r>
              <a:rPr dirty="0" sz="2200" spc="5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5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new</a:t>
            </a:r>
            <a:r>
              <a:rPr dirty="0" sz="2200" spc="5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equilibrium</a:t>
            </a:r>
            <a:r>
              <a:rPr dirty="0" sz="2200" spc="50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price</a:t>
            </a:r>
            <a:r>
              <a:rPr dirty="0" sz="2200" spc="50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2200" spc="5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reached</a:t>
            </a:r>
            <a:r>
              <a:rPr dirty="0" sz="2200" spc="50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2200" spc="-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borrowers</a:t>
            </a:r>
            <a:r>
              <a:rPr dirty="0" sz="22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being</a:t>
            </a:r>
            <a:r>
              <a:rPr dirty="0" sz="22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willing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pay</a:t>
            </a:r>
            <a:r>
              <a:rPr dirty="0" sz="22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increasingly</a:t>
            </a:r>
            <a:r>
              <a:rPr dirty="0" sz="22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higher</a:t>
            </a:r>
            <a:r>
              <a:rPr dirty="0" sz="22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rates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until</a:t>
            </a:r>
            <a:r>
              <a:rPr dirty="0" sz="22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new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equilibrium</a:t>
            </a:r>
            <a:r>
              <a:rPr dirty="0" sz="22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reached.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9410" y="301142"/>
            <a:ext cx="11860530" cy="45529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38100" marR="30480">
              <a:lnSpc>
                <a:spcPct val="150000"/>
              </a:lnSpc>
              <a:spcBef>
                <a:spcPts val="1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At this point, we have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not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taken into consideration the fact that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borrowers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also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adjust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shift their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demand for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loanable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funds because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likelihood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more-costly loans. Graph D depicts the situation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that borrowers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cut back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their demand for loanable funds from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D</a:t>
            </a:r>
            <a:r>
              <a:rPr dirty="0" baseline="-21072" sz="2175" spc="7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baseline="-21072" sz="2175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D</a:t>
            </a:r>
            <a:r>
              <a:rPr dirty="0" baseline="-21072" sz="2175" spc="-7">
                <a:solidFill>
                  <a:srgbClr val="221F1F"/>
                </a:solidFill>
                <a:latin typeface="Times New Roman"/>
                <a:cs typeface="Times New Roman"/>
              </a:rPr>
              <a:t>3</a:t>
            </a:r>
            <a:r>
              <a:rPr dirty="0" baseline="-21072" sz="21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as a result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unanticipated increase in inﬂation. For example,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this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would occur if borrowers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felt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that their higher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borrowing costs could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not 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passed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their customers and, thus,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returns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their investments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would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adversely aﬀected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higher inﬂation rates. Instead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result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 unanticipated increase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 inﬂation shock causing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rate to rise to 6 percent (Graph C), the new equilibrium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rate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where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supply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equals</a:t>
            </a:r>
            <a:r>
              <a:rPr dirty="0" sz="22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demand</a:t>
            </a:r>
            <a:r>
              <a:rPr dirty="0" sz="22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might</a:t>
            </a:r>
            <a:r>
              <a:rPr dirty="0" sz="22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22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only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22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percent.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essence,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upward</a:t>
            </a:r>
            <a:r>
              <a:rPr dirty="0" sz="22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shift</a:t>
            </a:r>
            <a:r>
              <a:rPr dirty="0" sz="22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supply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curve</a:t>
            </a:r>
            <a:r>
              <a:rPr dirty="0" sz="22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22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oﬀset </a:t>
            </a:r>
            <a:r>
              <a:rPr dirty="0" sz="2200" spc="-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part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the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down-</a:t>
            </a:r>
            <a:r>
              <a:rPr dirty="0" sz="22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ward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shift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demand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curve.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251586"/>
            <a:ext cx="11394440" cy="39820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200" spc="-5" b="1">
                <a:solidFill>
                  <a:srgbClr val="A70D11"/>
                </a:solidFill>
                <a:latin typeface="Times New Roman"/>
                <a:cs typeface="Times New Roman"/>
              </a:rPr>
              <a:t>Loanable</a:t>
            </a:r>
            <a:r>
              <a:rPr dirty="0" sz="2200" spc="-80" b="1">
                <a:solidFill>
                  <a:srgbClr val="A70D11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>
                <a:solidFill>
                  <a:srgbClr val="A70D11"/>
                </a:solidFill>
                <a:latin typeface="Times New Roman"/>
                <a:cs typeface="Times New Roman"/>
              </a:rPr>
              <a:t>Funds</a:t>
            </a:r>
            <a:r>
              <a:rPr dirty="0" sz="2200" spc="-130" b="1">
                <a:solidFill>
                  <a:srgbClr val="A70D11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>
                <a:solidFill>
                  <a:srgbClr val="A70D11"/>
                </a:solidFill>
                <a:latin typeface="Times New Roman"/>
                <a:cs typeface="Times New Roman"/>
              </a:rPr>
              <a:t>Theory</a:t>
            </a:r>
            <a:endParaRPr sz="22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50000"/>
              </a:lnSpc>
              <a:spcBef>
                <a:spcPts val="79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loanable funds theory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holds that interest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rates are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function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supply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 demand for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loanable funds. This is a ﬂow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theory,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that it focuses on the relative supply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demand of loanable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funds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during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speciﬁed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period.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How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the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supply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demand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for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loanable</a:t>
            </a:r>
            <a:r>
              <a:rPr dirty="0" sz="2200" spc="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funds</a:t>
            </a:r>
            <a:r>
              <a:rPr dirty="0" sz="2200" spc="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interact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determines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both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interest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rate and the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quantity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of funds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ﬂow through the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ﬁnancial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markets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during</a:t>
            </a:r>
            <a:r>
              <a:rPr dirty="0" sz="22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any</a:t>
            </a:r>
            <a:r>
              <a:rPr dirty="0" sz="2200" spc="11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period.</a:t>
            </a:r>
            <a:r>
              <a:rPr dirty="0" sz="22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If</a:t>
            </a:r>
            <a:r>
              <a:rPr dirty="0" sz="22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supply</a:t>
            </a:r>
            <a:r>
              <a:rPr dirty="0" sz="22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funds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increases,</a:t>
            </a:r>
            <a:r>
              <a:rPr dirty="0" sz="22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holding</a:t>
            </a:r>
            <a:r>
              <a:rPr dirty="0" sz="22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demand</a:t>
            </a:r>
            <a:r>
              <a:rPr dirty="0" sz="22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constant,</a:t>
            </a:r>
            <a:r>
              <a:rPr dirty="0" sz="22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rates</a:t>
            </a:r>
            <a:r>
              <a:rPr dirty="0" sz="22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dirty="0" sz="22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tend </a:t>
            </a:r>
            <a:r>
              <a:rPr dirty="0" sz="2200" spc="-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fall. Likewise, an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increase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 the demand for loans will tend to drive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up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rates. This is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depicted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 Graph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Figure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8.1.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90957"/>
            <a:ext cx="11931015" cy="61410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79375" marR="421640">
              <a:lnSpc>
                <a:spcPct val="140000"/>
              </a:lnSpc>
              <a:spcBef>
                <a:spcPts val="100"/>
              </a:spcBef>
              <a:buSzPct val="95454"/>
              <a:buFont typeface="Arial MT"/>
              <a:buChar char="•"/>
              <a:tabLst>
                <a:tab pos="179070" algn="l"/>
              </a:tabLst>
            </a:pPr>
            <a:r>
              <a:rPr dirty="0" sz="2200" spc="-10" b="1">
                <a:solidFill>
                  <a:srgbClr val="033C5B"/>
                </a:solidFill>
                <a:latin typeface="Times New Roman"/>
                <a:cs typeface="Times New Roman"/>
              </a:rPr>
              <a:t>Sources</a:t>
            </a:r>
            <a:r>
              <a:rPr dirty="0" sz="2200" spc="-5" b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200" b="1">
                <a:solidFill>
                  <a:srgbClr val="033C5B"/>
                </a:solidFill>
                <a:latin typeface="Times New Roman"/>
                <a:cs typeface="Times New Roman"/>
              </a:rPr>
              <a:t>of</a:t>
            </a:r>
            <a:r>
              <a:rPr dirty="0" sz="2200" spc="5" b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>
                <a:solidFill>
                  <a:srgbClr val="033C5B"/>
                </a:solidFill>
                <a:latin typeface="Times New Roman"/>
                <a:cs typeface="Times New Roman"/>
              </a:rPr>
              <a:t>Loanable</a:t>
            </a:r>
            <a:r>
              <a:rPr dirty="0" sz="2200" b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>
                <a:solidFill>
                  <a:srgbClr val="033C5B"/>
                </a:solidFill>
                <a:latin typeface="Times New Roman"/>
                <a:cs typeface="Times New Roman"/>
              </a:rPr>
              <a:t>Funds:</a:t>
            </a:r>
            <a:r>
              <a:rPr dirty="0" sz="2200" b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Current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savings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the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expansion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of</a:t>
            </a:r>
            <a:r>
              <a:rPr dirty="0" u="heavy" sz="22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deposits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</a:t>
            </a:r>
            <a:r>
              <a:rPr dirty="0" u="heavy" sz="2200" spc="5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depository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institutions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represent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two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basic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sources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of</a:t>
            </a:r>
            <a:r>
              <a:rPr dirty="0" u="heavy" sz="22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loanable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funds.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Fed,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through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its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open-market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operations,</a:t>
            </a:r>
            <a:r>
              <a:rPr dirty="0" u="heavy" sz="22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also</a:t>
            </a:r>
            <a:r>
              <a:rPr dirty="0" u="heavy" sz="22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provides a</a:t>
            </a:r>
            <a:r>
              <a:rPr dirty="0" u="heavy" sz="22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source</a:t>
            </a:r>
            <a:r>
              <a:rPr dirty="0" u="heavy" sz="22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dirty="0" u="heavy" sz="2200" spc="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loanable</a:t>
            </a:r>
            <a:r>
              <a:rPr dirty="0" u="heavy" sz="2200" spc="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funds when it</a:t>
            </a:r>
            <a:r>
              <a:rPr dirty="0" u="heavy" sz="2200" spc="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purchases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government</a:t>
            </a:r>
            <a:r>
              <a:rPr dirty="0" u="heavy" sz="2200" spc="5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securities.</a:t>
            </a:r>
            <a:endParaRPr sz="2200">
              <a:latin typeface="Times New Roman"/>
              <a:cs typeface="Times New Roman"/>
            </a:endParaRPr>
          </a:p>
          <a:p>
            <a:pPr algn="just" marL="79375" marR="5080">
              <a:lnSpc>
                <a:spcPct val="140000"/>
              </a:lnSpc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supply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savings comes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from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all sectors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economy,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and most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it ﬂows through U.S.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ﬁnancial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institutions.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Individuals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may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save part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their incomes, either as voluntary savings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through contractual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savings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programs—such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purchasing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whole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life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or</a:t>
            </a:r>
            <a:r>
              <a:rPr dirty="0" u="heavy" sz="22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endowment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insurance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policies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</a:t>
            </a:r>
            <a:r>
              <a:rPr dirty="0" u="heavy" sz="2200" spc="5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repaying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installment</a:t>
            </a:r>
            <a:r>
              <a:rPr dirty="0" u="heavy" sz="2200" spc="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mortgage</a:t>
            </a:r>
            <a:r>
              <a:rPr dirty="0" u="heavy" sz="2200" spc="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loans.</a:t>
            </a:r>
            <a:endParaRPr sz="2200">
              <a:latin typeface="Times New Roman"/>
              <a:cs typeface="Times New Roman"/>
            </a:endParaRPr>
          </a:p>
          <a:p>
            <a:pPr algn="just" marL="12700" marR="422275">
              <a:lnSpc>
                <a:spcPct val="140000"/>
              </a:lnSpc>
              <a:spcBef>
                <a:spcPts val="1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Governmental units and nonproﬁt institutions sometimes have funds in excess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current expenditures.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Corporations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may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have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savings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available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because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they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not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paying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out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all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earnings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dividends.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Depreciation allowances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that are not being used currently to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buy new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capital equipment to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replace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older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equipment</a:t>
            </a:r>
            <a:r>
              <a:rPr dirty="0" sz="22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also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available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lending.</a:t>
            </a:r>
            <a:endParaRPr sz="2200">
              <a:latin typeface="Times New Roman"/>
              <a:cs typeface="Times New Roman"/>
            </a:endParaRPr>
          </a:p>
          <a:p>
            <a:pPr algn="just" marL="79375" marR="422909">
              <a:lnSpc>
                <a:spcPct val="140000"/>
              </a:lnSpc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Pension funds, both governmental and private, provide another source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saving.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These funds, which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building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up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large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reserves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meet</a:t>
            </a:r>
            <a:r>
              <a:rPr dirty="0" sz="22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future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commitments,</a:t>
            </a:r>
            <a:r>
              <a:rPr dirty="0" sz="22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available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investment.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1866" y="203587"/>
            <a:ext cx="11328400" cy="35464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95"/>
              </a:spcBef>
            </a:pP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Some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savings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invested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ownership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equity in businesses,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either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directly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single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proprietorships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partnerships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buying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stock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 corporations.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is,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however,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only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small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part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total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savings.</a:t>
            </a:r>
            <a:endParaRPr sz="22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1320"/>
              </a:spcBef>
            </a:pP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heavy" sz="2200" spc="5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bulk</a:t>
            </a:r>
            <a:r>
              <a:rPr dirty="0" u="heavy" sz="2200" spc="7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dirty="0" u="heavy" sz="2200" spc="6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heavy" sz="2200" spc="6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total</a:t>
            </a:r>
            <a:r>
              <a:rPr dirty="0" u="heavy" sz="2200" spc="6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savings</a:t>
            </a:r>
            <a:r>
              <a:rPr dirty="0" u="heavy" sz="2200" spc="6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each</a:t>
            </a:r>
            <a:r>
              <a:rPr dirty="0" u="heavy" sz="2200" spc="7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year</a:t>
            </a:r>
            <a:r>
              <a:rPr dirty="0" u="heavy" sz="2200" spc="5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</a:t>
            </a:r>
            <a:r>
              <a:rPr dirty="0" u="heavy" sz="2200" spc="5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available</a:t>
            </a:r>
            <a:r>
              <a:rPr dirty="0" u="heavy" sz="2200" spc="6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</a:t>
            </a:r>
            <a:r>
              <a:rPr dirty="0" u="heavy" sz="2200" spc="7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loanable</a:t>
            </a:r>
            <a:r>
              <a:rPr dirty="0" u="heavy" sz="2200" spc="6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funds.</a:t>
            </a:r>
            <a:r>
              <a:rPr dirty="0" u="heavy" sz="2200" spc="5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Funds</a:t>
            </a:r>
            <a:r>
              <a:rPr dirty="0" sz="22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22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22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loaned</a:t>
            </a:r>
            <a:r>
              <a:rPr dirty="0" sz="22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directly;</a:t>
            </a:r>
            <a:endParaRPr sz="22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132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4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example,</a:t>
            </a:r>
            <a:r>
              <a:rPr dirty="0" sz="2200" spc="4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dirty="0" sz="2200" spc="4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someone</a:t>
            </a:r>
            <a:r>
              <a:rPr dirty="0" sz="2200" spc="4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lends</a:t>
            </a:r>
            <a:r>
              <a:rPr dirty="0" sz="2200" spc="4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money</a:t>
            </a:r>
            <a:r>
              <a:rPr dirty="0" sz="2200" spc="4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4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 spc="4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friend</a:t>
            </a:r>
            <a:r>
              <a:rPr dirty="0" sz="2200" spc="4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4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enable</a:t>
            </a:r>
            <a:r>
              <a:rPr dirty="0" sz="2200" spc="4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him</a:t>
            </a:r>
            <a:r>
              <a:rPr dirty="0" sz="2200" spc="4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2200" spc="4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her</a:t>
            </a:r>
            <a:r>
              <a:rPr dirty="0" sz="2200" spc="4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4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expand</a:t>
            </a:r>
            <a:r>
              <a:rPr dirty="0" sz="2200" spc="4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business</a:t>
            </a:r>
            <a:endParaRPr sz="2200">
              <a:latin typeface="Times New Roman"/>
              <a:cs typeface="Times New Roman"/>
            </a:endParaRPr>
          </a:p>
          <a:p>
            <a:pPr algn="just" marL="12700" marR="6350">
              <a:lnSpc>
                <a:spcPct val="150000"/>
              </a:lnSpc>
              <a:spcBef>
                <a:spcPts val="5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operations.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However,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most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savings are loaned through ﬁnancial institutions,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one 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whose basic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functions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accumulation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savings.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4642" y="89128"/>
            <a:ext cx="11490325" cy="5942965"/>
          </a:xfrm>
          <a:prstGeom prst="rect">
            <a:avLst/>
          </a:prstGeom>
        </p:spPr>
        <p:txBody>
          <a:bodyPr wrap="square" lIns="0" tIns="16510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300"/>
              </a:spcBef>
            </a:pPr>
            <a:r>
              <a:rPr dirty="0" u="heavy" sz="2000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Factors</a:t>
            </a:r>
            <a:r>
              <a:rPr dirty="0" u="heavy" sz="2000" spc="-185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000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Affecting</a:t>
            </a:r>
            <a:r>
              <a:rPr dirty="0" u="heavy" sz="2000" spc="-40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000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heavy" sz="2000" spc="-15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000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Supply</a:t>
            </a:r>
            <a:r>
              <a:rPr dirty="0" u="heavy" sz="2000" spc="-50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000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of</a:t>
            </a:r>
            <a:r>
              <a:rPr dirty="0" u="heavy" sz="2000" spc="-65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000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and</a:t>
            </a:r>
            <a:r>
              <a:rPr dirty="0" u="heavy" sz="2000" spc="-50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000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Demand</a:t>
            </a:r>
            <a:r>
              <a:rPr dirty="0" u="heavy" sz="2000" spc="-10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000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for</a:t>
            </a:r>
            <a:r>
              <a:rPr dirty="0" u="heavy" sz="2000" spc="-65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000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Loanable</a:t>
            </a:r>
            <a:r>
              <a:rPr dirty="0" u="heavy" sz="2000" spc="-60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000" b="1">
                <a:solidFill>
                  <a:srgbClr val="033C5B"/>
                </a:solidFill>
                <a:uFill>
                  <a:solidFill>
                    <a:srgbClr val="033C5B"/>
                  </a:solidFill>
                </a:uFill>
                <a:latin typeface="Times New Roman"/>
                <a:cs typeface="Times New Roman"/>
              </a:rPr>
              <a:t>Funds</a:t>
            </a:r>
            <a:endParaRPr sz="20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1200"/>
              </a:spcBef>
            </a:pP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Many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 factors</a:t>
            </a:r>
            <a:r>
              <a:rPr dirty="0" sz="2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dirty="0" sz="2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aﬀect</a:t>
            </a:r>
            <a:r>
              <a:rPr dirty="0" sz="2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the supply</a:t>
            </a:r>
            <a:r>
              <a:rPr dirty="0" sz="2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2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demand</a:t>
            </a:r>
            <a:r>
              <a:rPr dirty="0" sz="2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loanable</a:t>
            </a:r>
            <a:r>
              <a:rPr dirty="0" sz="2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funds.</a:t>
            </a:r>
            <a:r>
              <a:rPr dirty="0" sz="2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Following</a:t>
            </a:r>
            <a:r>
              <a:rPr dirty="0" sz="2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several</a:t>
            </a:r>
            <a:r>
              <a:rPr dirty="0" sz="2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important</a:t>
            </a:r>
            <a:r>
              <a:rPr dirty="0" sz="2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factors.</a:t>
            </a:r>
            <a:endParaRPr sz="2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50000"/>
              </a:lnSpc>
              <a:spcBef>
                <a:spcPts val="994"/>
              </a:spcBef>
            </a:pPr>
            <a:r>
              <a:rPr dirty="0" sz="2000" spc="-40" b="1" i="1">
                <a:solidFill>
                  <a:srgbClr val="033C5B"/>
                </a:solidFill>
                <a:latin typeface="Times New Roman"/>
                <a:cs typeface="Times New Roman"/>
              </a:rPr>
              <a:t>Volume</a:t>
            </a:r>
            <a:r>
              <a:rPr dirty="0" sz="2000" spc="140" b="1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000" spc="-5" b="1" i="1">
                <a:solidFill>
                  <a:srgbClr val="033C5B"/>
                </a:solidFill>
                <a:latin typeface="Times New Roman"/>
                <a:cs typeface="Times New Roman"/>
              </a:rPr>
              <a:t>of</a:t>
            </a:r>
            <a:r>
              <a:rPr dirty="0" sz="2000" spc="160" b="1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000" spc="-5" b="1" i="1">
                <a:solidFill>
                  <a:srgbClr val="033C5B"/>
                </a:solidFill>
                <a:latin typeface="Times New Roman"/>
                <a:cs typeface="Times New Roman"/>
              </a:rPr>
              <a:t>Savings</a:t>
            </a:r>
            <a:r>
              <a:rPr dirty="0" sz="2000" spc="155" b="1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000" spc="1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major</a:t>
            </a:r>
            <a:r>
              <a:rPr dirty="0" sz="2000" spc="1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factor</a:t>
            </a:r>
            <a:r>
              <a:rPr dirty="0" sz="2000" spc="1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2000" spc="1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determines</a:t>
            </a:r>
            <a:r>
              <a:rPr dirty="0" sz="2000" spc="1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000" spc="1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221F1F"/>
                </a:solidFill>
                <a:latin typeface="Times New Roman"/>
                <a:cs typeface="Times New Roman"/>
              </a:rPr>
              <a:t>volume</a:t>
            </a:r>
            <a:r>
              <a:rPr dirty="0" sz="2000" spc="1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000" spc="1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savings,</a:t>
            </a:r>
            <a:r>
              <a:rPr dirty="0" sz="2000" spc="1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corporate</a:t>
            </a:r>
            <a:r>
              <a:rPr dirty="0" sz="2000" spc="1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2000" spc="1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well</a:t>
            </a:r>
            <a:r>
              <a:rPr dirty="0" sz="2000" spc="1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2000" spc="1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individual,</a:t>
            </a:r>
            <a:r>
              <a:rPr dirty="0" sz="2000" spc="1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2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dirty="0" sz="2000" spc="-48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u="sng" sz="2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level </a:t>
            </a:r>
            <a:r>
              <a:rPr dirty="0" u="sng" sz="2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dirty="0" u="sng" sz="2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national income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. When </a:t>
            </a:r>
            <a:r>
              <a:rPr dirty="0" sz="2000" spc="-10">
                <a:solidFill>
                  <a:srgbClr val="221F1F"/>
                </a:solidFill>
                <a:latin typeface="Times New Roman"/>
                <a:cs typeface="Times New Roman"/>
              </a:rPr>
              <a:t>income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is high, savings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high; when it is </a:t>
            </a:r>
            <a:r>
              <a:rPr dirty="0" sz="2000" spc="-35">
                <a:solidFill>
                  <a:srgbClr val="221F1F"/>
                </a:solidFill>
                <a:latin typeface="Times New Roman"/>
                <a:cs typeface="Times New Roman"/>
              </a:rPr>
              <a:t>low,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savings are </a:t>
            </a:r>
            <a:r>
              <a:rPr dirty="0" sz="2000" spc="-35">
                <a:solidFill>
                  <a:srgbClr val="221F1F"/>
                </a:solidFill>
                <a:latin typeface="Times New Roman"/>
                <a:cs typeface="Times New Roman"/>
              </a:rPr>
              <a:t>low.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pattern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 of </a:t>
            </a:r>
            <a:r>
              <a:rPr dirty="0" sz="2000" spc="-10">
                <a:solidFill>
                  <a:srgbClr val="221F1F"/>
                </a:solidFill>
                <a:latin typeface="Times New Roman"/>
                <a:cs typeface="Times New Roman"/>
              </a:rPr>
              <a:t>income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taxes—both the level of the tax and the tax rates </a:t>
            </a:r>
            <a:r>
              <a:rPr dirty="0" sz="2000" spc="-1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various </a:t>
            </a:r>
            <a:r>
              <a:rPr dirty="0" sz="2000" spc="-10">
                <a:solidFill>
                  <a:srgbClr val="221F1F"/>
                </a:solidFill>
                <a:latin typeface="Times New Roman"/>
                <a:cs typeface="Times New Roman"/>
              </a:rPr>
              <a:t>income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brackets—also inﬂuences savings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volume. Furthermore, the </a:t>
            </a:r>
            <a:r>
              <a:rPr dirty="0" u="sng" sz="2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tax treatment </a:t>
            </a:r>
            <a:r>
              <a:rPr dirty="0" u="sng" sz="2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dirty="0" u="sng" sz="2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savings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221F1F"/>
                </a:solidFill>
                <a:latin typeface="Times New Roman"/>
                <a:cs typeface="Times New Roman"/>
              </a:rPr>
              <a:t>itself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inﬂuences the amount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income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saved.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2000" spc="-10">
                <a:solidFill>
                  <a:srgbClr val="221F1F"/>
                </a:solidFill>
                <a:latin typeface="Times New Roman"/>
                <a:cs typeface="Times New Roman"/>
              </a:rPr>
              <a:t>example,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000" spc="-4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tax deferral </a:t>
            </a:r>
            <a:r>
              <a:rPr dirty="0" sz="2000" spc="-1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(or </a:t>
            </a:r>
            <a:r>
              <a:rPr dirty="0" sz="2000" spc="-10">
                <a:solidFill>
                  <a:srgbClr val="221F1F"/>
                </a:solidFill>
                <a:latin typeface="Times New Roman"/>
                <a:cs typeface="Times New Roman"/>
              </a:rPr>
              <a:t>postponement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of) </a:t>
            </a:r>
            <a:r>
              <a:rPr dirty="0" sz="2000" spc="-10">
                <a:solidFill>
                  <a:srgbClr val="221F1F"/>
                </a:solidFill>
                <a:latin typeface="Times New Roman"/>
                <a:cs typeface="Times New Roman"/>
              </a:rPr>
              <a:t>savings placed in individual retirement accounts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(IRAs), increases the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volume</a:t>
            </a:r>
            <a:r>
              <a:rPr dirty="0" sz="2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221F1F"/>
                </a:solidFill>
                <a:latin typeface="Times New Roman"/>
                <a:cs typeface="Times New Roman"/>
              </a:rPr>
              <a:t>savings.</a:t>
            </a:r>
            <a:endParaRPr sz="2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50000"/>
              </a:lnSpc>
              <a:spcBef>
                <a:spcPts val="950"/>
              </a:spcBef>
            </a:pP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heavy" sz="2200" spc="3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age</a:t>
            </a:r>
            <a:r>
              <a:rPr dirty="0" u="heavy" sz="2200" spc="3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dirty="0" u="heavy" sz="2200" spc="3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heavy" sz="2200" spc="3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population</a:t>
            </a:r>
            <a:r>
              <a:rPr dirty="0" u="heavy" sz="2200" spc="3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dirty="0" sz="2200" spc="3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dirty="0" sz="2200" spc="3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important</a:t>
            </a:r>
            <a:r>
              <a:rPr dirty="0" sz="2200" spc="3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eﬀect</a:t>
            </a:r>
            <a:r>
              <a:rPr dirty="0" sz="2200" spc="3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2200" spc="3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3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volume</a:t>
            </a:r>
            <a:r>
              <a:rPr dirty="0" sz="2200" spc="3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3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savings.</a:t>
            </a:r>
            <a:r>
              <a:rPr dirty="0" sz="2200" spc="3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Little</a:t>
            </a:r>
            <a:r>
              <a:rPr dirty="0" sz="2200" spc="3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saving</a:t>
            </a:r>
            <a:r>
              <a:rPr dirty="0" sz="2200" spc="3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2200" spc="3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done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during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formative and education-building stage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during the family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creating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stage. Therefore,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economy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large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share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young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couples with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children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will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have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less total savings than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more</a:t>
            </a:r>
            <a:r>
              <a:rPr dirty="0" sz="22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people in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older,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wealth-building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stage.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46659" y="1076325"/>
            <a:ext cx="11549380" cy="13970"/>
          </a:xfrm>
          <a:custGeom>
            <a:avLst/>
            <a:gdLst/>
            <a:ahLst/>
            <a:cxnLst/>
            <a:rect l="l" t="t" r="r" b="b"/>
            <a:pathLst>
              <a:path w="11549380" h="13969">
                <a:moveTo>
                  <a:pt x="11548846" y="0"/>
                </a:moveTo>
                <a:lnTo>
                  <a:pt x="0" y="0"/>
                </a:lnTo>
                <a:lnTo>
                  <a:pt x="0" y="13715"/>
                </a:lnTo>
                <a:lnTo>
                  <a:pt x="11548846" y="13715"/>
                </a:lnTo>
                <a:lnTo>
                  <a:pt x="11548846" y="0"/>
                </a:lnTo>
                <a:close/>
              </a:path>
            </a:pathLst>
          </a:custGeom>
          <a:solidFill>
            <a:srgbClr val="22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46659" y="3590925"/>
            <a:ext cx="11549380" cy="13970"/>
          </a:xfrm>
          <a:custGeom>
            <a:avLst/>
            <a:gdLst/>
            <a:ahLst/>
            <a:cxnLst/>
            <a:rect l="l" t="t" r="r" b="b"/>
            <a:pathLst>
              <a:path w="11549380" h="13970">
                <a:moveTo>
                  <a:pt x="11548846" y="0"/>
                </a:moveTo>
                <a:lnTo>
                  <a:pt x="0" y="0"/>
                </a:lnTo>
                <a:lnTo>
                  <a:pt x="0" y="13715"/>
                </a:lnTo>
                <a:lnTo>
                  <a:pt x="11548846" y="13715"/>
                </a:lnTo>
                <a:lnTo>
                  <a:pt x="11548846" y="0"/>
                </a:lnTo>
                <a:close/>
              </a:path>
            </a:pathLst>
          </a:custGeom>
          <a:solidFill>
            <a:srgbClr val="22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46659" y="4093845"/>
            <a:ext cx="11549380" cy="13970"/>
          </a:xfrm>
          <a:custGeom>
            <a:avLst/>
            <a:gdLst/>
            <a:ahLst/>
            <a:cxnLst/>
            <a:rect l="l" t="t" r="r" b="b"/>
            <a:pathLst>
              <a:path w="11549380" h="13970">
                <a:moveTo>
                  <a:pt x="11548846" y="0"/>
                </a:moveTo>
                <a:lnTo>
                  <a:pt x="0" y="0"/>
                </a:lnTo>
                <a:lnTo>
                  <a:pt x="0" y="13715"/>
                </a:lnTo>
                <a:lnTo>
                  <a:pt x="11548846" y="13715"/>
                </a:lnTo>
                <a:lnTo>
                  <a:pt x="11548846" y="0"/>
                </a:lnTo>
                <a:close/>
              </a:path>
            </a:pathLst>
          </a:custGeom>
          <a:solidFill>
            <a:srgbClr val="22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46659" y="4596765"/>
            <a:ext cx="11549380" cy="13970"/>
          </a:xfrm>
          <a:custGeom>
            <a:avLst/>
            <a:gdLst/>
            <a:ahLst/>
            <a:cxnLst/>
            <a:rect l="l" t="t" r="r" b="b"/>
            <a:pathLst>
              <a:path w="11549380" h="13970">
                <a:moveTo>
                  <a:pt x="11548846" y="0"/>
                </a:moveTo>
                <a:lnTo>
                  <a:pt x="0" y="0"/>
                </a:lnTo>
                <a:lnTo>
                  <a:pt x="0" y="13716"/>
                </a:lnTo>
                <a:lnTo>
                  <a:pt x="11548846" y="13716"/>
                </a:lnTo>
                <a:lnTo>
                  <a:pt x="11548846" y="0"/>
                </a:lnTo>
                <a:close/>
              </a:path>
            </a:pathLst>
          </a:custGeom>
          <a:solidFill>
            <a:srgbClr val="22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233883" y="83337"/>
            <a:ext cx="11577955" cy="50558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volume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savings also depends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on 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factors that aﬀect indirect savings.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more eﬀectively 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life</a:t>
            </a:r>
            <a:r>
              <a:rPr dirty="0" sz="2200" spc="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insurance</a:t>
            </a:r>
            <a:r>
              <a:rPr dirty="0" sz="2200" spc="2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industry</a:t>
            </a:r>
            <a:r>
              <a:rPr dirty="0" sz="2200" spc="25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promotes</a:t>
            </a:r>
            <a:r>
              <a:rPr dirty="0" sz="22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sale</a:t>
            </a:r>
            <a:r>
              <a:rPr dirty="0" sz="2200" spc="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whole</a:t>
            </a:r>
            <a:r>
              <a:rPr dirty="0" sz="22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life</a:t>
            </a:r>
            <a:r>
              <a:rPr dirty="0" sz="22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2200" spc="2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endowment</a:t>
            </a:r>
            <a:r>
              <a:rPr dirty="0" sz="2200" spc="2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insurance</a:t>
            </a:r>
            <a:r>
              <a:rPr dirty="0" sz="2200" spc="2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policies,</a:t>
            </a:r>
            <a:r>
              <a:rPr dirty="0" sz="22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2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larger </a:t>
            </a:r>
            <a:r>
              <a:rPr dirty="0" sz="2200" spc="-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volume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savings.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higher</a:t>
            </a:r>
            <a:r>
              <a:rPr dirty="0" u="heavy" sz="22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demand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private</a:t>
            </a:r>
            <a:r>
              <a:rPr dirty="0" u="heavy" sz="22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pension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funds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,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which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accumulate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contributions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during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working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years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to make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payments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retirement, the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larger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volume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savings.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eﬀect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rates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such savings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often just the opposite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normal eﬀect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price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supply.</a:t>
            </a:r>
            <a:endParaRPr sz="2200">
              <a:latin typeface="Times New Roman"/>
              <a:cs typeface="Times New Roman"/>
            </a:endParaRPr>
          </a:p>
          <a:p>
            <a:pPr algn="just" marL="12700" marR="6350">
              <a:lnSpc>
                <a:spcPct val="150000"/>
              </a:lnSpc>
            </a:pP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rates decrease, more money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must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paid for insurance for the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same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amount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coverage,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because a smaller amount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will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earned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from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reinvestment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premiums and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earnings.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Inversely,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as interest rates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rise,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less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money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needs to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put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into reserves to get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same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objectives. 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same</a:t>
            </a:r>
            <a:r>
              <a:rPr dirty="0" u="heavy" sz="2200" spc="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true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of</a:t>
            </a:r>
            <a:r>
              <a:rPr dirty="0" u="heavy" sz="22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amount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money</a:t>
            </a:r>
            <a:r>
              <a:rPr dirty="0" u="heavy" sz="2200" spc="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that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must</a:t>
            </a:r>
            <a:r>
              <a:rPr dirty="0" u="heavy" sz="2200" spc="4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put</a:t>
            </a:r>
            <a:r>
              <a:rPr dirty="0" u="heavy" sz="22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into</a:t>
            </a:r>
            <a:r>
              <a:rPr dirty="0" u="heavy" sz="22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annuities</a:t>
            </a:r>
            <a:r>
              <a:rPr dirty="0" u="heavy" sz="22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pension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funds.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83337"/>
            <a:ext cx="11811635" cy="56851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715">
              <a:lnSpc>
                <a:spcPct val="150000"/>
              </a:lnSpc>
              <a:spcBef>
                <a:spcPts val="100"/>
              </a:spcBef>
            </a:pPr>
            <a:r>
              <a:rPr dirty="0" sz="2200" spc="-5" b="1" i="1">
                <a:solidFill>
                  <a:srgbClr val="033C5B"/>
                </a:solidFill>
                <a:latin typeface="Times New Roman"/>
                <a:cs typeface="Times New Roman"/>
              </a:rPr>
              <a:t>Expansion </a:t>
            </a:r>
            <a:r>
              <a:rPr dirty="0" sz="2200" spc="-10" b="1" i="1">
                <a:solidFill>
                  <a:srgbClr val="033C5B"/>
                </a:solidFill>
                <a:latin typeface="Times New Roman"/>
                <a:cs typeface="Times New Roman"/>
              </a:rPr>
              <a:t>of </a:t>
            </a:r>
            <a:r>
              <a:rPr dirty="0" sz="2200" spc="-5" b="1" i="1">
                <a:solidFill>
                  <a:srgbClr val="033C5B"/>
                </a:solidFill>
                <a:latin typeface="Times New Roman"/>
                <a:cs typeface="Times New Roman"/>
              </a:rPr>
              <a:t>Deposits </a:t>
            </a:r>
            <a:r>
              <a:rPr dirty="0" sz="2200" b="1" i="1">
                <a:solidFill>
                  <a:srgbClr val="033C5B"/>
                </a:solidFill>
                <a:latin typeface="Times New Roman"/>
                <a:cs typeface="Times New Roman"/>
              </a:rPr>
              <a:t>by </a:t>
            </a:r>
            <a:r>
              <a:rPr dirty="0" sz="2200" spc="-5" b="1" i="1">
                <a:solidFill>
                  <a:srgbClr val="033C5B"/>
                </a:solidFill>
                <a:latin typeface="Times New Roman"/>
                <a:cs typeface="Times New Roman"/>
              </a:rPr>
              <a:t>Depository Institutions: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amount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short-term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credit available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depends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largely on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lending policies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commercial banks and other depository institutions, and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policies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of the Federal Reserve System. Lenders are inﬂuenced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by such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factors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present business conditions and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future</a:t>
            </a:r>
            <a:r>
              <a:rPr dirty="0" sz="2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prospects.</a:t>
            </a:r>
            <a:endParaRPr sz="22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50000"/>
              </a:lnSpc>
              <a:spcBef>
                <a:spcPts val="994"/>
              </a:spcBef>
            </a:pPr>
            <a:r>
              <a:rPr dirty="0" sz="2200" spc="-5" i="1">
                <a:solidFill>
                  <a:srgbClr val="033C5B"/>
                </a:solidFill>
                <a:latin typeface="Times New Roman"/>
                <a:cs typeface="Times New Roman"/>
              </a:rPr>
              <a:t>Liquidity</a:t>
            </a:r>
            <a:r>
              <a:rPr dirty="0" sz="2200" spc="229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200" spc="-5" i="1">
                <a:solidFill>
                  <a:srgbClr val="033C5B"/>
                </a:solidFill>
                <a:latin typeface="Times New Roman"/>
                <a:cs typeface="Times New Roman"/>
              </a:rPr>
              <a:t>Attitudes</a:t>
            </a:r>
            <a:r>
              <a:rPr dirty="0" sz="2200" spc="225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How</a:t>
            </a:r>
            <a:r>
              <a:rPr dirty="0" sz="22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lenders</a:t>
            </a:r>
            <a:r>
              <a:rPr dirty="0" sz="2200" spc="2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see</a:t>
            </a:r>
            <a:r>
              <a:rPr dirty="0" sz="22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2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future</a:t>
            </a:r>
            <a:r>
              <a:rPr dirty="0" sz="2200" spc="2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dirty="0" sz="2200" spc="2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 spc="2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signiﬁcant</a:t>
            </a:r>
            <a:r>
              <a:rPr dirty="0" sz="2200" spc="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eﬀect</a:t>
            </a:r>
            <a:r>
              <a:rPr dirty="0" sz="22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22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supply</a:t>
            </a:r>
            <a:r>
              <a:rPr dirty="0" sz="22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2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loanable</a:t>
            </a:r>
            <a:r>
              <a:rPr dirty="0" sz="22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funds,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both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long term and short term.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Lenders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may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feel that the economic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outlook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 </a:t>
            </a:r>
            <a:r>
              <a:rPr dirty="0" u="heavy" sz="2200" spc="-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uncertain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that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they are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reluctant to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lend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their </a:t>
            </a:r>
            <a:r>
              <a:rPr dirty="0" u="heavy" sz="22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money.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This liquidity preference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can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so strong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large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amounts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funds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lie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idle, as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they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did during the depression in the 1930s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. Lenders may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also</a:t>
            </a:r>
            <a:r>
              <a:rPr dirty="0" u="heavy" sz="2200" spc="5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prefer liquidity</a:t>
            </a:r>
            <a:r>
              <a:rPr dirty="0" u="heavy" sz="2200" spc="54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because they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expect either interest rates to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go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up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near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future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opportunities for direct investment to be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more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favorable.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Thus,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liquidity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attitudes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result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keeping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some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funds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idle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would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normally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be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available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lending.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251586"/>
            <a:ext cx="11395710" cy="45231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sz="2200" spc="-10" b="1" i="1">
                <a:solidFill>
                  <a:srgbClr val="033C5B"/>
                </a:solidFill>
                <a:latin typeface="Times New Roman"/>
                <a:cs typeface="Times New Roman"/>
              </a:rPr>
              <a:t>Effect </a:t>
            </a:r>
            <a:r>
              <a:rPr dirty="0" sz="2200" b="1" i="1">
                <a:solidFill>
                  <a:srgbClr val="033C5B"/>
                </a:solidFill>
                <a:latin typeface="Times New Roman"/>
                <a:cs typeface="Times New Roman"/>
              </a:rPr>
              <a:t>of</a:t>
            </a:r>
            <a:r>
              <a:rPr dirty="0" sz="2200" spc="-55" b="1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 i="1">
                <a:solidFill>
                  <a:srgbClr val="033C5B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-20" b="1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 i="1">
                <a:solidFill>
                  <a:srgbClr val="033C5B"/>
                </a:solidFill>
                <a:latin typeface="Times New Roman"/>
                <a:cs typeface="Times New Roman"/>
              </a:rPr>
              <a:t>Rates</a:t>
            </a:r>
            <a:r>
              <a:rPr dirty="0" sz="2200" spc="-45" b="1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200" b="1" i="1">
                <a:solidFill>
                  <a:srgbClr val="033C5B"/>
                </a:solidFill>
                <a:latin typeface="Times New Roman"/>
                <a:cs typeface="Times New Roman"/>
              </a:rPr>
              <a:t>on</a:t>
            </a:r>
            <a:r>
              <a:rPr dirty="0" sz="2200" spc="-10" b="1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 i="1">
                <a:solidFill>
                  <a:srgbClr val="033C5B"/>
                </a:solidFill>
                <a:latin typeface="Times New Roman"/>
                <a:cs typeface="Times New Roman"/>
              </a:rPr>
              <a:t>the</a:t>
            </a:r>
            <a:r>
              <a:rPr dirty="0" sz="2200" spc="-20" b="1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 i="1">
                <a:solidFill>
                  <a:srgbClr val="033C5B"/>
                </a:solidFill>
                <a:latin typeface="Times New Roman"/>
                <a:cs typeface="Times New Roman"/>
              </a:rPr>
              <a:t>Quantity</a:t>
            </a:r>
            <a:r>
              <a:rPr dirty="0" sz="2200" spc="-20" b="1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200" b="1" i="1">
                <a:solidFill>
                  <a:srgbClr val="033C5B"/>
                </a:solidFill>
                <a:latin typeface="Times New Roman"/>
                <a:cs typeface="Times New Roman"/>
              </a:rPr>
              <a:t>of</a:t>
            </a:r>
            <a:r>
              <a:rPr dirty="0" sz="2200" spc="-45" b="1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 i="1">
                <a:solidFill>
                  <a:srgbClr val="033C5B"/>
                </a:solidFill>
                <a:latin typeface="Times New Roman"/>
                <a:cs typeface="Times New Roman"/>
              </a:rPr>
              <a:t>Loanable</a:t>
            </a:r>
            <a:r>
              <a:rPr dirty="0" sz="2200" spc="-30" b="1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 i="1">
                <a:solidFill>
                  <a:srgbClr val="033C5B"/>
                </a:solidFill>
                <a:latin typeface="Times New Roman"/>
                <a:cs typeface="Times New Roman"/>
              </a:rPr>
              <a:t>Funds</a:t>
            </a:r>
            <a:r>
              <a:rPr dirty="0" sz="2200" spc="10" b="1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 i="1">
                <a:solidFill>
                  <a:srgbClr val="033C5B"/>
                </a:solidFill>
                <a:latin typeface="Times New Roman"/>
                <a:cs typeface="Times New Roman"/>
              </a:rPr>
              <a:t>Being Demanded:</a:t>
            </a:r>
            <a:endParaRPr sz="2200">
              <a:latin typeface="Times New Roman"/>
              <a:cs typeface="Times New Roman"/>
            </a:endParaRPr>
          </a:p>
          <a:p>
            <a:pPr algn="just" marL="12700" marR="5080" indent="30480">
              <a:lnSpc>
                <a:spcPct val="150000"/>
              </a:lnSpc>
              <a:spcBef>
                <a:spcPts val="109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demand for loanable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funds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comes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from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all sectors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economy.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Business borrows to ﬁnance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current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operations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 to buy plant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equipment.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Farmers borrow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meet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short- term and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long-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term needs. Institutions, such as hospitals and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schools,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borrow primarily to ﬁnance new buildings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equipment. Individuals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ﬁnance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purchase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homes with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long-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term loans, and purchase durable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goods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or cover emergencies with intermediate- and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short- term loans.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Governmental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units borrow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ﬁnance public buildings, bridge the gap between expenditures and tax receipts, and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meet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budget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deﬁcits. The factors aﬀecting the demand for loanable funds are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diﬀerent for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each type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borrower.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discussion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covers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only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how</a:t>
            </a:r>
            <a:r>
              <a:rPr dirty="0" sz="2200" spc="-25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rates aﬀect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major</a:t>
            </a:r>
            <a:r>
              <a:rPr dirty="0" sz="22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types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borrowing.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3799" y="90957"/>
            <a:ext cx="11618595" cy="2372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40000"/>
              </a:lnSpc>
              <a:spcBef>
                <a:spcPts val="100"/>
              </a:spcBef>
            </a:pPr>
            <a:r>
              <a:rPr dirty="0" spc="-20" b="0">
                <a:latin typeface="Times New Roman"/>
                <a:cs typeface="Times New Roman"/>
              </a:rPr>
              <a:t>Historically, </a:t>
            </a:r>
            <a:r>
              <a:rPr dirty="0" b="0">
                <a:latin typeface="Times New Roman"/>
                <a:cs typeface="Times New Roman"/>
              </a:rPr>
              <a:t>one of </a:t>
            </a:r>
            <a:r>
              <a:rPr dirty="0" spc="-5" b="0">
                <a:latin typeface="Times New Roman"/>
                <a:cs typeface="Times New Roman"/>
              </a:rPr>
              <a:t>the biggest borrowers has been the federal government, and Congress generally </a:t>
            </a:r>
            <a:r>
              <a:rPr dirty="0" b="0"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gives little consideration to interest rates in its spending programs.</a:t>
            </a:r>
            <a:r>
              <a:rPr dirty="0" spc="540" b="0"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Minor changes in </a:t>
            </a:r>
            <a:r>
              <a:rPr dirty="0" spc="-10" b="0">
                <a:latin typeface="Times New Roman"/>
                <a:cs typeface="Times New Roman"/>
              </a:rPr>
              <a:t>interest </a:t>
            </a:r>
            <a:r>
              <a:rPr dirty="0" spc="-5" b="0">
                <a:latin typeface="Times New Roman"/>
                <a:cs typeface="Times New Roman"/>
              </a:rPr>
              <a:t>rates </a:t>
            </a:r>
            <a:r>
              <a:rPr dirty="0" spc="-15" b="0">
                <a:latin typeface="Times New Roman"/>
                <a:cs typeface="Times New Roman"/>
              </a:rPr>
              <a:t>do </a:t>
            </a:r>
            <a:r>
              <a:rPr dirty="0" spc="-10" b="0"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not </a:t>
            </a:r>
            <a:r>
              <a:rPr dirty="0" spc="-10" b="0">
                <a:latin typeface="Times New Roman"/>
                <a:cs typeface="Times New Roman"/>
              </a:rPr>
              <a:t>aﬀect </a:t>
            </a:r>
            <a:r>
              <a:rPr dirty="0" spc="-5" b="0">
                <a:latin typeface="Times New Roman"/>
                <a:cs typeface="Times New Roman"/>
              </a:rPr>
              <a:t>short-term </a:t>
            </a:r>
            <a:r>
              <a:rPr dirty="0" spc="-10" b="0">
                <a:latin typeface="Times New Roman"/>
                <a:cs typeface="Times New Roman"/>
              </a:rPr>
              <a:t>business </a:t>
            </a:r>
            <a:r>
              <a:rPr dirty="0" spc="-5" b="0">
                <a:latin typeface="Times New Roman"/>
                <a:cs typeface="Times New Roman"/>
              </a:rPr>
              <a:t>borrowing. </a:t>
            </a:r>
            <a:r>
              <a:rPr dirty="0" spc="-20" b="0">
                <a:latin typeface="Times New Roman"/>
                <a:cs typeface="Times New Roman"/>
              </a:rPr>
              <a:t>However, </a:t>
            </a:r>
            <a:r>
              <a:rPr dirty="0" spc="-10" b="0">
                <a:latin typeface="Times New Roman"/>
                <a:cs typeface="Times New Roman"/>
              </a:rPr>
              <a:t>historical </a:t>
            </a:r>
            <a:r>
              <a:rPr dirty="0" spc="-5" b="0">
                <a:latin typeface="Times New Roman"/>
                <a:cs typeface="Times New Roman"/>
              </a:rPr>
              <a:t>evidence shows </a:t>
            </a:r>
            <a:r>
              <a:rPr dirty="0" b="0">
                <a:latin typeface="Times New Roman"/>
                <a:cs typeface="Times New Roman"/>
              </a:rPr>
              <a:t>that </a:t>
            </a:r>
            <a:r>
              <a:rPr dirty="0" spc="-10" b="0">
                <a:latin typeface="Times New Roman"/>
                <a:cs typeface="Times New Roman"/>
              </a:rPr>
              <a:t>large </a:t>
            </a:r>
            <a:r>
              <a:rPr dirty="0" spc="-5" b="0">
                <a:latin typeface="Times New Roman"/>
                <a:cs typeface="Times New Roman"/>
              </a:rPr>
              <a:t>increases </a:t>
            </a:r>
            <a:r>
              <a:rPr dirty="0" spc="5" b="0">
                <a:latin typeface="Times New Roman"/>
                <a:cs typeface="Times New Roman"/>
              </a:rPr>
              <a:t>in </a:t>
            </a:r>
            <a:r>
              <a:rPr dirty="0" spc="10" b="0"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short-term interest rates </a:t>
            </a:r>
            <a:r>
              <a:rPr dirty="0" b="0">
                <a:latin typeface="Times New Roman"/>
                <a:cs typeface="Times New Roman"/>
              </a:rPr>
              <a:t>do </a:t>
            </a:r>
            <a:r>
              <a:rPr dirty="0" spc="-5" b="0">
                <a:latin typeface="Times New Roman"/>
                <a:cs typeface="Times New Roman"/>
              </a:rPr>
              <a:t>lead to a decrease in the demand for </a:t>
            </a:r>
            <a:r>
              <a:rPr dirty="0" b="0">
                <a:latin typeface="Times New Roman"/>
                <a:cs typeface="Times New Roman"/>
              </a:rPr>
              <a:t>bank </a:t>
            </a:r>
            <a:r>
              <a:rPr dirty="0" spc="-5" b="0">
                <a:latin typeface="Times New Roman"/>
                <a:cs typeface="Times New Roman"/>
              </a:rPr>
              <a:t>loans and other forms </a:t>
            </a:r>
            <a:r>
              <a:rPr dirty="0" b="0">
                <a:latin typeface="Times New Roman"/>
                <a:cs typeface="Times New Roman"/>
              </a:rPr>
              <a:t>of short- </a:t>
            </a:r>
            <a:r>
              <a:rPr dirty="0" spc="5" b="0"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term</a:t>
            </a:r>
            <a:r>
              <a:rPr dirty="0" spc="15" b="0"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business</a:t>
            </a:r>
            <a:r>
              <a:rPr dirty="0" spc="-20" b="0">
                <a:latin typeface="Times New Roman"/>
                <a:cs typeface="Times New Roman"/>
              </a:rPr>
              <a:t> </a:t>
            </a:r>
            <a:r>
              <a:rPr dirty="0" b="0">
                <a:latin typeface="Times New Roman"/>
                <a:cs typeface="Times New Roman"/>
              </a:rPr>
              <a:t>borrowing.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23799" y="2918982"/>
            <a:ext cx="11618595" cy="3312795"/>
          </a:xfrm>
          <a:prstGeom prst="rect">
            <a:avLst/>
          </a:prstGeom>
        </p:spPr>
        <p:txBody>
          <a:bodyPr wrap="square" lIns="0" tIns="14732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16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Changes</a:t>
            </a:r>
            <a:r>
              <a:rPr dirty="0" sz="22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long-term</a:t>
            </a:r>
            <a:r>
              <a:rPr dirty="0" sz="22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rates</a:t>
            </a:r>
            <a:r>
              <a:rPr dirty="0" sz="22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also</a:t>
            </a:r>
            <a:r>
              <a:rPr dirty="0" sz="22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aﬀect</a:t>
            </a:r>
            <a:r>
              <a:rPr dirty="0" sz="22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long-term</a:t>
            </a:r>
            <a:r>
              <a:rPr dirty="0" sz="22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business</a:t>
            </a:r>
            <a:r>
              <a:rPr dirty="0" sz="22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borrowing.</a:t>
            </a:r>
            <a:r>
              <a:rPr dirty="0" sz="22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Most</a:t>
            </a:r>
            <a:r>
              <a:rPr dirty="0" sz="22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corporations</a:t>
            </a:r>
            <a:r>
              <a:rPr dirty="0" sz="22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put</a:t>
            </a:r>
            <a:r>
              <a:rPr dirty="0" sz="22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oﬀ</a:t>
            </a:r>
            <a:endParaRPr sz="22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106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long-term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borrowing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when rates are</a:t>
            </a:r>
            <a:r>
              <a:rPr dirty="0" sz="2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up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if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they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expect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rates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go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down</a:t>
            </a:r>
            <a:r>
              <a:rPr dirty="0" sz="2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near</a:t>
            </a:r>
            <a:r>
              <a:rPr dirty="0" sz="22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future.</a:t>
            </a: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200">
              <a:latin typeface="Times New Roman"/>
              <a:cs typeface="Times New Roman"/>
            </a:endParaRPr>
          </a:p>
          <a:p>
            <a:pPr algn="just" marL="12700" marR="6350">
              <a:lnSpc>
                <a:spcPct val="140000"/>
              </a:lnSpc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While minor changes in interest rates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generally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have little eﬀect on consumer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borrowing,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larger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 changes have strongly inﬂuenced consumer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borrowing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 durable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goods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houses in the past.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Lower</a:t>
            </a:r>
            <a:r>
              <a:rPr dirty="0" sz="2200" spc="3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mortgage</a:t>
            </a:r>
            <a:r>
              <a:rPr dirty="0" sz="2200" spc="3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loan</a:t>
            </a:r>
            <a:r>
              <a:rPr dirty="0" sz="2200" spc="3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rates,</a:t>
            </a:r>
            <a:r>
              <a:rPr dirty="0" sz="2200" spc="3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generally,</a:t>
            </a:r>
            <a:r>
              <a:rPr dirty="0" sz="2200" spc="3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result</a:t>
            </a:r>
            <a:r>
              <a:rPr dirty="0" sz="2200" spc="3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3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greater</a:t>
            </a:r>
            <a:r>
              <a:rPr dirty="0" sz="2200" spc="3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demand</a:t>
            </a:r>
            <a:r>
              <a:rPr dirty="0" sz="2200" spc="3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3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houses</a:t>
            </a:r>
            <a:r>
              <a:rPr dirty="0" sz="2200" spc="3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2200" spc="3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lower</a:t>
            </a:r>
            <a:r>
              <a:rPr dirty="0" sz="2200" spc="3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car</a:t>
            </a:r>
            <a:r>
              <a:rPr dirty="0" sz="2200" spc="3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loan</a:t>
            </a:r>
            <a:r>
              <a:rPr dirty="0" sz="2200" spc="3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rates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often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associated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increases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automobile purchases.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6593" y="83337"/>
            <a:ext cx="11855450" cy="254063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0"/>
              </a:spcBef>
            </a:pPr>
            <a:r>
              <a:rPr dirty="0" spc="-5" b="0" i="1">
                <a:solidFill>
                  <a:srgbClr val="033C5B"/>
                </a:solidFill>
                <a:latin typeface="Times New Roman"/>
                <a:cs typeface="Times New Roman"/>
              </a:rPr>
              <a:t>Actions</a:t>
            </a:r>
            <a:r>
              <a:rPr dirty="0" spc="480" b="0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b="0" i="1">
                <a:solidFill>
                  <a:srgbClr val="033C5B"/>
                </a:solidFill>
                <a:latin typeface="Times New Roman"/>
                <a:cs typeface="Times New Roman"/>
              </a:rPr>
              <a:t>of</a:t>
            </a:r>
            <a:r>
              <a:rPr dirty="0" spc="480" b="0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pc="-5" b="0" i="1">
                <a:solidFill>
                  <a:srgbClr val="033C5B"/>
                </a:solidFill>
                <a:latin typeface="Times New Roman"/>
                <a:cs typeface="Times New Roman"/>
              </a:rPr>
              <a:t>the</a:t>
            </a:r>
            <a:r>
              <a:rPr dirty="0" spc="470" b="0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pc="-5" b="0" i="1">
                <a:solidFill>
                  <a:srgbClr val="033C5B"/>
                </a:solidFill>
                <a:latin typeface="Times New Roman"/>
                <a:cs typeface="Times New Roman"/>
              </a:rPr>
              <a:t>Banking</a:t>
            </a:r>
            <a:r>
              <a:rPr dirty="0" spc="490" b="0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pc="-5" b="0" i="1">
                <a:solidFill>
                  <a:srgbClr val="033C5B"/>
                </a:solidFill>
                <a:latin typeface="Times New Roman"/>
                <a:cs typeface="Times New Roman"/>
              </a:rPr>
              <a:t>System,</a:t>
            </a:r>
            <a:r>
              <a:rPr dirty="0" spc="475" b="0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pc="-5" b="0" i="1">
                <a:solidFill>
                  <a:srgbClr val="033C5B"/>
                </a:solidFill>
                <a:latin typeface="Times New Roman"/>
                <a:cs typeface="Times New Roman"/>
              </a:rPr>
              <a:t>the</a:t>
            </a:r>
            <a:r>
              <a:rPr dirty="0" spc="480" b="0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b="0" i="1">
                <a:solidFill>
                  <a:srgbClr val="033C5B"/>
                </a:solidFill>
                <a:latin typeface="Times New Roman"/>
                <a:cs typeface="Times New Roman"/>
              </a:rPr>
              <a:t>Fed,</a:t>
            </a:r>
            <a:r>
              <a:rPr dirty="0" spc="480" b="0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b="0" i="1">
                <a:solidFill>
                  <a:srgbClr val="033C5B"/>
                </a:solidFill>
                <a:latin typeface="Times New Roman"/>
                <a:cs typeface="Times New Roman"/>
              </a:rPr>
              <a:t>and</a:t>
            </a:r>
            <a:r>
              <a:rPr dirty="0" spc="480" b="0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pc="-10" b="0" i="1">
                <a:solidFill>
                  <a:srgbClr val="033C5B"/>
                </a:solidFill>
                <a:latin typeface="Times New Roman"/>
                <a:cs typeface="Times New Roman"/>
              </a:rPr>
              <a:t>the</a:t>
            </a:r>
            <a:r>
              <a:rPr dirty="0" spc="480" b="0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pc="-5" b="0" i="1">
                <a:solidFill>
                  <a:srgbClr val="033C5B"/>
                </a:solidFill>
                <a:latin typeface="Times New Roman"/>
                <a:cs typeface="Times New Roman"/>
              </a:rPr>
              <a:t>Government:</a:t>
            </a:r>
            <a:r>
              <a:rPr dirty="0" spc="490" b="0" i="1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While</a:t>
            </a:r>
            <a:r>
              <a:rPr dirty="0" spc="480" b="0"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the</a:t>
            </a:r>
            <a:r>
              <a:rPr dirty="0" spc="480" b="0"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eﬀect</a:t>
            </a:r>
            <a:r>
              <a:rPr dirty="0" spc="470" b="0">
                <a:latin typeface="Times New Roman"/>
                <a:cs typeface="Times New Roman"/>
              </a:rPr>
              <a:t> </a:t>
            </a:r>
            <a:r>
              <a:rPr dirty="0" b="0">
                <a:latin typeface="Times New Roman"/>
                <a:cs typeface="Times New Roman"/>
              </a:rPr>
              <a:t>of</a:t>
            </a:r>
            <a:r>
              <a:rPr dirty="0" spc="480" b="0"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interest</a:t>
            </a:r>
            <a:r>
              <a:rPr dirty="0" spc="475" b="0"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rates</a:t>
            </a:r>
            <a:r>
              <a:rPr dirty="0" spc="475" b="0">
                <a:latin typeface="Times New Roman"/>
                <a:cs typeface="Times New Roman"/>
              </a:rPr>
              <a:t> </a:t>
            </a:r>
            <a:r>
              <a:rPr dirty="0" b="0">
                <a:latin typeface="Times New Roman"/>
                <a:cs typeface="Times New Roman"/>
              </a:rPr>
              <a:t>on </a:t>
            </a:r>
            <a:r>
              <a:rPr dirty="0" spc="-540" b="0"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loanable funds varies, </a:t>
            </a:r>
            <a:r>
              <a:rPr dirty="0" b="0">
                <a:latin typeface="Times New Roman"/>
                <a:cs typeface="Times New Roman"/>
              </a:rPr>
              <a:t>both </a:t>
            </a:r>
            <a:r>
              <a:rPr dirty="0" spc="-5" b="0">
                <a:latin typeface="Times New Roman"/>
                <a:cs typeface="Times New Roman"/>
              </a:rPr>
              <a:t>the supply </a:t>
            </a:r>
            <a:r>
              <a:rPr dirty="0" b="0">
                <a:latin typeface="Times New Roman"/>
                <a:cs typeface="Times New Roman"/>
              </a:rPr>
              <a:t>of </a:t>
            </a:r>
            <a:r>
              <a:rPr dirty="0" spc="-5" b="0">
                <a:latin typeface="Times New Roman"/>
                <a:cs typeface="Times New Roman"/>
              </a:rPr>
              <a:t>and the demand for loanable funds are aﬀected </a:t>
            </a:r>
            <a:r>
              <a:rPr dirty="0" b="0">
                <a:latin typeface="Times New Roman"/>
                <a:cs typeface="Times New Roman"/>
              </a:rPr>
              <a:t>by </a:t>
            </a:r>
            <a:r>
              <a:rPr dirty="0" spc="-10" b="0">
                <a:latin typeface="Times New Roman"/>
                <a:cs typeface="Times New Roman"/>
              </a:rPr>
              <a:t>the </a:t>
            </a:r>
            <a:r>
              <a:rPr dirty="0" spc="-5" b="0">
                <a:latin typeface="Times New Roman"/>
                <a:cs typeface="Times New Roman"/>
              </a:rPr>
              <a:t>actions </a:t>
            </a:r>
            <a:r>
              <a:rPr dirty="0" spc="10" b="0">
                <a:latin typeface="Times New Roman"/>
                <a:cs typeface="Times New Roman"/>
              </a:rPr>
              <a:t>of </a:t>
            </a:r>
            <a:r>
              <a:rPr dirty="0" spc="15" b="0"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the</a:t>
            </a:r>
            <a:r>
              <a:rPr dirty="0" b="0"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banking</a:t>
            </a:r>
            <a:r>
              <a:rPr dirty="0" b="0"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system,</a:t>
            </a:r>
            <a:r>
              <a:rPr dirty="0" b="0">
                <a:latin typeface="Times New Roman"/>
                <a:cs typeface="Times New Roman"/>
              </a:rPr>
              <a:t> the</a:t>
            </a:r>
            <a:r>
              <a:rPr dirty="0" spc="5" b="0"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Fed,</a:t>
            </a:r>
            <a:r>
              <a:rPr dirty="0" b="0">
                <a:latin typeface="Times New Roman"/>
                <a:cs typeface="Times New Roman"/>
              </a:rPr>
              <a:t> </a:t>
            </a:r>
            <a:r>
              <a:rPr dirty="0" spc="-5" b="0">
                <a:latin typeface="Times New Roman"/>
                <a:cs typeface="Times New Roman"/>
              </a:rPr>
              <a:t>and</a:t>
            </a:r>
            <a:r>
              <a:rPr dirty="0" b="0">
                <a:latin typeface="Times New Roman"/>
                <a:cs typeface="Times New Roman"/>
              </a:rPr>
              <a:t> </a:t>
            </a:r>
            <a:r>
              <a:rPr dirty="0" spc="-10" b="0">
                <a:latin typeface="Times New Roman"/>
                <a:cs typeface="Times New Roman"/>
              </a:rPr>
              <a:t>the</a:t>
            </a:r>
            <a:r>
              <a:rPr dirty="0" spc="-5" b="0">
                <a:latin typeface="Times New Roman"/>
                <a:cs typeface="Times New Roman"/>
              </a:rPr>
              <a:t> government.</a:t>
            </a:r>
            <a:r>
              <a:rPr dirty="0" b="0">
                <a:latin typeface="Times New Roman"/>
                <a:cs typeface="Times New Roman"/>
              </a:rPr>
              <a:t> </a:t>
            </a:r>
            <a:r>
              <a:rPr dirty="0" u="heavy" spc="-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When</a:t>
            </a:r>
            <a:r>
              <a:rPr dirty="0" u="heavy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pc="-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depository</a:t>
            </a:r>
            <a:r>
              <a:rPr dirty="0" u="heavy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pc="-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institutions</a:t>
            </a:r>
            <a:r>
              <a:rPr dirty="0" u="heavy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pc="-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expand</a:t>
            </a:r>
            <a:r>
              <a:rPr dirty="0" u="heavy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pc="-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credit</a:t>
            </a:r>
            <a:r>
              <a:rPr dirty="0" u="heavy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pc="-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 </a:t>
            </a:r>
            <a:r>
              <a:rPr dirty="0" b="0">
                <a:latin typeface="Times New Roman"/>
                <a:cs typeface="Times New Roman"/>
              </a:rPr>
              <a:t> </a:t>
            </a:r>
            <a:r>
              <a:rPr dirty="0" u="heavy" spc="-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increasing the total volume </a:t>
            </a:r>
            <a:r>
              <a:rPr dirty="0" u="heavy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short-term loans, </a:t>
            </a:r>
            <a:r>
              <a:rPr dirty="0" u="heavy" spc="-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supply </a:t>
            </a:r>
            <a:r>
              <a:rPr dirty="0" u="heavy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dirty="0" u="heavy" spc="-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loanable funds increases. When credit </a:t>
            </a:r>
            <a:r>
              <a:rPr dirty="0" b="0">
                <a:latin typeface="Times New Roman"/>
                <a:cs typeface="Times New Roman"/>
              </a:rPr>
              <a:t> </a:t>
            </a:r>
            <a:r>
              <a:rPr dirty="0" u="heavy" spc="-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contracts,</a:t>
            </a:r>
            <a:r>
              <a:rPr dirty="0" u="heavy" spc="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pc="-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heavy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pc="-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supply</a:t>
            </a:r>
            <a:r>
              <a:rPr dirty="0" u="heavy" spc="-10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dirty="0" u="heavy" spc="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pc="-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loanable</a:t>
            </a:r>
            <a:r>
              <a:rPr dirty="0" u="heavy" spc="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pc="-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funds</a:t>
            </a:r>
            <a:r>
              <a:rPr dirty="0" u="heavy" spc="-10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pc="-5" b="0"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decreases.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6593" y="3227984"/>
            <a:ext cx="11859260" cy="3043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0"/>
              </a:spcBef>
            </a:pP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actions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Fed in setting discount rates, buying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selling securities in the open market,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changing</a:t>
            </a:r>
            <a:r>
              <a:rPr dirty="0" u="heavy" sz="2200" spc="25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reserve</a:t>
            </a:r>
            <a:r>
              <a:rPr dirty="0" u="heavy" sz="2200" spc="24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requirements</a:t>
            </a:r>
            <a:r>
              <a:rPr dirty="0" u="heavy" sz="2200" spc="25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also</a:t>
            </a:r>
            <a:r>
              <a:rPr dirty="0" u="heavy" sz="2200" spc="24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aﬀect</a:t>
            </a:r>
            <a:r>
              <a:rPr dirty="0" u="heavy" sz="2200" spc="24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heavy" sz="2200" spc="23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supply</a:t>
            </a:r>
            <a:r>
              <a:rPr dirty="0" u="heavy" sz="2200" spc="26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</a:t>
            </a:r>
            <a:r>
              <a:rPr dirty="0" u="heavy" sz="2200" spc="24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loanable</a:t>
            </a:r>
            <a:r>
              <a:rPr dirty="0" u="heavy" sz="2200" spc="24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funds.</a:t>
            </a:r>
            <a:r>
              <a:rPr dirty="0" u="heavy" sz="2200" spc="24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2200" spc="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previously</a:t>
            </a:r>
            <a:r>
              <a:rPr dirty="0" sz="2200" spc="2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noted,</a:t>
            </a:r>
            <a:r>
              <a:rPr dirty="0" sz="2200" spc="2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dirty="0" sz="2200" spc="2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Fed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purchases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government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securities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supply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loanable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funds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increases.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When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Fed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sells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government securities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supply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loanable funds decreases. The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selling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government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securities by 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Fed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also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can impact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demand for loanable funds since resulting higher interest rates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discourage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borrowers.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497818"/>
            <a:ext cx="11811000" cy="30441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5"/>
              </a:spcBef>
            </a:pP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Government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borrowing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has become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 major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inﬂuence on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demand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 funds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 likely will remain </a:t>
            </a:r>
            <a:r>
              <a:rPr dirty="0" u="heavy" sz="2200" spc="-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dirty="0" u="heavy" sz="2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foreseeable future.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Government surpluses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deﬁcits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make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funds available in the market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take them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out of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market in substantial amounts.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debt management policies also aﬀect the supply-and-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demand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relationships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short-term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long-term funds.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Treasury,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through tax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policies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other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government programs,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can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aﬀect the supply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funds.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However,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Treasury’s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major inﬂuence is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demand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funds, as it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borrows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heavily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ﬁnance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federal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deﬁcits.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83337"/>
            <a:ext cx="11811000" cy="3546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200" spc="-5" b="1" i="1">
                <a:solidFill>
                  <a:srgbClr val="033C5B"/>
                </a:solidFill>
                <a:latin typeface="Times New Roman"/>
                <a:cs typeface="Times New Roman"/>
              </a:rPr>
              <a:t>International Factors </a:t>
            </a:r>
            <a:r>
              <a:rPr dirty="0" sz="2200" spc="-10" b="1" i="1">
                <a:solidFill>
                  <a:srgbClr val="033C5B"/>
                </a:solidFill>
                <a:latin typeface="Times New Roman"/>
                <a:cs typeface="Times New Roman"/>
              </a:rPr>
              <a:t>Affecting </a:t>
            </a:r>
            <a:r>
              <a:rPr dirty="0" sz="2200" spc="-5" b="1" i="1">
                <a:solidFill>
                  <a:srgbClr val="033C5B"/>
                </a:solidFill>
                <a:latin typeface="Times New Roman"/>
                <a:cs typeface="Times New Roman"/>
              </a:rPr>
              <a:t>Interest Rates: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rates in the United States are now no longer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inﬂuenced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only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domestic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factors.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willingness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foreign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institutions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governments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accumulate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and hold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U.S. government securities inﬂuences the interest rates the federal government pays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 issuing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new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securities. This international inﬂuence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adds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the need to balance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national budget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to reduce the amount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deﬁcit ﬁnancing.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production has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shifted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many other countries, investment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also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shifted.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short,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Federal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Reserve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must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consider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inﬂuence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international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movements</a:t>
            </a:r>
            <a:r>
              <a:rPr dirty="0" sz="22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funds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domestic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95827" y="146304"/>
            <a:ext cx="5811520" cy="353695"/>
          </a:xfrm>
          <a:prstGeom prst="rect"/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 marL="628015">
              <a:lnSpc>
                <a:spcPts val="2710"/>
              </a:lnSpc>
            </a:pPr>
            <a:r>
              <a:rPr dirty="0" sz="2400" spc="-20">
                <a:latin typeface="Trebuchet MS"/>
                <a:cs typeface="Trebuchet MS"/>
              </a:rPr>
              <a:t>C</a:t>
            </a:r>
            <a:r>
              <a:rPr dirty="0" sz="2400" spc="-15">
                <a:latin typeface="Trebuchet MS"/>
                <a:cs typeface="Trebuchet MS"/>
              </a:rPr>
              <a:t>om</a:t>
            </a:r>
            <a:r>
              <a:rPr dirty="0" sz="2400" spc="-10">
                <a:latin typeface="Trebuchet MS"/>
                <a:cs typeface="Trebuchet MS"/>
              </a:rPr>
              <a:t>p</a:t>
            </a:r>
            <a:r>
              <a:rPr dirty="0" sz="2400" spc="-15">
                <a:latin typeface="Trebuchet MS"/>
                <a:cs typeface="Trebuchet MS"/>
              </a:rPr>
              <a:t>onen</a:t>
            </a:r>
            <a:r>
              <a:rPr dirty="0" sz="2400" spc="-20">
                <a:latin typeface="Trebuchet MS"/>
                <a:cs typeface="Trebuchet MS"/>
              </a:rPr>
              <a:t>t</a:t>
            </a:r>
            <a:r>
              <a:rPr dirty="0" sz="2400">
                <a:latin typeface="Trebuchet MS"/>
                <a:cs typeface="Trebuchet MS"/>
              </a:rPr>
              <a:t>s</a:t>
            </a:r>
            <a:r>
              <a:rPr dirty="0" sz="2400" spc="-125">
                <a:latin typeface="Trebuchet MS"/>
                <a:cs typeface="Trebuchet MS"/>
              </a:rPr>
              <a:t> </a:t>
            </a:r>
            <a:r>
              <a:rPr dirty="0" sz="2400" spc="-15">
                <a:latin typeface="Trebuchet MS"/>
                <a:cs typeface="Trebuchet MS"/>
              </a:rPr>
              <a:t>o</a:t>
            </a:r>
            <a:r>
              <a:rPr dirty="0" sz="2400">
                <a:latin typeface="Trebuchet MS"/>
                <a:cs typeface="Trebuchet MS"/>
              </a:rPr>
              <a:t>f</a:t>
            </a:r>
            <a:r>
              <a:rPr dirty="0" sz="2400" spc="-160">
                <a:latin typeface="Trebuchet MS"/>
                <a:cs typeface="Trebuchet MS"/>
              </a:rPr>
              <a:t> </a:t>
            </a:r>
            <a:r>
              <a:rPr dirty="0" sz="2400" spc="-5">
                <a:latin typeface="Trebuchet MS"/>
                <a:cs typeface="Trebuchet MS"/>
              </a:rPr>
              <a:t>Marke</a:t>
            </a:r>
            <a:r>
              <a:rPr dirty="0" sz="2400">
                <a:latin typeface="Trebuchet MS"/>
                <a:cs typeface="Trebuchet MS"/>
              </a:rPr>
              <a:t>t</a:t>
            </a:r>
            <a:r>
              <a:rPr dirty="0" sz="2400" spc="-254">
                <a:latin typeface="Trebuchet MS"/>
                <a:cs typeface="Trebuchet MS"/>
              </a:rPr>
              <a:t> </a:t>
            </a:r>
            <a:r>
              <a:rPr dirty="0" sz="2400" spc="-5">
                <a:latin typeface="Trebuchet MS"/>
                <a:cs typeface="Trebuchet MS"/>
              </a:rPr>
              <a:t>Inter</a:t>
            </a:r>
            <a:r>
              <a:rPr dirty="0" sz="2400" spc="-20">
                <a:latin typeface="Trebuchet MS"/>
                <a:cs typeface="Trebuchet MS"/>
              </a:rPr>
              <a:t>e</a:t>
            </a:r>
            <a:r>
              <a:rPr dirty="0" sz="2400">
                <a:latin typeface="Trebuchet MS"/>
                <a:cs typeface="Trebuchet MS"/>
              </a:rPr>
              <a:t>st</a:t>
            </a:r>
            <a:r>
              <a:rPr dirty="0" sz="2400" spc="-235">
                <a:latin typeface="Trebuchet MS"/>
                <a:cs typeface="Trebuchet MS"/>
              </a:rPr>
              <a:t> </a:t>
            </a:r>
            <a:r>
              <a:rPr dirty="0" sz="2400">
                <a:latin typeface="Trebuchet MS"/>
                <a:cs typeface="Trebuchet MS"/>
              </a:rPr>
              <a:t>R</a:t>
            </a:r>
            <a:r>
              <a:rPr dirty="0" sz="2400" spc="5">
                <a:latin typeface="Trebuchet MS"/>
                <a:cs typeface="Trebuchet MS"/>
              </a:rPr>
              <a:t>a</a:t>
            </a:r>
            <a:r>
              <a:rPr dirty="0" sz="2400" spc="-5">
                <a:latin typeface="Trebuchet MS"/>
                <a:cs typeface="Trebuchet MS"/>
              </a:rPr>
              <a:t>tes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988212"/>
            <a:ext cx="12035155" cy="54444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92405" marR="5080">
              <a:lnSpc>
                <a:spcPct val="140000"/>
              </a:lnSpc>
              <a:spcBef>
                <a:spcPts val="1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 addition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supply-and-demand relationships, interest rates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determined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number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speciﬁc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factors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components.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market interest 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rate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rate observed in the marketplace for a debt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instrument. A market,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5" i="1">
                <a:solidFill>
                  <a:srgbClr val="221F1F"/>
                </a:solidFill>
                <a:latin typeface="Times New Roman"/>
                <a:cs typeface="Times New Roman"/>
              </a:rPr>
              <a:t>nominal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, interest rate contains at least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two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components—a real rate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inﬂation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premium.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real rate 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interest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 the interest rate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risk-free ﬁnancial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debt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instrument when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no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inﬂation is expected. It is generally believed that investors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must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expect a minimum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level of return in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order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get them to invest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debt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instruments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instead of holding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cash.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10">
                <a:solidFill>
                  <a:srgbClr val="009CDB"/>
                </a:solidFill>
                <a:latin typeface="Times New Roman"/>
                <a:cs typeface="Times New Roman"/>
              </a:rPr>
              <a:t>inﬂation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 premium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 the additional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expected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return to compensate for anticipated inﬂation over the life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debt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instrument.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2200" spc="-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simplest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form,</a:t>
            </a:r>
            <a:r>
              <a:rPr dirty="0" sz="22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observed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22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 (</a:t>
            </a:r>
            <a:r>
              <a:rPr dirty="0" sz="2200" spc="-5" i="1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)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expressed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as,</a:t>
            </a:r>
            <a:endParaRPr sz="2200">
              <a:latin typeface="Times New Roman"/>
              <a:cs typeface="Times New Roman"/>
            </a:endParaRPr>
          </a:p>
          <a:p>
            <a:pPr algn="ctr" marL="697230">
              <a:lnSpc>
                <a:spcPct val="100000"/>
              </a:lnSpc>
              <a:spcBef>
                <a:spcPts val="2065"/>
              </a:spcBef>
            </a:pPr>
            <a:r>
              <a:rPr dirty="0" sz="2200" spc="-5" i="1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2200" spc="-4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2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RR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IP</a:t>
            </a:r>
            <a:endParaRPr sz="2200">
              <a:latin typeface="Times New Roman"/>
              <a:cs typeface="Times New Roman"/>
            </a:endParaRPr>
          </a:p>
          <a:p>
            <a:pPr marL="12700" marR="5080">
              <a:lnSpc>
                <a:spcPct val="140000"/>
              </a:lnSpc>
              <a:spcBef>
                <a:spcPts val="994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where</a:t>
            </a:r>
            <a:r>
              <a:rPr dirty="0" sz="2200" spc="2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RR</a:t>
            </a:r>
            <a:r>
              <a:rPr dirty="0" sz="2200" spc="3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2200" spc="3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2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real</a:t>
            </a:r>
            <a:r>
              <a:rPr dirty="0" sz="2200" spc="2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</a:t>
            </a:r>
            <a:r>
              <a:rPr dirty="0" sz="2200" spc="3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2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2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2200" spc="3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IP</a:t>
            </a:r>
            <a:r>
              <a:rPr dirty="0" sz="2200" spc="2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2200" spc="2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dirty="0" sz="2200" spc="3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inﬂation</a:t>
            </a:r>
            <a:r>
              <a:rPr dirty="0" sz="2200" spc="3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premium.</a:t>
            </a:r>
            <a:r>
              <a:rPr dirty="0" sz="2200" spc="3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2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2200" spc="3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instruments</a:t>
            </a:r>
            <a:r>
              <a:rPr dirty="0" sz="2200" spc="3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2200" spc="2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dirty="0" sz="2200" spc="3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no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additional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risk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components,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2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called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risk-free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-1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rate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8208" y="555376"/>
            <a:ext cx="11748770" cy="372300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95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 practice, it is diﬃcult to identify a debt instrument that trades in the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market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based only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risk-free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rate.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next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section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will discuss 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possibility of using observed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interest rates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on U.S.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</a:t>
            </a:r>
            <a:r>
              <a:rPr dirty="0" sz="2200" spc="5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securities as proxies for 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risk-free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rate. Most debt instruments will also have a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default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risk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premium.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Equation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8.1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expanded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include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expected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compensation</a:t>
            </a:r>
            <a:r>
              <a:rPr dirty="0" sz="2200" spc="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this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additional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risk:</a:t>
            </a:r>
            <a:endParaRPr sz="2200">
              <a:latin typeface="Times New Roman"/>
              <a:cs typeface="Times New Roman"/>
            </a:endParaRPr>
          </a:p>
          <a:p>
            <a:pPr algn="ctr" marR="886460">
              <a:lnSpc>
                <a:spcPct val="100000"/>
              </a:lnSpc>
              <a:spcBef>
                <a:spcPts val="2020"/>
              </a:spcBef>
            </a:pPr>
            <a:r>
              <a:rPr dirty="0" sz="2200" spc="-5" i="1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2200" spc="-5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2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RR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IP</a:t>
            </a:r>
            <a:r>
              <a:rPr dirty="0" sz="22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DRP</a:t>
            </a:r>
            <a:endParaRPr sz="2200">
              <a:latin typeface="Times New Roman"/>
              <a:cs typeface="Times New Roman"/>
            </a:endParaRPr>
          </a:p>
          <a:p>
            <a:pPr algn="just" marL="93345">
              <a:lnSpc>
                <a:spcPct val="100000"/>
              </a:lnSpc>
              <a:spcBef>
                <a:spcPts val="2014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where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DRP</a:t>
            </a:r>
            <a:r>
              <a:rPr dirty="0" sz="2200" spc="-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default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risk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premium.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83337"/>
            <a:ext cx="11811635" cy="6050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default 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risk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premium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 the additional expected return to compensate for the possibility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borrower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will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not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pay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interest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and/or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repay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principal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due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according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instrument’s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contractual arrangements. In essence,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“higher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returns are expected for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taking on more risk.”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This is a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higher “expected” return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because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issuer may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default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some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contractual returns.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course, the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actual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“realized” return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default risky debt investment could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substantially less than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expected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return.</a:t>
            </a:r>
            <a:r>
              <a:rPr dirty="0" sz="2200" spc="-11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extreme,</a:t>
            </a:r>
            <a:r>
              <a:rPr dirty="0" sz="22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security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investor</a:t>
            </a:r>
            <a:r>
              <a:rPr dirty="0" sz="2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could</a:t>
            </a:r>
            <a:r>
              <a:rPr dirty="0" sz="2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lose</a:t>
            </a:r>
            <a:r>
              <a:rPr dirty="0" sz="2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all</a:t>
            </a:r>
            <a:r>
              <a:rPr dirty="0" sz="22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his</a:t>
            </a:r>
            <a:r>
              <a:rPr dirty="0" sz="22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2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her</a:t>
            </a:r>
            <a:r>
              <a:rPr dirty="0" sz="22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investment.</a:t>
            </a:r>
            <a:endParaRPr sz="2200">
              <a:latin typeface="Times New Roman"/>
              <a:cs typeface="Times New Roman"/>
            </a:endParaRPr>
          </a:p>
          <a:p>
            <a:pPr algn="just" marL="12700" marR="7620">
              <a:lnSpc>
                <a:spcPct val="150000"/>
              </a:lnSpc>
              <a:spcBef>
                <a:spcPts val="1000"/>
              </a:spcBef>
            </a:pPr>
            <a:r>
              <a:rPr dirty="0" sz="2200" spc="-55">
                <a:solidFill>
                  <a:srgbClr val="221F1F"/>
                </a:solidFill>
                <a:latin typeface="Times New Roman"/>
                <a:cs typeface="Times New Roman"/>
              </a:rPr>
              <a:t>Two</a:t>
            </a:r>
            <a:r>
              <a:rPr dirty="0" sz="2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additional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premiums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added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equation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8.2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explain</a:t>
            </a:r>
            <a:r>
              <a:rPr dirty="0" sz="2200" spc="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2200" spc="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rates</a:t>
            </a:r>
            <a:r>
              <a:rPr dirty="0" sz="2200" spc="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5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debt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instruments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varying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maturities</a:t>
            </a:r>
            <a:r>
              <a:rPr dirty="0" sz="22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liquidity.</a:t>
            </a:r>
            <a:r>
              <a:rPr dirty="0" sz="22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expanded version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expressed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as,</a:t>
            </a: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700">
              <a:latin typeface="Times New Roman"/>
              <a:cs typeface="Times New Roman"/>
            </a:endParaRPr>
          </a:p>
          <a:p>
            <a:pPr marL="4095750">
              <a:lnSpc>
                <a:spcPct val="100000"/>
              </a:lnSpc>
              <a:tabLst>
                <a:tab pos="8836025" algn="l"/>
              </a:tabLst>
            </a:pPr>
            <a:r>
              <a:rPr dirty="0" sz="2200" spc="-5" i="1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2200" spc="-25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RR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IP</a:t>
            </a:r>
            <a:r>
              <a:rPr dirty="0" sz="2200" spc="-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DRP</a:t>
            </a:r>
            <a:r>
              <a:rPr dirty="0" sz="22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MRP</a:t>
            </a:r>
            <a:r>
              <a:rPr dirty="0" sz="2200" spc="-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LP	(8.3)</a:t>
            </a: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3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where</a:t>
            </a:r>
            <a:r>
              <a:rPr dirty="0" sz="22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MRP</a:t>
            </a:r>
            <a:r>
              <a:rPr dirty="0" sz="2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22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maturity</a:t>
            </a:r>
            <a:r>
              <a:rPr dirty="0" sz="22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risk</a:t>
            </a:r>
            <a:r>
              <a:rPr dirty="0" sz="22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premium</a:t>
            </a:r>
            <a:r>
              <a:rPr dirty="0" sz="22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22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LP</a:t>
            </a:r>
            <a:r>
              <a:rPr dirty="0" sz="2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22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liquidity</a:t>
            </a:r>
            <a:r>
              <a:rPr dirty="0" sz="22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premium</a:t>
            </a:r>
            <a:r>
              <a:rPr dirty="0" sz="22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22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instrument.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399139"/>
            <a:ext cx="11810365" cy="405066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5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maturity risk premium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additional expected return to compensate interest rate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risk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on debt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instruments with longer maturities.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Interest 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rate risk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 the risk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changes in the price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value 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ﬁxed-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 debt instruments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resulting from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changes in market interest rates. There is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an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inverse relationship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marketplace between debt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instrument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values or prices and market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interest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rates. For example, if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market interest rates rise from, 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say,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4 percent to 5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percent because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expectation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higher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inﬂation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rates, the values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outstanding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debt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instruments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will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decline. Furthermore, the longer the remaining life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until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maturity,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greater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reductions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ﬁxed-rate</a:t>
            </a:r>
            <a:r>
              <a:rPr dirty="0" sz="2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instrument’s</a:t>
            </a:r>
            <a:r>
              <a:rPr dirty="0" sz="2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dirty="0" sz="2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speciﬁc</a:t>
            </a:r>
            <a:r>
              <a:rPr dirty="0" sz="2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2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interest </a:t>
            </a:r>
            <a:r>
              <a:rPr dirty="0" sz="2200" spc="-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increase.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0679" y="83337"/>
            <a:ext cx="11634470" cy="3043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liquidity 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premium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 the additional expected return to compensate for debt instruments that cannot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be</a:t>
            </a:r>
            <a:r>
              <a:rPr dirty="0" sz="2200" spc="5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easily</a:t>
            </a:r>
            <a:r>
              <a:rPr dirty="0" sz="2200" spc="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converted</a:t>
            </a:r>
            <a:r>
              <a:rPr dirty="0" sz="2200" spc="5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5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dirty="0" sz="2200" spc="5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dirty="0" sz="2200" spc="5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prices</a:t>
            </a:r>
            <a:r>
              <a:rPr dirty="0" sz="2200" spc="5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close</a:t>
            </a:r>
            <a:r>
              <a:rPr dirty="0" sz="2200" spc="5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5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dirty="0" sz="2200" spc="5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estimated</a:t>
            </a:r>
            <a:r>
              <a:rPr dirty="0" sz="2200" spc="5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fair</a:t>
            </a:r>
            <a:r>
              <a:rPr dirty="0" sz="2200" spc="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market  values.</a:t>
            </a:r>
            <a:r>
              <a:rPr dirty="0" sz="2200" spc="5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50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example,</a:t>
            </a:r>
            <a:r>
              <a:rPr dirty="0" sz="2200" spc="5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dirty="0" sz="2200" spc="-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corporation’s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low-quality bond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be traded very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infrequently.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As a consequence, a bondholder who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wishes</a:t>
            </a:r>
            <a:r>
              <a:rPr dirty="0" sz="2200" spc="1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2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sell</a:t>
            </a:r>
            <a:r>
              <a:rPr dirty="0" sz="2200" spc="1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tomorrow</a:t>
            </a:r>
            <a:r>
              <a:rPr dirty="0" sz="2200" spc="20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22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ﬁnd</a:t>
            </a:r>
            <a:r>
              <a:rPr dirty="0" sz="2200" spc="2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2200" spc="1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diﬃcult</a:t>
            </a:r>
            <a:r>
              <a:rPr dirty="0" sz="2200" spc="20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20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sell</a:t>
            </a:r>
            <a:r>
              <a:rPr dirty="0" sz="2200" spc="1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except</a:t>
            </a:r>
            <a:r>
              <a:rPr dirty="0" sz="2200" spc="2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dirty="0" sz="2200" spc="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 spc="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very</a:t>
            </a:r>
            <a:r>
              <a:rPr dirty="0" sz="22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large</a:t>
            </a:r>
            <a:r>
              <a:rPr dirty="0" sz="2200" spc="20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discount</a:t>
            </a:r>
            <a:r>
              <a:rPr dirty="0" sz="22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1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price.</a:t>
            </a:r>
            <a:r>
              <a:rPr dirty="0" sz="2200" spc="20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Possibly, </a:t>
            </a:r>
            <a:r>
              <a:rPr dirty="0" sz="2200" spc="-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this should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called an illiquidity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premium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since the premium is compensation for a lack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liquidity.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However,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common</a:t>
            </a:r>
            <a:r>
              <a:rPr dirty="0" sz="22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practice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use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term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liquidity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premium.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5640" y="346709"/>
            <a:ext cx="2466340" cy="33083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0">
                <a:solidFill>
                  <a:srgbClr val="FF0000"/>
                </a:solidFill>
                <a:latin typeface="Times New Roman"/>
                <a:cs typeface="Times New Roman"/>
              </a:rPr>
              <a:t>Credit</a:t>
            </a:r>
            <a:r>
              <a:rPr dirty="0" sz="2000" spc="-25" b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b="0">
                <a:solidFill>
                  <a:srgbClr val="FF0000"/>
                </a:solidFill>
                <a:latin typeface="Times New Roman"/>
                <a:cs typeface="Times New Roman"/>
              </a:rPr>
              <a:t>R</a:t>
            </a:r>
            <a:r>
              <a:rPr dirty="0" sz="2000" spc="-10" b="0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r>
              <a:rPr dirty="0" sz="2000" b="0">
                <a:solidFill>
                  <a:srgbClr val="FF0000"/>
                </a:solidFill>
                <a:latin typeface="Times New Roman"/>
                <a:cs typeface="Times New Roman"/>
              </a:rPr>
              <a:t>t</a:t>
            </a:r>
            <a:r>
              <a:rPr dirty="0" sz="2000" spc="-10" b="0">
                <a:solidFill>
                  <a:srgbClr val="FF0000"/>
                </a:solidFill>
                <a:latin typeface="Times New Roman"/>
                <a:cs typeface="Times New Roman"/>
              </a:rPr>
              <a:t>i</a:t>
            </a:r>
            <a:r>
              <a:rPr dirty="0" sz="2000" b="0">
                <a:solidFill>
                  <a:srgbClr val="FF0000"/>
                </a:solidFill>
                <a:latin typeface="Times New Roman"/>
                <a:cs typeface="Times New Roman"/>
              </a:rPr>
              <a:t>ng</a:t>
            </a:r>
            <a:r>
              <a:rPr dirty="0" sz="2000" spc="-120" b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b="0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r>
              <a:rPr dirty="0" sz="2000" spc="10" b="0">
                <a:solidFill>
                  <a:srgbClr val="FF0000"/>
                </a:solidFill>
                <a:latin typeface="Times New Roman"/>
                <a:cs typeface="Times New Roman"/>
              </a:rPr>
              <a:t>g</a:t>
            </a:r>
            <a:r>
              <a:rPr dirty="0" sz="2000" b="0">
                <a:solidFill>
                  <a:srgbClr val="FF0000"/>
                </a:solidFill>
                <a:latin typeface="Times New Roman"/>
                <a:cs typeface="Times New Roman"/>
              </a:rPr>
              <a:t>encie</a:t>
            </a:r>
            <a:r>
              <a:rPr dirty="0" sz="2000" spc="-5" b="0">
                <a:solidFill>
                  <a:srgbClr val="FF0000"/>
                </a:solidFill>
                <a:latin typeface="Times New Roman"/>
                <a:cs typeface="Times New Roman"/>
              </a:rPr>
              <a:t>s</a:t>
            </a:r>
            <a:r>
              <a:rPr dirty="0" sz="2000" b="0">
                <a:solidFill>
                  <a:srgbClr val="FF0000"/>
                </a:solidFill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5640" y="745998"/>
            <a:ext cx="11085195" cy="12877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14999"/>
              </a:lnSpc>
              <a:spcBef>
                <a:spcPts val="100"/>
              </a:spcBef>
            </a:pPr>
            <a:r>
              <a:rPr dirty="0" sz="1800">
                <a:latin typeface="Times New Roman"/>
                <a:cs typeface="Times New Roman"/>
              </a:rPr>
              <a:t>Gradations </a:t>
            </a:r>
            <a:r>
              <a:rPr dirty="0" sz="1800" spc="-5">
                <a:latin typeface="Times New Roman"/>
                <a:cs typeface="Times New Roman"/>
              </a:rPr>
              <a:t>of credit </a:t>
            </a:r>
            <a:r>
              <a:rPr dirty="0" sz="1800">
                <a:latin typeface="Times New Roman"/>
                <a:cs typeface="Times New Roman"/>
              </a:rPr>
              <a:t>ratings </a:t>
            </a:r>
            <a:r>
              <a:rPr dirty="0" sz="1800" spc="-10">
                <a:latin typeface="Times New Roman"/>
                <a:cs typeface="Times New Roman"/>
              </a:rPr>
              <a:t>by </a:t>
            </a:r>
            <a:r>
              <a:rPr dirty="0" sz="1800" spc="-5">
                <a:latin typeface="Times New Roman"/>
                <a:cs typeface="Times New Roman"/>
              </a:rPr>
              <a:t>Standard </a:t>
            </a:r>
            <a:r>
              <a:rPr dirty="0" sz="1800">
                <a:latin typeface="Times New Roman"/>
                <a:cs typeface="Times New Roman"/>
              </a:rPr>
              <a:t>&amp; </a:t>
            </a:r>
            <a:r>
              <a:rPr dirty="0" sz="1800" spc="-10">
                <a:latin typeface="Times New Roman"/>
                <a:cs typeface="Times New Roman"/>
              </a:rPr>
              <a:t>Poor’s </a:t>
            </a:r>
            <a:r>
              <a:rPr dirty="0" sz="1800">
                <a:latin typeface="Times New Roman"/>
                <a:cs typeface="Times New Roman"/>
              </a:rPr>
              <a:t>and </a:t>
            </a:r>
            <a:r>
              <a:rPr dirty="0" sz="1800" spc="-20">
                <a:latin typeface="Times New Roman"/>
                <a:cs typeface="Times New Roman"/>
              </a:rPr>
              <a:t>Moody’s </a:t>
            </a:r>
            <a:r>
              <a:rPr dirty="0" sz="1800" spc="-5">
                <a:latin typeface="Times New Roman"/>
                <a:cs typeface="Times New Roman"/>
              </a:rPr>
              <a:t>from </a:t>
            </a:r>
            <a:r>
              <a:rPr dirty="0" sz="1800">
                <a:latin typeface="Times New Roman"/>
                <a:cs typeface="Times New Roman"/>
              </a:rPr>
              <a:t>the </a:t>
            </a:r>
            <a:r>
              <a:rPr dirty="0" sz="1800" spc="-5">
                <a:latin typeface="Times New Roman"/>
                <a:cs typeface="Times New Roman"/>
              </a:rPr>
              <a:t>prime </a:t>
            </a:r>
            <a:r>
              <a:rPr dirty="0" sz="1800">
                <a:latin typeface="Times New Roman"/>
                <a:cs typeface="Times New Roman"/>
              </a:rPr>
              <a:t>credit </a:t>
            </a:r>
            <a:r>
              <a:rPr dirty="0" sz="1800" spc="-5">
                <a:latin typeface="Times New Roman"/>
                <a:cs typeface="Times New Roman"/>
              </a:rPr>
              <a:t>level </a:t>
            </a:r>
            <a:r>
              <a:rPr dirty="0" sz="1800">
                <a:latin typeface="Times New Roman"/>
                <a:cs typeface="Times New Roman"/>
              </a:rPr>
              <a:t>of </a:t>
            </a:r>
            <a:r>
              <a:rPr dirty="0" sz="1800" spc="-5">
                <a:latin typeface="Times New Roman"/>
                <a:cs typeface="Times New Roman"/>
              </a:rPr>
              <a:t>AAA/Aaa </a:t>
            </a:r>
            <a:r>
              <a:rPr dirty="0" sz="1800">
                <a:latin typeface="Times New Roman"/>
                <a:cs typeface="Times New Roman"/>
              </a:rPr>
              <a:t>down </a:t>
            </a:r>
            <a:r>
              <a:rPr dirty="0" sz="1800" spc="-5">
                <a:latin typeface="Times New Roman"/>
                <a:cs typeface="Times New Roman"/>
              </a:rPr>
              <a:t>to the </a:t>
            </a:r>
            <a:r>
              <a:rPr dirty="0" sz="1800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minimum ‘investment grade’ rating </a:t>
            </a:r>
            <a:r>
              <a:rPr dirty="0" sz="1800">
                <a:latin typeface="Times New Roman"/>
                <a:cs typeface="Times New Roman"/>
              </a:rPr>
              <a:t>of </a:t>
            </a:r>
            <a:r>
              <a:rPr dirty="0" sz="1800" spc="-5">
                <a:latin typeface="Times New Roman"/>
                <a:cs typeface="Times New Roman"/>
              </a:rPr>
              <a:t>BBB–/ Baa3 (below which most major </a:t>
            </a:r>
            <a:r>
              <a:rPr dirty="0" sz="1800">
                <a:latin typeface="Times New Roman"/>
                <a:cs typeface="Times New Roman"/>
              </a:rPr>
              <a:t>bondholders </a:t>
            </a:r>
            <a:r>
              <a:rPr dirty="0" sz="1800" spc="-5">
                <a:latin typeface="Times New Roman"/>
                <a:cs typeface="Times New Roman"/>
              </a:rPr>
              <a:t>will </a:t>
            </a:r>
            <a:r>
              <a:rPr dirty="0" sz="1800">
                <a:latin typeface="Times New Roman"/>
                <a:cs typeface="Times New Roman"/>
              </a:rPr>
              <a:t>not </a:t>
            </a:r>
            <a:r>
              <a:rPr dirty="0" sz="1800" spc="-5">
                <a:latin typeface="Times New Roman"/>
                <a:cs typeface="Times New Roman"/>
              </a:rPr>
              <a:t>purchase </a:t>
            </a:r>
            <a:r>
              <a:rPr dirty="0" sz="1800">
                <a:latin typeface="Times New Roman"/>
                <a:cs typeface="Times New Roman"/>
              </a:rPr>
              <a:t>a bond </a:t>
            </a:r>
            <a:r>
              <a:rPr dirty="0" sz="1800" spc="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issue) </a:t>
            </a:r>
            <a:r>
              <a:rPr dirty="0" sz="1800">
                <a:latin typeface="Times New Roman"/>
                <a:cs typeface="Times New Roman"/>
              </a:rPr>
              <a:t>are </a:t>
            </a:r>
            <a:r>
              <a:rPr dirty="0" sz="1800" spc="-5">
                <a:latin typeface="Times New Roman"/>
                <a:cs typeface="Times New Roman"/>
              </a:rPr>
              <a:t>as listed </a:t>
            </a:r>
            <a:r>
              <a:rPr dirty="0" sz="1800">
                <a:latin typeface="Times New Roman"/>
                <a:cs typeface="Times New Roman"/>
              </a:rPr>
              <a:t>in </a:t>
            </a:r>
            <a:r>
              <a:rPr dirty="0" sz="1800" spc="-25">
                <a:solidFill>
                  <a:srgbClr val="0080AC"/>
                </a:solidFill>
                <a:latin typeface="Times New Roman"/>
                <a:cs typeface="Times New Roman"/>
              </a:rPr>
              <a:t>Table </a:t>
            </a:r>
            <a:r>
              <a:rPr dirty="0" sz="1800" spc="-5">
                <a:solidFill>
                  <a:srgbClr val="0080AC"/>
                </a:solidFill>
                <a:latin typeface="Times New Roman"/>
                <a:cs typeface="Times New Roman"/>
              </a:rPr>
              <a:t>5.1</a:t>
            </a:r>
            <a:r>
              <a:rPr dirty="0" sz="1800" spc="-5">
                <a:latin typeface="Times New Roman"/>
                <a:cs typeface="Times New Roman"/>
              </a:rPr>
              <a:t>. Most project finance </a:t>
            </a:r>
            <a:r>
              <a:rPr dirty="0" sz="1800">
                <a:latin typeface="Times New Roman"/>
                <a:cs typeface="Times New Roman"/>
              </a:rPr>
              <a:t>ratings </a:t>
            </a:r>
            <a:r>
              <a:rPr dirty="0" sz="1800" spc="-5">
                <a:latin typeface="Times New Roman"/>
                <a:cs typeface="Times New Roman"/>
              </a:rPr>
              <a:t>are </a:t>
            </a:r>
            <a:r>
              <a:rPr dirty="0" sz="1800">
                <a:latin typeface="Times New Roman"/>
                <a:cs typeface="Times New Roman"/>
              </a:rPr>
              <a:t>at the lower end of this </a:t>
            </a:r>
            <a:r>
              <a:rPr dirty="0" sz="1800" spc="-5">
                <a:latin typeface="Times New Roman"/>
                <a:cs typeface="Times New Roman"/>
              </a:rPr>
              <a:t>range. (Below </a:t>
            </a:r>
            <a:r>
              <a:rPr dirty="0" sz="1800">
                <a:latin typeface="Times New Roman"/>
                <a:cs typeface="Times New Roman"/>
              </a:rPr>
              <a:t>the </a:t>
            </a:r>
            <a:r>
              <a:rPr dirty="0" sz="1800" spc="-10">
                <a:latin typeface="Times New Roman"/>
                <a:cs typeface="Times New Roman"/>
              </a:rPr>
              <a:t>investment </a:t>
            </a:r>
            <a:r>
              <a:rPr dirty="0" sz="1800" spc="-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grade</a:t>
            </a:r>
            <a:r>
              <a:rPr dirty="0" sz="1800" spc="3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level</a:t>
            </a:r>
            <a:r>
              <a:rPr dirty="0" sz="1800" spc="1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the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ratings</a:t>
            </a:r>
            <a:r>
              <a:rPr dirty="0" sz="1800" spc="1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continue</a:t>
            </a:r>
            <a:r>
              <a:rPr dirty="0" sz="1800" spc="2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from</a:t>
            </a:r>
            <a:r>
              <a:rPr dirty="0" sz="1800" spc="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BB</a:t>
            </a:r>
            <a:r>
              <a:rPr dirty="0" sz="1800" spc="5">
                <a:latin typeface="Times New Roman"/>
                <a:cs typeface="Times New Roman"/>
              </a:rPr>
              <a:t> </a:t>
            </a:r>
            <a:r>
              <a:rPr dirty="0" sz="1800">
                <a:latin typeface="Ebrima"/>
                <a:cs typeface="Ebrima"/>
              </a:rPr>
              <a:t>+</a:t>
            </a:r>
            <a:r>
              <a:rPr dirty="0" sz="1800" spc="15">
                <a:latin typeface="Ebrima"/>
                <a:cs typeface="Ebrima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/Ba1,</a:t>
            </a:r>
            <a:r>
              <a:rPr dirty="0" sz="1800" spc="10">
                <a:latin typeface="Times New Roman"/>
                <a:cs typeface="Times New Roman"/>
              </a:rPr>
              <a:t> </a:t>
            </a:r>
            <a:r>
              <a:rPr dirty="0" sz="1800" i="1">
                <a:latin typeface="Times New Roman"/>
                <a:cs typeface="Times New Roman"/>
              </a:rPr>
              <a:t>etc.</a:t>
            </a:r>
            <a:r>
              <a:rPr dirty="0" sz="1800">
                <a:latin typeface="Times New Roman"/>
                <a:cs typeface="Times New Roman"/>
              </a:rPr>
              <a:t>)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35630" y="3088291"/>
            <a:ext cx="4853057" cy="337223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83337"/>
            <a:ext cx="11811635" cy="51822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One way potential default risk is measured is through bond ratings. The highest rating assigned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Moody’s,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major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bond-rating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agency,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 Aaa and indicates the lowest likelihood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default. Investors in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these bonds require a small default risk premium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over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bonds. Baa-rated bonds have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higher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default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risks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but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still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 considered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reasonably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high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quality.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Investment grade</a:t>
            </a:r>
            <a:r>
              <a:rPr dirty="0" sz="2200" spc="54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bonds</a:t>
            </a:r>
            <a:r>
              <a:rPr dirty="0" sz="2200" spc="54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have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ratings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Baa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higher and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meet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ﬁnancial institution (banks, pension funds, insurance companies, etc.)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investment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standards.</a:t>
            </a:r>
            <a:endParaRPr sz="22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50000"/>
              </a:lnSpc>
              <a:spcBef>
                <a:spcPts val="10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Sometimes corporations issue bonds with ratings lower than Baa. These are called 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high-yield or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junk 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bonds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because they have a substantial probability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default. While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many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institutional investors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restricted to investing in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only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investment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grade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(Baa-rated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or higher) corporate debt, others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permitted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invest</a:t>
            </a:r>
            <a:r>
              <a:rPr dirty="0" sz="22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high-yield,</a:t>
            </a:r>
            <a:r>
              <a:rPr dirty="0" sz="22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high-risk</a:t>
            </a:r>
            <a:r>
              <a:rPr dirty="0" sz="22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corporate</a:t>
            </a:r>
            <a:r>
              <a:rPr dirty="0" sz="22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debt.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10684" y="179831"/>
            <a:ext cx="3368675" cy="309880"/>
          </a:xfrm>
          <a:prstGeom prst="rect"/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2360"/>
              </a:lnSpc>
            </a:pPr>
            <a:r>
              <a:rPr dirty="0" spc="-5"/>
              <a:t>Default</a:t>
            </a:r>
            <a:r>
              <a:rPr dirty="0" spc="-10"/>
              <a:t> </a:t>
            </a:r>
            <a:r>
              <a:rPr dirty="0" spc="-5"/>
              <a:t>Risk-Free</a:t>
            </a:r>
            <a:r>
              <a:rPr dirty="0" spc="-40"/>
              <a:t> </a:t>
            </a:r>
            <a:r>
              <a:rPr dirty="0" spc="-5"/>
              <a:t>Securities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8739" y="757173"/>
            <a:ext cx="11852275" cy="60725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368935">
              <a:lnSpc>
                <a:spcPct val="100000"/>
              </a:lnSpc>
              <a:spcBef>
                <a:spcPts val="100"/>
              </a:spcBef>
            </a:pPr>
            <a:r>
              <a:rPr dirty="0" sz="2100" spc="-5" b="1">
                <a:solidFill>
                  <a:srgbClr val="843B0C"/>
                </a:solidFill>
                <a:latin typeface="Times New Roman"/>
                <a:cs typeface="Times New Roman"/>
              </a:rPr>
              <a:t>U.S.</a:t>
            </a:r>
            <a:r>
              <a:rPr dirty="0" sz="2100" spc="65" b="1">
                <a:solidFill>
                  <a:srgbClr val="843B0C"/>
                </a:solidFill>
                <a:latin typeface="Times New Roman"/>
                <a:cs typeface="Times New Roman"/>
              </a:rPr>
              <a:t> </a:t>
            </a:r>
            <a:r>
              <a:rPr dirty="0" sz="2100" spc="-25" b="1">
                <a:solidFill>
                  <a:srgbClr val="843B0C"/>
                </a:solidFill>
                <a:latin typeface="Times New Roman"/>
                <a:cs typeface="Times New Roman"/>
              </a:rPr>
              <a:t>Treasury</a:t>
            </a:r>
            <a:r>
              <a:rPr dirty="0" sz="2100" spc="45" b="1">
                <a:solidFill>
                  <a:srgbClr val="843B0C"/>
                </a:solidFill>
                <a:latin typeface="Times New Roman"/>
                <a:cs typeface="Times New Roman"/>
              </a:rPr>
              <a:t> </a:t>
            </a:r>
            <a:r>
              <a:rPr dirty="0" sz="2100" spc="-5" b="1">
                <a:solidFill>
                  <a:srgbClr val="843B0C"/>
                </a:solidFill>
                <a:latin typeface="Times New Roman"/>
                <a:cs typeface="Times New Roman"/>
              </a:rPr>
              <a:t>Debt</a:t>
            </a:r>
            <a:r>
              <a:rPr dirty="0" sz="2100" spc="30" b="1">
                <a:solidFill>
                  <a:srgbClr val="843B0C"/>
                </a:solidFill>
                <a:latin typeface="Times New Roman"/>
                <a:cs typeface="Times New Roman"/>
              </a:rPr>
              <a:t> </a:t>
            </a:r>
            <a:r>
              <a:rPr dirty="0" sz="2100" spc="-5" b="1">
                <a:solidFill>
                  <a:srgbClr val="843B0C"/>
                </a:solidFill>
                <a:latin typeface="Times New Roman"/>
                <a:cs typeface="Times New Roman"/>
              </a:rPr>
              <a:t>Instruments</a:t>
            </a:r>
            <a:endParaRPr sz="21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50000"/>
              </a:lnSpc>
              <a:spcBef>
                <a:spcPts val="994"/>
              </a:spcBef>
            </a:pP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U.S. </a:t>
            </a:r>
            <a:r>
              <a:rPr dirty="0" sz="2100" spc="-10">
                <a:solidFill>
                  <a:srgbClr val="221F1F"/>
                </a:solidFill>
                <a:latin typeface="Times New Roman"/>
                <a:cs typeface="Times New Roman"/>
              </a:rPr>
              <a:t>Treasury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debt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instruments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securities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are typically viewed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being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free from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default. Even </a:t>
            </a:r>
            <a:r>
              <a:rPr dirty="0" sz="2100" spc="-1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 spc="-10">
                <a:solidFill>
                  <a:srgbClr val="221F1F"/>
                </a:solidFill>
                <a:latin typeface="Times New Roman"/>
                <a:cs typeface="Times New Roman"/>
              </a:rPr>
              <a:t>large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national debt,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100" spc="-10">
                <a:solidFill>
                  <a:srgbClr val="221F1F"/>
                </a:solidFill>
                <a:latin typeface="Times New Roman"/>
                <a:cs typeface="Times New Roman"/>
              </a:rPr>
              <a:t>U.S. government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is not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likely to renege on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its obligations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pay interest and repay </a:t>
            </a:r>
            <a:r>
              <a:rPr dirty="0" sz="21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principal at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maturity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its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debt securities. While the probability of a </a:t>
            </a:r>
            <a:r>
              <a:rPr dirty="0" sz="2100" spc="-10">
                <a:solidFill>
                  <a:srgbClr val="221F1F"/>
                </a:solidFill>
                <a:latin typeface="Times New Roman"/>
                <a:cs typeface="Times New Roman"/>
              </a:rPr>
              <a:t>U.S.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government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default </a:t>
            </a:r>
            <a:r>
              <a:rPr dirty="0" sz="2100" spc="-10">
                <a:solidFill>
                  <a:srgbClr val="221F1F"/>
                </a:solidFill>
                <a:latin typeface="Times New Roman"/>
                <a:cs typeface="Times New Roman"/>
              </a:rPr>
              <a:t>is not absolutely </a:t>
            </a:r>
            <a:r>
              <a:rPr dirty="0" sz="2100" spc="-50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zero, </a:t>
            </a:r>
            <a:r>
              <a:rPr dirty="0" sz="2100" spc="-10">
                <a:solidFill>
                  <a:srgbClr val="221F1F"/>
                </a:solidFill>
                <a:latin typeface="Times New Roman"/>
                <a:cs typeface="Times New Roman"/>
              </a:rPr>
              <a:t>most</a:t>
            </a:r>
            <a:r>
              <a:rPr dirty="0" sz="2100" spc="5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analysts view default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being very </a:t>
            </a:r>
            <a:r>
              <a:rPr dirty="0" sz="2100" spc="-15">
                <a:solidFill>
                  <a:srgbClr val="221F1F"/>
                </a:solidFill>
                <a:latin typeface="Times New Roman"/>
                <a:cs typeface="Times New Roman"/>
              </a:rPr>
              <a:t>unlikely.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Thus, we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view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U.S. </a:t>
            </a:r>
            <a:r>
              <a:rPr dirty="0" sz="2100" spc="-10">
                <a:solidFill>
                  <a:srgbClr val="221F1F"/>
                </a:solidFill>
                <a:latin typeface="Times New Roman"/>
                <a:cs typeface="Times New Roman"/>
              </a:rPr>
              <a:t>Treasury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securities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being </a:t>
            </a:r>
            <a:r>
              <a:rPr dirty="0" sz="21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default</a:t>
            </a:r>
            <a:r>
              <a:rPr dirty="0" sz="21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risk</a:t>
            </a:r>
            <a:r>
              <a:rPr dirty="0" sz="21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free.</a:t>
            </a:r>
            <a:endParaRPr sz="2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150">
              <a:latin typeface="Times New Roman"/>
              <a:cs typeface="Times New Roman"/>
            </a:endParaRPr>
          </a:p>
          <a:p>
            <a:pPr algn="just" marL="79375" marR="6985">
              <a:lnSpc>
                <a:spcPct val="150000"/>
              </a:lnSpc>
            </a:pPr>
            <a:r>
              <a:rPr dirty="0" sz="2100" spc="-10">
                <a:solidFill>
                  <a:srgbClr val="221F1F"/>
                </a:solidFill>
                <a:latin typeface="Times New Roman"/>
                <a:cs typeface="Times New Roman"/>
              </a:rPr>
              <a:t>Treasury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debt securities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can be traded in the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marketplace, the majority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of all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out-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standing </a:t>
            </a:r>
            <a:r>
              <a:rPr dirty="0" sz="2100" spc="-10">
                <a:solidFill>
                  <a:srgbClr val="221F1F"/>
                </a:solidFill>
                <a:latin typeface="Times New Roman"/>
                <a:cs typeface="Times New Roman"/>
              </a:rPr>
              <a:t>U.S.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debt, are </a:t>
            </a:r>
            <a:r>
              <a:rPr dirty="0" sz="21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said to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marketable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securities.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These securities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have virtually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no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liquidity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risk or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premium for </a:t>
            </a:r>
            <a:r>
              <a:rPr dirty="0" sz="2100" spc="-10">
                <a:solidFill>
                  <a:srgbClr val="221F1F"/>
                </a:solidFill>
                <a:latin typeface="Times New Roman"/>
                <a:cs typeface="Times New Roman"/>
              </a:rPr>
              <a:t>illiquidity.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Short-term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government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securities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do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not have a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maturity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risk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premium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and, thus,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not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exposed to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interest </a:t>
            </a:r>
            <a:r>
              <a:rPr dirty="0" sz="21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rate risk.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contrast,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longer-term </a:t>
            </a:r>
            <a:r>
              <a:rPr dirty="0" sz="2100" spc="-10">
                <a:solidFill>
                  <a:srgbClr val="221F1F"/>
                </a:solidFill>
                <a:latin typeface="Times New Roman"/>
                <a:cs typeface="Times New Roman"/>
              </a:rPr>
              <a:t>Treasury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securities have a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market risk premium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due to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interest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rate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risk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 associated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with possible changes in market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interest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rates. Thus, the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closest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approximation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the risk-free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 interest</a:t>
            </a:r>
            <a:r>
              <a:rPr dirty="0" sz="21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rate</a:t>
            </a:r>
            <a:r>
              <a:rPr dirty="0" sz="21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would</a:t>
            </a:r>
            <a:r>
              <a:rPr dirty="0" sz="21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21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interest rate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21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short-term</a:t>
            </a:r>
            <a:r>
              <a:rPr dirty="0" sz="21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100" spc="-5">
                <a:solidFill>
                  <a:srgbClr val="221F1F"/>
                </a:solidFill>
                <a:latin typeface="Times New Roman"/>
                <a:cs typeface="Times New Roman"/>
              </a:rPr>
              <a:t>government </a:t>
            </a:r>
            <a:r>
              <a:rPr dirty="0" sz="2100">
                <a:solidFill>
                  <a:srgbClr val="221F1F"/>
                </a:solidFill>
                <a:latin typeface="Times New Roman"/>
                <a:cs typeface="Times New Roman"/>
              </a:rPr>
              <a:t>securities.</a:t>
            </a:r>
            <a:endParaRPr sz="21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230483"/>
            <a:ext cx="11811000" cy="36741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5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One way of looking at the risk-free rate is to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say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this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 the minimum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rate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of interest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necessary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get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individuals and businesses to save. There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must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 incentive to invest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save idle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cash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holdings. One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such</a:t>
            </a:r>
            <a:r>
              <a:rPr dirty="0" sz="22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incentive</a:t>
            </a:r>
            <a:r>
              <a:rPr dirty="0" sz="2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expectation</a:t>
            </a:r>
            <a:r>
              <a:rPr dirty="0" sz="2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some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real</a:t>
            </a:r>
            <a:r>
              <a:rPr dirty="0" sz="2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rate</a:t>
            </a:r>
            <a:r>
              <a:rPr dirty="0" sz="2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return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above</a:t>
            </a:r>
            <a:r>
              <a:rPr dirty="0" sz="2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expected</a:t>
            </a:r>
            <a:r>
              <a:rPr dirty="0" sz="2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inﬂation</a:t>
            </a:r>
            <a:r>
              <a:rPr dirty="0" sz="2200" spc="-1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levels.</a:t>
            </a:r>
            <a:endParaRPr sz="2200">
              <a:latin typeface="Times New Roman"/>
              <a:cs typeface="Times New Roman"/>
            </a:endParaRPr>
          </a:p>
          <a:p>
            <a:pPr algn="just" marL="12700" marR="5715">
              <a:lnSpc>
                <a:spcPct val="150000"/>
              </a:lnSpc>
              <a:spcBef>
                <a:spcPts val="994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There must be an incentive to invest or save idle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cash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holdings. One such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incentive is the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expectation of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some real rate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return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above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expected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inﬂation levels. For illustrative purposes, 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let’s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assume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1 percent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expectation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real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return.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Let’s</a:t>
            </a:r>
            <a:r>
              <a:rPr dirty="0" sz="2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also</a:t>
            </a:r>
            <a:r>
              <a:rPr dirty="0" sz="2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assume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2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rate</a:t>
            </a:r>
            <a:r>
              <a:rPr dirty="0" sz="2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22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currently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3 </a:t>
            </a:r>
            <a:r>
              <a:rPr dirty="0" sz="2200" spc="-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percent</a:t>
            </a:r>
            <a:r>
              <a:rPr dirty="0" sz="22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one-year</a:t>
            </a:r>
            <a:r>
              <a:rPr dirty="0" sz="2200" spc="-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</a:t>
            </a:r>
            <a:r>
              <a:rPr dirty="0" sz="22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security.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83337"/>
            <a:ext cx="11630025" cy="4404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79375" marR="7620">
              <a:lnSpc>
                <a:spcPct val="150000"/>
              </a:lnSpc>
              <a:spcBef>
                <a:spcPts val="1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Given these assumptions, we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can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turn to equation 8.3 to determine the average inﬂation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expectations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holders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investors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follows:</a:t>
            </a:r>
            <a:endParaRPr sz="2200">
              <a:latin typeface="Times New Roman"/>
              <a:cs typeface="Times New Roman"/>
            </a:endParaRPr>
          </a:p>
          <a:p>
            <a:pPr marL="4721860">
              <a:lnSpc>
                <a:spcPct val="100000"/>
              </a:lnSpc>
              <a:spcBef>
                <a:spcPts val="211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3%</a:t>
            </a:r>
            <a:r>
              <a:rPr dirty="0" sz="2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2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IP</a:t>
            </a:r>
            <a:r>
              <a:rPr dirty="0" sz="2200" spc="-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DR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</a:t>
            </a:r>
            <a:r>
              <a:rPr dirty="0" sz="2200" spc="-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MRP</a:t>
            </a:r>
            <a:r>
              <a:rPr dirty="0" sz="2200" spc="-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LP</a:t>
            </a:r>
            <a:endParaRPr sz="2200">
              <a:latin typeface="Times New Roman"/>
              <a:cs typeface="Times New Roman"/>
            </a:endParaRPr>
          </a:p>
          <a:p>
            <a:pPr marL="4859020">
              <a:lnSpc>
                <a:spcPct val="100000"/>
              </a:lnSpc>
              <a:spcBef>
                <a:spcPts val="1925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3%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1%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IP</a:t>
            </a:r>
            <a:r>
              <a:rPr dirty="0" sz="2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0%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0%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0%</a:t>
            </a:r>
            <a:endParaRPr sz="2200">
              <a:latin typeface="Times New Roman"/>
              <a:cs typeface="Times New Roman"/>
            </a:endParaRPr>
          </a:p>
          <a:p>
            <a:pPr algn="just" marL="4606290">
              <a:lnSpc>
                <a:spcPct val="100000"/>
              </a:lnSpc>
              <a:spcBef>
                <a:spcPts val="192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IP</a:t>
            </a:r>
            <a:r>
              <a:rPr dirty="0" sz="2200" spc="-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3%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–</a:t>
            </a:r>
            <a:r>
              <a:rPr dirty="0" sz="2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1%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–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0%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–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0%</a:t>
            </a:r>
            <a:r>
              <a:rPr dirty="0" sz="2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–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0%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2%</a:t>
            </a:r>
            <a:endParaRPr sz="22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50000"/>
              </a:lnSpc>
              <a:spcBef>
                <a:spcPts val="805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default risk premium (DRP) is estimated to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zero, the market risk premium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(MRP)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also is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estimated to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zero, and there is a zero liquidity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premium (LP) on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one-year maturity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security.</a:t>
            </a:r>
            <a:r>
              <a:rPr dirty="0" sz="2200" spc="1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Thus,</a:t>
            </a:r>
            <a:r>
              <a:rPr dirty="0" sz="2200" spc="1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investors</a:t>
            </a:r>
            <a:r>
              <a:rPr dirty="0" sz="2200" spc="1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expect</a:t>
            </a:r>
            <a:r>
              <a:rPr dirty="0" sz="2200" spc="1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 spc="1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r>
              <a:rPr dirty="0" sz="2200" spc="1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percent</a:t>
            </a:r>
            <a:r>
              <a:rPr dirty="0" sz="2200" spc="1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inﬂation</a:t>
            </a:r>
            <a:r>
              <a:rPr dirty="0" sz="2200" spc="1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premium</a:t>
            </a:r>
            <a:r>
              <a:rPr dirty="0" sz="2200" spc="1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(IP)</a:t>
            </a:r>
            <a:r>
              <a:rPr dirty="0" sz="2200" spc="1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</a:t>
            </a:r>
            <a:r>
              <a:rPr dirty="0" sz="2200" spc="1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dirty="0" sz="2200" spc="1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1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next</a:t>
            </a:r>
            <a:r>
              <a:rPr dirty="0" sz="2200" spc="1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year;</a:t>
            </a:r>
            <a:r>
              <a:rPr dirty="0" sz="2200" spc="1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2200" spc="1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if</a:t>
            </a:r>
            <a:r>
              <a:rPr dirty="0" sz="2200" spc="1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they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23364" y="4677536"/>
            <a:ext cx="3098800" cy="30988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70"/>
              </a:lnSpc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real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(return)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84810" y="4630928"/>
            <a:ext cx="11604625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437380" algn="l"/>
              </a:tabLst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also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want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	(RR)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percent,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22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(</a:t>
            </a:r>
            <a:r>
              <a:rPr dirty="0" sz="2200" spc="-5" i="1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)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must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3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percent.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4810" y="5092090"/>
            <a:ext cx="11652250" cy="10312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Since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there</a:t>
            </a:r>
            <a:r>
              <a:rPr dirty="0" sz="22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no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estimated</a:t>
            </a:r>
            <a:r>
              <a:rPr dirty="0" sz="22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default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risk,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22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risk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liquidity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premiums,</a:t>
            </a:r>
            <a:r>
              <a:rPr dirty="0" sz="22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observed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marketplace</a:t>
            </a:r>
            <a:r>
              <a:rPr dirty="0" sz="22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one-year</a:t>
            </a:r>
            <a:r>
              <a:rPr dirty="0" sz="2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security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would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our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best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estimate</a:t>
            </a:r>
            <a:r>
              <a:rPr dirty="0" sz="2200" spc="-1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risk-free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251586"/>
            <a:ext cx="11731625" cy="44850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" b="1">
                <a:solidFill>
                  <a:srgbClr val="A70D11"/>
                </a:solidFill>
                <a:latin typeface="Times New Roman"/>
                <a:cs typeface="Times New Roman"/>
              </a:rPr>
              <a:t>Marketable</a:t>
            </a:r>
            <a:r>
              <a:rPr dirty="0" sz="2200" spc="35" b="1">
                <a:solidFill>
                  <a:srgbClr val="A70D11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>
                <a:solidFill>
                  <a:srgbClr val="A70D11"/>
                </a:solidFill>
                <a:latin typeface="Times New Roman"/>
                <a:cs typeface="Times New Roman"/>
              </a:rPr>
              <a:t>Securities</a:t>
            </a:r>
            <a:endParaRPr sz="22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50000"/>
              </a:lnSpc>
              <a:spcBef>
                <a:spcPts val="790"/>
              </a:spcBef>
            </a:pP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Marketable 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government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securities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, as the term implies, are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securities that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can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purchased and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sold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through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customary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channels.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Large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commercial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banks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securities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dealers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maintain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markets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for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government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debt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obligations.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In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addition,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nearly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all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other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securities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ﬁrms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and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commercial banks,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large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small,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will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help their customers purchase and sell federal obligations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routing orders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institutions that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do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maintain markets in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them.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investments of institutional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investors,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large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personal investors in federal obligations,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centered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almost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exclusively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marketable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issues.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auctions are held for the initial oﬀering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bills, notes, and bonds, as well as for the sale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treasury inﬂation-protected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securities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ﬂoating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notes.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251586"/>
            <a:ext cx="11811635" cy="61461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sz="2200" spc="-30">
                <a:solidFill>
                  <a:srgbClr val="009CDB"/>
                </a:solidFill>
                <a:latin typeface="Times New Roman"/>
                <a:cs typeface="Times New Roman"/>
              </a:rPr>
              <a:t>Types</a:t>
            </a:r>
            <a:r>
              <a:rPr dirty="0" sz="2200" spc="-2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of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 marketable</a:t>
            </a:r>
            <a:r>
              <a:rPr dirty="0" sz="2200" spc="5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government securities:</a:t>
            </a:r>
            <a:endParaRPr sz="2200">
              <a:latin typeface="Times New Roman"/>
              <a:cs typeface="Times New Roman"/>
            </a:endParaRPr>
          </a:p>
          <a:p>
            <a:pPr algn="just" marL="12700" marR="6350">
              <a:lnSpc>
                <a:spcPct val="150000"/>
              </a:lnSpc>
              <a:spcBef>
                <a:spcPts val="994"/>
              </a:spcBef>
            </a:pPr>
            <a:r>
              <a:rPr dirty="0" sz="2200" spc="-15">
                <a:solidFill>
                  <a:srgbClr val="009CDB"/>
                </a:solidFill>
                <a:latin typeface="Times New Roman"/>
                <a:cs typeface="Times New Roman"/>
              </a:rPr>
              <a:t>Treasury</a:t>
            </a:r>
            <a:r>
              <a:rPr dirty="0" sz="2200" spc="-1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bills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issued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maturities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up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one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year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and,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thus,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the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shortest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maturities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of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government</a:t>
            </a:r>
            <a:r>
              <a:rPr dirty="0" sz="22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securities.</a:t>
            </a:r>
            <a:r>
              <a:rPr dirty="0" sz="22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They</a:t>
            </a:r>
            <a:r>
              <a:rPr dirty="0" sz="2200" spc="25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are,</a:t>
            </a:r>
            <a:r>
              <a:rPr dirty="0" sz="2200" spc="2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typically,</a:t>
            </a:r>
            <a:r>
              <a:rPr dirty="0" sz="2200" spc="2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issued</a:t>
            </a:r>
            <a:r>
              <a:rPr dirty="0" sz="22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2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91</a:t>
            </a:r>
            <a:r>
              <a:rPr dirty="0" sz="2200" spc="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days,</a:t>
            </a:r>
            <a:r>
              <a:rPr dirty="0" sz="22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2200" spc="2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some</a:t>
            </a:r>
            <a:r>
              <a:rPr dirty="0" sz="22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issues</a:t>
            </a:r>
            <a:r>
              <a:rPr dirty="0" sz="2200" spc="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carrying</a:t>
            </a:r>
            <a:r>
              <a:rPr dirty="0" sz="2200" spc="2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maturities</a:t>
            </a:r>
            <a:r>
              <a:rPr dirty="0" sz="22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182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days.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bills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maturity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one year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 also issued at auction every four weeks. Issues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bills are oﬀered each week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refund the part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total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volume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bills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matures.</a:t>
            </a:r>
            <a:endParaRPr sz="22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50000"/>
              </a:lnSpc>
              <a:spcBef>
                <a:spcPts val="10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ﬂow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revenues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into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too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small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meet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expenditure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requirements,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additional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bills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issued.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During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those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periods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year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revenues</a:t>
            </a:r>
            <a:r>
              <a:rPr dirty="0" sz="2200" spc="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exceed</a:t>
            </a:r>
            <a:r>
              <a:rPr dirty="0" sz="2200" spc="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expenditures,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bills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allowed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mature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without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being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refunded.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bills,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therefore,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provide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convenient ﬁnancial mechanism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adjust for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lack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regular revenue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ﬂow into 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Treasury.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volume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bills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also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increased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decreased in response to general surpluses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deﬁcits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federal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budget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year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year.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189128"/>
            <a:ext cx="11811000" cy="5308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200" spc="-15">
                <a:latin typeface="Times New Roman"/>
                <a:cs typeface="Times New Roman"/>
              </a:rPr>
              <a:t>Treasury</a:t>
            </a:r>
            <a:r>
              <a:rPr dirty="0" sz="2200" spc="-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bills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 issued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discount basis and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mature at 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par.</a:t>
            </a:r>
            <a:r>
              <a:rPr dirty="0" sz="2200" spc="4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Each week the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</a:t>
            </a:r>
            <a:r>
              <a:rPr dirty="0" sz="2200" spc="5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bills to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sold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 awarded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highest bidders. Dealers and other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investors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submit sealed binds. Upon being opened,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dirty="0" sz="2200" spc="4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bids</a:t>
            </a:r>
            <a:r>
              <a:rPr dirty="0" sz="2200" spc="4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 spc="4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arrayed</a:t>
            </a:r>
            <a:r>
              <a:rPr dirty="0" sz="2200" spc="4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dirty="0" sz="2200" spc="43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highest</a:t>
            </a:r>
            <a:r>
              <a:rPr dirty="0" sz="2200" spc="43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4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lowest.</a:t>
            </a:r>
            <a:r>
              <a:rPr dirty="0" sz="2200" spc="4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Those</a:t>
            </a:r>
            <a:r>
              <a:rPr dirty="0" sz="2200" spc="4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bidders</a:t>
            </a:r>
            <a:r>
              <a:rPr dirty="0" sz="2200" spc="43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asking</a:t>
            </a:r>
            <a:r>
              <a:rPr dirty="0" sz="2200" spc="4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4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least</a:t>
            </a:r>
            <a:r>
              <a:rPr dirty="0" sz="2200" spc="4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discount</a:t>
            </a:r>
            <a:r>
              <a:rPr dirty="0" sz="2200" spc="4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(oﬀering</a:t>
            </a:r>
            <a:r>
              <a:rPr dirty="0" sz="2200" spc="4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highest price) are placed high in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array.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bids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then accepted in the order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their position in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array until all bills are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awarded.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Bidders seeking a higher discount (oﬀering a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lower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price)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fail to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receive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any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bills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particular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week.</a:t>
            </a: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750">
              <a:latin typeface="Times New Roman"/>
              <a:cs typeface="Times New Roman"/>
            </a:endParaRPr>
          </a:p>
          <a:p>
            <a:pPr algn="just" marL="12700" marR="6350">
              <a:lnSpc>
                <a:spcPct val="150100"/>
              </a:lnSpc>
            </a:pPr>
            <a:r>
              <a:rPr dirty="0" sz="2200" spc="-15">
                <a:solidFill>
                  <a:srgbClr val="009CDB"/>
                </a:solidFill>
                <a:latin typeface="Times New Roman"/>
                <a:cs typeface="Times New Roman"/>
              </a:rPr>
              <a:t>Treasury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notes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 issued at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speciﬁed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rates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maturities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ranging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from two to 10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years.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currently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issues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2-year,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3-year,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5-year,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7-year,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 10-year notes. These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intermediate-term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government</a:t>
            </a:r>
            <a:r>
              <a:rPr dirty="0" sz="22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securities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also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held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largely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commercial</a:t>
            </a:r>
            <a:r>
              <a:rPr dirty="0" sz="22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banks.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259486"/>
            <a:ext cx="11811000" cy="3673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200" spc="-15">
                <a:solidFill>
                  <a:srgbClr val="009CDB"/>
                </a:solidFill>
                <a:latin typeface="Times New Roman"/>
                <a:cs typeface="Times New Roman"/>
              </a:rPr>
              <a:t>Treasury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bonds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have original maturities ranging from </a:t>
            </a:r>
            <a:r>
              <a:rPr dirty="0" sz="2200" spc="-45">
                <a:solidFill>
                  <a:srgbClr val="221F1F"/>
                </a:solidFill>
                <a:latin typeface="Times New Roman"/>
                <a:cs typeface="Times New Roman"/>
              </a:rPr>
              <a:t>11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30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years, with the current focus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being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issuing bonds with 30-year maturities. These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bonds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bear interest at stated rates. Many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issues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these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bonds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 callable, or paid oﬀ,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government several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years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before their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maturity.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 example, a 30-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year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bond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issued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 2015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described as having a maturity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2040–2045. This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issue may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called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redemption</a:t>
            </a:r>
            <a:r>
              <a:rPr dirty="0" sz="2200" spc="2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par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as early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2040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but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no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event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later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than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2045.</a:t>
            </a: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</a:t>
            </a:r>
            <a:r>
              <a:rPr dirty="0" sz="2200" spc="2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bonds,</a:t>
            </a:r>
            <a:r>
              <a:rPr dirty="0" sz="2200" spc="25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because</a:t>
            </a:r>
            <a:r>
              <a:rPr dirty="0" sz="2200" spc="2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2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dirty="0" sz="2200" spc="2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least</a:t>
            </a:r>
            <a:r>
              <a:rPr dirty="0" sz="2200" spc="2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initial</a:t>
            </a:r>
            <a:r>
              <a:rPr dirty="0" sz="2200" spc="2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long-term</a:t>
            </a:r>
            <a:r>
              <a:rPr dirty="0" sz="2200" spc="2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maturities,</a:t>
            </a:r>
            <a:r>
              <a:rPr dirty="0" sz="2200" spc="2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 spc="25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subject</a:t>
            </a:r>
            <a:r>
              <a:rPr dirty="0" sz="2200" spc="2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2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maturity</a:t>
            </a:r>
            <a:r>
              <a:rPr dirty="0" sz="2200" spc="2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2200" spc="2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2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</a:t>
            </a:r>
            <a:endParaRPr sz="22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1325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risk.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</a:t>
            </a:r>
            <a:r>
              <a:rPr dirty="0" sz="22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notes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22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shorter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maturities</a:t>
            </a:r>
            <a:r>
              <a:rPr dirty="0" sz="22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aﬀected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lesser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extent.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-2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illustrative</a:t>
            </a:r>
            <a:r>
              <a:rPr dirty="0" sz="22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purposes.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1866" y="83337"/>
            <a:ext cx="11327765" cy="38131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let’s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assume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market interest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rate on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30-year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Treasury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bonds is currently 4 percent and,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given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their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marketability,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there is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no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liquidity premium. 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Let’s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further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assume that investors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expect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inﬂation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rate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will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average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2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percent over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next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30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years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they expect a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real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return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of 1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percent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annually.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applying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equation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8.3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we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ﬁnd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maturity</a:t>
            </a:r>
            <a:r>
              <a:rPr dirty="0" sz="22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risk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premium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be,</a:t>
            </a:r>
            <a:endParaRPr sz="2200">
              <a:latin typeface="Times New Roman"/>
              <a:cs typeface="Times New Roman"/>
            </a:endParaRPr>
          </a:p>
          <a:p>
            <a:pPr marL="3635375">
              <a:lnSpc>
                <a:spcPct val="100000"/>
              </a:lnSpc>
              <a:spcBef>
                <a:spcPts val="211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4%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2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RR</a:t>
            </a:r>
            <a:r>
              <a:rPr dirty="0" sz="2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IP</a:t>
            </a:r>
            <a:r>
              <a:rPr dirty="0" sz="2200" spc="-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DRP</a:t>
            </a:r>
            <a:r>
              <a:rPr dirty="0" sz="2200" spc="-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MRP</a:t>
            </a:r>
            <a:r>
              <a:rPr dirty="0" sz="2200" spc="-11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LP</a:t>
            </a:r>
            <a:endParaRPr sz="2200">
              <a:latin typeface="Times New Roman"/>
              <a:cs typeface="Times New Roman"/>
            </a:endParaRPr>
          </a:p>
          <a:p>
            <a:pPr marL="3585210">
              <a:lnSpc>
                <a:spcPct val="100000"/>
              </a:lnSpc>
              <a:spcBef>
                <a:spcPts val="1920"/>
              </a:spcBef>
            </a:pP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4%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1%</a:t>
            </a:r>
            <a:r>
              <a:rPr dirty="0" sz="2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2%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0%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MRP</a:t>
            </a:r>
            <a:r>
              <a:rPr dirty="0" sz="2200" spc="-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+ 0%</a:t>
            </a:r>
            <a:endParaRPr sz="2200">
              <a:latin typeface="Times New Roman"/>
              <a:cs typeface="Times New Roman"/>
            </a:endParaRPr>
          </a:p>
          <a:p>
            <a:pPr marL="3514725">
              <a:lnSpc>
                <a:spcPct val="100000"/>
              </a:lnSpc>
              <a:spcBef>
                <a:spcPts val="203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MRP</a:t>
            </a:r>
            <a:r>
              <a:rPr dirty="0" sz="2200" spc="-1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2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4%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–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1%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–</a:t>
            </a:r>
            <a:r>
              <a:rPr dirty="0" sz="2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2%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–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0%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–</a:t>
            </a:r>
            <a:r>
              <a:rPr dirty="0" sz="2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0%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2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1%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1866" y="83337"/>
            <a:ext cx="11329035" cy="46532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Our interpretation is that the holders,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investors, require a 1 percent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maturity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risk premium 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compensate them for the possibility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volatility in the price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their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Treasury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bonds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over the next 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30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years. If market-determined interest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rates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rise and investors are forced to sell before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maturity,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bonds</a:t>
            </a:r>
            <a:r>
              <a:rPr dirty="0" sz="2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sold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loss.</a:t>
            </a:r>
            <a:endParaRPr sz="2200">
              <a:latin typeface="Times New Roman"/>
              <a:cs typeface="Times New Roman"/>
            </a:endParaRPr>
          </a:p>
          <a:p>
            <a:pPr algn="just" marL="12700" marR="6350">
              <a:lnSpc>
                <a:spcPct val="150000"/>
              </a:lnSpc>
              <a:spcBef>
                <a:spcPts val="79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Furthermore,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even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if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investors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hold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bonds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maturity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redeem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them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government</a:t>
            </a:r>
            <a:r>
              <a:rPr dirty="0" sz="2200" spc="4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dirty="0" sz="2200" spc="43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4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original</a:t>
            </a:r>
            <a:r>
              <a:rPr dirty="0" sz="2200" spc="4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purchase</a:t>
            </a:r>
            <a:r>
              <a:rPr dirty="0" sz="2200" spc="4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price,</a:t>
            </a:r>
            <a:r>
              <a:rPr dirty="0" sz="2200" spc="4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43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investors</a:t>
            </a:r>
            <a:r>
              <a:rPr dirty="0" sz="2200" spc="43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would</a:t>
            </a:r>
            <a:r>
              <a:rPr dirty="0" sz="2200" spc="4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dirty="0" sz="2200" spc="43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lost</a:t>
            </a:r>
            <a:r>
              <a:rPr dirty="0" sz="2200" spc="43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43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opportunity</a:t>
            </a:r>
            <a:r>
              <a:rPr dirty="0" sz="2200" spc="4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43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higher interest rates being paid in the marketplace.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This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 what is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meant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rate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risk.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course, if</a:t>
            </a:r>
            <a:r>
              <a:rPr dirty="0" sz="2200" spc="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market-determined interest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rates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decline after 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bonds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 purchased,</a:t>
            </a:r>
            <a:r>
              <a:rPr dirty="0" sz="2200" spc="5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bond prices will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rise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above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original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purchase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price.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251586"/>
            <a:ext cx="11801475" cy="39820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" b="1">
                <a:solidFill>
                  <a:srgbClr val="A70D11"/>
                </a:solidFill>
                <a:latin typeface="Times New Roman"/>
                <a:cs typeface="Times New Roman"/>
              </a:rPr>
              <a:t>Ownership</a:t>
            </a:r>
            <a:r>
              <a:rPr dirty="0" sz="2200" spc="135" b="1">
                <a:solidFill>
                  <a:srgbClr val="A70D11"/>
                </a:solidFill>
                <a:latin typeface="Times New Roman"/>
                <a:cs typeface="Times New Roman"/>
              </a:rPr>
              <a:t> </a:t>
            </a:r>
            <a:r>
              <a:rPr dirty="0" sz="2200" b="1">
                <a:solidFill>
                  <a:srgbClr val="A70D11"/>
                </a:solidFill>
                <a:latin typeface="Times New Roman"/>
                <a:cs typeface="Times New Roman"/>
              </a:rPr>
              <a:t>of</a:t>
            </a:r>
            <a:r>
              <a:rPr dirty="0" sz="2200" spc="65" b="1">
                <a:solidFill>
                  <a:srgbClr val="A70D11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>
                <a:solidFill>
                  <a:srgbClr val="A70D11"/>
                </a:solidFill>
                <a:latin typeface="Times New Roman"/>
                <a:cs typeface="Times New Roman"/>
              </a:rPr>
              <a:t>Public</a:t>
            </a:r>
            <a:r>
              <a:rPr dirty="0" sz="2200" spc="100" b="1">
                <a:solidFill>
                  <a:srgbClr val="A70D11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>
                <a:solidFill>
                  <a:srgbClr val="A70D11"/>
                </a:solidFill>
                <a:latin typeface="Times New Roman"/>
                <a:cs typeface="Times New Roman"/>
              </a:rPr>
              <a:t>Debt</a:t>
            </a:r>
            <a:r>
              <a:rPr dirty="0" sz="2200" spc="40" b="1">
                <a:solidFill>
                  <a:srgbClr val="A70D11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>
                <a:solidFill>
                  <a:srgbClr val="A70D11"/>
                </a:solidFill>
                <a:latin typeface="Times New Roman"/>
                <a:cs typeface="Times New Roman"/>
              </a:rPr>
              <a:t>Securities</a:t>
            </a:r>
            <a:endParaRPr sz="22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50000"/>
              </a:lnSpc>
              <a:spcBef>
                <a:spcPts val="79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U.S. national debt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must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ﬁnanced and reﬁnanced through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issuance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government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securities,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both marketable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nonmarketable.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Nonmarketable government securities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securities that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cannot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transferred to other persons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institutions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can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redeemed only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being turned in to the U.S.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government. The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large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size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national debt,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over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$18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trillion at the end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ﬁscal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year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(September)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2015,</a:t>
            </a:r>
            <a:r>
              <a:rPr dirty="0" sz="22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makes</a:t>
            </a:r>
            <a:r>
              <a:rPr dirty="0" sz="22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ﬁnancing</a:t>
            </a:r>
            <a:r>
              <a:rPr dirty="0" sz="22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process</a:t>
            </a:r>
            <a:r>
              <a:rPr dirty="0" sz="22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diﬃcult</a:t>
            </a:r>
            <a:r>
              <a:rPr dirty="0" sz="22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one.</a:t>
            </a:r>
            <a:r>
              <a:rPr dirty="0" sz="22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fact,</a:t>
            </a:r>
            <a:r>
              <a:rPr dirty="0" sz="22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United</a:t>
            </a:r>
            <a:r>
              <a:rPr dirty="0" sz="22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States</a:t>
            </a:r>
            <a:r>
              <a:rPr dirty="0" sz="2200" spc="11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must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rely</a:t>
            </a:r>
            <a:r>
              <a:rPr dirty="0" sz="22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22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willingness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foreign and international investors to hold a substantial portion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outstanding, interest-bearing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public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2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securities</a:t>
            </a:r>
            <a:r>
              <a:rPr dirty="0" sz="2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issued</a:t>
            </a:r>
            <a:r>
              <a:rPr dirty="0" sz="2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ﬁnance</a:t>
            </a:r>
            <a:r>
              <a:rPr dirty="0" sz="2200" spc="-2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national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debt.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09264" y="273177"/>
            <a:ext cx="5371465" cy="309880"/>
          </a:xfrm>
          <a:prstGeom prst="rect"/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60"/>
              </a:lnSpc>
            </a:pPr>
            <a:r>
              <a:rPr dirty="0" spc="-5"/>
              <a:t>Te</a:t>
            </a:r>
            <a:r>
              <a:rPr dirty="0" spc="-15"/>
              <a:t>r</a:t>
            </a:r>
            <a:r>
              <a:rPr dirty="0" spc="-5"/>
              <a:t>m</a:t>
            </a:r>
            <a:r>
              <a:rPr dirty="0" spc="30"/>
              <a:t> </a:t>
            </a:r>
            <a:r>
              <a:rPr dirty="0"/>
              <a:t>o</a:t>
            </a:r>
            <a:r>
              <a:rPr dirty="0" spc="-5"/>
              <a:t>r</a:t>
            </a:r>
            <a:r>
              <a:rPr dirty="0" spc="70"/>
              <a:t> </a:t>
            </a:r>
            <a:r>
              <a:rPr dirty="0" spc="-5"/>
              <a:t>M</a:t>
            </a:r>
            <a:r>
              <a:rPr dirty="0"/>
              <a:t>a</a:t>
            </a:r>
            <a:r>
              <a:rPr dirty="0" spc="-5"/>
              <a:t>turity</a:t>
            </a:r>
            <a:r>
              <a:rPr dirty="0" spc="70"/>
              <a:t> </a:t>
            </a:r>
            <a:r>
              <a:rPr dirty="0" spc="-5"/>
              <a:t>Structur</a:t>
            </a:r>
            <a:r>
              <a:rPr dirty="0" spc="235"/>
              <a:t>e</a:t>
            </a:r>
            <a:r>
              <a:rPr dirty="0"/>
              <a:t>o</a:t>
            </a:r>
            <a:r>
              <a:rPr dirty="0" spc="-5"/>
              <a:t>f</a:t>
            </a:r>
            <a:r>
              <a:rPr dirty="0" spc="-120"/>
              <a:t> </a:t>
            </a:r>
            <a:r>
              <a:rPr dirty="0" spc="-5"/>
              <a:t>Inter</a:t>
            </a:r>
            <a:r>
              <a:rPr dirty="0" spc="-15"/>
              <a:t>e</a:t>
            </a:r>
            <a:r>
              <a:rPr dirty="0" spc="-5"/>
              <a:t>st</a:t>
            </a:r>
            <a:r>
              <a:rPr dirty="0" spc="-135"/>
              <a:t> </a:t>
            </a:r>
            <a:r>
              <a:rPr dirty="0" spc="-5"/>
              <a:t>Rates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84810" y="687292"/>
            <a:ext cx="11811000" cy="59607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715">
              <a:lnSpc>
                <a:spcPct val="140000"/>
              </a:lnSpc>
              <a:spcBef>
                <a:spcPts val="95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term structure 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interest 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rates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indicates the relationship between interest rates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yields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and 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maturity of comparable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quality debt instruments.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This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relationship is typically depicted through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graphic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presentation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yield</a:t>
            </a:r>
            <a:r>
              <a:rPr dirty="0" sz="2200" spc="-15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curve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endParaRPr sz="22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2065"/>
              </a:spcBef>
            </a:pPr>
            <a:r>
              <a:rPr dirty="0" u="heavy" sz="2200" spc="-4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Types</a:t>
            </a:r>
            <a:r>
              <a:rPr dirty="0" u="heavy" sz="2200" spc="-2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</a:t>
            </a:r>
            <a:r>
              <a:rPr dirty="0" u="heavy" sz="2200" spc="-95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2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Yield</a:t>
            </a:r>
            <a:r>
              <a:rPr dirty="0" u="heavy" sz="2200" spc="5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Curves</a:t>
            </a:r>
            <a:endParaRPr sz="22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2050"/>
              </a:spcBef>
            </a:pPr>
            <a:r>
              <a:rPr dirty="0" sz="2200" spc="-5">
                <a:latin typeface="Times New Roman"/>
                <a:cs typeface="Times New Roman"/>
              </a:rPr>
              <a:t>1.</a:t>
            </a:r>
            <a:r>
              <a:rPr dirty="0" sz="2200" spc="-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Normal</a:t>
            </a:r>
            <a:r>
              <a:rPr dirty="0" sz="2200" spc="3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(up-sloped)</a:t>
            </a:r>
            <a:r>
              <a:rPr dirty="0" sz="2200" spc="-95">
                <a:latin typeface="Times New Roman"/>
                <a:cs typeface="Times New Roman"/>
              </a:rPr>
              <a:t> </a:t>
            </a:r>
            <a:r>
              <a:rPr dirty="0" sz="2200" spc="-30">
                <a:latin typeface="Times New Roman"/>
                <a:cs typeface="Times New Roman"/>
              </a:rPr>
              <a:t>Yield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Curve</a:t>
            </a:r>
            <a:endParaRPr sz="22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39700"/>
              </a:lnSpc>
              <a:spcBef>
                <a:spcPts val="1010"/>
              </a:spcBef>
            </a:pPr>
            <a:r>
              <a:rPr dirty="0" sz="2200" spc="-5">
                <a:latin typeface="Times New Roman"/>
                <a:cs typeface="Times New Roman"/>
              </a:rPr>
              <a:t>A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normal</a:t>
            </a:r>
            <a:r>
              <a:rPr dirty="0" sz="2200">
                <a:latin typeface="Times New Roman"/>
                <a:cs typeface="Times New Roman"/>
              </a:rPr>
              <a:t> or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up-sloped</a:t>
            </a:r>
            <a:r>
              <a:rPr dirty="0" sz="2200">
                <a:latin typeface="Times New Roman"/>
                <a:cs typeface="Times New Roman"/>
              </a:rPr>
              <a:t> yield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curve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indicates</a:t>
            </a:r>
            <a:r>
              <a:rPr dirty="0" sz="2200">
                <a:latin typeface="Times New Roman"/>
                <a:cs typeface="Times New Roman"/>
              </a:rPr>
              <a:t> yields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on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longer-term</a:t>
            </a:r>
            <a:r>
              <a:rPr dirty="0" sz="2200">
                <a:latin typeface="Times New Roman"/>
                <a:cs typeface="Times New Roman"/>
              </a:rPr>
              <a:t> bonds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may</a:t>
            </a:r>
            <a:r>
              <a:rPr dirty="0" sz="2200" spc="-5">
                <a:latin typeface="Times New Roman"/>
                <a:cs typeface="Times New Roman"/>
              </a:rPr>
              <a:t> continue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</a:t>
            </a:r>
            <a:r>
              <a:rPr dirty="0" sz="2200" spc="54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rise, 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responding </a:t>
            </a:r>
            <a:r>
              <a:rPr dirty="0" sz="2200" spc="-10">
                <a:latin typeface="Times New Roman"/>
                <a:cs typeface="Times New Roman"/>
              </a:rPr>
              <a:t>to </a:t>
            </a:r>
            <a:r>
              <a:rPr dirty="0" sz="2200" spc="-5">
                <a:latin typeface="Times New Roman"/>
                <a:cs typeface="Times New Roman"/>
              </a:rPr>
              <a:t>periods </a:t>
            </a:r>
            <a:r>
              <a:rPr dirty="0" sz="2200">
                <a:latin typeface="Times New Roman"/>
                <a:cs typeface="Times New Roman"/>
              </a:rPr>
              <a:t>of </a:t>
            </a:r>
            <a:r>
              <a:rPr dirty="0" sz="2200" spc="-5">
                <a:latin typeface="Times New Roman"/>
                <a:cs typeface="Times New Roman"/>
              </a:rPr>
              <a:t>economic expansion. A normal </a:t>
            </a:r>
            <a:r>
              <a:rPr dirty="0" sz="2200">
                <a:latin typeface="Times New Roman"/>
                <a:cs typeface="Times New Roman"/>
              </a:rPr>
              <a:t>yield </a:t>
            </a:r>
            <a:r>
              <a:rPr dirty="0" sz="2200" spc="-5">
                <a:latin typeface="Times New Roman"/>
                <a:cs typeface="Times New Roman"/>
              </a:rPr>
              <a:t>curve thus starts with </a:t>
            </a:r>
            <a:r>
              <a:rPr dirty="0" sz="2200">
                <a:latin typeface="Times New Roman"/>
                <a:cs typeface="Times New Roman"/>
              </a:rPr>
              <a:t>low yields </a:t>
            </a:r>
            <a:r>
              <a:rPr dirty="0" sz="2200" spc="-5">
                <a:latin typeface="Times New Roman"/>
                <a:cs typeface="Times New Roman"/>
              </a:rPr>
              <a:t>for 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shorter-maturity bonds </a:t>
            </a:r>
            <a:r>
              <a:rPr dirty="0" sz="2200" spc="-10">
                <a:latin typeface="Times New Roman"/>
                <a:cs typeface="Times New Roman"/>
              </a:rPr>
              <a:t>and </a:t>
            </a:r>
            <a:r>
              <a:rPr dirty="0" sz="2200" spc="-5">
                <a:latin typeface="Times New Roman"/>
                <a:cs typeface="Times New Roman"/>
              </a:rPr>
              <a:t>then increases for bonds with </a:t>
            </a:r>
            <a:r>
              <a:rPr dirty="0" sz="2200">
                <a:latin typeface="Times New Roman"/>
                <a:cs typeface="Times New Roman"/>
              </a:rPr>
              <a:t>longer </a:t>
            </a:r>
            <a:r>
              <a:rPr dirty="0" sz="2200" spc="-20">
                <a:latin typeface="Times New Roman"/>
                <a:cs typeface="Times New Roman"/>
              </a:rPr>
              <a:t>maturity, </a:t>
            </a:r>
            <a:r>
              <a:rPr dirty="0" sz="2200" spc="-5">
                <a:latin typeface="Times New Roman"/>
                <a:cs typeface="Times New Roman"/>
              </a:rPr>
              <a:t>sloping upwards. This is the 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most </a:t>
            </a:r>
            <a:r>
              <a:rPr dirty="0" sz="2200" spc="-5">
                <a:latin typeface="Times New Roman"/>
                <a:cs typeface="Times New Roman"/>
              </a:rPr>
              <a:t>common type </a:t>
            </a:r>
            <a:r>
              <a:rPr dirty="0" sz="2200">
                <a:latin typeface="Times New Roman"/>
                <a:cs typeface="Times New Roman"/>
              </a:rPr>
              <a:t>of yield </a:t>
            </a:r>
            <a:r>
              <a:rPr dirty="0" sz="2200" spc="-5">
                <a:latin typeface="Times New Roman"/>
                <a:cs typeface="Times New Roman"/>
              </a:rPr>
              <a:t>curve as longer-maturity </a:t>
            </a:r>
            <a:r>
              <a:rPr dirty="0" sz="2200">
                <a:latin typeface="Times New Roman"/>
                <a:cs typeface="Times New Roman"/>
              </a:rPr>
              <a:t>bonds </a:t>
            </a:r>
            <a:r>
              <a:rPr dirty="0" sz="2200" spc="-5">
                <a:latin typeface="Times New Roman"/>
                <a:cs typeface="Times New Roman"/>
              </a:rPr>
              <a:t>usually have a higher </a:t>
            </a:r>
            <a:r>
              <a:rPr dirty="0" sz="2200">
                <a:latin typeface="Times New Roman"/>
                <a:cs typeface="Times New Roman"/>
              </a:rPr>
              <a:t>yield </a:t>
            </a:r>
            <a:r>
              <a:rPr dirty="0" sz="2200" spc="-5">
                <a:latin typeface="Times New Roman"/>
                <a:cs typeface="Times New Roman"/>
              </a:rPr>
              <a:t>to maturity </a:t>
            </a:r>
            <a:r>
              <a:rPr dirty="0" sz="2200" spc="-10">
                <a:latin typeface="Times New Roman"/>
                <a:cs typeface="Times New Roman"/>
              </a:rPr>
              <a:t>than </a:t>
            </a:r>
            <a:r>
              <a:rPr dirty="0" sz="2200" spc="-5">
                <a:latin typeface="Times New Roman"/>
                <a:cs typeface="Times New Roman"/>
              </a:rPr>
              <a:t> shorter-term bonds.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For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example, assume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a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two-year bond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offers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a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yield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of 1%,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a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five-year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bond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offers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a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yield of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1.8%,</a:t>
            </a:r>
            <a:r>
              <a:rPr dirty="0" sz="2000" spc="18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a</a:t>
            </a:r>
            <a:r>
              <a:rPr dirty="0" sz="2000" spc="17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10-year</a:t>
            </a:r>
            <a:r>
              <a:rPr dirty="0" sz="2000" spc="18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bond</a:t>
            </a:r>
            <a:r>
              <a:rPr dirty="0" sz="2000" spc="18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offers</a:t>
            </a:r>
            <a:r>
              <a:rPr dirty="0" sz="2000" spc="18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a</a:t>
            </a:r>
            <a:r>
              <a:rPr dirty="0" sz="2000" spc="19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yield</a:t>
            </a:r>
            <a:r>
              <a:rPr dirty="0" sz="2000" spc="18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of</a:t>
            </a:r>
            <a:r>
              <a:rPr dirty="0" sz="2000" spc="19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2.5%,</a:t>
            </a:r>
            <a:r>
              <a:rPr dirty="0" sz="2000" spc="19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a</a:t>
            </a:r>
            <a:r>
              <a:rPr dirty="0" sz="2000" spc="18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15-year</a:t>
            </a:r>
            <a:r>
              <a:rPr dirty="0" sz="2000" spc="18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bond</a:t>
            </a:r>
            <a:r>
              <a:rPr dirty="0" sz="2000" spc="19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offers</a:t>
            </a:r>
            <a:r>
              <a:rPr dirty="0" sz="2000" spc="19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a</a:t>
            </a:r>
            <a:r>
              <a:rPr dirty="0" sz="2000" spc="18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yield</a:t>
            </a:r>
            <a:r>
              <a:rPr dirty="0" sz="2000" spc="19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of</a:t>
            </a:r>
            <a:r>
              <a:rPr dirty="0" sz="2000" spc="18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3.0%,</a:t>
            </a:r>
            <a:r>
              <a:rPr dirty="0" sz="2000" spc="19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and</a:t>
            </a:r>
            <a:r>
              <a:rPr dirty="0" sz="2000" spc="2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a</a:t>
            </a:r>
            <a:r>
              <a:rPr dirty="0" sz="2000" spc="18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20-year</a:t>
            </a:r>
            <a:r>
              <a:rPr dirty="0" sz="2000" spc="18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bond</a:t>
            </a:r>
            <a:r>
              <a:rPr dirty="0" sz="2000" spc="18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offers</a:t>
            </a:r>
            <a:r>
              <a:rPr dirty="0" sz="2000" spc="19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a </a:t>
            </a:r>
            <a:r>
              <a:rPr dirty="0" sz="2000" spc="-484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yield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of</a:t>
            </a:r>
            <a:r>
              <a:rPr dirty="0" sz="20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3.5%.</a:t>
            </a:r>
            <a:r>
              <a:rPr dirty="0" sz="2000" spc="-6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When</a:t>
            </a:r>
            <a:r>
              <a:rPr dirty="0" sz="20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these</a:t>
            </a:r>
            <a:r>
              <a:rPr dirty="0" sz="2000" spc="-2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points</a:t>
            </a:r>
            <a:r>
              <a:rPr dirty="0" sz="2000" spc="-3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are connected</a:t>
            </a:r>
            <a:r>
              <a:rPr dirty="0" sz="2000" spc="-3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on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a graph,</a:t>
            </a:r>
            <a:r>
              <a:rPr dirty="0" sz="2000" spc="-3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they</a:t>
            </a:r>
            <a:r>
              <a:rPr dirty="0" sz="20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exhibit</a:t>
            </a:r>
            <a:r>
              <a:rPr dirty="0" sz="2000" spc="-3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a</a:t>
            </a:r>
            <a:r>
              <a:rPr dirty="0" sz="20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shape</a:t>
            </a:r>
            <a:r>
              <a:rPr dirty="0" sz="2000" spc="-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of</a:t>
            </a:r>
            <a:r>
              <a:rPr dirty="0" sz="2000" spc="-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a normal</a:t>
            </a:r>
            <a:r>
              <a:rPr dirty="0" sz="2000" spc="-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000" spc="-5">
                <a:solidFill>
                  <a:srgbClr val="111111"/>
                </a:solidFill>
                <a:latin typeface="Times New Roman"/>
                <a:cs typeface="Times New Roman"/>
              </a:rPr>
              <a:t>yield</a:t>
            </a:r>
            <a:r>
              <a:rPr dirty="0" sz="2000">
                <a:solidFill>
                  <a:srgbClr val="111111"/>
                </a:solidFill>
                <a:latin typeface="Times New Roman"/>
                <a:cs typeface="Times New Roman"/>
              </a:rPr>
              <a:t> curve.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741152" y="0"/>
            <a:ext cx="1451610" cy="1869439"/>
          </a:xfrm>
          <a:custGeom>
            <a:avLst/>
            <a:gdLst/>
            <a:ahLst/>
            <a:cxnLst/>
            <a:rect l="l" t="t" r="r" b="b"/>
            <a:pathLst>
              <a:path w="1451609" h="1869439">
                <a:moveTo>
                  <a:pt x="1451356" y="0"/>
                </a:moveTo>
                <a:lnTo>
                  <a:pt x="541909" y="0"/>
                </a:lnTo>
                <a:lnTo>
                  <a:pt x="0" y="541909"/>
                </a:lnTo>
                <a:lnTo>
                  <a:pt x="773785" y="1315707"/>
                </a:lnTo>
                <a:lnTo>
                  <a:pt x="563880" y="1525524"/>
                </a:lnTo>
                <a:lnTo>
                  <a:pt x="907288" y="1868932"/>
                </a:lnTo>
                <a:lnTo>
                  <a:pt x="1117155" y="1659064"/>
                </a:lnTo>
                <a:lnTo>
                  <a:pt x="1327023" y="1868932"/>
                </a:lnTo>
                <a:lnTo>
                  <a:pt x="1451356" y="1744599"/>
                </a:lnTo>
                <a:lnTo>
                  <a:pt x="1451356" y="0"/>
                </a:lnTo>
                <a:close/>
              </a:path>
            </a:pathLst>
          </a:custGeom>
          <a:solidFill>
            <a:srgbClr val="4471C4">
              <a:alpha val="30195"/>
            </a:srgbClr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/>
          <p:cNvGrpSpPr/>
          <p:nvPr/>
        </p:nvGrpSpPr>
        <p:grpSpPr>
          <a:xfrm>
            <a:off x="1344167" y="643127"/>
            <a:ext cx="8731250" cy="6215380"/>
            <a:chOff x="1344167" y="643127"/>
            <a:chExt cx="8731250" cy="6215380"/>
          </a:xfrm>
        </p:grpSpPr>
        <p:sp>
          <p:nvSpPr>
            <p:cNvPr id="4" name="object 4"/>
            <p:cNvSpPr/>
            <p:nvPr/>
          </p:nvSpPr>
          <p:spPr>
            <a:xfrm>
              <a:off x="1344168" y="5721095"/>
              <a:ext cx="2261870" cy="1137285"/>
            </a:xfrm>
            <a:custGeom>
              <a:avLst/>
              <a:gdLst/>
              <a:ahLst/>
              <a:cxnLst/>
              <a:rect l="l" t="t" r="r" b="b"/>
              <a:pathLst>
                <a:path w="2261870" h="1137284">
                  <a:moveTo>
                    <a:pt x="2261616" y="1136904"/>
                  </a:moveTo>
                  <a:lnTo>
                    <a:pt x="1966823" y="840536"/>
                  </a:lnTo>
                  <a:lnTo>
                    <a:pt x="2172081" y="635254"/>
                  </a:lnTo>
                  <a:lnTo>
                    <a:pt x="1715770" y="178904"/>
                  </a:lnTo>
                  <a:lnTo>
                    <a:pt x="1511693" y="382943"/>
                  </a:lnTo>
                  <a:lnTo>
                    <a:pt x="1130808" y="0"/>
                  </a:lnTo>
                  <a:lnTo>
                    <a:pt x="0" y="1136904"/>
                  </a:lnTo>
                  <a:lnTo>
                    <a:pt x="2261616" y="1136904"/>
                  </a:lnTo>
                  <a:close/>
                </a:path>
              </a:pathLst>
            </a:custGeom>
            <a:solidFill>
              <a:srgbClr val="FFC000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16835" y="643127"/>
              <a:ext cx="7958327" cy="557174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251586"/>
            <a:ext cx="11809095" cy="31280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sz="2200">
                <a:latin typeface="Times New Roman"/>
                <a:cs typeface="Times New Roman"/>
              </a:rPr>
              <a:t>2.</a:t>
            </a:r>
            <a:r>
              <a:rPr dirty="0" sz="2200" spc="-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Inverted</a:t>
            </a:r>
            <a:r>
              <a:rPr dirty="0" sz="2200" spc="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(down-sloped)</a:t>
            </a:r>
            <a:r>
              <a:rPr dirty="0" sz="2200" spc="-90">
                <a:latin typeface="Times New Roman"/>
                <a:cs typeface="Times New Roman"/>
              </a:rPr>
              <a:t> </a:t>
            </a:r>
            <a:r>
              <a:rPr dirty="0" sz="2200" spc="-30">
                <a:latin typeface="Times New Roman"/>
                <a:cs typeface="Times New Roman"/>
              </a:rPr>
              <a:t>Yield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Curve</a:t>
            </a:r>
            <a:endParaRPr sz="2200">
              <a:latin typeface="Times New Roman"/>
              <a:cs typeface="Times New Roman"/>
            </a:endParaRPr>
          </a:p>
          <a:p>
            <a:pPr algn="just" marL="12700" marR="5715">
              <a:lnSpc>
                <a:spcPct val="150000"/>
              </a:lnSpc>
              <a:spcBef>
                <a:spcPts val="994"/>
              </a:spcBef>
            </a:pPr>
            <a:r>
              <a:rPr dirty="0" sz="2200" spc="-10">
                <a:latin typeface="Times New Roman"/>
                <a:cs typeface="Times New Roman"/>
              </a:rPr>
              <a:t>An </a:t>
            </a:r>
            <a:r>
              <a:rPr dirty="0" sz="2200" spc="-5">
                <a:latin typeface="Times New Roman"/>
                <a:cs typeface="Times New Roman"/>
              </a:rPr>
              <a:t>inverted </a:t>
            </a:r>
            <a:r>
              <a:rPr dirty="0" sz="2200">
                <a:latin typeface="Times New Roman"/>
                <a:cs typeface="Times New Roman"/>
              </a:rPr>
              <a:t>yield </a:t>
            </a:r>
            <a:r>
              <a:rPr dirty="0" sz="2200" spc="-5">
                <a:latin typeface="Times New Roman"/>
                <a:cs typeface="Times New Roman"/>
              </a:rPr>
              <a:t>curve instead </a:t>
            </a:r>
            <a:r>
              <a:rPr dirty="0" sz="2200">
                <a:latin typeface="Times New Roman"/>
                <a:cs typeface="Times New Roman"/>
              </a:rPr>
              <a:t>slopes </a:t>
            </a:r>
            <a:r>
              <a:rPr dirty="0" sz="2200" spc="-5">
                <a:latin typeface="Times New Roman"/>
                <a:cs typeface="Times New Roman"/>
              </a:rPr>
              <a:t>downward and </a:t>
            </a:r>
            <a:r>
              <a:rPr dirty="0" sz="2200" spc="-10">
                <a:latin typeface="Times New Roman"/>
                <a:cs typeface="Times New Roman"/>
              </a:rPr>
              <a:t>means </a:t>
            </a:r>
            <a:r>
              <a:rPr dirty="0" sz="2200" spc="-5">
                <a:latin typeface="Times New Roman"/>
                <a:cs typeface="Times New Roman"/>
              </a:rPr>
              <a:t>that short-term interest rates exceed </a:t>
            </a:r>
            <a:r>
              <a:rPr dirty="0" sz="2200">
                <a:latin typeface="Times New Roman"/>
                <a:cs typeface="Times New Roman"/>
              </a:rPr>
              <a:t>long- 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term </a:t>
            </a:r>
            <a:r>
              <a:rPr dirty="0" sz="2200" spc="-5">
                <a:latin typeface="Times New Roman"/>
                <a:cs typeface="Times New Roman"/>
              </a:rPr>
              <a:t>rates. </a:t>
            </a:r>
            <a:r>
              <a:rPr dirty="0" sz="2200">
                <a:latin typeface="Times New Roman"/>
                <a:cs typeface="Times New Roman"/>
              </a:rPr>
              <a:t>Such </a:t>
            </a:r>
            <a:r>
              <a:rPr dirty="0" sz="2200" spc="-5">
                <a:latin typeface="Times New Roman"/>
                <a:cs typeface="Times New Roman"/>
              </a:rPr>
              <a:t>a </a:t>
            </a:r>
            <a:r>
              <a:rPr dirty="0" sz="2200">
                <a:latin typeface="Times New Roman"/>
                <a:cs typeface="Times New Roman"/>
              </a:rPr>
              <a:t>yield </a:t>
            </a:r>
            <a:r>
              <a:rPr dirty="0" sz="2200" spc="-5">
                <a:latin typeface="Times New Roman"/>
                <a:cs typeface="Times New Roman"/>
              </a:rPr>
              <a:t>curve corresponds </a:t>
            </a:r>
            <a:r>
              <a:rPr dirty="0" sz="2200" spc="-10">
                <a:latin typeface="Times New Roman"/>
                <a:cs typeface="Times New Roman"/>
              </a:rPr>
              <a:t>to </a:t>
            </a:r>
            <a:r>
              <a:rPr dirty="0" sz="2200" spc="-5">
                <a:latin typeface="Times New Roman"/>
                <a:cs typeface="Times New Roman"/>
              </a:rPr>
              <a:t>periods of economic recession, where investors expect </a:t>
            </a:r>
            <a:r>
              <a:rPr dirty="0" sz="2200">
                <a:latin typeface="Times New Roman"/>
                <a:cs typeface="Times New Roman"/>
              </a:rPr>
              <a:t> yields</a:t>
            </a:r>
            <a:r>
              <a:rPr dirty="0" sz="2200" spc="-2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on</a:t>
            </a:r>
            <a:r>
              <a:rPr dirty="0" sz="2200" spc="-5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longer-maturity</a:t>
            </a:r>
            <a:r>
              <a:rPr dirty="0" sz="2200" spc="4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bonds</a:t>
            </a:r>
            <a:r>
              <a:rPr dirty="0" sz="2200" spc="-2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become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even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lower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</a:t>
            </a:r>
            <a:r>
              <a:rPr dirty="0" sz="2200" spc="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</a:t>
            </a:r>
            <a:r>
              <a:rPr dirty="0" sz="2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future.</a:t>
            </a: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2200" spc="-15">
                <a:latin typeface="Times New Roman"/>
                <a:cs typeface="Times New Roman"/>
              </a:rPr>
              <a:t>Moreover,</a:t>
            </a:r>
            <a:r>
              <a:rPr dirty="0" sz="2200" spc="19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</a:t>
            </a:r>
            <a:r>
              <a:rPr dirty="0" sz="2200" spc="18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an</a:t>
            </a:r>
            <a:r>
              <a:rPr dirty="0" sz="2200" spc="19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economic</a:t>
            </a:r>
            <a:r>
              <a:rPr dirty="0" sz="2200" spc="204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downturn,</a:t>
            </a:r>
            <a:r>
              <a:rPr dirty="0" sz="2200" spc="204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investors</a:t>
            </a:r>
            <a:r>
              <a:rPr dirty="0" sz="2200" spc="19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seeking</a:t>
            </a:r>
            <a:r>
              <a:rPr dirty="0" sz="2200" spc="2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safe</a:t>
            </a:r>
            <a:r>
              <a:rPr dirty="0" sz="2200" spc="18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investments</a:t>
            </a:r>
            <a:r>
              <a:rPr dirty="0" sz="2200" spc="20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tend</a:t>
            </a:r>
            <a:r>
              <a:rPr dirty="0" sz="2200" spc="19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to</a:t>
            </a:r>
            <a:r>
              <a:rPr dirty="0" sz="2200" spc="19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purchase</a:t>
            </a:r>
            <a:r>
              <a:rPr dirty="0" sz="2200" spc="19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these</a:t>
            </a:r>
            <a:r>
              <a:rPr dirty="0" sz="2200" spc="185">
                <a:latin typeface="Times New Roman"/>
                <a:cs typeface="Times New Roman"/>
              </a:rPr>
              <a:t> </a:t>
            </a:r>
            <a:r>
              <a:rPr dirty="0" sz="2200" spc="-10">
                <a:latin typeface="Times New Roman"/>
                <a:cs typeface="Times New Roman"/>
              </a:rPr>
              <a:t>longer-</a:t>
            </a:r>
            <a:endParaRPr sz="22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1320"/>
              </a:spcBef>
            </a:pPr>
            <a:r>
              <a:rPr dirty="0" sz="2200" spc="-5">
                <a:latin typeface="Times New Roman"/>
                <a:cs typeface="Times New Roman"/>
              </a:rPr>
              <a:t>dated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bonds</a:t>
            </a:r>
            <a:r>
              <a:rPr dirty="0" sz="2200" spc="-2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over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short-dated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bonds,</a:t>
            </a:r>
            <a:r>
              <a:rPr dirty="0" sz="2200" spc="-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bidding</a:t>
            </a:r>
            <a:r>
              <a:rPr dirty="0" sz="2200" spc="-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up the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price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 spc="-5">
                <a:latin typeface="Times New Roman"/>
                <a:cs typeface="Times New Roman"/>
              </a:rPr>
              <a:t>of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longer</a:t>
            </a:r>
            <a:r>
              <a:rPr dirty="0" sz="2200" spc="-5">
                <a:latin typeface="Times New Roman"/>
                <a:cs typeface="Times New Roman"/>
              </a:rPr>
              <a:t> bonds</a:t>
            </a:r>
            <a:r>
              <a:rPr dirty="0" sz="2200" spc="-1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driving</a:t>
            </a:r>
            <a:r>
              <a:rPr dirty="0" sz="2200" spc="15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down</a:t>
            </a:r>
            <a:r>
              <a:rPr dirty="0" sz="2200" spc="-5">
                <a:latin typeface="Times New Roman"/>
                <a:cs typeface="Times New Roman"/>
              </a:rPr>
              <a:t> their</a:t>
            </a:r>
            <a:r>
              <a:rPr dirty="0" sz="2200" spc="10">
                <a:latin typeface="Times New Roman"/>
                <a:cs typeface="Times New Roman"/>
              </a:rPr>
              <a:t> </a:t>
            </a:r>
            <a:r>
              <a:rPr dirty="0" sz="2200">
                <a:latin typeface="Times New Roman"/>
                <a:cs typeface="Times New Roman"/>
              </a:rPr>
              <a:t>yield.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181" y="0"/>
            <a:ext cx="1671955" cy="1567815"/>
          </a:xfrm>
          <a:custGeom>
            <a:avLst/>
            <a:gdLst/>
            <a:ahLst/>
            <a:cxnLst/>
            <a:rect l="l" t="t" r="r" b="b"/>
            <a:pathLst>
              <a:path w="1671955" h="1567815">
                <a:moveTo>
                  <a:pt x="1671866" y="275475"/>
                </a:moveTo>
                <a:lnTo>
                  <a:pt x="1396403" y="0"/>
                </a:lnTo>
                <a:lnTo>
                  <a:pt x="0" y="0"/>
                </a:lnTo>
                <a:lnTo>
                  <a:pt x="0" y="1188339"/>
                </a:lnTo>
                <a:lnTo>
                  <a:pt x="379514" y="1567815"/>
                </a:lnTo>
                <a:lnTo>
                  <a:pt x="980821" y="966508"/>
                </a:lnTo>
                <a:lnTo>
                  <a:pt x="1215504" y="1201166"/>
                </a:lnTo>
                <a:lnTo>
                  <a:pt x="1671866" y="744855"/>
                </a:lnTo>
                <a:lnTo>
                  <a:pt x="1437157" y="510184"/>
                </a:lnTo>
                <a:lnTo>
                  <a:pt x="1671866" y="275475"/>
                </a:lnTo>
                <a:close/>
              </a:path>
            </a:pathLst>
          </a:custGeom>
          <a:solidFill>
            <a:srgbClr val="4471C4">
              <a:alpha val="30195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9357360" y="0"/>
            <a:ext cx="2834640" cy="1485265"/>
          </a:xfrm>
          <a:custGeom>
            <a:avLst/>
            <a:gdLst/>
            <a:ahLst/>
            <a:cxnLst/>
            <a:rect l="l" t="t" r="r" b="b"/>
            <a:pathLst>
              <a:path w="2834640" h="1485265">
                <a:moveTo>
                  <a:pt x="2834640" y="0"/>
                </a:moveTo>
                <a:lnTo>
                  <a:pt x="0" y="0"/>
                </a:lnTo>
                <a:lnTo>
                  <a:pt x="789317" y="753224"/>
                </a:lnTo>
                <a:lnTo>
                  <a:pt x="543687" y="998855"/>
                </a:lnTo>
                <a:lnTo>
                  <a:pt x="1029843" y="1485011"/>
                </a:lnTo>
                <a:lnTo>
                  <a:pt x="1286852" y="1228001"/>
                </a:lnTo>
                <a:lnTo>
                  <a:pt x="1552321" y="1481328"/>
                </a:lnTo>
                <a:lnTo>
                  <a:pt x="2834640" y="257683"/>
                </a:lnTo>
                <a:lnTo>
                  <a:pt x="2834640" y="0"/>
                </a:lnTo>
                <a:close/>
              </a:path>
            </a:pathLst>
          </a:custGeom>
          <a:solidFill>
            <a:srgbClr val="FFC000">
              <a:alpha val="30195"/>
            </a:srgbClr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4" name="object 4"/>
          <p:cNvGrpSpPr/>
          <p:nvPr/>
        </p:nvGrpSpPr>
        <p:grpSpPr>
          <a:xfrm>
            <a:off x="2186939" y="643254"/>
            <a:ext cx="7807959" cy="6214745"/>
            <a:chOff x="2186939" y="643254"/>
            <a:chExt cx="7807959" cy="6214745"/>
          </a:xfrm>
        </p:grpSpPr>
        <p:sp>
          <p:nvSpPr>
            <p:cNvPr id="5" name="object 5"/>
            <p:cNvSpPr/>
            <p:nvPr/>
          </p:nvSpPr>
          <p:spPr>
            <a:xfrm>
              <a:off x="7976616" y="6115812"/>
              <a:ext cx="1493520" cy="742315"/>
            </a:xfrm>
            <a:custGeom>
              <a:avLst/>
              <a:gdLst/>
              <a:ahLst/>
              <a:cxnLst/>
              <a:rect l="l" t="t" r="r" b="b"/>
              <a:pathLst>
                <a:path w="1493520" h="742315">
                  <a:moveTo>
                    <a:pt x="746759" y="0"/>
                  </a:moveTo>
                  <a:lnTo>
                    <a:pt x="0" y="742187"/>
                  </a:lnTo>
                  <a:lnTo>
                    <a:pt x="1493519" y="742187"/>
                  </a:lnTo>
                  <a:lnTo>
                    <a:pt x="746759" y="0"/>
                  </a:lnTo>
                  <a:close/>
                </a:path>
              </a:pathLst>
            </a:custGeom>
            <a:solidFill>
              <a:srgbClr val="4471C4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86939" y="643254"/>
              <a:ext cx="7807915" cy="5564043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604760" y="6452615"/>
              <a:ext cx="814069" cy="405765"/>
            </a:xfrm>
            <a:custGeom>
              <a:avLst/>
              <a:gdLst/>
              <a:ahLst/>
              <a:cxnLst/>
              <a:rect l="l" t="t" r="r" b="b"/>
              <a:pathLst>
                <a:path w="814070" h="405765">
                  <a:moveTo>
                    <a:pt x="406908" y="0"/>
                  </a:moveTo>
                  <a:lnTo>
                    <a:pt x="0" y="405384"/>
                  </a:lnTo>
                  <a:lnTo>
                    <a:pt x="813816" y="405384"/>
                  </a:lnTo>
                  <a:lnTo>
                    <a:pt x="406908" y="0"/>
                  </a:lnTo>
                  <a:close/>
                </a:path>
              </a:pathLst>
            </a:custGeom>
            <a:solidFill>
              <a:srgbClr val="4471C4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251586"/>
            <a:ext cx="11811000" cy="58978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3.</a:t>
            </a:r>
            <a:r>
              <a:rPr dirty="0" sz="2200" spc="-2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Flat</a:t>
            </a:r>
            <a:r>
              <a:rPr dirty="0" sz="2200" spc="-8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30">
                <a:solidFill>
                  <a:srgbClr val="111111"/>
                </a:solidFill>
                <a:latin typeface="Times New Roman"/>
                <a:cs typeface="Times New Roman"/>
              </a:rPr>
              <a:t>Yield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Curve</a:t>
            </a:r>
            <a:endParaRPr sz="2200">
              <a:latin typeface="Times New Roman"/>
              <a:cs typeface="Times New Roman"/>
            </a:endParaRPr>
          </a:p>
          <a:p>
            <a:pPr algn="just" marL="12700" marR="6985">
              <a:lnSpc>
                <a:spcPct val="150000"/>
              </a:lnSpc>
              <a:spcBef>
                <a:spcPts val="994"/>
              </a:spcBef>
            </a:pP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A flat 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yield </a:t>
            </a:r>
            <a:r>
              <a:rPr dirty="0" sz="2200" spc="-10">
                <a:solidFill>
                  <a:srgbClr val="111111"/>
                </a:solidFill>
                <a:latin typeface="Times New Roman"/>
                <a:cs typeface="Times New Roman"/>
              </a:rPr>
              <a:t>curve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is defined </a:t>
            </a:r>
            <a:r>
              <a:rPr dirty="0" sz="2200" spc="-10">
                <a:solidFill>
                  <a:srgbClr val="111111"/>
                </a:solidFill>
                <a:latin typeface="Times New Roman"/>
                <a:cs typeface="Times New Roman"/>
              </a:rPr>
              <a:t>by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similar 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yields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across all maturities. A few intermediate maturities </a:t>
            </a:r>
            <a:r>
              <a:rPr dirty="0" sz="2200" spc="-10">
                <a:solidFill>
                  <a:srgbClr val="111111"/>
                </a:solidFill>
                <a:latin typeface="Times New Roman"/>
                <a:cs typeface="Times New Roman"/>
              </a:rPr>
              <a:t>may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 have slightly 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higher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yields, which </a:t>
            </a:r>
            <a:r>
              <a:rPr dirty="0" sz="2200" spc="-10">
                <a:solidFill>
                  <a:srgbClr val="111111"/>
                </a:solidFill>
                <a:latin typeface="Times New Roman"/>
                <a:cs typeface="Times New Roman"/>
              </a:rPr>
              <a:t>causes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a slight </a:t>
            </a:r>
            <a:r>
              <a:rPr dirty="0" sz="2200" spc="-10">
                <a:solidFill>
                  <a:srgbClr val="111111"/>
                </a:solidFill>
                <a:latin typeface="Times New Roman"/>
                <a:cs typeface="Times New Roman"/>
              </a:rPr>
              <a:t>hump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to appear along the flat curve. These humps are 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usually for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 the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 mid-term</a:t>
            </a:r>
            <a:r>
              <a:rPr dirty="0" sz="2200" spc="3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maturities,</a:t>
            </a:r>
            <a:r>
              <a:rPr dirty="0" sz="2200" spc="3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six</a:t>
            </a:r>
            <a:r>
              <a:rPr dirty="0" sz="22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months</a:t>
            </a:r>
            <a:r>
              <a:rPr dirty="0" sz="22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to</a:t>
            </a:r>
            <a:r>
              <a:rPr dirty="0" sz="2200" spc="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two</a:t>
            </a:r>
            <a:r>
              <a:rPr dirty="0" sz="22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years.</a:t>
            </a:r>
            <a:endParaRPr sz="2200">
              <a:latin typeface="Times New Roman"/>
              <a:cs typeface="Times New Roman"/>
            </a:endParaRPr>
          </a:p>
          <a:p>
            <a:pPr algn="just" marL="12700" marR="6350">
              <a:lnSpc>
                <a:spcPct val="150100"/>
              </a:lnSpc>
              <a:spcBef>
                <a:spcPts val="994"/>
              </a:spcBef>
            </a:pPr>
            <a:r>
              <a:rPr dirty="0" sz="2200" spc="-10">
                <a:solidFill>
                  <a:srgbClr val="111111"/>
                </a:solidFill>
                <a:latin typeface="Times New Roman"/>
                <a:cs typeface="Times New Roman"/>
              </a:rPr>
              <a:t>As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the word flat suggests, there is little </a:t>
            </a:r>
            <a:r>
              <a:rPr dirty="0" sz="2200" spc="-10">
                <a:solidFill>
                  <a:srgbClr val="111111"/>
                </a:solidFill>
                <a:latin typeface="Times New Roman"/>
                <a:cs typeface="Times New Roman"/>
              </a:rPr>
              <a:t>difference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in 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yield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to maturity </a:t>
            </a:r>
            <a:r>
              <a:rPr dirty="0" sz="2200" spc="-10">
                <a:solidFill>
                  <a:srgbClr val="111111"/>
                </a:solidFill>
                <a:latin typeface="Times New Roman"/>
                <a:cs typeface="Times New Roman"/>
              </a:rPr>
              <a:t>among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shorter and longer-term 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bonds. A two-year bond could </a:t>
            </a:r>
            <a:r>
              <a:rPr dirty="0" sz="2200" spc="-10">
                <a:solidFill>
                  <a:srgbClr val="111111"/>
                </a:solidFill>
                <a:latin typeface="Times New Roman"/>
                <a:cs typeface="Times New Roman"/>
              </a:rPr>
              <a:t>offer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a 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yield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of 6%, a five-year bond 6.1%, a 10-year bond 6%, and a 20- 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 year</a:t>
            </a:r>
            <a:r>
              <a:rPr dirty="0" sz="2200" spc="-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bond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 6.05%.</a:t>
            </a:r>
            <a:endParaRPr sz="22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50000"/>
              </a:lnSpc>
              <a:spcBef>
                <a:spcPts val="1005"/>
              </a:spcBef>
            </a:pP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Such a flat 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or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humped 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yield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curve implies an uncertain economic 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situation.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It </a:t>
            </a:r>
            <a:r>
              <a:rPr dirty="0" sz="2200" spc="-10">
                <a:solidFill>
                  <a:srgbClr val="111111"/>
                </a:solidFill>
                <a:latin typeface="Times New Roman"/>
                <a:cs typeface="Times New Roman"/>
              </a:rPr>
              <a:t>may come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at the end 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a 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high</a:t>
            </a:r>
            <a:r>
              <a:rPr dirty="0" sz="2200" spc="3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economic</a:t>
            </a:r>
            <a:r>
              <a:rPr dirty="0" sz="2200" spc="29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growth</a:t>
            </a:r>
            <a:r>
              <a:rPr dirty="0" sz="2200" spc="3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period</a:t>
            </a:r>
            <a:r>
              <a:rPr dirty="0" sz="2200" spc="30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that</a:t>
            </a:r>
            <a:r>
              <a:rPr dirty="0" sz="2200" spc="3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is</a:t>
            </a:r>
            <a:r>
              <a:rPr dirty="0" sz="2200" spc="29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leading</a:t>
            </a:r>
            <a:r>
              <a:rPr dirty="0" sz="2200" spc="30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to</a:t>
            </a:r>
            <a:r>
              <a:rPr dirty="0" sz="2200" spc="3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inflation</a:t>
            </a:r>
            <a:r>
              <a:rPr dirty="0" sz="2200" spc="3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and</a:t>
            </a:r>
            <a:r>
              <a:rPr dirty="0" sz="2200" spc="30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fears</a:t>
            </a:r>
            <a:r>
              <a:rPr dirty="0" sz="2200" spc="29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of</a:t>
            </a:r>
            <a:r>
              <a:rPr dirty="0" sz="2200" spc="3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a</a:t>
            </a:r>
            <a:r>
              <a:rPr dirty="0" sz="2200" spc="29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slowdown.</a:t>
            </a:r>
            <a:r>
              <a:rPr dirty="0" sz="2200" spc="3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It</a:t>
            </a:r>
            <a:r>
              <a:rPr dirty="0" sz="2200" spc="29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might</a:t>
            </a:r>
            <a:r>
              <a:rPr dirty="0" sz="2200" spc="3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appear</a:t>
            </a:r>
            <a:r>
              <a:rPr dirty="0" sz="2200" spc="29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111111"/>
                </a:solidFill>
                <a:latin typeface="Times New Roman"/>
                <a:cs typeface="Times New Roman"/>
              </a:rPr>
              <a:t>at </a:t>
            </a:r>
            <a:r>
              <a:rPr dirty="0" sz="2200" spc="-53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times</a:t>
            </a:r>
            <a:r>
              <a:rPr dirty="0" sz="2200" spc="2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when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the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central</a:t>
            </a:r>
            <a:r>
              <a:rPr dirty="0" sz="2200" spc="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bank is expected</a:t>
            </a:r>
            <a:r>
              <a:rPr dirty="0" sz="2200" spc="15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to increase</a:t>
            </a:r>
            <a:r>
              <a:rPr dirty="0" sz="2200" spc="1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interest</a:t>
            </a:r>
            <a:r>
              <a:rPr dirty="0" sz="220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111111"/>
                </a:solidFill>
                <a:latin typeface="Times New Roman"/>
                <a:cs typeface="Times New Roman"/>
              </a:rPr>
              <a:t>rates.</a:t>
            </a: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5"/>
              </a:spcBef>
            </a:pPr>
            <a:r>
              <a:rPr dirty="0" u="heavy" sz="2200" spc="-5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In</a:t>
            </a:r>
            <a:r>
              <a:rPr dirty="0" u="heavy" sz="2200" spc="5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times</a:t>
            </a:r>
            <a:r>
              <a:rPr dirty="0" u="heavy" sz="2200" spc="25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of</a:t>
            </a:r>
            <a:r>
              <a:rPr dirty="0" u="heavy" sz="2200" spc="5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high</a:t>
            </a:r>
            <a:r>
              <a:rPr dirty="0" u="heavy" sz="2200" spc="-5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15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uncertainty, </a:t>
            </a:r>
            <a:r>
              <a:rPr dirty="0" u="heavy" sz="2200" spc="-5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investors</a:t>
            </a:r>
            <a:r>
              <a:rPr dirty="0" u="heavy" sz="2200" spc="10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demand</a:t>
            </a:r>
            <a:r>
              <a:rPr dirty="0" u="heavy" sz="2200" spc="25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similar</a:t>
            </a:r>
            <a:r>
              <a:rPr dirty="0" u="heavy" sz="2200" spc="35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yields</a:t>
            </a:r>
            <a:r>
              <a:rPr dirty="0" u="heavy" sz="2200" spc="-20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across</a:t>
            </a:r>
            <a:r>
              <a:rPr dirty="0" u="heavy" sz="2200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all</a:t>
            </a:r>
            <a:r>
              <a:rPr dirty="0" u="heavy" sz="2200" spc="5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Times New Roman"/>
                <a:cs typeface="Times New Roman"/>
              </a:rPr>
              <a:t>maturities.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741152" y="0"/>
            <a:ext cx="1451610" cy="1869439"/>
          </a:xfrm>
          <a:custGeom>
            <a:avLst/>
            <a:gdLst/>
            <a:ahLst/>
            <a:cxnLst/>
            <a:rect l="l" t="t" r="r" b="b"/>
            <a:pathLst>
              <a:path w="1451609" h="1869439">
                <a:moveTo>
                  <a:pt x="1451356" y="0"/>
                </a:moveTo>
                <a:lnTo>
                  <a:pt x="541909" y="0"/>
                </a:lnTo>
                <a:lnTo>
                  <a:pt x="0" y="541909"/>
                </a:lnTo>
                <a:lnTo>
                  <a:pt x="773785" y="1315707"/>
                </a:lnTo>
                <a:lnTo>
                  <a:pt x="563880" y="1525524"/>
                </a:lnTo>
                <a:lnTo>
                  <a:pt x="907288" y="1868932"/>
                </a:lnTo>
                <a:lnTo>
                  <a:pt x="1117155" y="1659064"/>
                </a:lnTo>
                <a:lnTo>
                  <a:pt x="1327023" y="1868932"/>
                </a:lnTo>
                <a:lnTo>
                  <a:pt x="1451356" y="1744599"/>
                </a:lnTo>
                <a:lnTo>
                  <a:pt x="1451356" y="0"/>
                </a:lnTo>
                <a:close/>
              </a:path>
            </a:pathLst>
          </a:custGeom>
          <a:solidFill>
            <a:srgbClr val="4471C4">
              <a:alpha val="30195"/>
            </a:srgbClr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/>
          <p:cNvGrpSpPr/>
          <p:nvPr/>
        </p:nvGrpSpPr>
        <p:grpSpPr>
          <a:xfrm>
            <a:off x="1344167" y="643127"/>
            <a:ext cx="8683625" cy="6215380"/>
            <a:chOff x="1344167" y="643127"/>
            <a:chExt cx="8683625" cy="6215380"/>
          </a:xfrm>
        </p:grpSpPr>
        <p:sp>
          <p:nvSpPr>
            <p:cNvPr id="4" name="object 4"/>
            <p:cNvSpPr/>
            <p:nvPr/>
          </p:nvSpPr>
          <p:spPr>
            <a:xfrm>
              <a:off x="1344168" y="5721095"/>
              <a:ext cx="2261870" cy="1137285"/>
            </a:xfrm>
            <a:custGeom>
              <a:avLst/>
              <a:gdLst/>
              <a:ahLst/>
              <a:cxnLst/>
              <a:rect l="l" t="t" r="r" b="b"/>
              <a:pathLst>
                <a:path w="2261870" h="1137284">
                  <a:moveTo>
                    <a:pt x="2261616" y="1136904"/>
                  </a:moveTo>
                  <a:lnTo>
                    <a:pt x="1966823" y="840536"/>
                  </a:lnTo>
                  <a:lnTo>
                    <a:pt x="2172081" y="635254"/>
                  </a:lnTo>
                  <a:lnTo>
                    <a:pt x="1715770" y="178904"/>
                  </a:lnTo>
                  <a:lnTo>
                    <a:pt x="1511693" y="382943"/>
                  </a:lnTo>
                  <a:lnTo>
                    <a:pt x="1130808" y="0"/>
                  </a:lnTo>
                  <a:lnTo>
                    <a:pt x="0" y="1136904"/>
                  </a:lnTo>
                  <a:lnTo>
                    <a:pt x="2261616" y="1136904"/>
                  </a:lnTo>
                  <a:close/>
                </a:path>
              </a:pathLst>
            </a:custGeom>
            <a:solidFill>
              <a:srgbClr val="FFC000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50363" y="643127"/>
              <a:ext cx="7876927" cy="556027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441705"/>
            <a:ext cx="11811000" cy="36315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92405">
              <a:lnSpc>
                <a:spcPct val="100000"/>
              </a:lnSpc>
              <a:spcBef>
                <a:spcPts val="95"/>
              </a:spcBef>
            </a:pPr>
            <a:r>
              <a:rPr dirty="0" sz="2200" spc="-55" b="1">
                <a:solidFill>
                  <a:srgbClr val="A70D11"/>
                </a:solidFill>
                <a:latin typeface="Times New Roman"/>
                <a:cs typeface="Times New Roman"/>
              </a:rPr>
              <a:t>Term</a:t>
            </a:r>
            <a:r>
              <a:rPr dirty="0" sz="2200" spc="-15" b="1">
                <a:solidFill>
                  <a:srgbClr val="A70D11"/>
                </a:solidFill>
                <a:latin typeface="Times New Roman"/>
                <a:cs typeface="Times New Roman"/>
              </a:rPr>
              <a:t> </a:t>
            </a:r>
            <a:r>
              <a:rPr dirty="0" sz="2200" spc="-10" b="1">
                <a:solidFill>
                  <a:srgbClr val="A70D11"/>
                </a:solidFill>
                <a:latin typeface="Times New Roman"/>
                <a:cs typeface="Times New Roman"/>
              </a:rPr>
              <a:t>Structure</a:t>
            </a:r>
            <a:r>
              <a:rPr dirty="0" sz="2200" spc="25" b="1">
                <a:solidFill>
                  <a:srgbClr val="A70D11"/>
                </a:solidFill>
                <a:latin typeface="Times New Roman"/>
                <a:cs typeface="Times New Roman"/>
              </a:rPr>
              <a:t> </a:t>
            </a:r>
            <a:r>
              <a:rPr dirty="0" sz="2200" spc="-5" b="1">
                <a:solidFill>
                  <a:srgbClr val="A70D11"/>
                </a:solidFill>
                <a:latin typeface="Times New Roman"/>
                <a:cs typeface="Times New Roman"/>
              </a:rPr>
              <a:t>Theories</a:t>
            </a: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u="heavy" sz="2200" spc="-1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Three</a:t>
            </a:r>
            <a:r>
              <a:rPr dirty="0" u="heavy" sz="2200" spc="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heavy" sz="22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theories</a:t>
            </a:r>
            <a:r>
              <a:rPr dirty="0" u="heavy" sz="2200" spc="2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commonly</a:t>
            </a:r>
            <a:r>
              <a:rPr dirty="0" sz="22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used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explain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term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structure</a:t>
            </a:r>
            <a:r>
              <a:rPr dirty="0" sz="2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rates.</a:t>
            </a:r>
            <a:endParaRPr sz="2200">
              <a:latin typeface="Times New Roman"/>
              <a:cs typeface="Times New Roman"/>
            </a:endParaRPr>
          </a:p>
          <a:p>
            <a:pPr algn="just" marL="12700" marR="5080" indent="65405">
              <a:lnSpc>
                <a:spcPct val="150000"/>
              </a:lnSpc>
              <a:spcBef>
                <a:spcPts val="10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expectations </a:t>
            </a:r>
            <a:r>
              <a:rPr dirty="0" sz="2200" spc="-10">
                <a:solidFill>
                  <a:srgbClr val="009CDB"/>
                </a:solidFill>
                <a:latin typeface="Times New Roman"/>
                <a:cs typeface="Times New Roman"/>
              </a:rPr>
              <a:t>theory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contends that the shape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yield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curve reﬂects investor expectations about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future inﬂation rates. If 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yield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curve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is ﬂat,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expectations are that the current short-term inﬂation rate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will remain essentially unchanged over time. When 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yield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curve is downward sloping, investors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expect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inﬂation rates to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lower in the future.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other hand, when 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yield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curve is upward sloping,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investors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expect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inﬂation</a:t>
            </a:r>
            <a:r>
              <a:rPr dirty="0" sz="22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rates to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 higher in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future.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4810" y="0"/>
            <a:ext cx="11811000" cy="66916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liquidity preference </a:t>
            </a:r>
            <a:r>
              <a:rPr dirty="0" sz="2200">
                <a:solidFill>
                  <a:srgbClr val="009CDB"/>
                </a:solidFill>
                <a:latin typeface="Times New Roman"/>
                <a:cs typeface="Times New Roman"/>
              </a:rPr>
              <a:t>theory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holds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investors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debt instrument holders prefer to invest short term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so that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have greater liquidity and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less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maturity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rate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risk. Lenders also prefer to lend short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term because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risk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higher inﬂation rates and greater uncertainty about default risk in the future.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Borrowers prefer to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borrow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long term so that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they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have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more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time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repay loans. The net result is a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willingness to accept lower interest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rates on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short-term loans as a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trade-oﬀ for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greater liquidity and lower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 rate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risk.</a:t>
            </a:r>
            <a:endParaRPr sz="2200">
              <a:latin typeface="Times New Roman"/>
              <a:cs typeface="Times New Roman"/>
            </a:endParaRPr>
          </a:p>
          <a:p>
            <a:pPr algn="just" marL="12700" marR="5715">
              <a:lnSpc>
                <a:spcPct val="150000"/>
              </a:lnSpc>
              <a:spcBef>
                <a:spcPts val="994"/>
              </a:spcBef>
            </a:pP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009CDB"/>
                </a:solidFill>
                <a:latin typeface="Times New Roman"/>
                <a:cs typeface="Times New Roman"/>
              </a:rPr>
              <a:t>market segmentation theory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holds that securities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diﬀerent maturities are not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perfect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substitutes for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one </a:t>
            </a:r>
            <a:r>
              <a:rPr dirty="0" sz="2200" spc="-20">
                <a:solidFill>
                  <a:srgbClr val="221F1F"/>
                </a:solidFill>
                <a:latin typeface="Times New Roman"/>
                <a:cs typeface="Times New Roman"/>
              </a:rPr>
              <a:t>another.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 example, commercial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banks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concentrate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holding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short-term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government securities in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 eﬀort to match the short-term maturities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their demand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other deposit liabilities.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other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hand, 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nature of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insurance company and pension fund liabilities allows these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ﬁrms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to concentrate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holdings in long-term securities. Thus, supply-and-demand factors in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each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market segment aﬀect the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shape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yield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curve.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Thus,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some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time periods,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rates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on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intermediate-term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Treasury </a:t>
            </a:r>
            <a:r>
              <a:rPr dirty="0" sz="2200" spc="-5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securities</a:t>
            </a:r>
            <a:r>
              <a:rPr dirty="0" sz="2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22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higher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(or</a:t>
            </a:r>
            <a:r>
              <a:rPr dirty="0" sz="2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lower)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than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those</a:t>
            </a:r>
            <a:r>
              <a:rPr dirty="0" sz="2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22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both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short-term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2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5">
                <a:solidFill>
                  <a:srgbClr val="221F1F"/>
                </a:solidFill>
                <a:latin typeface="Times New Roman"/>
                <a:cs typeface="Times New Roman"/>
              </a:rPr>
              <a:t>long-term</a:t>
            </a:r>
            <a:r>
              <a:rPr dirty="0" sz="2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2200" spc="-10">
                <a:solidFill>
                  <a:srgbClr val="221F1F"/>
                </a:solidFill>
                <a:latin typeface="Times New Roman"/>
                <a:cs typeface="Times New Roman"/>
              </a:rPr>
              <a:t>Treasuries.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dc:title>PowerPoint Presentation</dc:title>
  <dcterms:created xsi:type="dcterms:W3CDTF">2023-02-05T15:13:47Z</dcterms:created>
  <dcterms:modified xsi:type="dcterms:W3CDTF">2023-02-05T15:13:47Z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2022-10-14T00:00:00Z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2023-02-05T00:00:00Z</vt:filetime>
  </property>
</Properties>
</file>