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481" r:id="rId2"/>
    <p:sldId id="256" r:id="rId3"/>
    <p:sldId id="276" r:id="rId4"/>
    <p:sldId id="482" r:id="rId5"/>
    <p:sldId id="483" r:id="rId6"/>
    <p:sldId id="484" r:id="rId7"/>
    <p:sldId id="485" r:id="rId8"/>
    <p:sldId id="486" r:id="rId9"/>
    <p:sldId id="487" r:id="rId10"/>
    <p:sldId id="488" r:id="rId11"/>
    <p:sldId id="489" r:id="rId12"/>
    <p:sldId id="490" r:id="rId13"/>
    <p:sldId id="491" r:id="rId14"/>
    <p:sldId id="492" r:id="rId15"/>
    <p:sldId id="493" r:id="rId16"/>
    <p:sldId id="494" r:id="rId17"/>
    <p:sldId id="495" r:id="rId18"/>
    <p:sldId id="496" r:id="rId19"/>
    <p:sldId id="497" r:id="rId20"/>
    <p:sldId id="498" r:id="rId21"/>
    <p:sldId id="499" r:id="rId22"/>
    <p:sldId id="500" r:id="rId23"/>
    <p:sldId id="501" r:id="rId24"/>
    <p:sldId id="502" r:id="rId25"/>
    <p:sldId id="503" r:id="rId26"/>
    <p:sldId id="504" r:id="rId27"/>
    <p:sldId id="505" r:id="rId28"/>
    <p:sldId id="506" r:id="rId29"/>
    <p:sldId id="507" r:id="rId30"/>
    <p:sldId id="508" r:id="rId31"/>
    <p:sldId id="509" r:id="rId32"/>
    <p:sldId id="510" r:id="rId33"/>
    <p:sldId id="511" r:id="rId34"/>
    <p:sldId id="512" r:id="rId35"/>
    <p:sldId id="34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1"/>
            <p14:sldId id="256"/>
            <p14:sldId id="276"/>
            <p14:sldId id="482"/>
            <p14:sldId id="483"/>
            <p14:sldId id="484"/>
            <p14:sldId id="485"/>
            <p14:sldId id="486"/>
            <p14:sldId id="487"/>
            <p14:sldId id="488"/>
            <p14:sldId id="489"/>
            <p14:sldId id="490"/>
            <p14:sldId id="491"/>
            <p14:sldId id="492"/>
            <p14:sldId id="493"/>
            <p14:sldId id="494"/>
            <p14:sldId id="495"/>
            <p14:sldId id="496"/>
            <p14:sldId id="497"/>
            <p14:sldId id="498"/>
            <p14:sldId id="499"/>
            <p14:sldId id="500"/>
            <p14:sldId id="501"/>
            <p14:sldId id="502"/>
            <p14:sldId id="503"/>
            <p14:sldId id="504"/>
            <p14:sldId id="505"/>
            <p14:sldId id="506"/>
            <p14:sldId id="507"/>
            <p14:sldId id="508"/>
            <p14:sldId id="509"/>
            <p14:sldId id="510"/>
            <p14:sldId id="511"/>
            <p14:sldId id="51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101" d="100"/>
          <a:sy n="101" d="100"/>
        </p:scale>
        <p:origin x="27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515673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
        <p:cNvGrpSpPr/>
        <p:nvPr/>
      </p:nvGrpSpPr>
      <p:grpSpPr>
        <a:xfrm>
          <a:off x="0" y="0"/>
          <a:ext cx="0" cy="0"/>
          <a:chOff x="0" y="0"/>
          <a:chExt cx="0" cy="0"/>
        </a:xfrm>
      </p:grpSpPr>
      <p:sp>
        <p:nvSpPr>
          <p:cNvPr id="38" name="Shape 3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miter/>
            <a:headEnd type="none" w="med" len="med"/>
            <a:tailEnd type="none" w="med" len="med"/>
          </a:ln>
        </p:spPr>
      </p:sp>
      <p:sp>
        <p:nvSpPr>
          <p:cNvPr id="39" name="Shape 39"/>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spcBef>
                <a:spcPts val="0"/>
              </a:spcBef>
              <a:buNone/>
            </a:pPr>
            <a:r>
              <a:rPr lang="en-US" b="1" dirty="0"/>
              <a:t>Text book page 145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 individual’s relationship with his </a:t>
            </a:r>
            <a:r>
              <a:rPr lang="ar-SA" dirty="0"/>
              <a:t>/</a:t>
            </a:r>
            <a:r>
              <a:rPr lang="en-US" dirty="0"/>
              <a:t> her supervisor is one of the most important of the primary communication experiences in organizational life. It is so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important, in fact, that the quality of this relationship usually determines how the</a:t>
            </a:r>
            <a:r>
              <a:rPr lang="ar-SA" dirty="0"/>
              <a:t> </a:t>
            </a:r>
            <a:r>
              <a:rPr lang="en-US" dirty="0"/>
              <a:t>individual identifies with the organization as well as the individual’s job and organ-</a:t>
            </a:r>
          </a:p>
          <a:p>
            <a:pPr>
              <a:spcBef>
                <a:spcPts val="0"/>
              </a:spcBef>
              <a:buNone/>
            </a:pPr>
            <a:r>
              <a:rPr lang="en-US" dirty="0" err="1"/>
              <a:t>ization</a:t>
            </a:r>
            <a:r>
              <a:rPr lang="en-US" dirty="0"/>
              <a:t> satisfaction. Peers also are an important source of information and support.</a:t>
            </a:r>
          </a:p>
          <a:p>
            <a:pPr>
              <a:spcBef>
                <a:spcPts val="0"/>
              </a:spcBef>
              <a:buNone/>
            </a:pPr>
            <a:r>
              <a:rPr lang="en-US" dirty="0"/>
              <a:t>Communication experiences with supervisors and peers are so influential that they</a:t>
            </a:r>
          </a:p>
          <a:p>
            <a:pPr>
              <a:spcBef>
                <a:spcPts val="0"/>
              </a:spcBef>
              <a:buNone/>
            </a:pPr>
            <a:r>
              <a:rPr lang="en-US" dirty="0"/>
              <a:t>contribute to the quality and quantity of an individual’s work.</a:t>
            </a:r>
            <a:endParaRPr dirty="0"/>
          </a:p>
        </p:txBody>
      </p:sp>
      <p:sp>
        <p:nvSpPr>
          <p:cNvPr id="40" name="Shape 40"/>
          <p:cNvSpPr txBox="1"/>
          <p:nvPr/>
        </p:nvSpPr>
        <p:spPr>
          <a:xfrm>
            <a:off x="3884612" y="8685211"/>
            <a:ext cx="2971799" cy="457200"/>
          </a:xfrm>
          <a:prstGeom prst="rect">
            <a:avLst/>
          </a:prstGeom>
          <a:noFill/>
          <a:ln>
            <a:noFill/>
          </a:ln>
        </p:spPr>
        <p:txBody>
          <a:bodyPr lIns="91425" tIns="45700" rIns="91425" bIns="45700" anchor="b" anchorCtr="0">
            <a:noAutofit/>
          </a:bodyPr>
          <a:lstStyle/>
          <a:p>
            <a:pPr marL="0" marR="0" lvl="0" indent="0" algn="r" rtl="0">
              <a:lnSpc>
                <a:spcPct val="100000"/>
              </a:lnSpc>
              <a:spcBef>
                <a:spcPts val="0"/>
              </a:spcBef>
              <a:spcAft>
                <a:spcPts val="0"/>
              </a:spcAft>
              <a:buClr>
                <a:srgbClr val="000000"/>
              </a:buClr>
              <a:buSzPct val="25000"/>
              <a:buFont typeface="Arial"/>
              <a:buNone/>
            </a:pPr>
            <a:fld id="{00000000-1234-1234-1234-123412341234}" type="slidenum">
              <a:rPr lang="en-US" sz="1800" b="0" i="0" u="none" strike="noStrike" cap="none" baseline="0">
                <a:solidFill>
                  <a:srgbClr val="000000"/>
                </a:solidFill>
                <a:latin typeface="Arial"/>
                <a:ea typeface="Arial"/>
                <a:cs typeface="Arial"/>
                <a:sym typeface="Arial"/>
              </a:rPr>
              <a:pPr marL="0" marR="0" lvl="0" indent="0" algn="r" rtl="0">
                <a:lnSpc>
                  <a:spcPct val="100000"/>
                </a:lnSpc>
                <a:spcBef>
                  <a:spcPts val="0"/>
                </a:spcBef>
                <a:spcAft>
                  <a:spcPts val="0"/>
                </a:spcAft>
                <a:buClr>
                  <a:srgbClr val="000000"/>
                </a:buClr>
                <a:buSzPct val="25000"/>
                <a:buFont typeface="Arial"/>
                <a:buNone/>
              </a:pPr>
              <a:t>2</a:t>
            </a:fld>
            <a:endParaRPr lang="en-US" sz="1800" b="0" i="0" u="none" strike="noStrike" cap="none" baseline="0">
              <a:solidFill>
                <a:srgbClr val="000000"/>
              </a:solidFill>
              <a:latin typeface="Arial"/>
              <a:ea typeface="Arial"/>
              <a:cs typeface="Arial"/>
              <a:sym typeface="Arial"/>
            </a:endParaRPr>
          </a:p>
        </p:txBody>
      </p:sp>
    </p:spTree>
    <p:extLst>
      <p:ext uri="{BB962C8B-B14F-4D97-AF65-F5344CB8AC3E}">
        <p14:creationId xmlns:p14="http://schemas.microsoft.com/office/powerpoint/2010/main" val="3110122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969490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7/13/2024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7/13/2024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7/13/2024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7/13/2024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7/13/2024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7/13/2024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7/13/2024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7/13/2024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7/13/2024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7/13/2024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7/13/2024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7/13/2024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image" Target="../media/image3.png"/><Relationship Id="rId1" Type="http://schemas.openxmlformats.org/officeDocument/2006/relationships/slideLayout" Target="../slideLayouts/slideLayout13.xml"/><Relationship Id="rId5" Type="http://schemas.openxmlformats.org/officeDocument/2006/relationships/image" Target="../media/image33.tiff"/><Relationship Id="rId4" Type="http://schemas.openxmlformats.org/officeDocument/2006/relationships/image" Target="../media/image32.tiff"/></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0.svg"/><Relationship Id="rId2" Type="http://schemas.openxmlformats.org/officeDocument/2006/relationships/image" Target="../media/image36.jpeg"/><Relationship Id="rId1" Type="http://schemas.openxmlformats.org/officeDocument/2006/relationships/slideLayout" Target="../slideLayouts/slideLayout14.xml"/><Relationship Id="rId6" Type="http://schemas.openxmlformats.org/officeDocument/2006/relationships/image" Target="../media/image39.png"/><Relationship Id="rId5" Type="http://schemas.openxmlformats.org/officeDocument/2006/relationships/image" Target="../media/image3.png"/><Relationship Id="rId4" Type="http://schemas.openxmlformats.org/officeDocument/2006/relationships/image" Target="../media/image3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830997"/>
          </a:xfrm>
          <a:prstGeom prst="rect">
            <a:avLst/>
          </a:prstGeom>
          <a:noFill/>
        </p:spPr>
        <p:txBody>
          <a:bodyPr wrap="square" rtlCol="0">
            <a:spAutoFit/>
          </a:bodyPr>
          <a:lstStyle>
            <a:defPPr>
              <a:defRPr lang="en-US"/>
            </a:defPPr>
            <a:lvl1pPr>
              <a:defRPr sz="2400">
                <a:latin typeface="Times New Roman" panose="02020603050405020304" pitchFamily="18" charset="0"/>
                <a:cs typeface="Times New Roman" panose="02020603050405020304" pitchFamily="18" charset="0"/>
              </a:defRPr>
            </a:lvl1pPr>
          </a:lstStyle>
          <a:p>
            <a:r>
              <a:rPr lang="en-US" dirty="0"/>
              <a:t>Prepared by Dr. </a:t>
            </a:r>
            <a:r>
              <a:rPr lang="en-US" dirty="0" err="1"/>
              <a:t>Ibrahem</a:t>
            </a:r>
            <a:r>
              <a:rPr lang="en-US" dirty="0"/>
              <a:t> </a:t>
            </a:r>
            <a:r>
              <a:rPr lang="en-US" dirty="0" err="1"/>
              <a:t>Aboelseod</a:t>
            </a: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1067196" y="1494664"/>
            <a:ext cx="4761240" cy="2123658"/>
          </a:xfrm>
          <a:prstGeom prst="rect">
            <a:avLst/>
          </a:prstGeom>
          <a:noFill/>
        </p:spPr>
        <p:txBody>
          <a:bodyPr wrap="none" rtlCol="0">
            <a:spAutoFit/>
          </a:bodyPr>
          <a:lstStyle>
            <a:defPPr>
              <a:defRPr lang="en-US"/>
            </a:defPPr>
            <a:lvl1pPr>
              <a:defRPr sz="4400" b="1">
                <a:solidFill>
                  <a:srgbClr val="00B0F0"/>
                </a:solidFill>
                <a:latin typeface="Times New Roman" panose="02020603050405020304" pitchFamily="18" charset="0"/>
                <a:cs typeface="Times New Roman" panose="02020603050405020304" pitchFamily="18" charset="0"/>
              </a:defRPr>
            </a:lvl1pPr>
          </a:lstStyle>
          <a:p>
            <a:r>
              <a:rPr lang="en-US" dirty="0"/>
              <a:t>Fundamentals of </a:t>
            </a:r>
          </a:p>
          <a:p>
            <a:r>
              <a:rPr lang="en-US" dirty="0"/>
              <a:t>Organizational </a:t>
            </a:r>
          </a:p>
          <a:p>
            <a:r>
              <a:rPr lang="en-US" dirty="0"/>
              <a:t>Communication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5</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13529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
        <p:cNvGrpSpPr/>
        <p:nvPr/>
      </p:nvGrpSpPr>
      <p:grpSpPr>
        <a:xfrm>
          <a:off x="0" y="0"/>
          <a:ext cx="0" cy="0"/>
          <a:chOff x="0" y="0"/>
          <a:chExt cx="0" cy="0"/>
        </a:xfrm>
      </p:grpSpPr>
      <p:sp>
        <p:nvSpPr>
          <p:cNvPr id="30" name="Shape 30"/>
          <p:cNvSpPr txBox="1"/>
          <p:nvPr/>
        </p:nvSpPr>
        <p:spPr>
          <a:xfrm>
            <a:off x="1524000" y="0"/>
            <a:ext cx="9144000" cy="6858000"/>
          </a:xfrm>
          <a:prstGeom prst="rect">
            <a:avLst/>
          </a:prstGeom>
          <a:solidFill>
            <a:srgbClr val="CC6600"/>
          </a:solidFill>
          <a:ln>
            <a:noFill/>
          </a:ln>
        </p:spPr>
        <p:txBody>
          <a:bodyPr lIns="91425" tIns="45700" rIns="91425" bIns="45700" anchor="ctr" anchorCtr="0">
            <a:noAutofit/>
          </a:bodyPr>
          <a:lstStyle/>
          <a:p>
            <a:endParaRPr>
              <a:solidFill>
                <a:schemeClr val="dk1"/>
              </a:solidFill>
              <a:latin typeface="Arial"/>
              <a:ea typeface="Arial"/>
              <a:cs typeface="Arial"/>
              <a:sym typeface="Arial"/>
            </a:endParaRPr>
          </a:p>
        </p:txBody>
      </p:sp>
      <p:sp>
        <p:nvSpPr>
          <p:cNvPr id="31" name="Shape 31"/>
          <p:cNvSpPr txBox="1">
            <a:spLocks noGrp="1"/>
          </p:cNvSpPr>
          <p:nvPr>
            <p:ph type="ctrTitle"/>
          </p:nvPr>
        </p:nvSpPr>
        <p:spPr>
          <a:xfrm>
            <a:off x="1524000" y="1022351"/>
            <a:ext cx="9144000" cy="1900237"/>
          </a:xfrm>
          <a:prstGeom prst="rect">
            <a:avLst/>
          </a:prstGeom>
          <a:solidFill>
            <a:srgbClr val="4597A0"/>
          </a:solidFill>
          <a:ln>
            <a:noFill/>
          </a:ln>
        </p:spPr>
        <p:txBody>
          <a:bodyPr vert="horz" lIns="4754875" tIns="45700" rIns="91425" bIns="45700" rtlCol="0" anchor="t" anchorCtr="0">
            <a:noAutofit/>
          </a:bodyPr>
          <a:lstStyle/>
          <a:p>
            <a:pPr algn="l">
              <a:lnSpc>
                <a:spcPct val="100000"/>
              </a:lnSpc>
              <a:spcBef>
                <a:spcPts val="0"/>
              </a:spcBef>
              <a:buClr>
                <a:schemeClr val="lt1"/>
              </a:buClr>
              <a:buSzPct val="25000"/>
            </a:pPr>
            <a:r>
              <a:rPr lang="en-US" sz="2800" b="1">
                <a:solidFill>
                  <a:schemeClr val="lt1"/>
                </a:solidFill>
                <a:latin typeface="Arial"/>
                <a:ea typeface="Arial"/>
                <a:cs typeface="Arial"/>
                <a:sym typeface="Arial"/>
              </a:rPr>
              <a:t>Shockley-Zalabak, </a:t>
            </a:r>
            <a:br>
              <a:rPr lang="en-US" sz="2800" b="1">
                <a:solidFill>
                  <a:schemeClr val="lt1"/>
                </a:solidFill>
                <a:latin typeface="Arial"/>
                <a:ea typeface="Arial"/>
                <a:cs typeface="Arial"/>
                <a:sym typeface="Arial"/>
              </a:rPr>
            </a:br>
            <a:r>
              <a:rPr lang="en-US" sz="2800" b="1">
                <a:solidFill>
                  <a:schemeClr val="lt1"/>
                </a:solidFill>
                <a:latin typeface="Arial"/>
                <a:ea typeface="Arial"/>
                <a:cs typeface="Arial"/>
                <a:sym typeface="Arial"/>
              </a:rPr>
              <a:t>9e Update</a:t>
            </a:r>
            <a:br>
              <a:rPr lang="en-US" sz="3000" b="1">
                <a:solidFill>
                  <a:schemeClr val="lt1"/>
                </a:solidFill>
                <a:latin typeface="Arial"/>
                <a:ea typeface="Arial"/>
                <a:cs typeface="Arial"/>
                <a:sym typeface="Arial"/>
              </a:rPr>
            </a:br>
            <a:r>
              <a:rPr lang="en-US" sz="3000" b="1">
                <a:solidFill>
                  <a:schemeClr val="lt1"/>
                </a:solidFill>
                <a:latin typeface="Arial"/>
                <a:ea typeface="Arial"/>
                <a:cs typeface="Arial"/>
                <a:sym typeface="Arial"/>
              </a:rPr>
              <a:t> </a:t>
            </a:r>
            <a:r>
              <a:rPr lang="en-US" sz="1800" b="1">
                <a:solidFill>
                  <a:schemeClr val="lt1"/>
                </a:solidFill>
                <a:latin typeface="Arial"/>
                <a:ea typeface="Arial"/>
                <a:cs typeface="Arial"/>
                <a:sym typeface="Arial"/>
              </a:rPr>
              <a:t>Pamela S. Shockley-Zalabak</a:t>
            </a:r>
            <a:br>
              <a:rPr lang="en-US" sz="1800" b="1">
                <a:solidFill>
                  <a:schemeClr val="lt1"/>
                </a:solidFill>
                <a:latin typeface="Arial"/>
                <a:ea typeface="Arial"/>
                <a:cs typeface="Arial"/>
                <a:sym typeface="Arial"/>
              </a:rPr>
            </a:br>
            <a:endParaRPr lang="en-US" sz="1800" b="1">
              <a:solidFill>
                <a:schemeClr val="lt1"/>
              </a:solidFill>
              <a:latin typeface="Arial"/>
              <a:ea typeface="Arial"/>
              <a:cs typeface="Arial"/>
              <a:sym typeface="Arial"/>
            </a:endParaRPr>
          </a:p>
        </p:txBody>
      </p:sp>
      <p:sp>
        <p:nvSpPr>
          <p:cNvPr id="33" name="Shape 33"/>
          <p:cNvSpPr txBox="1">
            <a:spLocks noGrp="1"/>
          </p:cNvSpPr>
          <p:nvPr>
            <p:ph type="subTitle" idx="1"/>
          </p:nvPr>
        </p:nvSpPr>
        <p:spPr>
          <a:xfrm>
            <a:off x="6164262" y="3073401"/>
            <a:ext cx="4503736" cy="2427287"/>
          </a:xfrm>
          <a:prstGeom prst="rect">
            <a:avLst/>
          </a:prstGeom>
          <a:noFill/>
          <a:ln>
            <a:noFill/>
          </a:ln>
        </p:spPr>
        <p:txBody>
          <a:bodyPr vert="horz" lIns="91425" tIns="45700" rIns="91425" bIns="45700" rtlCol="0" anchor="t" anchorCtr="0">
            <a:noAutofit/>
          </a:bodyPr>
          <a:lstStyle/>
          <a:p>
            <a:pPr algn="l">
              <a:lnSpc>
                <a:spcPct val="100000"/>
              </a:lnSpc>
              <a:spcBef>
                <a:spcPts val="0"/>
              </a:spcBef>
              <a:buClr>
                <a:schemeClr val="lt1"/>
              </a:buClr>
              <a:buSzPct val="25000"/>
            </a:pPr>
            <a:r>
              <a:rPr lang="en-US" sz="3200" b="1" dirty="0">
                <a:solidFill>
                  <a:schemeClr val="lt1"/>
                </a:solidFill>
                <a:latin typeface="Arial"/>
                <a:ea typeface="Arial"/>
                <a:cs typeface="Arial"/>
                <a:sym typeface="Arial"/>
              </a:rPr>
              <a:t>Chapter 5</a:t>
            </a:r>
          </a:p>
          <a:p>
            <a:pPr algn="l">
              <a:lnSpc>
                <a:spcPct val="100000"/>
              </a:lnSpc>
              <a:spcBef>
                <a:spcPts val="480"/>
              </a:spcBef>
              <a:buClr>
                <a:schemeClr val="lt1"/>
              </a:buClr>
              <a:buSzPct val="25000"/>
            </a:pPr>
            <a:r>
              <a:rPr lang="en-US" b="1" dirty="0">
                <a:solidFill>
                  <a:schemeClr val="lt1"/>
                </a:solidFill>
                <a:latin typeface="Arial"/>
                <a:ea typeface="Arial"/>
                <a:cs typeface="Arial"/>
                <a:sym typeface="Arial"/>
              </a:rPr>
              <a:t>Individuals in Organizations</a:t>
            </a:r>
          </a:p>
        </p:txBody>
      </p:sp>
      <p:pic>
        <p:nvPicPr>
          <p:cNvPr id="34" name="Shape 34"/>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rot="-240000">
            <a:off x="2041526" y="604836"/>
            <a:ext cx="3681411" cy="4598986"/>
          </a:xfrm>
          <a:prstGeom prst="rect">
            <a:avLst/>
          </a:prstGeom>
          <a:noFill/>
          <a:ln w="57150" cap="flat">
            <a:solidFill>
              <a:srgbClr val="FFFFFF"/>
            </a:solidFill>
            <a:prstDash val="solid"/>
            <a:miter/>
            <a:headEnd type="none" w="med" len="med"/>
            <a:tailEnd type="none" w="med" len="med"/>
          </a:ln>
        </p:spPr>
      </p:pic>
      <p:pic>
        <p:nvPicPr>
          <p:cNvPr id="35" name="Shape 35"/>
          <p:cNvPicPr preferRelativeResize="0"/>
          <p:nvPr/>
        </p:nvPicPr>
        <p:blipFill rotWithShape="1">
          <a:blip r:embed="rId4">
            <a:alphaModFix/>
          </a:blip>
          <a:srcRect/>
          <a:stretch/>
        </p:blipFill>
        <p:spPr>
          <a:xfrm>
            <a:off x="2597151" y="933451"/>
            <a:ext cx="2743199" cy="3876675"/>
          </a:xfrm>
          <a:prstGeom prst="rect">
            <a:avLst/>
          </a:prstGeom>
          <a:noFill/>
          <a:ln>
            <a:noFill/>
          </a:ln>
        </p:spPr>
      </p:pic>
      <p:pic>
        <p:nvPicPr>
          <p:cNvPr id="36" name="Shape 36"/>
          <p:cNvPicPr preferRelativeResize="0"/>
          <p:nvPr/>
        </p:nvPicPr>
        <p:blipFill rotWithShape="1">
          <a:blip r:embed="rId5" cstate="screen">
            <a:alphaModFix/>
            <a:extLst>
              <a:ext uri="{28A0092B-C50C-407E-A947-70E740481C1C}">
                <a14:useLocalDpi xmlns:a14="http://schemas.microsoft.com/office/drawing/2010/main"/>
              </a:ext>
            </a:extLst>
          </a:blip>
          <a:srcRect/>
          <a:stretch/>
        </p:blipFill>
        <p:spPr>
          <a:xfrm>
            <a:off x="1816100" y="388938"/>
            <a:ext cx="4300536" cy="5629275"/>
          </a:xfrm>
          <a:prstGeom prst="rect">
            <a:avLst/>
          </a:prstGeom>
          <a:noFill/>
          <a:ln>
            <a:noFill/>
          </a:ln>
        </p:spPr>
      </p:pic>
    </p:spTree>
  </p:cSld>
  <p:clrMapOvr>
    <a:masterClrMapping/>
  </p:clrMapOvr>
  <p:transition spd="slow">
    <p:cu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8" y="270387"/>
            <a:ext cx="8105402"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t>Why We Are So Different Personality ? </a:t>
            </a:r>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pic>
        <p:nvPicPr>
          <p:cNvPr id="2" name="Picture 1">
            <a:extLst>
              <a:ext uri="{FF2B5EF4-FFF2-40B4-BE49-F238E27FC236}">
                <a16:creationId xmlns:a16="http://schemas.microsoft.com/office/drawing/2014/main" id="{472D430C-D439-6447-5412-E78BB6B291B9}"/>
              </a:ext>
            </a:extLst>
          </p:cNvPr>
          <p:cNvPicPr>
            <a:picLocks noChangeAspect="1"/>
          </p:cNvPicPr>
          <p:nvPr/>
        </p:nvPicPr>
        <p:blipFill>
          <a:blip r:embed="rId3"/>
          <a:stretch>
            <a:fillRect/>
          </a:stretch>
        </p:blipFill>
        <p:spPr>
          <a:xfrm>
            <a:off x="2984156" y="866775"/>
            <a:ext cx="6299200" cy="6299200"/>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250103"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t>Why We Are So Different Personality ? </a:t>
            </a:r>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pic>
        <p:nvPicPr>
          <p:cNvPr id="2" name="Picture 1">
            <a:extLst>
              <a:ext uri="{FF2B5EF4-FFF2-40B4-BE49-F238E27FC236}">
                <a16:creationId xmlns:a16="http://schemas.microsoft.com/office/drawing/2014/main" id="{C080267A-7D73-A9F7-5020-C7B23586E12E}"/>
              </a:ext>
            </a:extLst>
          </p:cNvPr>
          <p:cNvPicPr>
            <a:picLocks noChangeAspect="1"/>
          </p:cNvPicPr>
          <p:nvPr/>
        </p:nvPicPr>
        <p:blipFill>
          <a:blip r:embed="rId3"/>
          <a:stretch>
            <a:fillRect/>
          </a:stretch>
        </p:blipFill>
        <p:spPr>
          <a:xfrm>
            <a:off x="2343150" y="1058946"/>
            <a:ext cx="5638800" cy="5142844"/>
          </a:xfrm>
          <a:prstGeom prst="rect">
            <a:avLst/>
          </a:prstGeom>
        </p:spPr>
      </p:pic>
    </p:spTree>
    <p:extLst>
      <p:ext uri="{BB962C8B-B14F-4D97-AF65-F5344CB8AC3E}">
        <p14:creationId xmlns:p14="http://schemas.microsoft.com/office/powerpoint/2010/main" val="18332595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Rectangle 1">
            <a:extLst>
              <a:ext uri="{FF2B5EF4-FFF2-40B4-BE49-F238E27FC236}">
                <a16:creationId xmlns:a16="http://schemas.microsoft.com/office/drawing/2014/main" id="{751749F0-01DB-D6CE-CCA9-0AAADEBE07F1}"/>
              </a:ext>
            </a:extLst>
          </p:cNvPr>
          <p:cNvSpPr/>
          <p:nvPr/>
        </p:nvSpPr>
        <p:spPr>
          <a:xfrm>
            <a:off x="1634131" y="163737"/>
            <a:ext cx="5838008" cy="1384995"/>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DAVE GREEN’S FIRST REAL JOB</a:t>
            </a:r>
            <a:endParaRPr lang="ar-SA" sz="2800" b="1" dirty="0">
              <a:latin typeface="Times New Roman" panose="02020603050405020304" pitchFamily="18" charset="0"/>
              <a:cs typeface="Times New Roman" panose="02020603050405020304" pitchFamily="18" charset="0"/>
            </a:endParaRPr>
          </a:p>
          <a:p>
            <a:r>
              <a:rPr lang="ar-SA" sz="2800" b="1" dirty="0">
                <a:latin typeface="Times New Roman" panose="02020603050405020304" pitchFamily="18" charset="0"/>
                <a:cs typeface="Times New Roman" panose="02020603050405020304" pitchFamily="18" charset="0"/>
              </a:rPr>
              <a:t>   </a:t>
            </a:r>
            <a:r>
              <a:rPr lang="en-US" sz="2800" b="1" dirty="0">
                <a:latin typeface="Times New Roman" panose="02020603050405020304" pitchFamily="18" charset="0"/>
                <a:cs typeface="Times New Roman" panose="02020603050405020304" pitchFamily="18" charset="0"/>
              </a:rPr>
              <a:t>  Text book 139 </a:t>
            </a:r>
          </a:p>
          <a:p>
            <a:endParaRPr lang="en-US" sz="2800" b="1"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3F32FEC-9F94-A03A-508C-3BC5EF268887}"/>
              </a:ext>
            </a:extLst>
          </p:cNvPr>
          <p:cNvSpPr txBox="1"/>
          <p:nvPr/>
        </p:nvSpPr>
        <p:spPr>
          <a:xfrm>
            <a:off x="8074329" y="206908"/>
            <a:ext cx="4343400" cy="954107"/>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ar-SA" dirty="0"/>
              <a:t>  دراسة حالة</a:t>
            </a:r>
          </a:p>
          <a:p>
            <a:r>
              <a:rPr lang="ar-SA" dirty="0"/>
              <a:t> </a:t>
            </a:r>
            <a:endParaRPr lang="en-US" dirty="0"/>
          </a:p>
        </p:txBody>
      </p:sp>
      <p:sp>
        <p:nvSpPr>
          <p:cNvPr id="9" name="Rectangle 8">
            <a:extLst>
              <a:ext uri="{FF2B5EF4-FFF2-40B4-BE49-F238E27FC236}">
                <a16:creationId xmlns:a16="http://schemas.microsoft.com/office/drawing/2014/main" id="{6D759638-3D9E-88C0-3057-5EBF465C0A85}"/>
              </a:ext>
            </a:extLst>
          </p:cNvPr>
          <p:cNvSpPr/>
          <p:nvPr/>
        </p:nvSpPr>
        <p:spPr>
          <a:xfrm>
            <a:off x="942975" y="1161015"/>
            <a:ext cx="9890384" cy="4803046"/>
          </a:xfrm>
          <a:prstGeom prst="rect">
            <a:avLst/>
          </a:prstGeom>
        </p:spPr>
        <p:txBody>
          <a:bodyPr wrap="square">
            <a:spAutoFit/>
          </a:bodyPr>
          <a:lstStyle/>
          <a:p>
            <a:pPr>
              <a:lnSpc>
                <a:spcPts val="1200"/>
              </a:lnSpc>
            </a:pPr>
            <a:r>
              <a:rPr lang="en-US" sz="1000" b="1" spc="25" dirty="0">
                <a:solidFill>
                  <a:schemeClr val="tx1"/>
                </a:solidFill>
                <a:latin typeface="Helvetica" pitchFamily="2" charset="0"/>
                <a:ea typeface="Times New Roman" panose="02020603050405020304" pitchFamily="18" charset="0"/>
                <a:cs typeface="Times New Roman" panose="02020603050405020304" pitchFamily="18" charset="0"/>
              </a:rPr>
              <a:t> </a:t>
            </a:r>
            <a:endParaRPr lang="en-US" b="1" dirty="0">
              <a:solidFill>
                <a:schemeClr val="tx1"/>
              </a:solidFill>
              <a:latin typeface="Calibri" panose="020F0502020204030204" pitchFamily="34" charset="0"/>
              <a:ea typeface="Calibri" panose="020F0502020204030204" pitchFamily="34" charset="0"/>
              <a:cs typeface="Arial" panose="020B0604020202020204" pitchFamily="34" charset="0"/>
            </a:endParaRPr>
          </a:p>
          <a:p>
            <a:pPr algn="just" rtl="1">
              <a:lnSpc>
                <a:spcPts val="2100"/>
              </a:lnSpc>
            </a:pP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كان </a:t>
            </a:r>
            <a:r>
              <a:rPr lang="en-US" b="1" dirty="0" err="1">
                <a:solidFill>
                  <a:srgbClr val="FF0000"/>
                </a:solidFill>
                <a:latin typeface="Times New Roman" panose="02020603050405020304" pitchFamily="18" charset="0"/>
                <a:ea typeface="Times New Roman" panose="02020603050405020304" pitchFamily="18" charset="0"/>
                <a:cs typeface="Arial" panose="020B0604020202020204" pitchFamily="34" charset="0"/>
              </a:rPr>
              <a:t>ديف</a:t>
            </a:r>
            <a:r>
              <a:rPr lang="en-US" b="1" dirty="0">
                <a:solidFill>
                  <a:srgbClr val="FF0000"/>
                </a:solidFill>
                <a:latin typeface="Times New Roman" panose="02020603050405020304" pitchFamily="18" charset="0"/>
                <a:ea typeface="Times New Roman" panose="02020603050405020304" pitchFamily="18" charset="0"/>
                <a:cs typeface="Arial" panose="020B0604020202020204" pitchFamily="34" charset="0"/>
              </a:rPr>
              <a:t> جرين </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متحمسًا ، وكان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اليوم</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أول يوم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في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قسم</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الموارد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البشرية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في </a:t>
            </a:r>
            <a:r>
              <a:rPr lang="en-US" b="1" dirty="0">
                <a:solidFill>
                  <a:schemeClr val="tx1"/>
                </a:solidFill>
                <a:latin typeface="Helvetica" pitchFamily="2" charset="0"/>
                <a:ea typeface="Times New Roman" panose="02020603050405020304" pitchFamily="18" charset="0"/>
                <a:cs typeface="Times New Roman" panose="02020603050405020304" pitchFamily="18" charset="0"/>
              </a:rPr>
              <a:t>AMX</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كوربوريشن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إحدى</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أشهر شركات التدريب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الإداري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 الحصول على وظيفة مع </a:t>
            </a:r>
            <a:r>
              <a:rPr lang="en-US" b="1" dirty="0">
                <a:solidFill>
                  <a:schemeClr val="tx1"/>
                </a:solidFill>
                <a:latin typeface="Helvetica" pitchFamily="2" charset="0"/>
                <a:ea typeface="Times New Roman" panose="02020603050405020304" pitchFamily="18" charset="0"/>
                <a:cs typeface="Times New Roman" panose="02020603050405020304" pitchFamily="18" charset="0"/>
              </a:rPr>
              <a:t>AMX</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لم</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يكن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سهلا. في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الحرم</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الجامعي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ar-SA"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حيث عقدوا منتدي التوظيف الخاص بهم </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أجرى</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عشرة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مرشحين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مقابلات</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مع </a:t>
            </a:r>
            <a:r>
              <a:rPr lang="ar-SA" b="1" dirty="0">
                <a:solidFill>
                  <a:schemeClr val="tx1"/>
                </a:solidFill>
                <a:latin typeface="Helvetica" pitchFamily="2" charset="0"/>
                <a:ea typeface="Times New Roman" panose="02020603050405020304" pitchFamily="18" charset="0"/>
                <a:cs typeface="Times New Roman" panose="02020603050405020304" pitchFamily="18" charset="0"/>
              </a:rPr>
              <a:t>مسئول توظيف  </a:t>
            </a:r>
            <a:r>
              <a:rPr lang="en-US" b="1" dirty="0">
                <a:solidFill>
                  <a:schemeClr val="tx1"/>
                </a:solidFill>
                <a:latin typeface="Helvetica" pitchFamily="2" charset="0"/>
                <a:ea typeface="Times New Roman" panose="02020603050405020304" pitchFamily="18" charset="0"/>
                <a:cs typeface="Times New Roman" panose="02020603050405020304" pitchFamily="18" charset="0"/>
              </a:rPr>
              <a:t>AMX</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a:solidFill>
                  <a:schemeClr val="tx1"/>
                </a:solidFill>
                <a:latin typeface="Helvetica" pitchFamily="2" charset="0"/>
                <a:ea typeface="Times New Roman" panose="02020603050405020304" pitchFamily="18" charset="0"/>
                <a:cs typeface="Times New Roman" panose="02020603050405020304" pitchFamily="18" charset="0"/>
              </a:rPr>
              <a:t>AMX</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لديها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أكثر</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200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مرشح</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للوظيفه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يمكن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الاختيار</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بينها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endParaRPr lang="ar-SA" b="1" dirty="0">
              <a:solidFill>
                <a:schemeClr val="tx1"/>
              </a:solidFill>
              <a:latin typeface="Times New Roman" panose="02020603050405020304" pitchFamily="18" charset="0"/>
              <a:ea typeface="Times New Roman" panose="02020603050405020304" pitchFamily="18" charset="0"/>
              <a:cs typeface="Arial" panose="020B0604020202020204" pitchFamily="34" charset="0"/>
            </a:endParaRPr>
          </a:p>
          <a:p>
            <a:pPr algn="just" rtl="1">
              <a:lnSpc>
                <a:spcPts val="2100"/>
              </a:lnSpc>
            </a:pP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عرف</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ديف</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أن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شهادته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في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الاتصال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التنظيمي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كانت</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اختيارًا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جيدًا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ومع</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ذلك</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منصب</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مسئول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تدريب</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في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قسم</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الموارد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البشرية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كان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مثاليًا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 وكان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العمل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مع </a:t>
            </a:r>
            <a:r>
              <a:rPr lang="en-US" b="1" dirty="0" err="1">
                <a:solidFill>
                  <a:srgbClr val="FF0000"/>
                </a:solidFill>
                <a:latin typeface="Times New Roman" panose="02020603050405020304" pitchFamily="18" charset="0"/>
                <a:ea typeface="Times New Roman" panose="02020603050405020304" pitchFamily="18" charset="0"/>
                <a:cs typeface="Arial" panose="020B0604020202020204" pitchFamily="34" charset="0"/>
              </a:rPr>
              <a:t>سالي</a:t>
            </a:r>
            <a:r>
              <a:rPr lang="en-US" b="1" dirty="0">
                <a:solidFill>
                  <a:srgbClr val="FF0000"/>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rgbClr val="FF0000"/>
                </a:solidFill>
                <a:latin typeface="Times New Roman" panose="02020603050405020304" pitchFamily="18" charset="0"/>
                <a:ea typeface="Times New Roman" panose="02020603050405020304" pitchFamily="18" charset="0"/>
                <a:cs typeface="Arial" panose="020B0604020202020204" pitchFamily="34" charset="0"/>
              </a:rPr>
              <a:t>جونسون</a:t>
            </a:r>
            <a:r>
              <a:rPr lang="en-US" b="1" dirty="0">
                <a:solidFill>
                  <a:srgbClr val="FF0000"/>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أحد</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أفضل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المدربين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بالطبع</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ar-SA"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ولكنه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يزال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قلقًا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بشأن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يمكن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توقعه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بالضبط</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وما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إذا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كان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كذلك</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كان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جاهزًا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حقًا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كانت</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مهمة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ديف</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الأولية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هي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العمل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مع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فريق</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ثلاثة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باحثين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ذوي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خبرة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بالإضافة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المدربين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لتحديد</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المواد</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اللازمة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لبرنامج</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تدريبي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جديد</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كانت</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سالي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تطورها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تساءل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ديف</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عن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استقباله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فريق</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العمل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 ،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لقد</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عملوا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مع </a:t>
            </a:r>
            <a:r>
              <a:rPr lang="en-US" b="1" dirty="0">
                <a:solidFill>
                  <a:schemeClr val="tx1"/>
                </a:solidFill>
                <a:latin typeface="Helvetica" pitchFamily="2" charset="0"/>
                <a:ea typeface="Times New Roman" panose="02020603050405020304" pitchFamily="18" charset="0"/>
                <a:cs typeface="Times New Roman" panose="02020603050405020304" pitchFamily="18" charset="0"/>
              </a:rPr>
              <a:t>AMX</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لعدة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سنوات</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وعملوا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معًا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لسالي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منذ</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أكثر</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عامين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كيف</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سيشعرون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حيال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انضمامه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إلى</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الفريق</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endParaRPr lang="en-US" b="1" dirty="0">
              <a:solidFill>
                <a:schemeClr val="tx1"/>
              </a:solidFill>
              <a:latin typeface="Calibri" panose="020F0502020204030204" pitchFamily="34" charset="0"/>
              <a:ea typeface="Calibri" panose="020F0502020204030204" pitchFamily="34" charset="0"/>
              <a:cs typeface="Arial" panose="020B0604020202020204" pitchFamily="34" charset="0"/>
            </a:endParaRPr>
          </a:p>
          <a:p>
            <a:pPr algn="just" rtl="1">
              <a:lnSpc>
                <a:spcPts val="2100"/>
              </a:lnSpc>
            </a:pP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عندما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كان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ديف</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يستعد</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لاجتماعه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الأول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مع</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سالي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والمجموعة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بدأ</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يفكر</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p>
          <a:p>
            <a:pPr algn="just" rtl="1">
              <a:lnSpc>
                <a:spcPts val="2100"/>
              </a:lnSpc>
            </a:pPr>
            <a:endParaRPr lang="en-US" b="1" dirty="0">
              <a:solidFill>
                <a:schemeClr val="tx1"/>
              </a:solidFill>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ts val="2100"/>
              </a:lnSpc>
              <a:buFont typeface="Symbol" pitchFamily="2" charset="2"/>
              <a:buChar char=""/>
            </a:pP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ماذا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يقول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endParaRPr lang="en-US" b="1" dirty="0">
              <a:solidFill>
                <a:schemeClr val="tx1"/>
              </a:solidFill>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ts val="2100"/>
              </a:lnSpc>
              <a:buFont typeface="Symbol" pitchFamily="2" charset="2"/>
              <a:buChar char=""/>
            </a:pP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كيف</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يصف</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مهاراته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a:t>
            </a:r>
            <a:endParaRPr lang="en-US" b="1" dirty="0">
              <a:solidFill>
                <a:schemeClr val="tx1"/>
              </a:solidFill>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ts val="2100"/>
              </a:lnSpc>
              <a:buFont typeface="Symbol" pitchFamily="2" charset="2"/>
              <a:buChar char=""/>
            </a:pP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هي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التقنيات</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التي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يمكنه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استخدامها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فهم</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أفضل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لتوقعاتهم</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منه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a:t>
            </a:r>
            <a:endParaRPr lang="en-US" b="1" dirty="0">
              <a:solidFill>
                <a:schemeClr val="tx1"/>
              </a:solidFill>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ts val="2100"/>
              </a:lnSpc>
              <a:buFont typeface="Symbol" pitchFamily="2" charset="2"/>
              <a:buChar char=""/>
            </a:pP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هي</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أهدافه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في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هذه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الوظيفة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a:t>
            </a:r>
          </a:p>
          <a:p>
            <a:pPr lvl="0" algn="just" rtl="1">
              <a:lnSpc>
                <a:spcPts val="2100"/>
              </a:lnSpc>
            </a:pPr>
            <a:endParaRPr lang="en-US" b="1" dirty="0">
              <a:solidFill>
                <a:schemeClr val="tx1"/>
              </a:solidFill>
              <a:latin typeface="Calibri" panose="020F0502020204030204" pitchFamily="34" charset="0"/>
              <a:ea typeface="Calibri" panose="020F0502020204030204" pitchFamily="34" charset="0"/>
              <a:cs typeface="Arial" panose="020B0604020202020204" pitchFamily="34" charset="0"/>
            </a:endParaRPr>
          </a:p>
          <a:p>
            <a:pPr algn="just" rtl="1">
              <a:lnSpc>
                <a:spcPts val="2100"/>
              </a:lnSpc>
            </a:pP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صف</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تجربة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ديف</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مع</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شركة</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a:solidFill>
                  <a:schemeClr val="tx1"/>
                </a:solidFill>
                <a:latin typeface="Helvetica" pitchFamily="2" charset="0"/>
                <a:ea typeface="Times New Roman" panose="02020603050405020304" pitchFamily="18" charset="0"/>
                <a:cs typeface="Times New Roman" panose="02020603050405020304" pitchFamily="18" charset="0"/>
              </a:rPr>
              <a:t>AMX</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حيث</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صلتها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بمحاولاتنا</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لتطوير</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كفاءات</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الاتصال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المطلوبه</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للعمل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مع</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المشرفين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والموظفين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والأقران</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في </a:t>
            </a:r>
            <a:r>
              <a:rPr lang="en-US" b="1" dirty="0" err="1">
                <a:solidFill>
                  <a:schemeClr val="tx1"/>
                </a:solidFill>
                <a:latin typeface="Times New Roman" panose="02020603050405020304" pitchFamily="18" charset="0"/>
                <a:ea typeface="Times New Roman" panose="02020603050405020304" pitchFamily="18" charset="0"/>
                <a:cs typeface="Arial" panose="020B0604020202020204" pitchFamily="34" charset="0"/>
              </a:rPr>
              <a:t>العمل</a:t>
            </a:r>
            <a:r>
              <a:rPr lang="en-US" b="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 </a:t>
            </a:r>
            <a:endParaRPr lang="en-US" b="1" dirty="0">
              <a:solidFill>
                <a:schemeClr val="tx1"/>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630173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7963927"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Learning Objectives (1 of 3)</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43">
            <a:extLst>
              <a:ext uri="{FF2B5EF4-FFF2-40B4-BE49-F238E27FC236}">
                <a16:creationId xmlns:a16="http://schemas.microsoft.com/office/drawing/2014/main" id="{2EC4E611-81FC-5520-5EC5-4FC714C94B4A}"/>
              </a:ext>
            </a:extLst>
          </p:cNvPr>
          <p:cNvSpPr txBox="1">
            <a:spLocks/>
          </p:cNvSpPr>
          <p:nvPr/>
        </p:nvSpPr>
        <p:spPr>
          <a:xfrm>
            <a:off x="396032" y="1289405"/>
            <a:ext cx="11687175" cy="3673120"/>
          </a:xfrm>
          <a:prstGeom prst="rect">
            <a:avLst/>
          </a:prstGeom>
          <a:noFill/>
          <a:ln>
            <a:noFill/>
          </a:ln>
        </p:spPr>
        <p:txBody>
          <a:bodyPr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spcBef>
                <a:spcPts val="640"/>
              </a:spcBef>
              <a:buClr>
                <a:schemeClr val="dk1"/>
              </a:buClr>
              <a:buSzPct val="25000"/>
              <a:buFont typeface="Arial"/>
              <a:buNone/>
            </a:pPr>
            <a:r>
              <a:rPr lang="en-US" sz="1400" b="1" dirty="0">
                <a:solidFill>
                  <a:schemeClr val="dk1"/>
                </a:solidFill>
                <a:latin typeface="Arial"/>
                <a:ea typeface="Arial"/>
                <a:cs typeface="Arial"/>
                <a:sym typeface="Arial"/>
              </a:rPr>
              <a:t>5.1</a:t>
            </a:r>
            <a:r>
              <a:rPr lang="en-US" sz="1400" dirty="0">
                <a:solidFill>
                  <a:schemeClr val="dk1"/>
                </a:solidFill>
                <a:latin typeface="Arial"/>
                <a:ea typeface="Arial"/>
                <a:cs typeface="Arial"/>
                <a:sym typeface="Arial"/>
              </a:rPr>
              <a:t> Describe diversity in the workforce</a:t>
            </a:r>
          </a:p>
          <a:p>
            <a:pPr marL="0" indent="0">
              <a:lnSpc>
                <a:spcPct val="150000"/>
              </a:lnSpc>
              <a:spcBef>
                <a:spcPts val="640"/>
              </a:spcBef>
              <a:buClr>
                <a:schemeClr val="dk1"/>
              </a:buClr>
              <a:buSzPct val="25000"/>
              <a:buFont typeface="Arial"/>
              <a:buNone/>
            </a:pPr>
            <a:r>
              <a:rPr lang="en-US" sz="1400" b="1" dirty="0">
                <a:solidFill>
                  <a:schemeClr val="dk1"/>
                </a:solidFill>
                <a:latin typeface="Arial"/>
                <a:ea typeface="Arial"/>
                <a:cs typeface="Arial"/>
                <a:sym typeface="Arial"/>
              </a:rPr>
              <a:t>5.2</a:t>
            </a:r>
            <a:r>
              <a:rPr lang="en-US" sz="1400" dirty="0">
                <a:solidFill>
                  <a:schemeClr val="dk1"/>
                </a:solidFill>
                <a:latin typeface="Arial"/>
                <a:ea typeface="Arial"/>
                <a:cs typeface="Arial"/>
                <a:sym typeface="Arial"/>
              </a:rPr>
              <a:t> Describe intrapersonal and interpersonal experiences of individuals in organizations</a:t>
            </a:r>
          </a:p>
          <a:p>
            <a:pPr marL="0" indent="0">
              <a:lnSpc>
                <a:spcPct val="150000"/>
              </a:lnSpc>
              <a:spcBef>
                <a:spcPts val="640"/>
              </a:spcBef>
              <a:buClr>
                <a:schemeClr val="dk1"/>
              </a:buClr>
              <a:buSzPct val="25000"/>
              <a:buFont typeface="Arial"/>
              <a:buNone/>
            </a:pPr>
            <a:r>
              <a:rPr lang="en-US" sz="1400" b="1" dirty="0">
                <a:solidFill>
                  <a:schemeClr val="dk1"/>
                </a:solidFill>
                <a:latin typeface="Arial"/>
                <a:ea typeface="Arial"/>
                <a:cs typeface="Arial"/>
                <a:sym typeface="Arial"/>
              </a:rPr>
              <a:t>5.3</a:t>
            </a:r>
            <a:r>
              <a:rPr lang="en-US" sz="1400" dirty="0">
                <a:solidFill>
                  <a:schemeClr val="dk1"/>
                </a:solidFill>
                <a:latin typeface="Arial"/>
                <a:ea typeface="Arial"/>
                <a:cs typeface="Arial"/>
                <a:sym typeface="Arial"/>
              </a:rPr>
              <a:t> Identify personal needs in work settings</a:t>
            </a:r>
          </a:p>
          <a:p>
            <a:pPr marL="0" indent="0">
              <a:lnSpc>
                <a:spcPct val="150000"/>
              </a:lnSpc>
              <a:spcBef>
                <a:spcPts val="640"/>
              </a:spcBef>
              <a:buClr>
                <a:schemeClr val="dk1"/>
              </a:buClr>
              <a:buSzPct val="25000"/>
              <a:buFont typeface="Arial"/>
              <a:buNone/>
            </a:pPr>
            <a:r>
              <a:rPr lang="en-US" sz="1400" b="1" dirty="0">
                <a:solidFill>
                  <a:schemeClr val="dk1"/>
                </a:solidFill>
                <a:latin typeface="Arial"/>
                <a:ea typeface="Arial"/>
                <a:cs typeface="Arial"/>
                <a:sym typeface="Arial"/>
              </a:rPr>
              <a:t>5.4</a:t>
            </a:r>
            <a:r>
              <a:rPr lang="en-US" sz="1400" dirty="0">
                <a:solidFill>
                  <a:schemeClr val="dk1"/>
                </a:solidFill>
                <a:latin typeface="Arial"/>
                <a:ea typeface="Arial"/>
                <a:cs typeface="Arial"/>
                <a:sym typeface="Arial"/>
              </a:rPr>
              <a:t> Relate individual communication experiences to organizational identification, work performance, communication, and job satisfaction</a:t>
            </a:r>
          </a:p>
          <a:p>
            <a:pPr indent="-342900">
              <a:lnSpc>
                <a:spcPct val="150000"/>
              </a:lnSpc>
              <a:spcBef>
                <a:spcPts val="0"/>
              </a:spcBef>
              <a:buSzPct val="25000"/>
              <a:buFont typeface="Arial" panose="020B0604020202020204" pitchFamily="34" charset="0"/>
              <a:buNone/>
            </a:pPr>
            <a:r>
              <a:rPr lang="en-US" sz="1400" b="1" dirty="0">
                <a:solidFill>
                  <a:schemeClr val="dk1"/>
                </a:solidFill>
              </a:rPr>
              <a:t>5.5</a:t>
            </a:r>
            <a:r>
              <a:rPr lang="en-US" sz="1400" dirty="0">
                <a:solidFill>
                  <a:schemeClr val="dk1"/>
                </a:solidFill>
              </a:rPr>
              <a:t> </a:t>
            </a:r>
            <a:r>
              <a:rPr lang="en-US" sz="2400" dirty="0">
                <a:solidFill>
                  <a:schemeClr val="dk1"/>
                </a:solidFill>
              </a:rPr>
              <a:t>Express that interpersonal relationships are formed in organizations for work and social considerations</a:t>
            </a:r>
          </a:p>
          <a:p>
            <a:pPr indent="-342900">
              <a:lnSpc>
                <a:spcPct val="150000"/>
              </a:lnSpc>
              <a:buSzPct val="25000"/>
              <a:buFont typeface="Arial" panose="020B0604020202020204" pitchFamily="34" charset="0"/>
              <a:buNone/>
            </a:pPr>
            <a:r>
              <a:rPr lang="en-US" sz="1400" b="1" dirty="0">
                <a:solidFill>
                  <a:schemeClr val="dk1"/>
                </a:solidFill>
              </a:rPr>
              <a:t>5.6</a:t>
            </a:r>
            <a:r>
              <a:rPr lang="en-US" sz="1400" dirty="0">
                <a:solidFill>
                  <a:schemeClr val="dk1"/>
                </a:solidFill>
              </a:rPr>
              <a:t> Describe the importance of trust for interpersonal relationships</a:t>
            </a:r>
          </a:p>
          <a:p>
            <a:pPr indent="-342900">
              <a:lnSpc>
                <a:spcPct val="150000"/>
              </a:lnSpc>
              <a:buSzPct val="25000"/>
              <a:buFont typeface="Arial" panose="020B0604020202020204" pitchFamily="34" charset="0"/>
              <a:buNone/>
            </a:pPr>
            <a:r>
              <a:rPr lang="en-US" sz="1400" b="1" dirty="0">
                <a:solidFill>
                  <a:schemeClr val="dk1"/>
                </a:solidFill>
              </a:rPr>
              <a:t>5.7</a:t>
            </a:r>
            <a:r>
              <a:rPr lang="en-US" sz="1400" dirty="0">
                <a:solidFill>
                  <a:schemeClr val="dk1"/>
                </a:solidFill>
              </a:rPr>
              <a:t> Describe emotion in organizations</a:t>
            </a:r>
          </a:p>
          <a:p>
            <a:pPr marL="0" indent="0">
              <a:lnSpc>
                <a:spcPct val="150000"/>
              </a:lnSpc>
              <a:spcBef>
                <a:spcPts val="0"/>
              </a:spcBef>
              <a:buSzPct val="25000"/>
              <a:buFont typeface="Arial" panose="020B0604020202020204" pitchFamily="34" charset="0"/>
              <a:buNone/>
            </a:pPr>
            <a:r>
              <a:rPr lang="en-US" sz="1400" b="1" dirty="0">
                <a:solidFill>
                  <a:schemeClr val="dk1"/>
                </a:solidFill>
              </a:rPr>
              <a:t>5.8</a:t>
            </a:r>
            <a:r>
              <a:rPr lang="en-US" sz="1400" dirty="0">
                <a:solidFill>
                  <a:schemeClr val="dk1"/>
                </a:solidFill>
              </a:rPr>
              <a:t> Describe how technology is altering our relationships including Interpersonal ones</a:t>
            </a:r>
          </a:p>
          <a:p>
            <a:pPr marL="0" indent="0">
              <a:lnSpc>
                <a:spcPct val="150000"/>
              </a:lnSpc>
              <a:buSzPct val="25000"/>
              <a:buFont typeface="Arial" panose="020B0604020202020204" pitchFamily="34" charset="0"/>
              <a:buNone/>
            </a:pPr>
            <a:r>
              <a:rPr lang="en-US" sz="1400" b="1" dirty="0">
                <a:solidFill>
                  <a:schemeClr val="dk1"/>
                </a:solidFill>
              </a:rPr>
              <a:t>5.9</a:t>
            </a:r>
            <a:r>
              <a:rPr lang="en-US" sz="1400" dirty="0">
                <a:solidFill>
                  <a:schemeClr val="dk1"/>
                </a:solidFill>
              </a:rPr>
              <a:t> Relate valuing diversity to interpersonal effectiveness</a:t>
            </a:r>
          </a:p>
          <a:p>
            <a:pPr indent="-342900">
              <a:buSzPct val="25000"/>
              <a:buFont typeface="Arial" panose="020B0604020202020204" pitchFamily="34" charset="0"/>
              <a:buNone/>
            </a:pPr>
            <a:endParaRPr lang="en-US" sz="1400" dirty="0">
              <a:solidFill>
                <a:schemeClr val="dk1"/>
              </a:solidFill>
            </a:endParaRPr>
          </a:p>
          <a:p>
            <a:pPr marL="0" indent="0">
              <a:lnSpc>
                <a:spcPct val="100000"/>
              </a:lnSpc>
              <a:spcBef>
                <a:spcPts val="640"/>
              </a:spcBef>
              <a:buClr>
                <a:schemeClr val="dk1"/>
              </a:buClr>
              <a:buSzPct val="25000"/>
              <a:buFont typeface="Arial"/>
              <a:buNone/>
            </a:pPr>
            <a:endParaRPr lang="en-US" sz="1400"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0253517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0665" y="-27881"/>
            <a:ext cx="8257667" cy="954107"/>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t>Communication Experiences Of individuals in Organizations </a:t>
            </a:r>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pic>
        <p:nvPicPr>
          <p:cNvPr id="2" name="Picture 1">
            <a:extLst>
              <a:ext uri="{FF2B5EF4-FFF2-40B4-BE49-F238E27FC236}">
                <a16:creationId xmlns:a16="http://schemas.microsoft.com/office/drawing/2014/main" id="{6794773A-10EA-E68F-1AE4-EB2376444B0F}"/>
              </a:ext>
            </a:extLst>
          </p:cNvPr>
          <p:cNvPicPr>
            <a:picLocks noChangeAspect="1"/>
          </p:cNvPicPr>
          <p:nvPr/>
        </p:nvPicPr>
        <p:blipFill>
          <a:blip r:embed="rId3"/>
          <a:stretch>
            <a:fillRect/>
          </a:stretch>
        </p:blipFill>
        <p:spPr>
          <a:xfrm>
            <a:off x="4262702" y="899809"/>
            <a:ext cx="5943600" cy="5408469"/>
          </a:xfrm>
          <a:prstGeom prst="rect">
            <a:avLst/>
          </a:prstGeom>
          <a:ln w="127000" cap="sq">
            <a:solidFill>
              <a:srgbClr val="8E5A6D"/>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6040058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8" y="270387"/>
            <a:ext cx="8173050"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5.3 The Intrapersonal Experience (2 of 4)</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r>
              <a:rPr lang="en-US" sz="1600" b="1" dirty="0">
                <a:solidFill>
                  <a:schemeClr val="bg1"/>
                </a:solidFill>
                <a:latin typeface="Times New Roman" panose="02020603050405020304" pitchFamily="18" charset="0"/>
                <a:cs typeface="Times New Roman" panose="02020603050405020304" pitchFamily="18" charset="0"/>
              </a:rPr>
              <a:t> </a:t>
            </a: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Rectangle 1">
            <a:extLst>
              <a:ext uri="{FF2B5EF4-FFF2-40B4-BE49-F238E27FC236}">
                <a16:creationId xmlns:a16="http://schemas.microsoft.com/office/drawing/2014/main" id="{7F5E83DF-992D-9A3A-51DA-B7C7B0F66660}"/>
              </a:ext>
            </a:extLst>
          </p:cNvPr>
          <p:cNvSpPr/>
          <p:nvPr/>
        </p:nvSpPr>
        <p:spPr>
          <a:xfrm>
            <a:off x="1631195" y="3977344"/>
            <a:ext cx="5486400" cy="1641475"/>
          </a:xfrm>
          <a:prstGeom prst="rect">
            <a:avLst/>
          </a:prstGeom>
        </p:spPr>
        <p:txBody>
          <a:bodyPr wrap="square">
            <a:spAutoFit/>
          </a:bodyPr>
          <a:lstStyle/>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a:p>
            <a:pPr lvl="0">
              <a:buSzPct val="25000"/>
            </a:pPr>
            <a:r>
              <a:rPr lang="en-US" sz="1200" dirty="0"/>
              <a:t>Point 2 – Communication apprehension</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Level of fear or anxiety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Shyness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Willingness to communicate</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Tolerance for disagreement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Aggressiveness </a:t>
            </a:r>
          </a:p>
        </p:txBody>
      </p:sp>
      <p:sp>
        <p:nvSpPr>
          <p:cNvPr id="8" name="Rectangle 7">
            <a:extLst>
              <a:ext uri="{FF2B5EF4-FFF2-40B4-BE49-F238E27FC236}">
                <a16:creationId xmlns:a16="http://schemas.microsoft.com/office/drawing/2014/main" id="{B8545089-9DA6-CEE4-195A-3A1D63741256}"/>
              </a:ext>
            </a:extLst>
          </p:cNvPr>
          <p:cNvSpPr/>
          <p:nvPr/>
        </p:nvSpPr>
        <p:spPr>
          <a:xfrm>
            <a:off x="3814618" y="4165726"/>
            <a:ext cx="4572000" cy="1384995"/>
          </a:xfrm>
          <a:prstGeom prst="rect">
            <a:avLst/>
          </a:prstGeom>
        </p:spPr>
        <p:txBody>
          <a:bodyPr>
            <a:spAutoFit/>
          </a:bodyPr>
          <a:lstStyle/>
          <a:p>
            <a:pPr algn="r" rtl="1"/>
            <a:r>
              <a:rPr lang="ar-SA" dirty="0"/>
              <a:t>- </a:t>
            </a:r>
            <a:r>
              <a:rPr lang="ar-SA" b="1" dirty="0"/>
              <a:t>مخاوف </a:t>
            </a:r>
            <a:r>
              <a:rPr lang="en-US" b="1" dirty="0"/>
              <a:t>التواصل</a:t>
            </a:r>
            <a:r>
              <a:rPr lang="ar-SA" b="1" dirty="0"/>
              <a:t> داخل المنظمات </a:t>
            </a:r>
            <a:endParaRPr lang="en-US" b="1" dirty="0"/>
          </a:p>
          <a:p>
            <a:pPr marL="285750" indent="-285750" algn="r" rtl="1">
              <a:buFont typeface="Arial" panose="020B0604020202020204" pitchFamily="34" charset="0"/>
              <a:buChar char="•"/>
            </a:pPr>
            <a:r>
              <a:rPr lang="en-US" dirty="0"/>
              <a:t>  مستوى الخوف أو القلق</a:t>
            </a:r>
          </a:p>
          <a:p>
            <a:pPr marL="285750" indent="-285750" algn="r" rtl="1">
              <a:buFont typeface="Arial" panose="020B0604020202020204" pitchFamily="34" charset="0"/>
              <a:buChar char="•"/>
            </a:pPr>
            <a:r>
              <a:rPr lang="en-US" dirty="0"/>
              <a:t>  الخجل</a:t>
            </a:r>
          </a:p>
          <a:p>
            <a:pPr marL="285750" indent="-285750" algn="r" rtl="1">
              <a:buFont typeface="Arial" panose="020B0604020202020204" pitchFamily="34" charset="0"/>
              <a:buChar char="•"/>
            </a:pPr>
            <a:r>
              <a:rPr lang="en-US" dirty="0"/>
              <a:t>  الاستعداد للتواصل</a:t>
            </a:r>
          </a:p>
          <a:p>
            <a:pPr marL="285750" indent="-285750" algn="r" rtl="1">
              <a:buFont typeface="Arial" panose="020B0604020202020204" pitchFamily="34" charset="0"/>
              <a:buChar char="•"/>
            </a:pPr>
            <a:r>
              <a:rPr lang="en-US" dirty="0"/>
              <a:t>  التسامح مع الخلاف</a:t>
            </a:r>
          </a:p>
          <a:p>
            <a:pPr marL="285750" indent="-285750" algn="r" rtl="1">
              <a:buFont typeface="Arial" panose="020B0604020202020204" pitchFamily="34" charset="0"/>
              <a:buChar char="•"/>
            </a:pPr>
            <a:r>
              <a:rPr lang="en-US" dirty="0"/>
              <a:t>  عدوانية</a:t>
            </a:r>
          </a:p>
        </p:txBody>
      </p:sp>
      <p:pic>
        <p:nvPicPr>
          <p:cNvPr id="9" name="Picture 8">
            <a:extLst>
              <a:ext uri="{FF2B5EF4-FFF2-40B4-BE49-F238E27FC236}">
                <a16:creationId xmlns:a16="http://schemas.microsoft.com/office/drawing/2014/main" id="{7A253D6A-FB9A-FBC8-B2AC-E4EE8CE109AD}"/>
              </a:ext>
            </a:extLst>
          </p:cNvPr>
          <p:cNvPicPr>
            <a:picLocks noChangeAspect="1"/>
          </p:cNvPicPr>
          <p:nvPr/>
        </p:nvPicPr>
        <p:blipFill>
          <a:blip r:embed="rId3"/>
          <a:stretch>
            <a:fillRect/>
          </a:stretch>
        </p:blipFill>
        <p:spPr>
          <a:xfrm>
            <a:off x="5619972" y="987345"/>
            <a:ext cx="3352800" cy="3192449"/>
          </a:xfrm>
          <a:prstGeom prst="rect">
            <a:avLst/>
          </a:prstGeom>
        </p:spPr>
      </p:pic>
      <p:sp>
        <p:nvSpPr>
          <p:cNvPr id="11" name="Rectangle 10">
            <a:extLst>
              <a:ext uri="{FF2B5EF4-FFF2-40B4-BE49-F238E27FC236}">
                <a16:creationId xmlns:a16="http://schemas.microsoft.com/office/drawing/2014/main" id="{3FDCAF13-BEF9-BC81-557A-F14807FD7B11}"/>
              </a:ext>
            </a:extLst>
          </p:cNvPr>
          <p:cNvSpPr/>
          <p:nvPr/>
        </p:nvSpPr>
        <p:spPr>
          <a:xfrm>
            <a:off x="1528618" y="2356166"/>
            <a:ext cx="4572000" cy="1302921"/>
          </a:xfrm>
          <a:prstGeom prst="rect">
            <a:avLst/>
          </a:prstGeom>
        </p:spPr>
        <p:txBody>
          <a:bodyPr>
            <a:spAutoFit/>
          </a:bodyPr>
          <a:lstStyle/>
          <a:p>
            <a:pPr lvl="0">
              <a:buSzPct val="25000"/>
            </a:pPr>
            <a:r>
              <a:rPr lang="en-US" sz="1200" b="1" dirty="0"/>
              <a:t>Predispositions for Organizational Communication Behaviors</a:t>
            </a:r>
          </a:p>
          <a:p>
            <a:pPr lvl="0">
              <a:buSzPct val="25000"/>
            </a:pPr>
            <a:endParaRPr lang="en-US" sz="1200" b="1" dirty="0"/>
          </a:p>
          <a:p>
            <a:pPr lvl="0">
              <a:buSzPct val="25000"/>
            </a:pPr>
            <a:r>
              <a:rPr lang="en-US" sz="1200" dirty="0"/>
              <a:t>Point 1 – Predispositions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Intrapersonal organization experience</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Personal preferences </a:t>
            </a:r>
            <a:endParaRPr lang="ar-SA" sz="1200" kern="1200" dirty="0">
              <a:solidFill>
                <a:schemeClr val="dk1"/>
              </a:solidFill>
              <a:latin typeface="Arial" pitchFamily="34" charset="0"/>
              <a:ea typeface="Calibri"/>
              <a:cs typeface="Arial" pitchFamily="34" charset="0"/>
            </a:endParaRPr>
          </a:p>
        </p:txBody>
      </p:sp>
    </p:spTree>
    <p:extLst>
      <p:ext uri="{BB962C8B-B14F-4D97-AF65-F5344CB8AC3E}">
        <p14:creationId xmlns:p14="http://schemas.microsoft.com/office/powerpoint/2010/main" val="17908201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8" y="270387"/>
            <a:ext cx="7059052"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t>Identifying personal needs</a:t>
            </a:r>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pic>
        <p:nvPicPr>
          <p:cNvPr id="2" name="Picture 1">
            <a:extLst>
              <a:ext uri="{FF2B5EF4-FFF2-40B4-BE49-F238E27FC236}">
                <a16:creationId xmlns:a16="http://schemas.microsoft.com/office/drawing/2014/main" id="{FEB27A41-D8AD-9511-1365-BD0A79768F4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43075" y="1415187"/>
            <a:ext cx="8839200" cy="439339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11569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pic>
        <p:nvPicPr>
          <p:cNvPr id="2" name="Picture 1">
            <a:extLst>
              <a:ext uri="{FF2B5EF4-FFF2-40B4-BE49-F238E27FC236}">
                <a16:creationId xmlns:a16="http://schemas.microsoft.com/office/drawing/2014/main" id="{7FCE705B-FC4F-1F4C-F5AD-AF02A1BBF7BD}"/>
              </a:ext>
            </a:extLst>
          </p:cNvPr>
          <p:cNvPicPr>
            <a:picLocks noChangeAspect="1"/>
          </p:cNvPicPr>
          <p:nvPr/>
        </p:nvPicPr>
        <p:blipFill>
          <a:blip r:embed="rId3"/>
          <a:stretch>
            <a:fillRect/>
          </a:stretch>
        </p:blipFill>
        <p:spPr>
          <a:xfrm>
            <a:off x="1955507" y="-88998"/>
            <a:ext cx="8646845" cy="6485134"/>
          </a:xfrm>
          <a:prstGeom prst="rect">
            <a:avLst/>
          </a:prstGeom>
        </p:spPr>
      </p:pic>
    </p:spTree>
    <p:extLst>
      <p:ext uri="{BB962C8B-B14F-4D97-AF65-F5344CB8AC3E}">
        <p14:creationId xmlns:p14="http://schemas.microsoft.com/office/powerpoint/2010/main" val="105793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8" y="270387"/>
            <a:ext cx="8544952"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Introduction: Individuals in Organizations </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64">
            <a:extLst>
              <a:ext uri="{FF2B5EF4-FFF2-40B4-BE49-F238E27FC236}">
                <a16:creationId xmlns:a16="http://schemas.microsoft.com/office/drawing/2014/main" id="{681CB078-CA20-2E88-9769-B12938BAEC62}"/>
              </a:ext>
            </a:extLst>
          </p:cNvPr>
          <p:cNvSpPr txBox="1">
            <a:spLocks/>
          </p:cNvSpPr>
          <p:nvPr/>
        </p:nvSpPr>
        <p:spPr>
          <a:xfrm>
            <a:off x="727075" y="2571750"/>
            <a:ext cx="11150600" cy="3554411"/>
          </a:xfrm>
          <a:prstGeom prst="rect">
            <a:avLst/>
          </a:prstGeom>
          <a:noFill/>
          <a:ln>
            <a:noFill/>
          </a:ln>
        </p:spPr>
        <p:txBody>
          <a:bodyPr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Clr>
                <a:schemeClr val="dk1"/>
              </a:buClr>
              <a:buFont typeface="Arial"/>
              <a:buNone/>
            </a:pPr>
            <a:endParaRPr lang="en-US" sz="3200" dirty="0">
              <a:solidFill>
                <a:schemeClr val="dk1"/>
              </a:solidFill>
              <a:latin typeface="Arial"/>
              <a:ea typeface="Arial"/>
              <a:cs typeface="Arial"/>
              <a:sym typeface="Arial"/>
            </a:endParaRPr>
          </a:p>
          <a:p>
            <a:pPr marL="0" indent="0">
              <a:lnSpc>
                <a:spcPct val="100000"/>
              </a:lnSpc>
              <a:spcBef>
                <a:spcPts val="640"/>
              </a:spcBef>
              <a:buClr>
                <a:schemeClr val="dk1"/>
              </a:buClr>
              <a:buSzPct val="25000"/>
              <a:buFont typeface="Arial"/>
              <a:buNone/>
            </a:pPr>
            <a:r>
              <a:rPr lang="en-US" sz="3200" dirty="0">
                <a:solidFill>
                  <a:schemeClr val="dk1"/>
                </a:solidFill>
                <a:latin typeface="Arial"/>
                <a:ea typeface="Arial"/>
                <a:cs typeface="Arial"/>
                <a:sym typeface="Arial"/>
              </a:rPr>
              <a:t>Objective 5.1 Describe diversity in the workforce</a:t>
            </a:r>
          </a:p>
        </p:txBody>
      </p:sp>
    </p:spTree>
    <p:extLst>
      <p:ext uri="{BB962C8B-B14F-4D97-AF65-F5344CB8AC3E}">
        <p14:creationId xmlns:p14="http://schemas.microsoft.com/office/powerpoint/2010/main" val="3481697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250103"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5.1 Introduction: Individuals in Organizations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pic>
        <p:nvPicPr>
          <p:cNvPr id="2" name="Picture 1">
            <a:extLst>
              <a:ext uri="{FF2B5EF4-FFF2-40B4-BE49-F238E27FC236}">
                <a16:creationId xmlns:a16="http://schemas.microsoft.com/office/drawing/2014/main" id="{B66C45A7-9C32-72CA-C98F-6F0F5DACFD01}"/>
              </a:ext>
            </a:extLst>
          </p:cNvPr>
          <p:cNvPicPr>
            <a:picLocks noChangeAspect="1"/>
          </p:cNvPicPr>
          <p:nvPr/>
        </p:nvPicPr>
        <p:blipFill>
          <a:blip r:embed="rId3"/>
          <a:stretch>
            <a:fillRect/>
          </a:stretch>
        </p:blipFill>
        <p:spPr>
          <a:xfrm>
            <a:off x="5172260" y="2141589"/>
            <a:ext cx="5565091" cy="3577559"/>
          </a:xfrm>
          <a:prstGeom prst="rect">
            <a:avLst/>
          </a:prstGeom>
        </p:spPr>
      </p:pic>
      <p:sp>
        <p:nvSpPr>
          <p:cNvPr id="8" name="Rectangle 7">
            <a:extLst>
              <a:ext uri="{FF2B5EF4-FFF2-40B4-BE49-F238E27FC236}">
                <a16:creationId xmlns:a16="http://schemas.microsoft.com/office/drawing/2014/main" id="{3FFDDAD8-8BF8-59E9-7FD0-A21FCEA65670}"/>
              </a:ext>
            </a:extLst>
          </p:cNvPr>
          <p:cNvSpPr/>
          <p:nvPr/>
        </p:nvSpPr>
        <p:spPr>
          <a:xfrm>
            <a:off x="1362260" y="1195950"/>
            <a:ext cx="4572000" cy="4062651"/>
          </a:xfrm>
          <a:prstGeom prst="rect">
            <a:avLst/>
          </a:prstGeom>
        </p:spPr>
        <p:txBody>
          <a:bodyPr>
            <a:spAutoFit/>
          </a:bodyPr>
          <a:lstStyle/>
          <a:p>
            <a:r>
              <a:rPr lang="en-US" sz="2000" b="1" dirty="0"/>
              <a:t>What is diversity in the workforce?</a:t>
            </a:r>
          </a:p>
          <a:p>
            <a:endParaRPr lang="en-US" sz="1600" b="1" dirty="0"/>
          </a:p>
          <a:p>
            <a:pPr algn="just"/>
            <a:r>
              <a:rPr lang="en-US" sz="1600" dirty="0"/>
              <a:t>Workforce diversity is the collective mixture of employees' differences and similarities (including individual characteristics, values, beliefs, experiences, backgrounds, preferences and behaviors).</a:t>
            </a:r>
          </a:p>
          <a:p>
            <a:endParaRPr lang="en-US" sz="1600" dirty="0"/>
          </a:p>
          <a:p>
            <a:pPr marL="285750" indent="-285750">
              <a:buFont typeface="Arial" panose="020B0604020202020204" pitchFamily="34" charset="0"/>
              <a:buChar char="•"/>
            </a:pPr>
            <a:r>
              <a:rPr lang="en-US" sz="1600" dirty="0"/>
              <a:t>Cultural diversity</a:t>
            </a:r>
          </a:p>
          <a:p>
            <a:pPr marL="285750" indent="-285750">
              <a:buFont typeface="Arial" panose="020B0604020202020204" pitchFamily="34" charset="0"/>
              <a:buChar char="•"/>
            </a:pPr>
            <a:r>
              <a:rPr lang="en-US" sz="1600" dirty="0"/>
              <a:t>Age diversity</a:t>
            </a:r>
          </a:p>
          <a:p>
            <a:pPr marL="285750" indent="-285750">
              <a:buFont typeface="Arial" panose="020B0604020202020204" pitchFamily="34" charset="0"/>
              <a:buChar char="•"/>
            </a:pPr>
            <a:r>
              <a:rPr lang="en-US" sz="1600" dirty="0"/>
              <a:t>Racial diversity</a:t>
            </a:r>
          </a:p>
          <a:p>
            <a:pPr marL="285750" indent="-285750">
              <a:buFont typeface="Arial" panose="020B0604020202020204" pitchFamily="34" charset="0"/>
              <a:buChar char="•"/>
            </a:pPr>
            <a:r>
              <a:rPr lang="en-US" sz="1600" dirty="0"/>
              <a:t>Gender diversity</a:t>
            </a:r>
          </a:p>
          <a:p>
            <a:pPr marL="285750" indent="-285750">
              <a:buFont typeface="Arial" panose="020B0604020202020204" pitchFamily="34" charset="0"/>
              <a:buChar char="•"/>
            </a:pPr>
            <a:r>
              <a:rPr lang="en-US" sz="1600" dirty="0"/>
              <a:t>Gender l orientation.</a:t>
            </a:r>
          </a:p>
          <a:p>
            <a:pPr marL="285750" indent="-285750">
              <a:buFont typeface="Arial" panose="020B0604020202020204" pitchFamily="34" charset="0"/>
              <a:buChar char="•"/>
            </a:pPr>
            <a:r>
              <a:rPr lang="en-US" sz="1600" dirty="0"/>
              <a:t>Disability</a:t>
            </a:r>
          </a:p>
          <a:p>
            <a:pPr marL="285750" indent="-285750">
              <a:buFont typeface="Arial" panose="020B0604020202020204" pitchFamily="34" charset="0"/>
              <a:buChar char="•"/>
            </a:pPr>
            <a:r>
              <a:rPr lang="en-US" sz="1600" dirty="0"/>
              <a:t>Religious diversity</a:t>
            </a:r>
          </a:p>
          <a:p>
            <a:endParaRPr lang="en-US" dirty="0"/>
          </a:p>
        </p:txBody>
      </p:sp>
    </p:spTree>
    <p:extLst>
      <p:ext uri="{BB962C8B-B14F-4D97-AF65-F5344CB8AC3E}">
        <p14:creationId xmlns:p14="http://schemas.microsoft.com/office/powerpoint/2010/main" val="12388173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7011427"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Individuals In Organizations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80">
            <a:extLst>
              <a:ext uri="{FF2B5EF4-FFF2-40B4-BE49-F238E27FC236}">
                <a16:creationId xmlns:a16="http://schemas.microsoft.com/office/drawing/2014/main" id="{FB3538ED-00DD-B5B1-27DF-4A605FA8D647}"/>
              </a:ext>
            </a:extLst>
          </p:cNvPr>
          <p:cNvSpPr txBox="1">
            <a:spLocks/>
          </p:cNvSpPr>
          <p:nvPr/>
        </p:nvSpPr>
        <p:spPr>
          <a:xfrm>
            <a:off x="676275" y="768791"/>
            <a:ext cx="9782175" cy="1384995"/>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sym typeface="Arial"/>
            </a:endParaRPr>
          </a:p>
          <a:p>
            <a:r>
              <a:rPr lang="en-US" dirty="0">
                <a:sym typeface="Arial"/>
              </a:rPr>
              <a:t>Objective 5.2 Describe intrapersonal and interpersonal experiences of individuals in organizations 	</a:t>
            </a:r>
          </a:p>
        </p:txBody>
      </p:sp>
      <p:pic>
        <p:nvPicPr>
          <p:cNvPr id="8" name="Picture 7">
            <a:extLst>
              <a:ext uri="{FF2B5EF4-FFF2-40B4-BE49-F238E27FC236}">
                <a16:creationId xmlns:a16="http://schemas.microsoft.com/office/drawing/2014/main" id="{032F1CC9-391F-C2FB-EE0C-901CA402C628}"/>
              </a:ext>
            </a:extLst>
          </p:cNvPr>
          <p:cNvPicPr>
            <a:picLocks noChangeAspect="1"/>
          </p:cNvPicPr>
          <p:nvPr/>
        </p:nvPicPr>
        <p:blipFill>
          <a:blip r:embed="rId3"/>
          <a:stretch>
            <a:fillRect/>
          </a:stretch>
        </p:blipFill>
        <p:spPr>
          <a:xfrm>
            <a:off x="3726476" y="2301752"/>
            <a:ext cx="4916901" cy="3962400"/>
          </a:xfrm>
          <a:prstGeom prst="rect">
            <a:avLst/>
          </a:prstGeom>
        </p:spPr>
      </p:pic>
    </p:spTree>
    <p:extLst>
      <p:ext uri="{BB962C8B-B14F-4D97-AF65-F5344CB8AC3E}">
        <p14:creationId xmlns:p14="http://schemas.microsoft.com/office/powerpoint/2010/main" val="10640078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630677"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The Intrapersonal Experience</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96">
            <a:extLst>
              <a:ext uri="{FF2B5EF4-FFF2-40B4-BE49-F238E27FC236}">
                <a16:creationId xmlns:a16="http://schemas.microsoft.com/office/drawing/2014/main" id="{86A4C33F-B9B0-4C2E-90BE-FE6905F1371A}"/>
              </a:ext>
            </a:extLst>
          </p:cNvPr>
          <p:cNvSpPr txBox="1">
            <a:spLocks/>
          </p:cNvSpPr>
          <p:nvPr/>
        </p:nvSpPr>
        <p:spPr>
          <a:xfrm>
            <a:off x="876300" y="1423192"/>
            <a:ext cx="8229600" cy="3554411"/>
          </a:xfrm>
          <a:prstGeom prst="rect">
            <a:avLst/>
          </a:prstGeom>
          <a:noFill/>
          <a:ln>
            <a:noFill/>
          </a:ln>
        </p:spPr>
        <p:txBody>
          <a:bodyPr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Clr>
                <a:schemeClr val="dk1"/>
              </a:buClr>
              <a:buFont typeface="Arial"/>
              <a:buNone/>
            </a:pPr>
            <a:endParaRPr lang="en-US" sz="3200">
              <a:solidFill>
                <a:schemeClr val="dk1"/>
              </a:solidFill>
              <a:latin typeface="Arial"/>
              <a:ea typeface="Arial"/>
              <a:cs typeface="Arial"/>
              <a:sym typeface="Arial"/>
            </a:endParaRPr>
          </a:p>
          <a:p>
            <a:pPr marL="0" indent="0">
              <a:lnSpc>
                <a:spcPct val="100000"/>
              </a:lnSpc>
              <a:spcBef>
                <a:spcPts val="640"/>
              </a:spcBef>
              <a:buClr>
                <a:schemeClr val="dk1"/>
              </a:buClr>
              <a:buSzPct val="25000"/>
              <a:buFont typeface="Arial"/>
              <a:buNone/>
            </a:pPr>
            <a:r>
              <a:rPr lang="en-US" sz="3200">
                <a:solidFill>
                  <a:schemeClr val="dk1"/>
                </a:solidFill>
                <a:latin typeface="Arial"/>
                <a:ea typeface="Arial"/>
                <a:cs typeface="Arial"/>
                <a:sym typeface="Arial"/>
              </a:rPr>
              <a:t>Objective 5.3 Identify personal needs in work settings</a:t>
            </a:r>
            <a:endParaRPr lang="en-US" sz="3200" dirty="0">
              <a:solidFill>
                <a:schemeClr val="dk1"/>
              </a:solidFill>
              <a:latin typeface="Arial"/>
              <a:ea typeface="Arial"/>
              <a:cs typeface="Arial"/>
              <a:sym typeface="Arial"/>
            </a:endParaRPr>
          </a:p>
        </p:txBody>
      </p:sp>
      <p:pic>
        <p:nvPicPr>
          <p:cNvPr id="8" name="Picture 7">
            <a:extLst>
              <a:ext uri="{FF2B5EF4-FFF2-40B4-BE49-F238E27FC236}">
                <a16:creationId xmlns:a16="http://schemas.microsoft.com/office/drawing/2014/main" id="{CB74429F-BD9D-8163-AE2B-516233B212ED}"/>
              </a:ext>
            </a:extLst>
          </p:cNvPr>
          <p:cNvPicPr>
            <a:picLocks noChangeAspect="1"/>
          </p:cNvPicPr>
          <p:nvPr/>
        </p:nvPicPr>
        <p:blipFill>
          <a:blip r:embed="rId3"/>
          <a:stretch>
            <a:fillRect/>
          </a:stretch>
        </p:blipFill>
        <p:spPr>
          <a:xfrm>
            <a:off x="3276600" y="2743200"/>
            <a:ext cx="3429000" cy="3429000"/>
          </a:xfrm>
          <a:prstGeom prst="rect">
            <a:avLst/>
          </a:prstGeom>
        </p:spPr>
      </p:pic>
    </p:spTree>
    <p:extLst>
      <p:ext uri="{BB962C8B-B14F-4D97-AF65-F5344CB8AC3E}">
        <p14:creationId xmlns:p14="http://schemas.microsoft.com/office/powerpoint/2010/main" val="31137961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8" y="270387"/>
            <a:ext cx="3902032"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t>Identify Personal Needs</a:t>
            </a:r>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pic>
        <p:nvPicPr>
          <p:cNvPr id="2" name="Picture 1">
            <a:extLst>
              <a:ext uri="{FF2B5EF4-FFF2-40B4-BE49-F238E27FC236}">
                <a16:creationId xmlns:a16="http://schemas.microsoft.com/office/drawing/2014/main" id="{0FEEF1F7-9C89-0C3E-5FB9-CC974CFD245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90875" y="3422107"/>
            <a:ext cx="3049599" cy="3049599"/>
          </a:xfrm>
          <a:prstGeom prst="rect">
            <a:avLst/>
          </a:prstGeom>
          <a:ln>
            <a:noFill/>
          </a:ln>
          <a:effectLst>
            <a:outerShdw blurRad="292100" dist="139700" dir="2700000" algn="tl" rotWithShape="0">
              <a:srgbClr val="333333">
                <a:alpha val="65000"/>
              </a:srgbClr>
            </a:outerShdw>
          </a:effectLst>
        </p:spPr>
      </p:pic>
      <p:sp>
        <p:nvSpPr>
          <p:cNvPr id="8" name="Text Placeholder 2">
            <a:extLst>
              <a:ext uri="{FF2B5EF4-FFF2-40B4-BE49-F238E27FC236}">
                <a16:creationId xmlns:a16="http://schemas.microsoft.com/office/drawing/2014/main" id="{285CAA82-771E-A794-BC4D-29800BC4432F}"/>
              </a:ext>
            </a:extLst>
          </p:cNvPr>
          <p:cNvSpPr txBox="1">
            <a:spLocks/>
          </p:cNvSpPr>
          <p:nvPr/>
        </p:nvSpPr>
        <p:spPr>
          <a:xfrm>
            <a:off x="1285875" y="1272093"/>
            <a:ext cx="8229600" cy="452596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200"/>
              <a:t>Happy and motivated staff</a:t>
            </a:r>
          </a:p>
          <a:p>
            <a:r>
              <a:rPr lang="en-US" sz="1200"/>
              <a:t>Higher employee retention</a:t>
            </a:r>
          </a:p>
          <a:p>
            <a:r>
              <a:rPr lang="en-US" sz="1200"/>
              <a:t>A healthier workforce that misses fewer days of work</a:t>
            </a:r>
          </a:p>
          <a:p>
            <a:r>
              <a:rPr lang="en-US" sz="1200"/>
              <a:t>Increased productivity</a:t>
            </a:r>
          </a:p>
          <a:p>
            <a:r>
              <a:rPr lang="en-US" sz="1200"/>
              <a:t>Better customer service</a:t>
            </a:r>
          </a:p>
          <a:p>
            <a:r>
              <a:rPr lang="en-US" sz="1200"/>
              <a:t>Positive employee reviews and word of mouth about</a:t>
            </a:r>
          </a:p>
          <a:p>
            <a:pPr marL="203200" indent="0">
              <a:buFont typeface="Arial" panose="020B0604020202020204" pitchFamily="34" charset="0"/>
              <a:buNone/>
            </a:pPr>
            <a:r>
              <a:rPr lang="en-US" sz="1200"/>
              <a:t>  the company</a:t>
            </a:r>
          </a:p>
          <a:p>
            <a:r>
              <a:rPr lang="en-US" sz="1200"/>
              <a:t>Fitness or weight loss challenges</a:t>
            </a:r>
          </a:p>
          <a:p>
            <a:r>
              <a:rPr lang="en-US" sz="1200"/>
              <a:t>Free health screenings</a:t>
            </a:r>
          </a:p>
          <a:p>
            <a:r>
              <a:rPr lang="en-US" sz="1200"/>
              <a:t>Diet and exercise seminars</a:t>
            </a:r>
          </a:p>
          <a:p>
            <a:r>
              <a:rPr lang="en-US" sz="1200"/>
              <a:t>Healthy snacks and meals</a:t>
            </a:r>
          </a:p>
          <a:p>
            <a:r>
              <a:rPr lang="en-US" sz="1200"/>
              <a:t>Standing desks</a:t>
            </a:r>
          </a:p>
          <a:p>
            <a:r>
              <a:rPr lang="en-US" sz="1200"/>
              <a:t>Mental health days</a:t>
            </a:r>
          </a:p>
          <a:p>
            <a:r>
              <a:rPr lang="en-US" sz="1200"/>
              <a:t>Mandatory work breaks</a:t>
            </a:r>
          </a:p>
          <a:p>
            <a:pPr marL="203200" indent="0">
              <a:buFont typeface="Arial" panose="020B0604020202020204" pitchFamily="34" charset="0"/>
              <a:buNone/>
            </a:pPr>
            <a:endParaRPr lang="en-US" dirty="0"/>
          </a:p>
        </p:txBody>
      </p:sp>
      <p:sp>
        <p:nvSpPr>
          <p:cNvPr id="9" name="Rectangle 8">
            <a:extLst>
              <a:ext uri="{FF2B5EF4-FFF2-40B4-BE49-F238E27FC236}">
                <a16:creationId xmlns:a16="http://schemas.microsoft.com/office/drawing/2014/main" id="{AB9EED3F-5C84-6B1C-FC0E-1301632312DC}"/>
              </a:ext>
            </a:extLst>
          </p:cNvPr>
          <p:cNvSpPr/>
          <p:nvPr/>
        </p:nvSpPr>
        <p:spPr>
          <a:xfrm>
            <a:off x="6162675" y="1258026"/>
            <a:ext cx="4572000" cy="4124206"/>
          </a:xfrm>
          <a:prstGeom prst="rect">
            <a:avLst/>
          </a:prstGeom>
        </p:spPr>
        <p:txBody>
          <a:bodyPr>
            <a:spAutoFit/>
          </a:bodyPr>
          <a:lstStyle/>
          <a:p>
            <a:pPr marL="171450" indent="-171450">
              <a:spcBef>
                <a:spcPts val="640"/>
              </a:spcBef>
              <a:buClr>
                <a:schemeClr val="dk1"/>
              </a:buClr>
              <a:buFont typeface="Arial" panose="020B0604020202020204" pitchFamily="34" charset="0"/>
              <a:buChar char="•"/>
            </a:pPr>
            <a:r>
              <a:rPr lang="en-US" sz="1200" kern="1200" dirty="0">
                <a:solidFill>
                  <a:schemeClr val="tx1"/>
                </a:solidFill>
              </a:rPr>
              <a:t>Free or discounted gym memberships</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Classes or training to learn new skills and technologies</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Free or discounted membership to industry associations</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Conferences and seminars</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Leadership courses</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Offering flexible work hours</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Allowing remote work or telecommuting</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Having generous or unlimited paid time off</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Communicating with and listening to your employees</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Taking responsibility for miscommunications or mistakes</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Doing your best work</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Becoming an authority or thought leader in the industry</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Maintaining a positive attitude and outlook</a:t>
            </a:r>
          </a:p>
          <a:p>
            <a:pPr marL="171450" indent="-171450">
              <a:spcBef>
                <a:spcPts val="640"/>
              </a:spcBef>
              <a:buClr>
                <a:schemeClr val="dk1"/>
              </a:buClr>
              <a:buFont typeface="Arial" panose="020B0604020202020204" pitchFamily="34" charset="0"/>
              <a:buChar char="•"/>
            </a:pPr>
            <a:r>
              <a:rPr lang="en-US" sz="1200" kern="1200" dirty="0">
                <a:solidFill>
                  <a:schemeClr val="tx1"/>
                </a:solidFill>
              </a:rPr>
              <a:t>Supporting your employees in their decisions and ideas</a:t>
            </a:r>
          </a:p>
          <a:p>
            <a:pPr marL="171450" indent="-171450">
              <a:spcBef>
                <a:spcPts val="640"/>
              </a:spcBef>
              <a:buClr>
                <a:schemeClr val="dk1"/>
              </a:buClr>
              <a:buFont typeface="Arial" panose="020B0604020202020204" pitchFamily="34" charset="0"/>
              <a:buChar char="•"/>
            </a:pPr>
            <a:endParaRPr lang="en-US" sz="1200" kern="1200" dirty="0">
              <a:solidFill>
                <a:schemeClr val="tx1"/>
              </a:solidFill>
            </a:endParaRPr>
          </a:p>
          <a:p>
            <a:pPr marL="171450" indent="-171450">
              <a:buFont typeface="Arial" panose="020B0604020202020204" pitchFamily="34" charset="0"/>
              <a:buChar char="•"/>
            </a:pPr>
            <a:endParaRPr lang="en-US" sz="1200" dirty="0"/>
          </a:p>
        </p:txBody>
      </p:sp>
    </p:spTree>
    <p:extLst>
      <p:ext uri="{BB962C8B-B14F-4D97-AF65-F5344CB8AC3E}">
        <p14:creationId xmlns:p14="http://schemas.microsoft.com/office/powerpoint/2010/main" val="5505106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7468627"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5.3 The Intrapersonal Experience (3 of 4)</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Rectangle 1">
            <a:extLst>
              <a:ext uri="{FF2B5EF4-FFF2-40B4-BE49-F238E27FC236}">
                <a16:creationId xmlns:a16="http://schemas.microsoft.com/office/drawing/2014/main" id="{BE3A97A0-AC0D-CE2C-5F6D-29820A571EF9}"/>
              </a:ext>
            </a:extLst>
          </p:cNvPr>
          <p:cNvSpPr/>
          <p:nvPr/>
        </p:nvSpPr>
        <p:spPr>
          <a:xfrm>
            <a:off x="866775" y="1299972"/>
            <a:ext cx="5608449" cy="2718693"/>
          </a:xfrm>
          <a:prstGeom prst="rect">
            <a:avLst/>
          </a:prstGeom>
        </p:spPr>
        <p:txBody>
          <a:bodyPr wrap="square">
            <a:spAutoFit/>
          </a:bodyPr>
          <a:lstStyle/>
          <a:p>
            <a:pPr lvl="0">
              <a:buSzPct val="25000"/>
            </a:pPr>
            <a:r>
              <a:rPr lang="en-US" sz="1200" b="1" dirty="0"/>
              <a:t>Leadership and Conflict Preferences</a:t>
            </a:r>
          </a:p>
          <a:p>
            <a:pPr lvl="0">
              <a:buSzPct val="25000"/>
            </a:pPr>
            <a:endParaRPr lang="en-US" sz="1200" b="1" dirty="0"/>
          </a:p>
          <a:p>
            <a:pPr lvl="0">
              <a:buSzPct val="25000"/>
            </a:pPr>
            <a:r>
              <a:rPr lang="en-US" sz="1200" dirty="0"/>
              <a:t>Point 1 – Leadership and conflict preferences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Influence choice of communication strategies and tactics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Past experiences and present situations influence behavior</a:t>
            </a:r>
          </a:p>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a:p>
            <a:pPr lvl="0">
              <a:buSzPct val="25000"/>
            </a:pPr>
            <a:r>
              <a:rPr lang="en-US" sz="1200" dirty="0"/>
              <a:t>Point 2 – Predispositions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Collaboration</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Compromise</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Avoidance</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Competition</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Accommodation</a:t>
            </a:r>
          </a:p>
        </p:txBody>
      </p:sp>
      <p:sp>
        <p:nvSpPr>
          <p:cNvPr id="8" name="Rectangle 7">
            <a:extLst>
              <a:ext uri="{FF2B5EF4-FFF2-40B4-BE49-F238E27FC236}">
                <a16:creationId xmlns:a16="http://schemas.microsoft.com/office/drawing/2014/main" id="{DCF52B0C-6789-055E-1324-E86BC0D5ECEC}"/>
              </a:ext>
            </a:extLst>
          </p:cNvPr>
          <p:cNvSpPr/>
          <p:nvPr/>
        </p:nvSpPr>
        <p:spPr>
          <a:xfrm>
            <a:off x="3178739" y="4066973"/>
            <a:ext cx="5430086" cy="1549142"/>
          </a:xfrm>
          <a:prstGeom prst="rect">
            <a:avLst/>
          </a:prstGeom>
        </p:spPr>
        <p:txBody>
          <a:bodyPr wrap="square">
            <a:spAutoFit/>
          </a:bodyPr>
          <a:lstStyle/>
          <a:p>
            <a:pPr marL="457200" lvl="1" indent="-285750">
              <a:spcBef>
                <a:spcPts val="360"/>
              </a:spcBef>
              <a:buClr>
                <a:schemeClr val="dk1"/>
              </a:buClr>
              <a:buSzPct val="100000"/>
              <a:buFont typeface="Arial"/>
              <a:buChar char="•"/>
            </a:pPr>
            <a:r>
              <a:rPr lang="en-US" sz="1200" kern="1200" dirty="0">
                <a:solidFill>
                  <a:schemeClr val="dk1"/>
                </a:solidFill>
                <a:latin typeface="Arial" pitchFamily="34" charset="0"/>
                <a:cs typeface="Arial" pitchFamily="34" charset="0"/>
              </a:rPr>
              <a:t>Always know "why." ...</a:t>
            </a:r>
          </a:p>
          <a:p>
            <a:pPr marL="457200" lvl="1" indent="-285750">
              <a:spcBef>
                <a:spcPts val="360"/>
              </a:spcBef>
              <a:buClr>
                <a:schemeClr val="dk1"/>
              </a:buClr>
              <a:buSzPct val="100000"/>
              <a:buFont typeface="Arial"/>
              <a:buChar char="•"/>
            </a:pPr>
            <a:r>
              <a:rPr lang="en-US" sz="1200" kern="1200" dirty="0">
                <a:solidFill>
                  <a:schemeClr val="dk1"/>
                </a:solidFill>
                <a:latin typeface="Arial" pitchFamily="34" charset="0"/>
                <a:cs typeface="Arial" pitchFamily="34" charset="0"/>
              </a:rPr>
              <a:t>Be clear on your expectations. ...</a:t>
            </a:r>
          </a:p>
          <a:p>
            <a:pPr marL="457200" lvl="1" indent="-285750">
              <a:spcBef>
                <a:spcPts val="360"/>
              </a:spcBef>
              <a:buClr>
                <a:schemeClr val="dk1"/>
              </a:buClr>
              <a:buSzPct val="100000"/>
              <a:buFont typeface="Arial"/>
              <a:buChar char="•"/>
            </a:pPr>
            <a:r>
              <a:rPr lang="en-US" sz="1200" kern="1200" dirty="0">
                <a:solidFill>
                  <a:schemeClr val="dk1"/>
                </a:solidFill>
                <a:latin typeface="Arial" pitchFamily="34" charset="0"/>
                <a:cs typeface="Arial" pitchFamily="34" charset="0"/>
              </a:rPr>
              <a:t>Communicate facts electronically but emotions in person. ...</a:t>
            </a:r>
          </a:p>
          <a:p>
            <a:pPr marL="457200" lvl="1" indent="-285750">
              <a:spcBef>
                <a:spcPts val="360"/>
              </a:spcBef>
              <a:buClr>
                <a:schemeClr val="dk1"/>
              </a:buClr>
              <a:buSzPct val="100000"/>
              <a:buFont typeface="Arial"/>
              <a:buChar char="•"/>
            </a:pPr>
            <a:r>
              <a:rPr lang="en-US" sz="1200" kern="1200" dirty="0">
                <a:solidFill>
                  <a:schemeClr val="dk1"/>
                </a:solidFill>
                <a:latin typeface="Arial" pitchFamily="34" charset="0"/>
                <a:cs typeface="Arial" pitchFamily="34" charset="0"/>
              </a:rPr>
              <a:t>Be respectful of others' time. ...</a:t>
            </a:r>
          </a:p>
          <a:p>
            <a:pPr marL="457200" lvl="1" indent="-285750">
              <a:spcBef>
                <a:spcPts val="360"/>
              </a:spcBef>
              <a:buClr>
                <a:schemeClr val="dk1"/>
              </a:buClr>
              <a:buSzPct val="100000"/>
              <a:buFont typeface="Arial"/>
              <a:buChar char="•"/>
            </a:pPr>
            <a:r>
              <a:rPr lang="en-US" sz="1200" kern="1200" dirty="0">
                <a:solidFill>
                  <a:schemeClr val="dk1"/>
                </a:solidFill>
                <a:latin typeface="Arial" pitchFamily="34" charset="0"/>
                <a:cs typeface="Arial" pitchFamily="34" charset="0"/>
              </a:rPr>
              <a:t>Don't dominate the conversation. ...</a:t>
            </a:r>
          </a:p>
          <a:p>
            <a:pPr marL="457200" lvl="1" indent="-285750">
              <a:spcBef>
                <a:spcPts val="360"/>
              </a:spcBef>
              <a:buClr>
                <a:schemeClr val="dk1"/>
              </a:buClr>
              <a:buSzPct val="100000"/>
              <a:buFont typeface="Arial"/>
              <a:buChar char="•"/>
            </a:pPr>
            <a:r>
              <a:rPr lang="en-US" sz="1200" kern="1200" dirty="0">
                <a:solidFill>
                  <a:schemeClr val="dk1"/>
                </a:solidFill>
                <a:latin typeface="Arial" pitchFamily="34" charset="0"/>
                <a:cs typeface="Arial" pitchFamily="34" charset="0"/>
              </a:rPr>
              <a:t>Keep it simple and concise</a:t>
            </a:r>
            <a:r>
              <a:rPr lang="en-US" dirty="0">
                <a:solidFill>
                  <a:srgbClr val="202124"/>
                </a:solidFill>
                <a:latin typeface="Google Sans"/>
              </a:rPr>
              <a:t>.</a:t>
            </a:r>
          </a:p>
        </p:txBody>
      </p:sp>
      <p:pic>
        <p:nvPicPr>
          <p:cNvPr id="9" name="Picture 8">
            <a:extLst>
              <a:ext uri="{FF2B5EF4-FFF2-40B4-BE49-F238E27FC236}">
                <a16:creationId xmlns:a16="http://schemas.microsoft.com/office/drawing/2014/main" id="{C8CDD28A-9FF1-5F62-FD23-60299FC3FBE8}"/>
              </a:ext>
            </a:extLst>
          </p:cNvPr>
          <p:cNvPicPr>
            <a:picLocks noChangeAspect="1"/>
          </p:cNvPicPr>
          <p:nvPr/>
        </p:nvPicPr>
        <p:blipFill>
          <a:blip r:embed="rId3"/>
          <a:stretch>
            <a:fillRect/>
          </a:stretch>
        </p:blipFill>
        <p:spPr>
          <a:xfrm>
            <a:off x="6017491" y="1451764"/>
            <a:ext cx="3404133" cy="3098800"/>
          </a:xfrm>
          <a:prstGeom prst="rect">
            <a:avLst/>
          </a:prstGeom>
        </p:spPr>
      </p:pic>
    </p:spTree>
    <p:extLst>
      <p:ext uri="{BB962C8B-B14F-4D97-AF65-F5344CB8AC3E}">
        <p14:creationId xmlns:p14="http://schemas.microsoft.com/office/powerpoint/2010/main" val="33379659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18383"/>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6382777"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Interpersonal Experiences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136">
            <a:extLst>
              <a:ext uri="{FF2B5EF4-FFF2-40B4-BE49-F238E27FC236}">
                <a16:creationId xmlns:a16="http://schemas.microsoft.com/office/drawing/2014/main" id="{3668460E-8BCB-1288-6B02-8968856939CB}"/>
              </a:ext>
            </a:extLst>
          </p:cNvPr>
          <p:cNvSpPr txBox="1">
            <a:spLocks/>
          </p:cNvSpPr>
          <p:nvPr/>
        </p:nvSpPr>
        <p:spPr>
          <a:xfrm>
            <a:off x="533400" y="1600199"/>
            <a:ext cx="8229600" cy="3554411"/>
          </a:xfrm>
          <a:prstGeom prst="rect">
            <a:avLst/>
          </a:prstGeom>
          <a:noFill/>
          <a:ln>
            <a:noFill/>
          </a:ln>
        </p:spPr>
        <p:txBody>
          <a:bodyPr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Clr>
                <a:schemeClr val="dk1"/>
              </a:buClr>
              <a:buFont typeface="Arial"/>
              <a:buNone/>
            </a:pPr>
            <a:endParaRPr lang="en-US" sz="2400">
              <a:solidFill>
                <a:schemeClr val="dk1"/>
              </a:solidFill>
              <a:latin typeface="Arial"/>
              <a:ea typeface="Arial"/>
              <a:cs typeface="Arial"/>
              <a:sym typeface="Arial"/>
            </a:endParaRPr>
          </a:p>
          <a:p>
            <a:pPr marL="0" indent="0">
              <a:lnSpc>
                <a:spcPct val="100000"/>
              </a:lnSpc>
              <a:spcBef>
                <a:spcPts val="640"/>
              </a:spcBef>
              <a:buClr>
                <a:schemeClr val="dk1"/>
              </a:buClr>
              <a:buSzPct val="25000"/>
              <a:buFont typeface="Arial"/>
              <a:buNone/>
            </a:pPr>
            <a:r>
              <a:rPr lang="en-US" sz="2400">
                <a:solidFill>
                  <a:schemeClr val="dk1"/>
                </a:solidFill>
                <a:latin typeface="Arial"/>
                <a:ea typeface="Arial"/>
                <a:cs typeface="Arial"/>
                <a:sym typeface="Arial"/>
              </a:rPr>
              <a:t>Objective 5.4 Relate individual communication experiences to organizational identification, work performance, communication, and job satisfaction</a:t>
            </a:r>
            <a:endParaRPr lang="en-US" sz="2400" dirty="0">
              <a:solidFill>
                <a:schemeClr val="dk1"/>
              </a:solidFill>
              <a:latin typeface="Arial"/>
              <a:ea typeface="Arial"/>
              <a:cs typeface="Arial"/>
              <a:sym typeface="Arial"/>
            </a:endParaRPr>
          </a:p>
        </p:txBody>
      </p:sp>
      <p:pic>
        <p:nvPicPr>
          <p:cNvPr id="8" name="Picture 7">
            <a:extLst>
              <a:ext uri="{FF2B5EF4-FFF2-40B4-BE49-F238E27FC236}">
                <a16:creationId xmlns:a16="http://schemas.microsoft.com/office/drawing/2014/main" id="{812B470F-D14C-A8D1-2441-77E81854FCCD}"/>
              </a:ext>
            </a:extLst>
          </p:cNvPr>
          <p:cNvPicPr>
            <a:picLocks noChangeAspect="1"/>
          </p:cNvPicPr>
          <p:nvPr/>
        </p:nvPicPr>
        <p:blipFill>
          <a:blip r:embed="rId3"/>
          <a:stretch>
            <a:fillRect/>
          </a:stretch>
        </p:blipFill>
        <p:spPr>
          <a:xfrm>
            <a:off x="1676400" y="3733800"/>
            <a:ext cx="5943600" cy="2476500"/>
          </a:xfrm>
          <a:prstGeom prst="rect">
            <a:avLst/>
          </a:prstGeom>
        </p:spPr>
      </p:pic>
    </p:spTree>
    <p:extLst>
      <p:ext uri="{BB962C8B-B14F-4D97-AF65-F5344CB8AC3E}">
        <p14:creationId xmlns:p14="http://schemas.microsoft.com/office/powerpoint/2010/main" val="3189034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764027"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5.4 Interpersonal Experiences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Rectangle 1">
            <a:extLst>
              <a:ext uri="{FF2B5EF4-FFF2-40B4-BE49-F238E27FC236}">
                <a16:creationId xmlns:a16="http://schemas.microsoft.com/office/drawing/2014/main" id="{27BC6EC8-A42D-A322-552C-4C4457AB1879}"/>
              </a:ext>
            </a:extLst>
          </p:cNvPr>
          <p:cNvSpPr/>
          <p:nvPr/>
        </p:nvSpPr>
        <p:spPr>
          <a:xfrm>
            <a:off x="609600" y="2226315"/>
            <a:ext cx="4572000" cy="3375283"/>
          </a:xfrm>
          <a:prstGeom prst="rect">
            <a:avLst/>
          </a:prstGeom>
        </p:spPr>
        <p:txBody>
          <a:bodyPr>
            <a:spAutoFit/>
          </a:bodyPr>
          <a:lstStyle/>
          <a:p>
            <a:pPr lvl="0">
              <a:buSzPct val="25000"/>
            </a:pPr>
            <a:r>
              <a:rPr lang="en-US" sz="1200" dirty="0"/>
              <a:t>Point 1 </a:t>
            </a:r>
            <a:r>
              <a:rPr lang="en-US" sz="1600" dirty="0"/>
              <a:t>– </a:t>
            </a:r>
            <a:r>
              <a:rPr lang="en-US" sz="1600" b="1" dirty="0"/>
              <a:t>Interpersonal relationship</a:t>
            </a:r>
          </a:p>
          <a:p>
            <a:pPr lvl="0">
              <a:buSzPct val="25000"/>
            </a:pPr>
            <a:endParaRPr lang="en-US" sz="1600" b="1" dirty="0"/>
          </a:p>
          <a:p>
            <a:pPr marL="457200" lvl="1">
              <a:spcBef>
                <a:spcPts val="360"/>
              </a:spcBef>
              <a:buClr>
                <a:schemeClr val="dk1"/>
              </a:buClr>
              <a:buSzPct val="100000"/>
              <a:buFont typeface="Arial"/>
              <a:buChar char="•"/>
            </a:pPr>
            <a:r>
              <a:rPr lang="en-US" sz="1200" dirty="0"/>
              <a:t> </a:t>
            </a:r>
            <a:r>
              <a:rPr lang="en-US" sz="1200" kern="1200" dirty="0">
                <a:solidFill>
                  <a:schemeClr val="dk1"/>
                </a:solidFill>
                <a:latin typeface="Arial" pitchFamily="34" charset="0"/>
                <a:ea typeface="Calibri"/>
                <a:cs typeface="Arial" pitchFamily="34" charset="0"/>
              </a:rPr>
              <a:t>Individual job involvement</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Satisfaction</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Identification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Commitment</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Productivity</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Governed by individual predispositions</a:t>
            </a:r>
          </a:p>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a:p>
            <a:pPr lvl="0">
              <a:buSzPct val="25000"/>
            </a:pPr>
            <a:r>
              <a:rPr lang="en-US" sz="1200" dirty="0"/>
              <a:t>Point 2 – </a:t>
            </a:r>
            <a:r>
              <a:rPr lang="en-US" sz="1600" b="1" dirty="0"/>
              <a:t>Interpersonal experience</a:t>
            </a:r>
          </a:p>
          <a:p>
            <a:pPr lvl="0">
              <a:buSzPct val="25000"/>
            </a:pPr>
            <a:endParaRPr lang="en-US" sz="1200" dirty="0"/>
          </a:p>
          <a:p>
            <a:pPr marL="457200" lvl="1">
              <a:spcBef>
                <a:spcPts val="360"/>
              </a:spcBef>
              <a:buClr>
                <a:schemeClr val="dk1"/>
              </a:buClr>
              <a:buSzPct val="100000"/>
              <a:buFont typeface="Arial"/>
              <a:buChar char="•"/>
            </a:pPr>
            <a:r>
              <a:rPr lang="en-US" sz="1200" dirty="0"/>
              <a:t> </a:t>
            </a:r>
            <a:r>
              <a:rPr lang="en-US" sz="1200" kern="1200" dirty="0">
                <a:solidFill>
                  <a:schemeClr val="dk1"/>
                </a:solidFill>
                <a:latin typeface="Arial" pitchFamily="34" charset="0"/>
                <a:ea typeface="Calibri"/>
                <a:cs typeface="Arial" pitchFamily="34" charset="0"/>
              </a:rPr>
              <a:t>Interacting with other people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Variety important to understanding dimensions </a:t>
            </a:r>
          </a:p>
          <a:p>
            <a:pPr marL="457200" lvl="1">
              <a:spcBef>
                <a:spcPts val="360"/>
              </a:spcBef>
              <a:buClr>
                <a:schemeClr val="dk1"/>
              </a:buClr>
              <a:buSzPct val="100000"/>
            </a:pPr>
            <a:r>
              <a:rPr lang="en-US" sz="1200" kern="1200" dirty="0">
                <a:solidFill>
                  <a:schemeClr val="dk1"/>
                </a:solidFill>
                <a:latin typeface="Arial" pitchFamily="34" charset="0"/>
                <a:ea typeface="Calibri"/>
                <a:cs typeface="Arial" pitchFamily="34" charset="0"/>
              </a:rPr>
              <a:t>  relational experiences</a:t>
            </a:r>
          </a:p>
        </p:txBody>
      </p:sp>
      <p:pic>
        <p:nvPicPr>
          <p:cNvPr id="8" name="Picture 7">
            <a:extLst>
              <a:ext uri="{FF2B5EF4-FFF2-40B4-BE49-F238E27FC236}">
                <a16:creationId xmlns:a16="http://schemas.microsoft.com/office/drawing/2014/main" id="{E0AFAB2C-E077-86FA-FF6D-DB94001F06EA}"/>
              </a:ext>
            </a:extLst>
          </p:cNvPr>
          <p:cNvPicPr>
            <a:picLocks noChangeAspect="1"/>
          </p:cNvPicPr>
          <p:nvPr/>
        </p:nvPicPr>
        <p:blipFill>
          <a:blip r:embed="rId3"/>
          <a:stretch>
            <a:fillRect/>
          </a:stretch>
        </p:blipFill>
        <p:spPr>
          <a:xfrm>
            <a:off x="4724400" y="1258761"/>
            <a:ext cx="4419600" cy="2398839"/>
          </a:xfrm>
          <a:prstGeom prst="rect">
            <a:avLst/>
          </a:prstGeom>
        </p:spPr>
      </p:pic>
      <p:sp>
        <p:nvSpPr>
          <p:cNvPr id="9" name="Rectangle 8">
            <a:extLst>
              <a:ext uri="{FF2B5EF4-FFF2-40B4-BE49-F238E27FC236}">
                <a16:creationId xmlns:a16="http://schemas.microsoft.com/office/drawing/2014/main" id="{90F0C3AB-3C56-AD99-45DA-3D8C55BC8457}"/>
              </a:ext>
            </a:extLst>
          </p:cNvPr>
          <p:cNvSpPr/>
          <p:nvPr/>
        </p:nvSpPr>
        <p:spPr>
          <a:xfrm>
            <a:off x="4876800" y="3729291"/>
            <a:ext cx="533400" cy="312870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FB003B-D155-3177-F434-D29F27B81B93}"/>
              </a:ext>
            </a:extLst>
          </p:cNvPr>
          <p:cNvSpPr/>
          <p:nvPr/>
        </p:nvSpPr>
        <p:spPr>
          <a:xfrm>
            <a:off x="6781800" y="3744663"/>
            <a:ext cx="457200" cy="312870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43966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783077"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Forming Interpersonal Relationships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152">
            <a:extLst>
              <a:ext uri="{FF2B5EF4-FFF2-40B4-BE49-F238E27FC236}">
                <a16:creationId xmlns:a16="http://schemas.microsoft.com/office/drawing/2014/main" id="{34232ACF-B391-8281-8B07-13EBE072D559}"/>
              </a:ext>
            </a:extLst>
          </p:cNvPr>
          <p:cNvSpPr txBox="1">
            <a:spLocks/>
          </p:cNvSpPr>
          <p:nvPr/>
        </p:nvSpPr>
        <p:spPr>
          <a:xfrm>
            <a:off x="1155700" y="1859234"/>
            <a:ext cx="8229600" cy="3554411"/>
          </a:xfrm>
          <a:prstGeom prst="rect">
            <a:avLst/>
          </a:prstGeom>
          <a:noFill/>
          <a:ln>
            <a:noFill/>
          </a:ln>
        </p:spPr>
        <p:txBody>
          <a:bodyPr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640"/>
              </a:spcBef>
              <a:buClr>
                <a:schemeClr val="dk1"/>
              </a:buClr>
              <a:buSzPct val="25000"/>
              <a:buFont typeface="Arial"/>
              <a:buNone/>
            </a:pPr>
            <a:r>
              <a:rPr lang="en-US" sz="3200">
                <a:solidFill>
                  <a:schemeClr val="dk1"/>
                </a:solidFill>
                <a:latin typeface="Arial"/>
                <a:ea typeface="Arial"/>
                <a:cs typeface="Arial"/>
                <a:sym typeface="Arial"/>
              </a:rPr>
              <a:t>Objective 5.5 Express that interpersonal relationships are formed in organizations for work and social considerations</a:t>
            </a:r>
            <a:endParaRPr lang="en-US" sz="3200"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01905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416461"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5.5 Forming Interpersonal Relationships (1 of 5)</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Text Placeholder 2">
            <a:extLst>
              <a:ext uri="{FF2B5EF4-FFF2-40B4-BE49-F238E27FC236}">
                <a16:creationId xmlns:a16="http://schemas.microsoft.com/office/drawing/2014/main" id="{B7E19DEC-09B1-2867-F264-03AC26816DBC}"/>
              </a:ext>
            </a:extLst>
          </p:cNvPr>
          <p:cNvSpPr txBox="1">
            <a:spLocks/>
          </p:cNvSpPr>
          <p:nvPr/>
        </p:nvSpPr>
        <p:spPr>
          <a:xfrm>
            <a:off x="3733800" y="1600200"/>
            <a:ext cx="8229600" cy="452596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80000"/>
              </a:lnSpc>
              <a:spcBef>
                <a:spcPts val="0"/>
              </a:spcBef>
              <a:buSzPct val="25000"/>
              <a:buFont typeface="Arial" panose="020B0604020202020204" pitchFamily="34" charset="0"/>
              <a:buNone/>
            </a:pPr>
            <a:r>
              <a:rPr lang="en-US" sz="1200" b="1" dirty="0"/>
              <a:t>Supervisors and Employees</a:t>
            </a:r>
          </a:p>
          <a:p>
            <a:pPr marL="0" indent="0">
              <a:lnSpc>
                <a:spcPct val="80000"/>
              </a:lnSpc>
              <a:spcBef>
                <a:spcPts val="0"/>
              </a:spcBef>
              <a:buSzPct val="25000"/>
              <a:buFont typeface="Arial" panose="020B0604020202020204" pitchFamily="34" charset="0"/>
              <a:buNone/>
            </a:pPr>
            <a:endParaRPr lang="en-US" sz="1200" b="1" dirty="0"/>
          </a:p>
          <a:p>
            <a:pPr marL="0" indent="0">
              <a:lnSpc>
                <a:spcPct val="80000"/>
              </a:lnSpc>
              <a:spcBef>
                <a:spcPts val="0"/>
              </a:spcBef>
              <a:buSzPct val="25000"/>
              <a:buFont typeface="Arial" panose="020B0604020202020204" pitchFamily="34" charset="0"/>
              <a:buNone/>
            </a:pPr>
            <a:r>
              <a:rPr lang="en-US" sz="1200" dirty="0"/>
              <a:t>Point 1 – </a:t>
            </a:r>
            <a:r>
              <a:rPr lang="en-US" sz="1200" b="1" dirty="0"/>
              <a:t>Supervisor-employee relationship</a:t>
            </a:r>
          </a:p>
          <a:p>
            <a:pPr marL="457200" lvl="1" indent="0">
              <a:lnSpc>
                <a:spcPct val="80000"/>
              </a:lnSpc>
              <a:spcBef>
                <a:spcPts val="360"/>
              </a:spcBef>
              <a:buSzPct val="100000"/>
              <a:buFont typeface="Arial"/>
              <a:buChar char="•"/>
            </a:pPr>
            <a:r>
              <a:rPr lang="en-US" sz="1200" dirty="0">
                <a:solidFill>
                  <a:schemeClr val="dk1"/>
                </a:solidFill>
                <a:latin typeface="Arial" pitchFamily="34" charset="0"/>
                <a:ea typeface="Calibri"/>
                <a:cs typeface="Arial" pitchFamily="34" charset="0"/>
              </a:rPr>
              <a:t> Primary interpersonal relationship structured by the organization</a:t>
            </a:r>
          </a:p>
          <a:p>
            <a:pPr marL="457200" lvl="1" indent="0">
              <a:lnSpc>
                <a:spcPct val="80000"/>
              </a:lnSpc>
              <a:spcBef>
                <a:spcPts val="360"/>
              </a:spcBef>
              <a:buSzPct val="100000"/>
              <a:buFont typeface="Arial"/>
              <a:buChar char="•"/>
            </a:pPr>
            <a:r>
              <a:rPr lang="en-US" sz="1000" dirty="0">
                <a:solidFill>
                  <a:schemeClr val="dk1"/>
                </a:solidFill>
                <a:latin typeface="Arial" pitchFamily="34" charset="0"/>
                <a:ea typeface="Calibri"/>
                <a:cs typeface="Arial" pitchFamily="34" charset="0"/>
              </a:rPr>
              <a:t> Both bring a variety of personal traits and predispositions to their relationships</a:t>
            </a:r>
          </a:p>
          <a:p>
            <a:pPr marL="457200" lvl="1" indent="0">
              <a:lnSpc>
                <a:spcPct val="80000"/>
              </a:lnSpc>
              <a:spcBef>
                <a:spcPts val="360"/>
              </a:spcBef>
              <a:buSzPct val="100000"/>
              <a:buFont typeface="Arial" panose="020B0604020202020204" pitchFamily="34" charset="0"/>
              <a:buNone/>
            </a:pPr>
            <a:endParaRPr lang="en-US" sz="1200" dirty="0">
              <a:solidFill>
                <a:schemeClr val="dk1"/>
              </a:solidFill>
              <a:latin typeface="Arial" pitchFamily="34" charset="0"/>
              <a:ea typeface="Calibri"/>
              <a:cs typeface="Arial" pitchFamily="34" charset="0"/>
            </a:endParaRPr>
          </a:p>
          <a:p>
            <a:pPr marL="0" indent="0">
              <a:lnSpc>
                <a:spcPct val="80000"/>
              </a:lnSpc>
              <a:spcBef>
                <a:spcPts val="0"/>
              </a:spcBef>
              <a:buSzPct val="25000"/>
              <a:buFont typeface="Arial" panose="020B0604020202020204" pitchFamily="34" charset="0"/>
              <a:buNone/>
            </a:pPr>
            <a:r>
              <a:rPr lang="en-US" sz="1200" dirty="0"/>
              <a:t>Point 3 – </a:t>
            </a:r>
            <a:r>
              <a:rPr lang="en-US" sz="1200" b="1" dirty="0"/>
              <a:t>Nature of communication between supervisors &amp; employees</a:t>
            </a:r>
          </a:p>
          <a:p>
            <a:pPr marL="457200" lvl="1" indent="0">
              <a:lnSpc>
                <a:spcPct val="80000"/>
              </a:lnSpc>
              <a:spcBef>
                <a:spcPts val="360"/>
              </a:spcBef>
              <a:buSzPct val="100000"/>
              <a:buFont typeface="Arial"/>
              <a:buChar char="•"/>
            </a:pPr>
            <a:r>
              <a:rPr lang="en-US" sz="1200" dirty="0"/>
              <a:t> </a:t>
            </a:r>
            <a:r>
              <a:rPr lang="en-US" sz="1200" dirty="0">
                <a:solidFill>
                  <a:schemeClr val="dk1"/>
                </a:solidFill>
                <a:latin typeface="Arial" pitchFamily="34" charset="0"/>
                <a:ea typeface="Calibri"/>
                <a:cs typeface="Arial" pitchFamily="34" charset="0"/>
              </a:rPr>
              <a:t>Influenced by a variety of communication behaviors</a:t>
            </a:r>
          </a:p>
          <a:p>
            <a:pPr marL="457200" lvl="1" indent="0">
              <a:lnSpc>
                <a:spcPct val="80000"/>
              </a:lnSpc>
              <a:spcBef>
                <a:spcPts val="360"/>
              </a:spcBef>
              <a:buSzPct val="100000"/>
              <a:buFont typeface="Arial" panose="020B0604020202020204" pitchFamily="34" charset="0"/>
              <a:buNone/>
            </a:pPr>
            <a:endParaRPr lang="en-US" sz="1200" dirty="0">
              <a:solidFill>
                <a:schemeClr val="dk1"/>
              </a:solidFill>
              <a:latin typeface="Arial" pitchFamily="34" charset="0"/>
              <a:ea typeface="Calibri"/>
              <a:cs typeface="Arial" pitchFamily="34" charset="0"/>
            </a:endParaRPr>
          </a:p>
          <a:p>
            <a:pPr marL="0" indent="0">
              <a:lnSpc>
                <a:spcPct val="80000"/>
              </a:lnSpc>
              <a:spcBef>
                <a:spcPts val="0"/>
              </a:spcBef>
              <a:buSzPct val="25000"/>
              <a:buFont typeface="Arial" panose="020B0604020202020204" pitchFamily="34" charset="0"/>
              <a:buNone/>
            </a:pPr>
            <a:r>
              <a:rPr lang="en-US" sz="1200" dirty="0"/>
              <a:t>Point 4 – </a:t>
            </a:r>
            <a:r>
              <a:rPr lang="en-US" sz="1200" b="1" dirty="0"/>
              <a:t>Communication from employees to supervisors</a:t>
            </a:r>
          </a:p>
          <a:p>
            <a:pPr marL="457200" lvl="1" indent="0">
              <a:lnSpc>
                <a:spcPct val="80000"/>
              </a:lnSpc>
              <a:spcBef>
                <a:spcPts val="360"/>
              </a:spcBef>
              <a:buSzPct val="100000"/>
              <a:buFont typeface="Arial"/>
              <a:buChar char="•"/>
            </a:pPr>
            <a:r>
              <a:rPr lang="en-US" sz="1200" dirty="0"/>
              <a:t> Employees tend to distort upward information</a:t>
            </a:r>
          </a:p>
          <a:p>
            <a:pPr marL="457200" lvl="1" indent="0">
              <a:lnSpc>
                <a:spcPct val="80000"/>
              </a:lnSpc>
              <a:spcBef>
                <a:spcPts val="360"/>
              </a:spcBef>
              <a:buSzPct val="100000"/>
              <a:buFont typeface="Arial"/>
              <a:buChar char="•"/>
            </a:pPr>
            <a:r>
              <a:rPr lang="en-US" sz="1200" dirty="0"/>
              <a:t> Employees tend to filter information </a:t>
            </a:r>
          </a:p>
          <a:p>
            <a:pPr marL="457200" lvl="1" indent="0">
              <a:lnSpc>
                <a:spcPct val="80000"/>
              </a:lnSpc>
              <a:spcBef>
                <a:spcPts val="360"/>
              </a:spcBef>
              <a:buSzPct val="100000"/>
              <a:buFont typeface="Arial"/>
              <a:buChar char="•"/>
            </a:pPr>
            <a:r>
              <a:rPr lang="en-US" sz="1200" dirty="0"/>
              <a:t> Employees tell supervisors what they think supervisor wants to hear</a:t>
            </a:r>
          </a:p>
          <a:p>
            <a:pPr marL="457200" lvl="1" indent="0">
              <a:lnSpc>
                <a:spcPct val="80000"/>
              </a:lnSpc>
              <a:spcBef>
                <a:spcPts val="360"/>
              </a:spcBef>
              <a:buSzPct val="100000"/>
              <a:buFont typeface="Arial"/>
              <a:buChar char="•"/>
            </a:pPr>
            <a:r>
              <a:rPr lang="en-US" sz="1200" dirty="0"/>
              <a:t> Employees tend to pass personally favorable information </a:t>
            </a:r>
          </a:p>
          <a:p>
            <a:pPr marL="457200" lvl="1" indent="0">
              <a:lnSpc>
                <a:spcPct val="80000"/>
              </a:lnSpc>
              <a:spcBef>
                <a:spcPts val="360"/>
              </a:spcBef>
              <a:buSzPct val="100000"/>
              <a:buFont typeface="Arial" panose="020B0604020202020204" pitchFamily="34" charset="0"/>
              <a:buNone/>
            </a:pPr>
            <a:endParaRPr lang="en-US" sz="1200" dirty="0"/>
          </a:p>
          <a:p>
            <a:pPr marL="0" indent="0">
              <a:lnSpc>
                <a:spcPct val="80000"/>
              </a:lnSpc>
              <a:spcBef>
                <a:spcPts val="0"/>
              </a:spcBef>
              <a:buSzPct val="25000"/>
              <a:buFont typeface="Arial" panose="020B0604020202020204" pitchFamily="34" charset="0"/>
              <a:buNone/>
            </a:pPr>
            <a:r>
              <a:rPr lang="en-US" sz="1200" dirty="0"/>
              <a:t>Point 5 – </a:t>
            </a:r>
            <a:r>
              <a:rPr lang="en-US" sz="1200" b="1" dirty="0"/>
              <a:t>Supervisor influence</a:t>
            </a:r>
          </a:p>
          <a:p>
            <a:pPr marL="457200" lvl="1" indent="0">
              <a:lnSpc>
                <a:spcPct val="80000"/>
              </a:lnSpc>
              <a:spcBef>
                <a:spcPts val="360"/>
              </a:spcBef>
              <a:buSzPct val="100000"/>
              <a:buFont typeface="Arial"/>
              <a:buChar char="•"/>
            </a:pPr>
            <a:r>
              <a:rPr lang="en-US" sz="1200" dirty="0"/>
              <a:t> Related to employee role and position</a:t>
            </a:r>
          </a:p>
          <a:p>
            <a:pPr marL="457200" lvl="1" indent="0">
              <a:lnSpc>
                <a:spcPct val="80000"/>
              </a:lnSpc>
              <a:spcBef>
                <a:spcPts val="360"/>
              </a:spcBef>
              <a:buSzPct val="100000"/>
              <a:buFont typeface="Arial"/>
              <a:buChar char="•"/>
            </a:pPr>
            <a:r>
              <a:rPr lang="en-US" sz="1200" dirty="0"/>
              <a:t> Related to amount of influence satisfying employee’s needs</a:t>
            </a:r>
          </a:p>
          <a:p>
            <a:pPr marL="457200" lvl="1" indent="0">
              <a:lnSpc>
                <a:spcPct val="80000"/>
              </a:lnSpc>
              <a:spcBef>
                <a:spcPts val="360"/>
              </a:spcBef>
              <a:buSzPct val="100000"/>
              <a:buFont typeface="Arial" panose="020B0604020202020204" pitchFamily="34" charset="0"/>
              <a:buNone/>
            </a:pPr>
            <a:endParaRPr lang="en-US" sz="1200" dirty="0"/>
          </a:p>
          <a:p>
            <a:pPr marL="0" indent="0">
              <a:lnSpc>
                <a:spcPct val="80000"/>
              </a:lnSpc>
              <a:spcBef>
                <a:spcPts val="0"/>
              </a:spcBef>
              <a:buSzPct val="25000"/>
              <a:buFont typeface="Arial" panose="020B0604020202020204" pitchFamily="34" charset="0"/>
              <a:buNone/>
            </a:pPr>
            <a:r>
              <a:rPr lang="en-US" sz="1200" dirty="0"/>
              <a:t>Point 6 – </a:t>
            </a:r>
            <a:r>
              <a:rPr lang="en-US" sz="1200" b="1" dirty="0"/>
              <a:t>Performance expectations and feedback</a:t>
            </a:r>
          </a:p>
          <a:p>
            <a:pPr marL="457200" lvl="1" indent="0">
              <a:lnSpc>
                <a:spcPct val="80000"/>
              </a:lnSpc>
              <a:spcBef>
                <a:spcPts val="360"/>
              </a:spcBef>
              <a:buSzPct val="100000"/>
              <a:buFont typeface="Arial"/>
              <a:buChar char="•"/>
            </a:pPr>
            <a:r>
              <a:rPr lang="en-US" sz="1200" dirty="0"/>
              <a:t> Relates to expectation of supervisor </a:t>
            </a:r>
          </a:p>
          <a:p>
            <a:pPr marL="457200" lvl="1" indent="0">
              <a:lnSpc>
                <a:spcPct val="80000"/>
              </a:lnSpc>
              <a:spcBef>
                <a:spcPts val="360"/>
              </a:spcBef>
              <a:buSzPct val="100000"/>
              <a:buFont typeface="Arial"/>
              <a:buChar char="•"/>
            </a:pPr>
            <a:r>
              <a:rPr lang="en-US" sz="1200" dirty="0"/>
              <a:t> Performance appraisal is most important communication event</a:t>
            </a:r>
          </a:p>
          <a:p>
            <a:pPr marL="457200" lvl="1" indent="0">
              <a:lnSpc>
                <a:spcPct val="80000"/>
              </a:lnSpc>
              <a:spcBef>
                <a:spcPts val="360"/>
              </a:spcBef>
              <a:buSzPct val="100000"/>
              <a:buFont typeface="Arial" panose="020B0604020202020204" pitchFamily="34" charset="0"/>
              <a:buNone/>
            </a:pPr>
            <a:endParaRPr lang="en-US" sz="1200" dirty="0"/>
          </a:p>
          <a:p>
            <a:pPr marL="0" indent="0">
              <a:lnSpc>
                <a:spcPct val="80000"/>
              </a:lnSpc>
              <a:spcBef>
                <a:spcPts val="0"/>
              </a:spcBef>
              <a:buSzPct val="25000"/>
              <a:buFont typeface="Arial" panose="020B0604020202020204" pitchFamily="34" charset="0"/>
              <a:buNone/>
            </a:pPr>
            <a:r>
              <a:rPr lang="en-US" sz="1200" dirty="0"/>
              <a:t>Point 7 – </a:t>
            </a:r>
            <a:r>
              <a:rPr lang="en-US" sz="1200" b="1" dirty="0"/>
              <a:t>Mentors and Mentee relationship</a:t>
            </a:r>
          </a:p>
          <a:p>
            <a:pPr marL="457200" lvl="1" indent="0">
              <a:lnSpc>
                <a:spcPct val="80000"/>
              </a:lnSpc>
              <a:spcBef>
                <a:spcPts val="360"/>
              </a:spcBef>
              <a:buSzPct val="100000"/>
              <a:buFont typeface="Arial"/>
              <a:buChar char="•"/>
            </a:pPr>
            <a:r>
              <a:rPr lang="en-US" sz="1200" dirty="0"/>
              <a:t> Relationship between supervisors and employee</a:t>
            </a:r>
          </a:p>
          <a:p>
            <a:pPr marL="457200" lvl="1" indent="0">
              <a:lnSpc>
                <a:spcPct val="80000"/>
              </a:lnSpc>
              <a:spcBef>
                <a:spcPts val="360"/>
              </a:spcBef>
              <a:buSzPct val="100000"/>
              <a:buFont typeface="Arial"/>
              <a:buChar char="•"/>
            </a:pPr>
            <a:r>
              <a:rPr lang="en-US" sz="1200" dirty="0"/>
              <a:t> Mutual trust </a:t>
            </a:r>
          </a:p>
          <a:p>
            <a:pPr marL="457200" lvl="1" indent="0">
              <a:lnSpc>
                <a:spcPct val="80000"/>
              </a:lnSpc>
              <a:spcBef>
                <a:spcPts val="360"/>
              </a:spcBef>
              <a:buSzPct val="100000"/>
              <a:buFont typeface="Arial"/>
              <a:buChar char="•"/>
            </a:pPr>
            <a:r>
              <a:rPr lang="en-US" sz="1200" dirty="0"/>
              <a:t> Desire to mentor </a:t>
            </a:r>
          </a:p>
          <a:p>
            <a:pPr marL="203200" indent="0">
              <a:buFont typeface="Arial" panose="020B0604020202020204" pitchFamily="34" charset="0"/>
              <a:buNone/>
            </a:pPr>
            <a:endParaRPr lang="en-US" dirty="0"/>
          </a:p>
        </p:txBody>
      </p:sp>
      <p:pic>
        <p:nvPicPr>
          <p:cNvPr id="8" name="Picture 7">
            <a:extLst>
              <a:ext uri="{FF2B5EF4-FFF2-40B4-BE49-F238E27FC236}">
                <a16:creationId xmlns:a16="http://schemas.microsoft.com/office/drawing/2014/main" id="{41D32DD2-9B0F-D5E4-F5FE-6C8839DA2D6E}"/>
              </a:ext>
            </a:extLst>
          </p:cNvPr>
          <p:cNvPicPr>
            <a:picLocks noChangeAspect="1"/>
          </p:cNvPicPr>
          <p:nvPr/>
        </p:nvPicPr>
        <p:blipFill>
          <a:blip r:embed="rId3"/>
          <a:stretch>
            <a:fillRect/>
          </a:stretch>
        </p:blipFill>
        <p:spPr>
          <a:xfrm>
            <a:off x="-153979" y="1828800"/>
            <a:ext cx="4344979" cy="4297363"/>
          </a:xfrm>
          <a:prstGeom prst="rect">
            <a:avLst/>
          </a:prstGeom>
        </p:spPr>
      </p:pic>
    </p:spTree>
    <p:extLst>
      <p:ext uri="{BB962C8B-B14F-4D97-AF65-F5344CB8AC3E}">
        <p14:creationId xmlns:p14="http://schemas.microsoft.com/office/powerpoint/2010/main" val="13798887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48322" y="1115252"/>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250103"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5.5 Forming Interpersonal Relationships (2 of 5)</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Rectangle 1">
            <a:extLst>
              <a:ext uri="{FF2B5EF4-FFF2-40B4-BE49-F238E27FC236}">
                <a16:creationId xmlns:a16="http://schemas.microsoft.com/office/drawing/2014/main" id="{06D37ADC-55A7-BD2A-C17B-B61B52E366BF}"/>
              </a:ext>
            </a:extLst>
          </p:cNvPr>
          <p:cNvSpPr/>
          <p:nvPr/>
        </p:nvSpPr>
        <p:spPr>
          <a:xfrm>
            <a:off x="381000" y="2472946"/>
            <a:ext cx="4953000" cy="2468368"/>
          </a:xfrm>
          <a:prstGeom prst="rect">
            <a:avLst/>
          </a:prstGeom>
        </p:spPr>
        <p:txBody>
          <a:bodyPr wrap="square">
            <a:spAutoFit/>
          </a:bodyPr>
          <a:lstStyle/>
          <a:p>
            <a:pPr lvl="0">
              <a:lnSpc>
                <a:spcPct val="80000"/>
              </a:lnSpc>
              <a:buSzPct val="25000"/>
            </a:pPr>
            <a:endParaRPr lang="ar-SA" sz="4400" b="1" dirty="0"/>
          </a:p>
          <a:p>
            <a:pPr lvl="0">
              <a:lnSpc>
                <a:spcPct val="80000"/>
              </a:lnSpc>
              <a:buSzPct val="25000"/>
            </a:pPr>
            <a:endParaRPr lang="en-US" sz="1600" b="1" dirty="0"/>
          </a:p>
          <a:p>
            <a:pPr lvl="0">
              <a:lnSpc>
                <a:spcPct val="80000"/>
              </a:lnSpc>
              <a:buSzPct val="25000"/>
            </a:pPr>
            <a:r>
              <a:rPr lang="en-US" sz="1200" dirty="0"/>
              <a:t>Point 1 – </a:t>
            </a:r>
            <a:r>
              <a:rPr lang="en-US" sz="1200" b="1" dirty="0"/>
              <a:t>Peers relationships</a:t>
            </a:r>
            <a:endParaRPr lang="ar-SA" sz="1200" b="1" dirty="0"/>
          </a:p>
          <a:p>
            <a:pPr lvl="0">
              <a:lnSpc>
                <a:spcPct val="80000"/>
              </a:lnSpc>
              <a:buSzPct val="25000"/>
            </a:pPr>
            <a:endParaRPr lang="en-US" sz="1200" b="1" dirty="0"/>
          </a:p>
          <a:p>
            <a:pPr marL="457200" lvl="1">
              <a:lnSpc>
                <a:spcPct val="80000"/>
              </a:lnSpc>
              <a:spcBef>
                <a:spcPts val="360"/>
              </a:spcBef>
              <a:buClr>
                <a:schemeClr val="dk1"/>
              </a:buClr>
              <a:buSzPct val="100000"/>
              <a:buFont typeface="Arial"/>
              <a:buChar char="•"/>
            </a:pPr>
            <a:r>
              <a:rPr lang="en-US" sz="1200" dirty="0"/>
              <a:t> </a:t>
            </a:r>
            <a:r>
              <a:rPr lang="en-US" sz="1200" kern="1200" dirty="0">
                <a:solidFill>
                  <a:schemeClr val="dk1"/>
                </a:solidFill>
                <a:latin typeface="Arial" pitchFamily="34" charset="0"/>
                <a:ea typeface="Calibri"/>
                <a:cs typeface="Arial" pitchFamily="34" charset="0"/>
              </a:rPr>
              <a:t>Characterized by task and social interaction</a:t>
            </a:r>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Important for motivation, commitment, creativity, overall satisfaction</a:t>
            </a:r>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Understanding organizational culture</a:t>
            </a:r>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Share tasks</a:t>
            </a:r>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Troubleshoot work related problems</a:t>
            </a:r>
            <a:endParaRPr lang="ar-SA" sz="1200" kern="1200" dirty="0">
              <a:solidFill>
                <a:schemeClr val="dk1"/>
              </a:solidFill>
              <a:latin typeface="Arial" pitchFamily="34" charset="0"/>
              <a:ea typeface="Calibri"/>
              <a:cs typeface="Arial" pitchFamily="34" charset="0"/>
            </a:endParaRPr>
          </a:p>
          <a:p>
            <a:pPr marL="457200" lvl="1">
              <a:lnSpc>
                <a:spcPct val="80000"/>
              </a:lnSpc>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p:txBody>
      </p:sp>
      <p:sp>
        <p:nvSpPr>
          <p:cNvPr id="8" name="Rectangle 7">
            <a:extLst>
              <a:ext uri="{FF2B5EF4-FFF2-40B4-BE49-F238E27FC236}">
                <a16:creationId xmlns:a16="http://schemas.microsoft.com/office/drawing/2014/main" id="{609543A3-6BD4-BED5-A4B3-22F262747C77}"/>
              </a:ext>
            </a:extLst>
          </p:cNvPr>
          <p:cNvSpPr/>
          <p:nvPr/>
        </p:nvSpPr>
        <p:spPr>
          <a:xfrm>
            <a:off x="4921250" y="1595882"/>
            <a:ext cx="4572000" cy="2525820"/>
          </a:xfrm>
          <a:prstGeom prst="rect">
            <a:avLst/>
          </a:prstGeom>
        </p:spPr>
        <p:txBody>
          <a:bodyPr>
            <a:spAutoFit/>
          </a:bodyPr>
          <a:lstStyle/>
          <a:p>
            <a:pPr lvl="0">
              <a:lnSpc>
                <a:spcPct val="80000"/>
              </a:lnSpc>
              <a:buSzPct val="25000"/>
            </a:pPr>
            <a:r>
              <a:rPr lang="en-US" sz="1200" dirty="0"/>
              <a:t>Point 3 – Transitions of peer friendships </a:t>
            </a:r>
            <a:r>
              <a:rPr lang="ar-SA" sz="1200" dirty="0"/>
              <a:t>تطور علاقه العمل </a:t>
            </a:r>
            <a:endParaRPr lang="en-US" sz="1200" dirty="0"/>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Coworker/Acquaintance-to-friend</a:t>
            </a:r>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Friend-to-close friend</a:t>
            </a:r>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Close friend-to-almost best friend</a:t>
            </a:r>
          </a:p>
          <a:p>
            <a:pPr marL="457200" lvl="1">
              <a:lnSpc>
                <a:spcPct val="80000"/>
              </a:lnSpc>
              <a:spcBef>
                <a:spcPts val="360"/>
              </a:spcBef>
              <a:buClr>
                <a:schemeClr val="dk1"/>
              </a:buClr>
              <a:buSzPct val="100000"/>
              <a:buFont typeface="Arial"/>
              <a:buChar char="•"/>
            </a:pPr>
            <a:endParaRPr lang="en-US" sz="1200" kern="1200" dirty="0">
              <a:solidFill>
                <a:schemeClr val="dk1"/>
              </a:solidFill>
              <a:latin typeface="Arial" pitchFamily="34" charset="0"/>
              <a:ea typeface="Calibri"/>
              <a:cs typeface="Arial" pitchFamily="34" charset="0"/>
            </a:endParaRPr>
          </a:p>
          <a:p>
            <a:pPr lvl="0">
              <a:lnSpc>
                <a:spcPct val="80000"/>
              </a:lnSpc>
              <a:buSzPct val="25000"/>
            </a:pPr>
            <a:r>
              <a:rPr lang="en-US" sz="1200" dirty="0"/>
              <a:t>Point 4 – Negative peer relationships</a:t>
            </a:r>
            <a:endParaRPr lang="ar-SA" sz="1200" dirty="0"/>
          </a:p>
          <a:p>
            <a:pPr lvl="0">
              <a:lnSpc>
                <a:spcPct val="80000"/>
              </a:lnSpc>
              <a:buSzPct val="25000"/>
            </a:pPr>
            <a:endParaRPr lang="en-US" sz="1200" dirty="0"/>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Problem personality </a:t>
            </a:r>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Distracting life events</a:t>
            </a:r>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Conflicting expectations</a:t>
            </a:r>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Promotions</a:t>
            </a:r>
          </a:p>
          <a:p>
            <a:pPr marL="457200" lvl="1">
              <a:lnSpc>
                <a:spcPct val="80000"/>
              </a:lnSpc>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Betrayal </a:t>
            </a:r>
          </a:p>
          <a:p>
            <a:pPr marL="457200" lvl="1">
              <a:lnSpc>
                <a:spcPct val="80000"/>
              </a:lnSpc>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p:txBody>
      </p:sp>
      <p:pic>
        <p:nvPicPr>
          <p:cNvPr id="9" name="Picture 8">
            <a:extLst>
              <a:ext uri="{FF2B5EF4-FFF2-40B4-BE49-F238E27FC236}">
                <a16:creationId xmlns:a16="http://schemas.microsoft.com/office/drawing/2014/main" id="{A9FF082C-93BD-9CD4-D7E6-BA7520E944DF}"/>
              </a:ext>
            </a:extLst>
          </p:cNvPr>
          <p:cNvPicPr>
            <a:picLocks noChangeAspect="1"/>
          </p:cNvPicPr>
          <p:nvPr/>
        </p:nvPicPr>
        <p:blipFill>
          <a:blip r:embed="rId3"/>
          <a:stretch>
            <a:fillRect/>
          </a:stretch>
        </p:blipFill>
        <p:spPr>
          <a:xfrm>
            <a:off x="4604880" y="2574975"/>
            <a:ext cx="6978650" cy="3913066"/>
          </a:xfrm>
          <a:prstGeom prst="rect">
            <a:avLst/>
          </a:prstGeom>
        </p:spPr>
      </p:pic>
      <p:sp>
        <p:nvSpPr>
          <p:cNvPr id="11" name="Rectangle 10">
            <a:extLst>
              <a:ext uri="{FF2B5EF4-FFF2-40B4-BE49-F238E27FC236}">
                <a16:creationId xmlns:a16="http://schemas.microsoft.com/office/drawing/2014/main" id="{D0531F6D-26EA-284F-39F8-E4A18D319BB8}"/>
              </a:ext>
            </a:extLst>
          </p:cNvPr>
          <p:cNvSpPr/>
          <p:nvPr/>
        </p:nvSpPr>
        <p:spPr>
          <a:xfrm>
            <a:off x="1782543" y="1498568"/>
            <a:ext cx="2698176" cy="1200329"/>
          </a:xfrm>
          <a:prstGeom prst="rect">
            <a:avLst/>
          </a:prstGeom>
        </p:spPr>
        <p:txBody>
          <a:bodyPr wrap="none">
            <a:spAutoFit/>
          </a:bodyPr>
          <a:lstStyle/>
          <a:p>
            <a:pPr algn="r" rtl="1"/>
            <a:r>
              <a:rPr lang="en-US" sz="7200" b="1" dirty="0"/>
              <a:t>Peers</a:t>
            </a:r>
            <a:endParaRPr lang="en-US" sz="7200" dirty="0"/>
          </a:p>
        </p:txBody>
      </p:sp>
    </p:spTree>
    <p:extLst>
      <p:ext uri="{BB962C8B-B14F-4D97-AF65-F5344CB8AC3E}">
        <p14:creationId xmlns:p14="http://schemas.microsoft.com/office/powerpoint/2010/main" val="16646970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416461"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5.5 Forming Interpersonal Relationships (3 of 5)</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pic>
        <p:nvPicPr>
          <p:cNvPr id="2" name="Picture 1">
            <a:extLst>
              <a:ext uri="{FF2B5EF4-FFF2-40B4-BE49-F238E27FC236}">
                <a16:creationId xmlns:a16="http://schemas.microsoft.com/office/drawing/2014/main" id="{09205501-DB32-F603-FEA8-34419797EDBA}"/>
              </a:ext>
            </a:extLst>
          </p:cNvPr>
          <p:cNvPicPr>
            <a:picLocks noChangeAspect="1"/>
          </p:cNvPicPr>
          <p:nvPr/>
        </p:nvPicPr>
        <p:blipFill>
          <a:blip r:embed="rId3"/>
          <a:stretch>
            <a:fillRect/>
          </a:stretch>
        </p:blipFill>
        <p:spPr>
          <a:xfrm>
            <a:off x="3951847" y="2190085"/>
            <a:ext cx="2971800" cy="4329881"/>
          </a:xfrm>
          <a:prstGeom prst="rect">
            <a:avLst/>
          </a:prstGeom>
        </p:spPr>
      </p:pic>
      <p:sp>
        <p:nvSpPr>
          <p:cNvPr id="8" name="Rectangle 7">
            <a:extLst>
              <a:ext uri="{FF2B5EF4-FFF2-40B4-BE49-F238E27FC236}">
                <a16:creationId xmlns:a16="http://schemas.microsoft.com/office/drawing/2014/main" id="{80CD9443-B493-A781-CD2D-188CE5DB0E9C}"/>
              </a:ext>
            </a:extLst>
          </p:cNvPr>
          <p:cNvSpPr/>
          <p:nvPr/>
        </p:nvSpPr>
        <p:spPr>
          <a:xfrm>
            <a:off x="1589647" y="1325015"/>
            <a:ext cx="4572000" cy="1918474"/>
          </a:xfrm>
          <a:prstGeom prst="rect">
            <a:avLst/>
          </a:prstGeom>
        </p:spPr>
        <p:txBody>
          <a:bodyPr>
            <a:spAutoFit/>
          </a:bodyPr>
          <a:lstStyle/>
          <a:p>
            <a:pPr lvl="0">
              <a:buSzPct val="25000"/>
            </a:pPr>
            <a:r>
              <a:rPr lang="en-US" sz="1800" b="1" dirty="0"/>
              <a:t>Customers, Clients, and Vendors</a:t>
            </a:r>
          </a:p>
          <a:p>
            <a:pPr lvl="0">
              <a:buSzPct val="25000"/>
            </a:pPr>
            <a:endParaRPr lang="en-US" sz="1200" b="1" dirty="0"/>
          </a:p>
          <a:p>
            <a:pPr lvl="0">
              <a:buSzPct val="25000"/>
            </a:pPr>
            <a:r>
              <a:rPr lang="en-US" sz="1200" dirty="0"/>
              <a:t>Point 1 – Customer, client and vendor relationships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Based on information exchange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Based on task concerns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Frequently emerge into social support relationships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Established through tele-mediated channels</a:t>
            </a:r>
          </a:p>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p:txBody>
      </p:sp>
      <p:sp>
        <p:nvSpPr>
          <p:cNvPr id="9" name="Rectangle 8">
            <a:extLst>
              <a:ext uri="{FF2B5EF4-FFF2-40B4-BE49-F238E27FC236}">
                <a16:creationId xmlns:a16="http://schemas.microsoft.com/office/drawing/2014/main" id="{3BA9C378-D543-67EF-7966-9010642D2B90}"/>
              </a:ext>
            </a:extLst>
          </p:cNvPr>
          <p:cNvSpPr/>
          <p:nvPr/>
        </p:nvSpPr>
        <p:spPr>
          <a:xfrm>
            <a:off x="6449448" y="1519940"/>
            <a:ext cx="3886200" cy="2923877"/>
          </a:xfrm>
          <a:prstGeom prst="rect">
            <a:avLst/>
          </a:prstGeom>
        </p:spPr>
        <p:txBody>
          <a:bodyPr wrap="square">
            <a:spAutoFit/>
          </a:bodyPr>
          <a:lstStyle/>
          <a:p>
            <a:pPr algn="just"/>
            <a:r>
              <a:rPr lang="en-US" sz="1600" b="1" dirty="0"/>
              <a:t>Customers</a:t>
            </a:r>
            <a:r>
              <a:rPr lang="en-US" dirty="0"/>
              <a:t> </a:t>
            </a:r>
            <a:r>
              <a:rPr lang="en-US" sz="1200" dirty="0"/>
              <a:t>generally are considered to be those who purchase products or services from an organization while clients are those who are in a professional advice or service relationship with the organization. </a:t>
            </a:r>
          </a:p>
          <a:p>
            <a:pPr algn="just"/>
            <a:endParaRPr lang="en-US" sz="1200" dirty="0"/>
          </a:p>
          <a:p>
            <a:endParaRPr lang="en-US" sz="1200" dirty="0"/>
          </a:p>
          <a:p>
            <a:endParaRPr lang="en-US" sz="1200" dirty="0"/>
          </a:p>
          <a:p>
            <a:endParaRPr lang="en-US" sz="1200" dirty="0"/>
          </a:p>
          <a:p>
            <a:endParaRPr lang="en-US" sz="1200" dirty="0"/>
          </a:p>
          <a:p>
            <a:endParaRPr lang="en-US" sz="1200" dirty="0"/>
          </a:p>
          <a:p>
            <a:endParaRPr lang="en-US" sz="1200" dirty="0"/>
          </a:p>
          <a:p>
            <a:endParaRPr lang="en-US" sz="1200" dirty="0"/>
          </a:p>
          <a:p>
            <a:endParaRPr lang="en-US" sz="1200" dirty="0"/>
          </a:p>
          <a:p>
            <a:endParaRPr lang="en-US" sz="1200" dirty="0"/>
          </a:p>
        </p:txBody>
      </p:sp>
      <p:sp>
        <p:nvSpPr>
          <p:cNvPr id="11" name="Rectangle 10">
            <a:extLst>
              <a:ext uri="{FF2B5EF4-FFF2-40B4-BE49-F238E27FC236}">
                <a16:creationId xmlns:a16="http://schemas.microsoft.com/office/drawing/2014/main" id="{EB3F105A-79A3-8558-8914-FD0EBD40DAB9}"/>
              </a:ext>
            </a:extLst>
          </p:cNvPr>
          <p:cNvSpPr/>
          <p:nvPr/>
        </p:nvSpPr>
        <p:spPr>
          <a:xfrm>
            <a:off x="1665847" y="3562935"/>
            <a:ext cx="3200400" cy="1590179"/>
          </a:xfrm>
          <a:prstGeom prst="rect">
            <a:avLst/>
          </a:prstGeom>
        </p:spPr>
        <p:txBody>
          <a:bodyPr wrap="square">
            <a:spAutoFit/>
          </a:bodyPr>
          <a:lstStyle/>
          <a:p>
            <a:pPr lvl="0">
              <a:buSzPct val="25000"/>
            </a:pPr>
            <a:r>
              <a:rPr lang="en-US" sz="1200" dirty="0"/>
              <a:t>Point 2 – Approaches of effective </a:t>
            </a:r>
          </a:p>
          <a:p>
            <a:pPr lvl="0">
              <a:buSzPct val="25000"/>
            </a:pPr>
            <a:r>
              <a:rPr lang="en-US" sz="1200" dirty="0"/>
              <a:t>               relationships</a:t>
            </a:r>
          </a:p>
          <a:p>
            <a:pPr lvl="0">
              <a:buSzPct val="25000"/>
            </a:pPr>
            <a:endParaRPr lang="en-US" sz="1200" dirty="0"/>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Rapidly assessing needs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Connecting to identified needs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Responding with both organizational</a:t>
            </a:r>
          </a:p>
          <a:p>
            <a:pPr marL="457200" lvl="1">
              <a:spcBef>
                <a:spcPts val="360"/>
              </a:spcBef>
              <a:buClr>
                <a:schemeClr val="dk1"/>
              </a:buClr>
              <a:buSzPct val="100000"/>
            </a:pPr>
            <a:r>
              <a:rPr lang="en-US" sz="1200" kern="1200" dirty="0">
                <a:solidFill>
                  <a:schemeClr val="dk1"/>
                </a:solidFill>
                <a:latin typeface="Arial" pitchFamily="34" charset="0"/>
                <a:ea typeface="Calibri"/>
                <a:cs typeface="Arial" pitchFamily="34" charset="0"/>
              </a:rPr>
              <a:t>   and customer, or vendor needs</a:t>
            </a:r>
          </a:p>
        </p:txBody>
      </p:sp>
      <p:sp>
        <p:nvSpPr>
          <p:cNvPr id="12" name="Round Diagonal Corner Rectangle 12">
            <a:extLst>
              <a:ext uri="{FF2B5EF4-FFF2-40B4-BE49-F238E27FC236}">
                <a16:creationId xmlns:a16="http://schemas.microsoft.com/office/drawing/2014/main" id="{92D038FB-DD0C-92FE-88F1-2E9B75C23E00}"/>
              </a:ext>
            </a:extLst>
          </p:cNvPr>
          <p:cNvSpPr/>
          <p:nvPr/>
        </p:nvSpPr>
        <p:spPr>
          <a:xfrm>
            <a:off x="6508650" y="3889889"/>
            <a:ext cx="3767797" cy="1454214"/>
          </a:xfrm>
          <a:prstGeom prst="round2Diag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dirty="0">
                <a:solidFill>
                  <a:schemeClr val="tx1"/>
                </a:solidFill>
              </a:rPr>
              <a:t>Vendors</a:t>
            </a:r>
            <a:r>
              <a:rPr lang="en-US" dirty="0">
                <a:solidFill>
                  <a:schemeClr val="tx1"/>
                </a:solidFill>
              </a:rPr>
              <a:t> </a:t>
            </a:r>
            <a:r>
              <a:rPr lang="en-US" sz="1200" dirty="0">
                <a:solidFill>
                  <a:srgbClr val="000000"/>
                </a:solidFill>
                <a:latin typeface="Arial"/>
                <a:cs typeface="Arial"/>
              </a:rPr>
              <a:t>are individuals or entire organizations who provide products or services to organizations other than their own. Customer, client, and vendor relationships are based on exchanges of information about products, services, timing, delivery, quality, and cost.</a:t>
            </a:r>
          </a:p>
        </p:txBody>
      </p:sp>
    </p:spTree>
    <p:extLst>
      <p:ext uri="{BB962C8B-B14F-4D97-AF65-F5344CB8AC3E}">
        <p14:creationId xmlns:p14="http://schemas.microsoft.com/office/powerpoint/2010/main" val="5805747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8" y="270387"/>
            <a:ext cx="8735452"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5.5 Forming Interpersonal Relationships (4 of 5)</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Rectangle 1">
            <a:extLst>
              <a:ext uri="{FF2B5EF4-FFF2-40B4-BE49-F238E27FC236}">
                <a16:creationId xmlns:a16="http://schemas.microsoft.com/office/drawing/2014/main" id="{868104B2-5ADC-BC6A-4B51-1FF9F22A8089}"/>
              </a:ext>
            </a:extLst>
          </p:cNvPr>
          <p:cNvSpPr/>
          <p:nvPr/>
        </p:nvSpPr>
        <p:spPr>
          <a:xfrm>
            <a:off x="1190625" y="1311749"/>
            <a:ext cx="4572000" cy="3375283"/>
          </a:xfrm>
          <a:prstGeom prst="rect">
            <a:avLst/>
          </a:prstGeom>
        </p:spPr>
        <p:txBody>
          <a:bodyPr>
            <a:spAutoFit/>
          </a:bodyPr>
          <a:lstStyle/>
          <a:p>
            <a:pPr lvl="0">
              <a:buSzPct val="25000"/>
            </a:pPr>
            <a:r>
              <a:rPr lang="en-US" sz="1200" b="1" dirty="0"/>
              <a:t>Communication Networks and Interpersonal Relationships</a:t>
            </a:r>
          </a:p>
          <a:p>
            <a:pPr lvl="0">
              <a:buSzPct val="25000"/>
            </a:pPr>
            <a:r>
              <a:rPr lang="en-US" sz="1200" dirty="0"/>
              <a:t>Point 1 – Communication networks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Formal and informal patterns of communication</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Transmitting and exchanging messages through time and space</a:t>
            </a:r>
          </a:p>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a:p>
            <a:pPr lvl="0">
              <a:buSzPct val="25000"/>
            </a:pPr>
            <a:r>
              <a:rPr lang="en-US" sz="1200" dirty="0"/>
              <a:t>Point 3 – Network roles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Liaisons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Bridges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Gatekeepers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Isolates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Participants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Nonparticipants</a:t>
            </a:r>
          </a:p>
          <a:p>
            <a:endParaRPr lang="en-US" sz="1200" dirty="0"/>
          </a:p>
        </p:txBody>
      </p:sp>
      <p:pic>
        <p:nvPicPr>
          <p:cNvPr id="8" name="Picture 7">
            <a:extLst>
              <a:ext uri="{FF2B5EF4-FFF2-40B4-BE49-F238E27FC236}">
                <a16:creationId xmlns:a16="http://schemas.microsoft.com/office/drawing/2014/main" id="{7DBC0AD6-27FB-5197-2389-37953F9D1BD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53225" y="1610261"/>
            <a:ext cx="2859050" cy="2431697"/>
          </a:xfrm>
          <a:prstGeom prst="rect">
            <a:avLst/>
          </a:prstGeom>
        </p:spPr>
      </p:pic>
      <p:pic>
        <p:nvPicPr>
          <p:cNvPr id="9" name="Picture 8">
            <a:extLst>
              <a:ext uri="{FF2B5EF4-FFF2-40B4-BE49-F238E27FC236}">
                <a16:creationId xmlns:a16="http://schemas.microsoft.com/office/drawing/2014/main" id="{9E9368B3-54C3-C2CC-0300-6D7DDA90FC6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284815" y="3447318"/>
            <a:ext cx="2477810" cy="1301664"/>
          </a:xfrm>
          <a:prstGeom prst="rect">
            <a:avLst/>
          </a:prstGeom>
        </p:spPr>
      </p:pic>
      <p:pic>
        <p:nvPicPr>
          <p:cNvPr id="11" name="Picture 10">
            <a:extLst>
              <a:ext uri="{FF2B5EF4-FFF2-40B4-BE49-F238E27FC236}">
                <a16:creationId xmlns:a16="http://schemas.microsoft.com/office/drawing/2014/main" id="{9DC79E3D-304D-0406-8BEE-37EBC7AC7999}"/>
              </a:ext>
            </a:extLst>
          </p:cNvPr>
          <p:cNvPicPr>
            <a:picLocks noChangeAspect="1"/>
          </p:cNvPicPr>
          <p:nvPr/>
        </p:nvPicPr>
        <p:blipFill>
          <a:blip r:embed="rId5"/>
          <a:stretch>
            <a:fillRect/>
          </a:stretch>
        </p:blipFill>
        <p:spPr>
          <a:xfrm>
            <a:off x="5762625" y="4748982"/>
            <a:ext cx="3367728" cy="1157250"/>
          </a:xfrm>
          <a:prstGeom prst="rect">
            <a:avLst/>
          </a:prstGeom>
        </p:spPr>
      </p:pic>
      <p:pic>
        <p:nvPicPr>
          <p:cNvPr id="12" name="Picture 11">
            <a:extLst>
              <a:ext uri="{FF2B5EF4-FFF2-40B4-BE49-F238E27FC236}">
                <a16:creationId xmlns:a16="http://schemas.microsoft.com/office/drawing/2014/main" id="{298E380E-B8F9-DD73-42C8-3DED5C90CCE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584395" y="2374270"/>
            <a:ext cx="3199310" cy="639862"/>
          </a:xfrm>
          <a:prstGeom prst="rect">
            <a:avLst/>
          </a:prstGeom>
        </p:spPr>
      </p:pic>
    </p:spTree>
    <p:extLst>
      <p:ext uri="{BB962C8B-B14F-4D97-AF65-F5344CB8AC3E}">
        <p14:creationId xmlns:p14="http://schemas.microsoft.com/office/powerpoint/2010/main" val="9767873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611627"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5.5 Forming Interpersonal Relationships (5 of 5)</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192">
            <a:extLst>
              <a:ext uri="{FF2B5EF4-FFF2-40B4-BE49-F238E27FC236}">
                <a16:creationId xmlns:a16="http://schemas.microsoft.com/office/drawing/2014/main" id="{2304A1E3-97DC-A61C-C3D8-AC097EA8FC04}"/>
              </a:ext>
            </a:extLst>
          </p:cNvPr>
          <p:cNvSpPr txBox="1">
            <a:spLocks/>
          </p:cNvSpPr>
          <p:nvPr/>
        </p:nvSpPr>
        <p:spPr>
          <a:xfrm>
            <a:off x="396032" y="1223379"/>
            <a:ext cx="14936909" cy="4926012"/>
          </a:xfrm>
          <a:prstGeom prst="rect">
            <a:avLst/>
          </a:prstGeom>
          <a:noFill/>
          <a:ln>
            <a:noFill/>
          </a:ln>
        </p:spPr>
        <p:txBody>
          <a:bodyPr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00000"/>
              </a:lnSpc>
              <a:spcBef>
                <a:spcPts val="0"/>
              </a:spcBef>
              <a:buClr>
                <a:schemeClr val="dk1"/>
              </a:buClr>
              <a:buSzPct val="114285"/>
              <a:buFont typeface="Arial"/>
              <a:buChar char="•"/>
            </a:pPr>
            <a:r>
              <a:rPr lang="en-US" dirty="0">
                <a:solidFill>
                  <a:schemeClr val="dk1"/>
                </a:solidFill>
                <a:latin typeface="Arial"/>
                <a:ea typeface="Arial"/>
                <a:cs typeface="Arial"/>
                <a:sym typeface="Arial"/>
              </a:rPr>
              <a:t> </a:t>
            </a:r>
            <a:r>
              <a:rPr lang="en-US" sz="2000" dirty="0">
                <a:solidFill>
                  <a:schemeClr val="dk1"/>
                </a:solidFill>
                <a:latin typeface="Arial"/>
                <a:ea typeface="Arial"/>
                <a:cs typeface="Arial"/>
                <a:sym typeface="Arial"/>
              </a:rPr>
              <a:t>Diversity and Interpersonal Relationships</a:t>
            </a:r>
          </a:p>
          <a:p>
            <a:pPr marL="342900" indent="-342900">
              <a:lnSpc>
                <a:spcPct val="100000"/>
              </a:lnSpc>
              <a:spcBef>
                <a:spcPts val="560"/>
              </a:spcBef>
              <a:buClr>
                <a:schemeClr val="dk1"/>
              </a:buClr>
              <a:buSzPct val="25000"/>
              <a:buFont typeface="Arial"/>
              <a:buNone/>
            </a:pPr>
            <a:r>
              <a:rPr lang="en-US" sz="1800" dirty="0">
                <a:solidFill>
                  <a:schemeClr val="dk1"/>
                </a:solidFill>
                <a:latin typeface="Arial"/>
                <a:ea typeface="Arial"/>
                <a:cs typeface="Arial"/>
                <a:sym typeface="Arial"/>
              </a:rPr>
              <a:t>	- Demographic  facts of workforce diversity</a:t>
            </a:r>
          </a:p>
          <a:p>
            <a:pPr marL="342900" indent="-342900">
              <a:lnSpc>
                <a:spcPct val="100000"/>
              </a:lnSpc>
              <a:spcBef>
                <a:spcPts val="560"/>
              </a:spcBef>
              <a:buClr>
                <a:schemeClr val="dk1"/>
              </a:buClr>
              <a:buSzPct val="25000"/>
              <a:buFont typeface="Arial"/>
              <a:buNone/>
            </a:pPr>
            <a:r>
              <a:rPr lang="en-US" sz="1800" dirty="0">
                <a:solidFill>
                  <a:schemeClr val="dk1"/>
                </a:solidFill>
                <a:latin typeface="Arial"/>
                <a:ea typeface="Arial"/>
                <a:cs typeface="Arial"/>
                <a:sym typeface="Arial"/>
              </a:rPr>
              <a:t>    - Multicultural issues</a:t>
            </a:r>
          </a:p>
        </p:txBody>
      </p:sp>
      <p:sp>
        <p:nvSpPr>
          <p:cNvPr id="8" name="Rectangle 7">
            <a:extLst>
              <a:ext uri="{FF2B5EF4-FFF2-40B4-BE49-F238E27FC236}">
                <a16:creationId xmlns:a16="http://schemas.microsoft.com/office/drawing/2014/main" id="{8EAB26F6-7647-1EBD-CF21-9AF92B5761AF}"/>
              </a:ext>
            </a:extLst>
          </p:cNvPr>
          <p:cNvSpPr/>
          <p:nvPr/>
        </p:nvSpPr>
        <p:spPr>
          <a:xfrm>
            <a:off x="1803466" y="2384778"/>
            <a:ext cx="9100787" cy="3826689"/>
          </a:xfrm>
          <a:prstGeom prst="rect">
            <a:avLst/>
          </a:prstGeom>
        </p:spPr>
        <p:txBody>
          <a:bodyPr wrap="square">
            <a:spAutoFit/>
          </a:bodyPr>
          <a:lstStyle/>
          <a:p>
            <a:pPr lvl="0">
              <a:buSzPct val="25000"/>
            </a:pPr>
            <a:r>
              <a:rPr lang="en-US" b="1" dirty="0"/>
              <a:t>Diversity and Interpersonal Relationships</a:t>
            </a:r>
          </a:p>
          <a:p>
            <a:pPr lvl="0">
              <a:buSzPct val="25000"/>
            </a:pPr>
            <a:endParaRPr lang="en-US" b="1" dirty="0"/>
          </a:p>
          <a:p>
            <a:pPr lvl="0">
              <a:buSzPct val="25000"/>
            </a:pPr>
            <a:r>
              <a:rPr lang="en-US" dirty="0"/>
              <a:t>Point 1 – Demographic facts of workforce diversity</a:t>
            </a:r>
          </a:p>
          <a:p>
            <a:pPr marL="457200" lvl="1">
              <a:spcBef>
                <a:spcPts val="360"/>
              </a:spcBef>
              <a:buClr>
                <a:schemeClr val="dk1"/>
              </a:buClr>
              <a:buSzPct val="100000"/>
              <a:buFont typeface="Arial"/>
              <a:buChar char="•"/>
            </a:pPr>
            <a:r>
              <a:rPr lang="en-US" kern="1200" dirty="0">
                <a:solidFill>
                  <a:schemeClr val="dk1"/>
                </a:solidFill>
                <a:latin typeface="Arial" pitchFamily="34" charset="0"/>
                <a:ea typeface="Calibri"/>
                <a:cs typeface="Arial" pitchFamily="34" charset="0"/>
              </a:rPr>
              <a:t> Population and overall workforce growing old </a:t>
            </a:r>
          </a:p>
          <a:p>
            <a:pPr marL="457200" lvl="1">
              <a:spcBef>
                <a:spcPts val="360"/>
              </a:spcBef>
              <a:buClr>
                <a:schemeClr val="dk1"/>
              </a:buClr>
              <a:buSzPct val="100000"/>
              <a:buFont typeface="Arial"/>
              <a:buChar char="•"/>
            </a:pPr>
            <a:r>
              <a:rPr lang="en-US" kern="1200" dirty="0">
                <a:solidFill>
                  <a:schemeClr val="dk1"/>
                </a:solidFill>
                <a:latin typeface="Arial" pitchFamily="34" charset="0"/>
                <a:ea typeface="Calibri"/>
                <a:cs typeface="Arial" pitchFamily="34" charset="0"/>
              </a:rPr>
              <a:t> Decline of younger workers</a:t>
            </a:r>
          </a:p>
          <a:p>
            <a:pPr marL="457200" lvl="1">
              <a:spcBef>
                <a:spcPts val="360"/>
              </a:spcBef>
              <a:buClr>
                <a:schemeClr val="dk1"/>
              </a:buClr>
              <a:buSzPct val="100000"/>
              <a:buFont typeface="Arial"/>
              <a:buChar char="•"/>
            </a:pPr>
            <a:r>
              <a:rPr lang="en-US" kern="1200" dirty="0">
                <a:solidFill>
                  <a:schemeClr val="dk1"/>
                </a:solidFill>
                <a:latin typeface="Arial" pitchFamily="34" charset="0"/>
                <a:ea typeface="Calibri"/>
                <a:cs typeface="Arial" pitchFamily="34" charset="0"/>
              </a:rPr>
              <a:t> Women continue to enter the workforce</a:t>
            </a:r>
          </a:p>
          <a:p>
            <a:pPr marL="457200" lvl="1">
              <a:spcBef>
                <a:spcPts val="360"/>
              </a:spcBef>
              <a:buClr>
                <a:schemeClr val="dk1"/>
              </a:buClr>
              <a:buSzPct val="100000"/>
              <a:buFont typeface="Arial"/>
              <a:buChar char="•"/>
            </a:pPr>
            <a:r>
              <a:rPr lang="en-US" kern="1200" dirty="0">
                <a:solidFill>
                  <a:schemeClr val="dk1"/>
                </a:solidFill>
                <a:latin typeface="Arial" pitchFamily="34" charset="0"/>
                <a:ea typeface="Calibri"/>
                <a:cs typeface="Arial" pitchFamily="34" charset="0"/>
              </a:rPr>
              <a:t> Large proportion of minorities</a:t>
            </a:r>
          </a:p>
          <a:p>
            <a:pPr marL="457200" lvl="1">
              <a:spcBef>
                <a:spcPts val="360"/>
              </a:spcBef>
              <a:buClr>
                <a:schemeClr val="dk1"/>
              </a:buClr>
              <a:buSzPct val="100000"/>
              <a:buFont typeface="Arial"/>
              <a:buChar char="•"/>
            </a:pPr>
            <a:r>
              <a:rPr lang="en-US" kern="1200" dirty="0">
                <a:solidFill>
                  <a:schemeClr val="dk1"/>
                </a:solidFill>
                <a:latin typeface="Arial" pitchFamily="34" charset="0"/>
                <a:ea typeface="Calibri"/>
                <a:cs typeface="Arial" pitchFamily="34" charset="0"/>
              </a:rPr>
              <a:t> Increase of immigrants </a:t>
            </a:r>
          </a:p>
          <a:p>
            <a:pPr lvl="0">
              <a:buSzPct val="25000"/>
            </a:pPr>
            <a:r>
              <a:rPr lang="en-US" dirty="0"/>
              <a:t>Point 2 – Multicultural issues	</a:t>
            </a:r>
          </a:p>
          <a:p>
            <a:pPr marL="457200" lvl="1">
              <a:spcBef>
                <a:spcPts val="360"/>
              </a:spcBef>
              <a:buClr>
                <a:schemeClr val="dk1"/>
              </a:buClr>
              <a:buSzPct val="100000"/>
              <a:buFont typeface="Arial"/>
              <a:buChar char="•"/>
            </a:pPr>
            <a:r>
              <a:rPr lang="en-US" kern="1200" dirty="0">
                <a:solidFill>
                  <a:schemeClr val="dk1"/>
                </a:solidFill>
                <a:latin typeface="Arial" pitchFamily="34" charset="0"/>
                <a:ea typeface="Calibri"/>
                <a:cs typeface="Arial" pitchFamily="34" charset="0"/>
              </a:rPr>
              <a:t> Cultural stereotyping</a:t>
            </a:r>
          </a:p>
          <a:p>
            <a:pPr marL="457200" lvl="1">
              <a:spcBef>
                <a:spcPts val="360"/>
              </a:spcBef>
              <a:buClr>
                <a:schemeClr val="dk1"/>
              </a:buClr>
              <a:buSzPct val="100000"/>
              <a:buFont typeface="Arial"/>
              <a:buChar char="•"/>
            </a:pPr>
            <a:r>
              <a:rPr lang="en-US" kern="1200" dirty="0">
                <a:solidFill>
                  <a:schemeClr val="dk1"/>
                </a:solidFill>
                <a:latin typeface="Arial" pitchFamily="34" charset="0"/>
                <a:ea typeface="Calibri"/>
                <a:cs typeface="Arial" pitchFamily="34" charset="0"/>
              </a:rPr>
              <a:t> Language barriers</a:t>
            </a:r>
          </a:p>
          <a:p>
            <a:pPr marL="457200" lvl="1">
              <a:spcBef>
                <a:spcPts val="360"/>
              </a:spcBef>
              <a:buClr>
                <a:schemeClr val="dk1"/>
              </a:buClr>
              <a:buSzPct val="100000"/>
              <a:buFont typeface="Arial"/>
              <a:buChar char="•"/>
            </a:pPr>
            <a:r>
              <a:rPr lang="en-US" kern="1200" dirty="0">
                <a:solidFill>
                  <a:schemeClr val="dk1"/>
                </a:solidFill>
                <a:latin typeface="Arial" pitchFamily="34" charset="0"/>
                <a:ea typeface="Calibri"/>
                <a:cs typeface="Arial" pitchFamily="34" charset="0"/>
              </a:rPr>
              <a:t> Employee attempts to acculturate</a:t>
            </a:r>
          </a:p>
        </p:txBody>
      </p:sp>
      <p:pic>
        <p:nvPicPr>
          <p:cNvPr id="9" name="Picture 8">
            <a:extLst>
              <a:ext uri="{FF2B5EF4-FFF2-40B4-BE49-F238E27FC236}">
                <a16:creationId xmlns:a16="http://schemas.microsoft.com/office/drawing/2014/main" id="{7480701A-F6D8-B841-8D8D-3F149A7D52B2}"/>
              </a:ext>
            </a:extLst>
          </p:cNvPr>
          <p:cNvPicPr>
            <a:picLocks noChangeAspect="1"/>
          </p:cNvPicPr>
          <p:nvPr/>
        </p:nvPicPr>
        <p:blipFill>
          <a:blip r:embed="rId3"/>
          <a:stretch>
            <a:fillRect/>
          </a:stretch>
        </p:blipFill>
        <p:spPr>
          <a:xfrm rot="16200000">
            <a:off x="6647447" y="1862271"/>
            <a:ext cx="6717323" cy="3891132"/>
          </a:xfrm>
          <a:prstGeom prst="rect">
            <a:avLst/>
          </a:prstGeom>
        </p:spPr>
      </p:pic>
    </p:spTree>
    <p:extLst>
      <p:ext uri="{BB962C8B-B14F-4D97-AF65-F5344CB8AC3E}">
        <p14:creationId xmlns:p14="http://schemas.microsoft.com/office/powerpoint/2010/main" val="21629633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7297177"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Trust and Interpersonal Relationships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200">
            <a:extLst>
              <a:ext uri="{FF2B5EF4-FFF2-40B4-BE49-F238E27FC236}">
                <a16:creationId xmlns:a16="http://schemas.microsoft.com/office/drawing/2014/main" id="{5693D692-57A6-9EBA-EAF2-78101BCA5082}"/>
              </a:ext>
            </a:extLst>
          </p:cNvPr>
          <p:cNvSpPr txBox="1">
            <a:spLocks/>
          </p:cNvSpPr>
          <p:nvPr/>
        </p:nvSpPr>
        <p:spPr>
          <a:xfrm>
            <a:off x="727074" y="2571750"/>
            <a:ext cx="10436225" cy="3554411"/>
          </a:xfrm>
          <a:prstGeom prst="rect">
            <a:avLst/>
          </a:prstGeom>
          <a:noFill/>
          <a:ln>
            <a:noFill/>
          </a:ln>
        </p:spPr>
        <p:txBody>
          <a:bodyPr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Clr>
                <a:schemeClr val="dk1"/>
              </a:buClr>
              <a:buFont typeface="Arial"/>
              <a:buNone/>
            </a:pPr>
            <a:endParaRPr lang="en-US" sz="3200">
              <a:solidFill>
                <a:schemeClr val="dk1"/>
              </a:solidFill>
              <a:latin typeface="Arial"/>
              <a:ea typeface="Arial"/>
              <a:cs typeface="Arial"/>
              <a:sym typeface="Arial"/>
            </a:endParaRPr>
          </a:p>
          <a:p>
            <a:pPr marL="0" indent="0">
              <a:lnSpc>
                <a:spcPct val="100000"/>
              </a:lnSpc>
              <a:spcBef>
                <a:spcPts val="640"/>
              </a:spcBef>
              <a:buClr>
                <a:schemeClr val="dk1"/>
              </a:buClr>
              <a:buSzPct val="25000"/>
              <a:buFont typeface="Arial"/>
              <a:buNone/>
            </a:pPr>
            <a:r>
              <a:rPr lang="en-US" sz="3200">
                <a:solidFill>
                  <a:schemeClr val="dk1"/>
                </a:solidFill>
                <a:latin typeface="Arial"/>
                <a:ea typeface="Arial"/>
                <a:cs typeface="Arial"/>
                <a:sym typeface="Arial"/>
              </a:rPr>
              <a:t>Objective 5.6 Describe the importance of trust for interpersonal relationships</a:t>
            </a:r>
            <a:endParaRPr lang="en-US" sz="3200"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633384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416461"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5.6 Trust and Interpersonal Relationships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208">
            <a:extLst>
              <a:ext uri="{FF2B5EF4-FFF2-40B4-BE49-F238E27FC236}">
                <a16:creationId xmlns:a16="http://schemas.microsoft.com/office/drawing/2014/main" id="{29E4D083-4B5D-0498-9A6B-71B614E44BE7}"/>
              </a:ext>
            </a:extLst>
          </p:cNvPr>
          <p:cNvSpPr txBox="1">
            <a:spLocks/>
          </p:cNvSpPr>
          <p:nvPr/>
        </p:nvSpPr>
        <p:spPr>
          <a:xfrm>
            <a:off x="523875" y="1360700"/>
            <a:ext cx="8229600" cy="4926012"/>
          </a:xfrm>
          <a:prstGeom prst="rect">
            <a:avLst/>
          </a:prstGeom>
          <a:noFill/>
          <a:ln>
            <a:noFill/>
          </a:ln>
        </p:spPr>
        <p:txBody>
          <a:bodyPr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00000"/>
              </a:lnSpc>
              <a:spcBef>
                <a:spcPts val="0"/>
              </a:spcBef>
              <a:buClr>
                <a:schemeClr val="dk1"/>
              </a:buClr>
              <a:buSzPct val="25000"/>
              <a:buFont typeface="Arial"/>
              <a:buNone/>
            </a:pPr>
            <a:r>
              <a:rPr lang="en-US">
                <a:solidFill>
                  <a:schemeClr val="dk1"/>
                </a:solidFill>
                <a:latin typeface="Arial"/>
                <a:ea typeface="Arial"/>
                <a:cs typeface="Arial"/>
                <a:sym typeface="Arial"/>
              </a:rPr>
              <a:t>	- Trust</a:t>
            </a:r>
          </a:p>
          <a:p>
            <a:pPr marL="342900" indent="-342900">
              <a:lnSpc>
                <a:spcPct val="100000"/>
              </a:lnSpc>
              <a:spcBef>
                <a:spcPts val="560"/>
              </a:spcBef>
              <a:buClr>
                <a:schemeClr val="dk1"/>
              </a:buClr>
              <a:buSzPct val="25000"/>
              <a:buFont typeface="Arial"/>
              <a:buNone/>
            </a:pPr>
            <a:r>
              <a:rPr lang="en-US">
                <a:solidFill>
                  <a:schemeClr val="dk1"/>
                </a:solidFill>
                <a:latin typeface="Arial"/>
                <a:ea typeface="Arial"/>
                <a:cs typeface="Arial"/>
                <a:sym typeface="Arial"/>
              </a:rPr>
              <a:t>    - Role of organizational communication in the dimensions of trust</a:t>
            </a:r>
            <a:endParaRPr lang="en-US" dirty="0">
              <a:solidFill>
                <a:schemeClr val="dk1"/>
              </a:solidFill>
              <a:latin typeface="Arial"/>
              <a:ea typeface="Arial"/>
              <a:cs typeface="Arial"/>
              <a:sym typeface="Arial"/>
            </a:endParaRPr>
          </a:p>
        </p:txBody>
      </p:sp>
      <p:sp>
        <p:nvSpPr>
          <p:cNvPr id="8" name="Rectangle 7">
            <a:extLst>
              <a:ext uri="{FF2B5EF4-FFF2-40B4-BE49-F238E27FC236}">
                <a16:creationId xmlns:a16="http://schemas.microsoft.com/office/drawing/2014/main" id="{77FDFEE8-CCC2-072E-2806-B58B9BD9155F}"/>
              </a:ext>
            </a:extLst>
          </p:cNvPr>
          <p:cNvSpPr/>
          <p:nvPr/>
        </p:nvSpPr>
        <p:spPr>
          <a:xfrm>
            <a:off x="676275" y="3022177"/>
            <a:ext cx="4572000" cy="2062103"/>
          </a:xfrm>
          <a:prstGeom prst="rect">
            <a:avLst/>
          </a:prstGeom>
        </p:spPr>
        <p:txBody>
          <a:bodyPr>
            <a:spAutoFit/>
          </a:bodyPr>
          <a:lstStyle/>
          <a:p>
            <a:pPr lvl="0">
              <a:buSzPct val="25000"/>
            </a:pPr>
            <a:r>
              <a:rPr lang="en-US" sz="1200" dirty="0"/>
              <a:t>Point 1 – Trust</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Positive expectations about others’ behavior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Can move quickly to distrust</a:t>
            </a:r>
          </a:p>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a:p>
            <a:pPr lvl="0">
              <a:buSzPct val="25000"/>
            </a:pPr>
            <a:r>
              <a:rPr lang="en-US" sz="1200" dirty="0"/>
              <a:t>Point 2 – Role of organizational communication in the dimensions of trust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Accurate information</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Explanations for decisions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Openness in communication</a:t>
            </a:r>
          </a:p>
        </p:txBody>
      </p:sp>
      <p:pic>
        <p:nvPicPr>
          <p:cNvPr id="9" name="Picture 8">
            <a:extLst>
              <a:ext uri="{FF2B5EF4-FFF2-40B4-BE49-F238E27FC236}">
                <a16:creationId xmlns:a16="http://schemas.microsoft.com/office/drawing/2014/main" id="{81E5DEA6-512D-6643-81EE-91C146EE3E5A}"/>
              </a:ext>
            </a:extLst>
          </p:cNvPr>
          <p:cNvPicPr>
            <a:picLocks noChangeAspect="1"/>
          </p:cNvPicPr>
          <p:nvPr/>
        </p:nvPicPr>
        <p:blipFill>
          <a:blip r:embed="rId3"/>
          <a:stretch>
            <a:fillRect/>
          </a:stretch>
        </p:blipFill>
        <p:spPr>
          <a:xfrm>
            <a:off x="3800475" y="2256050"/>
            <a:ext cx="4572000" cy="4572000"/>
          </a:xfrm>
          <a:prstGeom prst="rect">
            <a:avLst/>
          </a:prstGeom>
        </p:spPr>
      </p:pic>
    </p:spTree>
    <p:extLst>
      <p:ext uri="{BB962C8B-B14F-4D97-AF65-F5344CB8AC3E}">
        <p14:creationId xmlns:p14="http://schemas.microsoft.com/office/powerpoint/2010/main" val="9497291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28618" y="95314"/>
            <a:ext cx="8602102" cy="954107"/>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Workplace Emotion, Balance, and Interpersonal Relationships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216">
            <a:extLst>
              <a:ext uri="{FF2B5EF4-FFF2-40B4-BE49-F238E27FC236}">
                <a16:creationId xmlns:a16="http://schemas.microsoft.com/office/drawing/2014/main" id="{E937FA1B-F12C-AB52-9C7D-A04A4FADBF84}"/>
              </a:ext>
            </a:extLst>
          </p:cNvPr>
          <p:cNvSpPr txBox="1">
            <a:spLocks/>
          </p:cNvSpPr>
          <p:nvPr/>
        </p:nvSpPr>
        <p:spPr>
          <a:xfrm>
            <a:off x="396031" y="1876324"/>
            <a:ext cx="11310193" cy="3554411"/>
          </a:xfrm>
          <a:prstGeom prst="rect">
            <a:avLst/>
          </a:prstGeom>
          <a:noFill/>
          <a:ln>
            <a:noFill/>
          </a:ln>
        </p:spPr>
        <p:txBody>
          <a:bodyPr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Clr>
                <a:schemeClr val="dk1"/>
              </a:buClr>
              <a:buFont typeface="Arial"/>
              <a:buNone/>
            </a:pPr>
            <a:endParaRPr lang="en-US" sz="3200">
              <a:solidFill>
                <a:schemeClr val="dk1"/>
              </a:solidFill>
              <a:latin typeface="Arial"/>
              <a:ea typeface="Arial"/>
              <a:cs typeface="Arial"/>
              <a:sym typeface="Arial"/>
            </a:endParaRPr>
          </a:p>
          <a:p>
            <a:pPr marL="0" indent="0">
              <a:lnSpc>
                <a:spcPct val="100000"/>
              </a:lnSpc>
              <a:spcBef>
                <a:spcPts val="640"/>
              </a:spcBef>
              <a:buClr>
                <a:schemeClr val="dk1"/>
              </a:buClr>
              <a:buSzPct val="25000"/>
              <a:buFont typeface="Arial"/>
              <a:buNone/>
            </a:pPr>
            <a:r>
              <a:rPr lang="en-US" sz="3200">
                <a:solidFill>
                  <a:schemeClr val="dk1"/>
                </a:solidFill>
                <a:latin typeface="Arial"/>
                <a:ea typeface="Arial"/>
                <a:cs typeface="Arial"/>
                <a:sym typeface="Arial"/>
              </a:rPr>
              <a:t>Objective 5.7 Describe emotion in organizations</a:t>
            </a:r>
            <a:endParaRPr lang="en-US" sz="3200"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8181564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8" y="135896"/>
            <a:ext cx="8554477" cy="954107"/>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5.7 Workplace Emotion, Balance, </a:t>
            </a:r>
            <a:br>
              <a:rPr lang="en-US" dirty="0">
                <a:sym typeface="Arial"/>
              </a:rPr>
            </a:br>
            <a:r>
              <a:rPr lang="en-US" dirty="0">
                <a:sym typeface="Arial"/>
              </a:rPr>
              <a:t>and Interpersonal Relationships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Rectangle 1">
            <a:extLst>
              <a:ext uri="{FF2B5EF4-FFF2-40B4-BE49-F238E27FC236}">
                <a16:creationId xmlns:a16="http://schemas.microsoft.com/office/drawing/2014/main" id="{C7F19BC1-8F8D-639F-2DA1-BB4AA40F81A4}"/>
              </a:ext>
            </a:extLst>
          </p:cNvPr>
          <p:cNvSpPr/>
          <p:nvPr/>
        </p:nvSpPr>
        <p:spPr>
          <a:xfrm>
            <a:off x="1369824" y="1600076"/>
            <a:ext cx="4572000" cy="2954655"/>
          </a:xfrm>
          <a:prstGeom prst="rect">
            <a:avLst/>
          </a:prstGeom>
        </p:spPr>
        <p:txBody>
          <a:bodyPr>
            <a:spAutoFit/>
          </a:bodyPr>
          <a:lstStyle/>
          <a:p>
            <a:pPr lvl="0">
              <a:buSzPct val="25000"/>
            </a:pPr>
            <a:r>
              <a:rPr lang="en-US" sz="1200" dirty="0"/>
              <a:t>Point 1 – Emotion and interpersonal relationship</a:t>
            </a:r>
          </a:p>
          <a:p>
            <a:pPr lvl="0">
              <a:buSzPct val="25000"/>
            </a:pPr>
            <a:endParaRPr lang="en-US" sz="1200" dirty="0"/>
          </a:p>
          <a:p>
            <a:pPr marL="457200" lvl="1">
              <a:spcBef>
                <a:spcPts val="360"/>
              </a:spcBef>
              <a:buClr>
                <a:schemeClr val="dk1"/>
              </a:buClr>
              <a:buSzPct val="100000"/>
              <a:buFont typeface="Arial"/>
              <a:buChar char="•"/>
            </a:pPr>
            <a:r>
              <a:rPr lang="en-US" sz="1200" dirty="0"/>
              <a:t> </a:t>
            </a:r>
            <a:r>
              <a:rPr lang="en-US" sz="1200" kern="1200" dirty="0">
                <a:solidFill>
                  <a:schemeClr val="dk1"/>
                </a:solidFill>
                <a:latin typeface="Arial" pitchFamily="34" charset="0"/>
                <a:ea typeface="Calibri"/>
                <a:cs typeface="Arial" pitchFamily="34" charset="0"/>
              </a:rPr>
              <a:t>Part of workplace interpersonal relationships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Balance contributes to understanding complex     organizational environments</a:t>
            </a:r>
          </a:p>
          <a:p>
            <a:pPr marL="457200" lvl="1">
              <a:spcBef>
                <a:spcPts val="360"/>
              </a:spcBef>
              <a:buClr>
                <a:schemeClr val="dk1"/>
              </a:buClr>
              <a:buSzPct val="100000"/>
              <a:buFont typeface="Arial"/>
              <a:buChar char="•"/>
            </a:pPr>
            <a:endParaRPr lang="en-US" sz="1200" kern="1200" dirty="0">
              <a:solidFill>
                <a:schemeClr val="dk1"/>
              </a:solidFill>
              <a:latin typeface="Arial" pitchFamily="34" charset="0"/>
              <a:ea typeface="Calibri"/>
              <a:cs typeface="Arial" pitchFamily="34" charset="0"/>
            </a:endParaRPr>
          </a:p>
          <a:p>
            <a:pPr marL="457200" lvl="1">
              <a:spcBef>
                <a:spcPts val="360"/>
              </a:spcBef>
              <a:buClr>
                <a:schemeClr val="dk1"/>
              </a:buClr>
              <a:buSzPct val="100000"/>
              <a:buFont typeface="Arial"/>
              <a:buChar char="•"/>
            </a:pPr>
            <a:endParaRPr lang="en-US" sz="1200" kern="1200" dirty="0">
              <a:solidFill>
                <a:schemeClr val="dk1"/>
              </a:solidFill>
              <a:latin typeface="Arial" pitchFamily="34" charset="0"/>
              <a:ea typeface="Calibri"/>
              <a:cs typeface="Arial" pitchFamily="34" charset="0"/>
            </a:endParaRPr>
          </a:p>
          <a:p>
            <a:pPr lvl="0">
              <a:buSzPct val="25000"/>
            </a:pPr>
            <a:r>
              <a:rPr lang="en-US" sz="1200" dirty="0"/>
              <a:t>Point 2 – Types of workplace emotions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Emotional labor</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Emotional work</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Emotion with work</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Emotion at work</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Emotion toward work</a:t>
            </a:r>
          </a:p>
        </p:txBody>
      </p:sp>
      <p:pic>
        <p:nvPicPr>
          <p:cNvPr id="8" name="Picture 7">
            <a:extLst>
              <a:ext uri="{FF2B5EF4-FFF2-40B4-BE49-F238E27FC236}">
                <a16:creationId xmlns:a16="http://schemas.microsoft.com/office/drawing/2014/main" id="{2CA1C5D7-54D3-3776-0CBE-E6616B76976C}"/>
              </a:ext>
            </a:extLst>
          </p:cNvPr>
          <p:cNvPicPr>
            <a:picLocks noChangeAspect="1"/>
          </p:cNvPicPr>
          <p:nvPr/>
        </p:nvPicPr>
        <p:blipFill>
          <a:blip r:embed="rId3"/>
          <a:stretch>
            <a:fillRect/>
          </a:stretch>
        </p:blipFill>
        <p:spPr>
          <a:xfrm>
            <a:off x="4951224" y="1219076"/>
            <a:ext cx="5105400" cy="5136156"/>
          </a:xfrm>
          <a:prstGeom prst="rect">
            <a:avLst/>
          </a:prstGeom>
        </p:spPr>
      </p:pic>
    </p:spTree>
    <p:extLst>
      <p:ext uri="{BB962C8B-B14F-4D97-AF65-F5344CB8AC3E}">
        <p14:creationId xmlns:p14="http://schemas.microsoft.com/office/powerpoint/2010/main" val="13465377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35002" y="1049419"/>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8" y="270387"/>
            <a:ext cx="8105402"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Technology and Interpersonal Relationships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232">
            <a:extLst>
              <a:ext uri="{FF2B5EF4-FFF2-40B4-BE49-F238E27FC236}">
                <a16:creationId xmlns:a16="http://schemas.microsoft.com/office/drawing/2014/main" id="{6FD788CA-66F1-563B-F0AB-209FCC48B6B0}"/>
              </a:ext>
            </a:extLst>
          </p:cNvPr>
          <p:cNvSpPr txBox="1">
            <a:spLocks/>
          </p:cNvSpPr>
          <p:nvPr/>
        </p:nvSpPr>
        <p:spPr>
          <a:xfrm>
            <a:off x="527050" y="1976449"/>
            <a:ext cx="11226800" cy="3554411"/>
          </a:xfrm>
          <a:prstGeom prst="rect">
            <a:avLst/>
          </a:prstGeom>
          <a:noFill/>
          <a:ln>
            <a:noFill/>
          </a:ln>
        </p:spPr>
        <p:txBody>
          <a:bodyPr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Clr>
                <a:schemeClr val="dk1"/>
              </a:buClr>
              <a:buFont typeface="Arial"/>
              <a:buNone/>
            </a:pPr>
            <a:endParaRPr lang="en-US" sz="3200" dirty="0">
              <a:solidFill>
                <a:schemeClr val="dk1"/>
              </a:solidFill>
              <a:latin typeface="Arial"/>
              <a:ea typeface="Arial"/>
              <a:cs typeface="Arial"/>
              <a:sym typeface="Arial"/>
            </a:endParaRPr>
          </a:p>
          <a:p>
            <a:pPr marL="0" indent="0">
              <a:lnSpc>
                <a:spcPct val="100000"/>
              </a:lnSpc>
              <a:spcBef>
                <a:spcPts val="640"/>
              </a:spcBef>
              <a:buClr>
                <a:schemeClr val="dk1"/>
              </a:buClr>
              <a:buSzPct val="25000"/>
              <a:buFont typeface="Arial"/>
              <a:buNone/>
            </a:pPr>
            <a:r>
              <a:rPr lang="en-US" sz="3200" dirty="0">
                <a:solidFill>
                  <a:schemeClr val="dk1"/>
                </a:solidFill>
                <a:latin typeface="Arial"/>
                <a:ea typeface="Arial"/>
                <a:cs typeface="Arial"/>
                <a:sym typeface="Arial"/>
              </a:rPr>
              <a:t>Objective 5.8 Describe how technology is altering our relationships including Interpersonal ones</a:t>
            </a:r>
          </a:p>
        </p:txBody>
      </p:sp>
    </p:spTree>
    <p:extLst>
      <p:ext uri="{BB962C8B-B14F-4D97-AF65-F5344CB8AC3E}">
        <p14:creationId xmlns:p14="http://schemas.microsoft.com/office/powerpoint/2010/main" val="32327671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416461"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5.8 Technology and Interpersonal Relationships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32-Point Star 3">
            <a:extLst>
              <a:ext uri="{FF2B5EF4-FFF2-40B4-BE49-F238E27FC236}">
                <a16:creationId xmlns:a16="http://schemas.microsoft.com/office/drawing/2014/main" id="{C8EF0FDA-21FD-6B6B-A6B2-A47787FF9EEB}"/>
              </a:ext>
            </a:extLst>
          </p:cNvPr>
          <p:cNvSpPr/>
          <p:nvPr/>
        </p:nvSpPr>
        <p:spPr>
          <a:xfrm>
            <a:off x="5256024" y="1027923"/>
            <a:ext cx="4800600" cy="3528334"/>
          </a:xfrm>
          <a:prstGeom prst="star32">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00"/>
              </a:solidFill>
            </a:endParaRPr>
          </a:p>
        </p:txBody>
      </p:sp>
      <p:sp>
        <p:nvSpPr>
          <p:cNvPr id="8" name="Rectangle 7">
            <a:extLst>
              <a:ext uri="{FF2B5EF4-FFF2-40B4-BE49-F238E27FC236}">
                <a16:creationId xmlns:a16="http://schemas.microsoft.com/office/drawing/2014/main" id="{6E15D107-0235-35BB-75FA-6577705E38ED}"/>
              </a:ext>
            </a:extLst>
          </p:cNvPr>
          <p:cNvSpPr/>
          <p:nvPr/>
        </p:nvSpPr>
        <p:spPr>
          <a:xfrm>
            <a:off x="914400" y="1859234"/>
            <a:ext cx="5027424" cy="1877437"/>
          </a:xfrm>
          <a:prstGeom prst="rect">
            <a:avLst/>
          </a:prstGeom>
        </p:spPr>
        <p:txBody>
          <a:bodyPr wrap="square">
            <a:spAutoFit/>
          </a:bodyPr>
          <a:lstStyle/>
          <a:p>
            <a:pPr lvl="0">
              <a:buSzPct val="25000"/>
            </a:pPr>
            <a:r>
              <a:rPr lang="en-US" sz="1200" dirty="0"/>
              <a:t>Point 1 – Telework, technology, and relationships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Primary process for establishing relationships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Exacerbate tensions </a:t>
            </a:r>
          </a:p>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a:p>
            <a:pPr lvl="0">
              <a:buSzPct val="25000"/>
            </a:pPr>
            <a:r>
              <a:rPr lang="en-US" sz="1200" dirty="0"/>
              <a:t>Point 2 – Technology and boundaries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Contributes to complexity in managing privacy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Employee behaviors are investigated using </a:t>
            </a:r>
          </a:p>
          <a:p>
            <a:pPr marL="457200" lvl="1">
              <a:spcBef>
                <a:spcPts val="360"/>
              </a:spcBef>
              <a:buClr>
                <a:schemeClr val="dk1"/>
              </a:buClr>
              <a:buSzPct val="100000"/>
            </a:pPr>
            <a:r>
              <a:rPr lang="en-US" sz="1200" kern="1200" dirty="0">
                <a:solidFill>
                  <a:schemeClr val="dk1"/>
                </a:solidFill>
                <a:latin typeface="Arial" pitchFamily="34" charset="0"/>
                <a:ea typeface="Calibri"/>
                <a:cs typeface="Arial" pitchFamily="34" charset="0"/>
              </a:rPr>
              <a:t>   technology</a:t>
            </a:r>
          </a:p>
        </p:txBody>
      </p:sp>
      <p:pic>
        <p:nvPicPr>
          <p:cNvPr id="9" name="Picture 8">
            <a:extLst>
              <a:ext uri="{FF2B5EF4-FFF2-40B4-BE49-F238E27FC236}">
                <a16:creationId xmlns:a16="http://schemas.microsoft.com/office/drawing/2014/main" id="{D810D682-D2CC-6938-1BF4-38C8666434AA}"/>
              </a:ext>
            </a:extLst>
          </p:cNvPr>
          <p:cNvPicPr>
            <a:picLocks noChangeAspect="1"/>
          </p:cNvPicPr>
          <p:nvPr/>
        </p:nvPicPr>
        <p:blipFill>
          <a:blip r:embed="rId3"/>
          <a:stretch>
            <a:fillRect/>
          </a:stretch>
        </p:blipFill>
        <p:spPr>
          <a:xfrm>
            <a:off x="4341624" y="2498857"/>
            <a:ext cx="4572000" cy="4572000"/>
          </a:xfrm>
          <a:prstGeom prst="rect">
            <a:avLst/>
          </a:prstGeom>
        </p:spPr>
      </p:pic>
    </p:spTree>
    <p:extLst>
      <p:ext uri="{BB962C8B-B14F-4D97-AF65-F5344CB8AC3E}">
        <p14:creationId xmlns:p14="http://schemas.microsoft.com/office/powerpoint/2010/main" val="19883576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8" y="270387"/>
            <a:ext cx="7649602"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Increasing Interpersonal Effectiveness</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Shape 248">
            <a:extLst>
              <a:ext uri="{FF2B5EF4-FFF2-40B4-BE49-F238E27FC236}">
                <a16:creationId xmlns:a16="http://schemas.microsoft.com/office/drawing/2014/main" id="{932C864D-8196-3A92-71E2-B0AE8F76A892}"/>
              </a:ext>
            </a:extLst>
          </p:cNvPr>
          <p:cNvSpPr txBox="1">
            <a:spLocks/>
          </p:cNvSpPr>
          <p:nvPr/>
        </p:nvSpPr>
        <p:spPr>
          <a:xfrm>
            <a:off x="727075" y="2571750"/>
            <a:ext cx="10407650" cy="3554411"/>
          </a:xfrm>
          <a:prstGeom prst="rect">
            <a:avLst/>
          </a:prstGeom>
          <a:noFill/>
          <a:ln>
            <a:noFill/>
          </a:ln>
        </p:spPr>
        <p:txBody>
          <a:bodyPr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Clr>
                <a:schemeClr val="dk1"/>
              </a:buClr>
              <a:buFont typeface="Arial"/>
              <a:buNone/>
            </a:pPr>
            <a:endParaRPr lang="en-US" sz="3200">
              <a:solidFill>
                <a:schemeClr val="dk1"/>
              </a:solidFill>
              <a:latin typeface="Arial"/>
              <a:ea typeface="Arial"/>
              <a:cs typeface="Arial"/>
              <a:sym typeface="Arial"/>
            </a:endParaRPr>
          </a:p>
          <a:p>
            <a:pPr marL="0" indent="0">
              <a:lnSpc>
                <a:spcPct val="100000"/>
              </a:lnSpc>
              <a:spcBef>
                <a:spcPts val="640"/>
              </a:spcBef>
              <a:buClr>
                <a:schemeClr val="dk1"/>
              </a:buClr>
              <a:buSzPct val="25000"/>
              <a:buFont typeface="Arial"/>
              <a:buNone/>
            </a:pPr>
            <a:r>
              <a:rPr lang="en-US" sz="3200">
                <a:solidFill>
                  <a:schemeClr val="dk1"/>
                </a:solidFill>
                <a:latin typeface="Arial"/>
                <a:ea typeface="Arial"/>
                <a:cs typeface="Arial"/>
                <a:sym typeface="Arial"/>
              </a:rPr>
              <a:t>Objective 5.9 Relate valuing diversity to interpersonal effectiveness</a:t>
            </a:r>
            <a:endParaRPr lang="en-US" sz="3200"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2630347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257667"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5.9 Increasing Interpersonal Effectiveness (1 of 3)</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Rectangle 1">
            <a:extLst>
              <a:ext uri="{FF2B5EF4-FFF2-40B4-BE49-F238E27FC236}">
                <a16:creationId xmlns:a16="http://schemas.microsoft.com/office/drawing/2014/main" id="{66FFC714-2581-47BB-C0D7-24B0C7B4068E}"/>
              </a:ext>
            </a:extLst>
          </p:cNvPr>
          <p:cNvSpPr/>
          <p:nvPr/>
        </p:nvSpPr>
        <p:spPr>
          <a:xfrm>
            <a:off x="1157531" y="2537863"/>
            <a:ext cx="4572000" cy="2667397"/>
          </a:xfrm>
          <a:prstGeom prst="rect">
            <a:avLst/>
          </a:prstGeom>
        </p:spPr>
        <p:txBody>
          <a:bodyPr>
            <a:spAutoFit/>
          </a:bodyPr>
          <a:lstStyle/>
          <a:p>
            <a:pPr lvl="0">
              <a:buSzPct val="25000"/>
            </a:pPr>
            <a:r>
              <a:rPr lang="en-US" sz="1200" b="1" dirty="0"/>
              <a:t>Cultural Intelligence</a:t>
            </a:r>
          </a:p>
          <a:p>
            <a:pPr lvl="0">
              <a:buSzPct val="25000"/>
            </a:pPr>
            <a:endParaRPr lang="en-US" sz="1200" b="1" dirty="0"/>
          </a:p>
          <a:p>
            <a:pPr lvl="0">
              <a:buSzPct val="25000"/>
            </a:pPr>
            <a:r>
              <a:rPr lang="en-US" sz="1200" dirty="0"/>
              <a:t>Point 1 – Cultural intelligence</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Ability to understand individual’s </a:t>
            </a:r>
          </a:p>
          <a:p>
            <a:pPr marL="457200" lvl="1">
              <a:spcBef>
                <a:spcPts val="360"/>
              </a:spcBef>
              <a:buClr>
                <a:schemeClr val="dk1"/>
              </a:buClr>
              <a:buSzPct val="100000"/>
            </a:pPr>
            <a:r>
              <a:rPr lang="en-US" sz="1200" kern="1200" dirty="0">
                <a:solidFill>
                  <a:schemeClr val="dk1"/>
                </a:solidFill>
                <a:latin typeface="Arial" pitchFamily="34" charset="0"/>
                <a:ea typeface="Calibri"/>
                <a:cs typeface="Arial" pitchFamily="34" charset="0"/>
              </a:rPr>
              <a:t>  behaviors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Helps assess our reactions and responses</a:t>
            </a:r>
          </a:p>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a:p>
            <a:pPr lvl="0">
              <a:buSzPct val="25000"/>
            </a:pPr>
            <a:r>
              <a:rPr lang="en-US" sz="1200" dirty="0"/>
              <a:t>Point 2 – Classification according to people’s behaviors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Universally human</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Specific to an individual</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Rooted in culture</a:t>
            </a:r>
          </a:p>
        </p:txBody>
      </p:sp>
      <p:pic>
        <p:nvPicPr>
          <p:cNvPr id="8" name="Picture 7">
            <a:extLst>
              <a:ext uri="{FF2B5EF4-FFF2-40B4-BE49-F238E27FC236}">
                <a16:creationId xmlns:a16="http://schemas.microsoft.com/office/drawing/2014/main" id="{91834582-EB86-5A2A-6282-207583A1F9C0}"/>
              </a:ext>
            </a:extLst>
          </p:cNvPr>
          <p:cNvPicPr>
            <a:picLocks noChangeAspect="1"/>
          </p:cNvPicPr>
          <p:nvPr/>
        </p:nvPicPr>
        <p:blipFill>
          <a:blip r:embed="rId3"/>
          <a:stretch>
            <a:fillRect/>
          </a:stretch>
        </p:blipFill>
        <p:spPr>
          <a:xfrm>
            <a:off x="3204945" y="405306"/>
            <a:ext cx="6477000" cy="6477000"/>
          </a:xfrm>
          <a:prstGeom prst="rect">
            <a:avLst/>
          </a:prstGeom>
          <a:noFill/>
        </p:spPr>
      </p:pic>
      <p:pic>
        <p:nvPicPr>
          <p:cNvPr id="9" name="Picture 8">
            <a:extLst>
              <a:ext uri="{FF2B5EF4-FFF2-40B4-BE49-F238E27FC236}">
                <a16:creationId xmlns:a16="http://schemas.microsoft.com/office/drawing/2014/main" id="{9ED72E0E-65EE-55F3-58E5-29E873C3814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958109" y="793607"/>
            <a:ext cx="3048000" cy="3048000"/>
          </a:xfrm>
          <a:prstGeom prst="rect">
            <a:avLst/>
          </a:prstGeom>
        </p:spPr>
      </p:pic>
      <p:pic>
        <p:nvPicPr>
          <p:cNvPr id="11" name="Picture 10">
            <a:extLst>
              <a:ext uri="{FF2B5EF4-FFF2-40B4-BE49-F238E27FC236}">
                <a16:creationId xmlns:a16="http://schemas.microsoft.com/office/drawing/2014/main" id="{FD34918D-41B6-A7E4-5AF7-8FA7DA410D0A}"/>
              </a:ext>
            </a:extLst>
          </p:cNvPr>
          <p:cNvPicPr>
            <a:picLocks noChangeAspect="1"/>
          </p:cNvPicPr>
          <p:nvPr/>
        </p:nvPicPr>
        <p:blipFill>
          <a:blip r:embed="rId5"/>
          <a:stretch>
            <a:fillRect/>
          </a:stretch>
        </p:blipFill>
        <p:spPr>
          <a:xfrm>
            <a:off x="7189597" y="3160290"/>
            <a:ext cx="2816512" cy="1874261"/>
          </a:xfrm>
          <a:prstGeom prst="rect">
            <a:avLst/>
          </a:prstGeom>
          <a:ln>
            <a:noFill/>
          </a:ln>
          <a:effectLst>
            <a:softEdge rad="112500"/>
          </a:effectLst>
        </p:spPr>
      </p:pic>
    </p:spTree>
    <p:extLst>
      <p:ext uri="{BB962C8B-B14F-4D97-AF65-F5344CB8AC3E}">
        <p14:creationId xmlns:p14="http://schemas.microsoft.com/office/powerpoint/2010/main" val="2022803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634131" y="-27881"/>
            <a:ext cx="7906777" cy="954107"/>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5.9 Increasing Interpersonal</a:t>
            </a:r>
            <a:br>
              <a:rPr lang="ar-SA" dirty="0">
                <a:sym typeface="Arial"/>
              </a:rPr>
            </a:br>
            <a:r>
              <a:rPr lang="ar-SA" dirty="0">
                <a:sym typeface="Arial"/>
              </a:rPr>
              <a:t>     </a:t>
            </a:r>
            <a:r>
              <a:rPr lang="en-US" dirty="0">
                <a:sym typeface="Arial"/>
              </a:rPr>
              <a:t> Effectiveness (2 of 3)</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Rectangle 1">
            <a:extLst>
              <a:ext uri="{FF2B5EF4-FFF2-40B4-BE49-F238E27FC236}">
                <a16:creationId xmlns:a16="http://schemas.microsoft.com/office/drawing/2014/main" id="{3996584F-7A0A-ABFD-AC8E-226CABBCE8A3}"/>
              </a:ext>
            </a:extLst>
          </p:cNvPr>
          <p:cNvSpPr/>
          <p:nvPr/>
        </p:nvSpPr>
        <p:spPr>
          <a:xfrm>
            <a:off x="1752600" y="2022451"/>
            <a:ext cx="4572000" cy="1354217"/>
          </a:xfrm>
          <a:prstGeom prst="rect">
            <a:avLst/>
          </a:prstGeom>
        </p:spPr>
        <p:txBody>
          <a:bodyPr>
            <a:spAutoFit/>
          </a:bodyPr>
          <a:lstStyle/>
          <a:p>
            <a:pPr lvl="0">
              <a:buSzPct val="25000"/>
            </a:pPr>
            <a:r>
              <a:rPr lang="en-US" sz="1200" b="1" dirty="0"/>
              <a:t>Valuing Diversity</a:t>
            </a:r>
          </a:p>
          <a:p>
            <a:pPr lvl="0">
              <a:buSzPct val="25000"/>
            </a:pPr>
            <a:endParaRPr lang="en-US" sz="1200" b="1" dirty="0"/>
          </a:p>
          <a:p>
            <a:pPr lvl="0">
              <a:buSzPct val="25000"/>
            </a:pPr>
            <a:r>
              <a:rPr lang="en-US" sz="1200" dirty="0"/>
              <a:t>Point 1 – Valuing diversity</a:t>
            </a:r>
          </a:p>
          <a:p>
            <a:pPr marL="457200" lvl="1">
              <a:spcBef>
                <a:spcPts val="360"/>
              </a:spcBef>
              <a:buClr>
                <a:schemeClr val="dk1"/>
              </a:buClr>
              <a:buSzPct val="100000"/>
              <a:buFont typeface="Arial"/>
              <a:buChar char="•"/>
            </a:pPr>
            <a:r>
              <a:rPr lang="en-US" sz="1200" dirty="0"/>
              <a:t> </a:t>
            </a:r>
            <a:r>
              <a:rPr lang="en-US" sz="1200" kern="1200" dirty="0">
                <a:solidFill>
                  <a:schemeClr val="dk1"/>
                </a:solidFill>
                <a:latin typeface="Arial" pitchFamily="34" charset="0"/>
                <a:ea typeface="Calibri"/>
                <a:cs typeface="Arial" pitchFamily="34" charset="0"/>
              </a:rPr>
              <a:t>Accepting diversity in people and opinions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Understanding barriers </a:t>
            </a:r>
          </a:p>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p:txBody>
      </p:sp>
      <p:sp>
        <p:nvSpPr>
          <p:cNvPr id="8" name="Rectangle 7">
            <a:extLst>
              <a:ext uri="{FF2B5EF4-FFF2-40B4-BE49-F238E27FC236}">
                <a16:creationId xmlns:a16="http://schemas.microsoft.com/office/drawing/2014/main" id="{EB5D9275-CF62-8BC8-32A3-99E6C29FFB90}"/>
              </a:ext>
            </a:extLst>
          </p:cNvPr>
          <p:cNvSpPr/>
          <p:nvPr/>
        </p:nvSpPr>
        <p:spPr>
          <a:xfrm>
            <a:off x="7240412" y="4588868"/>
            <a:ext cx="2130775" cy="1815882"/>
          </a:xfrm>
          <a:prstGeom prst="rect">
            <a:avLst/>
          </a:prstGeom>
        </p:spPr>
        <p:txBody>
          <a:bodyPr wrap="none">
            <a:spAutoFit/>
          </a:bodyPr>
          <a:lstStyle/>
          <a:p>
            <a:pPr algn="r"/>
            <a:r>
              <a:rPr lang="en-US" dirty="0"/>
              <a:t>المفاهيم والمعتقدات المسبقة</a:t>
            </a:r>
          </a:p>
          <a:p>
            <a:pPr algn="r"/>
            <a:r>
              <a:rPr lang="ar" dirty="0"/>
              <a:t>التصورات مقابل السلوكيات الفعلية</a:t>
            </a:r>
            <a:endParaRPr lang="en-US" dirty="0"/>
          </a:p>
          <a:p>
            <a:pPr algn="r"/>
            <a:r>
              <a:rPr lang="ar" dirty="0"/>
              <a:t>الأفكار النمطية</a:t>
            </a:r>
            <a:endParaRPr lang="en-US" dirty="0"/>
          </a:p>
          <a:p>
            <a:pPr algn="r" rtl="1"/>
            <a:r>
              <a:rPr lang="ar" dirty="0"/>
              <a:t>التحيزات</a:t>
            </a:r>
            <a:endParaRPr lang="en-US" dirty="0"/>
          </a:p>
          <a:p>
            <a:pPr algn="r" rtl="1"/>
            <a:r>
              <a:rPr lang="ar" dirty="0"/>
              <a:t>الاختلافات الأسلوبية</a:t>
            </a:r>
            <a:endParaRPr lang="en-US" dirty="0"/>
          </a:p>
          <a:p>
            <a:pPr algn="r" rtl="1"/>
            <a:endParaRPr lang="ar" dirty="0"/>
          </a:p>
          <a:p>
            <a:pPr algn="r"/>
            <a:endParaRPr lang="en-US" dirty="0"/>
          </a:p>
          <a:p>
            <a:pPr algn="r"/>
            <a:endParaRPr lang="en-US" dirty="0"/>
          </a:p>
        </p:txBody>
      </p:sp>
      <p:sp>
        <p:nvSpPr>
          <p:cNvPr id="9" name="Rectangle 8">
            <a:extLst>
              <a:ext uri="{FF2B5EF4-FFF2-40B4-BE49-F238E27FC236}">
                <a16:creationId xmlns:a16="http://schemas.microsoft.com/office/drawing/2014/main" id="{1513775E-810F-2939-1BFC-F40BD4F45A76}"/>
              </a:ext>
            </a:extLst>
          </p:cNvPr>
          <p:cNvSpPr/>
          <p:nvPr/>
        </p:nvSpPr>
        <p:spPr>
          <a:xfrm>
            <a:off x="8153400" y="4100955"/>
            <a:ext cx="1114408" cy="307777"/>
          </a:xfrm>
          <a:prstGeom prst="rect">
            <a:avLst/>
          </a:prstGeom>
        </p:spPr>
        <p:txBody>
          <a:bodyPr wrap="none">
            <a:spAutoFit/>
          </a:bodyPr>
          <a:lstStyle/>
          <a:p>
            <a:r>
              <a:rPr lang="en-US" b="1" dirty="0"/>
              <a:t>تقدير الإختلافات</a:t>
            </a:r>
          </a:p>
        </p:txBody>
      </p:sp>
      <p:pic>
        <p:nvPicPr>
          <p:cNvPr id="11" name="Picture 10">
            <a:extLst>
              <a:ext uri="{FF2B5EF4-FFF2-40B4-BE49-F238E27FC236}">
                <a16:creationId xmlns:a16="http://schemas.microsoft.com/office/drawing/2014/main" id="{C99424A8-FE46-27D8-6CCD-0FEA3DDB4C38}"/>
              </a:ext>
            </a:extLst>
          </p:cNvPr>
          <p:cNvPicPr>
            <a:picLocks noChangeAspect="1"/>
          </p:cNvPicPr>
          <p:nvPr/>
        </p:nvPicPr>
        <p:blipFill>
          <a:blip r:embed="rId3"/>
          <a:stretch>
            <a:fillRect/>
          </a:stretch>
        </p:blipFill>
        <p:spPr>
          <a:xfrm>
            <a:off x="5228583" y="1249673"/>
            <a:ext cx="5363217" cy="2681609"/>
          </a:xfrm>
          <a:prstGeom prst="rect">
            <a:avLst/>
          </a:prstGeom>
        </p:spPr>
      </p:pic>
      <p:sp>
        <p:nvSpPr>
          <p:cNvPr id="12" name="Rectangle 11">
            <a:extLst>
              <a:ext uri="{FF2B5EF4-FFF2-40B4-BE49-F238E27FC236}">
                <a16:creationId xmlns:a16="http://schemas.microsoft.com/office/drawing/2014/main" id="{00CF5683-095E-8D71-F3F5-5F40A422FEEB}"/>
              </a:ext>
            </a:extLst>
          </p:cNvPr>
          <p:cNvSpPr/>
          <p:nvPr/>
        </p:nvSpPr>
        <p:spPr>
          <a:xfrm>
            <a:off x="2981178" y="4086887"/>
            <a:ext cx="4572000" cy="1641475"/>
          </a:xfrm>
          <a:prstGeom prst="rect">
            <a:avLst/>
          </a:prstGeom>
        </p:spPr>
        <p:txBody>
          <a:bodyPr>
            <a:spAutoFit/>
          </a:bodyPr>
          <a:lstStyle/>
          <a:p>
            <a:pPr lvl="0">
              <a:buSzPct val="25000"/>
            </a:pPr>
            <a:r>
              <a:rPr lang="en-US" sz="1200" dirty="0"/>
              <a:t>Point 2 – </a:t>
            </a:r>
            <a:r>
              <a:rPr lang="en-US" sz="1200" b="1" dirty="0"/>
              <a:t>Barriers and positive approaches</a:t>
            </a:r>
          </a:p>
          <a:p>
            <a:pPr lvl="0">
              <a:buSzPct val="25000"/>
            </a:pPr>
            <a:r>
              <a:rPr lang="en-US" sz="1200" dirty="0"/>
              <a:t>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Preconceptions and beliefs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Perceptions vs actual behaviors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Stereotypes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Prejudices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Stylistic differences</a:t>
            </a:r>
          </a:p>
        </p:txBody>
      </p:sp>
    </p:spTree>
    <p:extLst>
      <p:ext uri="{BB962C8B-B14F-4D97-AF65-F5344CB8AC3E}">
        <p14:creationId xmlns:p14="http://schemas.microsoft.com/office/powerpoint/2010/main" val="42566660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4161" y="1049421"/>
            <a:ext cx="11943678" cy="54084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89647" y="270387"/>
            <a:ext cx="8250103" cy="523220"/>
          </a:xfrm>
          <a:prstGeom prst="rect">
            <a:avLst/>
          </a:prstGeom>
          <a:noFill/>
        </p:spPr>
        <p:txBody>
          <a:bodyPr wrap="square" rtlCol="0">
            <a:spAutoFit/>
          </a:bodyPr>
          <a:lstStyle>
            <a:defPPr>
              <a:defRPr lang="en-US"/>
            </a:defPPr>
            <a:lvl1pPr>
              <a:defRPr sz="2800" b="1">
                <a:latin typeface="Times New Roman" panose="02020603050405020304" pitchFamily="18" charset="0"/>
                <a:cs typeface="Times New Roman" panose="02020603050405020304" pitchFamily="18" charset="0"/>
              </a:defRPr>
            </a:lvl1pPr>
          </a:lstStyle>
          <a:p>
            <a:r>
              <a:rPr lang="en-US" dirty="0">
                <a:sym typeface="Arial"/>
              </a:rPr>
              <a:t>5.9 Increasing Interpersonal Effectiveness (3 of 3)</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4161" y="299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35002" y="705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96032" y="32634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695050"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06109" y="-88998"/>
            <a:ext cx="2305141" cy="1076343"/>
          </a:xfrm>
          <a:prstGeom prst="rect">
            <a:avLst/>
          </a:prstGeom>
        </p:spPr>
      </p:pic>
      <p:sp>
        <p:nvSpPr>
          <p:cNvPr id="2" name="Rectangle 1">
            <a:extLst>
              <a:ext uri="{FF2B5EF4-FFF2-40B4-BE49-F238E27FC236}">
                <a16:creationId xmlns:a16="http://schemas.microsoft.com/office/drawing/2014/main" id="{769C04E7-1C54-92B3-AD82-AD0D3DFB1040}"/>
              </a:ext>
            </a:extLst>
          </p:cNvPr>
          <p:cNvSpPr/>
          <p:nvPr/>
        </p:nvSpPr>
        <p:spPr>
          <a:xfrm>
            <a:off x="5663527" y="1243159"/>
            <a:ext cx="4572000" cy="3139321"/>
          </a:xfrm>
          <a:prstGeom prst="rect">
            <a:avLst/>
          </a:prstGeom>
        </p:spPr>
        <p:txBody>
          <a:bodyPr>
            <a:spAutoFit/>
          </a:bodyPr>
          <a:lstStyle/>
          <a:p>
            <a:pPr lvl="0">
              <a:buSzPct val="25000"/>
            </a:pPr>
            <a:r>
              <a:rPr lang="en-US" sz="1200" b="1" dirty="0"/>
              <a:t>Personal Development: Active Listening and Descriptive Messages</a:t>
            </a:r>
          </a:p>
          <a:p>
            <a:pPr lvl="0">
              <a:buSzPct val="25000"/>
            </a:pPr>
            <a:endParaRPr lang="en-US" sz="1200" b="1" dirty="0"/>
          </a:p>
          <a:p>
            <a:pPr lvl="0">
              <a:buSzPct val="25000"/>
            </a:pPr>
            <a:r>
              <a:rPr lang="en-US" sz="1200" dirty="0"/>
              <a:t>Point 1 – Active listening</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Assign meaning</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Verify interpretations</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Our role in the communication process</a:t>
            </a:r>
          </a:p>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a:p>
            <a:pPr marL="457200" lvl="1">
              <a:spcBef>
                <a:spcPts val="360"/>
              </a:spcBef>
              <a:buClr>
                <a:schemeClr val="dk1"/>
              </a:buClr>
              <a:buSzPct val="100000"/>
            </a:pPr>
            <a:endParaRPr lang="en-US" sz="1200" kern="1200" dirty="0">
              <a:solidFill>
                <a:schemeClr val="dk1"/>
              </a:solidFill>
              <a:latin typeface="Arial" pitchFamily="34" charset="0"/>
              <a:ea typeface="Calibri"/>
              <a:cs typeface="Arial" pitchFamily="34" charset="0"/>
            </a:endParaRPr>
          </a:p>
          <a:p>
            <a:pPr lvl="0">
              <a:buSzPct val="25000"/>
            </a:pPr>
            <a:r>
              <a:rPr lang="en-US" sz="1200" dirty="0"/>
              <a:t>Point 2 – Descriptive messages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Accuracy</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Message ownership </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Descriptive language</a:t>
            </a:r>
          </a:p>
          <a:p>
            <a:pPr marL="457200" lvl="1">
              <a:spcBef>
                <a:spcPts val="360"/>
              </a:spcBef>
              <a:buClr>
                <a:schemeClr val="dk1"/>
              </a:buClr>
              <a:buSzPct val="100000"/>
              <a:buFont typeface="Arial"/>
              <a:buChar char="•"/>
            </a:pPr>
            <a:r>
              <a:rPr lang="en-US" sz="1200" kern="1200" dirty="0">
                <a:solidFill>
                  <a:schemeClr val="dk1"/>
                </a:solidFill>
                <a:latin typeface="Arial" pitchFamily="34" charset="0"/>
                <a:ea typeface="Calibri"/>
                <a:cs typeface="Arial" pitchFamily="34" charset="0"/>
              </a:rPr>
              <a:t> Combine message ownership with descriptive language</a:t>
            </a:r>
          </a:p>
        </p:txBody>
      </p:sp>
      <p:pic>
        <p:nvPicPr>
          <p:cNvPr id="8" name="Picture 7">
            <a:extLst>
              <a:ext uri="{FF2B5EF4-FFF2-40B4-BE49-F238E27FC236}">
                <a16:creationId xmlns:a16="http://schemas.microsoft.com/office/drawing/2014/main" id="{01A2731D-2977-A8AA-F691-5F68D93A045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423290" y="1395559"/>
            <a:ext cx="3857625" cy="4343400"/>
          </a:xfrm>
          <a:prstGeom prst="rect">
            <a:avLst/>
          </a:prstGeom>
          <a:ln w="127000" cap="sq">
            <a:solidFill>
              <a:srgbClr val="8E5A6D"/>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928496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642</TotalTime>
  <Words>2113</Words>
  <Application>Microsoft Office PowerPoint</Application>
  <PresentationFormat>Widescreen</PresentationFormat>
  <Paragraphs>448</Paragraphs>
  <Slides>35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Calibri</vt:lpstr>
      <vt:lpstr>Calibri Light</vt:lpstr>
      <vt:lpstr>Google Sans</vt:lpstr>
      <vt:lpstr>Helvetica</vt:lpstr>
      <vt:lpstr>Symbol</vt:lpstr>
      <vt:lpstr>Times New Roman</vt:lpstr>
      <vt:lpstr>Office Theme</vt:lpstr>
      <vt:lpstr>PowerPoint Presentation</vt:lpstr>
      <vt:lpstr>Shockley-Zalabak,  9e Update  Pamela S. Shockley-Zalabak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Mohamed Sayed</cp:lastModifiedBy>
  <cp:revision>21</cp:revision>
  <dcterms:created xsi:type="dcterms:W3CDTF">2023-04-29T09:08:23Z</dcterms:created>
  <dcterms:modified xsi:type="dcterms:W3CDTF">2024-07-12T22:20:19Z</dcterms:modified>
</cp:coreProperties>
</file>