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303" r:id="rId6"/>
    <p:sldId id="271" r:id="rId7"/>
    <p:sldId id="313" r:id="rId8"/>
    <p:sldId id="276" r:id="rId9"/>
    <p:sldId id="256" r:id="rId10"/>
    <p:sldId id="496" r:id="rId11"/>
    <p:sldId id="497" r:id="rId12"/>
    <p:sldId id="526" r:id="rId13"/>
    <p:sldId id="503" r:id="rId14"/>
    <p:sldId id="504" r:id="rId15"/>
    <p:sldId id="505" r:id="rId16"/>
    <p:sldId id="506" r:id="rId17"/>
    <p:sldId id="507" r:id="rId18"/>
    <p:sldId id="508" r:id="rId19"/>
    <p:sldId id="509" r:id="rId20"/>
    <p:sldId id="510" r:id="rId21"/>
    <p:sldId id="511" r:id="rId22"/>
    <p:sldId id="512" r:id="rId23"/>
    <p:sldId id="513" r:id="rId24"/>
    <p:sldId id="514" r:id="rId25"/>
    <p:sldId id="515" r:id="rId26"/>
    <p:sldId id="319" r:id="rId27"/>
    <p:sldId id="516" r:id="rId28"/>
    <p:sldId id="517" r:id="rId29"/>
    <p:sldId id="518" r:id="rId30"/>
    <p:sldId id="519" r:id="rId31"/>
    <p:sldId id="521" r:id="rId32"/>
    <p:sldId id="523" r:id="rId33"/>
    <p:sldId id="524" r:id="rId34"/>
    <p:sldId id="525" r:id="rId35"/>
    <p:sldId id="528" r:id="rId36"/>
    <p:sldId id="529" r:id="rId37"/>
    <p:sldId id="530" r:id="rId38"/>
    <p:sldId id="531" r:id="rId39"/>
    <p:sldId id="532" r:id="rId40"/>
    <p:sldId id="533" r:id="rId41"/>
    <p:sldId id="535" r:id="rId42"/>
    <p:sldId id="538" r:id="rId43"/>
    <p:sldId id="539" r:id="rId44"/>
    <p:sldId id="306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496"/>
            <p14:sldId id="497"/>
            <p14:sldId id="526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319"/>
            <p14:sldId id="516"/>
            <p14:sldId id="517"/>
            <p14:sldId id="518"/>
            <p14:sldId id="519"/>
            <p14:sldId id="521"/>
            <p14:sldId id="523"/>
            <p14:sldId id="524"/>
            <p14:sldId id="525"/>
            <p14:sldId id="528"/>
            <p14:sldId id="529"/>
            <p14:sldId id="530"/>
            <p14:sldId id="531"/>
            <p14:sldId id="532"/>
            <p14:sldId id="533"/>
            <p14:sldId id="535"/>
            <p14:sldId id="538"/>
            <p14:sldId id="539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3" autoAdjust="0"/>
    <p:restoredTop sz="94660"/>
  </p:normalViewPr>
  <p:slideViewPr>
    <p:cSldViewPr snapToGrid="0">
      <p:cViewPr varScale="1">
        <p:scale>
          <a:sx n="78" d="100"/>
          <a:sy n="78" d="100"/>
        </p:scale>
        <p:origin x="84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983818" y="3664523"/>
            <a:ext cx="5216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</a:t>
            </a:r>
            <a:r>
              <a:rPr lang="ar-EG" sz="2000" dirty="0">
                <a:latin typeface="Alexandria" charset="0"/>
                <a:cs typeface="Alexandria" charset="0"/>
              </a:rPr>
              <a:t> </a:t>
            </a:r>
            <a:r>
              <a:rPr lang="en-GB" b="1" dirty="0" err="1"/>
              <a:t>Mahitab</a:t>
            </a:r>
            <a:r>
              <a:rPr lang="en-GB" b="1" dirty="0"/>
              <a:t> </a:t>
            </a:r>
            <a:r>
              <a:rPr lang="en-GB" b="1" dirty="0" err="1"/>
              <a:t>ELrafii</a:t>
            </a:r>
            <a:r>
              <a:rPr lang="en-GB" b="1" dirty="0"/>
              <a:t> 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66256" y="58152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021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AE" dirty="0"/>
          </a:p>
          <a:p>
            <a:r>
              <a:rPr lang="en-GB" dirty="0"/>
              <a:t> </a:t>
            </a:r>
            <a:r>
              <a:rPr lang="en-GB" b="1" dirty="0"/>
              <a:t>Research Methods (RSC 701) 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738771" y="3393441"/>
            <a:ext cx="3021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AE" dirty="0"/>
          </a:p>
          <a:p>
            <a:r>
              <a:rPr lang="en-GB" dirty="0"/>
              <a:t> </a:t>
            </a:r>
            <a:r>
              <a:rPr lang="en-GB" b="1" dirty="0"/>
              <a:t>Research Methods (RSC 701) 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GB" sz="2800" b="1" dirty="0" err="1">
                <a:solidFill>
                  <a:srgbClr val="00B0F0"/>
                </a:solidFill>
              </a:rPr>
              <a:t>Mahitab</a:t>
            </a:r>
            <a:r>
              <a:rPr lang="en-GB" sz="2800" b="1" dirty="0">
                <a:solidFill>
                  <a:srgbClr val="00B0F0"/>
                </a:solidFill>
              </a:rPr>
              <a:t> </a:t>
            </a:r>
            <a:r>
              <a:rPr lang="en-GB" sz="2800" b="1" dirty="0" err="1">
                <a:solidFill>
                  <a:srgbClr val="00B0F0"/>
                </a:solidFill>
              </a:rPr>
              <a:t>ELrafii</a:t>
            </a:r>
            <a:r>
              <a:rPr lang="en-GB" sz="2800" b="1" dirty="0">
                <a:solidFill>
                  <a:srgbClr val="00B0F0"/>
                </a:solidFill>
              </a:rPr>
              <a:t> </a:t>
            </a:r>
            <a:endParaRPr lang="en-US" sz="28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39330"/>
            <a:ext cx="99364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758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/>
              <a:t>Lecture Content 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FACC86-72C6-47EA-C520-30E803B9F71F}"/>
              </a:ext>
            </a:extLst>
          </p:cNvPr>
          <p:cNvSpPr txBox="1"/>
          <p:nvPr/>
        </p:nvSpPr>
        <p:spPr>
          <a:xfrm>
            <a:off x="1312029" y="5133738"/>
            <a:ext cx="6626942" cy="1711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800" b="1" dirty="0"/>
              <a:t>Sources of Knowledge</a:t>
            </a:r>
            <a:endParaRPr lang="ar-EG" sz="1800" b="1" dirty="0"/>
          </a:p>
          <a:p>
            <a:pPr>
              <a:lnSpc>
                <a:spcPct val="150000"/>
              </a:lnSpc>
            </a:pPr>
            <a:r>
              <a:rPr lang="en-US" b="1" dirty="0"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b="1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EG" sz="1800" b="1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800" b="1" dirty="0">
              <a:cs typeface="Tajawal Medium" panose="000006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AE4528-83B6-81B6-387E-61FCE27A1EAE}"/>
              </a:ext>
            </a:extLst>
          </p:cNvPr>
          <p:cNvSpPr txBox="1"/>
          <p:nvPr/>
        </p:nvSpPr>
        <p:spPr>
          <a:xfrm>
            <a:off x="3778785" y="2150478"/>
            <a:ext cx="5563690" cy="4698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AE" sz="105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This Lecture will include the following points: </a:t>
            </a:r>
            <a:endParaRPr lang="en-GB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/>
              <a:t>A simple schematic representation of the research process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Sources of Knowledge</a:t>
            </a:r>
            <a:endParaRPr lang="en-US" sz="1400" b="1" dirty="0">
              <a:cs typeface="Tajawal Medium" panose="00000600000000000000" pitchFamily="2" charset="-78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1400" b="1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1400" b="1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ea typeface="Calibri" panose="020F0502020204030204" pitchFamily="34" charset="0"/>
                <a:cs typeface="Arial" panose="020B0604020202020204" pitchFamily="34" charset="0"/>
              </a:rPr>
              <a:t>Research Topic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How to Choose Research Topics?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How to Select A Research Title?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/>
              <a:t>What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 Purpose of a research proposal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How long is a research proposal?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Abstract and table of contents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Title page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03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7280" y="62455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8121" y="83822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1815" y="109187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50682" y="1110231"/>
            <a:ext cx="1054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</a:rPr>
              <a:t>A simple schematic representation of the research process</a:t>
            </a:r>
            <a:endParaRPr lang="en-US" sz="28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C754AFF-C07A-F3AD-E068-056AE5DE83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226" t="16666" r="38152" b="8066"/>
          <a:stretch/>
        </p:blipFill>
        <p:spPr>
          <a:xfrm>
            <a:off x="3020081" y="1790560"/>
            <a:ext cx="5384262" cy="45119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rial" panose="020B0604020202020204" pitchFamily="34" charset="0"/>
              </a:rPr>
              <a:t>Sources of Knowledge</a:t>
            </a:r>
            <a:endParaRPr lang="en-US" sz="24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400" dirty="0"/>
              <a:t>This lecture deals with the two major approaches of knowing the</a:t>
            </a:r>
            <a:r>
              <a:rPr lang="ar-EG" sz="2400" dirty="0"/>
              <a:t> </a:t>
            </a:r>
            <a:r>
              <a:rPr lang="en-US" sz="2400" dirty="0"/>
              <a:t>world: </a:t>
            </a:r>
            <a:endParaRPr lang="ar-EG" sz="2400" dirty="0"/>
          </a:p>
          <a:p>
            <a:endParaRPr lang="ar-EG" sz="2400" b="1" dirty="0"/>
          </a:p>
          <a:p>
            <a:r>
              <a:rPr lang="en-GB" sz="2400" dirty="0"/>
              <a:t>1- </a:t>
            </a:r>
            <a:r>
              <a:rPr lang="en-US" sz="2400" dirty="0"/>
              <a:t>Everyday experience and science. It answers questions like</a:t>
            </a:r>
            <a:r>
              <a:rPr lang="ar-EG" sz="2400" dirty="0"/>
              <a:t>  </a:t>
            </a:r>
            <a:r>
              <a:rPr lang="en-GB" sz="2400" dirty="0"/>
              <a:t>:</a:t>
            </a:r>
            <a:endParaRPr lang="ar-EG" sz="2400" dirty="0"/>
          </a:p>
          <a:p>
            <a:endParaRPr lang="ar-EG" sz="2400" b="1" dirty="0"/>
          </a:p>
          <a:p>
            <a:pPr marL="714375" indent="-444500" algn="just">
              <a:buFont typeface="+mj-lt"/>
              <a:buAutoNum type="alphaUcPeriod"/>
            </a:pPr>
            <a:r>
              <a:rPr lang="en-US" sz="2400" dirty="0"/>
              <a:t>what is the difference</a:t>
            </a:r>
            <a:r>
              <a:rPr lang="ar-EG" sz="2400" dirty="0"/>
              <a:t> </a:t>
            </a:r>
            <a:r>
              <a:rPr lang="en-US" sz="2400" dirty="0"/>
              <a:t>between common sense knowledge and</a:t>
            </a:r>
            <a:r>
              <a:rPr lang="ar-EG" sz="2400" dirty="0"/>
              <a:t> </a:t>
            </a:r>
            <a:r>
              <a:rPr lang="en-US" sz="2400" dirty="0"/>
              <a:t>science? </a:t>
            </a:r>
            <a:endParaRPr lang="ar-EG" sz="2400" dirty="0"/>
          </a:p>
          <a:p>
            <a:pPr marL="714375" indent="-444500" algn="just">
              <a:buFont typeface="+mj-lt"/>
              <a:buAutoNum type="alphaUcPeriod"/>
            </a:pPr>
            <a:r>
              <a:rPr lang="en-US" sz="2400" dirty="0"/>
              <a:t>Are they alike? What are the various forms of knowing?</a:t>
            </a:r>
            <a:endParaRPr lang="en-US" sz="2400" dirty="0">
              <a:latin typeface="ArialMT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0FE43-75F1-6EFC-F0B0-AEE63E560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2FECF54-BF6B-D400-A88A-4BC846736F3C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96E826C-8EDE-5DF6-5E10-EAE39C32A82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3A47D5-8484-126B-41FF-6DDB845204A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7A2EDF7-4430-A46F-7CA9-C046D446483E}"/>
              </a:ext>
            </a:extLst>
          </p:cNvPr>
          <p:cNvSpPr txBox="1"/>
          <p:nvPr/>
        </p:nvSpPr>
        <p:spPr>
          <a:xfrm>
            <a:off x="1675976" y="1468531"/>
            <a:ext cx="8417320" cy="3839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Everyday Experience as Sources of Knowledge</a:t>
            </a:r>
            <a:endParaRPr lang="en-GB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/>
              <a:t>As we live in this world and interact with our surrounding, we may be</a:t>
            </a:r>
            <a:r>
              <a:rPr lang="ar-EG" sz="2000" dirty="0"/>
              <a:t> </a:t>
            </a:r>
            <a:r>
              <a:rPr lang="en-US" sz="2000" dirty="0"/>
              <a:t>confronted with new ideas that may have important impact on our</a:t>
            </a:r>
            <a:r>
              <a:rPr lang="ar-EG" sz="2000" dirty="0"/>
              <a:t> </a:t>
            </a:r>
            <a:r>
              <a:rPr lang="en-US" sz="2000" dirty="0"/>
              <a:t>lives.</a:t>
            </a:r>
            <a:endParaRPr lang="ar-EG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We get access to this new information through our senses </a:t>
            </a:r>
            <a:r>
              <a:rPr lang="en-GB" sz="2000" dirty="0"/>
              <a:t>as t</a:t>
            </a:r>
            <a:r>
              <a:rPr lang="en-US" sz="2000" dirty="0"/>
              <a:t>he speed way of knowing something.</a:t>
            </a:r>
            <a:endParaRPr lang="ar-EG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This is what we call</a:t>
            </a:r>
            <a:r>
              <a:rPr lang="ar-EG" sz="2000" dirty="0"/>
              <a:t> </a:t>
            </a:r>
            <a:r>
              <a:rPr lang="en-US" sz="2000" dirty="0"/>
              <a:t>sensory knowledge.</a:t>
            </a:r>
            <a:endParaRPr lang="ar-EG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Reflecting on your own experiences, do you</a:t>
            </a:r>
            <a:r>
              <a:rPr lang="ar-EG" sz="2000" dirty="0"/>
              <a:t> </a:t>
            </a:r>
            <a:r>
              <a:rPr lang="en-US" sz="2000" dirty="0"/>
              <a:t>think your</a:t>
            </a:r>
            <a:r>
              <a:rPr lang="ar-EG" sz="2000" dirty="0"/>
              <a:t> </a:t>
            </a:r>
            <a:r>
              <a:rPr lang="en-US" sz="2000" dirty="0"/>
              <a:t>senses provide a perfect means of observation?</a:t>
            </a:r>
            <a:endParaRPr lang="en-GB" sz="20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E25E776-0D74-4ABB-94E7-F0961B13EB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265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4DB73-6228-98B8-F7A8-CFC96096C8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5A92CD6-161A-7173-014A-BA4D71C9B2A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9B0A0CC-D08A-D392-8706-E2F421F6A5E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5BF4B5-2555-4983-DCD2-3BF6F5527EF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BF3AA34-F8B2-B084-3FE9-DF92669806B9}"/>
              </a:ext>
            </a:extLst>
          </p:cNvPr>
          <p:cNvSpPr txBox="1"/>
          <p:nvPr/>
        </p:nvSpPr>
        <p:spPr>
          <a:xfrm>
            <a:off x="1665188" y="1468531"/>
            <a:ext cx="8417320" cy="3378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Scientific Method as a Source of Knowledge</a:t>
            </a:r>
            <a:endParaRPr lang="en-GB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sz="2000" dirty="0"/>
              <a:t>Science is a body of systematized knowledge. In the scientific method, ideas are evaluated and corrected through observing by means of our senses or measuring devices.</a:t>
            </a:r>
          </a:p>
          <a:p>
            <a:pPr algn="just">
              <a:lnSpc>
                <a:spcPct val="150000"/>
              </a:lnSpc>
            </a:pPr>
            <a:r>
              <a:rPr lang="en-GB" sz="2000" dirty="0"/>
              <a:t> In this case, science can be seen as a systematic and controlled extension of common sense - and using reason to compare various theoretical conceptualizations based on experience.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DB67663-58CB-2F53-2A8F-73D0718334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72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AF19E-D859-8E8E-BA17-28A4FF379E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56A7EF1-55E9-BDE5-E466-1C04F1E32A7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677B9B9-66AC-B84F-1325-9DADE1816F16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26E3CC-D524-5356-53B1-C97EBF7469B5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F5E4979-7C07-E9B8-9A89-A9637F050067}"/>
              </a:ext>
            </a:extLst>
          </p:cNvPr>
          <p:cNvSpPr txBox="1"/>
          <p:nvPr/>
        </p:nvSpPr>
        <p:spPr>
          <a:xfrm>
            <a:off x="1665188" y="1468531"/>
            <a:ext cx="8417320" cy="327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/>
              <a:t>One of the characteristics of science is a reliance on information that</a:t>
            </a:r>
            <a:r>
              <a:rPr lang="ar-EG" sz="2000" dirty="0"/>
              <a:t> </a:t>
            </a:r>
            <a:r>
              <a:rPr lang="en-US" sz="2000" dirty="0"/>
              <a:t>is verifiable through experience. 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That is, it must be possible for</a:t>
            </a:r>
            <a:r>
              <a:rPr lang="ar-EG" sz="2000" dirty="0"/>
              <a:t> </a:t>
            </a:r>
            <a:r>
              <a:rPr lang="en-US" sz="2000" dirty="0"/>
              <a:t>different people in</a:t>
            </a:r>
            <a:r>
              <a:rPr lang="ar-EG" sz="2000" dirty="0"/>
              <a:t> </a:t>
            </a:r>
            <a:r>
              <a:rPr lang="en-US" sz="2000" dirty="0"/>
              <a:t>different places and at different times using the</a:t>
            </a:r>
            <a:r>
              <a:rPr lang="ar-EG" sz="2000" dirty="0"/>
              <a:t> </a:t>
            </a:r>
            <a:r>
              <a:rPr lang="en-US" sz="2000" dirty="0"/>
              <a:t>same method to obtain comparable results.</a:t>
            </a:r>
            <a:endParaRPr lang="ar-EG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Science and common sense differ in terms of: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• The use of conceptual schemes and theoretical structures</a:t>
            </a:r>
            <a:r>
              <a:rPr lang="ar-EG" sz="2000" dirty="0"/>
              <a:t>.</a:t>
            </a:r>
            <a:endParaRPr lang="en-US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• The explanations of different observed phenomena</a:t>
            </a:r>
            <a:r>
              <a:rPr lang="ar-EG" sz="2000" dirty="0"/>
              <a:t>. </a:t>
            </a:r>
            <a:endParaRPr lang="en-GB" sz="20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04ADB4-3D29-8063-59FB-EA6DB46DBF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69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25273-97B7-4007-CA8D-4F222CA80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12984AF-C0B9-44F4-7BA2-3762DBC6F4E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2ABA618-C778-849D-F12A-3854E3E1893D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FC62A1-1F2D-343C-D3C5-E1FB805B9C1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864DE87-524E-652B-8414-59387C0BE304}"/>
              </a:ext>
            </a:extLst>
          </p:cNvPr>
          <p:cNvSpPr txBox="1"/>
          <p:nvPr/>
        </p:nvSpPr>
        <p:spPr>
          <a:xfrm>
            <a:off x="1665188" y="1561051"/>
            <a:ext cx="8417320" cy="3336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/>
              <a:t>The difference between common sense and science revolves around</a:t>
            </a:r>
            <a:r>
              <a:rPr lang="ar-EG" sz="2400" dirty="0"/>
              <a:t> </a:t>
            </a:r>
            <a:r>
              <a:rPr lang="en-US" sz="2400" dirty="0"/>
              <a:t>the concepts systematic and controlled. Scientists systematically</a:t>
            </a:r>
            <a:r>
              <a:rPr lang="ar-EG" sz="2400" dirty="0"/>
              <a:t> </a:t>
            </a:r>
            <a:r>
              <a:rPr lang="en-US" sz="2400" dirty="0"/>
              <a:t>build theoretical structure, test them for internal consistency, and</a:t>
            </a:r>
            <a:r>
              <a:rPr lang="ar-EG" sz="2400" dirty="0"/>
              <a:t> </a:t>
            </a:r>
            <a:r>
              <a:rPr lang="en-US" sz="2400" dirty="0"/>
              <a:t>Theory is the</a:t>
            </a:r>
            <a:r>
              <a:rPr lang="ar-EG" sz="2400" dirty="0"/>
              <a:t> </a:t>
            </a:r>
            <a:r>
              <a:rPr lang="en-US" sz="2400" dirty="0"/>
              <a:t>ultimate aim of</a:t>
            </a:r>
            <a:r>
              <a:rPr lang="ar-EG" sz="2400" dirty="0"/>
              <a:t> </a:t>
            </a:r>
            <a:r>
              <a:rPr lang="en-US" sz="2400" dirty="0"/>
              <a:t>science.</a:t>
            </a:r>
            <a:r>
              <a:rPr lang="ar-EG" sz="2400" dirty="0"/>
              <a:t> </a:t>
            </a:r>
            <a:r>
              <a:rPr lang="en-US" sz="2400" dirty="0"/>
              <a:t>Science only</a:t>
            </a:r>
            <a:r>
              <a:rPr lang="ar-EG" sz="2400" dirty="0"/>
              <a:t> </a:t>
            </a:r>
            <a:r>
              <a:rPr lang="en-US" sz="2400" dirty="0"/>
              <a:t>deals with</a:t>
            </a:r>
            <a:r>
              <a:rPr lang="ar-EG" sz="2400" dirty="0"/>
              <a:t> </a:t>
            </a:r>
            <a:r>
              <a:rPr lang="en-US" sz="2400" dirty="0"/>
              <a:t>testable ideas.</a:t>
            </a:r>
            <a:endParaRPr lang="ar-EG" sz="2400" dirty="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/>
              <a:t>The scientific method of knowing is the scientific research, and its</a:t>
            </a:r>
            <a:r>
              <a:rPr lang="ar-EG" sz="2400" dirty="0"/>
              <a:t> </a:t>
            </a:r>
            <a:r>
              <a:rPr lang="en-US" sz="2400" dirty="0"/>
              <a:t>goal is the discovery of regularities of nature and their</a:t>
            </a:r>
            <a:r>
              <a:rPr lang="ar-EG" sz="2400" dirty="0"/>
              <a:t> </a:t>
            </a:r>
            <a:r>
              <a:rPr lang="en-US" sz="2400" dirty="0"/>
              <a:t>representation</a:t>
            </a:r>
            <a:r>
              <a:rPr lang="ar-EG" sz="2400" dirty="0"/>
              <a:t> </a:t>
            </a:r>
            <a:r>
              <a:rPr lang="en-US" sz="2400" dirty="0"/>
              <a:t>in theories from which predictions can be</a:t>
            </a:r>
            <a:r>
              <a:rPr lang="ar-EG" sz="2400" dirty="0"/>
              <a:t> </a:t>
            </a:r>
            <a:r>
              <a:rPr lang="en-US" sz="2400" dirty="0"/>
              <a:t>made.</a:t>
            </a:r>
            <a:endParaRPr lang="ar-EG" sz="24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F326B17-FBC2-B9F0-7C18-2180F3F932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364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473CE-AE4D-66E4-39EA-51316FCDA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40F925A-EAB1-A8C7-4981-7819933C2F3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00E8AEA-2682-DE42-7839-5D7CD53E5EED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2F5184-E1C0-2214-84DD-7896F0C68B11}"/>
              </a:ext>
            </a:extLst>
          </p:cNvPr>
          <p:cNvSpPr/>
          <p:nvPr/>
        </p:nvSpPr>
        <p:spPr>
          <a:xfrm>
            <a:off x="1160206" y="1285191"/>
            <a:ext cx="9366606" cy="5261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A8ECB94-F0F1-94F7-5ED2-6BC86EAD0A3B}"/>
              </a:ext>
            </a:extLst>
          </p:cNvPr>
          <p:cNvSpPr txBox="1"/>
          <p:nvPr/>
        </p:nvSpPr>
        <p:spPr>
          <a:xfrm>
            <a:off x="1887340" y="736394"/>
            <a:ext cx="8417320" cy="5620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Process</a:t>
            </a:r>
            <a:endParaRPr lang="en-GB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/>
              <a:t>The steps in the scientific method guide researchers in planning,</a:t>
            </a:r>
            <a:r>
              <a:rPr lang="ar-EG" sz="2000" dirty="0"/>
              <a:t> </a:t>
            </a:r>
            <a:r>
              <a:rPr lang="en-US" sz="2000" dirty="0"/>
              <a:t>conducting, and interpreting research studies.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 Scientific research</a:t>
            </a:r>
            <a:r>
              <a:rPr lang="ar-EG" sz="2000" dirty="0"/>
              <a:t> </a:t>
            </a:r>
            <a:r>
              <a:rPr lang="en-US" sz="2000" dirty="0"/>
              <a:t>follows logical steps, which include: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 </a:t>
            </a:r>
            <a:r>
              <a:rPr lang="en-GB" sz="2000" dirty="0"/>
              <a:t>Identifying the problem.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Reviewing literature.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Setting research questions, objectives, and hypotheses.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Choosing the study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Deciding on the sample design.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Collecting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Processing and analyzing data.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000" dirty="0"/>
              <a:t>Writing the report.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2ED7374-5F2B-089B-867E-5584BC3EF4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125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40A2F8-45DA-32FE-2260-F83540300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2998150-050E-3011-7051-9264F7B066A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9D527FE-FF2C-9C76-8568-1C7BA0095A9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2F8596-AB60-DF27-3205-4A76C634F54A}"/>
              </a:ext>
            </a:extLst>
          </p:cNvPr>
          <p:cNvSpPr/>
          <p:nvPr/>
        </p:nvSpPr>
        <p:spPr>
          <a:xfrm>
            <a:off x="1130710" y="1285192"/>
            <a:ext cx="9396102" cy="44670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40B5535-C974-148C-D88F-CDA64E310910}"/>
              </a:ext>
            </a:extLst>
          </p:cNvPr>
          <p:cNvSpPr txBox="1"/>
          <p:nvPr/>
        </p:nvSpPr>
        <p:spPr>
          <a:xfrm>
            <a:off x="1665188" y="1195470"/>
            <a:ext cx="841732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Identifying the problem.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The first and most important step for identifying a problem is asking a question or identifying a need that arises as a result of curiosity and to which it becomes necessary to find an answer.</a:t>
            </a:r>
            <a:endParaRPr lang="en-GB" sz="2400" b="1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Reviewing literature.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A researcher needs to focus on the related studies and techniques for the research but creativity is not required to do the review of existing literature.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8D62D6-5E54-AF9A-EDE7-3A833169BB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336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7B52D2-246A-69F6-EA70-C130374A6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F74FC0C-0EE5-F20F-E9FC-43793C9A3B8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A39C613-0E04-6C73-9CB2-4EFEBF4F0A8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D666C2-6369-C543-7752-0AE9C8E2682D}"/>
              </a:ext>
            </a:extLst>
          </p:cNvPr>
          <p:cNvSpPr/>
          <p:nvPr/>
        </p:nvSpPr>
        <p:spPr>
          <a:xfrm>
            <a:off x="1032387" y="1081548"/>
            <a:ext cx="9494425" cy="46998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76B3BC4-17D0-C6D4-7144-0845ED2FA031}"/>
              </a:ext>
            </a:extLst>
          </p:cNvPr>
          <p:cNvSpPr txBox="1"/>
          <p:nvPr/>
        </p:nvSpPr>
        <p:spPr>
          <a:xfrm>
            <a:off x="1665188" y="1155869"/>
            <a:ext cx="8417320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/>
              <a:t> Conceptual framework: 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 After reviewing the related literature a researcher requires attentiveness and dedication for the conceptual understanding.</a:t>
            </a:r>
            <a:endParaRPr lang="en-GB" sz="2000" b="1" dirty="0"/>
          </a:p>
          <a:p>
            <a:pPr>
              <a:lnSpc>
                <a:spcPct val="150000"/>
              </a:lnSpc>
            </a:pPr>
            <a:r>
              <a:rPr lang="en-GB" sz="2000" b="1" dirty="0"/>
              <a:t>Formulating a Hypothesis: 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Hypotheses are single tentative guesses, good hunches – assumed for use in devising theory or planning experiments intended to be given a direct experimental test when possible”. </a:t>
            </a:r>
            <a:r>
              <a:rPr lang="en-GB" sz="2000" b="1" dirty="0"/>
              <a:t>While formulating hypothesis there is a desire to get the intellectual joy of doing some creative work, it involves creative thinking.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8486D4B-E67E-8584-4C47-A4AED2B817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7556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5EEA1-CD17-0227-241C-07CF70355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E4E36EA-F83A-66FA-5338-AEFBD15B8DE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553C4C4-2F6C-15C4-1C23-041228FD9B1C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35E202-73D8-A06C-7053-1219406FFEEA}"/>
              </a:ext>
            </a:extLst>
          </p:cNvPr>
          <p:cNvSpPr/>
          <p:nvPr/>
        </p:nvSpPr>
        <p:spPr>
          <a:xfrm>
            <a:off x="1042219" y="1285192"/>
            <a:ext cx="9484593" cy="50719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70701DA-B56A-312D-58DA-80F9D779D5FD}"/>
              </a:ext>
            </a:extLst>
          </p:cNvPr>
          <p:cNvSpPr txBox="1"/>
          <p:nvPr/>
        </p:nvSpPr>
        <p:spPr>
          <a:xfrm>
            <a:off x="1645277" y="1248623"/>
            <a:ext cx="8417320" cy="4656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/>
              <a:t>Identifying, Manipulating, and Controlling Variables: </a:t>
            </a:r>
            <a:r>
              <a:rPr lang="en-GB" sz="2000" dirty="0">
                <a:latin typeface="RobotoRegular"/>
              </a:rPr>
              <a:t>Variables are defined as those characteristics which are manipulated, controlled, and observed by the researcher. The study may have extraneous variables. </a:t>
            </a:r>
            <a:r>
              <a:rPr lang="en-GB" sz="2000" b="1" dirty="0">
                <a:latin typeface="RobotoRegular"/>
              </a:rPr>
              <a:t>So, the researcher needs to use the imagination skills to identify the most appropriate variables that can help in formulating and structuring the study.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/>
              <a:t>Formulating a Research Design: </a:t>
            </a:r>
            <a:r>
              <a:rPr lang="en-GB" sz="2000" dirty="0">
                <a:latin typeface="RobotoRegular"/>
              </a:rPr>
              <a:t>A research design may be regarded as the blueprint of those procedures which are adapted by the researcher for testing the relationship between the dependent variable and the independent variable.</a:t>
            </a:r>
            <a:endParaRPr lang="ar-EG" sz="20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1E93F9B-992A-BCFB-D704-FCBC0922E6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452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BF44A9-8E1C-426E-FE15-B37947FA0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3BF4324-B16E-3057-A00C-51A018018EB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B457A42-1093-03CF-457C-275752902705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197B5F-F48E-6218-C6CB-D6CC4A4FBDA5}"/>
              </a:ext>
            </a:extLst>
          </p:cNvPr>
          <p:cNvSpPr/>
          <p:nvPr/>
        </p:nvSpPr>
        <p:spPr>
          <a:xfrm>
            <a:off x="1071716" y="1285191"/>
            <a:ext cx="9455096" cy="52502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4ABDE6-1447-A3A2-EC9A-6190EB57D0BE}"/>
              </a:ext>
            </a:extLst>
          </p:cNvPr>
          <p:cNvSpPr txBox="1"/>
          <p:nvPr/>
        </p:nvSpPr>
        <p:spPr>
          <a:xfrm>
            <a:off x="1665188" y="1285192"/>
            <a:ext cx="8417320" cy="5120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/>
              <a:t>Constructing Devices for Observation and Measurement: </a:t>
            </a:r>
            <a:r>
              <a:rPr lang="en-GB" sz="2000" dirty="0"/>
              <a:t>When the research design has been formulated the next step is to construct or collect and choose appropriate tools of research for scientific observation and measurement.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/>
              <a:t>Sample Selection and Data Collection: </a:t>
            </a:r>
            <a:r>
              <a:rPr lang="en-GB" sz="2000" dirty="0"/>
              <a:t>After deciding the tools for the study the research one must also decide about the participants of the study for which purpose usually a small sample is drawn which represents the population.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 </a:t>
            </a:r>
            <a:r>
              <a:rPr lang="en-GB" sz="2000" b="1" dirty="0"/>
              <a:t>Data Analysis and Interpretation: </a:t>
            </a:r>
            <a:r>
              <a:rPr lang="en-GB" sz="2000" dirty="0"/>
              <a:t>After making observation the data collected are </a:t>
            </a:r>
            <a:r>
              <a:rPr lang="en-GB" sz="2000" dirty="0" err="1"/>
              <a:t>analyzed</a:t>
            </a:r>
            <a:r>
              <a:rPr lang="en-GB" sz="2000" dirty="0"/>
              <a:t> with the help of various quantitative and qualitative statistical techniques that requires no creativity.</a:t>
            </a:r>
            <a:endParaRPr lang="ar-EG" sz="20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D5E30C2-CE68-0CFD-00A6-F1868DB2B2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05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01DA0-2AE6-9CCD-485D-B44E1BCAF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E3044D9-0277-8635-6E0A-0E3EB0AFCB1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677BC3C-AD2B-1538-61AD-882897E65E4B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8BFA7F-9B0B-EA6A-E950-7668CB99E9B8}"/>
              </a:ext>
            </a:extLst>
          </p:cNvPr>
          <p:cNvSpPr/>
          <p:nvPr/>
        </p:nvSpPr>
        <p:spPr>
          <a:xfrm>
            <a:off x="1150374" y="1285191"/>
            <a:ext cx="9376438" cy="47749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14A11B5-8CBE-7D25-C159-E84358374C91}"/>
              </a:ext>
            </a:extLst>
          </p:cNvPr>
          <p:cNvSpPr txBox="1"/>
          <p:nvPr/>
        </p:nvSpPr>
        <p:spPr>
          <a:xfrm>
            <a:off x="1675976" y="1468531"/>
            <a:ext cx="841732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Before considering what literature to use in a project, first identify a topic to study and reflect on whether it is practical and useful to undertake the study.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The topic is the subject or subject matter of a proposed study, such as “Social media Platforms,” “Digital Media,” or “Online Journalism.”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 Describe the topic in a few words or in a short phrase.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 The topic  becomes the central idea to learn about or explore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DC62B9-F571-6727-A459-309F37DAA4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8D31C4-7A0D-0A3A-5D0E-2BEF03EE3BFB}"/>
              </a:ext>
            </a:extLst>
          </p:cNvPr>
          <p:cNvSpPr txBox="1"/>
          <p:nvPr/>
        </p:nvSpPr>
        <p:spPr>
          <a:xfrm>
            <a:off x="3584342" y="604983"/>
            <a:ext cx="6508954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>
              <a:lnSpc>
                <a:spcPct val="150000"/>
              </a:lnSpc>
            </a:pPr>
            <a:r>
              <a:rPr lang="en-GB" sz="2400" b="1" dirty="0">
                <a:latin typeface="Calibri,Bold"/>
              </a:rPr>
              <a:t>THE RESEARCH TOPIC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331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25611-1F9F-43EF-52FB-28865BDDA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BAC9F82-BA68-063E-87A3-851B744E104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E9D70FD-0F39-ACD5-C310-228F7E824495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C55368-A703-E6DD-AE2D-4076BD5A1B8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4506BF0-012D-0D7A-AFB8-1666F8A4FF31}"/>
              </a:ext>
            </a:extLst>
          </p:cNvPr>
          <p:cNvSpPr txBox="1"/>
          <p:nvPr/>
        </p:nvSpPr>
        <p:spPr>
          <a:xfrm>
            <a:off x="1675976" y="1468531"/>
            <a:ext cx="8417320" cy="31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>
                <a:solidFill>
                  <a:srgbClr val="1A1B1E"/>
                </a:solidFill>
                <a:latin typeface="Commissioner"/>
              </a:rPr>
              <a:t>A choice of your research topic ensures that the entire process of composing, writing, and proofreading will be pleasing.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1A1B1E"/>
                </a:solidFill>
                <a:latin typeface="Commissioner"/>
              </a:rPr>
              <a:t>The tree below illustrates the main steps to pick the best variant.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1A1B1E"/>
                </a:solidFill>
                <a:latin typeface="Commissioner"/>
              </a:rPr>
              <a:t>Follow it and come to an end with a good topic to write about.</a:t>
            </a:r>
            <a:endParaRPr lang="en-GB" sz="2400" dirty="0">
              <a:solidFill>
                <a:srgbClr val="0070C0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7954B6D-C3B7-1D5C-FFA1-364F3319A9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0ACB41-1DC2-B4AB-89BF-0C8DA35D9685}"/>
              </a:ext>
            </a:extLst>
          </p:cNvPr>
          <p:cNvSpPr txBox="1"/>
          <p:nvPr/>
        </p:nvSpPr>
        <p:spPr>
          <a:xfrm>
            <a:off x="4444181" y="817514"/>
            <a:ext cx="65089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latin typeface="Commissioner"/>
              </a:rPr>
              <a:t>How to Choose Research Topics?</a:t>
            </a:r>
          </a:p>
        </p:txBody>
      </p:sp>
    </p:spTree>
    <p:extLst>
      <p:ext uri="{BB962C8B-B14F-4D97-AF65-F5344CB8AC3E}">
        <p14:creationId xmlns:p14="http://schemas.microsoft.com/office/powerpoint/2010/main" val="3218571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6FE800-493D-CA1F-F483-CA08B866EC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A1A7B39-4ACF-9EA9-E7E5-D8AE32DD09A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F467D8C-1ABA-67FE-2D8A-63F1D286D39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808F95-D7D8-DB52-3BFF-8C291DA3BFAF}"/>
              </a:ext>
            </a:extLst>
          </p:cNvPr>
          <p:cNvSpPr/>
          <p:nvPr/>
        </p:nvSpPr>
        <p:spPr>
          <a:xfrm>
            <a:off x="1159251" y="1155869"/>
            <a:ext cx="9356773" cy="5493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E37E20B-8C2C-545D-8CDA-AC11D570E338}"/>
              </a:ext>
            </a:extLst>
          </p:cNvPr>
          <p:cNvSpPr txBox="1"/>
          <p:nvPr/>
        </p:nvSpPr>
        <p:spPr>
          <a:xfrm>
            <a:off x="1675976" y="1468531"/>
            <a:ext cx="8417320" cy="967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,Bold"/>
              </a:rPr>
              <a:t>THE RESEARCH TOPIC</a:t>
            </a:r>
            <a:endParaRPr lang="ar-EG" sz="2400" b="1" dirty="0">
              <a:latin typeface="Calibri,Bold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3DBB184-B41C-1CBA-1BE4-702F8A054E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2" descr="414 Fun Research Topics in 30+ Disciplines">
            <a:extLst>
              <a:ext uri="{FF2B5EF4-FFF2-40B4-BE49-F238E27FC236}">
                <a16:creationId xmlns:a16="http://schemas.microsoft.com/office/drawing/2014/main" id="{EAD471BE-D157-D84F-C6A3-13B35D0B8B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02"/>
          <a:stretch/>
        </p:blipFill>
        <p:spPr bwMode="auto">
          <a:xfrm>
            <a:off x="2852320" y="1952413"/>
            <a:ext cx="6331974" cy="443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29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6AD2A9-E975-BF59-C733-44DD1FFEF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104C8BF-CE27-B2FF-A350-B6457697D56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548BEF0-F1B2-E2CC-CB2A-1368BCFCF5E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EE9D84-4956-9E5C-14C4-79808CD67D0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63A0CBD-F5B2-E9DD-DF64-A5452492D7EF}"/>
              </a:ext>
            </a:extLst>
          </p:cNvPr>
          <p:cNvSpPr txBox="1"/>
          <p:nvPr/>
        </p:nvSpPr>
        <p:spPr>
          <a:xfrm>
            <a:off x="1665188" y="1488216"/>
            <a:ext cx="8428108" cy="2989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missioner"/>
              </a:rPr>
              <a:t>Interesting Topics to Research in media </a:t>
            </a:r>
            <a:endParaRPr lang="ar-EG" sz="2400" b="1" dirty="0">
              <a:latin typeface="Commissioner"/>
            </a:endParaRPr>
          </a:p>
          <a:p>
            <a:pPr algn="ctr"/>
            <a:endParaRPr lang="en-GB" sz="2400" b="1" dirty="0">
              <a:latin typeface="Commissioner"/>
            </a:endParaRP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Digital media and women's protection from violence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Electronic Journalism and Sports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Digital content industry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Editing of video and photos and its impact on audience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7B1A207-3A4D-11DE-E8C2-0788CF981A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3236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1CAB2-0AC5-A903-24F1-A4B0D79F6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1530C04-AA75-3763-4016-DC51FEEF62F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D5A09BA-2BB5-E27B-F6AB-F65D20E56D6C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BEDE33-7303-5FB1-9054-EAA55D81CBE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64A2BBE-9124-0B20-7CBE-58815DA64E25}"/>
              </a:ext>
            </a:extLst>
          </p:cNvPr>
          <p:cNvSpPr txBox="1"/>
          <p:nvPr/>
        </p:nvSpPr>
        <p:spPr>
          <a:xfrm>
            <a:off x="1675976" y="1468531"/>
            <a:ext cx="841732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There are several ways that researchers gain some insight into their topics when they are</a:t>
            </a:r>
            <a:r>
              <a:rPr lang="ar-EG" sz="2400" dirty="0"/>
              <a:t> </a:t>
            </a:r>
            <a:r>
              <a:rPr lang="en-US" sz="2400" dirty="0"/>
              <a:t>initially planning their research (my assumption is that the topic is chosen by the researcher</a:t>
            </a:r>
            <a:r>
              <a:rPr lang="ar-EG" sz="2400" dirty="0"/>
              <a:t> </a:t>
            </a:r>
            <a:r>
              <a:rPr lang="en-US" sz="2400" dirty="0"/>
              <a:t>and not by an adviser or committee member): One way is to draft a brief title to the study.</a:t>
            </a:r>
            <a:endParaRPr lang="ar-EG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 I am</a:t>
            </a:r>
            <a:r>
              <a:rPr lang="ar-EG" sz="2400" dirty="0"/>
              <a:t> </a:t>
            </a:r>
            <a:r>
              <a:rPr lang="en-US" sz="2400" dirty="0"/>
              <a:t>surprised at how often researchers fail to draft a title early in the development of their projects.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1171A82-EABC-76ED-DE41-CEE479B1AA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6627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19208-B643-E8EA-4AFB-2FA7CF6CB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0C363A0-EA67-FBC5-D1D4-C9B72212A20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9CD47F9-CF16-3D46-7171-CAA4749D22D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4894F6-2B39-4314-96C7-085A6235DAF7}"/>
              </a:ext>
            </a:extLst>
          </p:cNvPr>
          <p:cNvSpPr/>
          <p:nvPr/>
        </p:nvSpPr>
        <p:spPr>
          <a:xfrm>
            <a:off x="1071716" y="1285192"/>
            <a:ext cx="9455096" cy="53232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92EA1B0-AB25-2B2E-213F-AD8E8704370F}"/>
              </a:ext>
            </a:extLst>
          </p:cNvPr>
          <p:cNvSpPr txBox="1"/>
          <p:nvPr/>
        </p:nvSpPr>
        <p:spPr>
          <a:xfrm>
            <a:off x="1675976" y="1468531"/>
            <a:ext cx="841732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ff5"/>
              </a:rPr>
              <a:t>HOW TO SELECT A RESEARCH TOPIC?</a:t>
            </a:r>
            <a:endParaRPr lang="ar-EG" sz="2000" b="1" dirty="0">
              <a:latin typeface="ff5"/>
            </a:endParaRPr>
          </a:p>
          <a:p>
            <a:pPr>
              <a:lnSpc>
                <a:spcPct val="150000"/>
              </a:lnSpc>
            </a:pPr>
            <a:r>
              <a:rPr lang="en-GB" sz="2400" dirty="0"/>
              <a:t>The ability to develop a good research topic is an important skill. An instructor may assign you a specific topic, but most often instructors require you to select your own topic of interest. When deciding on a topic, there are a few things that you will need to do: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brainstorm for ideas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choose a topic that will enable you to read and understand the literature</a:t>
            </a:r>
          </a:p>
          <a:p>
            <a:pPr algn="ctr"/>
            <a:endParaRPr lang="en-GB" sz="20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C41FA0C-04F4-605F-C528-0FABF54D2C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18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10782B-39CE-6957-DFBA-A307C28AD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75780A1-6AEC-E0D5-1C72-438BF8C7758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4268B9A-BEBF-55A7-0ED1-FD64CA3632CE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2A0FC1-58A6-710E-DA07-B866C3C08F1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518F4FB-68F9-D8A5-6B69-7DF2EA72C0D1}"/>
              </a:ext>
            </a:extLst>
          </p:cNvPr>
          <p:cNvSpPr txBox="1"/>
          <p:nvPr/>
        </p:nvSpPr>
        <p:spPr>
          <a:xfrm>
            <a:off x="1675976" y="1468531"/>
            <a:ext cx="841732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Ensure that the topic is manageable and that material is available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Make a list of keywords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Be flexible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Define your topic as a focused research question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Research and read more about your topic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Formulate a thesis statement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F46295F-92B4-6093-7EDF-503D152646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7680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17602"/>
            <a:ext cx="2483250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8432" y="1018663"/>
            <a:ext cx="7646158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b="1" dirty="0">
                <a:solidFill>
                  <a:schemeClr val="accent5"/>
                </a:solidFill>
              </a:rPr>
              <a:t>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FC9579-C2D6-13C3-B38B-7791B347E0A1}"/>
              </a:ext>
            </a:extLst>
          </p:cNvPr>
          <p:cNvSpPr txBox="1"/>
          <p:nvPr/>
        </p:nvSpPr>
        <p:spPr>
          <a:xfrm>
            <a:off x="868431" y="1640372"/>
            <a:ext cx="707378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 aware that selecting a good topic may not be easy. It must be narrow and focused enough to be interesting, yet broad enough to find adequate information. </a:t>
            </a:r>
          </a:p>
          <a:p>
            <a:pPr algn="just"/>
            <a:endParaRPr lang="en-GB" sz="2800" dirty="0">
              <a:solidFill>
                <a:srgbClr val="000000"/>
              </a:solidFill>
              <a:latin typeface="ff4"/>
            </a:endParaRPr>
          </a:p>
          <a:p>
            <a:pPr algn="just"/>
            <a:r>
              <a:rPr lang="en-GB" sz="2800" b="0" i="0" dirty="0">
                <a:solidFill>
                  <a:srgbClr val="000000"/>
                </a:solidFill>
                <a:effectLst/>
                <a:latin typeface="ff4"/>
              </a:rPr>
              <a:t>Before selecting your topic, make sure you know what your final project should look like. Each class or instructor will likely require a different format or style of research project.</a:t>
            </a:r>
            <a:endParaRPr lang="en-GB" sz="2800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BC37CC95-EB1C-D37E-CA1B-A86116DB18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948E327-DDCD-64CD-AB46-4DE983380DD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10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D9EC7F-241C-68C4-9A90-235B88759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0829CFB-E730-A24B-4E8C-55A1897CCA0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D7520CE-6812-1AF1-377D-0F45E8BE1B46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C96A06-1101-F119-3DDA-A6270DBA23D4}"/>
              </a:ext>
            </a:extLst>
          </p:cNvPr>
          <p:cNvSpPr/>
          <p:nvPr/>
        </p:nvSpPr>
        <p:spPr>
          <a:xfrm>
            <a:off x="1423125" y="110185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68651B0-B63E-F072-33B6-E1B63635979F}"/>
              </a:ext>
            </a:extLst>
          </p:cNvPr>
          <p:cNvSpPr txBox="1"/>
          <p:nvPr/>
        </p:nvSpPr>
        <p:spPr>
          <a:xfrm>
            <a:off x="1675976" y="1468531"/>
            <a:ext cx="841732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ff5"/>
              </a:rPr>
              <a:t>HOW TO SELECT A RESEARCH Title?</a:t>
            </a:r>
            <a:endParaRPr lang="ar-EG" sz="2000" b="1" dirty="0">
              <a:latin typeface="ff5"/>
            </a:endParaRPr>
          </a:p>
          <a:p>
            <a:pPr algn="just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 The following parameters can be used to help you formulate a suitable research paper title: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purpose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 the type of the research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methods used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first aim of a title is to capture the reader’s attention and to draw his or her attention to the research problem being investigated.</a:t>
            </a:r>
            <a:endParaRPr lang="en-GB" sz="2000" dirty="0"/>
          </a:p>
          <a:p>
            <a:pPr algn="ctr"/>
            <a:endParaRPr lang="en-GB" sz="24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3CBA81A-5EFB-F1A3-B024-BAB15580A2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059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1267B7-30B8-B6D8-3587-AD108CA71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B0CD7CE-DCF1-9991-C0D5-8CF9C2EF3A2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23ED92-4D83-A038-71D4-FB0929FB30FB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6D5B65-C0E7-5FA5-4A83-7FB39CA4E3BA}"/>
              </a:ext>
            </a:extLst>
          </p:cNvPr>
          <p:cNvSpPr/>
          <p:nvPr/>
        </p:nvSpPr>
        <p:spPr>
          <a:xfrm>
            <a:off x="698090" y="1155868"/>
            <a:ext cx="9521528" cy="53924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9E755E7-AD8B-2F60-8E1B-7B7F91AE23FD}"/>
              </a:ext>
            </a:extLst>
          </p:cNvPr>
          <p:cNvSpPr txBox="1"/>
          <p:nvPr/>
        </p:nvSpPr>
        <p:spPr>
          <a:xfrm>
            <a:off x="1675976" y="1468531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21C5CE1-4D09-12ED-6B78-02A6597DF6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5C7447-053F-B0BA-0141-ED62C057D74F}"/>
              </a:ext>
            </a:extLst>
          </p:cNvPr>
          <p:cNvSpPr txBox="1"/>
          <p:nvPr/>
        </p:nvSpPr>
        <p:spPr>
          <a:xfrm>
            <a:off x="1840131" y="1358892"/>
            <a:ext cx="6508954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final title you submit to your professor is created after the research is complete so that the title accurately captures what was done.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The title should be developed early in the research process because it can help anchor the focus of the study in much the same way the research problem does.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ff4"/>
              </a:rPr>
              <a:t> Referring back to the working title can help you reorient yourself back to the main purpose of the study if you feel yourself drifting off on a tangent while writing.</a:t>
            </a:r>
          </a:p>
          <a:p>
            <a:r>
              <a:rPr lang="en-GB" sz="2400" b="0" i="0" u="none" strike="noStrike" baseline="0" dirty="0">
                <a:solidFill>
                  <a:srgbClr val="FFFFFF"/>
                </a:solidFill>
                <a:latin typeface="Calibri" panose="020F0502020204030204" pitchFamily="34" charset="0"/>
              </a:rPr>
              <a:t>n</a:t>
            </a:r>
            <a:endParaRPr lang="en-AE" sz="2400" dirty="0"/>
          </a:p>
        </p:txBody>
      </p:sp>
    </p:spTree>
    <p:extLst>
      <p:ext uri="{BB962C8B-B14F-4D97-AF65-F5344CB8AC3E}">
        <p14:creationId xmlns:p14="http://schemas.microsoft.com/office/powerpoint/2010/main" val="37569367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4E89D-7993-ED6B-FB18-8807B4D18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2198352-83B8-100E-992E-D149BF7E70F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79665CE-DC5D-C771-D897-ADBCA0DD3E2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DF4579-BADB-258D-88D3-593ECB3FDE34}"/>
              </a:ext>
            </a:extLst>
          </p:cNvPr>
          <p:cNvSpPr/>
          <p:nvPr/>
        </p:nvSpPr>
        <p:spPr>
          <a:xfrm>
            <a:off x="1002890" y="1285192"/>
            <a:ext cx="9523922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411E6F7-19D3-26C1-3F94-CB5ADB9C0248}"/>
              </a:ext>
            </a:extLst>
          </p:cNvPr>
          <p:cNvSpPr txBox="1"/>
          <p:nvPr/>
        </p:nvSpPr>
        <p:spPr>
          <a:xfrm>
            <a:off x="1639883" y="1285192"/>
            <a:ext cx="8428108" cy="502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1" dirty="0">
                <a:solidFill>
                  <a:srgbClr val="000000"/>
                </a:solidFill>
                <a:latin typeface="ff4"/>
              </a:rPr>
              <a:t> Effective titles in academic research papers have several characteristics: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Indicate accurately the subject and scope of the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Avoid using abbreviations.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Use words that create a positive impression and stimulate reader interest.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Use current nomenclature from the field of study.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Identify key variables, both dependent and independent.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May reveal how the paper will be organized.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A47175-071B-6551-9422-1E44596524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0918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F6A80-83F6-D4E9-0B8E-691A0759F2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3E54221-DCE7-EEA8-219A-C0ABCEC71CF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D3C4A-8A2A-4924-3BCA-580F281DC6C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5895CA-E26B-7A6F-930B-FF41315E64C6}"/>
              </a:ext>
            </a:extLst>
          </p:cNvPr>
          <p:cNvSpPr/>
          <p:nvPr/>
        </p:nvSpPr>
        <p:spPr>
          <a:xfrm>
            <a:off x="1160206" y="1285192"/>
            <a:ext cx="9366606" cy="48796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7A6593B-4445-C3FF-0926-50C518F14B9C}"/>
              </a:ext>
            </a:extLst>
          </p:cNvPr>
          <p:cNvSpPr txBox="1"/>
          <p:nvPr/>
        </p:nvSpPr>
        <p:spPr>
          <a:xfrm>
            <a:off x="1665188" y="1364257"/>
            <a:ext cx="8417320" cy="3820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dirty="0">
                <a:solidFill>
                  <a:srgbClr val="000000"/>
                </a:solidFill>
                <a:latin typeface="ff4"/>
              </a:rPr>
              <a:t> Effective titles in academic research papers have several characteristics: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Suggest a relationship between variables which supports the major hypothesis.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Is limited to 10 to 15 substantive words.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Do not include "study of," "analysis of" or similar constructions.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ff4"/>
              </a:rPr>
              <a:t>Titles are usually in the form of a phrase, but can also be in the form of a question.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24CBF18-68F8-8209-12DE-6AE876B39B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782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34896-1BF2-7E51-68ED-197F9E97C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5A60C2B-CCF6-E59F-BAC1-C3620B4838B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6CB5D6E-866F-3EEF-4EDE-4AF6EF10868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CA88E2-F3EF-ACED-52B8-EA50B26F4210}"/>
              </a:ext>
            </a:extLst>
          </p:cNvPr>
          <p:cNvSpPr/>
          <p:nvPr/>
        </p:nvSpPr>
        <p:spPr>
          <a:xfrm>
            <a:off x="923029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2A0F089-C21B-3AA6-4FC0-1B1E9ECFFAA2}"/>
              </a:ext>
            </a:extLst>
          </p:cNvPr>
          <p:cNvSpPr txBox="1"/>
          <p:nvPr/>
        </p:nvSpPr>
        <p:spPr>
          <a:xfrm>
            <a:off x="1675976" y="1468531"/>
            <a:ext cx="8417320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b="1" dirty="0">
                <a:solidFill>
                  <a:srgbClr val="000000"/>
                </a:solidFill>
                <a:latin typeface="ff4"/>
              </a:rPr>
              <a:t>Effective titles in academic research papers have several characteristics: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ff4"/>
              </a:rPr>
              <a:t>Use correct grammar and capitalization with all first words and last words capitalized, including the first word of a subtitle. All nouns,  pronouns, verbs, adjectives, and adverbs that appear between the first and last words of the title are also capitalized.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ff4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ff4"/>
              </a:rPr>
              <a:t>In academic papers, rarely is a title followed by an exclamation mark. However, a title or subtitle can be in the form of a question.</a:t>
            </a:r>
            <a:endParaRPr lang="en-GB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5309F76-38B8-2A41-DACC-E5569BC9DE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352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12CE0-3478-E501-FFAC-9E576A14E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72DC9F7-555E-5758-2199-493AD5AE256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74B74D-0635-6787-9CB1-5C2A015A157B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BFCC12-E93F-7535-EB63-2D3F773BFBD0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59D033-C293-0404-158A-4FC83CA85127}"/>
              </a:ext>
            </a:extLst>
          </p:cNvPr>
          <p:cNvSpPr txBox="1"/>
          <p:nvPr/>
        </p:nvSpPr>
        <p:spPr>
          <a:xfrm>
            <a:off x="1665188" y="1155869"/>
            <a:ext cx="8428108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/>
              <a:t>Examples of why you may include a subtitle in social science research papers: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Explains or provide additional context.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Adds substance to a literary, provocative, or imaginative title.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geographic scope of the research.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Qualifies the temporal scope of the research.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Focuses on investigating the ideas, theories, or work of a particular individual.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B804BF6-9CAB-8E87-A744-9340ABD69C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407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42D86-1370-F37C-D0DD-5B7298CC1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685566E-2936-F0A3-05CF-C16601D4EA4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C7FF3BE-D517-8E48-EAF4-E68C6905BD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FC4054-E851-9CC4-5F23-137234E788CB}"/>
              </a:ext>
            </a:extLst>
          </p:cNvPr>
          <p:cNvSpPr/>
          <p:nvPr/>
        </p:nvSpPr>
        <p:spPr>
          <a:xfrm>
            <a:off x="1101213" y="1285192"/>
            <a:ext cx="9425599" cy="4707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AA3D304-FC42-2446-B297-49B045AB753B}"/>
              </a:ext>
            </a:extLst>
          </p:cNvPr>
          <p:cNvSpPr txBox="1"/>
          <p:nvPr/>
        </p:nvSpPr>
        <p:spPr>
          <a:xfrm>
            <a:off x="1675976" y="1468531"/>
            <a:ext cx="8417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rialMT"/>
              </a:rPr>
              <a:t>What is a research proposal?</a:t>
            </a:r>
            <a:endParaRPr lang="ar-EG" sz="2400" b="1" dirty="0">
              <a:latin typeface="ArialMT"/>
            </a:endParaRPr>
          </a:p>
          <a:p>
            <a:pPr algn="just">
              <a:lnSpc>
                <a:spcPct val="150000"/>
              </a:lnSpc>
            </a:pPr>
            <a:r>
              <a:rPr lang="en-GB" sz="2000" dirty="0"/>
              <a:t>A research proposal describes what you will investigate, why it’s important, and how you will do the research. The format of a research proposal varies between fields, but most proposals should contain at least these elements: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Cover page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Literature review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Research design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000" b="1" dirty="0"/>
              <a:t>Reference list</a:t>
            </a:r>
          </a:p>
          <a:p>
            <a:endParaRPr lang="en-GB" sz="24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8A1E6CB-C13D-B2A7-1654-86ACD4D361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710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1B960-D32C-8F1C-1511-1E888A628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6B6D356-4A75-9CE7-4729-2A24EC1E1E9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6B5C3FB-495A-0690-6B7E-7520C7B71FB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596021-8AFC-0262-0B2D-0E7D13D21981}"/>
              </a:ext>
            </a:extLst>
          </p:cNvPr>
          <p:cNvSpPr/>
          <p:nvPr/>
        </p:nvSpPr>
        <p:spPr>
          <a:xfrm>
            <a:off x="1189702" y="1285191"/>
            <a:ext cx="9337109" cy="46765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256F8A1-D980-9E18-51C0-9D803A710AD2}"/>
              </a:ext>
            </a:extLst>
          </p:cNvPr>
          <p:cNvSpPr txBox="1"/>
          <p:nvPr/>
        </p:nvSpPr>
        <p:spPr>
          <a:xfrm>
            <a:off x="1645277" y="1285192"/>
            <a:ext cx="8417320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Purpose of a research proposal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Title page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Introduction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Literature review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Research design and methods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Implications and contribution to knowledge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8FEC02E-EE05-7364-17EF-C0C041288B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9092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63FAAE-8622-C140-D52C-B97373105F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7B551B2-217D-B332-89CC-F8F4112E5B7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54BCB5-258C-B928-C1EF-5B105947026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098EF5-11A9-C11E-09ED-53F86FB7FB90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722711C-2225-5023-5E73-972A59F57072}"/>
              </a:ext>
            </a:extLst>
          </p:cNvPr>
          <p:cNvSpPr txBox="1"/>
          <p:nvPr/>
        </p:nvSpPr>
        <p:spPr>
          <a:xfrm>
            <a:off x="1645277" y="1665177"/>
            <a:ext cx="8417320" cy="225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Table of contents: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Reference list or bibliography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Research schedule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Revisions and Proofreading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B18ED6-838E-31C5-5D65-A6FBDD5CBB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6391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9BB9C-41B2-DE19-505C-D2FDC342B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ADD3DB2-DDE8-54FC-0804-39B9719B43A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143A32B-50F0-E2A3-5A79-0F335731600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4A99D3-DE19-1549-8938-3040B6CC2F5B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7C5BB65-E795-BFD3-DD6B-0D9CD3EC4110}"/>
              </a:ext>
            </a:extLst>
          </p:cNvPr>
          <p:cNvSpPr txBox="1"/>
          <p:nvPr/>
        </p:nvSpPr>
        <p:spPr>
          <a:xfrm>
            <a:off x="1435509" y="1757141"/>
            <a:ext cx="879543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Academics often have to write research proposals to get funding for their projects. As a student, you might have to write a research proposal as part of a grad school application, or you might need to submit one before you start writing your thesis or dissertation.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All research proposals are designed to persuade someone—such as a funding body, educational institution, or supervisor—that your project is worthwhile.</a:t>
            </a:r>
          </a:p>
          <a:p>
            <a:pPr algn="ctr"/>
            <a:endParaRPr lang="en-GB" sz="2400" b="1" dirty="0">
              <a:latin typeface="ArialMT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ACBE030-E7C5-CD15-B286-9AD19B2BB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E9B1F03-5A3E-731A-DAD1-8702974092F6}"/>
              </a:ext>
            </a:extLst>
          </p:cNvPr>
          <p:cNvSpPr txBox="1"/>
          <p:nvPr/>
        </p:nvSpPr>
        <p:spPr>
          <a:xfrm>
            <a:off x="2578751" y="731239"/>
            <a:ext cx="65089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latin typeface="ArialMT"/>
              </a:rPr>
              <a:t> Purpose of a research proposal</a:t>
            </a:r>
            <a:endParaRPr lang="ar-EG" sz="2000" b="1" dirty="0"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23444854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BCC13-1C94-0ED5-9A58-4CE50FCCD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E1110B4-0C80-468D-BEBB-A094F67BBDD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16D7E12-ECB5-0C29-F6AB-637F7F79E70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370339-3EAF-28FB-68FC-0C65F430B4AB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C1ECEDC-C0F2-531D-6BBD-4DC2D3A6CAA3}"/>
              </a:ext>
            </a:extLst>
          </p:cNvPr>
          <p:cNvSpPr txBox="1"/>
          <p:nvPr/>
        </p:nvSpPr>
        <p:spPr>
          <a:xfrm>
            <a:off x="1517458" y="1534543"/>
            <a:ext cx="8417320" cy="326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Research proposal aims</a:t>
            </a:r>
          </a:p>
          <a:p>
            <a:pPr algn="just">
              <a:lnSpc>
                <a:spcPct val="150000"/>
              </a:lnSpc>
            </a:pPr>
            <a:r>
              <a:rPr lang="en-GB" sz="2000" b="1" dirty="0">
                <a:latin typeface="ArialMT"/>
              </a:rPr>
              <a:t>Relevance:	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Convince the reader that your project is interesting, original, and important</a:t>
            </a:r>
          </a:p>
          <a:p>
            <a:pPr algn="just">
              <a:lnSpc>
                <a:spcPct val="150000"/>
              </a:lnSpc>
            </a:pPr>
            <a:r>
              <a:rPr lang="en-GB" sz="2000" b="1" dirty="0">
                <a:latin typeface="ArialMT"/>
              </a:rPr>
              <a:t>Context:	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Show that you are familiar with the field, you understand the current state of research on the topic, and your ideas have a strong academic basis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347A84-8A2E-D35D-A145-51F977B636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1744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006221-1F91-FF9F-6198-9349BCFD1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A940EE2-F961-17E4-E4EF-7FD8BC56673C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0EE7F3A-5606-D696-3CB1-1CEBA6AC325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9F1F7E-9C3A-807C-DFAA-9EBED1C97E0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FC1A3E8-A8EE-B3E7-D795-9C7AD6E4D812}"/>
              </a:ext>
            </a:extLst>
          </p:cNvPr>
          <p:cNvSpPr txBox="1"/>
          <p:nvPr/>
        </p:nvSpPr>
        <p:spPr>
          <a:xfrm>
            <a:off x="1675976" y="1468531"/>
            <a:ext cx="8417320" cy="326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dirty="0">
                <a:latin typeface="ArialMT"/>
              </a:rPr>
              <a:t>Approach: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Make a case for your methodology, showing that you have carefully thought about the data, tools and procedures you will need to conduct the research</a:t>
            </a:r>
          </a:p>
          <a:p>
            <a:pPr algn="just">
              <a:lnSpc>
                <a:spcPct val="150000"/>
              </a:lnSpc>
            </a:pPr>
            <a:r>
              <a:rPr lang="en-GB" sz="2000" b="1" dirty="0">
                <a:latin typeface="ArialMT"/>
              </a:rPr>
              <a:t>Feasibility: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MT"/>
              </a:rPr>
              <a:t>Confirm that the project is possible within the practical constraints of the programme, institution or funding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DA48F1F-41D3-001A-3D3E-F9D527FC77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4907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79238-3166-F716-9AA8-EB21368CC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609322B-4B23-C45D-91A2-289D2E7FD69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B9E8F09-BE7E-E116-4AE7-9C2999A9799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B44C58-92C0-9E30-385F-7D0411896D3B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ArialMT"/>
              </a:rPr>
              <a:t>The length of a research proposal varies dramatically. A bachelor’s or master’s thesis proposal can be just a few pages, while proposals for Ph.D. dissertations and research funding are often very long and detailed.</a:t>
            </a:r>
          </a:p>
          <a:p>
            <a:pPr algn="just">
              <a:lnSpc>
                <a:spcPct val="150000"/>
              </a:lnSpc>
            </a:pPr>
            <a:endParaRPr lang="en-GB" dirty="0">
              <a:solidFill>
                <a:schemeClr val="tx1"/>
              </a:solidFill>
              <a:latin typeface="ArialMT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ArialMT"/>
              </a:rPr>
              <a:t>Although you write it before you begin the research, the proposal’s structure usually looks like a shorter version of a thesis or dissertation (but without the results and discussion sections).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52E84B9-12DC-711D-8A68-6F25E2ED0230}"/>
              </a:ext>
            </a:extLst>
          </p:cNvPr>
          <p:cNvSpPr txBox="1"/>
          <p:nvPr/>
        </p:nvSpPr>
        <p:spPr>
          <a:xfrm>
            <a:off x="1181062" y="590041"/>
            <a:ext cx="9621289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latin typeface="ArialMT"/>
              </a:rPr>
              <a:t>How long is a research proposal?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7467CD1-D556-EFC2-A3ED-EBF86D31D3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4292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609FC-9007-38D1-4246-24DE031333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D04067-8C70-9203-5E00-DF86DB86F7B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943BB7C-CB53-27DC-BDD9-7D26C94164A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70871A-E1E4-44A1-1901-994D80BE8F66}"/>
              </a:ext>
            </a:extLst>
          </p:cNvPr>
          <p:cNvSpPr/>
          <p:nvPr/>
        </p:nvSpPr>
        <p:spPr>
          <a:xfrm>
            <a:off x="1247899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ArialMT"/>
              </a:rPr>
              <a:t>Like your dissertation or thesis, the proposal will usually have a title page that includes: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MT"/>
              </a:rPr>
              <a:t>The proposed title of your project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MT"/>
              </a:rPr>
              <a:t>Your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MT"/>
              </a:rPr>
              <a:t>Your supervisor’s name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ArialMT"/>
              </a:rPr>
              <a:t>The institution and department</a:t>
            </a:r>
          </a:p>
          <a:p>
            <a:pPr algn="just">
              <a:lnSpc>
                <a:spcPct val="150000"/>
              </a:lnSpc>
            </a:pPr>
            <a:endParaRPr lang="en-GB" dirty="0">
              <a:solidFill>
                <a:schemeClr val="tx1"/>
              </a:solidFill>
              <a:latin typeface="ArialMT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ArialMT"/>
              </a:rPr>
              <a:t>Check with the department or funding body to see if there are any specific formatting requirements.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413FFD4-C007-9052-EE08-D45638616FE8}"/>
              </a:ext>
            </a:extLst>
          </p:cNvPr>
          <p:cNvSpPr txBox="1"/>
          <p:nvPr/>
        </p:nvSpPr>
        <p:spPr>
          <a:xfrm>
            <a:off x="1598351" y="663920"/>
            <a:ext cx="896348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latin typeface="ArialMT"/>
              </a:rPr>
              <a:t>Title page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0163619-0F14-10A8-95F8-EF1251CD78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946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65C19-8230-13B0-C5F3-36DAC7C76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F3804B4-5183-151B-DAF8-90B89C4F588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BE58DCF-7287-B83F-CC9F-89017D42D82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2355CA-0EBC-9EFD-1221-06A3AB1711F2}"/>
              </a:ext>
            </a:extLst>
          </p:cNvPr>
          <p:cNvSpPr/>
          <p:nvPr/>
        </p:nvSpPr>
        <p:spPr>
          <a:xfrm>
            <a:off x="1032387" y="952843"/>
            <a:ext cx="9559065" cy="5615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01EAF26-9525-0209-3B5A-858E692390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2" descr="Research Proposal Title Page | Templates at allbusinesstemplates.com">
            <a:extLst>
              <a:ext uri="{FF2B5EF4-FFF2-40B4-BE49-F238E27FC236}">
                <a16:creationId xmlns:a16="http://schemas.microsoft.com/office/drawing/2014/main" id="{2C3C1FCC-A5FB-768D-BC43-C8C11E070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178" y="1085325"/>
            <a:ext cx="5981735" cy="52717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2972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995D7-A8C6-6C3F-8BCB-C7746F9DE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ADFE678-D562-5169-52B1-7B4A7F47744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0A6D81E-4870-A1C7-4E0E-3245EF7A657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2F7836C-13D7-F5D2-B10A-CCB679B13C12}"/>
              </a:ext>
            </a:extLst>
          </p:cNvPr>
          <p:cNvSpPr/>
          <p:nvPr/>
        </p:nvSpPr>
        <p:spPr>
          <a:xfrm>
            <a:off x="914400" y="1709979"/>
            <a:ext cx="9679249" cy="38628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2800" dirty="0">
                <a:solidFill>
                  <a:schemeClr val="tx1"/>
                </a:solidFill>
              </a:rPr>
              <a:t>If your proposal is very long, you might also have to include an abstract and a table of contents to help the reader navigate the document.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04557DD-8655-B6D8-5142-5DB7C09A6EEB}"/>
              </a:ext>
            </a:extLst>
          </p:cNvPr>
          <p:cNvSpPr txBox="1"/>
          <p:nvPr/>
        </p:nvSpPr>
        <p:spPr>
          <a:xfrm>
            <a:off x="1598351" y="663920"/>
            <a:ext cx="896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Abstract and table of contents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754EBCA-DCA7-3AD6-BC14-999CEE4E96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6631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5E7F53-13D6-6E94-6D8D-060F677A0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692F23F-561C-4002-B8E7-C1B45DD6FB3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DBD5F87-C4DD-46C4-4A72-091464FD6B7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0F575E-138C-1D33-C407-94C9DFA20611}"/>
              </a:ext>
            </a:extLst>
          </p:cNvPr>
          <p:cNvSpPr/>
          <p:nvPr/>
        </p:nvSpPr>
        <p:spPr>
          <a:xfrm>
            <a:off x="914400" y="1709979"/>
            <a:ext cx="9679249" cy="38628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2800" dirty="0">
                <a:solidFill>
                  <a:schemeClr val="tx1"/>
                </a:solidFill>
              </a:rPr>
              <a:t>The first part of your proposal is the initial pitch for your project, so make sure it succinctly explains what you want to do and why. It should: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Introduce the topic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Give background and context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Outline your problem statement and research question(s)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Some important questions to guide your introduction include: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423AB3C-9EA4-DB0C-A9C3-B2C1E15F38BF}"/>
              </a:ext>
            </a:extLst>
          </p:cNvPr>
          <p:cNvSpPr txBox="1"/>
          <p:nvPr/>
        </p:nvSpPr>
        <p:spPr>
          <a:xfrm>
            <a:off x="1598351" y="663920"/>
            <a:ext cx="8963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 Introduction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8F55DBF-DB01-7072-E211-8E7E92661E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5211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968" y="708328"/>
            <a:ext cx="5540575" cy="60701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561056" y="858326"/>
            <a:ext cx="4880077" cy="5035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dirty="0"/>
              <a:t>Who has an interest in the topic (e.g. scientists, practitioners, policymakers, particular members of society)?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How much is already known about the problem?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What is missing from current knowledge?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What new insights will your research contribute?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Why is this research worth doing?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If your proposal is very long, you might include separate sections with more detailed information on the background and context, problem statement, aims and objectives, and importance of the research.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07eaf5f1eaebab2c6f15aa49b4c11df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32bd5ce536fce1bea629d05c7f59d49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2006/documentManagement/types"/>
    <ds:schemaRef ds:uri="http://www.w3.org/XML/1998/namespace"/>
    <ds:schemaRef ds:uri="d13aca44-ef33-4cf4-9980-7f0b00e6eeb9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49100919-8a76-4266-be0c-7dc583902cb4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22D84E-8E11-41D6-93A3-D0974DDCF02D}"/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2338</Words>
  <Application>Microsoft Office PowerPoint</Application>
  <PresentationFormat>Widescreen</PresentationFormat>
  <Paragraphs>207</Paragraphs>
  <Slides>42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6" baseType="lpstr">
      <vt:lpstr>Alexandria</vt:lpstr>
      <vt:lpstr>Arial</vt:lpstr>
      <vt:lpstr>ArialMT</vt:lpstr>
      <vt:lpstr>Calibri</vt:lpstr>
      <vt:lpstr>Calibri Light</vt:lpstr>
      <vt:lpstr>Calibri,Bold</vt:lpstr>
      <vt:lpstr>Commissioner</vt:lpstr>
      <vt:lpstr>ff4</vt:lpstr>
      <vt:lpstr>ff5</vt:lpstr>
      <vt:lpstr>Roboto Light</vt:lpstr>
      <vt:lpstr>RobotoRegular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MOHAMED.AWAIS@fart.bu.edu.eg</cp:lastModifiedBy>
  <cp:revision>72</cp:revision>
  <dcterms:created xsi:type="dcterms:W3CDTF">2023-04-29T09:08:00Z</dcterms:created>
  <dcterms:modified xsi:type="dcterms:W3CDTF">2026-09-29T16:14:58Z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