
<file path=[Content_Types].xml><?xml version="1.0" encoding="utf-8"?>
<Types xmlns="http://schemas.openxmlformats.org/package/2006/content-types">
  <Default Extension="emf" ContentType="image/x-emf"/>
  <Default Extension="gif" ContentType="image/gif"/>
  <Default Extension="jpeg" ContentType="image/jpeg"/>
  <Default Extension="jpg" ContentType="image/jpeg"/>
  <Default Extension="m4a" ContentType="audio/mp4"/>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4"/>
  </p:notesMasterIdLst>
  <p:sldIdLst>
    <p:sldId id="257" r:id="rId2"/>
    <p:sldId id="462" r:id="rId3"/>
    <p:sldId id="569" r:id="rId4"/>
    <p:sldId id="570" r:id="rId5"/>
    <p:sldId id="582" r:id="rId6"/>
    <p:sldId id="583" r:id="rId7"/>
    <p:sldId id="584" r:id="rId8"/>
    <p:sldId id="585" r:id="rId9"/>
    <p:sldId id="586" r:id="rId10"/>
    <p:sldId id="587" r:id="rId11"/>
    <p:sldId id="588" r:id="rId12"/>
    <p:sldId id="590" r:id="rId13"/>
    <p:sldId id="591" r:id="rId14"/>
    <p:sldId id="592" r:id="rId15"/>
    <p:sldId id="566" r:id="rId16"/>
    <p:sldId id="567" r:id="rId17"/>
    <p:sldId id="620" r:id="rId18"/>
    <p:sldId id="621" r:id="rId19"/>
    <p:sldId id="622" r:id="rId20"/>
    <p:sldId id="618" r:id="rId21"/>
    <p:sldId id="619" r:id="rId22"/>
    <p:sldId id="568" r:id="rId23"/>
    <p:sldId id="603" r:id="rId24"/>
    <p:sldId id="596" r:id="rId25"/>
    <p:sldId id="602" r:id="rId26"/>
    <p:sldId id="598" r:id="rId27"/>
    <p:sldId id="597" r:id="rId28"/>
    <p:sldId id="600" r:id="rId29"/>
    <p:sldId id="599" r:id="rId30"/>
    <p:sldId id="601" r:id="rId31"/>
    <p:sldId id="604" r:id="rId32"/>
    <p:sldId id="606" r:id="rId33"/>
    <p:sldId id="607" r:id="rId34"/>
    <p:sldId id="614" r:id="rId35"/>
    <p:sldId id="609" r:id="rId36"/>
    <p:sldId id="612" r:id="rId37"/>
    <p:sldId id="613" r:id="rId38"/>
    <p:sldId id="617" r:id="rId39"/>
    <p:sldId id="616" r:id="rId40"/>
    <p:sldId id="297" r:id="rId41"/>
    <p:sldId id="260" r:id="rId42"/>
    <p:sldId id="304"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00C4AD"/>
    <a:srgbClr val="FF9518"/>
    <a:srgbClr val="FF8C01"/>
    <a:srgbClr val="2B5984"/>
    <a:srgbClr val="EE8200"/>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4A45D53-DB7C-69E4-B2A0-F98AB7317BE7}" v="83" dt="2024-05-18T08:24:36.94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60" d="100"/>
          <a:sy n="60" d="100"/>
        </p:scale>
        <p:origin x="840" y="44"/>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50" Type="http://schemas.microsoft.com/office/2015/10/relationships/revisionInfo" Target="revisionInfo.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microsoft.com/office/2016/11/relationships/changesInfo" Target="changesInfos/changesInfo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ouran Tarek" userId="S::nourantarek@midocean.edu.km::91dc1509-1dc2-49d4-90d9-903b31cf82b4" providerId="AD" clId="Web-{64A45D53-DB7C-69E4-B2A0-F98AB7317BE7}"/>
    <pc:docChg chg="modSld">
      <pc:chgData name="Nouran Tarek" userId="S::nourantarek@midocean.edu.km::91dc1509-1dc2-49d4-90d9-903b31cf82b4" providerId="AD" clId="Web-{64A45D53-DB7C-69E4-B2A0-F98AB7317BE7}" dt="2024-05-18T08:24:36.446" v="41"/>
      <pc:docMkLst>
        <pc:docMk/>
      </pc:docMkLst>
      <pc:sldChg chg="modSp">
        <pc:chgData name="Nouran Tarek" userId="S::nourantarek@midocean.edu.km::91dc1509-1dc2-49d4-90d9-903b31cf82b4" providerId="AD" clId="Web-{64A45D53-DB7C-69E4-B2A0-F98AB7317BE7}" dt="2024-05-18T08:13:21.644" v="0"/>
        <pc:sldMkLst>
          <pc:docMk/>
          <pc:sldMk cId="3253018081" sldId="257"/>
        </pc:sldMkLst>
        <pc:picChg chg="mod">
          <ac:chgData name="Nouran Tarek" userId="S::nourantarek@midocean.edu.km::91dc1509-1dc2-49d4-90d9-903b31cf82b4" providerId="AD" clId="Web-{64A45D53-DB7C-69E4-B2A0-F98AB7317BE7}" dt="2024-05-18T08:13:21.644" v="0"/>
          <ac:picMkLst>
            <pc:docMk/>
            <pc:sldMk cId="3253018081" sldId="257"/>
            <ac:picMk id="6" creationId="{00000000-0000-0000-0000-000000000000}"/>
          </ac:picMkLst>
        </pc:picChg>
      </pc:sldChg>
      <pc:sldChg chg="modSp">
        <pc:chgData name="Nouran Tarek" userId="S::nourantarek@midocean.edu.km::91dc1509-1dc2-49d4-90d9-903b31cf82b4" providerId="AD" clId="Web-{64A45D53-DB7C-69E4-B2A0-F98AB7317BE7}" dt="2024-05-18T08:24:20.118" v="40"/>
        <pc:sldMkLst>
          <pc:docMk/>
          <pc:sldMk cId="241612914" sldId="260"/>
        </pc:sldMkLst>
        <pc:picChg chg="mod">
          <ac:chgData name="Nouran Tarek" userId="S::nourantarek@midocean.edu.km::91dc1509-1dc2-49d4-90d9-903b31cf82b4" providerId="AD" clId="Web-{64A45D53-DB7C-69E4-B2A0-F98AB7317BE7}" dt="2024-05-18T08:24:20.118" v="40"/>
          <ac:picMkLst>
            <pc:docMk/>
            <pc:sldMk cId="241612914" sldId="260"/>
            <ac:picMk id="2" creationId="{00000000-0000-0000-0000-000000000000}"/>
          </ac:picMkLst>
        </pc:picChg>
      </pc:sldChg>
      <pc:sldChg chg="modSp">
        <pc:chgData name="Nouran Tarek" userId="S::nourantarek@midocean.edu.km::91dc1509-1dc2-49d4-90d9-903b31cf82b4" providerId="AD" clId="Web-{64A45D53-DB7C-69E4-B2A0-F98AB7317BE7}" dt="2024-05-18T08:24:10.540" v="39"/>
        <pc:sldMkLst>
          <pc:docMk/>
          <pc:sldMk cId="2581887303" sldId="297"/>
        </pc:sldMkLst>
        <pc:picChg chg="mod">
          <ac:chgData name="Nouran Tarek" userId="S::nourantarek@midocean.edu.km::91dc1509-1dc2-49d4-90d9-903b31cf82b4" providerId="AD" clId="Web-{64A45D53-DB7C-69E4-B2A0-F98AB7317BE7}" dt="2024-05-18T08:24:10.540" v="39"/>
          <ac:picMkLst>
            <pc:docMk/>
            <pc:sldMk cId="2581887303" sldId="297"/>
            <ac:picMk id="2" creationId="{00000000-0000-0000-0000-000000000000}"/>
          </ac:picMkLst>
        </pc:picChg>
      </pc:sldChg>
      <pc:sldChg chg="modSp">
        <pc:chgData name="Nouran Tarek" userId="S::nourantarek@midocean.edu.km::91dc1509-1dc2-49d4-90d9-903b31cf82b4" providerId="AD" clId="Web-{64A45D53-DB7C-69E4-B2A0-F98AB7317BE7}" dt="2024-05-18T08:24:36.446" v="41"/>
        <pc:sldMkLst>
          <pc:docMk/>
          <pc:sldMk cId="955564930" sldId="304"/>
        </pc:sldMkLst>
        <pc:picChg chg="mod">
          <ac:chgData name="Nouran Tarek" userId="S::nourantarek@midocean.edu.km::91dc1509-1dc2-49d4-90d9-903b31cf82b4" providerId="AD" clId="Web-{64A45D53-DB7C-69E4-B2A0-F98AB7317BE7}" dt="2024-05-18T08:24:36.446" v="41"/>
          <ac:picMkLst>
            <pc:docMk/>
            <pc:sldMk cId="955564930" sldId="304"/>
            <ac:picMk id="2" creationId="{00000000-0000-0000-0000-000000000000}"/>
          </ac:picMkLst>
        </pc:picChg>
      </pc:sldChg>
      <pc:sldChg chg="modSp">
        <pc:chgData name="Nouran Tarek" userId="S::nourantarek@midocean.edu.km::91dc1509-1dc2-49d4-90d9-903b31cf82b4" providerId="AD" clId="Web-{64A45D53-DB7C-69E4-B2A0-F98AB7317BE7}" dt="2024-05-18T08:14:14.347" v="1"/>
        <pc:sldMkLst>
          <pc:docMk/>
          <pc:sldMk cId="3864968210" sldId="462"/>
        </pc:sldMkLst>
        <pc:picChg chg="mod">
          <ac:chgData name="Nouran Tarek" userId="S::nourantarek@midocean.edu.km::91dc1509-1dc2-49d4-90d9-903b31cf82b4" providerId="AD" clId="Web-{64A45D53-DB7C-69E4-B2A0-F98AB7317BE7}" dt="2024-05-18T08:14:14.347" v="1"/>
          <ac:picMkLst>
            <pc:docMk/>
            <pc:sldMk cId="3864968210" sldId="462"/>
            <ac:picMk id="7" creationId="{EE5C0217-4310-0F46-C1B9-C6212F691A66}"/>
          </ac:picMkLst>
        </pc:picChg>
      </pc:sldChg>
      <pc:sldChg chg="modSp">
        <pc:chgData name="Nouran Tarek" userId="S::nourantarek@midocean.edu.km::91dc1509-1dc2-49d4-90d9-903b31cf82b4" providerId="AD" clId="Web-{64A45D53-DB7C-69E4-B2A0-F98AB7317BE7}" dt="2024-05-18T08:18:29.646" v="14"/>
        <pc:sldMkLst>
          <pc:docMk/>
          <pc:sldMk cId="3812565126" sldId="566"/>
        </pc:sldMkLst>
        <pc:picChg chg="mod">
          <ac:chgData name="Nouran Tarek" userId="S::nourantarek@midocean.edu.km::91dc1509-1dc2-49d4-90d9-903b31cf82b4" providerId="AD" clId="Web-{64A45D53-DB7C-69E4-B2A0-F98AB7317BE7}" dt="2024-05-18T08:18:29.646" v="14"/>
          <ac:picMkLst>
            <pc:docMk/>
            <pc:sldMk cId="3812565126" sldId="566"/>
            <ac:picMk id="6" creationId="{3B7F1BF2-E887-4CD5-6C69-C01F9494BE8E}"/>
          </ac:picMkLst>
        </pc:picChg>
      </pc:sldChg>
      <pc:sldChg chg="modSp">
        <pc:chgData name="Nouran Tarek" userId="S::nourantarek@midocean.edu.km::91dc1509-1dc2-49d4-90d9-903b31cf82b4" providerId="AD" clId="Web-{64A45D53-DB7C-69E4-B2A0-F98AB7317BE7}" dt="2024-05-18T08:18:41.584" v="15"/>
        <pc:sldMkLst>
          <pc:docMk/>
          <pc:sldMk cId="4097470540" sldId="567"/>
        </pc:sldMkLst>
        <pc:picChg chg="mod">
          <ac:chgData name="Nouran Tarek" userId="S::nourantarek@midocean.edu.km::91dc1509-1dc2-49d4-90d9-903b31cf82b4" providerId="AD" clId="Web-{64A45D53-DB7C-69E4-B2A0-F98AB7317BE7}" dt="2024-05-18T08:18:41.584" v="15"/>
          <ac:picMkLst>
            <pc:docMk/>
            <pc:sldMk cId="4097470540" sldId="567"/>
            <ac:picMk id="2" creationId="{00000000-0000-0000-0000-000000000000}"/>
          </ac:picMkLst>
        </pc:picChg>
      </pc:sldChg>
      <pc:sldChg chg="modSp">
        <pc:chgData name="Nouran Tarek" userId="S::nourantarek@midocean.edu.km::91dc1509-1dc2-49d4-90d9-903b31cf82b4" providerId="AD" clId="Web-{64A45D53-DB7C-69E4-B2A0-F98AB7317BE7}" dt="2024-05-18T08:19:48.709" v="21"/>
        <pc:sldMkLst>
          <pc:docMk/>
          <pc:sldMk cId="2658220758" sldId="568"/>
        </pc:sldMkLst>
        <pc:picChg chg="mod">
          <ac:chgData name="Nouran Tarek" userId="S::nourantarek@midocean.edu.km::91dc1509-1dc2-49d4-90d9-903b31cf82b4" providerId="AD" clId="Web-{64A45D53-DB7C-69E4-B2A0-F98AB7317BE7}" dt="2024-05-18T08:19:48.709" v="21"/>
          <ac:picMkLst>
            <pc:docMk/>
            <pc:sldMk cId="2658220758" sldId="568"/>
            <ac:picMk id="2" creationId="{00000000-0000-0000-0000-000000000000}"/>
          </ac:picMkLst>
        </pc:picChg>
      </pc:sldChg>
      <pc:sldChg chg="modSp">
        <pc:chgData name="Nouran Tarek" userId="S::nourantarek@midocean.edu.km::91dc1509-1dc2-49d4-90d9-903b31cf82b4" providerId="AD" clId="Web-{64A45D53-DB7C-69E4-B2A0-F98AB7317BE7}" dt="2024-05-18T08:15:36.848" v="2"/>
        <pc:sldMkLst>
          <pc:docMk/>
          <pc:sldMk cId="2394176584" sldId="569"/>
        </pc:sldMkLst>
        <pc:picChg chg="mod">
          <ac:chgData name="Nouran Tarek" userId="S::nourantarek@midocean.edu.km::91dc1509-1dc2-49d4-90d9-903b31cf82b4" providerId="AD" clId="Web-{64A45D53-DB7C-69E4-B2A0-F98AB7317BE7}" dt="2024-05-18T08:15:36.848" v="2"/>
          <ac:picMkLst>
            <pc:docMk/>
            <pc:sldMk cId="2394176584" sldId="569"/>
            <ac:picMk id="7" creationId="{EE5C0217-4310-0F46-C1B9-C6212F691A66}"/>
          </ac:picMkLst>
        </pc:picChg>
      </pc:sldChg>
      <pc:sldChg chg="modSp">
        <pc:chgData name="Nouran Tarek" userId="S::nourantarek@midocean.edu.km::91dc1509-1dc2-49d4-90d9-903b31cf82b4" providerId="AD" clId="Web-{64A45D53-DB7C-69E4-B2A0-F98AB7317BE7}" dt="2024-05-18T08:15:59.536" v="3"/>
        <pc:sldMkLst>
          <pc:docMk/>
          <pc:sldMk cId="1899266651" sldId="570"/>
        </pc:sldMkLst>
        <pc:picChg chg="mod">
          <ac:chgData name="Nouran Tarek" userId="S::nourantarek@midocean.edu.km::91dc1509-1dc2-49d4-90d9-903b31cf82b4" providerId="AD" clId="Web-{64A45D53-DB7C-69E4-B2A0-F98AB7317BE7}" dt="2024-05-18T08:15:59.536" v="3"/>
          <ac:picMkLst>
            <pc:docMk/>
            <pc:sldMk cId="1899266651" sldId="570"/>
            <ac:picMk id="2" creationId="{00000000-0000-0000-0000-000000000000}"/>
          </ac:picMkLst>
        </pc:picChg>
      </pc:sldChg>
      <pc:sldChg chg="modSp">
        <pc:chgData name="Nouran Tarek" userId="S::nourantarek@midocean.edu.km::91dc1509-1dc2-49d4-90d9-903b31cf82b4" providerId="AD" clId="Web-{64A45D53-DB7C-69E4-B2A0-F98AB7317BE7}" dt="2024-05-18T08:16:09.786" v="4"/>
        <pc:sldMkLst>
          <pc:docMk/>
          <pc:sldMk cId="2943595238" sldId="582"/>
        </pc:sldMkLst>
        <pc:picChg chg="mod">
          <ac:chgData name="Nouran Tarek" userId="S::nourantarek@midocean.edu.km::91dc1509-1dc2-49d4-90d9-903b31cf82b4" providerId="AD" clId="Web-{64A45D53-DB7C-69E4-B2A0-F98AB7317BE7}" dt="2024-05-18T08:16:09.786" v="4"/>
          <ac:picMkLst>
            <pc:docMk/>
            <pc:sldMk cId="2943595238" sldId="582"/>
            <ac:picMk id="6" creationId="{3B7F1BF2-E887-4CD5-6C69-C01F9494BE8E}"/>
          </ac:picMkLst>
        </pc:picChg>
      </pc:sldChg>
      <pc:sldChg chg="modSp">
        <pc:chgData name="Nouran Tarek" userId="S::nourantarek@midocean.edu.km::91dc1509-1dc2-49d4-90d9-903b31cf82b4" providerId="AD" clId="Web-{64A45D53-DB7C-69E4-B2A0-F98AB7317BE7}" dt="2024-05-18T08:16:22.333" v="5"/>
        <pc:sldMkLst>
          <pc:docMk/>
          <pc:sldMk cId="45038654" sldId="583"/>
        </pc:sldMkLst>
        <pc:picChg chg="mod">
          <ac:chgData name="Nouran Tarek" userId="S::nourantarek@midocean.edu.km::91dc1509-1dc2-49d4-90d9-903b31cf82b4" providerId="AD" clId="Web-{64A45D53-DB7C-69E4-B2A0-F98AB7317BE7}" dt="2024-05-18T08:16:22.333" v="5"/>
          <ac:picMkLst>
            <pc:docMk/>
            <pc:sldMk cId="45038654" sldId="583"/>
            <ac:picMk id="2" creationId="{00000000-0000-0000-0000-000000000000}"/>
          </ac:picMkLst>
        </pc:picChg>
      </pc:sldChg>
      <pc:sldChg chg="modSp">
        <pc:chgData name="Nouran Tarek" userId="S::nourantarek@midocean.edu.km::91dc1509-1dc2-49d4-90d9-903b31cf82b4" providerId="AD" clId="Web-{64A45D53-DB7C-69E4-B2A0-F98AB7317BE7}" dt="2024-05-18T08:16:32.583" v="6"/>
        <pc:sldMkLst>
          <pc:docMk/>
          <pc:sldMk cId="831238574" sldId="584"/>
        </pc:sldMkLst>
        <pc:picChg chg="mod">
          <ac:chgData name="Nouran Tarek" userId="S::nourantarek@midocean.edu.km::91dc1509-1dc2-49d4-90d9-903b31cf82b4" providerId="AD" clId="Web-{64A45D53-DB7C-69E4-B2A0-F98AB7317BE7}" dt="2024-05-18T08:16:32.583" v="6"/>
          <ac:picMkLst>
            <pc:docMk/>
            <pc:sldMk cId="831238574" sldId="584"/>
            <ac:picMk id="2" creationId="{00000000-0000-0000-0000-000000000000}"/>
          </ac:picMkLst>
        </pc:picChg>
      </pc:sldChg>
      <pc:sldChg chg="modSp">
        <pc:chgData name="Nouran Tarek" userId="S::nourantarek@midocean.edu.km::91dc1509-1dc2-49d4-90d9-903b31cf82b4" providerId="AD" clId="Web-{64A45D53-DB7C-69E4-B2A0-F98AB7317BE7}" dt="2024-05-18T08:16:51.083" v="7"/>
        <pc:sldMkLst>
          <pc:docMk/>
          <pc:sldMk cId="1398641217" sldId="585"/>
        </pc:sldMkLst>
        <pc:picChg chg="mod">
          <ac:chgData name="Nouran Tarek" userId="S::nourantarek@midocean.edu.km::91dc1509-1dc2-49d4-90d9-903b31cf82b4" providerId="AD" clId="Web-{64A45D53-DB7C-69E4-B2A0-F98AB7317BE7}" dt="2024-05-18T08:16:51.083" v="7"/>
          <ac:picMkLst>
            <pc:docMk/>
            <pc:sldMk cId="1398641217" sldId="585"/>
            <ac:picMk id="2" creationId="{00000000-0000-0000-0000-000000000000}"/>
          </ac:picMkLst>
        </pc:picChg>
      </pc:sldChg>
      <pc:sldChg chg="modSp">
        <pc:chgData name="Nouran Tarek" userId="S::nourantarek@midocean.edu.km::91dc1509-1dc2-49d4-90d9-903b31cf82b4" providerId="AD" clId="Web-{64A45D53-DB7C-69E4-B2A0-F98AB7317BE7}" dt="2024-05-18T08:17:07.114" v="8"/>
        <pc:sldMkLst>
          <pc:docMk/>
          <pc:sldMk cId="3217735369" sldId="586"/>
        </pc:sldMkLst>
        <pc:picChg chg="mod">
          <ac:chgData name="Nouran Tarek" userId="S::nourantarek@midocean.edu.km::91dc1509-1dc2-49d4-90d9-903b31cf82b4" providerId="AD" clId="Web-{64A45D53-DB7C-69E4-B2A0-F98AB7317BE7}" dt="2024-05-18T08:17:07.114" v="8"/>
          <ac:picMkLst>
            <pc:docMk/>
            <pc:sldMk cId="3217735369" sldId="586"/>
            <ac:picMk id="2" creationId="{00000000-0000-0000-0000-000000000000}"/>
          </ac:picMkLst>
        </pc:picChg>
      </pc:sldChg>
      <pc:sldChg chg="modSp">
        <pc:chgData name="Nouran Tarek" userId="S::nourantarek@midocean.edu.km::91dc1509-1dc2-49d4-90d9-903b31cf82b4" providerId="AD" clId="Web-{64A45D53-DB7C-69E4-B2A0-F98AB7317BE7}" dt="2024-05-18T08:17:36.021" v="9"/>
        <pc:sldMkLst>
          <pc:docMk/>
          <pc:sldMk cId="1202763520" sldId="587"/>
        </pc:sldMkLst>
        <pc:picChg chg="mod">
          <ac:chgData name="Nouran Tarek" userId="S::nourantarek@midocean.edu.km::91dc1509-1dc2-49d4-90d9-903b31cf82b4" providerId="AD" clId="Web-{64A45D53-DB7C-69E4-B2A0-F98AB7317BE7}" dt="2024-05-18T08:17:36.021" v="9"/>
          <ac:picMkLst>
            <pc:docMk/>
            <pc:sldMk cId="1202763520" sldId="587"/>
            <ac:picMk id="2" creationId="{00000000-0000-0000-0000-000000000000}"/>
          </ac:picMkLst>
        </pc:picChg>
      </pc:sldChg>
      <pc:sldChg chg="modSp">
        <pc:chgData name="Nouran Tarek" userId="S::nourantarek@midocean.edu.km::91dc1509-1dc2-49d4-90d9-903b31cf82b4" providerId="AD" clId="Web-{64A45D53-DB7C-69E4-B2A0-F98AB7317BE7}" dt="2024-05-18T08:17:45.255" v="10"/>
        <pc:sldMkLst>
          <pc:docMk/>
          <pc:sldMk cId="2380834354" sldId="588"/>
        </pc:sldMkLst>
        <pc:picChg chg="mod">
          <ac:chgData name="Nouran Tarek" userId="S::nourantarek@midocean.edu.km::91dc1509-1dc2-49d4-90d9-903b31cf82b4" providerId="AD" clId="Web-{64A45D53-DB7C-69E4-B2A0-F98AB7317BE7}" dt="2024-05-18T08:17:45.255" v="10"/>
          <ac:picMkLst>
            <pc:docMk/>
            <pc:sldMk cId="2380834354" sldId="588"/>
            <ac:picMk id="2" creationId="{00000000-0000-0000-0000-000000000000}"/>
          </ac:picMkLst>
        </pc:picChg>
      </pc:sldChg>
      <pc:sldChg chg="modSp">
        <pc:chgData name="Nouran Tarek" userId="S::nourantarek@midocean.edu.km::91dc1509-1dc2-49d4-90d9-903b31cf82b4" providerId="AD" clId="Web-{64A45D53-DB7C-69E4-B2A0-F98AB7317BE7}" dt="2024-05-18T08:17:58.677" v="11"/>
        <pc:sldMkLst>
          <pc:docMk/>
          <pc:sldMk cId="1424334635" sldId="590"/>
        </pc:sldMkLst>
        <pc:picChg chg="mod">
          <ac:chgData name="Nouran Tarek" userId="S::nourantarek@midocean.edu.km::91dc1509-1dc2-49d4-90d9-903b31cf82b4" providerId="AD" clId="Web-{64A45D53-DB7C-69E4-B2A0-F98AB7317BE7}" dt="2024-05-18T08:17:58.677" v="11"/>
          <ac:picMkLst>
            <pc:docMk/>
            <pc:sldMk cId="1424334635" sldId="590"/>
            <ac:picMk id="2" creationId="{00000000-0000-0000-0000-000000000000}"/>
          </ac:picMkLst>
        </pc:picChg>
      </pc:sldChg>
      <pc:sldChg chg="modSp">
        <pc:chgData name="Nouran Tarek" userId="S::nourantarek@midocean.edu.km::91dc1509-1dc2-49d4-90d9-903b31cf82b4" providerId="AD" clId="Web-{64A45D53-DB7C-69E4-B2A0-F98AB7317BE7}" dt="2024-05-18T08:18:08.755" v="12"/>
        <pc:sldMkLst>
          <pc:docMk/>
          <pc:sldMk cId="1699893401" sldId="591"/>
        </pc:sldMkLst>
        <pc:picChg chg="mod">
          <ac:chgData name="Nouran Tarek" userId="S::nourantarek@midocean.edu.km::91dc1509-1dc2-49d4-90d9-903b31cf82b4" providerId="AD" clId="Web-{64A45D53-DB7C-69E4-B2A0-F98AB7317BE7}" dt="2024-05-18T08:18:08.755" v="12"/>
          <ac:picMkLst>
            <pc:docMk/>
            <pc:sldMk cId="1699893401" sldId="591"/>
            <ac:picMk id="2" creationId="{00000000-0000-0000-0000-000000000000}"/>
          </ac:picMkLst>
        </pc:picChg>
      </pc:sldChg>
      <pc:sldChg chg="modSp">
        <pc:chgData name="Nouran Tarek" userId="S::nourantarek@midocean.edu.km::91dc1509-1dc2-49d4-90d9-903b31cf82b4" providerId="AD" clId="Web-{64A45D53-DB7C-69E4-B2A0-F98AB7317BE7}" dt="2024-05-18T08:18:20.490" v="13"/>
        <pc:sldMkLst>
          <pc:docMk/>
          <pc:sldMk cId="2968030108" sldId="592"/>
        </pc:sldMkLst>
        <pc:picChg chg="mod">
          <ac:chgData name="Nouran Tarek" userId="S::nourantarek@midocean.edu.km::91dc1509-1dc2-49d4-90d9-903b31cf82b4" providerId="AD" clId="Web-{64A45D53-DB7C-69E4-B2A0-F98AB7317BE7}" dt="2024-05-18T08:18:20.490" v="13"/>
          <ac:picMkLst>
            <pc:docMk/>
            <pc:sldMk cId="2968030108" sldId="592"/>
            <ac:picMk id="2" creationId="{00000000-0000-0000-0000-000000000000}"/>
          </ac:picMkLst>
        </pc:picChg>
      </pc:sldChg>
      <pc:sldChg chg="modSp">
        <pc:chgData name="Nouran Tarek" userId="S::nourantarek@midocean.edu.km::91dc1509-1dc2-49d4-90d9-903b31cf82b4" providerId="AD" clId="Web-{64A45D53-DB7C-69E4-B2A0-F98AB7317BE7}" dt="2024-05-18T08:20:12.069" v="23"/>
        <pc:sldMkLst>
          <pc:docMk/>
          <pc:sldMk cId="77356890" sldId="596"/>
        </pc:sldMkLst>
        <pc:picChg chg="mod">
          <ac:chgData name="Nouran Tarek" userId="S::nourantarek@midocean.edu.km::91dc1509-1dc2-49d4-90d9-903b31cf82b4" providerId="AD" clId="Web-{64A45D53-DB7C-69E4-B2A0-F98AB7317BE7}" dt="2024-05-18T08:20:12.069" v="23"/>
          <ac:picMkLst>
            <pc:docMk/>
            <pc:sldMk cId="77356890" sldId="596"/>
            <ac:picMk id="2" creationId="{00000000-0000-0000-0000-000000000000}"/>
          </ac:picMkLst>
        </pc:picChg>
      </pc:sldChg>
      <pc:sldChg chg="modSp">
        <pc:chgData name="Nouran Tarek" userId="S::nourantarek@midocean.edu.km::91dc1509-1dc2-49d4-90d9-903b31cf82b4" providerId="AD" clId="Web-{64A45D53-DB7C-69E4-B2A0-F98AB7317BE7}" dt="2024-05-18T08:20:48.007" v="26"/>
        <pc:sldMkLst>
          <pc:docMk/>
          <pc:sldMk cId="2896566913" sldId="597"/>
        </pc:sldMkLst>
        <pc:picChg chg="mod">
          <ac:chgData name="Nouran Tarek" userId="S::nourantarek@midocean.edu.km::91dc1509-1dc2-49d4-90d9-903b31cf82b4" providerId="AD" clId="Web-{64A45D53-DB7C-69E4-B2A0-F98AB7317BE7}" dt="2024-05-18T08:20:48.007" v="26"/>
          <ac:picMkLst>
            <pc:docMk/>
            <pc:sldMk cId="2896566913" sldId="597"/>
            <ac:picMk id="2" creationId="{00000000-0000-0000-0000-000000000000}"/>
          </ac:picMkLst>
        </pc:picChg>
      </pc:sldChg>
      <pc:sldChg chg="modSp">
        <pc:chgData name="Nouran Tarek" userId="S::nourantarek@midocean.edu.km::91dc1509-1dc2-49d4-90d9-903b31cf82b4" providerId="AD" clId="Web-{64A45D53-DB7C-69E4-B2A0-F98AB7317BE7}" dt="2024-05-18T08:20:38.366" v="25"/>
        <pc:sldMkLst>
          <pc:docMk/>
          <pc:sldMk cId="1247164031" sldId="598"/>
        </pc:sldMkLst>
        <pc:picChg chg="mod">
          <ac:chgData name="Nouran Tarek" userId="S::nourantarek@midocean.edu.km::91dc1509-1dc2-49d4-90d9-903b31cf82b4" providerId="AD" clId="Web-{64A45D53-DB7C-69E4-B2A0-F98AB7317BE7}" dt="2024-05-18T08:20:38.366" v="25"/>
          <ac:picMkLst>
            <pc:docMk/>
            <pc:sldMk cId="1247164031" sldId="598"/>
            <ac:picMk id="2" creationId="{00000000-0000-0000-0000-000000000000}"/>
          </ac:picMkLst>
        </pc:picChg>
      </pc:sldChg>
      <pc:sldChg chg="modSp">
        <pc:chgData name="Nouran Tarek" userId="S::nourantarek@midocean.edu.km::91dc1509-1dc2-49d4-90d9-903b31cf82b4" providerId="AD" clId="Web-{64A45D53-DB7C-69E4-B2A0-F98AB7317BE7}" dt="2024-05-18T08:21:07.804" v="28"/>
        <pc:sldMkLst>
          <pc:docMk/>
          <pc:sldMk cId="3743897242" sldId="599"/>
        </pc:sldMkLst>
        <pc:picChg chg="mod">
          <ac:chgData name="Nouran Tarek" userId="S::nourantarek@midocean.edu.km::91dc1509-1dc2-49d4-90d9-903b31cf82b4" providerId="AD" clId="Web-{64A45D53-DB7C-69E4-B2A0-F98AB7317BE7}" dt="2024-05-18T08:21:07.804" v="28"/>
          <ac:picMkLst>
            <pc:docMk/>
            <pc:sldMk cId="3743897242" sldId="599"/>
            <ac:picMk id="2" creationId="{00000000-0000-0000-0000-000000000000}"/>
          </ac:picMkLst>
        </pc:picChg>
      </pc:sldChg>
      <pc:sldChg chg="modSp">
        <pc:chgData name="Nouran Tarek" userId="S::nourantarek@midocean.edu.km::91dc1509-1dc2-49d4-90d9-903b31cf82b4" providerId="AD" clId="Web-{64A45D53-DB7C-69E4-B2A0-F98AB7317BE7}" dt="2024-05-18T08:20:57.944" v="27"/>
        <pc:sldMkLst>
          <pc:docMk/>
          <pc:sldMk cId="1870193631" sldId="600"/>
        </pc:sldMkLst>
        <pc:picChg chg="mod">
          <ac:chgData name="Nouran Tarek" userId="S::nourantarek@midocean.edu.km::91dc1509-1dc2-49d4-90d9-903b31cf82b4" providerId="AD" clId="Web-{64A45D53-DB7C-69E4-B2A0-F98AB7317BE7}" dt="2024-05-18T08:20:57.944" v="27"/>
          <ac:picMkLst>
            <pc:docMk/>
            <pc:sldMk cId="1870193631" sldId="600"/>
            <ac:picMk id="2" creationId="{00000000-0000-0000-0000-000000000000}"/>
          </ac:picMkLst>
        </pc:picChg>
      </pc:sldChg>
      <pc:sldChg chg="modSp">
        <pc:chgData name="Nouran Tarek" userId="S::nourantarek@midocean.edu.km::91dc1509-1dc2-49d4-90d9-903b31cf82b4" providerId="AD" clId="Web-{64A45D53-DB7C-69E4-B2A0-F98AB7317BE7}" dt="2024-05-18T08:21:20.554" v="29"/>
        <pc:sldMkLst>
          <pc:docMk/>
          <pc:sldMk cId="2508834004" sldId="601"/>
        </pc:sldMkLst>
        <pc:picChg chg="mod">
          <ac:chgData name="Nouran Tarek" userId="S::nourantarek@midocean.edu.km::91dc1509-1dc2-49d4-90d9-903b31cf82b4" providerId="AD" clId="Web-{64A45D53-DB7C-69E4-B2A0-F98AB7317BE7}" dt="2024-05-18T08:21:20.554" v="29"/>
          <ac:picMkLst>
            <pc:docMk/>
            <pc:sldMk cId="2508834004" sldId="601"/>
            <ac:picMk id="2" creationId="{00000000-0000-0000-0000-000000000000}"/>
          </ac:picMkLst>
        </pc:picChg>
      </pc:sldChg>
      <pc:sldChg chg="modSp">
        <pc:chgData name="Nouran Tarek" userId="S::nourantarek@midocean.edu.km::91dc1509-1dc2-49d4-90d9-903b31cf82b4" providerId="AD" clId="Web-{64A45D53-DB7C-69E4-B2A0-F98AB7317BE7}" dt="2024-05-18T08:20:27.491" v="24"/>
        <pc:sldMkLst>
          <pc:docMk/>
          <pc:sldMk cId="158481285" sldId="602"/>
        </pc:sldMkLst>
        <pc:picChg chg="mod">
          <ac:chgData name="Nouran Tarek" userId="S::nourantarek@midocean.edu.km::91dc1509-1dc2-49d4-90d9-903b31cf82b4" providerId="AD" clId="Web-{64A45D53-DB7C-69E4-B2A0-F98AB7317BE7}" dt="2024-05-18T08:20:27.491" v="24"/>
          <ac:picMkLst>
            <pc:docMk/>
            <pc:sldMk cId="158481285" sldId="602"/>
            <ac:picMk id="2" creationId="{00000000-0000-0000-0000-000000000000}"/>
          </ac:picMkLst>
        </pc:picChg>
      </pc:sldChg>
      <pc:sldChg chg="modSp">
        <pc:chgData name="Nouran Tarek" userId="S::nourantarek@midocean.edu.km::91dc1509-1dc2-49d4-90d9-903b31cf82b4" providerId="AD" clId="Web-{64A45D53-DB7C-69E4-B2A0-F98AB7317BE7}" dt="2024-05-18T08:19:58.053" v="22"/>
        <pc:sldMkLst>
          <pc:docMk/>
          <pc:sldMk cId="1932635502" sldId="603"/>
        </pc:sldMkLst>
        <pc:picChg chg="mod">
          <ac:chgData name="Nouran Tarek" userId="S::nourantarek@midocean.edu.km::91dc1509-1dc2-49d4-90d9-903b31cf82b4" providerId="AD" clId="Web-{64A45D53-DB7C-69E4-B2A0-F98AB7317BE7}" dt="2024-05-18T08:19:58.053" v="22"/>
          <ac:picMkLst>
            <pc:docMk/>
            <pc:sldMk cId="1932635502" sldId="603"/>
            <ac:picMk id="2" creationId="{00000000-0000-0000-0000-000000000000}"/>
          </ac:picMkLst>
        </pc:picChg>
      </pc:sldChg>
      <pc:sldChg chg="modSp">
        <pc:chgData name="Nouran Tarek" userId="S::nourantarek@midocean.edu.km::91dc1509-1dc2-49d4-90d9-903b31cf82b4" providerId="AD" clId="Web-{64A45D53-DB7C-69E4-B2A0-F98AB7317BE7}" dt="2024-05-18T08:21:34.210" v="30"/>
        <pc:sldMkLst>
          <pc:docMk/>
          <pc:sldMk cId="508993058" sldId="604"/>
        </pc:sldMkLst>
        <pc:picChg chg="mod">
          <ac:chgData name="Nouran Tarek" userId="S::nourantarek@midocean.edu.km::91dc1509-1dc2-49d4-90d9-903b31cf82b4" providerId="AD" clId="Web-{64A45D53-DB7C-69E4-B2A0-F98AB7317BE7}" dt="2024-05-18T08:21:34.210" v="30"/>
          <ac:picMkLst>
            <pc:docMk/>
            <pc:sldMk cId="508993058" sldId="604"/>
            <ac:picMk id="2" creationId="{00000000-0000-0000-0000-000000000000}"/>
          </ac:picMkLst>
        </pc:picChg>
      </pc:sldChg>
      <pc:sldChg chg="modSp">
        <pc:chgData name="Nouran Tarek" userId="S::nourantarek@midocean.edu.km::91dc1509-1dc2-49d4-90d9-903b31cf82b4" providerId="AD" clId="Web-{64A45D53-DB7C-69E4-B2A0-F98AB7317BE7}" dt="2024-05-18T08:21:46.820" v="31"/>
        <pc:sldMkLst>
          <pc:docMk/>
          <pc:sldMk cId="412621" sldId="606"/>
        </pc:sldMkLst>
        <pc:picChg chg="mod">
          <ac:chgData name="Nouran Tarek" userId="S::nourantarek@midocean.edu.km::91dc1509-1dc2-49d4-90d9-903b31cf82b4" providerId="AD" clId="Web-{64A45D53-DB7C-69E4-B2A0-F98AB7317BE7}" dt="2024-05-18T08:21:46.820" v="31"/>
          <ac:picMkLst>
            <pc:docMk/>
            <pc:sldMk cId="412621" sldId="606"/>
            <ac:picMk id="2" creationId="{00000000-0000-0000-0000-000000000000}"/>
          </ac:picMkLst>
        </pc:picChg>
      </pc:sldChg>
      <pc:sldChg chg="modSp">
        <pc:chgData name="Nouran Tarek" userId="S::nourantarek@midocean.edu.km::91dc1509-1dc2-49d4-90d9-903b31cf82b4" providerId="AD" clId="Web-{64A45D53-DB7C-69E4-B2A0-F98AB7317BE7}" dt="2024-05-18T08:21:57.585" v="32"/>
        <pc:sldMkLst>
          <pc:docMk/>
          <pc:sldMk cId="2558650772" sldId="607"/>
        </pc:sldMkLst>
        <pc:picChg chg="mod">
          <ac:chgData name="Nouran Tarek" userId="S::nourantarek@midocean.edu.km::91dc1509-1dc2-49d4-90d9-903b31cf82b4" providerId="AD" clId="Web-{64A45D53-DB7C-69E4-B2A0-F98AB7317BE7}" dt="2024-05-18T08:21:57.585" v="32"/>
          <ac:picMkLst>
            <pc:docMk/>
            <pc:sldMk cId="2558650772" sldId="607"/>
            <ac:picMk id="2" creationId="{00000000-0000-0000-0000-000000000000}"/>
          </ac:picMkLst>
        </pc:picChg>
      </pc:sldChg>
      <pc:sldChg chg="modSp">
        <pc:chgData name="Nouran Tarek" userId="S::nourantarek@midocean.edu.km::91dc1509-1dc2-49d4-90d9-903b31cf82b4" providerId="AD" clId="Web-{64A45D53-DB7C-69E4-B2A0-F98AB7317BE7}" dt="2024-05-18T08:22:21.211" v="34"/>
        <pc:sldMkLst>
          <pc:docMk/>
          <pc:sldMk cId="2418524075" sldId="609"/>
        </pc:sldMkLst>
        <pc:picChg chg="mod">
          <ac:chgData name="Nouran Tarek" userId="S::nourantarek@midocean.edu.km::91dc1509-1dc2-49d4-90d9-903b31cf82b4" providerId="AD" clId="Web-{64A45D53-DB7C-69E4-B2A0-F98AB7317BE7}" dt="2024-05-18T08:22:21.211" v="34"/>
          <ac:picMkLst>
            <pc:docMk/>
            <pc:sldMk cId="2418524075" sldId="609"/>
            <ac:picMk id="2" creationId="{00000000-0000-0000-0000-000000000000}"/>
          </ac:picMkLst>
        </pc:picChg>
      </pc:sldChg>
      <pc:sldChg chg="modSp">
        <pc:chgData name="Nouran Tarek" userId="S::nourantarek@midocean.edu.km::91dc1509-1dc2-49d4-90d9-903b31cf82b4" providerId="AD" clId="Web-{64A45D53-DB7C-69E4-B2A0-F98AB7317BE7}" dt="2024-05-18T08:22:36.570" v="35"/>
        <pc:sldMkLst>
          <pc:docMk/>
          <pc:sldMk cId="756789065" sldId="612"/>
        </pc:sldMkLst>
        <pc:picChg chg="mod">
          <ac:chgData name="Nouran Tarek" userId="S::nourantarek@midocean.edu.km::91dc1509-1dc2-49d4-90d9-903b31cf82b4" providerId="AD" clId="Web-{64A45D53-DB7C-69E4-B2A0-F98AB7317BE7}" dt="2024-05-18T08:22:36.570" v="35"/>
          <ac:picMkLst>
            <pc:docMk/>
            <pc:sldMk cId="756789065" sldId="612"/>
            <ac:picMk id="2" creationId="{00000000-0000-0000-0000-000000000000}"/>
          </ac:picMkLst>
        </pc:picChg>
      </pc:sldChg>
      <pc:sldChg chg="modSp">
        <pc:chgData name="Nouran Tarek" userId="S::nourantarek@midocean.edu.km::91dc1509-1dc2-49d4-90d9-903b31cf82b4" providerId="AD" clId="Web-{64A45D53-DB7C-69E4-B2A0-F98AB7317BE7}" dt="2024-05-18T08:22:46.758" v="36"/>
        <pc:sldMkLst>
          <pc:docMk/>
          <pc:sldMk cId="2011932924" sldId="613"/>
        </pc:sldMkLst>
        <pc:picChg chg="mod">
          <ac:chgData name="Nouran Tarek" userId="S::nourantarek@midocean.edu.km::91dc1509-1dc2-49d4-90d9-903b31cf82b4" providerId="AD" clId="Web-{64A45D53-DB7C-69E4-B2A0-F98AB7317BE7}" dt="2024-05-18T08:22:46.758" v="36"/>
          <ac:picMkLst>
            <pc:docMk/>
            <pc:sldMk cId="2011932924" sldId="613"/>
            <ac:picMk id="2" creationId="{00000000-0000-0000-0000-000000000000}"/>
          </ac:picMkLst>
        </pc:picChg>
      </pc:sldChg>
      <pc:sldChg chg="modSp">
        <pc:chgData name="Nouran Tarek" userId="S::nourantarek@midocean.edu.km::91dc1509-1dc2-49d4-90d9-903b31cf82b4" providerId="AD" clId="Web-{64A45D53-DB7C-69E4-B2A0-F98AB7317BE7}" dt="2024-05-18T08:22:08.773" v="33"/>
        <pc:sldMkLst>
          <pc:docMk/>
          <pc:sldMk cId="1621237030" sldId="614"/>
        </pc:sldMkLst>
        <pc:picChg chg="mod">
          <ac:chgData name="Nouran Tarek" userId="S::nourantarek@midocean.edu.km::91dc1509-1dc2-49d4-90d9-903b31cf82b4" providerId="AD" clId="Web-{64A45D53-DB7C-69E4-B2A0-F98AB7317BE7}" dt="2024-05-18T08:22:08.773" v="33"/>
          <ac:picMkLst>
            <pc:docMk/>
            <pc:sldMk cId="1621237030" sldId="614"/>
            <ac:picMk id="2" creationId="{00000000-0000-0000-0000-000000000000}"/>
          </ac:picMkLst>
        </pc:picChg>
      </pc:sldChg>
      <pc:sldChg chg="modSp">
        <pc:chgData name="Nouran Tarek" userId="S::nourantarek@midocean.edu.km::91dc1509-1dc2-49d4-90d9-903b31cf82b4" providerId="AD" clId="Web-{64A45D53-DB7C-69E4-B2A0-F98AB7317BE7}" dt="2024-05-18T08:23:58.712" v="38"/>
        <pc:sldMkLst>
          <pc:docMk/>
          <pc:sldMk cId="4012280898" sldId="616"/>
        </pc:sldMkLst>
        <pc:picChg chg="mod">
          <ac:chgData name="Nouran Tarek" userId="S::nourantarek@midocean.edu.km::91dc1509-1dc2-49d4-90d9-903b31cf82b4" providerId="AD" clId="Web-{64A45D53-DB7C-69E4-B2A0-F98AB7317BE7}" dt="2024-05-18T08:23:58.712" v="38"/>
          <ac:picMkLst>
            <pc:docMk/>
            <pc:sldMk cId="4012280898" sldId="616"/>
            <ac:picMk id="2" creationId="{00000000-0000-0000-0000-000000000000}"/>
          </ac:picMkLst>
        </pc:picChg>
      </pc:sldChg>
      <pc:sldChg chg="modSp">
        <pc:chgData name="Nouran Tarek" userId="S::nourantarek@midocean.edu.km::91dc1509-1dc2-49d4-90d9-903b31cf82b4" providerId="AD" clId="Web-{64A45D53-DB7C-69E4-B2A0-F98AB7317BE7}" dt="2024-05-18T08:23:49.196" v="37"/>
        <pc:sldMkLst>
          <pc:docMk/>
          <pc:sldMk cId="3166598485" sldId="617"/>
        </pc:sldMkLst>
        <pc:picChg chg="mod">
          <ac:chgData name="Nouran Tarek" userId="S::nourantarek@midocean.edu.km::91dc1509-1dc2-49d4-90d9-903b31cf82b4" providerId="AD" clId="Web-{64A45D53-DB7C-69E4-B2A0-F98AB7317BE7}" dt="2024-05-18T08:23:49.196" v="37"/>
          <ac:picMkLst>
            <pc:docMk/>
            <pc:sldMk cId="3166598485" sldId="617"/>
            <ac:picMk id="2" creationId="{00000000-0000-0000-0000-000000000000}"/>
          </ac:picMkLst>
        </pc:picChg>
      </pc:sldChg>
      <pc:sldChg chg="modSp">
        <pc:chgData name="Nouran Tarek" userId="S::nourantarek@midocean.edu.km::91dc1509-1dc2-49d4-90d9-903b31cf82b4" providerId="AD" clId="Web-{64A45D53-DB7C-69E4-B2A0-F98AB7317BE7}" dt="2024-05-18T08:19:21.975" v="19"/>
        <pc:sldMkLst>
          <pc:docMk/>
          <pc:sldMk cId="3167229607" sldId="618"/>
        </pc:sldMkLst>
        <pc:picChg chg="mod">
          <ac:chgData name="Nouran Tarek" userId="S::nourantarek@midocean.edu.km::91dc1509-1dc2-49d4-90d9-903b31cf82b4" providerId="AD" clId="Web-{64A45D53-DB7C-69E4-B2A0-F98AB7317BE7}" dt="2024-05-18T08:19:21.975" v="19"/>
          <ac:picMkLst>
            <pc:docMk/>
            <pc:sldMk cId="3167229607" sldId="618"/>
            <ac:picMk id="6" creationId="{3B7F1BF2-E887-4CD5-6C69-C01F9494BE8E}"/>
          </ac:picMkLst>
        </pc:picChg>
      </pc:sldChg>
      <pc:sldChg chg="modSp">
        <pc:chgData name="Nouran Tarek" userId="S::nourantarek@midocean.edu.km::91dc1509-1dc2-49d4-90d9-903b31cf82b4" providerId="AD" clId="Web-{64A45D53-DB7C-69E4-B2A0-F98AB7317BE7}" dt="2024-05-18T08:19:31.303" v="20"/>
        <pc:sldMkLst>
          <pc:docMk/>
          <pc:sldMk cId="2542371456" sldId="619"/>
        </pc:sldMkLst>
        <pc:picChg chg="mod">
          <ac:chgData name="Nouran Tarek" userId="S::nourantarek@midocean.edu.km::91dc1509-1dc2-49d4-90d9-903b31cf82b4" providerId="AD" clId="Web-{64A45D53-DB7C-69E4-B2A0-F98AB7317BE7}" dt="2024-05-18T08:19:31.303" v="20"/>
          <ac:picMkLst>
            <pc:docMk/>
            <pc:sldMk cId="2542371456" sldId="619"/>
            <ac:picMk id="2" creationId="{00000000-0000-0000-0000-000000000000}"/>
          </ac:picMkLst>
        </pc:picChg>
      </pc:sldChg>
      <pc:sldChg chg="modSp">
        <pc:chgData name="Nouran Tarek" userId="S::nourantarek@midocean.edu.km::91dc1509-1dc2-49d4-90d9-903b31cf82b4" providerId="AD" clId="Web-{64A45D53-DB7C-69E4-B2A0-F98AB7317BE7}" dt="2024-05-18T08:18:50.912" v="16"/>
        <pc:sldMkLst>
          <pc:docMk/>
          <pc:sldMk cId="1411030643" sldId="620"/>
        </pc:sldMkLst>
        <pc:picChg chg="mod">
          <ac:chgData name="Nouran Tarek" userId="S::nourantarek@midocean.edu.km::91dc1509-1dc2-49d4-90d9-903b31cf82b4" providerId="AD" clId="Web-{64A45D53-DB7C-69E4-B2A0-F98AB7317BE7}" dt="2024-05-18T08:18:50.912" v="16"/>
          <ac:picMkLst>
            <pc:docMk/>
            <pc:sldMk cId="1411030643" sldId="620"/>
            <ac:picMk id="2" creationId="{00000000-0000-0000-0000-000000000000}"/>
          </ac:picMkLst>
        </pc:picChg>
      </pc:sldChg>
      <pc:sldChg chg="modSp">
        <pc:chgData name="Nouran Tarek" userId="S::nourantarek@midocean.edu.km::91dc1509-1dc2-49d4-90d9-903b31cf82b4" providerId="AD" clId="Web-{64A45D53-DB7C-69E4-B2A0-F98AB7317BE7}" dt="2024-05-18T08:19:01.490" v="17"/>
        <pc:sldMkLst>
          <pc:docMk/>
          <pc:sldMk cId="1947126527" sldId="621"/>
        </pc:sldMkLst>
        <pc:picChg chg="mod">
          <ac:chgData name="Nouran Tarek" userId="S::nourantarek@midocean.edu.km::91dc1509-1dc2-49d4-90d9-903b31cf82b4" providerId="AD" clId="Web-{64A45D53-DB7C-69E4-B2A0-F98AB7317BE7}" dt="2024-05-18T08:19:01.490" v="17"/>
          <ac:picMkLst>
            <pc:docMk/>
            <pc:sldMk cId="1947126527" sldId="621"/>
            <ac:picMk id="2" creationId="{00000000-0000-0000-0000-000000000000}"/>
          </ac:picMkLst>
        </pc:picChg>
      </pc:sldChg>
      <pc:sldChg chg="modSp">
        <pc:chgData name="Nouran Tarek" userId="S::nourantarek@midocean.edu.km::91dc1509-1dc2-49d4-90d9-903b31cf82b4" providerId="AD" clId="Web-{64A45D53-DB7C-69E4-B2A0-F98AB7317BE7}" dt="2024-05-18T08:19:12.287" v="18"/>
        <pc:sldMkLst>
          <pc:docMk/>
          <pc:sldMk cId="1830278635" sldId="622"/>
        </pc:sldMkLst>
        <pc:picChg chg="mod">
          <ac:chgData name="Nouran Tarek" userId="S::nourantarek@midocean.edu.km::91dc1509-1dc2-49d4-90d9-903b31cf82b4" providerId="AD" clId="Web-{64A45D53-DB7C-69E4-B2A0-F98AB7317BE7}" dt="2024-05-18T08:19:12.287" v="18"/>
          <ac:picMkLst>
            <pc:docMk/>
            <pc:sldMk cId="1830278635" sldId="622"/>
            <ac:picMk id="2" creationId="{00000000-0000-0000-0000-000000000000}"/>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EDD897F-2C5F-4EB5-9790-1D8CB7E2A27F}" type="datetimeFigureOut">
              <a:rPr lang="en-US" smtClean="0"/>
              <a:t>6/27/2024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55FD4F9-6095-4373-9DFC-865FF352BB81}" type="slidenum">
              <a:rPr lang="en-US" smtClean="0"/>
              <a:t>‹#›</a:t>
            </a:fld>
            <a:endParaRPr lang="en-US"/>
          </a:p>
        </p:txBody>
      </p:sp>
    </p:spTree>
    <p:extLst>
      <p:ext uri="{BB962C8B-B14F-4D97-AF65-F5344CB8AC3E}">
        <p14:creationId xmlns:p14="http://schemas.microsoft.com/office/powerpoint/2010/main" val="23473051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55FD4F9-6095-4373-9DFC-865FF352BB81}" type="slidenum">
              <a:rPr lang="en-US" smtClean="0"/>
              <a:t>1</a:t>
            </a:fld>
            <a:endParaRPr lang="en-US"/>
          </a:p>
        </p:txBody>
      </p:sp>
    </p:spTree>
    <p:extLst>
      <p:ext uri="{BB962C8B-B14F-4D97-AF65-F5344CB8AC3E}">
        <p14:creationId xmlns:p14="http://schemas.microsoft.com/office/powerpoint/2010/main" val="2360293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3</a:t>
            </a:fld>
            <a:endParaRPr lang="en-US"/>
          </a:p>
        </p:txBody>
      </p:sp>
    </p:spTree>
    <p:extLst>
      <p:ext uri="{BB962C8B-B14F-4D97-AF65-F5344CB8AC3E}">
        <p14:creationId xmlns:p14="http://schemas.microsoft.com/office/powerpoint/2010/main" val="3226321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27</a:t>
            </a:fld>
            <a:endParaRPr lang="en-US"/>
          </a:p>
        </p:txBody>
      </p:sp>
    </p:spTree>
    <p:extLst>
      <p:ext uri="{BB962C8B-B14F-4D97-AF65-F5344CB8AC3E}">
        <p14:creationId xmlns:p14="http://schemas.microsoft.com/office/powerpoint/2010/main" val="116863172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28</a:t>
            </a:fld>
            <a:endParaRPr lang="en-US"/>
          </a:p>
        </p:txBody>
      </p:sp>
    </p:spTree>
    <p:extLst>
      <p:ext uri="{BB962C8B-B14F-4D97-AF65-F5344CB8AC3E}">
        <p14:creationId xmlns:p14="http://schemas.microsoft.com/office/powerpoint/2010/main" val="403991478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6/27/2024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6/27/2024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6/27/2024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6/27/2024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6/27/2024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6/27/2024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6/27/2024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6/27/2024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6/27/2024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4.emf"/><Relationship Id="rId3" Type="http://schemas.openxmlformats.org/officeDocument/2006/relationships/slideLayout" Target="../slideLayouts/slideLayout1.xml"/><Relationship Id="rId7" Type="http://schemas.openxmlformats.org/officeDocument/2006/relationships/image" Target="../media/image3.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2.emf"/><Relationship Id="rId5" Type="http://schemas.openxmlformats.org/officeDocument/2006/relationships/image" Target="../media/image1.emf"/><Relationship Id="rId10" Type="http://schemas.openxmlformats.org/officeDocument/2006/relationships/image" Target="../media/image6.png"/><Relationship Id="rId4" Type="http://schemas.openxmlformats.org/officeDocument/2006/relationships/notesSlide" Target="../notesSlides/notesSlide1.xml"/><Relationship Id="rId9" Type="http://schemas.openxmlformats.org/officeDocument/2006/relationships/image" Target="../media/image5.emf"/></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7.emf"/></Relationships>
</file>

<file path=ppt/slides/_rels/slide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7.emf"/></Relationships>
</file>

<file path=ppt/slides/_rels/slide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7.emf"/></Relationships>
</file>

<file path=ppt/slides/_rels/slide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7.emf"/></Relationships>
</file>

<file path=ppt/slides/_rels/slide1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7.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3.png"/><Relationship Id="rId1" Type="http://schemas.openxmlformats.org/officeDocument/2006/relationships/slideLayout" Target="../slideLayouts/slideLayout7.xml"/><Relationship Id="rId6" Type="http://schemas.microsoft.com/office/2007/relationships/hdphoto" Target="../media/hdphoto1.wdp"/><Relationship Id="rId5" Type="http://schemas.openxmlformats.org/officeDocument/2006/relationships/image" Target="../media/image11.png"/><Relationship Id="rId4" Type="http://schemas.openxmlformats.org/officeDocument/2006/relationships/image" Target="../media/image10.emf"/></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2.png"/><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10.emf"/><Relationship Id="rId4" Type="http://schemas.openxmlformats.org/officeDocument/2006/relationships/image" Target="../media/image7.emf"/></Relationships>
</file>

<file path=ppt/slides/_rels/slide13.xml.rels><?xml version="1.0" encoding="UTF-8" standalone="yes"?>
<Relationships xmlns="http://schemas.openxmlformats.org/package/2006/relationships"><Relationship Id="rId3" Type="http://schemas.microsoft.com/office/2007/relationships/hdphoto" Target="../media/hdphoto2.wdp"/><Relationship Id="rId7" Type="http://schemas.openxmlformats.org/officeDocument/2006/relationships/image" Target="../media/image9.emf"/><Relationship Id="rId2" Type="http://schemas.openxmlformats.org/officeDocument/2006/relationships/image" Target="../media/image13.png"/><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7.emf"/><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7.emf"/></Relationships>
</file>

<file path=ppt/slides/_rels/slide15.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0.emf"/><Relationship Id="rId4" Type="http://schemas.openxmlformats.org/officeDocument/2006/relationships/image" Target="../media/image7.emf"/></Relationships>
</file>

<file path=ppt/slides/_rels/slide1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0.emf"/><Relationship Id="rId4" Type="http://schemas.openxmlformats.org/officeDocument/2006/relationships/image" Target="../media/image7.emf"/></Relationships>
</file>

<file path=ppt/slides/_rels/slide1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0.emf"/><Relationship Id="rId4" Type="http://schemas.openxmlformats.org/officeDocument/2006/relationships/image" Target="../media/image7.emf"/></Relationships>
</file>

<file path=ppt/slides/_rels/slide1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0.emf"/><Relationship Id="rId4" Type="http://schemas.openxmlformats.org/officeDocument/2006/relationships/image" Target="../media/image7.emf"/></Relationships>
</file>

<file path=ppt/slides/_rels/slide2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3.png"/><Relationship Id="rId1" Type="http://schemas.openxmlformats.org/officeDocument/2006/relationships/slideLayout" Target="../slideLayouts/slideLayout7.xml"/><Relationship Id="rId4" Type="http://schemas.microsoft.com/office/2007/relationships/hdphoto" Target="../media/hdphoto3.wdp"/></Relationships>
</file>

<file path=ppt/slides/_rels/slide2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7.emf"/></Relationships>
</file>

<file path=ppt/slides/_rels/slide2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7.emf"/></Relationships>
</file>

<file path=ppt/slides/_rels/slide2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7.emf"/></Relationships>
</file>

<file path=ppt/slides/_rels/slide2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7.emf"/></Relationships>
</file>

<file path=ppt/slides/_rels/slide2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image" Target="../media/image17.png"/><Relationship Id="rId5" Type="http://schemas.openxmlformats.org/officeDocument/2006/relationships/image" Target="../media/image10.emf"/><Relationship Id="rId4" Type="http://schemas.openxmlformats.org/officeDocument/2006/relationships/image" Target="../media/image7.emf"/></Relationships>
</file>

<file path=ppt/slides/_rels/slide2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7.emf"/></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7.emf"/><Relationship Id="rId4" Type="http://schemas.openxmlformats.org/officeDocument/2006/relationships/image" Target="../media/image9.emf"/></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7" Type="http://schemas.microsoft.com/office/2007/relationships/hdphoto" Target="../media/hdphoto4.wdp"/><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18.png"/><Relationship Id="rId5" Type="http://schemas.openxmlformats.org/officeDocument/2006/relationships/image" Target="../media/image10.emf"/><Relationship Id="rId4" Type="http://schemas.openxmlformats.org/officeDocument/2006/relationships/image" Target="../media/image7.emf"/></Relationships>
</file>

<file path=ppt/slides/_rels/slide2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image" Target="../media/image19.gif"/><Relationship Id="rId5" Type="http://schemas.openxmlformats.org/officeDocument/2006/relationships/image" Target="../media/image10.emf"/><Relationship Id="rId4" Type="http://schemas.openxmlformats.org/officeDocument/2006/relationships/image" Target="../media/image7.emf"/></Relationships>
</file>

<file path=ppt/slides/_rels/slide3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7.emf"/></Relationships>
</file>

<file path=ppt/slides/_rels/slide3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10.emf"/><Relationship Id="rId4" Type="http://schemas.openxmlformats.org/officeDocument/2006/relationships/image" Target="../media/image7.emf"/></Relationships>
</file>

<file path=ppt/slides/_rels/slide3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7.emf"/></Relationships>
</file>

<file path=ppt/slides/_rels/slide3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7.emf"/></Relationships>
</file>

<file path=ppt/slides/_rels/slide3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7.emf"/></Relationships>
</file>

<file path=ppt/slides/_rels/slide3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image" Target="../media/image21.png"/><Relationship Id="rId5" Type="http://schemas.openxmlformats.org/officeDocument/2006/relationships/image" Target="../media/image10.emf"/><Relationship Id="rId4" Type="http://schemas.openxmlformats.org/officeDocument/2006/relationships/image" Target="../media/image7.emf"/></Relationships>
</file>

<file path=ppt/slides/_rels/slide3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7.emf"/></Relationships>
</file>

<file path=ppt/slides/_rels/slide3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7.emf"/></Relationships>
</file>

<file path=ppt/slides/_rels/slide3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7.emf"/></Relationships>
</file>

<file path=ppt/slides/_rels/slide3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7.emf"/></Relationships>
</file>

<file path=ppt/slides/_rels/slide4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3.png"/><Relationship Id="rId1" Type="http://schemas.openxmlformats.org/officeDocument/2006/relationships/slideLayout" Target="../slideLayouts/slideLayout7.xml"/><Relationship Id="rId4" Type="http://schemas.openxmlformats.org/officeDocument/2006/relationships/image" Target="../media/image10.emf"/></Relationships>
</file>

<file path=ppt/slides/_rels/slide4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2.emf"/><Relationship Id="rId1" Type="http://schemas.openxmlformats.org/officeDocument/2006/relationships/slideLayout" Target="../slideLayouts/slideLayout7.xml"/><Relationship Id="rId5" Type="http://schemas.openxmlformats.org/officeDocument/2006/relationships/image" Target="../media/image7.emf"/><Relationship Id="rId4" Type="http://schemas.openxmlformats.org/officeDocument/2006/relationships/image" Target="../media/image9.emf"/></Relationships>
</file>

<file path=ppt/slides/_rels/slide4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3.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5"/>
          <a:stretch>
            <a:fillRect/>
          </a:stretch>
        </p:blipFill>
        <p:spPr>
          <a:xfrm>
            <a:off x="-71964" y="-117903"/>
            <a:ext cx="12335929" cy="7093806"/>
          </a:xfrm>
          <a:prstGeom prst="rect">
            <a:avLst/>
          </a:prstGeom>
        </p:spPr>
      </p:pic>
      <p:sp>
        <p:nvSpPr>
          <p:cNvPr id="11" name="Rectangle 10"/>
          <p:cNvSpPr/>
          <p:nvPr/>
        </p:nvSpPr>
        <p:spPr>
          <a:xfrm rot="10800000">
            <a:off x="-99852" y="-101603"/>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6"/>
          <a:srcRect l="984" r="914" b="11911"/>
          <a:stretch/>
        </p:blipFill>
        <p:spPr>
          <a:xfrm rot="10800000" flipH="1">
            <a:off x="-81742" y="-101602"/>
            <a:ext cx="12355484" cy="2722881"/>
          </a:xfrm>
          <a:prstGeom prst="rect">
            <a:avLst/>
          </a:prstGeom>
        </p:spPr>
      </p:pic>
      <p:pic>
        <p:nvPicPr>
          <p:cNvPr id="6" name="Picture 5" descr="A logo for a university&#10;&#10;Description automatically generated"/>
          <p:cNvPicPr>
            <a:picLocks noChangeAspect="1"/>
          </p:cNvPicPr>
          <p:nvPr/>
        </p:nvPicPr>
        <p:blipFill>
          <a:blip r:embed="rId7"/>
          <a:stretch>
            <a:fillRect/>
          </a:stretch>
        </p:blipFill>
        <p:spPr>
          <a:xfrm>
            <a:off x="818500" y="308506"/>
            <a:ext cx="1524000" cy="1524000"/>
          </a:xfrm>
          <a:prstGeom prst="rect">
            <a:avLst/>
          </a:prstGeom>
        </p:spPr>
      </p:pic>
      <p:pic>
        <p:nvPicPr>
          <p:cNvPr id="12" name="Picture 11"/>
          <p:cNvPicPr>
            <a:picLocks noChangeAspect="1"/>
          </p:cNvPicPr>
          <p:nvPr/>
        </p:nvPicPr>
        <p:blipFill>
          <a:blip r:embed="rId8"/>
          <a:stretch>
            <a:fillRect/>
          </a:stretch>
        </p:blipFill>
        <p:spPr>
          <a:xfrm>
            <a:off x="-112889" y="4288121"/>
            <a:ext cx="6714451" cy="1972334"/>
          </a:xfrm>
          <a:prstGeom prst="rect">
            <a:avLst/>
          </a:prstGeom>
        </p:spPr>
      </p:pic>
      <p:pic>
        <p:nvPicPr>
          <p:cNvPr id="13" name="Picture 12"/>
          <p:cNvPicPr>
            <a:picLocks noChangeAspect="1"/>
          </p:cNvPicPr>
          <p:nvPr/>
        </p:nvPicPr>
        <p:blipFill>
          <a:blip r:embed="rId9"/>
          <a:stretch>
            <a:fillRect/>
          </a:stretch>
        </p:blipFill>
        <p:spPr>
          <a:xfrm>
            <a:off x="7109562" y="4708455"/>
            <a:ext cx="5882401" cy="1034667"/>
          </a:xfrm>
          <a:prstGeom prst="rect">
            <a:avLst/>
          </a:prstGeom>
        </p:spPr>
      </p:pic>
      <p:sp>
        <p:nvSpPr>
          <p:cNvPr id="14" name="TextBox 13"/>
          <p:cNvSpPr txBox="1"/>
          <p:nvPr/>
        </p:nvSpPr>
        <p:spPr>
          <a:xfrm>
            <a:off x="474133" y="4581790"/>
            <a:ext cx="4603568"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Digital Media Leadership</a:t>
            </a:r>
          </a:p>
          <a:p>
            <a:r>
              <a:rPr lang="en-US" sz="2800" dirty="0">
                <a:solidFill>
                  <a:srgbClr val="24A9E1"/>
                </a:solidFill>
                <a:latin typeface="Tajawal Medium" panose="00000600000000000000" pitchFamily="2" charset="-78"/>
                <a:cs typeface="Tajawal Medium" panose="00000600000000000000" pitchFamily="2" charset="-78"/>
              </a:rPr>
              <a:t>Prepared by Dr. Doaa Rady</a:t>
            </a:r>
          </a:p>
          <a:p>
            <a:r>
              <a:rPr lang="en-US" sz="2800">
                <a:solidFill>
                  <a:srgbClr val="FF9518"/>
                </a:solidFill>
                <a:latin typeface="Tajawal Medium" panose="00000600000000000000" pitchFamily="2" charset="-78"/>
                <a:cs typeface="Tajawal Medium" panose="00000600000000000000" pitchFamily="2" charset="-78"/>
              </a:rPr>
              <a:t>W7 </a:t>
            </a:r>
            <a:r>
              <a:rPr lang="en-US" sz="2800" dirty="0">
                <a:solidFill>
                  <a:srgbClr val="FF9518"/>
                </a:solidFill>
                <a:latin typeface="Tajawal Medium" panose="00000600000000000000" pitchFamily="2" charset="-78"/>
                <a:cs typeface="Tajawal Medium" panose="00000600000000000000" pitchFamily="2" charset="-78"/>
              </a:rPr>
              <a:t>Lecture </a:t>
            </a:r>
          </a:p>
        </p:txBody>
      </p:sp>
      <p:sp>
        <p:nvSpPr>
          <p:cNvPr id="16" name="TextBox 15"/>
          <p:cNvSpPr txBox="1"/>
          <p:nvPr/>
        </p:nvSpPr>
        <p:spPr>
          <a:xfrm>
            <a:off x="7671495" y="4742321"/>
            <a:ext cx="3863558"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DGM 726</a:t>
            </a:r>
            <a:endParaRPr lang="ar-EG" sz="2800" dirty="0">
              <a:solidFill>
                <a:schemeClr val="bg1"/>
              </a:solidFill>
              <a:latin typeface="Tajawal Medium" panose="00000600000000000000" pitchFamily="2" charset="-78"/>
              <a:cs typeface="Tajawal Medium" panose="00000600000000000000" pitchFamily="2" charset="-78"/>
            </a:endParaRPr>
          </a:p>
          <a:p>
            <a:r>
              <a:rPr lang="en-US" sz="2800" dirty="0">
                <a:solidFill>
                  <a:schemeClr val="bg1"/>
                </a:solidFill>
                <a:latin typeface="Tajawal Medium" panose="00000600000000000000" pitchFamily="2" charset="-78"/>
                <a:cs typeface="Tajawal Medium" panose="00000600000000000000" pitchFamily="2" charset="-78"/>
              </a:rPr>
              <a:t>Master of Digital Media</a:t>
            </a:r>
            <a:endParaRPr lang="ar-EG" sz="2800" dirty="0">
              <a:solidFill>
                <a:schemeClr val="bg1"/>
              </a:solidFill>
              <a:latin typeface="Tajawal Medium" panose="00000600000000000000" pitchFamily="2" charset="-78"/>
              <a:cs typeface="Tajawal Medium" panose="00000600000000000000" pitchFamily="2" charset="-78"/>
            </a:endParaRPr>
          </a:p>
        </p:txBody>
      </p:sp>
      <p:pic>
        <p:nvPicPr>
          <p:cNvPr id="2" name="S1">
            <a:hlinkClick r:id="" action="ppaction://media"/>
            <a:extLst>
              <a:ext uri="{FF2B5EF4-FFF2-40B4-BE49-F238E27FC236}">
                <a16:creationId xmlns:a16="http://schemas.microsoft.com/office/drawing/2014/main" id="{DE496D23-6C81-4694-EE39-E2128DE5F1F4}"/>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11533835" y="6333066"/>
            <a:ext cx="406400" cy="406400"/>
          </a:xfrm>
          <a:prstGeom prst="rect">
            <a:avLst/>
          </a:prstGeom>
        </p:spPr>
      </p:pic>
    </p:spTree>
    <p:extLst>
      <p:ext uri="{BB962C8B-B14F-4D97-AF65-F5344CB8AC3E}">
        <p14:creationId xmlns:p14="http://schemas.microsoft.com/office/powerpoint/2010/main" val="3253018081"/>
      </p:ext>
    </p:extLst>
  </p:cSld>
  <p:clrMapOvr>
    <a:masterClrMapping/>
  </p:clrMapOvr>
  <mc:AlternateContent xmlns:mc="http://schemas.openxmlformats.org/markup-compatibility/2006" xmlns:p14="http://schemas.microsoft.com/office/powerpoint/2010/main">
    <mc:Choice Requires="p14">
      <p:transition spd="slow" p14:dur="2000" advTm="12000"/>
    </mc:Choice>
    <mc:Fallback xmlns="">
      <p:transition spd="slow" advTm="12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0878"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p:cTn id="7" fill="hold" display="0">
                  <p:stCondLst>
                    <p:cond delay="indefinite"/>
                  </p:stCondLst>
                  <p:endCondLst>
                    <p:cond evt="onStopAudio" delay="0">
                      <p:tgtEl>
                        <p:sldTgt/>
                      </p:tgtEl>
                    </p:cond>
                  </p:endCondLst>
                </p:cTn>
                <p:tgtEl>
                  <p:spTgt spid="2"/>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a:blip r:embed="rId2"/>
          <a:stretch>
            <a:fillRect/>
          </a:stretch>
        </p:blipFill>
        <p:spPr>
          <a:xfrm>
            <a:off x="4177716" y="208296"/>
            <a:ext cx="574097" cy="6501262"/>
          </a:xfrm>
          <a:prstGeom prst="rect">
            <a:avLst/>
          </a:prstGeom>
        </p:spPr>
      </p:pic>
      <p:pic>
        <p:nvPicPr>
          <p:cNvPr id="5" name="Picture 4"/>
          <p:cNvPicPr>
            <a:picLocks noChangeAspect="1"/>
          </p:cNvPicPr>
          <p:nvPr/>
        </p:nvPicPr>
        <p:blipFill>
          <a:blip r:embed="rId2"/>
          <a:stretch>
            <a:fillRect/>
          </a:stretch>
        </p:blipFill>
        <p:spPr>
          <a:xfrm>
            <a:off x="11565526" y="3620573"/>
            <a:ext cx="221078" cy="2503561"/>
          </a:xfrm>
          <a:prstGeom prst="rect">
            <a:avLst/>
          </a:prstGeom>
        </p:spPr>
      </p:pic>
      <p:sp>
        <p:nvSpPr>
          <p:cNvPr id="10" name="TextBox 9">
            <a:extLst>
              <a:ext uri="{FF2B5EF4-FFF2-40B4-BE49-F238E27FC236}">
                <a16:creationId xmlns:a16="http://schemas.microsoft.com/office/drawing/2014/main" id="{6FA94F26-BD57-1027-1019-1782CF6FD5A3}"/>
              </a:ext>
            </a:extLst>
          </p:cNvPr>
          <p:cNvSpPr txBox="1"/>
          <p:nvPr/>
        </p:nvSpPr>
        <p:spPr>
          <a:xfrm>
            <a:off x="318086" y="3093289"/>
            <a:ext cx="34002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W7 Lecture outline</a:t>
            </a:r>
          </a:p>
        </p:txBody>
      </p:sp>
      <p:sp>
        <p:nvSpPr>
          <p:cNvPr id="11" name="TextBox 10">
            <a:extLst>
              <a:ext uri="{FF2B5EF4-FFF2-40B4-BE49-F238E27FC236}">
                <a16:creationId xmlns:a16="http://schemas.microsoft.com/office/drawing/2014/main" id="{DC8778B0-6D9D-2657-EAE7-40EE4C886EE8}"/>
              </a:ext>
            </a:extLst>
          </p:cNvPr>
          <p:cNvSpPr txBox="1"/>
          <p:nvPr/>
        </p:nvSpPr>
        <p:spPr>
          <a:xfrm>
            <a:off x="4866711" y="57428"/>
            <a:ext cx="6357112" cy="6093976"/>
          </a:xfrm>
          <a:prstGeom prst="rect">
            <a:avLst/>
          </a:prstGeom>
          <a:noFill/>
        </p:spPr>
        <p:txBody>
          <a:bodyPr wrap="square" rtlCol="0">
            <a:spAutoFit/>
          </a:bodyPr>
          <a:lstStyle/>
          <a:p>
            <a:pPr algn="just">
              <a:lnSpc>
                <a:spcPct val="200000"/>
              </a:lnSpc>
            </a:pPr>
            <a:r>
              <a:rPr lang="en-US" sz="2000" b="1" u="sng" dirty="0">
                <a:solidFill>
                  <a:srgbClr val="FF8C01"/>
                </a:solidFill>
                <a:latin typeface="Tajawal ExtraBold" panose="00000800000000000000" pitchFamily="2" charset="-78"/>
                <a:cs typeface="Tajawal ExtraBold" panose="00000800000000000000" pitchFamily="2" charset="-78"/>
              </a:rPr>
              <a:t>Last Lecture, we leaned about </a:t>
            </a: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Digital Revolution </a:t>
            </a:r>
          </a:p>
          <a:p>
            <a:pPr marL="920750" lvl="2"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Digitization </a:t>
            </a:r>
          </a:p>
          <a:p>
            <a:pPr marL="920750" lvl="2"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Digitalization</a:t>
            </a:r>
          </a:p>
          <a:p>
            <a:pPr marL="920750" lvl="2"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Transformation</a:t>
            </a:r>
          </a:p>
          <a:p>
            <a:pPr marL="920750" lvl="2"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transformation in media</a:t>
            </a:r>
          </a:p>
          <a:p>
            <a:pPr marL="920750" lvl="2" indent="-342900" algn="just">
              <a:lnSpc>
                <a:spcPts val="2800"/>
              </a:lnSpc>
              <a:buFont typeface="Wingdings" panose="05000000000000000000" pitchFamily="2" charset="2"/>
              <a:buChar char="q"/>
            </a:pPr>
            <a:endParaRPr lang="en-US" sz="2400" b="1" dirty="0">
              <a:solidFill>
                <a:srgbClr val="0A1F61"/>
              </a:solidFill>
              <a:latin typeface="Tajawal ExtraBold" panose="00000800000000000000" pitchFamily="2" charset="-78"/>
              <a:cs typeface="Tajawal ExtraBold" panose="00000800000000000000" pitchFamily="2" charset="-78"/>
            </a:endParaRP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Leadership 	</a:t>
            </a:r>
          </a:p>
          <a:p>
            <a:pPr marL="920750" lvl="2"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Definition </a:t>
            </a:r>
          </a:p>
          <a:p>
            <a:pPr marL="920750" lvl="2"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Goals &amp; strategy </a:t>
            </a:r>
          </a:p>
          <a:p>
            <a:pPr marL="463550" lvl="1" indent="-342900" algn="just">
              <a:lnSpc>
                <a:spcPts val="2800"/>
              </a:lnSpc>
              <a:buFont typeface="Wingdings" panose="05000000000000000000" pitchFamily="2" charset="2"/>
              <a:buChar char="q"/>
            </a:pPr>
            <a:endParaRPr lang="en-US" sz="2400" b="1" dirty="0">
              <a:solidFill>
                <a:srgbClr val="0A1F61"/>
              </a:solidFill>
              <a:latin typeface="Tajawal ExtraBold" panose="00000800000000000000" pitchFamily="2" charset="-78"/>
              <a:cs typeface="Tajawal ExtraBold" panose="00000800000000000000" pitchFamily="2" charset="-78"/>
            </a:endParaRP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leadership &amp; Digital Transformation</a:t>
            </a:r>
          </a:p>
          <a:p>
            <a:pPr marL="463550" lvl="1" indent="-342900" algn="just">
              <a:lnSpc>
                <a:spcPts val="2800"/>
              </a:lnSpc>
              <a:buFont typeface="Wingdings" panose="05000000000000000000" pitchFamily="2" charset="2"/>
              <a:buChar char="q"/>
            </a:pPr>
            <a:endParaRPr lang="en-US" sz="2400" b="1" dirty="0">
              <a:solidFill>
                <a:srgbClr val="0A1F61"/>
              </a:solidFill>
              <a:latin typeface="Tajawal ExtraBold" panose="00000800000000000000" pitchFamily="2" charset="-78"/>
              <a:cs typeface="Tajawal ExtraBold" panose="00000800000000000000" pitchFamily="2" charset="-78"/>
            </a:endParaRP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Importance of Digital Leadership in the Era of Digitalization</a:t>
            </a:r>
          </a:p>
        </p:txBody>
      </p:sp>
      <p:pic>
        <p:nvPicPr>
          <p:cNvPr id="7" name="Picture 6" descr="A logo for a university&#10;&#10;Description automatically generated">
            <a:extLst>
              <a:ext uri="{FF2B5EF4-FFF2-40B4-BE49-F238E27FC236}">
                <a16:creationId xmlns:a16="http://schemas.microsoft.com/office/drawing/2014/main" id="{EE5C0217-4310-0F46-C1B9-C6212F691A66}"/>
              </a:ext>
            </a:extLst>
          </p:cNvPr>
          <p:cNvPicPr>
            <a:picLocks noChangeAspect="1"/>
          </p:cNvPicPr>
          <p:nvPr/>
        </p:nvPicPr>
        <p:blipFill>
          <a:blip r:embed="rId3"/>
          <a:stretch>
            <a:fillRect/>
          </a:stretch>
        </p:blipFill>
        <p:spPr>
          <a:xfrm>
            <a:off x="760660" y="102786"/>
            <a:ext cx="2472193" cy="2472193"/>
          </a:xfrm>
          <a:prstGeom prst="rect">
            <a:avLst/>
          </a:prstGeom>
          <a:solidFill>
            <a:schemeClr val="bg1">
              <a:alpha val="62000"/>
            </a:schemeClr>
          </a:solidFill>
        </p:spPr>
      </p:pic>
    </p:spTree>
    <p:extLst>
      <p:ext uri="{BB962C8B-B14F-4D97-AF65-F5344CB8AC3E}">
        <p14:creationId xmlns:p14="http://schemas.microsoft.com/office/powerpoint/2010/main" val="3864968210"/>
      </p:ext>
    </p:extLst>
  </p:cSld>
  <p:clrMapOvr>
    <a:masterClrMapping/>
  </p:clrMapOvr>
  <mc:AlternateContent xmlns:mc="http://schemas.openxmlformats.org/markup-compatibility/2006" xmlns:p14="http://schemas.microsoft.com/office/powerpoint/2010/main">
    <mc:Choice Requires="p14">
      <p:transition spd="slow" p14:dur="2000" advTm="63100"/>
    </mc:Choice>
    <mc:Fallback xmlns="">
      <p:transition spd="slow" advTm="6310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a:blip r:embed="rId3"/>
          <a:stretch>
            <a:fillRect/>
          </a:stretch>
        </p:blipFill>
        <p:spPr>
          <a:xfrm>
            <a:off x="4177716" y="208296"/>
            <a:ext cx="574097" cy="6501262"/>
          </a:xfrm>
          <a:prstGeom prst="rect">
            <a:avLst/>
          </a:prstGeom>
        </p:spPr>
      </p:pic>
      <p:pic>
        <p:nvPicPr>
          <p:cNvPr id="5" name="Picture 4"/>
          <p:cNvPicPr>
            <a:picLocks noChangeAspect="1"/>
          </p:cNvPicPr>
          <p:nvPr/>
        </p:nvPicPr>
        <p:blipFill>
          <a:blip r:embed="rId3"/>
          <a:stretch>
            <a:fillRect/>
          </a:stretch>
        </p:blipFill>
        <p:spPr>
          <a:xfrm>
            <a:off x="11565526" y="3620573"/>
            <a:ext cx="221078" cy="2503561"/>
          </a:xfrm>
          <a:prstGeom prst="rect">
            <a:avLst/>
          </a:prstGeom>
        </p:spPr>
      </p:pic>
      <p:sp>
        <p:nvSpPr>
          <p:cNvPr id="10" name="TextBox 9">
            <a:extLst>
              <a:ext uri="{FF2B5EF4-FFF2-40B4-BE49-F238E27FC236}">
                <a16:creationId xmlns:a16="http://schemas.microsoft.com/office/drawing/2014/main" id="{6FA94F26-BD57-1027-1019-1782CF6FD5A3}"/>
              </a:ext>
            </a:extLst>
          </p:cNvPr>
          <p:cNvSpPr txBox="1"/>
          <p:nvPr/>
        </p:nvSpPr>
        <p:spPr>
          <a:xfrm>
            <a:off x="318086" y="3093289"/>
            <a:ext cx="34002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W7 Lecture outline</a:t>
            </a:r>
          </a:p>
        </p:txBody>
      </p:sp>
      <p:sp>
        <p:nvSpPr>
          <p:cNvPr id="11" name="TextBox 10">
            <a:extLst>
              <a:ext uri="{FF2B5EF4-FFF2-40B4-BE49-F238E27FC236}">
                <a16:creationId xmlns:a16="http://schemas.microsoft.com/office/drawing/2014/main" id="{DC8778B0-6D9D-2657-EAE7-40EE4C886EE8}"/>
              </a:ext>
            </a:extLst>
          </p:cNvPr>
          <p:cNvSpPr txBox="1"/>
          <p:nvPr/>
        </p:nvSpPr>
        <p:spPr>
          <a:xfrm>
            <a:off x="4888787" y="536467"/>
            <a:ext cx="6698815" cy="4754571"/>
          </a:xfrm>
          <a:prstGeom prst="rect">
            <a:avLst/>
          </a:prstGeom>
          <a:noFill/>
        </p:spPr>
        <p:txBody>
          <a:bodyPr wrap="square" rtlCol="0">
            <a:spAutoFit/>
          </a:bodyPr>
          <a:lstStyle/>
          <a:p>
            <a:pPr algn="just">
              <a:lnSpc>
                <a:spcPts val="3000"/>
              </a:lnSpc>
            </a:pPr>
            <a:r>
              <a:rPr lang="en-US" sz="2000" b="1" u="sng" dirty="0">
                <a:solidFill>
                  <a:srgbClr val="FF8C01"/>
                </a:solidFill>
                <a:latin typeface="Tajawal ExtraBold" panose="00000800000000000000" pitchFamily="2" charset="-78"/>
                <a:cs typeface="Tajawal ExtraBold" panose="00000800000000000000" pitchFamily="2" charset="-78"/>
              </a:rPr>
              <a:t>Today’s Lecture we will Know about </a:t>
            </a:r>
            <a:endParaRPr lang="en-US" sz="2400" b="1" dirty="0">
              <a:solidFill>
                <a:srgbClr val="0A1F61"/>
              </a:solidFill>
              <a:latin typeface="Tajawal ExtraBold" panose="00000800000000000000" pitchFamily="2" charset="-78"/>
              <a:cs typeface="Tajawal ExtraBold" panose="00000800000000000000" pitchFamily="2" charset="-78"/>
            </a:endParaRP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Leaders</a:t>
            </a: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8 components of digital leadership </a:t>
            </a:r>
          </a:p>
          <a:p>
            <a:pPr marL="577850" lvl="2" algn="just">
              <a:lnSpc>
                <a:spcPts val="2800"/>
              </a:lnSpc>
            </a:pPr>
            <a:r>
              <a:rPr lang="en-US" b="1" dirty="0">
                <a:solidFill>
                  <a:srgbClr val="0A1F61"/>
                </a:solidFill>
                <a:latin typeface="Tajawal ExtraBold" panose="00000800000000000000" pitchFamily="2" charset="-78"/>
                <a:cs typeface="Tajawal ExtraBold" panose="00000800000000000000" pitchFamily="2" charset="-78"/>
              </a:rPr>
              <a:t>1. Media competence, 2. Agility, 3. Personal responsibility and autonomy, 4. Interconnected thinking and acting, 5. Innovation and vision, 6. Clear communication, 7. People in focus, 8. Transparency</a:t>
            </a: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8 key leadership strengths</a:t>
            </a:r>
          </a:p>
          <a:p>
            <a:pPr marL="577850" lvl="2" algn="just">
              <a:lnSpc>
                <a:spcPts val="2800"/>
              </a:lnSpc>
            </a:pPr>
            <a:r>
              <a:rPr lang="en-US" b="1" dirty="0">
                <a:solidFill>
                  <a:srgbClr val="0A1F61"/>
                </a:solidFill>
                <a:latin typeface="Tajawal ExtraBold" panose="00000800000000000000" pitchFamily="2" charset="-78"/>
                <a:cs typeface="Tajawal ExtraBold" panose="00000800000000000000" pitchFamily="2" charset="-78"/>
              </a:rPr>
              <a:t>1. Self-awareness, 2. communication, 3. Presentation Skills, 4. negotiation 5. Critical Thinking, 6. Conflict resolution skills, 7. creative problem-solving, </a:t>
            </a:r>
          </a:p>
          <a:p>
            <a:pPr marL="577850" lvl="2" algn="just">
              <a:lnSpc>
                <a:spcPts val="2800"/>
              </a:lnSpc>
            </a:pPr>
            <a:r>
              <a:rPr lang="en-US" b="1" dirty="0">
                <a:solidFill>
                  <a:srgbClr val="0A1F61"/>
                </a:solidFill>
                <a:latin typeface="Tajawal ExtraBold" panose="00000800000000000000" pitchFamily="2" charset="-78"/>
                <a:cs typeface="Tajawal ExtraBold" panose="00000800000000000000" pitchFamily="2" charset="-78"/>
              </a:rPr>
              <a:t>8. Decision Making</a:t>
            </a:r>
          </a:p>
          <a:p>
            <a:pPr marL="569913" lvl="2" indent="-58738" algn="just">
              <a:lnSpc>
                <a:spcPts val="2800"/>
              </a:lnSpc>
            </a:pPr>
            <a:endParaRPr lang="en-US" sz="2000" b="1" dirty="0">
              <a:solidFill>
                <a:srgbClr val="0A1F61"/>
              </a:solidFill>
              <a:latin typeface="Tajawal ExtraBold" panose="00000800000000000000" pitchFamily="2" charset="-78"/>
              <a:cs typeface="Tajawal ExtraBold" panose="00000800000000000000" pitchFamily="2" charset="-78"/>
            </a:endParaRPr>
          </a:p>
        </p:txBody>
      </p:sp>
      <p:pic>
        <p:nvPicPr>
          <p:cNvPr id="7" name="Picture 6" descr="A logo for a university&#10;&#10;Description automatically generated">
            <a:extLst>
              <a:ext uri="{FF2B5EF4-FFF2-40B4-BE49-F238E27FC236}">
                <a16:creationId xmlns:a16="http://schemas.microsoft.com/office/drawing/2014/main" id="{EE5C0217-4310-0F46-C1B9-C6212F691A66}"/>
              </a:ext>
            </a:extLst>
          </p:cNvPr>
          <p:cNvPicPr>
            <a:picLocks noChangeAspect="1"/>
          </p:cNvPicPr>
          <p:nvPr/>
        </p:nvPicPr>
        <p:blipFill>
          <a:blip r:embed="rId4"/>
          <a:stretch>
            <a:fillRect/>
          </a:stretch>
        </p:blipFill>
        <p:spPr>
          <a:xfrm>
            <a:off x="760660" y="102786"/>
            <a:ext cx="2472193" cy="2472193"/>
          </a:xfrm>
          <a:prstGeom prst="rect">
            <a:avLst/>
          </a:prstGeom>
          <a:solidFill>
            <a:schemeClr val="bg1">
              <a:alpha val="62000"/>
            </a:schemeClr>
          </a:solidFill>
        </p:spPr>
      </p:pic>
    </p:spTree>
    <p:extLst>
      <p:ext uri="{BB962C8B-B14F-4D97-AF65-F5344CB8AC3E}">
        <p14:creationId xmlns:p14="http://schemas.microsoft.com/office/powerpoint/2010/main" val="2394176584"/>
      </p:ext>
    </p:extLst>
  </p:cSld>
  <p:clrMapOvr>
    <a:masterClrMapping/>
  </p:clrMapOvr>
  <mc:AlternateContent xmlns:mc="http://schemas.openxmlformats.org/markup-compatibility/2006" xmlns:p14="http://schemas.microsoft.com/office/powerpoint/2010/main">
    <mc:Choice Requires="p14">
      <p:transition spd="slow" p14:dur="2000" advTm="52000"/>
    </mc:Choice>
    <mc:Fallback xmlns="">
      <p:transition spd="slow" advTm="5200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a:blip r:embed="rId2"/>
          <a:stretch>
            <a:fillRect/>
          </a:stretch>
        </p:blipFill>
        <p:spPr>
          <a:xfrm>
            <a:off x="4177716" y="208296"/>
            <a:ext cx="574097" cy="6501262"/>
          </a:xfrm>
          <a:prstGeom prst="rect">
            <a:avLst/>
          </a:prstGeom>
        </p:spPr>
      </p:pic>
      <p:pic>
        <p:nvPicPr>
          <p:cNvPr id="5" name="Picture 4"/>
          <p:cNvPicPr>
            <a:picLocks noChangeAspect="1"/>
          </p:cNvPicPr>
          <p:nvPr/>
        </p:nvPicPr>
        <p:blipFill>
          <a:blip r:embed="rId2"/>
          <a:stretch>
            <a:fillRect/>
          </a:stretch>
        </p:blipFill>
        <p:spPr>
          <a:xfrm>
            <a:off x="11565526" y="3620573"/>
            <a:ext cx="221078" cy="2503561"/>
          </a:xfrm>
          <a:prstGeom prst="rect">
            <a:avLst/>
          </a:prstGeom>
        </p:spPr>
      </p:pic>
      <p:pic>
        <p:nvPicPr>
          <p:cNvPr id="2" name="Picture 1" descr="A logo for a university&#10;&#10;Description automatically generated"/>
          <p:cNvPicPr>
            <a:picLocks noChangeAspect="1"/>
          </p:cNvPicPr>
          <p:nvPr/>
        </p:nvPicPr>
        <p:blipFill>
          <a:blip r:embed="rId3"/>
          <a:stretch>
            <a:fillRect/>
          </a:stretch>
        </p:blipFill>
        <p:spPr>
          <a:xfrm>
            <a:off x="760660" y="102786"/>
            <a:ext cx="2472193" cy="2472193"/>
          </a:xfrm>
          <a:prstGeom prst="rect">
            <a:avLst/>
          </a:prstGeom>
          <a:solidFill>
            <a:schemeClr val="bg1">
              <a:alpha val="62000"/>
            </a:schemeClr>
          </a:solidFill>
        </p:spPr>
      </p:pic>
      <p:sp>
        <p:nvSpPr>
          <p:cNvPr id="10" name="TextBox 9">
            <a:extLst>
              <a:ext uri="{FF2B5EF4-FFF2-40B4-BE49-F238E27FC236}">
                <a16:creationId xmlns:a16="http://schemas.microsoft.com/office/drawing/2014/main" id="{6FA94F26-BD57-1027-1019-1782CF6FD5A3}"/>
              </a:ext>
            </a:extLst>
          </p:cNvPr>
          <p:cNvSpPr txBox="1"/>
          <p:nvPr/>
        </p:nvSpPr>
        <p:spPr>
          <a:xfrm>
            <a:off x="42155" y="3129566"/>
            <a:ext cx="4041491"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W7 Lecture Objectives</a:t>
            </a:r>
          </a:p>
        </p:txBody>
      </p:sp>
      <p:sp>
        <p:nvSpPr>
          <p:cNvPr id="11" name="TextBox 10">
            <a:extLst>
              <a:ext uri="{FF2B5EF4-FFF2-40B4-BE49-F238E27FC236}">
                <a16:creationId xmlns:a16="http://schemas.microsoft.com/office/drawing/2014/main" id="{DC8778B0-6D9D-2657-EAE7-40EE4C886EE8}"/>
              </a:ext>
            </a:extLst>
          </p:cNvPr>
          <p:cNvSpPr txBox="1"/>
          <p:nvPr/>
        </p:nvSpPr>
        <p:spPr>
          <a:xfrm>
            <a:off x="4876989" y="733866"/>
            <a:ext cx="6684960" cy="5078313"/>
          </a:xfrm>
          <a:prstGeom prst="rect">
            <a:avLst/>
          </a:prstGeom>
          <a:noFill/>
        </p:spPr>
        <p:txBody>
          <a:bodyPr wrap="square" rtlCol="0">
            <a:spAutoFit/>
          </a:bodyPr>
          <a:lstStyle/>
          <a:p>
            <a:pPr algn="just"/>
            <a:r>
              <a:rPr lang="en-US" sz="2400" b="1" u="sng" dirty="0">
                <a:solidFill>
                  <a:srgbClr val="FF8C01"/>
                </a:solidFill>
                <a:latin typeface="Tajawal ExtraBold" panose="00000800000000000000" pitchFamily="2" charset="-78"/>
                <a:cs typeface="Tajawal ExtraBold" panose="00000800000000000000" pitchFamily="2" charset="-78"/>
              </a:rPr>
              <a:t>Introduction &amp; Learning Outcomes</a:t>
            </a:r>
          </a:p>
          <a:p>
            <a:pPr algn="just"/>
            <a:endParaRPr lang="en-US" sz="2400" b="1"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000" b="1" dirty="0">
                <a:solidFill>
                  <a:srgbClr val="0A1F61"/>
                </a:solidFill>
                <a:cs typeface="Tajawal ExtraBold" panose="00000800000000000000" pitchFamily="2" charset="-78"/>
              </a:rPr>
              <a:t>Digital leadership, however, doesn’t just happen like that, it has to be learned. Simply knowing the current technologies and transferring traditional management tools one-to-one to the virtual space is not enough to meet the demands of modern everyday working life. Instead, you need a new way of working, tailored to digital transformation and true “digital leaders” who lead by example.</a:t>
            </a:r>
          </a:p>
          <a:p>
            <a:pPr algn="just"/>
            <a:endParaRPr lang="en-US" sz="2000" b="1"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0A1F61"/>
                </a:solidFill>
                <a:cs typeface="Tajawal ExtraBold" panose="00000800000000000000" pitchFamily="2" charset="-78"/>
              </a:rPr>
              <a:t>Learn about digital leaders and the strengths they should have. </a:t>
            </a:r>
          </a:p>
          <a:p>
            <a:pPr marL="342900" indent="-342900" algn="just">
              <a:buFont typeface="Wingdings" panose="05000000000000000000" pitchFamily="2" charset="2"/>
              <a:buChar char="q"/>
            </a:pPr>
            <a:r>
              <a:rPr lang="en-US" sz="2400" b="1" dirty="0">
                <a:solidFill>
                  <a:srgbClr val="0A1F61"/>
                </a:solidFill>
                <a:cs typeface="Tajawal ExtraBold" panose="00000800000000000000" pitchFamily="2" charset="-78"/>
              </a:rPr>
              <a:t>Learn about the 8 components of digital leadership</a:t>
            </a:r>
          </a:p>
        </p:txBody>
      </p:sp>
    </p:spTree>
    <p:extLst>
      <p:ext uri="{BB962C8B-B14F-4D97-AF65-F5344CB8AC3E}">
        <p14:creationId xmlns:p14="http://schemas.microsoft.com/office/powerpoint/2010/main" val="1899266651"/>
      </p:ext>
    </p:extLst>
  </p:cSld>
  <p:clrMapOvr>
    <a:masterClrMapping/>
  </p:clrMapOvr>
  <mc:AlternateContent xmlns:mc="http://schemas.openxmlformats.org/markup-compatibility/2006" xmlns:p14="http://schemas.microsoft.com/office/powerpoint/2010/main">
    <mc:Choice Requires="p14">
      <p:transition spd="slow" p14:dur="2000" advTm="55000"/>
    </mc:Choice>
    <mc:Fallback xmlns="">
      <p:transition spd="slow" advTm="5500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W7 Lecture</a:t>
            </a:r>
          </a:p>
        </p:txBody>
      </p:sp>
      <p:pic>
        <p:nvPicPr>
          <p:cNvPr id="6" name="Picture 5" descr="A logo for a university&#10;&#10;Description automatically generated">
            <a:extLst>
              <a:ext uri="{FF2B5EF4-FFF2-40B4-BE49-F238E27FC236}">
                <a16:creationId xmlns:a16="http://schemas.microsoft.com/office/drawing/2014/main" id="{3B7F1BF2-E887-4CD5-6C69-C01F9494BE8E}"/>
              </a:ext>
            </a:extLst>
          </p:cNvPr>
          <p:cNvPicPr>
            <a:picLocks noChangeAspect="1"/>
          </p:cNvPicPr>
          <p:nvPr/>
        </p:nvPicPr>
        <p:blipFill>
          <a:blip r:embed="rId2"/>
          <a:stretch>
            <a:fillRect/>
          </a:stretch>
        </p:blipFill>
        <p:spPr>
          <a:xfrm>
            <a:off x="760660" y="102786"/>
            <a:ext cx="2472193" cy="2472193"/>
          </a:xfrm>
          <a:prstGeom prst="rect">
            <a:avLst/>
          </a:prstGeom>
          <a:solidFill>
            <a:schemeClr val="bg1">
              <a:alpha val="62000"/>
            </a:schemeClr>
          </a:solidFill>
        </p:spPr>
      </p:pic>
      <p:sp>
        <p:nvSpPr>
          <p:cNvPr id="2" name="TextBox 1">
            <a:extLst>
              <a:ext uri="{FF2B5EF4-FFF2-40B4-BE49-F238E27FC236}">
                <a16:creationId xmlns:a16="http://schemas.microsoft.com/office/drawing/2014/main" id="{FF7406AC-880D-4D43-A515-B740C6E7AC92}"/>
              </a:ext>
            </a:extLst>
          </p:cNvPr>
          <p:cNvSpPr txBox="1"/>
          <p:nvPr/>
        </p:nvSpPr>
        <p:spPr>
          <a:xfrm>
            <a:off x="6186133" y="984939"/>
            <a:ext cx="3861955" cy="707886"/>
          </a:xfrm>
          <a:prstGeom prst="rect">
            <a:avLst/>
          </a:prstGeom>
          <a:noFill/>
        </p:spPr>
        <p:txBody>
          <a:bodyPr wrap="none" rtlCol="0">
            <a:spAutoFit/>
          </a:bodyPr>
          <a:lstStyle/>
          <a:p>
            <a:r>
              <a:rPr lang="en-US" sz="4000" b="1" dirty="0">
                <a:solidFill>
                  <a:srgbClr val="2B5984"/>
                </a:solidFill>
                <a:latin typeface="Tajawal Medium" panose="00000600000000000000" pitchFamily="2" charset="-78"/>
                <a:cs typeface="Tajawal Medium" panose="00000600000000000000" pitchFamily="2" charset="-78"/>
              </a:rPr>
              <a:t>Digital Leaders</a:t>
            </a:r>
          </a:p>
        </p:txBody>
      </p:sp>
      <p:pic>
        <p:nvPicPr>
          <p:cNvPr id="4" name="Picture 3" descr="A picture containing bubble, compact disk&#10;&#10;Description automatically generated">
            <a:extLst>
              <a:ext uri="{FF2B5EF4-FFF2-40B4-BE49-F238E27FC236}">
                <a16:creationId xmlns:a16="http://schemas.microsoft.com/office/drawing/2014/main" id="{7EE8953C-F759-869B-F786-415A9BD35266}"/>
              </a:ext>
            </a:extLst>
          </p:cNvPr>
          <p:cNvPicPr>
            <a:picLocks noChangeAspect="1"/>
          </p:cNvPicPr>
          <p:nvPr/>
        </p:nvPicPr>
        <p:blipFill rotWithShape="1">
          <a:blip r:embed="rId3">
            <a:extLst>
              <a:ext uri="{28A0092B-C50C-407E-A947-70E740481C1C}">
                <a14:useLocalDpi xmlns:a14="http://schemas.microsoft.com/office/drawing/2010/main" val="0"/>
              </a:ext>
            </a:extLst>
          </a:blip>
          <a:srcRect b="4642"/>
          <a:stretch/>
        </p:blipFill>
        <p:spPr>
          <a:xfrm>
            <a:off x="4595878" y="1911270"/>
            <a:ext cx="7144084" cy="4530447"/>
          </a:xfrm>
          <a:prstGeom prst="rect">
            <a:avLst/>
          </a:prstGeom>
        </p:spPr>
      </p:pic>
    </p:spTree>
    <p:extLst>
      <p:ext uri="{BB962C8B-B14F-4D97-AF65-F5344CB8AC3E}">
        <p14:creationId xmlns:p14="http://schemas.microsoft.com/office/powerpoint/2010/main" val="2943595238"/>
      </p:ext>
    </p:extLst>
  </p:cSld>
  <p:clrMapOvr>
    <a:masterClrMapping/>
  </p:clrMapOvr>
  <mc:AlternateContent xmlns:mc="http://schemas.openxmlformats.org/markup-compatibility/2006" xmlns:p14="http://schemas.microsoft.com/office/powerpoint/2010/main">
    <mc:Choice Requires="p14">
      <p:transition spd="slow" p14:dur="2000" advTm="33000"/>
    </mc:Choice>
    <mc:Fallback xmlns="">
      <p:transition spd="slow" advTm="3300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76229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Leaders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455835"/>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leaders act on </a:t>
            </a:r>
            <a:r>
              <a:rPr lang="en-US" sz="2400" b="1" dirty="0">
                <a:solidFill>
                  <a:srgbClr val="C00000"/>
                </a:solidFill>
                <a:latin typeface="Tajawal ExtraBold" panose="00000800000000000000" pitchFamily="2" charset="-78"/>
                <a:cs typeface="Tajawal ExtraBold" panose="00000800000000000000" pitchFamily="2" charset="-78"/>
              </a:rPr>
              <a:t>three levels</a:t>
            </a:r>
            <a:r>
              <a:rPr lang="en-US" sz="2400" b="1" dirty="0">
                <a:solidFill>
                  <a:srgbClr val="0A1F61"/>
                </a:solidFill>
                <a:latin typeface="Tajawal ExtraBold" panose="00000800000000000000" pitchFamily="2" charset="-78"/>
                <a:cs typeface="Tajawal ExtraBold" panose="00000800000000000000" pitchFamily="2" charset="-78"/>
              </a:rPr>
              <a:t>: </a:t>
            </a:r>
          </a:p>
          <a:p>
            <a:pPr marL="1431925" lvl="1" indent="-457200" algn="just">
              <a:lnSpc>
                <a:spcPct val="150000"/>
              </a:lnSpc>
              <a:buFont typeface="Wingdings" panose="05000000000000000000" pitchFamily="2" charset="2"/>
              <a:buChar char="Ø"/>
            </a:pPr>
            <a:r>
              <a:rPr lang="en-US" sz="2400" b="1" dirty="0">
                <a:solidFill>
                  <a:srgbClr val="0A1F61"/>
                </a:solidFill>
                <a:latin typeface="Tajawal ExtraBold" panose="00000800000000000000" pitchFamily="2" charset="-78"/>
                <a:cs typeface="Tajawal ExtraBold" panose="00000800000000000000" pitchFamily="2" charset="-78"/>
              </a:rPr>
              <a:t>they encourage members of the organization to consolidate knowledge gained through their individual activities, </a:t>
            </a:r>
          </a:p>
          <a:p>
            <a:pPr marL="1431925" lvl="1" indent="-457200" algn="just">
              <a:lnSpc>
                <a:spcPct val="150000"/>
              </a:lnSpc>
              <a:buFont typeface="Wingdings" panose="05000000000000000000" pitchFamily="2" charset="2"/>
              <a:buChar char="Ø"/>
            </a:pPr>
            <a:r>
              <a:rPr lang="en-US" sz="2400" b="1" dirty="0">
                <a:solidFill>
                  <a:srgbClr val="0A1F61"/>
                </a:solidFill>
                <a:latin typeface="Tajawal ExtraBold" panose="00000800000000000000" pitchFamily="2" charset="-78"/>
                <a:cs typeface="Tajawal ExtraBold" panose="00000800000000000000" pitchFamily="2" charset="-78"/>
              </a:rPr>
              <a:t>they consolidate and share knowledge within the team or group to foster deeper understanding, </a:t>
            </a:r>
          </a:p>
          <a:p>
            <a:pPr marL="1431925" lvl="1" indent="-457200" algn="just">
              <a:lnSpc>
                <a:spcPct val="150000"/>
              </a:lnSpc>
              <a:buFont typeface="Wingdings" panose="05000000000000000000" pitchFamily="2" charset="2"/>
              <a:buChar char="Ø"/>
            </a:pPr>
            <a:r>
              <a:rPr lang="en-US" sz="2400" b="1" dirty="0">
                <a:solidFill>
                  <a:srgbClr val="0A1F61"/>
                </a:solidFill>
                <a:latin typeface="Tajawal ExtraBold" panose="00000800000000000000" pitchFamily="2" charset="-78"/>
                <a:cs typeface="Tajawal ExtraBold" panose="00000800000000000000" pitchFamily="2" charset="-78"/>
              </a:rPr>
              <a:t>they mediate knowledge between members of the organization or groups, and they bring outside knowledge into the organization .</a:t>
            </a:r>
          </a:p>
        </p:txBody>
      </p:sp>
    </p:spTree>
    <p:extLst>
      <p:ext uri="{BB962C8B-B14F-4D97-AF65-F5344CB8AC3E}">
        <p14:creationId xmlns:p14="http://schemas.microsoft.com/office/powerpoint/2010/main" val="45038654"/>
      </p:ext>
    </p:extLst>
  </p:cSld>
  <p:clrMapOvr>
    <a:masterClrMapping/>
  </p:clrMapOvr>
  <mc:AlternateContent xmlns:mc="http://schemas.openxmlformats.org/markup-compatibility/2006" xmlns:p14="http://schemas.microsoft.com/office/powerpoint/2010/main">
    <mc:Choice Requires="p14">
      <p:transition p14:dur="10" advTm="368000"/>
    </mc:Choice>
    <mc:Fallback xmlns="">
      <p:transition advTm="36800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76229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Leaders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455835"/>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leaders are responsible for maintaining effective communication with employees, the executive team, and the information technology team inside the business, as well as coordinating across these three groups in order to realize digitalization or digital applications. </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leaders must be transparent, unbiased, and sympathetic in order to facilitate communication between these three groups and to resolve inter-unit issues. </a:t>
            </a:r>
          </a:p>
        </p:txBody>
      </p:sp>
    </p:spTree>
    <p:extLst>
      <p:ext uri="{BB962C8B-B14F-4D97-AF65-F5344CB8AC3E}">
        <p14:creationId xmlns:p14="http://schemas.microsoft.com/office/powerpoint/2010/main" val="831238574"/>
      </p:ext>
    </p:extLst>
  </p:cSld>
  <p:clrMapOvr>
    <a:masterClrMapping/>
  </p:clrMapOvr>
  <mc:AlternateContent xmlns:mc="http://schemas.openxmlformats.org/markup-compatibility/2006" xmlns:p14="http://schemas.microsoft.com/office/powerpoint/2010/main">
    <mc:Choice Requires="p14">
      <p:transition p14:dur="10" advTm="119000"/>
    </mc:Choice>
    <mc:Fallback xmlns="">
      <p:transition advTm="11900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76229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Leaders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3901837"/>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Additionally, the digital leader's expertise of business, digital literacy, and management science will enhance the success of the open, unbiased, and empathic policies and behaviors that the digital leader is expected to exhibit.</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Successful digital leaders of the future will possess great coaching abilities, enabling them to foster dynamic, empowering, and high-performance cultures. </a:t>
            </a:r>
          </a:p>
        </p:txBody>
      </p:sp>
    </p:spTree>
    <p:extLst>
      <p:ext uri="{BB962C8B-B14F-4D97-AF65-F5344CB8AC3E}">
        <p14:creationId xmlns:p14="http://schemas.microsoft.com/office/powerpoint/2010/main" val="1398641217"/>
      </p:ext>
    </p:extLst>
  </p:cSld>
  <p:clrMapOvr>
    <a:masterClrMapping/>
  </p:clrMapOvr>
  <mc:AlternateContent xmlns:mc="http://schemas.openxmlformats.org/markup-compatibility/2006" xmlns:p14="http://schemas.microsoft.com/office/powerpoint/2010/main">
    <mc:Choice Requires="p14">
      <p:transition p14:dur="10" advTm="133000"/>
    </mc:Choice>
    <mc:Fallback xmlns="">
      <p:transition advTm="13300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617487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76229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Leaders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849533"/>
          </a:xfrm>
          <a:prstGeom prst="rect">
            <a:avLst/>
          </a:prstGeom>
          <a:noFill/>
        </p:spPr>
        <p:txBody>
          <a:bodyPr wrap="square" rtlCol="0">
            <a:spAutoFit/>
          </a:bodyPr>
          <a:lstStyle/>
          <a:p>
            <a:pPr marL="974725" indent="-457200" algn="just">
              <a:lnSpc>
                <a:spcPts val="34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leaders are characterized by an inventive mindset, networking intelligence, adaptability, motivational coaching, digital intelligence, democratic compromise behaviors, and a capacity to learn from their failures. </a:t>
            </a:r>
          </a:p>
          <a:p>
            <a:pPr marL="974725" indent="-457200" algn="just">
              <a:lnSpc>
                <a:spcPts val="34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leaders with vision, courage, inspiration, intellectual stimulation, passion, strategic thinking/planning, focus, collaboration, innovation, adaptability, communication, emotional intelligence, spiritual intelligence, responsibilities and accountability, technology, entrepreneurial, and adaptive ideas should be able to shape societies, solve problems, and think critically. </a:t>
            </a:r>
          </a:p>
        </p:txBody>
      </p:sp>
    </p:spTree>
    <p:extLst>
      <p:ext uri="{BB962C8B-B14F-4D97-AF65-F5344CB8AC3E}">
        <p14:creationId xmlns:p14="http://schemas.microsoft.com/office/powerpoint/2010/main" val="3217735369"/>
      </p:ext>
    </p:extLst>
  </p:cSld>
  <p:clrMapOvr>
    <a:masterClrMapping/>
  </p:clrMapOvr>
  <mc:AlternateContent xmlns:mc="http://schemas.openxmlformats.org/markup-compatibility/2006" xmlns:p14="http://schemas.microsoft.com/office/powerpoint/2010/main">
    <mc:Choice Requires="p14">
      <p:transition p14:dur="10" advTm="128000"/>
    </mc:Choice>
    <mc:Fallback xmlns="">
      <p:transition advTm="12800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76229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Leaders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455835"/>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According to the evaluations, digital leaders possess a specific amount of digital expertise and experience, a vision for businesses to achieve their digital goals, and the ability to adjust their ideas and policies to changing situations.</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Due to the qualities of digital leadership, it can be compared to other leadership styles. Digital leadership practices are inextricably linked to emotional intelligence and leadership types such as transformational and transactional leadership</a:t>
            </a:r>
          </a:p>
        </p:txBody>
      </p:sp>
    </p:spTree>
    <p:extLst>
      <p:ext uri="{BB962C8B-B14F-4D97-AF65-F5344CB8AC3E}">
        <p14:creationId xmlns:p14="http://schemas.microsoft.com/office/powerpoint/2010/main" val="1202763520"/>
      </p:ext>
    </p:extLst>
  </p:cSld>
  <p:clrMapOvr>
    <a:masterClrMapping/>
  </p:clrMapOvr>
  <mc:AlternateContent xmlns:mc="http://schemas.openxmlformats.org/markup-compatibility/2006" xmlns:p14="http://schemas.microsoft.com/office/powerpoint/2010/main">
    <mc:Choice Requires="p14">
      <p:transition p14:dur="10" advTm="93000"/>
    </mc:Choice>
    <mc:Fallback xmlns="">
      <p:transition advTm="9300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A6832FB5-918E-E453-7901-0B736DDBE63C}"/>
              </a:ext>
            </a:extLst>
          </p:cNvPr>
          <p:cNvPicPr>
            <a:picLocks noChangeAspect="1"/>
          </p:cNvPicPr>
          <p:nvPr/>
        </p:nvPicPr>
        <p:blipFill rotWithShape="1">
          <a:blip r:embed="rId5">
            <a:extLst>
              <a:ext uri="{BEBA8EAE-BF5A-486C-A8C5-ECC9F3942E4B}">
                <a14:imgProps xmlns:a14="http://schemas.microsoft.com/office/drawing/2010/main">
                  <a14:imgLayer r:embed="rId6">
                    <a14:imgEffect>
                      <a14:sharpenSoften amount="25000"/>
                    </a14:imgEffect>
                    <a14:imgEffect>
                      <a14:brightnessContrast contrast="-20000"/>
                    </a14:imgEffect>
                  </a14:imgLayer>
                </a14:imgProps>
              </a:ext>
            </a:extLst>
          </a:blip>
          <a:srcRect l="25254" t="27359" r="14792" b="7925"/>
          <a:stretch/>
        </p:blipFill>
        <p:spPr>
          <a:xfrm>
            <a:off x="2486375" y="390107"/>
            <a:ext cx="9586300" cy="5820688"/>
          </a:xfrm>
          <a:prstGeom prst="rect">
            <a:avLst/>
          </a:prstGeom>
        </p:spPr>
      </p:pic>
      <p:sp>
        <p:nvSpPr>
          <p:cNvPr id="7" name="TextBox 6"/>
          <p:cNvSpPr txBox="1"/>
          <p:nvPr/>
        </p:nvSpPr>
        <p:spPr>
          <a:xfrm>
            <a:off x="2393389" y="231706"/>
            <a:ext cx="3009884" cy="830997"/>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pPr algn="ctr"/>
            <a:r>
              <a:rPr lang="en-US" sz="2400" b="1" dirty="0">
                <a:solidFill>
                  <a:srgbClr val="0A1F61"/>
                </a:solidFill>
                <a:latin typeface="Tajawal Medium" panose="00000600000000000000" pitchFamily="2" charset="-78"/>
                <a:cs typeface="Tajawal Medium" panose="00000600000000000000" pitchFamily="2" charset="-78"/>
              </a:rPr>
              <a:t>Characteristics of </a:t>
            </a:r>
          </a:p>
          <a:p>
            <a:pPr algn="ctr"/>
            <a:r>
              <a:rPr lang="en-US" sz="2400" b="1" dirty="0">
                <a:solidFill>
                  <a:srgbClr val="0A1F61"/>
                </a:solidFill>
                <a:latin typeface="Tajawal Medium" panose="00000600000000000000" pitchFamily="2" charset="-78"/>
                <a:cs typeface="Tajawal Medium" panose="00000600000000000000" pitchFamily="2" charset="-78"/>
              </a:rPr>
              <a:t>digital leaders</a:t>
            </a:r>
          </a:p>
        </p:txBody>
      </p:sp>
    </p:spTree>
    <p:extLst>
      <p:ext uri="{BB962C8B-B14F-4D97-AF65-F5344CB8AC3E}">
        <p14:creationId xmlns:p14="http://schemas.microsoft.com/office/powerpoint/2010/main" val="2380834354"/>
      </p:ext>
    </p:extLst>
  </p:cSld>
  <p:clrMapOvr>
    <a:masterClrMapping/>
  </p:clrMapOvr>
  <mc:AlternateContent xmlns:mc="http://schemas.openxmlformats.org/markup-compatibility/2006" xmlns:p14="http://schemas.microsoft.com/office/powerpoint/2010/main">
    <mc:Choice Requires="p14">
      <p:transition p14:dur="10" advTm="238200"/>
    </mc:Choice>
    <mc:Fallback xmlns="">
      <p:transition advTm="23820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B078B6D9-32A6-BD94-9B6A-F28977013C6E}"/>
              </a:ext>
            </a:extLst>
          </p:cNvPr>
          <p:cNvPicPr>
            <a:picLocks noChangeAspect="1"/>
          </p:cNvPicPr>
          <p:nvPr/>
        </p:nvPicPr>
        <p:blipFill rotWithShape="1">
          <a:blip r:embed="rId2"/>
          <a:srcRect l="29901" t="23479" r="35325" b="19670"/>
          <a:stretch/>
        </p:blipFill>
        <p:spPr>
          <a:xfrm>
            <a:off x="7243040" y="964044"/>
            <a:ext cx="5111260" cy="4700486"/>
          </a:xfrm>
          <a:prstGeom prst="rect">
            <a:avLst/>
          </a:prstGeom>
        </p:spPr>
      </p:pic>
      <p:pic>
        <p:nvPicPr>
          <p:cNvPr id="2" name="Picture 1" descr="A logo for a university&#10;&#10;Description automatically generated"/>
          <p:cNvPicPr>
            <a:picLocks noChangeAspect="1"/>
          </p:cNvPicPr>
          <p:nvPr/>
        </p:nvPicPr>
        <p:blipFill>
          <a:blip r:embed="rId3"/>
          <a:stretch>
            <a:fillRect/>
          </a:stretch>
        </p:blipFill>
        <p:spPr>
          <a:xfrm>
            <a:off x="277716" y="5579326"/>
            <a:ext cx="1096206" cy="1096206"/>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TextBox 6"/>
          <p:cNvSpPr txBox="1"/>
          <p:nvPr/>
        </p:nvSpPr>
        <p:spPr>
          <a:xfrm>
            <a:off x="8356296" y="5347692"/>
            <a:ext cx="3009884" cy="830997"/>
          </a:xfrm>
          <a:prstGeom prst="rect">
            <a:avLst/>
          </a:prstGeom>
          <a:solidFill>
            <a:srgbClr val="D1AECE"/>
          </a:solidFill>
        </p:spPr>
        <p:style>
          <a:lnRef idx="1">
            <a:schemeClr val="accent1"/>
          </a:lnRef>
          <a:fillRef idx="2">
            <a:schemeClr val="accent1"/>
          </a:fillRef>
          <a:effectRef idx="1">
            <a:schemeClr val="accent1"/>
          </a:effectRef>
          <a:fontRef idx="minor">
            <a:schemeClr val="dk1"/>
          </a:fontRef>
        </p:style>
        <p:txBody>
          <a:bodyPr wrap="square" rtlCol="0">
            <a:spAutoFit/>
          </a:bodyPr>
          <a:lstStyle/>
          <a:p>
            <a:pPr algn="ctr"/>
            <a:r>
              <a:rPr lang="en-US" sz="2400" b="1" dirty="0">
                <a:solidFill>
                  <a:srgbClr val="0A1F61"/>
                </a:solidFill>
                <a:latin typeface="Tajawal Medium" panose="00000600000000000000" pitchFamily="2" charset="-78"/>
                <a:cs typeface="Tajawal Medium" panose="00000600000000000000" pitchFamily="2" charset="-78"/>
              </a:rPr>
              <a:t>Critical Skills of Digital Leaders</a:t>
            </a:r>
          </a:p>
        </p:txBody>
      </p:sp>
      <p:sp>
        <p:nvSpPr>
          <p:cNvPr id="10" name="TextBox 9">
            <a:extLst>
              <a:ext uri="{FF2B5EF4-FFF2-40B4-BE49-F238E27FC236}">
                <a16:creationId xmlns:a16="http://schemas.microsoft.com/office/drawing/2014/main" id="{ACAB8DC5-FA1E-2671-0382-E93EFB928913}"/>
              </a:ext>
            </a:extLst>
          </p:cNvPr>
          <p:cNvSpPr txBox="1"/>
          <p:nvPr/>
        </p:nvSpPr>
        <p:spPr>
          <a:xfrm>
            <a:off x="2650377" y="543490"/>
            <a:ext cx="276229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Leaders</a:t>
            </a:r>
          </a:p>
        </p:txBody>
      </p:sp>
      <p:sp>
        <p:nvSpPr>
          <p:cNvPr id="12" name="TextBox 11">
            <a:extLst>
              <a:ext uri="{FF2B5EF4-FFF2-40B4-BE49-F238E27FC236}">
                <a16:creationId xmlns:a16="http://schemas.microsoft.com/office/drawing/2014/main" id="{0316EC17-82EB-31EC-D144-906ADFB2F2C6}"/>
              </a:ext>
            </a:extLst>
          </p:cNvPr>
          <p:cNvSpPr txBox="1"/>
          <p:nvPr/>
        </p:nvSpPr>
        <p:spPr>
          <a:xfrm>
            <a:off x="439386" y="1510621"/>
            <a:ext cx="7279574" cy="4585871"/>
          </a:xfrm>
          <a:prstGeom prst="rect">
            <a:avLst/>
          </a:prstGeom>
          <a:noFill/>
        </p:spPr>
        <p:txBody>
          <a:bodyPr wrap="square" rtlCol="0">
            <a:spAutoFit/>
          </a:bodyPr>
          <a:lstStyle/>
          <a:p>
            <a:pPr marL="974725" indent="-457200" algn="just">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An Agile leader is a combination of Digital Strategist, Digital Innovator, and Digital Driver. </a:t>
            </a:r>
          </a:p>
          <a:p>
            <a:pPr marL="974725" indent="-227013" algn="just">
              <a:buFont typeface="Wingdings" panose="05000000000000000000" pitchFamily="2" charset="2"/>
              <a:buChar char="§"/>
            </a:pPr>
            <a:r>
              <a:rPr lang="en-US" sz="2000" b="1" dirty="0">
                <a:solidFill>
                  <a:srgbClr val="C00000"/>
                </a:solidFill>
                <a:latin typeface="Tajawal ExtraBold" panose="00000800000000000000" pitchFamily="2" charset="-78"/>
                <a:cs typeface="Tajawal ExtraBold" panose="00000800000000000000" pitchFamily="2" charset="-78"/>
              </a:rPr>
              <a:t>A digital strategist </a:t>
            </a:r>
            <a:r>
              <a:rPr lang="en-US" sz="2000" b="1" dirty="0">
                <a:solidFill>
                  <a:srgbClr val="0A1F61"/>
                </a:solidFill>
                <a:latin typeface="Tajawal ExtraBold" panose="00000800000000000000" pitchFamily="2" charset="-78"/>
                <a:cs typeface="Tajawal ExtraBold" panose="00000800000000000000" pitchFamily="2" charset="-78"/>
              </a:rPr>
              <a:t>stays ahead of emerging trends and technologies, experiments with them personally where possible, and finds ways to apply them to drive transformative change for customers and/or business operations. </a:t>
            </a:r>
          </a:p>
          <a:p>
            <a:pPr marL="974725" indent="-227013" algn="just">
              <a:buFont typeface="Wingdings" panose="05000000000000000000" pitchFamily="2" charset="2"/>
              <a:buChar char="§"/>
            </a:pPr>
            <a:r>
              <a:rPr lang="en-US" sz="2000" b="1" dirty="0">
                <a:solidFill>
                  <a:srgbClr val="C00000"/>
                </a:solidFill>
                <a:latin typeface="Tajawal ExtraBold" panose="00000800000000000000" pitchFamily="2" charset="-78"/>
                <a:cs typeface="Tajawal ExtraBold" panose="00000800000000000000" pitchFamily="2" charset="-78"/>
              </a:rPr>
              <a:t>A digital innovator </a:t>
            </a:r>
            <a:r>
              <a:rPr lang="en-US" sz="2000" b="1" dirty="0">
                <a:solidFill>
                  <a:srgbClr val="0A1F61"/>
                </a:solidFill>
                <a:latin typeface="Tajawal ExtraBold" panose="00000800000000000000" pitchFamily="2" charset="-78"/>
                <a:cs typeface="Tajawal ExtraBold" panose="00000800000000000000" pitchFamily="2" charset="-78"/>
              </a:rPr>
              <a:t>disrupts the status quo and keeps moving the organization toward the vision for winning in the future. </a:t>
            </a:r>
          </a:p>
          <a:p>
            <a:pPr marL="974725" indent="-227013" algn="just">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Lastly, </a:t>
            </a:r>
            <a:r>
              <a:rPr lang="en-US" sz="2000" b="1" dirty="0">
                <a:solidFill>
                  <a:srgbClr val="C00000"/>
                </a:solidFill>
                <a:latin typeface="Tajawal ExtraBold" panose="00000800000000000000" pitchFamily="2" charset="-78"/>
                <a:cs typeface="Tajawal ExtraBold" panose="00000800000000000000" pitchFamily="2" charset="-78"/>
              </a:rPr>
              <a:t>a digital driver </a:t>
            </a:r>
            <a:r>
              <a:rPr lang="en-US" sz="2000" b="1" dirty="0">
                <a:solidFill>
                  <a:srgbClr val="0A1F61"/>
                </a:solidFill>
                <a:latin typeface="Tajawal ExtraBold" panose="00000800000000000000" pitchFamily="2" charset="-78"/>
                <a:cs typeface="Tajawal ExtraBold" panose="00000800000000000000" pitchFamily="2" charset="-78"/>
              </a:rPr>
              <a:t>builds trust and collaborates across the organization with diverse stakeholders to enable rapid action.</a:t>
            </a:r>
          </a:p>
        </p:txBody>
      </p:sp>
      <p:pic>
        <p:nvPicPr>
          <p:cNvPr id="13" name="Picture 12">
            <a:extLst>
              <a:ext uri="{FF2B5EF4-FFF2-40B4-BE49-F238E27FC236}">
                <a16:creationId xmlns:a16="http://schemas.microsoft.com/office/drawing/2014/main" id="{7EC77FC5-83D6-1682-E5F0-4F2157B2FE30}"/>
              </a:ext>
            </a:extLst>
          </p:cNvPr>
          <p:cNvPicPr>
            <a:picLocks noChangeAspect="1"/>
          </p:cNvPicPr>
          <p:nvPr/>
        </p:nvPicPr>
        <p:blipFill>
          <a:blip r:embed="rId6"/>
          <a:stretch>
            <a:fillRect/>
          </a:stretch>
        </p:blipFill>
        <p:spPr>
          <a:xfrm>
            <a:off x="2440788" y="6293629"/>
            <a:ext cx="9902229" cy="204838"/>
          </a:xfrm>
          <a:prstGeom prst="rect">
            <a:avLst/>
          </a:prstGeom>
        </p:spPr>
      </p:pic>
    </p:spTree>
    <p:extLst>
      <p:ext uri="{BB962C8B-B14F-4D97-AF65-F5344CB8AC3E}">
        <p14:creationId xmlns:p14="http://schemas.microsoft.com/office/powerpoint/2010/main" val="1424334635"/>
      </p:ext>
    </p:extLst>
  </p:cSld>
  <p:clrMapOvr>
    <a:masterClrMapping/>
  </p:clrMapOvr>
  <mc:AlternateContent xmlns:mc="http://schemas.openxmlformats.org/markup-compatibility/2006" xmlns:p14="http://schemas.microsoft.com/office/powerpoint/2010/main">
    <mc:Choice Requires="p14">
      <p:transition p14:dur="10" advTm="170200"/>
    </mc:Choice>
    <mc:Fallback xmlns="">
      <p:transition advTm="17020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B078B6D9-32A6-BD94-9B6A-F28977013C6E}"/>
              </a:ext>
            </a:extLst>
          </p:cNvPr>
          <p:cNvPicPr>
            <a:picLocks noChangeAspect="1"/>
          </p:cNvPicPr>
          <p:nvPr/>
        </p:nvPicPr>
        <p:blipFill rotWithShape="1">
          <a:blip r:embed="rId2">
            <a:extLst>
              <a:ext uri="{BEBA8EAE-BF5A-486C-A8C5-ECC9F3942E4B}">
                <a14:imgProps xmlns:a14="http://schemas.microsoft.com/office/drawing/2010/main">
                  <a14:imgLayer r:embed="rId3">
                    <a14:imgEffect>
                      <a14:sharpenSoften amount="25000"/>
                    </a14:imgEffect>
                  </a14:imgLayer>
                </a14:imgProps>
              </a:ext>
              <a:ext uri="{28A0092B-C50C-407E-A947-70E740481C1C}">
                <a14:useLocalDpi xmlns:a14="http://schemas.microsoft.com/office/drawing/2010/main" val="0"/>
              </a:ext>
            </a:extLst>
          </a:blip>
          <a:srcRect l="37192" t="23450" r="24581" b="9185"/>
          <a:stretch/>
        </p:blipFill>
        <p:spPr>
          <a:xfrm>
            <a:off x="7718959" y="1065755"/>
            <a:ext cx="4411837" cy="4373144"/>
          </a:xfrm>
          <a:prstGeom prst="rect">
            <a:avLst/>
          </a:prstGeom>
        </p:spPr>
      </p:pic>
      <p:pic>
        <p:nvPicPr>
          <p:cNvPr id="2" name="Picture 1" descr="A logo for a university&#10;&#10;Description automatically generated"/>
          <p:cNvPicPr>
            <a:picLocks noChangeAspect="1"/>
          </p:cNvPicPr>
          <p:nvPr/>
        </p:nvPicPr>
        <p:blipFill>
          <a:blip r:embed="rId4"/>
          <a:stretch>
            <a:fillRect/>
          </a:stretch>
        </p:blipFill>
        <p:spPr>
          <a:xfrm>
            <a:off x="277716" y="5579326"/>
            <a:ext cx="1096206" cy="1096206"/>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TextBox 6"/>
          <p:cNvSpPr txBox="1"/>
          <p:nvPr/>
        </p:nvSpPr>
        <p:spPr>
          <a:xfrm>
            <a:off x="8356296" y="5347692"/>
            <a:ext cx="3009884" cy="830997"/>
          </a:xfrm>
          <a:prstGeom prst="rect">
            <a:avLst/>
          </a:prstGeom>
          <a:solidFill>
            <a:srgbClr val="D1AECE"/>
          </a:solidFill>
        </p:spPr>
        <p:style>
          <a:lnRef idx="1">
            <a:schemeClr val="accent1"/>
          </a:lnRef>
          <a:fillRef idx="2">
            <a:schemeClr val="accent1"/>
          </a:fillRef>
          <a:effectRef idx="1">
            <a:schemeClr val="accent1"/>
          </a:effectRef>
          <a:fontRef idx="minor">
            <a:schemeClr val="dk1"/>
          </a:fontRef>
        </p:style>
        <p:txBody>
          <a:bodyPr wrap="square" rtlCol="0">
            <a:spAutoFit/>
          </a:bodyPr>
          <a:lstStyle/>
          <a:p>
            <a:pPr algn="ctr"/>
            <a:r>
              <a:rPr lang="en-US" sz="2400" b="1" dirty="0">
                <a:solidFill>
                  <a:srgbClr val="0A1F61"/>
                </a:solidFill>
                <a:latin typeface="Tajawal Medium" panose="00000600000000000000" pitchFamily="2" charset="-78"/>
                <a:cs typeface="Tajawal Medium" panose="00000600000000000000" pitchFamily="2" charset="-78"/>
              </a:rPr>
              <a:t>Digital Leader Model</a:t>
            </a:r>
          </a:p>
        </p:txBody>
      </p:sp>
      <p:sp>
        <p:nvSpPr>
          <p:cNvPr id="10" name="TextBox 9">
            <a:extLst>
              <a:ext uri="{FF2B5EF4-FFF2-40B4-BE49-F238E27FC236}">
                <a16:creationId xmlns:a16="http://schemas.microsoft.com/office/drawing/2014/main" id="{ACAB8DC5-FA1E-2671-0382-E93EFB928913}"/>
              </a:ext>
            </a:extLst>
          </p:cNvPr>
          <p:cNvSpPr txBox="1"/>
          <p:nvPr/>
        </p:nvSpPr>
        <p:spPr>
          <a:xfrm>
            <a:off x="2650377" y="543490"/>
            <a:ext cx="276229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Leaders</a:t>
            </a:r>
          </a:p>
        </p:txBody>
      </p:sp>
      <p:sp>
        <p:nvSpPr>
          <p:cNvPr id="12" name="TextBox 11">
            <a:extLst>
              <a:ext uri="{FF2B5EF4-FFF2-40B4-BE49-F238E27FC236}">
                <a16:creationId xmlns:a16="http://schemas.microsoft.com/office/drawing/2014/main" id="{0316EC17-82EB-31EC-D144-906ADFB2F2C6}"/>
              </a:ext>
            </a:extLst>
          </p:cNvPr>
          <p:cNvSpPr txBox="1"/>
          <p:nvPr/>
        </p:nvSpPr>
        <p:spPr>
          <a:xfrm>
            <a:off x="439386" y="1700623"/>
            <a:ext cx="7279574" cy="3785652"/>
          </a:xfrm>
          <a:prstGeom prst="rect">
            <a:avLst/>
          </a:prstGeom>
          <a:noFill/>
        </p:spPr>
        <p:txBody>
          <a:bodyPr wrap="square" rtlCol="0">
            <a:spAutoFit/>
          </a:bodyPr>
          <a:lstStyle/>
          <a:p>
            <a:pPr marL="974725" indent="-457200" algn="just">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Digital Leader Model </a:t>
            </a:r>
            <a:r>
              <a:rPr lang="en-US" sz="2400" b="1" dirty="0">
                <a:solidFill>
                  <a:srgbClr val="0A1F61"/>
                </a:solidFill>
                <a:latin typeface="Tajawal ExtraBold" panose="00000800000000000000" pitchFamily="2" charset="-78"/>
                <a:cs typeface="Tajawal ExtraBold" panose="00000800000000000000" pitchFamily="2" charset="-78"/>
              </a:rPr>
              <a:t>shows the important skills sets that are required to be a digital leader. </a:t>
            </a:r>
          </a:p>
          <a:p>
            <a:pPr marL="974725" indent="-457200" algn="just">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Leading change is about steering people in a volatile work environment, promoting and inspiring collaboration, empowering team members to embrace change and drive their self-development, being self-aware and be willing to move into the role of a humble facilitator.</a:t>
            </a:r>
            <a:endParaRPr lang="en-US" sz="2000" b="1" dirty="0">
              <a:solidFill>
                <a:srgbClr val="0A1F61"/>
              </a:solidFill>
              <a:latin typeface="Tajawal ExtraBold" panose="00000800000000000000" pitchFamily="2" charset="-78"/>
              <a:cs typeface="Tajawal ExtraBold" panose="00000800000000000000" pitchFamily="2" charset="-78"/>
            </a:endParaRPr>
          </a:p>
        </p:txBody>
      </p:sp>
      <p:pic>
        <p:nvPicPr>
          <p:cNvPr id="13" name="Picture 12">
            <a:extLst>
              <a:ext uri="{FF2B5EF4-FFF2-40B4-BE49-F238E27FC236}">
                <a16:creationId xmlns:a16="http://schemas.microsoft.com/office/drawing/2014/main" id="{7EC77FC5-83D6-1682-E5F0-4F2157B2FE30}"/>
              </a:ext>
            </a:extLst>
          </p:cNvPr>
          <p:cNvPicPr>
            <a:picLocks noChangeAspect="1"/>
          </p:cNvPicPr>
          <p:nvPr/>
        </p:nvPicPr>
        <p:blipFill>
          <a:blip r:embed="rId7"/>
          <a:stretch>
            <a:fillRect/>
          </a:stretch>
        </p:blipFill>
        <p:spPr>
          <a:xfrm>
            <a:off x="2440788" y="6293629"/>
            <a:ext cx="9902229" cy="204838"/>
          </a:xfrm>
          <a:prstGeom prst="rect">
            <a:avLst/>
          </a:prstGeom>
        </p:spPr>
      </p:pic>
    </p:spTree>
    <p:extLst>
      <p:ext uri="{BB962C8B-B14F-4D97-AF65-F5344CB8AC3E}">
        <p14:creationId xmlns:p14="http://schemas.microsoft.com/office/powerpoint/2010/main" val="1699893401"/>
      </p:ext>
    </p:extLst>
  </p:cSld>
  <p:clrMapOvr>
    <a:masterClrMapping/>
  </p:clrMapOvr>
  <mc:AlternateContent xmlns:mc="http://schemas.openxmlformats.org/markup-compatibility/2006" xmlns:p14="http://schemas.microsoft.com/office/powerpoint/2010/main">
    <mc:Choice Requires="p14">
      <p:transition p14:dur="10" advTm="122000"/>
    </mc:Choice>
    <mc:Fallback xmlns="">
      <p:transition advTm="12200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76229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Leaders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426340"/>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To overcome the challenges derived from the digital transformation, leaders are required to develop a combination of digital and human skills, mainly related to the ability to communicate effectively in a digitalized context, create cohesion between geographically distant followers, foster initiative and change attitudes, and deal with complex and fast problem solving. </a:t>
            </a:r>
          </a:p>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Inspirational leaders will remain pivotal in making the right decisions, as “humans will continue to enjoy a strong comparative advantage over machines.”</a:t>
            </a:r>
          </a:p>
        </p:txBody>
      </p:sp>
    </p:spTree>
    <p:extLst>
      <p:ext uri="{BB962C8B-B14F-4D97-AF65-F5344CB8AC3E}">
        <p14:creationId xmlns:p14="http://schemas.microsoft.com/office/powerpoint/2010/main" val="2968030108"/>
      </p:ext>
    </p:extLst>
  </p:cSld>
  <p:clrMapOvr>
    <a:masterClrMapping/>
  </p:clrMapOvr>
  <mc:AlternateContent xmlns:mc="http://schemas.openxmlformats.org/markup-compatibility/2006" xmlns:p14="http://schemas.microsoft.com/office/powerpoint/2010/main">
    <mc:Choice Requires="p14">
      <p:transition p14:dur="10" advTm="356200"/>
    </mc:Choice>
    <mc:Fallback xmlns="">
      <p:transition advTm="35620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W7 Lecture</a:t>
            </a:r>
          </a:p>
        </p:txBody>
      </p:sp>
      <p:pic>
        <p:nvPicPr>
          <p:cNvPr id="6" name="Picture 5" descr="A logo for a university&#10;&#10;Description automatically generated">
            <a:extLst>
              <a:ext uri="{FF2B5EF4-FFF2-40B4-BE49-F238E27FC236}">
                <a16:creationId xmlns:a16="http://schemas.microsoft.com/office/drawing/2014/main" id="{3B7F1BF2-E887-4CD5-6C69-C01F9494BE8E}"/>
              </a:ext>
            </a:extLst>
          </p:cNvPr>
          <p:cNvPicPr>
            <a:picLocks noChangeAspect="1"/>
          </p:cNvPicPr>
          <p:nvPr/>
        </p:nvPicPr>
        <p:blipFill>
          <a:blip r:embed="rId2"/>
          <a:stretch>
            <a:fillRect/>
          </a:stretch>
        </p:blipFill>
        <p:spPr>
          <a:xfrm>
            <a:off x="760660" y="102786"/>
            <a:ext cx="2472193" cy="2472193"/>
          </a:xfrm>
          <a:prstGeom prst="rect">
            <a:avLst/>
          </a:prstGeom>
          <a:solidFill>
            <a:schemeClr val="bg1">
              <a:alpha val="62000"/>
            </a:schemeClr>
          </a:solidFill>
        </p:spPr>
      </p:pic>
      <p:sp>
        <p:nvSpPr>
          <p:cNvPr id="10" name="TextBox 9">
            <a:extLst>
              <a:ext uri="{FF2B5EF4-FFF2-40B4-BE49-F238E27FC236}">
                <a16:creationId xmlns:a16="http://schemas.microsoft.com/office/drawing/2014/main" id="{61A45B40-B45A-EC9C-4E76-488B0024CE77}"/>
              </a:ext>
            </a:extLst>
          </p:cNvPr>
          <p:cNvSpPr txBox="1"/>
          <p:nvPr/>
        </p:nvSpPr>
        <p:spPr>
          <a:xfrm>
            <a:off x="5118931" y="273409"/>
            <a:ext cx="6097978" cy="1661993"/>
          </a:xfrm>
          <a:prstGeom prst="rect">
            <a:avLst/>
          </a:prstGeom>
          <a:noFill/>
        </p:spPr>
        <p:txBody>
          <a:bodyPr wrap="square">
            <a:spAutoFit/>
          </a:bodyPr>
          <a:lstStyle/>
          <a:p>
            <a:pPr marL="60325" algn="ctr"/>
            <a:r>
              <a:rPr lang="en-US" sz="6600" b="1"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latin typeface="Tajawal ExtraBold" panose="00000800000000000000" pitchFamily="2" charset="-78"/>
                <a:cs typeface="Tajawal ExtraBold" panose="00000800000000000000" pitchFamily="2" charset="-78"/>
              </a:rPr>
              <a:t>8</a:t>
            </a:r>
            <a:r>
              <a:rPr lang="en-US" sz="3600" b="1" dirty="0">
                <a:solidFill>
                  <a:srgbClr val="0A1F61"/>
                </a:solidFill>
                <a:latin typeface="Tajawal ExtraBold" panose="00000800000000000000" pitchFamily="2" charset="-78"/>
                <a:cs typeface="Tajawal ExtraBold" panose="00000800000000000000" pitchFamily="2" charset="-78"/>
              </a:rPr>
              <a:t> Components of </a:t>
            </a:r>
          </a:p>
          <a:p>
            <a:pPr marL="60325" algn="ctr"/>
            <a:r>
              <a:rPr lang="en-US" sz="3600" b="1" dirty="0">
                <a:solidFill>
                  <a:srgbClr val="0A1F61"/>
                </a:solidFill>
                <a:latin typeface="Tajawal ExtraBold" panose="00000800000000000000" pitchFamily="2" charset="-78"/>
                <a:cs typeface="Tajawal ExtraBold" panose="00000800000000000000" pitchFamily="2" charset="-78"/>
              </a:rPr>
              <a:t>Digital Leadership </a:t>
            </a:r>
          </a:p>
        </p:txBody>
      </p:sp>
      <p:pic>
        <p:nvPicPr>
          <p:cNvPr id="12" name="Picture 11" descr="A picture containing music&#10;&#10;Description automatically generated">
            <a:extLst>
              <a:ext uri="{FF2B5EF4-FFF2-40B4-BE49-F238E27FC236}">
                <a16:creationId xmlns:a16="http://schemas.microsoft.com/office/drawing/2014/main" id="{7B61CF8F-3863-820C-B009-7716AAD0E1D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38604" y="2208810"/>
            <a:ext cx="8234136" cy="4714043"/>
          </a:xfrm>
          <a:prstGeom prst="rect">
            <a:avLst/>
          </a:prstGeom>
        </p:spPr>
      </p:pic>
    </p:spTree>
    <p:extLst>
      <p:ext uri="{BB962C8B-B14F-4D97-AF65-F5344CB8AC3E}">
        <p14:creationId xmlns:p14="http://schemas.microsoft.com/office/powerpoint/2010/main" val="3812565126"/>
      </p:ext>
    </p:extLst>
  </p:cSld>
  <p:clrMapOvr>
    <a:masterClrMapping/>
  </p:clrMapOvr>
  <mc:AlternateContent xmlns:mc="http://schemas.openxmlformats.org/markup-compatibility/2006" xmlns:p14="http://schemas.microsoft.com/office/powerpoint/2010/main">
    <mc:Choice Requires="p14">
      <p:transition spd="slow" p14:dur="2000" advTm="8000"/>
    </mc:Choice>
    <mc:Fallback xmlns="">
      <p:transition spd="slow" advTm="800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30733" y="544733"/>
            <a:ext cx="6160679"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8 components of digital leadership </a:t>
            </a:r>
            <a:endParaRPr lang="en-US" sz="24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9" name="Picture 8" descr="Digital Leadership Components">
            <a:extLst>
              <a:ext uri="{FF2B5EF4-FFF2-40B4-BE49-F238E27FC236}">
                <a16:creationId xmlns:a16="http://schemas.microsoft.com/office/drawing/2014/main" id="{29C8DFA4-9692-A393-B4E1-EE9224C9C20F}"/>
              </a:ext>
            </a:extLst>
          </p:cNvPr>
          <p:cNvPicPr>
            <a:picLocks noChangeAspect="1"/>
          </p:cNvPicPr>
          <p:nvPr/>
        </p:nvPicPr>
        <p:blipFill rotWithShape="1">
          <a:blip r:embed="rId6">
            <a:extLst>
              <a:ext uri="{28A0092B-C50C-407E-A947-70E740481C1C}">
                <a14:useLocalDpi xmlns:a14="http://schemas.microsoft.com/office/drawing/2010/main" val="0"/>
              </a:ext>
            </a:extLst>
          </a:blip>
          <a:srcRect l="19404" t="3028" r="20540" b="10631"/>
          <a:stretch/>
        </p:blipFill>
        <p:spPr bwMode="auto">
          <a:xfrm>
            <a:off x="8348353" y="-931"/>
            <a:ext cx="3724321" cy="6826904"/>
          </a:xfrm>
          <a:prstGeom prst="rect">
            <a:avLst/>
          </a:prstGeom>
          <a:noFill/>
          <a:ln>
            <a:noFill/>
          </a:ln>
        </p:spPr>
      </p:pic>
      <p:sp>
        <p:nvSpPr>
          <p:cNvPr id="10" name="TextBox 9">
            <a:extLst>
              <a:ext uri="{FF2B5EF4-FFF2-40B4-BE49-F238E27FC236}">
                <a16:creationId xmlns:a16="http://schemas.microsoft.com/office/drawing/2014/main" id="{13615B62-CD47-B028-E96F-B72B1B80E0E8}"/>
              </a:ext>
            </a:extLst>
          </p:cNvPr>
          <p:cNvSpPr txBox="1"/>
          <p:nvPr/>
        </p:nvSpPr>
        <p:spPr>
          <a:xfrm>
            <a:off x="1353787" y="1303434"/>
            <a:ext cx="6994565" cy="5113644"/>
          </a:xfrm>
          <a:prstGeom prst="rect">
            <a:avLst/>
          </a:prstGeom>
          <a:noFill/>
        </p:spPr>
        <p:txBody>
          <a:bodyPr wrap="square" rtlCol="0">
            <a:spAutoFit/>
          </a:bodyPr>
          <a:lstStyle/>
          <a:p>
            <a:pPr marL="517525" algn="just">
              <a:lnSpc>
                <a:spcPct val="150000"/>
              </a:lnSpc>
            </a:pPr>
            <a:r>
              <a:rPr lang="en-US" sz="2000" b="1" dirty="0">
                <a:solidFill>
                  <a:srgbClr val="0A1F61"/>
                </a:solidFill>
                <a:latin typeface="Tajawal ExtraBold" panose="00000800000000000000" pitchFamily="2" charset="-78"/>
                <a:cs typeface="Tajawal ExtraBold" panose="00000800000000000000" pitchFamily="2" charset="-78"/>
              </a:rPr>
              <a:t>1. Media competence: An effective digital leader is technically savvy and knows digital programs and media so well they can use them optimally to achieve business goals.</a:t>
            </a:r>
          </a:p>
          <a:p>
            <a:pPr marL="517525" algn="just">
              <a:lnSpc>
                <a:spcPct val="150000"/>
              </a:lnSpc>
            </a:pPr>
            <a:r>
              <a:rPr lang="en-US" sz="2000" b="1" dirty="0">
                <a:solidFill>
                  <a:srgbClr val="0A1F61"/>
                </a:solidFill>
                <a:latin typeface="Tajawal ExtraBold" panose="00000800000000000000" pitchFamily="2" charset="-78"/>
                <a:cs typeface="Tajawal ExtraBold" panose="00000800000000000000" pitchFamily="2" charset="-78"/>
              </a:rPr>
              <a:t>2. Agility: Nowadays, the demands placed on companies change frequently and at high speed. Being able to react flexibly to these changes is essential to remain competitive. Complex tasks can no longer be planned in detail over the long term, especially when it comes to digital and IT-related projects.</a:t>
            </a:r>
          </a:p>
        </p:txBody>
      </p:sp>
    </p:spTree>
    <p:extLst>
      <p:ext uri="{BB962C8B-B14F-4D97-AF65-F5344CB8AC3E}">
        <p14:creationId xmlns:p14="http://schemas.microsoft.com/office/powerpoint/2010/main" val="4097470540"/>
      </p:ext>
    </p:extLst>
  </p:cSld>
  <p:clrMapOvr>
    <a:masterClrMapping/>
  </p:clrMapOvr>
  <mc:AlternateContent xmlns:mc="http://schemas.openxmlformats.org/markup-compatibility/2006" xmlns:p14="http://schemas.microsoft.com/office/powerpoint/2010/main">
    <mc:Choice Requires="p14">
      <p:transition p14:dur="10" advTm="242000"/>
    </mc:Choice>
    <mc:Fallback xmlns="">
      <p:transition advTm="24200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30733" y="544733"/>
            <a:ext cx="6160679"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8 components of digital leadership </a:t>
            </a:r>
            <a:endParaRPr lang="en-US" sz="24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9" name="Picture 8" descr="Digital Leadership Components">
            <a:extLst>
              <a:ext uri="{FF2B5EF4-FFF2-40B4-BE49-F238E27FC236}">
                <a16:creationId xmlns:a16="http://schemas.microsoft.com/office/drawing/2014/main" id="{29C8DFA4-9692-A393-B4E1-EE9224C9C20F}"/>
              </a:ext>
            </a:extLst>
          </p:cNvPr>
          <p:cNvPicPr>
            <a:picLocks noChangeAspect="1"/>
          </p:cNvPicPr>
          <p:nvPr/>
        </p:nvPicPr>
        <p:blipFill rotWithShape="1">
          <a:blip r:embed="rId6">
            <a:extLst>
              <a:ext uri="{28A0092B-C50C-407E-A947-70E740481C1C}">
                <a14:useLocalDpi xmlns:a14="http://schemas.microsoft.com/office/drawing/2010/main" val="0"/>
              </a:ext>
            </a:extLst>
          </a:blip>
          <a:srcRect l="19404" t="3028" r="20540" b="10631"/>
          <a:stretch/>
        </p:blipFill>
        <p:spPr bwMode="auto">
          <a:xfrm>
            <a:off x="8348353" y="-931"/>
            <a:ext cx="3724321" cy="6826904"/>
          </a:xfrm>
          <a:prstGeom prst="rect">
            <a:avLst/>
          </a:prstGeom>
          <a:noFill/>
          <a:ln>
            <a:noFill/>
          </a:ln>
        </p:spPr>
      </p:pic>
      <p:sp>
        <p:nvSpPr>
          <p:cNvPr id="10" name="TextBox 9">
            <a:extLst>
              <a:ext uri="{FF2B5EF4-FFF2-40B4-BE49-F238E27FC236}">
                <a16:creationId xmlns:a16="http://schemas.microsoft.com/office/drawing/2014/main" id="{13615B62-CD47-B028-E96F-B72B1B80E0E8}"/>
              </a:ext>
            </a:extLst>
          </p:cNvPr>
          <p:cNvSpPr txBox="1"/>
          <p:nvPr/>
        </p:nvSpPr>
        <p:spPr>
          <a:xfrm>
            <a:off x="1223158" y="1303434"/>
            <a:ext cx="7125194" cy="5055936"/>
          </a:xfrm>
          <a:prstGeom prst="rect">
            <a:avLst/>
          </a:prstGeom>
          <a:noFill/>
        </p:spPr>
        <p:txBody>
          <a:bodyPr wrap="square" rtlCol="0">
            <a:spAutoFit/>
          </a:bodyPr>
          <a:lstStyle/>
          <a:p>
            <a:pPr marL="517525" algn="just">
              <a:lnSpc>
                <a:spcPts val="3000"/>
              </a:lnSpc>
            </a:pPr>
            <a:r>
              <a:rPr lang="en-US" sz="2000" b="1" dirty="0">
                <a:solidFill>
                  <a:srgbClr val="0A1F61"/>
                </a:solidFill>
                <a:latin typeface="Tajawal ExtraBold" panose="00000800000000000000" pitchFamily="2" charset="-78"/>
                <a:cs typeface="Tajawal ExtraBold" panose="00000800000000000000" pitchFamily="2" charset="-78"/>
              </a:rPr>
              <a:t>3. Personal responsibility and autonomy: Digital leadership means creating the framework for teams to work autonomously. An open culture of feedback, individual appreciation and plenty of room for maneuver ensure that employees are motivated to get to work and are willing to contribute to the company achieving its goals. </a:t>
            </a:r>
          </a:p>
          <a:p>
            <a:pPr marL="517525" algn="just">
              <a:lnSpc>
                <a:spcPts val="3000"/>
              </a:lnSpc>
            </a:pPr>
            <a:r>
              <a:rPr lang="en-US" sz="2000" b="1" dirty="0">
                <a:solidFill>
                  <a:srgbClr val="0A1F61"/>
                </a:solidFill>
                <a:latin typeface="Tajawal ExtraBold" panose="00000800000000000000" pitchFamily="2" charset="-78"/>
                <a:cs typeface="Tajawal ExtraBold" panose="00000800000000000000" pitchFamily="2" charset="-78"/>
              </a:rPr>
              <a:t>4. Interconnected thinking and acting: digital leaders must link existing knowledge within their network in a meaningful way and bring employees together in interdisciplinary teams. After all, it is practically essential these days for people to work on projects across departments or companies.</a:t>
            </a:r>
          </a:p>
        </p:txBody>
      </p:sp>
    </p:spTree>
    <p:extLst>
      <p:ext uri="{BB962C8B-B14F-4D97-AF65-F5344CB8AC3E}">
        <p14:creationId xmlns:p14="http://schemas.microsoft.com/office/powerpoint/2010/main" val="1411030643"/>
      </p:ext>
    </p:extLst>
  </p:cSld>
  <p:clrMapOvr>
    <a:masterClrMapping/>
  </p:clrMapOvr>
  <mc:AlternateContent xmlns:mc="http://schemas.openxmlformats.org/markup-compatibility/2006" xmlns:p14="http://schemas.microsoft.com/office/powerpoint/2010/main">
    <mc:Choice Requires="p14">
      <p:transition p14:dur="10" advTm="228300"/>
    </mc:Choice>
    <mc:Fallback xmlns="">
      <p:transition advTm="22830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30733" y="544733"/>
            <a:ext cx="6160679"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8 components of digital leadership </a:t>
            </a:r>
            <a:endParaRPr lang="en-US" sz="24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9" name="Picture 8" descr="Digital Leadership Components">
            <a:extLst>
              <a:ext uri="{FF2B5EF4-FFF2-40B4-BE49-F238E27FC236}">
                <a16:creationId xmlns:a16="http://schemas.microsoft.com/office/drawing/2014/main" id="{29C8DFA4-9692-A393-B4E1-EE9224C9C20F}"/>
              </a:ext>
            </a:extLst>
          </p:cNvPr>
          <p:cNvPicPr>
            <a:picLocks noChangeAspect="1"/>
          </p:cNvPicPr>
          <p:nvPr/>
        </p:nvPicPr>
        <p:blipFill rotWithShape="1">
          <a:blip r:embed="rId6">
            <a:extLst>
              <a:ext uri="{28A0092B-C50C-407E-A947-70E740481C1C}">
                <a14:useLocalDpi xmlns:a14="http://schemas.microsoft.com/office/drawing/2010/main" val="0"/>
              </a:ext>
            </a:extLst>
          </a:blip>
          <a:srcRect l="19404" t="3028" r="20540" b="10631"/>
          <a:stretch/>
        </p:blipFill>
        <p:spPr bwMode="auto">
          <a:xfrm>
            <a:off x="8348353" y="-931"/>
            <a:ext cx="3724321" cy="6826904"/>
          </a:xfrm>
          <a:prstGeom prst="rect">
            <a:avLst/>
          </a:prstGeom>
          <a:noFill/>
          <a:ln>
            <a:noFill/>
          </a:ln>
        </p:spPr>
      </p:pic>
      <p:sp>
        <p:nvSpPr>
          <p:cNvPr id="10" name="TextBox 9">
            <a:extLst>
              <a:ext uri="{FF2B5EF4-FFF2-40B4-BE49-F238E27FC236}">
                <a16:creationId xmlns:a16="http://schemas.microsoft.com/office/drawing/2014/main" id="{13615B62-CD47-B028-E96F-B72B1B80E0E8}"/>
              </a:ext>
            </a:extLst>
          </p:cNvPr>
          <p:cNvSpPr txBox="1"/>
          <p:nvPr/>
        </p:nvSpPr>
        <p:spPr>
          <a:xfrm>
            <a:off x="1223158" y="1303434"/>
            <a:ext cx="7125194" cy="4671215"/>
          </a:xfrm>
          <a:prstGeom prst="rect">
            <a:avLst/>
          </a:prstGeom>
          <a:noFill/>
        </p:spPr>
        <p:txBody>
          <a:bodyPr wrap="square" rtlCol="0">
            <a:spAutoFit/>
          </a:bodyPr>
          <a:lstStyle/>
          <a:p>
            <a:pPr marL="517525" algn="just">
              <a:lnSpc>
                <a:spcPts val="3000"/>
              </a:lnSpc>
            </a:pPr>
            <a:r>
              <a:rPr lang="en-US" sz="2000" b="1" dirty="0">
                <a:solidFill>
                  <a:srgbClr val="0A1F61"/>
                </a:solidFill>
                <a:latin typeface="Tajawal ExtraBold" panose="00000800000000000000" pitchFamily="2" charset="-78"/>
                <a:cs typeface="Tajawal ExtraBold" panose="00000800000000000000" pitchFamily="2" charset="-78"/>
              </a:rPr>
              <a:t>5. Innovation and vision</a:t>
            </a:r>
          </a:p>
          <a:p>
            <a:pPr marL="517525" algn="just">
              <a:lnSpc>
                <a:spcPts val="3000"/>
              </a:lnSpc>
            </a:pPr>
            <a:r>
              <a:rPr lang="en-US" sz="2000" b="1" dirty="0">
                <a:solidFill>
                  <a:srgbClr val="0A1F61"/>
                </a:solidFill>
                <a:latin typeface="Tajawal ExtraBold" panose="00000800000000000000" pitchFamily="2" charset="-78"/>
                <a:cs typeface="Tajawal ExtraBold" panose="00000800000000000000" pitchFamily="2" charset="-78"/>
              </a:rPr>
              <a:t>Good digital leaders take a courageous approach, develop innovative solutions and a vision together with their team, and strive to use creative approaches to solve tomorrow’s problems today. e.g. launching new digital initiatives or revising business processes.</a:t>
            </a:r>
          </a:p>
          <a:p>
            <a:pPr marL="517525" algn="just">
              <a:lnSpc>
                <a:spcPts val="3000"/>
              </a:lnSpc>
            </a:pPr>
            <a:r>
              <a:rPr lang="en-US" sz="2000" b="1" dirty="0">
                <a:solidFill>
                  <a:srgbClr val="0A1F61"/>
                </a:solidFill>
                <a:latin typeface="Tajawal ExtraBold" panose="00000800000000000000" pitchFamily="2" charset="-78"/>
                <a:cs typeface="Tajawal ExtraBold" panose="00000800000000000000" pitchFamily="2" charset="-78"/>
              </a:rPr>
              <a:t>6. Clear communication: Communicating openly and clearly is one of the most important digital leadership skills. When teams work independently and from different locations, it is all the more crucial that there is plenty of communication. </a:t>
            </a:r>
          </a:p>
        </p:txBody>
      </p:sp>
    </p:spTree>
    <p:extLst>
      <p:ext uri="{BB962C8B-B14F-4D97-AF65-F5344CB8AC3E}">
        <p14:creationId xmlns:p14="http://schemas.microsoft.com/office/powerpoint/2010/main" val="1947126527"/>
      </p:ext>
    </p:extLst>
  </p:cSld>
  <p:clrMapOvr>
    <a:masterClrMapping/>
  </p:clrMapOvr>
  <mc:AlternateContent xmlns:mc="http://schemas.openxmlformats.org/markup-compatibility/2006" xmlns:p14="http://schemas.microsoft.com/office/powerpoint/2010/main">
    <mc:Choice Requires="p14">
      <p:transition p14:dur="10" advTm="315000"/>
    </mc:Choice>
    <mc:Fallback xmlns="">
      <p:transition advTm="31500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30733" y="544733"/>
            <a:ext cx="6160679"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8 components of digital leadership </a:t>
            </a:r>
            <a:endParaRPr lang="en-US" sz="24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9" name="Picture 8" descr="Digital Leadership Components">
            <a:extLst>
              <a:ext uri="{FF2B5EF4-FFF2-40B4-BE49-F238E27FC236}">
                <a16:creationId xmlns:a16="http://schemas.microsoft.com/office/drawing/2014/main" id="{29C8DFA4-9692-A393-B4E1-EE9224C9C20F}"/>
              </a:ext>
            </a:extLst>
          </p:cNvPr>
          <p:cNvPicPr>
            <a:picLocks noChangeAspect="1"/>
          </p:cNvPicPr>
          <p:nvPr/>
        </p:nvPicPr>
        <p:blipFill rotWithShape="1">
          <a:blip r:embed="rId6">
            <a:extLst>
              <a:ext uri="{28A0092B-C50C-407E-A947-70E740481C1C}">
                <a14:useLocalDpi xmlns:a14="http://schemas.microsoft.com/office/drawing/2010/main" val="0"/>
              </a:ext>
            </a:extLst>
          </a:blip>
          <a:srcRect l="19404" t="3028" r="20540" b="10631"/>
          <a:stretch/>
        </p:blipFill>
        <p:spPr bwMode="auto">
          <a:xfrm>
            <a:off x="8348353" y="-931"/>
            <a:ext cx="3724321" cy="6826904"/>
          </a:xfrm>
          <a:prstGeom prst="rect">
            <a:avLst/>
          </a:prstGeom>
          <a:noFill/>
          <a:ln>
            <a:noFill/>
          </a:ln>
        </p:spPr>
      </p:pic>
      <p:sp>
        <p:nvSpPr>
          <p:cNvPr id="10" name="TextBox 9">
            <a:extLst>
              <a:ext uri="{FF2B5EF4-FFF2-40B4-BE49-F238E27FC236}">
                <a16:creationId xmlns:a16="http://schemas.microsoft.com/office/drawing/2014/main" id="{13615B62-CD47-B028-E96F-B72B1B80E0E8}"/>
              </a:ext>
            </a:extLst>
          </p:cNvPr>
          <p:cNvSpPr txBox="1"/>
          <p:nvPr/>
        </p:nvSpPr>
        <p:spPr>
          <a:xfrm>
            <a:off x="1223158" y="1303434"/>
            <a:ext cx="7125194" cy="5440657"/>
          </a:xfrm>
          <a:prstGeom prst="rect">
            <a:avLst/>
          </a:prstGeom>
          <a:noFill/>
        </p:spPr>
        <p:txBody>
          <a:bodyPr wrap="square" rtlCol="0">
            <a:spAutoFit/>
          </a:bodyPr>
          <a:lstStyle/>
          <a:p>
            <a:pPr marL="517525" algn="just">
              <a:lnSpc>
                <a:spcPts val="3000"/>
              </a:lnSpc>
            </a:pPr>
            <a:r>
              <a:rPr lang="en-US" sz="2000" b="1" dirty="0">
                <a:solidFill>
                  <a:srgbClr val="0A1F61"/>
                </a:solidFill>
                <a:latin typeface="Tajawal ExtraBold" panose="00000800000000000000" pitchFamily="2" charset="-78"/>
                <a:cs typeface="Tajawal ExtraBold" panose="00000800000000000000" pitchFamily="2" charset="-78"/>
              </a:rPr>
              <a:t>7. People in focus</a:t>
            </a:r>
          </a:p>
          <a:p>
            <a:pPr marL="517525" algn="just">
              <a:lnSpc>
                <a:spcPts val="3000"/>
              </a:lnSpc>
            </a:pPr>
            <a:r>
              <a:rPr lang="en-US" sz="2000" b="1" dirty="0">
                <a:solidFill>
                  <a:srgbClr val="0A1F61"/>
                </a:solidFill>
                <a:latin typeface="Tajawal ExtraBold" panose="00000800000000000000" pitchFamily="2" charset="-78"/>
                <a:cs typeface="Tajawal ExtraBold" panose="00000800000000000000" pitchFamily="2" charset="-78"/>
              </a:rPr>
              <a:t>Employees, with their needs, potential, strengths and weaknesses, are the focus of digital leadership. A better approach would be to use digital business models that put the employee at the center and that are based on structural support and inspiration.</a:t>
            </a:r>
          </a:p>
          <a:p>
            <a:pPr marL="517525" algn="just">
              <a:lnSpc>
                <a:spcPts val="3000"/>
              </a:lnSpc>
            </a:pPr>
            <a:r>
              <a:rPr lang="en-US" sz="2000" b="1" dirty="0">
                <a:solidFill>
                  <a:srgbClr val="0A1F61"/>
                </a:solidFill>
                <a:latin typeface="Tajawal ExtraBold" panose="00000800000000000000" pitchFamily="2" charset="-78"/>
                <a:cs typeface="Tajawal ExtraBold" panose="00000800000000000000" pitchFamily="2" charset="-78"/>
              </a:rPr>
              <a:t>8. Transparency, in terms of corporate values and goals or strategies for the future: Employees no longer just want to know what they have to do, but also why they should do it. Communicating this “purpose” transparently and providing all employees with the necessary information at all times is the main task of digital leaders.</a:t>
            </a:r>
          </a:p>
          <a:p>
            <a:pPr marL="517525" algn="just">
              <a:lnSpc>
                <a:spcPts val="3000"/>
              </a:lnSpc>
            </a:pPr>
            <a:endParaRPr lang="en-US" sz="20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830278635"/>
      </p:ext>
    </p:extLst>
  </p:cSld>
  <p:clrMapOvr>
    <a:masterClrMapping/>
  </p:clrMapOvr>
  <mc:AlternateContent xmlns:mc="http://schemas.openxmlformats.org/markup-compatibility/2006" xmlns:p14="http://schemas.microsoft.com/office/powerpoint/2010/main">
    <mc:Choice Requires="p14">
      <p:transition p14:dur="10" advTm="187000"/>
    </mc:Choice>
    <mc:Fallback xmlns="">
      <p:transition advTm="18700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W7 Lecture</a:t>
            </a:r>
          </a:p>
        </p:txBody>
      </p:sp>
      <p:pic>
        <p:nvPicPr>
          <p:cNvPr id="6" name="Picture 5" descr="A logo for a university&#10;&#10;Description automatically generated">
            <a:extLst>
              <a:ext uri="{FF2B5EF4-FFF2-40B4-BE49-F238E27FC236}">
                <a16:creationId xmlns:a16="http://schemas.microsoft.com/office/drawing/2014/main" id="{3B7F1BF2-E887-4CD5-6C69-C01F9494BE8E}"/>
              </a:ext>
            </a:extLst>
          </p:cNvPr>
          <p:cNvPicPr>
            <a:picLocks noChangeAspect="1"/>
          </p:cNvPicPr>
          <p:nvPr/>
        </p:nvPicPr>
        <p:blipFill>
          <a:blip r:embed="rId2"/>
          <a:stretch>
            <a:fillRect/>
          </a:stretch>
        </p:blipFill>
        <p:spPr>
          <a:xfrm>
            <a:off x="760660" y="102786"/>
            <a:ext cx="2472193" cy="2472193"/>
          </a:xfrm>
          <a:prstGeom prst="rect">
            <a:avLst/>
          </a:prstGeom>
          <a:solidFill>
            <a:schemeClr val="bg1">
              <a:alpha val="62000"/>
            </a:schemeClr>
          </a:solidFill>
        </p:spPr>
      </p:pic>
      <p:sp>
        <p:nvSpPr>
          <p:cNvPr id="10" name="TextBox 9">
            <a:extLst>
              <a:ext uri="{FF2B5EF4-FFF2-40B4-BE49-F238E27FC236}">
                <a16:creationId xmlns:a16="http://schemas.microsoft.com/office/drawing/2014/main" id="{61A45B40-B45A-EC9C-4E76-488B0024CE77}"/>
              </a:ext>
            </a:extLst>
          </p:cNvPr>
          <p:cNvSpPr txBox="1"/>
          <p:nvPr/>
        </p:nvSpPr>
        <p:spPr>
          <a:xfrm>
            <a:off x="4974086" y="1338882"/>
            <a:ext cx="6097978" cy="820674"/>
          </a:xfrm>
          <a:prstGeom prst="rect">
            <a:avLst/>
          </a:prstGeom>
          <a:noFill/>
        </p:spPr>
        <p:txBody>
          <a:bodyPr wrap="square">
            <a:spAutoFit/>
          </a:bodyPr>
          <a:lstStyle/>
          <a:p>
            <a:pPr marL="60325" algn="ctr">
              <a:lnSpc>
                <a:spcPct val="150000"/>
              </a:lnSpc>
            </a:pPr>
            <a:r>
              <a:rPr lang="en-US" sz="3600" b="1" dirty="0">
                <a:solidFill>
                  <a:srgbClr val="0A1F61"/>
                </a:solidFill>
                <a:latin typeface="Tajawal ExtraBold" panose="00000800000000000000" pitchFamily="2" charset="-78"/>
                <a:cs typeface="Tajawal ExtraBold" panose="00000800000000000000" pitchFamily="2" charset="-78"/>
              </a:rPr>
              <a:t>8 key leadership strengths</a:t>
            </a:r>
            <a:endParaRPr lang="en-US" sz="3200" b="1" dirty="0">
              <a:solidFill>
                <a:srgbClr val="FF9518"/>
              </a:solidFill>
              <a:latin typeface="Tajawal ExtraBold" panose="00000800000000000000" pitchFamily="2" charset="-78"/>
              <a:cs typeface="Tajawal ExtraBold" panose="00000800000000000000" pitchFamily="2" charset="-78"/>
            </a:endParaRPr>
          </a:p>
        </p:txBody>
      </p:sp>
      <p:pic>
        <p:nvPicPr>
          <p:cNvPr id="2" name="Picture 1" descr="Graphical user interface&#10;&#10;Description automatically generated with low confidence">
            <a:extLst>
              <a:ext uri="{FF2B5EF4-FFF2-40B4-BE49-F238E27FC236}">
                <a16:creationId xmlns:a16="http://schemas.microsoft.com/office/drawing/2014/main" id="{C1626636-390D-3887-804B-168D65DFC057}"/>
              </a:ext>
            </a:extLst>
          </p:cNvPr>
          <p:cNvPicPr>
            <a:picLocks noChangeAspect="1"/>
          </p:cNvPicPr>
          <p:nvPr/>
        </p:nvPicPr>
        <p:blipFill rotWithShape="1">
          <a:blip r:embed="rId3">
            <a:duotone>
              <a:schemeClr val="accent2">
                <a:shade val="45000"/>
                <a:satMod val="135000"/>
              </a:schemeClr>
              <a:prstClr val="white"/>
            </a:duotone>
            <a:extLst>
              <a:ext uri="{BEBA8EAE-BF5A-486C-A8C5-ECC9F3942E4B}">
                <a14:imgProps xmlns:a14="http://schemas.microsoft.com/office/drawing/2010/main">
                  <a14:imgLayer r:embed="rId4">
                    <a14:imgEffect>
                      <a14:sharpenSoften amount="25000"/>
                    </a14:imgEffect>
                  </a14:imgLayer>
                </a14:imgProps>
              </a:ext>
              <a:ext uri="{28A0092B-C50C-407E-A947-70E740481C1C}">
                <a14:useLocalDpi xmlns:a14="http://schemas.microsoft.com/office/drawing/2010/main" val="0"/>
              </a:ext>
            </a:extLst>
          </a:blip>
          <a:srcRect t="13813" b="715"/>
          <a:stretch/>
        </p:blipFill>
        <p:spPr>
          <a:xfrm>
            <a:off x="4477395" y="2574979"/>
            <a:ext cx="7273674" cy="3253524"/>
          </a:xfrm>
          <a:prstGeom prst="rect">
            <a:avLst/>
          </a:prstGeom>
        </p:spPr>
      </p:pic>
    </p:spTree>
    <p:extLst>
      <p:ext uri="{BB962C8B-B14F-4D97-AF65-F5344CB8AC3E}">
        <p14:creationId xmlns:p14="http://schemas.microsoft.com/office/powerpoint/2010/main" val="3167229607"/>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95321" y="390107"/>
            <a:ext cx="4722768" cy="892552"/>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8 key leadership strengths</a:t>
            </a:r>
          </a:p>
          <a:p>
            <a:r>
              <a:rPr lang="en-US" sz="2400" b="1" dirty="0">
                <a:solidFill>
                  <a:srgbClr val="FF9518"/>
                </a:solidFill>
                <a:latin typeface="Tajawal Medium" panose="00000600000000000000" pitchFamily="2" charset="-78"/>
                <a:cs typeface="Tajawal Medium" panose="00000600000000000000" pitchFamily="2" charset="-78"/>
              </a:rPr>
              <a:t>	1. Self-awareness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961901" y="1303434"/>
            <a:ext cx="11110774" cy="5009833"/>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Self-awareness is, in essence, the ability to monitor your own emotions and reactions as a leader.</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Practicing self-awareness allows you to better react to situations or people who may trigger you. </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Developing self-awareness better equips you as a leader to become aware of your emotions and build a toolkit for how to handle them in a professional situation. </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Being more self-aware can lead to </a:t>
            </a:r>
            <a:r>
              <a:rPr lang="en-US" sz="2400" b="1" dirty="0">
                <a:solidFill>
                  <a:srgbClr val="C00000"/>
                </a:solidFill>
                <a:latin typeface="Tajawal ExtraBold" panose="00000800000000000000" pitchFamily="2" charset="-78"/>
                <a:cs typeface="Tajawal ExtraBold" panose="00000800000000000000" pitchFamily="2" charset="-78"/>
              </a:rPr>
              <a:t>avoiding unnecessary conflict</a:t>
            </a:r>
            <a:r>
              <a:rPr lang="en-US" sz="2400" b="1" dirty="0">
                <a:solidFill>
                  <a:srgbClr val="0A1F61"/>
                </a:solidFill>
                <a:latin typeface="Tajawal ExtraBold" panose="00000800000000000000" pitchFamily="2" charset="-78"/>
                <a:cs typeface="Tajawal ExtraBold" panose="00000800000000000000" pitchFamily="2" charset="-78"/>
              </a:rPr>
              <a:t>. It will also help you set a good example for your team.</a:t>
            </a:r>
            <a:endParaRPr lang="en-US" sz="2400" b="1" i="1" dirty="0">
              <a:solidFill>
                <a:srgbClr val="C00000"/>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2542371456"/>
      </p:ext>
    </p:extLst>
  </p:cSld>
  <p:clrMapOvr>
    <a:masterClrMapping/>
  </p:clrMapOvr>
  <mc:AlternateContent xmlns:mc="http://schemas.openxmlformats.org/markup-compatibility/2006" xmlns:p14="http://schemas.microsoft.com/office/powerpoint/2010/main">
    <mc:Choice Requires="p14">
      <p:transition p14:dur="10" advTm="363000"/>
    </mc:Choice>
    <mc:Fallback xmlns="">
      <p:transition advTm="36300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95321" y="390107"/>
            <a:ext cx="4722768" cy="892552"/>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8 key leadership strengths</a:t>
            </a:r>
          </a:p>
          <a:p>
            <a:r>
              <a:rPr lang="en-US" sz="2400" b="1" dirty="0">
                <a:solidFill>
                  <a:srgbClr val="FF9518"/>
                </a:solidFill>
                <a:latin typeface="Tajawal Medium" panose="00000600000000000000" pitchFamily="2" charset="-78"/>
                <a:cs typeface="Tajawal Medium" panose="00000600000000000000" pitchFamily="2" charset="-78"/>
              </a:rPr>
              <a:t>	1. Self-awareness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961901" y="1303434"/>
            <a:ext cx="11110774" cy="4984185"/>
          </a:xfrm>
          <a:prstGeom prst="rect">
            <a:avLst/>
          </a:prstGeom>
          <a:noFill/>
        </p:spPr>
        <p:txBody>
          <a:bodyPr wrap="square" rtlCol="0">
            <a:spAutoFit/>
          </a:bodyPr>
          <a:lstStyle/>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Leaders who display self-awareness are also able to adapt their leadership style to the needs of their team. </a:t>
            </a:r>
            <a:r>
              <a:rPr lang="en-US" sz="2000" b="1" i="1" dirty="0">
                <a:solidFill>
                  <a:srgbClr val="0A1F61"/>
                </a:solidFill>
                <a:latin typeface="Tajawal ExtraBold" panose="00000800000000000000" pitchFamily="2" charset="-78"/>
                <a:cs typeface="Tajawal ExtraBold" panose="00000800000000000000" pitchFamily="2" charset="-78"/>
              </a:rPr>
              <a:t>For example, if a team is feeling stressed or under increased pressure, a leader with good self-awareness will know how to provide the support and encouragement needed.</a:t>
            </a:r>
          </a:p>
          <a:p>
            <a:pPr marL="974725" indent="-457200" algn="just">
              <a:lnSpc>
                <a:spcPts val="3200"/>
              </a:lnSpc>
              <a:buFont typeface="Wingdings" panose="05000000000000000000" pitchFamily="2" charset="2"/>
              <a:buChar char="q"/>
            </a:pPr>
            <a:r>
              <a:rPr lang="en-US" sz="2400" b="1" i="1" dirty="0">
                <a:solidFill>
                  <a:srgbClr val="0A1F61"/>
                </a:solidFill>
                <a:latin typeface="Tajawal ExtraBold" panose="00000800000000000000" pitchFamily="2" charset="-78"/>
                <a:cs typeface="Tajawal ExtraBold" panose="00000800000000000000" pitchFamily="2" charset="-78"/>
              </a:rPr>
              <a:t>Here are some quick tips to help you become more self-aware as a leader:</a:t>
            </a:r>
          </a:p>
          <a:p>
            <a:pPr marL="1431925" lvl="2" algn="just">
              <a:lnSpc>
                <a:spcPts val="3200"/>
              </a:lnSpc>
            </a:pPr>
            <a:r>
              <a:rPr lang="en-US" sz="2400" b="1" i="1" dirty="0">
                <a:solidFill>
                  <a:srgbClr val="0A1F61"/>
                </a:solidFill>
                <a:latin typeface="Tajawal ExtraBold" panose="00000800000000000000" pitchFamily="2" charset="-78"/>
                <a:cs typeface="Tajawal ExtraBold" panose="00000800000000000000" pitchFamily="2" charset="-78"/>
              </a:rPr>
              <a:t>1.	Keep an open mind</a:t>
            </a:r>
          </a:p>
          <a:p>
            <a:pPr marL="1431925" lvl="2" algn="just">
              <a:lnSpc>
                <a:spcPts val="3200"/>
              </a:lnSpc>
            </a:pPr>
            <a:r>
              <a:rPr lang="en-US" sz="2400" b="1" i="1" dirty="0">
                <a:solidFill>
                  <a:srgbClr val="0A1F61"/>
                </a:solidFill>
                <a:latin typeface="Tajawal ExtraBold" panose="00000800000000000000" pitchFamily="2" charset="-78"/>
                <a:cs typeface="Tajawal ExtraBold" panose="00000800000000000000" pitchFamily="2" charset="-78"/>
              </a:rPr>
              <a:t>2.	Stay focused</a:t>
            </a:r>
          </a:p>
          <a:p>
            <a:pPr marL="1431925" lvl="2" algn="just">
              <a:lnSpc>
                <a:spcPts val="3200"/>
              </a:lnSpc>
            </a:pPr>
            <a:r>
              <a:rPr lang="en-US" sz="2400" b="1" i="1" dirty="0">
                <a:solidFill>
                  <a:srgbClr val="0A1F61"/>
                </a:solidFill>
                <a:latin typeface="Tajawal ExtraBold" panose="00000800000000000000" pitchFamily="2" charset="-78"/>
                <a:cs typeface="Tajawal ExtraBold" panose="00000800000000000000" pitchFamily="2" charset="-78"/>
              </a:rPr>
              <a:t>3.	Understand your own strengths and weaknesses</a:t>
            </a:r>
          </a:p>
          <a:p>
            <a:pPr marL="1431925" lvl="2" algn="just">
              <a:lnSpc>
                <a:spcPts val="3200"/>
              </a:lnSpc>
            </a:pPr>
            <a:r>
              <a:rPr lang="en-US" sz="2400" b="1" i="1" dirty="0">
                <a:solidFill>
                  <a:srgbClr val="0A1F61"/>
                </a:solidFill>
                <a:latin typeface="Tajawal ExtraBold" panose="00000800000000000000" pitchFamily="2" charset="-78"/>
                <a:cs typeface="Tajawal ExtraBold" panose="00000800000000000000" pitchFamily="2" charset="-78"/>
              </a:rPr>
              <a:t>4.	Know your emotional triggers</a:t>
            </a:r>
          </a:p>
          <a:p>
            <a:pPr marL="1431925" lvl="2" algn="just">
              <a:lnSpc>
                <a:spcPts val="3200"/>
              </a:lnSpc>
            </a:pPr>
            <a:r>
              <a:rPr lang="en-US" sz="2400" b="1" i="1" dirty="0">
                <a:solidFill>
                  <a:srgbClr val="0A1F61"/>
                </a:solidFill>
                <a:latin typeface="Tajawal ExtraBold" panose="00000800000000000000" pitchFamily="2" charset="-78"/>
                <a:cs typeface="Tajawal ExtraBold" panose="00000800000000000000" pitchFamily="2" charset="-78"/>
              </a:rPr>
              <a:t>5.	Practice self-discipline</a:t>
            </a:r>
          </a:p>
          <a:p>
            <a:pPr marL="1431925" lvl="2" algn="just">
              <a:lnSpc>
                <a:spcPts val="3200"/>
              </a:lnSpc>
            </a:pPr>
            <a:r>
              <a:rPr lang="en-US" sz="2400" b="1" i="1" dirty="0">
                <a:solidFill>
                  <a:srgbClr val="0A1F61"/>
                </a:solidFill>
                <a:latin typeface="Tajawal ExtraBold" panose="00000800000000000000" pitchFamily="2" charset="-78"/>
                <a:cs typeface="Tajawal ExtraBold" panose="00000800000000000000" pitchFamily="2" charset="-78"/>
              </a:rPr>
              <a:t>6.	Seek feedback from your team</a:t>
            </a:r>
          </a:p>
        </p:txBody>
      </p:sp>
    </p:spTree>
    <p:extLst>
      <p:ext uri="{BB962C8B-B14F-4D97-AF65-F5344CB8AC3E}">
        <p14:creationId xmlns:p14="http://schemas.microsoft.com/office/powerpoint/2010/main" val="2658220758"/>
      </p:ext>
    </p:extLst>
  </p:cSld>
  <p:clrMapOvr>
    <a:masterClrMapping/>
  </p:clrMapOvr>
  <mc:AlternateContent xmlns:mc="http://schemas.openxmlformats.org/markup-compatibility/2006" xmlns:p14="http://schemas.microsoft.com/office/powerpoint/2010/main">
    <mc:Choice Requires="p14">
      <p:transition p14:dur="10" advTm="287000"/>
    </mc:Choice>
    <mc:Fallback xmlns="">
      <p:transition advTm="28700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605612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95321" y="390107"/>
            <a:ext cx="4722768" cy="892552"/>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8 key leadership strengths</a:t>
            </a:r>
          </a:p>
          <a:p>
            <a:r>
              <a:rPr lang="en-US" sz="2400" b="1" dirty="0">
                <a:solidFill>
                  <a:srgbClr val="FF9518"/>
                </a:solidFill>
                <a:latin typeface="Tajawal Medium" panose="00000600000000000000" pitchFamily="2" charset="-78"/>
                <a:cs typeface="Tajawal Medium" panose="00000600000000000000" pitchFamily="2" charset="-78"/>
              </a:rPr>
              <a:t>	2. Communication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1171112" y="1616226"/>
            <a:ext cx="10901563" cy="3753079"/>
          </a:xfrm>
          <a:prstGeom prst="rect">
            <a:avLst/>
          </a:prstGeom>
          <a:noFill/>
        </p:spPr>
        <p:txBody>
          <a:bodyPr wrap="square" rtlCol="0">
            <a:spAutoFit/>
          </a:bodyPr>
          <a:lstStyle/>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Leadership is communication. To be an effective leader, you must be able to communicate effectively. Your success, and that of your organization is reliant on it.</a:t>
            </a:r>
          </a:p>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As a leader, you need to be a skilled communicator in relationships at many levels, and with a wide range of different audiences. </a:t>
            </a:r>
          </a:p>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Therefore, it is vital that you are able to think clearly, and critically you must learn to handle the rapid flow of information within your organization, and among customers, partners, employees, and other stakeholders and influencers.</a:t>
            </a:r>
          </a:p>
        </p:txBody>
      </p:sp>
    </p:spTree>
    <p:extLst>
      <p:ext uri="{BB962C8B-B14F-4D97-AF65-F5344CB8AC3E}">
        <p14:creationId xmlns:p14="http://schemas.microsoft.com/office/powerpoint/2010/main" val="1932635502"/>
      </p:ext>
    </p:extLst>
  </p:cSld>
  <p:clrMapOvr>
    <a:masterClrMapping/>
  </p:clrMapOvr>
  <mc:AlternateContent xmlns:mc="http://schemas.openxmlformats.org/markup-compatibility/2006" xmlns:p14="http://schemas.microsoft.com/office/powerpoint/2010/main">
    <mc:Choice Requires="p14">
      <p:transition p14:dur="10" advTm="147000"/>
    </mc:Choice>
    <mc:Fallback xmlns="">
      <p:transition advTm="14700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95321" y="390107"/>
            <a:ext cx="4722768" cy="892552"/>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8 key leadership strengths</a:t>
            </a:r>
          </a:p>
          <a:p>
            <a:r>
              <a:rPr lang="en-US" sz="2400" b="1" dirty="0">
                <a:solidFill>
                  <a:srgbClr val="FF9518"/>
                </a:solidFill>
                <a:latin typeface="Tajawal Medium" panose="00000600000000000000" pitchFamily="2" charset="-78"/>
                <a:cs typeface="Tajawal Medium" panose="00000600000000000000" pitchFamily="2" charset="-78"/>
              </a:rPr>
              <a:t>	2. Communication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1171112" y="1616226"/>
            <a:ext cx="10901563" cy="4163447"/>
          </a:xfrm>
          <a:prstGeom prst="rect">
            <a:avLst/>
          </a:prstGeom>
          <a:noFill/>
        </p:spPr>
        <p:txBody>
          <a:bodyPr wrap="square" rtlCol="0">
            <a:spAutoFit/>
          </a:bodyPr>
          <a:lstStyle/>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Your communication as a leader must be purposeful, and intentional. </a:t>
            </a:r>
          </a:p>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ability to know when, what and exactly how to communicate is an art. </a:t>
            </a:r>
          </a:p>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Delivering effective communication is vital to gain trust, align in pursuit of targets and goals, and inspire change. </a:t>
            </a:r>
          </a:p>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Leaders who lack strong communication skills often find themselves in situations where information is misunderstood or lacking. This can ultimately lead to relationships souring and place barriers between you, and your teams which can inhibit success.</a:t>
            </a:r>
          </a:p>
        </p:txBody>
      </p:sp>
    </p:spTree>
    <p:extLst>
      <p:ext uri="{BB962C8B-B14F-4D97-AF65-F5344CB8AC3E}">
        <p14:creationId xmlns:p14="http://schemas.microsoft.com/office/powerpoint/2010/main" val="77356890"/>
      </p:ext>
    </p:extLst>
  </p:cSld>
  <p:clrMapOvr>
    <a:masterClrMapping/>
  </p:clrMapOvr>
  <mc:AlternateContent xmlns:mc="http://schemas.openxmlformats.org/markup-compatibility/2006" xmlns:p14="http://schemas.microsoft.com/office/powerpoint/2010/main">
    <mc:Choice Requires="p14">
      <p:transition p14:dur="10" advTm="282000"/>
    </mc:Choice>
    <mc:Fallback xmlns="">
      <p:transition advTm="28200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95321" y="390107"/>
            <a:ext cx="4722768" cy="892552"/>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8 key leadership strengths</a:t>
            </a:r>
          </a:p>
          <a:p>
            <a:r>
              <a:rPr lang="en-US" sz="2400" b="1" dirty="0">
                <a:solidFill>
                  <a:srgbClr val="FF9518"/>
                </a:solidFill>
                <a:latin typeface="Tajawal Medium" panose="00000600000000000000" pitchFamily="2" charset="-78"/>
                <a:cs typeface="Tajawal Medium" panose="00000600000000000000" pitchFamily="2" charset="-78"/>
              </a:rPr>
              <a:t>	2. Communication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1171112" y="1616226"/>
            <a:ext cx="6423407" cy="2932341"/>
          </a:xfrm>
          <a:prstGeom prst="rect">
            <a:avLst/>
          </a:prstGeom>
          <a:noFill/>
        </p:spPr>
        <p:txBody>
          <a:bodyPr wrap="square" rtlCol="0">
            <a:spAutoFit/>
          </a:bodyPr>
          <a:lstStyle/>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Communication</a:t>
            </a:r>
          </a:p>
          <a:p>
            <a:pPr marL="1431925" lvl="1" indent="-457200" algn="just">
              <a:lnSpc>
                <a:spcPts val="3200"/>
              </a:lnSpc>
              <a:buFont typeface="Wingdings" panose="05000000000000000000" pitchFamily="2" charset="2"/>
              <a:buChar char="q"/>
            </a:pPr>
            <a:r>
              <a:rPr lang="en-US" sz="2400" b="1" i="1" dirty="0">
                <a:solidFill>
                  <a:srgbClr val="0A1F61"/>
                </a:solidFill>
                <a:latin typeface="Tajawal ExtraBold" panose="00000800000000000000" pitchFamily="2" charset="-78"/>
                <a:cs typeface="Tajawal ExtraBold" panose="00000800000000000000" pitchFamily="2" charset="-78"/>
              </a:rPr>
              <a:t>Verbal</a:t>
            </a:r>
          </a:p>
          <a:p>
            <a:pPr marL="1431925" lvl="1" indent="-457200" algn="just">
              <a:lnSpc>
                <a:spcPts val="3200"/>
              </a:lnSpc>
              <a:buFont typeface="Wingdings" panose="05000000000000000000" pitchFamily="2" charset="2"/>
              <a:buChar char="q"/>
            </a:pPr>
            <a:r>
              <a:rPr lang="en-US" sz="2400" b="1" i="1" dirty="0">
                <a:solidFill>
                  <a:srgbClr val="0A1F61"/>
                </a:solidFill>
                <a:latin typeface="Tajawal ExtraBold" panose="00000800000000000000" pitchFamily="2" charset="-78"/>
                <a:cs typeface="Tajawal ExtraBold" panose="00000800000000000000" pitchFamily="2" charset="-78"/>
              </a:rPr>
              <a:t>Non-Verbal</a:t>
            </a:r>
          </a:p>
          <a:p>
            <a:pPr marL="1431925" lvl="1" indent="-457200" algn="just">
              <a:lnSpc>
                <a:spcPts val="3200"/>
              </a:lnSpc>
              <a:buFont typeface="Wingdings" panose="05000000000000000000" pitchFamily="2" charset="2"/>
              <a:buChar char="q"/>
            </a:pPr>
            <a:r>
              <a:rPr lang="en-US" sz="2400" b="1" i="1" dirty="0">
                <a:solidFill>
                  <a:srgbClr val="0A1F61"/>
                </a:solidFill>
                <a:latin typeface="Tajawal ExtraBold" panose="00000800000000000000" pitchFamily="2" charset="-78"/>
                <a:cs typeface="Tajawal ExtraBold" panose="00000800000000000000" pitchFamily="2" charset="-78"/>
              </a:rPr>
              <a:t>Active Listening</a:t>
            </a:r>
          </a:p>
          <a:p>
            <a:pPr marL="974725" lvl="1" algn="just">
              <a:lnSpc>
                <a:spcPts val="3200"/>
              </a:lnSpc>
            </a:pPr>
            <a:endParaRPr lang="en-US" sz="2400" b="1" i="1" dirty="0">
              <a:solidFill>
                <a:srgbClr val="0A1F61"/>
              </a:solidFill>
              <a:latin typeface="Tajawal ExtraBold" panose="00000800000000000000" pitchFamily="2" charset="-78"/>
              <a:cs typeface="Tajawal ExtraBold" panose="00000800000000000000" pitchFamily="2" charset="-78"/>
            </a:endParaRPr>
          </a:p>
          <a:p>
            <a:pPr marL="974725" lvl="1" algn="just">
              <a:lnSpc>
                <a:spcPts val="3200"/>
              </a:lnSpc>
            </a:pPr>
            <a:endParaRPr lang="en-US" sz="2400" b="1" i="1" dirty="0">
              <a:solidFill>
                <a:srgbClr val="0A1F61"/>
              </a:solidFill>
              <a:latin typeface="Tajawal ExtraBold" panose="00000800000000000000" pitchFamily="2" charset="-78"/>
              <a:cs typeface="Tajawal ExtraBold" panose="00000800000000000000" pitchFamily="2" charset="-78"/>
            </a:endParaRPr>
          </a:p>
          <a:p>
            <a:pPr marL="914400" lvl="1" indent="-457200" algn="just">
              <a:lnSpc>
                <a:spcPts val="3200"/>
              </a:lnSpc>
              <a:buFont typeface="Wingdings" panose="05000000000000000000" pitchFamily="2" charset="2"/>
              <a:buChar char="q"/>
            </a:pPr>
            <a:r>
              <a:rPr lang="en-US" sz="2400" b="1" i="1" dirty="0">
                <a:solidFill>
                  <a:srgbClr val="C00000"/>
                </a:solidFill>
                <a:latin typeface="Tajawal ExtraBold" panose="00000800000000000000" pitchFamily="2" charset="-78"/>
                <a:cs typeface="Tajawal ExtraBold" panose="00000800000000000000" pitchFamily="2" charset="-78"/>
              </a:rPr>
              <a:t>ACTIVELY Listen—Not Hear</a:t>
            </a:r>
          </a:p>
        </p:txBody>
      </p:sp>
      <p:pic>
        <p:nvPicPr>
          <p:cNvPr id="10" name="Picture 9">
            <a:extLst>
              <a:ext uri="{FF2B5EF4-FFF2-40B4-BE49-F238E27FC236}">
                <a16:creationId xmlns:a16="http://schemas.microsoft.com/office/drawing/2014/main" id="{16507FA4-5EF6-80DA-DAE6-B978FA2F839A}"/>
              </a:ext>
            </a:extLst>
          </p:cNvPr>
          <p:cNvPicPr>
            <a:picLocks noChangeAspect="1"/>
          </p:cNvPicPr>
          <p:nvPr/>
        </p:nvPicPr>
        <p:blipFill rotWithShape="1">
          <a:blip r:embed="rId6"/>
          <a:srcRect l="21216" t="33593" r="25097" b="13593"/>
          <a:stretch/>
        </p:blipFill>
        <p:spPr>
          <a:xfrm>
            <a:off x="6424231" y="1380247"/>
            <a:ext cx="5600944" cy="3099336"/>
          </a:xfrm>
          <a:prstGeom prst="rect">
            <a:avLst/>
          </a:prstGeom>
          <a:ln w="57150">
            <a:solidFill>
              <a:srgbClr val="C00000"/>
            </a:solidFill>
          </a:ln>
        </p:spPr>
      </p:pic>
      <p:sp>
        <p:nvSpPr>
          <p:cNvPr id="12" name="TextBox 11">
            <a:extLst>
              <a:ext uri="{FF2B5EF4-FFF2-40B4-BE49-F238E27FC236}">
                <a16:creationId xmlns:a16="http://schemas.microsoft.com/office/drawing/2014/main" id="{6FEB11D3-7EAB-EB55-C75D-ACAF45657B2A}"/>
              </a:ext>
            </a:extLst>
          </p:cNvPr>
          <p:cNvSpPr txBox="1"/>
          <p:nvPr/>
        </p:nvSpPr>
        <p:spPr>
          <a:xfrm>
            <a:off x="1007129" y="4485609"/>
            <a:ext cx="10189030" cy="1701235"/>
          </a:xfrm>
          <a:prstGeom prst="rect">
            <a:avLst/>
          </a:prstGeom>
          <a:noFill/>
        </p:spPr>
        <p:txBody>
          <a:bodyPr wrap="square" rtlCol="0">
            <a:spAutoFit/>
          </a:bodyPr>
          <a:lstStyle/>
          <a:p>
            <a:pPr marL="1371600" lvl="2" indent="-457200" algn="just">
              <a:lnSpc>
                <a:spcPts val="3200"/>
              </a:lnSpc>
              <a:buFont typeface="Wingdings" panose="05000000000000000000" pitchFamily="2" charset="2"/>
              <a:buChar char="q"/>
            </a:pPr>
            <a:r>
              <a:rPr lang="en-US" sz="2400" b="1" i="1" dirty="0">
                <a:solidFill>
                  <a:srgbClr val="0A1F61"/>
                </a:solidFill>
                <a:latin typeface="Tajawal ExtraBold" panose="00000800000000000000" pitchFamily="2" charset="-78"/>
                <a:cs typeface="Tajawal ExtraBold" panose="00000800000000000000" pitchFamily="2" charset="-78"/>
              </a:rPr>
              <a:t>Listen ACTIVELY to your customers, your supervisors, your colleagues, and anyone else who comes inContact with your business.</a:t>
            </a:r>
          </a:p>
          <a:p>
            <a:pPr marL="1371600" lvl="2" indent="-457200" algn="just">
              <a:lnSpc>
                <a:spcPts val="3200"/>
              </a:lnSpc>
              <a:buFont typeface="Wingdings" panose="05000000000000000000" pitchFamily="2" charset="2"/>
              <a:buChar char="q"/>
            </a:pPr>
            <a:r>
              <a:rPr lang="en-US" sz="2400" b="1" i="1" dirty="0">
                <a:solidFill>
                  <a:srgbClr val="0A1F61"/>
                </a:solidFill>
                <a:latin typeface="Tajawal ExtraBold" panose="00000800000000000000" pitchFamily="2" charset="-78"/>
                <a:cs typeface="Tajawal ExtraBold" panose="00000800000000000000" pitchFamily="2" charset="-78"/>
              </a:rPr>
              <a:t>Active Listening is one of the main KEYS to SUCCESS</a:t>
            </a:r>
          </a:p>
        </p:txBody>
      </p:sp>
    </p:spTree>
    <p:extLst>
      <p:ext uri="{BB962C8B-B14F-4D97-AF65-F5344CB8AC3E}">
        <p14:creationId xmlns:p14="http://schemas.microsoft.com/office/powerpoint/2010/main" val="158481285"/>
      </p:ext>
    </p:extLst>
  </p:cSld>
  <p:clrMapOvr>
    <a:masterClrMapping/>
  </p:clrMapOvr>
  <mc:AlternateContent xmlns:mc="http://schemas.openxmlformats.org/markup-compatibility/2006" xmlns:p14="http://schemas.microsoft.com/office/powerpoint/2010/main">
    <mc:Choice Requires="p14">
      <p:transition p14:dur="10" advTm="173200"/>
    </mc:Choice>
    <mc:Fallback xmlns="">
      <p:transition advTm="17320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95321" y="390107"/>
            <a:ext cx="4722768" cy="892552"/>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8 key leadership strengths</a:t>
            </a:r>
          </a:p>
          <a:p>
            <a:r>
              <a:rPr lang="en-US" sz="2400" b="1" dirty="0">
                <a:solidFill>
                  <a:srgbClr val="FF9518"/>
                </a:solidFill>
                <a:latin typeface="Tajawal Medium" panose="00000600000000000000" pitchFamily="2" charset="-78"/>
                <a:cs typeface="Tajawal Medium" panose="00000600000000000000" pitchFamily="2" charset="-78"/>
              </a:rPr>
              <a:t>	2. Communication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1171112" y="1616226"/>
            <a:ext cx="6423407" cy="2521972"/>
          </a:xfrm>
          <a:prstGeom prst="rect">
            <a:avLst/>
          </a:prstGeom>
          <a:noFill/>
        </p:spPr>
        <p:txBody>
          <a:bodyPr wrap="square" rtlCol="0">
            <a:spAutoFit/>
          </a:bodyPr>
          <a:lstStyle/>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Did You Know That</a:t>
            </a:r>
            <a:endParaRPr lang="en-US" sz="2400" b="1" i="1" dirty="0">
              <a:solidFill>
                <a:srgbClr val="0A1F61"/>
              </a:solidFill>
              <a:latin typeface="Tajawal ExtraBold" panose="00000800000000000000" pitchFamily="2" charset="-78"/>
              <a:cs typeface="Tajawal ExtraBold" panose="00000800000000000000" pitchFamily="2" charset="-78"/>
            </a:endParaRPr>
          </a:p>
          <a:p>
            <a:pPr marL="974725" lvl="1" algn="just">
              <a:lnSpc>
                <a:spcPts val="3200"/>
              </a:lnSpc>
            </a:pPr>
            <a:endParaRPr lang="en-US" sz="2400" b="1" i="1" dirty="0">
              <a:solidFill>
                <a:srgbClr val="0A1F61"/>
              </a:solidFill>
              <a:latin typeface="Tajawal ExtraBold" panose="00000800000000000000" pitchFamily="2" charset="-78"/>
              <a:cs typeface="Tajawal ExtraBold" panose="00000800000000000000" pitchFamily="2" charset="-78"/>
            </a:endParaRPr>
          </a:p>
          <a:p>
            <a:pPr marL="1317625" lvl="1" indent="-342900" algn="just">
              <a:lnSpc>
                <a:spcPts val="3200"/>
              </a:lnSpc>
              <a:buFont typeface="Wingdings" panose="05000000000000000000" pitchFamily="2" charset="2"/>
              <a:buChar char="§"/>
            </a:pPr>
            <a:r>
              <a:rPr lang="en-US" sz="2400" b="1" i="1" dirty="0">
                <a:solidFill>
                  <a:srgbClr val="0A1F61"/>
                </a:solidFill>
                <a:latin typeface="Tajawal ExtraBold" panose="00000800000000000000" pitchFamily="2" charset="-78"/>
                <a:cs typeface="Tajawal ExtraBold" panose="00000800000000000000" pitchFamily="2" charset="-78"/>
              </a:rPr>
              <a:t>55%Body Language</a:t>
            </a:r>
          </a:p>
          <a:p>
            <a:pPr marL="1317625" lvl="1" indent="-342900" algn="just">
              <a:lnSpc>
                <a:spcPts val="3200"/>
              </a:lnSpc>
              <a:buFont typeface="Wingdings" panose="05000000000000000000" pitchFamily="2" charset="2"/>
              <a:buChar char="§"/>
            </a:pPr>
            <a:r>
              <a:rPr lang="en-US" sz="2400" b="1" i="1" dirty="0">
                <a:solidFill>
                  <a:srgbClr val="0A1F61"/>
                </a:solidFill>
                <a:latin typeface="Tajawal ExtraBold" panose="00000800000000000000" pitchFamily="2" charset="-78"/>
                <a:cs typeface="Tajawal ExtraBold" panose="00000800000000000000" pitchFamily="2" charset="-78"/>
              </a:rPr>
              <a:t>38%Tone</a:t>
            </a:r>
          </a:p>
          <a:p>
            <a:pPr marL="1317625" lvl="1" indent="-342900" algn="just">
              <a:lnSpc>
                <a:spcPts val="3200"/>
              </a:lnSpc>
              <a:buFont typeface="Wingdings" panose="05000000000000000000" pitchFamily="2" charset="2"/>
              <a:buChar char="§"/>
            </a:pPr>
            <a:r>
              <a:rPr lang="en-US" sz="2400" b="1" i="1" dirty="0">
                <a:solidFill>
                  <a:srgbClr val="0A1F61"/>
                </a:solidFill>
                <a:latin typeface="Tajawal ExtraBold" panose="00000800000000000000" pitchFamily="2" charset="-78"/>
                <a:cs typeface="Tajawal ExtraBold" panose="00000800000000000000" pitchFamily="2" charset="-78"/>
              </a:rPr>
              <a:t>7%Verbal</a:t>
            </a:r>
          </a:p>
          <a:p>
            <a:pPr marL="974725" lvl="1" algn="just">
              <a:lnSpc>
                <a:spcPts val="3200"/>
              </a:lnSpc>
            </a:pPr>
            <a:r>
              <a:rPr lang="en-US" sz="2400" b="1" i="1" dirty="0">
                <a:solidFill>
                  <a:srgbClr val="C00000"/>
                </a:solidFill>
                <a:latin typeface="Tajawal ExtraBold" panose="00000800000000000000" pitchFamily="2" charset="-78"/>
                <a:cs typeface="Tajawal ExtraBold" panose="00000800000000000000" pitchFamily="2" charset="-78"/>
              </a:rPr>
              <a:t>100%TOTAL</a:t>
            </a:r>
          </a:p>
        </p:txBody>
      </p:sp>
      <p:sp>
        <p:nvSpPr>
          <p:cNvPr id="9" name="TextBox 8">
            <a:extLst>
              <a:ext uri="{FF2B5EF4-FFF2-40B4-BE49-F238E27FC236}">
                <a16:creationId xmlns:a16="http://schemas.microsoft.com/office/drawing/2014/main" id="{4FB9776B-5749-01B4-E2DE-D2938E67F6C1}"/>
              </a:ext>
            </a:extLst>
          </p:cNvPr>
          <p:cNvSpPr txBox="1"/>
          <p:nvPr/>
        </p:nvSpPr>
        <p:spPr>
          <a:xfrm>
            <a:off x="5423313" y="1468139"/>
            <a:ext cx="6423407" cy="4163447"/>
          </a:xfrm>
          <a:prstGeom prst="rect">
            <a:avLst/>
          </a:prstGeom>
          <a:noFill/>
        </p:spPr>
        <p:txBody>
          <a:bodyPr wrap="square" rtlCol="0">
            <a:spAutoFit/>
          </a:bodyPr>
          <a:lstStyle/>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8 P’s of Office Meeting Protocol</a:t>
            </a:r>
          </a:p>
          <a:p>
            <a:pPr marL="517525" algn="just">
              <a:lnSpc>
                <a:spcPts val="3200"/>
              </a:lnSpc>
            </a:pPr>
            <a:endParaRPr lang="en-US" sz="2400" b="1" i="1" dirty="0">
              <a:solidFill>
                <a:srgbClr val="0A1F61"/>
              </a:solidFill>
              <a:latin typeface="Tajawal ExtraBold" panose="00000800000000000000" pitchFamily="2" charset="-78"/>
              <a:cs typeface="Tajawal ExtraBold" panose="00000800000000000000" pitchFamily="2" charset="-78"/>
            </a:endParaRPr>
          </a:p>
          <a:p>
            <a:pPr marL="1317625" lvl="1" indent="-342900" algn="just">
              <a:lnSpc>
                <a:spcPts val="3200"/>
              </a:lnSpc>
              <a:buFont typeface="Wingdings" panose="05000000000000000000" pitchFamily="2" charset="2"/>
              <a:buChar char="§"/>
            </a:pPr>
            <a:r>
              <a:rPr lang="en-US" sz="2400" b="1" i="1" dirty="0">
                <a:solidFill>
                  <a:srgbClr val="0A1F61"/>
                </a:solidFill>
                <a:latin typeface="Tajawal ExtraBold" panose="00000800000000000000" pitchFamily="2" charset="-78"/>
                <a:cs typeface="Tajawal ExtraBold" panose="00000800000000000000" pitchFamily="2" charset="-78"/>
              </a:rPr>
              <a:t>Punctual</a:t>
            </a:r>
          </a:p>
          <a:p>
            <a:pPr marL="1317625" lvl="1" indent="-342900" algn="just">
              <a:lnSpc>
                <a:spcPts val="3200"/>
              </a:lnSpc>
              <a:buFont typeface="Wingdings" panose="05000000000000000000" pitchFamily="2" charset="2"/>
              <a:buChar char="§"/>
            </a:pPr>
            <a:r>
              <a:rPr lang="en-US" sz="2400" b="1" i="1" dirty="0">
                <a:solidFill>
                  <a:srgbClr val="0A1F61"/>
                </a:solidFill>
                <a:latin typeface="Tajawal ExtraBold" panose="00000800000000000000" pitchFamily="2" charset="-78"/>
                <a:cs typeface="Tajawal ExtraBold" panose="00000800000000000000" pitchFamily="2" charset="-78"/>
              </a:rPr>
              <a:t>Prepared</a:t>
            </a:r>
          </a:p>
          <a:p>
            <a:pPr marL="1317625" lvl="1" indent="-342900" algn="just">
              <a:lnSpc>
                <a:spcPts val="3200"/>
              </a:lnSpc>
              <a:buFont typeface="Wingdings" panose="05000000000000000000" pitchFamily="2" charset="2"/>
              <a:buChar char="§"/>
            </a:pPr>
            <a:r>
              <a:rPr lang="en-US" sz="2400" b="1" i="1" dirty="0">
                <a:solidFill>
                  <a:srgbClr val="0A1F61"/>
                </a:solidFill>
                <a:latin typeface="Tajawal ExtraBold" panose="00000800000000000000" pitchFamily="2" charset="-78"/>
                <a:cs typeface="Tajawal ExtraBold" panose="00000800000000000000" pitchFamily="2" charset="-78"/>
              </a:rPr>
              <a:t>Participatory</a:t>
            </a:r>
          </a:p>
          <a:p>
            <a:pPr marL="1317625" lvl="1" indent="-342900" algn="just">
              <a:lnSpc>
                <a:spcPts val="3200"/>
              </a:lnSpc>
              <a:buFont typeface="Wingdings" panose="05000000000000000000" pitchFamily="2" charset="2"/>
              <a:buChar char="§"/>
            </a:pPr>
            <a:r>
              <a:rPr lang="en-US" sz="2400" b="1" i="1" dirty="0">
                <a:solidFill>
                  <a:srgbClr val="0A1F61"/>
                </a:solidFill>
                <a:latin typeface="Tajawal ExtraBold" panose="00000800000000000000" pitchFamily="2" charset="-78"/>
                <a:cs typeface="Tajawal ExtraBold" panose="00000800000000000000" pitchFamily="2" charset="-78"/>
              </a:rPr>
              <a:t>Positive</a:t>
            </a:r>
          </a:p>
          <a:p>
            <a:pPr marL="1317625" lvl="1" indent="-342900" algn="just">
              <a:lnSpc>
                <a:spcPts val="3200"/>
              </a:lnSpc>
              <a:buFont typeface="Wingdings" panose="05000000000000000000" pitchFamily="2" charset="2"/>
              <a:buChar char="§"/>
            </a:pPr>
            <a:r>
              <a:rPr lang="en-US" sz="2400" b="1" i="1" dirty="0">
                <a:solidFill>
                  <a:srgbClr val="0A1F61"/>
                </a:solidFill>
                <a:latin typeface="Tajawal ExtraBold" panose="00000800000000000000" pitchFamily="2" charset="-78"/>
                <a:cs typeface="Tajawal ExtraBold" panose="00000800000000000000" pitchFamily="2" charset="-78"/>
              </a:rPr>
              <a:t>Productive</a:t>
            </a:r>
          </a:p>
          <a:p>
            <a:pPr marL="1317625" lvl="1" indent="-342900" algn="just">
              <a:lnSpc>
                <a:spcPts val="3200"/>
              </a:lnSpc>
              <a:buFont typeface="Wingdings" panose="05000000000000000000" pitchFamily="2" charset="2"/>
              <a:buChar char="§"/>
            </a:pPr>
            <a:r>
              <a:rPr lang="en-US" sz="2400" b="1" i="1" dirty="0">
                <a:solidFill>
                  <a:srgbClr val="0A1F61"/>
                </a:solidFill>
                <a:latin typeface="Tajawal ExtraBold" panose="00000800000000000000" pitchFamily="2" charset="-78"/>
                <a:cs typeface="Tajawal ExtraBold" panose="00000800000000000000" pitchFamily="2" charset="-78"/>
              </a:rPr>
              <a:t>Polite</a:t>
            </a:r>
          </a:p>
          <a:p>
            <a:pPr marL="1317625" lvl="1" indent="-342900" algn="just">
              <a:lnSpc>
                <a:spcPts val="3200"/>
              </a:lnSpc>
              <a:buFont typeface="Wingdings" panose="05000000000000000000" pitchFamily="2" charset="2"/>
              <a:buChar char="§"/>
            </a:pPr>
            <a:r>
              <a:rPr lang="en-US" sz="2400" b="1" i="1" dirty="0">
                <a:solidFill>
                  <a:srgbClr val="0A1F61"/>
                </a:solidFill>
                <a:latin typeface="Tajawal ExtraBold" panose="00000800000000000000" pitchFamily="2" charset="-78"/>
                <a:cs typeface="Tajawal ExtraBold" panose="00000800000000000000" pitchFamily="2" charset="-78"/>
              </a:rPr>
              <a:t>Proactive</a:t>
            </a:r>
          </a:p>
          <a:p>
            <a:pPr marL="1317625" lvl="1" indent="-342900" algn="just">
              <a:lnSpc>
                <a:spcPts val="3200"/>
              </a:lnSpc>
              <a:buFont typeface="Wingdings" panose="05000000000000000000" pitchFamily="2" charset="2"/>
              <a:buChar char="§"/>
            </a:pPr>
            <a:r>
              <a:rPr lang="en-US" sz="2400" b="1" i="1" dirty="0">
                <a:solidFill>
                  <a:srgbClr val="0A1F61"/>
                </a:solidFill>
                <a:latin typeface="Tajawal ExtraBold" panose="00000800000000000000" pitchFamily="2" charset="-78"/>
                <a:cs typeface="Tajawal ExtraBold" panose="00000800000000000000" pitchFamily="2" charset="-78"/>
              </a:rPr>
              <a:t>Professional</a:t>
            </a:r>
          </a:p>
        </p:txBody>
      </p:sp>
    </p:spTree>
    <p:extLst>
      <p:ext uri="{BB962C8B-B14F-4D97-AF65-F5344CB8AC3E}">
        <p14:creationId xmlns:p14="http://schemas.microsoft.com/office/powerpoint/2010/main" val="1247164031"/>
      </p:ext>
    </p:extLst>
  </p:cSld>
  <p:clrMapOvr>
    <a:masterClrMapping/>
  </p:clrMapOvr>
  <mc:AlternateContent xmlns:mc="http://schemas.openxmlformats.org/markup-compatibility/2006" xmlns:p14="http://schemas.microsoft.com/office/powerpoint/2010/main">
    <mc:Choice Requires="p14">
      <p:transition p14:dur="10" advTm="305000"/>
    </mc:Choice>
    <mc:Fallback xmlns="">
      <p:transition advTm="30500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3"/>
          <a:stretch>
            <a:fillRect/>
          </a:stretch>
        </p:blipFill>
        <p:spPr>
          <a:xfrm>
            <a:off x="714849" y="5508979"/>
            <a:ext cx="1096206" cy="1096206"/>
          </a:xfrm>
          <a:prstGeom prst="rect">
            <a:avLst/>
          </a:prstGeom>
        </p:spPr>
      </p:pic>
      <p:pic>
        <p:nvPicPr>
          <p:cNvPr id="3" name="Picture 2"/>
          <p:cNvPicPr>
            <a:picLocks noChangeAspect="1"/>
          </p:cNvPicPr>
          <p:nvPr/>
        </p:nvPicPr>
        <p:blipFill>
          <a:blip r:embed="rId4"/>
          <a:stretch>
            <a:fillRect/>
          </a:stretch>
        </p:blipFill>
        <p:spPr>
          <a:xfrm>
            <a:off x="2440788" y="641238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295321" y="390107"/>
            <a:ext cx="4722768" cy="892552"/>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8 key leadership strengths</a:t>
            </a:r>
          </a:p>
          <a:p>
            <a:r>
              <a:rPr lang="en-US" sz="2400" b="1" dirty="0">
                <a:solidFill>
                  <a:srgbClr val="FF9518"/>
                </a:solidFill>
                <a:latin typeface="Tajawal Medium" panose="00000600000000000000" pitchFamily="2" charset="-78"/>
                <a:cs typeface="Tajawal Medium" panose="00000600000000000000" pitchFamily="2" charset="-78"/>
              </a:rPr>
              <a:t>	3. Presentation Skills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0E86967F-0470-6AFF-A69F-C1D251DA2984}"/>
              </a:ext>
            </a:extLst>
          </p:cNvPr>
          <p:cNvSpPr txBox="1"/>
          <p:nvPr/>
        </p:nvSpPr>
        <p:spPr>
          <a:xfrm>
            <a:off x="1156350" y="1303434"/>
            <a:ext cx="10778351" cy="4994444"/>
          </a:xfrm>
          <a:prstGeom prst="rect">
            <a:avLst/>
          </a:prstGeom>
          <a:noFill/>
        </p:spPr>
        <p:txBody>
          <a:bodyPr wrap="square" rtlCol="0">
            <a:spAutoFit/>
          </a:bodyPr>
          <a:lstStyle/>
          <a:p>
            <a:pPr marL="974725" indent="-457200" algn="just">
              <a:lnSpc>
                <a:spcPts val="32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A good presentation skills must include:</a:t>
            </a:r>
          </a:p>
          <a:p>
            <a:pPr marL="1317625" lvl="1" indent="-342900" algn="just">
              <a:lnSpc>
                <a:spcPts val="32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Know Your Audience's Needs and connect with your audience.</a:t>
            </a:r>
          </a:p>
          <a:p>
            <a:pPr marL="1774825" lvl="2" indent="-342900" algn="just">
              <a:buFont typeface="Wingdings" panose="05000000000000000000" pitchFamily="2" charset="2"/>
              <a:buChar char="§"/>
            </a:pPr>
            <a:r>
              <a:rPr lang="en-US" dirty="0">
                <a:solidFill>
                  <a:srgbClr val="0A1F61"/>
                </a:solidFill>
                <a:latin typeface="Tajawal ExtraBold" panose="00000800000000000000" pitchFamily="2" charset="-78"/>
                <a:cs typeface="Tajawal ExtraBold" panose="00000800000000000000" pitchFamily="2" charset="-78"/>
              </a:rPr>
              <a:t>Leaders match information with the needs and desires of others who share their vision. Persuasion, enlightenment and inspiration require engaging not only the minds but also the hearts of listeners. </a:t>
            </a:r>
          </a:p>
          <a:p>
            <a:pPr marL="1317625" lvl="1" indent="-342900" algn="just">
              <a:lnSpc>
                <a:spcPts val="32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Sharpen your message: The 3 Cs: Have a Clear, Concise, and Consistent Message. </a:t>
            </a:r>
          </a:p>
          <a:p>
            <a:pPr marL="1774825" lvl="2" indent="-342900" algn="just">
              <a:lnSpc>
                <a:spcPts val="3200"/>
              </a:lnSpc>
              <a:buFont typeface="Wingdings" panose="05000000000000000000" pitchFamily="2" charset="2"/>
              <a:buChar char="§"/>
            </a:pPr>
            <a:r>
              <a:rPr lang="en-US" dirty="0">
                <a:solidFill>
                  <a:srgbClr val="0A1F61"/>
                </a:solidFill>
                <a:latin typeface="Tajawal ExtraBold" panose="00000800000000000000" pitchFamily="2" charset="-78"/>
                <a:cs typeface="Tajawal ExtraBold" panose="00000800000000000000" pitchFamily="2" charset="-78"/>
              </a:rPr>
              <a:t>Clarity: Identifying your main ideas </a:t>
            </a:r>
          </a:p>
          <a:p>
            <a:pPr marL="1774825" lvl="2" indent="-342900" algn="just">
              <a:lnSpc>
                <a:spcPts val="3200"/>
              </a:lnSpc>
              <a:buFont typeface="Wingdings" panose="05000000000000000000" pitchFamily="2" charset="2"/>
              <a:buChar char="§"/>
            </a:pPr>
            <a:r>
              <a:rPr lang="en-US" dirty="0">
                <a:solidFill>
                  <a:srgbClr val="0A1F61"/>
                </a:solidFill>
                <a:latin typeface="Tajawal ExtraBold" panose="00000800000000000000" pitchFamily="2" charset="-78"/>
                <a:cs typeface="Tajawal ExtraBold" panose="00000800000000000000" pitchFamily="2" charset="-78"/>
              </a:rPr>
              <a:t>Keep it concise: Aim for short, direct sentences. </a:t>
            </a:r>
          </a:p>
          <a:p>
            <a:pPr marL="1774825" lvl="2" indent="-342900" algn="just">
              <a:lnSpc>
                <a:spcPts val="3200"/>
              </a:lnSpc>
              <a:buFont typeface="Wingdings" panose="05000000000000000000" pitchFamily="2" charset="2"/>
              <a:buChar char="§"/>
            </a:pPr>
            <a:r>
              <a:rPr lang="en-US" dirty="0">
                <a:solidFill>
                  <a:srgbClr val="0A1F61"/>
                </a:solidFill>
                <a:latin typeface="Tajawal ExtraBold" panose="00000800000000000000" pitchFamily="2" charset="-78"/>
                <a:cs typeface="Tajawal ExtraBold" panose="00000800000000000000" pitchFamily="2" charset="-78"/>
              </a:rPr>
              <a:t>Consistency in communication usually means two things: repetition and frequency</a:t>
            </a:r>
          </a:p>
          <a:p>
            <a:pPr marL="1317625" lvl="1" indent="-342900" algn="just">
              <a:lnSpc>
                <a:spcPts val="32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Tell a story with data and specific examples</a:t>
            </a:r>
          </a:p>
          <a:p>
            <a:pPr marL="1317625" lvl="1" indent="-342900" algn="just">
              <a:lnSpc>
                <a:spcPts val="32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Use Effective Nonverbal Communication</a:t>
            </a:r>
          </a:p>
          <a:p>
            <a:pPr marL="1317625" lvl="1" indent="-342900" algn="just">
              <a:lnSpc>
                <a:spcPts val="32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Closing statement</a:t>
            </a:r>
          </a:p>
        </p:txBody>
      </p:sp>
    </p:spTree>
    <p:extLst>
      <p:ext uri="{BB962C8B-B14F-4D97-AF65-F5344CB8AC3E}">
        <p14:creationId xmlns:p14="http://schemas.microsoft.com/office/powerpoint/2010/main" val="2896566913"/>
      </p:ext>
    </p:extLst>
  </p:cSld>
  <p:clrMapOvr>
    <a:masterClrMapping/>
  </p:clrMapOvr>
  <mc:AlternateContent xmlns:mc="http://schemas.openxmlformats.org/markup-compatibility/2006" xmlns:p14="http://schemas.microsoft.com/office/powerpoint/2010/main">
    <mc:Choice Requires="p14">
      <p:transition p14:dur="10" advTm="88000"/>
    </mc:Choice>
    <mc:Fallback xmlns="">
      <p:transition advTm="8800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3"/>
          <a:stretch>
            <a:fillRect/>
          </a:stretch>
        </p:blipFill>
        <p:spPr>
          <a:xfrm>
            <a:off x="714849" y="5508979"/>
            <a:ext cx="1096206" cy="1096206"/>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95321" y="390107"/>
            <a:ext cx="4722768" cy="892552"/>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8 key leadership strengths</a:t>
            </a:r>
          </a:p>
          <a:p>
            <a:r>
              <a:rPr lang="en-US" sz="2400" b="1" dirty="0">
                <a:solidFill>
                  <a:srgbClr val="FF9518"/>
                </a:solidFill>
                <a:latin typeface="Tajawal Medium" panose="00000600000000000000" pitchFamily="2" charset="-78"/>
                <a:cs typeface="Tajawal Medium" panose="00000600000000000000" pitchFamily="2" charset="-78"/>
              </a:rPr>
              <a:t>	3. Presentation Skills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1" name="Picture 10" descr="A picture containing diagram&#10;&#10;Description automatically generated">
            <a:extLst>
              <a:ext uri="{FF2B5EF4-FFF2-40B4-BE49-F238E27FC236}">
                <a16:creationId xmlns:a16="http://schemas.microsoft.com/office/drawing/2014/main" id="{94F4064C-15F2-722E-5E66-CF3EFD8FB9AF}"/>
              </a:ext>
            </a:extLst>
          </p:cNvPr>
          <p:cNvPicPr>
            <a:picLocks noChangeAspect="1"/>
          </p:cNvPicPr>
          <p:nvPr/>
        </p:nvPicPr>
        <p:blipFill>
          <a:blip r:embed="rId6">
            <a:extLst>
              <a:ext uri="{BEBA8EAE-BF5A-486C-A8C5-ECC9F3942E4B}">
                <a14:imgProps xmlns:a14="http://schemas.microsoft.com/office/drawing/2010/main">
                  <a14:imgLayer r:embed="rId7">
                    <a14:imgEffect>
                      <a14:sharpenSoften amount="25000"/>
                    </a14:imgEffect>
                    <a14:imgEffect>
                      <a14:colorTemperature colorTemp="7200"/>
                    </a14:imgEffect>
                    <a14:imgEffect>
                      <a14:brightnessContrast contrast="-40000"/>
                    </a14:imgEffect>
                  </a14:imgLayer>
                </a14:imgProps>
              </a:ext>
              <a:ext uri="{28A0092B-C50C-407E-A947-70E740481C1C}">
                <a14:useLocalDpi xmlns:a14="http://schemas.microsoft.com/office/drawing/2010/main" val="0"/>
              </a:ext>
            </a:extLst>
          </a:blip>
          <a:stretch>
            <a:fillRect/>
          </a:stretch>
        </p:blipFill>
        <p:spPr>
          <a:xfrm>
            <a:off x="2024581" y="1388965"/>
            <a:ext cx="9812920" cy="5356219"/>
          </a:xfrm>
          <a:prstGeom prst="rect">
            <a:avLst/>
          </a:prstGeom>
        </p:spPr>
      </p:pic>
    </p:spTree>
    <p:extLst>
      <p:ext uri="{BB962C8B-B14F-4D97-AF65-F5344CB8AC3E}">
        <p14:creationId xmlns:p14="http://schemas.microsoft.com/office/powerpoint/2010/main" val="1870193631"/>
      </p:ext>
    </p:extLst>
  </p:cSld>
  <p:clrMapOvr>
    <a:masterClrMapping/>
  </p:clrMapOvr>
  <mc:AlternateContent xmlns:mc="http://schemas.openxmlformats.org/markup-compatibility/2006" xmlns:p14="http://schemas.microsoft.com/office/powerpoint/2010/main">
    <mc:Choice Requires="p14">
      <p:transition p14:dur="10" advTm="181000"/>
    </mc:Choice>
    <mc:Fallback xmlns="">
      <p:transition advTm="18100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95321" y="390107"/>
            <a:ext cx="4722768" cy="892552"/>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8 key leadership strengths</a:t>
            </a:r>
          </a:p>
          <a:p>
            <a:r>
              <a:rPr lang="en-US" sz="2400" b="1" dirty="0">
                <a:solidFill>
                  <a:srgbClr val="FF9518"/>
                </a:solidFill>
                <a:latin typeface="Tajawal Medium" panose="00000600000000000000" pitchFamily="2" charset="-78"/>
                <a:cs typeface="Tajawal Medium" panose="00000600000000000000" pitchFamily="2" charset="-78"/>
              </a:rPr>
              <a:t>	4. Negotiation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1147133" y="1363976"/>
            <a:ext cx="10901563" cy="5055936"/>
          </a:xfrm>
          <a:prstGeom prst="rect">
            <a:avLst/>
          </a:prstGeom>
          <a:noFill/>
        </p:spPr>
        <p:txBody>
          <a:bodyPr wrap="square" rtlCol="0">
            <a:spAutoFit/>
          </a:bodyPr>
          <a:lstStyle/>
          <a:p>
            <a:pPr marL="974725" indent="-457200" algn="just">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Negotiation is a process of interaction by which two or more parties who consider they need to be jointly involved in an outcome, but who initially have different objectives, seek by the use of argument and persuasion to resolve their differences in order to achieve a mutually acceptable solution.</a:t>
            </a:r>
          </a:p>
          <a:p>
            <a:pPr marL="974725" indent="-457200" algn="just">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Getting to YES</a:t>
            </a:r>
          </a:p>
          <a:p>
            <a:pPr marL="974725" indent="-457200" algn="ctr">
              <a:lnSpc>
                <a:spcPts val="3000"/>
              </a:lnSpc>
              <a:buFont typeface="Wingdings" panose="05000000000000000000" pitchFamily="2" charset="2"/>
              <a:buChar char="q"/>
            </a:pPr>
            <a:r>
              <a:rPr lang="en-US" sz="2400" b="1" i="1" dirty="0">
                <a:solidFill>
                  <a:srgbClr val="C00000"/>
                </a:solidFill>
                <a:latin typeface="Tajawal ExtraBold" panose="00000800000000000000" pitchFamily="2" charset="-78"/>
                <a:cs typeface="Tajawal ExtraBold" panose="00000800000000000000" pitchFamily="2" charset="-78"/>
              </a:rPr>
              <a:t>What is Negotiation?</a:t>
            </a:r>
          </a:p>
          <a:p>
            <a:pPr marL="517525" algn="ctr">
              <a:lnSpc>
                <a:spcPts val="3000"/>
              </a:lnSpc>
            </a:pPr>
            <a:r>
              <a:rPr lang="en-US" sz="2400" b="1" i="1" dirty="0">
                <a:solidFill>
                  <a:srgbClr val="C00000"/>
                </a:solidFill>
                <a:latin typeface="Tajawal ExtraBold" panose="00000800000000000000" pitchFamily="2" charset="-78"/>
                <a:cs typeface="Tajawal ExtraBold" panose="00000800000000000000" pitchFamily="2" charset="-78"/>
              </a:rPr>
              <a:t>The only game where both parties WIN</a:t>
            </a:r>
          </a:p>
          <a:p>
            <a:pPr marL="860425" indent="-342900">
              <a:lnSpc>
                <a:spcPts val="3000"/>
              </a:lnSpc>
              <a:buFont typeface="Wingdings" panose="05000000000000000000" pitchFamily="2" charset="2"/>
              <a:buChar char="q"/>
            </a:pPr>
            <a:r>
              <a:rPr lang="en-US" sz="2400" b="1" i="1" dirty="0">
                <a:solidFill>
                  <a:srgbClr val="0A1F61"/>
                </a:solidFill>
                <a:latin typeface="Tajawal ExtraBold" panose="00000800000000000000" pitchFamily="2" charset="-78"/>
                <a:cs typeface="Tajawal ExtraBold" panose="00000800000000000000" pitchFamily="2" charset="-78"/>
              </a:rPr>
              <a:t>Negotiation </a:t>
            </a:r>
            <a:r>
              <a:rPr lang="en-US" sz="2400" b="1" i="1" dirty="0">
                <a:ln w="12700" cmpd="sng">
                  <a:solidFill>
                    <a:schemeClr val="accent4"/>
                  </a:solidFill>
                  <a:prstDash val="solid"/>
                </a:ln>
                <a:solidFill>
                  <a:srgbClr val="FFC000"/>
                </a:solidFill>
                <a:latin typeface="Tajawal ExtraBold" panose="00000800000000000000" pitchFamily="2" charset="-78"/>
                <a:cs typeface="Tajawal ExtraBold" panose="00000800000000000000" pitchFamily="2" charset="-78"/>
              </a:rPr>
              <a:t>Golden</a:t>
            </a:r>
            <a:r>
              <a:rPr lang="en-US" sz="2400" b="1" i="1" dirty="0">
                <a:solidFill>
                  <a:srgbClr val="0A1F61"/>
                </a:solidFill>
                <a:latin typeface="Tajawal ExtraBold" panose="00000800000000000000" pitchFamily="2" charset="-78"/>
                <a:cs typeface="Tajawal ExtraBold" panose="00000800000000000000" pitchFamily="2" charset="-78"/>
              </a:rPr>
              <a:t> Rules</a:t>
            </a:r>
          </a:p>
          <a:p>
            <a:pPr marL="1317625" lvl="1" indent="-342900">
              <a:lnSpc>
                <a:spcPts val="3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Don‘t Give it--Trade it</a:t>
            </a:r>
          </a:p>
          <a:p>
            <a:pPr marL="1317625" lvl="1" indent="-342900">
              <a:lnSpc>
                <a:spcPts val="3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There is Always a Better Offer than 1st one</a:t>
            </a:r>
          </a:p>
          <a:p>
            <a:pPr marL="1317625" lvl="1" indent="-342900">
              <a:lnSpc>
                <a:spcPts val="3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Everything is Open to Change</a:t>
            </a:r>
          </a:p>
          <a:p>
            <a:pPr marL="1317625" lvl="1" indent="-342900">
              <a:lnSpc>
                <a:spcPts val="3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Always Aim High</a:t>
            </a:r>
          </a:p>
        </p:txBody>
      </p:sp>
      <p:sp>
        <p:nvSpPr>
          <p:cNvPr id="10" name="Scroll: Vertical 9">
            <a:extLst>
              <a:ext uri="{FF2B5EF4-FFF2-40B4-BE49-F238E27FC236}">
                <a16:creationId xmlns:a16="http://schemas.microsoft.com/office/drawing/2014/main" id="{28A31405-BDEE-34A7-AC99-01803ECD37B7}"/>
              </a:ext>
            </a:extLst>
          </p:cNvPr>
          <p:cNvSpPr/>
          <p:nvPr/>
        </p:nvSpPr>
        <p:spPr>
          <a:xfrm>
            <a:off x="8507316" y="4643044"/>
            <a:ext cx="3606140" cy="1610201"/>
          </a:xfrm>
          <a:prstGeom prst="verticalScroll">
            <a:avLst/>
          </a:prstGeom>
          <a:solidFill>
            <a:schemeClr val="accent1">
              <a:lumMod val="40000"/>
              <a:lumOff val="60000"/>
            </a:schemeClr>
          </a:solidFill>
          <a:ln>
            <a:solidFill>
              <a:schemeClr val="accent1">
                <a:lumMod val="75000"/>
              </a:schemeClr>
            </a:solidFill>
          </a:ln>
          <a:effectLst>
            <a:outerShdw blurRad="50800" dist="38100" dir="8100000" algn="tr" rotWithShape="0">
              <a:prstClr val="black">
                <a:alpha val="40000"/>
              </a:prstClr>
            </a:outerShdw>
          </a:effectLst>
        </p:spPr>
        <p:style>
          <a:lnRef idx="0">
            <a:schemeClr val="accent1"/>
          </a:lnRef>
          <a:fillRef idx="3">
            <a:schemeClr val="accent1"/>
          </a:fillRef>
          <a:effectRef idx="3">
            <a:schemeClr val="accent1"/>
          </a:effectRef>
          <a:fontRef idx="minor">
            <a:schemeClr val="lt1"/>
          </a:fontRef>
        </p:style>
        <p:txBody>
          <a:bodyPr rtlCol="0" anchor="ctr"/>
          <a:lstStyle/>
          <a:p>
            <a:r>
              <a:rPr lang="en-US" sz="1600" b="1" dirty="0">
                <a:ln w="0"/>
                <a:solidFill>
                  <a:srgbClr val="C00000"/>
                </a:solidFill>
                <a:effectLst>
                  <a:outerShdw blurRad="38100" dist="19050" dir="2700000" algn="tl" rotWithShape="0">
                    <a:schemeClr val="dk1">
                      <a:alpha val="40000"/>
                    </a:schemeClr>
                  </a:outerShdw>
                </a:effectLst>
              </a:rPr>
              <a:t>Basic Concepts </a:t>
            </a:r>
          </a:p>
          <a:p>
            <a:pPr marL="285750" indent="-225425" defTabSz="1228725">
              <a:buFont typeface="Wingdings" panose="05000000000000000000" pitchFamily="2" charset="2"/>
              <a:buChar char="§"/>
              <a:tabLst>
                <a:tab pos="403225" algn="l"/>
              </a:tabLst>
            </a:pPr>
            <a:r>
              <a:rPr lang="en-US" sz="1600" dirty="0">
                <a:ln w="0"/>
                <a:solidFill>
                  <a:schemeClr val="tx1"/>
                </a:solidFill>
                <a:effectLst>
                  <a:outerShdw blurRad="38100" dist="19050" dir="2700000" algn="tl" rotWithShape="0">
                    <a:schemeClr val="dk1">
                      <a:alpha val="40000"/>
                    </a:schemeClr>
                  </a:outerShdw>
                </a:effectLst>
              </a:rPr>
              <a:t>Two Parties</a:t>
            </a:r>
          </a:p>
          <a:p>
            <a:pPr marL="285750" indent="-225425" defTabSz="1228725">
              <a:buFont typeface="Wingdings" panose="05000000000000000000" pitchFamily="2" charset="2"/>
              <a:buChar char="§"/>
              <a:tabLst>
                <a:tab pos="403225" algn="l"/>
              </a:tabLst>
            </a:pPr>
            <a:r>
              <a:rPr lang="en-US" sz="1600" dirty="0">
                <a:ln w="0"/>
                <a:solidFill>
                  <a:schemeClr val="tx1"/>
                </a:solidFill>
                <a:effectLst>
                  <a:outerShdw blurRad="38100" dist="19050" dir="2700000" algn="tl" rotWithShape="0">
                    <a:schemeClr val="dk1">
                      <a:alpha val="40000"/>
                    </a:schemeClr>
                  </a:outerShdw>
                </a:effectLst>
              </a:rPr>
              <a:t>No Unilaterally imposed decision</a:t>
            </a:r>
          </a:p>
          <a:p>
            <a:pPr marL="285750" indent="-225425" defTabSz="1228725">
              <a:buFont typeface="Wingdings" panose="05000000000000000000" pitchFamily="2" charset="2"/>
              <a:buChar char="§"/>
              <a:tabLst>
                <a:tab pos="403225" algn="l"/>
              </a:tabLst>
            </a:pPr>
            <a:r>
              <a:rPr lang="en-US" sz="1600" dirty="0">
                <a:ln w="0"/>
                <a:solidFill>
                  <a:schemeClr val="tx1"/>
                </a:solidFill>
                <a:effectLst>
                  <a:outerShdw blurRad="38100" dist="19050" dir="2700000" algn="tl" rotWithShape="0">
                    <a:schemeClr val="dk1">
                      <a:alpha val="40000"/>
                    </a:schemeClr>
                  </a:outerShdw>
                </a:effectLst>
              </a:rPr>
              <a:t>Negotiation is a process</a:t>
            </a:r>
          </a:p>
        </p:txBody>
      </p:sp>
      <p:pic>
        <p:nvPicPr>
          <p:cNvPr id="12" name="Picture 11" descr="Icon&#10;&#10;Description automatically generated">
            <a:extLst>
              <a:ext uri="{FF2B5EF4-FFF2-40B4-BE49-F238E27FC236}">
                <a16:creationId xmlns:a16="http://schemas.microsoft.com/office/drawing/2014/main" id="{7C57B530-A1CA-E03D-FD75-6629C289B656}"/>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335067" y="4036273"/>
            <a:ext cx="1539739" cy="1539739"/>
          </a:xfrm>
          <a:prstGeom prst="rect">
            <a:avLst/>
          </a:prstGeom>
        </p:spPr>
      </p:pic>
    </p:spTree>
    <p:extLst>
      <p:ext uri="{BB962C8B-B14F-4D97-AF65-F5344CB8AC3E}">
        <p14:creationId xmlns:p14="http://schemas.microsoft.com/office/powerpoint/2010/main" val="3743897242"/>
      </p:ext>
    </p:extLst>
  </p:cSld>
  <p:clrMapOvr>
    <a:masterClrMapping/>
  </p:clrMapOvr>
  <mc:AlternateContent xmlns:mc="http://schemas.openxmlformats.org/markup-compatibility/2006" xmlns:p14="http://schemas.microsoft.com/office/powerpoint/2010/main">
    <mc:Choice Requires="p14">
      <p:transition p14:dur="10" advTm="125000"/>
    </mc:Choice>
    <mc:Fallback xmlns="">
      <p:transition advTm="12500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95321" y="390107"/>
            <a:ext cx="4722768" cy="892552"/>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8 key leadership strengths</a:t>
            </a:r>
          </a:p>
          <a:p>
            <a:r>
              <a:rPr lang="en-US" sz="2400" b="1" dirty="0">
                <a:solidFill>
                  <a:srgbClr val="FF9518"/>
                </a:solidFill>
                <a:latin typeface="Tajawal Medium" panose="00000600000000000000" pitchFamily="2" charset="-78"/>
                <a:cs typeface="Tajawal Medium" panose="00000600000000000000" pitchFamily="2" charset="-78"/>
              </a:rPr>
              <a:t>	4. Negotiation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1262952" y="1402019"/>
            <a:ext cx="10705869" cy="4682820"/>
          </a:xfrm>
          <a:prstGeom prst="rect">
            <a:avLst/>
          </a:prstGeom>
          <a:noFill/>
        </p:spPr>
        <p:txBody>
          <a:bodyPr wrap="square" rtlCol="0">
            <a:spAutoFit/>
          </a:bodyPr>
          <a:lstStyle/>
          <a:p>
            <a:pPr marL="860425" indent="-342900" algn="just">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In a negotiation, an effective leader will look to understand the needs and interests of those they lead and work to satisfy those needs. Effective negotiators are able to find common ground between parties, build trust, and manage conflict. They are also able to see the “big picture” and possess long-term thinking.</a:t>
            </a:r>
          </a:p>
          <a:p>
            <a:pPr marL="860425" indent="-342900" algn="just">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way we view things determines how they will be perceived in reality. As an effective negotiator, it’s vital to keep your viewpoints open and avoid involving ego and bias. This ultimately means you need to keep your emotions in check throughout any negotiation. Managing emotions can have a positive impact in any negotiation situation. This can ultimately translate into easier negotiations, problem-solving, and decision-making.</a:t>
            </a:r>
          </a:p>
        </p:txBody>
      </p:sp>
    </p:spTree>
    <p:extLst>
      <p:ext uri="{BB962C8B-B14F-4D97-AF65-F5344CB8AC3E}">
        <p14:creationId xmlns:p14="http://schemas.microsoft.com/office/powerpoint/2010/main" val="2508834004"/>
      </p:ext>
    </p:extLst>
  </p:cSld>
  <p:clrMapOvr>
    <a:masterClrMapping/>
  </p:clrMapOvr>
  <mc:AlternateContent xmlns:mc="http://schemas.openxmlformats.org/markup-compatibility/2006" xmlns:p14="http://schemas.microsoft.com/office/powerpoint/2010/main">
    <mc:Choice Requires="p14">
      <p:transition p14:dur="10" advTm="75000"/>
    </mc:Choice>
    <mc:Fallback xmlns="">
      <p:transition advTm="7500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95321" y="390107"/>
            <a:ext cx="4722768" cy="892552"/>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8 key leadership strengths</a:t>
            </a:r>
          </a:p>
          <a:p>
            <a:r>
              <a:rPr lang="en-US" sz="2400" b="1" dirty="0">
                <a:solidFill>
                  <a:srgbClr val="FF9518"/>
                </a:solidFill>
                <a:latin typeface="Tajawal Medium" panose="00000600000000000000" pitchFamily="2" charset="-78"/>
                <a:cs typeface="Tajawal Medium" panose="00000600000000000000" pitchFamily="2" charset="-78"/>
              </a:rPr>
              <a:t>	4. Negotiation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262415" y="1899819"/>
            <a:ext cx="10901563" cy="3528658"/>
          </a:xfrm>
          <a:prstGeom prst="rect">
            <a:avLst/>
          </a:prstGeom>
          <a:noFill/>
        </p:spPr>
        <p:txBody>
          <a:bodyPr wrap="square" rtlCol="0">
            <a:spAutoFit/>
          </a:bodyPr>
          <a:lstStyle/>
          <a:p>
            <a:pPr marL="517525" algn="just">
              <a:lnSpc>
                <a:spcPts val="3000"/>
              </a:lnSpc>
            </a:pPr>
            <a:r>
              <a:rPr lang="en-US" sz="2800" b="1" dirty="0">
                <a:solidFill>
                  <a:srgbClr val="0A1F61"/>
                </a:solidFill>
                <a:latin typeface="Tajawal ExtraBold" panose="00000800000000000000" pitchFamily="2" charset="-78"/>
                <a:cs typeface="Tajawal ExtraBold" panose="00000800000000000000" pitchFamily="2" charset="-78"/>
              </a:rPr>
              <a:t>Elements of Negotiation</a:t>
            </a:r>
          </a:p>
          <a:p>
            <a:pPr marL="974725" indent="-457200" algn="just">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Two or more parties</a:t>
            </a:r>
          </a:p>
          <a:p>
            <a:pPr marL="974725" indent="-457200" algn="just">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Involved for desired outcome</a:t>
            </a:r>
          </a:p>
          <a:p>
            <a:pPr marL="974725" indent="-457200" algn="just">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Different interests and objectives</a:t>
            </a:r>
          </a:p>
          <a:p>
            <a:pPr marL="974725" indent="-457200" algn="just">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Some possibility to modify position</a:t>
            </a:r>
          </a:p>
          <a:p>
            <a:pPr marL="974725" indent="-457200" algn="just">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Hope of desirable acceptable outcome</a:t>
            </a:r>
          </a:p>
          <a:p>
            <a:pPr marL="974725" indent="-457200" algn="just">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Degree of POWER over other</a:t>
            </a:r>
          </a:p>
          <a:p>
            <a:pPr marL="974725" indent="-457200" algn="just">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Verbal Interaction between people</a:t>
            </a:r>
          </a:p>
          <a:p>
            <a:pPr marL="974725" indent="-457200" algn="just">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Negotiation is a means to resolve differences</a:t>
            </a:r>
          </a:p>
        </p:txBody>
      </p:sp>
      <p:pic>
        <p:nvPicPr>
          <p:cNvPr id="13" name="Picture 12">
            <a:extLst>
              <a:ext uri="{FF2B5EF4-FFF2-40B4-BE49-F238E27FC236}">
                <a16:creationId xmlns:a16="http://schemas.microsoft.com/office/drawing/2014/main" id="{E880673C-9387-7734-B57C-D0ED182787B1}"/>
              </a:ext>
            </a:extLst>
          </p:cNvPr>
          <p:cNvPicPr>
            <a:picLocks noChangeAspect="1"/>
          </p:cNvPicPr>
          <p:nvPr/>
        </p:nvPicPr>
        <p:blipFill rotWithShape="1">
          <a:blip r:embed="rId6"/>
          <a:srcRect l="21137" t="25802" r="25389" b="13939"/>
          <a:stretch/>
        </p:blipFill>
        <p:spPr>
          <a:xfrm>
            <a:off x="6505911" y="1475853"/>
            <a:ext cx="5566764" cy="3528658"/>
          </a:xfrm>
          <a:prstGeom prst="rect">
            <a:avLst/>
          </a:prstGeom>
        </p:spPr>
      </p:pic>
    </p:spTree>
    <p:extLst>
      <p:ext uri="{BB962C8B-B14F-4D97-AF65-F5344CB8AC3E}">
        <p14:creationId xmlns:p14="http://schemas.microsoft.com/office/powerpoint/2010/main" val="508993058"/>
      </p:ext>
    </p:extLst>
  </p:cSld>
  <p:clrMapOvr>
    <a:masterClrMapping/>
  </p:clrMapOvr>
  <mc:AlternateContent xmlns:mc="http://schemas.openxmlformats.org/markup-compatibility/2006" xmlns:p14="http://schemas.microsoft.com/office/powerpoint/2010/main">
    <mc:Choice Requires="p14">
      <p:transition p14:dur="10" advTm="162000"/>
    </mc:Choice>
    <mc:Fallback xmlns="">
      <p:transition advTm="162000"/>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95321" y="390107"/>
            <a:ext cx="4722768" cy="892552"/>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8 key leadership strengths</a:t>
            </a:r>
          </a:p>
          <a:p>
            <a:r>
              <a:rPr lang="en-US" sz="2400" b="1" dirty="0">
                <a:solidFill>
                  <a:srgbClr val="FF9518"/>
                </a:solidFill>
                <a:latin typeface="Tajawal Medium" panose="00000600000000000000" pitchFamily="2" charset="-78"/>
                <a:cs typeface="Tajawal Medium" panose="00000600000000000000" pitchFamily="2" charset="-78"/>
              </a:rPr>
              <a:t>	5. Critical Thinking</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1262952" y="1282659"/>
            <a:ext cx="10705869" cy="5452839"/>
          </a:xfrm>
          <a:prstGeom prst="rect">
            <a:avLst/>
          </a:prstGeom>
          <a:noFill/>
        </p:spPr>
        <p:txBody>
          <a:bodyPr wrap="square" rtlCol="0">
            <a:spAutoFit/>
          </a:bodyPr>
          <a:lstStyle/>
          <a:p>
            <a:pPr marL="860425"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Critical Thinking:</a:t>
            </a:r>
          </a:p>
          <a:p>
            <a:pPr marL="1317625" lvl="1"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Is a manner of reasoning which places intellectual standards and principles on ordered thinking structures and processes.</a:t>
            </a:r>
          </a:p>
          <a:p>
            <a:pPr marL="1317625" lvl="1"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Involves contemplation and reasoning with regard to what results will be brought about if any of a number of alternatives are chosen in a decision-making or action process.</a:t>
            </a:r>
          </a:p>
          <a:p>
            <a:pPr marL="1317625" lvl="1"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Focuses on important aspects of information; it involves the asking of questions about data, then creating arguments and ideas that help in decision-making and problem-solving processes.</a:t>
            </a:r>
          </a:p>
          <a:p>
            <a:pPr marL="855663" lvl="1" indent="-344488"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In critical thinking, an individual must utilize control over the following thought-process attributes:</a:t>
            </a:r>
          </a:p>
          <a:p>
            <a:pPr marL="1317625" lvl="1" indent="-342900" algn="just">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Direction provided by the person.</a:t>
            </a:r>
          </a:p>
          <a:p>
            <a:pPr marL="1317625" lvl="1" indent="-342900" algn="just">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Monitoring done by individual.</a:t>
            </a:r>
          </a:p>
          <a:p>
            <a:pPr marL="1317625" lvl="1" indent="-342900" algn="just">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Self-discipline applied.</a:t>
            </a:r>
          </a:p>
          <a:p>
            <a:pPr marL="1317625" lvl="1" indent="-342900" algn="just">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Self-correction made by the critical thinker.</a:t>
            </a:r>
          </a:p>
        </p:txBody>
      </p:sp>
    </p:spTree>
    <p:extLst>
      <p:ext uri="{BB962C8B-B14F-4D97-AF65-F5344CB8AC3E}">
        <p14:creationId xmlns:p14="http://schemas.microsoft.com/office/powerpoint/2010/main" val="412621"/>
      </p:ext>
    </p:extLst>
  </p:cSld>
  <p:clrMapOvr>
    <a:masterClrMapping/>
  </p:clrMapOvr>
  <mc:AlternateContent xmlns:mc="http://schemas.openxmlformats.org/markup-compatibility/2006" xmlns:p14="http://schemas.microsoft.com/office/powerpoint/2010/main">
    <mc:Choice Requires="p14">
      <p:transition p14:dur="10" advTm="43000"/>
    </mc:Choice>
    <mc:Fallback xmlns="">
      <p:transition advTm="43000"/>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95321" y="390107"/>
            <a:ext cx="4722768" cy="892552"/>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8 key leadership strengths</a:t>
            </a:r>
          </a:p>
          <a:p>
            <a:r>
              <a:rPr lang="en-US" sz="2400" b="1" dirty="0">
                <a:solidFill>
                  <a:srgbClr val="FF9518"/>
                </a:solidFill>
                <a:latin typeface="Tajawal Medium" panose="00000600000000000000" pitchFamily="2" charset="-78"/>
                <a:cs typeface="Tajawal Medium" panose="00000600000000000000" pitchFamily="2" charset="-78"/>
              </a:rPr>
              <a:t>	5. Critical Thinking</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1262952" y="1282659"/>
            <a:ext cx="10705869" cy="5068760"/>
          </a:xfrm>
          <a:prstGeom prst="rect">
            <a:avLst/>
          </a:prstGeom>
          <a:noFill/>
        </p:spPr>
        <p:txBody>
          <a:bodyPr wrap="square" rtlCol="0">
            <a:spAutoFit/>
          </a:bodyPr>
          <a:lstStyle/>
          <a:p>
            <a:pPr marL="860425" indent="-342900" algn="just">
              <a:lnSpc>
                <a:spcPts val="26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Critical thinkers:</a:t>
            </a:r>
          </a:p>
          <a:p>
            <a:pPr marL="1317625" lvl="1" indent="-342900" algn="just">
              <a:lnSpc>
                <a:spcPts val="26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Understand an argument‘s structure (including issues, rationale, and conclusions).</a:t>
            </a:r>
          </a:p>
          <a:p>
            <a:pPr marL="1317625" lvl="1" indent="-342900" algn="just">
              <a:lnSpc>
                <a:spcPts val="26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Know that language and persuasion have a powerful impact on the portrayal and framing of arguments.</a:t>
            </a:r>
          </a:p>
          <a:p>
            <a:pPr marL="1317625" lvl="1" indent="-342900" algn="just">
              <a:lnSpc>
                <a:spcPts val="26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Understand that arguments used in the critical thinking process are based on individual assumptions of reality, values, and ethics.</a:t>
            </a:r>
          </a:p>
          <a:p>
            <a:pPr marL="1317625" lvl="1" indent="-342900" algn="just">
              <a:lnSpc>
                <a:spcPts val="26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Are fully aware of the patterns of inductive and deductive reasoning and how they are used in critical thinking (inductive reasoning involves going from the known data to previously unknown information; deductive reasoning involves supporting an idea with evidence and examples).</a:t>
            </a:r>
          </a:p>
          <a:p>
            <a:pPr marL="1317625" lvl="1" indent="-342900" algn="just">
              <a:lnSpc>
                <a:spcPts val="26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Understand that emotions can affect judgment.</a:t>
            </a:r>
          </a:p>
          <a:p>
            <a:pPr marL="1317625" lvl="1" indent="-342900" algn="just">
              <a:lnSpc>
                <a:spcPts val="26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Are willing to give fair hearing to all sides of an issue.</a:t>
            </a:r>
          </a:p>
          <a:p>
            <a:pPr marL="1317625" lvl="1" indent="-342900" algn="just">
              <a:lnSpc>
                <a:spcPts val="26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Recognize implications and suggestions that are made by media sources.</a:t>
            </a:r>
          </a:p>
          <a:p>
            <a:pPr marL="1317625" lvl="1" indent="-342900" algn="just">
              <a:lnSpc>
                <a:spcPts val="26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Can detect reasoning errors.</a:t>
            </a:r>
          </a:p>
        </p:txBody>
      </p:sp>
    </p:spTree>
    <p:extLst>
      <p:ext uri="{BB962C8B-B14F-4D97-AF65-F5344CB8AC3E}">
        <p14:creationId xmlns:p14="http://schemas.microsoft.com/office/powerpoint/2010/main" val="2558650772"/>
      </p:ext>
    </p:extLst>
  </p:cSld>
  <p:clrMapOvr>
    <a:masterClrMapping/>
  </p:clrMapOvr>
  <mc:AlternateContent xmlns:mc="http://schemas.openxmlformats.org/markup-compatibility/2006" xmlns:p14="http://schemas.microsoft.com/office/powerpoint/2010/main">
    <mc:Choice Requires="p14">
      <p:transition p14:dur="10" advTm="50100"/>
    </mc:Choice>
    <mc:Fallback xmlns="">
      <p:transition advTm="50100"/>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95321" y="390107"/>
            <a:ext cx="5019323" cy="892552"/>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8 key leadership strengths</a:t>
            </a:r>
          </a:p>
          <a:p>
            <a:r>
              <a:rPr lang="en-US" sz="2400" b="1" dirty="0">
                <a:solidFill>
                  <a:srgbClr val="FF9518"/>
                </a:solidFill>
                <a:latin typeface="Tajawal Medium" panose="00000600000000000000" pitchFamily="2" charset="-78"/>
                <a:cs typeface="Tajawal Medium" panose="00000600000000000000" pitchFamily="2" charset="-78"/>
              </a:rPr>
              <a:t>	6. Conflict resolution skills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1262952" y="1282659"/>
            <a:ext cx="10705869" cy="5068760"/>
          </a:xfrm>
          <a:prstGeom prst="rect">
            <a:avLst/>
          </a:prstGeom>
          <a:noFill/>
        </p:spPr>
        <p:txBody>
          <a:bodyPr wrap="square" rtlCol="0">
            <a:spAutoFit/>
          </a:bodyPr>
          <a:lstStyle/>
          <a:p>
            <a:pPr marL="1317625" lvl="1" indent="-342900" algn="just">
              <a:lnSpc>
                <a:spcPts val="26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Understand an argument‘s structure (including issues, rationale, and conclusions).</a:t>
            </a:r>
          </a:p>
          <a:p>
            <a:pPr marL="1317625" lvl="1" indent="-342900" algn="just">
              <a:lnSpc>
                <a:spcPts val="26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Know that language and persuasion have a powerful impact on the portrayal and Conflict occurs when two or more people’s interests are not in alignment with each other. It can also occur due to an individual’s biases, cultural beliefs, social status, and other factors determining which values they prioritize above the ones others might not.</a:t>
            </a:r>
          </a:p>
          <a:p>
            <a:pPr marL="1317625" lvl="1" indent="-342900" algn="just">
              <a:lnSpc>
                <a:spcPts val="26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Conflict is an inevitable part of any organization, whether it is between co-workers, managers and employees, or different departments within the company. While conflict can sometimes be beneficial, allowing for creativity and different perspectives to be brought to the table, it can also quickly escalate and become detrimental to the business.</a:t>
            </a:r>
          </a:p>
          <a:p>
            <a:pPr marL="1317625" lvl="1" indent="-342900" algn="just">
              <a:lnSpc>
                <a:spcPts val="26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Generally, conflict should not be considered good or bad, rather it may be viewed as a necessity to facilitate meaningful relationships between people and groups. </a:t>
            </a:r>
          </a:p>
        </p:txBody>
      </p:sp>
    </p:spTree>
    <p:extLst>
      <p:ext uri="{BB962C8B-B14F-4D97-AF65-F5344CB8AC3E}">
        <p14:creationId xmlns:p14="http://schemas.microsoft.com/office/powerpoint/2010/main" val="1621237030"/>
      </p:ext>
    </p:extLst>
  </p:cSld>
  <p:clrMapOvr>
    <a:masterClrMapping/>
  </p:clrMapOvr>
  <mc:AlternateContent xmlns:mc="http://schemas.openxmlformats.org/markup-compatibility/2006" xmlns:p14="http://schemas.microsoft.com/office/powerpoint/2010/main">
    <mc:Choice Requires="p14">
      <p:transition p14:dur="10" advTm="80000"/>
    </mc:Choice>
    <mc:Fallback xmlns="">
      <p:transition advTm="80000"/>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95321" y="390107"/>
            <a:ext cx="5176417" cy="892552"/>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8 key leadership strengths</a:t>
            </a:r>
          </a:p>
          <a:p>
            <a:r>
              <a:rPr lang="en-US" sz="2400" b="1" dirty="0">
                <a:solidFill>
                  <a:srgbClr val="FF9518"/>
                </a:solidFill>
                <a:latin typeface="Tajawal Medium" panose="00000600000000000000" pitchFamily="2" charset="-78"/>
                <a:cs typeface="Tajawal Medium" panose="00000600000000000000" pitchFamily="2" charset="-78"/>
              </a:rPr>
              <a:t>	7. Creative Problem Solving</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1262952" y="1358330"/>
            <a:ext cx="5514502" cy="3401637"/>
          </a:xfrm>
          <a:prstGeom prst="rect">
            <a:avLst/>
          </a:prstGeom>
          <a:noFill/>
        </p:spPr>
        <p:txBody>
          <a:bodyPr wrap="square" rtlCol="0">
            <a:spAutoFit/>
          </a:bodyPr>
          <a:lstStyle/>
          <a:p>
            <a:pPr marL="860425" indent="-342900" algn="just">
              <a:lnSpc>
                <a:spcPts val="26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What is Creativity?</a:t>
            </a:r>
          </a:p>
          <a:p>
            <a:pPr marL="860425" indent="-342900" algn="just">
              <a:lnSpc>
                <a:spcPts val="26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A way of thinking and doing that brings unexpected and original ideas to fruition; to produce novel and useful ideas.</a:t>
            </a:r>
          </a:p>
          <a:p>
            <a:pPr marL="517525" algn="ctr">
              <a:lnSpc>
                <a:spcPts val="2600"/>
              </a:lnSpc>
            </a:pPr>
            <a:r>
              <a:rPr lang="en-US" sz="2400" b="1" dirty="0">
                <a:solidFill>
                  <a:srgbClr val="C00000"/>
                </a:solidFill>
                <a:latin typeface="Tajawal ExtraBold" panose="00000800000000000000" pitchFamily="2" charset="-78"/>
                <a:cs typeface="Tajawal ExtraBold" panose="00000800000000000000" pitchFamily="2" charset="-78"/>
              </a:rPr>
              <a:t>“The best way to have a good idea is to have lots of them”</a:t>
            </a:r>
          </a:p>
          <a:p>
            <a:pPr marL="517525" algn="r">
              <a:lnSpc>
                <a:spcPts val="2600"/>
              </a:lnSpc>
            </a:pPr>
            <a:r>
              <a:rPr lang="en-US" sz="2000" b="1" dirty="0">
                <a:solidFill>
                  <a:srgbClr val="0A1F61"/>
                </a:solidFill>
                <a:latin typeface="Tajawal ExtraBold" panose="00000800000000000000" pitchFamily="2" charset="-78"/>
                <a:cs typeface="Tajawal ExtraBold" panose="00000800000000000000" pitchFamily="2" charset="-78"/>
              </a:rPr>
              <a:t>Linus Pauling (2-time Nobel prize winner)</a:t>
            </a:r>
          </a:p>
          <a:p>
            <a:pPr marL="517525" algn="just">
              <a:lnSpc>
                <a:spcPts val="2600"/>
              </a:lnSpc>
            </a:pPr>
            <a:endParaRPr lang="en-US" sz="2000" b="1" dirty="0">
              <a:solidFill>
                <a:srgbClr val="0A1F61"/>
              </a:solidFill>
              <a:latin typeface="Tajawal ExtraBold" panose="00000800000000000000" pitchFamily="2" charset="-78"/>
              <a:cs typeface="Tajawal ExtraBold" panose="00000800000000000000" pitchFamily="2" charset="-78"/>
            </a:endParaRPr>
          </a:p>
        </p:txBody>
      </p:sp>
      <p:pic>
        <p:nvPicPr>
          <p:cNvPr id="10" name="Picture 9">
            <a:extLst>
              <a:ext uri="{FF2B5EF4-FFF2-40B4-BE49-F238E27FC236}">
                <a16:creationId xmlns:a16="http://schemas.microsoft.com/office/drawing/2014/main" id="{2FD7DCAF-9D8A-B40A-097D-8EB4DCE29C27}"/>
              </a:ext>
            </a:extLst>
          </p:cNvPr>
          <p:cNvPicPr>
            <a:picLocks noChangeAspect="1"/>
          </p:cNvPicPr>
          <p:nvPr/>
        </p:nvPicPr>
        <p:blipFill rotWithShape="1">
          <a:blip r:embed="rId6"/>
          <a:srcRect l="21809" t="23478" r="24513" b="10304"/>
          <a:stretch/>
        </p:blipFill>
        <p:spPr>
          <a:xfrm>
            <a:off x="6795966" y="2763714"/>
            <a:ext cx="5258197" cy="3648666"/>
          </a:xfrm>
          <a:prstGeom prst="rect">
            <a:avLst/>
          </a:prstGeom>
        </p:spPr>
      </p:pic>
      <p:sp>
        <p:nvSpPr>
          <p:cNvPr id="12" name="Rectangle 11">
            <a:extLst>
              <a:ext uri="{FF2B5EF4-FFF2-40B4-BE49-F238E27FC236}">
                <a16:creationId xmlns:a16="http://schemas.microsoft.com/office/drawing/2014/main" id="{F2C5345C-FFA7-C2F6-BD10-E6BB10D89B0D}"/>
              </a:ext>
            </a:extLst>
          </p:cNvPr>
          <p:cNvSpPr/>
          <p:nvPr/>
        </p:nvSpPr>
        <p:spPr>
          <a:xfrm>
            <a:off x="10929048" y="2553195"/>
            <a:ext cx="1143627" cy="43938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0A1F61"/>
                </a:solidFill>
              </a:rPr>
              <a:t>Types of Creativity</a:t>
            </a:r>
          </a:p>
        </p:txBody>
      </p:sp>
    </p:spTree>
    <p:extLst>
      <p:ext uri="{BB962C8B-B14F-4D97-AF65-F5344CB8AC3E}">
        <p14:creationId xmlns:p14="http://schemas.microsoft.com/office/powerpoint/2010/main" val="2418524075"/>
      </p:ext>
    </p:extLst>
  </p:cSld>
  <p:clrMapOvr>
    <a:masterClrMapping/>
  </p:clrMapOvr>
  <mc:AlternateContent xmlns:mc="http://schemas.openxmlformats.org/markup-compatibility/2006" xmlns:p14="http://schemas.microsoft.com/office/powerpoint/2010/main">
    <mc:Choice Requires="p14">
      <p:transition p14:dur="10" advTm="92000"/>
    </mc:Choice>
    <mc:Fallback xmlns="">
      <p:transition advTm="92000"/>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95321" y="390107"/>
            <a:ext cx="5176417" cy="892552"/>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8 key leadership strengths</a:t>
            </a:r>
          </a:p>
          <a:p>
            <a:r>
              <a:rPr lang="en-US" sz="2400" b="1" dirty="0">
                <a:solidFill>
                  <a:srgbClr val="FF9518"/>
                </a:solidFill>
                <a:latin typeface="Tajawal Medium" panose="00000600000000000000" pitchFamily="2" charset="-78"/>
                <a:cs typeface="Tajawal Medium" panose="00000600000000000000" pitchFamily="2" charset="-78"/>
              </a:rPr>
              <a:t>	7. Creative Problem Solving</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1262951" y="1358330"/>
            <a:ext cx="10809723" cy="4068486"/>
          </a:xfrm>
          <a:prstGeom prst="rect">
            <a:avLst/>
          </a:prstGeom>
          <a:noFill/>
        </p:spPr>
        <p:txBody>
          <a:bodyPr wrap="square" rtlCol="0">
            <a:spAutoFit/>
          </a:bodyPr>
          <a:lstStyle/>
          <a:p>
            <a:pPr marL="860425" indent="-342900" algn="just">
              <a:lnSpc>
                <a:spcPts val="26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How the Mind Works</a:t>
            </a:r>
          </a:p>
          <a:p>
            <a:pPr marL="860425" indent="-342900" algn="just">
              <a:lnSpc>
                <a:spcPts val="26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Information is placed in zones (files)</a:t>
            </a:r>
          </a:p>
          <a:p>
            <a:pPr marL="860425" indent="-342900" algn="just">
              <a:lnSpc>
                <a:spcPts val="26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Logical links are automatically created (index)</a:t>
            </a:r>
          </a:p>
          <a:p>
            <a:pPr marL="860425" indent="-342900" algn="just">
              <a:lnSpc>
                <a:spcPts val="26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Information from all the senses can be converted and stored as regular data</a:t>
            </a:r>
          </a:p>
          <a:p>
            <a:pPr marL="517525" algn="ctr">
              <a:lnSpc>
                <a:spcPts val="2600"/>
              </a:lnSpc>
            </a:pPr>
            <a:r>
              <a:rPr lang="en-US" sz="2400" b="1" dirty="0">
                <a:solidFill>
                  <a:srgbClr val="0070C0"/>
                </a:solidFill>
                <a:latin typeface="Tajawal ExtraBold" panose="00000800000000000000" pitchFamily="2" charset="-78"/>
                <a:cs typeface="Tajawal ExtraBold" panose="00000800000000000000" pitchFamily="2" charset="-78"/>
              </a:rPr>
              <a:t>“Accept that creativity is not something that we learn, </a:t>
            </a:r>
          </a:p>
          <a:p>
            <a:pPr marL="517525" algn="ctr">
              <a:lnSpc>
                <a:spcPts val="2600"/>
              </a:lnSpc>
            </a:pPr>
            <a:r>
              <a:rPr lang="en-US" sz="2400" b="1" dirty="0">
                <a:solidFill>
                  <a:srgbClr val="0070C0"/>
                </a:solidFill>
                <a:latin typeface="Tajawal ExtraBold" panose="00000800000000000000" pitchFamily="2" charset="-78"/>
                <a:cs typeface="Tajawal ExtraBold" panose="00000800000000000000" pitchFamily="2" charset="-78"/>
              </a:rPr>
              <a:t>it‘s something that we‘ve forgotten but can relearn”</a:t>
            </a:r>
          </a:p>
          <a:p>
            <a:pPr marL="517525" algn="r">
              <a:lnSpc>
                <a:spcPts val="2600"/>
              </a:lnSpc>
            </a:pPr>
            <a:r>
              <a:rPr lang="en-US" sz="2400" b="1" dirty="0">
                <a:solidFill>
                  <a:srgbClr val="0070C0"/>
                </a:solidFill>
                <a:latin typeface="Tajawal ExtraBold" panose="00000800000000000000" pitchFamily="2" charset="-78"/>
                <a:cs typeface="Tajawal ExtraBold" panose="00000800000000000000" pitchFamily="2" charset="-78"/>
              </a:rPr>
              <a:t>Edward de Bono</a:t>
            </a:r>
          </a:p>
          <a:p>
            <a:pPr marL="517525" algn="just">
              <a:lnSpc>
                <a:spcPts val="2600"/>
              </a:lnSpc>
            </a:pPr>
            <a:endParaRPr lang="en-US" sz="2400" b="1" dirty="0">
              <a:solidFill>
                <a:srgbClr val="C00000"/>
              </a:solidFill>
              <a:latin typeface="Tajawal ExtraBold" panose="00000800000000000000" pitchFamily="2" charset="-78"/>
              <a:cs typeface="Tajawal ExtraBold" panose="00000800000000000000" pitchFamily="2" charset="-78"/>
            </a:endParaRPr>
          </a:p>
          <a:p>
            <a:pPr marL="517525" algn="just">
              <a:lnSpc>
                <a:spcPts val="2600"/>
              </a:lnSpc>
            </a:pPr>
            <a:r>
              <a:rPr lang="en-US" sz="2400" b="1" dirty="0">
                <a:solidFill>
                  <a:srgbClr val="C00000"/>
                </a:solidFill>
                <a:latin typeface="Tajawal ExtraBold" panose="00000800000000000000" pitchFamily="2" charset="-78"/>
                <a:cs typeface="Tajawal ExtraBold" panose="00000800000000000000" pitchFamily="2" charset="-78"/>
              </a:rPr>
              <a:t>Which do YOU think came first Problem-Solving or Decision Making?</a:t>
            </a:r>
          </a:p>
          <a:p>
            <a:pPr marL="860425" indent="-342900" algn="just">
              <a:lnSpc>
                <a:spcPts val="26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If you don‘t have a problem to solve or improve; or an opportunity to seize or are looking for one, then you don‘t have a decision to make.</a:t>
            </a:r>
          </a:p>
          <a:p>
            <a:pPr marL="517525" algn="just">
              <a:lnSpc>
                <a:spcPts val="2600"/>
              </a:lnSpc>
            </a:pPr>
            <a:endParaRPr lang="en-US" sz="20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756789065"/>
      </p:ext>
    </p:extLst>
  </p:cSld>
  <p:clrMapOvr>
    <a:masterClrMapping/>
  </p:clrMapOvr>
  <mc:AlternateContent xmlns:mc="http://schemas.openxmlformats.org/markup-compatibility/2006" xmlns:p14="http://schemas.microsoft.com/office/powerpoint/2010/main">
    <mc:Choice Requires="p14">
      <p:transition p14:dur="10" advTm="129000"/>
    </mc:Choice>
    <mc:Fallback xmlns="">
      <p:transition advTm="129000"/>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95321" y="390107"/>
            <a:ext cx="4722768" cy="892552"/>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8 key leadership strengths</a:t>
            </a:r>
          </a:p>
          <a:p>
            <a:r>
              <a:rPr lang="en-US" sz="2400" b="1" dirty="0">
                <a:solidFill>
                  <a:srgbClr val="FF9518"/>
                </a:solidFill>
                <a:latin typeface="Tajawal Medium" panose="00000600000000000000" pitchFamily="2" charset="-78"/>
                <a:cs typeface="Tajawal Medium" panose="00000600000000000000" pitchFamily="2" charset="-78"/>
              </a:rPr>
              <a:t>	8. Decision Making</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522515" y="1610200"/>
            <a:ext cx="11550160" cy="4288482"/>
          </a:xfrm>
          <a:prstGeom prst="rect">
            <a:avLst/>
          </a:prstGeom>
          <a:noFill/>
        </p:spPr>
        <p:txBody>
          <a:bodyPr wrap="square" rtlCol="0">
            <a:spAutoFit/>
          </a:bodyPr>
          <a:lstStyle/>
          <a:p>
            <a:pPr marL="860425" indent="-342900" algn="just">
              <a:lnSpc>
                <a:spcPts val="33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Decisions are choices made from among options recognized by the decision maker. The decision-making process involves alternative development and analysis followed by the selection of an option.</a:t>
            </a:r>
          </a:p>
          <a:p>
            <a:pPr marL="860425" indent="-342900" algn="just">
              <a:lnSpc>
                <a:spcPts val="33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There are various types of decisions, including:</a:t>
            </a:r>
          </a:p>
          <a:p>
            <a:pPr marL="1317625" lvl="1" indent="-342900" algn="just">
              <a:lnSpc>
                <a:spcPts val="33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Programmed decisions </a:t>
            </a:r>
            <a:r>
              <a:rPr lang="en-US" sz="2400" b="1" dirty="0">
                <a:solidFill>
                  <a:srgbClr val="0A1F61"/>
                </a:solidFill>
                <a:latin typeface="Tajawal ExtraBold" panose="00000800000000000000" pitchFamily="2" charset="-78"/>
                <a:cs typeface="Tajawal ExtraBold" panose="00000800000000000000" pitchFamily="2" charset="-78"/>
              </a:rPr>
              <a:t>(standard or regular responses to routine or uncomplicated problems allowing for pre-programmed solutions).</a:t>
            </a:r>
          </a:p>
          <a:p>
            <a:pPr marL="1317625" lvl="1" indent="-342900" algn="just">
              <a:lnSpc>
                <a:spcPts val="33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Programmed decisions involve familiar and straightforward solutions. They are the most common type of decision faced by individuals in the office, and they are often handled by the use of the use of a routine approach.</a:t>
            </a:r>
          </a:p>
        </p:txBody>
      </p:sp>
    </p:spTree>
    <p:extLst>
      <p:ext uri="{BB962C8B-B14F-4D97-AF65-F5344CB8AC3E}">
        <p14:creationId xmlns:p14="http://schemas.microsoft.com/office/powerpoint/2010/main" val="2011932924"/>
      </p:ext>
    </p:extLst>
  </p:cSld>
  <p:clrMapOvr>
    <a:masterClrMapping/>
  </p:clrMapOvr>
  <mc:AlternateContent xmlns:mc="http://schemas.openxmlformats.org/markup-compatibility/2006" xmlns:p14="http://schemas.microsoft.com/office/powerpoint/2010/main">
    <mc:Choice Requires="p14">
      <p:transition p14:dur="10" advTm="111000"/>
    </mc:Choice>
    <mc:Fallback xmlns="">
      <p:transition advTm="111000"/>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95321" y="390107"/>
            <a:ext cx="4722768" cy="892552"/>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8 key leadership strengths</a:t>
            </a:r>
          </a:p>
          <a:p>
            <a:r>
              <a:rPr lang="en-US" sz="2400" b="1" dirty="0">
                <a:solidFill>
                  <a:srgbClr val="FF9518"/>
                </a:solidFill>
                <a:latin typeface="Tajawal Medium" panose="00000600000000000000" pitchFamily="2" charset="-78"/>
                <a:cs typeface="Tajawal Medium" panose="00000600000000000000" pitchFamily="2" charset="-78"/>
              </a:rPr>
              <a:t>	8. Decision Making</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522515" y="1358330"/>
            <a:ext cx="11550160" cy="5009833"/>
          </a:xfrm>
          <a:prstGeom prst="rect">
            <a:avLst/>
          </a:prstGeom>
          <a:noFill/>
        </p:spPr>
        <p:txBody>
          <a:bodyPr wrap="square" rtlCol="0">
            <a:spAutoFit/>
          </a:bodyPr>
          <a:lstStyle/>
          <a:p>
            <a:pPr marL="1317625" lvl="1" indent="-342900" algn="just">
              <a:lnSpc>
                <a:spcPct val="1500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Non-programmed decisions </a:t>
            </a:r>
            <a:r>
              <a:rPr lang="en-US" sz="2400" b="1" dirty="0">
                <a:solidFill>
                  <a:srgbClr val="0A1F61"/>
                </a:solidFill>
                <a:latin typeface="Tajawal ExtraBold" panose="00000800000000000000" pitchFamily="2" charset="-78"/>
                <a:cs typeface="Tajawal ExtraBold" panose="00000800000000000000" pitchFamily="2" charset="-78"/>
              </a:rPr>
              <a:t>(responses to unique and unstructured problems and situations requiring special or custom-made solutions).</a:t>
            </a:r>
          </a:p>
          <a:p>
            <a:pPr marL="1317625" lvl="1" indent="-3429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Non-programmed decisions are made in situations where standard procedures, policies, and rules cannot be applied to attain an adequate solution. They include situations such as crisis, in which case judgment, creativity, and intuition must be used. Principles and basic problem-solving processes are also utilized in the marketing of non-programmed decisions.</a:t>
            </a:r>
          </a:p>
        </p:txBody>
      </p:sp>
    </p:spTree>
    <p:extLst>
      <p:ext uri="{BB962C8B-B14F-4D97-AF65-F5344CB8AC3E}">
        <p14:creationId xmlns:p14="http://schemas.microsoft.com/office/powerpoint/2010/main" val="3166598485"/>
      </p:ext>
    </p:extLst>
  </p:cSld>
  <p:clrMapOvr>
    <a:masterClrMapping/>
  </p:clrMapOvr>
  <mc:AlternateContent xmlns:mc="http://schemas.openxmlformats.org/markup-compatibility/2006" xmlns:p14="http://schemas.microsoft.com/office/powerpoint/2010/main">
    <mc:Choice Requires="p14">
      <p:transition p14:dur="10" advTm="45000"/>
    </mc:Choice>
    <mc:Fallback xmlns="">
      <p:transition advTm="45000"/>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95321" y="390107"/>
            <a:ext cx="4722768" cy="892552"/>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8 key leadership strengths</a:t>
            </a:r>
          </a:p>
          <a:p>
            <a:r>
              <a:rPr lang="en-US" sz="2400" b="1" dirty="0">
                <a:solidFill>
                  <a:srgbClr val="FF9518"/>
                </a:solidFill>
                <a:latin typeface="Tajawal Medium" panose="00000600000000000000" pitchFamily="2" charset="-78"/>
                <a:cs typeface="Tajawal Medium" panose="00000600000000000000" pitchFamily="2" charset="-78"/>
              </a:rPr>
              <a:t>	8. Decision Making</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1294409" y="1358330"/>
            <a:ext cx="10778265" cy="4984185"/>
          </a:xfrm>
          <a:prstGeom prst="rect">
            <a:avLst/>
          </a:prstGeom>
          <a:noFill/>
        </p:spPr>
        <p:txBody>
          <a:bodyPr wrap="square" rtlCol="0">
            <a:spAutoFit/>
          </a:bodyPr>
          <a:lstStyle/>
          <a:p>
            <a:pPr marL="860425" indent="-342900" algn="just">
              <a:lnSpc>
                <a:spcPts val="3200"/>
              </a:lnSpc>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The Decision-Making Process</a:t>
            </a:r>
          </a:p>
          <a:p>
            <a:pPr marL="517525" algn="just">
              <a:lnSpc>
                <a:spcPts val="3200"/>
              </a:lnSpc>
            </a:pPr>
            <a:r>
              <a:rPr lang="en-US" sz="2400" b="1" dirty="0">
                <a:solidFill>
                  <a:srgbClr val="0A1F61"/>
                </a:solidFill>
                <a:latin typeface="Tajawal ExtraBold" panose="00000800000000000000" pitchFamily="2" charset="-78"/>
                <a:cs typeface="Tajawal ExtraBold" panose="00000800000000000000" pitchFamily="2" charset="-78"/>
              </a:rPr>
              <a:t>Decision making is a process. The rational or classical model of decision making involves the following:</a:t>
            </a:r>
          </a:p>
          <a:p>
            <a:pPr marL="1431925" lvl="2" algn="just">
              <a:lnSpc>
                <a:spcPts val="3200"/>
              </a:lnSpc>
            </a:pPr>
            <a:r>
              <a:rPr lang="en-US" sz="2400" b="1" dirty="0">
                <a:solidFill>
                  <a:srgbClr val="0A1F61"/>
                </a:solidFill>
                <a:latin typeface="Tajawal ExtraBold" panose="00000800000000000000" pitchFamily="2" charset="-78"/>
                <a:cs typeface="Tajawal ExtraBold" panose="00000800000000000000" pitchFamily="2" charset="-78"/>
              </a:rPr>
              <a:t>1.Problem definition and identification.</a:t>
            </a:r>
          </a:p>
          <a:p>
            <a:pPr marL="1431925" lvl="2" algn="just">
              <a:lnSpc>
                <a:spcPts val="3200"/>
              </a:lnSpc>
            </a:pPr>
            <a:r>
              <a:rPr lang="en-US" sz="2400" b="1" dirty="0">
                <a:solidFill>
                  <a:srgbClr val="0A1F61"/>
                </a:solidFill>
                <a:latin typeface="Tajawal ExtraBold" panose="00000800000000000000" pitchFamily="2" charset="-78"/>
                <a:cs typeface="Tajawal ExtraBold" panose="00000800000000000000" pitchFamily="2" charset="-78"/>
              </a:rPr>
              <a:t>2.The setting of priorities, criteria, and objectives.</a:t>
            </a:r>
          </a:p>
          <a:p>
            <a:pPr marL="1431925" lvl="2" algn="just">
              <a:lnSpc>
                <a:spcPts val="3200"/>
              </a:lnSpc>
            </a:pPr>
            <a:r>
              <a:rPr lang="en-US" sz="2400" b="1" dirty="0">
                <a:solidFill>
                  <a:srgbClr val="0A1F61"/>
                </a:solidFill>
                <a:latin typeface="Tajawal ExtraBold" panose="00000800000000000000" pitchFamily="2" charset="-78"/>
                <a:cs typeface="Tajawal ExtraBold" panose="00000800000000000000" pitchFamily="2" charset="-78"/>
              </a:rPr>
              <a:t>3.The consideration of causes and development of alternatives.</a:t>
            </a:r>
          </a:p>
          <a:p>
            <a:pPr marL="1431925" lvl="2" algn="just">
              <a:lnSpc>
                <a:spcPts val="3200"/>
              </a:lnSpc>
            </a:pPr>
            <a:r>
              <a:rPr lang="en-US" sz="2400" b="1" dirty="0">
                <a:solidFill>
                  <a:srgbClr val="0A1F61"/>
                </a:solidFill>
                <a:latin typeface="Tajawal ExtraBold" panose="00000800000000000000" pitchFamily="2" charset="-78"/>
                <a:cs typeface="Tajawal ExtraBold" panose="00000800000000000000" pitchFamily="2" charset="-78"/>
              </a:rPr>
              <a:t>4.Analysis of perceived alternatives.</a:t>
            </a:r>
          </a:p>
          <a:p>
            <a:pPr marL="1431925" lvl="2" algn="just">
              <a:lnSpc>
                <a:spcPts val="3200"/>
              </a:lnSpc>
            </a:pPr>
            <a:r>
              <a:rPr lang="en-US" sz="2400" b="1" dirty="0">
                <a:solidFill>
                  <a:srgbClr val="0A1F61"/>
                </a:solidFill>
                <a:latin typeface="Tajawal ExtraBold" panose="00000800000000000000" pitchFamily="2" charset="-78"/>
                <a:cs typeface="Tajawal ExtraBold" panose="00000800000000000000" pitchFamily="2" charset="-78"/>
              </a:rPr>
              <a:t>5.Selection of an alternative.</a:t>
            </a:r>
          </a:p>
          <a:p>
            <a:pPr marL="1431925" lvl="2" algn="just">
              <a:lnSpc>
                <a:spcPts val="3200"/>
              </a:lnSpc>
            </a:pPr>
            <a:r>
              <a:rPr lang="en-US" sz="2400" b="1" dirty="0">
                <a:solidFill>
                  <a:srgbClr val="0A1F61"/>
                </a:solidFill>
                <a:latin typeface="Tajawal ExtraBold" panose="00000800000000000000" pitchFamily="2" charset="-78"/>
                <a:cs typeface="Tajawal ExtraBold" panose="00000800000000000000" pitchFamily="2" charset="-78"/>
              </a:rPr>
              <a:t>6.Development of a plan.</a:t>
            </a:r>
          </a:p>
          <a:p>
            <a:pPr marL="1431925" lvl="2" algn="just">
              <a:lnSpc>
                <a:spcPts val="3200"/>
              </a:lnSpc>
            </a:pPr>
            <a:r>
              <a:rPr lang="en-US" sz="2400" b="1" dirty="0">
                <a:solidFill>
                  <a:srgbClr val="0A1F61"/>
                </a:solidFill>
                <a:latin typeface="Tajawal ExtraBold" panose="00000800000000000000" pitchFamily="2" charset="-78"/>
                <a:cs typeface="Tajawal ExtraBold" panose="00000800000000000000" pitchFamily="2" charset="-78"/>
              </a:rPr>
              <a:t>7.Implementation of the plan.</a:t>
            </a:r>
          </a:p>
          <a:p>
            <a:pPr marL="1431925" lvl="2" algn="just">
              <a:lnSpc>
                <a:spcPts val="3200"/>
              </a:lnSpc>
            </a:pPr>
            <a:r>
              <a:rPr lang="en-US" sz="2400" b="1" dirty="0">
                <a:solidFill>
                  <a:srgbClr val="0A1F61"/>
                </a:solidFill>
                <a:latin typeface="Tajawal ExtraBold" panose="00000800000000000000" pitchFamily="2" charset="-78"/>
                <a:cs typeface="Tajawal ExtraBold" panose="00000800000000000000" pitchFamily="2" charset="-78"/>
              </a:rPr>
              <a:t>8.Follow up and control—till you reach follow through.</a:t>
            </a:r>
          </a:p>
        </p:txBody>
      </p:sp>
    </p:spTree>
    <p:extLst>
      <p:ext uri="{BB962C8B-B14F-4D97-AF65-F5344CB8AC3E}">
        <p14:creationId xmlns:p14="http://schemas.microsoft.com/office/powerpoint/2010/main" val="4012280898"/>
      </p:ext>
    </p:extLst>
  </p:cSld>
  <p:clrMapOvr>
    <a:masterClrMapping/>
  </p:clrMapOvr>
  <mc:AlternateContent xmlns:mc="http://schemas.openxmlformats.org/markup-compatibility/2006" xmlns:p14="http://schemas.microsoft.com/office/powerpoint/2010/main">
    <mc:Choice Requires="p14">
      <p:transition p14:dur="10" advTm="108000"/>
    </mc:Choice>
    <mc:Fallback xmlns="">
      <p:transition advTm="108000"/>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714849" y="5508979"/>
            <a:ext cx="1096206"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650377" y="543490"/>
            <a:ext cx="334418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Lecture objectives</a:t>
            </a:r>
          </a:p>
        </p:txBody>
      </p:sp>
      <p:sp>
        <p:nvSpPr>
          <p:cNvPr id="8" name="TextBox 7"/>
          <p:cNvSpPr txBox="1"/>
          <p:nvPr/>
        </p:nvSpPr>
        <p:spPr>
          <a:xfrm>
            <a:off x="0" y="450480"/>
            <a:ext cx="2141933"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Conclusion</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DAA97EC4-BDA6-6C84-4A93-CF9080F6A591}"/>
              </a:ext>
            </a:extLst>
          </p:cNvPr>
          <p:cNvSpPr txBox="1"/>
          <p:nvPr/>
        </p:nvSpPr>
        <p:spPr>
          <a:xfrm>
            <a:off x="1779163" y="1768714"/>
            <a:ext cx="10055058" cy="3876702"/>
          </a:xfrm>
          <a:prstGeom prst="rect">
            <a:avLst/>
          </a:prstGeom>
          <a:noFill/>
        </p:spPr>
        <p:txBody>
          <a:bodyPr wrap="square" rtlCol="0">
            <a:spAutoFit/>
          </a:bodyPr>
          <a:lstStyle/>
          <a:p>
            <a:pPr algn="just">
              <a:lnSpc>
                <a:spcPts val="2300"/>
              </a:lnSpc>
            </a:pPr>
            <a:r>
              <a:rPr lang="en-US" sz="2400" b="1" u="sng" dirty="0">
                <a:solidFill>
                  <a:srgbClr val="FF8C01"/>
                </a:solidFill>
                <a:latin typeface="Tajawal ExtraBold" panose="00000800000000000000" pitchFamily="2" charset="-78"/>
                <a:cs typeface="Tajawal ExtraBold" panose="00000800000000000000" pitchFamily="2" charset="-78"/>
              </a:rPr>
              <a:t>We learned about </a:t>
            </a:r>
          </a:p>
          <a:p>
            <a:pPr algn="just">
              <a:lnSpc>
                <a:spcPts val="2300"/>
              </a:lnSpc>
            </a:pPr>
            <a:endParaRPr lang="en-US" sz="2400" b="1" u="sng" dirty="0">
              <a:solidFill>
                <a:srgbClr val="FF8C01"/>
              </a:solidFill>
              <a:latin typeface="Tajawal ExtraBold" panose="00000800000000000000" pitchFamily="2" charset="-78"/>
              <a:cs typeface="Tajawal ExtraBold" panose="00000800000000000000" pitchFamily="2" charset="-78"/>
            </a:endParaRP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Leaders</a:t>
            </a: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8 components of digital leadership </a:t>
            </a:r>
          </a:p>
          <a:p>
            <a:pPr marL="577850" lvl="2" algn="just">
              <a:lnSpc>
                <a:spcPts val="2800"/>
              </a:lnSpc>
            </a:pPr>
            <a:r>
              <a:rPr lang="en-US" b="1" dirty="0">
                <a:solidFill>
                  <a:srgbClr val="0A1F61"/>
                </a:solidFill>
                <a:latin typeface="Tajawal ExtraBold" panose="00000800000000000000" pitchFamily="2" charset="-78"/>
                <a:cs typeface="Tajawal ExtraBold" panose="00000800000000000000" pitchFamily="2" charset="-78"/>
              </a:rPr>
              <a:t>1. Media competence, 2. Agility, 3. Personal responsibility and autonomy, 4. Interconnected thinking and acting, 5. Innovation and vision, 6. Clear communication, 7. People in focus, 8. Transparency</a:t>
            </a: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8 key leadership strengths</a:t>
            </a:r>
          </a:p>
          <a:p>
            <a:pPr marL="577850" lvl="2" algn="just">
              <a:lnSpc>
                <a:spcPts val="2800"/>
              </a:lnSpc>
            </a:pPr>
            <a:r>
              <a:rPr lang="en-US" b="1" dirty="0">
                <a:solidFill>
                  <a:srgbClr val="0A1F61"/>
                </a:solidFill>
                <a:latin typeface="Tajawal ExtraBold" panose="00000800000000000000" pitchFamily="2" charset="-78"/>
                <a:cs typeface="Tajawal ExtraBold" panose="00000800000000000000" pitchFamily="2" charset="-78"/>
              </a:rPr>
              <a:t>1. Self-awareness, 2. communication, 3. Presentation Skills, 4. negotiation 5. Critical Thinking, 6. Conflict resolution skills, 7. creative problem-solving, </a:t>
            </a:r>
          </a:p>
          <a:p>
            <a:pPr marL="577850" lvl="2" algn="just">
              <a:lnSpc>
                <a:spcPts val="2800"/>
              </a:lnSpc>
            </a:pPr>
            <a:r>
              <a:rPr lang="en-US" b="1" dirty="0">
                <a:solidFill>
                  <a:srgbClr val="0A1F61"/>
                </a:solidFill>
                <a:latin typeface="Tajawal ExtraBold" panose="00000800000000000000" pitchFamily="2" charset="-78"/>
                <a:cs typeface="Tajawal ExtraBold" panose="00000800000000000000" pitchFamily="2" charset="-78"/>
              </a:rPr>
              <a:t>8. Decision Making</a:t>
            </a:r>
          </a:p>
        </p:txBody>
      </p:sp>
    </p:spTree>
    <p:extLst>
      <p:ext uri="{BB962C8B-B14F-4D97-AF65-F5344CB8AC3E}">
        <p14:creationId xmlns:p14="http://schemas.microsoft.com/office/powerpoint/2010/main" val="2581887303"/>
      </p:ext>
    </p:extLst>
  </p:cSld>
  <p:clrMapOvr>
    <a:masterClrMapping/>
  </p:clrMapOvr>
  <mc:AlternateContent xmlns:mc="http://schemas.openxmlformats.org/markup-compatibility/2006" xmlns:p14="http://schemas.microsoft.com/office/powerpoint/2010/main">
    <mc:Choice Requires="p14">
      <p:transition spd="slow" p14:dur="2000" advTm="26000"/>
    </mc:Choice>
    <mc:Fallback xmlns="">
      <p:transition spd="slow" advTm="26000"/>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descr="A logo for a university&#10;&#10;Description automatically generated"/>
          <p:cNvPicPr>
            <a:picLocks noChangeAspect="1"/>
          </p:cNvPicPr>
          <p:nvPr/>
        </p:nvPicPr>
        <p:blipFill>
          <a:blip r:embed="rId3"/>
          <a:stretch>
            <a:fillRect/>
          </a:stretch>
        </p:blipFill>
        <p:spPr>
          <a:xfrm>
            <a:off x="714849" y="5508979"/>
            <a:ext cx="1096206" cy="1096206"/>
          </a:xfrm>
          <a:prstGeom prst="rect">
            <a:avLst/>
          </a:prstGeom>
        </p:spPr>
      </p:pic>
      <p:pic>
        <p:nvPicPr>
          <p:cNvPr id="3" name="Picture 2"/>
          <p:cNvPicPr>
            <a:picLocks noChangeAspect="1"/>
          </p:cNvPicPr>
          <p:nvPr/>
        </p:nvPicPr>
        <p:blipFill>
          <a:blip r:embed="rId4"/>
          <a:stretch>
            <a:fillRect/>
          </a:stretch>
        </p:blipFill>
        <p:spPr>
          <a:xfrm>
            <a:off x="2440788" y="6329252"/>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125903"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References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BAF943AB-D9B1-996B-6465-9279C73544F7}"/>
              </a:ext>
            </a:extLst>
          </p:cNvPr>
          <p:cNvSpPr txBox="1"/>
          <p:nvPr/>
        </p:nvSpPr>
        <p:spPr>
          <a:xfrm>
            <a:off x="1968318" y="1275387"/>
            <a:ext cx="9072748" cy="5078313"/>
          </a:xfrm>
          <a:prstGeom prst="rect">
            <a:avLst/>
          </a:prstGeom>
          <a:noFill/>
        </p:spPr>
        <p:txBody>
          <a:bodyPr wrap="square" rtlCol="0">
            <a:spAutoFit/>
          </a:bodyPr>
          <a:lstStyle/>
          <a:p>
            <a:pPr marL="285750" indent="-285750">
              <a:buFont typeface="Wingdings" panose="05000000000000000000" pitchFamily="2" charset="2"/>
              <a:buChar char="q"/>
            </a:pPr>
            <a:r>
              <a:rPr lang="en-US" dirty="0" err="1">
                <a:cs typeface="Tajawal Medium" panose="00000600000000000000" pitchFamily="2" charset="-78"/>
              </a:rPr>
              <a:t>Bli</a:t>
            </a:r>
            <a:r>
              <a:rPr lang="en-US" dirty="0">
                <a:cs typeface="Tajawal Medium" panose="00000600000000000000" pitchFamily="2" charset="-78"/>
              </a:rPr>
              <a:t>-Group-Wp. (2011</a:t>
            </a:r>
            <a:r>
              <a:rPr lang="en-US" i="1" dirty="0">
                <a:cs typeface="Tajawal Medium" panose="00000600000000000000" pitchFamily="2" charset="-78"/>
              </a:rPr>
              <a:t>). Leadership Course material</a:t>
            </a:r>
            <a:r>
              <a:rPr lang="en-US" dirty="0">
                <a:cs typeface="Tajawal Medium" panose="00000600000000000000" pitchFamily="2" charset="-78"/>
              </a:rPr>
              <a:t>. </a:t>
            </a:r>
            <a:r>
              <a:rPr lang="en-US" dirty="0" err="1">
                <a:cs typeface="Tajawal Medium" panose="00000600000000000000" pitchFamily="2" charset="-78"/>
              </a:rPr>
              <a:t>Amideast</a:t>
            </a:r>
            <a:r>
              <a:rPr lang="en-US" dirty="0">
                <a:cs typeface="Tajawal Medium" panose="00000600000000000000" pitchFamily="2" charset="-78"/>
              </a:rPr>
              <a:t> Egypt. Business Intelligence, Training &amp; Consulting, http://bli-group.com/ </a:t>
            </a:r>
          </a:p>
          <a:p>
            <a:pPr marL="285750" indent="-285750">
              <a:buFont typeface="Wingdings" panose="05000000000000000000" pitchFamily="2" charset="2"/>
              <a:buChar char="q"/>
            </a:pPr>
            <a:r>
              <a:rPr lang="en-US" dirty="0">
                <a:effectLst/>
              </a:rPr>
              <a:t>Alp </a:t>
            </a:r>
            <a:r>
              <a:rPr lang="en-US" dirty="0" err="1">
                <a:effectLst/>
              </a:rPr>
              <a:t>Erdoğan</a:t>
            </a:r>
            <a:r>
              <a:rPr lang="en-US" dirty="0">
                <a:effectLst/>
              </a:rPr>
              <a:t>, F., &amp; </a:t>
            </a:r>
            <a:r>
              <a:rPr lang="en-US" dirty="0" err="1">
                <a:effectLst/>
              </a:rPr>
              <a:t>Sağbaş</a:t>
            </a:r>
            <a:r>
              <a:rPr lang="en-US" dirty="0">
                <a:effectLst/>
              </a:rPr>
              <a:t>, M. (2022, February 20). </a:t>
            </a:r>
            <a:r>
              <a:rPr lang="en-US" i="1" dirty="0">
                <a:effectLst/>
              </a:rPr>
              <a:t>Digital Leadership: A Systematic Conceptual Literature Review</a:t>
            </a:r>
            <a:r>
              <a:rPr lang="en-US" dirty="0">
                <a:effectLst/>
              </a:rPr>
              <a:t>. Research Gate. Retrieved March 1, 2023, from https://www.researchgate.net/publication/358729671_Digital_Leadership_A_Systematic_Conceptual_Literature_Review </a:t>
            </a:r>
          </a:p>
          <a:p>
            <a:pPr marL="285750" indent="-285750">
              <a:buFont typeface="Wingdings" panose="05000000000000000000" pitchFamily="2" charset="2"/>
              <a:buChar char="q"/>
            </a:pPr>
            <a:r>
              <a:rPr lang="en-US" dirty="0" err="1">
                <a:effectLst/>
              </a:rPr>
              <a:t>Impey</a:t>
            </a:r>
            <a:r>
              <a:rPr lang="en-US" dirty="0">
                <a:effectLst/>
              </a:rPr>
              <a:t>, C. (2020, January 24). </a:t>
            </a:r>
            <a:r>
              <a:rPr lang="en-US" i="1" dirty="0">
                <a:effectLst/>
              </a:rPr>
              <a:t>Clear, concise, consistent – The three Cs of effective communication </a:t>
            </a:r>
            <a:r>
              <a:rPr lang="en-US" dirty="0">
                <a:effectLst/>
              </a:rPr>
              <a:t>. Clear, concise, consistent – the three Cs of effective communication. Retrieved March 1, 2023, from https://www.bccpa.ca/news-events/latest-news/2020/clear-concise-consistent-the-three-cs-of-effective-communication/ </a:t>
            </a:r>
          </a:p>
          <a:p>
            <a:pPr marL="285750" indent="-285750">
              <a:buFont typeface="Wingdings" panose="05000000000000000000" pitchFamily="2" charset="2"/>
              <a:buChar char="q"/>
            </a:pPr>
            <a:r>
              <a:rPr lang="en-US" dirty="0">
                <a:effectLst/>
              </a:rPr>
              <a:t>Mimi. (n.d.). </a:t>
            </a:r>
            <a:r>
              <a:rPr lang="en-US" i="1" dirty="0">
                <a:effectLst/>
              </a:rPr>
              <a:t>Presentation skills for leaders</a:t>
            </a:r>
            <a:r>
              <a:rPr lang="en-US" dirty="0">
                <a:effectLst/>
              </a:rPr>
              <a:t>. Bliss Communications. Retrieved March 1, 2023, from https://www.mimibliss.com/what-we-do </a:t>
            </a:r>
          </a:p>
          <a:p>
            <a:pPr marL="285750" indent="-285750">
              <a:buFont typeface="Wingdings" panose="05000000000000000000" pitchFamily="2" charset="2"/>
              <a:buChar char="q"/>
            </a:pPr>
            <a:r>
              <a:rPr lang="en-US" dirty="0" err="1">
                <a:effectLst/>
              </a:rPr>
              <a:t>Genard</a:t>
            </a:r>
            <a:r>
              <a:rPr lang="en-US" dirty="0">
                <a:effectLst/>
              </a:rPr>
              <a:t>, G. (2017, November 19). </a:t>
            </a:r>
            <a:r>
              <a:rPr lang="en-US" i="1" dirty="0">
                <a:effectLst/>
              </a:rPr>
              <a:t>Leadership skills: The 5 essential speaking techniques</a:t>
            </a:r>
            <a:r>
              <a:rPr lang="en-US" dirty="0">
                <a:effectLst/>
              </a:rPr>
              <a:t>. </a:t>
            </a:r>
            <a:r>
              <a:rPr lang="en-US" dirty="0" err="1">
                <a:effectLst/>
              </a:rPr>
              <a:t>Genard</a:t>
            </a:r>
            <a:r>
              <a:rPr lang="en-US" dirty="0">
                <a:effectLst/>
              </a:rPr>
              <a:t> Method Public Speaking Training. Retrieved March 1, 2023, from https://www.genardmethod.com/blog/leadership-skills-the-5-essential-speaking-techniques </a:t>
            </a:r>
          </a:p>
          <a:p>
            <a:pPr marL="285750" indent="-285750">
              <a:buFont typeface="Wingdings" panose="05000000000000000000" pitchFamily="2" charset="2"/>
              <a:buChar char="q"/>
            </a:pPr>
            <a:r>
              <a:rPr lang="en-US" dirty="0">
                <a:effectLst/>
              </a:rPr>
              <a:t>Model, S. (2022, December 21). </a:t>
            </a:r>
            <a:r>
              <a:rPr lang="en-US" i="1" dirty="0">
                <a:effectLst/>
              </a:rPr>
              <a:t>Presentation skills 101: A guide to presentation success</a:t>
            </a:r>
            <a:r>
              <a:rPr lang="en-US" dirty="0">
                <a:effectLst/>
              </a:rPr>
              <a:t>. </a:t>
            </a:r>
            <a:r>
              <a:rPr lang="en-US" dirty="0" err="1">
                <a:effectLst/>
              </a:rPr>
              <a:t>SlideModel</a:t>
            </a:r>
            <a:r>
              <a:rPr lang="en-US" dirty="0">
                <a:effectLst/>
              </a:rPr>
              <a:t>. Retrieved March 9, 2023, from https://slidemodel.com/presentation-skills-guide/ </a:t>
            </a:r>
          </a:p>
        </p:txBody>
      </p:sp>
      <p:sp>
        <p:nvSpPr>
          <p:cNvPr id="5" name="TextBox 4">
            <a:extLst>
              <a:ext uri="{FF2B5EF4-FFF2-40B4-BE49-F238E27FC236}">
                <a16:creationId xmlns:a16="http://schemas.microsoft.com/office/drawing/2014/main" id="{05E975C6-0EC6-6740-A2B5-41459D46FA52}"/>
              </a:ext>
            </a:extLst>
          </p:cNvPr>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41612914"/>
      </p:ext>
    </p:extLst>
  </p:cSld>
  <p:clrMapOvr>
    <a:masterClrMapping/>
  </p:clrMapOvr>
  <mc:AlternateContent xmlns:mc="http://schemas.openxmlformats.org/markup-compatibility/2006" xmlns:p14="http://schemas.microsoft.com/office/powerpoint/2010/main">
    <mc:Choice Requires="p14">
      <p:transition spd="slow" p14:dur="2000" advTm="10000"/>
    </mc:Choice>
    <mc:Fallback xmlns="">
      <p:transition spd="slow" advTm="10000"/>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1283602" y="1947651"/>
            <a:ext cx="2956551" cy="2956551"/>
          </a:xfrm>
          <a:prstGeom prst="rect">
            <a:avLst/>
          </a:prstGeom>
        </p:spPr>
      </p:pic>
      <p:cxnSp>
        <p:nvCxnSpPr>
          <p:cNvPr id="98" name="Straight Connector 97">
            <a:extLst>
              <a:ext uri="{FF2B5EF4-FFF2-40B4-BE49-F238E27FC236}">
                <a16:creationId xmlns:a16="http://schemas.microsoft.com/office/drawing/2014/main" id="{1C6AAE25-BD23-41B5-AAE4-1DA5898C2AD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573887"/>
            <a:ext cx="0" cy="3710227"/>
          </a:xfrm>
          <a:prstGeom prst="line">
            <a:avLst/>
          </a:prstGeom>
          <a:ln w="19050">
            <a:solidFill>
              <a:srgbClr val="DF9216"/>
            </a:solidFill>
          </a:ln>
        </p:spPr>
        <p:style>
          <a:lnRef idx="1">
            <a:schemeClr val="accent1"/>
          </a:lnRef>
          <a:fillRef idx="0">
            <a:schemeClr val="accent1"/>
          </a:fillRef>
          <a:effectRef idx="0">
            <a:schemeClr val="accent1"/>
          </a:effectRef>
          <a:fontRef idx="minor">
            <a:schemeClr val="tx1"/>
          </a:fontRef>
        </p:style>
      </p:cxnSp>
      <p:pic>
        <p:nvPicPr>
          <p:cNvPr id="7" name="Picture 6" descr="A picture containing text, clipart&#10;&#10;Description automatically generated">
            <a:extLst>
              <a:ext uri="{FF2B5EF4-FFF2-40B4-BE49-F238E27FC236}">
                <a16:creationId xmlns:a16="http://schemas.microsoft.com/office/drawing/2014/main" id="{7A627A67-EA95-BB26-C7F8-47E7036DA5CF}"/>
              </a:ext>
            </a:extLst>
          </p:cNvPr>
          <p:cNvPicPr>
            <a:picLocks noChangeAspect="1"/>
          </p:cNvPicPr>
          <p:nvPr/>
        </p:nvPicPr>
        <p:blipFill rotWithShape="1">
          <a:blip r:embed="rId3">
            <a:extLst>
              <a:ext uri="{28A0092B-C50C-407E-A947-70E740481C1C}">
                <a14:useLocalDpi xmlns:a14="http://schemas.microsoft.com/office/drawing/2010/main" val="0"/>
              </a:ext>
            </a:extLst>
          </a:blip>
          <a:srcRect b="8239"/>
          <a:stretch/>
        </p:blipFill>
        <p:spPr>
          <a:xfrm>
            <a:off x="4886676" y="2404422"/>
            <a:ext cx="6184580" cy="2043010"/>
          </a:xfrm>
          <a:prstGeom prst="rect">
            <a:avLst/>
          </a:prstGeom>
        </p:spPr>
      </p:pic>
    </p:spTree>
    <p:extLst>
      <p:ext uri="{BB962C8B-B14F-4D97-AF65-F5344CB8AC3E}">
        <p14:creationId xmlns:p14="http://schemas.microsoft.com/office/powerpoint/2010/main" val="955564930"/>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6262</TotalTime>
  <Words>3563</Words>
  <Application>Microsoft Office PowerPoint</Application>
  <PresentationFormat>Widescreen</PresentationFormat>
  <Paragraphs>311</Paragraphs>
  <Slides>42</Slides>
  <Notes>4</Notes>
  <HiddenSlides>0</HiddenSlides>
  <MMClips>1</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42</vt:i4>
      </vt:variant>
    </vt:vector>
  </HeadingPairs>
  <TitlesOfParts>
    <vt:vector size="49" baseType="lpstr">
      <vt:lpstr>Arial</vt:lpstr>
      <vt:lpstr>Calibri</vt:lpstr>
      <vt:lpstr>Calibri Light</vt:lpstr>
      <vt:lpstr>Tajawal ExtraBold</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Doaarady</cp:lastModifiedBy>
  <cp:revision>214</cp:revision>
  <dcterms:created xsi:type="dcterms:W3CDTF">2021-08-03T13:03:26Z</dcterms:created>
  <dcterms:modified xsi:type="dcterms:W3CDTF">2024-06-27T19:59:53Z</dcterms:modified>
</cp:coreProperties>
</file>