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0"/>
  </p:notesMasterIdLst>
  <p:sldIdLst>
    <p:sldId id="480" r:id="rId5"/>
    <p:sldId id="303" r:id="rId6"/>
    <p:sldId id="271" r:id="rId7"/>
    <p:sldId id="502" r:id="rId8"/>
    <p:sldId id="503" r:id="rId9"/>
    <p:sldId id="504" r:id="rId10"/>
    <p:sldId id="505" r:id="rId11"/>
    <p:sldId id="506" r:id="rId12"/>
    <p:sldId id="507" r:id="rId13"/>
    <p:sldId id="508" r:id="rId14"/>
    <p:sldId id="509" r:id="rId15"/>
    <p:sldId id="510" r:id="rId16"/>
    <p:sldId id="511" r:id="rId17"/>
    <p:sldId id="512" r:id="rId18"/>
    <p:sldId id="513" r:id="rId19"/>
    <p:sldId id="514" r:id="rId20"/>
    <p:sldId id="515" r:id="rId21"/>
    <p:sldId id="516" r:id="rId22"/>
    <p:sldId id="517" r:id="rId23"/>
    <p:sldId id="518" r:id="rId24"/>
    <p:sldId id="519" r:id="rId25"/>
    <p:sldId id="520" r:id="rId26"/>
    <p:sldId id="521" r:id="rId27"/>
    <p:sldId id="523" r:id="rId28"/>
    <p:sldId id="524" r:id="rId29"/>
    <p:sldId id="526" r:id="rId30"/>
    <p:sldId id="527" r:id="rId31"/>
    <p:sldId id="528" r:id="rId32"/>
    <p:sldId id="529" r:id="rId33"/>
    <p:sldId id="530" r:id="rId34"/>
    <p:sldId id="532" r:id="rId35"/>
    <p:sldId id="533" r:id="rId36"/>
    <p:sldId id="534" r:id="rId37"/>
    <p:sldId id="535" r:id="rId38"/>
    <p:sldId id="536" r:id="rId39"/>
    <p:sldId id="537" r:id="rId40"/>
    <p:sldId id="552" r:id="rId41"/>
    <p:sldId id="541" r:id="rId42"/>
    <p:sldId id="540" r:id="rId43"/>
    <p:sldId id="542" r:id="rId44"/>
    <p:sldId id="543" r:id="rId45"/>
    <p:sldId id="544" r:id="rId46"/>
    <p:sldId id="545" r:id="rId47"/>
    <p:sldId id="546" r:id="rId48"/>
    <p:sldId id="349"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02"/>
            <p14:sldId id="503"/>
            <p14:sldId id="504"/>
            <p14:sldId id="505"/>
            <p14:sldId id="506"/>
            <p14:sldId id="507"/>
            <p14:sldId id="508"/>
            <p14:sldId id="509"/>
            <p14:sldId id="510"/>
            <p14:sldId id="511"/>
            <p14:sldId id="512"/>
            <p14:sldId id="513"/>
            <p14:sldId id="514"/>
            <p14:sldId id="515"/>
            <p14:sldId id="516"/>
            <p14:sldId id="517"/>
            <p14:sldId id="518"/>
            <p14:sldId id="519"/>
            <p14:sldId id="520"/>
            <p14:sldId id="521"/>
            <p14:sldId id="523"/>
            <p14:sldId id="524"/>
            <p14:sldId id="526"/>
            <p14:sldId id="527"/>
            <p14:sldId id="528"/>
            <p14:sldId id="529"/>
            <p14:sldId id="530"/>
            <p14:sldId id="532"/>
            <p14:sldId id="533"/>
            <p14:sldId id="534"/>
            <p14:sldId id="535"/>
            <p14:sldId id="536"/>
            <p14:sldId id="537"/>
            <p14:sldId id="552"/>
            <p14:sldId id="541"/>
            <p14:sldId id="540"/>
            <p14:sldId id="542"/>
            <p14:sldId id="543"/>
            <p14:sldId id="544"/>
            <p14:sldId id="545"/>
            <p14:sldId id="546"/>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980" autoAdjust="0"/>
    <p:restoredTop sz="93738" autoAdjust="0"/>
  </p:normalViewPr>
  <p:slideViewPr>
    <p:cSldViewPr snapToGrid="0">
      <p:cViewPr varScale="1">
        <p:scale>
          <a:sx n="62" d="100"/>
          <a:sy n="62" d="100"/>
        </p:scale>
        <p:origin x="752" y="5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notesMaster" Target="notesMasters/notesMaster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presProps" Target="pres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6/13/2026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6/13/2026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6/13/2026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6/13/2026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6/13/2026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6/13/2026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4.xml"/><Relationship Id="rId4" Type="http://schemas.openxmlformats.org/officeDocument/2006/relationships/hyperlink" Target="http://www.free-management-ebooks.com/dldebk/dlpm-quality.htm" TargetMode="Externa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14.xml"/><Relationship Id="rId4" Type="http://schemas.openxmlformats.org/officeDocument/2006/relationships/hyperlink" Target="http://www.free-management-ebooks.com/dldebk/dlpm-quality.htm" TargetMode="External"/></Relationships>
</file>

<file path=ppt/slides/_rels/slide2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14.xml"/><Relationship Id="rId4" Type="http://schemas.openxmlformats.org/officeDocument/2006/relationships/hyperlink" Target="https://shop.techno-pm.com/products/monthly-status-update-template" TargetMode="External"/></Relationships>
</file>

<file path=ppt/slides/_rels/slide2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slideLayout" Target="../slideLayouts/slideLayout14.xml"/><Relationship Id="rId7" Type="http://schemas.openxmlformats.org/officeDocument/2006/relationships/image" Target="../media/image26.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hyperlink" Target="https://www.projectmanagement.ie/blog/statement-of-work/" TargetMode="External"/><Relationship Id="rId5" Type="http://schemas.openxmlformats.org/officeDocument/2006/relationships/image" Target="../media/image25.png"/><Relationship Id="rId4" Type="http://schemas.openxmlformats.org/officeDocument/2006/relationships/image" Target="../media/image6.png"/></Relationships>
</file>

<file path=ppt/slides/_rels/slide3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6.png"/><Relationship Id="rId1" Type="http://schemas.openxmlformats.org/officeDocument/2006/relationships/slideLayout" Target="../slideLayouts/slideLayout14.xml"/><Relationship Id="rId4" Type="http://schemas.openxmlformats.org/officeDocument/2006/relationships/hyperlink" Target="http://www.free-management-ebooks.com/faqpm/budget-08.htm" TargetMode="External"/></Relationships>
</file>

<file path=ppt/slides/_rels/slide3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6.png"/><Relationship Id="rId1" Type="http://schemas.openxmlformats.org/officeDocument/2006/relationships/slideLayout" Target="../slideLayouts/slideLayout14.xml"/><Relationship Id="rId5" Type="http://schemas.openxmlformats.org/officeDocument/2006/relationships/image" Target="../media/image32.png"/><Relationship Id="rId4" Type="http://schemas.openxmlformats.org/officeDocument/2006/relationships/image" Target="../media/image31.png"/></Relationships>
</file>

<file path=ppt/slides/_rels/slide35.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jpeg"/><Relationship Id="rId1" Type="http://schemas.openxmlformats.org/officeDocument/2006/relationships/slideLayout" Target="../slideLayouts/slideLayout15.xml"/><Relationship Id="rId5" Type="http://schemas.openxmlformats.org/officeDocument/2006/relationships/image" Target="../media/image39.png"/><Relationship Id="rId4" Type="http://schemas.openxmlformats.org/officeDocument/2006/relationships/image" Target="../media/image3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29"/>
          <p:cNvSpPr txBox="1"/>
          <p:nvPr/>
        </p:nvSpPr>
        <p:spPr>
          <a:xfrm>
            <a:off x="763270" y="3794125"/>
            <a:ext cx="5216525" cy="461665"/>
          </a:xfrm>
          <a:prstGeom prst="rect">
            <a:avLst/>
          </a:prstGeom>
          <a:noFill/>
        </p:spPr>
        <p:txBody>
          <a:bodyPr wrap="square" rtlCol="0">
            <a:spAutoFit/>
          </a:bodyPr>
          <a:lstStyle/>
          <a:p>
            <a:r>
              <a:rPr lang="en-US" sz="2400" b="1" dirty="0">
                <a:solidFill>
                  <a:srgbClr val="00B0F0"/>
                </a:solidFill>
                <a:latin typeface="Alexandria" charset="0"/>
              </a:rPr>
              <a:t>Prepared by Dr. Majid Saad</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chemeClr val="bg1"/>
                </a:solidFill>
                <a:latin typeface="Alexandria" charset="0"/>
                <a:cs typeface="Alexandria" charset="0"/>
              </a:rPr>
              <a:t>Lecture 3 </a:t>
            </a:r>
            <a:endParaRPr lang="en-US" sz="2800" b="1" dirty="0">
              <a:solidFill>
                <a:schemeClr val="bg1"/>
              </a:solidFill>
              <a:latin typeface="Alexandria" charset="0"/>
              <a:cs typeface="Alexandria" charset="0"/>
            </a:endParaRPr>
          </a:p>
        </p:txBody>
      </p:sp>
      <p:grpSp>
        <p:nvGrpSpPr>
          <p:cNvPr id="2" name="Group 1">
            <a:extLst>
              <a:ext uri="{FF2B5EF4-FFF2-40B4-BE49-F238E27FC236}">
                <a16:creationId xmlns:a16="http://schemas.microsoft.com/office/drawing/2014/main" id="{EC3F20EC-2941-365A-FF9E-583B148A379D}"/>
              </a:ext>
            </a:extLst>
          </p:cNvPr>
          <p:cNvGrpSpPr/>
          <p:nvPr/>
        </p:nvGrpSpPr>
        <p:grpSpPr>
          <a:xfrm>
            <a:off x="329269" y="1670467"/>
            <a:ext cx="5645081" cy="1446550"/>
            <a:chOff x="329269" y="1670467"/>
            <a:chExt cx="5645081" cy="1446550"/>
          </a:xfrm>
        </p:grpSpPr>
        <p:sp>
          <p:nvSpPr>
            <p:cNvPr id="31" name="TextBox 30"/>
            <p:cNvSpPr txBox="1"/>
            <p:nvPr/>
          </p:nvSpPr>
          <p:spPr>
            <a:xfrm>
              <a:off x="329269" y="1670467"/>
              <a:ext cx="5645081"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Project Management Technologies</a:t>
              </a:r>
            </a:p>
          </p:txBody>
        </p:sp>
        <p:sp>
          <p:nvSpPr>
            <p:cNvPr id="46" name="TextBox 45"/>
            <p:cNvSpPr txBox="1"/>
            <p:nvPr/>
          </p:nvSpPr>
          <p:spPr>
            <a:xfrm>
              <a:off x="3371532" y="2417544"/>
              <a:ext cx="2127317" cy="646331"/>
            </a:xfrm>
            <a:prstGeom prst="rect">
              <a:avLst/>
            </a:prstGeom>
            <a:noFill/>
          </p:spPr>
          <p:txBody>
            <a:bodyPr wrap="square" rtlCol="0">
              <a:spAutoFit/>
            </a:bodyPr>
            <a:lstStyle/>
            <a:p>
              <a:r>
                <a:rPr lang="en-US" sz="3600" b="1" dirty="0">
                  <a:solidFill>
                    <a:srgbClr val="00B0F0"/>
                  </a:solidFill>
                  <a:latin typeface="Alexandria" charset="0"/>
                </a:rPr>
                <a:t>PMG 312</a:t>
              </a:r>
            </a:p>
          </p:txBody>
        </p:sp>
      </p:gr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pic>
        <p:nvPicPr>
          <p:cNvPr id="7" name="Picture 6">
            <a:extLst>
              <a:ext uri="{FF2B5EF4-FFF2-40B4-BE49-F238E27FC236}">
                <a16:creationId xmlns:a16="http://schemas.microsoft.com/office/drawing/2014/main" id="{0B4BC3D3-343A-2353-542A-E85776016310}"/>
              </a:ext>
            </a:extLst>
          </p:cNvPr>
          <p:cNvPicPr>
            <a:picLocks noChangeAspect="1"/>
          </p:cNvPicPr>
          <p:nvPr/>
        </p:nvPicPr>
        <p:blipFill>
          <a:blip r:embed="rId4"/>
          <a:stretch>
            <a:fillRect/>
          </a:stretch>
        </p:blipFill>
        <p:spPr>
          <a:xfrm>
            <a:off x="5768033" y="1352550"/>
            <a:ext cx="6229350" cy="41529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9859"/>
    </mc:Choice>
    <mc:Fallback xmlns="">
      <p:transition spd="slow" advTm="49859"/>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59992" y="-43544"/>
            <a:ext cx="8659664" cy="5300798"/>
          </a:xfrm>
        </p:spPr>
      </p:pic>
      <p:sp>
        <p:nvSpPr>
          <p:cNvPr id="10" name="Rectangle: Rounded Corners 9"/>
          <p:cNvSpPr/>
          <p:nvPr/>
        </p:nvSpPr>
        <p:spPr>
          <a:xfrm>
            <a:off x="6243246" y="4266128"/>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3</a:t>
            </a:r>
          </a:p>
        </p:txBody>
      </p:sp>
      <p:sp>
        <p:nvSpPr>
          <p:cNvPr id="12" name="TextBox 11"/>
          <p:cNvSpPr txBox="1"/>
          <p:nvPr/>
        </p:nvSpPr>
        <p:spPr>
          <a:xfrm>
            <a:off x="459185" y="6187539"/>
            <a:ext cx="5941615"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00B0F0"/>
                </a:solidFill>
                <a:latin typeface="Alexandria" charset="0"/>
                <a:cs typeface="Alexandria" charset="0"/>
              </a:rPr>
              <a:t>Dr. </a:t>
            </a:r>
            <a:r>
              <a:rPr lang="en-US" sz="2800" b="1" dirty="0">
                <a:solidFill>
                  <a:srgbClr val="00B0F0"/>
                </a:solidFill>
                <a:latin typeface="Alexandria" charset="0"/>
              </a:rPr>
              <a:t>Prepared by Dr. Majid Saad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pSp>
        <p:nvGrpSpPr>
          <p:cNvPr id="7" name="Group 6">
            <a:extLst>
              <a:ext uri="{FF2B5EF4-FFF2-40B4-BE49-F238E27FC236}">
                <a16:creationId xmlns:a16="http://schemas.microsoft.com/office/drawing/2014/main" id="{8AE8819F-2675-8D3D-33A4-CE10ED28D800}"/>
              </a:ext>
            </a:extLst>
          </p:cNvPr>
          <p:cNvGrpSpPr/>
          <p:nvPr/>
        </p:nvGrpSpPr>
        <p:grpSpPr>
          <a:xfrm>
            <a:off x="6235744" y="2564604"/>
            <a:ext cx="5645081" cy="1446550"/>
            <a:chOff x="329269" y="1670467"/>
            <a:chExt cx="5645081" cy="1446550"/>
          </a:xfrm>
        </p:grpSpPr>
        <p:sp>
          <p:nvSpPr>
            <p:cNvPr id="8" name="TextBox 7">
              <a:extLst>
                <a:ext uri="{FF2B5EF4-FFF2-40B4-BE49-F238E27FC236}">
                  <a16:creationId xmlns:a16="http://schemas.microsoft.com/office/drawing/2014/main" id="{444010BA-ED8C-683C-E1D9-5ED4F150AEC7}"/>
                </a:ext>
              </a:extLst>
            </p:cNvPr>
            <p:cNvSpPr txBox="1"/>
            <p:nvPr/>
          </p:nvSpPr>
          <p:spPr>
            <a:xfrm>
              <a:off x="329269" y="1670467"/>
              <a:ext cx="5645081"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Project Management Technologies</a:t>
              </a:r>
            </a:p>
          </p:txBody>
        </p:sp>
        <p:sp>
          <p:nvSpPr>
            <p:cNvPr id="11" name="TextBox 10">
              <a:extLst>
                <a:ext uri="{FF2B5EF4-FFF2-40B4-BE49-F238E27FC236}">
                  <a16:creationId xmlns:a16="http://schemas.microsoft.com/office/drawing/2014/main" id="{B5C79B26-9F0A-4869-4FFE-F32C1BDBEB82}"/>
                </a:ext>
              </a:extLst>
            </p:cNvPr>
            <p:cNvSpPr txBox="1"/>
            <p:nvPr/>
          </p:nvSpPr>
          <p:spPr>
            <a:xfrm>
              <a:off x="3371532" y="2417544"/>
              <a:ext cx="2127317" cy="646331"/>
            </a:xfrm>
            <a:prstGeom prst="rect">
              <a:avLst/>
            </a:prstGeom>
            <a:noFill/>
          </p:spPr>
          <p:txBody>
            <a:bodyPr wrap="square" rtlCol="0">
              <a:spAutoFit/>
            </a:bodyPr>
            <a:lstStyle/>
            <a:p>
              <a:r>
                <a:rPr lang="en-US" sz="3600" b="1" dirty="0">
                  <a:solidFill>
                    <a:srgbClr val="00B0F0"/>
                  </a:solidFill>
                  <a:latin typeface="Alexandria" charset="0"/>
                </a:rPr>
                <a:t>PMG 312</a:t>
              </a:r>
            </a:p>
          </p:txBody>
        </p:sp>
      </p:grpSp>
    </p:spTree>
  </p:cSld>
  <p:clrMapOvr>
    <a:masterClrMapping/>
  </p:clrMapOvr>
  <mc:AlternateContent xmlns:mc="http://schemas.openxmlformats.org/markup-compatibility/2006" xmlns:p14="http://schemas.microsoft.com/office/powerpoint/2010/main">
    <mc:Choice Requires="p14">
      <p:transition spd="slow" p14:dur="2000" advTm="47281"/>
    </mc:Choice>
    <mc:Fallback xmlns="">
      <p:transition spd="slow" advTm="47281"/>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4086225" y="916750"/>
            <a:ext cx="4019549"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4735386" y="1029381"/>
            <a:ext cx="1844929" cy="646331"/>
          </a:xfrm>
          <a:prstGeom prst="rect">
            <a:avLst/>
          </a:prstGeom>
          <a:noFill/>
        </p:spPr>
        <p:txBody>
          <a:bodyPr wrap="none" rtlCol="0">
            <a:spAutoFit/>
          </a:bodyPr>
          <a:lstStyle/>
          <a:p>
            <a:r>
              <a:rPr lang="en-US" sz="3600" b="1" dirty="0">
                <a:solidFill>
                  <a:schemeClr val="bg1"/>
                </a:solidFill>
                <a:latin typeface="Alexandria" charset="0"/>
              </a:rPr>
              <a:t>AGENDA</a:t>
            </a:r>
            <a:endParaRPr lang="en-US" sz="2800" b="1" dirty="0">
              <a:solidFill>
                <a:schemeClr val="bg1"/>
              </a:solidFill>
              <a:latin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CB7F9C89-6AF9-ED2D-0E84-B92D8DA9F53B}"/>
              </a:ext>
            </a:extLst>
          </p:cNvPr>
          <p:cNvSpPr txBox="1"/>
          <p:nvPr/>
        </p:nvSpPr>
        <p:spPr>
          <a:xfrm>
            <a:off x="1333000" y="1991949"/>
            <a:ext cx="9658849" cy="3108543"/>
          </a:xfrm>
          <a:prstGeom prst="rect">
            <a:avLst/>
          </a:prstGeom>
          <a:noFill/>
        </p:spPr>
        <p:txBody>
          <a:bodyPr wrap="square">
            <a:spAutoFit/>
          </a:bodyPr>
          <a:lstStyle/>
          <a:p>
            <a:pPr marL="457200" marR="0" indent="-457200" algn="l" rtl="0" fontAlgn="b">
              <a:spcBef>
                <a:spcPts val="0"/>
              </a:spcBef>
              <a:spcAft>
                <a:spcPts val="0"/>
              </a:spcAft>
              <a:buClr>
                <a:srgbClr val="0A1F61"/>
              </a:buClr>
              <a:buSzPts val="2800"/>
              <a:buFont typeface="Wingdings" panose="05000000000000000000" pitchFamily="2" charset="2"/>
              <a:buChar char="v"/>
            </a:pPr>
            <a:r>
              <a:rPr lang="en-US" sz="2800" b="0" i="0" u="none" strike="noStrike" dirty="0">
                <a:solidFill>
                  <a:srgbClr val="0A1F61"/>
                </a:solidFill>
                <a:effectLst/>
                <a:latin typeface="Calibri" panose="020F0502020204030204" pitchFamily="34" charset="0"/>
                <a:ea typeface="Calibri" panose="020F0502020204030204" pitchFamily="34" charset="0"/>
                <a:cs typeface="Calibri" panose="020F0502020204030204" pitchFamily="34" charset="0"/>
              </a:rPr>
              <a:t>Project ranking matrix</a:t>
            </a:r>
            <a:endParaRPr lang="en-MY" sz="2800" b="0" i="0" u="none" strike="noStrike" dirty="0">
              <a:effectLst/>
              <a:latin typeface="Arial" panose="020B0604020202020204" pitchFamily="34" charset="0"/>
            </a:endParaRPr>
          </a:p>
          <a:p>
            <a:pPr marL="457200" marR="0" indent="-457200" algn="l" rtl="0" fontAlgn="b">
              <a:spcBef>
                <a:spcPts val="0"/>
              </a:spcBef>
              <a:spcAft>
                <a:spcPts val="0"/>
              </a:spcAft>
              <a:buFont typeface="Wingdings" panose="05000000000000000000" pitchFamily="2" charset="2"/>
              <a:buChar char="v"/>
            </a:pPr>
            <a:r>
              <a:rPr lang="en-US" sz="2800" b="0" i="0" u="none" strike="noStrike" dirty="0">
                <a:solidFill>
                  <a:srgbClr val="0A1F61"/>
                </a:solidFill>
                <a:effectLst/>
                <a:latin typeface="Calibri" panose="020F0502020204030204" pitchFamily="34" charset="0"/>
                <a:ea typeface="Calibri" panose="020F0502020204030204" pitchFamily="34" charset="0"/>
                <a:cs typeface="Calibri" panose="020F0502020204030204" pitchFamily="34" charset="0"/>
              </a:rPr>
              <a:t>The weighted project ranking matrix</a:t>
            </a:r>
            <a:endParaRPr lang="en-MY" sz="1800" b="0" i="0" u="none" strike="noStrike" dirty="0">
              <a:effectLst/>
              <a:latin typeface="Arial" panose="020B0604020202020204" pitchFamily="34" charset="0"/>
            </a:endParaRPr>
          </a:p>
          <a:p>
            <a:pPr marL="457200" marR="0" indent="-457200" algn="l" rtl="0" fontAlgn="b">
              <a:spcBef>
                <a:spcPts val="0"/>
              </a:spcBef>
              <a:spcAft>
                <a:spcPts val="0"/>
              </a:spcAft>
              <a:buFont typeface="Wingdings" panose="05000000000000000000" pitchFamily="2" charset="2"/>
              <a:buChar char="v"/>
            </a:pPr>
            <a:r>
              <a:rPr lang="en-US" sz="2800" b="0" i="0" u="none" strike="noStrike" dirty="0">
                <a:solidFill>
                  <a:srgbClr val="0A1F61"/>
                </a:solidFill>
                <a:effectLst/>
                <a:latin typeface="Calibri" panose="020F0502020204030204" pitchFamily="34" charset="0"/>
                <a:ea typeface="Calibri" panose="020F0502020204030204" pitchFamily="34" charset="0"/>
                <a:cs typeface="Calibri" panose="020F0502020204030204" pitchFamily="34" charset="0"/>
              </a:rPr>
              <a:t>Quality management</a:t>
            </a:r>
            <a:endParaRPr lang="en-MY" sz="1800" b="0" i="0" u="none" strike="noStrike" dirty="0">
              <a:effectLst/>
              <a:latin typeface="Arial" panose="020B0604020202020204" pitchFamily="34" charset="0"/>
            </a:endParaRPr>
          </a:p>
          <a:p>
            <a:pPr marL="457200" marR="0" indent="-457200" algn="l" rtl="0" fontAlgn="b">
              <a:spcBef>
                <a:spcPts val="0"/>
              </a:spcBef>
              <a:spcAft>
                <a:spcPts val="0"/>
              </a:spcAft>
              <a:buFont typeface="Wingdings" panose="05000000000000000000" pitchFamily="2" charset="2"/>
              <a:buChar char="v"/>
            </a:pPr>
            <a:r>
              <a:rPr lang="en-US" sz="2800" b="0" i="0" u="none" strike="noStrike" dirty="0">
                <a:solidFill>
                  <a:srgbClr val="0A1F61"/>
                </a:solidFill>
                <a:effectLst/>
                <a:latin typeface="Calibri" panose="020F0502020204030204" pitchFamily="34" charset="0"/>
                <a:ea typeface="Calibri" panose="020F0502020204030204" pitchFamily="34" charset="0"/>
                <a:cs typeface="Calibri" panose="020F0502020204030204" pitchFamily="34" charset="0"/>
              </a:rPr>
              <a:t>Sponsor and supplier agreements</a:t>
            </a:r>
            <a:endParaRPr lang="en-MY" sz="1800" b="0" i="0" u="none" strike="noStrike" dirty="0">
              <a:effectLst/>
              <a:latin typeface="Arial" panose="020B0604020202020204" pitchFamily="34" charset="0"/>
            </a:endParaRPr>
          </a:p>
          <a:p>
            <a:pPr marL="457200" marR="0" indent="-457200" algn="l" rtl="0" fontAlgn="b">
              <a:spcBef>
                <a:spcPts val="0"/>
              </a:spcBef>
              <a:spcAft>
                <a:spcPts val="0"/>
              </a:spcAft>
              <a:buFont typeface="Wingdings" panose="05000000000000000000" pitchFamily="2" charset="2"/>
              <a:buChar char="v"/>
            </a:pPr>
            <a:r>
              <a:rPr lang="en-US" sz="2800" b="0" i="0" u="none" strike="noStrike" dirty="0">
                <a:solidFill>
                  <a:srgbClr val="0A1F61"/>
                </a:solidFill>
                <a:effectLst/>
                <a:latin typeface="Calibri" panose="020F0502020204030204" pitchFamily="34" charset="0"/>
                <a:ea typeface="Calibri" panose="020F0502020204030204" pitchFamily="34" charset="0"/>
                <a:cs typeface="Calibri" panose="020F0502020204030204" pitchFamily="34" charset="0"/>
              </a:rPr>
              <a:t>Microsoft Project 2010</a:t>
            </a:r>
            <a:endParaRPr lang="en-MY" sz="1800" b="0" i="0" u="none" strike="noStrike" dirty="0">
              <a:effectLst/>
              <a:latin typeface="Arial" panose="020B0604020202020204" pitchFamily="34" charset="0"/>
            </a:endParaRPr>
          </a:p>
          <a:p>
            <a:pPr marL="457200" marR="0" indent="-457200" algn="l" rtl="0" fontAlgn="b">
              <a:spcBef>
                <a:spcPts val="0"/>
              </a:spcBef>
              <a:spcAft>
                <a:spcPts val="0"/>
              </a:spcAft>
              <a:buFont typeface="Wingdings" panose="05000000000000000000" pitchFamily="2" charset="2"/>
              <a:buChar char="v"/>
            </a:pPr>
            <a:r>
              <a:rPr lang="en-US" sz="2800" b="0" i="0" u="none" strike="noStrike" dirty="0">
                <a:solidFill>
                  <a:srgbClr val="0A1F61"/>
                </a:solidFill>
                <a:effectLst/>
                <a:latin typeface="Calibri" panose="020F0502020204030204" pitchFamily="34" charset="0"/>
                <a:ea typeface="Calibri" panose="020F0502020204030204" pitchFamily="34" charset="0"/>
                <a:cs typeface="Calibri" panose="020F0502020204030204" pitchFamily="34" charset="0"/>
              </a:rPr>
              <a:t>Summary</a:t>
            </a:r>
            <a:endParaRPr lang="en-MY" sz="1800" b="0" i="0" u="none" strike="noStrike" dirty="0">
              <a:effectLst/>
              <a:latin typeface="Arial" panose="020B0604020202020204" pitchFamily="34" charset="0"/>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1" i="0" u="none" strike="noStrike" kern="0" cap="none" spc="0" normalizeH="0" baseline="0" noProof="0" dirty="0">
              <a:ln>
                <a:noFill/>
              </a:ln>
              <a:solidFill>
                <a:srgbClr val="002060"/>
              </a:solidFill>
              <a:effectLst/>
              <a:uLnTx/>
              <a:uFillTx/>
            </a:endParaRPr>
          </a:p>
        </p:txBody>
      </p:sp>
    </p:spTree>
  </p:cSld>
  <p:clrMapOvr>
    <a:masterClrMapping/>
  </p:clrMapOvr>
  <mc:AlternateContent xmlns:mc="http://schemas.openxmlformats.org/markup-compatibility/2006" xmlns:p14="http://schemas.microsoft.com/office/powerpoint/2010/main">
    <mc:Choice Requires="p14">
      <p:transition spd="slow" p14:dur="2000" advTm="124579"/>
    </mc:Choice>
    <mc:Fallback xmlns="">
      <p:transition spd="slow" advTm="124579"/>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id="{1B7BF760-56F4-C80A-C06B-7C06E3DFB67E}"/>
              </a:ext>
            </a:extLst>
          </p:cNvPr>
          <p:cNvSpPr/>
          <p:nvPr/>
        </p:nvSpPr>
        <p:spPr>
          <a:xfrm>
            <a:off x="3209925" y="617697"/>
            <a:ext cx="5548777" cy="81294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1" name="Google Shape;159;p4">
            <a:extLst>
              <a:ext uri="{FF2B5EF4-FFF2-40B4-BE49-F238E27FC236}">
                <a16:creationId xmlns:a16="http://schemas.microsoft.com/office/drawing/2014/main" id="{3AE8F235-CB06-E0F4-4B72-1D400382C745}"/>
              </a:ext>
            </a:extLst>
          </p:cNvPr>
          <p:cNvSpPr txBox="1"/>
          <p:nvPr/>
        </p:nvSpPr>
        <p:spPr>
          <a:xfrm>
            <a:off x="3321611" y="762581"/>
            <a:ext cx="5548777" cy="52318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Project ranking matrix</a:t>
            </a:r>
            <a:endParaRPr sz="2800" b="1" kern="0" dirty="0">
              <a:solidFill>
                <a:srgbClr val="FF9518"/>
              </a:solidFill>
              <a:latin typeface="Tajawal Medium"/>
              <a:ea typeface="Tajawal Medium"/>
              <a:cs typeface="Tajawal Medium"/>
              <a:sym typeface="Tajawal Medium"/>
            </a:endParaRPr>
          </a:p>
        </p:txBody>
      </p:sp>
      <p:sp>
        <p:nvSpPr>
          <p:cNvPr id="42" name="Google Shape;160;p4">
            <a:extLst>
              <a:ext uri="{FF2B5EF4-FFF2-40B4-BE49-F238E27FC236}">
                <a16:creationId xmlns:a16="http://schemas.microsoft.com/office/drawing/2014/main" id="{90E96344-66C5-1AC2-763F-B296BC4F04B4}"/>
              </a:ext>
            </a:extLst>
          </p:cNvPr>
          <p:cNvSpPr txBox="1"/>
          <p:nvPr/>
        </p:nvSpPr>
        <p:spPr>
          <a:xfrm>
            <a:off x="180431" y="2471444"/>
            <a:ext cx="8344444" cy="3046948"/>
          </a:xfrm>
          <a:prstGeom prst="rect">
            <a:avLst/>
          </a:prstGeom>
          <a:noFill/>
          <a:ln>
            <a:noFill/>
          </a:ln>
        </p:spPr>
        <p:txBody>
          <a:bodyPr spcFirstLastPara="1" wrap="square" lIns="91425" tIns="45700" rIns="91425" bIns="45700" anchor="t" anchorCtr="0">
            <a:spAutoFit/>
          </a:bodyPr>
          <a:lstStyle/>
          <a:p>
            <a:pPr marL="285750" indent="-285750" algn="just">
              <a:lnSpc>
                <a:spcPct val="200000"/>
              </a:lnSpc>
              <a:buClr>
                <a:srgbClr val="0A1F61"/>
              </a:buClr>
              <a:buSzPts val="2400"/>
              <a:buFont typeface="Noto Sans Symbols"/>
              <a:buChar char="❑"/>
            </a:pPr>
            <a:r>
              <a:rPr lang="en-US" sz="2400" b="1" kern="0" dirty="0">
                <a:solidFill>
                  <a:srgbClr val="0A1F61"/>
                </a:solidFill>
                <a:latin typeface="Tajawal ExtraBold"/>
                <a:ea typeface="Tajawal ExtraBold"/>
                <a:cs typeface="Tajawal ExtraBold"/>
                <a:sym typeface="Tajawal ExtraBold"/>
              </a:rPr>
              <a:t>What occurs when an organization has a number of </a:t>
            </a:r>
            <a:r>
              <a:rPr lang="en-US" sz="2400" b="1" u="sng" kern="0" dirty="0">
                <a:solidFill>
                  <a:srgbClr val="0A1F61"/>
                </a:solidFill>
                <a:latin typeface="Tajawal ExtraBold"/>
                <a:ea typeface="Tajawal ExtraBold"/>
                <a:cs typeface="Tajawal ExtraBold"/>
                <a:sym typeface="Tajawal ExtraBold"/>
              </a:rPr>
              <a:t>requested new projects </a:t>
            </a:r>
            <a:r>
              <a:rPr lang="en-US" sz="2400" b="1" kern="0" dirty="0">
                <a:solidFill>
                  <a:srgbClr val="0A1F61"/>
                </a:solidFill>
                <a:latin typeface="Tajawal ExtraBold"/>
                <a:ea typeface="Tajawal ExtraBold"/>
                <a:cs typeface="Tajawal ExtraBold"/>
                <a:sym typeface="Tajawal ExtraBold"/>
              </a:rPr>
              <a:t>but you have </a:t>
            </a:r>
            <a:r>
              <a:rPr lang="en-US" sz="2400" b="1" kern="0" dirty="0">
                <a:solidFill>
                  <a:srgbClr val="FF0000"/>
                </a:solidFill>
                <a:latin typeface="Tajawal ExtraBold"/>
                <a:ea typeface="Tajawal ExtraBold"/>
                <a:cs typeface="Tajawal ExtraBold"/>
                <a:sym typeface="Tajawal ExtraBold"/>
              </a:rPr>
              <a:t>limited time</a:t>
            </a:r>
            <a:r>
              <a:rPr lang="en-US" sz="2400" b="1" kern="0" dirty="0">
                <a:solidFill>
                  <a:srgbClr val="0A1F61"/>
                </a:solidFill>
                <a:latin typeface="Tajawal ExtraBold"/>
                <a:ea typeface="Tajawal ExtraBold"/>
                <a:cs typeface="Tajawal ExtraBold"/>
                <a:sym typeface="Tajawal ExtraBold"/>
              </a:rPr>
              <a:t>, </a:t>
            </a:r>
            <a:r>
              <a:rPr lang="en-US" sz="2400" b="1" kern="0" dirty="0">
                <a:solidFill>
                  <a:srgbClr val="FF0000"/>
                </a:solidFill>
                <a:latin typeface="Tajawal ExtraBold"/>
                <a:ea typeface="Tajawal ExtraBold"/>
                <a:cs typeface="Tajawal ExtraBold"/>
                <a:sym typeface="Tajawal ExtraBold"/>
              </a:rPr>
              <a:t>resources</a:t>
            </a:r>
            <a:r>
              <a:rPr lang="en-US" sz="2400" b="1" kern="0" dirty="0">
                <a:solidFill>
                  <a:srgbClr val="0A1F61"/>
                </a:solidFill>
                <a:latin typeface="Tajawal ExtraBold"/>
                <a:ea typeface="Tajawal ExtraBold"/>
                <a:cs typeface="Tajawal ExtraBold"/>
                <a:sym typeface="Tajawal ExtraBold"/>
              </a:rPr>
              <a:t>, </a:t>
            </a:r>
            <a:r>
              <a:rPr lang="en-US" sz="2400" b="1" kern="0" dirty="0">
                <a:solidFill>
                  <a:srgbClr val="FF0000"/>
                </a:solidFill>
                <a:latin typeface="Tajawal ExtraBold"/>
                <a:ea typeface="Tajawal ExtraBold"/>
                <a:cs typeface="Tajawal ExtraBold"/>
                <a:sym typeface="Tajawal ExtraBold"/>
              </a:rPr>
              <a:t>and/or money</a:t>
            </a:r>
            <a:r>
              <a:rPr lang="en-US" sz="2400" b="1" kern="0" dirty="0">
                <a:solidFill>
                  <a:srgbClr val="0A1F61"/>
                </a:solidFill>
                <a:latin typeface="Tajawal ExtraBold"/>
                <a:ea typeface="Tajawal ExtraBold"/>
                <a:cs typeface="Tajawal ExtraBold"/>
                <a:sym typeface="Tajawal ExtraBold"/>
              </a:rPr>
              <a:t> to develop the new systems? </a:t>
            </a:r>
            <a:endParaRPr sz="1400" b="1" kern="0" dirty="0">
              <a:solidFill>
                <a:srgbClr val="000000"/>
              </a:solidFill>
              <a:latin typeface="Arial"/>
              <a:cs typeface="Arial"/>
              <a:sym typeface="Arial"/>
            </a:endParaRPr>
          </a:p>
        </p:txBody>
      </p:sp>
      <p:pic>
        <p:nvPicPr>
          <p:cNvPr id="43" name="Google Shape;161;p4">
            <a:extLst>
              <a:ext uri="{FF2B5EF4-FFF2-40B4-BE49-F238E27FC236}">
                <a16:creationId xmlns:a16="http://schemas.microsoft.com/office/drawing/2014/main" id="{7F29F82E-20F8-BFBA-5EFB-FCE6CD5B76F8}"/>
              </a:ext>
            </a:extLst>
          </p:cNvPr>
          <p:cNvPicPr preferRelativeResize="0"/>
          <p:nvPr/>
        </p:nvPicPr>
        <p:blipFill rotWithShape="1">
          <a:blip r:embed="rId3">
            <a:alphaModFix/>
          </a:blip>
          <a:srcRect/>
          <a:stretch/>
        </p:blipFill>
        <p:spPr>
          <a:xfrm>
            <a:off x="8758702" y="2347607"/>
            <a:ext cx="3026575" cy="2757171"/>
          </a:xfrm>
          <a:prstGeom prst="rect">
            <a:avLst/>
          </a:prstGeom>
          <a:noFill/>
          <a:ln>
            <a:noFill/>
          </a:ln>
        </p:spPr>
      </p:pic>
    </p:spTree>
    <p:extLst>
      <p:ext uri="{BB962C8B-B14F-4D97-AF65-F5344CB8AC3E}">
        <p14:creationId xmlns:p14="http://schemas.microsoft.com/office/powerpoint/2010/main" val="3507197759"/>
      </p:ext>
    </p:extLst>
  </p:cSld>
  <p:clrMapOvr>
    <a:masterClrMapping/>
  </p:clrMapOvr>
  <mc:AlternateContent xmlns:mc="http://schemas.openxmlformats.org/markup-compatibility/2006" xmlns:p14="http://schemas.microsoft.com/office/powerpoint/2010/main">
    <mc:Choice Requires="p14">
      <p:transition spd="slow" p14:dur="2000" advTm="265095"/>
    </mc:Choice>
    <mc:Fallback xmlns="">
      <p:transition spd="slow" advTm="265095"/>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id="{1B7BF760-56F4-C80A-C06B-7C06E3DFB67E}"/>
              </a:ext>
            </a:extLst>
          </p:cNvPr>
          <p:cNvSpPr/>
          <p:nvPr/>
        </p:nvSpPr>
        <p:spPr>
          <a:xfrm>
            <a:off x="3209925" y="617697"/>
            <a:ext cx="5114925" cy="81294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1" name="Google Shape;159;p4">
            <a:extLst>
              <a:ext uri="{FF2B5EF4-FFF2-40B4-BE49-F238E27FC236}">
                <a16:creationId xmlns:a16="http://schemas.microsoft.com/office/drawing/2014/main" id="{3AE8F235-CB06-E0F4-4B72-1D400382C745}"/>
              </a:ext>
            </a:extLst>
          </p:cNvPr>
          <p:cNvSpPr txBox="1"/>
          <p:nvPr/>
        </p:nvSpPr>
        <p:spPr>
          <a:xfrm>
            <a:off x="3405868" y="731803"/>
            <a:ext cx="4568296" cy="584735"/>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3200" b="1" kern="0" dirty="0">
                <a:solidFill>
                  <a:srgbClr val="FFFFFF"/>
                </a:solidFill>
                <a:latin typeface="Tajawal Medium"/>
                <a:ea typeface="Tajawal Medium"/>
                <a:cs typeface="Tajawal Medium"/>
                <a:sym typeface="Tajawal Medium"/>
              </a:rPr>
              <a:t>Project ranking matrix</a:t>
            </a:r>
            <a:endParaRPr sz="3200" b="1" kern="0" dirty="0">
              <a:solidFill>
                <a:srgbClr val="FF9518"/>
              </a:solidFill>
              <a:latin typeface="Tajawal Medium"/>
              <a:ea typeface="Tajawal Medium"/>
              <a:cs typeface="Tajawal Medium"/>
              <a:sym typeface="Tajawal Medium"/>
            </a:endParaRPr>
          </a:p>
        </p:txBody>
      </p:sp>
      <p:sp>
        <p:nvSpPr>
          <p:cNvPr id="3" name="Google Shape;172;p5">
            <a:extLst>
              <a:ext uri="{FF2B5EF4-FFF2-40B4-BE49-F238E27FC236}">
                <a16:creationId xmlns:a16="http://schemas.microsoft.com/office/drawing/2014/main" id="{8EEEF16E-6D22-8127-ED1F-FCB04A0B9767}"/>
              </a:ext>
            </a:extLst>
          </p:cNvPr>
          <p:cNvSpPr txBox="1"/>
          <p:nvPr/>
        </p:nvSpPr>
        <p:spPr>
          <a:xfrm>
            <a:off x="273133" y="2028886"/>
            <a:ext cx="6976711" cy="3671005"/>
          </a:xfrm>
          <a:prstGeom prst="rect">
            <a:avLst/>
          </a:prstGeom>
          <a:noFill/>
          <a:ln>
            <a:noFill/>
          </a:ln>
        </p:spPr>
        <p:txBody>
          <a:bodyPr spcFirstLastPara="1" wrap="square" lIns="91425" tIns="45700" rIns="91425" bIns="45700" anchor="t" anchorCtr="0">
            <a:spAutoFit/>
          </a:bodyPr>
          <a:lstStyle/>
          <a:p>
            <a:pPr marL="285750" indent="-285750" algn="just">
              <a:lnSpc>
                <a:spcPct val="200000"/>
              </a:lnSpc>
              <a:buClr>
                <a:srgbClr val="0A1F61"/>
              </a:buClr>
              <a:buSzPts val="2400"/>
              <a:buFont typeface="Noto Sans Symbols"/>
              <a:buChar char="❑"/>
            </a:pPr>
            <a:r>
              <a:rPr lang="en-US" sz="2400" kern="0" dirty="0">
                <a:solidFill>
                  <a:srgbClr val="0A1F61"/>
                </a:solidFill>
                <a:latin typeface="Tajawal ExtraBold"/>
                <a:ea typeface="Tajawal ExtraBold"/>
                <a:cs typeface="Tajawal ExtraBold"/>
                <a:sym typeface="Tajawal ExtraBold"/>
              </a:rPr>
              <a:t>The best thing to do is to </a:t>
            </a:r>
            <a:r>
              <a:rPr lang="en-US" sz="2400" kern="0" dirty="0">
                <a:solidFill>
                  <a:srgbClr val="0070C0"/>
                </a:solidFill>
                <a:latin typeface="Tajawal ExtraBold"/>
                <a:ea typeface="Tajawal ExtraBold"/>
                <a:cs typeface="Tajawal ExtraBold"/>
                <a:sym typeface="Tajawal ExtraBold"/>
              </a:rPr>
              <a:t>rank the different requested projects against each other </a:t>
            </a:r>
            <a:r>
              <a:rPr lang="en-US" sz="2400" kern="0" dirty="0">
                <a:solidFill>
                  <a:srgbClr val="0A1F61"/>
                </a:solidFill>
                <a:latin typeface="Tajawal ExtraBold"/>
                <a:ea typeface="Tajawal ExtraBold"/>
                <a:cs typeface="Tajawal ExtraBold"/>
                <a:sym typeface="Tajawal ExtraBold"/>
              </a:rPr>
              <a:t>in the area of </a:t>
            </a:r>
            <a:r>
              <a:rPr lang="en-US" sz="2400" kern="0" dirty="0">
                <a:solidFill>
                  <a:srgbClr val="00B050"/>
                </a:solidFill>
                <a:latin typeface="Tajawal ExtraBold"/>
                <a:ea typeface="Tajawal ExtraBold"/>
                <a:cs typeface="Tajawal ExtraBold"/>
                <a:sym typeface="Tajawal ExtraBold"/>
              </a:rPr>
              <a:t>importance or adding extra value </a:t>
            </a:r>
            <a:r>
              <a:rPr lang="en-US" sz="2400" kern="0" dirty="0">
                <a:solidFill>
                  <a:srgbClr val="0A1F61"/>
                </a:solidFill>
                <a:latin typeface="Tajawal ExtraBold"/>
                <a:ea typeface="Tajawal ExtraBold"/>
                <a:cs typeface="Tajawal ExtraBold"/>
                <a:sym typeface="Tajawal ExtraBold"/>
              </a:rPr>
              <a:t>to the overall organization and </a:t>
            </a:r>
            <a:r>
              <a:rPr lang="en-US" sz="2400" kern="0" dirty="0">
                <a:solidFill>
                  <a:srgbClr val="00B050"/>
                </a:solidFill>
                <a:latin typeface="Tajawal ExtraBold"/>
                <a:ea typeface="Tajawal ExtraBold"/>
                <a:cs typeface="Tajawal ExtraBold"/>
                <a:sym typeface="Tajawal ExtraBold"/>
              </a:rPr>
              <a:t>only work on the high-ranking projects.</a:t>
            </a:r>
            <a:endParaRPr sz="1400" kern="0" dirty="0">
              <a:solidFill>
                <a:srgbClr val="000000"/>
              </a:solidFill>
              <a:latin typeface="Arial"/>
              <a:cs typeface="Arial"/>
              <a:sym typeface="Arial"/>
            </a:endParaRPr>
          </a:p>
        </p:txBody>
      </p:sp>
      <p:pic>
        <p:nvPicPr>
          <p:cNvPr id="8" name="Google Shape;173;p5">
            <a:extLst>
              <a:ext uri="{FF2B5EF4-FFF2-40B4-BE49-F238E27FC236}">
                <a16:creationId xmlns:a16="http://schemas.microsoft.com/office/drawing/2014/main" id="{F5F12E73-869C-526E-678D-1EFC089B65D6}"/>
              </a:ext>
            </a:extLst>
          </p:cNvPr>
          <p:cNvPicPr preferRelativeResize="0"/>
          <p:nvPr/>
        </p:nvPicPr>
        <p:blipFill rotWithShape="1">
          <a:blip r:embed="rId3">
            <a:alphaModFix/>
          </a:blip>
          <a:srcRect/>
          <a:stretch/>
        </p:blipFill>
        <p:spPr>
          <a:xfrm>
            <a:off x="8122042" y="2469153"/>
            <a:ext cx="3577516" cy="2864863"/>
          </a:xfrm>
          <a:prstGeom prst="rect">
            <a:avLst/>
          </a:prstGeom>
          <a:noFill/>
          <a:ln>
            <a:noFill/>
          </a:ln>
        </p:spPr>
      </p:pic>
    </p:spTree>
    <p:extLst>
      <p:ext uri="{BB962C8B-B14F-4D97-AF65-F5344CB8AC3E}">
        <p14:creationId xmlns:p14="http://schemas.microsoft.com/office/powerpoint/2010/main" val="1965023837"/>
      </p:ext>
    </p:extLst>
  </p:cSld>
  <p:clrMapOvr>
    <a:masterClrMapping/>
  </p:clrMapOvr>
  <mc:AlternateContent xmlns:mc="http://schemas.openxmlformats.org/markup-compatibility/2006" xmlns:p14="http://schemas.microsoft.com/office/powerpoint/2010/main">
    <mc:Choice Requires="p14">
      <p:transition spd="slow" p14:dur="2000" advTm="210796"/>
    </mc:Choice>
    <mc:Fallback xmlns="">
      <p:transition spd="slow" advTm="210796"/>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id="{1B7BF760-56F4-C80A-C06B-7C06E3DFB67E}"/>
              </a:ext>
            </a:extLst>
          </p:cNvPr>
          <p:cNvSpPr/>
          <p:nvPr/>
        </p:nvSpPr>
        <p:spPr>
          <a:xfrm>
            <a:off x="3209925" y="617697"/>
            <a:ext cx="5114925" cy="81294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1" name="Google Shape;159;p4">
            <a:extLst>
              <a:ext uri="{FF2B5EF4-FFF2-40B4-BE49-F238E27FC236}">
                <a16:creationId xmlns:a16="http://schemas.microsoft.com/office/drawing/2014/main" id="{3AE8F235-CB06-E0F4-4B72-1D400382C745}"/>
              </a:ext>
            </a:extLst>
          </p:cNvPr>
          <p:cNvSpPr txBox="1"/>
          <p:nvPr/>
        </p:nvSpPr>
        <p:spPr>
          <a:xfrm>
            <a:off x="3860052" y="752962"/>
            <a:ext cx="4114112" cy="584735"/>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3200" b="1" kern="0" dirty="0">
                <a:solidFill>
                  <a:srgbClr val="FFFFFF"/>
                </a:solidFill>
                <a:latin typeface="Tajawal Medium"/>
                <a:ea typeface="Tajawal Medium"/>
                <a:cs typeface="Tajawal Medium"/>
                <a:sym typeface="Tajawal Medium"/>
              </a:rPr>
              <a:t>Project ranking matrix</a:t>
            </a:r>
            <a:endParaRPr sz="3200" b="1" kern="0" dirty="0">
              <a:solidFill>
                <a:srgbClr val="FF9518"/>
              </a:solidFill>
              <a:latin typeface="Tajawal Medium"/>
              <a:ea typeface="Tajawal Medium"/>
              <a:cs typeface="Tajawal Medium"/>
              <a:sym typeface="Tajawal Medium"/>
            </a:endParaRPr>
          </a:p>
        </p:txBody>
      </p:sp>
      <p:sp>
        <p:nvSpPr>
          <p:cNvPr id="9" name="Google Shape;184;p6">
            <a:extLst>
              <a:ext uri="{FF2B5EF4-FFF2-40B4-BE49-F238E27FC236}">
                <a16:creationId xmlns:a16="http://schemas.microsoft.com/office/drawing/2014/main" id="{D930A777-356E-9A3C-6307-AB11D87A69CB}"/>
              </a:ext>
            </a:extLst>
          </p:cNvPr>
          <p:cNvSpPr txBox="1"/>
          <p:nvPr/>
        </p:nvSpPr>
        <p:spPr>
          <a:xfrm>
            <a:off x="130614" y="1763223"/>
            <a:ext cx="6751628" cy="2932341"/>
          </a:xfrm>
          <a:prstGeom prst="rect">
            <a:avLst/>
          </a:prstGeom>
          <a:noFill/>
          <a:ln>
            <a:noFill/>
          </a:ln>
        </p:spPr>
        <p:txBody>
          <a:bodyPr spcFirstLastPara="1" wrap="square" lIns="91425" tIns="45700" rIns="91425" bIns="45700" anchor="t" anchorCtr="0">
            <a:spAutoFit/>
          </a:bodyPr>
          <a:lstStyle/>
          <a:p>
            <a:pPr marL="285750" indent="-285750" algn="just">
              <a:lnSpc>
                <a:spcPct val="200000"/>
              </a:lnSpc>
              <a:buClr>
                <a:srgbClr val="0A1F61"/>
              </a:buClr>
              <a:buSzPts val="2400"/>
              <a:buFont typeface="Noto Sans Symbols"/>
              <a:buChar char="❑"/>
            </a:pPr>
            <a:r>
              <a:rPr lang="en-US" sz="2400" kern="0" dirty="0">
                <a:solidFill>
                  <a:srgbClr val="0A1F61"/>
                </a:solidFill>
                <a:latin typeface="Tajawal ExtraBold"/>
                <a:ea typeface="Tajawal ExtraBold"/>
                <a:cs typeface="Tajawal ExtraBold"/>
                <a:sym typeface="Tajawal ExtraBold"/>
              </a:rPr>
              <a:t>Keep in mind that about 40% of large-scale projects that IT organizations are working on are no longer relevant to the overall business of the organization.</a:t>
            </a:r>
            <a:endParaRPr sz="1400" kern="0" dirty="0">
              <a:solidFill>
                <a:srgbClr val="000000"/>
              </a:solidFill>
              <a:latin typeface="Arial"/>
              <a:cs typeface="Arial"/>
              <a:sym typeface="Arial"/>
            </a:endParaRPr>
          </a:p>
        </p:txBody>
      </p:sp>
      <p:pic>
        <p:nvPicPr>
          <p:cNvPr id="10" name="Google Shape;185;p6">
            <a:extLst>
              <a:ext uri="{FF2B5EF4-FFF2-40B4-BE49-F238E27FC236}">
                <a16:creationId xmlns:a16="http://schemas.microsoft.com/office/drawing/2014/main" id="{2BB5588E-D757-6029-8EA1-7ED2DC53EA5E}"/>
              </a:ext>
            </a:extLst>
          </p:cNvPr>
          <p:cNvPicPr preferRelativeResize="0"/>
          <p:nvPr/>
        </p:nvPicPr>
        <p:blipFill rotWithShape="1">
          <a:blip r:embed="rId3">
            <a:alphaModFix/>
          </a:blip>
          <a:srcRect/>
          <a:stretch/>
        </p:blipFill>
        <p:spPr>
          <a:xfrm>
            <a:off x="6991642" y="1701088"/>
            <a:ext cx="5069743" cy="3841583"/>
          </a:xfrm>
          <a:prstGeom prst="rect">
            <a:avLst/>
          </a:prstGeom>
          <a:noFill/>
          <a:ln>
            <a:noFill/>
          </a:ln>
        </p:spPr>
      </p:pic>
    </p:spTree>
    <p:extLst>
      <p:ext uri="{BB962C8B-B14F-4D97-AF65-F5344CB8AC3E}">
        <p14:creationId xmlns:p14="http://schemas.microsoft.com/office/powerpoint/2010/main" val="3133460321"/>
      </p:ext>
    </p:extLst>
  </p:cSld>
  <p:clrMapOvr>
    <a:masterClrMapping/>
  </p:clrMapOvr>
  <mc:AlternateContent xmlns:mc="http://schemas.openxmlformats.org/markup-compatibility/2006" xmlns:p14="http://schemas.microsoft.com/office/powerpoint/2010/main">
    <mc:Choice Requires="p14">
      <p:transition spd="slow" p14:dur="2000" advTm="186058"/>
    </mc:Choice>
    <mc:Fallback xmlns="">
      <p:transition spd="slow" advTm="186058"/>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id="{1B7BF760-56F4-C80A-C06B-7C06E3DFB67E}"/>
              </a:ext>
            </a:extLst>
          </p:cNvPr>
          <p:cNvSpPr/>
          <p:nvPr/>
        </p:nvSpPr>
        <p:spPr>
          <a:xfrm>
            <a:off x="3209925" y="617697"/>
            <a:ext cx="5114925" cy="81294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1" name="Google Shape;159;p4">
            <a:extLst>
              <a:ext uri="{FF2B5EF4-FFF2-40B4-BE49-F238E27FC236}">
                <a16:creationId xmlns:a16="http://schemas.microsoft.com/office/drawing/2014/main" id="{3AE8F235-CB06-E0F4-4B72-1D400382C745}"/>
              </a:ext>
            </a:extLst>
          </p:cNvPr>
          <p:cNvSpPr txBox="1"/>
          <p:nvPr/>
        </p:nvSpPr>
        <p:spPr>
          <a:xfrm>
            <a:off x="3860052" y="752962"/>
            <a:ext cx="4114112" cy="584735"/>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3200" b="1" kern="0" dirty="0">
                <a:solidFill>
                  <a:srgbClr val="FFFFFF"/>
                </a:solidFill>
                <a:latin typeface="Tajawal Medium"/>
                <a:ea typeface="Tajawal Medium"/>
                <a:cs typeface="Tajawal Medium"/>
                <a:sym typeface="Tajawal Medium"/>
              </a:rPr>
              <a:t>Project ranking matrix</a:t>
            </a:r>
            <a:endParaRPr sz="3200" b="1" kern="0" dirty="0">
              <a:solidFill>
                <a:srgbClr val="FF9518"/>
              </a:solidFill>
              <a:latin typeface="Tajawal Medium"/>
              <a:ea typeface="Tajawal Medium"/>
              <a:cs typeface="Tajawal Medium"/>
              <a:sym typeface="Tajawal Medium"/>
            </a:endParaRPr>
          </a:p>
        </p:txBody>
      </p:sp>
      <p:sp>
        <p:nvSpPr>
          <p:cNvPr id="3" name="Google Shape;196;p7">
            <a:extLst>
              <a:ext uri="{FF2B5EF4-FFF2-40B4-BE49-F238E27FC236}">
                <a16:creationId xmlns:a16="http://schemas.microsoft.com/office/drawing/2014/main" id="{FF31B1C8-2EFE-CF2A-4E15-4B8F492D90CD}"/>
              </a:ext>
            </a:extLst>
          </p:cNvPr>
          <p:cNvSpPr txBox="1"/>
          <p:nvPr/>
        </p:nvSpPr>
        <p:spPr>
          <a:xfrm>
            <a:off x="249939" y="1528271"/>
            <a:ext cx="8510517" cy="4438395"/>
          </a:xfrm>
          <a:prstGeom prst="rect">
            <a:avLst/>
          </a:prstGeom>
          <a:noFill/>
          <a:ln>
            <a:noFill/>
          </a:ln>
        </p:spPr>
        <p:txBody>
          <a:bodyPr spcFirstLastPara="1" wrap="square" lIns="91425" tIns="45700" rIns="91425" bIns="45700" anchor="t" anchorCtr="0">
            <a:spAutoFit/>
          </a:bodyPr>
          <a:lstStyle/>
          <a:p>
            <a:pPr marL="285750" indent="-285750" algn="just">
              <a:lnSpc>
                <a:spcPct val="200000"/>
              </a:lnSpc>
              <a:buClr>
                <a:srgbClr val="0A1F61"/>
              </a:buClr>
              <a:buSzPts val="1800"/>
              <a:buFont typeface="Noto Sans Symbols"/>
              <a:buChar char="❑"/>
            </a:pPr>
            <a:r>
              <a:rPr lang="en-US" b="1" kern="0" dirty="0">
                <a:solidFill>
                  <a:srgbClr val="0A1F61"/>
                </a:solidFill>
                <a:latin typeface="Tajawal ExtraBold"/>
                <a:ea typeface="Tajawal ExtraBold"/>
                <a:cs typeface="Tajawal ExtraBold"/>
                <a:sym typeface="Tajawal ExtraBold"/>
              </a:rPr>
              <a:t>The characteristics of a project ranking matrix:</a:t>
            </a:r>
            <a:endParaRPr sz="1400" kern="0" dirty="0">
              <a:solidFill>
                <a:srgbClr val="000000"/>
              </a:solidFill>
              <a:latin typeface="Arial"/>
              <a:cs typeface="Arial"/>
              <a:sym typeface="Arial"/>
            </a:endParaRPr>
          </a:p>
          <a:p>
            <a:pPr marL="285750" indent="-285750" algn="just">
              <a:lnSpc>
                <a:spcPct val="200000"/>
              </a:lnSpc>
              <a:buClr>
                <a:srgbClr val="0A1F61"/>
              </a:buClr>
              <a:buSzPts val="1800"/>
              <a:buFont typeface="Noto Sans Symbols"/>
              <a:buChar char="❖"/>
            </a:pPr>
            <a:r>
              <a:rPr lang="en-US" kern="0" dirty="0">
                <a:solidFill>
                  <a:srgbClr val="0A1F61"/>
                </a:solidFill>
                <a:latin typeface="Tajawal ExtraBold"/>
                <a:ea typeface="Tajawal ExtraBold"/>
                <a:cs typeface="Tajawal ExtraBold"/>
                <a:sym typeface="Tajawal ExtraBold"/>
              </a:rPr>
              <a:t>The key column is the first column, which lists all the requested projects.</a:t>
            </a:r>
            <a:endParaRPr sz="1400" kern="0" dirty="0">
              <a:solidFill>
                <a:srgbClr val="000000"/>
              </a:solidFill>
              <a:latin typeface="Arial"/>
              <a:cs typeface="Arial"/>
              <a:sym typeface="Arial"/>
            </a:endParaRPr>
          </a:p>
          <a:p>
            <a:pPr marL="285750" indent="-285750" algn="just">
              <a:lnSpc>
                <a:spcPct val="200000"/>
              </a:lnSpc>
              <a:buClr>
                <a:srgbClr val="0A1F61"/>
              </a:buClr>
              <a:buSzPts val="1800"/>
              <a:buFont typeface="Noto Sans Symbols"/>
              <a:buChar char="❖"/>
            </a:pPr>
            <a:r>
              <a:rPr lang="en-US" kern="0" dirty="0">
                <a:solidFill>
                  <a:srgbClr val="0A1F61"/>
                </a:solidFill>
                <a:latin typeface="Tajawal ExtraBold"/>
                <a:ea typeface="Tajawal ExtraBold"/>
                <a:cs typeface="Tajawal ExtraBold"/>
                <a:sym typeface="Tajawal ExtraBold"/>
              </a:rPr>
              <a:t>The first column of projects is ranked in importance against the other projects starting in the second column.</a:t>
            </a:r>
            <a:endParaRPr sz="1400" kern="0" dirty="0">
              <a:solidFill>
                <a:srgbClr val="000000"/>
              </a:solidFill>
              <a:latin typeface="Arial"/>
              <a:cs typeface="Arial"/>
              <a:sym typeface="Arial"/>
            </a:endParaRPr>
          </a:p>
          <a:p>
            <a:pPr marL="285750" indent="-285750" algn="just">
              <a:lnSpc>
                <a:spcPct val="200000"/>
              </a:lnSpc>
              <a:buClr>
                <a:srgbClr val="0A1F61"/>
              </a:buClr>
              <a:buSzPts val="1800"/>
              <a:buFont typeface="Noto Sans Symbols"/>
              <a:buChar char="❖"/>
            </a:pPr>
            <a:r>
              <a:rPr lang="en-US" kern="0" dirty="0">
                <a:solidFill>
                  <a:srgbClr val="0A1F61"/>
                </a:solidFill>
                <a:latin typeface="Tajawal ExtraBold"/>
                <a:ea typeface="Tajawal ExtraBold"/>
                <a:cs typeface="Tajawal ExtraBold"/>
                <a:sym typeface="Tajawal ExtraBold"/>
              </a:rPr>
              <a:t>If a project in column 1 is more important than another project in a sequential column, then enter a 1. Otherwise, enter a 0.</a:t>
            </a:r>
            <a:endParaRPr sz="1400" kern="0" dirty="0">
              <a:solidFill>
                <a:srgbClr val="000000"/>
              </a:solidFill>
              <a:latin typeface="Arial"/>
              <a:cs typeface="Arial"/>
              <a:sym typeface="Arial"/>
            </a:endParaRPr>
          </a:p>
          <a:p>
            <a:pPr marL="285750" indent="-285750" algn="just">
              <a:lnSpc>
                <a:spcPct val="200000"/>
              </a:lnSpc>
              <a:buClr>
                <a:srgbClr val="0A1F61"/>
              </a:buClr>
              <a:buSzPts val="1800"/>
              <a:buFont typeface="Noto Sans Symbols"/>
              <a:buChar char="❖"/>
            </a:pPr>
            <a:r>
              <a:rPr lang="en-US" kern="0" dirty="0">
                <a:solidFill>
                  <a:srgbClr val="0A1F61"/>
                </a:solidFill>
                <a:latin typeface="Tajawal ExtraBold"/>
                <a:ea typeface="Tajawal ExtraBold"/>
                <a:cs typeface="Tajawal ExtraBold"/>
                <a:sym typeface="Tajawal ExtraBold"/>
              </a:rPr>
              <a:t>When done, sum up the rows, and then rank the projects by importance with the highest row sum getting the number 1 ranking and so on.</a:t>
            </a:r>
            <a:endParaRPr sz="1400" kern="0" dirty="0">
              <a:solidFill>
                <a:srgbClr val="000000"/>
              </a:solidFill>
              <a:latin typeface="Arial"/>
              <a:cs typeface="Arial"/>
              <a:sym typeface="Arial"/>
            </a:endParaRPr>
          </a:p>
        </p:txBody>
      </p:sp>
      <p:pic>
        <p:nvPicPr>
          <p:cNvPr id="8" name="Google Shape;197;p7">
            <a:extLst>
              <a:ext uri="{FF2B5EF4-FFF2-40B4-BE49-F238E27FC236}">
                <a16:creationId xmlns:a16="http://schemas.microsoft.com/office/drawing/2014/main" id="{6BB6FB4E-5780-83DE-E482-6B4A14437D1D}"/>
              </a:ext>
            </a:extLst>
          </p:cNvPr>
          <p:cNvPicPr preferRelativeResize="0"/>
          <p:nvPr/>
        </p:nvPicPr>
        <p:blipFill rotWithShape="1">
          <a:blip r:embed="rId3">
            <a:alphaModFix/>
          </a:blip>
          <a:srcRect/>
          <a:stretch/>
        </p:blipFill>
        <p:spPr>
          <a:xfrm>
            <a:off x="8771745" y="1829261"/>
            <a:ext cx="3170316" cy="3475620"/>
          </a:xfrm>
          <a:prstGeom prst="rect">
            <a:avLst/>
          </a:prstGeom>
          <a:noFill/>
          <a:ln>
            <a:noFill/>
          </a:ln>
        </p:spPr>
      </p:pic>
    </p:spTree>
    <p:extLst>
      <p:ext uri="{BB962C8B-B14F-4D97-AF65-F5344CB8AC3E}">
        <p14:creationId xmlns:p14="http://schemas.microsoft.com/office/powerpoint/2010/main" val="1463915694"/>
      </p:ext>
    </p:extLst>
  </p:cSld>
  <p:clrMapOvr>
    <a:masterClrMapping/>
  </p:clrMapOvr>
  <mc:AlternateContent xmlns:mc="http://schemas.openxmlformats.org/markup-compatibility/2006" xmlns:p14="http://schemas.microsoft.com/office/powerpoint/2010/main">
    <mc:Choice Requires="p14">
      <p:transition spd="slow" p14:dur="2000" advTm="163862"/>
    </mc:Choice>
    <mc:Fallback xmlns="">
      <p:transition spd="slow" advTm="163862"/>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id="{1B7BF760-56F4-C80A-C06B-7C06E3DFB67E}"/>
              </a:ext>
            </a:extLst>
          </p:cNvPr>
          <p:cNvSpPr/>
          <p:nvPr/>
        </p:nvSpPr>
        <p:spPr>
          <a:xfrm>
            <a:off x="3209925" y="617697"/>
            <a:ext cx="5114925" cy="81294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1" name="Google Shape;159;p4">
            <a:extLst>
              <a:ext uri="{FF2B5EF4-FFF2-40B4-BE49-F238E27FC236}">
                <a16:creationId xmlns:a16="http://schemas.microsoft.com/office/drawing/2014/main" id="{3AE8F235-CB06-E0F4-4B72-1D400382C745}"/>
              </a:ext>
            </a:extLst>
          </p:cNvPr>
          <p:cNvSpPr txBox="1"/>
          <p:nvPr/>
        </p:nvSpPr>
        <p:spPr>
          <a:xfrm>
            <a:off x="3860052" y="752962"/>
            <a:ext cx="4114112" cy="584735"/>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3200" b="1" kern="0" dirty="0">
                <a:solidFill>
                  <a:srgbClr val="FFFFFF"/>
                </a:solidFill>
                <a:latin typeface="Tajawal Medium"/>
                <a:ea typeface="Tajawal Medium"/>
                <a:cs typeface="Tajawal Medium"/>
                <a:sym typeface="Tajawal Medium"/>
              </a:rPr>
              <a:t>Project ranking matrix</a:t>
            </a:r>
            <a:endParaRPr sz="3200" b="1" kern="0" dirty="0">
              <a:solidFill>
                <a:srgbClr val="FF9518"/>
              </a:solidFill>
              <a:latin typeface="Tajawal Medium"/>
              <a:ea typeface="Tajawal Medium"/>
              <a:cs typeface="Tajawal Medium"/>
              <a:sym typeface="Tajawal Medium"/>
            </a:endParaRPr>
          </a:p>
        </p:txBody>
      </p:sp>
      <p:sp>
        <p:nvSpPr>
          <p:cNvPr id="12" name="Google Shape;208;p8">
            <a:extLst>
              <a:ext uri="{FF2B5EF4-FFF2-40B4-BE49-F238E27FC236}">
                <a16:creationId xmlns:a16="http://schemas.microsoft.com/office/drawing/2014/main" id="{A5E01479-1F74-5F65-5BE6-AE462DADDFD9}"/>
              </a:ext>
            </a:extLst>
          </p:cNvPr>
          <p:cNvSpPr txBox="1"/>
          <p:nvPr/>
        </p:nvSpPr>
        <p:spPr>
          <a:xfrm>
            <a:off x="130084" y="1381852"/>
            <a:ext cx="6051525" cy="5078273"/>
          </a:xfrm>
          <a:prstGeom prst="rect">
            <a:avLst/>
          </a:prstGeom>
          <a:noFill/>
          <a:ln>
            <a:noFill/>
          </a:ln>
        </p:spPr>
        <p:txBody>
          <a:bodyPr spcFirstLastPara="1" wrap="square" lIns="91425" tIns="45700" rIns="91425" bIns="45700" anchor="t" anchorCtr="0">
            <a:spAutoFit/>
          </a:bodyPr>
          <a:lstStyle/>
          <a:p>
            <a:pPr marL="285750" indent="-285750" algn="just">
              <a:lnSpc>
                <a:spcPct val="200000"/>
              </a:lnSpc>
              <a:buClr>
                <a:srgbClr val="0A1F61"/>
              </a:buClr>
              <a:buSzPts val="1800"/>
              <a:buFont typeface="Arial"/>
              <a:buChar char="•"/>
            </a:pPr>
            <a:r>
              <a:rPr lang="en-US" kern="0" dirty="0">
                <a:solidFill>
                  <a:srgbClr val="0A1F61"/>
                </a:solidFill>
                <a:latin typeface="Tajawal ExtraBold"/>
                <a:ea typeface="Tajawal ExtraBold"/>
                <a:cs typeface="Tajawal ExtraBold"/>
                <a:sym typeface="Tajawal ExtraBold"/>
              </a:rPr>
              <a:t>As shown in Table : an organization might only work on Project D and Project A. </a:t>
            </a:r>
            <a:endParaRPr sz="1400" kern="0" dirty="0">
              <a:solidFill>
                <a:srgbClr val="000000"/>
              </a:solidFill>
              <a:latin typeface="Arial"/>
              <a:cs typeface="Arial"/>
              <a:sym typeface="Arial"/>
            </a:endParaRPr>
          </a:p>
          <a:p>
            <a:pPr marL="285750" indent="-285750" algn="just">
              <a:lnSpc>
                <a:spcPct val="200000"/>
              </a:lnSpc>
              <a:buClr>
                <a:srgbClr val="0A1F61"/>
              </a:buClr>
              <a:buSzPts val="1800"/>
              <a:buFont typeface="Arial"/>
              <a:buChar char="•"/>
            </a:pPr>
            <a:r>
              <a:rPr lang="en-US" kern="0" dirty="0">
                <a:solidFill>
                  <a:srgbClr val="0A1F61"/>
                </a:solidFill>
                <a:latin typeface="Tajawal ExtraBold"/>
                <a:ea typeface="Tajawal ExtraBold"/>
                <a:cs typeface="Tajawal ExtraBold"/>
                <a:sym typeface="Tajawal ExtraBold"/>
              </a:rPr>
              <a:t>Project C and Project B could be permanently dropped or be reviewed again at some other time in the future. </a:t>
            </a:r>
            <a:endParaRPr sz="1400" kern="0" dirty="0">
              <a:solidFill>
                <a:srgbClr val="000000"/>
              </a:solidFill>
              <a:latin typeface="Arial"/>
              <a:cs typeface="Arial"/>
              <a:sym typeface="Arial"/>
            </a:endParaRPr>
          </a:p>
          <a:p>
            <a:pPr marL="285750" indent="-285750" algn="just">
              <a:lnSpc>
                <a:spcPct val="200000"/>
              </a:lnSpc>
              <a:buClr>
                <a:srgbClr val="0A1F61"/>
              </a:buClr>
              <a:buSzPts val="1800"/>
              <a:buFont typeface="Arial"/>
              <a:buChar char="•"/>
            </a:pPr>
            <a:r>
              <a:rPr lang="en-US" kern="0" dirty="0">
                <a:solidFill>
                  <a:srgbClr val="0A1F61"/>
                </a:solidFill>
                <a:latin typeface="Tajawal ExtraBold"/>
                <a:ea typeface="Tajawal ExtraBold"/>
                <a:cs typeface="Tajawal ExtraBold"/>
                <a:sym typeface="Tajawal ExtraBold"/>
              </a:rPr>
              <a:t>Companies need to set up a process (e.g., using portfolio management software) to help them prioritize their projects, optimize resource allocation and staffing, and track project progress and to make sure they were successful in meeting their  strategic business goals.</a:t>
            </a:r>
            <a:endParaRPr sz="1400" kern="0" dirty="0">
              <a:solidFill>
                <a:srgbClr val="000000"/>
              </a:solidFill>
              <a:latin typeface="Arial"/>
              <a:cs typeface="Arial"/>
              <a:sym typeface="Arial"/>
            </a:endParaRPr>
          </a:p>
        </p:txBody>
      </p:sp>
      <p:pic>
        <p:nvPicPr>
          <p:cNvPr id="13" name="Google Shape;209;p8">
            <a:extLst>
              <a:ext uri="{FF2B5EF4-FFF2-40B4-BE49-F238E27FC236}">
                <a16:creationId xmlns:a16="http://schemas.microsoft.com/office/drawing/2014/main" id="{CAFB9261-24F1-B7CC-3BAB-531FB8C3BE9E}"/>
              </a:ext>
            </a:extLst>
          </p:cNvPr>
          <p:cNvPicPr preferRelativeResize="0"/>
          <p:nvPr/>
        </p:nvPicPr>
        <p:blipFill rotWithShape="1">
          <a:blip r:embed="rId3">
            <a:alphaModFix/>
          </a:blip>
          <a:srcRect/>
          <a:stretch/>
        </p:blipFill>
        <p:spPr>
          <a:xfrm>
            <a:off x="6475357" y="1535548"/>
            <a:ext cx="5405468" cy="4770883"/>
          </a:xfrm>
          <a:prstGeom prst="rect">
            <a:avLst/>
          </a:prstGeom>
          <a:noFill/>
          <a:ln>
            <a:noFill/>
          </a:ln>
        </p:spPr>
      </p:pic>
    </p:spTree>
    <p:extLst>
      <p:ext uri="{BB962C8B-B14F-4D97-AF65-F5344CB8AC3E}">
        <p14:creationId xmlns:p14="http://schemas.microsoft.com/office/powerpoint/2010/main" val="1236568047"/>
      </p:ext>
    </p:extLst>
  </p:cSld>
  <p:clrMapOvr>
    <a:masterClrMapping/>
  </p:clrMapOvr>
  <mc:AlternateContent xmlns:mc="http://schemas.openxmlformats.org/markup-compatibility/2006" xmlns:p14="http://schemas.microsoft.com/office/powerpoint/2010/main">
    <mc:Choice Requires="p14">
      <p:transition spd="slow" p14:dur="2000" advTm="153835"/>
    </mc:Choice>
    <mc:Fallback xmlns="">
      <p:transition spd="slow" advTm="153835"/>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id="{1B7BF760-56F4-C80A-C06B-7C06E3DFB67E}"/>
              </a:ext>
            </a:extLst>
          </p:cNvPr>
          <p:cNvSpPr/>
          <p:nvPr/>
        </p:nvSpPr>
        <p:spPr>
          <a:xfrm>
            <a:off x="2781300" y="617697"/>
            <a:ext cx="6828475" cy="74445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Google Shape;219;p9">
            <a:extLst>
              <a:ext uri="{FF2B5EF4-FFF2-40B4-BE49-F238E27FC236}">
                <a16:creationId xmlns:a16="http://schemas.microsoft.com/office/drawing/2014/main" id="{772F4EB8-B2BE-590C-9272-79BDEFE09DEE}"/>
              </a:ext>
            </a:extLst>
          </p:cNvPr>
          <p:cNvSpPr txBox="1"/>
          <p:nvPr/>
        </p:nvSpPr>
        <p:spPr>
          <a:xfrm>
            <a:off x="2876549" y="746956"/>
            <a:ext cx="6534151" cy="523220"/>
          </a:xfrm>
          <a:prstGeom prst="rect">
            <a:avLst/>
          </a:prstGeom>
          <a:noFill/>
          <a:ln>
            <a:noFill/>
          </a:ln>
        </p:spPr>
        <p:txBody>
          <a:bodyPr spcFirstLastPara="1" wrap="square" lIns="91425" tIns="45700" rIns="91425" bIns="45700" anchor="t" anchorCtr="0">
            <a:spAutoFit/>
          </a:bodyPr>
          <a:lstStyle/>
          <a:p>
            <a:pPr algn="ctr">
              <a:buClr>
                <a:srgbClr val="FFFFFF"/>
              </a:buClr>
              <a:buSzPts val="2800"/>
              <a:buFont typeface="Tajawal Medium"/>
              <a:buNone/>
            </a:pPr>
            <a:r>
              <a:rPr lang="en-US" sz="2800" kern="0" dirty="0">
                <a:solidFill>
                  <a:srgbClr val="FFFFFF"/>
                </a:solidFill>
                <a:latin typeface="Tajawal Medium"/>
                <a:ea typeface="Tajawal Medium"/>
                <a:cs typeface="Tajawal Medium"/>
                <a:sym typeface="Tajawal Medium"/>
              </a:rPr>
              <a:t>The weighted project ranking matrix</a:t>
            </a:r>
            <a:endParaRPr sz="2800" kern="0" dirty="0">
              <a:solidFill>
                <a:srgbClr val="FF9518"/>
              </a:solidFill>
              <a:latin typeface="Tajawal Medium"/>
              <a:ea typeface="Tajawal Medium"/>
              <a:cs typeface="Tajawal Medium"/>
              <a:sym typeface="Tajawal Medium"/>
            </a:endParaRPr>
          </a:p>
        </p:txBody>
      </p:sp>
      <p:sp>
        <p:nvSpPr>
          <p:cNvPr id="8" name="Google Shape;220;p9">
            <a:extLst>
              <a:ext uri="{FF2B5EF4-FFF2-40B4-BE49-F238E27FC236}">
                <a16:creationId xmlns:a16="http://schemas.microsoft.com/office/drawing/2014/main" id="{57A3D431-2551-C62E-75CE-2E4673ACF9C6}"/>
              </a:ext>
            </a:extLst>
          </p:cNvPr>
          <p:cNvSpPr txBox="1"/>
          <p:nvPr/>
        </p:nvSpPr>
        <p:spPr>
          <a:xfrm>
            <a:off x="400660" y="1362151"/>
            <a:ext cx="11603576" cy="5148332"/>
          </a:xfrm>
          <a:prstGeom prst="rect">
            <a:avLst/>
          </a:prstGeom>
          <a:noFill/>
          <a:ln>
            <a:noFill/>
          </a:ln>
        </p:spPr>
        <p:txBody>
          <a:bodyPr spcFirstLastPara="1" wrap="square" lIns="91425" tIns="45700" rIns="91425" bIns="45700" anchor="t" anchorCtr="0">
            <a:spAutoFit/>
          </a:bodyPr>
          <a:lstStyle/>
          <a:p>
            <a:pPr marL="285750" indent="-285750" algn="just">
              <a:lnSpc>
                <a:spcPct val="200000"/>
              </a:lnSpc>
              <a:buClr>
                <a:srgbClr val="0A1F61"/>
              </a:buClr>
              <a:buSzPts val="2400"/>
              <a:buFont typeface="Noto Sans Symbols"/>
              <a:buChar char="❑"/>
            </a:pPr>
            <a:r>
              <a:rPr lang="en-US" sz="2400" kern="0" dirty="0">
                <a:solidFill>
                  <a:srgbClr val="0A1F61"/>
                </a:solidFill>
                <a:latin typeface="Tajawal ExtraBold"/>
                <a:ea typeface="Tajawal ExtraBold"/>
                <a:cs typeface="Tajawal ExtraBold"/>
                <a:sym typeface="Tajawal ExtraBold"/>
              </a:rPr>
              <a:t>When seeking executive approval for a new project, most departments and business managers build a case around objectives, benefits, and return on investment. </a:t>
            </a:r>
            <a:endParaRPr sz="1400" kern="0" dirty="0">
              <a:solidFill>
                <a:srgbClr val="000000"/>
              </a:solidFill>
              <a:latin typeface="Arial"/>
              <a:cs typeface="Arial"/>
              <a:sym typeface="Arial"/>
            </a:endParaRPr>
          </a:p>
          <a:p>
            <a:pPr marL="285750" indent="-285750" algn="just">
              <a:lnSpc>
                <a:spcPct val="200000"/>
              </a:lnSpc>
              <a:buClr>
                <a:srgbClr val="0A1F61"/>
              </a:buClr>
              <a:buSzPts val="2400"/>
              <a:buFont typeface="Noto Sans Symbols"/>
              <a:buChar char="❑"/>
            </a:pPr>
            <a:r>
              <a:rPr lang="en-US" sz="2400" kern="0" dirty="0">
                <a:solidFill>
                  <a:srgbClr val="0A1F61"/>
                </a:solidFill>
                <a:latin typeface="Tajawal ExtraBold"/>
                <a:ea typeface="Tajawal ExtraBold"/>
                <a:cs typeface="Tajawal ExtraBold"/>
                <a:sym typeface="Tajawal ExtraBold"/>
              </a:rPr>
              <a:t>Rarely, though, do they evaluate the project requirements and goals against recently approved or current projects. </a:t>
            </a:r>
            <a:endParaRPr sz="1400" kern="0" dirty="0">
              <a:solidFill>
                <a:srgbClr val="000000"/>
              </a:solidFill>
              <a:latin typeface="Arial"/>
              <a:cs typeface="Arial"/>
              <a:sym typeface="Arial"/>
            </a:endParaRPr>
          </a:p>
          <a:p>
            <a:pPr marL="285750" indent="-285750" algn="just">
              <a:lnSpc>
                <a:spcPct val="200000"/>
              </a:lnSpc>
              <a:buClr>
                <a:srgbClr val="0A1F61"/>
              </a:buClr>
              <a:buSzPts val="2400"/>
              <a:buFont typeface="Noto Sans Symbols"/>
              <a:buChar char="❑"/>
            </a:pPr>
            <a:r>
              <a:rPr lang="en-US" sz="2400" kern="0" dirty="0">
                <a:solidFill>
                  <a:srgbClr val="0A1F61"/>
                </a:solidFill>
                <a:latin typeface="Tajawal ExtraBold"/>
                <a:ea typeface="Tajawal ExtraBold"/>
                <a:cs typeface="Tajawal ExtraBold"/>
                <a:sym typeface="Tajawal ExtraBold"/>
              </a:rPr>
              <a:t>New project requests should, in fact, have a strong relationship with projects in the queue or in progress, as well as with the organization’s strategic plan</a:t>
            </a:r>
            <a:endParaRPr sz="1400" kern="0" dirty="0">
              <a:solidFill>
                <a:srgbClr val="000000"/>
              </a:solidFill>
              <a:latin typeface="Arial"/>
              <a:cs typeface="Arial"/>
              <a:sym typeface="Arial"/>
            </a:endParaRPr>
          </a:p>
        </p:txBody>
      </p:sp>
    </p:spTree>
    <p:extLst>
      <p:ext uri="{BB962C8B-B14F-4D97-AF65-F5344CB8AC3E}">
        <p14:creationId xmlns:p14="http://schemas.microsoft.com/office/powerpoint/2010/main" val="879810191"/>
      </p:ext>
    </p:extLst>
  </p:cSld>
  <p:clrMapOvr>
    <a:masterClrMapping/>
  </p:clrMapOvr>
  <mc:AlternateContent xmlns:mc="http://schemas.openxmlformats.org/markup-compatibility/2006" xmlns:p14="http://schemas.microsoft.com/office/powerpoint/2010/main">
    <mc:Choice Requires="p14">
      <p:transition spd="slow" p14:dur="2000" advTm="161089"/>
    </mc:Choice>
    <mc:Fallback xmlns="">
      <p:transition spd="slow" advTm="161089"/>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id="{1B7BF760-56F4-C80A-C06B-7C06E3DFB67E}"/>
              </a:ext>
            </a:extLst>
          </p:cNvPr>
          <p:cNvSpPr/>
          <p:nvPr/>
        </p:nvSpPr>
        <p:spPr>
          <a:xfrm>
            <a:off x="2781300" y="617697"/>
            <a:ext cx="6828475" cy="74445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Google Shape;219;p9">
            <a:extLst>
              <a:ext uri="{FF2B5EF4-FFF2-40B4-BE49-F238E27FC236}">
                <a16:creationId xmlns:a16="http://schemas.microsoft.com/office/drawing/2014/main" id="{772F4EB8-B2BE-590C-9272-79BDEFE09DEE}"/>
              </a:ext>
            </a:extLst>
          </p:cNvPr>
          <p:cNvSpPr txBox="1"/>
          <p:nvPr/>
        </p:nvSpPr>
        <p:spPr>
          <a:xfrm>
            <a:off x="2876549" y="746956"/>
            <a:ext cx="6534151" cy="523220"/>
          </a:xfrm>
          <a:prstGeom prst="rect">
            <a:avLst/>
          </a:prstGeom>
          <a:noFill/>
          <a:ln>
            <a:noFill/>
          </a:ln>
        </p:spPr>
        <p:txBody>
          <a:bodyPr spcFirstLastPara="1" wrap="square" lIns="91425" tIns="45700" rIns="91425" bIns="45700" anchor="t" anchorCtr="0">
            <a:spAutoFit/>
          </a:bodyPr>
          <a:lstStyle/>
          <a:p>
            <a:pPr algn="ctr">
              <a:buClr>
                <a:srgbClr val="FFFFFF"/>
              </a:buClr>
              <a:buSzPts val="2800"/>
              <a:buFont typeface="Tajawal Medium"/>
              <a:buNone/>
            </a:pPr>
            <a:r>
              <a:rPr lang="en-US" sz="2800" kern="0" dirty="0">
                <a:solidFill>
                  <a:srgbClr val="FFFFFF"/>
                </a:solidFill>
                <a:latin typeface="Tajawal Medium"/>
                <a:ea typeface="Tajawal Medium"/>
                <a:cs typeface="Tajawal Medium"/>
                <a:sym typeface="Tajawal Medium"/>
              </a:rPr>
              <a:t>The weighted project ranking matrix</a:t>
            </a:r>
            <a:endParaRPr sz="2800" kern="0" dirty="0">
              <a:solidFill>
                <a:srgbClr val="FF9518"/>
              </a:solidFill>
              <a:latin typeface="Tajawal Medium"/>
              <a:ea typeface="Tajawal Medium"/>
              <a:cs typeface="Tajawal Medium"/>
              <a:sym typeface="Tajawal Medium"/>
            </a:endParaRPr>
          </a:p>
        </p:txBody>
      </p:sp>
      <p:sp>
        <p:nvSpPr>
          <p:cNvPr id="9" name="Google Shape;231;p10">
            <a:extLst>
              <a:ext uri="{FF2B5EF4-FFF2-40B4-BE49-F238E27FC236}">
                <a16:creationId xmlns:a16="http://schemas.microsoft.com/office/drawing/2014/main" id="{19E4202A-634B-7DA6-8CEB-E7993BD2FC76}"/>
              </a:ext>
            </a:extLst>
          </p:cNvPr>
          <p:cNvSpPr txBox="1"/>
          <p:nvPr/>
        </p:nvSpPr>
        <p:spPr>
          <a:xfrm>
            <a:off x="332311" y="1728303"/>
            <a:ext cx="11354864" cy="3785611"/>
          </a:xfrm>
          <a:prstGeom prst="rect">
            <a:avLst/>
          </a:prstGeom>
          <a:noFill/>
          <a:ln>
            <a:noFill/>
          </a:ln>
        </p:spPr>
        <p:txBody>
          <a:bodyPr spcFirstLastPara="1" wrap="square" lIns="91425" tIns="45700" rIns="91425" bIns="45700" anchor="t" anchorCtr="0">
            <a:spAutoFit/>
          </a:bodyPr>
          <a:lstStyle/>
          <a:p>
            <a:pPr marL="285750" indent="-285750" algn="just">
              <a:lnSpc>
                <a:spcPct val="200000"/>
              </a:lnSpc>
              <a:buClr>
                <a:srgbClr val="0A1F61"/>
              </a:buClr>
              <a:buSzPts val="2400"/>
              <a:buFont typeface="Noto Sans Symbols"/>
              <a:buChar char="❑"/>
            </a:pPr>
            <a:r>
              <a:rPr lang="en-US" sz="2400" kern="0" dirty="0">
                <a:solidFill>
                  <a:srgbClr val="0A1F61"/>
                </a:solidFill>
                <a:latin typeface="Tajawal ExtraBold"/>
                <a:ea typeface="Tajawal ExtraBold"/>
                <a:cs typeface="Tajawal ExtraBold"/>
                <a:sym typeface="Tajawal ExtraBold"/>
              </a:rPr>
              <a:t>When comparing the new request with funded projects in progress, you may discover that because of resource constraints, work cannot begin until another project wraps up. </a:t>
            </a:r>
            <a:endParaRPr sz="1400" kern="0" dirty="0">
              <a:solidFill>
                <a:srgbClr val="000000"/>
              </a:solidFill>
              <a:latin typeface="Arial"/>
              <a:cs typeface="Arial"/>
              <a:sym typeface="Arial"/>
            </a:endParaRPr>
          </a:p>
          <a:p>
            <a:pPr marL="285750" indent="-285750" algn="just">
              <a:lnSpc>
                <a:spcPct val="200000"/>
              </a:lnSpc>
              <a:buClr>
                <a:srgbClr val="0A1F61"/>
              </a:buClr>
              <a:buSzPts val="2400"/>
              <a:buFont typeface="Noto Sans Symbols"/>
              <a:buChar char="❑"/>
            </a:pPr>
            <a:r>
              <a:rPr lang="en-US" sz="2400" kern="0" dirty="0">
                <a:solidFill>
                  <a:srgbClr val="0A1F61"/>
                </a:solidFill>
                <a:latin typeface="Tajawal ExtraBold"/>
                <a:ea typeface="Tajawal ExtraBold"/>
                <a:cs typeface="Tajawal ExtraBold"/>
                <a:sym typeface="Tajawal ExtraBold"/>
              </a:rPr>
              <a:t>Likewise, you may discover you do not have the staff for a new project, which could delay its start and/or completion.</a:t>
            </a:r>
            <a:endParaRPr sz="1400" kern="0" dirty="0">
              <a:solidFill>
                <a:srgbClr val="000000"/>
              </a:solidFill>
              <a:latin typeface="Arial"/>
              <a:cs typeface="Arial"/>
              <a:sym typeface="Arial"/>
            </a:endParaRPr>
          </a:p>
        </p:txBody>
      </p:sp>
    </p:spTree>
    <p:extLst>
      <p:ext uri="{BB962C8B-B14F-4D97-AF65-F5344CB8AC3E}">
        <p14:creationId xmlns:p14="http://schemas.microsoft.com/office/powerpoint/2010/main" val="3131709495"/>
      </p:ext>
    </p:extLst>
  </p:cSld>
  <p:clrMapOvr>
    <a:masterClrMapping/>
  </p:clrMapOvr>
  <mc:AlternateContent xmlns:mc="http://schemas.openxmlformats.org/markup-compatibility/2006" xmlns:p14="http://schemas.microsoft.com/office/powerpoint/2010/main">
    <mc:Choice Requires="p14">
      <p:transition spd="slow" p14:dur="2000" advTm="58530"/>
    </mc:Choice>
    <mc:Fallback xmlns="">
      <p:transition spd="slow" advTm="5853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9" y="500900"/>
            <a:ext cx="931923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id="{1B7BF760-56F4-C80A-C06B-7C06E3DFB67E}"/>
              </a:ext>
            </a:extLst>
          </p:cNvPr>
          <p:cNvSpPr/>
          <p:nvPr/>
        </p:nvSpPr>
        <p:spPr>
          <a:xfrm>
            <a:off x="2781300" y="617697"/>
            <a:ext cx="6828475" cy="74445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Google Shape;219;p9">
            <a:extLst>
              <a:ext uri="{FF2B5EF4-FFF2-40B4-BE49-F238E27FC236}">
                <a16:creationId xmlns:a16="http://schemas.microsoft.com/office/drawing/2014/main" id="{772F4EB8-B2BE-590C-9272-79BDEFE09DEE}"/>
              </a:ext>
            </a:extLst>
          </p:cNvPr>
          <p:cNvSpPr txBox="1"/>
          <p:nvPr/>
        </p:nvSpPr>
        <p:spPr>
          <a:xfrm>
            <a:off x="2876549" y="746956"/>
            <a:ext cx="6534151" cy="523220"/>
          </a:xfrm>
          <a:prstGeom prst="rect">
            <a:avLst/>
          </a:prstGeom>
          <a:noFill/>
          <a:ln>
            <a:noFill/>
          </a:ln>
        </p:spPr>
        <p:txBody>
          <a:bodyPr spcFirstLastPara="1" wrap="square" lIns="91425" tIns="45700" rIns="91425" bIns="45700" anchor="t" anchorCtr="0">
            <a:spAutoFit/>
          </a:bodyPr>
          <a:lstStyle/>
          <a:p>
            <a:pPr algn="ctr">
              <a:buClr>
                <a:srgbClr val="FFFFFF"/>
              </a:buClr>
              <a:buSzPts val="2800"/>
              <a:buFont typeface="Tajawal Medium"/>
              <a:buNone/>
            </a:pPr>
            <a:r>
              <a:rPr lang="en-US" sz="2800" kern="0" dirty="0">
                <a:solidFill>
                  <a:srgbClr val="FFFFFF"/>
                </a:solidFill>
                <a:latin typeface="Tajawal Medium"/>
                <a:ea typeface="Tajawal Medium"/>
                <a:cs typeface="Tajawal Medium"/>
                <a:sym typeface="Tajawal Medium"/>
              </a:rPr>
              <a:t>The weighted project ranking matrix</a:t>
            </a:r>
            <a:endParaRPr sz="2800" kern="0" dirty="0">
              <a:solidFill>
                <a:srgbClr val="FF9518"/>
              </a:solidFill>
              <a:latin typeface="Tajawal Medium"/>
              <a:ea typeface="Tajawal Medium"/>
              <a:cs typeface="Tajawal Medium"/>
              <a:sym typeface="Tajawal Medium"/>
            </a:endParaRPr>
          </a:p>
        </p:txBody>
      </p:sp>
      <p:sp>
        <p:nvSpPr>
          <p:cNvPr id="8" name="Google Shape;242;p11">
            <a:extLst>
              <a:ext uri="{FF2B5EF4-FFF2-40B4-BE49-F238E27FC236}">
                <a16:creationId xmlns:a16="http://schemas.microsoft.com/office/drawing/2014/main" id="{7BBC46C3-3060-83FC-FA2B-6DB856977CF7}"/>
              </a:ext>
            </a:extLst>
          </p:cNvPr>
          <p:cNvSpPr txBox="1"/>
          <p:nvPr/>
        </p:nvSpPr>
        <p:spPr>
          <a:xfrm>
            <a:off x="341836" y="1155869"/>
            <a:ext cx="11603576" cy="5148332"/>
          </a:xfrm>
          <a:prstGeom prst="rect">
            <a:avLst/>
          </a:prstGeom>
          <a:noFill/>
          <a:ln>
            <a:noFill/>
          </a:ln>
        </p:spPr>
        <p:txBody>
          <a:bodyPr spcFirstLastPara="1" wrap="square" lIns="91425" tIns="45700" rIns="91425" bIns="45700" anchor="t" anchorCtr="0">
            <a:spAutoFit/>
          </a:bodyPr>
          <a:lstStyle/>
          <a:p>
            <a:pPr marL="285750" indent="-285750" algn="just">
              <a:lnSpc>
                <a:spcPct val="200000"/>
              </a:lnSpc>
              <a:buClr>
                <a:srgbClr val="00B0F0"/>
              </a:buClr>
              <a:buSzPts val="2400"/>
              <a:buFont typeface="Noto Sans Symbols"/>
              <a:buChar char="❑"/>
            </a:pPr>
            <a:r>
              <a:rPr lang="en-US" sz="2400" b="1" kern="0" dirty="0">
                <a:solidFill>
                  <a:srgbClr val="00B0F0"/>
                </a:solidFill>
                <a:latin typeface="Tajawal ExtraBold"/>
                <a:ea typeface="Tajawal ExtraBold"/>
                <a:cs typeface="Tajawal ExtraBold"/>
                <a:sym typeface="Tajawal ExtraBold"/>
              </a:rPr>
              <a:t>Instructions:</a:t>
            </a:r>
            <a:endParaRPr sz="1400" kern="0" dirty="0">
              <a:solidFill>
                <a:srgbClr val="000000"/>
              </a:solidFill>
              <a:latin typeface="Arial"/>
              <a:cs typeface="Arial"/>
              <a:sym typeface="Arial"/>
            </a:endParaRPr>
          </a:p>
          <a:p>
            <a:pPr marL="342900" indent="-342900" algn="just">
              <a:lnSpc>
                <a:spcPct val="200000"/>
              </a:lnSpc>
              <a:buClr>
                <a:srgbClr val="0A1F61"/>
              </a:buClr>
              <a:buSzPts val="2400"/>
              <a:buFont typeface="Noto Sans Symbols"/>
              <a:buChar char="✔"/>
            </a:pPr>
            <a:r>
              <a:rPr lang="en-US" sz="2400" kern="0" dirty="0">
                <a:solidFill>
                  <a:srgbClr val="0A1F61"/>
                </a:solidFill>
                <a:latin typeface="Tajawal ExtraBold"/>
                <a:ea typeface="Tajawal ExtraBold"/>
                <a:cs typeface="Tajawal ExtraBold"/>
                <a:sym typeface="Tajawal ExtraBold"/>
              </a:rPr>
              <a:t>You can use Table 2.7 for ranking your currently requested projects. </a:t>
            </a:r>
            <a:endParaRPr sz="1400" kern="0" dirty="0">
              <a:solidFill>
                <a:srgbClr val="000000"/>
              </a:solidFill>
              <a:latin typeface="Arial"/>
              <a:cs typeface="Arial"/>
              <a:sym typeface="Arial"/>
            </a:endParaRPr>
          </a:p>
          <a:p>
            <a:pPr marL="342900" indent="-342900" algn="just">
              <a:lnSpc>
                <a:spcPct val="200000"/>
              </a:lnSpc>
              <a:buClr>
                <a:srgbClr val="0A1F61"/>
              </a:buClr>
              <a:buSzPts val="2400"/>
              <a:buFont typeface="Noto Sans Symbols"/>
              <a:buChar char="✔"/>
            </a:pPr>
            <a:r>
              <a:rPr lang="en-US" sz="2400" kern="0" dirty="0">
                <a:solidFill>
                  <a:srgbClr val="0A1F61"/>
                </a:solidFill>
                <a:latin typeface="Tajawal ExtraBold"/>
                <a:ea typeface="Tajawal ExtraBold"/>
                <a:cs typeface="Tajawal ExtraBold"/>
                <a:sym typeface="Tajawal ExtraBold"/>
              </a:rPr>
              <a:t>Add on the funded projects currently under way in your organization and complete the criteria scoring exercise. </a:t>
            </a:r>
            <a:endParaRPr sz="1400" kern="0" dirty="0">
              <a:solidFill>
                <a:srgbClr val="000000"/>
              </a:solidFill>
              <a:latin typeface="Arial"/>
              <a:cs typeface="Arial"/>
              <a:sym typeface="Arial"/>
            </a:endParaRPr>
          </a:p>
          <a:p>
            <a:pPr marL="342900" indent="-342900" algn="just">
              <a:lnSpc>
                <a:spcPct val="200000"/>
              </a:lnSpc>
              <a:buClr>
                <a:srgbClr val="0A1F61"/>
              </a:buClr>
              <a:buSzPts val="2400"/>
              <a:buFont typeface="Noto Sans Symbols"/>
              <a:buChar char="✔"/>
            </a:pPr>
            <a:r>
              <a:rPr lang="en-US" sz="2400" kern="0" dirty="0">
                <a:solidFill>
                  <a:srgbClr val="0A1F61"/>
                </a:solidFill>
                <a:latin typeface="Tajawal ExtraBold"/>
                <a:ea typeface="Tajawal ExtraBold"/>
                <a:cs typeface="Tajawal ExtraBold"/>
                <a:sym typeface="Tajawal ExtraBold"/>
              </a:rPr>
              <a:t>You may decide to modify the criteria and their weights to best fit your goals. </a:t>
            </a:r>
            <a:endParaRPr sz="1400" kern="0" dirty="0">
              <a:solidFill>
                <a:srgbClr val="000000"/>
              </a:solidFill>
              <a:latin typeface="Arial"/>
              <a:cs typeface="Arial"/>
              <a:sym typeface="Arial"/>
            </a:endParaRPr>
          </a:p>
          <a:p>
            <a:pPr marL="342900" indent="-342900" algn="just">
              <a:lnSpc>
                <a:spcPct val="200000"/>
              </a:lnSpc>
              <a:buClr>
                <a:srgbClr val="0A1F61"/>
              </a:buClr>
              <a:buSzPts val="2400"/>
              <a:buFont typeface="Noto Sans Symbols"/>
              <a:buChar char="✔"/>
            </a:pPr>
            <a:r>
              <a:rPr lang="en-US" sz="2400" kern="0" dirty="0">
                <a:solidFill>
                  <a:srgbClr val="0A1F61"/>
                </a:solidFill>
                <a:latin typeface="Tajawal ExtraBold"/>
                <a:ea typeface="Tajawal ExtraBold"/>
                <a:cs typeface="Tajawal ExtraBold"/>
                <a:sym typeface="Tajawal ExtraBold"/>
              </a:rPr>
              <a:t>The criteria scores and weighted total scores you come up with should be reusable for future projects, but expect some of the project rankings to change</a:t>
            </a:r>
            <a:endParaRPr sz="1400" kern="0" dirty="0">
              <a:solidFill>
                <a:srgbClr val="000000"/>
              </a:solidFill>
              <a:latin typeface="Arial"/>
              <a:cs typeface="Arial"/>
              <a:sym typeface="Arial"/>
            </a:endParaRPr>
          </a:p>
        </p:txBody>
      </p:sp>
    </p:spTree>
    <p:extLst>
      <p:ext uri="{BB962C8B-B14F-4D97-AF65-F5344CB8AC3E}">
        <p14:creationId xmlns:p14="http://schemas.microsoft.com/office/powerpoint/2010/main" val="3927464868"/>
      </p:ext>
    </p:extLst>
  </p:cSld>
  <p:clrMapOvr>
    <a:masterClrMapping/>
  </p:clrMapOvr>
  <mc:AlternateContent xmlns:mc="http://schemas.openxmlformats.org/markup-compatibility/2006" xmlns:p14="http://schemas.microsoft.com/office/powerpoint/2010/main">
    <mc:Choice Requires="p14">
      <p:transition spd="slow" p14:dur="2000" advTm="131680"/>
    </mc:Choice>
    <mc:Fallback xmlns="">
      <p:transition spd="slow" advTm="13168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385391"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id="{1B7BF760-56F4-C80A-C06B-7C06E3DFB67E}"/>
              </a:ext>
            </a:extLst>
          </p:cNvPr>
          <p:cNvSpPr/>
          <p:nvPr/>
        </p:nvSpPr>
        <p:spPr>
          <a:xfrm>
            <a:off x="2781300" y="617697"/>
            <a:ext cx="6534151" cy="65247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Google Shape;219;p9">
            <a:extLst>
              <a:ext uri="{FF2B5EF4-FFF2-40B4-BE49-F238E27FC236}">
                <a16:creationId xmlns:a16="http://schemas.microsoft.com/office/drawing/2014/main" id="{772F4EB8-B2BE-590C-9272-79BDEFE09DEE}"/>
              </a:ext>
            </a:extLst>
          </p:cNvPr>
          <p:cNvSpPr txBox="1"/>
          <p:nvPr/>
        </p:nvSpPr>
        <p:spPr>
          <a:xfrm>
            <a:off x="2876549" y="746956"/>
            <a:ext cx="6534151" cy="523220"/>
          </a:xfrm>
          <a:prstGeom prst="rect">
            <a:avLst/>
          </a:prstGeom>
          <a:noFill/>
          <a:ln>
            <a:noFill/>
          </a:ln>
        </p:spPr>
        <p:txBody>
          <a:bodyPr spcFirstLastPara="1" wrap="square" lIns="91425" tIns="45700" rIns="91425" bIns="45700" anchor="t" anchorCtr="0">
            <a:spAutoFit/>
          </a:bodyPr>
          <a:lstStyle/>
          <a:p>
            <a:pPr algn="ctr">
              <a:buClr>
                <a:srgbClr val="FFFFFF"/>
              </a:buClr>
              <a:buSzPts val="2800"/>
              <a:buFont typeface="Tajawal Medium"/>
              <a:buNone/>
            </a:pPr>
            <a:r>
              <a:rPr lang="en-US" sz="2800" kern="0" dirty="0">
                <a:solidFill>
                  <a:srgbClr val="FFFFFF"/>
                </a:solidFill>
                <a:latin typeface="Tajawal Medium"/>
                <a:ea typeface="Tajawal Medium"/>
                <a:cs typeface="Tajawal Medium"/>
                <a:sym typeface="Tajawal Medium"/>
              </a:rPr>
              <a:t>The weighted project ranking matrix</a:t>
            </a:r>
            <a:endParaRPr sz="2800" kern="0" dirty="0">
              <a:solidFill>
                <a:srgbClr val="FF9518"/>
              </a:solidFill>
              <a:latin typeface="Tajawal Medium"/>
              <a:ea typeface="Tajawal Medium"/>
              <a:cs typeface="Tajawal Medium"/>
              <a:sym typeface="Tajawal Medium"/>
            </a:endParaRPr>
          </a:p>
        </p:txBody>
      </p:sp>
      <p:pic>
        <p:nvPicPr>
          <p:cNvPr id="10" name="Picture 9">
            <a:extLst>
              <a:ext uri="{FF2B5EF4-FFF2-40B4-BE49-F238E27FC236}">
                <a16:creationId xmlns:a16="http://schemas.microsoft.com/office/drawing/2014/main" id="{7D69DA80-C3E9-DBC3-3A5A-A378EB947D24}"/>
              </a:ext>
            </a:extLst>
          </p:cNvPr>
          <p:cNvPicPr>
            <a:picLocks noChangeAspect="1"/>
          </p:cNvPicPr>
          <p:nvPr/>
        </p:nvPicPr>
        <p:blipFill>
          <a:blip r:embed="rId3"/>
          <a:stretch>
            <a:fillRect/>
          </a:stretch>
        </p:blipFill>
        <p:spPr>
          <a:xfrm>
            <a:off x="3116941" y="1470512"/>
            <a:ext cx="5466342" cy="5204025"/>
          </a:xfrm>
          <a:prstGeom prst="rect">
            <a:avLst/>
          </a:prstGeom>
        </p:spPr>
      </p:pic>
    </p:spTree>
    <p:extLst>
      <p:ext uri="{BB962C8B-B14F-4D97-AF65-F5344CB8AC3E}">
        <p14:creationId xmlns:p14="http://schemas.microsoft.com/office/powerpoint/2010/main" val="1675621896"/>
      </p:ext>
    </p:extLst>
  </p:cSld>
  <p:clrMapOvr>
    <a:masterClrMapping/>
  </p:clrMapOvr>
  <mc:AlternateContent xmlns:mc="http://schemas.openxmlformats.org/markup-compatibility/2006" xmlns:p14="http://schemas.microsoft.com/office/powerpoint/2010/main">
    <mc:Choice Requires="p14">
      <p:transition spd="slow" p14:dur="2000" advTm="214845"/>
    </mc:Choice>
    <mc:Fallback xmlns="">
      <p:transition spd="slow" advTm="214845"/>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id="{1B7BF760-56F4-C80A-C06B-7C06E3DFB67E}"/>
              </a:ext>
            </a:extLst>
          </p:cNvPr>
          <p:cNvSpPr/>
          <p:nvPr/>
        </p:nvSpPr>
        <p:spPr>
          <a:xfrm>
            <a:off x="2781300" y="617697"/>
            <a:ext cx="6534151" cy="65247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Google Shape;219;p9">
            <a:extLst>
              <a:ext uri="{FF2B5EF4-FFF2-40B4-BE49-F238E27FC236}">
                <a16:creationId xmlns:a16="http://schemas.microsoft.com/office/drawing/2014/main" id="{772F4EB8-B2BE-590C-9272-79BDEFE09DEE}"/>
              </a:ext>
            </a:extLst>
          </p:cNvPr>
          <p:cNvSpPr txBox="1"/>
          <p:nvPr/>
        </p:nvSpPr>
        <p:spPr>
          <a:xfrm>
            <a:off x="2876549" y="746956"/>
            <a:ext cx="6534151" cy="523220"/>
          </a:xfrm>
          <a:prstGeom prst="rect">
            <a:avLst/>
          </a:prstGeom>
          <a:noFill/>
          <a:ln>
            <a:noFill/>
          </a:ln>
        </p:spPr>
        <p:txBody>
          <a:bodyPr spcFirstLastPara="1" wrap="square" lIns="91425" tIns="45700" rIns="91425" bIns="45700" anchor="t" anchorCtr="0">
            <a:spAutoFit/>
          </a:bodyPr>
          <a:lstStyle/>
          <a:p>
            <a:pPr algn="ctr">
              <a:buClr>
                <a:srgbClr val="FFFFFF"/>
              </a:buClr>
              <a:buSzPts val="2800"/>
              <a:buFont typeface="Tajawal Medium"/>
              <a:buNone/>
            </a:pPr>
            <a:r>
              <a:rPr lang="en-US" sz="2800" kern="0" dirty="0">
                <a:solidFill>
                  <a:srgbClr val="FFFFFF"/>
                </a:solidFill>
                <a:latin typeface="Tajawal Medium"/>
                <a:ea typeface="Tajawal Medium"/>
                <a:cs typeface="Tajawal Medium"/>
                <a:sym typeface="Tajawal Medium"/>
              </a:rPr>
              <a:t>The weighted project ranking matrix</a:t>
            </a:r>
            <a:endParaRPr sz="2800" kern="0" dirty="0">
              <a:solidFill>
                <a:srgbClr val="FF9518"/>
              </a:solidFill>
              <a:latin typeface="Tajawal Medium"/>
              <a:ea typeface="Tajawal Medium"/>
              <a:cs typeface="Tajawal Medium"/>
              <a:sym typeface="Tajawal Medium"/>
            </a:endParaRPr>
          </a:p>
        </p:txBody>
      </p:sp>
      <p:pic>
        <p:nvPicPr>
          <p:cNvPr id="8" name="Google Shape;258;p13">
            <a:extLst>
              <a:ext uri="{FF2B5EF4-FFF2-40B4-BE49-F238E27FC236}">
                <a16:creationId xmlns:a16="http://schemas.microsoft.com/office/drawing/2014/main" id="{334813C6-2D09-9837-4050-565A98917525}"/>
              </a:ext>
            </a:extLst>
          </p:cNvPr>
          <p:cNvPicPr preferRelativeResize="0"/>
          <p:nvPr/>
        </p:nvPicPr>
        <p:blipFill rotWithShape="1">
          <a:blip r:embed="rId3">
            <a:alphaModFix/>
          </a:blip>
          <a:srcRect/>
          <a:stretch/>
        </p:blipFill>
        <p:spPr>
          <a:xfrm>
            <a:off x="311175" y="1309238"/>
            <a:ext cx="10906125" cy="5031597"/>
          </a:xfrm>
          <a:prstGeom prst="rect">
            <a:avLst/>
          </a:prstGeom>
          <a:noFill/>
          <a:ln>
            <a:noFill/>
          </a:ln>
        </p:spPr>
      </p:pic>
    </p:spTree>
    <p:extLst>
      <p:ext uri="{BB962C8B-B14F-4D97-AF65-F5344CB8AC3E}">
        <p14:creationId xmlns:p14="http://schemas.microsoft.com/office/powerpoint/2010/main" val="3584610272"/>
      </p:ext>
    </p:extLst>
  </p:cSld>
  <p:clrMapOvr>
    <a:masterClrMapping/>
  </p:clrMapOvr>
  <mc:AlternateContent xmlns:mc="http://schemas.openxmlformats.org/markup-compatibility/2006" xmlns:p14="http://schemas.microsoft.com/office/powerpoint/2010/main">
    <mc:Choice Requires="p14">
      <p:transition spd="slow" p14:dur="2000" advTm="202879"/>
    </mc:Choice>
    <mc:Fallback xmlns="">
      <p:transition spd="slow" advTm="202879"/>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9" y="500900"/>
            <a:ext cx="914025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id="{1B7BF760-56F4-C80A-C06B-7C06E3DFB67E}"/>
              </a:ext>
            </a:extLst>
          </p:cNvPr>
          <p:cNvSpPr/>
          <p:nvPr/>
        </p:nvSpPr>
        <p:spPr>
          <a:xfrm>
            <a:off x="2781300" y="617697"/>
            <a:ext cx="6534151" cy="65247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Google Shape;268;p14">
            <a:extLst>
              <a:ext uri="{FF2B5EF4-FFF2-40B4-BE49-F238E27FC236}">
                <a16:creationId xmlns:a16="http://schemas.microsoft.com/office/drawing/2014/main" id="{B449215A-1D3E-B2F9-9CEC-5499DEABE025}"/>
              </a:ext>
            </a:extLst>
          </p:cNvPr>
          <p:cNvSpPr txBox="1"/>
          <p:nvPr/>
        </p:nvSpPr>
        <p:spPr>
          <a:xfrm>
            <a:off x="3087711" y="621528"/>
            <a:ext cx="4977401" cy="534341"/>
          </a:xfrm>
          <a:prstGeom prst="rect">
            <a:avLst/>
          </a:prstGeom>
          <a:noFill/>
          <a:ln>
            <a:noFill/>
          </a:ln>
        </p:spPr>
        <p:txBody>
          <a:bodyPr spcFirstLastPara="1" wrap="square" lIns="91425" tIns="45700" rIns="91425" bIns="45700" anchor="t" anchorCtr="0">
            <a:spAutoFit/>
          </a:bodyPr>
          <a:lstStyle/>
          <a:p>
            <a:pPr algn="ctr">
              <a:buClr>
                <a:srgbClr val="FFFFFF"/>
              </a:buClr>
              <a:buSzPts val="2800"/>
              <a:buFont typeface="Tajawal Medium"/>
              <a:buNone/>
            </a:pPr>
            <a:r>
              <a:rPr lang="en-US" sz="2800" kern="0" dirty="0">
                <a:solidFill>
                  <a:srgbClr val="FFFFFF"/>
                </a:solidFill>
                <a:latin typeface="Tajawal Medium"/>
                <a:ea typeface="Tajawal Medium"/>
                <a:cs typeface="Tajawal Medium"/>
                <a:sym typeface="Tajawal Medium"/>
              </a:rPr>
              <a:t>Quality management</a:t>
            </a:r>
            <a:endParaRPr sz="2800" kern="0" dirty="0">
              <a:solidFill>
                <a:srgbClr val="FF9518"/>
              </a:solidFill>
              <a:latin typeface="Tajawal Medium"/>
              <a:ea typeface="Tajawal Medium"/>
              <a:cs typeface="Tajawal Medium"/>
              <a:sym typeface="Tajawal Medium"/>
            </a:endParaRPr>
          </a:p>
        </p:txBody>
      </p:sp>
      <p:sp>
        <p:nvSpPr>
          <p:cNvPr id="10" name="Google Shape;269;p14">
            <a:extLst>
              <a:ext uri="{FF2B5EF4-FFF2-40B4-BE49-F238E27FC236}">
                <a16:creationId xmlns:a16="http://schemas.microsoft.com/office/drawing/2014/main" id="{0A98B5FC-04FB-25DE-52F2-AA7007968470}"/>
              </a:ext>
            </a:extLst>
          </p:cNvPr>
          <p:cNvSpPr txBox="1"/>
          <p:nvPr/>
        </p:nvSpPr>
        <p:spPr>
          <a:xfrm>
            <a:off x="0" y="1731729"/>
            <a:ext cx="7413674" cy="4401205"/>
          </a:xfrm>
          <a:prstGeom prst="rect">
            <a:avLst/>
          </a:prstGeom>
          <a:noFill/>
          <a:ln>
            <a:noFill/>
          </a:ln>
        </p:spPr>
        <p:txBody>
          <a:bodyPr spcFirstLastPara="1" wrap="square" lIns="91425" tIns="45700" rIns="91425" bIns="45700" anchor="t" anchorCtr="0">
            <a:spAutoFit/>
          </a:bodyPr>
          <a:lstStyle/>
          <a:p>
            <a:pPr marL="285750" indent="-285750" algn="just">
              <a:buClr>
                <a:srgbClr val="002060"/>
              </a:buClr>
              <a:buSzPts val="2800"/>
              <a:buFont typeface="Noto Sans Symbols"/>
              <a:buChar char="❑"/>
            </a:pPr>
            <a:r>
              <a:rPr lang="en-US" sz="2800" kern="0" dirty="0">
                <a:solidFill>
                  <a:srgbClr val="002060"/>
                </a:solidFill>
                <a:ea typeface="Calibri"/>
                <a:cs typeface="Calibri"/>
                <a:sym typeface="Calibri"/>
              </a:rPr>
              <a:t>The importance of quality management in project management cannot be overstated.</a:t>
            </a:r>
            <a:endParaRPr sz="1400" kern="0" dirty="0">
              <a:solidFill>
                <a:srgbClr val="000000"/>
              </a:solidFill>
              <a:latin typeface="Arial"/>
              <a:cs typeface="Arial"/>
              <a:sym typeface="Arial"/>
            </a:endParaRPr>
          </a:p>
          <a:p>
            <a:pPr marL="285750" indent="-107950" algn="just">
              <a:buClr>
                <a:srgbClr val="000000"/>
              </a:buClr>
              <a:buSzPts val="2800"/>
              <a:buFont typeface="Noto Sans Symbols"/>
              <a:buNone/>
            </a:pPr>
            <a:endParaRPr sz="2800" kern="0" dirty="0">
              <a:solidFill>
                <a:srgbClr val="002060"/>
              </a:solidFill>
              <a:ea typeface="Calibri"/>
              <a:cs typeface="Calibri"/>
              <a:sym typeface="Calibri"/>
            </a:endParaRPr>
          </a:p>
          <a:p>
            <a:pPr marL="285750" indent="-285750" algn="just">
              <a:buClr>
                <a:srgbClr val="002060"/>
              </a:buClr>
              <a:buSzPts val="2800"/>
              <a:buFont typeface="Noto Sans Symbols"/>
              <a:buChar char="❑"/>
            </a:pPr>
            <a:r>
              <a:rPr lang="en-US" sz="2800" kern="0" dirty="0">
                <a:solidFill>
                  <a:srgbClr val="002060"/>
                </a:solidFill>
                <a:ea typeface="Calibri"/>
                <a:cs typeface="Calibri"/>
                <a:sym typeface="Calibri"/>
              </a:rPr>
              <a:t>Effective project quality management ensures that your team consistently delivers quality products and services. </a:t>
            </a:r>
            <a:endParaRPr sz="1400" kern="0" dirty="0">
              <a:solidFill>
                <a:srgbClr val="000000"/>
              </a:solidFill>
              <a:latin typeface="Arial"/>
              <a:cs typeface="Arial"/>
              <a:sym typeface="Arial"/>
            </a:endParaRPr>
          </a:p>
          <a:p>
            <a:pPr marL="285750" indent="-107950" algn="just">
              <a:buClr>
                <a:srgbClr val="000000"/>
              </a:buClr>
              <a:buSzPts val="2800"/>
              <a:buFont typeface="Noto Sans Symbols"/>
              <a:buNone/>
            </a:pPr>
            <a:endParaRPr sz="2800" kern="0" dirty="0">
              <a:solidFill>
                <a:srgbClr val="002060"/>
              </a:solidFill>
              <a:ea typeface="Calibri"/>
              <a:cs typeface="Calibri"/>
              <a:sym typeface="Calibri"/>
            </a:endParaRPr>
          </a:p>
          <a:p>
            <a:pPr marL="285750" indent="-285750" algn="just">
              <a:buClr>
                <a:srgbClr val="002060"/>
              </a:buClr>
              <a:buSzPts val="2800"/>
              <a:buFont typeface="Noto Sans Symbols"/>
              <a:buChar char="❑"/>
            </a:pPr>
            <a:r>
              <a:rPr lang="en-US" sz="2800" kern="0" dirty="0">
                <a:solidFill>
                  <a:srgbClr val="002060"/>
                </a:solidFill>
                <a:ea typeface="Calibri"/>
                <a:cs typeface="Calibri"/>
                <a:sym typeface="Calibri"/>
              </a:rPr>
              <a:t>Your customers will take notice and continue to rely on you for transparent, efficient, and quality work.</a:t>
            </a:r>
            <a:endParaRPr sz="1400" kern="0" dirty="0">
              <a:solidFill>
                <a:srgbClr val="000000"/>
              </a:solidFill>
              <a:latin typeface="Arial"/>
              <a:cs typeface="Arial"/>
              <a:sym typeface="Arial"/>
            </a:endParaRPr>
          </a:p>
        </p:txBody>
      </p:sp>
      <p:pic>
        <p:nvPicPr>
          <p:cNvPr id="11" name="Google Shape;270;p14">
            <a:extLst>
              <a:ext uri="{FF2B5EF4-FFF2-40B4-BE49-F238E27FC236}">
                <a16:creationId xmlns:a16="http://schemas.microsoft.com/office/drawing/2014/main" id="{DBDE77CF-A1CA-AC5B-8A62-535003FA3A88}"/>
              </a:ext>
            </a:extLst>
          </p:cNvPr>
          <p:cNvPicPr preferRelativeResize="0"/>
          <p:nvPr/>
        </p:nvPicPr>
        <p:blipFill rotWithShape="1">
          <a:blip r:embed="rId3">
            <a:alphaModFix/>
          </a:blip>
          <a:srcRect/>
          <a:stretch/>
        </p:blipFill>
        <p:spPr>
          <a:xfrm>
            <a:off x="7783427" y="2039997"/>
            <a:ext cx="4289248" cy="3628885"/>
          </a:xfrm>
          <a:prstGeom prst="rect">
            <a:avLst/>
          </a:prstGeom>
          <a:noFill/>
          <a:ln>
            <a:noFill/>
          </a:ln>
        </p:spPr>
      </p:pic>
    </p:spTree>
    <p:extLst>
      <p:ext uri="{BB962C8B-B14F-4D97-AF65-F5344CB8AC3E}">
        <p14:creationId xmlns:p14="http://schemas.microsoft.com/office/powerpoint/2010/main" val="1056747459"/>
      </p:ext>
    </p:extLst>
  </p:cSld>
  <p:clrMapOvr>
    <a:masterClrMapping/>
  </p:clrMapOvr>
  <mc:AlternateContent xmlns:mc="http://schemas.openxmlformats.org/markup-compatibility/2006" xmlns:p14="http://schemas.microsoft.com/office/powerpoint/2010/main">
    <mc:Choice Requires="p14">
      <p:transition spd="slow" p14:dur="2000" advTm="97162"/>
    </mc:Choice>
    <mc:Fallback xmlns="">
      <p:transition spd="slow" advTm="97162"/>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id="{1B7BF760-56F4-C80A-C06B-7C06E3DFB67E}"/>
              </a:ext>
            </a:extLst>
          </p:cNvPr>
          <p:cNvSpPr/>
          <p:nvPr/>
        </p:nvSpPr>
        <p:spPr>
          <a:xfrm>
            <a:off x="2781300" y="617697"/>
            <a:ext cx="6534151" cy="65247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Google Shape;268;p14">
            <a:extLst>
              <a:ext uri="{FF2B5EF4-FFF2-40B4-BE49-F238E27FC236}">
                <a16:creationId xmlns:a16="http://schemas.microsoft.com/office/drawing/2014/main" id="{B449215A-1D3E-B2F9-9CEC-5499DEABE025}"/>
              </a:ext>
            </a:extLst>
          </p:cNvPr>
          <p:cNvSpPr txBox="1"/>
          <p:nvPr/>
        </p:nvSpPr>
        <p:spPr>
          <a:xfrm>
            <a:off x="3087711" y="621528"/>
            <a:ext cx="4977401" cy="534341"/>
          </a:xfrm>
          <a:prstGeom prst="rect">
            <a:avLst/>
          </a:prstGeom>
          <a:noFill/>
          <a:ln>
            <a:noFill/>
          </a:ln>
        </p:spPr>
        <p:txBody>
          <a:bodyPr spcFirstLastPara="1" wrap="square" lIns="91425" tIns="45700" rIns="91425" bIns="45700" anchor="t" anchorCtr="0">
            <a:spAutoFit/>
          </a:bodyPr>
          <a:lstStyle/>
          <a:p>
            <a:pPr algn="ctr">
              <a:buClr>
                <a:srgbClr val="FFFFFF"/>
              </a:buClr>
              <a:buSzPts val="2800"/>
              <a:buFont typeface="Tajawal Medium"/>
              <a:buNone/>
            </a:pPr>
            <a:r>
              <a:rPr lang="en-US" sz="2800" kern="0" dirty="0">
                <a:solidFill>
                  <a:srgbClr val="FFFFFF"/>
                </a:solidFill>
                <a:latin typeface="Tajawal Medium"/>
                <a:ea typeface="Tajawal Medium"/>
                <a:cs typeface="Tajawal Medium"/>
                <a:sym typeface="Tajawal Medium"/>
              </a:rPr>
              <a:t>Quality management</a:t>
            </a:r>
            <a:endParaRPr sz="2800" kern="0" dirty="0">
              <a:solidFill>
                <a:srgbClr val="FF9518"/>
              </a:solidFill>
              <a:latin typeface="Tajawal Medium"/>
              <a:ea typeface="Tajawal Medium"/>
              <a:cs typeface="Tajawal Medium"/>
              <a:sym typeface="Tajawal Medium"/>
            </a:endParaRPr>
          </a:p>
        </p:txBody>
      </p:sp>
      <p:pic>
        <p:nvPicPr>
          <p:cNvPr id="3" name="Google Shape;281;p15">
            <a:extLst>
              <a:ext uri="{FF2B5EF4-FFF2-40B4-BE49-F238E27FC236}">
                <a16:creationId xmlns:a16="http://schemas.microsoft.com/office/drawing/2014/main" id="{D7E7A241-C9D9-CED6-FD1F-E6631383DA88}"/>
              </a:ext>
            </a:extLst>
          </p:cNvPr>
          <p:cNvPicPr preferRelativeResize="0"/>
          <p:nvPr/>
        </p:nvPicPr>
        <p:blipFill rotWithShape="1">
          <a:blip r:embed="rId3">
            <a:alphaModFix/>
          </a:blip>
          <a:srcRect/>
          <a:stretch/>
        </p:blipFill>
        <p:spPr>
          <a:xfrm>
            <a:off x="1196043" y="1594167"/>
            <a:ext cx="9202506" cy="4374472"/>
          </a:xfrm>
          <a:prstGeom prst="rect">
            <a:avLst/>
          </a:prstGeom>
          <a:noFill/>
          <a:ln>
            <a:noFill/>
          </a:ln>
        </p:spPr>
      </p:pic>
    </p:spTree>
    <p:extLst>
      <p:ext uri="{BB962C8B-B14F-4D97-AF65-F5344CB8AC3E}">
        <p14:creationId xmlns:p14="http://schemas.microsoft.com/office/powerpoint/2010/main" val="4088053149"/>
      </p:ext>
    </p:extLst>
  </p:cSld>
  <p:clrMapOvr>
    <a:masterClrMapping/>
  </p:clrMapOvr>
  <mc:AlternateContent xmlns:mc="http://schemas.openxmlformats.org/markup-compatibility/2006" xmlns:p14="http://schemas.microsoft.com/office/powerpoint/2010/main">
    <mc:Choice Requires="p14">
      <p:transition spd="slow" p14:dur="2000" advTm="118864"/>
    </mc:Choice>
    <mc:Fallback xmlns="">
      <p:transition spd="slow" advTm="118864"/>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id="{1B7BF760-56F4-C80A-C06B-7C06E3DFB67E}"/>
              </a:ext>
            </a:extLst>
          </p:cNvPr>
          <p:cNvSpPr/>
          <p:nvPr/>
        </p:nvSpPr>
        <p:spPr>
          <a:xfrm>
            <a:off x="2781300" y="617697"/>
            <a:ext cx="6534151" cy="65247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Google Shape;268;p14">
            <a:extLst>
              <a:ext uri="{FF2B5EF4-FFF2-40B4-BE49-F238E27FC236}">
                <a16:creationId xmlns:a16="http://schemas.microsoft.com/office/drawing/2014/main" id="{B449215A-1D3E-B2F9-9CEC-5499DEABE025}"/>
              </a:ext>
            </a:extLst>
          </p:cNvPr>
          <p:cNvSpPr txBox="1"/>
          <p:nvPr/>
        </p:nvSpPr>
        <p:spPr>
          <a:xfrm>
            <a:off x="3087711" y="621528"/>
            <a:ext cx="4977401" cy="534341"/>
          </a:xfrm>
          <a:prstGeom prst="rect">
            <a:avLst/>
          </a:prstGeom>
          <a:noFill/>
          <a:ln>
            <a:noFill/>
          </a:ln>
        </p:spPr>
        <p:txBody>
          <a:bodyPr spcFirstLastPara="1" wrap="square" lIns="91425" tIns="45700" rIns="91425" bIns="45700" anchor="t" anchorCtr="0">
            <a:spAutoFit/>
          </a:bodyPr>
          <a:lstStyle/>
          <a:p>
            <a:pPr algn="ctr">
              <a:buClr>
                <a:srgbClr val="FFFFFF"/>
              </a:buClr>
              <a:buSzPts val="2800"/>
              <a:buFont typeface="Tajawal Medium"/>
              <a:buNone/>
            </a:pPr>
            <a:r>
              <a:rPr lang="en-US" sz="2800" kern="0" dirty="0">
                <a:solidFill>
                  <a:srgbClr val="FFFFFF"/>
                </a:solidFill>
                <a:latin typeface="Tajawal Medium"/>
                <a:ea typeface="Tajawal Medium"/>
                <a:cs typeface="Tajawal Medium"/>
                <a:sym typeface="Tajawal Medium"/>
              </a:rPr>
              <a:t>Quality management</a:t>
            </a:r>
            <a:endParaRPr sz="2800" kern="0" dirty="0">
              <a:solidFill>
                <a:srgbClr val="FF9518"/>
              </a:solidFill>
              <a:latin typeface="Tajawal Medium"/>
              <a:ea typeface="Tajawal Medium"/>
              <a:cs typeface="Tajawal Medium"/>
              <a:sym typeface="Tajawal Medium"/>
            </a:endParaRPr>
          </a:p>
        </p:txBody>
      </p:sp>
      <p:pic>
        <p:nvPicPr>
          <p:cNvPr id="8" name="Google Shape;294;p16">
            <a:extLst>
              <a:ext uri="{FF2B5EF4-FFF2-40B4-BE49-F238E27FC236}">
                <a16:creationId xmlns:a16="http://schemas.microsoft.com/office/drawing/2014/main" id="{26F2A25A-C566-8317-64A6-438C0486910E}"/>
              </a:ext>
            </a:extLst>
          </p:cNvPr>
          <p:cNvPicPr preferRelativeResize="0"/>
          <p:nvPr/>
        </p:nvPicPr>
        <p:blipFill rotWithShape="1">
          <a:blip r:embed="rId3">
            <a:alphaModFix/>
          </a:blip>
          <a:srcRect/>
          <a:stretch/>
        </p:blipFill>
        <p:spPr>
          <a:xfrm>
            <a:off x="1036041" y="1586463"/>
            <a:ext cx="9080739" cy="3285023"/>
          </a:xfrm>
          <a:prstGeom prst="rect">
            <a:avLst/>
          </a:prstGeom>
          <a:noFill/>
          <a:ln>
            <a:noFill/>
          </a:ln>
        </p:spPr>
      </p:pic>
      <p:sp>
        <p:nvSpPr>
          <p:cNvPr id="10" name="Google Shape;293;p16">
            <a:extLst>
              <a:ext uri="{FF2B5EF4-FFF2-40B4-BE49-F238E27FC236}">
                <a16:creationId xmlns:a16="http://schemas.microsoft.com/office/drawing/2014/main" id="{A4B5F8ED-6D4B-847D-8337-4F0AD196AAB9}"/>
              </a:ext>
            </a:extLst>
          </p:cNvPr>
          <p:cNvSpPr txBox="1"/>
          <p:nvPr/>
        </p:nvSpPr>
        <p:spPr>
          <a:xfrm>
            <a:off x="1036041" y="5271537"/>
            <a:ext cx="8927583" cy="477819"/>
          </a:xfrm>
          <a:prstGeom prst="rect">
            <a:avLst/>
          </a:prstGeom>
          <a:noFill/>
          <a:ln>
            <a:noFill/>
          </a:ln>
        </p:spPr>
        <p:txBody>
          <a:bodyPr spcFirstLastPara="1" wrap="square" lIns="91425" tIns="45700" rIns="91425" bIns="45700" anchor="t" anchorCtr="0">
            <a:spAutoFit/>
          </a:bodyPr>
          <a:lstStyle/>
          <a:p>
            <a:pPr>
              <a:buClr>
                <a:srgbClr val="000000"/>
              </a:buClr>
              <a:buFont typeface="Arial"/>
              <a:buNone/>
            </a:pPr>
            <a:r>
              <a:rPr lang="en-US" sz="2400" u="sng" kern="0" dirty="0">
                <a:solidFill>
                  <a:srgbClr val="000000"/>
                </a:solidFill>
                <a:ea typeface="Calibri"/>
                <a:cs typeface="Calibri"/>
                <a:sym typeface="Calibri"/>
                <a:hlinkClick r:id="rId4">
                  <a:extLst>
                    <a:ext uri="{A12FA001-AC4F-418D-AE19-62706E023703}">
                      <ahyp:hlinkClr xmlns:ahyp="http://schemas.microsoft.com/office/drawing/2018/hyperlinkcolor" val="tx"/>
                    </a:ext>
                  </a:extLst>
                </a:hlinkClick>
              </a:rPr>
              <a:t>http://www.free-management-ebooks.com/dldebk/dlpm-quality.htm</a:t>
            </a:r>
            <a:r>
              <a:rPr lang="en-US" sz="2400" kern="0" dirty="0">
                <a:solidFill>
                  <a:srgbClr val="000000"/>
                </a:solidFill>
                <a:ea typeface="Calibri"/>
                <a:cs typeface="Calibri"/>
                <a:sym typeface="Calibri"/>
              </a:rPr>
              <a:t> </a:t>
            </a:r>
            <a:endParaRPr sz="1400" kern="0" dirty="0">
              <a:solidFill>
                <a:srgbClr val="000000"/>
              </a:solidFill>
              <a:latin typeface="Arial"/>
              <a:cs typeface="Arial"/>
              <a:sym typeface="Arial"/>
            </a:endParaRPr>
          </a:p>
        </p:txBody>
      </p:sp>
    </p:spTree>
    <p:extLst>
      <p:ext uri="{BB962C8B-B14F-4D97-AF65-F5344CB8AC3E}">
        <p14:creationId xmlns:p14="http://schemas.microsoft.com/office/powerpoint/2010/main" val="1197054852"/>
      </p:ext>
    </p:extLst>
  </p:cSld>
  <p:clrMapOvr>
    <a:masterClrMapping/>
  </p:clrMapOvr>
  <mc:AlternateContent xmlns:mc="http://schemas.openxmlformats.org/markup-compatibility/2006" xmlns:p14="http://schemas.microsoft.com/office/powerpoint/2010/main">
    <mc:Choice Requires="p14">
      <p:transition spd="slow" p14:dur="2000" advTm="81598"/>
    </mc:Choice>
    <mc:Fallback xmlns="">
      <p:transition spd="slow" advTm="81598"/>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id="{1B7BF760-56F4-C80A-C06B-7C06E3DFB67E}"/>
              </a:ext>
            </a:extLst>
          </p:cNvPr>
          <p:cNvSpPr/>
          <p:nvPr/>
        </p:nvSpPr>
        <p:spPr>
          <a:xfrm>
            <a:off x="2781300" y="617697"/>
            <a:ext cx="6534151" cy="65247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Google Shape;304;p17">
            <a:extLst>
              <a:ext uri="{FF2B5EF4-FFF2-40B4-BE49-F238E27FC236}">
                <a16:creationId xmlns:a16="http://schemas.microsoft.com/office/drawing/2014/main" id="{9A293B95-A6E8-78AD-1745-ECBCEE7BD2BB}"/>
              </a:ext>
            </a:extLst>
          </p:cNvPr>
          <p:cNvSpPr txBox="1"/>
          <p:nvPr/>
        </p:nvSpPr>
        <p:spPr>
          <a:xfrm>
            <a:off x="2781300" y="632649"/>
            <a:ext cx="6456765" cy="523220"/>
          </a:xfrm>
          <a:prstGeom prst="rect">
            <a:avLst/>
          </a:prstGeom>
          <a:noFill/>
          <a:ln>
            <a:noFill/>
          </a:ln>
        </p:spPr>
        <p:txBody>
          <a:bodyPr spcFirstLastPara="1" wrap="square" lIns="91425" tIns="45700" rIns="91425" bIns="45700" anchor="t" anchorCtr="0">
            <a:spAutoFit/>
          </a:bodyPr>
          <a:lstStyle/>
          <a:p>
            <a:pPr algn="ct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What is project quality management?</a:t>
            </a:r>
            <a:endParaRPr sz="1400" b="1" kern="0" dirty="0">
              <a:solidFill>
                <a:srgbClr val="000000"/>
              </a:solidFill>
              <a:latin typeface="Arial"/>
              <a:cs typeface="Arial"/>
              <a:sym typeface="Arial"/>
            </a:endParaRPr>
          </a:p>
        </p:txBody>
      </p:sp>
      <p:sp>
        <p:nvSpPr>
          <p:cNvPr id="11" name="Google Shape;305;p17">
            <a:extLst>
              <a:ext uri="{FF2B5EF4-FFF2-40B4-BE49-F238E27FC236}">
                <a16:creationId xmlns:a16="http://schemas.microsoft.com/office/drawing/2014/main" id="{409624D0-8FD2-496D-947F-C23AF1A7240E}"/>
              </a:ext>
            </a:extLst>
          </p:cNvPr>
          <p:cNvSpPr txBox="1"/>
          <p:nvPr/>
        </p:nvSpPr>
        <p:spPr>
          <a:xfrm>
            <a:off x="584967" y="1509723"/>
            <a:ext cx="10058400" cy="4832092"/>
          </a:xfrm>
          <a:prstGeom prst="rect">
            <a:avLst/>
          </a:prstGeom>
          <a:noFill/>
          <a:ln>
            <a:noFill/>
          </a:ln>
        </p:spPr>
        <p:txBody>
          <a:bodyPr spcFirstLastPara="1" wrap="square" lIns="91425" tIns="45700" rIns="91425" bIns="45700" anchor="t" anchorCtr="0">
            <a:spAutoFit/>
          </a:bodyPr>
          <a:lstStyle/>
          <a:p>
            <a:pPr marL="285750" indent="-285750" algn="just">
              <a:buClr>
                <a:srgbClr val="000000"/>
              </a:buClr>
              <a:buSzPts val="2800"/>
              <a:buFont typeface="Noto Sans Symbols"/>
              <a:buChar char="❑"/>
            </a:pPr>
            <a:r>
              <a:rPr lang="en-US" sz="2800" kern="0" dirty="0">
                <a:solidFill>
                  <a:srgbClr val="000000"/>
                </a:solidFill>
                <a:ea typeface="Calibri"/>
                <a:cs typeface="Calibri"/>
                <a:sym typeface="Calibri"/>
              </a:rPr>
              <a:t>Project quality management is the process of continually measuring the quality of all activities and taking corrective action until the team achieves the desired quality.</a:t>
            </a:r>
            <a:endParaRPr sz="1400" kern="0" dirty="0">
              <a:solidFill>
                <a:srgbClr val="000000"/>
              </a:solidFill>
              <a:latin typeface="Arial"/>
              <a:cs typeface="Arial"/>
              <a:sym typeface="Arial"/>
            </a:endParaRPr>
          </a:p>
          <a:p>
            <a:pPr marL="285750" indent="-107950" algn="just">
              <a:buClr>
                <a:srgbClr val="000000"/>
              </a:buClr>
              <a:buSzPts val="2800"/>
              <a:buFont typeface="Noto Sans Symbols"/>
              <a:buNone/>
            </a:pPr>
            <a:endParaRPr sz="2800" kern="0" dirty="0">
              <a:solidFill>
                <a:srgbClr val="000000"/>
              </a:solidFill>
              <a:ea typeface="Calibri"/>
              <a:cs typeface="Calibri"/>
              <a:sym typeface="Calibri"/>
            </a:endParaRPr>
          </a:p>
          <a:p>
            <a:pPr marL="285750" indent="-285750" algn="just">
              <a:buClr>
                <a:srgbClr val="0070C0"/>
              </a:buClr>
              <a:buSzPts val="2800"/>
              <a:buFont typeface="Noto Sans Symbols"/>
              <a:buChar char="❑"/>
            </a:pPr>
            <a:r>
              <a:rPr lang="en-US" sz="2800" b="1" kern="0" dirty="0">
                <a:solidFill>
                  <a:srgbClr val="0070C0"/>
                </a:solidFill>
                <a:ea typeface="Calibri"/>
                <a:cs typeface="Calibri"/>
                <a:sym typeface="Calibri"/>
              </a:rPr>
              <a:t>Quality management processes help to:</a:t>
            </a:r>
            <a:endParaRPr sz="1400" kern="0" dirty="0">
              <a:solidFill>
                <a:srgbClr val="000000"/>
              </a:solidFill>
              <a:latin typeface="Arial"/>
              <a:cs typeface="Arial"/>
              <a:sym typeface="Arial"/>
            </a:endParaRPr>
          </a:p>
          <a:p>
            <a:pPr marL="457200" indent="-457200" algn="just">
              <a:buClr>
                <a:srgbClr val="000000"/>
              </a:buClr>
              <a:buSzPts val="2800"/>
              <a:buFont typeface="Noto Sans Symbols"/>
              <a:buChar char="✔"/>
            </a:pPr>
            <a:r>
              <a:rPr lang="en-US" sz="2800" kern="0" dirty="0">
                <a:solidFill>
                  <a:srgbClr val="000000"/>
                </a:solidFill>
                <a:ea typeface="Calibri"/>
                <a:cs typeface="Calibri"/>
                <a:sym typeface="Calibri"/>
              </a:rPr>
              <a:t>Control the cost of a project</a:t>
            </a:r>
            <a:endParaRPr sz="1400" kern="0" dirty="0">
              <a:solidFill>
                <a:srgbClr val="000000"/>
              </a:solidFill>
              <a:latin typeface="Arial"/>
              <a:cs typeface="Arial"/>
              <a:sym typeface="Arial"/>
            </a:endParaRPr>
          </a:p>
          <a:p>
            <a:pPr marL="457200" indent="-457200" algn="just">
              <a:buClr>
                <a:srgbClr val="000000"/>
              </a:buClr>
              <a:buSzPts val="2800"/>
              <a:buFont typeface="Noto Sans Symbols"/>
              <a:buChar char="✔"/>
            </a:pPr>
            <a:r>
              <a:rPr lang="en-US" sz="2800" kern="0" dirty="0">
                <a:solidFill>
                  <a:srgbClr val="000000"/>
                </a:solidFill>
                <a:ea typeface="Calibri"/>
                <a:cs typeface="Calibri"/>
                <a:sym typeface="Calibri"/>
              </a:rPr>
              <a:t>Establish standards to aim for</a:t>
            </a:r>
            <a:endParaRPr sz="1400" kern="0" dirty="0">
              <a:solidFill>
                <a:srgbClr val="000000"/>
              </a:solidFill>
              <a:latin typeface="Arial"/>
              <a:cs typeface="Arial"/>
              <a:sym typeface="Arial"/>
            </a:endParaRPr>
          </a:p>
          <a:p>
            <a:pPr marL="457200" indent="-457200" algn="just">
              <a:buClr>
                <a:srgbClr val="000000"/>
              </a:buClr>
              <a:buSzPts val="2800"/>
              <a:buFont typeface="Noto Sans Symbols"/>
              <a:buChar char="✔"/>
            </a:pPr>
            <a:r>
              <a:rPr lang="en-US" sz="2800" kern="0" dirty="0">
                <a:solidFill>
                  <a:srgbClr val="000000"/>
                </a:solidFill>
                <a:ea typeface="Calibri"/>
                <a:cs typeface="Calibri"/>
                <a:sym typeface="Calibri"/>
              </a:rPr>
              <a:t>Determine steps to achieve standards</a:t>
            </a:r>
            <a:endParaRPr sz="1400" kern="0" dirty="0">
              <a:solidFill>
                <a:srgbClr val="000000"/>
              </a:solidFill>
              <a:latin typeface="Arial"/>
              <a:cs typeface="Arial"/>
              <a:sym typeface="Arial"/>
            </a:endParaRPr>
          </a:p>
          <a:p>
            <a:pPr marL="457200" indent="-279400" algn="just">
              <a:buClr>
                <a:srgbClr val="000000"/>
              </a:buClr>
              <a:buSzPts val="2800"/>
              <a:buFont typeface="Noto Sans Symbols"/>
              <a:buNone/>
            </a:pPr>
            <a:endParaRPr sz="2800" kern="0" dirty="0">
              <a:solidFill>
                <a:srgbClr val="000000"/>
              </a:solidFill>
              <a:ea typeface="Calibri"/>
              <a:cs typeface="Calibri"/>
              <a:sym typeface="Calibri"/>
            </a:endParaRPr>
          </a:p>
          <a:p>
            <a:pPr marL="285750" indent="-285750" algn="just">
              <a:buClr>
                <a:srgbClr val="000000"/>
              </a:buClr>
              <a:buSzPts val="2800"/>
              <a:buFont typeface="Noto Sans Symbols"/>
              <a:buChar char="❑"/>
            </a:pPr>
            <a:r>
              <a:rPr lang="en-US" sz="2800" kern="0" dirty="0">
                <a:solidFill>
                  <a:srgbClr val="000000"/>
                </a:solidFill>
                <a:ea typeface="Calibri"/>
                <a:cs typeface="Calibri"/>
                <a:sym typeface="Calibri"/>
              </a:rPr>
              <a:t>Effective quality management of a project also lowers the risk of product failure or unsatisfied clients.</a:t>
            </a:r>
            <a:endParaRPr sz="1400" kern="0" dirty="0">
              <a:solidFill>
                <a:srgbClr val="000000"/>
              </a:solidFill>
              <a:latin typeface="Arial"/>
              <a:cs typeface="Arial"/>
              <a:sym typeface="Arial"/>
            </a:endParaRPr>
          </a:p>
        </p:txBody>
      </p:sp>
    </p:spTree>
    <p:extLst>
      <p:ext uri="{BB962C8B-B14F-4D97-AF65-F5344CB8AC3E}">
        <p14:creationId xmlns:p14="http://schemas.microsoft.com/office/powerpoint/2010/main" val="394493895"/>
      </p:ext>
    </p:extLst>
  </p:cSld>
  <p:clrMapOvr>
    <a:masterClrMapping/>
  </p:clrMapOvr>
  <mc:AlternateContent xmlns:mc="http://schemas.openxmlformats.org/markup-compatibility/2006" xmlns:p14="http://schemas.microsoft.com/office/powerpoint/2010/main">
    <mc:Choice Requires="p14">
      <p:transition spd="slow" p14:dur="2000" advTm="114797"/>
    </mc:Choice>
    <mc:Fallback xmlns="">
      <p:transition spd="slow" advTm="114797"/>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id="{1B7BF760-56F4-C80A-C06B-7C06E3DFB67E}"/>
              </a:ext>
            </a:extLst>
          </p:cNvPr>
          <p:cNvSpPr/>
          <p:nvPr/>
        </p:nvSpPr>
        <p:spPr>
          <a:xfrm>
            <a:off x="2781300" y="617697"/>
            <a:ext cx="6534151" cy="65247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8" name="Google Shape;317;p18">
            <a:extLst>
              <a:ext uri="{FF2B5EF4-FFF2-40B4-BE49-F238E27FC236}">
                <a16:creationId xmlns:a16="http://schemas.microsoft.com/office/drawing/2014/main" id="{EACCC574-950A-6217-779B-2ECCA7D9F54B}"/>
              </a:ext>
            </a:extLst>
          </p:cNvPr>
          <p:cNvSpPr txBox="1"/>
          <p:nvPr/>
        </p:nvSpPr>
        <p:spPr>
          <a:xfrm>
            <a:off x="119325" y="1666763"/>
            <a:ext cx="6731068" cy="4154984"/>
          </a:xfrm>
          <a:prstGeom prst="rect">
            <a:avLst/>
          </a:prstGeom>
          <a:noFill/>
          <a:ln>
            <a:noFill/>
          </a:ln>
        </p:spPr>
        <p:txBody>
          <a:bodyPr spcFirstLastPara="1" wrap="square" lIns="91425" tIns="45700" rIns="91425" bIns="45700" anchor="t" anchorCtr="0">
            <a:spAutoFit/>
          </a:bodyPr>
          <a:lstStyle/>
          <a:p>
            <a:pPr marL="285750" indent="-285750" algn="just">
              <a:buClr>
                <a:srgbClr val="000000"/>
              </a:buClr>
              <a:buSzPts val="2400"/>
              <a:buFont typeface="Noto Sans Symbols"/>
              <a:buChar char="❑"/>
            </a:pPr>
            <a:r>
              <a:rPr lang="en-US" sz="2400" kern="0" dirty="0">
                <a:solidFill>
                  <a:srgbClr val="000000"/>
                </a:solidFill>
                <a:ea typeface="Calibri"/>
                <a:cs typeface="Calibri"/>
                <a:sym typeface="Calibri"/>
              </a:rPr>
              <a:t>Measuring quality may seem like something you can’t do until after the project is complete. </a:t>
            </a:r>
            <a:endParaRPr sz="1400" kern="0" dirty="0">
              <a:solidFill>
                <a:srgbClr val="000000"/>
              </a:solidFill>
              <a:latin typeface="Arial"/>
              <a:cs typeface="Arial"/>
              <a:sym typeface="Arial"/>
            </a:endParaRPr>
          </a:p>
          <a:p>
            <a:pPr marL="285750" indent="-133350" algn="just">
              <a:buClr>
                <a:srgbClr val="000000"/>
              </a:buClr>
              <a:buSzPts val="2400"/>
              <a:buFont typeface="Noto Sans Symbols"/>
              <a:buNone/>
            </a:pPr>
            <a:endParaRPr sz="2400" kern="0" dirty="0">
              <a:solidFill>
                <a:srgbClr val="000000"/>
              </a:solidFill>
              <a:ea typeface="Calibri"/>
              <a:cs typeface="Calibri"/>
              <a:sym typeface="Calibri"/>
            </a:endParaRPr>
          </a:p>
          <a:p>
            <a:pPr marL="285750" indent="-285750" algn="just">
              <a:buClr>
                <a:srgbClr val="000000"/>
              </a:buClr>
              <a:buSzPts val="2400"/>
              <a:buFont typeface="Noto Sans Symbols"/>
              <a:buChar char="❑"/>
            </a:pPr>
            <a:r>
              <a:rPr lang="en-US" sz="2400" kern="0" dirty="0">
                <a:solidFill>
                  <a:srgbClr val="000000"/>
                </a:solidFill>
                <a:ea typeface="Calibri"/>
                <a:cs typeface="Calibri"/>
                <a:sym typeface="Calibri"/>
              </a:rPr>
              <a:t>However, project quality management should be planned from the beginning and monitored throughout with </a:t>
            </a:r>
            <a:r>
              <a:rPr lang="en-US" sz="2400" kern="0" dirty="0">
                <a:solidFill>
                  <a:srgbClr val="0070C0"/>
                </a:solidFill>
                <a:ea typeface="Calibri"/>
                <a:cs typeface="Calibri"/>
                <a:sym typeface="Calibri"/>
              </a:rPr>
              <a:t>these three quality management processes:</a:t>
            </a:r>
            <a:endParaRPr sz="1400" kern="0" dirty="0">
              <a:solidFill>
                <a:srgbClr val="000000"/>
              </a:solidFill>
              <a:latin typeface="Arial"/>
              <a:cs typeface="Arial"/>
              <a:sym typeface="Arial"/>
            </a:endParaRPr>
          </a:p>
          <a:p>
            <a:pPr marL="285750" indent="-133350" algn="just">
              <a:buClr>
                <a:srgbClr val="000000"/>
              </a:buClr>
              <a:buSzPts val="2400"/>
              <a:buFont typeface="Noto Sans Symbols"/>
              <a:buNone/>
            </a:pPr>
            <a:endParaRPr sz="2400" kern="0" dirty="0">
              <a:solidFill>
                <a:srgbClr val="000000"/>
              </a:solidFill>
              <a:ea typeface="Calibri"/>
              <a:cs typeface="Calibri"/>
              <a:sym typeface="Calibri"/>
            </a:endParaRPr>
          </a:p>
          <a:p>
            <a:pPr marL="514350" indent="-514350" algn="just">
              <a:buClr>
                <a:srgbClr val="000000"/>
              </a:buClr>
              <a:buSzPts val="2400"/>
              <a:buFont typeface="Calibri"/>
              <a:buAutoNum type="arabicPeriod"/>
            </a:pPr>
            <a:r>
              <a:rPr lang="en-US" sz="2400" kern="0" dirty="0">
                <a:solidFill>
                  <a:srgbClr val="000000"/>
                </a:solidFill>
                <a:ea typeface="Calibri"/>
                <a:cs typeface="Calibri"/>
                <a:sym typeface="Calibri"/>
              </a:rPr>
              <a:t>Quality planning</a:t>
            </a:r>
            <a:endParaRPr sz="1400" kern="0" dirty="0">
              <a:solidFill>
                <a:srgbClr val="000000"/>
              </a:solidFill>
              <a:latin typeface="Arial"/>
              <a:cs typeface="Arial"/>
              <a:sym typeface="Arial"/>
            </a:endParaRPr>
          </a:p>
          <a:p>
            <a:pPr marL="514350" indent="-514350" algn="just">
              <a:buClr>
                <a:srgbClr val="000000"/>
              </a:buClr>
              <a:buSzPts val="2400"/>
              <a:buFont typeface="Calibri"/>
              <a:buAutoNum type="arabicPeriod"/>
            </a:pPr>
            <a:r>
              <a:rPr lang="en-US" sz="2400" kern="0" dirty="0">
                <a:solidFill>
                  <a:srgbClr val="000000"/>
                </a:solidFill>
                <a:ea typeface="Calibri"/>
                <a:cs typeface="Calibri"/>
                <a:sym typeface="Calibri"/>
              </a:rPr>
              <a:t>Quality assurance</a:t>
            </a:r>
            <a:endParaRPr sz="1400" kern="0" dirty="0">
              <a:solidFill>
                <a:srgbClr val="000000"/>
              </a:solidFill>
              <a:latin typeface="Arial"/>
              <a:cs typeface="Arial"/>
              <a:sym typeface="Arial"/>
            </a:endParaRPr>
          </a:p>
          <a:p>
            <a:pPr marL="514350" indent="-514350" algn="just">
              <a:buClr>
                <a:srgbClr val="000000"/>
              </a:buClr>
              <a:buSzPts val="2400"/>
              <a:buFont typeface="Calibri"/>
              <a:buAutoNum type="arabicPeriod"/>
            </a:pPr>
            <a:r>
              <a:rPr lang="en-US" sz="2400" kern="0" dirty="0">
                <a:solidFill>
                  <a:srgbClr val="000000"/>
                </a:solidFill>
                <a:ea typeface="Calibri"/>
                <a:cs typeface="Calibri"/>
                <a:sym typeface="Calibri"/>
              </a:rPr>
              <a:t>Quality control</a:t>
            </a:r>
            <a:endParaRPr sz="1400" kern="0" dirty="0">
              <a:solidFill>
                <a:srgbClr val="000000"/>
              </a:solidFill>
              <a:latin typeface="Arial"/>
              <a:cs typeface="Arial"/>
              <a:sym typeface="Arial"/>
            </a:endParaRPr>
          </a:p>
        </p:txBody>
      </p:sp>
      <p:pic>
        <p:nvPicPr>
          <p:cNvPr id="9" name="Google Shape;318;p18">
            <a:extLst>
              <a:ext uri="{FF2B5EF4-FFF2-40B4-BE49-F238E27FC236}">
                <a16:creationId xmlns:a16="http://schemas.microsoft.com/office/drawing/2014/main" id="{9346A72C-142C-3622-9619-883DF0D1E546}"/>
              </a:ext>
            </a:extLst>
          </p:cNvPr>
          <p:cNvPicPr preferRelativeResize="0"/>
          <p:nvPr/>
        </p:nvPicPr>
        <p:blipFill rotWithShape="1">
          <a:blip r:embed="rId3">
            <a:alphaModFix/>
          </a:blip>
          <a:srcRect/>
          <a:stretch/>
        </p:blipFill>
        <p:spPr>
          <a:xfrm>
            <a:off x="6850394" y="1509724"/>
            <a:ext cx="5222282" cy="4328368"/>
          </a:xfrm>
          <a:prstGeom prst="rect">
            <a:avLst/>
          </a:prstGeom>
          <a:noFill/>
          <a:ln>
            <a:noFill/>
          </a:ln>
        </p:spPr>
      </p:pic>
      <p:sp>
        <p:nvSpPr>
          <p:cNvPr id="10" name="Google Shape;316;p18">
            <a:extLst>
              <a:ext uri="{FF2B5EF4-FFF2-40B4-BE49-F238E27FC236}">
                <a16:creationId xmlns:a16="http://schemas.microsoft.com/office/drawing/2014/main" id="{5B3E365A-4BAF-F99E-D8A5-4F2715A0322B}"/>
              </a:ext>
            </a:extLst>
          </p:cNvPr>
          <p:cNvSpPr txBox="1"/>
          <p:nvPr/>
        </p:nvSpPr>
        <p:spPr>
          <a:xfrm>
            <a:off x="2697186" y="611691"/>
            <a:ext cx="6330462" cy="523220"/>
          </a:xfrm>
          <a:prstGeom prst="rect">
            <a:avLst/>
          </a:prstGeom>
          <a:noFill/>
          <a:ln>
            <a:noFill/>
          </a:ln>
        </p:spPr>
        <p:txBody>
          <a:bodyPr spcFirstLastPara="1" wrap="square" lIns="91425" tIns="45700" rIns="91425" bIns="45700" anchor="t" anchorCtr="0">
            <a:spAutoFit/>
          </a:bodyPr>
          <a:lstStyle/>
          <a:p>
            <a:pPr algn="ctr">
              <a:buClr>
                <a:srgbClr val="FFFFFF"/>
              </a:buClr>
              <a:buSzPts val="2800"/>
              <a:buFont typeface="Tajawal Medium"/>
              <a:buNone/>
            </a:pPr>
            <a:r>
              <a:rPr lang="en-US" sz="2800" kern="0" dirty="0">
                <a:solidFill>
                  <a:srgbClr val="FFFFFF"/>
                </a:solidFill>
                <a:latin typeface="Tajawal Medium"/>
                <a:ea typeface="Tajawal Medium"/>
                <a:cs typeface="Tajawal Medium"/>
                <a:sym typeface="Tajawal Medium"/>
              </a:rPr>
              <a:t>Project quality management plan</a:t>
            </a:r>
            <a:endParaRPr sz="1400" kern="0" dirty="0">
              <a:solidFill>
                <a:srgbClr val="000000"/>
              </a:solidFill>
              <a:latin typeface="Arial"/>
              <a:cs typeface="Arial"/>
              <a:sym typeface="Arial"/>
            </a:endParaRPr>
          </a:p>
        </p:txBody>
      </p:sp>
    </p:spTree>
    <p:extLst>
      <p:ext uri="{BB962C8B-B14F-4D97-AF65-F5344CB8AC3E}">
        <p14:creationId xmlns:p14="http://schemas.microsoft.com/office/powerpoint/2010/main" val="116993956"/>
      </p:ext>
    </p:extLst>
  </p:cSld>
  <p:clrMapOvr>
    <a:masterClrMapping/>
  </p:clrMapOvr>
  <mc:AlternateContent xmlns:mc="http://schemas.openxmlformats.org/markup-compatibility/2006" xmlns:p14="http://schemas.microsoft.com/office/powerpoint/2010/main">
    <mc:Choice Requires="p14">
      <p:transition spd="slow" p14:dur="2000" advTm="123893"/>
    </mc:Choice>
    <mc:Fallback xmlns="">
      <p:transition spd="slow" advTm="123893"/>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id="{1B7BF760-56F4-C80A-C06B-7C06E3DFB67E}"/>
              </a:ext>
            </a:extLst>
          </p:cNvPr>
          <p:cNvSpPr/>
          <p:nvPr/>
        </p:nvSpPr>
        <p:spPr>
          <a:xfrm>
            <a:off x="2781300" y="617697"/>
            <a:ext cx="6534151" cy="65247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0" name="Google Shape;316;p18">
            <a:extLst>
              <a:ext uri="{FF2B5EF4-FFF2-40B4-BE49-F238E27FC236}">
                <a16:creationId xmlns:a16="http://schemas.microsoft.com/office/drawing/2014/main" id="{5B3E365A-4BAF-F99E-D8A5-4F2715A0322B}"/>
              </a:ext>
            </a:extLst>
          </p:cNvPr>
          <p:cNvSpPr txBox="1"/>
          <p:nvPr/>
        </p:nvSpPr>
        <p:spPr>
          <a:xfrm>
            <a:off x="2697186" y="611691"/>
            <a:ext cx="6330462" cy="523220"/>
          </a:xfrm>
          <a:prstGeom prst="rect">
            <a:avLst/>
          </a:prstGeom>
          <a:noFill/>
          <a:ln>
            <a:noFill/>
          </a:ln>
        </p:spPr>
        <p:txBody>
          <a:bodyPr spcFirstLastPara="1" wrap="square" lIns="91425" tIns="45700" rIns="91425" bIns="45700" anchor="t" anchorCtr="0">
            <a:spAutoFit/>
          </a:bodyPr>
          <a:lstStyle/>
          <a:p>
            <a:pPr algn="ctr">
              <a:buClr>
                <a:srgbClr val="FFFFFF"/>
              </a:buClr>
              <a:buSzPts val="2800"/>
              <a:buFont typeface="Tajawal Medium"/>
              <a:buNone/>
            </a:pPr>
            <a:r>
              <a:rPr lang="en-US" sz="2800" kern="0" dirty="0">
                <a:solidFill>
                  <a:srgbClr val="FFFFFF"/>
                </a:solidFill>
                <a:latin typeface="Tajawal Medium"/>
                <a:ea typeface="Tajawal Medium"/>
                <a:cs typeface="Tajawal Medium"/>
                <a:sym typeface="Tajawal Medium"/>
              </a:rPr>
              <a:t>Project quality management plan</a:t>
            </a:r>
            <a:endParaRPr sz="1400" kern="0" dirty="0">
              <a:solidFill>
                <a:srgbClr val="000000"/>
              </a:solidFill>
              <a:latin typeface="Arial"/>
              <a:cs typeface="Arial"/>
              <a:sym typeface="Arial"/>
            </a:endParaRPr>
          </a:p>
        </p:txBody>
      </p:sp>
      <p:pic>
        <p:nvPicPr>
          <p:cNvPr id="3" name="Google Shape;323;p19">
            <a:extLst>
              <a:ext uri="{FF2B5EF4-FFF2-40B4-BE49-F238E27FC236}">
                <a16:creationId xmlns:a16="http://schemas.microsoft.com/office/drawing/2014/main" id="{2A49FD19-4DA6-49F4-7B21-10EDF5FC6348}"/>
              </a:ext>
            </a:extLst>
          </p:cNvPr>
          <p:cNvPicPr preferRelativeResize="0"/>
          <p:nvPr/>
        </p:nvPicPr>
        <p:blipFill rotWithShape="1">
          <a:blip r:embed="rId3">
            <a:alphaModFix/>
          </a:blip>
          <a:srcRect/>
          <a:stretch/>
        </p:blipFill>
        <p:spPr>
          <a:xfrm>
            <a:off x="2161955" y="1586865"/>
            <a:ext cx="7088041" cy="4064260"/>
          </a:xfrm>
          <a:prstGeom prst="rect">
            <a:avLst/>
          </a:prstGeom>
          <a:noFill/>
          <a:ln>
            <a:noFill/>
          </a:ln>
        </p:spPr>
      </p:pic>
      <p:sp>
        <p:nvSpPr>
          <p:cNvPr id="11" name="Google Shape;326;p19">
            <a:extLst>
              <a:ext uri="{FF2B5EF4-FFF2-40B4-BE49-F238E27FC236}">
                <a16:creationId xmlns:a16="http://schemas.microsoft.com/office/drawing/2014/main" id="{1F35D642-8951-0601-6922-26FF3212714A}"/>
              </a:ext>
            </a:extLst>
          </p:cNvPr>
          <p:cNvSpPr txBox="1"/>
          <p:nvPr/>
        </p:nvSpPr>
        <p:spPr>
          <a:xfrm>
            <a:off x="1003144" y="5903816"/>
            <a:ext cx="8927583" cy="477819"/>
          </a:xfrm>
          <a:prstGeom prst="rect">
            <a:avLst/>
          </a:prstGeom>
          <a:noFill/>
          <a:ln>
            <a:noFill/>
          </a:ln>
        </p:spPr>
        <p:txBody>
          <a:bodyPr spcFirstLastPara="1" wrap="square" lIns="91425" tIns="45700" rIns="91425" bIns="45700" anchor="t" anchorCtr="0">
            <a:spAutoFit/>
          </a:bodyPr>
          <a:lstStyle/>
          <a:p>
            <a:pPr>
              <a:buClr>
                <a:srgbClr val="000000"/>
              </a:buClr>
              <a:buFont typeface="Arial"/>
              <a:buNone/>
            </a:pPr>
            <a:r>
              <a:rPr lang="en-US" sz="2400" u="sng" kern="0" dirty="0">
                <a:solidFill>
                  <a:srgbClr val="000000"/>
                </a:solidFill>
                <a:ea typeface="Calibri"/>
                <a:cs typeface="Calibri"/>
                <a:sym typeface="Calibri"/>
                <a:hlinkClick r:id="rId4">
                  <a:extLst>
                    <a:ext uri="{A12FA001-AC4F-418D-AE19-62706E023703}">
                      <ahyp:hlinkClr xmlns:ahyp="http://schemas.microsoft.com/office/drawing/2018/hyperlinkcolor" val="tx"/>
                    </a:ext>
                  </a:extLst>
                </a:hlinkClick>
              </a:rPr>
              <a:t>http://www.free-management-ebooks.com/dldebk/dlpm-quality.htm</a:t>
            </a:r>
            <a:r>
              <a:rPr lang="en-US" sz="2400" kern="0" dirty="0">
                <a:solidFill>
                  <a:srgbClr val="000000"/>
                </a:solidFill>
                <a:ea typeface="Calibri"/>
                <a:cs typeface="Calibri"/>
                <a:sym typeface="Calibri"/>
              </a:rPr>
              <a:t> </a:t>
            </a:r>
            <a:endParaRPr sz="1400" kern="0" dirty="0">
              <a:solidFill>
                <a:srgbClr val="000000"/>
              </a:solidFill>
              <a:latin typeface="Arial"/>
              <a:cs typeface="Arial"/>
              <a:sym typeface="Arial"/>
            </a:endParaRPr>
          </a:p>
        </p:txBody>
      </p:sp>
    </p:spTree>
    <p:extLst>
      <p:ext uri="{BB962C8B-B14F-4D97-AF65-F5344CB8AC3E}">
        <p14:creationId xmlns:p14="http://schemas.microsoft.com/office/powerpoint/2010/main" val="1180482180"/>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id="{1B7BF760-56F4-C80A-C06B-7C06E3DFB67E}"/>
              </a:ext>
            </a:extLst>
          </p:cNvPr>
          <p:cNvSpPr/>
          <p:nvPr/>
        </p:nvSpPr>
        <p:spPr>
          <a:xfrm>
            <a:off x="2781300" y="617697"/>
            <a:ext cx="6534151" cy="65247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8" name="Google Shape;336;p20">
            <a:extLst>
              <a:ext uri="{FF2B5EF4-FFF2-40B4-BE49-F238E27FC236}">
                <a16:creationId xmlns:a16="http://schemas.microsoft.com/office/drawing/2014/main" id="{D287DE43-FB10-450F-51A7-CF973C069410}"/>
              </a:ext>
            </a:extLst>
          </p:cNvPr>
          <p:cNvSpPr txBox="1"/>
          <p:nvPr/>
        </p:nvSpPr>
        <p:spPr>
          <a:xfrm>
            <a:off x="3096693" y="621528"/>
            <a:ext cx="4977401" cy="534341"/>
          </a:xfrm>
          <a:prstGeom prst="rect">
            <a:avLst/>
          </a:prstGeom>
          <a:noFill/>
          <a:ln>
            <a:noFill/>
          </a:ln>
        </p:spPr>
        <p:txBody>
          <a:bodyPr spcFirstLastPara="1" wrap="square" lIns="91425" tIns="45700" rIns="91425" bIns="45700" anchor="t" anchorCtr="0">
            <a:spAutoFit/>
          </a:bodyPr>
          <a:lstStyle/>
          <a:p>
            <a:pPr algn="ctr">
              <a:buClr>
                <a:srgbClr val="FFFFFF"/>
              </a:buClr>
              <a:buSzPts val="2800"/>
              <a:buFont typeface="Tajawal Medium"/>
              <a:buNone/>
            </a:pPr>
            <a:r>
              <a:rPr lang="en-US" sz="2800" kern="0" dirty="0">
                <a:solidFill>
                  <a:srgbClr val="FFFFFF"/>
                </a:solidFill>
                <a:latin typeface="Tajawal Medium"/>
                <a:ea typeface="Tajawal Medium"/>
                <a:cs typeface="Tajawal Medium"/>
                <a:sym typeface="Tajawal Medium"/>
              </a:rPr>
              <a:t>Quality planning</a:t>
            </a:r>
            <a:endParaRPr sz="1400" kern="0" dirty="0">
              <a:solidFill>
                <a:srgbClr val="000000"/>
              </a:solidFill>
              <a:latin typeface="Arial"/>
              <a:cs typeface="Arial"/>
              <a:sym typeface="Arial"/>
            </a:endParaRPr>
          </a:p>
        </p:txBody>
      </p:sp>
      <p:sp>
        <p:nvSpPr>
          <p:cNvPr id="9" name="Google Shape;337;p20">
            <a:extLst>
              <a:ext uri="{FF2B5EF4-FFF2-40B4-BE49-F238E27FC236}">
                <a16:creationId xmlns:a16="http://schemas.microsoft.com/office/drawing/2014/main" id="{8A9D81BC-410F-10F8-7E2B-406BB9F5DDAB}"/>
              </a:ext>
            </a:extLst>
          </p:cNvPr>
          <p:cNvSpPr txBox="1"/>
          <p:nvPr/>
        </p:nvSpPr>
        <p:spPr>
          <a:xfrm>
            <a:off x="180431" y="1900464"/>
            <a:ext cx="11326727" cy="4401205"/>
          </a:xfrm>
          <a:prstGeom prst="rect">
            <a:avLst/>
          </a:prstGeom>
          <a:noFill/>
          <a:ln>
            <a:noFill/>
          </a:ln>
        </p:spPr>
        <p:txBody>
          <a:bodyPr spcFirstLastPara="1" wrap="square" lIns="91425" tIns="45700" rIns="91425" bIns="45700" anchor="t" anchorCtr="0">
            <a:spAutoFit/>
          </a:bodyPr>
          <a:lstStyle/>
          <a:p>
            <a:pPr marL="285750" indent="-285750" algn="just">
              <a:buClr>
                <a:srgbClr val="002060"/>
              </a:buClr>
              <a:buSzPts val="2800"/>
              <a:buFont typeface="Noto Sans Symbols"/>
              <a:buChar char="❑"/>
            </a:pPr>
            <a:r>
              <a:rPr lang="en-US" sz="2800" kern="0" dirty="0">
                <a:solidFill>
                  <a:srgbClr val="002060"/>
                </a:solidFill>
                <a:ea typeface="Calibri"/>
                <a:cs typeface="Calibri"/>
                <a:sym typeface="Calibri"/>
              </a:rPr>
              <a:t>A good quality management plan starts with a clear definition of the goal of the project. </a:t>
            </a:r>
            <a:endParaRPr sz="1400" kern="0" dirty="0">
              <a:solidFill>
                <a:srgbClr val="000000"/>
              </a:solidFill>
              <a:latin typeface="Arial"/>
              <a:cs typeface="Arial"/>
              <a:sym typeface="Arial"/>
            </a:endParaRPr>
          </a:p>
          <a:p>
            <a:pPr marL="285750" indent="-285750" algn="just">
              <a:buClr>
                <a:srgbClr val="002060"/>
              </a:buClr>
              <a:buSzPts val="2800"/>
              <a:buFont typeface="Noto Sans Symbols"/>
              <a:buChar char="❑"/>
            </a:pPr>
            <a:r>
              <a:rPr lang="en-US" sz="2800" kern="0" dirty="0">
                <a:solidFill>
                  <a:srgbClr val="002060"/>
                </a:solidFill>
                <a:ea typeface="Calibri"/>
                <a:cs typeface="Calibri"/>
                <a:sym typeface="Calibri"/>
              </a:rPr>
              <a:t>First, be clear on what the product or deliverable is supposed to accomplish. Then, ask yourself:</a:t>
            </a:r>
            <a:endParaRPr sz="1400" kern="0" dirty="0">
              <a:solidFill>
                <a:srgbClr val="000000"/>
              </a:solidFill>
              <a:latin typeface="Arial"/>
              <a:cs typeface="Arial"/>
              <a:sym typeface="Arial"/>
            </a:endParaRPr>
          </a:p>
          <a:p>
            <a:pPr marL="285750" indent="-107950" algn="just">
              <a:buClr>
                <a:srgbClr val="000000"/>
              </a:buClr>
              <a:buSzPts val="2800"/>
              <a:buFont typeface="Noto Sans Symbols"/>
              <a:buNone/>
            </a:pPr>
            <a:endParaRPr sz="2800" kern="0" dirty="0">
              <a:solidFill>
                <a:srgbClr val="002060"/>
              </a:solidFill>
              <a:ea typeface="Calibri"/>
              <a:cs typeface="Calibri"/>
              <a:sym typeface="Calibri"/>
            </a:endParaRPr>
          </a:p>
          <a:p>
            <a:pPr marL="457200" indent="-457200" algn="just">
              <a:buClr>
                <a:srgbClr val="002060"/>
              </a:buClr>
              <a:buSzPts val="2800"/>
              <a:buFont typeface="Arial"/>
              <a:buChar char="•"/>
            </a:pPr>
            <a:r>
              <a:rPr lang="en-US" sz="2800" kern="0" dirty="0">
                <a:solidFill>
                  <a:srgbClr val="002060"/>
                </a:solidFill>
                <a:ea typeface="Calibri"/>
                <a:cs typeface="Calibri"/>
                <a:sym typeface="Calibri"/>
              </a:rPr>
              <a:t>What does it look like?</a:t>
            </a:r>
            <a:endParaRPr sz="1400" kern="0" dirty="0">
              <a:solidFill>
                <a:srgbClr val="000000"/>
              </a:solidFill>
              <a:latin typeface="Arial"/>
              <a:cs typeface="Arial"/>
              <a:sym typeface="Arial"/>
            </a:endParaRPr>
          </a:p>
          <a:p>
            <a:pPr marL="457200" indent="-457200" algn="just">
              <a:buClr>
                <a:srgbClr val="002060"/>
              </a:buClr>
              <a:buSzPts val="2800"/>
              <a:buFont typeface="Arial"/>
              <a:buChar char="•"/>
            </a:pPr>
            <a:r>
              <a:rPr lang="en-US" sz="2800" kern="0" dirty="0">
                <a:solidFill>
                  <a:srgbClr val="002060"/>
                </a:solidFill>
                <a:ea typeface="Calibri"/>
                <a:cs typeface="Calibri"/>
                <a:sym typeface="Calibri"/>
              </a:rPr>
              <a:t>What is it supposed to do?</a:t>
            </a:r>
            <a:endParaRPr sz="1400" kern="0" dirty="0">
              <a:solidFill>
                <a:srgbClr val="000000"/>
              </a:solidFill>
              <a:latin typeface="Arial"/>
              <a:cs typeface="Arial"/>
              <a:sym typeface="Arial"/>
            </a:endParaRPr>
          </a:p>
          <a:p>
            <a:pPr marL="457200" indent="-457200" algn="just">
              <a:buClr>
                <a:srgbClr val="002060"/>
              </a:buClr>
              <a:buSzPts val="2800"/>
              <a:buFont typeface="Arial"/>
              <a:buChar char="•"/>
            </a:pPr>
            <a:r>
              <a:rPr lang="en-US" sz="2800" kern="0" dirty="0">
                <a:solidFill>
                  <a:srgbClr val="002060"/>
                </a:solidFill>
                <a:ea typeface="Calibri"/>
                <a:cs typeface="Calibri"/>
                <a:sym typeface="Calibri"/>
              </a:rPr>
              <a:t>How do you measure customer satisfaction?</a:t>
            </a:r>
            <a:endParaRPr sz="1400" kern="0" dirty="0">
              <a:solidFill>
                <a:srgbClr val="000000"/>
              </a:solidFill>
              <a:latin typeface="Arial"/>
              <a:cs typeface="Arial"/>
              <a:sym typeface="Arial"/>
            </a:endParaRPr>
          </a:p>
          <a:p>
            <a:pPr marL="457200" indent="-457200" algn="just">
              <a:buClr>
                <a:srgbClr val="002060"/>
              </a:buClr>
              <a:buSzPts val="2800"/>
              <a:buFont typeface="Arial"/>
              <a:buChar char="•"/>
            </a:pPr>
            <a:r>
              <a:rPr lang="en-US" sz="2800" kern="0" dirty="0">
                <a:solidFill>
                  <a:srgbClr val="002060"/>
                </a:solidFill>
                <a:ea typeface="Calibri"/>
                <a:cs typeface="Calibri"/>
                <a:sym typeface="Calibri"/>
              </a:rPr>
              <a:t>How do you determine whether the project was successful?</a:t>
            </a:r>
            <a:endParaRPr sz="1400" kern="0" dirty="0">
              <a:solidFill>
                <a:srgbClr val="000000"/>
              </a:solidFill>
              <a:latin typeface="Arial"/>
              <a:cs typeface="Arial"/>
              <a:sym typeface="Arial"/>
            </a:endParaRPr>
          </a:p>
          <a:p>
            <a:pPr marL="285750" indent="-107950" algn="just">
              <a:buClr>
                <a:srgbClr val="000000"/>
              </a:buClr>
              <a:buSzPts val="2800"/>
              <a:buFont typeface="Noto Sans Symbols"/>
              <a:buNone/>
            </a:pPr>
            <a:endParaRPr sz="2800" kern="0" dirty="0">
              <a:solidFill>
                <a:srgbClr val="002060"/>
              </a:solidFill>
              <a:ea typeface="Calibri"/>
              <a:cs typeface="Calibri"/>
              <a:sym typeface="Calibri"/>
            </a:endParaRPr>
          </a:p>
        </p:txBody>
      </p:sp>
      <p:pic>
        <p:nvPicPr>
          <p:cNvPr id="12" name="Google Shape;338;p20">
            <a:extLst>
              <a:ext uri="{FF2B5EF4-FFF2-40B4-BE49-F238E27FC236}">
                <a16:creationId xmlns:a16="http://schemas.microsoft.com/office/drawing/2014/main" id="{7ABE1D3E-CDC5-0450-0C53-940F519F8954}"/>
              </a:ext>
            </a:extLst>
          </p:cNvPr>
          <p:cNvPicPr preferRelativeResize="0"/>
          <p:nvPr/>
        </p:nvPicPr>
        <p:blipFill rotWithShape="1">
          <a:blip r:embed="rId3">
            <a:alphaModFix/>
          </a:blip>
          <a:srcRect/>
          <a:stretch/>
        </p:blipFill>
        <p:spPr>
          <a:xfrm>
            <a:off x="9470307" y="3597735"/>
            <a:ext cx="2409825" cy="1895475"/>
          </a:xfrm>
          <a:prstGeom prst="rect">
            <a:avLst/>
          </a:prstGeom>
          <a:noFill/>
          <a:ln>
            <a:noFill/>
          </a:ln>
        </p:spPr>
      </p:pic>
    </p:spTree>
    <p:extLst>
      <p:ext uri="{BB962C8B-B14F-4D97-AF65-F5344CB8AC3E}">
        <p14:creationId xmlns:p14="http://schemas.microsoft.com/office/powerpoint/2010/main" val="223527980"/>
      </p:ext>
    </p:extLst>
  </p:cSld>
  <p:clrMapOvr>
    <a:masterClrMapping/>
  </p:clrMapOvr>
  <mc:AlternateContent xmlns:mc="http://schemas.openxmlformats.org/markup-compatibility/2006" xmlns:p14="http://schemas.microsoft.com/office/powerpoint/2010/main">
    <mc:Choice Requires="p14">
      <p:transition spd="slow" p14:dur="2000" advTm="70879"/>
    </mc:Choice>
    <mc:Fallback xmlns="">
      <p:transition spd="slow" advTm="70879"/>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id="{1B7BF760-56F4-C80A-C06B-7C06E3DFB67E}"/>
              </a:ext>
            </a:extLst>
          </p:cNvPr>
          <p:cNvSpPr/>
          <p:nvPr/>
        </p:nvSpPr>
        <p:spPr>
          <a:xfrm>
            <a:off x="2781300" y="617697"/>
            <a:ext cx="6534151" cy="65247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8" name="Google Shape;336;p20">
            <a:extLst>
              <a:ext uri="{FF2B5EF4-FFF2-40B4-BE49-F238E27FC236}">
                <a16:creationId xmlns:a16="http://schemas.microsoft.com/office/drawing/2014/main" id="{D287DE43-FB10-450F-51A7-CF973C069410}"/>
              </a:ext>
            </a:extLst>
          </p:cNvPr>
          <p:cNvSpPr txBox="1"/>
          <p:nvPr/>
        </p:nvSpPr>
        <p:spPr>
          <a:xfrm>
            <a:off x="3096693" y="621528"/>
            <a:ext cx="4977401" cy="534341"/>
          </a:xfrm>
          <a:prstGeom prst="rect">
            <a:avLst/>
          </a:prstGeom>
          <a:noFill/>
          <a:ln>
            <a:noFill/>
          </a:ln>
        </p:spPr>
        <p:txBody>
          <a:bodyPr spcFirstLastPara="1" wrap="square" lIns="91425" tIns="45700" rIns="91425" bIns="45700" anchor="t" anchorCtr="0">
            <a:spAutoFit/>
          </a:bodyPr>
          <a:lstStyle/>
          <a:p>
            <a:pPr algn="ctr">
              <a:buClr>
                <a:srgbClr val="FFFFFF"/>
              </a:buClr>
              <a:buSzPts val="2800"/>
              <a:buFont typeface="Tajawal Medium"/>
              <a:buNone/>
            </a:pPr>
            <a:r>
              <a:rPr lang="en-US" sz="2800" kern="0" dirty="0">
                <a:solidFill>
                  <a:srgbClr val="FFFFFF"/>
                </a:solidFill>
                <a:latin typeface="Tajawal Medium"/>
                <a:ea typeface="Tajawal Medium"/>
                <a:cs typeface="Tajawal Medium"/>
                <a:sym typeface="Tajawal Medium"/>
              </a:rPr>
              <a:t>Quality planning</a:t>
            </a:r>
            <a:endParaRPr sz="1400" kern="0" dirty="0">
              <a:solidFill>
                <a:srgbClr val="000000"/>
              </a:solidFill>
              <a:latin typeface="Arial"/>
              <a:cs typeface="Arial"/>
              <a:sym typeface="Arial"/>
            </a:endParaRPr>
          </a:p>
        </p:txBody>
      </p:sp>
      <p:sp>
        <p:nvSpPr>
          <p:cNvPr id="3" name="Google Shape;349;p21">
            <a:extLst>
              <a:ext uri="{FF2B5EF4-FFF2-40B4-BE49-F238E27FC236}">
                <a16:creationId xmlns:a16="http://schemas.microsoft.com/office/drawing/2014/main" id="{2CB0C529-D881-BD57-3298-09E49AFAB553}"/>
              </a:ext>
            </a:extLst>
          </p:cNvPr>
          <p:cNvSpPr txBox="1"/>
          <p:nvPr/>
        </p:nvSpPr>
        <p:spPr>
          <a:xfrm>
            <a:off x="539232" y="1731729"/>
            <a:ext cx="10787494" cy="3539430"/>
          </a:xfrm>
          <a:prstGeom prst="rect">
            <a:avLst/>
          </a:prstGeom>
          <a:noFill/>
          <a:ln>
            <a:noFill/>
          </a:ln>
        </p:spPr>
        <p:txBody>
          <a:bodyPr spcFirstLastPara="1" wrap="square" lIns="91425" tIns="45700" rIns="91425" bIns="45700" anchor="t" anchorCtr="0">
            <a:spAutoFit/>
          </a:bodyPr>
          <a:lstStyle/>
          <a:p>
            <a:pPr marL="285750" indent="-285750" algn="just">
              <a:buClr>
                <a:srgbClr val="002060"/>
              </a:buClr>
              <a:buSzPts val="2800"/>
              <a:buFont typeface="Noto Sans Symbols"/>
              <a:buChar char="❑"/>
            </a:pPr>
            <a:r>
              <a:rPr lang="en-US" sz="2800" kern="0" dirty="0">
                <a:solidFill>
                  <a:srgbClr val="002060"/>
                </a:solidFill>
                <a:ea typeface="Calibri"/>
                <a:cs typeface="Calibri"/>
                <a:sym typeface="Calibri"/>
              </a:rPr>
              <a:t>Answering these questions and others will help you identify and define quality requirements, allowing you to discuss the approach and plans needed to achieve those goals.</a:t>
            </a:r>
            <a:endParaRPr sz="1400" kern="0" dirty="0">
              <a:solidFill>
                <a:srgbClr val="000000"/>
              </a:solidFill>
              <a:latin typeface="Arial"/>
              <a:cs typeface="Arial"/>
              <a:sym typeface="Arial"/>
            </a:endParaRPr>
          </a:p>
          <a:p>
            <a:pPr marL="285750" indent="-107950" algn="just">
              <a:buClr>
                <a:srgbClr val="000000"/>
              </a:buClr>
              <a:buSzPts val="2800"/>
              <a:buFont typeface="Noto Sans Symbols"/>
              <a:buNone/>
            </a:pPr>
            <a:endParaRPr sz="2800" kern="0" dirty="0">
              <a:solidFill>
                <a:srgbClr val="002060"/>
              </a:solidFill>
              <a:ea typeface="Calibri"/>
              <a:cs typeface="Calibri"/>
              <a:sym typeface="Calibri"/>
            </a:endParaRPr>
          </a:p>
          <a:p>
            <a:pPr marL="285750" indent="-285750" algn="just">
              <a:buClr>
                <a:srgbClr val="002060"/>
              </a:buClr>
              <a:buSzPts val="2800"/>
              <a:buFont typeface="Noto Sans Symbols"/>
              <a:buChar char="❑"/>
            </a:pPr>
            <a:r>
              <a:rPr lang="en-US" sz="2800" kern="0" dirty="0">
                <a:solidFill>
                  <a:srgbClr val="002060"/>
                </a:solidFill>
                <a:ea typeface="Calibri"/>
                <a:cs typeface="Calibri"/>
                <a:sym typeface="Calibri"/>
              </a:rPr>
              <a:t>This includes:</a:t>
            </a:r>
            <a:endParaRPr sz="1400" kern="0" dirty="0">
              <a:solidFill>
                <a:srgbClr val="000000"/>
              </a:solidFill>
              <a:latin typeface="Arial"/>
              <a:cs typeface="Arial"/>
              <a:sym typeface="Arial"/>
            </a:endParaRPr>
          </a:p>
          <a:p>
            <a:pPr marL="514350" indent="-514350" algn="just">
              <a:buClr>
                <a:srgbClr val="002060"/>
              </a:buClr>
              <a:buSzPts val="2800"/>
              <a:buFont typeface="Calibri"/>
              <a:buAutoNum type="arabicPeriod"/>
            </a:pPr>
            <a:r>
              <a:rPr lang="en-US" sz="2800" kern="0" dirty="0">
                <a:solidFill>
                  <a:srgbClr val="002060"/>
                </a:solidFill>
                <a:ea typeface="Calibri"/>
                <a:cs typeface="Calibri"/>
                <a:sym typeface="Calibri"/>
              </a:rPr>
              <a:t>Assessing the risks to success</a:t>
            </a:r>
            <a:endParaRPr sz="1400" kern="0" dirty="0">
              <a:solidFill>
                <a:srgbClr val="000000"/>
              </a:solidFill>
              <a:latin typeface="Arial"/>
              <a:cs typeface="Arial"/>
              <a:sym typeface="Arial"/>
            </a:endParaRPr>
          </a:p>
          <a:p>
            <a:pPr marL="514350" indent="-514350" algn="just">
              <a:buClr>
                <a:srgbClr val="002060"/>
              </a:buClr>
              <a:buSzPts val="2800"/>
              <a:buFont typeface="Calibri"/>
              <a:buAutoNum type="arabicPeriod"/>
            </a:pPr>
            <a:r>
              <a:rPr lang="en-US" sz="2800" kern="0" dirty="0">
                <a:solidFill>
                  <a:srgbClr val="002060"/>
                </a:solidFill>
                <a:ea typeface="Calibri"/>
                <a:cs typeface="Calibri"/>
                <a:sym typeface="Calibri"/>
              </a:rPr>
              <a:t>Setting high standards</a:t>
            </a:r>
            <a:endParaRPr sz="1400" kern="0" dirty="0">
              <a:solidFill>
                <a:srgbClr val="000000"/>
              </a:solidFill>
              <a:latin typeface="Arial"/>
              <a:cs typeface="Arial"/>
              <a:sym typeface="Arial"/>
            </a:endParaRPr>
          </a:p>
          <a:p>
            <a:pPr marL="514350" indent="-514350" algn="just">
              <a:buClr>
                <a:srgbClr val="002060"/>
              </a:buClr>
              <a:buSzPts val="2800"/>
              <a:buFont typeface="Calibri"/>
              <a:buAutoNum type="arabicPeriod"/>
            </a:pPr>
            <a:r>
              <a:rPr lang="en-US" sz="2800" kern="0" dirty="0">
                <a:solidFill>
                  <a:srgbClr val="002060"/>
                </a:solidFill>
                <a:ea typeface="Calibri"/>
                <a:cs typeface="Calibri"/>
                <a:sym typeface="Calibri"/>
              </a:rPr>
              <a:t>Documenting everything</a:t>
            </a:r>
            <a:endParaRPr sz="1400" kern="0" dirty="0">
              <a:solidFill>
                <a:srgbClr val="000000"/>
              </a:solidFill>
              <a:latin typeface="Arial"/>
              <a:cs typeface="Arial"/>
              <a:sym typeface="Arial"/>
            </a:endParaRPr>
          </a:p>
        </p:txBody>
      </p:sp>
      <p:pic>
        <p:nvPicPr>
          <p:cNvPr id="10" name="Google Shape;350;p21">
            <a:extLst>
              <a:ext uri="{FF2B5EF4-FFF2-40B4-BE49-F238E27FC236}">
                <a16:creationId xmlns:a16="http://schemas.microsoft.com/office/drawing/2014/main" id="{55E21E73-29B8-3F2B-A0E6-5D903BF4D769}"/>
              </a:ext>
            </a:extLst>
          </p:cNvPr>
          <p:cNvPicPr preferRelativeResize="0"/>
          <p:nvPr/>
        </p:nvPicPr>
        <p:blipFill rotWithShape="1">
          <a:blip r:embed="rId3">
            <a:alphaModFix/>
          </a:blip>
          <a:srcRect/>
          <a:stretch/>
        </p:blipFill>
        <p:spPr>
          <a:xfrm>
            <a:off x="8916901" y="3213660"/>
            <a:ext cx="2409825" cy="1895475"/>
          </a:xfrm>
          <a:prstGeom prst="rect">
            <a:avLst/>
          </a:prstGeom>
          <a:noFill/>
          <a:ln>
            <a:noFill/>
          </a:ln>
        </p:spPr>
      </p:pic>
    </p:spTree>
    <p:extLst>
      <p:ext uri="{BB962C8B-B14F-4D97-AF65-F5344CB8AC3E}">
        <p14:creationId xmlns:p14="http://schemas.microsoft.com/office/powerpoint/2010/main" val="936363362"/>
      </p:ext>
    </p:extLst>
  </p:cSld>
  <p:clrMapOvr>
    <a:masterClrMapping/>
  </p:clrMapOvr>
  <mc:AlternateContent xmlns:mc="http://schemas.openxmlformats.org/markup-compatibility/2006" xmlns:p14="http://schemas.microsoft.com/office/powerpoint/2010/main">
    <mc:Choice Requires="p14">
      <p:transition spd="slow" p14:dur="2000" advTm="97177"/>
    </mc:Choice>
    <mc:Fallback xmlns="">
      <p:transition spd="slow" advTm="97177"/>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id="{1B7BF760-56F4-C80A-C06B-7C06E3DFB67E}"/>
              </a:ext>
            </a:extLst>
          </p:cNvPr>
          <p:cNvSpPr/>
          <p:nvPr/>
        </p:nvSpPr>
        <p:spPr>
          <a:xfrm>
            <a:off x="2781300" y="617697"/>
            <a:ext cx="6534151" cy="65247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Google Shape;360;p22">
            <a:extLst>
              <a:ext uri="{FF2B5EF4-FFF2-40B4-BE49-F238E27FC236}">
                <a16:creationId xmlns:a16="http://schemas.microsoft.com/office/drawing/2014/main" id="{1EF85469-D9AA-2654-C2A2-1AFB93B8A9CB}"/>
              </a:ext>
            </a:extLst>
          </p:cNvPr>
          <p:cNvSpPr txBox="1"/>
          <p:nvPr/>
        </p:nvSpPr>
        <p:spPr>
          <a:xfrm>
            <a:off x="3174780" y="611691"/>
            <a:ext cx="4977401" cy="534341"/>
          </a:xfrm>
          <a:prstGeom prst="rect">
            <a:avLst/>
          </a:prstGeom>
          <a:noFill/>
          <a:ln>
            <a:noFill/>
          </a:ln>
        </p:spPr>
        <p:txBody>
          <a:bodyPr spcFirstLastPara="1" wrap="square" lIns="91425" tIns="45700" rIns="91425" bIns="45700" anchor="t" anchorCtr="0">
            <a:spAutoFit/>
          </a:bodyPr>
          <a:lstStyle/>
          <a:p>
            <a:pPr algn="ctr">
              <a:buClr>
                <a:srgbClr val="FFFFFF"/>
              </a:buClr>
              <a:buSzPts val="2800"/>
              <a:buFont typeface="Tajawal Medium"/>
              <a:buNone/>
            </a:pPr>
            <a:r>
              <a:rPr lang="en-US" sz="2800" kern="0" dirty="0">
                <a:solidFill>
                  <a:srgbClr val="FFFFFF"/>
                </a:solidFill>
                <a:latin typeface="Tajawal Medium"/>
                <a:ea typeface="Tajawal Medium"/>
                <a:cs typeface="Tajawal Medium"/>
                <a:sym typeface="Tajawal Medium"/>
              </a:rPr>
              <a:t>Quality assurance.</a:t>
            </a:r>
            <a:endParaRPr sz="1400" kern="0" dirty="0">
              <a:solidFill>
                <a:srgbClr val="000000"/>
              </a:solidFill>
              <a:latin typeface="Arial"/>
              <a:cs typeface="Arial"/>
              <a:sym typeface="Arial"/>
            </a:endParaRPr>
          </a:p>
        </p:txBody>
      </p:sp>
      <p:sp>
        <p:nvSpPr>
          <p:cNvPr id="11" name="Google Shape;361;p22">
            <a:extLst>
              <a:ext uri="{FF2B5EF4-FFF2-40B4-BE49-F238E27FC236}">
                <a16:creationId xmlns:a16="http://schemas.microsoft.com/office/drawing/2014/main" id="{5B87AB81-2C8C-9D41-DEA4-EA9967CB456F}"/>
              </a:ext>
            </a:extLst>
          </p:cNvPr>
          <p:cNvSpPr txBox="1"/>
          <p:nvPr/>
        </p:nvSpPr>
        <p:spPr>
          <a:xfrm>
            <a:off x="385011" y="1703911"/>
            <a:ext cx="11326727" cy="4154984"/>
          </a:xfrm>
          <a:prstGeom prst="rect">
            <a:avLst/>
          </a:prstGeom>
          <a:noFill/>
          <a:ln>
            <a:noFill/>
          </a:ln>
        </p:spPr>
        <p:txBody>
          <a:bodyPr spcFirstLastPara="1" wrap="square" lIns="91425" tIns="45700" rIns="91425" bIns="45700" anchor="t" anchorCtr="0">
            <a:spAutoFit/>
          </a:bodyPr>
          <a:lstStyle/>
          <a:p>
            <a:pPr marL="285750" indent="-285750" algn="just">
              <a:buClr>
                <a:srgbClr val="002060"/>
              </a:buClr>
              <a:buSzPts val="2400"/>
              <a:buFont typeface="Noto Sans Symbols"/>
              <a:buChar char="❑"/>
            </a:pPr>
            <a:r>
              <a:rPr lang="en-US" sz="2400" kern="0" dirty="0">
                <a:solidFill>
                  <a:srgbClr val="002060"/>
                </a:solidFill>
                <a:ea typeface="Calibri"/>
                <a:cs typeface="Calibri"/>
                <a:sym typeface="Calibri"/>
              </a:rPr>
              <a:t>Quality assurance provides evidence to stakeholders that all quality-related activities are being done as defined and promised. </a:t>
            </a:r>
            <a:endParaRPr sz="1400" kern="0" dirty="0">
              <a:solidFill>
                <a:srgbClr val="000000"/>
              </a:solidFill>
              <a:latin typeface="Arial"/>
              <a:cs typeface="Arial"/>
              <a:sym typeface="Arial"/>
            </a:endParaRPr>
          </a:p>
          <a:p>
            <a:pPr marL="285750" indent="-133350" algn="just">
              <a:buClr>
                <a:srgbClr val="000000"/>
              </a:buClr>
              <a:buSzPts val="2400"/>
              <a:buFont typeface="Noto Sans Symbols"/>
              <a:buNone/>
            </a:pPr>
            <a:endParaRPr sz="2400" kern="0" dirty="0">
              <a:solidFill>
                <a:srgbClr val="002060"/>
              </a:solidFill>
              <a:ea typeface="Calibri"/>
              <a:cs typeface="Calibri"/>
              <a:sym typeface="Calibri"/>
            </a:endParaRPr>
          </a:p>
          <a:p>
            <a:pPr marL="285750" indent="-285750" algn="just">
              <a:buClr>
                <a:srgbClr val="002060"/>
              </a:buClr>
              <a:buSzPts val="2400"/>
              <a:buFont typeface="Noto Sans Symbols"/>
              <a:buChar char="❑"/>
            </a:pPr>
            <a:r>
              <a:rPr lang="en-US" sz="2400" kern="0" dirty="0">
                <a:solidFill>
                  <a:srgbClr val="002060"/>
                </a:solidFill>
                <a:ea typeface="Calibri"/>
                <a:cs typeface="Calibri"/>
                <a:sym typeface="Calibri"/>
              </a:rPr>
              <a:t>It ensures safeguards are in place to guarantee all expectations regarding quality outputs will be met.</a:t>
            </a:r>
            <a:endParaRPr sz="1400" kern="0" dirty="0">
              <a:solidFill>
                <a:srgbClr val="000000"/>
              </a:solidFill>
              <a:latin typeface="Arial"/>
              <a:cs typeface="Arial"/>
              <a:sym typeface="Arial"/>
            </a:endParaRPr>
          </a:p>
          <a:p>
            <a:pPr marL="285750" indent="-133350" algn="just">
              <a:buClr>
                <a:srgbClr val="000000"/>
              </a:buClr>
              <a:buSzPts val="2400"/>
              <a:buFont typeface="Noto Sans Symbols"/>
              <a:buNone/>
            </a:pPr>
            <a:endParaRPr sz="2400" kern="0" dirty="0">
              <a:solidFill>
                <a:srgbClr val="002060"/>
              </a:solidFill>
              <a:ea typeface="Calibri"/>
              <a:cs typeface="Calibri"/>
              <a:sym typeface="Calibri"/>
            </a:endParaRPr>
          </a:p>
          <a:p>
            <a:pPr marL="285750" indent="-285750" algn="just">
              <a:buClr>
                <a:srgbClr val="002060"/>
              </a:buClr>
              <a:buSzPts val="2400"/>
              <a:buFont typeface="Noto Sans Symbols"/>
              <a:buChar char="❑"/>
            </a:pPr>
            <a:r>
              <a:rPr lang="en-US" sz="2400" kern="0" dirty="0">
                <a:solidFill>
                  <a:srgbClr val="002060"/>
                </a:solidFill>
                <a:ea typeface="Calibri"/>
                <a:cs typeface="Calibri"/>
                <a:sym typeface="Calibri"/>
              </a:rPr>
              <a:t>Quality assurance is done to the products and services delivered by a project, as well as the processes and procedures used to manage the project. </a:t>
            </a:r>
            <a:endParaRPr sz="1400" kern="0" dirty="0">
              <a:solidFill>
                <a:srgbClr val="000000"/>
              </a:solidFill>
              <a:latin typeface="Arial"/>
              <a:cs typeface="Arial"/>
              <a:sym typeface="Arial"/>
            </a:endParaRPr>
          </a:p>
          <a:p>
            <a:pPr marL="285750" indent="-133350" algn="just">
              <a:buClr>
                <a:srgbClr val="000000"/>
              </a:buClr>
              <a:buSzPts val="2400"/>
              <a:buFont typeface="Noto Sans Symbols"/>
              <a:buNone/>
            </a:pPr>
            <a:endParaRPr sz="2400" kern="0" dirty="0">
              <a:solidFill>
                <a:srgbClr val="002060"/>
              </a:solidFill>
              <a:ea typeface="Calibri"/>
              <a:cs typeface="Calibri"/>
              <a:sym typeface="Calibri"/>
            </a:endParaRPr>
          </a:p>
          <a:p>
            <a:pPr marL="285750" indent="-285750" algn="just">
              <a:buClr>
                <a:srgbClr val="002060"/>
              </a:buClr>
              <a:buSzPts val="2400"/>
              <a:buFont typeface="Noto Sans Symbols"/>
              <a:buChar char="❑"/>
            </a:pPr>
            <a:r>
              <a:rPr lang="en-US" sz="2400" kern="0" dirty="0">
                <a:solidFill>
                  <a:srgbClr val="002060"/>
                </a:solidFill>
                <a:ea typeface="Calibri"/>
                <a:cs typeface="Calibri"/>
                <a:sym typeface="Calibri"/>
              </a:rPr>
              <a:t>The team can do this through systems such as a process checklist or a project audit.</a:t>
            </a:r>
            <a:endParaRPr sz="1400" kern="0" dirty="0">
              <a:solidFill>
                <a:srgbClr val="000000"/>
              </a:solidFill>
              <a:latin typeface="Arial"/>
              <a:cs typeface="Arial"/>
              <a:sym typeface="Arial"/>
            </a:endParaRPr>
          </a:p>
          <a:p>
            <a:pPr marL="285750" indent="-133350" algn="just">
              <a:buClr>
                <a:srgbClr val="000000"/>
              </a:buClr>
              <a:buSzPts val="2400"/>
              <a:buFont typeface="Noto Sans Symbols"/>
              <a:buNone/>
            </a:pPr>
            <a:endParaRPr sz="2400" kern="0" dirty="0">
              <a:solidFill>
                <a:srgbClr val="002060"/>
              </a:solidFill>
              <a:ea typeface="Calibri"/>
              <a:cs typeface="Calibri"/>
              <a:sym typeface="Calibri"/>
            </a:endParaRPr>
          </a:p>
        </p:txBody>
      </p:sp>
    </p:spTree>
    <p:extLst>
      <p:ext uri="{BB962C8B-B14F-4D97-AF65-F5344CB8AC3E}">
        <p14:creationId xmlns:p14="http://schemas.microsoft.com/office/powerpoint/2010/main" val="778395063"/>
      </p:ext>
    </p:extLst>
  </p:cSld>
  <p:clrMapOvr>
    <a:masterClrMapping/>
  </p:clrMapOvr>
  <mc:AlternateContent xmlns:mc="http://schemas.openxmlformats.org/markup-compatibility/2006" xmlns:p14="http://schemas.microsoft.com/office/powerpoint/2010/main">
    <mc:Choice Requires="p14">
      <p:transition spd="slow" p14:dur="2000" advTm="88611"/>
    </mc:Choice>
    <mc:Fallback xmlns="">
      <p:transition spd="slow" advTm="88611"/>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id="{1B7BF760-56F4-C80A-C06B-7C06E3DFB67E}"/>
              </a:ext>
            </a:extLst>
          </p:cNvPr>
          <p:cNvSpPr/>
          <p:nvPr/>
        </p:nvSpPr>
        <p:spPr>
          <a:xfrm>
            <a:off x="2485571" y="706349"/>
            <a:ext cx="7830003" cy="65247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Google Shape;360;p22">
            <a:extLst>
              <a:ext uri="{FF2B5EF4-FFF2-40B4-BE49-F238E27FC236}">
                <a16:creationId xmlns:a16="http://schemas.microsoft.com/office/drawing/2014/main" id="{1EF85469-D9AA-2654-C2A2-1AFB93B8A9CB}"/>
              </a:ext>
            </a:extLst>
          </p:cNvPr>
          <p:cNvSpPr txBox="1"/>
          <p:nvPr/>
        </p:nvSpPr>
        <p:spPr>
          <a:xfrm>
            <a:off x="2485571" y="734169"/>
            <a:ext cx="7830003" cy="523180"/>
          </a:xfrm>
          <a:prstGeom prst="rect">
            <a:avLst/>
          </a:prstGeom>
          <a:noFill/>
          <a:ln>
            <a:noFill/>
          </a:ln>
        </p:spPr>
        <p:txBody>
          <a:bodyPr spcFirstLastPara="1" wrap="square" lIns="91425" tIns="45700" rIns="91425" bIns="45700" anchor="t" anchorCtr="0">
            <a:spAutoFit/>
          </a:bodyPr>
          <a:lstStyle/>
          <a:p>
            <a:pPr algn="ctr">
              <a:buClr>
                <a:srgbClr val="FFFFFF"/>
              </a:buClr>
              <a:buSzPts val="2800"/>
              <a:buFont typeface="Tajawal Medium"/>
              <a:buNone/>
            </a:pPr>
            <a:r>
              <a:rPr kumimoji="0" lang="en-US" sz="2400" b="1" i="0" u="none" strike="noStrike" kern="0" cap="none" spc="0" normalizeH="0" baseline="0" noProof="0" dirty="0">
                <a:ln>
                  <a:noFill/>
                </a:ln>
                <a:solidFill>
                  <a:srgbClr val="FFFFFF"/>
                </a:solidFill>
                <a:effectLst/>
                <a:uLnTx/>
                <a:uFillTx/>
                <a:latin typeface="Tajawal Medium"/>
                <a:ea typeface="Tajawal Medium"/>
                <a:cs typeface="Tajawal Medium"/>
                <a:sym typeface="Tajawal Medium"/>
              </a:rPr>
              <a:t>Quality control in project management </a:t>
            </a:r>
            <a:r>
              <a:rPr lang="en-US" sz="2400" b="1" kern="0" dirty="0">
                <a:solidFill>
                  <a:srgbClr val="FFFFFF"/>
                </a:solidFill>
                <a:latin typeface="Tajawal Medium"/>
                <a:ea typeface="Tajawal Medium"/>
                <a:cs typeface="Tajawal Medium"/>
                <a:sym typeface="Tajawal Medium"/>
              </a:rPr>
              <a:t>assurance</a:t>
            </a:r>
            <a:r>
              <a:rPr lang="en-US" sz="2800" kern="0" dirty="0">
                <a:solidFill>
                  <a:srgbClr val="FFFFFF"/>
                </a:solidFill>
                <a:latin typeface="Tajawal Medium"/>
                <a:ea typeface="Tajawal Medium"/>
                <a:cs typeface="Tajawal Medium"/>
                <a:sym typeface="Tajawal Medium"/>
              </a:rPr>
              <a:t>.</a:t>
            </a:r>
            <a:endParaRPr sz="1400" kern="0" dirty="0">
              <a:solidFill>
                <a:srgbClr val="000000"/>
              </a:solidFill>
              <a:latin typeface="Arial"/>
              <a:cs typeface="Arial"/>
              <a:sym typeface="Arial"/>
            </a:endParaRPr>
          </a:p>
        </p:txBody>
      </p:sp>
      <p:sp>
        <p:nvSpPr>
          <p:cNvPr id="10" name="TextBox 9">
            <a:extLst>
              <a:ext uri="{FF2B5EF4-FFF2-40B4-BE49-F238E27FC236}">
                <a16:creationId xmlns:a16="http://schemas.microsoft.com/office/drawing/2014/main" id="{87FF91C4-8EEE-2B05-6FB6-A7F20A955E83}"/>
              </a:ext>
            </a:extLst>
          </p:cNvPr>
          <p:cNvSpPr txBox="1"/>
          <p:nvPr/>
        </p:nvSpPr>
        <p:spPr>
          <a:xfrm>
            <a:off x="695325" y="1523647"/>
            <a:ext cx="10953750" cy="4893647"/>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
                <a:srgbClr val="002060"/>
              </a:buClr>
              <a:buSzPts val="2400"/>
              <a:buFont typeface="Noto Sans Symbols"/>
              <a:buChar char="❑"/>
              <a:tabLst/>
              <a:defRPr/>
            </a:pPr>
            <a:r>
              <a:rPr kumimoji="0" lang="en-US" sz="2400" b="0" i="0" u="none" strike="noStrike" kern="0" cap="none" spc="0" normalizeH="0" baseline="0" noProof="0" dirty="0">
                <a:ln>
                  <a:noFill/>
                </a:ln>
                <a:solidFill>
                  <a:srgbClr val="002060"/>
                </a:solidFill>
                <a:effectLst/>
                <a:uLnTx/>
                <a:uFillTx/>
                <a:latin typeface="Calibri"/>
                <a:ea typeface="Calibri"/>
                <a:cs typeface="Calibri"/>
                <a:sym typeface="Calibri"/>
              </a:rPr>
              <a:t>Quality control involves operational techniques meant to ensure quality standards. This includes </a:t>
            </a:r>
            <a:r>
              <a:rPr kumimoji="0" lang="en-US" sz="2400" b="0" i="0" u="none" strike="noStrike" kern="0" cap="none" spc="0" normalizeH="0" baseline="0" noProof="0" dirty="0">
                <a:ln>
                  <a:noFill/>
                </a:ln>
                <a:solidFill>
                  <a:srgbClr val="0070C0"/>
                </a:solidFill>
                <a:effectLst/>
                <a:uLnTx/>
                <a:uFillTx/>
                <a:latin typeface="Calibri"/>
                <a:ea typeface="Calibri"/>
                <a:cs typeface="Calibri"/>
                <a:sym typeface="Calibri"/>
              </a:rPr>
              <a:t>identifying, analyzing, and correcting problems</a:t>
            </a:r>
            <a:r>
              <a:rPr kumimoji="0" lang="en-US" sz="2400" b="0" i="0" u="none" strike="noStrike" kern="0" cap="none" spc="0" normalizeH="0" baseline="0" noProof="0" dirty="0">
                <a:ln>
                  <a:noFill/>
                </a:ln>
                <a:solidFill>
                  <a:srgbClr val="002060"/>
                </a:solidFill>
                <a:effectLst/>
                <a:uLnTx/>
                <a:uFillTx/>
                <a:latin typeface="Calibri"/>
                <a:ea typeface="Calibri"/>
                <a:cs typeface="Calibri"/>
                <a:sym typeface="Calibri"/>
              </a:rPr>
              <a:t>. </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p>
            <a:pPr marL="285750" marR="0" lvl="0" indent="-133350" algn="just" defTabSz="914400" rtl="0" eaLnBrk="1" fontAlgn="auto" latinLnBrk="0" hangingPunct="1">
              <a:lnSpc>
                <a:spcPct val="100000"/>
              </a:lnSpc>
              <a:spcBef>
                <a:spcPts val="0"/>
              </a:spcBef>
              <a:spcAft>
                <a:spcPts val="0"/>
              </a:spcAft>
              <a:buClr>
                <a:srgbClr val="000000"/>
              </a:buClr>
              <a:buSzPts val="2400"/>
              <a:buFont typeface="Noto Sans Symbols"/>
              <a:buNone/>
              <a:tabLst/>
              <a:defRPr/>
            </a:pPr>
            <a:endParaRPr kumimoji="0" lang="en-US" sz="2400" b="0" i="0" u="none" strike="noStrike" kern="0" cap="none" spc="0" normalizeH="0" baseline="0" noProof="0" dirty="0">
              <a:ln>
                <a:noFill/>
              </a:ln>
              <a:solidFill>
                <a:srgbClr val="002060"/>
              </a:solidFill>
              <a:effectLst/>
              <a:uLnTx/>
              <a:uFillTx/>
              <a:latin typeface="Calibri"/>
              <a:ea typeface="Calibri"/>
              <a:cs typeface="Calibri"/>
              <a:sym typeface="Calibri"/>
            </a:endParaRPr>
          </a:p>
          <a:p>
            <a:pPr marL="285750" marR="0" lvl="0" indent="-285750" algn="just" defTabSz="914400" rtl="0" eaLnBrk="1" fontAlgn="auto" latinLnBrk="0" hangingPunct="1">
              <a:lnSpc>
                <a:spcPct val="100000"/>
              </a:lnSpc>
              <a:spcBef>
                <a:spcPts val="0"/>
              </a:spcBef>
              <a:spcAft>
                <a:spcPts val="0"/>
              </a:spcAft>
              <a:buClr>
                <a:srgbClr val="002060"/>
              </a:buClr>
              <a:buSzPts val="2400"/>
              <a:buFont typeface="Noto Sans Symbols"/>
              <a:buChar char="❑"/>
              <a:tabLst/>
              <a:defRPr/>
            </a:pPr>
            <a:r>
              <a:rPr kumimoji="0" lang="en-US" sz="2400" b="0" i="0" u="none" strike="noStrike" kern="0" cap="none" spc="0" normalizeH="0" baseline="0" noProof="0" dirty="0">
                <a:ln>
                  <a:noFill/>
                </a:ln>
                <a:solidFill>
                  <a:srgbClr val="002060"/>
                </a:solidFill>
                <a:effectLst/>
                <a:uLnTx/>
                <a:uFillTx/>
                <a:latin typeface="Calibri"/>
                <a:ea typeface="Calibri"/>
                <a:cs typeface="Calibri"/>
                <a:sym typeface="Calibri"/>
              </a:rPr>
              <a:t>While </a:t>
            </a:r>
            <a:r>
              <a:rPr kumimoji="0" lang="en-US" sz="2400" b="0" i="0" u="none" strike="noStrike" kern="0" cap="none" spc="0" normalizeH="0" baseline="0" noProof="0" dirty="0">
                <a:ln>
                  <a:noFill/>
                </a:ln>
                <a:solidFill>
                  <a:srgbClr val="0070C0"/>
                </a:solidFill>
                <a:effectLst/>
                <a:uLnTx/>
                <a:uFillTx/>
                <a:latin typeface="Calibri"/>
                <a:ea typeface="Calibri"/>
                <a:cs typeface="Calibri"/>
                <a:sym typeface="Calibri"/>
              </a:rPr>
              <a:t>quality assurance occurs before a problem is identified, quality control is reactionary. </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p>
            <a:pPr marL="285750" marR="0" lvl="0" indent="-133350" algn="just" defTabSz="914400" rtl="0" eaLnBrk="1" fontAlgn="auto" latinLnBrk="0" hangingPunct="1">
              <a:lnSpc>
                <a:spcPct val="100000"/>
              </a:lnSpc>
              <a:spcBef>
                <a:spcPts val="0"/>
              </a:spcBef>
              <a:spcAft>
                <a:spcPts val="0"/>
              </a:spcAft>
              <a:buClr>
                <a:srgbClr val="000000"/>
              </a:buClr>
              <a:buSzPts val="2400"/>
              <a:buFont typeface="Noto Sans Symbols"/>
              <a:buNone/>
              <a:tabLst/>
              <a:defRPr/>
            </a:pPr>
            <a:endParaRPr kumimoji="0" lang="en-US" sz="2400" b="0" i="0" u="none" strike="noStrike" kern="0" cap="none" spc="0" normalizeH="0" baseline="0" noProof="0" dirty="0">
              <a:ln>
                <a:noFill/>
              </a:ln>
              <a:solidFill>
                <a:srgbClr val="002060"/>
              </a:solidFill>
              <a:effectLst/>
              <a:uLnTx/>
              <a:uFillTx/>
              <a:latin typeface="Calibri"/>
              <a:ea typeface="Calibri"/>
              <a:cs typeface="Calibri"/>
              <a:sym typeface="Calibri"/>
            </a:endParaRPr>
          </a:p>
          <a:p>
            <a:pPr marL="285750" marR="0" lvl="0" indent="-285750" algn="just" defTabSz="914400" rtl="0" eaLnBrk="1" fontAlgn="auto" latinLnBrk="0" hangingPunct="1">
              <a:lnSpc>
                <a:spcPct val="100000"/>
              </a:lnSpc>
              <a:spcBef>
                <a:spcPts val="0"/>
              </a:spcBef>
              <a:spcAft>
                <a:spcPts val="0"/>
              </a:spcAft>
              <a:buClr>
                <a:srgbClr val="002060"/>
              </a:buClr>
              <a:buSzPts val="2400"/>
              <a:buFont typeface="Noto Sans Symbols"/>
              <a:buChar char="❑"/>
              <a:tabLst/>
              <a:defRPr/>
            </a:pPr>
            <a:r>
              <a:rPr kumimoji="0" lang="en-US" sz="2400" b="0" i="0" u="none" strike="noStrike" kern="0" cap="none" spc="0" normalizeH="0" baseline="0" noProof="0" dirty="0">
                <a:ln>
                  <a:noFill/>
                </a:ln>
                <a:solidFill>
                  <a:srgbClr val="002060"/>
                </a:solidFill>
                <a:effectLst/>
                <a:uLnTx/>
                <a:uFillTx/>
                <a:latin typeface="Calibri"/>
                <a:ea typeface="Calibri"/>
                <a:cs typeface="Calibri"/>
                <a:sym typeface="Calibri"/>
              </a:rPr>
              <a:t>It occurs </a:t>
            </a:r>
            <a:r>
              <a:rPr kumimoji="0" lang="en-US" sz="2400" b="0" i="0" u="sng" strike="noStrike" kern="0" cap="none" spc="0" normalizeH="0" baseline="0" noProof="0" dirty="0">
                <a:ln>
                  <a:noFill/>
                </a:ln>
                <a:solidFill>
                  <a:srgbClr val="002060"/>
                </a:solidFill>
                <a:effectLst/>
                <a:uLnTx/>
                <a:uFillTx/>
                <a:latin typeface="Calibri"/>
                <a:ea typeface="Calibri"/>
                <a:cs typeface="Calibri"/>
                <a:sym typeface="Calibri"/>
              </a:rPr>
              <a:t>after a problem has been identified and suggests methods of improvement</a:t>
            </a:r>
            <a:r>
              <a:rPr kumimoji="0" lang="en-US" sz="2400" b="0" i="0" u="none" strike="noStrike" kern="0" cap="none" spc="0" normalizeH="0" baseline="0" noProof="0" dirty="0">
                <a:ln>
                  <a:noFill/>
                </a:ln>
                <a:solidFill>
                  <a:srgbClr val="002060"/>
                </a:solidFill>
                <a:effectLst/>
                <a:uLnTx/>
                <a:uFillTx/>
                <a:latin typeface="Calibri"/>
                <a:ea typeface="Calibri"/>
                <a:cs typeface="Calibri"/>
                <a:sym typeface="Calibri"/>
              </a:rPr>
              <a:t>.</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p>
            <a:pPr marL="285750" marR="0" lvl="0" indent="-133350" algn="just" defTabSz="914400" rtl="0" eaLnBrk="1" fontAlgn="auto" latinLnBrk="0" hangingPunct="1">
              <a:lnSpc>
                <a:spcPct val="100000"/>
              </a:lnSpc>
              <a:spcBef>
                <a:spcPts val="0"/>
              </a:spcBef>
              <a:spcAft>
                <a:spcPts val="0"/>
              </a:spcAft>
              <a:buClr>
                <a:srgbClr val="000000"/>
              </a:buClr>
              <a:buSzPts val="2400"/>
              <a:buFont typeface="Noto Sans Symbols"/>
              <a:buNone/>
              <a:tabLst/>
              <a:defRPr/>
            </a:pPr>
            <a:endParaRPr kumimoji="0" lang="en-US" sz="2400" b="0" i="0" u="none" strike="noStrike" kern="0" cap="none" spc="0" normalizeH="0" baseline="0" noProof="0" dirty="0">
              <a:ln>
                <a:noFill/>
              </a:ln>
              <a:solidFill>
                <a:srgbClr val="002060"/>
              </a:solidFill>
              <a:effectLst/>
              <a:uLnTx/>
              <a:uFillTx/>
              <a:latin typeface="Calibri"/>
              <a:ea typeface="Calibri"/>
              <a:cs typeface="Calibri"/>
              <a:sym typeface="Calibri"/>
            </a:endParaRPr>
          </a:p>
          <a:p>
            <a:pPr marL="285750" marR="0" lvl="0" indent="-285750" algn="just" defTabSz="914400" rtl="0" eaLnBrk="1" fontAlgn="auto" latinLnBrk="0" hangingPunct="1">
              <a:lnSpc>
                <a:spcPct val="100000"/>
              </a:lnSpc>
              <a:spcBef>
                <a:spcPts val="0"/>
              </a:spcBef>
              <a:spcAft>
                <a:spcPts val="0"/>
              </a:spcAft>
              <a:buClr>
                <a:srgbClr val="002060"/>
              </a:buClr>
              <a:buSzPts val="2400"/>
              <a:buFont typeface="Noto Sans Symbols"/>
              <a:buChar char="❑"/>
              <a:tabLst/>
              <a:defRPr/>
            </a:pPr>
            <a:r>
              <a:rPr kumimoji="0" lang="en-US" sz="2400" b="0" i="0" u="none" strike="noStrike" kern="0" cap="none" spc="0" normalizeH="0" baseline="0" noProof="0" dirty="0">
                <a:ln>
                  <a:noFill/>
                </a:ln>
                <a:solidFill>
                  <a:srgbClr val="002060"/>
                </a:solidFill>
                <a:effectLst/>
                <a:uLnTx/>
                <a:uFillTx/>
                <a:latin typeface="Calibri"/>
                <a:ea typeface="Calibri"/>
                <a:cs typeface="Calibri"/>
                <a:sym typeface="Calibri"/>
              </a:rPr>
              <a:t>It measures specific project outputs and determines compliance with applicable standards. </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p>
            <a:pPr marL="285750" marR="0" lvl="0" indent="-133350" algn="just" defTabSz="914400" rtl="0" eaLnBrk="1" fontAlgn="auto" latinLnBrk="0" hangingPunct="1">
              <a:lnSpc>
                <a:spcPct val="100000"/>
              </a:lnSpc>
              <a:spcBef>
                <a:spcPts val="0"/>
              </a:spcBef>
              <a:spcAft>
                <a:spcPts val="0"/>
              </a:spcAft>
              <a:buClr>
                <a:srgbClr val="000000"/>
              </a:buClr>
              <a:buSzPts val="2400"/>
              <a:buFont typeface="Noto Sans Symbols"/>
              <a:buNone/>
              <a:tabLst/>
              <a:defRPr/>
            </a:pPr>
            <a:endParaRPr kumimoji="0" lang="en-US" sz="2400" b="0" i="0" u="none" strike="noStrike" kern="0" cap="none" spc="0" normalizeH="0" baseline="0" noProof="0" dirty="0">
              <a:ln>
                <a:noFill/>
              </a:ln>
              <a:solidFill>
                <a:srgbClr val="002060"/>
              </a:solidFill>
              <a:effectLst/>
              <a:uLnTx/>
              <a:uFillTx/>
              <a:latin typeface="Calibri"/>
              <a:ea typeface="Calibri"/>
              <a:cs typeface="Calibri"/>
              <a:sym typeface="Calibri"/>
            </a:endParaRPr>
          </a:p>
          <a:p>
            <a:pPr marL="285750" marR="0" lvl="0" indent="-285750" algn="just" defTabSz="914400" rtl="0" eaLnBrk="1" fontAlgn="auto" latinLnBrk="0" hangingPunct="1">
              <a:lnSpc>
                <a:spcPct val="100000"/>
              </a:lnSpc>
              <a:spcBef>
                <a:spcPts val="0"/>
              </a:spcBef>
              <a:spcAft>
                <a:spcPts val="0"/>
              </a:spcAft>
              <a:buClr>
                <a:srgbClr val="002060"/>
              </a:buClr>
              <a:buSzPts val="2400"/>
              <a:buFont typeface="Noto Sans Symbols"/>
              <a:buChar char="❑"/>
              <a:tabLst/>
              <a:defRPr/>
            </a:pPr>
            <a:r>
              <a:rPr kumimoji="0" lang="en-US" sz="2400" b="0" i="0" u="none" strike="noStrike" kern="0" cap="none" spc="0" normalizeH="0" baseline="0" noProof="0" dirty="0">
                <a:ln>
                  <a:noFill/>
                </a:ln>
                <a:solidFill>
                  <a:srgbClr val="002060"/>
                </a:solidFill>
                <a:effectLst/>
                <a:uLnTx/>
                <a:uFillTx/>
                <a:latin typeface="Calibri"/>
                <a:ea typeface="Calibri"/>
                <a:cs typeface="Calibri"/>
                <a:sym typeface="Calibri"/>
              </a:rPr>
              <a:t>It also identifies project risk factors, their mitigation, and ways to prevent and eliminate unsatisfactory performance.</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p:txBody>
      </p:sp>
    </p:spTree>
    <p:extLst>
      <p:ext uri="{BB962C8B-B14F-4D97-AF65-F5344CB8AC3E}">
        <p14:creationId xmlns:p14="http://schemas.microsoft.com/office/powerpoint/2010/main" val="2707372733"/>
      </p:ext>
    </p:extLst>
  </p:cSld>
  <p:clrMapOvr>
    <a:masterClrMapping/>
  </p:clrMapOvr>
  <mc:AlternateContent xmlns:mc="http://schemas.openxmlformats.org/markup-compatibility/2006" xmlns:p14="http://schemas.microsoft.com/office/powerpoint/2010/main">
    <mc:Choice Requires="p14">
      <p:transition spd="slow" p14:dur="2000" advTm="111966"/>
    </mc:Choice>
    <mc:Fallback xmlns="">
      <p:transition spd="slow" advTm="111966"/>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id="{1B7BF760-56F4-C80A-C06B-7C06E3DFB67E}"/>
              </a:ext>
            </a:extLst>
          </p:cNvPr>
          <p:cNvSpPr/>
          <p:nvPr/>
        </p:nvSpPr>
        <p:spPr>
          <a:xfrm>
            <a:off x="2390321" y="837352"/>
            <a:ext cx="6486979" cy="75335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8" name="Google Shape;416;p27">
            <a:extLst>
              <a:ext uri="{FF2B5EF4-FFF2-40B4-BE49-F238E27FC236}">
                <a16:creationId xmlns:a16="http://schemas.microsoft.com/office/drawing/2014/main" id="{81C585D0-6CA2-4DF4-8993-E9D916DB42CD}"/>
              </a:ext>
            </a:extLst>
          </p:cNvPr>
          <p:cNvSpPr txBox="1"/>
          <p:nvPr/>
        </p:nvSpPr>
        <p:spPr>
          <a:xfrm>
            <a:off x="2502109" y="963363"/>
            <a:ext cx="4977401" cy="534341"/>
          </a:xfrm>
          <a:prstGeom prst="rect">
            <a:avLst/>
          </a:prstGeom>
          <a:noFill/>
          <a:ln>
            <a:noFill/>
          </a:ln>
        </p:spPr>
        <p:txBody>
          <a:bodyPr spcFirstLastPara="1" wrap="square" lIns="91425" tIns="45700" rIns="91425" bIns="45700" anchor="t" anchorCtr="0">
            <a:spAutoFit/>
          </a:bodyPr>
          <a:lstStyle/>
          <a:p>
            <a:pPr algn="ct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Quality management</a:t>
            </a:r>
            <a:endParaRPr sz="2800" b="1" kern="0" dirty="0">
              <a:solidFill>
                <a:srgbClr val="FF9518"/>
              </a:solidFill>
              <a:latin typeface="Tajawal Medium"/>
              <a:ea typeface="Tajawal Medium"/>
              <a:cs typeface="Tajawal Medium"/>
              <a:sym typeface="Tajawal Medium"/>
            </a:endParaRPr>
          </a:p>
        </p:txBody>
      </p:sp>
      <p:sp>
        <p:nvSpPr>
          <p:cNvPr id="10" name="Google Shape;417;p27">
            <a:extLst>
              <a:ext uri="{FF2B5EF4-FFF2-40B4-BE49-F238E27FC236}">
                <a16:creationId xmlns:a16="http://schemas.microsoft.com/office/drawing/2014/main" id="{40E78912-1E60-B6A6-B941-4A744FBCA857}"/>
              </a:ext>
            </a:extLst>
          </p:cNvPr>
          <p:cNvSpPr txBox="1"/>
          <p:nvPr/>
        </p:nvSpPr>
        <p:spPr>
          <a:xfrm>
            <a:off x="635107" y="2098478"/>
            <a:ext cx="10918718" cy="3796159"/>
          </a:xfrm>
          <a:prstGeom prst="rect">
            <a:avLst/>
          </a:prstGeom>
          <a:noFill/>
          <a:ln>
            <a:noFill/>
          </a:ln>
        </p:spPr>
        <p:txBody>
          <a:bodyPr spcFirstLastPara="1" wrap="square" lIns="91425" tIns="45700" rIns="91425" bIns="45700" anchor="t" anchorCtr="0">
            <a:spAutoFit/>
          </a:bodyPr>
          <a:lstStyle/>
          <a:p>
            <a:pPr marL="285750" indent="-285750" algn="just">
              <a:buClr>
                <a:srgbClr val="002060"/>
              </a:buClr>
              <a:buSzPts val="2400"/>
              <a:buFont typeface="Noto Sans Symbols"/>
              <a:buChar char="❑"/>
            </a:pPr>
            <a:r>
              <a:rPr lang="en-US" sz="2400" kern="0" dirty="0">
                <a:solidFill>
                  <a:srgbClr val="002060"/>
                </a:solidFill>
                <a:ea typeface="Calibri"/>
                <a:cs typeface="Calibri"/>
                <a:sym typeface="Calibri"/>
              </a:rPr>
              <a:t>It is recommended to have independent reviews of a project to ensure the project is on the right course or what actions need to be implemented to get the project back on track.</a:t>
            </a:r>
            <a:endParaRPr sz="1400" kern="0" dirty="0">
              <a:solidFill>
                <a:srgbClr val="000000"/>
              </a:solidFill>
              <a:latin typeface="Arial"/>
              <a:cs typeface="Arial"/>
              <a:sym typeface="Arial"/>
            </a:endParaRPr>
          </a:p>
          <a:p>
            <a:pPr marL="285750" indent="-133350" algn="just">
              <a:buClr>
                <a:srgbClr val="000000"/>
              </a:buClr>
              <a:buSzPts val="2400"/>
              <a:buFont typeface="Noto Sans Symbols"/>
              <a:buNone/>
            </a:pPr>
            <a:endParaRPr sz="2400" kern="0" dirty="0">
              <a:solidFill>
                <a:srgbClr val="002060"/>
              </a:solidFill>
              <a:ea typeface="Calibri"/>
              <a:cs typeface="Calibri"/>
              <a:sym typeface="Calibri"/>
            </a:endParaRPr>
          </a:p>
          <a:p>
            <a:pPr marL="285750" indent="-285750" algn="just">
              <a:buClr>
                <a:srgbClr val="002060"/>
              </a:buClr>
              <a:buSzPts val="2400"/>
              <a:buFont typeface="Noto Sans Symbols"/>
              <a:buChar char="❑"/>
            </a:pPr>
            <a:r>
              <a:rPr lang="en-US" sz="2400" kern="0" dirty="0">
                <a:solidFill>
                  <a:srgbClr val="002060"/>
                </a:solidFill>
                <a:ea typeface="Calibri"/>
                <a:cs typeface="Calibri"/>
                <a:sym typeface="Calibri"/>
              </a:rPr>
              <a:t>Besides performing an “outside check-and-balance,” QM people will ensure that the project and related documentation are being developed according to an acceptable process. </a:t>
            </a:r>
            <a:endParaRPr sz="1400" kern="0" dirty="0">
              <a:solidFill>
                <a:srgbClr val="000000"/>
              </a:solidFill>
              <a:latin typeface="Arial"/>
              <a:cs typeface="Arial"/>
              <a:sym typeface="Arial"/>
            </a:endParaRPr>
          </a:p>
          <a:p>
            <a:pPr marL="285750" indent="-133350" algn="just">
              <a:buClr>
                <a:srgbClr val="000000"/>
              </a:buClr>
              <a:buSzPts val="2400"/>
              <a:buFont typeface="Noto Sans Symbols"/>
              <a:buNone/>
            </a:pPr>
            <a:endParaRPr sz="2400" kern="0" dirty="0">
              <a:solidFill>
                <a:srgbClr val="002060"/>
              </a:solidFill>
              <a:ea typeface="Calibri"/>
              <a:cs typeface="Calibri"/>
              <a:sym typeface="Calibri"/>
            </a:endParaRPr>
          </a:p>
          <a:p>
            <a:pPr marL="285750" indent="-285750" algn="just">
              <a:buClr>
                <a:srgbClr val="002060"/>
              </a:buClr>
              <a:buSzPts val="2400"/>
              <a:buFont typeface="Noto Sans Symbols"/>
              <a:buChar char="❑"/>
            </a:pPr>
            <a:r>
              <a:rPr lang="en-US" sz="2400" kern="0" dirty="0">
                <a:solidFill>
                  <a:srgbClr val="002060"/>
                </a:solidFill>
                <a:ea typeface="Calibri"/>
                <a:cs typeface="Calibri"/>
                <a:sym typeface="Calibri"/>
              </a:rPr>
              <a:t>Projects should have periodic mini reviews that rate its progress against certain defined metrics.</a:t>
            </a:r>
            <a:endParaRPr sz="1400" kern="0" dirty="0">
              <a:solidFill>
                <a:srgbClr val="000000"/>
              </a:solidFill>
              <a:latin typeface="Arial"/>
              <a:cs typeface="Arial"/>
              <a:sym typeface="Arial"/>
            </a:endParaRPr>
          </a:p>
        </p:txBody>
      </p:sp>
    </p:spTree>
    <p:extLst>
      <p:ext uri="{BB962C8B-B14F-4D97-AF65-F5344CB8AC3E}">
        <p14:creationId xmlns:p14="http://schemas.microsoft.com/office/powerpoint/2010/main" val="241447425"/>
      </p:ext>
    </p:extLst>
  </p:cSld>
  <p:clrMapOvr>
    <a:masterClrMapping/>
  </p:clrMapOvr>
  <mc:AlternateContent xmlns:mc="http://schemas.openxmlformats.org/markup-compatibility/2006" xmlns:p14="http://schemas.microsoft.com/office/powerpoint/2010/main">
    <mc:Choice Requires="p14">
      <p:transition spd="slow" p14:dur="2000" advTm="136408"/>
    </mc:Choice>
    <mc:Fallback xmlns="">
      <p:transition spd="slow" advTm="136408"/>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id="{1B7BF760-56F4-C80A-C06B-7C06E3DFB67E}"/>
              </a:ext>
            </a:extLst>
          </p:cNvPr>
          <p:cNvSpPr/>
          <p:nvPr/>
        </p:nvSpPr>
        <p:spPr>
          <a:xfrm>
            <a:off x="2390321" y="837352"/>
            <a:ext cx="6486979" cy="75335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Google Shape;427;p28">
            <a:extLst>
              <a:ext uri="{FF2B5EF4-FFF2-40B4-BE49-F238E27FC236}">
                <a16:creationId xmlns:a16="http://schemas.microsoft.com/office/drawing/2014/main" id="{9079D926-2200-9260-084E-29F1C7FEBCEB}"/>
              </a:ext>
            </a:extLst>
          </p:cNvPr>
          <p:cNvSpPr txBox="1"/>
          <p:nvPr/>
        </p:nvSpPr>
        <p:spPr>
          <a:xfrm>
            <a:off x="2602222" y="894259"/>
            <a:ext cx="6063176" cy="523220"/>
          </a:xfrm>
          <a:prstGeom prst="rect">
            <a:avLst/>
          </a:prstGeom>
          <a:noFill/>
          <a:ln>
            <a:noFill/>
          </a:ln>
        </p:spPr>
        <p:txBody>
          <a:bodyPr spcFirstLastPara="1" wrap="square" lIns="91425" tIns="45700" rIns="91425" bIns="45700" anchor="t" anchorCtr="0">
            <a:spAutoFit/>
          </a:bodyPr>
          <a:lstStyle/>
          <a:p>
            <a:pPr algn="ctr">
              <a:buClr>
                <a:srgbClr val="FFFFFF"/>
              </a:buClr>
              <a:buSzPts val="2800"/>
              <a:buFont typeface="Tajawal Medium"/>
              <a:buNone/>
            </a:pPr>
            <a:r>
              <a:rPr lang="en-US" sz="2800" kern="0" dirty="0">
                <a:solidFill>
                  <a:srgbClr val="FFFFFF"/>
                </a:solidFill>
                <a:latin typeface="Tajawal Medium"/>
                <a:ea typeface="Tajawal Medium"/>
                <a:cs typeface="Tajawal Medium"/>
                <a:sym typeface="Tajawal Medium"/>
              </a:rPr>
              <a:t>Quality management- Mini reviews </a:t>
            </a:r>
            <a:endParaRPr sz="2800" kern="0" dirty="0">
              <a:solidFill>
                <a:srgbClr val="FF9518"/>
              </a:solidFill>
              <a:latin typeface="Tajawal Medium"/>
              <a:ea typeface="Tajawal Medium"/>
              <a:cs typeface="Tajawal Medium"/>
              <a:sym typeface="Tajawal Medium"/>
            </a:endParaRPr>
          </a:p>
        </p:txBody>
      </p:sp>
      <p:sp>
        <p:nvSpPr>
          <p:cNvPr id="9" name="Google Shape;428;p28">
            <a:extLst>
              <a:ext uri="{FF2B5EF4-FFF2-40B4-BE49-F238E27FC236}">
                <a16:creationId xmlns:a16="http://schemas.microsoft.com/office/drawing/2014/main" id="{65C7C98F-75A8-8A70-524D-0AE8EBA00093}"/>
              </a:ext>
            </a:extLst>
          </p:cNvPr>
          <p:cNvSpPr txBox="1"/>
          <p:nvPr/>
        </p:nvSpPr>
        <p:spPr>
          <a:xfrm>
            <a:off x="858960" y="2690046"/>
            <a:ext cx="4908926" cy="2677656"/>
          </a:xfrm>
          <a:prstGeom prst="rect">
            <a:avLst/>
          </a:prstGeom>
          <a:noFill/>
          <a:ln>
            <a:noFill/>
          </a:ln>
        </p:spPr>
        <p:txBody>
          <a:bodyPr spcFirstLastPara="1" wrap="square" lIns="91425" tIns="45700" rIns="91425" bIns="45700" anchor="t" anchorCtr="0">
            <a:spAutoFit/>
          </a:bodyPr>
          <a:lstStyle/>
          <a:p>
            <a:pPr marL="285750" indent="-285750" algn="just">
              <a:buClr>
                <a:srgbClr val="000000"/>
              </a:buClr>
              <a:buSzPts val="2800"/>
              <a:buFont typeface="Noto Sans Symbols"/>
              <a:buChar char="❑"/>
            </a:pPr>
            <a:r>
              <a:rPr lang="en-US" sz="2800" kern="0" dirty="0">
                <a:solidFill>
                  <a:srgbClr val="000000"/>
                </a:solidFill>
                <a:ea typeface="Calibri"/>
                <a:cs typeface="Calibri"/>
                <a:sym typeface="Calibri"/>
              </a:rPr>
              <a:t>There are three types of reviews:—</a:t>
            </a:r>
            <a:endParaRPr sz="1400" kern="0" dirty="0">
              <a:solidFill>
                <a:srgbClr val="000000"/>
              </a:solidFill>
              <a:latin typeface="Arial"/>
              <a:cs typeface="Arial"/>
              <a:sym typeface="Arial"/>
            </a:endParaRPr>
          </a:p>
          <a:p>
            <a:pPr marL="285750" indent="-107950" algn="just">
              <a:buClr>
                <a:srgbClr val="000000"/>
              </a:buClr>
              <a:buSzPts val="2800"/>
              <a:buFont typeface="Noto Sans Symbols"/>
              <a:buNone/>
            </a:pPr>
            <a:endParaRPr sz="2800" kern="0" dirty="0">
              <a:solidFill>
                <a:srgbClr val="000000"/>
              </a:solidFill>
              <a:ea typeface="Calibri"/>
              <a:cs typeface="Calibri"/>
              <a:sym typeface="Calibri"/>
            </a:endParaRPr>
          </a:p>
          <a:p>
            <a:pPr marL="514350" indent="-514350" algn="just">
              <a:buClr>
                <a:srgbClr val="00B0F0"/>
              </a:buClr>
              <a:buSzPts val="2800"/>
              <a:buFont typeface="Calibri"/>
              <a:buAutoNum type="arabicPeriod"/>
            </a:pPr>
            <a:r>
              <a:rPr lang="en-US" sz="2800" b="1" kern="0" dirty="0">
                <a:solidFill>
                  <a:srgbClr val="00B0F0"/>
                </a:solidFill>
                <a:ea typeface="Calibri"/>
                <a:cs typeface="Calibri"/>
                <a:sym typeface="Calibri"/>
              </a:rPr>
              <a:t>Health</a:t>
            </a:r>
            <a:endParaRPr sz="2800" b="1" kern="0" dirty="0">
              <a:solidFill>
                <a:srgbClr val="00B0F0"/>
              </a:solidFill>
              <a:ea typeface="Calibri"/>
              <a:cs typeface="Calibri"/>
              <a:sym typeface="Calibri"/>
            </a:endParaRPr>
          </a:p>
          <a:p>
            <a:pPr marL="514350" indent="-514350" algn="just">
              <a:buClr>
                <a:srgbClr val="00B0F0"/>
              </a:buClr>
              <a:buSzPts val="2800"/>
              <a:buFont typeface="Calibri"/>
              <a:buAutoNum type="arabicPeriod"/>
            </a:pPr>
            <a:r>
              <a:rPr lang="en-US" sz="2800" b="1" kern="0" dirty="0">
                <a:solidFill>
                  <a:srgbClr val="00B0F0"/>
                </a:solidFill>
                <a:ea typeface="Calibri"/>
                <a:cs typeface="Calibri"/>
                <a:sym typeface="Calibri"/>
              </a:rPr>
              <a:t>Compliance</a:t>
            </a:r>
            <a:endParaRPr sz="1400" kern="0" dirty="0">
              <a:solidFill>
                <a:srgbClr val="000000"/>
              </a:solidFill>
              <a:latin typeface="Arial"/>
              <a:cs typeface="Arial"/>
              <a:sym typeface="Arial"/>
            </a:endParaRPr>
          </a:p>
          <a:p>
            <a:pPr marL="514350" indent="-514350" algn="just">
              <a:buClr>
                <a:srgbClr val="00B0F0"/>
              </a:buClr>
              <a:buSzPts val="2800"/>
              <a:buFont typeface="Calibri"/>
              <a:buAutoNum type="arabicPeriod"/>
            </a:pPr>
            <a:r>
              <a:rPr lang="en-US" sz="2800" b="1" kern="0" dirty="0">
                <a:solidFill>
                  <a:srgbClr val="00B0F0"/>
                </a:solidFill>
                <a:ea typeface="Calibri"/>
                <a:cs typeface="Calibri"/>
                <a:sym typeface="Calibri"/>
              </a:rPr>
              <a:t>Deliverable</a:t>
            </a:r>
            <a:r>
              <a:rPr lang="en-US" sz="2800" kern="0" dirty="0">
                <a:solidFill>
                  <a:srgbClr val="000000"/>
                </a:solidFill>
                <a:ea typeface="Calibri"/>
                <a:cs typeface="Calibri"/>
                <a:sym typeface="Calibri"/>
              </a:rPr>
              <a:t>. </a:t>
            </a:r>
            <a:endParaRPr sz="1400" kern="0" dirty="0">
              <a:solidFill>
                <a:srgbClr val="000000"/>
              </a:solidFill>
              <a:latin typeface="Arial"/>
              <a:cs typeface="Arial"/>
              <a:sym typeface="Arial"/>
            </a:endParaRPr>
          </a:p>
        </p:txBody>
      </p:sp>
      <p:pic>
        <p:nvPicPr>
          <p:cNvPr id="11" name="Google Shape;429;p28">
            <a:extLst>
              <a:ext uri="{FF2B5EF4-FFF2-40B4-BE49-F238E27FC236}">
                <a16:creationId xmlns:a16="http://schemas.microsoft.com/office/drawing/2014/main" id="{144EFC1A-52E1-A1DA-7D41-095B2EB4FD4C}"/>
              </a:ext>
            </a:extLst>
          </p:cNvPr>
          <p:cNvPicPr preferRelativeResize="0"/>
          <p:nvPr/>
        </p:nvPicPr>
        <p:blipFill rotWithShape="1">
          <a:blip r:embed="rId3">
            <a:alphaModFix/>
          </a:blip>
          <a:srcRect t="26488"/>
          <a:stretch/>
        </p:blipFill>
        <p:spPr>
          <a:xfrm>
            <a:off x="7938971" y="3018838"/>
            <a:ext cx="3388258" cy="2228045"/>
          </a:xfrm>
          <a:prstGeom prst="rect">
            <a:avLst/>
          </a:prstGeom>
          <a:noFill/>
          <a:ln>
            <a:noFill/>
          </a:ln>
        </p:spPr>
      </p:pic>
    </p:spTree>
    <p:extLst>
      <p:ext uri="{BB962C8B-B14F-4D97-AF65-F5344CB8AC3E}">
        <p14:creationId xmlns:p14="http://schemas.microsoft.com/office/powerpoint/2010/main" val="675849473"/>
      </p:ext>
    </p:extLst>
  </p:cSld>
  <p:clrMapOvr>
    <a:masterClrMapping/>
  </p:clrMapOvr>
  <mc:AlternateContent xmlns:mc="http://schemas.openxmlformats.org/markup-compatibility/2006" xmlns:p14="http://schemas.microsoft.com/office/powerpoint/2010/main">
    <mc:Choice Requires="p14">
      <p:transition spd="slow" p14:dur="2000" advTm="89395"/>
    </mc:Choice>
    <mc:Fallback xmlns="">
      <p:transition spd="slow" advTm="89395"/>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8" name="Google Shape;439;p29">
            <a:extLst>
              <a:ext uri="{FF2B5EF4-FFF2-40B4-BE49-F238E27FC236}">
                <a16:creationId xmlns:a16="http://schemas.microsoft.com/office/drawing/2014/main" id="{5135E6D5-9AFB-9D19-F103-194D996A172C}"/>
              </a:ext>
            </a:extLst>
          </p:cNvPr>
          <p:cNvSpPr txBox="1"/>
          <p:nvPr/>
        </p:nvSpPr>
        <p:spPr>
          <a:xfrm>
            <a:off x="2626178" y="899104"/>
            <a:ext cx="4977401" cy="534341"/>
          </a:xfrm>
          <a:prstGeom prst="rect">
            <a:avLst/>
          </a:prstGeom>
          <a:noFill/>
          <a:ln>
            <a:noFill/>
          </a:ln>
        </p:spPr>
        <p:txBody>
          <a:bodyPr spcFirstLastPara="1" wrap="square" lIns="91425" tIns="45700" rIns="91425" bIns="45700" anchor="t" anchorCtr="0">
            <a:spAutoFit/>
          </a:bodyPr>
          <a:lstStyle/>
          <a:p>
            <a:pPr algn="ctr">
              <a:buClr>
                <a:srgbClr val="FFFFFF"/>
              </a:buClr>
              <a:buSzPts val="2800"/>
              <a:buFont typeface="Tajawal Medium"/>
              <a:buNone/>
            </a:pPr>
            <a:r>
              <a:rPr lang="en-US" sz="2800" kern="0" dirty="0">
                <a:solidFill>
                  <a:srgbClr val="FFFFFF"/>
                </a:solidFill>
                <a:latin typeface="Tajawal Medium"/>
                <a:ea typeface="Tajawal Medium"/>
                <a:cs typeface="Tajawal Medium"/>
                <a:sym typeface="Tajawal Medium"/>
              </a:rPr>
              <a:t>Quality management</a:t>
            </a:r>
            <a:endParaRPr sz="2800" kern="0" dirty="0">
              <a:solidFill>
                <a:srgbClr val="FF9518"/>
              </a:solidFill>
              <a:latin typeface="Tajawal Medium"/>
              <a:ea typeface="Tajawal Medium"/>
              <a:cs typeface="Tajawal Medium"/>
              <a:sym typeface="Tajawal Medium"/>
            </a:endParaRPr>
          </a:p>
        </p:txBody>
      </p:sp>
      <p:pic>
        <p:nvPicPr>
          <p:cNvPr id="3" name="Google Shape;445;p30">
            <a:extLst>
              <a:ext uri="{FF2B5EF4-FFF2-40B4-BE49-F238E27FC236}">
                <a16:creationId xmlns:a16="http://schemas.microsoft.com/office/drawing/2014/main" id="{397D12F2-AE2E-D79C-C908-90F233254DF9}"/>
              </a:ext>
            </a:extLst>
          </p:cNvPr>
          <p:cNvPicPr preferRelativeResize="0"/>
          <p:nvPr/>
        </p:nvPicPr>
        <p:blipFill rotWithShape="1">
          <a:blip r:embed="rId3">
            <a:alphaModFix/>
          </a:blip>
          <a:srcRect/>
          <a:stretch/>
        </p:blipFill>
        <p:spPr>
          <a:xfrm>
            <a:off x="2485571" y="899103"/>
            <a:ext cx="8706303" cy="4717883"/>
          </a:xfrm>
          <a:prstGeom prst="rect">
            <a:avLst/>
          </a:prstGeom>
          <a:noFill/>
          <a:ln>
            <a:noFill/>
          </a:ln>
        </p:spPr>
      </p:pic>
      <p:sp>
        <p:nvSpPr>
          <p:cNvPr id="9" name="Google Shape;446;p30">
            <a:extLst>
              <a:ext uri="{FF2B5EF4-FFF2-40B4-BE49-F238E27FC236}">
                <a16:creationId xmlns:a16="http://schemas.microsoft.com/office/drawing/2014/main" id="{CBA77473-1C4E-AB32-D5A7-6EB91E0C4CFA}"/>
              </a:ext>
            </a:extLst>
          </p:cNvPr>
          <p:cNvSpPr txBox="1"/>
          <p:nvPr/>
        </p:nvSpPr>
        <p:spPr>
          <a:xfrm>
            <a:off x="2414361" y="5774250"/>
            <a:ext cx="8563662" cy="369291"/>
          </a:xfrm>
          <a:prstGeom prst="rect">
            <a:avLst/>
          </a:prstGeom>
          <a:noFill/>
          <a:ln>
            <a:noFill/>
          </a:ln>
        </p:spPr>
        <p:txBody>
          <a:bodyPr spcFirstLastPara="1" wrap="square" lIns="91425" tIns="45700" rIns="91425" bIns="45700" anchor="t" anchorCtr="0">
            <a:spAutoFit/>
          </a:bodyPr>
          <a:lstStyle/>
          <a:p>
            <a:pPr>
              <a:buClr>
                <a:srgbClr val="000000"/>
              </a:buClr>
              <a:buFont typeface="Arial"/>
              <a:buNone/>
            </a:pPr>
            <a:r>
              <a:rPr lang="en-US" u="sng" kern="0" dirty="0">
                <a:solidFill>
                  <a:srgbClr val="000000"/>
                </a:solidFill>
                <a:ea typeface="Calibri"/>
                <a:cs typeface="Calibri"/>
                <a:sym typeface="Calibri"/>
                <a:hlinkClick r:id="rId4">
                  <a:extLst>
                    <a:ext uri="{A12FA001-AC4F-418D-AE19-62706E023703}">
                      <ahyp:hlinkClr xmlns:ahyp="http://schemas.microsoft.com/office/drawing/2018/hyperlinkcolor" val="tx"/>
                    </a:ext>
                  </a:extLst>
                </a:hlinkClick>
              </a:rPr>
              <a:t>https://shop.techno-pm.com/products/monthly-status-update-template</a:t>
            </a:r>
            <a:r>
              <a:rPr lang="en-US" kern="0" dirty="0">
                <a:solidFill>
                  <a:srgbClr val="000000"/>
                </a:solidFill>
                <a:ea typeface="Calibri"/>
                <a:cs typeface="Calibri"/>
                <a:sym typeface="Calibri"/>
              </a:rPr>
              <a:t> </a:t>
            </a:r>
            <a:endParaRPr sz="1400" kern="0" dirty="0">
              <a:solidFill>
                <a:srgbClr val="000000"/>
              </a:solidFill>
              <a:latin typeface="Arial"/>
              <a:cs typeface="Arial"/>
              <a:sym typeface="Arial"/>
            </a:endParaRPr>
          </a:p>
        </p:txBody>
      </p:sp>
    </p:spTree>
    <p:extLst>
      <p:ext uri="{BB962C8B-B14F-4D97-AF65-F5344CB8AC3E}">
        <p14:creationId xmlns:p14="http://schemas.microsoft.com/office/powerpoint/2010/main" val="3644117966"/>
      </p:ext>
    </p:extLst>
  </p:cSld>
  <p:clrMapOvr>
    <a:masterClrMapping/>
  </p:clrMapOvr>
  <mc:AlternateContent xmlns:mc="http://schemas.openxmlformats.org/markup-compatibility/2006" xmlns:p14="http://schemas.microsoft.com/office/powerpoint/2010/main">
    <mc:Choice Requires="p14">
      <p:transition spd="slow" p14:dur="2000" advTm="121566"/>
    </mc:Choice>
    <mc:Fallback xmlns="">
      <p:transition spd="slow" advTm="121566"/>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8" name="Google Shape;439;p29">
            <a:extLst>
              <a:ext uri="{FF2B5EF4-FFF2-40B4-BE49-F238E27FC236}">
                <a16:creationId xmlns:a16="http://schemas.microsoft.com/office/drawing/2014/main" id="{5135E6D5-9AFB-9D19-F103-194D996A172C}"/>
              </a:ext>
            </a:extLst>
          </p:cNvPr>
          <p:cNvSpPr txBox="1"/>
          <p:nvPr/>
        </p:nvSpPr>
        <p:spPr>
          <a:xfrm>
            <a:off x="2626178" y="899104"/>
            <a:ext cx="4977401" cy="534341"/>
          </a:xfrm>
          <a:prstGeom prst="rect">
            <a:avLst/>
          </a:prstGeom>
          <a:noFill/>
          <a:ln>
            <a:noFill/>
          </a:ln>
        </p:spPr>
        <p:txBody>
          <a:bodyPr spcFirstLastPara="1" wrap="square" lIns="91425" tIns="45700" rIns="91425" bIns="45700" anchor="t" anchorCtr="0">
            <a:spAutoFit/>
          </a:bodyPr>
          <a:lstStyle/>
          <a:p>
            <a:pPr algn="ctr">
              <a:buClr>
                <a:srgbClr val="FFFFFF"/>
              </a:buClr>
              <a:buSzPts val="2800"/>
              <a:buFont typeface="Tajawal Medium"/>
              <a:buNone/>
            </a:pPr>
            <a:r>
              <a:rPr lang="en-US" sz="2800" kern="0" dirty="0">
                <a:solidFill>
                  <a:srgbClr val="FFFFFF"/>
                </a:solidFill>
                <a:latin typeface="Tajawal Medium"/>
                <a:ea typeface="Tajawal Medium"/>
                <a:cs typeface="Tajawal Medium"/>
                <a:sym typeface="Tajawal Medium"/>
              </a:rPr>
              <a:t>Quality management</a:t>
            </a:r>
            <a:endParaRPr sz="2800" kern="0" dirty="0">
              <a:solidFill>
                <a:srgbClr val="FF9518"/>
              </a:solidFill>
              <a:latin typeface="Tajawal Medium"/>
              <a:ea typeface="Tajawal Medium"/>
              <a:cs typeface="Tajawal Medium"/>
              <a:sym typeface="Tajawal Medium"/>
            </a:endParaRPr>
          </a:p>
        </p:txBody>
      </p:sp>
      <p:pic>
        <p:nvPicPr>
          <p:cNvPr id="3" name="Google Shape;451;p31">
            <a:extLst>
              <a:ext uri="{FF2B5EF4-FFF2-40B4-BE49-F238E27FC236}">
                <a16:creationId xmlns:a16="http://schemas.microsoft.com/office/drawing/2014/main" id="{2D4327F0-130B-8EC4-BF10-C4171260CED3}"/>
              </a:ext>
            </a:extLst>
          </p:cNvPr>
          <p:cNvPicPr preferRelativeResize="0"/>
          <p:nvPr/>
        </p:nvPicPr>
        <p:blipFill rotWithShape="1">
          <a:blip r:embed="rId3">
            <a:alphaModFix/>
          </a:blip>
          <a:srcRect/>
          <a:stretch/>
        </p:blipFill>
        <p:spPr>
          <a:xfrm>
            <a:off x="2657520" y="755221"/>
            <a:ext cx="9354049" cy="5203675"/>
          </a:xfrm>
          <a:prstGeom prst="rect">
            <a:avLst/>
          </a:prstGeom>
          <a:noFill/>
          <a:ln>
            <a:noFill/>
          </a:ln>
        </p:spPr>
      </p:pic>
    </p:spTree>
    <p:extLst>
      <p:ext uri="{BB962C8B-B14F-4D97-AF65-F5344CB8AC3E}">
        <p14:creationId xmlns:p14="http://schemas.microsoft.com/office/powerpoint/2010/main" val="1827708764"/>
      </p:ext>
    </p:extLst>
  </p:cSld>
  <p:clrMapOvr>
    <a:masterClrMapping/>
  </p:clrMapOvr>
  <mc:AlternateContent xmlns:mc="http://schemas.openxmlformats.org/markup-compatibility/2006" xmlns:p14="http://schemas.microsoft.com/office/powerpoint/2010/main">
    <mc:Choice Requires="p14">
      <p:transition spd="slow" p14:dur="2000" advTm="113187"/>
    </mc:Choice>
    <mc:Fallback xmlns="">
      <p:transition spd="slow" advTm="113187"/>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id="{1B7BF760-56F4-C80A-C06B-7C06E3DFB67E}"/>
              </a:ext>
            </a:extLst>
          </p:cNvPr>
          <p:cNvSpPr/>
          <p:nvPr/>
        </p:nvSpPr>
        <p:spPr>
          <a:xfrm>
            <a:off x="2390321" y="837352"/>
            <a:ext cx="6486979" cy="75335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Google Shape;461;p32">
            <a:extLst>
              <a:ext uri="{FF2B5EF4-FFF2-40B4-BE49-F238E27FC236}">
                <a16:creationId xmlns:a16="http://schemas.microsoft.com/office/drawing/2014/main" id="{0A75DCB9-DD69-2A3E-7252-D92EAAA7F677}"/>
              </a:ext>
            </a:extLst>
          </p:cNvPr>
          <p:cNvSpPr txBox="1"/>
          <p:nvPr/>
        </p:nvSpPr>
        <p:spPr>
          <a:xfrm>
            <a:off x="2880145" y="952420"/>
            <a:ext cx="599715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Sponsor and supplier agreements</a:t>
            </a:r>
            <a:endParaRPr sz="2800" b="1" kern="0" dirty="0">
              <a:solidFill>
                <a:srgbClr val="FF9518"/>
              </a:solidFill>
              <a:latin typeface="Tajawal Medium"/>
              <a:ea typeface="Tajawal Medium"/>
              <a:cs typeface="Tajawal Medium"/>
              <a:sym typeface="Tajawal Medium"/>
            </a:endParaRPr>
          </a:p>
        </p:txBody>
      </p:sp>
      <p:sp>
        <p:nvSpPr>
          <p:cNvPr id="9" name="Google Shape;462;p32">
            <a:extLst>
              <a:ext uri="{FF2B5EF4-FFF2-40B4-BE49-F238E27FC236}">
                <a16:creationId xmlns:a16="http://schemas.microsoft.com/office/drawing/2014/main" id="{66959FE8-AACF-8C1F-7955-921C131923FC}"/>
              </a:ext>
            </a:extLst>
          </p:cNvPr>
          <p:cNvSpPr txBox="1"/>
          <p:nvPr/>
        </p:nvSpPr>
        <p:spPr>
          <a:xfrm>
            <a:off x="477910" y="2047517"/>
            <a:ext cx="6903232" cy="4524315"/>
          </a:xfrm>
          <a:prstGeom prst="rect">
            <a:avLst/>
          </a:prstGeom>
          <a:noFill/>
          <a:ln>
            <a:noFill/>
          </a:ln>
        </p:spPr>
        <p:txBody>
          <a:bodyPr spcFirstLastPara="1" wrap="square" lIns="91425" tIns="45700" rIns="91425" bIns="45700" anchor="t" anchorCtr="0">
            <a:spAutoFit/>
          </a:bodyPr>
          <a:lstStyle/>
          <a:p>
            <a:pPr marL="285750" indent="-285750" algn="just">
              <a:buClr>
                <a:srgbClr val="002060"/>
              </a:buClr>
              <a:buSzPts val="2400"/>
              <a:buFont typeface="Arial"/>
              <a:buChar char="•"/>
            </a:pPr>
            <a:r>
              <a:rPr lang="en-US" sz="2400" kern="0" dirty="0">
                <a:solidFill>
                  <a:srgbClr val="002060"/>
                </a:solidFill>
                <a:ea typeface="Calibri"/>
                <a:cs typeface="Calibri"/>
                <a:sym typeface="Calibri"/>
              </a:rPr>
              <a:t>This section contains sponsor and supplier agreements, which specify the mutual commitments of the involved parties during the life of this project. </a:t>
            </a:r>
            <a:endParaRPr sz="1400" kern="0" dirty="0">
              <a:solidFill>
                <a:srgbClr val="000000"/>
              </a:solidFill>
              <a:latin typeface="Arial"/>
              <a:cs typeface="Arial"/>
              <a:sym typeface="Arial"/>
            </a:endParaRPr>
          </a:p>
          <a:p>
            <a:pPr marL="285750" indent="-133350" algn="just">
              <a:buClr>
                <a:srgbClr val="000000"/>
              </a:buClr>
              <a:buSzPts val="2400"/>
              <a:buFont typeface="Arial"/>
              <a:buNone/>
            </a:pPr>
            <a:endParaRPr sz="2400" kern="0" dirty="0">
              <a:solidFill>
                <a:srgbClr val="002060"/>
              </a:solidFill>
              <a:ea typeface="Calibri"/>
              <a:cs typeface="Calibri"/>
              <a:sym typeface="Calibri"/>
            </a:endParaRPr>
          </a:p>
          <a:p>
            <a:pPr marL="285750" indent="-285750" algn="just">
              <a:buClr>
                <a:srgbClr val="002060"/>
              </a:buClr>
              <a:buSzPts val="2400"/>
              <a:buFont typeface="Arial"/>
              <a:buChar char="•"/>
            </a:pPr>
            <a:r>
              <a:rPr lang="en-US" sz="2400" kern="0" dirty="0">
                <a:solidFill>
                  <a:srgbClr val="002060"/>
                </a:solidFill>
                <a:ea typeface="Calibri"/>
                <a:cs typeface="Calibri"/>
                <a:sym typeface="Calibri"/>
              </a:rPr>
              <a:t>The agreements provide project team members with access to the baseline of each agreement and its amendments. </a:t>
            </a:r>
            <a:endParaRPr sz="1400" kern="0" dirty="0">
              <a:solidFill>
                <a:srgbClr val="000000"/>
              </a:solidFill>
              <a:latin typeface="Arial"/>
              <a:cs typeface="Arial"/>
              <a:sym typeface="Arial"/>
            </a:endParaRPr>
          </a:p>
          <a:p>
            <a:pPr marL="285750" indent="-133350" algn="just">
              <a:buClr>
                <a:srgbClr val="000000"/>
              </a:buClr>
              <a:buSzPts val="2400"/>
              <a:buFont typeface="Arial"/>
              <a:buNone/>
            </a:pPr>
            <a:endParaRPr sz="2400" kern="0" dirty="0">
              <a:solidFill>
                <a:srgbClr val="002060"/>
              </a:solidFill>
              <a:ea typeface="Calibri"/>
              <a:cs typeface="Calibri"/>
              <a:sym typeface="Calibri"/>
            </a:endParaRPr>
          </a:p>
          <a:p>
            <a:pPr marL="285750" indent="-285750" algn="just">
              <a:buClr>
                <a:srgbClr val="002060"/>
              </a:buClr>
              <a:buSzPts val="2400"/>
              <a:buFont typeface="Arial"/>
              <a:buChar char="•"/>
            </a:pPr>
            <a:r>
              <a:rPr lang="en-US" sz="2400" kern="0" dirty="0">
                <a:solidFill>
                  <a:srgbClr val="002060"/>
                </a:solidFill>
                <a:ea typeface="Calibri"/>
                <a:cs typeface="Calibri"/>
                <a:sym typeface="Calibri"/>
              </a:rPr>
              <a:t>The statement of work (SOW) that was generated from the request for proposal (RFP) document should also be included. </a:t>
            </a:r>
            <a:endParaRPr sz="1400" kern="0" dirty="0">
              <a:solidFill>
                <a:srgbClr val="000000"/>
              </a:solidFill>
              <a:latin typeface="Arial"/>
              <a:cs typeface="Arial"/>
              <a:sym typeface="Arial"/>
            </a:endParaRPr>
          </a:p>
        </p:txBody>
      </p:sp>
      <p:pic>
        <p:nvPicPr>
          <p:cNvPr id="11" name="Google Shape;463;p32">
            <a:extLst>
              <a:ext uri="{FF2B5EF4-FFF2-40B4-BE49-F238E27FC236}">
                <a16:creationId xmlns:a16="http://schemas.microsoft.com/office/drawing/2014/main" id="{1FB17621-7CA0-F337-3E7A-A07754BE21DC}"/>
              </a:ext>
            </a:extLst>
          </p:cNvPr>
          <p:cNvPicPr preferRelativeResize="0"/>
          <p:nvPr/>
        </p:nvPicPr>
        <p:blipFill rotWithShape="1">
          <a:blip r:embed="rId3">
            <a:alphaModFix/>
          </a:blip>
          <a:srcRect/>
          <a:stretch/>
        </p:blipFill>
        <p:spPr>
          <a:xfrm>
            <a:off x="7556988" y="2047517"/>
            <a:ext cx="3845379" cy="3157307"/>
          </a:xfrm>
          <a:prstGeom prst="rect">
            <a:avLst/>
          </a:prstGeom>
          <a:noFill/>
          <a:ln>
            <a:noFill/>
          </a:ln>
        </p:spPr>
      </p:pic>
    </p:spTree>
    <p:extLst>
      <p:ext uri="{BB962C8B-B14F-4D97-AF65-F5344CB8AC3E}">
        <p14:creationId xmlns:p14="http://schemas.microsoft.com/office/powerpoint/2010/main" val="3714138286"/>
      </p:ext>
    </p:extLst>
  </p:cSld>
  <p:clrMapOvr>
    <a:masterClrMapping/>
  </p:clrMapOvr>
  <mc:AlternateContent xmlns:mc="http://schemas.openxmlformats.org/markup-compatibility/2006" xmlns:p14="http://schemas.microsoft.com/office/powerpoint/2010/main">
    <mc:Choice Requires="p14">
      <p:transition spd="slow" p14:dur="2000" advTm="72296"/>
    </mc:Choice>
    <mc:Fallback xmlns="">
      <p:transition spd="slow" advTm="72296"/>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id="{1B7BF760-56F4-C80A-C06B-7C06E3DFB67E}"/>
              </a:ext>
            </a:extLst>
          </p:cNvPr>
          <p:cNvSpPr/>
          <p:nvPr/>
        </p:nvSpPr>
        <p:spPr>
          <a:xfrm>
            <a:off x="2390321" y="837352"/>
            <a:ext cx="6486979" cy="75335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Google Shape;461;p32">
            <a:extLst>
              <a:ext uri="{FF2B5EF4-FFF2-40B4-BE49-F238E27FC236}">
                <a16:creationId xmlns:a16="http://schemas.microsoft.com/office/drawing/2014/main" id="{0A75DCB9-DD69-2A3E-7252-D92EAAA7F677}"/>
              </a:ext>
            </a:extLst>
          </p:cNvPr>
          <p:cNvSpPr txBox="1"/>
          <p:nvPr/>
        </p:nvSpPr>
        <p:spPr>
          <a:xfrm>
            <a:off x="2880145" y="952420"/>
            <a:ext cx="599715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Sponsor and supplier agreements</a:t>
            </a:r>
            <a:endParaRPr sz="2800" b="1" kern="0" dirty="0">
              <a:solidFill>
                <a:srgbClr val="FF9518"/>
              </a:solidFill>
              <a:latin typeface="Tajawal Medium"/>
              <a:ea typeface="Tajawal Medium"/>
              <a:cs typeface="Tajawal Medium"/>
              <a:sym typeface="Tajawal Medium"/>
            </a:endParaRPr>
          </a:p>
        </p:txBody>
      </p:sp>
      <p:sp>
        <p:nvSpPr>
          <p:cNvPr id="8" name="Google Shape;474;p33">
            <a:extLst>
              <a:ext uri="{FF2B5EF4-FFF2-40B4-BE49-F238E27FC236}">
                <a16:creationId xmlns:a16="http://schemas.microsoft.com/office/drawing/2014/main" id="{39D63DD4-91CC-75CA-1617-11555D493E26}"/>
              </a:ext>
            </a:extLst>
          </p:cNvPr>
          <p:cNvSpPr txBox="1"/>
          <p:nvPr/>
        </p:nvSpPr>
        <p:spPr>
          <a:xfrm>
            <a:off x="186455" y="1705777"/>
            <a:ext cx="8014580" cy="4832092"/>
          </a:xfrm>
          <a:prstGeom prst="rect">
            <a:avLst/>
          </a:prstGeom>
          <a:noFill/>
          <a:ln>
            <a:noFill/>
          </a:ln>
        </p:spPr>
        <p:txBody>
          <a:bodyPr spcFirstLastPara="1" wrap="square" lIns="91425" tIns="45700" rIns="91425" bIns="45700" anchor="t" anchorCtr="0">
            <a:spAutoFit/>
          </a:bodyPr>
          <a:lstStyle/>
          <a:p>
            <a:pPr marL="457200" indent="-457200" algn="just">
              <a:buClr>
                <a:srgbClr val="0070C0"/>
              </a:buClr>
              <a:buSzPts val="2800"/>
              <a:buFont typeface="Noto Sans Symbols"/>
              <a:buChar char="❑"/>
            </a:pPr>
            <a:r>
              <a:rPr lang="en-US" sz="2800" b="1" kern="0" dirty="0">
                <a:solidFill>
                  <a:srgbClr val="0070C0"/>
                </a:solidFill>
                <a:ea typeface="Calibri"/>
                <a:cs typeface="Calibri"/>
                <a:sym typeface="Calibri"/>
              </a:rPr>
              <a:t>The Statement Of Work (SOW) includes:</a:t>
            </a:r>
            <a:endParaRPr sz="1400" kern="0" dirty="0">
              <a:solidFill>
                <a:srgbClr val="000000"/>
              </a:solidFill>
              <a:latin typeface="Arial"/>
              <a:cs typeface="Arial"/>
              <a:sym typeface="Arial"/>
            </a:endParaRPr>
          </a:p>
          <a:p>
            <a:pPr marL="514350" indent="-514350" algn="just">
              <a:buClr>
                <a:srgbClr val="002060"/>
              </a:buClr>
              <a:buSzPts val="2800"/>
              <a:buFont typeface="Calibri"/>
              <a:buAutoNum type="arabicPeriod"/>
            </a:pPr>
            <a:r>
              <a:rPr lang="en-US" sz="2800" kern="0" dirty="0">
                <a:solidFill>
                  <a:srgbClr val="002060"/>
                </a:solidFill>
                <a:ea typeface="Calibri"/>
                <a:cs typeface="Calibri"/>
                <a:sym typeface="Calibri"/>
              </a:rPr>
              <a:t> Information such as the work to be performed by the vendor</a:t>
            </a:r>
            <a:endParaRPr sz="2800" kern="0" dirty="0">
              <a:solidFill>
                <a:srgbClr val="002060"/>
              </a:solidFill>
              <a:ea typeface="Calibri"/>
              <a:cs typeface="Calibri"/>
              <a:sym typeface="Calibri"/>
            </a:endParaRPr>
          </a:p>
          <a:p>
            <a:pPr marL="514350" indent="-514350" algn="just">
              <a:buClr>
                <a:srgbClr val="002060"/>
              </a:buClr>
              <a:buSzPts val="2800"/>
              <a:buFont typeface="Calibri"/>
              <a:buAutoNum type="arabicPeriod"/>
            </a:pPr>
            <a:r>
              <a:rPr lang="en-US" sz="2800" kern="0" dirty="0">
                <a:solidFill>
                  <a:srgbClr val="002060"/>
                </a:solidFill>
                <a:ea typeface="Calibri"/>
                <a:cs typeface="Calibri"/>
                <a:sym typeface="Calibri"/>
              </a:rPr>
              <a:t>When work is due, how the work will be measured for acceptance</a:t>
            </a:r>
            <a:endParaRPr sz="1400" kern="0" dirty="0">
              <a:solidFill>
                <a:srgbClr val="000000"/>
              </a:solidFill>
              <a:latin typeface="Arial"/>
              <a:cs typeface="Arial"/>
              <a:sym typeface="Arial"/>
            </a:endParaRPr>
          </a:p>
          <a:p>
            <a:pPr marL="514350" indent="-514350" algn="just">
              <a:buClr>
                <a:srgbClr val="002060"/>
              </a:buClr>
              <a:buSzPts val="2800"/>
              <a:buFont typeface="Calibri"/>
              <a:buAutoNum type="arabicPeriod"/>
            </a:pPr>
            <a:r>
              <a:rPr lang="en-US" sz="2800" kern="0" dirty="0">
                <a:solidFill>
                  <a:srgbClr val="002060"/>
                </a:solidFill>
                <a:ea typeface="Calibri"/>
                <a:cs typeface="Calibri"/>
                <a:sym typeface="Calibri"/>
              </a:rPr>
              <a:t>The working relationship between the vendor and your organization. </a:t>
            </a:r>
            <a:endParaRPr sz="1400" kern="0" dirty="0">
              <a:solidFill>
                <a:srgbClr val="000000"/>
              </a:solidFill>
              <a:latin typeface="Arial"/>
              <a:cs typeface="Arial"/>
              <a:sym typeface="Arial"/>
            </a:endParaRPr>
          </a:p>
          <a:p>
            <a:pPr marL="285750" indent="-107950" algn="just">
              <a:buClr>
                <a:srgbClr val="000000"/>
              </a:buClr>
              <a:buSzPts val="2800"/>
              <a:buFont typeface="Arial"/>
              <a:buNone/>
            </a:pPr>
            <a:endParaRPr sz="2800" kern="0" dirty="0">
              <a:solidFill>
                <a:srgbClr val="002060"/>
              </a:solidFill>
              <a:ea typeface="Calibri"/>
              <a:cs typeface="Calibri"/>
              <a:sym typeface="Calibri"/>
            </a:endParaRPr>
          </a:p>
          <a:p>
            <a:pPr marL="457200" indent="-457200" algn="just">
              <a:buClr>
                <a:srgbClr val="002060"/>
              </a:buClr>
              <a:buSzPts val="2800"/>
              <a:buFont typeface="Noto Sans Symbols"/>
              <a:buChar char="❑"/>
            </a:pPr>
            <a:r>
              <a:rPr lang="en-US" sz="2800" kern="0" dirty="0">
                <a:solidFill>
                  <a:srgbClr val="002060"/>
                </a:solidFill>
                <a:ea typeface="Calibri"/>
                <a:cs typeface="Calibri"/>
                <a:sym typeface="Calibri"/>
              </a:rPr>
              <a:t>Finally, the SOW becomes a major part of the eventual contract between your organization and the vendor</a:t>
            </a:r>
            <a:endParaRPr sz="1400" kern="0" dirty="0">
              <a:solidFill>
                <a:srgbClr val="000000"/>
              </a:solidFill>
              <a:latin typeface="Arial"/>
              <a:cs typeface="Arial"/>
              <a:sym typeface="Arial"/>
            </a:endParaRPr>
          </a:p>
        </p:txBody>
      </p:sp>
      <p:pic>
        <p:nvPicPr>
          <p:cNvPr id="10" name="Google Shape;475;p33">
            <a:extLst>
              <a:ext uri="{FF2B5EF4-FFF2-40B4-BE49-F238E27FC236}">
                <a16:creationId xmlns:a16="http://schemas.microsoft.com/office/drawing/2014/main" id="{873EFA54-7149-4093-5D22-81A8D46344F5}"/>
              </a:ext>
            </a:extLst>
          </p:cNvPr>
          <p:cNvPicPr preferRelativeResize="0"/>
          <p:nvPr/>
        </p:nvPicPr>
        <p:blipFill rotWithShape="1">
          <a:blip r:embed="rId3">
            <a:alphaModFix/>
          </a:blip>
          <a:srcRect l="7344" t="5192" r="5051" b="6026"/>
          <a:stretch/>
        </p:blipFill>
        <p:spPr>
          <a:xfrm>
            <a:off x="8448725" y="2157265"/>
            <a:ext cx="3432100" cy="2944879"/>
          </a:xfrm>
          <a:prstGeom prst="rect">
            <a:avLst/>
          </a:prstGeom>
          <a:noFill/>
          <a:ln>
            <a:noFill/>
          </a:ln>
        </p:spPr>
      </p:pic>
    </p:spTree>
    <p:extLst>
      <p:ext uri="{BB962C8B-B14F-4D97-AF65-F5344CB8AC3E}">
        <p14:creationId xmlns:p14="http://schemas.microsoft.com/office/powerpoint/2010/main" val="2184516669"/>
      </p:ext>
    </p:extLst>
  </p:cSld>
  <p:clrMapOvr>
    <a:masterClrMapping/>
  </p:clrMapOvr>
  <mc:AlternateContent xmlns:mc="http://schemas.openxmlformats.org/markup-compatibility/2006" xmlns:p14="http://schemas.microsoft.com/office/powerpoint/2010/main">
    <mc:Choice Requires="p14">
      <p:transition spd="slow" p14:dur="2000" advTm="122952"/>
    </mc:Choice>
    <mc:Fallback xmlns="">
      <p:transition spd="slow" advTm="122952"/>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pic>
        <p:nvPicPr>
          <p:cNvPr id="9" name="Google Shape;482;p34">
            <a:extLst>
              <a:ext uri="{FF2B5EF4-FFF2-40B4-BE49-F238E27FC236}">
                <a16:creationId xmlns:a16="http://schemas.microsoft.com/office/drawing/2014/main" id="{3BB63523-17E7-1FDA-5375-9E6ACE609254}"/>
              </a:ext>
            </a:extLst>
          </p:cNvPr>
          <p:cNvPicPr preferRelativeResize="0"/>
          <p:nvPr/>
        </p:nvPicPr>
        <p:blipFill rotWithShape="1">
          <a:blip r:embed="rId5">
            <a:alphaModFix/>
          </a:blip>
          <a:srcRect/>
          <a:stretch/>
        </p:blipFill>
        <p:spPr>
          <a:xfrm>
            <a:off x="819124" y="1014572"/>
            <a:ext cx="10306075" cy="4957603"/>
          </a:xfrm>
          <a:prstGeom prst="rect">
            <a:avLst/>
          </a:prstGeom>
          <a:noFill/>
          <a:ln>
            <a:noFill/>
          </a:ln>
        </p:spPr>
      </p:pic>
      <p:sp>
        <p:nvSpPr>
          <p:cNvPr id="11" name="Google Shape;483;p34">
            <a:extLst>
              <a:ext uri="{FF2B5EF4-FFF2-40B4-BE49-F238E27FC236}">
                <a16:creationId xmlns:a16="http://schemas.microsoft.com/office/drawing/2014/main" id="{1C7D21E1-D543-6283-AC6D-06617019D76A}"/>
              </a:ext>
            </a:extLst>
          </p:cNvPr>
          <p:cNvSpPr txBox="1"/>
          <p:nvPr/>
        </p:nvSpPr>
        <p:spPr>
          <a:xfrm>
            <a:off x="2485572" y="6036231"/>
            <a:ext cx="6685335" cy="369291"/>
          </a:xfrm>
          <a:prstGeom prst="rect">
            <a:avLst/>
          </a:prstGeom>
          <a:noFill/>
          <a:ln>
            <a:noFill/>
          </a:ln>
        </p:spPr>
        <p:txBody>
          <a:bodyPr spcFirstLastPara="1" wrap="square" lIns="91425" tIns="45700" rIns="91425" bIns="45700" anchor="t" anchorCtr="0">
            <a:spAutoFit/>
          </a:bodyPr>
          <a:lstStyle/>
          <a:p>
            <a:pPr>
              <a:buClr>
                <a:srgbClr val="000000"/>
              </a:buClr>
              <a:buFont typeface="Arial"/>
              <a:buNone/>
            </a:pPr>
            <a:r>
              <a:rPr lang="en-US" u="sng" kern="0">
                <a:solidFill>
                  <a:srgbClr val="000000"/>
                </a:solidFill>
                <a:ea typeface="Calibri"/>
                <a:cs typeface="Calibri"/>
                <a:sym typeface="Calibri"/>
                <a:hlinkClick r:id="rId6">
                  <a:extLst>
                    <a:ext uri="{A12FA001-AC4F-418D-AE19-62706E023703}">
                      <ahyp:hlinkClr xmlns:ahyp="http://schemas.microsoft.com/office/drawing/2018/hyperlinkcolor" val="tx"/>
                    </a:ext>
                  </a:extLst>
                </a:hlinkClick>
              </a:rPr>
              <a:t>https://www.projectmanagement.ie/blog/statement-of-work/</a:t>
            </a:r>
            <a:r>
              <a:rPr lang="en-US" kern="0">
                <a:solidFill>
                  <a:srgbClr val="000000"/>
                </a:solidFill>
                <a:ea typeface="Calibri"/>
                <a:cs typeface="Calibri"/>
                <a:sym typeface="Calibri"/>
              </a:rPr>
              <a:t> </a:t>
            </a:r>
            <a:endParaRPr sz="1400" kern="0">
              <a:solidFill>
                <a:srgbClr val="000000"/>
              </a:solidFill>
              <a:latin typeface="Arial"/>
              <a:cs typeface="Arial"/>
              <a:sym typeface="Arial"/>
            </a:endParaRPr>
          </a:p>
        </p:txBody>
      </p:sp>
      <p:pic>
        <p:nvPicPr>
          <p:cNvPr id="2" name="Audio 1">
            <a:hlinkClick r:id="" action="ppaction://media"/>
            <a:extLst>
              <a:ext uri="{FF2B5EF4-FFF2-40B4-BE49-F238E27FC236}">
                <a16:creationId xmlns:a16="http://schemas.microsoft.com/office/drawing/2014/main" id="{2635CE54-5E75-7AA1-E981-9879A921B5F8}"/>
              </a:ext>
            </a:extLst>
          </p:cNvPr>
          <p:cNvPicPr>
            <a:picLocks noChangeAspect="1"/>
          </p:cNvPicPr>
          <p:nvPr>
            <a:audioFile r:link="rId2"/>
            <p:extLst>
              <p:ext uri="{DAA4B4D4-6D71-4841-9C94-3DE7FCFB9230}">
                <p14:media xmlns:p14="http://schemas.microsoft.com/office/powerpoint/2010/main" r:embed="rId1"/>
              </p:ext>
            </p:extLst>
          </p:nvPr>
        </p:nvPicPr>
        <p:blipFill>
          <a:blip r:embed="rId7"/>
          <a:srcRect l="-262704" t="-125896" r="-262704" b="-125896"/>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4043403859"/>
      </p:ext>
    </p:extLst>
  </p:cSld>
  <p:clrMapOvr>
    <a:masterClrMapping/>
  </p:clrMapOvr>
  <mc:AlternateContent xmlns:mc="http://schemas.openxmlformats.org/markup-compatibility/2006" xmlns:p14="http://schemas.microsoft.com/office/powerpoint/2010/main">
    <mc:Choice Requires="p14">
      <p:transition spd="slow" p14:dur="2000" advTm="104175"/>
    </mc:Choice>
    <mc:Fallback xmlns="">
      <p:transition spd="slow" advTm="10417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id="{1B7BF760-56F4-C80A-C06B-7C06E3DFB67E}"/>
              </a:ext>
            </a:extLst>
          </p:cNvPr>
          <p:cNvSpPr/>
          <p:nvPr/>
        </p:nvSpPr>
        <p:spPr>
          <a:xfrm>
            <a:off x="2390321" y="837352"/>
            <a:ext cx="6486979" cy="75335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Google Shape;461;p32">
            <a:extLst>
              <a:ext uri="{FF2B5EF4-FFF2-40B4-BE49-F238E27FC236}">
                <a16:creationId xmlns:a16="http://schemas.microsoft.com/office/drawing/2014/main" id="{0A75DCB9-DD69-2A3E-7252-D92EAAA7F677}"/>
              </a:ext>
            </a:extLst>
          </p:cNvPr>
          <p:cNvSpPr txBox="1"/>
          <p:nvPr/>
        </p:nvSpPr>
        <p:spPr>
          <a:xfrm>
            <a:off x="2880145" y="952420"/>
            <a:ext cx="599715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Sponsor and supplier agreements</a:t>
            </a:r>
            <a:endParaRPr sz="2800" b="1" kern="0" dirty="0">
              <a:solidFill>
                <a:srgbClr val="FF9518"/>
              </a:solidFill>
              <a:latin typeface="Tajawal Medium"/>
              <a:ea typeface="Tajawal Medium"/>
              <a:cs typeface="Tajawal Medium"/>
              <a:sym typeface="Tajawal Medium"/>
            </a:endParaRPr>
          </a:p>
        </p:txBody>
      </p:sp>
      <p:sp>
        <p:nvSpPr>
          <p:cNvPr id="9" name="Google Shape;494;p35">
            <a:extLst>
              <a:ext uri="{FF2B5EF4-FFF2-40B4-BE49-F238E27FC236}">
                <a16:creationId xmlns:a16="http://schemas.microsoft.com/office/drawing/2014/main" id="{C2A7AEAB-1EC3-0A95-F4AD-F5E514B2228A}"/>
              </a:ext>
            </a:extLst>
          </p:cNvPr>
          <p:cNvSpPr txBox="1"/>
          <p:nvPr/>
        </p:nvSpPr>
        <p:spPr>
          <a:xfrm>
            <a:off x="576531" y="2509622"/>
            <a:ext cx="6171712" cy="2246769"/>
          </a:xfrm>
          <a:prstGeom prst="rect">
            <a:avLst/>
          </a:prstGeom>
          <a:noFill/>
          <a:ln>
            <a:noFill/>
          </a:ln>
        </p:spPr>
        <p:txBody>
          <a:bodyPr spcFirstLastPara="1" wrap="square" lIns="91425" tIns="45700" rIns="91425" bIns="45700" anchor="t" anchorCtr="0">
            <a:spAutoFit/>
          </a:bodyPr>
          <a:lstStyle/>
          <a:p>
            <a:pPr marL="342900" indent="-342900" algn="just">
              <a:buClr>
                <a:srgbClr val="C00000"/>
              </a:buClr>
              <a:buSzPts val="2800"/>
              <a:buFont typeface="Noto Sans Symbols"/>
              <a:buChar char="❑"/>
            </a:pPr>
            <a:r>
              <a:rPr lang="en-US" sz="2800" b="1" kern="0" dirty="0">
                <a:solidFill>
                  <a:srgbClr val="C00000"/>
                </a:solidFill>
                <a:ea typeface="Calibri"/>
                <a:cs typeface="Calibri"/>
                <a:sym typeface="Calibri"/>
              </a:rPr>
              <a:t>There are three basic contract types</a:t>
            </a:r>
            <a:endParaRPr sz="2800" b="1" kern="0" dirty="0">
              <a:solidFill>
                <a:srgbClr val="C00000"/>
              </a:solidFill>
              <a:ea typeface="Calibri"/>
              <a:cs typeface="Calibri"/>
              <a:sym typeface="Calibri"/>
            </a:endParaRPr>
          </a:p>
          <a:p>
            <a:pPr marL="342900" indent="-165100" algn="just">
              <a:buClr>
                <a:srgbClr val="000000"/>
              </a:buClr>
              <a:buSzPts val="2800"/>
              <a:buFont typeface="Noto Sans Symbols"/>
              <a:buNone/>
            </a:pPr>
            <a:endParaRPr sz="2800" b="1" kern="0" dirty="0">
              <a:solidFill>
                <a:srgbClr val="C00000"/>
              </a:solidFill>
              <a:ea typeface="Calibri"/>
              <a:cs typeface="Calibri"/>
              <a:sym typeface="Calibri"/>
            </a:endParaRPr>
          </a:p>
          <a:p>
            <a:pPr marL="514350" indent="-514350" algn="just">
              <a:buClr>
                <a:srgbClr val="002060"/>
              </a:buClr>
              <a:buSzPts val="2800"/>
              <a:buFont typeface="Calibri"/>
              <a:buAutoNum type="arabicPeriod"/>
            </a:pPr>
            <a:r>
              <a:rPr lang="en-US" sz="2800" b="1" kern="0" dirty="0">
                <a:solidFill>
                  <a:srgbClr val="002060"/>
                </a:solidFill>
                <a:ea typeface="Calibri"/>
                <a:cs typeface="Calibri"/>
                <a:sym typeface="Calibri"/>
              </a:rPr>
              <a:t>Fixed price</a:t>
            </a:r>
            <a:endParaRPr sz="2800" kern="0" dirty="0">
              <a:solidFill>
                <a:srgbClr val="002060"/>
              </a:solidFill>
              <a:ea typeface="Calibri"/>
              <a:cs typeface="Calibri"/>
              <a:sym typeface="Calibri"/>
            </a:endParaRPr>
          </a:p>
          <a:p>
            <a:pPr marL="514350" indent="-514350" algn="just">
              <a:buClr>
                <a:srgbClr val="002060"/>
              </a:buClr>
              <a:buSzPts val="2800"/>
              <a:buFont typeface="Calibri"/>
              <a:buAutoNum type="arabicPeriod"/>
            </a:pPr>
            <a:r>
              <a:rPr lang="en-US" sz="2800" b="1" kern="0" dirty="0">
                <a:solidFill>
                  <a:srgbClr val="002060"/>
                </a:solidFill>
                <a:ea typeface="Calibri"/>
                <a:cs typeface="Calibri"/>
                <a:sym typeface="Calibri"/>
              </a:rPr>
              <a:t>Best estimate</a:t>
            </a:r>
            <a:endParaRPr sz="2800" kern="0" dirty="0">
              <a:solidFill>
                <a:srgbClr val="002060"/>
              </a:solidFill>
              <a:ea typeface="Calibri"/>
              <a:cs typeface="Calibri"/>
              <a:sym typeface="Calibri"/>
            </a:endParaRPr>
          </a:p>
          <a:p>
            <a:pPr marL="514350" indent="-514350" algn="just">
              <a:buClr>
                <a:srgbClr val="002060"/>
              </a:buClr>
              <a:buSzPts val="2800"/>
              <a:buFont typeface="Calibri"/>
              <a:buAutoNum type="arabicPeriod"/>
            </a:pPr>
            <a:r>
              <a:rPr lang="en-US" sz="2800" b="1" kern="0" dirty="0">
                <a:solidFill>
                  <a:srgbClr val="002060"/>
                </a:solidFill>
                <a:ea typeface="Calibri"/>
                <a:cs typeface="Calibri"/>
                <a:sym typeface="Calibri"/>
              </a:rPr>
              <a:t>Hourly services</a:t>
            </a:r>
            <a:r>
              <a:rPr lang="en-US" sz="2800" kern="0" dirty="0">
                <a:solidFill>
                  <a:srgbClr val="002060"/>
                </a:solidFill>
                <a:ea typeface="Calibri"/>
                <a:cs typeface="Calibri"/>
                <a:sym typeface="Calibri"/>
              </a:rPr>
              <a:t>. </a:t>
            </a:r>
            <a:endParaRPr sz="1400" kern="0" dirty="0">
              <a:solidFill>
                <a:srgbClr val="000000"/>
              </a:solidFill>
              <a:latin typeface="Arial"/>
              <a:cs typeface="Arial"/>
              <a:sym typeface="Arial"/>
            </a:endParaRPr>
          </a:p>
        </p:txBody>
      </p:sp>
      <p:pic>
        <p:nvPicPr>
          <p:cNvPr id="11" name="Google Shape;495;p35">
            <a:extLst>
              <a:ext uri="{FF2B5EF4-FFF2-40B4-BE49-F238E27FC236}">
                <a16:creationId xmlns:a16="http://schemas.microsoft.com/office/drawing/2014/main" id="{30B44CC2-1FBD-D47F-FBBF-3197E6F7710A}"/>
              </a:ext>
            </a:extLst>
          </p:cNvPr>
          <p:cNvPicPr preferRelativeResize="0"/>
          <p:nvPr/>
        </p:nvPicPr>
        <p:blipFill rotWithShape="1">
          <a:blip r:embed="rId3">
            <a:alphaModFix/>
          </a:blip>
          <a:srcRect/>
          <a:stretch/>
        </p:blipFill>
        <p:spPr>
          <a:xfrm>
            <a:off x="8517328" y="3009223"/>
            <a:ext cx="2886075" cy="1581150"/>
          </a:xfrm>
          <a:prstGeom prst="rect">
            <a:avLst/>
          </a:prstGeom>
          <a:noFill/>
          <a:ln>
            <a:noFill/>
          </a:ln>
        </p:spPr>
      </p:pic>
    </p:spTree>
    <p:extLst>
      <p:ext uri="{BB962C8B-B14F-4D97-AF65-F5344CB8AC3E}">
        <p14:creationId xmlns:p14="http://schemas.microsoft.com/office/powerpoint/2010/main" val="588975487"/>
      </p:ext>
    </p:extLst>
  </p:cSld>
  <p:clrMapOvr>
    <a:masterClrMapping/>
  </p:clrMapOvr>
  <mc:AlternateContent xmlns:mc="http://schemas.openxmlformats.org/markup-compatibility/2006" xmlns:p14="http://schemas.microsoft.com/office/powerpoint/2010/main">
    <mc:Choice Requires="p14">
      <p:transition spd="slow" p14:dur="2000" advTm="108527"/>
    </mc:Choice>
    <mc:Fallback xmlns="">
      <p:transition spd="slow" advTm="108527"/>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id="{1B7BF760-56F4-C80A-C06B-7C06E3DFB67E}"/>
              </a:ext>
            </a:extLst>
          </p:cNvPr>
          <p:cNvSpPr/>
          <p:nvPr/>
        </p:nvSpPr>
        <p:spPr>
          <a:xfrm>
            <a:off x="2390321" y="837352"/>
            <a:ext cx="6486979" cy="75335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Google Shape;461;p32">
            <a:extLst>
              <a:ext uri="{FF2B5EF4-FFF2-40B4-BE49-F238E27FC236}">
                <a16:creationId xmlns:a16="http://schemas.microsoft.com/office/drawing/2014/main" id="{0A75DCB9-DD69-2A3E-7252-D92EAAA7F677}"/>
              </a:ext>
            </a:extLst>
          </p:cNvPr>
          <p:cNvSpPr txBox="1"/>
          <p:nvPr/>
        </p:nvSpPr>
        <p:spPr>
          <a:xfrm>
            <a:off x="2880145" y="952420"/>
            <a:ext cx="599715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Sponsor and supplier agreements</a:t>
            </a:r>
            <a:endParaRPr sz="2800" b="1" kern="0" dirty="0">
              <a:solidFill>
                <a:srgbClr val="FF9518"/>
              </a:solidFill>
              <a:latin typeface="Tajawal Medium"/>
              <a:ea typeface="Tajawal Medium"/>
              <a:cs typeface="Tajawal Medium"/>
              <a:sym typeface="Tajawal Medium"/>
            </a:endParaRPr>
          </a:p>
        </p:txBody>
      </p:sp>
      <p:sp>
        <p:nvSpPr>
          <p:cNvPr id="8" name="Google Shape;506;p36">
            <a:extLst>
              <a:ext uri="{FF2B5EF4-FFF2-40B4-BE49-F238E27FC236}">
                <a16:creationId xmlns:a16="http://schemas.microsoft.com/office/drawing/2014/main" id="{134D0125-81B7-31CD-2436-9CD2C6A2C47B}"/>
              </a:ext>
            </a:extLst>
          </p:cNvPr>
          <p:cNvSpPr txBox="1"/>
          <p:nvPr/>
        </p:nvSpPr>
        <p:spPr>
          <a:xfrm>
            <a:off x="261226" y="1766717"/>
            <a:ext cx="7196848" cy="3785611"/>
          </a:xfrm>
          <a:prstGeom prst="rect">
            <a:avLst/>
          </a:prstGeom>
          <a:noFill/>
          <a:ln>
            <a:noFill/>
          </a:ln>
        </p:spPr>
        <p:txBody>
          <a:bodyPr spcFirstLastPara="1" wrap="square" lIns="91425" tIns="45700" rIns="91425" bIns="45700" anchor="t" anchorCtr="0">
            <a:spAutoFit/>
          </a:bodyPr>
          <a:lstStyle/>
          <a:p>
            <a:pPr marL="457200" indent="-457200" algn="just">
              <a:buClr>
                <a:srgbClr val="0070C0"/>
              </a:buClr>
              <a:buSzPts val="2400"/>
              <a:buFont typeface="Calibri"/>
              <a:buAutoNum type="arabicPeriod"/>
            </a:pPr>
            <a:r>
              <a:rPr lang="en-US" sz="2400" b="1" kern="0" dirty="0">
                <a:solidFill>
                  <a:srgbClr val="0070C0"/>
                </a:solidFill>
                <a:ea typeface="Calibri"/>
                <a:cs typeface="Calibri"/>
                <a:sym typeface="Calibri"/>
              </a:rPr>
              <a:t>A fixed price contract</a:t>
            </a:r>
            <a:r>
              <a:rPr lang="en-US" sz="2400" kern="0" dirty="0">
                <a:solidFill>
                  <a:srgbClr val="002060"/>
                </a:solidFill>
                <a:ea typeface="Calibri"/>
                <a:cs typeface="Calibri"/>
                <a:sym typeface="Calibri"/>
              </a:rPr>
              <a:t> has a system solution, defined requirements, fixed schedule, and a high-risk factor because of the possibility of cost/schedule overruns. </a:t>
            </a:r>
            <a:endParaRPr sz="1400" kern="0" dirty="0">
              <a:solidFill>
                <a:srgbClr val="000000"/>
              </a:solidFill>
              <a:latin typeface="Arial"/>
              <a:cs typeface="Arial"/>
              <a:sym typeface="Arial"/>
            </a:endParaRPr>
          </a:p>
          <a:p>
            <a:pPr marL="457200" indent="-304800" algn="just">
              <a:buClr>
                <a:srgbClr val="000000"/>
              </a:buClr>
              <a:buSzPts val="2400"/>
              <a:buFont typeface="Calibri"/>
              <a:buNone/>
            </a:pPr>
            <a:endParaRPr sz="2400" kern="0" dirty="0">
              <a:solidFill>
                <a:srgbClr val="002060"/>
              </a:solidFill>
              <a:ea typeface="Calibri"/>
              <a:cs typeface="Calibri"/>
              <a:sym typeface="Calibri"/>
            </a:endParaRPr>
          </a:p>
          <a:p>
            <a:pPr marL="457200" indent="-457200" algn="just">
              <a:buClr>
                <a:srgbClr val="0070C0"/>
              </a:buClr>
              <a:buSzPts val="2400"/>
              <a:buFont typeface="Calibri"/>
              <a:buAutoNum type="arabicPeriod"/>
            </a:pPr>
            <a:r>
              <a:rPr lang="en-US" sz="2400" b="1" kern="0" dirty="0">
                <a:solidFill>
                  <a:srgbClr val="0070C0"/>
                </a:solidFill>
                <a:ea typeface="Calibri"/>
                <a:cs typeface="Calibri"/>
                <a:sym typeface="Calibri"/>
              </a:rPr>
              <a:t>A best estimate contract </a:t>
            </a:r>
            <a:r>
              <a:rPr lang="en-US" sz="2400" kern="0" dirty="0">
                <a:solidFill>
                  <a:srgbClr val="002060"/>
                </a:solidFill>
                <a:ea typeface="Calibri"/>
                <a:cs typeface="Calibri"/>
                <a:sym typeface="Calibri"/>
              </a:rPr>
              <a:t>has specific amount of hours, defined skills, and minimum risk. </a:t>
            </a:r>
            <a:endParaRPr sz="1400" kern="0" dirty="0">
              <a:solidFill>
                <a:srgbClr val="000000"/>
              </a:solidFill>
              <a:latin typeface="Arial"/>
              <a:cs typeface="Arial"/>
              <a:sym typeface="Arial"/>
            </a:endParaRPr>
          </a:p>
          <a:p>
            <a:pPr marL="457200" indent="-304800" algn="just">
              <a:buClr>
                <a:srgbClr val="000000"/>
              </a:buClr>
              <a:buSzPts val="2400"/>
              <a:buFont typeface="Calibri"/>
              <a:buNone/>
            </a:pPr>
            <a:endParaRPr sz="2400" kern="0" dirty="0">
              <a:solidFill>
                <a:srgbClr val="002060"/>
              </a:solidFill>
              <a:ea typeface="Calibri"/>
              <a:cs typeface="Calibri"/>
              <a:sym typeface="Calibri"/>
            </a:endParaRPr>
          </a:p>
          <a:p>
            <a:pPr marL="457200" indent="-457200" algn="just">
              <a:buClr>
                <a:srgbClr val="0070C0"/>
              </a:buClr>
              <a:buSzPts val="2400"/>
              <a:buFont typeface="Calibri"/>
              <a:buAutoNum type="arabicPeriod"/>
            </a:pPr>
            <a:r>
              <a:rPr lang="en-US" sz="2400" b="1" kern="0" dirty="0">
                <a:solidFill>
                  <a:srgbClr val="0070C0"/>
                </a:solidFill>
                <a:ea typeface="Calibri"/>
                <a:cs typeface="Calibri"/>
                <a:sym typeface="Calibri"/>
              </a:rPr>
              <a:t>An hourly services contract or “body shop”</a:t>
            </a:r>
            <a:r>
              <a:rPr lang="en-US" sz="2400" kern="0" dirty="0">
                <a:solidFill>
                  <a:srgbClr val="002060"/>
                </a:solidFill>
                <a:ea typeface="Calibri"/>
                <a:cs typeface="Calibri"/>
                <a:sym typeface="Calibri"/>
              </a:rPr>
              <a:t> has an undefined amount of hours, rate based on skill type, and no risk.</a:t>
            </a:r>
            <a:endParaRPr sz="1400" kern="0" dirty="0">
              <a:solidFill>
                <a:srgbClr val="000000"/>
              </a:solidFill>
              <a:latin typeface="Arial"/>
              <a:cs typeface="Arial"/>
              <a:sym typeface="Arial"/>
            </a:endParaRPr>
          </a:p>
        </p:txBody>
      </p:sp>
      <p:pic>
        <p:nvPicPr>
          <p:cNvPr id="10" name="Google Shape;507;p36">
            <a:extLst>
              <a:ext uri="{FF2B5EF4-FFF2-40B4-BE49-F238E27FC236}">
                <a16:creationId xmlns:a16="http://schemas.microsoft.com/office/drawing/2014/main" id="{CB9B97B1-8DCF-5958-F58C-A9233C978738}"/>
              </a:ext>
            </a:extLst>
          </p:cNvPr>
          <p:cNvPicPr preferRelativeResize="0"/>
          <p:nvPr/>
        </p:nvPicPr>
        <p:blipFill rotWithShape="1">
          <a:blip r:embed="rId3">
            <a:alphaModFix/>
          </a:blip>
          <a:srcRect/>
          <a:stretch/>
        </p:blipFill>
        <p:spPr>
          <a:xfrm>
            <a:off x="7458074" y="1766716"/>
            <a:ext cx="4733925" cy="2788139"/>
          </a:xfrm>
          <a:prstGeom prst="rect">
            <a:avLst/>
          </a:prstGeom>
          <a:noFill/>
          <a:ln>
            <a:noFill/>
          </a:ln>
        </p:spPr>
      </p:pic>
      <p:sp>
        <p:nvSpPr>
          <p:cNvPr id="12" name="Google Shape;508;p36">
            <a:extLst>
              <a:ext uri="{FF2B5EF4-FFF2-40B4-BE49-F238E27FC236}">
                <a16:creationId xmlns:a16="http://schemas.microsoft.com/office/drawing/2014/main" id="{DB8F85AB-6CBB-F50D-3822-CE42AE4FFEBF}"/>
              </a:ext>
            </a:extLst>
          </p:cNvPr>
          <p:cNvSpPr txBox="1"/>
          <p:nvPr/>
        </p:nvSpPr>
        <p:spPr>
          <a:xfrm>
            <a:off x="2153669" y="5858457"/>
            <a:ext cx="6180706" cy="338514"/>
          </a:xfrm>
          <a:prstGeom prst="rect">
            <a:avLst/>
          </a:prstGeom>
          <a:noFill/>
          <a:ln>
            <a:noFill/>
          </a:ln>
        </p:spPr>
        <p:txBody>
          <a:bodyPr spcFirstLastPara="1" wrap="square" lIns="91425" tIns="45700" rIns="91425" bIns="45700" anchor="t" anchorCtr="0">
            <a:spAutoFit/>
          </a:bodyPr>
          <a:lstStyle/>
          <a:p>
            <a:pPr>
              <a:buClr>
                <a:srgbClr val="000000"/>
              </a:buClr>
              <a:buFont typeface="Arial"/>
              <a:buNone/>
            </a:pPr>
            <a:r>
              <a:rPr lang="en-US" sz="1600" u="sng" kern="0" dirty="0">
                <a:solidFill>
                  <a:srgbClr val="000000"/>
                </a:solidFill>
                <a:ea typeface="Calibri"/>
                <a:cs typeface="Calibri"/>
                <a:sym typeface="Calibri"/>
                <a:hlinkClick r:id="rId4">
                  <a:extLst>
                    <a:ext uri="{A12FA001-AC4F-418D-AE19-62706E023703}">
                      <ahyp:hlinkClr xmlns:ahyp="http://schemas.microsoft.com/office/drawing/2018/hyperlinkcolor" val="tx"/>
                    </a:ext>
                  </a:extLst>
                </a:hlinkClick>
              </a:rPr>
              <a:t>http://www.free-management-ebooks.com/faqpm/budget-08.htm</a:t>
            </a:r>
            <a:r>
              <a:rPr lang="en-US" sz="1600" kern="0" dirty="0">
                <a:solidFill>
                  <a:srgbClr val="000000"/>
                </a:solidFill>
                <a:ea typeface="Calibri"/>
                <a:cs typeface="Calibri"/>
                <a:sym typeface="Calibri"/>
              </a:rPr>
              <a:t> </a:t>
            </a:r>
            <a:endParaRPr sz="1400" kern="0" dirty="0">
              <a:solidFill>
                <a:srgbClr val="000000"/>
              </a:solidFill>
              <a:latin typeface="Arial"/>
              <a:cs typeface="Arial"/>
              <a:sym typeface="Arial"/>
            </a:endParaRPr>
          </a:p>
        </p:txBody>
      </p:sp>
    </p:spTree>
    <p:extLst>
      <p:ext uri="{BB962C8B-B14F-4D97-AF65-F5344CB8AC3E}">
        <p14:creationId xmlns:p14="http://schemas.microsoft.com/office/powerpoint/2010/main" val="2517364992"/>
      </p:ext>
    </p:extLst>
  </p:cSld>
  <p:clrMapOvr>
    <a:masterClrMapping/>
  </p:clrMapOvr>
  <mc:AlternateContent xmlns:mc="http://schemas.openxmlformats.org/markup-compatibility/2006" xmlns:p14="http://schemas.microsoft.com/office/powerpoint/2010/main">
    <mc:Choice Requires="p14">
      <p:transition spd="slow" p14:dur="2000" advTm="164202"/>
    </mc:Choice>
    <mc:Fallback xmlns="">
      <p:transition spd="slow" advTm="164202"/>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id="{1B7BF760-56F4-C80A-C06B-7C06E3DFB67E}"/>
              </a:ext>
            </a:extLst>
          </p:cNvPr>
          <p:cNvSpPr/>
          <p:nvPr/>
        </p:nvSpPr>
        <p:spPr>
          <a:xfrm>
            <a:off x="2390321" y="837352"/>
            <a:ext cx="6486979" cy="75335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Google Shape;461;p32">
            <a:extLst>
              <a:ext uri="{FF2B5EF4-FFF2-40B4-BE49-F238E27FC236}">
                <a16:creationId xmlns:a16="http://schemas.microsoft.com/office/drawing/2014/main" id="{0A75DCB9-DD69-2A3E-7252-D92EAAA7F677}"/>
              </a:ext>
            </a:extLst>
          </p:cNvPr>
          <p:cNvSpPr txBox="1"/>
          <p:nvPr/>
        </p:nvSpPr>
        <p:spPr>
          <a:xfrm>
            <a:off x="2880145" y="952420"/>
            <a:ext cx="599715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Sponsor and supplier agreements</a:t>
            </a:r>
            <a:endParaRPr sz="2800" b="1" kern="0" dirty="0">
              <a:solidFill>
                <a:srgbClr val="FF9518"/>
              </a:solidFill>
              <a:latin typeface="Tajawal Medium"/>
              <a:ea typeface="Tajawal Medium"/>
              <a:cs typeface="Tajawal Medium"/>
              <a:sym typeface="Tajawal Medium"/>
            </a:endParaRPr>
          </a:p>
        </p:txBody>
      </p:sp>
      <p:sp>
        <p:nvSpPr>
          <p:cNvPr id="9" name="Google Shape;519;p37">
            <a:extLst>
              <a:ext uri="{FF2B5EF4-FFF2-40B4-BE49-F238E27FC236}">
                <a16:creationId xmlns:a16="http://schemas.microsoft.com/office/drawing/2014/main" id="{B827B563-FD94-AB67-6962-88AC5E0638A9}"/>
              </a:ext>
            </a:extLst>
          </p:cNvPr>
          <p:cNvSpPr txBox="1"/>
          <p:nvPr/>
        </p:nvSpPr>
        <p:spPr>
          <a:xfrm>
            <a:off x="243156" y="2219422"/>
            <a:ext cx="8100743" cy="2709533"/>
          </a:xfrm>
          <a:prstGeom prst="rect">
            <a:avLst/>
          </a:prstGeom>
          <a:noFill/>
          <a:ln>
            <a:noFill/>
          </a:ln>
        </p:spPr>
        <p:txBody>
          <a:bodyPr spcFirstLastPara="1" wrap="square" lIns="91425" tIns="45700" rIns="91425" bIns="45700" anchor="t" anchorCtr="0">
            <a:spAutoFit/>
          </a:bodyPr>
          <a:lstStyle/>
          <a:p>
            <a:pPr marL="285750" indent="-285750" algn="just">
              <a:buClr>
                <a:srgbClr val="002060"/>
              </a:buClr>
              <a:buSzPts val="2400"/>
              <a:buFont typeface="Noto Sans Symbols"/>
              <a:buChar char="❑"/>
            </a:pPr>
            <a:r>
              <a:rPr lang="en-US" sz="2400" kern="0" dirty="0">
                <a:solidFill>
                  <a:srgbClr val="002060"/>
                </a:solidFill>
                <a:ea typeface="Calibri"/>
                <a:cs typeface="Calibri"/>
                <a:sym typeface="Calibri"/>
              </a:rPr>
              <a:t>The structure and content of agreements can vary markedly from project to project. </a:t>
            </a:r>
            <a:endParaRPr sz="1400" kern="0" dirty="0">
              <a:solidFill>
                <a:srgbClr val="000000"/>
              </a:solidFill>
              <a:latin typeface="Arial"/>
              <a:cs typeface="Arial"/>
              <a:sym typeface="Arial"/>
            </a:endParaRPr>
          </a:p>
          <a:p>
            <a:pPr marL="285750" indent="-133350" algn="just">
              <a:buClr>
                <a:srgbClr val="000000"/>
              </a:buClr>
              <a:buSzPts val="2400"/>
              <a:buFont typeface="Noto Sans Symbols"/>
              <a:buNone/>
            </a:pPr>
            <a:endParaRPr sz="2400" kern="0" dirty="0">
              <a:solidFill>
                <a:srgbClr val="002060"/>
              </a:solidFill>
              <a:ea typeface="Calibri"/>
              <a:cs typeface="Calibri"/>
              <a:sym typeface="Calibri"/>
            </a:endParaRPr>
          </a:p>
          <a:p>
            <a:pPr marL="285750" indent="-285750" algn="just">
              <a:buClr>
                <a:srgbClr val="002060"/>
              </a:buClr>
              <a:buSzPts val="2400"/>
              <a:buFont typeface="Noto Sans Symbols"/>
              <a:buChar char="❑"/>
            </a:pPr>
            <a:r>
              <a:rPr lang="en-US" sz="2400" kern="0" dirty="0">
                <a:solidFill>
                  <a:srgbClr val="002060"/>
                </a:solidFill>
                <a:ea typeface="Calibri"/>
                <a:cs typeface="Calibri"/>
                <a:sym typeface="Calibri"/>
              </a:rPr>
              <a:t>In particular, agreements with external sponsors and sub-contractors are usually very different from those with internal organizations. </a:t>
            </a:r>
            <a:endParaRPr sz="1400" kern="0" dirty="0">
              <a:solidFill>
                <a:srgbClr val="000000"/>
              </a:solidFill>
              <a:latin typeface="Arial"/>
              <a:cs typeface="Arial"/>
              <a:sym typeface="Arial"/>
            </a:endParaRPr>
          </a:p>
          <a:p>
            <a:pPr marL="285750" indent="-133350" algn="just">
              <a:buClr>
                <a:srgbClr val="000000"/>
              </a:buClr>
              <a:buSzPts val="2400"/>
              <a:buFont typeface="Noto Sans Symbols"/>
              <a:buNone/>
            </a:pPr>
            <a:endParaRPr sz="2400" kern="0" dirty="0">
              <a:solidFill>
                <a:srgbClr val="002060"/>
              </a:solidFill>
              <a:ea typeface="Calibri"/>
              <a:cs typeface="Calibri"/>
              <a:sym typeface="Calibri"/>
            </a:endParaRPr>
          </a:p>
        </p:txBody>
      </p:sp>
      <p:pic>
        <p:nvPicPr>
          <p:cNvPr id="11" name="Google Shape;520;p37">
            <a:extLst>
              <a:ext uri="{FF2B5EF4-FFF2-40B4-BE49-F238E27FC236}">
                <a16:creationId xmlns:a16="http://schemas.microsoft.com/office/drawing/2014/main" id="{F1A2AAC6-D31E-C166-C25F-23B8265F2BF7}"/>
              </a:ext>
            </a:extLst>
          </p:cNvPr>
          <p:cNvPicPr preferRelativeResize="0"/>
          <p:nvPr/>
        </p:nvPicPr>
        <p:blipFill rotWithShape="1">
          <a:blip r:embed="rId3">
            <a:alphaModFix/>
          </a:blip>
          <a:srcRect/>
          <a:stretch/>
        </p:blipFill>
        <p:spPr>
          <a:xfrm>
            <a:off x="8543925" y="2510259"/>
            <a:ext cx="3109990" cy="2371725"/>
          </a:xfrm>
          <a:prstGeom prst="rect">
            <a:avLst/>
          </a:prstGeom>
          <a:noFill/>
          <a:ln>
            <a:noFill/>
          </a:ln>
        </p:spPr>
      </p:pic>
    </p:spTree>
    <p:extLst>
      <p:ext uri="{BB962C8B-B14F-4D97-AF65-F5344CB8AC3E}">
        <p14:creationId xmlns:p14="http://schemas.microsoft.com/office/powerpoint/2010/main" val="2274066206"/>
      </p:ext>
    </p:extLst>
  </p:cSld>
  <p:clrMapOvr>
    <a:masterClrMapping/>
  </p:clrMapOvr>
  <mc:AlternateContent xmlns:mc="http://schemas.openxmlformats.org/markup-compatibility/2006" xmlns:p14="http://schemas.microsoft.com/office/powerpoint/2010/main">
    <mc:Choice Requires="p14">
      <p:transition spd="slow" p14:dur="2000" advTm="133955"/>
    </mc:Choice>
    <mc:Fallback xmlns="">
      <p:transition spd="slow" advTm="133955"/>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id="{1B7BF760-56F4-C80A-C06B-7C06E3DFB67E}"/>
              </a:ext>
            </a:extLst>
          </p:cNvPr>
          <p:cNvSpPr/>
          <p:nvPr/>
        </p:nvSpPr>
        <p:spPr>
          <a:xfrm>
            <a:off x="2390321" y="837352"/>
            <a:ext cx="6486979" cy="75335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Google Shape;461;p32">
            <a:extLst>
              <a:ext uri="{FF2B5EF4-FFF2-40B4-BE49-F238E27FC236}">
                <a16:creationId xmlns:a16="http://schemas.microsoft.com/office/drawing/2014/main" id="{0A75DCB9-DD69-2A3E-7252-D92EAAA7F677}"/>
              </a:ext>
            </a:extLst>
          </p:cNvPr>
          <p:cNvSpPr txBox="1"/>
          <p:nvPr/>
        </p:nvSpPr>
        <p:spPr>
          <a:xfrm>
            <a:off x="2880145" y="952420"/>
            <a:ext cx="599715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Sponsor and supplier agreements</a:t>
            </a:r>
            <a:endParaRPr sz="2800" b="1" kern="0" dirty="0">
              <a:solidFill>
                <a:srgbClr val="FF9518"/>
              </a:solidFill>
              <a:latin typeface="Tajawal Medium"/>
              <a:ea typeface="Tajawal Medium"/>
              <a:cs typeface="Tajawal Medium"/>
              <a:sym typeface="Tajawal Medium"/>
            </a:endParaRPr>
          </a:p>
        </p:txBody>
      </p:sp>
      <p:sp>
        <p:nvSpPr>
          <p:cNvPr id="8" name="Google Shape;531;p38">
            <a:extLst>
              <a:ext uri="{FF2B5EF4-FFF2-40B4-BE49-F238E27FC236}">
                <a16:creationId xmlns:a16="http://schemas.microsoft.com/office/drawing/2014/main" id="{1ACD76FC-93F9-A2CC-5FC1-7BD17376CAE1}"/>
              </a:ext>
            </a:extLst>
          </p:cNvPr>
          <p:cNvSpPr txBox="1"/>
          <p:nvPr/>
        </p:nvSpPr>
        <p:spPr>
          <a:xfrm>
            <a:off x="749739" y="1831100"/>
            <a:ext cx="8276039" cy="2308324"/>
          </a:xfrm>
          <a:prstGeom prst="rect">
            <a:avLst/>
          </a:prstGeom>
          <a:noFill/>
          <a:ln>
            <a:noFill/>
          </a:ln>
        </p:spPr>
        <p:txBody>
          <a:bodyPr spcFirstLastPara="1" wrap="square" lIns="91425" tIns="45700" rIns="91425" bIns="45700" anchor="t" anchorCtr="0">
            <a:spAutoFit/>
          </a:bodyPr>
          <a:lstStyle/>
          <a:p>
            <a:pPr marL="342900" indent="-342900" algn="just">
              <a:buClr>
                <a:srgbClr val="002060"/>
              </a:buClr>
              <a:buSzPts val="2400"/>
              <a:buFont typeface="Noto Sans Symbols"/>
              <a:buChar char="❑"/>
            </a:pPr>
            <a:r>
              <a:rPr lang="en-US" sz="2400" kern="0" dirty="0">
                <a:solidFill>
                  <a:srgbClr val="002060"/>
                </a:solidFill>
                <a:ea typeface="Calibri"/>
                <a:cs typeface="Calibri"/>
                <a:sym typeface="Calibri"/>
              </a:rPr>
              <a:t>When the parties are from the same enterprise, the agreement is less formal but should exist to eliminate future misunderstandings. </a:t>
            </a:r>
            <a:endParaRPr sz="2400" kern="0" dirty="0">
              <a:solidFill>
                <a:srgbClr val="002060"/>
              </a:solidFill>
              <a:ea typeface="Calibri"/>
              <a:cs typeface="Calibri"/>
              <a:sym typeface="Calibri"/>
            </a:endParaRPr>
          </a:p>
          <a:p>
            <a:pPr marL="342900" indent="-190500" algn="just">
              <a:buClr>
                <a:srgbClr val="000000"/>
              </a:buClr>
              <a:buSzPts val="2400"/>
              <a:buFont typeface="Noto Sans Symbols"/>
              <a:buNone/>
            </a:pPr>
            <a:endParaRPr sz="2400" kern="0" dirty="0">
              <a:solidFill>
                <a:srgbClr val="002060"/>
              </a:solidFill>
              <a:ea typeface="Calibri"/>
              <a:cs typeface="Calibri"/>
              <a:sym typeface="Calibri"/>
            </a:endParaRPr>
          </a:p>
          <a:p>
            <a:pPr marL="342900" indent="-342900" algn="just">
              <a:buClr>
                <a:srgbClr val="002060"/>
              </a:buClr>
              <a:buSzPts val="2400"/>
              <a:buFont typeface="Noto Sans Symbols"/>
              <a:buChar char="❑"/>
            </a:pPr>
            <a:r>
              <a:rPr lang="en-US" sz="2400" kern="0" dirty="0">
                <a:solidFill>
                  <a:srgbClr val="002060"/>
                </a:solidFill>
                <a:ea typeface="Calibri"/>
                <a:cs typeface="Calibri"/>
                <a:sym typeface="Calibri"/>
              </a:rPr>
              <a:t>Outsourcing a project can be a long and winding road, studded with sweet points and painful pitfalls.</a:t>
            </a:r>
            <a:endParaRPr sz="1400" kern="0" dirty="0">
              <a:solidFill>
                <a:srgbClr val="000000"/>
              </a:solidFill>
              <a:latin typeface="Arial"/>
              <a:cs typeface="Arial"/>
              <a:sym typeface="Arial"/>
            </a:endParaRPr>
          </a:p>
        </p:txBody>
      </p:sp>
      <p:pic>
        <p:nvPicPr>
          <p:cNvPr id="10" name="Google Shape;532;p38">
            <a:extLst>
              <a:ext uri="{FF2B5EF4-FFF2-40B4-BE49-F238E27FC236}">
                <a16:creationId xmlns:a16="http://schemas.microsoft.com/office/drawing/2014/main" id="{B54C936B-6134-8616-AF31-37CC8EB4FB13}"/>
              </a:ext>
            </a:extLst>
          </p:cNvPr>
          <p:cNvPicPr preferRelativeResize="0"/>
          <p:nvPr/>
        </p:nvPicPr>
        <p:blipFill rotWithShape="1">
          <a:blip r:embed="rId3">
            <a:alphaModFix/>
          </a:blip>
          <a:srcRect/>
          <a:stretch/>
        </p:blipFill>
        <p:spPr>
          <a:xfrm>
            <a:off x="8911902" y="3620010"/>
            <a:ext cx="2143125" cy="2143125"/>
          </a:xfrm>
          <a:prstGeom prst="rect">
            <a:avLst/>
          </a:prstGeom>
          <a:noFill/>
          <a:ln>
            <a:noFill/>
          </a:ln>
        </p:spPr>
      </p:pic>
      <p:pic>
        <p:nvPicPr>
          <p:cNvPr id="12" name="Google Shape;533;p38">
            <a:extLst>
              <a:ext uri="{FF2B5EF4-FFF2-40B4-BE49-F238E27FC236}">
                <a16:creationId xmlns:a16="http://schemas.microsoft.com/office/drawing/2014/main" id="{F1EF7F89-C0E4-360B-BD2E-805A58BC58C0}"/>
              </a:ext>
            </a:extLst>
          </p:cNvPr>
          <p:cNvPicPr preferRelativeResize="0"/>
          <p:nvPr/>
        </p:nvPicPr>
        <p:blipFill rotWithShape="1">
          <a:blip r:embed="rId4">
            <a:alphaModFix/>
          </a:blip>
          <a:srcRect/>
          <a:stretch/>
        </p:blipFill>
        <p:spPr>
          <a:xfrm>
            <a:off x="3996689" y="4251291"/>
            <a:ext cx="1599508" cy="1599508"/>
          </a:xfrm>
          <a:prstGeom prst="rect">
            <a:avLst/>
          </a:prstGeom>
          <a:noFill/>
          <a:ln>
            <a:noFill/>
          </a:ln>
        </p:spPr>
      </p:pic>
      <p:pic>
        <p:nvPicPr>
          <p:cNvPr id="13" name="Google Shape;534;p38">
            <a:extLst>
              <a:ext uri="{FF2B5EF4-FFF2-40B4-BE49-F238E27FC236}">
                <a16:creationId xmlns:a16="http://schemas.microsoft.com/office/drawing/2014/main" id="{01D315FF-2A33-9CF7-81C1-B8E947B326C4}"/>
              </a:ext>
            </a:extLst>
          </p:cNvPr>
          <p:cNvPicPr preferRelativeResize="0"/>
          <p:nvPr/>
        </p:nvPicPr>
        <p:blipFill rotWithShape="1">
          <a:blip r:embed="rId5">
            <a:alphaModFix/>
          </a:blip>
          <a:srcRect l="27191" t="10683" r="28142" b="22044"/>
          <a:stretch/>
        </p:blipFill>
        <p:spPr>
          <a:xfrm>
            <a:off x="10078444" y="1360572"/>
            <a:ext cx="1953166" cy="2128310"/>
          </a:xfrm>
          <a:prstGeom prst="rect">
            <a:avLst/>
          </a:prstGeom>
          <a:noFill/>
          <a:ln>
            <a:noFill/>
          </a:ln>
        </p:spPr>
      </p:pic>
    </p:spTree>
    <p:extLst>
      <p:ext uri="{BB962C8B-B14F-4D97-AF65-F5344CB8AC3E}">
        <p14:creationId xmlns:p14="http://schemas.microsoft.com/office/powerpoint/2010/main" val="3374041881"/>
      </p:ext>
    </p:extLst>
  </p:cSld>
  <p:clrMapOvr>
    <a:masterClrMapping/>
  </p:clrMapOvr>
  <mc:AlternateContent xmlns:mc="http://schemas.openxmlformats.org/markup-compatibility/2006" xmlns:p14="http://schemas.microsoft.com/office/powerpoint/2010/main">
    <mc:Choice Requires="p14">
      <p:transition spd="slow" p14:dur="2000" advTm="106760"/>
    </mc:Choice>
    <mc:Fallback xmlns="">
      <p:transition spd="slow" advTm="106760"/>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id="{1B7BF760-56F4-C80A-C06B-7C06E3DFB67E}"/>
              </a:ext>
            </a:extLst>
          </p:cNvPr>
          <p:cNvSpPr/>
          <p:nvPr/>
        </p:nvSpPr>
        <p:spPr>
          <a:xfrm>
            <a:off x="2390321" y="837352"/>
            <a:ext cx="6486979" cy="75335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Google Shape;461;p32">
            <a:extLst>
              <a:ext uri="{FF2B5EF4-FFF2-40B4-BE49-F238E27FC236}">
                <a16:creationId xmlns:a16="http://schemas.microsoft.com/office/drawing/2014/main" id="{0A75DCB9-DD69-2A3E-7252-D92EAAA7F677}"/>
              </a:ext>
            </a:extLst>
          </p:cNvPr>
          <p:cNvSpPr txBox="1"/>
          <p:nvPr/>
        </p:nvSpPr>
        <p:spPr>
          <a:xfrm>
            <a:off x="2880145" y="952420"/>
            <a:ext cx="599715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Sponsor and supplier agreements</a:t>
            </a:r>
            <a:endParaRPr sz="2800" b="1" kern="0" dirty="0">
              <a:solidFill>
                <a:srgbClr val="FF9518"/>
              </a:solidFill>
              <a:latin typeface="Tajawal Medium"/>
              <a:ea typeface="Tajawal Medium"/>
              <a:cs typeface="Tajawal Medium"/>
              <a:sym typeface="Tajawal Medium"/>
            </a:endParaRPr>
          </a:p>
        </p:txBody>
      </p:sp>
      <p:sp>
        <p:nvSpPr>
          <p:cNvPr id="9" name="Google Shape;545;p39">
            <a:extLst>
              <a:ext uri="{FF2B5EF4-FFF2-40B4-BE49-F238E27FC236}">
                <a16:creationId xmlns:a16="http://schemas.microsoft.com/office/drawing/2014/main" id="{1529DE23-1592-1065-52C4-1E7A6A2AFA13}"/>
              </a:ext>
            </a:extLst>
          </p:cNvPr>
          <p:cNvSpPr txBox="1"/>
          <p:nvPr/>
        </p:nvSpPr>
        <p:spPr>
          <a:xfrm>
            <a:off x="349870" y="1901988"/>
            <a:ext cx="8203580" cy="3046948"/>
          </a:xfrm>
          <a:prstGeom prst="rect">
            <a:avLst/>
          </a:prstGeom>
          <a:noFill/>
          <a:ln>
            <a:noFill/>
          </a:ln>
        </p:spPr>
        <p:txBody>
          <a:bodyPr spcFirstLastPara="1" wrap="square" lIns="91425" tIns="45700" rIns="91425" bIns="45700" anchor="t" anchorCtr="0">
            <a:spAutoFit/>
          </a:bodyPr>
          <a:lstStyle/>
          <a:p>
            <a:pPr marL="285750" indent="-285750" algn="just">
              <a:buClr>
                <a:srgbClr val="002060"/>
              </a:buClr>
              <a:buSzPts val="2400"/>
              <a:buFont typeface="Noto Sans Symbols"/>
              <a:buChar char="❑"/>
            </a:pPr>
            <a:r>
              <a:rPr lang="en-US" sz="2400" kern="0" dirty="0">
                <a:solidFill>
                  <a:srgbClr val="002060"/>
                </a:solidFill>
                <a:ea typeface="Calibri"/>
                <a:cs typeface="Calibri"/>
                <a:sym typeface="Calibri"/>
              </a:rPr>
              <a:t>At any point, organizations can make irreparable errors, including inadequate due </a:t>
            </a:r>
            <a:r>
              <a:rPr lang="en-US" sz="2400" u="sng" kern="0" dirty="0">
                <a:solidFill>
                  <a:srgbClr val="002060"/>
                </a:solidFill>
                <a:ea typeface="Calibri"/>
                <a:cs typeface="Calibri"/>
                <a:sym typeface="Calibri"/>
              </a:rPr>
              <a:t>diligence up front</a:t>
            </a:r>
            <a:r>
              <a:rPr lang="en-US" sz="2400" kern="0" dirty="0">
                <a:solidFill>
                  <a:srgbClr val="002060"/>
                </a:solidFill>
                <a:ea typeface="Calibri"/>
                <a:cs typeface="Calibri"/>
                <a:sym typeface="Calibri"/>
              </a:rPr>
              <a:t>, </a:t>
            </a:r>
            <a:r>
              <a:rPr lang="en-US" sz="2400" u="sng" kern="0" dirty="0">
                <a:solidFill>
                  <a:srgbClr val="002060"/>
                </a:solidFill>
                <a:ea typeface="Calibri"/>
                <a:cs typeface="Calibri"/>
                <a:sym typeface="Calibri"/>
              </a:rPr>
              <a:t>cost cutting at the expense of quality</a:t>
            </a:r>
            <a:r>
              <a:rPr lang="en-US" sz="2400" kern="0" dirty="0">
                <a:solidFill>
                  <a:srgbClr val="002060"/>
                </a:solidFill>
                <a:ea typeface="Calibri"/>
                <a:cs typeface="Calibri"/>
                <a:sym typeface="Calibri"/>
              </a:rPr>
              <a:t>, and </a:t>
            </a:r>
            <a:r>
              <a:rPr lang="en-US" sz="2400" u="sng" kern="0" dirty="0">
                <a:solidFill>
                  <a:srgbClr val="002060"/>
                </a:solidFill>
                <a:ea typeface="Calibri"/>
                <a:cs typeface="Calibri"/>
                <a:sym typeface="Calibri"/>
              </a:rPr>
              <a:t>insufficient focus on knowledge transfer and training</a:t>
            </a:r>
            <a:r>
              <a:rPr lang="en-US" sz="2400" kern="0" dirty="0">
                <a:solidFill>
                  <a:srgbClr val="002060"/>
                </a:solidFill>
                <a:ea typeface="Calibri"/>
                <a:cs typeface="Calibri"/>
                <a:sym typeface="Calibri"/>
              </a:rPr>
              <a:t>.</a:t>
            </a:r>
            <a:endParaRPr sz="1400" kern="0" dirty="0">
              <a:solidFill>
                <a:srgbClr val="000000"/>
              </a:solidFill>
              <a:latin typeface="Arial"/>
              <a:cs typeface="Arial"/>
              <a:sym typeface="Arial"/>
            </a:endParaRPr>
          </a:p>
          <a:p>
            <a:pPr marL="285750" indent="-285750" algn="just" rtl="1">
              <a:buClr>
                <a:srgbClr val="002060"/>
              </a:buClr>
              <a:buSzPts val="2400"/>
              <a:buFont typeface="Noto Sans Symbols"/>
              <a:buChar char="❑"/>
            </a:pPr>
            <a:r>
              <a:rPr lang="en-US" sz="2400" kern="0" dirty="0" err="1">
                <a:solidFill>
                  <a:srgbClr val="002060"/>
                </a:solidFill>
                <a:ea typeface="Calibri"/>
                <a:cs typeface="Calibri"/>
                <a:sym typeface="Calibri"/>
              </a:rPr>
              <a:t>في</a:t>
            </a:r>
            <a:r>
              <a:rPr lang="en-US" sz="2400" kern="0" dirty="0">
                <a:solidFill>
                  <a:srgbClr val="002060"/>
                </a:solidFill>
                <a:ea typeface="Calibri"/>
                <a:cs typeface="Calibri"/>
                <a:sym typeface="Calibri"/>
              </a:rPr>
              <a:t> </a:t>
            </a:r>
            <a:r>
              <a:rPr lang="en-US" sz="2400" kern="0" dirty="0" err="1">
                <a:solidFill>
                  <a:srgbClr val="002060"/>
                </a:solidFill>
                <a:ea typeface="Calibri"/>
                <a:cs typeface="Calibri"/>
                <a:sym typeface="Calibri"/>
              </a:rPr>
              <a:t>أي</a:t>
            </a:r>
            <a:r>
              <a:rPr lang="en-US" sz="2400" kern="0" dirty="0">
                <a:solidFill>
                  <a:srgbClr val="002060"/>
                </a:solidFill>
                <a:ea typeface="Calibri"/>
                <a:cs typeface="Calibri"/>
                <a:sym typeface="Calibri"/>
              </a:rPr>
              <a:t> </a:t>
            </a:r>
            <a:r>
              <a:rPr lang="en-US" sz="2400" kern="0" dirty="0" err="1">
                <a:solidFill>
                  <a:srgbClr val="002060"/>
                </a:solidFill>
                <a:ea typeface="Calibri"/>
                <a:cs typeface="Calibri"/>
                <a:sym typeface="Calibri"/>
              </a:rPr>
              <a:t>وقت</a:t>
            </a:r>
            <a:r>
              <a:rPr lang="en-US" sz="2400" kern="0" dirty="0">
                <a:solidFill>
                  <a:srgbClr val="002060"/>
                </a:solidFill>
                <a:ea typeface="Calibri"/>
                <a:cs typeface="Calibri"/>
                <a:sym typeface="Calibri"/>
              </a:rPr>
              <a:t> ، </a:t>
            </a:r>
            <a:r>
              <a:rPr lang="en-US" sz="2400" kern="0" dirty="0" err="1">
                <a:solidFill>
                  <a:srgbClr val="002060"/>
                </a:solidFill>
                <a:ea typeface="Calibri"/>
                <a:cs typeface="Calibri"/>
                <a:sym typeface="Calibri"/>
              </a:rPr>
              <a:t>يمكن</a:t>
            </a:r>
            <a:r>
              <a:rPr lang="en-US" sz="2400" kern="0" dirty="0">
                <a:solidFill>
                  <a:srgbClr val="002060"/>
                </a:solidFill>
                <a:ea typeface="Calibri"/>
                <a:cs typeface="Calibri"/>
                <a:sym typeface="Calibri"/>
              </a:rPr>
              <a:t> </a:t>
            </a:r>
            <a:r>
              <a:rPr lang="en-US" sz="2400" kern="0" dirty="0" err="1">
                <a:solidFill>
                  <a:srgbClr val="002060"/>
                </a:solidFill>
                <a:ea typeface="Calibri"/>
                <a:cs typeface="Calibri"/>
                <a:sym typeface="Calibri"/>
              </a:rPr>
              <a:t>للمنظمات</a:t>
            </a:r>
            <a:r>
              <a:rPr lang="en-US" sz="2400" kern="0" dirty="0">
                <a:solidFill>
                  <a:srgbClr val="002060"/>
                </a:solidFill>
                <a:ea typeface="Calibri"/>
                <a:cs typeface="Calibri"/>
                <a:sym typeface="Calibri"/>
              </a:rPr>
              <a:t> </a:t>
            </a:r>
            <a:r>
              <a:rPr lang="en-US" sz="2400" kern="0" dirty="0" err="1">
                <a:solidFill>
                  <a:srgbClr val="002060"/>
                </a:solidFill>
                <a:ea typeface="Calibri"/>
                <a:cs typeface="Calibri"/>
                <a:sym typeface="Calibri"/>
              </a:rPr>
              <a:t>ارتكاب</a:t>
            </a:r>
            <a:r>
              <a:rPr lang="en-US" sz="2400" kern="0" dirty="0">
                <a:solidFill>
                  <a:srgbClr val="002060"/>
                </a:solidFill>
                <a:ea typeface="Calibri"/>
                <a:cs typeface="Calibri"/>
                <a:sym typeface="Calibri"/>
              </a:rPr>
              <a:t> </a:t>
            </a:r>
            <a:r>
              <a:rPr lang="en-US" sz="2400" kern="0" dirty="0" err="1">
                <a:solidFill>
                  <a:srgbClr val="002060"/>
                </a:solidFill>
                <a:ea typeface="Calibri"/>
                <a:cs typeface="Calibri"/>
                <a:sym typeface="Calibri"/>
              </a:rPr>
              <a:t>أخطاء</a:t>
            </a:r>
            <a:r>
              <a:rPr lang="en-US" sz="2400" kern="0" dirty="0">
                <a:solidFill>
                  <a:srgbClr val="002060"/>
                </a:solidFill>
                <a:ea typeface="Calibri"/>
                <a:cs typeface="Calibri"/>
                <a:sym typeface="Calibri"/>
              </a:rPr>
              <a:t> </a:t>
            </a:r>
            <a:r>
              <a:rPr lang="en-US" sz="2400" kern="0" dirty="0" err="1">
                <a:solidFill>
                  <a:srgbClr val="002060"/>
                </a:solidFill>
                <a:ea typeface="Calibri"/>
                <a:cs typeface="Calibri"/>
                <a:sym typeface="Calibri"/>
              </a:rPr>
              <a:t>لا</a:t>
            </a:r>
            <a:r>
              <a:rPr lang="en-US" sz="2400" kern="0" dirty="0">
                <a:solidFill>
                  <a:srgbClr val="002060"/>
                </a:solidFill>
                <a:ea typeface="Calibri"/>
                <a:cs typeface="Calibri"/>
                <a:sym typeface="Calibri"/>
              </a:rPr>
              <a:t> </a:t>
            </a:r>
            <a:r>
              <a:rPr lang="en-US" sz="2400" kern="0" dirty="0" err="1">
                <a:solidFill>
                  <a:srgbClr val="002060"/>
                </a:solidFill>
                <a:ea typeface="Calibri"/>
                <a:cs typeface="Calibri"/>
                <a:sym typeface="Calibri"/>
              </a:rPr>
              <a:t>يمكن</a:t>
            </a:r>
            <a:r>
              <a:rPr lang="en-US" sz="2400" kern="0" dirty="0">
                <a:solidFill>
                  <a:srgbClr val="002060"/>
                </a:solidFill>
                <a:ea typeface="Calibri"/>
                <a:cs typeface="Calibri"/>
                <a:sym typeface="Calibri"/>
              </a:rPr>
              <a:t> </a:t>
            </a:r>
            <a:r>
              <a:rPr lang="en-US" sz="2400" kern="0" dirty="0" err="1">
                <a:solidFill>
                  <a:srgbClr val="002060"/>
                </a:solidFill>
                <a:ea typeface="Calibri"/>
                <a:cs typeface="Calibri"/>
                <a:sym typeface="Calibri"/>
              </a:rPr>
              <a:t>إصلاحها</a:t>
            </a:r>
            <a:r>
              <a:rPr lang="en-US" sz="2400" kern="0" dirty="0">
                <a:solidFill>
                  <a:srgbClr val="002060"/>
                </a:solidFill>
                <a:ea typeface="Calibri"/>
                <a:cs typeface="Calibri"/>
                <a:sym typeface="Calibri"/>
              </a:rPr>
              <a:t> ، </a:t>
            </a:r>
            <a:r>
              <a:rPr lang="en-US" sz="2400" kern="0" dirty="0" err="1">
                <a:solidFill>
                  <a:srgbClr val="002060"/>
                </a:solidFill>
                <a:ea typeface="Calibri"/>
                <a:cs typeface="Calibri"/>
                <a:sym typeface="Calibri"/>
              </a:rPr>
              <a:t>بما</a:t>
            </a:r>
            <a:r>
              <a:rPr lang="en-US" sz="2400" kern="0" dirty="0">
                <a:solidFill>
                  <a:srgbClr val="002060"/>
                </a:solidFill>
                <a:ea typeface="Calibri"/>
                <a:cs typeface="Calibri"/>
                <a:sym typeface="Calibri"/>
              </a:rPr>
              <a:t> </a:t>
            </a:r>
            <a:r>
              <a:rPr lang="en-US" sz="2400" kern="0" dirty="0" err="1">
                <a:solidFill>
                  <a:srgbClr val="002060"/>
                </a:solidFill>
                <a:ea typeface="Calibri"/>
                <a:cs typeface="Calibri"/>
                <a:sym typeface="Calibri"/>
              </a:rPr>
              <a:t>في</a:t>
            </a:r>
            <a:r>
              <a:rPr lang="en-US" sz="2400" kern="0" dirty="0">
                <a:solidFill>
                  <a:srgbClr val="002060"/>
                </a:solidFill>
                <a:ea typeface="Calibri"/>
                <a:cs typeface="Calibri"/>
                <a:sym typeface="Calibri"/>
              </a:rPr>
              <a:t> </a:t>
            </a:r>
            <a:r>
              <a:rPr lang="en-US" sz="2400" kern="0" dirty="0" err="1">
                <a:solidFill>
                  <a:srgbClr val="002060"/>
                </a:solidFill>
                <a:ea typeface="Calibri"/>
                <a:cs typeface="Calibri"/>
                <a:sym typeface="Calibri"/>
              </a:rPr>
              <a:t>ذلك</a:t>
            </a:r>
            <a:r>
              <a:rPr lang="en-US" sz="2400" kern="0" dirty="0">
                <a:solidFill>
                  <a:srgbClr val="002060"/>
                </a:solidFill>
                <a:ea typeface="Calibri"/>
                <a:cs typeface="Calibri"/>
                <a:sym typeface="Calibri"/>
              </a:rPr>
              <a:t> </a:t>
            </a:r>
            <a:r>
              <a:rPr lang="en-US" sz="2400" kern="0" dirty="0" err="1">
                <a:solidFill>
                  <a:srgbClr val="002060"/>
                </a:solidFill>
                <a:ea typeface="Calibri"/>
                <a:cs typeface="Calibri"/>
                <a:sym typeface="Calibri"/>
              </a:rPr>
              <a:t>عدم</a:t>
            </a:r>
            <a:r>
              <a:rPr lang="en-US" sz="2400" kern="0" dirty="0">
                <a:solidFill>
                  <a:srgbClr val="002060"/>
                </a:solidFill>
                <a:ea typeface="Calibri"/>
                <a:cs typeface="Calibri"/>
                <a:sym typeface="Calibri"/>
              </a:rPr>
              <a:t> </a:t>
            </a:r>
            <a:r>
              <a:rPr lang="en-US" sz="2400" kern="0" dirty="0" err="1">
                <a:solidFill>
                  <a:srgbClr val="002060"/>
                </a:solidFill>
                <a:ea typeface="Calibri"/>
                <a:cs typeface="Calibri"/>
                <a:sym typeface="Calibri"/>
              </a:rPr>
              <a:t>كفاية</a:t>
            </a:r>
            <a:r>
              <a:rPr lang="en-US" sz="2400" kern="0" dirty="0">
                <a:solidFill>
                  <a:srgbClr val="002060"/>
                </a:solidFill>
                <a:ea typeface="Calibri"/>
                <a:cs typeface="Calibri"/>
                <a:sym typeface="Calibri"/>
              </a:rPr>
              <a:t> </a:t>
            </a:r>
            <a:r>
              <a:rPr lang="en-US" sz="2400" kern="0" dirty="0" err="1">
                <a:solidFill>
                  <a:srgbClr val="002060"/>
                </a:solidFill>
                <a:ea typeface="Calibri"/>
                <a:cs typeface="Calibri"/>
                <a:sym typeface="Calibri"/>
              </a:rPr>
              <a:t>العناية</a:t>
            </a:r>
            <a:r>
              <a:rPr lang="en-US" sz="2400" kern="0" dirty="0">
                <a:solidFill>
                  <a:srgbClr val="002060"/>
                </a:solidFill>
                <a:ea typeface="Calibri"/>
                <a:cs typeface="Calibri"/>
                <a:sym typeface="Calibri"/>
              </a:rPr>
              <a:t> </a:t>
            </a:r>
            <a:r>
              <a:rPr lang="en-US" sz="2400" kern="0" dirty="0" err="1">
                <a:solidFill>
                  <a:srgbClr val="002060"/>
                </a:solidFill>
                <a:ea typeface="Calibri"/>
                <a:cs typeface="Calibri"/>
                <a:sym typeface="Calibri"/>
              </a:rPr>
              <a:t>الواجبة</a:t>
            </a:r>
            <a:r>
              <a:rPr lang="en-US" sz="2400" kern="0" dirty="0">
                <a:solidFill>
                  <a:srgbClr val="002060"/>
                </a:solidFill>
                <a:ea typeface="Calibri"/>
                <a:cs typeface="Calibri"/>
                <a:sym typeface="Calibri"/>
              </a:rPr>
              <a:t> </a:t>
            </a:r>
            <a:r>
              <a:rPr lang="en-US" sz="2400" kern="0" dirty="0" err="1">
                <a:solidFill>
                  <a:srgbClr val="002060"/>
                </a:solidFill>
                <a:ea typeface="Calibri"/>
                <a:cs typeface="Calibri"/>
                <a:sym typeface="Calibri"/>
              </a:rPr>
              <a:t>مقدمًا</a:t>
            </a:r>
            <a:r>
              <a:rPr lang="en-US" sz="2400" kern="0" dirty="0">
                <a:solidFill>
                  <a:srgbClr val="002060"/>
                </a:solidFill>
                <a:ea typeface="Calibri"/>
                <a:cs typeface="Calibri"/>
                <a:sym typeface="Calibri"/>
              </a:rPr>
              <a:t> ، </a:t>
            </a:r>
            <a:r>
              <a:rPr lang="en-US" sz="2400" kern="0" dirty="0" err="1">
                <a:solidFill>
                  <a:srgbClr val="002060"/>
                </a:solidFill>
                <a:ea typeface="Calibri"/>
                <a:cs typeface="Calibri"/>
                <a:sym typeface="Calibri"/>
              </a:rPr>
              <a:t>وخفض</a:t>
            </a:r>
            <a:r>
              <a:rPr lang="en-US" sz="2400" kern="0" dirty="0">
                <a:solidFill>
                  <a:srgbClr val="002060"/>
                </a:solidFill>
                <a:ea typeface="Calibri"/>
                <a:cs typeface="Calibri"/>
                <a:sym typeface="Calibri"/>
              </a:rPr>
              <a:t> </a:t>
            </a:r>
            <a:r>
              <a:rPr lang="en-US" sz="2400" kern="0" dirty="0" err="1">
                <a:solidFill>
                  <a:srgbClr val="002060"/>
                </a:solidFill>
                <a:ea typeface="Calibri"/>
                <a:cs typeface="Calibri"/>
                <a:sym typeface="Calibri"/>
              </a:rPr>
              <a:t>التكاليف</a:t>
            </a:r>
            <a:r>
              <a:rPr lang="en-US" sz="2400" kern="0" dirty="0">
                <a:solidFill>
                  <a:srgbClr val="002060"/>
                </a:solidFill>
                <a:ea typeface="Calibri"/>
                <a:cs typeface="Calibri"/>
                <a:sym typeface="Calibri"/>
              </a:rPr>
              <a:t> </a:t>
            </a:r>
            <a:r>
              <a:rPr lang="en-US" sz="2400" kern="0" dirty="0" err="1">
                <a:solidFill>
                  <a:srgbClr val="002060"/>
                </a:solidFill>
                <a:ea typeface="Calibri"/>
                <a:cs typeface="Calibri"/>
                <a:sym typeface="Calibri"/>
              </a:rPr>
              <a:t>على</a:t>
            </a:r>
            <a:r>
              <a:rPr lang="en-US" sz="2400" kern="0" dirty="0">
                <a:solidFill>
                  <a:srgbClr val="002060"/>
                </a:solidFill>
                <a:ea typeface="Calibri"/>
                <a:cs typeface="Calibri"/>
                <a:sym typeface="Calibri"/>
              </a:rPr>
              <a:t> </a:t>
            </a:r>
            <a:r>
              <a:rPr lang="en-US" sz="2400" kern="0" dirty="0" err="1">
                <a:solidFill>
                  <a:srgbClr val="002060"/>
                </a:solidFill>
                <a:ea typeface="Calibri"/>
                <a:cs typeface="Calibri"/>
                <a:sym typeface="Calibri"/>
              </a:rPr>
              <a:t>حساب</a:t>
            </a:r>
            <a:r>
              <a:rPr lang="en-US" sz="2400" kern="0" dirty="0">
                <a:solidFill>
                  <a:srgbClr val="002060"/>
                </a:solidFill>
                <a:ea typeface="Calibri"/>
                <a:cs typeface="Calibri"/>
                <a:sym typeface="Calibri"/>
              </a:rPr>
              <a:t> </a:t>
            </a:r>
            <a:r>
              <a:rPr lang="en-US" sz="2400" kern="0" dirty="0" err="1">
                <a:solidFill>
                  <a:srgbClr val="002060"/>
                </a:solidFill>
                <a:ea typeface="Calibri"/>
                <a:cs typeface="Calibri"/>
                <a:sym typeface="Calibri"/>
              </a:rPr>
              <a:t>الجودة</a:t>
            </a:r>
            <a:r>
              <a:rPr lang="en-US" sz="2400" kern="0" dirty="0">
                <a:solidFill>
                  <a:srgbClr val="002060"/>
                </a:solidFill>
                <a:ea typeface="Calibri"/>
                <a:cs typeface="Calibri"/>
                <a:sym typeface="Calibri"/>
              </a:rPr>
              <a:t> ، </a:t>
            </a:r>
            <a:r>
              <a:rPr lang="en-US" sz="2400" kern="0" dirty="0" err="1">
                <a:solidFill>
                  <a:srgbClr val="002060"/>
                </a:solidFill>
                <a:ea typeface="Calibri"/>
                <a:cs typeface="Calibri"/>
                <a:sym typeface="Calibri"/>
              </a:rPr>
              <a:t>والتركيز</a:t>
            </a:r>
            <a:r>
              <a:rPr lang="en-US" sz="2400" kern="0" dirty="0">
                <a:solidFill>
                  <a:srgbClr val="002060"/>
                </a:solidFill>
                <a:ea typeface="Calibri"/>
                <a:cs typeface="Calibri"/>
                <a:sym typeface="Calibri"/>
              </a:rPr>
              <a:t> </a:t>
            </a:r>
            <a:r>
              <a:rPr lang="en-US" sz="2400" kern="0" dirty="0" err="1">
                <a:solidFill>
                  <a:srgbClr val="002060"/>
                </a:solidFill>
                <a:ea typeface="Calibri"/>
                <a:cs typeface="Calibri"/>
                <a:sym typeface="Calibri"/>
              </a:rPr>
              <a:t>غير</a:t>
            </a:r>
            <a:r>
              <a:rPr lang="en-US" sz="2400" kern="0" dirty="0">
                <a:solidFill>
                  <a:srgbClr val="002060"/>
                </a:solidFill>
                <a:ea typeface="Calibri"/>
                <a:cs typeface="Calibri"/>
                <a:sym typeface="Calibri"/>
              </a:rPr>
              <a:t> </a:t>
            </a:r>
            <a:r>
              <a:rPr lang="en-US" sz="2400" kern="0" dirty="0" err="1">
                <a:solidFill>
                  <a:srgbClr val="002060"/>
                </a:solidFill>
                <a:ea typeface="Calibri"/>
                <a:cs typeface="Calibri"/>
                <a:sym typeface="Calibri"/>
              </a:rPr>
              <a:t>الكافي</a:t>
            </a:r>
            <a:r>
              <a:rPr lang="en-US" sz="2400" kern="0" dirty="0">
                <a:solidFill>
                  <a:srgbClr val="002060"/>
                </a:solidFill>
                <a:ea typeface="Calibri"/>
                <a:cs typeface="Calibri"/>
                <a:sym typeface="Calibri"/>
              </a:rPr>
              <a:t> </a:t>
            </a:r>
            <a:r>
              <a:rPr lang="en-US" sz="2400" kern="0" dirty="0" err="1">
                <a:solidFill>
                  <a:srgbClr val="002060"/>
                </a:solidFill>
                <a:ea typeface="Calibri"/>
                <a:cs typeface="Calibri"/>
                <a:sym typeface="Calibri"/>
              </a:rPr>
              <a:t>على</a:t>
            </a:r>
            <a:r>
              <a:rPr lang="en-US" sz="2400" kern="0" dirty="0">
                <a:solidFill>
                  <a:srgbClr val="002060"/>
                </a:solidFill>
                <a:ea typeface="Calibri"/>
                <a:cs typeface="Calibri"/>
                <a:sym typeface="Calibri"/>
              </a:rPr>
              <a:t> </a:t>
            </a:r>
            <a:r>
              <a:rPr lang="en-US" sz="2400" kern="0" dirty="0" err="1">
                <a:solidFill>
                  <a:srgbClr val="002060"/>
                </a:solidFill>
                <a:ea typeface="Calibri"/>
                <a:cs typeface="Calibri"/>
                <a:sym typeface="Calibri"/>
              </a:rPr>
              <a:t>نقل</a:t>
            </a:r>
            <a:r>
              <a:rPr lang="en-US" sz="2400" kern="0" dirty="0">
                <a:solidFill>
                  <a:srgbClr val="002060"/>
                </a:solidFill>
                <a:ea typeface="Calibri"/>
                <a:cs typeface="Calibri"/>
                <a:sym typeface="Calibri"/>
              </a:rPr>
              <a:t> </a:t>
            </a:r>
            <a:r>
              <a:rPr lang="en-US" sz="2400" kern="0" dirty="0" err="1">
                <a:solidFill>
                  <a:srgbClr val="002060"/>
                </a:solidFill>
                <a:ea typeface="Calibri"/>
                <a:cs typeface="Calibri"/>
                <a:sym typeface="Calibri"/>
              </a:rPr>
              <a:t>المعرفة</a:t>
            </a:r>
            <a:r>
              <a:rPr lang="en-US" sz="2400" kern="0" dirty="0">
                <a:solidFill>
                  <a:srgbClr val="002060"/>
                </a:solidFill>
                <a:ea typeface="Calibri"/>
                <a:cs typeface="Calibri"/>
                <a:sym typeface="Calibri"/>
              </a:rPr>
              <a:t> </a:t>
            </a:r>
            <a:r>
              <a:rPr lang="en-US" sz="2400" kern="0" dirty="0" err="1">
                <a:solidFill>
                  <a:srgbClr val="002060"/>
                </a:solidFill>
                <a:ea typeface="Calibri"/>
                <a:cs typeface="Calibri"/>
                <a:sym typeface="Calibri"/>
              </a:rPr>
              <a:t>والتدريب</a:t>
            </a:r>
            <a:r>
              <a:rPr lang="en-US" sz="2400" kern="0" dirty="0">
                <a:solidFill>
                  <a:srgbClr val="002060"/>
                </a:solidFill>
                <a:ea typeface="Calibri"/>
                <a:cs typeface="Calibri"/>
                <a:sym typeface="Calibri"/>
              </a:rPr>
              <a:t>.</a:t>
            </a:r>
            <a:endParaRPr sz="2400" kern="0" dirty="0">
              <a:solidFill>
                <a:srgbClr val="002060"/>
              </a:solidFill>
              <a:ea typeface="Calibri"/>
              <a:cs typeface="Calibri"/>
              <a:sym typeface="Calibri"/>
            </a:endParaRPr>
          </a:p>
          <a:p>
            <a:pPr algn="just">
              <a:buClr>
                <a:srgbClr val="000000"/>
              </a:buClr>
              <a:buFont typeface="Arial"/>
              <a:buNone/>
            </a:pPr>
            <a:r>
              <a:rPr lang="en-US" sz="2400" kern="0" dirty="0">
                <a:solidFill>
                  <a:srgbClr val="002060"/>
                </a:solidFill>
                <a:ea typeface="Calibri"/>
                <a:cs typeface="Calibri"/>
                <a:sym typeface="Calibri"/>
              </a:rPr>
              <a:t> </a:t>
            </a:r>
            <a:endParaRPr sz="1400" kern="0" dirty="0">
              <a:solidFill>
                <a:srgbClr val="000000"/>
              </a:solidFill>
              <a:latin typeface="Arial"/>
              <a:cs typeface="Arial"/>
              <a:sym typeface="Arial"/>
            </a:endParaRPr>
          </a:p>
        </p:txBody>
      </p:sp>
      <p:pic>
        <p:nvPicPr>
          <p:cNvPr id="11" name="Google Shape;546;p39">
            <a:extLst>
              <a:ext uri="{FF2B5EF4-FFF2-40B4-BE49-F238E27FC236}">
                <a16:creationId xmlns:a16="http://schemas.microsoft.com/office/drawing/2014/main" id="{800EC0E9-70C3-6660-223F-91BD084A817F}"/>
              </a:ext>
            </a:extLst>
          </p:cNvPr>
          <p:cNvPicPr preferRelativeResize="0"/>
          <p:nvPr/>
        </p:nvPicPr>
        <p:blipFill rotWithShape="1">
          <a:blip r:embed="rId3">
            <a:alphaModFix/>
          </a:blip>
          <a:srcRect/>
          <a:stretch/>
        </p:blipFill>
        <p:spPr>
          <a:xfrm>
            <a:off x="8823740" y="2688051"/>
            <a:ext cx="2619375" cy="1743075"/>
          </a:xfrm>
          <a:prstGeom prst="rect">
            <a:avLst/>
          </a:prstGeom>
          <a:noFill/>
          <a:ln>
            <a:noFill/>
          </a:ln>
        </p:spPr>
      </p:pic>
    </p:spTree>
    <p:extLst>
      <p:ext uri="{BB962C8B-B14F-4D97-AF65-F5344CB8AC3E}">
        <p14:creationId xmlns:p14="http://schemas.microsoft.com/office/powerpoint/2010/main" val="1854077068"/>
      </p:ext>
    </p:extLst>
  </p:cSld>
  <p:clrMapOvr>
    <a:masterClrMapping/>
  </p:clrMapOvr>
  <mc:AlternateContent xmlns:mc="http://schemas.openxmlformats.org/markup-compatibility/2006" xmlns:p14="http://schemas.microsoft.com/office/powerpoint/2010/main">
    <mc:Choice Requires="p14">
      <p:transition spd="slow" p14:dur="2000" advTm="82776"/>
    </mc:Choice>
    <mc:Fallback xmlns="">
      <p:transition spd="slow" advTm="82776"/>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id="{A3359780-8E62-165E-F72D-82500FDE19F0}"/>
              </a:ext>
            </a:extLst>
          </p:cNvPr>
          <p:cNvSpPr txBox="1"/>
          <p:nvPr/>
        </p:nvSpPr>
        <p:spPr>
          <a:xfrm>
            <a:off x="2626178" y="709613"/>
            <a:ext cx="8864207" cy="892512"/>
          </a:xfrm>
          <a:prstGeom prst="rect">
            <a:avLst/>
          </a:prstGeom>
          <a:noFill/>
          <a:ln>
            <a:noFill/>
          </a:ln>
        </p:spPr>
        <p:txBody>
          <a:bodyPr spcFirstLastPara="1" wrap="square" lIns="91425" tIns="45700" rIns="91425" bIns="45700" anchor="t" anchorCtr="0">
            <a:spAutoFit/>
          </a:bodyPr>
          <a:lstStyle/>
          <a:p>
            <a:pPr marL="285750" marR="0" lvl="0" indent="-285750" algn="just" defTabSz="914400" rtl="0" eaLnBrk="1" fontAlgn="auto" latinLnBrk="0" hangingPunct="1">
              <a:lnSpc>
                <a:spcPct val="100000"/>
              </a:lnSpc>
              <a:spcBef>
                <a:spcPts val="0"/>
              </a:spcBef>
              <a:spcAft>
                <a:spcPts val="0"/>
              </a:spcAft>
              <a:buClr>
                <a:srgbClr val="0070C0"/>
              </a:buClr>
              <a:buSzPts val="2400"/>
              <a:buFont typeface="Noto Sans Symbols"/>
              <a:buChar char="❑"/>
              <a:tabLst/>
              <a:defRPr/>
            </a:pPr>
            <a:r>
              <a:rPr lang="en-US" sz="2800" b="1" kern="0" dirty="0">
                <a:solidFill>
                  <a:srgbClr val="FFFFFF"/>
                </a:solidFill>
                <a:latin typeface="Tajawal Medium"/>
                <a:ea typeface="Tajawal Medium"/>
                <a:cs typeface="Tajawal Medium"/>
                <a:sym typeface="Tajawal Medium"/>
              </a:rPr>
              <a:t>CH</a:t>
            </a:r>
            <a:r>
              <a:rPr kumimoji="0" lang="en-US" sz="2400" b="1" i="0" u="none" strike="noStrike" kern="0" cap="none" spc="0" normalizeH="0" baseline="0" noProof="0" dirty="0">
                <a:ln>
                  <a:noFill/>
                </a:ln>
                <a:solidFill>
                  <a:srgbClr val="0070C0"/>
                </a:solidFill>
                <a:effectLst/>
                <a:uLnTx/>
                <a:uFillTx/>
                <a:latin typeface="Calibri"/>
                <a:ea typeface="Calibri"/>
                <a:cs typeface="Calibri"/>
                <a:sym typeface="Calibri"/>
              </a:rPr>
              <a:t>The Table shows 10 key questions to ask to improve an organization’s chances for outsourcing success.</a:t>
            </a:r>
            <a:endParaRPr kumimoji="0" lang="en-US" sz="1400" b="0" i="0" u="none" strike="noStrike" kern="0" cap="none" spc="0" normalizeH="0" baseline="0" noProof="0" dirty="0">
              <a:ln>
                <a:noFill/>
              </a:ln>
              <a:solidFill>
                <a:srgbClr val="000000"/>
              </a:solidFill>
              <a:effectLst/>
              <a:uLnTx/>
              <a:uFillTx/>
              <a:latin typeface="Arial"/>
              <a:ea typeface="+mn-ea"/>
              <a:cs typeface="Arial"/>
              <a:sym typeface="Arial"/>
            </a:endParaRPr>
          </a:p>
        </p:txBody>
      </p:sp>
      <p:graphicFrame>
        <p:nvGraphicFramePr>
          <p:cNvPr id="10" name="Table 9">
            <a:extLst>
              <a:ext uri="{FF2B5EF4-FFF2-40B4-BE49-F238E27FC236}">
                <a16:creationId xmlns:a16="http://schemas.microsoft.com/office/drawing/2014/main" id="{2384790D-C803-DF7D-A400-DD1033F60B3B}"/>
              </a:ext>
            </a:extLst>
          </p:cNvPr>
          <p:cNvGraphicFramePr>
            <a:graphicFrameLocks noGrp="1"/>
          </p:cNvGraphicFramePr>
          <p:nvPr>
            <p:extLst>
              <p:ext uri="{D42A27DB-BD31-4B8C-83A1-F6EECF244321}">
                <p14:modId xmlns:p14="http://schemas.microsoft.com/office/powerpoint/2010/main" val="393632204"/>
              </p:ext>
            </p:extLst>
          </p:nvPr>
        </p:nvGraphicFramePr>
        <p:xfrm>
          <a:off x="1237377" y="1831179"/>
          <a:ext cx="9982898" cy="4921345"/>
        </p:xfrm>
        <a:graphic>
          <a:graphicData uri="http://schemas.openxmlformats.org/drawingml/2006/table">
            <a:tbl>
              <a:tblPr/>
              <a:tblGrid>
                <a:gridCol w="855676">
                  <a:extLst>
                    <a:ext uri="{9D8B030D-6E8A-4147-A177-3AD203B41FA5}">
                      <a16:colId xmlns:a16="http://schemas.microsoft.com/office/drawing/2014/main" val="2419552581"/>
                    </a:ext>
                  </a:extLst>
                </a:gridCol>
                <a:gridCol w="9127222">
                  <a:extLst>
                    <a:ext uri="{9D8B030D-6E8A-4147-A177-3AD203B41FA5}">
                      <a16:colId xmlns:a16="http://schemas.microsoft.com/office/drawing/2014/main" val="3689504037"/>
                    </a:ext>
                  </a:extLst>
                </a:gridCol>
              </a:tblGrid>
              <a:tr h="354148">
                <a:tc>
                  <a:txBody>
                    <a:bodyPr/>
                    <a:lstStyle/>
                    <a:p>
                      <a:pPr algn="ctr" fontAlgn="ctr"/>
                      <a:r>
                        <a:rPr lang="en-MY" sz="1600" b="0" i="0" u="none" strike="noStrike" dirty="0">
                          <a:solidFill>
                            <a:srgbClr val="000000"/>
                          </a:solidFill>
                          <a:effectLst/>
                          <a:latin typeface="Times New Roman" panose="02020603050405020304" pitchFamily="18" charset="0"/>
                          <a:cs typeface="Times New Roman" panose="02020603050405020304" pitchFamily="18" charset="0"/>
                        </a:rPr>
                        <a:t>Number</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Ten Questions for Outsourcing Success</a:t>
                      </a:r>
                    </a:p>
                    <a:p>
                      <a:pPr algn="ctr" fontAlgn="b"/>
                      <a:endParaRPr lang="en-US" sz="1600" b="0" i="0" u="none" strike="noStrike" kern="1200" dirty="0">
                        <a:solidFill>
                          <a:srgbClr val="000000"/>
                        </a:solidFill>
                        <a:effectLst/>
                        <a:latin typeface="Times New Roman" panose="02020603050405020304" pitchFamily="18" charset="0"/>
                        <a:ea typeface="+mn-ea"/>
                        <a:cs typeface="Times New Roman" panose="02020603050405020304" pitchFamily="18" charset="0"/>
                      </a:endParaRP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extLst>
                  <a:ext uri="{0D108BD9-81ED-4DB2-BD59-A6C34878D82A}">
                    <a16:rowId xmlns:a16="http://schemas.microsoft.com/office/drawing/2014/main" val="1033141258"/>
                  </a:ext>
                </a:extLst>
              </a:tr>
              <a:tr h="1060598">
                <a:tc>
                  <a:txBody>
                    <a:bodyPr/>
                    <a:lstStyle/>
                    <a:p>
                      <a:pPr algn="ctr" fontAlgn="ctr"/>
                      <a:r>
                        <a:rPr lang="en-MY" sz="1600" b="0" i="0" u="none" strike="noStrike" dirty="0">
                          <a:solidFill>
                            <a:srgbClr val="000000"/>
                          </a:solidFill>
                          <a:effectLst/>
                          <a:latin typeface="Times New Roman" panose="02020603050405020304" pitchFamily="18" charset="0"/>
                          <a:cs typeface="Times New Roman" panose="02020603050405020304" pitchFamily="18" charset="0"/>
                        </a:rPr>
                        <a:t>1</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t"/>
                      <a:r>
                        <a:rPr lang="en-US" sz="1600" b="0" i="0" u="none" strike="noStrike" dirty="0">
                          <a:solidFill>
                            <a:srgbClr val="000000"/>
                          </a:solidFill>
                          <a:effectLst/>
                          <a:latin typeface="Times New Roman" panose="02020603050405020304" pitchFamily="18" charset="0"/>
                          <a:cs typeface="Times New Roman" panose="02020603050405020304" pitchFamily="18" charset="0"/>
                        </a:rPr>
                        <a:t>Do we have a methodology for evaluating the business case for outsourcing? Identify your strategic reasons (improving business focus, gaining access to capabilities you do not have) and tactical reasons such as reducing operating costs and making capital funds available</a:t>
                      </a:r>
                      <a:br>
                        <a:rPr lang="en-US" sz="1600" b="0" i="0" u="none" strike="noStrike" dirty="0">
                          <a:solidFill>
                            <a:srgbClr val="000000"/>
                          </a:solidFill>
                          <a:effectLst/>
                          <a:latin typeface="Times New Roman" panose="02020603050405020304" pitchFamily="18" charset="0"/>
                          <a:cs typeface="Times New Roman" panose="02020603050405020304" pitchFamily="18" charset="0"/>
                        </a:rPr>
                      </a:b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7620" marR="7620" marT="762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480559235"/>
                  </a:ext>
                </a:extLst>
              </a:tr>
              <a:tr h="769663">
                <a:tc>
                  <a:txBody>
                    <a:bodyPr/>
                    <a:lstStyle/>
                    <a:p>
                      <a:pPr algn="ctr" fontAlgn="ctr"/>
                      <a:r>
                        <a:rPr lang="en-MY" sz="1600" b="0" i="0" u="none" strike="noStrike">
                          <a:solidFill>
                            <a:srgbClr val="000000"/>
                          </a:solidFill>
                          <a:effectLst/>
                          <a:latin typeface="Times New Roman" panose="02020603050405020304" pitchFamily="18" charset="0"/>
                          <a:cs typeface="Times New Roman" panose="02020603050405020304" pitchFamily="18" charset="0"/>
                        </a:rPr>
                        <a:t>2</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t"/>
                      <a:r>
                        <a:rPr lang="en-US" sz="1600" b="0" i="0" u="none" strike="noStrike" dirty="0">
                          <a:solidFill>
                            <a:srgbClr val="000000"/>
                          </a:solidFill>
                          <a:effectLst/>
                          <a:latin typeface="Times New Roman" panose="02020603050405020304" pitchFamily="18" charset="0"/>
                          <a:cs typeface="Times New Roman" panose="02020603050405020304" pitchFamily="18" charset="0"/>
                        </a:rPr>
                        <a:t>Have we identified the hidden costs? Hidden costs could include understanding the price of hardware, software, or the length of the project, losing key resources and scope creep</a:t>
                      </a:r>
                    </a:p>
                  </a:txBody>
                  <a:tcPr marL="7620" marR="7620" marT="762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886421469"/>
                  </a:ext>
                </a:extLst>
              </a:tr>
              <a:tr h="889526">
                <a:tc>
                  <a:txBody>
                    <a:bodyPr/>
                    <a:lstStyle/>
                    <a:p>
                      <a:pPr algn="ctr" fontAlgn="ctr"/>
                      <a:r>
                        <a:rPr lang="en-MY" sz="1600" b="0" i="0" u="none" strike="noStrike">
                          <a:solidFill>
                            <a:srgbClr val="000000"/>
                          </a:solidFill>
                          <a:effectLst/>
                          <a:latin typeface="Times New Roman" panose="02020603050405020304" pitchFamily="18" charset="0"/>
                          <a:cs typeface="Times New Roman" panose="02020603050405020304" pitchFamily="18" charset="0"/>
                        </a:rPr>
                        <a:t>3</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t"/>
                      <a:r>
                        <a:rPr lang="en-US" sz="1600" b="0" i="0" u="none" strike="noStrike" dirty="0">
                          <a:solidFill>
                            <a:srgbClr val="000000"/>
                          </a:solidFill>
                          <a:effectLst/>
                          <a:latin typeface="Times New Roman" panose="02020603050405020304" pitchFamily="18" charset="0"/>
                          <a:cs typeface="Times New Roman" panose="02020603050405020304" pitchFamily="18" charset="0"/>
                        </a:rPr>
                        <a:t>Do we have other projects or events that will hinder the outsourcing project? Overlap might include duplicating efforts with other departments, unknown dependent activities, and working on tasks out of sequence</a:t>
                      </a:r>
                    </a:p>
                  </a:txBody>
                  <a:tcPr marL="7620" marR="7620" marT="762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802081008"/>
                  </a:ext>
                </a:extLst>
              </a:tr>
              <a:tr h="645660">
                <a:tc>
                  <a:txBody>
                    <a:bodyPr/>
                    <a:lstStyle/>
                    <a:p>
                      <a:pPr algn="ctr" fontAlgn="ctr"/>
                      <a:r>
                        <a:rPr lang="en-MY" sz="1600" b="0" i="0" u="none" strike="noStrike" dirty="0">
                          <a:solidFill>
                            <a:srgbClr val="000000"/>
                          </a:solidFill>
                          <a:effectLst/>
                          <a:latin typeface="Times New Roman" panose="02020603050405020304" pitchFamily="18" charset="0"/>
                          <a:cs typeface="Times New Roman" panose="02020603050405020304" pitchFamily="18" charset="0"/>
                        </a:rPr>
                        <a:t>4</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Will our stakeholders and project sponsor be committed? If the stakeholders and/or sponsor are not committed, your project’s progress will be hindered and your chances of success will decrease</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688010711"/>
                  </a:ext>
                </a:extLst>
              </a:tr>
              <a:tr h="1060598">
                <a:tc>
                  <a:txBody>
                    <a:bodyPr/>
                    <a:lstStyle/>
                    <a:p>
                      <a:pPr algn="ctr" fontAlgn="ctr"/>
                      <a:r>
                        <a:rPr lang="en-MY" sz="1600" b="0" i="0" u="none" strike="noStrike">
                          <a:solidFill>
                            <a:srgbClr val="000000"/>
                          </a:solidFill>
                          <a:effectLst/>
                          <a:latin typeface="Times New Roman" panose="02020603050405020304" pitchFamily="18" charset="0"/>
                          <a:cs typeface="Times New Roman" panose="02020603050405020304" pitchFamily="18" charset="0"/>
                        </a:rPr>
                        <a:t>5</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marL="0" marR="0" lvl="0" indent="0" algn="l" defTabSz="914400" rtl="0" eaLnBrk="1" fontAlgn="b"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What are our conditions of satisfaction (COS)? Define your COS: Ensure your expectations are met or exceeded and knowledge transfer will be completed successfully before your project starts. Make sure the outsourcer understands the expectations.</a:t>
                      </a:r>
                    </a:p>
                    <a:p>
                      <a:pPr algn="l" fontAlgn="b"/>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511415898"/>
                  </a:ext>
                </a:extLst>
              </a:tr>
            </a:tbl>
          </a:graphicData>
        </a:graphic>
      </p:graphicFrame>
    </p:spTree>
    <p:extLst>
      <p:ext uri="{BB962C8B-B14F-4D97-AF65-F5344CB8AC3E}">
        <p14:creationId xmlns:p14="http://schemas.microsoft.com/office/powerpoint/2010/main" val="2788990625"/>
      </p:ext>
    </p:extLst>
  </p:cSld>
  <p:clrMapOvr>
    <a:masterClrMapping/>
  </p:clrMapOvr>
  <mc:AlternateContent xmlns:mc="http://schemas.openxmlformats.org/markup-compatibility/2006" xmlns:p14="http://schemas.microsoft.com/office/powerpoint/2010/main">
    <mc:Choice Requires="p14">
      <p:transition spd="slow" p14:dur="2000" advTm="255417"/>
    </mc:Choice>
    <mc:Fallback xmlns="">
      <p:transition spd="slow" advTm="255417"/>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84963D-9771-12AE-D7C3-8EC64BA0029D}"/>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0176E295-004F-A5C0-CD9B-40F2E2CA5C9D}"/>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55F7F393-176C-6EA4-5F13-14B302E17EB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id="{4B6AF4A4-0ACB-6736-902B-2EDAA0AFD9DA}"/>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graphicFrame>
        <p:nvGraphicFramePr>
          <p:cNvPr id="10" name="Table 9">
            <a:extLst>
              <a:ext uri="{FF2B5EF4-FFF2-40B4-BE49-F238E27FC236}">
                <a16:creationId xmlns:a16="http://schemas.microsoft.com/office/drawing/2014/main" id="{C90BF4F9-17F3-E425-911B-CB139F765155}"/>
              </a:ext>
            </a:extLst>
          </p:cNvPr>
          <p:cNvGraphicFramePr>
            <a:graphicFrameLocks noGrp="1"/>
          </p:cNvGraphicFramePr>
          <p:nvPr>
            <p:extLst>
              <p:ext uri="{D42A27DB-BD31-4B8C-83A1-F6EECF244321}">
                <p14:modId xmlns:p14="http://schemas.microsoft.com/office/powerpoint/2010/main" val="256007319"/>
              </p:ext>
            </p:extLst>
          </p:nvPr>
        </p:nvGraphicFramePr>
        <p:xfrm>
          <a:off x="1694577" y="1155870"/>
          <a:ext cx="9982898" cy="5565436"/>
        </p:xfrm>
        <a:graphic>
          <a:graphicData uri="http://schemas.openxmlformats.org/drawingml/2006/table">
            <a:tbl>
              <a:tblPr/>
              <a:tblGrid>
                <a:gridCol w="855676">
                  <a:extLst>
                    <a:ext uri="{9D8B030D-6E8A-4147-A177-3AD203B41FA5}">
                      <a16:colId xmlns:a16="http://schemas.microsoft.com/office/drawing/2014/main" val="2419552581"/>
                    </a:ext>
                  </a:extLst>
                </a:gridCol>
                <a:gridCol w="9127222">
                  <a:extLst>
                    <a:ext uri="{9D8B030D-6E8A-4147-A177-3AD203B41FA5}">
                      <a16:colId xmlns:a16="http://schemas.microsoft.com/office/drawing/2014/main" val="3689504037"/>
                    </a:ext>
                  </a:extLst>
                </a:gridCol>
              </a:tblGrid>
              <a:tr h="354148">
                <a:tc>
                  <a:txBody>
                    <a:bodyPr/>
                    <a:lstStyle/>
                    <a:p>
                      <a:pPr algn="ctr" fontAlgn="ctr"/>
                      <a:r>
                        <a:rPr lang="en-MY" sz="1600" b="0" i="0" u="none" strike="noStrike" dirty="0">
                          <a:solidFill>
                            <a:srgbClr val="000000"/>
                          </a:solidFill>
                          <a:effectLst/>
                          <a:latin typeface="Times New Roman" panose="02020603050405020304" pitchFamily="18" charset="0"/>
                          <a:cs typeface="Times New Roman" panose="02020603050405020304" pitchFamily="18" charset="0"/>
                        </a:rPr>
                        <a:t>Number</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Ten Questions for Outsourcing Success</a:t>
                      </a:r>
                    </a:p>
                    <a:p>
                      <a:pPr algn="ctr" fontAlgn="b"/>
                      <a:endParaRPr lang="en-US" sz="1600" b="0" i="0" u="none" strike="noStrike" kern="1200" dirty="0">
                        <a:solidFill>
                          <a:srgbClr val="000000"/>
                        </a:solidFill>
                        <a:effectLst/>
                        <a:latin typeface="Times New Roman" panose="02020603050405020304" pitchFamily="18" charset="0"/>
                        <a:ea typeface="+mn-ea"/>
                        <a:cs typeface="Times New Roman" panose="02020603050405020304" pitchFamily="18" charset="0"/>
                      </a:endParaRP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extLst>
                  <a:ext uri="{0D108BD9-81ED-4DB2-BD59-A6C34878D82A}">
                    <a16:rowId xmlns:a16="http://schemas.microsoft.com/office/drawing/2014/main" val="1033141258"/>
                  </a:ext>
                </a:extLst>
              </a:tr>
              <a:tr h="1060598">
                <a:tc>
                  <a:txBody>
                    <a:bodyPr/>
                    <a:lstStyle/>
                    <a:p>
                      <a:pPr algn="ctr" fontAlgn="ctr"/>
                      <a:r>
                        <a:rPr lang="en-MY" sz="1600" b="0" i="0" u="none" strike="noStrike" dirty="0">
                          <a:solidFill>
                            <a:srgbClr val="000000"/>
                          </a:solidFill>
                          <a:effectLst/>
                          <a:latin typeface="Times New Roman" panose="02020603050405020304" pitchFamily="18" charset="0"/>
                          <a:cs typeface="Times New Roman" panose="02020603050405020304" pitchFamily="18" charset="0"/>
                        </a:rPr>
                        <a:t>6</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a:r>
                        <a:rPr lang="en-US" sz="1600" b="0" i="0" u="none" strike="noStrike" baseline="0" dirty="0">
                          <a:latin typeface="PalatinoLTStd-Roman"/>
                        </a:rPr>
                        <a:t>How will we manage our relationship with the outsourcer? At the start of the project, the outsourcer must develop a communication plan that has to be approved by you. The plan should include how</a:t>
                      </a:r>
                    </a:p>
                    <a:p>
                      <a:pPr algn="l"/>
                      <a:r>
                        <a:rPr lang="en-US" sz="1600" b="0" i="0" u="none" strike="noStrike" baseline="0" dirty="0">
                          <a:latin typeface="PalatinoLTStd-Roman"/>
                        </a:rPr>
                        <a:t>stakeholders will be kept informed on a consistent and timely basis</a:t>
                      </a:r>
                    </a:p>
                  </a:txBody>
                  <a:tcPr marL="7620" marR="7620" marT="762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480559235"/>
                  </a:ext>
                </a:extLst>
              </a:tr>
              <a:tr h="769663">
                <a:tc>
                  <a:txBody>
                    <a:bodyPr/>
                    <a:lstStyle/>
                    <a:p>
                      <a:pPr algn="ctr" fontAlgn="ctr"/>
                      <a:r>
                        <a:rPr lang="en-MY" sz="1600" b="0" i="0" u="none" strike="noStrike" dirty="0">
                          <a:solidFill>
                            <a:srgbClr val="000000"/>
                          </a:solidFill>
                          <a:effectLst/>
                          <a:latin typeface="Times New Roman" panose="02020603050405020304" pitchFamily="18" charset="0"/>
                          <a:cs typeface="Times New Roman" panose="02020603050405020304" pitchFamily="18" charset="0"/>
                        </a:rPr>
                        <a:t>7</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PalatinoLTStd-Roman"/>
                          <a:ea typeface="+mn-ea"/>
                          <a:cs typeface="+mn-cs"/>
                        </a:rPr>
                        <a:t>What are our responsibilities before the outsourcing project begins? A good outsourcer will have responsibilities—the facilities you are expected to provide, for example—outlined in the final agreement.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PalatinoLTStd-Roman"/>
                          <a:ea typeface="+mn-ea"/>
                          <a:cs typeface="+mn-cs"/>
                        </a:rPr>
                        <a:t>Remember that the outsourcer’s performance depends on you following through on your responsibilities</a:t>
                      </a:r>
                    </a:p>
                  </a:txBody>
                  <a:tcPr marL="7620" marR="7620" marT="762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886421469"/>
                  </a:ext>
                </a:extLst>
              </a:tr>
              <a:tr h="889526">
                <a:tc>
                  <a:txBody>
                    <a:bodyPr/>
                    <a:lstStyle/>
                    <a:p>
                      <a:pPr algn="ctr" fontAlgn="ctr"/>
                      <a:r>
                        <a:rPr lang="en-MY" sz="1600" b="0" i="0" u="none" strike="noStrike" dirty="0">
                          <a:solidFill>
                            <a:srgbClr val="000000"/>
                          </a:solidFill>
                          <a:effectLst/>
                          <a:latin typeface="Times New Roman" panose="02020603050405020304" pitchFamily="18" charset="0"/>
                          <a:cs typeface="Times New Roman" panose="02020603050405020304" pitchFamily="18" charset="0"/>
                        </a:rPr>
                        <a:t>8</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PalatinoLTStd-Roman"/>
                          <a:ea typeface="+mn-ea"/>
                          <a:cs typeface="+mn-cs"/>
                        </a:rPr>
                        <a:t>How do we meet our responsibilities once the outsourcing project begins? The degree of discipline your leadership exercises can determine project success. You must have discipline to meet schedule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PalatinoLTStd-Roman"/>
                          <a:ea typeface="+mn-ea"/>
                          <a:cs typeface="+mn-cs"/>
                        </a:rPr>
                        <a:t>commitments, such as equipment and available people, to be </a:t>
                      </a:r>
                      <a:r>
                        <a:rPr kumimoji="0" lang="en-MY" sz="1600" b="0" i="0" u="none" strike="noStrike" kern="1200" cap="none" spc="0" normalizeH="0" baseline="0" noProof="0" dirty="0">
                          <a:ln>
                            <a:noFill/>
                          </a:ln>
                          <a:solidFill>
                            <a:prstClr val="black"/>
                          </a:solidFill>
                          <a:effectLst/>
                          <a:uLnTx/>
                          <a:uFillTx/>
                          <a:latin typeface="PalatinoLTStd-Roman"/>
                          <a:ea typeface="+mn-ea"/>
                          <a:cs typeface="+mn-cs"/>
                        </a:rPr>
                        <a:t>successful</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a:txBody>
                  <a:tcPr marL="7620" marR="7620" marT="762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802081008"/>
                  </a:ext>
                </a:extLst>
              </a:tr>
              <a:tr h="645660">
                <a:tc>
                  <a:txBody>
                    <a:bodyPr/>
                    <a:lstStyle/>
                    <a:p>
                      <a:pPr algn="ctr" fontAlgn="ctr"/>
                      <a:r>
                        <a:rPr lang="en-MY" sz="1600" b="0" i="0" u="none" strike="noStrike" dirty="0">
                          <a:solidFill>
                            <a:srgbClr val="000000"/>
                          </a:solidFill>
                          <a:effectLst/>
                          <a:latin typeface="Times New Roman" panose="02020603050405020304" pitchFamily="18" charset="0"/>
                          <a:cs typeface="Times New Roman" panose="02020603050405020304" pitchFamily="18" charset="0"/>
                        </a:rPr>
                        <a:t>9</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PalatinoLTStd-Roman"/>
                          <a:ea typeface="+mn-ea"/>
                          <a:cs typeface="+mn-cs"/>
                        </a:rPr>
                        <a:t>Can we free up internal resources to work on the outsourcing project? Your resource considerations should include matching skills to what is needed, staffing ramp-up/roll-off, training time and learning curve, holidays, vacations, and part-time resources</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688010711"/>
                  </a:ext>
                </a:extLst>
              </a:tr>
              <a:tr h="1060598">
                <a:tc>
                  <a:txBody>
                    <a:bodyPr/>
                    <a:lstStyle/>
                    <a:p>
                      <a:pPr algn="ctr" fontAlgn="ctr"/>
                      <a:r>
                        <a:rPr lang="en-MY" sz="1600" b="0" i="0" u="none" strike="noStrike" dirty="0">
                          <a:solidFill>
                            <a:srgbClr val="000000"/>
                          </a:solidFill>
                          <a:effectLst/>
                          <a:latin typeface="Times New Roman" panose="02020603050405020304" pitchFamily="18" charset="0"/>
                          <a:cs typeface="Times New Roman" panose="02020603050405020304" pitchFamily="18" charset="0"/>
                        </a:rPr>
                        <a:t>10</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PalatinoLTStd-Roman"/>
                          <a:ea typeface="+mn-ea"/>
                          <a:cs typeface="+mn-cs"/>
                        </a:rPr>
                        <a:t>Have we selected an outsourcer that understands our business? You must spend the time and energy to select the best outsourcer. You will have to live with the decision during and after the project. Always get two or three bids and consult your legal representatives</a:t>
                      </a:r>
                      <a:endParaRPr kumimoji="0" lang="en-US" sz="16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algn="l" fontAlgn="b"/>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511415898"/>
                  </a:ext>
                </a:extLst>
              </a:tr>
            </a:tbl>
          </a:graphicData>
        </a:graphic>
      </p:graphicFrame>
    </p:spTree>
    <p:extLst>
      <p:ext uri="{BB962C8B-B14F-4D97-AF65-F5344CB8AC3E}">
        <p14:creationId xmlns:p14="http://schemas.microsoft.com/office/powerpoint/2010/main" val="825376710"/>
      </p:ext>
    </p:extLst>
  </p:cSld>
  <p:clrMapOvr>
    <a:masterClrMapping/>
  </p:clrMapOvr>
  <mc:AlternateContent xmlns:mc="http://schemas.openxmlformats.org/markup-compatibility/2006" xmlns:p14="http://schemas.microsoft.com/office/powerpoint/2010/main">
    <mc:Choice Requires="p14">
      <p:transition spd="slow" p14:dur="2000" advTm="229391"/>
    </mc:Choice>
    <mc:Fallback xmlns="">
      <p:transition spd="slow" advTm="229391"/>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id="{1B7BF760-56F4-C80A-C06B-7C06E3DFB67E}"/>
              </a:ext>
            </a:extLst>
          </p:cNvPr>
          <p:cNvSpPr/>
          <p:nvPr/>
        </p:nvSpPr>
        <p:spPr>
          <a:xfrm>
            <a:off x="2390321" y="837352"/>
            <a:ext cx="6486979" cy="75335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8" name="Google Shape;576;p42">
            <a:extLst>
              <a:ext uri="{FF2B5EF4-FFF2-40B4-BE49-F238E27FC236}">
                <a16:creationId xmlns:a16="http://schemas.microsoft.com/office/drawing/2014/main" id="{32FAA1F4-A4DC-B350-CE61-C2BF400EE3C5}"/>
              </a:ext>
            </a:extLst>
          </p:cNvPr>
          <p:cNvSpPr txBox="1"/>
          <p:nvPr/>
        </p:nvSpPr>
        <p:spPr>
          <a:xfrm>
            <a:off x="3498101" y="910226"/>
            <a:ext cx="492444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Microsoft Project 2010</a:t>
            </a:r>
            <a:endParaRPr sz="2800" b="1" kern="0" dirty="0">
              <a:solidFill>
                <a:srgbClr val="FF9518"/>
              </a:solidFill>
              <a:latin typeface="Tajawal Medium"/>
              <a:ea typeface="Tajawal Medium"/>
              <a:cs typeface="Tajawal Medium"/>
              <a:sym typeface="Tajawal Medium"/>
            </a:endParaRPr>
          </a:p>
        </p:txBody>
      </p:sp>
      <p:sp>
        <p:nvSpPr>
          <p:cNvPr id="3" name="Google Shape;589;p43">
            <a:extLst>
              <a:ext uri="{FF2B5EF4-FFF2-40B4-BE49-F238E27FC236}">
                <a16:creationId xmlns:a16="http://schemas.microsoft.com/office/drawing/2014/main" id="{2F1DABA3-AD0E-B2F4-A56D-0541BFFFD7A9}"/>
              </a:ext>
            </a:extLst>
          </p:cNvPr>
          <p:cNvSpPr txBox="1"/>
          <p:nvPr/>
        </p:nvSpPr>
        <p:spPr>
          <a:xfrm>
            <a:off x="361159" y="2262566"/>
            <a:ext cx="9069657" cy="2459071"/>
          </a:xfrm>
          <a:prstGeom prst="rect">
            <a:avLst/>
          </a:prstGeom>
          <a:noFill/>
          <a:ln>
            <a:noFill/>
          </a:ln>
        </p:spPr>
        <p:txBody>
          <a:bodyPr spcFirstLastPara="1" wrap="square" lIns="91425" tIns="45700" rIns="91425" bIns="45700" anchor="t" anchorCtr="0">
            <a:spAutoFit/>
          </a:bodyPr>
          <a:lstStyle/>
          <a:p>
            <a:pPr marL="285750" indent="-285750" algn="just">
              <a:lnSpc>
                <a:spcPct val="200000"/>
              </a:lnSpc>
              <a:buClr>
                <a:srgbClr val="0A1F61"/>
              </a:buClr>
              <a:buSzPts val="2000"/>
              <a:buFont typeface="Noto Sans Symbols"/>
              <a:buChar char="❑"/>
            </a:pPr>
            <a:r>
              <a:rPr lang="en-US" sz="2000" kern="0" dirty="0">
                <a:solidFill>
                  <a:srgbClr val="0A1F61"/>
                </a:solidFill>
                <a:latin typeface="Tajawal ExtraBold"/>
                <a:ea typeface="Tajawal ExtraBold"/>
                <a:cs typeface="Tajawal ExtraBold"/>
                <a:sym typeface="Tajawal ExtraBold"/>
              </a:rPr>
              <a:t>Also, there are many different types of add-ins for Microsoft Project 2010 and Microsoft has a large growing library of project plan templates (e.g., for engineering, construction, new business, new product, and start-up business) that could be used for developing new project plans.</a:t>
            </a:r>
            <a:endParaRPr sz="1400" kern="0" dirty="0">
              <a:solidFill>
                <a:srgbClr val="000000"/>
              </a:solidFill>
              <a:latin typeface="Arial"/>
              <a:cs typeface="Arial"/>
              <a:sym typeface="Arial"/>
            </a:endParaRPr>
          </a:p>
        </p:txBody>
      </p:sp>
      <p:pic>
        <p:nvPicPr>
          <p:cNvPr id="9" name="Google Shape;590;p43">
            <a:extLst>
              <a:ext uri="{FF2B5EF4-FFF2-40B4-BE49-F238E27FC236}">
                <a16:creationId xmlns:a16="http://schemas.microsoft.com/office/drawing/2014/main" id="{98352F41-1719-0EC3-B393-E1767575E371}"/>
              </a:ext>
            </a:extLst>
          </p:cNvPr>
          <p:cNvPicPr preferRelativeResize="0"/>
          <p:nvPr/>
        </p:nvPicPr>
        <p:blipFill rotWithShape="1">
          <a:blip r:embed="rId3">
            <a:alphaModFix/>
          </a:blip>
          <a:srcRect/>
          <a:stretch/>
        </p:blipFill>
        <p:spPr>
          <a:xfrm>
            <a:off x="8556005" y="4306148"/>
            <a:ext cx="2676525" cy="1714500"/>
          </a:xfrm>
          <a:prstGeom prst="rect">
            <a:avLst/>
          </a:prstGeom>
          <a:noFill/>
          <a:ln>
            <a:noFill/>
          </a:ln>
        </p:spPr>
      </p:pic>
    </p:spTree>
    <p:extLst>
      <p:ext uri="{BB962C8B-B14F-4D97-AF65-F5344CB8AC3E}">
        <p14:creationId xmlns:p14="http://schemas.microsoft.com/office/powerpoint/2010/main" val="742843833"/>
      </p:ext>
    </p:extLst>
  </p:cSld>
  <p:clrMapOvr>
    <a:masterClrMapping/>
  </p:clrMapOvr>
  <mc:AlternateContent xmlns:mc="http://schemas.openxmlformats.org/markup-compatibility/2006" xmlns:p14="http://schemas.microsoft.com/office/powerpoint/2010/main">
    <mc:Choice Requires="p14">
      <p:transition spd="slow" p14:dur="2000" advTm="160054"/>
    </mc:Choice>
    <mc:Fallback xmlns="">
      <p:transition spd="slow" advTm="160054"/>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id="{1B7BF760-56F4-C80A-C06B-7C06E3DFB67E}"/>
              </a:ext>
            </a:extLst>
          </p:cNvPr>
          <p:cNvSpPr/>
          <p:nvPr/>
        </p:nvSpPr>
        <p:spPr>
          <a:xfrm>
            <a:off x="2390321" y="837352"/>
            <a:ext cx="6486979" cy="75335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8" name="Google Shape;576;p42">
            <a:extLst>
              <a:ext uri="{FF2B5EF4-FFF2-40B4-BE49-F238E27FC236}">
                <a16:creationId xmlns:a16="http://schemas.microsoft.com/office/drawing/2014/main" id="{32FAA1F4-A4DC-B350-CE61-C2BF400EE3C5}"/>
              </a:ext>
            </a:extLst>
          </p:cNvPr>
          <p:cNvSpPr txBox="1"/>
          <p:nvPr/>
        </p:nvSpPr>
        <p:spPr>
          <a:xfrm>
            <a:off x="3498102" y="910226"/>
            <a:ext cx="4832166"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Microsoft Project 2010</a:t>
            </a:r>
            <a:endParaRPr sz="2800" b="1" kern="0" dirty="0">
              <a:solidFill>
                <a:srgbClr val="FF9518"/>
              </a:solidFill>
              <a:latin typeface="Tajawal Medium"/>
              <a:ea typeface="Tajawal Medium"/>
              <a:cs typeface="Tajawal Medium"/>
              <a:sym typeface="Tajawal Medium"/>
            </a:endParaRPr>
          </a:p>
        </p:txBody>
      </p:sp>
      <p:sp>
        <p:nvSpPr>
          <p:cNvPr id="13" name="Google Shape;601;p44">
            <a:extLst>
              <a:ext uri="{FF2B5EF4-FFF2-40B4-BE49-F238E27FC236}">
                <a16:creationId xmlns:a16="http://schemas.microsoft.com/office/drawing/2014/main" id="{A2149F69-40EE-9ED3-38F6-6CE7FBFA510B}"/>
              </a:ext>
            </a:extLst>
          </p:cNvPr>
          <p:cNvSpPr txBox="1"/>
          <p:nvPr/>
        </p:nvSpPr>
        <p:spPr>
          <a:xfrm>
            <a:off x="130614" y="1411838"/>
            <a:ext cx="11711516" cy="4921284"/>
          </a:xfrm>
          <a:prstGeom prst="rect">
            <a:avLst/>
          </a:prstGeom>
          <a:noFill/>
          <a:ln>
            <a:noFill/>
          </a:ln>
        </p:spPr>
        <p:txBody>
          <a:bodyPr spcFirstLastPara="1" wrap="square" lIns="91425" tIns="45700" rIns="91425" bIns="45700" anchor="t" anchorCtr="0">
            <a:spAutoFit/>
          </a:bodyPr>
          <a:lstStyle/>
          <a:p>
            <a:pPr marL="285750" indent="-285750" algn="just">
              <a:lnSpc>
                <a:spcPct val="200000"/>
              </a:lnSpc>
              <a:buClr>
                <a:srgbClr val="0A1F61"/>
              </a:buClr>
              <a:buSzPts val="2000"/>
              <a:buFont typeface="Noto Sans Symbols"/>
              <a:buChar char="❑"/>
            </a:pPr>
            <a:r>
              <a:rPr lang="en-US" sz="2000" kern="0" dirty="0">
                <a:solidFill>
                  <a:srgbClr val="0A1F61"/>
                </a:solidFill>
                <a:latin typeface="Tajawal ExtraBold"/>
                <a:ea typeface="Tajawal ExtraBold"/>
                <a:cs typeface="Tajawal ExtraBold"/>
                <a:sym typeface="Tajawal ExtraBold"/>
              </a:rPr>
              <a:t>Most companies that have a project management process or program using Microsoft Project 2010 as a planning and scheduling tool (MS has about a 90% market share), which is a key instrument that is referenced many times in this book. </a:t>
            </a:r>
            <a:endParaRPr sz="1400" kern="0" dirty="0">
              <a:solidFill>
                <a:srgbClr val="000000"/>
              </a:solidFill>
              <a:latin typeface="Arial"/>
              <a:cs typeface="Arial"/>
              <a:sym typeface="Arial"/>
            </a:endParaRPr>
          </a:p>
          <a:p>
            <a:pPr marL="285750" indent="-285750" algn="just">
              <a:lnSpc>
                <a:spcPct val="200000"/>
              </a:lnSpc>
              <a:buClr>
                <a:srgbClr val="0A1F61"/>
              </a:buClr>
              <a:buSzPts val="2000"/>
              <a:buFont typeface="Noto Sans Symbols"/>
              <a:buChar char="❑"/>
            </a:pPr>
            <a:r>
              <a:rPr lang="en-US" sz="2000" kern="0" dirty="0">
                <a:solidFill>
                  <a:srgbClr val="0A1F61"/>
                </a:solidFill>
                <a:latin typeface="Tajawal ExtraBold"/>
                <a:ea typeface="Tajawal ExtraBold"/>
                <a:cs typeface="Tajawal ExtraBold"/>
                <a:sym typeface="Tajawal ExtraBold"/>
              </a:rPr>
              <a:t>The first time you access Microsoft Project 2010, the menu ribbon will be confusing because the user interface is not very intuitive! </a:t>
            </a:r>
            <a:endParaRPr sz="1400" kern="0" dirty="0">
              <a:solidFill>
                <a:srgbClr val="000000"/>
              </a:solidFill>
              <a:latin typeface="Arial"/>
              <a:cs typeface="Arial"/>
              <a:sym typeface="Arial"/>
            </a:endParaRPr>
          </a:p>
          <a:p>
            <a:pPr marL="285750" indent="-285750" algn="just">
              <a:lnSpc>
                <a:spcPct val="200000"/>
              </a:lnSpc>
              <a:buClr>
                <a:srgbClr val="0A1F61"/>
              </a:buClr>
              <a:buSzPts val="2000"/>
              <a:buFont typeface="Noto Sans Symbols"/>
              <a:buChar char="❑"/>
            </a:pPr>
            <a:r>
              <a:rPr lang="en-US" sz="2000" kern="0" dirty="0">
                <a:solidFill>
                  <a:srgbClr val="0A1F61"/>
                </a:solidFill>
                <a:latin typeface="Tajawal ExtraBold"/>
                <a:ea typeface="Tajawal ExtraBold"/>
                <a:cs typeface="Tajawal ExtraBold"/>
                <a:sym typeface="Tajawal ExtraBold"/>
              </a:rPr>
              <a:t>In short, the user interface has many choices, many screens, and much functionality, which can be confusing at times (</a:t>
            </a:r>
            <a:r>
              <a:rPr lang="en-US" sz="2000" kern="0" dirty="0" err="1">
                <a:solidFill>
                  <a:srgbClr val="0A1F61"/>
                </a:solidFill>
                <a:latin typeface="Tajawal ExtraBold"/>
                <a:ea typeface="Tajawal ExtraBold"/>
                <a:cs typeface="Tajawal ExtraBold"/>
                <a:sym typeface="Tajawal ExtraBold"/>
              </a:rPr>
              <a:t>Biafore</a:t>
            </a:r>
            <a:r>
              <a:rPr lang="en-US" sz="2000" kern="0" dirty="0">
                <a:solidFill>
                  <a:srgbClr val="0A1F61"/>
                </a:solidFill>
                <a:latin typeface="Tajawal ExtraBold"/>
                <a:ea typeface="Tajawal ExtraBold"/>
                <a:cs typeface="Tajawal ExtraBold"/>
                <a:sym typeface="Tajawal ExtraBold"/>
              </a:rPr>
              <a:t> 2010). For example, there are multiple ways of adding a new task and resource.</a:t>
            </a:r>
            <a:endParaRPr sz="1400" kern="0" dirty="0">
              <a:solidFill>
                <a:srgbClr val="000000"/>
              </a:solidFill>
              <a:latin typeface="Arial"/>
              <a:cs typeface="Arial"/>
              <a:sym typeface="Arial"/>
            </a:endParaRPr>
          </a:p>
        </p:txBody>
      </p:sp>
    </p:spTree>
    <p:extLst>
      <p:ext uri="{BB962C8B-B14F-4D97-AF65-F5344CB8AC3E}">
        <p14:creationId xmlns:p14="http://schemas.microsoft.com/office/powerpoint/2010/main" val="2032593558"/>
      </p:ext>
    </p:extLst>
  </p:cSld>
  <p:clrMapOvr>
    <a:masterClrMapping/>
  </p:clrMapOvr>
  <mc:AlternateContent xmlns:mc="http://schemas.openxmlformats.org/markup-compatibility/2006" xmlns:p14="http://schemas.microsoft.com/office/powerpoint/2010/main">
    <mc:Choice Requires="p14">
      <p:transition spd="slow" p14:dur="2000" advTm="137474"/>
    </mc:Choice>
    <mc:Fallback xmlns="">
      <p:transition spd="slow" advTm="137474"/>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id="{1B7BF760-56F4-C80A-C06B-7C06E3DFB67E}"/>
              </a:ext>
            </a:extLst>
          </p:cNvPr>
          <p:cNvSpPr/>
          <p:nvPr/>
        </p:nvSpPr>
        <p:spPr>
          <a:xfrm>
            <a:off x="2852510" y="691986"/>
            <a:ext cx="6486979" cy="75335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8" name="Google Shape;576;p42">
            <a:extLst>
              <a:ext uri="{FF2B5EF4-FFF2-40B4-BE49-F238E27FC236}">
                <a16:creationId xmlns:a16="http://schemas.microsoft.com/office/drawing/2014/main" id="{32FAA1F4-A4DC-B350-CE61-C2BF400EE3C5}"/>
              </a:ext>
            </a:extLst>
          </p:cNvPr>
          <p:cNvSpPr txBox="1"/>
          <p:nvPr/>
        </p:nvSpPr>
        <p:spPr>
          <a:xfrm>
            <a:off x="3637642" y="837543"/>
            <a:ext cx="4720138"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Microsoft Project 2010</a:t>
            </a:r>
            <a:endParaRPr sz="2800" b="1" kern="0" dirty="0">
              <a:solidFill>
                <a:srgbClr val="FF9518"/>
              </a:solidFill>
              <a:latin typeface="Tajawal Medium"/>
              <a:ea typeface="Tajawal Medium"/>
              <a:cs typeface="Tajawal Medium"/>
              <a:sym typeface="Tajawal Medium"/>
            </a:endParaRPr>
          </a:p>
        </p:txBody>
      </p:sp>
      <p:sp>
        <p:nvSpPr>
          <p:cNvPr id="3" name="Google Shape;612;p45">
            <a:extLst>
              <a:ext uri="{FF2B5EF4-FFF2-40B4-BE49-F238E27FC236}">
                <a16:creationId xmlns:a16="http://schemas.microsoft.com/office/drawing/2014/main" id="{6851F039-14E8-C076-25BC-C3159F719912}"/>
              </a:ext>
            </a:extLst>
          </p:cNvPr>
          <p:cNvSpPr txBox="1"/>
          <p:nvPr/>
        </p:nvSpPr>
        <p:spPr>
          <a:xfrm>
            <a:off x="311175" y="1506319"/>
            <a:ext cx="11373073" cy="5078273"/>
          </a:xfrm>
          <a:prstGeom prst="rect">
            <a:avLst/>
          </a:prstGeom>
          <a:noFill/>
          <a:ln>
            <a:noFill/>
          </a:ln>
        </p:spPr>
        <p:txBody>
          <a:bodyPr spcFirstLastPara="1" wrap="square" lIns="91425" tIns="45700" rIns="91425" bIns="45700" anchor="t" anchorCtr="0">
            <a:spAutoFit/>
          </a:bodyPr>
          <a:lstStyle/>
          <a:p>
            <a:pPr marL="285750" indent="-285750" algn="just">
              <a:lnSpc>
                <a:spcPct val="200000"/>
              </a:lnSpc>
              <a:buClr>
                <a:srgbClr val="0A1F61"/>
              </a:buClr>
              <a:buSzPts val="2000"/>
              <a:buFont typeface="Wingdings" panose="05000000000000000000" pitchFamily="2" charset="2"/>
              <a:buChar char="v"/>
            </a:pPr>
            <a:r>
              <a:rPr lang="en-US" kern="0" dirty="0">
                <a:solidFill>
                  <a:srgbClr val="0A1F61"/>
                </a:solidFill>
                <a:latin typeface="Tajawal ExtraBold"/>
                <a:cs typeface="Tajawal ExtraBold"/>
                <a:sym typeface="Tajawal ExtraBold"/>
              </a:rPr>
              <a:t>But overall, the new features and utilities added to Microsoft Project 2010 far outweigh its nonintuitive user interface. </a:t>
            </a:r>
            <a:endParaRPr kern="0" dirty="0">
              <a:solidFill>
                <a:srgbClr val="0A1F61"/>
              </a:solidFill>
              <a:latin typeface="Tajawal ExtraBold"/>
              <a:cs typeface="Tajawal ExtraBold"/>
              <a:sym typeface="Arial"/>
            </a:endParaRPr>
          </a:p>
          <a:p>
            <a:pPr marL="285750" indent="-285750" algn="just">
              <a:lnSpc>
                <a:spcPct val="200000"/>
              </a:lnSpc>
              <a:buClr>
                <a:srgbClr val="0A1F61"/>
              </a:buClr>
              <a:buSzPts val="2000"/>
              <a:buFont typeface="Wingdings" panose="05000000000000000000" pitchFamily="2" charset="2"/>
              <a:buChar char="v"/>
            </a:pPr>
            <a:r>
              <a:rPr lang="en-US" kern="0" dirty="0">
                <a:solidFill>
                  <a:srgbClr val="0A1F61"/>
                </a:solidFill>
                <a:latin typeface="Tajawal ExtraBold"/>
                <a:cs typeface="Tajawal ExtraBold"/>
                <a:sym typeface="Tajawal ExtraBold"/>
              </a:rPr>
              <a:t>Some of the new features  include faster filtering, grouping and sorting, automatic word-wrapping of long task names, easier formatting, leveling overallocations, playing what-if games, and viewing scheduling issues to be fixed. The following are some time-saving features that you should consider setting up or using within the first tab—File:</a:t>
            </a:r>
            <a:endParaRPr kern="0" dirty="0">
              <a:solidFill>
                <a:srgbClr val="0A1F61"/>
              </a:solidFill>
              <a:latin typeface="Tajawal ExtraBold"/>
              <a:cs typeface="Tajawal ExtraBold"/>
              <a:sym typeface="Arial"/>
            </a:endParaRPr>
          </a:p>
          <a:p>
            <a:pPr marL="285750" indent="-285750" algn="just">
              <a:lnSpc>
                <a:spcPct val="200000"/>
              </a:lnSpc>
              <a:buClr>
                <a:srgbClr val="0A1F61"/>
              </a:buClr>
              <a:buSzPts val="2000"/>
              <a:buFont typeface="Wingdings" panose="05000000000000000000" pitchFamily="2" charset="2"/>
              <a:buChar char="v"/>
            </a:pPr>
            <a:r>
              <a:rPr lang="en-US" kern="0" dirty="0">
                <a:solidFill>
                  <a:srgbClr val="0A1F61"/>
                </a:solidFill>
                <a:latin typeface="Tajawal ExtraBold"/>
                <a:cs typeface="Tajawal ExtraBold"/>
                <a:sym typeface="Tajawal ExtraBold"/>
              </a:rPr>
              <a:t>At least 90% of the time you open Microsoft Project 2010, you want to open the last file worked on. You can automate the opening of your last file by choosing Options—Advanced and in the General section, check the box for “Open last file on startup.” </a:t>
            </a:r>
            <a:endParaRPr kern="0" dirty="0">
              <a:solidFill>
                <a:srgbClr val="0A1F61"/>
              </a:solidFill>
              <a:latin typeface="Tajawal ExtraBold"/>
              <a:cs typeface="Tajawal ExtraBold"/>
              <a:sym typeface="Arial"/>
            </a:endParaRPr>
          </a:p>
        </p:txBody>
      </p:sp>
    </p:spTree>
    <p:extLst>
      <p:ext uri="{BB962C8B-B14F-4D97-AF65-F5344CB8AC3E}">
        <p14:creationId xmlns:p14="http://schemas.microsoft.com/office/powerpoint/2010/main" val="2460644977"/>
      </p:ext>
    </p:extLst>
  </p:cSld>
  <p:clrMapOvr>
    <a:masterClrMapping/>
  </p:clrMapOvr>
  <mc:AlternateContent xmlns:mc="http://schemas.openxmlformats.org/markup-compatibility/2006" xmlns:p14="http://schemas.microsoft.com/office/powerpoint/2010/main">
    <mc:Choice Requires="p14">
      <p:transition spd="slow" p14:dur="2000" advTm="123041"/>
    </mc:Choice>
    <mc:Fallback xmlns="">
      <p:transition spd="slow" advTm="123041"/>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id="{1B7BF760-56F4-C80A-C06B-7C06E3DFB67E}"/>
              </a:ext>
            </a:extLst>
          </p:cNvPr>
          <p:cNvSpPr/>
          <p:nvPr/>
        </p:nvSpPr>
        <p:spPr>
          <a:xfrm>
            <a:off x="2852510" y="691986"/>
            <a:ext cx="6486979" cy="75335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8" name="Google Shape;576;p42">
            <a:extLst>
              <a:ext uri="{FF2B5EF4-FFF2-40B4-BE49-F238E27FC236}">
                <a16:creationId xmlns:a16="http://schemas.microsoft.com/office/drawing/2014/main" id="{32FAA1F4-A4DC-B350-CE61-C2BF400EE3C5}"/>
              </a:ext>
            </a:extLst>
          </p:cNvPr>
          <p:cNvSpPr txBox="1"/>
          <p:nvPr/>
        </p:nvSpPr>
        <p:spPr>
          <a:xfrm>
            <a:off x="3584963" y="845211"/>
            <a:ext cx="5181532"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Microsoft Project 2010</a:t>
            </a:r>
            <a:endParaRPr sz="2800" b="1" kern="0" dirty="0">
              <a:solidFill>
                <a:srgbClr val="FF9518"/>
              </a:solidFill>
              <a:latin typeface="Tajawal Medium"/>
              <a:ea typeface="Tajawal Medium"/>
              <a:cs typeface="Tajawal Medium"/>
              <a:sym typeface="Tajawal Medium"/>
            </a:endParaRPr>
          </a:p>
        </p:txBody>
      </p:sp>
      <p:sp>
        <p:nvSpPr>
          <p:cNvPr id="9" name="Google Shape;623;p46">
            <a:extLst>
              <a:ext uri="{FF2B5EF4-FFF2-40B4-BE49-F238E27FC236}">
                <a16:creationId xmlns:a16="http://schemas.microsoft.com/office/drawing/2014/main" id="{FF59C05A-F7D6-C711-9A16-A8453A2F0129}"/>
              </a:ext>
            </a:extLst>
          </p:cNvPr>
          <p:cNvSpPr txBox="1"/>
          <p:nvPr/>
        </p:nvSpPr>
        <p:spPr>
          <a:xfrm>
            <a:off x="180431" y="1976181"/>
            <a:ext cx="11468644" cy="3785611"/>
          </a:xfrm>
          <a:prstGeom prst="rect">
            <a:avLst/>
          </a:prstGeom>
          <a:noFill/>
          <a:ln>
            <a:noFill/>
          </a:ln>
        </p:spPr>
        <p:txBody>
          <a:bodyPr spcFirstLastPara="1" wrap="square" lIns="91425" tIns="45700" rIns="91425" bIns="45700" anchor="t" anchorCtr="0">
            <a:spAutoFit/>
          </a:bodyPr>
          <a:lstStyle/>
          <a:p>
            <a:pPr marL="342900" indent="-342900" algn="just">
              <a:lnSpc>
                <a:spcPct val="200000"/>
              </a:lnSpc>
              <a:buClr>
                <a:srgbClr val="0A1F61"/>
              </a:buClr>
              <a:buSzPts val="2400"/>
              <a:buFont typeface="Wingdings" panose="05000000000000000000" pitchFamily="2" charset="2"/>
              <a:buChar char="v"/>
            </a:pPr>
            <a:r>
              <a:rPr lang="en-US" sz="2000" kern="0" dirty="0">
                <a:solidFill>
                  <a:srgbClr val="0A1F61"/>
                </a:solidFill>
                <a:latin typeface="Tajawal ExtraBold"/>
                <a:cs typeface="Tajawal ExtraBold"/>
                <a:sym typeface="Tajawal ExtraBold"/>
              </a:rPr>
              <a:t>The default for tasks is “Manually Scheduled” when most of the time you want it to be “Auto Scheduled.” You can change this default by  choosing Options—Schedule and select “Auto Scheduled” from the pull-down menu under Scheduling Options.</a:t>
            </a:r>
            <a:endParaRPr sz="2000" kern="0" dirty="0">
              <a:solidFill>
                <a:srgbClr val="0A1F61"/>
              </a:solidFill>
              <a:latin typeface="Tajawal ExtraBold"/>
              <a:cs typeface="Tajawal ExtraBold"/>
              <a:sym typeface="Arial"/>
            </a:endParaRPr>
          </a:p>
          <a:p>
            <a:pPr marL="342900" indent="-342900" algn="just">
              <a:lnSpc>
                <a:spcPct val="200000"/>
              </a:lnSpc>
              <a:buClr>
                <a:srgbClr val="0A1F61"/>
              </a:buClr>
              <a:buSzPts val="2400"/>
              <a:buFont typeface="Wingdings" panose="05000000000000000000" pitchFamily="2" charset="2"/>
              <a:buChar char="v"/>
            </a:pPr>
            <a:r>
              <a:rPr lang="en-US" sz="2000" kern="0" dirty="0">
                <a:solidFill>
                  <a:srgbClr val="0A1F61"/>
                </a:solidFill>
                <a:latin typeface="Tajawal ExtraBold"/>
                <a:cs typeface="Tajawal ExtraBold"/>
                <a:sym typeface="Tajawal ExtraBold"/>
              </a:rPr>
              <a:t>Most of the time you probably save your project updates every 10 or 15 min but sometimes you get interrupted and forget to do this. You can protect yourself by choosing Option—Save and check the box for “Auto Save Every” by any time you want. 45 minutes would be a safe choice.</a:t>
            </a:r>
            <a:endParaRPr sz="2000" kern="0" dirty="0">
              <a:solidFill>
                <a:srgbClr val="0A1F61"/>
              </a:solidFill>
              <a:latin typeface="Tajawal ExtraBold"/>
              <a:cs typeface="Tajawal ExtraBold"/>
              <a:sym typeface="Arial"/>
            </a:endParaRPr>
          </a:p>
        </p:txBody>
      </p:sp>
    </p:spTree>
    <p:extLst>
      <p:ext uri="{BB962C8B-B14F-4D97-AF65-F5344CB8AC3E}">
        <p14:creationId xmlns:p14="http://schemas.microsoft.com/office/powerpoint/2010/main" val="1076374728"/>
      </p:ext>
    </p:extLst>
  </p:cSld>
  <p:clrMapOvr>
    <a:masterClrMapping/>
  </p:clrMapOvr>
  <mc:AlternateContent xmlns:mc="http://schemas.openxmlformats.org/markup-compatibility/2006" xmlns:p14="http://schemas.microsoft.com/office/powerpoint/2010/main">
    <mc:Choice Requires="p14">
      <p:transition spd="slow" p14:dur="2000" advTm="119107"/>
    </mc:Choice>
    <mc:Fallback xmlns="">
      <p:transition spd="slow" advTm="119107"/>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id="{1B7BF760-56F4-C80A-C06B-7C06E3DFB67E}"/>
              </a:ext>
            </a:extLst>
          </p:cNvPr>
          <p:cNvSpPr/>
          <p:nvPr/>
        </p:nvSpPr>
        <p:spPr>
          <a:xfrm>
            <a:off x="2852510" y="691986"/>
            <a:ext cx="6486979" cy="75335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8" name="Google Shape;576;p42">
            <a:extLst>
              <a:ext uri="{FF2B5EF4-FFF2-40B4-BE49-F238E27FC236}">
                <a16:creationId xmlns:a16="http://schemas.microsoft.com/office/drawing/2014/main" id="{32FAA1F4-A4DC-B350-CE61-C2BF400EE3C5}"/>
              </a:ext>
            </a:extLst>
          </p:cNvPr>
          <p:cNvSpPr txBox="1"/>
          <p:nvPr/>
        </p:nvSpPr>
        <p:spPr>
          <a:xfrm>
            <a:off x="3656390" y="791318"/>
            <a:ext cx="4694971"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Microsoft Project 2010</a:t>
            </a:r>
            <a:endParaRPr sz="2800" b="1" kern="0" dirty="0">
              <a:solidFill>
                <a:srgbClr val="FF9518"/>
              </a:solidFill>
              <a:latin typeface="Tajawal Medium"/>
              <a:ea typeface="Tajawal Medium"/>
              <a:cs typeface="Tajawal Medium"/>
              <a:sym typeface="Tajawal Medium"/>
            </a:endParaRPr>
          </a:p>
        </p:txBody>
      </p:sp>
      <p:sp>
        <p:nvSpPr>
          <p:cNvPr id="3" name="Google Shape;634;p47">
            <a:extLst>
              <a:ext uri="{FF2B5EF4-FFF2-40B4-BE49-F238E27FC236}">
                <a16:creationId xmlns:a16="http://schemas.microsoft.com/office/drawing/2014/main" id="{4F1A61B1-6915-84DC-BA58-862F1D89200E}"/>
              </a:ext>
            </a:extLst>
          </p:cNvPr>
          <p:cNvSpPr txBox="1"/>
          <p:nvPr/>
        </p:nvSpPr>
        <p:spPr>
          <a:xfrm>
            <a:off x="311175" y="1473207"/>
            <a:ext cx="11385403" cy="5016718"/>
          </a:xfrm>
          <a:prstGeom prst="rect">
            <a:avLst/>
          </a:prstGeom>
          <a:noFill/>
          <a:ln>
            <a:noFill/>
          </a:ln>
        </p:spPr>
        <p:txBody>
          <a:bodyPr spcFirstLastPara="1" wrap="square" lIns="91425" tIns="45700" rIns="91425" bIns="45700" anchor="t" anchorCtr="0">
            <a:spAutoFit/>
          </a:bodyPr>
          <a:lstStyle/>
          <a:p>
            <a:pPr marL="285750" indent="-285750" algn="just">
              <a:lnSpc>
                <a:spcPct val="200000"/>
              </a:lnSpc>
              <a:buClr>
                <a:srgbClr val="0A1F61"/>
              </a:buClr>
              <a:buSzPts val="2000"/>
              <a:buFont typeface="Noto Sans Symbols"/>
              <a:buChar char="❑"/>
            </a:pPr>
            <a:r>
              <a:rPr lang="en-US" sz="2000" kern="0" dirty="0">
                <a:solidFill>
                  <a:srgbClr val="0A1F61"/>
                </a:solidFill>
                <a:latin typeface="Tajawal ExtraBold"/>
                <a:ea typeface="Tajawal ExtraBold"/>
                <a:cs typeface="Tajawal ExtraBold"/>
                <a:sym typeface="Tajawal ExtraBold"/>
              </a:rPr>
              <a:t>Why start a project from scratch when Microsoft on-line has a large library of useful project plan templates you can use as a starting point? </a:t>
            </a:r>
            <a:endParaRPr sz="1400" kern="0" dirty="0">
              <a:solidFill>
                <a:srgbClr val="000000"/>
              </a:solidFill>
              <a:latin typeface="Arial"/>
              <a:cs typeface="Arial"/>
              <a:sym typeface="Arial"/>
            </a:endParaRPr>
          </a:p>
          <a:p>
            <a:pPr marL="285750" indent="-285750" algn="just">
              <a:lnSpc>
                <a:spcPct val="200000"/>
              </a:lnSpc>
              <a:buClr>
                <a:srgbClr val="0A1F61"/>
              </a:buClr>
              <a:buSzPts val="2000"/>
              <a:buFont typeface="Noto Sans Symbols"/>
              <a:buChar char="❑"/>
            </a:pPr>
            <a:r>
              <a:rPr lang="en-US" sz="2000" kern="0" dirty="0">
                <a:solidFill>
                  <a:srgbClr val="0A1F61"/>
                </a:solidFill>
                <a:latin typeface="Tajawal ExtraBold"/>
                <a:ea typeface="Tajawal ExtraBold"/>
                <a:cs typeface="Tajawal ExtraBold"/>
                <a:sym typeface="Tajawal ExtraBold"/>
              </a:rPr>
              <a:t>This is truly one of the great treasures found within Microsoft Project 2010 and currently has more than 70 different types of project templates. </a:t>
            </a:r>
            <a:endParaRPr sz="1400" kern="0" dirty="0">
              <a:solidFill>
                <a:srgbClr val="000000"/>
              </a:solidFill>
              <a:latin typeface="Arial"/>
              <a:cs typeface="Arial"/>
              <a:sym typeface="Arial"/>
            </a:endParaRPr>
          </a:p>
          <a:p>
            <a:pPr marL="285750" indent="-285750" algn="just">
              <a:lnSpc>
                <a:spcPct val="200000"/>
              </a:lnSpc>
              <a:buClr>
                <a:srgbClr val="0A1F61"/>
              </a:buClr>
              <a:buSzPts val="2000"/>
              <a:buFont typeface="Noto Sans Symbols"/>
              <a:buChar char="❑"/>
            </a:pPr>
            <a:r>
              <a:rPr lang="en-US" sz="2000" kern="0" dirty="0">
                <a:solidFill>
                  <a:srgbClr val="0A1F61"/>
                </a:solidFill>
                <a:latin typeface="Tajawal ExtraBold"/>
                <a:ea typeface="Tajawal ExtraBold"/>
                <a:cs typeface="Tajawal ExtraBold"/>
                <a:sym typeface="Tajawal ExtraBold"/>
              </a:rPr>
              <a:t>Some of these online plans include Project Management Institute Process, Engineering Project Plan, New Product Plan, and Proposal Development Plan. To select your online project template, choose New and under Office.com Templates choose Plans and proposals and then Business plans to see the growing library of useful templates</a:t>
            </a:r>
            <a:endParaRPr sz="1400" kern="0" dirty="0">
              <a:solidFill>
                <a:srgbClr val="000000"/>
              </a:solidFill>
              <a:latin typeface="Arial"/>
              <a:cs typeface="Arial"/>
              <a:sym typeface="Arial"/>
            </a:endParaRPr>
          </a:p>
        </p:txBody>
      </p:sp>
    </p:spTree>
    <p:extLst>
      <p:ext uri="{BB962C8B-B14F-4D97-AF65-F5344CB8AC3E}">
        <p14:creationId xmlns:p14="http://schemas.microsoft.com/office/powerpoint/2010/main" val="923987206"/>
      </p:ext>
    </p:extLst>
  </p:cSld>
  <p:clrMapOvr>
    <a:masterClrMapping/>
  </p:clrMapOvr>
  <mc:AlternateContent xmlns:mc="http://schemas.openxmlformats.org/markup-compatibility/2006" xmlns:p14="http://schemas.microsoft.com/office/powerpoint/2010/main">
    <mc:Choice Requires="p14">
      <p:transition spd="slow" p14:dur="2000" advTm="100975"/>
    </mc:Choice>
    <mc:Fallback xmlns="">
      <p:transition spd="slow" advTm="100975"/>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id="{1B7BF760-56F4-C80A-C06B-7C06E3DFB67E}"/>
              </a:ext>
            </a:extLst>
          </p:cNvPr>
          <p:cNvSpPr/>
          <p:nvPr/>
        </p:nvSpPr>
        <p:spPr>
          <a:xfrm>
            <a:off x="2852510" y="691986"/>
            <a:ext cx="6486979" cy="75335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8" name="Google Shape;576;p42">
            <a:extLst>
              <a:ext uri="{FF2B5EF4-FFF2-40B4-BE49-F238E27FC236}">
                <a16:creationId xmlns:a16="http://schemas.microsoft.com/office/drawing/2014/main" id="{32FAA1F4-A4DC-B350-CE61-C2BF400EE3C5}"/>
              </a:ext>
            </a:extLst>
          </p:cNvPr>
          <p:cNvSpPr txBox="1"/>
          <p:nvPr/>
        </p:nvSpPr>
        <p:spPr>
          <a:xfrm>
            <a:off x="3567816" y="784673"/>
            <a:ext cx="4837584"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Microsoft Project 2010</a:t>
            </a:r>
            <a:endParaRPr sz="2800" b="1" kern="0" dirty="0">
              <a:solidFill>
                <a:srgbClr val="FF9518"/>
              </a:solidFill>
              <a:latin typeface="Tajawal Medium"/>
              <a:ea typeface="Tajawal Medium"/>
              <a:cs typeface="Tajawal Medium"/>
              <a:sym typeface="Tajawal Medium"/>
            </a:endParaRPr>
          </a:p>
        </p:txBody>
      </p:sp>
      <p:sp>
        <p:nvSpPr>
          <p:cNvPr id="9" name="Google Shape;645;p48">
            <a:extLst>
              <a:ext uri="{FF2B5EF4-FFF2-40B4-BE49-F238E27FC236}">
                <a16:creationId xmlns:a16="http://schemas.microsoft.com/office/drawing/2014/main" id="{D2F53BD0-4AE9-6F0E-1A2B-B207FD11F4D8}"/>
              </a:ext>
            </a:extLst>
          </p:cNvPr>
          <p:cNvSpPr txBox="1"/>
          <p:nvPr/>
        </p:nvSpPr>
        <p:spPr>
          <a:xfrm>
            <a:off x="130614" y="1616683"/>
            <a:ext cx="11711989" cy="4921284"/>
          </a:xfrm>
          <a:prstGeom prst="rect">
            <a:avLst/>
          </a:prstGeom>
          <a:noFill/>
          <a:ln>
            <a:noFill/>
          </a:ln>
        </p:spPr>
        <p:txBody>
          <a:bodyPr spcFirstLastPara="1" wrap="square" lIns="91425" tIns="45700" rIns="91425" bIns="45700" anchor="t" anchorCtr="0">
            <a:spAutoFit/>
          </a:bodyPr>
          <a:lstStyle/>
          <a:p>
            <a:pPr marL="285750" indent="-285750" algn="just">
              <a:lnSpc>
                <a:spcPct val="200000"/>
              </a:lnSpc>
              <a:buClr>
                <a:srgbClr val="0A1F61"/>
              </a:buClr>
              <a:buSzPts val="2000"/>
              <a:buFont typeface="Noto Sans Symbols"/>
              <a:buChar char="❑"/>
            </a:pPr>
            <a:r>
              <a:rPr lang="en-US" sz="2000" kern="0" dirty="0">
                <a:solidFill>
                  <a:srgbClr val="0A1F61"/>
                </a:solidFill>
                <a:latin typeface="Tajawal ExtraBold"/>
                <a:ea typeface="Tajawal ExtraBold"/>
                <a:cs typeface="Tajawal ExtraBold"/>
                <a:sym typeface="Tajawal ExtraBold"/>
              </a:rPr>
              <a:t>To save valuable printing time and paper, which is important, you should get very familiar with Print—Page Setup tabs and the various options you can choose. </a:t>
            </a:r>
            <a:endParaRPr sz="1400" kern="0" dirty="0">
              <a:solidFill>
                <a:srgbClr val="000000"/>
              </a:solidFill>
              <a:latin typeface="Arial"/>
              <a:cs typeface="Arial"/>
              <a:sym typeface="Arial"/>
            </a:endParaRPr>
          </a:p>
          <a:p>
            <a:pPr marL="285750" indent="-285750" algn="just">
              <a:lnSpc>
                <a:spcPct val="200000"/>
              </a:lnSpc>
              <a:buClr>
                <a:srgbClr val="0A1F61"/>
              </a:buClr>
              <a:buSzPts val="2000"/>
              <a:buFont typeface="Noto Sans Symbols"/>
              <a:buChar char="❑"/>
            </a:pPr>
            <a:r>
              <a:rPr lang="en-US" sz="2000" kern="0" dirty="0">
                <a:solidFill>
                  <a:srgbClr val="0A1F61"/>
                </a:solidFill>
                <a:latin typeface="Tajawal ExtraBold"/>
                <a:ea typeface="Tajawal ExtraBold"/>
                <a:cs typeface="Tajawal ExtraBold"/>
                <a:sym typeface="Tajawal ExtraBold"/>
              </a:rPr>
              <a:t>For example, in the Page tab you might want adjust the scaling to less than 100%, get familiar with the Margins, Header, Footer, and View tab options. </a:t>
            </a:r>
            <a:endParaRPr sz="1400" kern="0" dirty="0">
              <a:solidFill>
                <a:srgbClr val="000000"/>
              </a:solidFill>
              <a:latin typeface="Arial"/>
              <a:cs typeface="Arial"/>
              <a:sym typeface="Arial"/>
            </a:endParaRPr>
          </a:p>
          <a:p>
            <a:pPr marL="285750" indent="-285750" algn="just">
              <a:lnSpc>
                <a:spcPct val="200000"/>
              </a:lnSpc>
              <a:buClr>
                <a:srgbClr val="0A1F61"/>
              </a:buClr>
              <a:buSzPts val="2000"/>
              <a:buFont typeface="Noto Sans Symbols"/>
              <a:buChar char="❑"/>
            </a:pPr>
            <a:r>
              <a:rPr lang="en-US" sz="2000" kern="0" dirty="0">
                <a:solidFill>
                  <a:srgbClr val="0A1F61"/>
                </a:solidFill>
                <a:latin typeface="Tajawal ExtraBold"/>
                <a:ea typeface="Tajawal ExtraBold"/>
                <a:cs typeface="Tajawal ExtraBold"/>
                <a:sym typeface="Tajawal ExtraBold"/>
              </a:rPr>
              <a:t>Finally, you might want to select None under the Legend tab to not print page legends at the bottom.</a:t>
            </a:r>
            <a:endParaRPr sz="1400" kern="0" dirty="0">
              <a:solidFill>
                <a:srgbClr val="000000"/>
              </a:solidFill>
              <a:latin typeface="Arial"/>
              <a:cs typeface="Arial"/>
              <a:sym typeface="Arial"/>
            </a:endParaRPr>
          </a:p>
          <a:p>
            <a:pPr marL="285750" indent="-285750" algn="just">
              <a:lnSpc>
                <a:spcPct val="200000"/>
              </a:lnSpc>
              <a:buClr>
                <a:srgbClr val="0A1F61"/>
              </a:buClr>
              <a:buSzPts val="2000"/>
              <a:buFont typeface="Noto Sans Symbols"/>
              <a:buChar char="❑"/>
            </a:pPr>
            <a:r>
              <a:rPr lang="en-US" sz="2000" kern="0" dirty="0">
                <a:solidFill>
                  <a:srgbClr val="0A1F61"/>
                </a:solidFill>
                <a:latin typeface="Tajawal ExtraBold"/>
                <a:ea typeface="Tajawal ExtraBold"/>
                <a:cs typeface="Tajawal ExtraBold"/>
                <a:sym typeface="Tajawal ExtraBold"/>
              </a:rPr>
              <a:t>For very useful add-ins (Options—Add-Ins), besides Microsoft Visio and Excel see Table 2.10, which shows products with descriptions that you can use with Microsoft Project 2010 that can save you time and add value to your overall project</a:t>
            </a:r>
            <a:endParaRPr sz="2000" kern="0" dirty="0">
              <a:solidFill>
                <a:srgbClr val="0A1F61"/>
              </a:solidFill>
              <a:latin typeface="Tajawal ExtraBold"/>
              <a:ea typeface="Tajawal ExtraBold"/>
              <a:cs typeface="Tajawal ExtraBold"/>
              <a:sym typeface="Tajawal ExtraBold"/>
            </a:endParaRPr>
          </a:p>
        </p:txBody>
      </p:sp>
    </p:spTree>
    <p:extLst>
      <p:ext uri="{BB962C8B-B14F-4D97-AF65-F5344CB8AC3E}">
        <p14:creationId xmlns:p14="http://schemas.microsoft.com/office/powerpoint/2010/main" val="3960062122"/>
      </p:ext>
    </p:extLst>
  </p:cSld>
  <p:clrMapOvr>
    <a:masterClrMapping/>
  </p:clrMapOvr>
  <mc:AlternateContent xmlns:mc="http://schemas.openxmlformats.org/markup-compatibility/2006" xmlns:p14="http://schemas.microsoft.com/office/powerpoint/2010/main">
    <mc:Choice Requires="p14">
      <p:transition spd="slow" p14:dur="2000" advTm="30486"/>
    </mc:Choice>
    <mc:Fallback xmlns="">
      <p:transition spd="slow" advTm="30486"/>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id="{1B7BF760-56F4-C80A-C06B-7C06E3DFB67E}"/>
              </a:ext>
            </a:extLst>
          </p:cNvPr>
          <p:cNvSpPr/>
          <p:nvPr/>
        </p:nvSpPr>
        <p:spPr>
          <a:xfrm>
            <a:off x="2852510" y="691986"/>
            <a:ext cx="6486979" cy="75335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Google Shape;655;p49">
            <a:extLst>
              <a:ext uri="{FF2B5EF4-FFF2-40B4-BE49-F238E27FC236}">
                <a16:creationId xmlns:a16="http://schemas.microsoft.com/office/drawing/2014/main" id="{B2D6BC08-D028-2FE2-C88D-E9447FAA99B8}"/>
              </a:ext>
            </a:extLst>
          </p:cNvPr>
          <p:cNvSpPr txBox="1"/>
          <p:nvPr/>
        </p:nvSpPr>
        <p:spPr>
          <a:xfrm>
            <a:off x="4316639" y="807054"/>
            <a:ext cx="2202847"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Challenges </a:t>
            </a:r>
            <a:endParaRPr sz="2800" b="1" kern="0" dirty="0">
              <a:solidFill>
                <a:srgbClr val="FF9518"/>
              </a:solidFill>
              <a:latin typeface="Tajawal Medium"/>
              <a:ea typeface="Tajawal Medium"/>
              <a:cs typeface="Tajawal Medium"/>
              <a:sym typeface="Tajawal Medium"/>
            </a:endParaRPr>
          </a:p>
        </p:txBody>
      </p:sp>
      <p:sp>
        <p:nvSpPr>
          <p:cNvPr id="10" name="Google Shape;656;p49">
            <a:extLst>
              <a:ext uri="{FF2B5EF4-FFF2-40B4-BE49-F238E27FC236}">
                <a16:creationId xmlns:a16="http://schemas.microsoft.com/office/drawing/2014/main" id="{0E685624-C273-D7D2-9CEB-C1A3D26D0C92}"/>
              </a:ext>
            </a:extLst>
          </p:cNvPr>
          <p:cNvSpPr txBox="1"/>
          <p:nvPr/>
        </p:nvSpPr>
        <p:spPr>
          <a:xfrm>
            <a:off x="182841" y="1610200"/>
            <a:ext cx="8951346" cy="4893647"/>
          </a:xfrm>
          <a:prstGeom prst="rect">
            <a:avLst/>
          </a:prstGeom>
          <a:noFill/>
          <a:ln>
            <a:noFill/>
          </a:ln>
        </p:spPr>
        <p:txBody>
          <a:bodyPr spcFirstLastPara="1" wrap="square" lIns="91425" tIns="45700" rIns="91425" bIns="45700" anchor="t" anchorCtr="0">
            <a:spAutoFit/>
          </a:bodyPr>
          <a:lstStyle/>
          <a:p>
            <a:pPr marL="342900" indent="-342900" algn="just">
              <a:buClr>
                <a:srgbClr val="002060"/>
              </a:buClr>
              <a:buSzPts val="2400"/>
              <a:buFont typeface="Arial"/>
              <a:buChar char="•"/>
            </a:pPr>
            <a:r>
              <a:rPr lang="en-US" sz="2400" kern="0" dirty="0">
                <a:solidFill>
                  <a:srgbClr val="002060"/>
                </a:solidFill>
                <a:ea typeface="Calibri"/>
                <a:cs typeface="Calibri"/>
                <a:sym typeface="Calibri"/>
              </a:rPr>
              <a:t>The PM position can be very challenging because every project has its unique personality. </a:t>
            </a:r>
            <a:endParaRPr sz="1400" kern="0" dirty="0">
              <a:solidFill>
                <a:srgbClr val="000000"/>
              </a:solidFill>
              <a:latin typeface="Arial"/>
              <a:cs typeface="Arial"/>
              <a:sym typeface="Arial"/>
            </a:endParaRPr>
          </a:p>
          <a:p>
            <a:pPr marL="342900" indent="-190500" algn="just">
              <a:buClr>
                <a:srgbClr val="000000"/>
              </a:buClr>
              <a:buSzPts val="2400"/>
              <a:buFont typeface="Arial"/>
              <a:buNone/>
            </a:pPr>
            <a:endParaRPr sz="2400" kern="0" dirty="0">
              <a:solidFill>
                <a:srgbClr val="002060"/>
              </a:solidFill>
              <a:ea typeface="Calibri"/>
              <a:cs typeface="Calibri"/>
              <a:sym typeface="Calibri"/>
            </a:endParaRPr>
          </a:p>
          <a:p>
            <a:pPr marL="342900" indent="-342900" algn="just">
              <a:buClr>
                <a:srgbClr val="0070C0"/>
              </a:buClr>
              <a:buSzPts val="2400"/>
              <a:buFont typeface="Arial"/>
              <a:buChar char="•"/>
            </a:pPr>
            <a:r>
              <a:rPr lang="en-US" sz="2400" b="1" kern="0" dirty="0">
                <a:solidFill>
                  <a:srgbClr val="0070C0"/>
                </a:solidFill>
                <a:ea typeface="Calibri"/>
                <a:cs typeface="Calibri"/>
                <a:sym typeface="Calibri"/>
              </a:rPr>
              <a:t>For example</a:t>
            </a:r>
            <a:r>
              <a:rPr lang="en-US" sz="2400" kern="0" dirty="0">
                <a:solidFill>
                  <a:srgbClr val="002060"/>
                </a:solidFill>
                <a:ea typeface="Calibri"/>
                <a:cs typeface="Calibri"/>
                <a:sym typeface="Calibri"/>
              </a:rPr>
              <a:t>, if companies Path X and Path Y were developing an identical system using the same tools and had similar organizations, there would be differences in how they developed, implemented, and used the new system.</a:t>
            </a:r>
            <a:endParaRPr sz="1400" kern="0" dirty="0">
              <a:solidFill>
                <a:srgbClr val="000000"/>
              </a:solidFill>
              <a:latin typeface="Arial"/>
              <a:cs typeface="Arial"/>
              <a:sym typeface="Arial"/>
            </a:endParaRPr>
          </a:p>
          <a:p>
            <a:pPr algn="just">
              <a:buClr>
                <a:srgbClr val="002060"/>
              </a:buClr>
              <a:buSzPts val="2400"/>
            </a:pPr>
            <a:endParaRPr sz="1400" kern="0" dirty="0">
              <a:solidFill>
                <a:srgbClr val="000000"/>
              </a:solidFill>
              <a:latin typeface="Arial"/>
              <a:cs typeface="Arial"/>
              <a:sym typeface="Arial"/>
            </a:endParaRPr>
          </a:p>
          <a:p>
            <a:pPr marL="342900" indent="-342900" algn="just">
              <a:buClr>
                <a:srgbClr val="002060"/>
              </a:buClr>
              <a:buSzPts val="2400"/>
              <a:buFont typeface="Arial"/>
              <a:buChar char="•"/>
            </a:pPr>
            <a:r>
              <a:rPr lang="en-US" sz="2400" kern="0" dirty="0">
                <a:solidFill>
                  <a:srgbClr val="002060"/>
                </a:solidFill>
                <a:ea typeface="Calibri"/>
                <a:cs typeface="Calibri"/>
                <a:sym typeface="Calibri"/>
              </a:rPr>
              <a:t>Also, it is possible that company Path X completed the project on time and within budget, whereas company Path Y went over schedule and eventually canceled the project. </a:t>
            </a:r>
            <a:endParaRPr sz="1400" kern="0" dirty="0">
              <a:solidFill>
                <a:srgbClr val="000000"/>
              </a:solidFill>
              <a:latin typeface="Arial"/>
              <a:cs typeface="Arial"/>
              <a:sym typeface="Arial"/>
            </a:endParaRPr>
          </a:p>
          <a:p>
            <a:pPr marL="342900" indent="-190500" algn="just">
              <a:buClr>
                <a:srgbClr val="000000"/>
              </a:buClr>
              <a:buSzPts val="2400"/>
              <a:buFont typeface="Arial"/>
              <a:buNone/>
            </a:pPr>
            <a:endParaRPr sz="2400" kern="0" dirty="0">
              <a:solidFill>
                <a:srgbClr val="002060"/>
              </a:solidFill>
              <a:ea typeface="Calibri"/>
              <a:cs typeface="Calibri"/>
              <a:sym typeface="Calibri"/>
            </a:endParaRPr>
          </a:p>
          <a:p>
            <a:pPr marL="342900" indent="-342900" algn="just">
              <a:buClr>
                <a:srgbClr val="002060"/>
              </a:buClr>
              <a:buSzPts val="2400"/>
              <a:buFont typeface="Arial"/>
              <a:buChar char="•"/>
            </a:pPr>
            <a:r>
              <a:rPr lang="en-US" sz="2400" kern="0" dirty="0">
                <a:solidFill>
                  <a:srgbClr val="002060"/>
                </a:solidFill>
                <a:ea typeface="Calibri"/>
                <a:cs typeface="Calibri"/>
                <a:sym typeface="Calibri"/>
              </a:rPr>
              <a:t>In summary, good project management can make a difference</a:t>
            </a:r>
            <a:endParaRPr sz="1400" kern="0" dirty="0">
              <a:solidFill>
                <a:srgbClr val="000000"/>
              </a:solidFill>
              <a:latin typeface="Arial"/>
              <a:cs typeface="Arial"/>
              <a:sym typeface="Arial"/>
            </a:endParaRPr>
          </a:p>
        </p:txBody>
      </p:sp>
      <p:pic>
        <p:nvPicPr>
          <p:cNvPr id="11" name="Google Shape;657;p49">
            <a:extLst>
              <a:ext uri="{FF2B5EF4-FFF2-40B4-BE49-F238E27FC236}">
                <a16:creationId xmlns:a16="http://schemas.microsoft.com/office/drawing/2014/main" id="{0FEF793C-AE32-6FCF-E197-1F12F4427819}"/>
              </a:ext>
            </a:extLst>
          </p:cNvPr>
          <p:cNvPicPr preferRelativeResize="0"/>
          <p:nvPr/>
        </p:nvPicPr>
        <p:blipFill rotWithShape="1">
          <a:blip r:embed="rId3">
            <a:alphaModFix/>
          </a:blip>
          <a:srcRect/>
          <a:stretch/>
        </p:blipFill>
        <p:spPr>
          <a:xfrm>
            <a:off x="9117581" y="1927274"/>
            <a:ext cx="2971700" cy="2987082"/>
          </a:xfrm>
          <a:prstGeom prst="rect">
            <a:avLst/>
          </a:prstGeom>
          <a:noFill/>
          <a:ln>
            <a:noFill/>
          </a:ln>
        </p:spPr>
      </p:pic>
    </p:spTree>
    <p:extLst>
      <p:ext uri="{BB962C8B-B14F-4D97-AF65-F5344CB8AC3E}">
        <p14:creationId xmlns:p14="http://schemas.microsoft.com/office/powerpoint/2010/main" val="4275885363"/>
      </p:ext>
    </p:extLst>
  </p:cSld>
  <p:clrMapOvr>
    <a:masterClrMapping/>
  </p:clrMapOvr>
  <mc:AlternateContent xmlns:mc="http://schemas.openxmlformats.org/markup-compatibility/2006" xmlns:p14="http://schemas.microsoft.com/office/powerpoint/2010/main">
    <mc:Choice Requires="p14">
      <p:transition spd="slow" p14:dur="2000" advTm="150069"/>
    </mc:Choice>
    <mc:Fallback xmlns="">
      <p:transition spd="slow" advTm="150069"/>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2697"/>
    </mc:Choice>
    <mc:Fallback xmlns="">
      <p:transition spd="slow" advTm="12697"/>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SharedWithUsers xmlns="49100919-8a76-4266-be0c-7dc583902cb4">
      <UserInfo>
        <DisplayName/>
        <AccountId xsi:nil="true"/>
        <AccountType/>
      </UserInfo>
    </SharedWithUsers>
    <MediaLengthInSeconds xmlns="d13aca44-ef33-4cf4-9980-7f0b00e6eeb9"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www.w3.org/XML/1998/namespace"/>
    <ds:schemaRef ds:uri="http://purl.org/dc/terms/"/>
    <ds:schemaRef ds:uri="http://schemas.microsoft.com/office/2006/documentManagement/types"/>
    <ds:schemaRef ds:uri="http://schemas.openxmlformats.org/package/2006/metadata/core-properties"/>
    <ds:schemaRef ds:uri="http://purl.org/dc/elements/1.1/"/>
    <ds:schemaRef ds:uri="http://purl.org/dc/dcmitype/"/>
    <ds:schemaRef ds:uri="688354b5-287c-4cda-825e-1d7935aea40e"/>
    <ds:schemaRef ds:uri="http://schemas.microsoft.com/office/infopath/2007/PartnerControls"/>
    <ds:schemaRef ds:uri="aca13214-df29-4e3c-a050-857c0bf7bd8e"/>
    <ds:schemaRef ds:uri="http://schemas.microsoft.com/office/2006/metadata/properties"/>
    <ds:schemaRef ds:uri="d13aca44-ef33-4cf4-9980-7f0b00e6eeb9"/>
    <ds:schemaRef ds:uri="49100919-8a76-4266-be0c-7dc583902cb4"/>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39AC98F5-1452-434A-B560-6E9A67DE97E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11489</TotalTime>
  <Words>2822</Words>
  <Application>Microsoft Office PowerPoint</Application>
  <PresentationFormat>شاشة عريضة</PresentationFormat>
  <Paragraphs>263</Paragraphs>
  <Slides>45</Slides>
  <Notes>2</Notes>
  <HiddenSlides>0</HiddenSlides>
  <MMClips>1</MMClips>
  <ScaleCrop>false</ScaleCrop>
  <HeadingPairs>
    <vt:vector size="6" baseType="variant">
      <vt:variant>
        <vt:lpstr>الخطوط المستخدمة</vt:lpstr>
      </vt:variant>
      <vt:variant>
        <vt:i4>10</vt:i4>
      </vt:variant>
      <vt:variant>
        <vt:lpstr>نسق</vt:lpstr>
      </vt:variant>
      <vt:variant>
        <vt:i4>1</vt:i4>
      </vt:variant>
      <vt:variant>
        <vt:lpstr>عناوين الشرائح</vt:lpstr>
      </vt:variant>
      <vt:variant>
        <vt:i4>45</vt:i4>
      </vt:variant>
    </vt:vector>
  </HeadingPairs>
  <TitlesOfParts>
    <vt:vector size="56" baseType="lpstr">
      <vt:lpstr>Alexandria</vt:lpstr>
      <vt:lpstr>Arial</vt:lpstr>
      <vt:lpstr>Calibri</vt:lpstr>
      <vt:lpstr>Calibri Light</vt:lpstr>
      <vt:lpstr>Noto Sans Symbols</vt:lpstr>
      <vt:lpstr>PalatinoLTStd-Roman</vt:lpstr>
      <vt:lpstr>Tajawal ExtraBold</vt:lpstr>
      <vt:lpstr>Tajawal Medium</vt:lpstr>
      <vt:lpstr>Times New Roman</vt:lpstr>
      <vt:lpstr>Wingdings</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acer</cp:lastModifiedBy>
  <cp:revision>237</cp:revision>
  <dcterms:created xsi:type="dcterms:W3CDTF">2023-04-29T09:08:00Z</dcterms:created>
  <dcterms:modified xsi:type="dcterms:W3CDTF">2026-06-13T18:39:53Z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Order">
    <vt:r8>15522800</vt:r8>
  </property>
  <property fmtid="{D5CDD505-2E9C-101B-9397-08002B2CF9AE}" pid="6" name="xd_Signature">
    <vt:bool>false</vt:bool>
  </property>
  <property fmtid="{D5CDD505-2E9C-101B-9397-08002B2CF9AE}" pid="7" name="xd_ProgID">
    <vt:lpwstr/>
  </property>
  <property fmtid="{D5CDD505-2E9C-101B-9397-08002B2CF9AE}" pid="8" name="_SourceUrl">
    <vt:lpwstr/>
  </property>
  <property fmtid="{D5CDD505-2E9C-101B-9397-08002B2CF9AE}" pid="9" name="_SharedFileIndex">
    <vt:lpwstr/>
  </property>
  <property fmtid="{D5CDD505-2E9C-101B-9397-08002B2CF9AE}" pid="10" name="ComplianceAssetId">
    <vt:lpwstr/>
  </property>
  <property fmtid="{D5CDD505-2E9C-101B-9397-08002B2CF9AE}" pid="11" name="TemplateUrl">
    <vt:lpwstr/>
  </property>
  <property fmtid="{D5CDD505-2E9C-101B-9397-08002B2CF9AE}" pid="12" name="_ExtendedDescription">
    <vt:lpwstr/>
  </property>
  <property fmtid="{D5CDD505-2E9C-101B-9397-08002B2CF9AE}" pid="13" name="TriggerFlowInfo">
    <vt:lpwstr/>
  </property>
  <property fmtid="{D5CDD505-2E9C-101B-9397-08002B2CF9AE}" pid="14" name="MediaServiceImageTags">
    <vt:lpwstr/>
  </property>
</Properties>
</file>