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8" r:id="rId2"/>
  </p:sldMasterIdLst>
  <p:notesMasterIdLst>
    <p:notesMasterId r:id="rId46"/>
  </p:notesMasterIdLst>
  <p:sldIdLst>
    <p:sldId id="303" r:id="rId3"/>
    <p:sldId id="619" r:id="rId4"/>
    <p:sldId id="659" r:id="rId5"/>
    <p:sldId id="660" r:id="rId6"/>
    <p:sldId id="661" r:id="rId7"/>
    <p:sldId id="662" r:id="rId8"/>
    <p:sldId id="663" r:id="rId9"/>
    <p:sldId id="664" r:id="rId10"/>
    <p:sldId id="666" r:id="rId11"/>
    <p:sldId id="667" r:id="rId12"/>
    <p:sldId id="668" r:id="rId13"/>
    <p:sldId id="669" r:id="rId14"/>
    <p:sldId id="672" r:id="rId15"/>
    <p:sldId id="665" r:id="rId16"/>
    <p:sldId id="673" r:id="rId17"/>
    <p:sldId id="674" r:id="rId18"/>
    <p:sldId id="675" r:id="rId19"/>
    <p:sldId id="671" r:id="rId20"/>
    <p:sldId id="676" r:id="rId21"/>
    <p:sldId id="677" r:id="rId22"/>
    <p:sldId id="678" r:id="rId23"/>
    <p:sldId id="679" r:id="rId24"/>
    <p:sldId id="680" r:id="rId25"/>
    <p:sldId id="681" r:id="rId26"/>
    <p:sldId id="682" r:id="rId27"/>
    <p:sldId id="683" r:id="rId28"/>
    <p:sldId id="684" r:id="rId29"/>
    <p:sldId id="685" r:id="rId30"/>
    <p:sldId id="686" r:id="rId31"/>
    <p:sldId id="687" r:id="rId32"/>
    <p:sldId id="688" r:id="rId33"/>
    <p:sldId id="689" r:id="rId34"/>
    <p:sldId id="690" r:id="rId35"/>
    <p:sldId id="691" r:id="rId36"/>
    <p:sldId id="692" r:id="rId37"/>
    <p:sldId id="693" r:id="rId38"/>
    <p:sldId id="694" r:id="rId39"/>
    <p:sldId id="695" r:id="rId40"/>
    <p:sldId id="696" r:id="rId41"/>
    <p:sldId id="697" r:id="rId42"/>
    <p:sldId id="698" r:id="rId43"/>
    <p:sldId id="699" r:id="rId44"/>
    <p:sldId id="549" r:id="rId4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303"/>
            <p14:sldId id="619"/>
            <p14:sldId id="659"/>
            <p14:sldId id="660"/>
            <p14:sldId id="661"/>
            <p14:sldId id="662"/>
            <p14:sldId id="663"/>
            <p14:sldId id="664"/>
            <p14:sldId id="666"/>
            <p14:sldId id="667"/>
            <p14:sldId id="668"/>
            <p14:sldId id="669"/>
            <p14:sldId id="672"/>
            <p14:sldId id="665"/>
            <p14:sldId id="673"/>
            <p14:sldId id="674"/>
            <p14:sldId id="675"/>
            <p14:sldId id="671"/>
            <p14:sldId id="676"/>
            <p14:sldId id="677"/>
            <p14:sldId id="678"/>
            <p14:sldId id="679"/>
            <p14:sldId id="680"/>
            <p14:sldId id="681"/>
            <p14:sldId id="682"/>
            <p14:sldId id="683"/>
            <p14:sldId id="684"/>
            <p14:sldId id="685"/>
            <p14:sldId id="686"/>
            <p14:sldId id="687"/>
            <p14:sldId id="688"/>
            <p14:sldId id="689"/>
            <p14:sldId id="690"/>
            <p14:sldId id="691"/>
            <p14:sldId id="692"/>
            <p14:sldId id="693"/>
            <p14:sldId id="694"/>
            <p14:sldId id="695"/>
            <p14:sldId id="696"/>
            <p14:sldId id="697"/>
            <p14:sldId id="698"/>
            <p14:sldId id="699"/>
            <p14:sldId id="5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FF"/>
    <a:srgbClr val="000000"/>
    <a:srgbClr val="669BBC"/>
    <a:srgbClr val="2D3956"/>
    <a:srgbClr val="8E5A6D"/>
    <a:srgbClr val="FAC748"/>
    <a:srgbClr val="852F4A"/>
    <a:srgbClr val="4472C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3738" autoAdjust="0"/>
  </p:normalViewPr>
  <p:slideViewPr>
    <p:cSldViewPr snapToGrid="0">
      <p:cViewPr varScale="1">
        <p:scale>
          <a:sx n="67" d="100"/>
          <a:sy n="67" d="100"/>
        </p:scale>
        <p:origin x="834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presProps" Target="presProps.xml"/><Relationship Id="rId50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viewProps" Target="viewProps.xml"/><Relationship Id="rId8" Type="http://schemas.openxmlformats.org/officeDocument/2006/relationships/slide" Target="slides/slide6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13/01/2024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9100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741542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13/01/2024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31141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13/01/2024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04737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13/01/2024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87252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13/01/2024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68912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13/01/2024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07010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13/01/2024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93133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13/01/2024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77631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13/01/2024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54700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13/01/2024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66920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13/01/2024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0604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13/01/2024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778946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278961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13/01/2024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6034014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13/01/2024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8170449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13/01/2024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2058157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13/01/2024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9068000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13/01/2024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90545588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13/01/2024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72386891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13/01/2024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40514248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13/01/2024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8202291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13/01/2024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95203686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13/01/2024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81764088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13/01/2024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2418593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/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6771786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/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5002074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0828903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2776619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6313404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sz="quarter" idx="10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5887845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13" Type="http://schemas.openxmlformats.org/officeDocument/2006/relationships/slideLayout" Target="../slideLayouts/slideLayout25.xml"/><Relationship Id="rId18" Type="http://schemas.openxmlformats.org/officeDocument/2006/relationships/theme" Target="../theme/theme2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slideLayout" Target="../slideLayouts/slideLayout24.xml"/><Relationship Id="rId17" Type="http://schemas.openxmlformats.org/officeDocument/2006/relationships/slideLayout" Target="../slideLayouts/slideLayout29.xml"/><Relationship Id="rId2" Type="http://schemas.openxmlformats.org/officeDocument/2006/relationships/slideLayout" Target="../slideLayouts/slideLayout14.xml"/><Relationship Id="rId16" Type="http://schemas.openxmlformats.org/officeDocument/2006/relationships/slideLayout" Target="../slideLayouts/slideLayout28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22.xml"/><Relationship Id="rId19" Type="http://schemas.openxmlformats.org/officeDocument/2006/relationships/image" Target="../media/image2.png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Relationship Id="rId14" Type="http://schemas.openxmlformats.org/officeDocument/2006/relationships/slideLayout" Target="../slideLayouts/slideLayout26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4">
            <a:lum/>
          </a:blip>
          <a:srcRect/>
          <a:stretch>
            <a:fillRect t="-39000" b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13/01/2024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29889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2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9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13/01/2024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576076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9" r:id="rId1"/>
    <p:sldLayoutId id="2147483670" r:id="rId2"/>
    <p:sldLayoutId id="2147483671" r:id="rId3"/>
    <p:sldLayoutId id="2147483672" r:id="rId4"/>
    <p:sldLayoutId id="2147483673" r:id="rId5"/>
    <p:sldLayoutId id="2147483674" r:id="rId6"/>
    <p:sldLayoutId id="2147483675" r:id="rId7"/>
    <p:sldLayoutId id="2147483676" r:id="rId8"/>
    <p:sldLayoutId id="2147483677" r:id="rId9"/>
    <p:sldLayoutId id="2147483678" r:id="rId10"/>
    <p:sldLayoutId id="2147483679" r:id="rId11"/>
    <p:sldLayoutId id="2147483680" r:id="rId12"/>
    <p:sldLayoutId id="2147483681" r:id="rId13"/>
    <p:sldLayoutId id="2147483682" r:id="rId14"/>
    <p:sldLayoutId id="2147483683" r:id="rId15"/>
    <p:sldLayoutId id="2147483684" r:id="rId16"/>
    <p:sldLayoutId id="2147483685" r:id="rId17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6.png"/><Relationship Id="rId5" Type="http://schemas.openxmlformats.org/officeDocument/2006/relationships/image" Target="../media/image5.svg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7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7" Type="http://schemas.openxmlformats.org/officeDocument/2006/relationships/image" Target="../media/image5.sv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8.xml"/><Relationship Id="rId6" Type="http://schemas.openxmlformats.org/officeDocument/2006/relationships/image" Target="../media/image4.png"/><Relationship Id="rId5" Type="http://schemas.openxmlformats.org/officeDocument/2006/relationships/image" Target="../media/image7.png"/><Relationship Id="rId4" Type="http://schemas.openxmlformats.org/officeDocument/2006/relationships/image" Target="../media/image24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id="{EF875848-86E8-4CAA-B094-688608BC5D7F}"/>
              </a:ext>
            </a:extLst>
          </p:cNvPr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0" y="-43542"/>
            <a:ext cx="8659664" cy="5300798"/>
          </a:xfr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5760A6C-566F-B7E3-1EEE-CB29F0CF0113}"/>
              </a:ext>
            </a:extLst>
          </p:cNvPr>
          <p:cNvSpPr txBox="1"/>
          <p:nvPr/>
        </p:nvSpPr>
        <p:spPr>
          <a:xfrm>
            <a:off x="6307898" y="2785710"/>
            <a:ext cx="5279265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Introduction to Economics</a:t>
            </a: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844810E4-E8A9-2051-4D02-31024B944D7B}"/>
              </a:ext>
            </a:extLst>
          </p:cNvPr>
          <p:cNvSpPr/>
          <p:nvPr/>
        </p:nvSpPr>
        <p:spPr>
          <a:xfrm>
            <a:off x="6384738" y="4232260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6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81F72BC-06B8-4FB5-F2D5-D8EA1BFF812E}"/>
              </a:ext>
            </a:extLst>
          </p:cNvPr>
          <p:cNvSpPr txBox="1"/>
          <p:nvPr/>
        </p:nvSpPr>
        <p:spPr>
          <a:xfrm>
            <a:off x="6370224" y="4802552"/>
            <a:ext cx="3144259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MGM112</a:t>
            </a:r>
          </a:p>
          <a:p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GOVERNMENT ACTIONS</a:t>
            </a:r>
          </a:p>
          <a:p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 MARKETS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C520B7F-7764-8B81-C7C7-A7440DA2CCAF}"/>
              </a:ext>
            </a:extLst>
          </p:cNvPr>
          <p:cNvSpPr txBox="1"/>
          <p:nvPr/>
        </p:nvSpPr>
        <p:spPr>
          <a:xfrm>
            <a:off x="459185" y="6187539"/>
            <a:ext cx="48864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err="1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</a:t>
            </a:r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Dina </a:t>
            </a:r>
            <a:r>
              <a:rPr lang="en-US" sz="2800" b="1" dirty="0" err="1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ElWakkad</a:t>
            </a:r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8F2D6F91-78DB-C333-FFAC-FF52CB9F2DF3}"/>
              </a:ext>
            </a:extLst>
          </p:cNvPr>
          <p:cNvSpPr txBox="1"/>
          <p:nvPr/>
        </p:nvSpPr>
        <p:spPr>
          <a:xfrm>
            <a:off x="459185" y="5830966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Prepared by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FA5D44C7-1F20-0684-5315-73F4013F0EB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313679" y="372325"/>
            <a:ext cx="2457656" cy="670874"/>
          </a:xfrm>
          <a:prstGeom prst="rect">
            <a:avLst/>
          </a:prstGeom>
        </p:spPr>
      </p:pic>
      <p:pic>
        <p:nvPicPr>
          <p:cNvPr id="23" name="Graphic 22">
            <a:extLst>
              <a:ext uri="{FF2B5EF4-FFF2-40B4-BE49-F238E27FC236}">
                <a16:creationId xmlns:a16="http://schemas.microsoft.com/office/drawing/2014/main" id="{ACE76E66-5FF1-83D6-4EAC-3853027A6FDC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264625" y="248508"/>
            <a:ext cx="2470340" cy="1166001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</a:rPr>
              <a:t>www.midocean.ae</a:t>
            </a:r>
          </a:p>
        </p:txBody>
      </p:sp>
    </p:spTree>
    <p:extLst>
      <p:ext uri="{BB962C8B-B14F-4D97-AF65-F5344CB8AC3E}">
        <p14:creationId xmlns:p14="http://schemas.microsoft.com/office/powerpoint/2010/main" val="70163207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GOVERNMENT ACTIONS IN MARKETS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32BEBEE-8394-147A-E71E-5726CD6C1E0C}"/>
              </a:ext>
            </a:extLst>
          </p:cNvPr>
          <p:cNvSpPr txBox="1"/>
          <p:nvPr/>
        </p:nvSpPr>
        <p:spPr>
          <a:xfrm>
            <a:off x="1055577" y="1180181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83CAA3D-3E88-C3CB-1A51-264A52403A03}"/>
              </a:ext>
            </a:extLst>
          </p:cNvPr>
          <p:cNvSpPr txBox="1"/>
          <p:nvPr/>
        </p:nvSpPr>
        <p:spPr>
          <a:xfrm>
            <a:off x="1216394" y="1450510"/>
            <a:ext cx="8191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06</a:t>
            </a:r>
          </a:p>
        </p:txBody>
      </p:sp>
      <p:sp>
        <p:nvSpPr>
          <p:cNvPr id="9" name="Title 1">
            <a:extLst>
              <a:ext uri="{FF2B5EF4-FFF2-40B4-BE49-F238E27FC236}">
                <a16:creationId xmlns:a16="http://schemas.microsoft.com/office/drawing/2014/main" id="{C431DFE6-6347-F9C0-0681-865B1D6C34E9}"/>
              </a:ext>
            </a:extLst>
          </p:cNvPr>
          <p:cNvSpPr>
            <a:spLocks noGrp="1"/>
          </p:cNvSpPr>
          <p:nvPr/>
        </p:nvSpPr>
        <p:spPr bwMode="auto">
          <a:xfrm>
            <a:off x="808382" y="1998069"/>
            <a:ext cx="10575235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rmAutofit fontScale="97500"/>
          </a:bodyPr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3400" b="1" kern="1200">
                <a:solidFill>
                  <a:srgbClr val="006699"/>
                </a:solidFill>
                <a:latin typeface="Tahoma" pitchFamily="34" charset="0"/>
                <a:ea typeface="Tahoma" pitchFamily="34" charset="0"/>
                <a:cs typeface="Tahoma" pitchFamily="34" charset="0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3400" b="1">
                <a:solidFill>
                  <a:srgbClr val="006699"/>
                </a:solidFill>
                <a:latin typeface="Tahoma" charset="0"/>
                <a:ea typeface="Tahoma" charset="0"/>
                <a:cs typeface="Tahoma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3400" b="1">
                <a:solidFill>
                  <a:srgbClr val="006699"/>
                </a:solidFill>
                <a:latin typeface="Tahoma" charset="0"/>
                <a:ea typeface="Tahoma" charset="0"/>
                <a:cs typeface="Tahoma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3400" b="1">
                <a:solidFill>
                  <a:srgbClr val="006699"/>
                </a:solidFill>
                <a:latin typeface="Tahoma" charset="0"/>
                <a:ea typeface="Tahoma" charset="0"/>
                <a:cs typeface="Tahoma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3400" b="1">
                <a:solidFill>
                  <a:srgbClr val="006699"/>
                </a:solidFill>
                <a:latin typeface="Tahoma" charset="0"/>
                <a:ea typeface="Tahoma" charset="0"/>
                <a:cs typeface="Tahoma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3400" b="1">
                <a:solidFill>
                  <a:srgbClr val="006699"/>
                </a:solidFill>
                <a:latin typeface="Tahoma" charset="0"/>
                <a:ea typeface="Tahoma" charset="0"/>
                <a:cs typeface="Tahoma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3400" b="1">
                <a:solidFill>
                  <a:srgbClr val="006699"/>
                </a:solidFill>
                <a:latin typeface="Tahoma" charset="0"/>
                <a:ea typeface="Tahoma" charset="0"/>
                <a:cs typeface="Tahoma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3400" b="1">
                <a:solidFill>
                  <a:srgbClr val="006699"/>
                </a:solidFill>
                <a:latin typeface="Tahoma" charset="0"/>
                <a:ea typeface="Tahoma" charset="0"/>
                <a:cs typeface="Tahoma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3400" b="1">
                <a:solidFill>
                  <a:srgbClr val="006699"/>
                </a:solidFill>
                <a:latin typeface="Tahoma" charset="0"/>
                <a:ea typeface="Tahoma" charset="0"/>
                <a:cs typeface="Tahoma" charset="0"/>
              </a:defRPr>
            </a:lvl9pPr>
          </a:lstStyle>
          <a:p>
            <a:pPr eaLnBrk="1" hangingPunct="1">
              <a:lnSpc>
                <a:spcPct val="110000"/>
              </a:lnSpc>
            </a:pPr>
            <a:r>
              <a:rPr lang="en-US" sz="2000" i="1" dirty="0">
                <a:solidFill>
                  <a:srgbClr val="6C45BB"/>
                </a:solidFill>
                <a:latin typeface="Alexandria"/>
                <a:ea typeface="Arial" charset="0"/>
                <a:cs typeface="Arial" charset="0"/>
              </a:rPr>
              <a:t>In this chapter, look for the answers to these questions:</a:t>
            </a:r>
          </a:p>
        </p:txBody>
      </p:sp>
      <p:sp>
        <p:nvSpPr>
          <p:cNvPr id="10" name="Content Placeholder 2">
            <a:extLst>
              <a:ext uri="{FF2B5EF4-FFF2-40B4-BE49-F238E27FC236}">
                <a16:creationId xmlns:a16="http://schemas.microsoft.com/office/drawing/2014/main" id="{A2418745-CC06-72D1-D846-7877A4F01D0A}"/>
              </a:ext>
            </a:extLst>
          </p:cNvPr>
          <p:cNvSpPr>
            <a:spLocks noGrp="1"/>
          </p:cNvSpPr>
          <p:nvPr/>
        </p:nvSpPr>
        <p:spPr bwMode="auto">
          <a:xfrm>
            <a:off x="1981200" y="2878415"/>
            <a:ext cx="8229600" cy="32808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lnSpc>
                <a:spcPct val="105000"/>
              </a:lnSpc>
              <a:spcBef>
                <a:spcPts val="1200"/>
              </a:spcBef>
              <a:spcAft>
                <a:spcPct val="0"/>
              </a:spcAft>
              <a:buClr>
                <a:srgbClr val="A3C167"/>
              </a:buClr>
              <a:buFont typeface="Wingdings" pitchFamily="2" charset="2"/>
              <a:buChar char="§"/>
              <a:defRPr sz="28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742950" indent="-285750" algn="l" rtl="0" eaLnBrk="0" fontAlgn="base" hangingPunct="0">
              <a:lnSpc>
                <a:spcPct val="105000"/>
              </a:lnSpc>
              <a:spcBef>
                <a:spcPts val="300"/>
              </a:spcBef>
              <a:spcAft>
                <a:spcPct val="0"/>
              </a:spcAft>
              <a:buClr>
                <a:srgbClr val="CC9900"/>
              </a:buClr>
              <a:buFont typeface="Wingdings" pitchFamily="2" charset="2"/>
              <a:buChar char="§"/>
              <a:defRPr sz="27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2pPr>
            <a:lvl3pPr marL="1143000" indent="-228600" algn="l" rtl="0" eaLnBrk="0" fontAlgn="base" hangingPunct="0">
              <a:lnSpc>
                <a:spcPct val="105000"/>
              </a:lnSpc>
              <a:spcBef>
                <a:spcPts val="300"/>
              </a:spcBef>
              <a:spcAft>
                <a:spcPct val="0"/>
              </a:spcAft>
              <a:buClr>
                <a:schemeClr val="accent4">
                  <a:lumMod val="60000"/>
                  <a:lumOff val="40000"/>
                </a:schemeClr>
              </a:buClr>
              <a:buFont typeface="Wingdings" pitchFamily="2" charset="2"/>
              <a:buChar char="§"/>
              <a:defRPr sz="24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3pPr>
            <a:lvl4pPr marL="1600200" indent="-228600" algn="l" rtl="0" eaLnBrk="0" fontAlgn="base" hangingPunct="0">
              <a:lnSpc>
                <a:spcPct val="105000"/>
              </a:lnSpc>
              <a:spcBef>
                <a:spcPts val="300"/>
              </a:spcBef>
              <a:spcAft>
                <a:spcPct val="0"/>
              </a:spcAft>
              <a:buFont typeface="Arial" charset="0"/>
              <a:buChar char="–"/>
              <a:defRPr sz="20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4pPr>
            <a:lvl5pPr marL="2057400" indent="-228600" algn="l" rtl="0" eaLnBrk="0" fontAlgn="base" hangingPunct="0">
              <a:lnSpc>
                <a:spcPct val="105000"/>
              </a:lnSpc>
              <a:spcBef>
                <a:spcPts val="3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85750" indent="-285750" eaLnBrk="1" hangingPunct="1">
              <a:buClr>
                <a:srgbClr val="6C45BB"/>
              </a:buClr>
              <a:buSzPct val="120000"/>
              <a:buFont typeface="Arial" charset="0"/>
              <a:buChar char="•"/>
            </a:pPr>
            <a:r>
              <a:rPr lang="en-US" sz="2000" dirty="0">
                <a:latin typeface="Alexandria"/>
                <a:cs typeface="ＭＳ Ｐゴシック" charset="-128"/>
              </a:rPr>
              <a:t>What are price ceilings and price floors?  </a:t>
            </a:r>
          </a:p>
          <a:p>
            <a:pPr marL="685800" lvl="1" eaLnBrk="1" hangingPunct="1">
              <a:buClr>
                <a:schemeClr val="bg2">
                  <a:lumMod val="50000"/>
                </a:schemeClr>
              </a:buClr>
              <a:buSzPct val="120000"/>
              <a:buFont typeface="Arial" charset="0"/>
              <a:buChar char="•"/>
            </a:pPr>
            <a:r>
              <a:rPr lang="en-US" sz="2000" dirty="0">
                <a:latin typeface="Alexandria"/>
                <a:cs typeface="ＭＳ Ｐゴシック" charset="-128"/>
              </a:rPr>
              <a:t>What are some examples of each?  </a:t>
            </a:r>
          </a:p>
          <a:p>
            <a:pPr marL="285750" indent="-285750" eaLnBrk="1" hangingPunct="1">
              <a:buClr>
                <a:srgbClr val="6C45BB"/>
              </a:buClr>
              <a:buSzPct val="120000"/>
              <a:buFont typeface="Arial" charset="0"/>
              <a:buChar char="•"/>
            </a:pPr>
            <a:r>
              <a:rPr lang="en-US" sz="2000" dirty="0">
                <a:latin typeface="Alexandria"/>
                <a:cs typeface="ＭＳ Ｐゴシック" charset="-128"/>
              </a:rPr>
              <a:t>How do price ceilings and price floors affect market outcomes?  </a:t>
            </a:r>
          </a:p>
          <a:p>
            <a:pPr marL="285750" indent="-285750" eaLnBrk="1" hangingPunct="1">
              <a:buClr>
                <a:srgbClr val="6C45BB"/>
              </a:buClr>
              <a:buSzPct val="120000"/>
              <a:buFont typeface="Arial" charset="0"/>
              <a:buChar char="•"/>
            </a:pPr>
            <a:r>
              <a:rPr lang="en-US" sz="2000" dirty="0">
                <a:latin typeface="Alexandria"/>
                <a:cs typeface="ＭＳ Ｐゴシック" charset="-128"/>
              </a:rPr>
              <a:t>What is the incidence of a tax?  </a:t>
            </a:r>
          </a:p>
          <a:p>
            <a:pPr marL="685800" lvl="1" eaLnBrk="1" hangingPunct="1">
              <a:buClr>
                <a:schemeClr val="bg2">
                  <a:lumMod val="50000"/>
                </a:schemeClr>
              </a:buClr>
              <a:buSzPct val="120000"/>
              <a:buFont typeface="Arial" charset="0"/>
              <a:buChar char="•"/>
            </a:pPr>
            <a:r>
              <a:rPr lang="en-US" sz="2000" dirty="0">
                <a:latin typeface="Alexandria"/>
                <a:cs typeface="ＭＳ Ｐゴシック" charset="-128"/>
              </a:rPr>
              <a:t>What determines the incidence? </a:t>
            </a:r>
          </a:p>
        </p:txBody>
      </p:sp>
    </p:spTree>
    <p:extLst>
      <p:ext uri="{BB962C8B-B14F-4D97-AF65-F5344CB8AC3E}">
        <p14:creationId xmlns:p14="http://schemas.microsoft.com/office/powerpoint/2010/main" val="35943786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CONTROLS ON PRICES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32BEBEE-8394-147A-E71E-5726CD6C1E0C}"/>
              </a:ext>
            </a:extLst>
          </p:cNvPr>
          <p:cNvSpPr txBox="1"/>
          <p:nvPr/>
        </p:nvSpPr>
        <p:spPr>
          <a:xfrm>
            <a:off x="1055577" y="1180181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83CAA3D-3E88-C3CB-1A51-264A52403A03}"/>
              </a:ext>
            </a:extLst>
          </p:cNvPr>
          <p:cNvSpPr txBox="1"/>
          <p:nvPr/>
        </p:nvSpPr>
        <p:spPr>
          <a:xfrm>
            <a:off x="1216394" y="1450510"/>
            <a:ext cx="8191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06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7089A867-7707-085C-1F83-A1A975299948}"/>
              </a:ext>
            </a:extLst>
          </p:cNvPr>
          <p:cNvSpPr>
            <a:spLocks noGrp="1" noChangeArrowheads="1"/>
          </p:cNvSpPr>
          <p:nvPr/>
        </p:nvSpPr>
        <p:spPr bwMode="auto">
          <a:xfrm>
            <a:off x="1095471" y="2313252"/>
            <a:ext cx="10888520" cy="3955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lnSpc>
                <a:spcPct val="105000"/>
              </a:lnSpc>
              <a:spcBef>
                <a:spcPts val="1200"/>
              </a:spcBef>
              <a:spcAft>
                <a:spcPct val="0"/>
              </a:spcAft>
              <a:buClr>
                <a:srgbClr val="A3C167"/>
              </a:buClr>
              <a:buFont typeface="Wingdings" charset="2"/>
              <a:buChar char="§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lnSpc>
                <a:spcPct val="105000"/>
              </a:lnSpc>
              <a:spcBef>
                <a:spcPts val="300"/>
              </a:spcBef>
              <a:spcAft>
                <a:spcPct val="0"/>
              </a:spcAft>
              <a:buClr>
                <a:srgbClr val="CC9900"/>
              </a:buClr>
              <a:buFont typeface="Wingdings" charset="2"/>
              <a:buChar char="§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lnSpc>
                <a:spcPct val="105000"/>
              </a:lnSpc>
              <a:spcBef>
                <a:spcPts val="300"/>
              </a:spcBef>
              <a:spcAft>
                <a:spcPct val="0"/>
              </a:spcAft>
              <a:buClr>
                <a:srgbClr val="B3A2C7"/>
              </a:buClr>
              <a:buFont typeface="Wingdings" charset="2"/>
              <a:buChar char="§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lnSpc>
                <a:spcPct val="105000"/>
              </a:lnSpc>
              <a:spcBef>
                <a:spcPts val="300"/>
              </a:spcBef>
              <a:spcAft>
                <a:spcPct val="0"/>
              </a:spcAft>
              <a:buFont typeface="Arial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lnSpc>
                <a:spcPct val="105000"/>
              </a:lnSpc>
              <a:spcBef>
                <a:spcPts val="3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eaLnBrk="1" hangingPunct="1">
              <a:lnSpc>
                <a:spcPct val="100000"/>
              </a:lnSpc>
            </a:pPr>
            <a:r>
              <a:rPr lang="en-US" sz="2000" b="1" dirty="0">
                <a:solidFill>
                  <a:srgbClr val="0070C0"/>
                </a:solidFill>
                <a:latin typeface="Alexandria"/>
              </a:rPr>
              <a:t> Government policies can deliberately alter the  private market outcome. </a:t>
            </a:r>
          </a:p>
          <a:p>
            <a:pPr marL="544050" lvl="1" indent="-205200" eaLnBrk="1" hangingPunct="1">
              <a:lnSpc>
                <a:spcPct val="100000"/>
              </a:lnSpc>
            </a:pPr>
            <a:r>
              <a:rPr lang="en-US" sz="2000" dirty="0">
                <a:latin typeface="Alexandria"/>
              </a:rPr>
              <a:t>Set a </a:t>
            </a:r>
            <a:r>
              <a:rPr lang="en-US" sz="2000" b="1" dirty="0">
                <a:solidFill>
                  <a:srgbClr val="0070C0"/>
                </a:solidFill>
                <a:latin typeface="Alexandria"/>
              </a:rPr>
              <a:t>price ceiling</a:t>
            </a:r>
            <a:r>
              <a:rPr lang="en-US" sz="2000" dirty="0">
                <a:latin typeface="Alexandria"/>
              </a:rPr>
              <a:t>:  a legal maximum on the price </a:t>
            </a:r>
            <a:br>
              <a:rPr lang="en-US" sz="2000" dirty="0">
                <a:latin typeface="Alexandria"/>
              </a:rPr>
            </a:br>
            <a:r>
              <a:rPr lang="en-US" sz="2000" dirty="0">
                <a:latin typeface="Alexandria"/>
              </a:rPr>
              <a:t>of a good or service   </a:t>
            </a:r>
            <a:r>
              <a:rPr lang="en-US" sz="2000" b="1" i="1" u="sng" dirty="0">
                <a:latin typeface="Alexandria"/>
              </a:rPr>
              <a:t>Example</a:t>
            </a:r>
            <a:r>
              <a:rPr lang="en-US" sz="2000" i="1" dirty="0">
                <a:latin typeface="Alexandria"/>
              </a:rPr>
              <a:t>: rent control.</a:t>
            </a:r>
            <a:r>
              <a:rPr lang="en-US" sz="2000" dirty="0">
                <a:latin typeface="Alexandria"/>
              </a:rPr>
              <a:t> </a:t>
            </a:r>
          </a:p>
          <a:p>
            <a:pPr marL="544050" lvl="1" indent="-205200" eaLnBrk="1" hangingPunct="1">
              <a:lnSpc>
                <a:spcPct val="100000"/>
              </a:lnSpc>
            </a:pPr>
            <a:r>
              <a:rPr lang="en-US" sz="2000" dirty="0">
                <a:latin typeface="Alexandria"/>
              </a:rPr>
              <a:t>Set a </a:t>
            </a:r>
            <a:r>
              <a:rPr lang="en-US" sz="2000" b="1" dirty="0">
                <a:solidFill>
                  <a:srgbClr val="0070C0"/>
                </a:solidFill>
                <a:latin typeface="Alexandria"/>
              </a:rPr>
              <a:t>price floor</a:t>
            </a:r>
            <a:r>
              <a:rPr lang="en-US" sz="2000" dirty="0">
                <a:latin typeface="Alexandria"/>
              </a:rPr>
              <a:t>:  a legal minimum on the price of </a:t>
            </a:r>
            <a:br>
              <a:rPr lang="en-US" sz="2000" dirty="0">
                <a:latin typeface="Alexandria"/>
              </a:rPr>
            </a:br>
            <a:r>
              <a:rPr lang="en-US" sz="2000" dirty="0">
                <a:latin typeface="Alexandria"/>
              </a:rPr>
              <a:t>a good or service   </a:t>
            </a:r>
            <a:r>
              <a:rPr lang="en-US" sz="2000" b="1" i="1" u="sng" dirty="0">
                <a:latin typeface="Alexandria"/>
              </a:rPr>
              <a:t>Example</a:t>
            </a:r>
            <a:r>
              <a:rPr lang="en-US" sz="2000" i="1" dirty="0">
                <a:latin typeface="Alexandria"/>
              </a:rPr>
              <a:t>: minimum wage.</a:t>
            </a:r>
            <a:r>
              <a:rPr lang="en-US" sz="2000" dirty="0">
                <a:latin typeface="Alexandria"/>
              </a:rPr>
              <a:t> </a:t>
            </a:r>
          </a:p>
          <a:p>
            <a:pPr marL="544050" lvl="1" indent="-205200" eaLnBrk="1" hangingPunct="1">
              <a:lnSpc>
                <a:spcPct val="100000"/>
              </a:lnSpc>
            </a:pPr>
            <a:r>
              <a:rPr lang="en-US" sz="2000" dirty="0">
                <a:latin typeface="Alexandria"/>
              </a:rPr>
              <a:t>Through </a:t>
            </a:r>
            <a:r>
              <a:rPr lang="en-US" sz="2000" b="1" dirty="0">
                <a:solidFill>
                  <a:srgbClr val="0070C0"/>
                </a:solidFill>
                <a:latin typeface="Alexandria"/>
              </a:rPr>
              <a:t>taxes</a:t>
            </a:r>
            <a:r>
              <a:rPr lang="en-US" sz="2000" dirty="0">
                <a:latin typeface="Alexandria"/>
              </a:rPr>
              <a:t>.</a:t>
            </a:r>
          </a:p>
          <a:p>
            <a:pPr marL="944100" lvl="2" indent="-205200" eaLnBrk="1" hangingPunct="1">
              <a:lnSpc>
                <a:spcPct val="100000"/>
              </a:lnSpc>
            </a:pPr>
            <a:r>
              <a:rPr lang="en-US" sz="2000" dirty="0">
                <a:latin typeface="Alexandria"/>
              </a:rPr>
              <a:t>The government can make buyers or sellers pay a specific amount on each unit.</a:t>
            </a:r>
          </a:p>
        </p:txBody>
      </p:sp>
    </p:spTree>
    <p:extLst>
      <p:ext uri="{BB962C8B-B14F-4D97-AF65-F5344CB8AC3E}">
        <p14:creationId xmlns:p14="http://schemas.microsoft.com/office/powerpoint/2010/main" val="19740785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CONTROLS ON PRICES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32BEBEE-8394-147A-E71E-5726CD6C1E0C}"/>
              </a:ext>
            </a:extLst>
          </p:cNvPr>
          <p:cNvSpPr txBox="1"/>
          <p:nvPr/>
        </p:nvSpPr>
        <p:spPr>
          <a:xfrm>
            <a:off x="1055577" y="1180181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83CAA3D-3E88-C3CB-1A51-264A52403A03}"/>
              </a:ext>
            </a:extLst>
          </p:cNvPr>
          <p:cNvSpPr txBox="1"/>
          <p:nvPr/>
        </p:nvSpPr>
        <p:spPr>
          <a:xfrm>
            <a:off x="1216394" y="1450510"/>
            <a:ext cx="8191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06</a:t>
            </a:r>
          </a:p>
        </p:txBody>
      </p:sp>
      <p:sp>
        <p:nvSpPr>
          <p:cNvPr id="9" name="Rectangle: Rounded Corners 8">
            <a:extLst>
              <a:ext uri="{FF2B5EF4-FFF2-40B4-BE49-F238E27FC236}">
                <a16:creationId xmlns:a16="http://schemas.microsoft.com/office/drawing/2014/main" id="{53112EE7-DBB3-1F95-4CAD-54EB23D8BC75}"/>
              </a:ext>
            </a:extLst>
          </p:cNvPr>
          <p:cNvSpPr/>
          <p:nvPr/>
        </p:nvSpPr>
        <p:spPr>
          <a:xfrm>
            <a:off x="2905545" y="2331773"/>
            <a:ext cx="6359080" cy="3179540"/>
          </a:xfrm>
          <a:prstGeom prst="roundRect">
            <a:avLst>
              <a:gd name="adj" fmla="val 10000"/>
            </a:avLst>
          </a:prstGeom>
          <a:solidFill>
            <a:srgbClr val="FFFFFF"/>
          </a:solidFill>
          <a:scene3d>
            <a:camera prst="orthographicFront"/>
            <a:lightRig rig="chilly" dir="t"/>
          </a:scene3d>
          <a:sp3d prstMaterial="translucentPowder">
            <a:bevelT w="127000" h="25400" prst="softRound"/>
          </a:sp3d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3">
              <a:hueOff val="0"/>
              <a:satOff val="0"/>
              <a:lumOff val="0"/>
              <a:alphaOff val="0"/>
            </a:schemeClr>
          </a:fillRef>
          <a:effectRef idx="0">
            <a:schemeClr val="accent3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/>
          <a:lstStyle/>
          <a:p>
            <a:endParaRPr lang="en-US"/>
          </a:p>
        </p:txBody>
      </p:sp>
      <p:sp>
        <p:nvSpPr>
          <p:cNvPr id="11" name="Rectangle: Rounded Corners 4">
            <a:extLst>
              <a:ext uri="{FF2B5EF4-FFF2-40B4-BE49-F238E27FC236}">
                <a16:creationId xmlns:a16="http://schemas.microsoft.com/office/drawing/2014/main" id="{3AA8E4E4-F4B7-FDB0-62AA-A2CE9A508F47}"/>
              </a:ext>
            </a:extLst>
          </p:cNvPr>
          <p:cNvSpPr txBox="1"/>
          <p:nvPr/>
        </p:nvSpPr>
        <p:spPr>
          <a:xfrm>
            <a:off x="2998671" y="2424899"/>
            <a:ext cx="6172828" cy="2993288"/>
          </a:xfrm>
          <a:prstGeom prst="rect">
            <a:avLst/>
          </a:prstGeom>
          <a:solidFill>
            <a:srgbClr val="FFFFFF"/>
          </a:solidFill>
          <a:scene3d>
            <a:camera prst="orthographicFront"/>
            <a:lightRig rig="chilly" dir="t"/>
          </a:scene3d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spcFirstLastPara="0" vert="horz" wrap="square" lIns="30480" tIns="30480" rIns="30480" bIns="30480" numCol="1" spcCol="1270" anchor="ctr" anchorCtr="0">
            <a:noAutofit/>
          </a:bodyPr>
          <a:lstStyle/>
          <a:p>
            <a:pPr lvl="0" algn="ctr" defTabSz="21336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2400" b="1" kern="1200" dirty="0">
                <a:solidFill>
                  <a:srgbClr val="002060"/>
                </a:solidFill>
                <a:latin typeface="Alexandria"/>
              </a:rPr>
              <a:t>1) Price ceiling</a:t>
            </a:r>
          </a:p>
          <a:p>
            <a:pPr lvl="0" algn="ctr" defTabSz="21336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2400" b="1" dirty="0">
                <a:solidFill>
                  <a:srgbClr val="0070C0"/>
                </a:solidFill>
                <a:latin typeface="Alexandria"/>
              </a:rPr>
              <a:t>(Rent ceiling in housing market)</a:t>
            </a:r>
            <a:endParaRPr lang="en-US" sz="2400" b="1" kern="1200" dirty="0">
              <a:solidFill>
                <a:srgbClr val="0070C0"/>
              </a:solidFill>
              <a:latin typeface="Alexandria"/>
            </a:endParaRPr>
          </a:p>
        </p:txBody>
      </p:sp>
    </p:spTree>
    <p:extLst>
      <p:ext uri="{BB962C8B-B14F-4D97-AF65-F5344CB8AC3E}">
        <p14:creationId xmlns:p14="http://schemas.microsoft.com/office/powerpoint/2010/main" val="14877556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1) Price ceiling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32BEBEE-8394-147A-E71E-5726CD6C1E0C}"/>
              </a:ext>
            </a:extLst>
          </p:cNvPr>
          <p:cNvSpPr txBox="1"/>
          <p:nvPr/>
        </p:nvSpPr>
        <p:spPr>
          <a:xfrm>
            <a:off x="1055577" y="1180181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83CAA3D-3E88-C3CB-1A51-264A52403A03}"/>
              </a:ext>
            </a:extLst>
          </p:cNvPr>
          <p:cNvSpPr txBox="1"/>
          <p:nvPr/>
        </p:nvSpPr>
        <p:spPr>
          <a:xfrm>
            <a:off x="1216394" y="1450510"/>
            <a:ext cx="8191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06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66997C6E-AB9D-42C6-1647-27F2891EB095}"/>
              </a:ext>
            </a:extLst>
          </p:cNvPr>
          <p:cNvSpPr>
            <a:spLocks noGrp="1" noChangeArrowheads="1"/>
          </p:cNvSpPr>
          <p:nvPr/>
        </p:nvSpPr>
        <p:spPr bwMode="auto">
          <a:xfrm>
            <a:off x="745672" y="2062941"/>
            <a:ext cx="10700655" cy="38758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lnSpc>
                <a:spcPct val="105000"/>
              </a:lnSpc>
              <a:spcBef>
                <a:spcPts val="1200"/>
              </a:spcBef>
              <a:spcAft>
                <a:spcPct val="0"/>
              </a:spcAft>
              <a:buClr>
                <a:srgbClr val="A3C167"/>
              </a:buClr>
              <a:buFont typeface="Wingdings" charset="2"/>
              <a:buChar char="§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lnSpc>
                <a:spcPct val="105000"/>
              </a:lnSpc>
              <a:spcBef>
                <a:spcPts val="300"/>
              </a:spcBef>
              <a:spcAft>
                <a:spcPct val="0"/>
              </a:spcAft>
              <a:buClr>
                <a:srgbClr val="CC9900"/>
              </a:buClr>
              <a:buFont typeface="Wingdings" charset="2"/>
              <a:buChar char="§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lnSpc>
                <a:spcPct val="105000"/>
              </a:lnSpc>
              <a:spcBef>
                <a:spcPts val="300"/>
              </a:spcBef>
              <a:spcAft>
                <a:spcPct val="0"/>
              </a:spcAft>
              <a:buClr>
                <a:srgbClr val="B3A2C7"/>
              </a:buClr>
              <a:buFont typeface="Wingdings" charset="2"/>
              <a:buChar char="§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lnSpc>
                <a:spcPct val="105000"/>
              </a:lnSpc>
              <a:spcBef>
                <a:spcPts val="300"/>
              </a:spcBef>
              <a:spcAft>
                <a:spcPct val="0"/>
              </a:spcAft>
              <a:buFont typeface="Arial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lnSpc>
                <a:spcPct val="105000"/>
              </a:lnSpc>
              <a:spcBef>
                <a:spcPts val="3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marR="0" lvl="0" indent="-342900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CA" sz="2000" dirty="0">
                <a:effectLst/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It is a regulation that makes it illegal to charge a price </a:t>
            </a:r>
            <a:r>
              <a:rPr lang="en-CA" sz="2000" b="1" u="sng" dirty="0">
                <a:solidFill>
                  <a:srgbClr val="0070C0"/>
                </a:solidFill>
                <a:effectLst/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higher than</a:t>
            </a:r>
            <a:r>
              <a:rPr lang="en-CA" sz="2000" b="1" dirty="0">
                <a:solidFill>
                  <a:srgbClr val="0070C0"/>
                </a:solidFill>
                <a:effectLst/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CA" sz="2000" dirty="0">
                <a:effectLst/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a specified level</a:t>
            </a: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  <a:p>
            <a:pPr marL="342900" marR="0" lvl="0" indent="-34290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CA" sz="2000" dirty="0">
                <a:effectLst/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It is applied to </a:t>
            </a:r>
            <a:r>
              <a:rPr lang="en-CA" sz="2000" b="1" dirty="0">
                <a:effectLst/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a housing market</a:t>
            </a:r>
            <a:r>
              <a:rPr lang="en-CA" sz="2000" dirty="0">
                <a:effectLst/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 it is called </a:t>
            </a:r>
            <a:r>
              <a:rPr lang="en-CA" sz="2000" b="1" dirty="0">
                <a:effectLst/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a rent ceiling.</a:t>
            </a: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  <a:p>
            <a:pPr marL="342900" marR="0" lvl="0" indent="-34290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CA" sz="2000" dirty="0">
                <a:effectLst/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Two outcomes are possible when government imposes price ceiling:</a:t>
            </a: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  <a:p>
            <a:pPr marL="742950" marR="0" lvl="1" indent="-28575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Courier New" panose="02070309020205020404" pitchFamily="49" charset="0"/>
              <a:buChar char="o"/>
            </a:pPr>
            <a:r>
              <a:rPr lang="en-CA" sz="2000" dirty="0">
                <a:effectLst/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If the rent ceiling is set </a:t>
            </a:r>
            <a:r>
              <a:rPr lang="en-CA" sz="2000" b="1" u="sng" dirty="0">
                <a:effectLst/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above</a:t>
            </a:r>
            <a:r>
              <a:rPr lang="en-CA" sz="2000" dirty="0">
                <a:effectLst/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 the equilibrium rent, it </a:t>
            </a:r>
            <a:r>
              <a:rPr lang="en-CA" sz="2000" b="1" u="sng" dirty="0">
                <a:effectLst/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has no effect</a:t>
            </a: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  <a:p>
            <a:pPr marL="742950" marR="0" lvl="1" indent="-28575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Courier New" panose="02070309020205020404" pitchFamily="49" charset="0"/>
              <a:buChar char="o"/>
            </a:pPr>
            <a:r>
              <a:rPr lang="en-CA" sz="2000" dirty="0">
                <a:effectLst/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If the rent ceiling is set </a:t>
            </a:r>
            <a:r>
              <a:rPr lang="en-CA" sz="2000" b="1" u="sng" dirty="0">
                <a:effectLst/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below</a:t>
            </a:r>
            <a:r>
              <a:rPr lang="en-CA" sz="2000" dirty="0">
                <a:effectLst/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 the equilibrium rent, it leads to a </a:t>
            </a:r>
            <a:r>
              <a:rPr lang="en-CA" sz="2000" b="1" u="sng" dirty="0">
                <a:effectLst/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shortage</a:t>
            </a: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734229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1) Price ceiling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32BEBEE-8394-147A-E71E-5726CD6C1E0C}"/>
              </a:ext>
            </a:extLst>
          </p:cNvPr>
          <p:cNvSpPr txBox="1"/>
          <p:nvPr/>
        </p:nvSpPr>
        <p:spPr>
          <a:xfrm>
            <a:off x="1055577" y="1180181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83CAA3D-3E88-C3CB-1A51-264A52403A03}"/>
              </a:ext>
            </a:extLst>
          </p:cNvPr>
          <p:cNvSpPr txBox="1"/>
          <p:nvPr/>
        </p:nvSpPr>
        <p:spPr>
          <a:xfrm>
            <a:off x="1216394" y="1450510"/>
            <a:ext cx="8191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06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5182B0E6-AF99-6580-4A5B-EEA63AFAAE77}"/>
              </a:ext>
            </a:extLst>
          </p:cNvPr>
          <p:cNvSpPr>
            <a:spLocks noGrp="1" noChangeArrowheads="1"/>
          </p:cNvSpPr>
          <p:nvPr/>
        </p:nvSpPr>
        <p:spPr bwMode="auto">
          <a:xfrm>
            <a:off x="834927" y="2367230"/>
            <a:ext cx="5444260" cy="296260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lnSpc>
                <a:spcPct val="105000"/>
              </a:lnSpc>
              <a:spcBef>
                <a:spcPts val="1200"/>
              </a:spcBef>
              <a:spcAft>
                <a:spcPct val="0"/>
              </a:spcAft>
              <a:buClr>
                <a:srgbClr val="A3C167"/>
              </a:buClr>
              <a:buFont typeface="Wingdings" charset="2"/>
              <a:buChar char="§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lnSpc>
                <a:spcPct val="105000"/>
              </a:lnSpc>
              <a:spcBef>
                <a:spcPts val="300"/>
              </a:spcBef>
              <a:spcAft>
                <a:spcPct val="0"/>
              </a:spcAft>
              <a:buClr>
                <a:srgbClr val="CC9900"/>
              </a:buClr>
              <a:buFont typeface="Wingdings" charset="2"/>
              <a:buChar char="§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lnSpc>
                <a:spcPct val="105000"/>
              </a:lnSpc>
              <a:spcBef>
                <a:spcPts val="300"/>
              </a:spcBef>
              <a:spcAft>
                <a:spcPct val="0"/>
              </a:spcAft>
              <a:buClr>
                <a:srgbClr val="B3A2C7"/>
              </a:buClr>
              <a:buFont typeface="Wingdings" charset="2"/>
              <a:buChar char="§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lnSpc>
                <a:spcPct val="105000"/>
              </a:lnSpc>
              <a:spcBef>
                <a:spcPts val="300"/>
              </a:spcBef>
              <a:spcAft>
                <a:spcPct val="0"/>
              </a:spcAft>
              <a:buFont typeface="Arial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lnSpc>
                <a:spcPct val="105000"/>
              </a:lnSpc>
              <a:spcBef>
                <a:spcPts val="3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indent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CA" sz="2000" b="1" dirty="0">
                <a:effectLst/>
                <a:latin typeface="Alexandria"/>
                <a:ea typeface="Calibri" panose="020F0502020204030204" pitchFamily="34" charset="0"/>
              </a:rPr>
              <a:t>It leads to </a:t>
            </a:r>
            <a:r>
              <a:rPr lang="en-CA" sz="2000" b="1" u="sng" dirty="0">
                <a:solidFill>
                  <a:srgbClr val="0070C0"/>
                </a:solidFill>
                <a:effectLst/>
                <a:latin typeface="Alexandria"/>
                <a:ea typeface="Calibri" panose="020F0502020204030204" pitchFamily="34" charset="0"/>
              </a:rPr>
              <a:t>a shortage </a:t>
            </a:r>
            <a:r>
              <a:rPr lang="en-US" sz="2000" b="1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as it is set </a:t>
            </a:r>
            <a:r>
              <a:rPr lang="en-US" sz="2000" b="1" u="sng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below</a:t>
            </a:r>
            <a:r>
              <a:rPr lang="en-US" sz="2000" b="1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 the equilibrium rent.</a:t>
            </a:r>
            <a:endParaRPr lang="en-US" sz="2000" b="1" dirty="0">
              <a:effectLst/>
              <a:latin typeface="Alexandria"/>
              <a:ea typeface="Times New Roman" panose="02020603050405020304" pitchFamily="18" charset="0"/>
            </a:endParaRPr>
          </a:p>
          <a:p>
            <a:pPr marL="342900" marR="0" lvl="0" indent="-34290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The equilibrium rent is $1,000 a month.</a:t>
            </a: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  <a:p>
            <a:pPr marL="342900" marR="0" lvl="0" indent="-34290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A rent ceiling is set at $800 a month.</a:t>
            </a: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  <a:p>
            <a:pPr marL="342900" marR="0" lvl="0" indent="-34290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So, the equilibrium rent is in the illegal region.</a:t>
            </a: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  <a:p>
            <a:pPr marL="342900" marR="0" lvl="0" indent="-34290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There is a shortage of housing (Qs&lt;</a:t>
            </a:r>
            <a:r>
              <a:rPr lang="en-US" sz="2000" dirty="0" err="1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Qd</a:t>
            </a: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  <a:p>
            <a:pPr marL="0" marR="0" lvl="0" indent="0" rtl="0">
              <a:spcBef>
                <a:spcPts val="0"/>
              </a:spcBef>
              <a:spcAft>
                <a:spcPts val="0"/>
              </a:spcAft>
              <a:buNone/>
            </a:pP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</p:txBody>
      </p:sp>
      <p:pic>
        <p:nvPicPr>
          <p:cNvPr id="10" name="Picture 9" descr="Fig06">
            <a:extLst>
              <a:ext uri="{FF2B5EF4-FFF2-40B4-BE49-F238E27FC236}">
                <a16:creationId xmlns:a16="http://schemas.microsoft.com/office/drawing/2014/main" id="{D61F3C66-92A4-D078-13EE-8B38126E43C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79187" y="1972962"/>
            <a:ext cx="4970505" cy="3970014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5396309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1) Price ceiling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32BEBEE-8394-147A-E71E-5726CD6C1E0C}"/>
              </a:ext>
            </a:extLst>
          </p:cNvPr>
          <p:cNvSpPr txBox="1"/>
          <p:nvPr/>
        </p:nvSpPr>
        <p:spPr>
          <a:xfrm>
            <a:off x="1055577" y="1180181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83CAA3D-3E88-C3CB-1A51-264A52403A03}"/>
              </a:ext>
            </a:extLst>
          </p:cNvPr>
          <p:cNvSpPr txBox="1"/>
          <p:nvPr/>
        </p:nvSpPr>
        <p:spPr>
          <a:xfrm>
            <a:off x="1216394" y="1450510"/>
            <a:ext cx="8191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06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65920091-D3D4-413D-717B-0CD10D742142}"/>
              </a:ext>
            </a:extLst>
          </p:cNvPr>
          <p:cNvSpPr>
            <a:spLocks noGrp="1" noChangeArrowheads="1"/>
          </p:cNvSpPr>
          <p:nvPr/>
        </p:nvSpPr>
        <p:spPr bwMode="auto">
          <a:xfrm>
            <a:off x="762000" y="2270868"/>
            <a:ext cx="6334797" cy="35709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lnSpc>
                <a:spcPct val="105000"/>
              </a:lnSpc>
              <a:spcBef>
                <a:spcPts val="1200"/>
              </a:spcBef>
              <a:spcAft>
                <a:spcPct val="0"/>
              </a:spcAft>
              <a:buClr>
                <a:srgbClr val="A3C167"/>
              </a:buClr>
              <a:buFont typeface="Wingdings" charset="2"/>
              <a:buChar char="§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lnSpc>
                <a:spcPct val="105000"/>
              </a:lnSpc>
              <a:spcBef>
                <a:spcPts val="300"/>
              </a:spcBef>
              <a:spcAft>
                <a:spcPct val="0"/>
              </a:spcAft>
              <a:buClr>
                <a:srgbClr val="CC9900"/>
              </a:buClr>
              <a:buFont typeface="Wingdings" charset="2"/>
              <a:buChar char="§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lnSpc>
                <a:spcPct val="105000"/>
              </a:lnSpc>
              <a:spcBef>
                <a:spcPts val="300"/>
              </a:spcBef>
              <a:spcAft>
                <a:spcPct val="0"/>
              </a:spcAft>
              <a:buClr>
                <a:srgbClr val="B3A2C7"/>
              </a:buClr>
              <a:buFont typeface="Wingdings" charset="2"/>
              <a:buChar char="§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lnSpc>
                <a:spcPct val="105000"/>
              </a:lnSpc>
              <a:spcBef>
                <a:spcPts val="300"/>
              </a:spcBef>
              <a:spcAft>
                <a:spcPct val="0"/>
              </a:spcAft>
              <a:buFont typeface="Arial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lnSpc>
                <a:spcPct val="105000"/>
              </a:lnSpc>
              <a:spcBef>
                <a:spcPts val="3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 u="sng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A rent ceiling set below the equilibrium rent leads to:</a:t>
            </a:r>
            <a:endParaRPr lang="en-US" sz="2000" u="sng" dirty="0">
              <a:solidFill>
                <a:srgbClr val="0070C0"/>
              </a:solidFill>
              <a:effectLst/>
              <a:latin typeface="Alexandria"/>
              <a:ea typeface="Times New Roman" panose="02020603050405020304" pitchFamily="18" charset="0"/>
            </a:endParaRP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An </a:t>
            </a:r>
            <a:r>
              <a:rPr lang="en-US" sz="2000" b="1" u="sng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inefficient underproduction of housing </a:t>
            </a: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services (Shortage)→ Qs &lt; </a:t>
            </a:r>
            <a:r>
              <a:rPr lang="en-US" sz="2000" dirty="0" err="1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Qd</a:t>
            </a: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000" b="1" i="1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A deadweight loss arises.</a:t>
            </a: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  <a:p>
            <a:pPr marL="742950" marR="0" lvl="1" indent="-285750">
              <a:spcBef>
                <a:spcPts val="0"/>
              </a:spcBef>
              <a:spcAft>
                <a:spcPts val="0"/>
              </a:spcAft>
              <a:buFont typeface="Courier New" panose="02070309020205020404" pitchFamily="49" charset="0"/>
              <a:buChar char="o"/>
            </a:pP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Producer surplus decreases.</a:t>
            </a: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  <a:p>
            <a:pPr marL="742950" marR="0" lvl="1" indent="-285750">
              <a:spcBef>
                <a:spcPts val="0"/>
              </a:spcBef>
              <a:spcAft>
                <a:spcPts val="0"/>
              </a:spcAft>
              <a:buFont typeface="Courier New" panose="02070309020205020404" pitchFamily="49" charset="0"/>
              <a:buChar char="o"/>
            </a:pP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Consumer surplus decreases.</a:t>
            </a: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  <a:p>
            <a:pPr marL="742950" marR="0" lvl="1" indent="-285750">
              <a:spcBef>
                <a:spcPts val="0"/>
              </a:spcBef>
              <a:spcAft>
                <a:spcPts val="0"/>
              </a:spcAft>
              <a:buFont typeface="Courier New" panose="02070309020205020404" pitchFamily="49" charset="0"/>
              <a:buChar char="o"/>
            </a:pP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There is a potential loss from increased search activity.</a:t>
            </a:r>
            <a:r>
              <a:rPr lang="en-US" sz="2000" b="1" dirty="0">
                <a:solidFill>
                  <a:srgbClr val="FFC000"/>
                </a:solidFill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  <a:p>
            <a:pPr marL="742950" marR="0" lvl="1" indent="-285750">
              <a:spcBef>
                <a:spcPts val="0"/>
              </a:spcBef>
              <a:spcAft>
                <a:spcPts val="0"/>
              </a:spcAft>
              <a:buFont typeface="Courier New" panose="02070309020205020404" pitchFamily="49" charset="0"/>
              <a:buChar char="o"/>
            </a:pP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The full loss is the sum of </a:t>
            </a:r>
            <a:r>
              <a:rPr lang="en-US" sz="2000" i="1" u="sng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the red and gray areas</a:t>
            </a: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  <a:p>
            <a:pPr marL="0" marR="0" lvl="0" indent="0" rtl="0">
              <a:spcBef>
                <a:spcPts val="0"/>
              </a:spcBef>
              <a:spcAft>
                <a:spcPts val="0"/>
              </a:spcAft>
              <a:buNone/>
            </a:pP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</p:txBody>
      </p:sp>
      <p:pic>
        <p:nvPicPr>
          <p:cNvPr id="11" name="Picture 10" descr="Fig06">
            <a:extLst>
              <a:ext uri="{FF2B5EF4-FFF2-40B4-BE49-F238E27FC236}">
                <a16:creationId xmlns:a16="http://schemas.microsoft.com/office/drawing/2014/main" id="{F2AB9B7F-997F-128C-27DA-524286A8977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48921" y="1933604"/>
            <a:ext cx="4400771" cy="3908166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7461176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277710"/>
            <a:ext cx="10812720" cy="5116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762000" y="21909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367791" y="6407539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271472" y="703429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1) Price ceiling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32BEBEE-8394-147A-E71E-5726CD6C1E0C}"/>
              </a:ext>
            </a:extLst>
          </p:cNvPr>
          <p:cNvSpPr txBox="1"/>
          <p:nvPr/>
        </p:nvSpPr>
        <p:spPr>
          <a:xfrm>
            <a:off x="875269" y="463878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83CAA3D-3E88-C3CB-1A51-264A52403A03}"/>
              </a:ext>
            </a:extLst>
          </p:cNvPr>
          <p:cNvSpPr txBox="1"/>
          <p:nvPr/>
        </p:nvSpPr>
        <p:spPr>
          <a:xfrm>
            <a:off x="1036086" y="734207"/>
            <a:ext cx="8191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06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4F3EBE40-B11F-653E-349C-88B98F1E7ED9}"/>
              </a:ext>
            </a:extLst>
          </p:cNvPr>
          <p:cNvSpPr>
            <a:spLocks noGrp="1" noChangeArrowheads="1"/>
          </p:cNvSpPr>
          <p:nvPr/>
        </p:nvSpPr>
        <p:spPr bwMode="auto">
          <a:xfrm>
            <a:off x="647012" y="1291127"/>
            <a:ext cx="10927708" cy="38387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lnSpc>
                <a:spcPct val="105000"/>
              </a:lnSpc>
              <a:spcBef>
                <a:spcPts val="1200"/>
              </a:spcBef>
              <a:spcAft>
                <a:spcPct val="0"/>
              </a:spcAft>
              <a:buClr>
                <a:srgbClr val="A3C167"/>
              </a:buClr>
              <a:buFont typeface="Wingdings" charset="2"/>
              <a:buChar char="§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lnSpc>
                <a:spcPct val="105000"/>
              </a:lnSpc>
              <a:spcBef>
                <a:spcPts val="300"/>
              </a:spcBef>
              <a:spcAft>
                <a:spcPct val="0"/>
              </a:spcAft>
              <a:buClr>
                <a:srgbClr val="CC9900"/>
              </a:buClr>
              <a:buFont typeface="Wingdings" charset="2"/>
              <a:buChar char="§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lnSpc>
                <a:spcPct val="105000"/>
              </a:lnSpc>
              <a:spcBef>
                <a:spcPts val="300"/>
              </a:spcBef>
              <a:spcAft>
                <a:spcPct val="0"/>
              </a:spcAft>
              <a:buClr>
                <a:srgbClr val="B3A2C7"/>
              </a:buClr>
              <a:buFont typeface="Wingdings" charset="2"/>
              <a:buChar char="§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lnSpc>
                <a:spcPct val="105000"/>
              </a:lnSpc>
              <a:spcBef>
                <a:spcPts val="300"/>
              </a:spcBef>
              <a:spcAft>
                <a:spcPct val="0"/>
              </a:spcAft>
              <a:buFont typeface="Arial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lnSpc>
                <a:spcPct val="105000"/>
              </a:lnSpc>
              <a:spcBef>
                <a:spcPts val="3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CA" sz="2000" b="1" u="sng" dirty="0">
                <a:solidFill>
                  <a:srgbClr val="0070C0"/>
                </a:solidFill>
                <a:effectLst/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Rent Ceilings is unfair</a:t>
            </a:r>
            <a:r>
              <a:rPr lang="en-CA" sz="2000" b="1" dirty="0">
                <a:solidFill>
                  <a:srgbClr val="0070C0"/>
                </a:solidFill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, because;</a:t>
            </a:r>
            <a:endParaRPr lang="en-US" sz="2000" dirty="0">
              <a:solidFill>
                <a:srgbClr val="0070C0"/>
              </a:solidFill>
              <a:effectLst/>
              <a:latin typeface="Alexandria"/>
              <a:ea typeface="Times New Roman" panose="02020603050405020304" pitchFamily="18" charset="0"/>
            </a:endParaRP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</a:pPr>
            <a:r>
              <a:rPr lang="en-US" sz="2000" u="none" strike="noStrike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According to</a:t>
            </a:r>
            <a:r>
              <a:rPr lang="en-US" sz="2000" b="1" u="none" strike="noStrike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 the </a:t>
            </a:r>
            <a:r>
              <a:rPr lang="en-US" sz="2000" b="1" i="1" u="none" strike="noStrike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fair rules</a:t>
            </a:r>
            <a:r>
              <a:rPr lang="en-US" sz="2000" b="1" u="none" strike="noStrike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 view</a:t>
            </a:r>
            <a:r>
              <a:rPr lang="en-US" sz="2000" u="none" strike="noStrike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, a rent ceiling is </a:t>
            </a:r>
            <a:r>
              <a:rPr lang="en-US" sz="2000" b="1" u="sng" strike="noStrike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unfair</a:t>
            </a:r>
            <a:r>
              <a:rPr lang="en-US" sz="2000" u="none" strike="noStrike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 because </a:t>
            </a:r>
            <a:r>
              <a:rPr lang="en-US" sz="2000" b="1" u="sng" strike="noStrike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it blocks voluntary exchange.</a:t>
            </a:r>
            <a:br>
              <a:rPr lang="en-US" sz="2000" b="1" u="sng" strike="noStrike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endParaRPr lang="en-US" sz="2000" u="none" strike="noStrike" dirty="0">
              <a:effectLst/>
              <a:latin typeface="Alexandria"/>
              <a:ea typeface="Times New Roman" panose="02020603050405020304" pitchFamily="18" charset="0"/>
            </a:endParaRP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</a:pPr>
            <a:r>
              <a:rPr lang="en-US" sz="2000" u="none" strike="noStrike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According to</a:t>
            </a:r>
            <a:r>
              <a:rPr lang="en-US" sz="2000" b="1" u="none" strike="noStrike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 the </a:t>
            </a:r>
            <a:r>
              <a:rPr lang="en-US" sz="2000" b="1" i="1" u="none" strike="noStrike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fair results</a:t>
            </a:r>
            <a:r>
              <a:rPr lang="en-US" sz="2000" b="1" u="none" strike="noStrike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 view</a:t>
            </a:r>
            <a:r>
              <a:rPr lang="en-US" sz="2000" u="none" strike="noStrike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, a rent ceiling is </a:t>
            </a:r>
            <a:r>
              <a:rPr lang="en-US" sz="2000" b="1" u="sng" strike="noStrike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unfair </a:t>
            </a:r>
            <a:r>
              <a:rPr lang="en-US" sz="2000" u="none" strike="noStrike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because </a:t>
            </a:r>
            <a:r>
              <a:rPr lang="en-US" sz="2000" b="1" u="sng" strike="noStrike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it does not generally benefit the poor.</a:t>
            </a:r>
            <a:endParaRPr lang="en-US" sz="2000" b="1" dirty="0">
              <a:latin typeface="Alexandria"/>
              <a:ea typeface="Times New Roman" panose="02020603050405020304" pitchFamily="18" charset="0"/>
            </a:endParaRP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</a:pPr>
            <a:endParaRPr lang="en-US" sz="2000" b="1" u="none" strike="noStrike" dirty="0">
              <a:effectLst/>
              <a:latin typeface="Alexandria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</a:pPr>
            <a:r>
              <a:rPr lang="en-US" sz="2000" u="none" strike="noStrike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A rent ceiling decreases the quantity of housing, and the scarce housing is allocated by</a:t>
            </a:r>
            <a:endParaRPr lang="en-US" sz="2000" u="none" strike="noStrike" dirty="0">
              <a:effectLst/>
              <a:latin typeface="Alexandria"/>
              <a:ea typeface="Times New Roman" panose="02020603050405020304" pitchFamily="18" charset="0"/>
            </a:endParaRPr>
          </a:p>
          <a:p>
            <a:pPr marL="742950" marR="0" lvl="1" indent="-285750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"/>
              <a:tabLst>
                <a:tab pos="914400" algn="l"/>
              </a:tabLst>
            </a:pPr>
            <a:r>
              <a:rPr lang="en-US" sz="2000" b="1" dirty="0">
                <a:solidFill>
                  <a:srgbClr val="00B050"/>
                </a:solidFill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Lottery</a:t>
            </a:r>
            <a:endParaRPr lang="en-US" sz="2000" dirty="0">
              <a:solidFill>
                <a:srgbClr val="0070C0"/>
              </a:solidFill>
              <a:effectLst/>
              <a:latin typeface="Alexandria"/>
              <a:ea typeface="Times New Roman" panose="02020603050405020304" pitchFamily="18" charset="0"/>
            </a:endParaRPr>
          </a:p>
          <a:p>
            <a:pPr marL="1143000" marR="0" lvl="2" indent="-228600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"/>
              <a:tabLst>
                <a:tab pos="1371600" algn="l"/>
              </a:tabLst>
            </a:pP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gives scarce housing to </a:t>
            </a:r>
            <a:r>
              <a:rPr lang="en-US" sz="2000" u="sng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the lucky.</a:t>
            </a: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  <a:p>
            <a:pPr marL="742950" marR="0" lvl="1" indent="-285750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"/>
              <a:tabLst>
                <a:tab pos="914400" algn="l"/>
              </a:tabLst>
            </a:pPr>
            <a:r>
              <a:rPr lang="en-US" sz="2000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First-come, first-served</a:t>
            </a:r>
            <a:endParaRPr lang="en-US" sz="2000" dirty="0">
              <a:solidFill>
                <a:srgbClr val="0070C0"/>
              </a:solidFill>
              <a:effectLst/>
              <a:latin typeface="Alexandria"/>
              <a:ea typeface="Times New Roman" panose="02020603050405020304" pitchFamily="18" charset="0"/>
            </a:endParaRPr>
          </a:p>
          <a:p>
            <a:pPr marL="1143000" marR="0" lvl="2" indent="-228600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"/>
              <a:tabLst>
                <a:tab pos="1371600" algn="l"/>
              </a:tabLst>
            </a:pP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gives scarce housing to those who have </a:t>
            </a:r>
            <a:r>
              <a:rPr lang="en-US" sz="2000" u="sng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the greatest foresight and get their names on the list first.</a:t>
            </a: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  <a:p>
            <a:pPr marL="742950" marR="0" lvl="1" indent="-285750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"/>
              <a:tabLst>
                <a:tab pos="914400" algn="l"/>
              </a:tabLst>
            </a:pPr>
            <a:r>
              <a:rPr lang="en-US" sz="2000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Discrimination</a:t>
            </a:r>
            <a:endParaRPr lang="en-US" sz="2000" dirty="0">
              <a:solidFill>
                <a:srgbClr val="0070C0"/>
              </a:solidFill>
              <a:effectLst/>
              <a:latin typeface="Alexandria"/>
              <a:ea typeface="Times New Roman" panose="02020603050405020304" pitchFamily="18" charset="0"/>
            </a:endParaRPr>
          </a:p>
          <a:p>
            <a:pPr marL="742950" marR="0" lvl="1" indent="-285750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"/>
              <a:tabLst>
                <a:tab pos="914400" algn="l"/>
              </a:tabLst>
            </a:pP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 	gives scarce housing to </a:t>
            </a:r>
            <a:r>
              <a:rPr lang="en-US" sz="2000" u="sng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friends, family members, or those of the selected race or sex.</a:t>
            </a: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  <a:p>
            <a:pPr marL="0" indent="0" algn="ctr">
              <a:buNone/>
            </a:pPr>
            <a:r>
              <a:rPr lang="en-US" sz="2000" b="1" u="sng" dirty="0">
                <a:effectLst/>
                <a:latin typeface="Alexandria"/>
                <a:ea typeface="Times New Roman" panose="02020603050405020304" pitchFamily="18" charset="0"/>
              </a:rPr>
              <a:t>None of these methods leads to a fair outcome</a:t>
            </a:r>
            <a:endParaRPr lang="en-US" sz="2000" u="sng" dirty="0">
              <a:effectLst/>
              <a:latin typeface="Alexandria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109874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Think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518D83ED-4A10-A565-54B2-79917DE2E2BC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7145" t="27099" r="66585" b="34317"/>
          <a:stretch/>
        </p:blipFill>
        <p:spPr>
          <a:xfrm>
            <a:off x="10001406" y="4410745"/>
            <a:ext cx="1142638" cy="1523519"/>
          </a:xfrm>
          <a:prstGeom prst="rect">
            <a:avLst/>
          </a:prstGeom>
        </p:spPr>
      </p:pic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85D013DB-C675-12E5-2F5F-9B3C3E6FDCF7}"/>
              </a:ext>
            </a:extLst>
          </p:cNvPr>
          <p:cNvSpPr txBox="1">
            <a:spLocks/>
          </p:cNvSpPr>
          <p:nvPr/>
        </p:nvSpPr>
        <p:spPr>
          <a:xfrm>
            <a:off x="762000" y="2068609"/>
            <a:ext cx="10545048" cy="3865655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>
              <a:spcBef>
                <a:spcPts val="0"/>
              </a:spcBef>
              <a:spcAft>
                <a:spcPts val="0"/>
              </a:spcAft>
            </a:pPr>
            <a:endParaRPr lang="en-US" sz="2000" dirty="0">
              <a:solidFill>
                <a:srgbClr val="000000"/>
              </a:solidFill>
              <a:effectLst/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</a:rPr>
              <a:t>A price ceiling is a price.</a:t>
            </a:r>
            <a:endParaRPr lang="en-US" sz="2000" dirty="0">
              <a:solidFill>
                <a:srgbClr val="0070C0"/>
              </a:solidFill>
              <a:effectLst/>
              <a:latin typeface="Alexandria"/>
              <a:ea typeface="Times New Roman" panose="0202060305040502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A) below which a seller cannot legally sell.</a:t>
            </a: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 u="sng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B) above which a seller cannot legally sell.</a:t>
            </a:r>
            <a:endParaRPr lang="en-US" sz="2000" b="1" dirty="0">
              <a:solidFill>
                <a:srgbClr val="000000"/>
              </a:solidFill>
              <a:effectLst/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C) that creates a surplus of the good.</a:t>
            </a: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D) Both answers A and C are correct.</a:t>
            </a: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 </a:t>
            </a: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</a:rPr>
              <a:t>A price ________ is a regulated ________ that must be set below the equilibrium price to have an effect.</a:t>
            </a:r>
            <a:endParaRPr lang="en-US" sz="2000" dirty="0">
              <a:solidFill>
                <a:srgbClr val="0070C0"/>
              </a:solidFill>
              <a:effectLst/>
              <a:latin typeface="Alexandria"/>
              <a:ea typeface="Times New Roman" panose="0202060305040502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A) floor; price</a:t>
            </a: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B) floor; quantity</a:t>
            </a: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 u="sng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C) ceiling; price</a:t>
            </a:r>
            <a:endParaRPr lang="en-US" sz="2000" b="1" dirty="0">
              <a:solidFill>
                <a:srgbClr val="000000"/>
              </a:solidFill>
              <a:effectLst/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D) ceiling; quantity</a:t>
            </a:r>
          </a:p>
          <a:p>
            <a:pPr marL="0" indent="0">
              <a:spcBef>
                <a:spcPts val="0"/>
              </a:spcBef>
              <a:buNone/>
            </a:pPr>
            <a:endParaRPr lang="en-US" sz="2000" dirty="0">
              <a:solidFill>
                <a:srgbClr val="000000"/>
              </a:solidFill>
              <a:effectLst/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616461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Think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518D83ED-4A10-A565-54B2-79917DE2E2BC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7145" t="27099" r="66585" b="34317"/>
          <a:stretch/>
        </p:blipFill>
        <p:spPr>
          <a:xfrm>
            <a:off x="9746781" y="1799877"/>
            <a:ext cx="1142638" cy="1523519"/>
          </a:xfrm>
          <a:prstGeom prst="rect">
            <a:avLst/>
          </a:prstGeom>
        </p:spPr>
      </p:pic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3E2F9933-41F5-EF6E-00D7-EAC6110D3411}"/>
              </a:ext>
            </a:extLst>
          </p:cNvPr>
          <p:cNvSpPr txBox="1">
            <a:spLocks/>
          </p:cNvSpPr>
          <p:nvPr/>
        </p:nvSpPr>
        <p:spPr>
          <a:xfrm>
            <a:off x="884952" y="2056949"/>
            <a:ext cx="10545048" cy="3865655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endParaRPr lang="en-US" sz="2000" dirty="0">
              <a:solidFill>
                <a:srgbClr val="000000"/>
              </a:solidFill>
              <a:effectLst/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</a:rPr>
              <a:t>A rent ceiling ________.</a:t>
            </a:r>
            <a:endParaRPr lang="en-US" sz="2000" dirty="0">
              <a:solidFill>
                <a:srgbClr val="0070C0"/>
              </a:solidFill>
              <a:effectLst/>
              <a:latin typeface="Alexandria"/>
              <a:ea typeface="Times New Roman" panose="0202060305040502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A) increases the quantity of rental units supplied</a:t>
            </a: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B) cannot change the market price</a:t>
            </a: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 u="sng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C) set above equilibrium price has no effect</a:t>
            </a:r>
            <a:endParaRPr lang="en-US" sz="2000" b="1" dirty="0">
              <a:solidFill>
                <a:srgbClr val="000000"/>
              </a:solidFill>
              <a:effectLst/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D) generally, aims at insuring that landlords receive a higher rent than would otherwise be the case</a:t>
            </a: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ar-SA" sz="2000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en-US" sz="2000" dirty="0">
              <a:solidFill>
                <a:srgbClr val="000000"/>
              </a:solidFill>
              <a:effectLst/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</a:rPr>
              <a:t>Which of the following is an effect of a price ceiling set below the equilibrium price?</a:t>
            </a:r>
            <a:endParaRPr lang="en-US" sz="2000" dirty="0">
              <a:solidFill>
                <a:srgbClr val="0070C0"/>
              </a:solidFill>
              <a:effectLst/>
              <a:latin typeface="Alexandria"/>
              <a:ea typeface="Times New Roman" panose="0202060305040502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 u="sng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A) Less of the good is produced with the ceiling than would be produced without the ceiling </a:t>
            </a:r>
            <a:r>
              <a:rPr lang="en-US" sz="2000" b="1" i="1" u="sng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(Shortage / Excess demand)</a:t>
            </a:r>
            <a:endParaRPr lang="en-US" sz="2000" b="1" dirty="0">
              <a:solidFill>
                <a:srgbClr val="000000"/>
              </a:solidFill>
              <a:effectLst/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B) The price ceiling has no effect on the market equilibrium.</a:t>
            </a: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C) Consumers can buy more than they can at the equilibrium price because the ceiling price is lower.</a:t>
            </a: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D) None of the above answers is correct.</a:t>
            </a:r>
          </a:p>
          <a:p>
            <a:pPr marL="0" indent="0">
              <a:spcBef>
                <a:spcPts val="0"/>
              </a:spcBef>
              <a:buNone/>
            </a:pPr>
            <a:endParaRPr lang="en-US" sz="2000" dirty="0">
              <a:solidFill>
                <a:srgbClr val="000000"/>
              </a:solidFill>
              <a:effectLst/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735053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79" y="1685495"/>
            <a:ext cx="11263545" cy="460713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Think</a:t>
            </a:r>
          </a:p>
        </p:txBody>
      </p:sp>
      <p:sp>
        <p:nvSpPr>
          <p:cNvPr id="2" name="Content Placeholder 2">
            <a:extLst>
              <a:ext uri="{FF2B5EF4-FFF2-40B4-BE49-F238E27FC236}">
                <a16:creationId xmlns:a16="http://schemas.microsoft.com/office/drawing/2014/main" id="{0A1448D9-1233-1C9E-61D7-B413F982DBAA}"/>
              </a:ext>
            </a:extLst>
          </p:cNvPr>
          <p:cNvSpPr txBox="1">
            <a:spLocks/>
          </p:cNvSpPr>
          <p:nvPr/>
        </p:nvSpPr>
        <p:spPr>
          <a:xfrm>
            <a:off x="620455" y="2012509"/>
            <a:ext cx="7520742" cy="3865655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</a:rPr>
              <a:t>A rent ceiling creates a shortage. As a result, which of the following occurs?</a:t>
            </a:r>
            <a:endParaRPr lang="en-US" sz="2000" dirty="0">
              <a:solidFill>
                <a:srgbClr val="0070C0"/>
              </a:solidFill>
              <a:effectLst/>
              <a:latin typeface="Alexandria"/>
              <a:ea typeface="Times New Roman" panose="0202060305040502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A) only a loss of consumer surplus for tenants</a:t>
            </a: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B) only a loss of producer surplus for landlords</a:t>
            </a: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 u="sng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C) a loss of both consumer and producer surplus</a:t>
            </a:r>
            <a:endParaRPr lang="en-US" sz="2000" b="1" dirty="0">
              <a:solidFill>
                <a:srgbClr val="000000"/>
              </a:solidFill>
              <a:effectLst/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D) a gain of both consumer and producer surplus</a:t>
            </a:r>
          </a:p>
          <a:p>
            <a:pPr marL="0" indent="0">
              <a:spcBef>
                <a:spcPts val="0"/>
              </a:spcBef>
              <a:buNone/>
            </a:pPr>
            <a:endParaRPr lang="en-US" sz="2000" dirty="0">
              <a:solidFill>
                <a:srgbClr val="000000"/>
              </a:solidFill>
              <a:effectLst/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</a:rPr>
              <a:t>The This table gives the demand schedule and the supply schedule for housing in Anytown, U.S.A. If a rent ceiling of $300 is imposed in the housing market, then</a:t>
            </a:r>
            <a:endParaRPr lang="en-US" sz="2000" dirty="0">
              <a:solidFill>
                <a:srgbClr val="0070C0"/>
              </a:solidFill>
              <a:effectLst/>
              <a:latin typeface="Alexandria"/>
              <a:ea typeface="Times New Roman" panose="0202060305040502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A) there would be a surplus of apartments.</a:t>
            </a: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 u="sng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B) there would be a shortage of apartments.</a:t>
            </a:r>
            <a:endParaRPr lang="en-US" sz="2000" b="1" dirty="0">
              <a:solidFill>
                <a:srgbClr val="000000"/>
              </a:solidFill>
              <a:effectLst/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C) the market would reach equilibrium at the quantity of 60 housing units.</a:t>
            </a: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D) the supply of housing would increase.</a:t>
            </a:r>
          </a:p>
          <a:p>
            <a:pPr marL="0" indent="0">
              <a:spcBef>
                <a:spcPts val="0"/>
              </a:spcBef>
              <a:buNone/>
            </a:pPr>
            <a:endParaRPr lang="en-US" sz="2000" dirty="0">
              <a:solidFill>
                <a:srgbClr val="000000"/>
              </a:solidFill>
              <a:effectLst/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F47E8FC1-558F-3D79-4156-2E3438EAD19E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41522" t="32141" r="36630" b="44345"/>
          <a:stretch/>
        </p:blipFill>
        <p:spPr>
          <a:xfrm>
            <a:off x="7799197" y="3198222"/>
            <a:ext cx="4081628" cy="25255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38824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Think</a:t>
            </a:r>
          </a:p>
        </p:txBody>
      </p:sp>
      <p:sp>
        <p:nvSpPr>
          <p:cNvPr id="2" name="Content Placeholder 2">
            <a:extLst>
              <a:ext uri="{FF2B5EF4-FFF2-40B4-BE49-F238E27FC236}">
                <a16:creationId xmlns:a16="http://schemas.microsoft.com/office/drawing/2014/main" id="{28515895-4187-8768-17EA-81E9D722AE86}"/>
              </a:ext>
            </a:extLst>
          </p:cNvPr>
          <p:cNvSpPr txBox="1">
            <a:spLocks/>
          </p:cNvSpPr>
          <p:nvPr/>
        </p:nvSpPr>
        <p:spPr>
          <a:xfrm>
            <a:off x="762000" y="2158921"/>
            <a:ext cx="10200492" cy="3865655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 dirty="0">
                <a:solidFill>
                  <a:srgbClr val="0070C0"/>
                </a:solidFill>
                <a:latin typeface="Alexandria"/>
                <a:ea typeface="Times New Roman" panose="02020603050405020304" pitchFamily="18" charset="0"/>
              </a:rPr>
              <a:t>T</a:t>
            </a:r>
            <a:r>
              <a:rPr lang="en-US" sz="2000" b="1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</a:rPr>
              <a:t>his figure shows the apartment rental market in </a:t>
            </a:r>
            <a:r>
              <a:rPr lang="en-US" sz="2000" b="1" dirty="0" err="1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</a:rPr>
              <a:t>Bigtown</a:t>
            </a:r>
            <a:r>
              <a:rPr lang="en-US" sz="2000" b="1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</a:rPr>
              <a:t>. At what rent will there be neither a shortage nor a surplus of apartments?</a:t>
            </a:r>
            <a:endParaRPr lang="en-US" sz="2000" dirty="0">
              <a:solidFill>
                <a:srgbClr val="0070C0"/>
              </a:solidFill>
              <a:effectLst/>
              <a:latin typeface="Alexandria"/>
              <a:ea typeface="Times New Roman" panose="0202060305040502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A) $1250 per month</a:t>
            </a: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B) $1000 per month</a:t>
            </a: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 u="sng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C) $750 per month</a:t>
            </a:r>
            <a:endParaRPr lang="en-US" sz="2000" b="1" dirty="0">
              <a:solidFill>
                <a:srgbClr val="000000"/>
              </a:solidFill>
              <a:effectLst/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D) $500 per month</a:t>
            </a:r>
          </a:p>
          <a:p>
            <a:pPr marL="0" indent="0">
              <a:spcBef>
                <a:spcPts val="0"/>
              </a:spcBef>
              <a:buNone/>
            </a:pPr>
            <a:endParaRPr lang="en-US" sz="2000" dirty="0">
              <a:solidFill>
                <a:srgbClr val="000000"/>
              </a:solidFill>
              <a:effectLst/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9291D629-2B27-5CBF-C2C4-39E4D9B0F449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7505" y="2569802"/>
            <a:ext cx="4124987" cy="3246632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4804602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CONTROLS ON PRICES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32BEBEE-8394-147A-E71E-5726CD6C1E0C}"/>
              </a:ext>
            </a:extLst>
          </p:cNvPr>
          <p:cNvSpPr txBox="1"/>
          <p:nvPr/>
        </p:nvSpPr>
        <p:spPr>
          <a:xfrm>
            <a:off x="1055577" y="1180181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83CAA3D-3E88-C3CB-1A51-264A52403A03}"/>
              </a:ext>
            </a:extLst>
          </p:cNvPr>
          <p:cNvSpPr txBox="1"/>
          <p:nvPr/>
        </p:nvSpPr>
        <p:spPr>
          <a:xfrm>
            <a:off x="1216394" y="1450510"/>
            <a:ext cx="8191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06</a:t>
            </a:r>
          </a:p>
        </p:txBody>
      </p:sp>
      <p:sp>
        <p:nvSpPr>
          <p:cNvPr id="9" name="Rectangle: Rounded Corners 8">
            <a:extLst>
              <a:ext uri="{FF2B5EF4-FFF2-40B4-BE49-F238E27FC236}">
                <a16:creationId xmlns:a16="http://schemas.microsoft.com/office/drawing/2014/main" id="{53112EE7-DBB3-1F95-4CAD-54EB23D8BC75}"/>
              </a:ext>
            </a:extLst>
          </p:cNvPr>
          <p:cNvSpPr/>
          <p:nvPr/>
        </p:nvSpPr>
        <p:spPr>
          <a:xfrm>
            <a:off x="2905545" y="2331773"/>
            <a:ext cx="6359080" cy="3179540"/>
          </a:xfrm>
          <a:prstGeom prst="roundRect">
            <a:avLst>
              <a:gd name="adj" fmla="val 10000"/>
            </a:avLst>
          </a:prstGeom>
          <a:solidFill>
            <a:srgbClr val="FFFFFF"/>
          </a:solidFill>
          <a:scene3d>
            <a:camera prst="orthographicFront"/>
            <a:lightRig rig="chilly" dir="t"/>
          </a:scene3d>
          <a:sp3d prstMaterial="translucentPowder">
            <a:bevelT w="127000" h="25400" prst="softRound"/>
          </a:sp3d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3">
              <a:hueOff val="0"/>
              <a:satOff val="0"/>
              <a:lumOff val="0"/>
              <a:alphaOff val="0"/>
            </a:schemeClr>
          </a:fillRef>
          <a:effectRef idx="0">
            <a:schemeClr val="accent3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/>
          <a:lstStyle/>
          <a:p>
            <a:endParaRPr lang="en-US"/>
          </a:p>
        </p:txBody>
      </p:sp>
      <p:sp>
        <p:nvSpPr>
          <p:cNvPr id="11" name="Rectangle: Rounded Corners 4">
            <a:extLst>
              <a:ext uri="{FF2B5EF4-FFF2-40B4-BE49-F238E27FC236}">
                <a16:creationId xmlns:a16="http://schemas.microsoft.com/office/drawing/2014/main" id="{3AA8E4E4-F4B7-FDB0-62AA-A2CE9A508F47}"/>
              </a:ext>
            </a:extLst>
          </p:cNvPr>
          <p:cNvSpPr txBox="1"/>
          <p:nvPr/>
        </p:nvSpPr>
        <p:spPr>
          <a:xfrm>
            <a:off x="2998671" y="2424899"/>
            <a:ext cx="6172828" cy="2993288"/>
          </a:xfrm>
          <a:prstGeom prst="rect">
            <a:avLst/>
          </a:prstGeom>
          <a:solidFill>
            <a:srgbClr val="FFFFFF"/>
          </a:solidFill>
          <a:scene3d>
            <a:camera prst="orthographicFront"/>
            <a:lightRig rig="chilly" dir="t"/>
          </a:scene3d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spcFirstLastPara="0" vert="horz" wrap="square" lIns="30480" tIns="30480" rIns="30480" bIns="30480" numCol="1" spcCol="1270" anchor="ctr" anchorCtr="0">
            <a:noAutofit/>
          </a:bodyPr>
          <a:lstStyle/>
          <a:p>
            <a:pPr algn="ctr" defTabSz="21336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2400" b="1" dirty="0">
                <a:solidFill>
                  <a:srgbClr val="002060"/>
                </a:solidFill>
                <a:latin typeface="Alexandria"/>
              </a:rPr>
              <a:t>2) Price Floor</a:t>
            </a:r>
          </a:p>
          <a:p>
            <a:pPr algn="ctr" defTabSz="21336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2400" b="1" dirty="0">
                <a:solidFill>
                  <a:srgbClr val="0070C0"/>
                </a:solidFill>
                <a:latin typeface="Alexandria"/>
              </a:rPr>
              <a:t>(Minimum wage in labor market)</a:t>
            </a:r>
          </a:p>
          <a:p>
            <a:pPr lvl="0" algn="ctr" defTabSz="21336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en-US" sz="2400" b="1" kern="1200" dirty="0">
              <a:solidFill>
                <a:srgbClr val="0070C0"/>
              </a:solidFill>
              <a:latin typeface="Alexandria"/>
            </a:endParaRPr>
          </a:p>
        </p:txBody>
      </p:sp>
    </p:spTree>
    <p:extLst>
      <p:ext uri="{BB962C8B-B14F-4D97-AF65-F5344CB8AC3E}">
        <p14:creationId xmlns:p14="http://schemas.microsoft.com/office/powerpoint/2010/main" val="21859696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2) Price Floor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32BEBEE-8394-147A-E71E-5726CD6C1E0C}"/>
              </a:ext>
            </a:extLst>
          </p:cNvPr>
          <p:cNvSpPr txBox="1"/>
          <p:nvPr/>
        </p:nvSpPr>
        <p:spPr>
          <a:xfrm>
            <a:off x="1055577" y="1180181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83CAA3D-3E88-C3CB-1A51-264A52403A03}"/>
              </a:ext>
            </a:extLst>
          </p:cNvPr>
          <p:cNvSpPr txBox="1"/>
          <p:nvPr/>
        </p:nvSpPr>
        <p:spPr>
          <a:xfrm>
            <a:off x="1216394" y="1450510"/>
            <a:ext cx="8191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06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34B2516F-4E3D-F430-D084-EA068621ED74}"/>
              </a:ext>
            </a:extLst>
          </p:cNvPr>
          <p:cNvSpPr>
            <a:spLocks noGrp="1" noChangeArrowheads="1"/>
          </p:cNvSpPr>
          <p:nvPr/>
        </p:nvSpPr>
        <p:spPr bwMode="auto">
          <a:xfrm>
            <a:off x="762000" y="1943041"/>
            <a:ext cx="10700655" cy="39389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lnSpc>
                <a:spcPct val="105000"/>
              </a:lnSpc>
              <a:spcBef>
                <a:spcPts val="1200"/>
              </a:spcBef>
              <a:spcAft>
                <a:spcPct val="0"/>
              </a:spcAft>
              <a:buClr>
                <a:srgbClr val="A3C167"/>
              </a:buClr>
              <a:buFont typeface="Wingdings" charset="2"/>
              <a:buChar char="§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lnSpc>
                <a:spcPct val="105000"/>
              </a:lnSpc>
              <a:spcBef>
                <a:spcPts val="300"/>
              </a:spcBef>
              <a:spcAft>
                <a:spcPct val="0"/>
              </a:spcAft>
              <a:buClr>
                <a:srgbClr val="CC9900"/>
              </a:buClr>
              <a:buFont typeface="Wingdings" charset="2"/>
              <a:buChar char="§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lnSpc>
                <a:spcPct val="105000"/>
              </a:lnSpc>
              <a:spcBef>
                <a:spcPts val="300"/>
              </a:spcBef>
              <a:spcAft>
                <a:spcPct val="0"/>
              </a:spcAft>
              <a:buClr>
                <a:srgbClr val="B3A2C7"/>
              </a:buClr>
              <a:buFont typeface="Wingdings" charset="2"/>
              <a:buChar char="§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lnSpc>
                <a:spcPct val="105000"/>
              </a:lnSpc>
              <a:spcBef>
                <a:spcPts val="300"/>
              </a:spcBef>
              <a:spcAft>
                <a:spcPct val="0"/>
              </a:spcAft>
              <a:buFont typeface="Arial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lnSpc>
                <a:spcPct val="105000"/>
              </a:lnSpc>
              <a:spcBef>
                <a:spcPts val="3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marR="0" lvl="0" indent="-342900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CA" sz="2000" dirty="0">
                <a:effectLst/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It is a regulation that </a:t>
            </a:r>
            <a:r>
              <a:rPr lang="en-US" sz="2000" dirty="0">
                <a:effectLst/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makes it illegal to trade at a price </a:t>
            </a:r>
            <a:r>
              <a:rPr lang="en-US" sz="2000" b="1" u="sng" dirty="0">
                <a:solidFill>
                  <a:srgbClr val="0070C0"/>
                </a:solidFill>
                <a:effectLst/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lower than</a:t>
            </a:r>
            <a:r>
              <a:rPr lang="en-US" sz="2000" b="1" dirty="0">
                <a:solidFill>
                  <a:srgbClr val="0070C0"/>
                </a:solidFill>
                <a:effectLst/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>
                <a:effectLst/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a specified level.is a regulation that </a:t>
            </a: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  <a:p>
            <a:pPr marL="342900" marR="0" lvl="0" indent="-34290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000" dirty="0">
                <a:effectLst/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When a price floor is applied to </a:t>
            </a:r>
            <a:r>
              <a:rPr lang="en-US" sz="2000" b="1" dirty="0">
                <a:effectLst/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labor markets</a:t>
            </a:r>
            <a:r>
              <a:rPr lang="en-US" sz="2000" dirty="0">
                <a:effectLst/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, it is called a </a:t>
            </a:r>
            <a:r>
              <a:rPr lang="en-US" sz="2000" b="1" dirty="0">
                <a:effectLst/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minimum wage.</a:t>
            </a: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  <a:p>
            <a:pPr marL="342900" marR="0" lvl="0" indent="-34290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000" dirty="0">
                <a:effectLst/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If the minimum wage is set </a:t>
            </a:r>
            <a:r>
              <a:rPr lang="en-CA" sz="2000" b="1" u="sng" dirty="0">
                <a:effectLst/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below</a:t>
            </a:r>
            <a:r>
              <a:rPr lang="en-US" sz="2000" dirty="0">
                <a:effectLst/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 the equilibrium wage rate, </a:t>
            </a:r>
            <a:r>
              <a:rPr lang="en-CA" sz="2000" b="1" u="sng" dirty="0">
                <a:effectLst/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it has no effect</a:t>
            </a:r>
            <a:r>
              <a:rPr lang="en-US" sz="2000" dirty="0">
                <a:effectLst/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. The market works as if there were no minimum wage.</a:t>
            </a:r>
            <a:endParaRPr lang="en-US" sz="2000" dirty="0">
              <a:latin typeface="Alexandria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1" indent="-34290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000" dirty="0">
                <a:effectLst/>
                <a:latin typeface="Alexandria"/>
                <a:ea typeface="Calibri" panose="020F0502020204030204" pitchFamily="34" charset="0"/>
              </a:rPr>
              <a:t>If the minimum wage is set </a:t>
            </a:r>
            <a:r>
              <a:rPr lang="en-CA" sz="2000" b="1" u="sng" dirty="0">
                <a:effectLst/>
                <a:latin typeface="Alexandria"/>
                <a:ea typeface="Calibri" panose="020F0502020204030204" pitchFamily="34" charset="0"/>
              </a:rPr>
              <a:t>above</a:t>
            </a:r>
            <a:r>
              <a:rPr lang="en-US" sz="2000" dirty="0">
                <a:effectLst/>
                <a:latin typeface="Alexandria"/>
                <a:ea typeface="Calibri" panose="020F0502020204030204" pitchFamily="34" charset="0"/>
              </a:rPr>
              <a:t> the equilibrium wage rate, it </a:t>
            </a:r>
            <a:r>
              <a:rPr lang="en-CA" sz="2000" dirty="0">
                <a:effectLst/>
                <a:latin typeface="Alexandria"/>
                <a:ea typeface="Calibri" panose="020F0502020204030204" pitchFamily="34" charset="0"/>
              </a:rPr>
              <a:t>it leads to a </a:t>
            </a:r>
            <a:r>
              <a:rPr lang="en-CA" sz="2000" b="1" u="sng" dirty="0">
                <a:effectLst/>
                <a:latin typeface="Alexandria"/>
                <a:ea typeface="Calibri" panose="020F0502020204030204" pitchFamily="34" charset="0"/>
              </a:rPr>
              <a:t>surplus</a:t>
            </a: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774096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60713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2) Price Floor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32BEBEE-8394-147A-E71E-5726CD6C1E0C}"/>
              </a:ext>
            </a:extLst>
          </p:cNvPr>
          <p:cNvSpPr txBox="1"/>
          <p:nvPr/>
        </p:nvSpPr>
        <p:spPr>
          <a:xfrm>
            <a:off x="1055577" y="1180181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83CAA3D-3E88-C3CB-1A51-264A52403A03}"/>
              </a:ext>
            </a:extLst>
          </p:cNvPr>
          <p:cNvSpPr txBox="1"/>
          <p:nvPr/>
        </p:nvSpPr>
        <p:spPr>
          <a:xfrm>
            <a:off x="1216394" y="1450510"/>
            <a:ext cx="8191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06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CBDCADC9-4414-2499-78E1-1B07B30546B7}"/>
              </a:ext>
            </a:extLst>
          </p:cNvPr>
          <p:cNvSpPr>
            <a:spLocks noGrp="1" noChangeArrowheads="1"/>
          </p:cNvSpPr>
          <p:nvPr/>
        </p:nvSpPr>
        <p:spPr bwMode="auto">
          <a:xfrm>
            <a:off x="617280" y="1979492"/>
            <a:ext cx="6703216" cy="36185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lnSpc>
                <a:spcPct val="105000"/>
              </a:lnSpc>
              <a:spcBef>
                <a:spcPts val="1200"/>
              </a:spcBef>
              <a:spcAft>
                <a:spcPct val="0"/>
              </a:spcAft>
              <a:buClr>
                <a:srgbClr val="A3C167"/>
              </a:buClr>
              <a:buFont typeface="Wingdings" charset="2"/>
              <a:buChar char="§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lnSpc>
                <a:spcPct val="105000"/>
              </a:lnSpc>
              <a:spcBef>
                <a:spcPts val="300"/>
              </a:spcBef>
              <a:spcAft>
                <a:spcPct val="0"/>
              </a:spcAft>
              <a:buClr>
                <a:srgbClr val="CC9900"/>
              </a:buClr>
              <a:buFont typeface="Wingdings" charset="2"/>
              <a:buChar char="§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lnSpc>
                <a:spcPct val="105000"/>
              </a:lnSpc>
              <a:spcBef>
                <a:spcPts val="300"/>
              </a:spcBef>
              <a:spcAft>
                <a:spcPct val="0"/>
              </a:spcAft>
              <a:buClr>
                <a:srgbClr val="B3A2C7"/>
              </a:buClr>
              <a:buFont typeface="Wingdings" charset="2"/>
              <a:buChar char="§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lnSpc>
                <a:spcPct val="105000"/>
              </a:lnSpc>
              <a:spcBef>
                <a:spcPts val="300"/>
              </a:spcBef>
              <a:spcAft>
                <a:spcPct val="0"/>
              </a:spcAft>
              <a:buFont typeface="Arial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lnSpc>
                <a:spcPct val="105000"/>
              </a:lnSpc>
              <a:spcBef>
                <a:spcPts val="3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indent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CA" sz="2000" b="1" dirty="0">
                <a:effectLst/>
                <a:latin typeface="Alexandria"/>
                <a:ea typeface="Calibri" panose="020F0502020204030204" pitchFamily="34" charset="0"/>
              </a:rPr>
              <a:t>It leads to </a:t>
            </a:r>
            <a:r>
              <a:rPr lang="en-CA" sz="2000" b="1" u="sng" dirty="0">
                <a:solidFill>
                  <a:srgbClr val="0070C0"/>
                </a:solidFill>
                <a:effectLst/>
                <a:latin typeface="Alexandria"/>
                <a:ea typeface="Calibri" panose="020F0502020204030204" pitchFamily="34" charset="0"/>
              </a:rPr>
              <a:t>an Unemployment </a:t>
            </a:r>
            <a:r>
              <a:rPr lang="en-US" sz="2000" b="1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as it is set </a:t>
            </a:r>
            <a:r>
              <a:rPr lang="en-US" sz="2000" b="1" u="sng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above</a:t>
            </a:r>
            <a:r>
              <a:rPr lang="en-US" sz="2000" b="1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 the equilibrium wage rate.</a:t>
            </a:r>
            <a:endParaRPr lang="en-US" sz="2000" b="1" dirty="0">
              <a:effectLst/>
              <a:latin typeface="Alexandria"/>
              <a:ea typeface="Times New Roman" panose="02020603050405020304" pitchFamily="18" charset="0"/>
            </a:endParaRPr>
          </a:p>
          <a:p>
            <a:pPr marL="342900" marR="0" lvl="0" indent="-342900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There is </a:t>
            </a:r>
            <a:r>
              <a:rPr lang="en-US" sz="2000" b="1" u="sng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a surplus</a:t>
            </a:r>
            <a:r>
              <a:rPr lang="en-US" sz="2000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of labor (the quantity of labor supplied by workers &gt; the quantity demanded by employers)</a:t>
            </a:r>
            <a:endParaRPr lang="en-US" sz="2000" dirty="0">
              <a:latin typeface="Alexandria"/>
              <a:ea typeface="Times New Roman" panose="02020603050405020304" pitchFamily="18" charset="0"/>
            </a:endParaRPr>
          </a:p>
          <a:p>
            <a:pPr marL="342900" marR="0" lvl="0" indent="-342900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000" b="1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Because</a:t>
            </a: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 the quantity of labor hired at the minimum wage &lt; the quantity that would be hired in an unregulated labor market.</a:t>
            </a:r>
            <a:endParaRPr lang="en-US" sz="2000" dirty="0">
              <a:latin typeface="Alexandria"/>
              <a:ea typeface="Times New Roman" panose="02020603050405020304" pitchFamily="18" charset="0"/>
            </a:endParaRPr>
          </a:p>
          <a:p>
            <a:pPr marL="342900" marR="0" lvl="0" indent="-342900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the legal wage rate cannot eliminate the surplus, the minimum wage creates unemployment</a:t>
            </a: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  <a:p>
            <a:pPr marL="0" marR="0" lvl="0" indent="0" rtl="0">
              <a:spcBef>
                <a:spcPts val="0"/>
              </a:spcBef>
              <a:spcAft>
                <a:spcPts val="0"/>
              </a:spcAft>
              <a:buNone/>
            </a:pP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</p:txBody>
      </p:sp>
      <p:pic>
        <p:nvPicPr>
          <p:cNvPr id="10" name="Picture 9" descr="Fig06">
            <a:extLst>
              <a:ext uri="{FF2B5EF4-FFF2-40B4-BE49-F238E27FC236}">
                <a16:creationId xmlns:a16="http://schemas.microsoft.com/office/drawing/2014/main" id="{3AB61F5A-53C4-D6EA-0CF3-8853F85BFAA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04003" y="2262198"/>
            <a:ext cx="4125972" cy="3455662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6660227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60713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2) Price Floor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32BEBEE-8394-147A-E71E-5726CD6C1E0C}"/>
              </a:ext>
            </a:extLst>
          </p:cNvPr>
          <p:cNvSpPr txBox="1"/>
          <p:nvPr/>
        </p:nvSpPr>
        <p:spPr>
          <a:xfrm>
            <a:off x="1055577" y="1180181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83CAA3D-3E88-C3CB-1A51-264A52403A03}"/>
              </a:ext>
            </a:extLst>
          </p:cNvPr>
          <p:cNvSpPr txBox="1"/>
          <p:nvPr/>
        </p:nvSpPr>
        <p:spPr>
          <a:xfrm>
            <a:off x="1216394" y="1450510"/>
            <a:ext cx="8191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06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6C7B304E-5F62-D879-B57C-8F81869A9D9A}"/>
              </a:ext>
            </a:extLst>
          </p:cNvPr>
          <p:cNvSpPr>
            <a:spLocks noGrp="1" noChangeArrowheads="1"/>
          </p:cNvSpPr>
          <p:nvPr/>
        </p:nvSpPr>
        <p:spPr bwMode="auto">
          <a:xfrm>
            <a:off x="617280" y="2155119"/>
            <a:ext cx="6334797" cy="35709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lnSpc>
                <a:spcPct val="105000"/>
              </a:lnSpc>
              <a:spcBef>
                <a:spcPts val="1200"/>
              </a:spcBef>
              <a:spcAft>
                <a:spcPct val="0"/>
              </a:spcAft>
              <a:buClr>
                <a:srgbClr val="A3C167"/>
              </a:buClr>
              <a:buFont typeface="Wingdings" charset="2"/>
              <a:buChar char="§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lnSpc>
                <a:spcPct val="105000"/>
              </a:lnSpc>
              <a:spcBef>
                <a:spcPts val="300"/>
              </a:spcBef>
              <a:spcAft>
                <a:spcPct val="0"/>
              </a:spcAft>
              <a:buClr>
                <a:srgbClr val="CC9900"/>
              </a:buClr>
              <a:buFont typeface="Wingdings" charset="2"/>
              <a:buChar char="§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lnSpc>
                <a:spcPct val="105000"/>
              </a:lnSpc>
              <a:spcBef>
                <a:spcPts val="300"/>
              </a:spcBef>
              <a:spcAft>
                <a:spcPct val="0"/>
              </a:spcAft>
              <a:buClr>
                <a:srgbClr val="B3A2C7"/>
              </a:buClr>
              <a:buFont typeface="Wingdings" charset="2"/>
              <a:buChar char="§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lnSpc>
                <a:spcPct val="105000"/>
              </a:lnSpc>
              <a:spcBef>
                <a:spcPts val="300"/>
              </a:spcBef>
              <a:spcAft>
                <a:spcPct val="0"/>
              </a:spcAft>
              <a:buFont typeface="Arial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lnSpc>
                <a:spcPct val="105000"/>
              </a:lnSpc>
              <a:spcBef>
                <a:spcPts val="3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 u="sng" dirty="0">
                <a:solidFill>
                  <a:srgbClr val="0070C0"/>
                </a:solidFill>
                <a:latin typeface="Alexandria"/>
                <a:cs typeface="Times New Roman" panose="02020603050405020304" pitchFamily="18" charset="0"/>
              </a:rPr>
              <a:t>A </a:t>
            </a:r>
            <a:r>
              <a:rPr lang="en-CA" sz="2000" b="1" u="sng" dirty="0">
                <a:solidFill>
                  <a:srgbClr val="0070C0"/>
                </a:solidFill>
                <a:latin typeface="Alexandria"/>
                <a:cs typeface="Times New Roman" panose="02020603050405020304" pitchFamily="18" charset="0"/>
              </a:rPr>
              <a:t> minimum wage </a:t>
            </a:r>
            <a:r>
              <a:rPr lang="en-US" sz="2000" b="1" u="sng" dirty="0">
                <a:solidFill>
                  <a:srgbClr val="0070C0"/>
                </a:solidFill>
                <a:latin typeface="Alexandria"/>
                <a:cs typeface="Times New Roman" panose="02020603050405020304" pitchFamily="18" charset="0"/>
              </a:rPr>
              <a:t>set above the equilibrium wage rate leads to an inefficient outcome:</a:t>
            </a: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endParaRPr lang="en-US" sz="2000" dirty="0">
              <a:effectLst/>
              <a:latin typeface="Alexandria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spcBef>
                <a:spcPts val="0"/>
              </a:spcBef>
              <a:spcAft>
                <a:spcPts val="0"/>
              </a:spcAft>
            </a:pP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s </a:t>
            </a:r>
            <a:r>
              <a:rPr lang="en-US" sz="2000" dirty="0"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 minimum wage set above the equilibrium wage </a:t>
            </a:r>
            <a:r>
              <a:rPr lang="en-US" sz="2000" b="1" u="sng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decreases the quantity of labor employed</a:t>
            </a: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  <a:p>
            <a:pPr lvl="1" indent="-342900"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The quantity of labor employed is less than the efficient quantity (20 &lt; 21)</a:t>
            </a: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endParaRPr lang="en-US" sz="2000" dirty="0">
              <a:effectLst/>
              <a:latin typeface="Alexandria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2000" b="1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A </a:t>
            </a:r>
            <a:r>
              <a:rPr lang="en-US" sz="2000" b="1" u="sng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deadweight loss arises.</a:t>
            </a:r>
            <a:endParaRPr lang="en-US" sz="2000" u="sng" dirty="0">
              <a:effectLst/>
              <a:latin typeface="Alexandria"/>
              <a:ea typeface="Times New Roman" panose="02020603050405020304" pitchFamily="18" charset="0"/>
            </a:endParaRPr>
          </a:p>
          <a:p>
            <a:pPr lvl="1" indent="-342900"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The potential loss from increased job search decreases both workers’ surplus and firms’ surplus.</a:t>
            </a: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  <a:p>
            <a:pPr lvl="1" indent="-342900"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The full loss is the sum of the red and gray areas.</a:t>
            </a: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  <a:p>
            <a:pPr marL="0" indent="0">
              <a:spcBef>
                <a:spcPts val="0"/>
              </a:spcBef>
              <a:spcAft>
                <a:spcPts val="0"/>
              </a:spcAft>
              <a:buNone/>
            </a:pP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endParaRPr lang="en-US" sz="2000" u="sng" dirty="0">
              <a:solidFill>
                <a:srgbClr val="0070C0"/>
              </a:solidFill>
              <a:effectLst/>
              <a:latin typeface="Alexandria"/>
              <a:ea typeface="Times New Roman" panose="02020603050405020304" pitchFamily="18" charset="0"/>
            </a:endParaRPr>
          </a:p>
          <a:p>
            <a:pPr marL="0" marR="0" lvl="0" indent="0" rtl="0">
              <a:spcBef>
                <a:spcPts val="0"/>
              </a:spcBef>
              <a:spcAft>
                <a:spcPts val="0"/>
              </a:spcAft>
              <a:buNone/>
            </a:pP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</p:txBody>
      </p:sp>
      <p:pic>
        <p:nvPicPr>
          <p:cNvPr id="11" name="Picture 10" descr="Fig06">
            <a:extLst>
              <a:ext uri="{FF2B5EF4-FFF2-40B4-BE49-F238E27FC236}">
                <a16:creationId xmlns:a16="http://schemas.microsoft.com/office/drawing/2014/main" id="{7A345C6B-3868-A2F3-71FB-31C83F15049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42288" y="2038481"/>
            <a:ext cx="4378816" cy="413180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7617883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60713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2) Price Floor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32BEBEE-8394-147A-E71E-5726CD6C1E0C}"/>
              </a:ext>
            </a:extLst>
          </p:cNvPr>
          <p:cNvSpPr txBox="1"/>
          <p:nvPr/>
        </p:nvSpPr>
        <p:spPr>
          <a:xfrm>
            <a:off x="1055577" y="1180181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83CAA3D-3E88-C3CB-1A51-264A52403A03}"/>
              </a:ext>
            </a:extLst>
          </p:cNvPr>
          <p:cNvSpPr txBox="1"/>
          <p:nvPr/>
        </p:nvSpPr>
        <p:spPr>
          <a:xfrm>
            <a:off x="1216394" y="1450510"/>
            <a:ext cx="8191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06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2B42F90C-A08C-B144-A01E-14339CFD1C76}"/>
              </a:ext>
            </a:extLst>
          </p:cNvPr>
          <p:cNvSpPr>
            <a:spLocks noGrp="1" noChangeArrowheads="1"/>
          </p:cNvSpPr>
          <p:nvPr/>
        </p:nvSpPr>
        <p:spPr bwMode="auto">
          <a:xfrm>
            <a:off x="1216394" y="2635823"/>
            <a:ext cx="9356356" cy="161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lnSpc>
                <a:spcPct val="105000"/>
              </a:lnSpc>
              <a:spcBef>
                <a:spcPts val="1200"/>
              </a:spcBef>
              <a:spcAft>
                <a:spcPct val="0"/>
              </a:spcAft>
              <a:buClr>
                <a:srgbClr val="A3C167"/>
              </a:buClr>
              <a:buFont typeface="Wingdings" charset="2"/>
              <a:buChar char="§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lnSpc>
                <a:spcPct val="105000"/>
              </a:lnSpc>
              <a:spcBef>
                <a:spcPts val="300"/>
              </a:spcBef>
              <a:spcAft>
                <a:spcPct val="0"/>
              </a:spcAft>
              <a:buClr>
                <a:srgbClr val="CC9900"/>
              </a:buClr>
              <a:buFont typeface="Wingdings" charset="2"/>
              <a:buChar char="§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lnSpc>
                <a:spcPct val="105000"/>
              </a:lnSpc>
              <a:spcBef>
                <a:spcPts val="300"/>
              </a:spcBef>
              <a:spcAft>
                <a:spcPct val="0"/>
              </a:spcAft>
              <a:buClr>
                <a:srgbClr val="B3A2C7"/>
              </a:buClr>
              <a:buFont typeface="Wingdings" charset="2"/>
              <a:buChar char="§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lnSpc>
                <a:spcPct val="105000"/>
              </a:lnSpc>
              <a:spcBef>
                <a:spcPts val="300"/>
              </a:spcBef>
              <a:spcAft>
                <a:spcPct val="0"/>
              </a:spcAft>
              <a:buFont typeface="Arial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lnSpc>
                <a:spcPct val="105000"/>
              </a:lnSpc>
              <a:spcBef>
                <a:spcPts val="3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CA" sz="2000" b="1" dirty="0">
                <a:solidFill>
                  <a:srgbClr val="0070C0"/>
                </a:solidFill>
                <a:latin typeface="Alexandria"/>
                <a:ea typeface="Calibri" panose="020F0502020204030204" pitchFamily="34" charset="0"/>
              </a:rPr>
              <a:t>T</a:t>
            </a:r>
            <a:r>
              <a:rPr lang="en-CA" sz="2000" b="1" dirty="0">
                <a:solidFill>
                  <a:srgbClr val="0070C0"/>
                </a:solidFill>
                <a:effectLst/>
                <a:latin typeface="Alexandria"/>
                <a:ea typeface="Calibri" panose="020F0502020204030204" pitchFamily="34" charset="0"/>
              </a:rPr>
              <a:t>he Minimum Wage is Unfair</a:t>
            </a:r>
            <a:r>
              <a:rPr lang="en-CA" sz="2000" b="1" dirty="0">
                <a:effectLst/>
                <a:latin typeface="Alexandria"/>
                <a:ea typeface="Calibri" panose="020F0502020204030204" pitchFamily="34" charset="0"/>
              </a:rPr>
              <a:t>, because; </a:t>
            </a: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</a:rPr>
              <a:t>Most economists believe that minimum wage laws </a:t>
            </a:r>
            <a:r>
              <a:rPr lang="en-US" sz="2000" b="1" u="sng" dirty="0">
                <a:effectLst/>
                <a:latin typeface="Alexandria"/>
                <a:ea typeface="Times New Roman" panose="02020603050405020304" pitchFamily="18" charset="0"/>
              </a:rPr>
              <a:t>increase the unemployment rate of low-skilled younger workers</a:t>
            </a:r>
            <a:endParaRPr lang="en-CA" sz="2000" b="1" dirty="0">
              <a:solidFill>
                <a:srgbClr val="FF0000"/>
              </a:solidFill>
              <a:effectLst/>
              <a:latin typeface="Alexandria"/>
              <a:ea typeface="Calibri" panose="020F0502020204030204" pitchFamily="34" charset="0"/>
            </a:endParaRPr>
          </a:p>
          <a:p>
            <a:pPr marL="0" marR="0" lvl="0" indent="0" rtl="0">
              <a:spcBef>
                <a:spcPts val="0"/>
              </a:spcBef>
              <a:spcAft>
                <a:spcPts val="0"/>
              </a:spcAft>
              <a:buNone/>
            </a:pP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886563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Think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518D83ED-4A10-A565-54B2-79917DE2E2BC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7145" t="27099" r="66585" b="34317"/>
          <a:stretch/>
        </p:blipFill>
        <p:spPr>
          <a:xfrm>
            <a:off x="10001406" y="4410745"/>
            <a:ext cx="1142638" cy="1523519"/>
          </a:xfrm>
          <a:prstGeom prst="rect">
            <a:avLst/>
          </a:prstGeom>
        </p:spPr>
      </p:pic>
      <p:sp>
        <p:nvSpPr>
          <p:cNvPr id="2" name="Content Placeholder 2">
            <a:extLst>
              <a:ext uri="{FF2B5EF4-FFF2-40B4-BE49-F238E27FC236}">
                <a16:creationId xmlns:a16="http://schemas.microsoft.com/office/drawing/2014/main" id="{9470CDB6-7190-0B9D-A406-633E21E50514}"/>
              </a:ext>
            </a:extLst>
          </p:cNvPr>
          <p:cNvSpPr txBox="1">
            <a:spLocks/>
          </p:cNvSpPr>
          <p:nvPr/>
        </p:nvSpPr>
        <p:spPr>
          <a:xfrm>
            <a:off x="762000" y="2177831"/>
            <a:ext cx="11035378" cy="3646207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</a:rPr>
              <a:t>If policy makers believe that the equilibrium wage rate is too low, policy makers can raise wages by legislating a minimum wage, that is, a wage</a:t>
            </a:r>
            <a:endParaRPr lang="en-US" sz="2000" dirty="0">
              <a:solidFill>
                <a:srgbClr val="0070C0"/>
              </a:solidFill>
              <a:effectLst/>
              <a:latin typeface="Alexandria"/>
              <a:ea typeface="Times New Roman" panose="0202060305040502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A) ceiling above the equilibrium wage.</a:t>
            </a: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B) ceiling below the equilibrium wage.</a:t>
            </a: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 u="sng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C) floor above the equilibrium wage.</a:t>
            </a:r>
            <a:endParaRPr lang="en-US" sz="2000" b="1" dirty="0">
              <a:solidFill>
                <a:srgbClr val="000000"/>
              </a:solidFill>
              <a:effectLst/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D) floor below the equilibrium wage.</a:t>
            </a:r>
          </a:p>
          <a:p>
            <a:pPr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 i="1" dirty="0">
                <a:solidFill>
                  <a:srgbClr val="FF0000"/>
                </a:solidFill>
                <a:effectLst/>
                <a:latin typeface="Alexandria"/>
                <a:ea typeface="Times New Roman" panose="02020603050405020304" pitchFamily="18" charset="0"/>
              </a:rPr>
              <a:t> </a:t>
            </a: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</a:rPr>
              <a:t>A minimum wage set above the equilibrium wage rate is a price</a:t>
            </a:r>
            <a:endParaRPr lang="en-US" sz="2000" dirty="0">
              <a:solidFill>
                <a:srgbClr val="0070C0"/>
              </a:solidFill>
              <a:effectLst/>
              <a:latin typeface="Alexandria"/>
              <a:ea typeface="Times New Roman" panose="0202060305040502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A) ceiling that results in a shortage of low-skilled labor.</a:t>
            </a: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B) ceiling that results in a surplus of low-skilled labor.</a:t>
            </a: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C) floor that results in a shortage of low-skilled labor.</a:t>
            </a: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 u="sng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D) floor that results in a surplus of low-skilled labor.</a:t>
            </a: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endParaRPr lang="en-US" sz="2000" dirty="0">
              <a:solidFill>
                <a:srgbClr val="000000"/>
              </a:solidFill>
              <a:effectLst/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indent="0">
              <a:spcBef>
                <a:spcPts val="0"/>
              </a:spcBef>
              <a:buNone/>
            </a:pPr>
            <a:endParaRPr lang="en-US" sz="2000" dirty="0">
              <a:solidFill>
                <a:srgbClr val="000000"/>
              </a:solidFill>
              <a:effectLst/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12153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Think</a:t>
            </a:r>
          </a:p>
        </p:txBody>
      </p:sp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92911246-E3F5-F538-DB6B-A497243869A7}"/>
              </a:ext>
            </a:extLst>
          </p:cNvPr>
          <p:cNvSpPr txBox="1">
            <a:spLocks/>
          </p:cNvSpPr>
          <p:nvPr/>
        </p:nvSpPr>
        <p:spPr>
          <a:xfrm>
            <a:off x="762000" y="2101396"/>
            <a:ext cx="7472928" cy="4042273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</a:rPr>
              <a:t>When a minimum wage is set above the equilibrium wage rate, ________.</a:t>
            </a:r>
            <a:endParaRPr lang="en-US" sz="2000" dirty="0">
              <a:solidFill>
                <a:srgbClr val="0070C0"/>
              </a:solidFill>
              <a:effectLst/>
              <a:latin typeface="Alexandria"/>
              <a:ea typeface="Times New Roman" panose="0202060305040502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A) the supply of low-skilled workers decreases, and the supply curve shifts rightward</a:t>
            </a: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 u="sng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B) unemployment increases</a:t>
            </a:r>
            <a:endParaRPr lang="en-US" sz="2000" b="1" dirty="0">
              <a:solidFill>
                <a:srgbClr val="000000"/>
              </a:solidFill>
              <a:effectLst/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C) search activity decreases</a:t>
            </a: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D) the supply of low-skilled workers increases, and the supply curve shifts leftward</a:t>
            </a: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</a:rPr>
              <a:t>In the figure, a minimum wage of ________ would result in employment of ________.</a:t>
            </a:r>
            <a:endParaRPr lang="en-US" sz="2000" dirty="0">
              <a:solidFill>
                <a:srgbClr val="0070C0"/>
              </a:solidFill>
              <a:effectLst/>
              <a:latin typeface="Alexandria"/>
              <a:ea typeface="Times New Roman" panose="0202060305040502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A) </a:t>
            </a:r>
            <a:r>
              <a:rPr lang="en-US" sz="2000" i="1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W</a:t>
            </a:r>
            <a:r>
              <a:rPr lang="en-US" sz="2000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2; </a:t>
            </a:r>
            <a:r>
              <a:rPr lang="en-US" sz="2000" i="1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L</a:t>
            </a:r>
            <a:r>
              <a:rPr lang="en-US" sz="2000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1 </a:t>
            </a: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B) </a:t>
            </a:r>
            <a:r>
              <a:rPr lang="en-US" sz="2000" i="1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W</a:t>
            </a:r>
            <a:r>
              <a:rPr lang="en-US" sz="2000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2; </a:t>
            </a:r>
            <a:r>
              <a:rPr lang="en-US" sz="2000" i="1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L</a:t>
            </a:r>
            <a:r>
              <a:rPr lang="en-US" sz="2000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2 </a:t>
            </a: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C) </a:t>
            </a:r>
            <a:r>
              <a:rPr lang="en-US" sz="2000" i="1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W</a:t>
            </a:r>
            <a:r>
              <a:rPr lang="en-US" sz="2000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1; </a:t>
            </a:r>
            <a:r>
              <a:rPr lang="en-US" sz="2000" i="1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L</a:t>
            </a:r>
            <a:r>
              <a:rPr lang="en-US" sz="2000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1</a:t>
            </a: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 u="sng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D) </a:t>
            </a:r>
            <a:r>
              <a:rPr lang="en-US" sz="2000" b="1" i="1" u="sng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W</a:t>
            </a:r>
            <a:r>
              <a:rPr lang="en-US" sz="2000" b="1" u="sng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1; </a:t>
            </a:r>
            <a:r>
              <a:rPr lang="en-US" sz="2000" b="1" i="1" u="sng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L</a:t>
            </a:r>
            <a:r>
              <a:rPr lang="en-US" sz="2000" b="1" u="sng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2</a:t>
            </a: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endParaRPr lang="en-US" sz="2000" dirty="0">
              <a:solidFill>
                <a:srgbClr val="000000"/>
              </a:solidFill>
              <a:effectLst/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endParaRPr lang="en-US" sz="2000" dirty="0">
              <a:solidFill>
                <a:srgbClr val="000000"/>
              </a:solidFill>
              <a:effectLst/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indent="0">
              <a:spcBef>
                <a:spcPts val="0"/>
              </a:spcBef>
              <a:buNone/>
            </a:pPr>
            <a:endParaRPr lang="en-US" sz="2000" dirty="0">
              <a:solidFill>
                <a:srgbClr val="000000"/>
              </a:solidFill>
              <a:effectLst/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47E9314B-4D64-1841-4EFC-1902CF9ECE25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36928" y="2092134"/>
            <a:ext cx="2978747" cy="3551793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7369885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60713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792048" y="654225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Think</a:t>
            </a:r>
          </a:p>
        </p:txBody>
      </p:sp>
      <p:sp>
        <p:nvSpPr>
          <p:cNvPr id="2" name="Content Placeholder 2">
            <a:extLst>
              <a:ext uri="{FF2B5EF4-FFF2-40B4-BE49-F238E27FC236}">
                <a16:creationId xmlns:a16="http://schemas.microsoft.com/office/drawing/2014/main" id="{B4A7DC7E-4879-3E57-5041-0E288AD24CB1}"/>
              </a:ext>
            </a:extLst>
          </p:cNvPr>
          <p:cNvSpPr txBox="1">
            <a:spLocks/>
          </p:cNvSpPr>
          <p:nvPr/>
        </p:nvSpPr>
        <p:spPr>
          <a:xfrm>
            <a:off x="762000" y="1820225"/>
            <a:ext cx="6924269" cy="3865655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</a:rPr>
              <a:t>In the table, what is the equilibrium wage rate in an unregulated market?</a:t>
            </a:r>
            <a:endParaRPr lang="en-US" sz="2000" dirty="0">
              <a:solidFill>
                <a:srgbClr val="0070C0"/>
              </a:solidFill>
              <a:effectLst/>
              <a:latin typeface="Alexandria"/>
              <a:ea typeface="Times New Roman" panose="0202060305040502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A) $8.00 per hour</a:t>
            </a: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B) $9.00 per hour</a:t>
            </a: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 u="sng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C) $10.00 per hour</a:t>
            </a:r>
            <a:endParaRPr lang="en-US" sz="2000" b="1" dirty="0">
              <a:solidFill>
                <a:srgbClr val="000000"/>
              </a:solidFill>
              <a:effectLst/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D) $11.00 per hour</a:t>
            </a: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 </a:t>
            </a: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</a:rPr>
              <a:t>In the table, what is the level of unemployment (in millions of workers) if the minimum wage is set at $8 per hour?</a:t>
            </a:r>
            <a:endParaRPr lang="en-US" sz="2000" dirty="0">
              <a:solidFill>
                <a:srgbClr val="0070C0"/>
              </a:solidFill>
              <a:effectLst/>
              <a:latin typeface="Alexandria"/>
              <a:ea typeface="Times New Roman" panose="0202060305040502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 u="sng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A) 0.</a:t>
            </a:r>
            <a:endParaRPr lang="en-US" sz="2000" b="1" dirty="0">
              <a:solidFill>
                <a:srgbClr val="000000"/>
              </a:solidFill>
              <a:effectLst/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B) 1.</a:t>
            </a: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C) 3.</a:t>
            </a: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D) 4.</a:t>
            </a:r>
          </a:p>
          <a:p>
            <a:pPr marL="0" marR="0" lvl="0" indent="0" algn="just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i="1" dirty="0">
                <a:solidFill>
                  <a:srgbClr val="0070C0"/>
                </a:solidFill>
                <a:effectLst/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Because If the minimum wage is set </a:t>
            </a:r>
            <a:r>
              <a:rPr lang="en-CA" sz="2000" i="1" u="sng" dirty="0">
                <a:solidFill>
                  <a:srgbClr val="0070C0"/>
                </a:solidFill>
                <a:effectLst/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below</a:t>
            </a:r>
            <a:r>
              <a:rPr lang="en-US" sz="2000" i="1" dirty="0">
                <a:solidFill>
                  <a:srgbClr val="0070C0"/>
                </a:solidFill>
                <a:effectLst/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 the equilibrium wage rate, </a:t>
            </a:r>
            <a:r>
              <a:rPr lang="en-CA" sz="2000" i="1" u="sng" dirty="0">
                <a:solidFill>
                  <a:srgbClr val="0070C0"/>
                </a:solidFill>
                <a:effectLst/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it has no effect</a:t>
            </a:r>
            <a:r>
              <a:rPr lang="en-US" sz="2000" i="1" dirty="0">
                <a:solidFill>
                  <a:srgbClr val="0070C0"/>
                </a:solidFill>
                <a:effectLst/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. The market works as if there were no minimum wage.</a:t>
            </a:r>
            <a:endParaRPr lang="en-US" sz="2000" i="1" dirty="0">
              <a:solidFill>
                <a:srgbClr val="0070C0"/>
              </a:solidFill>
              <a:effectLst/>
              <a:latin typeface="Alexandria"/>
              <a:ea typeface="Times New Roman" panose="02020603050405020304" pitchFamily="18" charset="0"/>
            </a:endParaRPr>
          </a:p>
          <a:p>
            <a:pPr marL="0" indent="0">
              <a:spcBef>
                <a:spcPts val="0"/>
              </a:spcBef>
              <a:buNone/>
            </a:pPr>
            <a:endParaRPr lang="en-US" sz="2000" dirty="0">
              <a:solidFill>
                <a:srgbClr val="000000"/>
              </a:solidFill>
              <a:effectLst/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84086859-0E57-F006-C6E4-C3225EB41406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41413" t="26459" r="34891" b="50051"/>
          <a:stretch/>
        </p:blipFill>
        <p:spPr>
          <a:xfrm>
            <a:off x="7505961" y="1934607"/>
            <a:ext cx="3743731" cy="34107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43325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CONTROLS ON PRICES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32BEBEE-8394-147A-E71E-5726CD6C1E0C}"/>
              </a:ext>
            </a:extLst>
          </p:cNvPr>
          <p:cNvSpPr txBox="1"/>
          <p:nvPr/>
        </p:nvSpPr>
        <p:spPr>
          <a:xfrm>
            <a:off x="1055577" y="1180181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83CAA3D-3E88-C3CB-1A51-264A52403A03}"/>
              </a:ext>
            </a:extLst>
          </p:cNvPr>
          <p:cNvSpPr txBox="1"/>
          <p:nvPr/>
        </p:nvSpPr>
        <p:spPr>
          <a:xfrm>
            <a:off x="1216394" y="1450510"/>
            <a:ext cx="8191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06</a:t>
            </a:r>
          </a:p>
        </p:txBody>
      </p:sp>
      <p:sp>
        <p:nvSpPr>
          <p:cNvPr id="9" name="Rectangle: Rounded Corners 8">
            <a:extLst>
              <a:ext uri="{FF2B5EF4-FFF2-40B4-BE49-F238E27FC236}">
                <a16:creationId xmlns:a16="http://schemas.microsoft.com/office/drawing/2014/main" id="{53112EE7-DBB3-1F95-4CAD-54EB23D8BC75}"/>
              </a:ext>
            </a:extLst>
          </p:cNvPr>
          <p:cNvSpPr/>
          <p:nvPr/>
        </p:nvSpPr>
        <p:spPr>
          <a:xfrm>
            <a:off x="2905545" y="2331773"/>
            <a:ext cx="6359080" cy="3179540"/>
          </a:xfrm>
          <a:prstGeom prst="roundRect">
            <a:avLst>
              <a:gd name="adj" fmla="val 10000"/>
            </a:avLst>
          </a:prstGeom>
          <a:solidFill>
            <a:srgbClr val="FFFFFF"/>
          </a:solidFill>
          <a:scene3d>
            <a:camera prst="orthographicFront"/>
            <a:lightRig rig="chilly" dir="t"/>
          </a:scene3d>
          <a:sp3d prstMaterial="translucentPowder">
            <a:bevelT w="127000" h="25400" prst="softRound"/>
          </a:sp3d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3">
              <a:hueOff val="0"/>
              <a:satOff val="0"/>
              <a:lumOff val="0"/>
              <a:alphaOff val="0"/>
            </a:schemeClr>
          </a:fillRef>
          <a:effectRef idx="0">
            <a:schemeClr val="accent3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/>
          <a:lstStyle/>
          <a:p>
            <a:endParaRPr lang="en-US"/>
          </a:p>
        </p:txBody>
      </p:sp>
      <p:sp>
        <p:nvSpPr>
          <p:cNvPr id="11" name="Rectangle: Rounded Corners 4">
            <a:extLst>
              <a:ext uri="{FF2B5EF4-FFF2-40B4-BE49-F238E27FC236}">
                <a16:creationId xmlns:a16="http://schemas.microsoft.com/office/drawing/2014/main" id="{3AA8E4E4-F4B7-FDB0-62AA-A2CE9A508F47}"/>
              </a:ext>
            </a:extLst>
          </p:cNvPr>
          <p:cNvSpPr txBox="1"/>
          <p:nvPr/>
        </p:nvSpPr>
        <p:spPr>
          <a:xfrm>
            <a:off x="2998671" y="2424899"/>
            <a:ext cx="6172828" cy="2993288"/>
          </a:xfrm>
          <a:prstGeom prst="rect">
            <a:avLst/>
          </a:prstGeom>
          <a:solidFill>
            <a:srgbClr val="FFFFFF"/>
          </a:solidFill>
          <a:scene3d>
            <a:camera prst="orthographicFront"/>
            <a:lightRig rig="chilly" dir="t"/>
          </a:scene3d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spcFirstLastPara="0" vert="horz" wrap="square" lIns="30480" tIns="30480" rIns="30480" bIns="30480" numCol="1" spcCol="1270" anchor="ctr" anchorCtr="0">
            <a:noAutofit/>
          </a:bodyPr>
          <a:lstStyle/>
          <a:p>
            <a:pPr algn="ctr" defTabSz="21336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2400" b="1" dirty="0">
                <a:solidFill>
                  <a:srgbClr val="002060"/>
                </a:solidFill>
                <a:latin typeface="Alexandria"/>
              </a:rPr>
              <a:t>3) Tax Incidence</a:t>
            </a:r>
          </a:p>
          <a:p>
            <a:pPr lvl="0" algn="ctr" defTabSz="21336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en-US" sz="2400" b="1" kern="1200" dirty="0">
              <a:solidFill>
                <a:srgbClr val="0070C0"/>
              </a:solidFill>
              <a:latin typeface="Alexandria"/>
            </a:endParaRPr>
          </a:p>
        </p:txBody>
      </p:sp>
    </p:spTree>
    <p:extLst>
      <p:ext uri="{BB962C8B-B14F-4D97-AF65-F5344CB8AC3E}">
        <p14:creationId xmlns:p14="http://schemas.microsoft.com/office/powerpoint/2010/main" val="1197952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3) Tax Incidence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32BEBEE-8394-147A-E71E-5726CD6C1E0C}"/>
              </a:ext>
            </a:extLst>
          </p:cNvPr>
          <p:cNvSpPr txBox="1"/>
          <p:nvPr/>
        </p:nvSpPr>
        <p:spPr>
          <a:xfrm>
            <a:off x="1055577" y="1180181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83CAA3D-3E88-C3CB-1A51-264A52403A03}"/>
              </a:ext>
            </a:extLst>
          </p:cNvPr>
          <p:cNvSpPr txBox="1"/>
          <p:nvPr/>
        </p:nvSpPr>
        <p:spPr>
          <a:xfrm>
            <a:off x="1216394" y="1450510"/>
            <a:ext cx="8191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06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E1A56745-CD8F-21B5-7439-6C9C352ED30C}"/>
              </a:ext>
            </a:extLst>
          </p:cNvPr>
          <p:cNvSpPr>
            <a:spLocks noGrp="1" noChangeArrowheads="1"/>
          </p:cNvSpPr>
          <p:nvPr/>
        </p:nvSpPr>
        <p:spPr bwMode="auto">
          <a:xfrm>
            <a:off x="874065" y="2345204"/>
            <a:ext cx="10700655" cy="46748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lnSpc>
                <a:spcPct val="105000"/>
              </a:lnSpc>
              <a:spcBef>
                <a:spcPts val="1200"/>
              </a:spcBef>
              <a:spcAft>
                <a:spcPct val="0"/>
              </a:spcAft>
              <a:buClr>
                <a:srgbClr val="A3C167"/>
              </a:buClr>
              <a:buFont typeface="Wingdings" charset="2"/>
              <a:buChar char="§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lnSpc>
                <a:spcPct val="105000"/>
              </a:lnSpc>
              <a:spcBef>
                <a:spcPts val="300"/>
              </a:spcBef>
              <a:spcAft>
                <a:spcPct val="0"/>
              </a:spcAft>
              <a:buClr>
                <a:srgbClr val="CC9900"/>
              </a:buClr>
              <a:buFont typeface="Wingdings" charset="2"/>
              <a:buChar char="§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lnSpc>
                <a:spcPct val="105000"/>
              </a:lnSpc>
              <a:spcBef>
                <a:spcPts val="300"/>
              </a:spcBef>
              <a:spcAft>
                <a:spcPct val="0"/>
              </a:spcAft>
              <a:buClr>
                <a:srgbClr val="B3A2C7"/>
              </a:buClr>
              <a:buFont typeface="Wingdings" charset="2"/>
              <a:buChar char="§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lnSpc>
                <a:spcPct val="105000"/>
              </a:lnSpc>
              <a:spcBef>
                <a:spcPts val="300"/>
              </a:spcBef>
              <a:spcAft>
                <a:spcPct val="0"/>
              </a:spcAft>
              <a:buFont typeface="Arial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lnSpc>
                <a:spcPct val="105000"/>
              </a:lnSpc>
              <a:spcBef>
                <a:spcPts val="3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</a:rPr>
              <a:t>It is the division of the burden of a tax between buyers and sellers.</a:t>
            </a:r>
          </a:p>
          <a:p>
            <a:pPr marL="342900" marR="0" lvl="0" indent="-3429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</a:rPr>
              <a:t>If the price rises by the </a:t>
            </a:r>
            <a:r>
              <a:rPr lang="en-US" sz="2000" b="1" u="sng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</a:rPr>
              <a:t>full amount </a:t>
            </a: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</a:rPr>
              <a:t>of the tax, </a:t>
            </a:r>
          </a:p>
          <a:p>
            <a:pPr marL="742950" marR="0" lvl="1" indent="-28575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Courier New" panose="02070309020205020404" pitchFamily="49" charset="0"/>
              <a:buChar char="o"/>
            </a:pPr>
            <a:r>
              <a:rPr lang="en-US" sz="2000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</a:rPr>
              <a:t>buyers pay the tax.</a:t>
            </a:r>
          </a:p>
          <a:p>
            <a:pPr marL="342900" marR="0" lvl="0" indent="-3429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</a:rPr>
              <a:t>If the price rise by </a:t>
            </a:r>
            <a:r>
              <a:rPr lang="en-US" sz="2000" b="1" u="sng" dirty="0">
                <a:solidFill>
                  <a:srgbClr val="0070C0"/>
                </a:solidFill>
                <a:latin typeface="Alexandria"/>
              </a:rPr>
              <a:t>a lesser amount </a:t>
            </a: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</a:rPr>
              <a:t>than the tax,</a:t>
            </a:r>
          </a:p>
          <a:p>
            <a:pPr marL="742950" marR="0" lvl="1" indent="-28575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Courier New" panose="02070309020205020404" pitchFamily="49" charset="0"/>
              <a:buChar char="o"/>
            </a:pPr>
            <a:r>
              <a:rPr lang="en-US" sz="2000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</a:rPr>
              <a:t> buyers and sellers share the burden of the tax.</a:t>
            </a:r>
          </a:p>
          <a:p>
            <a:pPr marL="342900" marR="0" lvl="0" indent="-3429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</a:rPr>
              <a:t>If the price </a:t>
            </a:r>
            <a:r>
              <a:rPr lang="en-US" sz="2000" b="1" u="sng" dirty="0">
                <a:solidFill>
                  <a:srgbClr val="0070C0"/>
                </a:solidFill>
                <a:latin typeface="Alexandria"/>
              </a:rPr>
              <a:t>doesn’t rise </a:t>
            </a: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</a:rPr>
              <a:t>at all, </a:t>
            </a:r>
          </a:p>
          <a:p>
            <a:pPr marL="742950" marR="0" lvl="1" indent="-28575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Courier New" panose="02070309020205020404" pitchFamily="49" charset="0"/>
              <a:buChar char="o"/>
            </a:pPr>
            <a:r>
              <a:rPr lang="en-US" sz="2000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</a:rPr>
              <a:t>sellers pay the tax.</a:t>
            </a:r>
          </a:p>
          <a:p>
            <a:pPr marL="342900" marR="0" lvl="0" indent="-342900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551717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3) Tax Incidence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32BEBEE-8394-147A-E71E-5726CD6C1E0C}"/>
              </a:ext>
            </a:extLst>
          </p:cNvPr>
          <p:cNvSpPr txBox="1"/>
          <p:nvPr/>
        </p:nvSpPr>
        <p:spPr>
          <a:xfrm>
            <a:off x="1055577" y="1180181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83CAA3D-3E88-C3CB-1A51-264A52403A03}"/>
              </a:ext>
            </a:extLst>
          </p:cNvPr>
          <p:cNvSpPr txBox="1"/>
          <p:nvPr/>
        </p:nvSpPr>
        <p:spPr>
          <a:xfrm>
            <a:off x="1216394" y="1450510"/>
            <a:ext cx="8191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06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0D752EB2-79CF-C0C7-3003-750D3402C06E}"/>
              </a:ext>
            </a:extLst>
          </p:cNvPr>
          <p:cNvSpPr txBox="1"/>
          <p:nvPr/>
        </p:nvSpPr>
        <p:spPr>
          <a:xfrm>
            <a:off x="1587897" y="2851495"/>
            <a:ext cx="8984828" cy="146623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CA" sz="2400" b="1" dirty="0">
                <a:solidFill>
                  <a:srgbClr val="0070C0"/>
                </a:solidFill>
                <a:latin typeface="Alexandria"/>
                <a:ea typeface="Calibri" panose="020F0502020204030204" pitchFamily="34" charset="0"/>
              </a:rPr>
              <a:t>T</a:t>
            </a:r>
            <a:r>
              <a:rPr lang="en-CA" sz="2400" b="1" dirty="0">
                <a:solidFill>
                  <a:srgbClr val="0070C0"/>
                </a:solidFill>
                <a:effectLst/>
                <a:latin typeface="Alexandria"/>
                <a:ea typeface="Calibri" panose="020F0502020204030204" pitchFamily="34" charset="0"/>
              </a:rPr>
              <a:t>ax incidence is the same regardless of whether the law says sellers pay or buyers pay.</a:t>
            </a:r>
          </a:p>
          <a:p>
            <a:pPr algn="ctr">
              <a:lnSpc>
                <a:spcPct val="200000"/>
              </a:lnSpc>
            </a:pPr>
            <a:r>
              <a:rPr lang="en-CA" sz="2400" b="1" dirty="0">
                <a:solidFill>
                  <a:srgbClr val="0070C0"/>
                </a:solidFill>
                <a:latin typeface="Alexandria"/>
              </a:rPr>
              <a:t>HOW?</a:t>
            </a:r>
            <a:endParaRPr lang="en-US" sz="2400" dirty="0">
              <a:solidFill>
                <a:srgbClr val="0070C0"/>
              </a:solidFill>
              <a:latin typeface="Alexandria"/>
            </a:endParaRPr>
          </a:p>
        </p:txBody>
      </p:sp>
    </p:spTree>
    <p:extLst>
      <p:ext uri="{BB962C8B-B14F-4D97-AF65-F5344CB8AC3E}">
        <p14:creationId xmlns:p14="http://schemas.microsoft.com/office/powerpoint/2010/main" val="40941999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3) Tax Incidence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32BEBEE-8394-147A-E71E-5726CD6C1E0C}"/>
              </a:ext>
            </a:extLst>
          </p:cNvPr>
          <p:cNvSpPr txBox="1"/>
          <p:nvPr/>
        </p:nvSpPr>
        <p:spPr>
          <a:xfrm>
            <a:off x="1055577" y="1180181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83CAA3D-3E88-C3CB-1A51-264A52403A03}"/>
              </a:ext>
            </a:extLst>
          </p:cNvPr>
          <p:cNvSpPr txBox="1"/>
          <p:nvPr/>
        </p:nvSpPr>
        <p:spPr>
          <a:xfrm>
            <a:off x="1216394" y="1450510"/>
            <a:ext cx="8191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06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8BAD0A3B-A01E-D29E-47A6-DAC2934D69D0}"/>
              </a:ext>
            </a:extLst>
          </p:cNvPr>
          <p:cNvSpPr>
            <a:spLocks noGrp="1" noChangeArrowheads="1"/>
          </p:cNvSpPr>
          <p:nvPr/>
        </p:nvSpPr>
        <p:spPr bwMode="auto">
          <a:xfrm>
            <a:off x="762000" y="1983619"/>
            <a:ext cx="6437841" cy="39389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lnSpc>
                <a:spcPct val="105000"/>
              </a:lnSpc>
              <a:spcBef>
                <a:spcPts val="1200"/>
              </a:spcBef>
              <a:spcAft>
                <a:spcPct val="0"/>
              </a:spcAft>
              <a:buClr>
                <a:srgbClr val="A3C167"/>
              </a:buClr>
              <a:buFont typeface="Wingdings" charset="2"/>
              <a:buChar char="§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lnSpc>
                <a:spcPct val="105000"/>
              </a:lnSpc>
              <a:spcBef>
                <a:spcPts val="300"/>
              </a:spcBef>
              <a:spcAft>
                <a:spcPct val="0"/>
              </a:spcAft>
              <a:buClr>
                <a:srgbClr val="CC9900"/>
              </a:buClr>
              <a:buFont typeface="Wingdings" charset="2"/>
              <a:buChar char="§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lnSpc>
                <a:spcPct val="105000"/>
              </a:lnSpc>
              <a:spcBef>
                <a:spcPts val="300"/>
              </a:spcBef>
              <a:spcAft>
                <a:spcPct val="0"/>
              </a:spcAft>
              <a:buClr>
                <a:srgbClr val="B3A2C7"/>
              </a:buClr>
              <a:buFont typeface="Wingdings" charset="2"/>
              <a:buChar char="§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lnSpc>
                <a:spcPct val="105000"/>
              </a:lnSpc>
              <a:spcBef>
                <a:spcPts val="300"/>
              </a:spcBef>
              <a:spcAft>
                <a:spcPct val="0"/>
              </a:spcAft>
              <a:buFont typeface="Arial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lnSpc>
                <a:spcPct val="105000"/>
              </a:lnSpc>
              <a:spcBef>
                <a:spcPts val="3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 u="sng" dirty="0">
                <a:solidFill>
                  <a:srgbClr val="0070C0"/>
                </a:solidFill>
                <a:latin typeface="Alexandria"/>
                <a:ea typeface="Times New Roman" panose="02020603050405020304" pitchFamily="18" charset="0"/>
              </a:rPr>
              <a:t>The effect of tax on Sellers</a:t>
            </a: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</a:rPr>
              <a:t>With no tax, the equilibrium price is $3.00 a pack.</a:t>
            </a: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 u="sng" dirty="0">
                <a:effectLst/>
                <a:latin typeface="Alexandria"/>
                <a:ea typeface="Times New Roman" panose="02020603050405020304" pitchFamily="18" charset="0"/>
              </a:rPr>
              <a:t>A tax on sellers of $1.50 a pack is introduced.</a:t>
            </a:r>
            <a:endParaRPr lang="en-US" sz="2000" b="1" dirty="0">
              <a:effectLst/>
              <a:latin typeface="Alexandria"/>
              <a:ea typeface="Times New Roman" panose="02020603050405020304" pitchFamily="18" charset="0"/>
            </a:endParaRP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</a:rPr>
              <a:t>Supply decreases and the curve S + tax on sellers shows the new supply curve.</a:t>
            </a: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</a:rPr>
              <a:t>The market price paid by buyers rises to $4.00 a pack and the quantity bought decreases.</a:t>
            </a: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</a:rPr>
              <a:t>The price received by the sellers falls to $2.50 a pack.</a:t>
            </a: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</a:rPr>
              <a:t>So, with the tax of $1.50 a pack, buyers pay $1.00 a pack more and sellers receive 50¢ a pack less.</a:t>
            </a:r>
          </a:p>
          <a:p>
            <a:pPr marL="0" indent="0" algn="ctr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lang="en-US" sz="2000" u="sng" dirty="0">
              <a:solidFill>
                <a:srgbClr val="00B050"/>
              </a:solidFill>
              <a:latin typeface="Alexandria"/>
              <a:ea typeface="Times New Roman" panose="02020603050405020304" pitchFamily="18" charset="0"/>
            </a:endParaRPr>
          </a:p>
          <a:p>
            <a:pPr marL="342900" marR="0" lvl="0" indent="-342900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</p:txBody>
      </p:sp>
      <p:pic>
        <p:nvPicPr>
          <p:cNvPr id="10" name="Picture 9" descr="Fig06">
            <a:extLst>
              <a:ext uri="{FF2B5EF4-FFF2-40B4-BE49-F238E27FC236}">
                <a16:creationId xmlns:a16="http://schemas.microsoft.com/office/drawing/2014/main" id="{9EB1BB81-852F-DD3C-329B-F5C741CA429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13775" y="1851625"/>
            <a:ext cx="3935917" cy="4128129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52658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3) Tax Incidence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32BEBEE-8394-147A-E71E-5726CD6C1E0C}"/>
              </a:ext>
            </a:extLst>
          </p:cNvPr>
          <p:cNvSpPr txBox="1"/>
          <p:nvPr/>
        </p:nvSpPr>
        <p:spPr>
          <a:xfrm>
            <a:off x="1055577" y="1180181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83CAA3D-3E88-C3CB-1A51-264A52403A03}"/>
              </a:ext>
            </a:extLst>
          </p:cNvPr>
          <p:cNvSpPr txBox="1"/>
          <p:nvPr/>
        </p:nvSpPr>
        <p:spPr>
          <a:xfrm>
            <a:off x="1216394" y="1450510"/>
            <a:ext cx="8191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06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B8E7EF5C-5631-522E-EFC2-AF10AE1F0C93}"/>
              </a:ext>
            </a:extLst>
          </p:cNvPr>
          <p:cNvSpPr>
            <a:spLocks noGrp="1" noChangeArrowheads="1"/>
          </p:cNvSpPr>
          <p:nvPr/>
        </p:nvSpPr>
        <p:spPr bwMode="auto">
          <a:xfrm>
            <a:off x="631107" y="1910178"/>
            <a:ext cx="6437841" cy="39389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lnSpc>
                <a:spcPct val="105000"/>
              </a:lnSpc>
              <a:spcBef>
                <a:spcPts val="1200"/>
              </a:spcBef>
              <a:spcAft>
                <a:spcPct val="0"/>
              </a:spcAft>
              <a:buClr>
                <a:srgbClr val="A3C167"/>
              </a:buClr>
              <a:buFont typeface="Wingdings" charset="2"/>
              <a:buChar char="§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lnSpc>
                <a:spcPct val="105000"/>
              </a:lnSpc>
              <a:spcBef>
                <a:spcPts val="300"/>
              </a:spcBef>
              <a:spcAft>
                <a:spcPct val="0"/>
              </a:spcAft>
              <a:buClr>
                <a:srgbClr val="CC9900"/>
              </a:buClr>
              <a:buFont typeface="Wingdings" charset="2"/>
              <a:buChar char="§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lnSpc>
                <a:spcPct val="105000"/>
              </a:lnSpc>
              <a:spcBef>
                <a:spcPts val="300"/>
              </a:spcBef>
              <a:spcAft>
                <a:spcPct val="0"/>
              </a:spcAft>
              <a:buClr>
                <a:srgbClr val="B3A2C7"/>
              </a:buClr>
              <a:buFont typeface="Wingdings" charset="2"/>
              <a:buChar char="§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lnSpc>
                <a:spcPct val="105000"/>
              </a:lnSpc>
              <a:spcBef>
                <a:spcPts val="300"/>
              </a:spcBef>
              <a:spcAft>
                <a:spcPct val="0"/>
              </a:spcAft>
              <a:buFont typeface="Arial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lnSpc>
                <a:spcPct val="105000"/>
              </a:lnSpc>
              <a:spcBef>
                <a:spcPts val="3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 u="sng" dirty="0">
                <a:solidFill>
                  <a:srgbClr val="0070C0"/>
                </a:solidFill>
                <a:latin typeface="Alexandria"/>
                <a:ea typeface="Times New Roman" panose="02020603050405020304" pitchFamily="18" charset="0"/>
              </a:rPr>
              <a:t>The effect of tax on buyers</a:t>
            </a: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</a:rPr>
              <a:t>With no tax, the equilibrium price is $3.00 a pack.</a:t>
            </a: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 u="sng" dirty="0">
                <a:effectLst/>
                <a:latin typeface="Alexandria"/>
                <a:ea typeface="Times New Roman" panose="02020603050405020304" pitchFamily="18" charset="0"/>
              </a:rPr>
              <a:t>A tax on buyers of $1.50 a pack is introduced.</a:t>
            </a:r>
            <a:endParaRPr lang="en-US" sz="2000" b="1" dirty="0">
              <a:effectLst/>
              <a:latin typeface="Alexandria"/>
              <a:ea typeface="Times New Roman" panose="02020603050405020304" pitchFamily="18" charset="0"/>
            </a:endParaRP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</a:rPr>
              <a:t>Demand decreases and the curve </a:t>
            </a:r>
            <a:r>
              <a:rPr lang="en-US" sz="2000" i="1" dirty="0">
                <a:effectLst/>
                <a:latin typeface="Alexandria"/>
                <a:ea typeface="Times New Roman" panose="02020603050405020304" pitchFamily="18" charset="0"/>
              </a:rPr>
              <a:t>D </a:t>
            </a:r>
            <a:r>
              <a:rPr lang="en-US" sz="2000" i="1" dirty="0">
                <a:effectLst/>
                <a:latin typeface="Alexandria"/>
                <a:ea typeface="Times New Roman" panose="02020603050405020304" pitchFamily="18" charset="0"/>
                <a:sym typeface="Symbol" panose="05050102010706020507" pitchFamily="18" charset="2"/>
              </a:rPr>
              <a:t></a:t>
            </a:r>
            <a:r>
              <a:rPr lang="en-US" sz="2000" i="1" dirty="0">
                <a:effectLst/>
                <a:latin typeface="Alexandria"/>
                <a:ea typeface="Times New Roman" panose="02020603050405020304" pitchFamily="18" charset="0"/>
              </a:rPr>
              <a:t>  tax on buyers</a:t>
            </a: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</a:rPr>
              <a:t> shows the new demand curve.</a:t>
            </a: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</a:rPr>
              <a:t>The price received by sellers falls to $2.50 a pack and the quantity decreases.</a:t>
            </a: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</a:rPr>
              <a:t>The price paid by buyers rises to $4.00 a pack.</a:t>
            </a:r>
          </a:p>
          <a:p>
            <a:r>
              <a:rPr lang="en-US" sz="2000" dirty="0">
                <a:effectLst/>
                <a:latin typeface="Alexandria"/>
                <a:ea typeface="Times New Roman" panose="02020603050405020304" pitchFamily="18" charset="0"/>
              </a:rPr>
              <a:t>So, with the tax of $1.50 a pack, buyers pay $1.00 a pack more and sellers receive 50¢ a pack less.</a:t>
            </a:r>
            <a:endParaRPr lang="en-US" sz="2000" u="sng" dirty="0">
              <a:solidFill>
                <a:srgbClr val="00B050"/>
              </a:solidFill>
              <a:latin typeface="Alexandria"/>
              <a:ea typeface="Times New Roman" panose="02020603050405020304" pitchFamily="18" charset="0"/>
            </a:endParaRPr>
          </a:p>
          <a:p>
            <a:pPr marL="342900" marR="0" lvl="0" indent="-342900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</p:txBody>
      </p:sp>
      <p:pic>
        <p:nvPicPr>
          <p:cNvPr id="11" name="Picture 10" descr="Fig06">
            <a:extLst>
              <a:ext uri="{FF2B5EF4-FFF2-40B4-BE49-F238E27FC236}">
                <a16:creationId xmlns:a16="http://schemas.microsoft.com/office/drawing/2014/main" id="{07151AA4-F8CA-9977-429E-EA5B88408B1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68948" y="1947534"/>
            <a:ext cx="4130486" cy="3846334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7240021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3) Tax Incidence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32BEBEE-8394-147A-E71E-5726CD6C1E0C}"/>
              </a:ext>
            </a:extLst>
          </p:cNvPr>
          <p:cNvSpPr txBox="1"/>
          <p:nvPr/>
        </p:nvSpPr>
        <p:spPr>
          <a:xfrm>
            <a:off x="1055577" y="1180181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83CAA3D-3E88-C3CB-1A51-264A52403A03}"/>
              </a:ext>
            </a:extLst>
          </p:cNvPr>
          <p:cNvSpPr txBox="1"/>
          <p:nvPr/>
        </p:nvSpPr>
        <p:spPr>
          <a:xfrm>
            <a:off x="1216394" y="1450510"/>
            <a:ext cx="8191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06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8953435A-FE1D-1C9D-471B-8153E44D9A57}"/>
              </a:ext>
            </a:extLst>
          </p:cNvPr>
          <p:cNvSpPr>
            <a:spLocks noGrp="1" noChangeArrowheads="1"/>
          </p:cNvSpPr>
          <p:nvPr/>
        </p:nvSpPr>
        <p:spPr bwMode="auto">
          <a:xfrm>
            <a:off x="961974" y="2223738"/>
            <a:ext cx="10268051" cy="18974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lnSpc>
                <a:spcPct val="105000"/>
              </a:lnSpc>
              <a:spcBef>
                <a:spcPts val="1200"/>
              </a:spcBef>
              <a:spcAft>
                <a:spcPct val="0"/>
              </a:spcAft>
              <a:buClr>
                <a:srgbClr val="A3C167"/>
              </a:buClr>
              <a:buFont typeface="Wingdings" charset="2"/>
              <a:buChar char="§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lnSpc>
                <a:spcPct val="105000"/>
              </a:lnSpc>
              <a:spcBef>
                <a:spcPts val="300"/>
              </a:spcBef>
              <a:spcAft>
                <a:spcPct val="0"/>
              </a:spcAft>
              <a:buClr>
                <a:srgbClr val="CC9900"/>
              </a:buClr>
              <a:buFont typeface="Wingdings" charset="2"/>
              <a:buChar char="§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lnSpc>
                <a:spcPct val="105000"/>
              </a:lnSpc>
              <a:spcBef>
                <a:spcPts val="300"/>
              </a:spcBef>
              <a:spcAft>
                <a:spcPct val="0"/>
              </a:spcAft>
              <a:buClr>
                <a:srgbClr val="B3A2C7"/>
              </a:buClr>
              <a:buFont typeface="Wingdings" charset="2"/>
              <a:buChar char="§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lnSpc>
                <a:spcPct val="105000"/>
              </a:lnSpc>
              <a:spcBef>
                <a:spcPts val="300"/>
              </a:spcBef>
              <a:spcAft>
                <a:spcPct val="0"/>
              </a:spcAft>
              <a:buFont typeface="Arial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lnSpc>
                <a:spcPct val="105000"/>
              </a:lnSpc>
              <a:spcBef>
                <a:spcPts val="3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marR="0" lvl="0" indent="-342900" rtl="0">
              <a:lnSpc>
                <a:spcPct val="250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000" b="1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</a:rPr>
              <a:t>So, exactly as before when sellers were taxed:</a:t>
            </a:r>
            <a:endParaRPr lang="en-US" sz="2000" dirty="0">
              <a:solidFill>
                <a:srgbClr val="0070C0"/>
              </a:solidFill>
              <a:effectLst/>
              <a:latin typeface="Alexandria"/>
              <a:ea typeface="Times New Roman" panose="02020603050405020304" pitchFamily="18" charset="0"/>
            </a:endParaRPr>
          </a:p>
          <a:p>
            <a:pPr marL="742950" marR="0" lvl="1" indent="-285750">
              <a:lnSpc>
                <a:spcPct val="250000"/>
              </a:lnSpc>
              <a:spcBef>
                <a:spcPts val="0"/>
              </a:spcBef>
              <a:spcAft>
                <a:spcPts val="0"/>
              </a:spcAft>
              <a:buFont typeface="Courier New" panose="02070309020205020404" pitchFamily="49" charset="0"/>
              <a:buChar char="o"/>
            </a:pPr>
            <a:r>
              <a:rPr lang="en-US" sz="2000" b="1" dirty="0">
                <a:solidFill>
                  <a:srgbClr val="002060"/>
                </a:solidFill>
                <a:effectLst/>
                <a:latin typeface="Alexandria"/>
                <a:ea typeface="Times New Roman" panose="02020603050405020304" pitchFamily="18" charset="0"/>
              </a:rPr>
              <a:t>Buyers pay $1.00 of the tax.</a:t>
            </a:r>
            <a:endParaRPr lang="en-US" sz="2000" dirty="0">
              <a:solidFill>
                <a:srgbClr val="002060"/>
              </a:solidFill>
              <a:effectLst/>
              <a:latin typeface="Alexandria"/>
              <a:ea typeface="Times New Roman" panose="02020603050405020304" pitchFamily="18" charset="0"/>
            </a:endParaRPr>
          </a:p>
          <a:p>
            <a:pPr marL="742950" marR="0" lvl="1" indent="-285750">
              <a:lnSpc>
                <a:spcPct val="250000"/>
              </a:lnSpc>
              <a:spcBef>
                <a:spcPts val="0"/>
              </a:spcBef>
              <a:spcAft>
                <a:spcPts val="0"/>
              </a:spcAft>
              <a:buFont typeface="Courier New" panose="02070309020205020404" pitchFamily="49" charset="0"/>
              <a:buChar char="o"/>
            </a:pPr>
            <a:r>
              <a:rPr lang="en-US" sz="2000" b="1" dirty="0">
                <a:solidFill>
                  <a:srgbClr val="002060"/>
                </a:solidFill>
                <a:effectLst/>
                <a:latin typeface="Alexandria"/>
                <a:ea typeface="Times New Roman" panose="02020603050405020304" pitchFamily="18" charset="0"/>
              </a:rPr>
              <a:t>Sellers pay the other 50¢ of the tax.</a:t>
            </a:r>
            <a:endParaRPr lang="en-US" sz="2000" dirty="0">
              <a:solidFill>
                <a:srgbClr val="002060"/>
              </a:solidFill>
              <a:effectLst/>
              <a:latin typeface="Alexandria"/>
              <a:ea typeface="Times New Roman" panose="02020603050405020304" pitchFamily="18" charset="0"/>
            </a:endParaRPr>
          </a:p>
          <a:p>
            <a:pPr marL="342900" marR="0" lvl="0" indent="-342900" rtl="0">
              <a:lnSpc>
                <a:spcPct val="250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453625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3) Tax Incidence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32BEBEE-8394-147A-E71E-5726CD6C1E0C}"/>
              </a:ext>
            </a:extLst>
          </p:cNvPr>
          <p:cNvSpPr txBox="1"/>
          <p:nvPr/>
        </p:nvSpPr>
        <p:spPr>
          <a:xfrm>
            <a:off x="1055577" y="1180181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83CAA3D-3E88-C3CB-1A51-264A52403A03}"/>
              </a:ext>
            </a:extLst>
          </p:cNvPr>
          <p:cNvSpPr txBox="1"/>
          <p:nvPr/>
        </p:nvSpPr>
        <p:spPr>
          <a:xfrm>
            <a:off x="1216394" y="1450510"/>
            <a:ext cx="8191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06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E18BFCA7-0F19-BECC-2561-F2396FE6BC71}"/>
              </a:ext>
            </a:extLst>
          </p:cNvPr>
          <p:cNvSpPr txBox="1"/>
          <p:nvPr/>
        </p:nvSpPr>
        <p:spPr>
          <a:xfrm>
            <a:off x="1531226" y="2795478"/>
            <a:ext cx="8984828" cy="146623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400" b="1" dirty="0">
                <a:solidFill>
                  <a:srgbClr val="0070C0"/>
                </a:solidFill>
                <a:latin typeface="Alexandria"/>
                <a:ea typeface="Calibri" panose="020F0502020204030204" pitchFamily="34" charset="0"/>
              </a:rPr>
              <a:t>The division of the tax between buyers and sellers depend on the elasticities of demand and supply</a:t>
            </a:r>
            <a:r>
              <a:rPr lang="en-CA" sz="2400" b="1" dirty="0">
                <a:solidFill>
                  <a:srgbClr val="0070C0"/>
                </a:solidFill>
                <a:effectLst/>
                <a:latin typeface="Alexandria"/>
                <a:ea typeface="Calibri" panose="020F0502020204030204" pitchFamily="34" charset="0"/>
              </a:rPr>
              <a:t>.</a:t>
            </a:r>
          </a:p>
          <a:p>
            <a:pPr algn="ctr">
              <a:lnSpc>
                <a:spcPct val="200000"/>
              </a:lnSpc>
            </a:pPr>
            <a:r>
              <a:rPr lang="en-CA" sz="2400" b="1" dirty="0">
                <a:solidFill>
                  <a:srgbClr val="0070C0"/>
                </a:solidFill>
                <a:latin typeface="Alexandria"/>
              </a:rPr>
              <a:t>HOW?</a:t>
            </a:r>
            <a:endParaRPr lang="en-US" sz="2400" dirty="0">
              <a:solidFill>
                <a:srgbClr val="0070C0"/>
              </a:solidFill>
              <a:latin typeface="Alexandria"/>
            </a:endParaRPr>
          </a:p>
        </p:txBody>
      </p:sp>
    </p:spTree>
    <p:extLst>
      <p:ext uri="{BB962C8B-B14F-4D97-AF65-F5344CB8AC3E}">
        <p14:creationId xmlns:p14="http://schemas.microsoft.com/office/powerpoint/2010/main" val="37668535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004908"/>
            <a:ext cx="10812720" cy="505099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13733" y="183209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09688" y="55887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444818" y="272914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3) Tax Incidence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32BEBEE-8394-147A-E71E-5726CD6C1E0C}"/>
              </a:ext>
            </a:extLst>
          </p:cNvPr>
          <p:cNvSpPr txBox="1"/>
          <p:nvPr/>
        </p:nvSpPr>
        <p:spPr>
          <a:xfrm>
            <a:off x="1027002" y="427994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83CAA3D-3E88-C3CB-1A51-264A52403A03}"/>
              </a:ext>
            </a:extLst>
          </p:cNvPr>
          <p:cNvSpPr txBox="1"/>
          <p:nvPr/>
        </p:nvSpPr>
        <p:spPr>
          <a:xfrm>
            <a:off x="1187819" y="698323"/>
            <a:ext cx="8191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06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AA0730B4-A80E-1495-07B9-1CB3C7F0A6C9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7269" t="26832" r="10435" b="21723"/>
          <a:stretch/>
        </p:blipFill>
        <p:spPr>
          <a:xfrm>
            <a:off x="860367" y="1353160"/>
            <a:ext cx="10276306" cy="46748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79124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004908"/>
            <a:ext cx="10812720" cy="505099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13733" y="183209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09688" y="55887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444818" y="272914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3) Tax Incidence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32BEBEE-8394-147A-E71E-5726CD6C1E0C}"/>
              </a:ext>
            </a:extLst>
          </p:cNvPr>
          <p:cNvSpPr txBox="1"/>
          <p:nvPr/>
        </p:nvSpPr>
        <p:spPr>
          <a:xfrm>
            <a:off x="1027002" y="427994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83CAA3D-3E88-C3CB-1A51-264A52403A03}"/>
              </a:ext>
            </a:extLst>
          </p:cNvPr>
          <p:cNvSpPr txBox="1"/>
          <p:nvPr/>
        </p:nvSpPr>
        <p:spPr>
          <a:xfrm>
            <a:off x="1187819" y="698323"/>
            <a:ext cx="8191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06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2B6F6A56-8637-D545-C59D-785BF9323B61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7269" t="38763" r="10342" b="11951"/>
          <a:stretch/>
        </p:blipFill>
        <p:spPr>
          <a:xfrm>
            <a:off x="1107964" y="1098433"/>
            <a:ext cx="10126423" cy="48576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43083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3) Tax Incidence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32BEBEE-8394-147A-E71E-5726CD6C1E0C}"/>
              </a:ext>
            </a:extLst>
          </p:cNvPr>
          <p:cNvSpPr txBox="1"/>
          <p:nvPr/>
        </p:nvSpPr>
        <p:spPr>
          <a:xfrm>
            <a:off x="1055577" y="1180181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83CAA3D-3E88-C3CB-1A51-264A52403A03}"/>
              </a:ext>
            </a:extLst>
          </p:cNvPr>
          <p:cNvSpPr txBox="1"/>
          <p:nvPr/>
        </p:nvSpPr>
        <p:spPr>
          <a:xfrm>
            <a:off x="1216394" y="1450510"/>
            <a:ext cx="8191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06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EA0BFF06-35C7-0CCB-40D6-6B7759FB684A}"/>
              </a:ext>
            </a:extLst>
          </p:cNvPr>
          <p:cNvSpPr>
            <a:spLocks noGrp="1" noChangeArrowheads="1"/>
          </p:cNvSpPr>
          <p:nvPr/>
        </p:nvSpPr>
        <p:spPr bwMode="auto">
          <a:xfrm>
            <a:off x="961974" y="2172143"/>
            <a:ext cx="10268051" cy="3466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lnSpc>
                <a:spcPct val="105000"/>
              </a:lnSpc>
              <a:spcBef>
                <a:spcPts val="1200"/>
              </a:spcBef>
              <a:spcAft>
                <a:spcPct val="0"/>
              </a:spcAft>
              <a:buClr>
                <a:srgbClr val="A3C167"/>
              </a:buClr>
              <a:buFont typeface="Wingdings" charset="2"/>
              <a:buChar char="§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lnSpc>
                <a:spcPct val="105000"/>
              </a:lnSpc>
              <a:spcBef>
                <a:spcPts val="300"/>
              </a:spcBef>
              <a:spcAft>
                <a:spcPct val="0"/>
              </a:spcAft>
              <a:buClr>
                <a:srgbClr val="CC9900"/>
              </a:buClr>
              <a:buFont typeface="Wingdings" charset="2"/>
              <a:buChar char="§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lnSpc>
                <a:spcPct val="105000"/>
              </a:lnSpc>
              <a:spcBef>
                <a:spcPts val="300"/>
              </a:spcBef>
              <a:spcAft>
                <a:spcPct val="0"/>
              </a:spcAft>
              <a:buClr>
                <a:srgbClr val="B3A2C7"/>
              </a:buClr>
              <a:buFont typeface="Wingdings" charset="2"/>
              <a:buChar char="§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lnSpc>
                <a:spcPct val="105000"/>
              </a:lnSpc>
              <a:spcBef>
                <a:spcPts val="300"/>
              </a:spcBef>
              <a:spcAft>
                <a:spcPct val="0"/>
              </a:spcAft>
              <a:buFont typeface="Arial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lnSpc>
                <a:spcPct val="105000"/>
              </a:lnSpc>
              <a:spcBef>
                <a:spcPts val="3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marR="0" lvl="0" indent="-342900" rtl="0"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000" b="1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</a:rPr>
              <a:t>Buyers pay the entire tax when:</a:t>
            </a:r>
          </a:p>
          <a:p>
            <a:pPr lvl="1" indent="-342900"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000" b="1" dirty="0">
                <a:latin typeface="Alexandria"/>
                <a:ea typeface="Times New Roman" panose="02020603050405020304" pitchFamily="18" charset="0"/>
              </a:rPr>
              <a:t>Perfectly inelastic demand</a:t>
            </a:r>
          </a:p>
          <a:p>
            <a:pPr lvl="1"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000" b="1" dirty="0">
                <a:latin typeface="Alexandria"/>
                <a:ea typeface="Times New Roman" panose="02020603050405020304" pitchFamily="18" charset="0"/>
              </a:rPr>
              <a:t>Perfectly elastic supply</a:t>
            </a:r>
          </a:p>
          <a:p>
            <a:pPr lvl="1"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endParaRPr lang="en-US" sz="2000" b="1" dirty="0">
              <a:latin typeface="Alexandria"/>
              <a:ea typeface="Times New Roman" panose="02020603050405020304" pitchFamily="18" charset="0"/>
            </a:endParaRPr>
          </a:p>
          <a:p>
            <a:pPr marL="342900" marR="0" lvl="0" indent="-342900" rtl="0"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000" b="1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</a:rPr>
              <a:t>Sellers pay the entire tax when:</a:t>
            </a:r>
          </a:p>
          <a:p>
            <a:pPr lvl="1" indent="-342900"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000" b="1" dirty="0">
                <a:latin typeface="Alexandria"/>
                <a:ea typeface="Times New Roman" panose="02020603050405020304" pitchFamily="18" charset="0"/>
              </a:rPr>
              <a:t>Perfectly elastic demand</a:t>
            </a:r>
          </a:p>
          <a:p>
            <a:pPr lvl="1"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000" b="1" dirty="0">
                <a:latin typeface="Alexandria"/>
                <a:ea typeface="Times New Roman" panose="02020603050405020304" pitchFamily="18" charset="0"/>
              </a:rPr>
              <a:t>Perfectly inelastic supply</a:t>
            </a:r>
          </a:p>
          <a:p>
            <a:pPr lvl="1"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endParaRPr lang="en-US" sz="2000" b="1" dirty="0">
              <a:latin typeface="Alexandria"/>
              <a:ea typeface="Times New Roman" panose="02020603050405020304" pitchFamily="18" charset="0"/>
            </a:endParaRPr>
          </a:p>
          <a:p>
            <a:pPr marL="342900" marR="0" lvl="0" indent="-342900" rtl="0"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endParaRPr lang="en-US" sz="2000" b="1" dirty="0">
              <a:solidFill>
                <a:srgbClr val="00B050"/>
              </a:solidFill>
              <a:latin typeface="Alexandria"/>
              <a:ea typeface="Times New Roman" panose="02020603050405020304" pitchFamily="18" charset="0"/>
            </a:endParaRPr>
          </a:p>
          <a:p>
            <a:pPr marL="342900" marR="0" lvl="0" indent="-342900" rtl="0"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endParaRPr lang="en-US" sz="2000" b="1" dirty="0">
              <a:solidFill>
                <a:srgbClr val="00B050"/>
              </a:solidFill>
              <a:effectLst/>
              <a:latin typeface="Alexandria"/>
              <a:ea typeface="Times New Roman" panose="02020603050405020304" pitchFamily="18" charset="0"/>
            </a:endParaRPr>
          </a:p>
          <a:p>
            <a:pPr marL="342900" marR="0" lvl="0" indent="-342900" rtl="0"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endParaRPr lang="en-US" sz="2000" dirty="0">
              <a:solidFill>
                <a:srgbClr val="002060"/>
              </a:solidFill>
              <a:effectLst/>
              <a:latin typeface="Alexandria"/>
              <a:ea typeface="Times New Roman" panose="02020603050405020304" pitchFamily="18" charset="0"/>
            </a:endParaRPr>
          </a:p>
          <a:p>
            <a:pPr marL="342900" marR="0" lvl="0" indent="-342900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366041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3) Tax Incidence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32BEBEE-8394-147A-E71E-5726CD6C1E0C}"/>
              </a:ext>
            </a:extLst>
          </p:cNvPr>
          <p:cNvSpPr txBox="1"/>
          <p:nvPr/>
        </p:nvSpPr>
        <p:spPr>
          <a:xfrm>
            <a:off x="1055577" y="1180181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83CAA3D-3E88-C3CB-1A51-264A52403A03}"/>
              </a:ext>
            </a:extLst>
          </p:cNvPr>
          <p:cNvSpPr txBox="1"/>
          <p:nvPr/>
        </p:nvSpPr>
        <p:spPr>
          <a:xfrm>
            <a:off x="1216394" y="1450510"/>
            <a:ext cx="8191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06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940ECC1C-4DF4-DE3D-20E7-BD961EA03999}"/>
              </a:ext>
            </a:extLst>
          </p:cNvPr>
          <p:cNvSpPr txBox="1"/>
          <p:nvPr/>
        </p:nvSpPr>
        <p:spPr>
          <a:xfrm>
            <a:off x="857400" y="2313252"/>
            <a:ext cx="11023425" cy="246836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algn="ctr">
              <a:lnSpc>
                <a:spcPct val="2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2000" b="1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</a:rPr>
              <a:t>So,</a:t>
            </a:r>
          </a:p>
          <a:p>
            <a:pPr marL="0" marR="0">
              <a:lnSpc>
                <a:spcPct val="2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2000" b="1" dirty="0">
                <a:solidFill>
                  <a:srgbClr val="002060"/>
                </a:solidFill>
                <a:effectLst/>
                <a:latin typeface="Alexandria"/>
                <a:ea typeface="Times New Roman" panose="02020603050405020304" pitchFamily="18" charset="0"/>
              </a:rPr>
              <a:t>The more </a:t>
            </a:r>
            <a:r>
              <a:rPr lang="en-US" sz="2000" b="1" u="sng" dirty="0">
                <a:solidFill>
                  <a:srgbClr val="002060"/>
                </a:solidFill>
                <a:effectLst/>
                <a:latin typeface="Alexandria"/>
                <a:ea typeface="Times New Roman" panose="02020603050405020304" pitchFamily="18" charset="0"/>
              </a:rPr>
              <a:t>inelastic the demand</a:t>
            </a:r>
            <a:r>
              <a:rPr lang="en-US" sz="2000" b="1" dirty="0">
                <a:solidFill>
                  <a:srgbClr val="002060"/>
                </a:solidFill>
                <a:effectLst/>
                <a:latin typeface="Alexandria"/>
                <a:ea typeface="Times New Roman" panose="02020603050405020304" pitchFamily="18" charset="0"/>
              </a:rPr>
              <a:t>, </a:t>
            </a:r>
            <a:r>
              <a:rPr lang="en-US" sz="2000" dirty="0">
                <a:solidFill>
                  <a:srgbClr val="002060"/>
                </a:solidFill>
                <a:effectLst/>
                <a:latin typeface="Alexandria"/>
                <a:ea typeface="Times New Roman" panose="02020603050405020304" pitchFamily="18" charset="0"/>
              </a:rPr>
              <a:t>the larger is the </a:t>
            </a:r>
            <a:r>
              <a:rPr lang="en-US" sz="2000" b="1" u="sng" dirty="0">
                <a:solidFill>
                  <a:srgbClr val="002060"/>
                </a:solidFill>
                <a:effectLst/>
                <a:latin typeface="Alexandria"/>
                <a:ea typeface="Times New Roman" panose="02020603050405020304" pitchFamily="18" charset="0"/>
              </a:rPr>
              <a:t>buyers</a:t>
            </a:r>
            <a:r>
              <a:rPr lang="en-US" sz="2000" dirty="0">
                <a:solidFill>
                  <a:srgbClr val="002060"/>
                </a:solidFill>
                <a:effectLst/>
                <a:latin typeface="Alexandria"/>
                <a:ea typeface="Times New Roman" panose="02020603050405020304" pitchFamily="18" charset="0"/>
              </a:rPr>
              <a:t>’ share of the tax.</a:t>
            </a:r>
          </a:p>
          <a:p>
            <a:pPr marL="0" marR="0">
              <a:lnSpc>
                <a:spcPct val="2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2000" b="1" dirty="0">
                <a:solidFill>
                  <a:srgbClr val="002060"/>
                </a:solidFill>
                <a:effectLst/>
                <a:latin typeface="Alexandria"/>
                <a:ea typeface="Times New Roman" panose="02020603050405020304" pitchFamily="18" charset="0"/>
              </a:rPr>
              <a:t>The more </a:t>
            </a:r>
            <a:r>
              <a:rPr lang="en-US" sz="2000" b="1" u="sng" dirty="0">
                <a:solidFill>
                  <a:srgbClr val="002060"/>
                </a:solidFill>
                <a:effectLst/>
                <a:latin typeface="Alexandria"/>
                <a:ea typeface="Times New Roman" panose="02020603050405020304" pitchFamily="18" charset="0"/>
              </a:rPr>
              <a:t>elastic the supply</a:t>
            </a:r>
            <a:r>
              <a:rPr lang="en-US" sz="2000" b="1" dirty="0">
                <a:solidFill>
                  <a:srgbClr val="002060"/>
                </a:solidFill>
                <a:effectLst/>
                <a:latin typeface="Alexandria"/>
                <a:ea typeface="Times New Roman" panose="02020603050405020304" pitchFamily="18" charset="0"/>
              </a:rPr>
              <a:t>, </a:t>
            </a:r>
            <a:r>
              <a:rPr lang="en-US" sz="2000" dirty="0">
                <a:solidFill>
                  <a:srgbClr val="002060"/>
                </a:solidFill>
                <a:effectLst/>
                <a:latin typeface="Alexandria"/>
                <a:ea typeface="Times New Roman" panose="02020603050405020304" pitchFamily="18" charset="0"/>
              </a:rPr>
              <a:t>the larger is the </a:t>
            </a:r>
            <a:r>
              <a:rPr lang="en-US" sz="2000" b="1" u="sng" dirty="0">
                <a:solidFill>
                  <a:srgbClr val="002060"/>
                </a:solidFill>
                <a:effectLst/>
                <a:latin typeface="Alexandria"/>
                <a:ea typeface="Times New Roman" panose="02020603050405020304" pitchFamily="18" charset="0"/>
              </a:rPr>
              <a:t>buyers</a:t>
            </a:r>
            <a:r>
              <a:rPr lang="en-US" sz="2000" dirty="0">
                <a:solidFill>
                  <a:srgbClr val="002060"/>
                </a:solidFill>
                <a:effectLst/>
                <a:latin typeface="Alexandria"/>
                <a:ea typeface="Times New Roman" panose="02020603050405020304" pitchFamily="18" charset="0"/>
              </a:rPr>
              <a:t>’ share of the tax.</a:t>
            </a:r>
          </a:p>
          <a:p>
            <a:pPr algn="ctr">
              <a:lnSpc>
                <a:spcPct val="200000"/>
              </a:lnSpc>
            </a:pPr>
            <a:endParaRPr lang="en-US" sz="2000" dirty="0">
              <a:solidFill>
                <a:srgbClr val="FF0000"/>
              </a:solidFill>
              <a:latin typeface="Alexandria"/>
            </a:endParaRPr>
          </a:p>
        </p:txBody>
      </p:sp>
    </p:spTree>
    <p:extLst>
      <p:ext uri="{BB962C8B-B14F-4D97-AF65-F5344CB8AC3E}">
        <p14:creationId xmlns:p14="http://schemas.microsoft.com/office/powerpoint/2010/main" val="27202998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Think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518D83ED-4A10-A565-54B2-79917DE2E2BC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7145" t="27099" r="66585" b="34317"/>
          <a:stretch/>
        </p:blipFill>
        <p:spPr>
          <a:xfrm>
            <a:off x="10001406" y="4410745"/>
            <a:ext cx="1142638" cy="1523519"/>
          </a:xfrm>
          <a:prstGeom prst="rect">
            <a:avLst/>
          </a:prstGeom>
        </p:spPr>
      </p:pic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57AF315B-4F0E-6596-7CE6-3BDAD608DEA5}"/>
              </a:ext>
            </a:extLst>
          </p:cNvPr>
          <p:cNvSpPr txBox="1">
            <a:spLocks/>
          </p:cNvSpPr>
          <p:nvPr/>
        </p:nvSpPr>
        <p:spPr>
          <a:xfrm>
            <a:off x="762000" y="2190252"/>
            <a:ext cx="10091176" cy="3865655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</a:rPr>
              <a:t>A sales tax is imposed on the sellers of gasoline. This tax shifts</a:t>
            </a:r>
            <a:endParaRPr lang="en-US" sz="2000" dirty="0">
              <a:solidFill>
                <a:srgbClr val="0070C0"/>
              </a:solidFill>
              <a:effectLst/>
              <a:latin typeface="Alexandria"/>
              <a:ea typeface="Times New Roman" panose="0202060305040502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 u="sng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A) the supply of gasoline curve leftward.</a:t>
            </a:r>
            <a:endParaRPr lang="en-US" sz="2000" dirty="0">
              <a:solidFill>
                <a:srgbClr val="000000"/>
              </a:solidFill>
              <a:effectLst/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B) the supply of gasoline curve rightward.</a:t>
            </a: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C) the demand for gasoline curve leftward.</a:t>
            </a: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D) both the supply curve of gasoline and demand curve for gasoline leftward.</a:t>
            </a: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 </a:t>
            </a: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</a:rPr>
              <a:t>A sales tax imposed on sellers shifts the supply curve leftward for the taxed good because the</a:t>
            </a:r>
            <a:endParaRPr lang="en-US" sz="2000" dirty="0">
              <a:solidFill>
                <a:srgbClr val="0070C0"/>
              </a:solidFill>
              <a:effectLst/>
              <a:latin typeface="Alexandria"/>
              <a:ea typeface="Times New Roman" panose="0202060305040502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 u="sng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A) tax is paid by the seller to the government and is, therefore, like a cost of production.</a:t>
            </a: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B) tax is actually shifted entirely onto the buyer who can afford only a smaller supply.</a:t>
            </a: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C) higher price causes entry into the market.</a:t>
            </a: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D) tax shifts the demand curve leftward.</a:t>
            </a:r>
          </a:p>
          <a:p>
            <a:pPr marL="0" indent="0">
              <a:spcBef>
                <a:spcPts val="0"/>
              </a:spcBef>
              <a:buNone/>
            </a:pPr>
            <a:endParaRPr lang="en-US" sz="2000" dirty="0">
              <a:solidFill>
                <a:srgbClr val="000000"/>
              </a:solidFill>
              <a:effectLst/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969458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Think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518D83ED-4A10-A565-54B2-79917DE2E2BC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7145" t="27099" r="66585" b="34317"/>
          <a:stretch/>
        </p:blipFill>
        <p:spPr>
          <a:xfrm>
            <a:off x="10001406" y="4410745"/>
            <a:ext cx="1142638" cy="1523519"/>
          </a:xfrm>
          <a:prstGeom prst="rect">
            <a:avLst/>
          </a:prstGeom>
        </p:spPr>
      </p:pic>
      <p:sp>
        <p:nvSpPr>
          <p:cNvPr id="2" name="Content Placeholder 2">
            <a:extLst>
              <a:ext uri="{FF2B5EF4-FFF2-40B4-BE49-F238E27FC236}">
                <a16:creationId xmlns:a16="http://schemas.microsoft.com/office/drawing/2014/main" id="{001F2191-9D3B-7AB9-5945-59EFA4CD56A5}"/>
              </a:ext>
            </a:extLst>
          </p:cNvPr>
          <p:cNvSpPr txBox="1">
            <a:spLocks/>
          </p:cNvSpPr>
          <p:nvPr/>
        </p:nvSpPr>
        <p:spPr>
          <a:xfrm>
            <a:off x="762000" y="2172685"/>
            <a:ext cx="10091176" cy="3865655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</a:rPr>
              <a:t>How a sales tax is divided between buyers and sellers is determined by</a:t>
            </a:r>
            <a:endParaRPr lang="en-US" sz="2000" dirty="0">
              <a:solidFill>
                <a:srgbClr val="0070C0"/>
              </a:solidFill>
              <a:effectLst/>
              <a:latin typeface="Alexandria"/>
              <a:ea typeface="Times New Roman" panose="0202060305040502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A) the government's choice of whom to tax.</a:t>
            </a: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B) who the law says must pay the tax.</a:t>
            </a: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 u="sng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C) the elasticities of supply and demand.</a:t>
            </a:r>
            <a:endParaRPr lang="en-US" sz="2000" dirty="0">
              <a:solidFill>
                <a:srgbClr val="000000"/>
              </a:solidFill>
              <a:effectLst/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D) the revenue needs of government.</a:t>
            </a:r>
          </a:p>
          <a:p>
            <a:pPr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 i="1" dirty="0">
                <a:solidFill>
                  <a:srgbClr val="FF0000"/>
                </a:solidFill>
                <a:effectLst/>
                <a:latin typeface="Alexandria"/>
                <a:ea typeface="Times New Roman" panose="02020603050405020304" pitchFamily="18" charset="0"/>
              </a:rPr>
              <a:t> </a:t>
            </a: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</a:rPr>
              <a:t>The demand and the supply for a good are each neither perfectly elastic nor perfectly inelastic. If a sales tax on sellers of the good is imposed, the tax is paid by</a:t>
            </a:r>
            <a:endParaRPr lang="en-US" sz="2000" dirty="0">
              <a:solidFill>
                <a:srgbClr val="0070C0"/>
              </a:solidFill>
              <a:effectLst/>
              <a:latin typeface="Alexandria"/>
              <a:ea typeface="Times New Roman" panose="0202060305040502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A) only buyers.</a:t>
            </a: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B) only sellers.</a:t>
            </a: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 u="sng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C) both buyers and sellers.</a:t>
            </a:r>
            <a:endParaRPr lang="en-US" sz="2000" dirty="0">
              <a:solidFill>
                <a:srgbClr val="000000"/>
              </a:solidFill>
              <a:effectLst/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D) neither buyers nor sellers.</a:t>
            </a:r>
          </a:p>
          <a:p>
            <a:pPr marL="0" indent="0">
              <a:spcBef>
                <a:spcPts val="0"/>
              </a:spcBef>
              <a:buNone/>
            </a:pPr>
            <a:endParaRPr lang="en-US" sz="2000" dirty="0">
              <a:solidFill>
                <a:srgbClr val="000000"/>
              </a:solidFill>
              <a:effectLst/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902572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60713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Think</a:t>
            </a:r>
          </a:p>
        </p:txBody>
      </p:sp>
      <p:sp>
        <p:nvSpPr>
          <p:cNvPr id="2" name="Content Placeholder 2">
            <a:extLst>
              <a:ext uri="{FF2B5EF4-FFF2-40B4-BE49-F238E27FC236}">
                <a16:creationId xmlns:a16="http://schemas.microsoft.com/office/drawing/2014/main" id="{63AA937B-03F7-6F87-3EC9-4220C9965FF5}"/>
              </a:ext>
            </a:extLst>
          </p:cNvPr>
          <p:cNvSpPr txBox="1">
            <a:spLocks/>
          </p:cNvSpPr>
          <p:nvPr/>
        </p:nvSpPr>
        <p:spPr>
          <a:xfrm>
            <a:off x="685956" y="2088242"/>
            <a:ext cx="8172909" cy="3865655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</a:rPr>
              <a:t>In the figure, the price paid by the buyer before the tax is ________ per compact disc, and the price paid by the buyer after the tax is ________ per compact disc.</a:t>
            </a:r>
            <a:endParaRPr lang="en-US" sz="2000" dirty="0">
              <a:solidFill>
                <a:srgbClr val="0070C0"/>
              </a:solidFill>
              <a:effectLst/>
              <a:latin typeface="Alexandria"/>
              <a:ea typeface="Times New Roman" panose="0202060305040502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A) $20; $20</a:t>
            </a: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 u="sng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B) $20; $30</a:t>
            </a:r>
            <a:endParaRPr lang="en-US" sz="2000" dirty="0">
              <a:solidFill>
                <a:srgbClr val="000000"/>
              </a:solidFill>
              <a:effectLst/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C) $30; $20</a:t>
            </a: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D) $30; $30</a:t>
            </a:r>
          </a:p>
          <a:p>
            <a:pPr marL="0" indent="0">
              <a:spcBef>
                <a:spcPts val="0"/>
              </a:spcBef>
              <a:buNone/>
            </a:pPr>
            <a:endParaRPr lang="en-US" sz="2000" dirty="0">
              <a:solidFill>
                <a:srgbClr val="000000"/>
              </a:solidFill>
              <a:effectLst/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</a:rPr>
              <a:t>In the figure, the price received by the seller before the tax is ________ per compact disc, and the price received and kept by the seller after the tax is ________ per compact disc.</a:t>
            </a:r>
            <a:endParaRPr lang="en-US" sz="2000" dirty="0">
              <a:solidFill>
                <a:srgbClr val="0070C0"/>
              </a:solidFill>
              <a:effectLst/>
              <a:latin typeface="Alexandria"/>
              <a:ea typeface="Times New Roman" panose="02020603050405020304" pitchFamily="18" charset="0"/>
            </a:endParaRPr>
          </a:p>
          <a:p>
            <a:pPr marL="0" marR="0" indent="0" algn="just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A) $20; $20</a:t>
            </a:r>
          </a:p>
          <a:p>
            <a:pPr marL="0" marR="0" indent="0" algn="just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 u="sng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B) $20; $10</a:t>
            </a:r>
            <a:endParaRPr lang="en-US" sz="2000" dirty="0">
              <a:solidFill>
                <a:srgbClr val="000000"/>
              </a:solidFill>
              <a:effectLst/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 indent="0" algn="just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C) $30; $20</a:t>
            </a:r>
          </a:p>
          <a:p>
            <a:pPr marL="0" marR="0" indent="0" algn="just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D) $30; $10</a:t>
            </a:r>
          </a:p>
          <a:p>
            <a:pPr marL="0" indent="0">
              <a:spcBef>
                <a:spcPts val="0"/>
              </a:spcBef>
              <a:buNone/>
            </a:pPr>
            <a:endParaRPr lang="en-US" sz="2000" dirty="0">
              <a:solidFill>
                <a:srgbClr val="000000"/>
              </a:solidFill>
              <a:effectLst/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D7A5C244-E506-D31F-505D-B8C07A12C0BB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58865" y="2310820"/>
            <a:ext cx="3125126" cy="3692672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6305057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Think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518D83ED-4A10-A565-54B2-79917DE2E2BC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7145" t="27099" r="66585" b="34317"/>
          <a:stretch/>
        </p:blipFill>
        <p:spPr>
          <a:xfrm>
            <a:off x="9855258" y="2881982"/>
            <a:ext cx="1142638" cy="1523519"/>
          </a:xfrm>
          <a:prstGeom prst="rect">
            <a:avLst/>
          </a:prstGeom>
        </p:spPr>
      </p:pic>
      <p:sp>
        <p:nvSpPr>
          <p:cNvPr id="2" name="Content Placeholder 2">
            <a:extLst>
              <a:ext uri="{FF2B5EF4-FFF2-40B4-BE49-F238E27FC236}">
                <a16:creationId xmlns:a16="http://schemas.microsoft.com/office/drawing/2014/main" id="{85E8DD62-7C6C-3DA2-FBCD-D00EB5C7E993}"/>
              </a:ext>
            </a:extLst>
          </p:cNvPr>
          <p:cNvSpPr txBox="1">
            <a:spLocks/>
          </p:cNvSpPr>
          <p:nvPr/>
        </p:nvSpPr>
        <p:spPr>
          <a:xfrm>
            <a:off x="762000" y="2145824"/>
            <a:ext cx="10091176" cy="3865655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</a:rPr>
              <a:t>If buyers of illegal goods are punished but sellers are not, then the price ________ and the equilibrium quantity ________. ( shift Demand leftward)</a:t>
            </a:r>
            <a:endParaRPr lang="en-US" sz="2000" dirty="0">
              <a:solidFill>
                <a:srgbClr val="0070C0"/>
              </a:solidFill>
              <a:effectLst/>
              <a:latin typeface="Alexandria"/>
              <a:ea typeface="Times New Roman" panose="0202060305040502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A) rises; increases</a:t>
            </a: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B) rises; decreases</a:t>
            </a: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C) falls; increases</a:t>
            </a: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 u="sng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D) falls; decreases</a:t>
            </a:r>
            <a:endParaRPr lang="en-US" sz="2000" dirty="0">
              <a:solidFill>
                <a:srgbClr val="000000"/>
              </a:solidFill>
              <a:effectLst/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 u="none" strike="noStrike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 </a:t>
            </a:r>
            <a:endParaRPr lang="en-US" sz="2000" dirty="0">
              <a:solidFill>
                <a:srgbClr val="000000"/>
              </a:solidFill>
              <a:effectLst/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</a:rPr>
              <a:t> </a:t>
            </a: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</a:rPr>
              <a:t>In general, a fine on smoking cigarettes shifts the ________ curve of cigarettes ________.</a:t>
            </a:r>
            <a:endParaRPr lang="en-US" sz="2000" dirty="0">
              <a:solidFill>
                <a:srgbClr val="0070C0"/>
              </a:solidFill>
              <a:effectLst/>
              <a:latin typeface="Alexandria"/>
              <a:ea typeface="Times New Roman" panose="0202060305040502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A) supply; rightward</a:t>
            </a: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B) supply; leftward</a:t>
            </a: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C) demand; rightward</a:t>
            </a: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 u="sng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D) demand; leftward</a:t>
            </a:r>
            <a:endParaRPr lang="en-US" sz="2000" dirty="0">
              <a:solidFill>
                <a:srgbClr val="000000"/>
              </a:solidFill>
              <a:effectLst/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indent="0">
              <a:spcBef>
                <a:spcPts val="0"/>
              </a:spcBef>
              <a:buNone/>
            </a:pPr>
            <a:endParaRPr lang="en-US" sz="2000" dirty="0">
              <a:solidFill>
                <a:srgbClr val="000000"/>
              </a:solidFill>
              <a:effectLst/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337967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Think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518D83ED-4A10-A565-54B2-79917DE2E2BC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7145" t="27099" r="66585" b="34317"/>
          <a:stretch/>
        </p:blipFill>
        <p:spPr>
          <a:xfrm>
            <a:off x="10001406" y="4410745"/>
            <a:ext cx="1142638" cy="1523519"/>
          </a:xfrm>
          <a:prstGeom prst="rect">
            <a:avLst/>
          </a:prstGeom>
        </p:spPr>
      </p:pic>
      <p:sp>
        <p:nvSpPr>
          <p:cNvPr id="2" name="Content Placeholder 2">
            <a:extLst>
              <a:ext uri="{FF2B5EF4-FFF2-40B4-BE49-F238E27FC236}">
                <a16:creationId xmlns:a16="http://schemas.microsoft.com/office/drawing/2014/main" id="{BA971742-143D-21F2-DD59-1DB3ABAB04D6}"/>
              </a:ext>
            </a:extLst>
          </p:cNvPr>
          <p:cNvSpPr txBox="1">
            <a:spLocks/>
          </p:cNvSpPr>
          <p:nvPr/>
        </p:nvSpPr>
        <p:spPr>
          <a:xfrm>
            <a:off x="978052" y="2487752"/>
            <a:ext cx="10091176" cy="3036753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</a:rPr>
              <a:t>If penalties are imposed only on buyers (but not on sellers) of marijuana, the equilibrium price of marijuana ________, and the equilibrium quantity of marijuana sold ________. </a:t>
            </a:r>
            <a:endParaRPr lang="en-US" sz="2000" dirty="0">
              <a:solidFill>
                <a:srgbClr val="0070C0"/>
              </a:solidFill>
              <a:effectLst/>
              <a:latin typeface="Alexandria"/>
              <a:ea typeface="Times New Roman" panose="0202060305040502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A) rise;  increase</a:t>
            </a: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B) rise;  decrease</a:t>
            </a: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C) fall;  increase</a:t>
            </a: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 u="sng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D) fall;  decrease</a:t>
            </a:r>
            <a:endParaRPr lang="en-US" sz="2000" dirty="0">
              <a:solidFill>
                <a:srgbClr val="000000"/>
              </a:solidFill>
              <a:effectLst/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indent="0">
              <a:spcBef>
                <a:spcPts val="0"/>
              </a:spcBef>
              <a:buNone/>
            </a:pPr>
            <a:endParaRPr lang="en-US" sz="2000" dirty="0">
              <a:solidFill>
                <a:srgbClr val="000000"/>
              </a:solidFill>
              <a:effectLst/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31517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Summary outlines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32BEBEE-8394-147A-E71E-5726CD6C1E0C}"/>
              </a:ext>
            </a:extLst>
          </p:cNvPr>
          <p:cNvSpPr txBox="1"/>
          <p:nvPr/>
        </p:nvSpPr>
        <p:spPr>
          <a:xfrm>
            <a:off x="1055577" y="1180181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83CAA3D-3E88-C3CB-1A51-264A52403A03}"/>
              </a:ext>
            </a:extLst>
          </p:cNvPr>
          <p:cNvSpPr txBox="1"/>
          <p:nvPr/>
        </p:nvSpPr>
        <p:spPr>
          <a:xfrm>
            <a:off x="1216394" y="1450510"/>
            <a:ext cx="8191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06</a:t>
            </a:r>
          </a:p>
        </p:txBody>
      </p:sp>
      <p:sp>
        <p:nvSpPr>
          <p:cNvPr id="2" name="Content Placeholder 2">
            <a:extLst>
              <a:ext uri="{FF2B5EF4-FFF2-40B4-BE49-F238E27FC236}">
                <a16:creationId xmlns:a16="http://schemas.microsoft.com/office/drawing/2014/main" id="{F9DF534D-2E7A-2B74-BC40-2A3D00E8EB93}"/>
              </a:ext>
            </a:extLst>
          </p:cNvPr>
          <p:cNvSpPr txBox="1">
            <a:spLocks/>
          </p:cNvSpPr>
          <p:nvPr/>
        </p:nvSpPr>
        <p:spPr>
          <a:xfrm>
            <a:off x="838200" y="2069870"/>
            <a:ext cx="10515600" cy="3740288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eaLnBrk="1" hangingPunct="1">
              <a:buClrTx/>
              <a:buSzPct val="120000"/>
              <a:buFont typeface="Arial" charset="0"/>
              <a:buChar char="•"/>
            </a:pPr>
            <a:r>
              <a:rPr lang="en-US" sz="2000" b="1" dirty="0">
                <a:latin typeface="Alexandria"/>
                <a:cs typeface="ＭＳ Ｐゴシック" charset="-128"/>
              </a:rPr>
              <a:t>A price ceiling </a:t>
            </a:r>
            <a:r>
              <a:rPr lang="en-US" sz="2000" dirty="0">
                <a:latin typeface="Alexandria"/>
                <a:cs typeface="ＭＳ Ｐゴシック" charset="-128"/>
              </a:rPr>
              <a:t>is a legal </a:t>
            </a:r>
            <a:r>
              <a:rPr lang="en-US" sz="2000" b="1" dirty="0">
                <a:solidFill>
                  <a:srgbClr val="0070C0"/>
                </a:solidFill>
                <a:latin typeface="Alexandria"/>
                <a:cs typeface="ＭＳ Ｐゴシック" charset="-128"/>
              </a:rPr>
              <a:t>maximum</a:t>
            </a:r>
            <a:r>
              <a:rPr lang="en-US" sz="2000" dirty="0">
                <a:latin typeface="Alexandria"/>
                <a:cs typeface="ＭＳ Ｐゴシック" charset="-128"/>
              </a:rPr>
              <a:t> on the price of a good.  An example is rent control.  If the price ceiling is below the Equilibrium price, it is binding and causes a shortage. </a:t>
            </a:r>
          </a:p>
          <a:p>
            <a:pPr marL="0" indent="0" eaLnBrk="1" hangingPunct="1">
              <a:buClrTx/>
              <a:buSzPct val="120000"/>
              <a:buNone/>
            </a:pPr>
            <a:endParaRPr lang="en-US" sz="2000" dirty="0">
              <a:latin typeface="Alexandria"/>
              <a:cs typeface="ＭＳ Ｐゴシック" charset="-128"/>
            </a:endParaRPr>
          </a:p>
          <a:p>
            <a:pPr eaLnBrk="1" hangingPunct="1">
              <a:buClrTx/>
              <a:buSzPct val="120000"/>
              <a:buFont typeface="Arial" charset="0"/>
              <a:buChar char="•"/>
            </a:pPr>
            <a:r>
              <a:rPr lang="en-US" sz="2000" b="1" dirty="0">
                <a:latin typeface="Alexandria"/>
                <a:cs typeface="ＭＳ Ｐゴシック" charset="-128"/>
              </a:rPr>
              <a:t>A price floor </a:t>
            </a:r>
            <a:r>
              <a:rPr lang="en-US" sz="2000" dirty="0">
                <a:latin typeface="Alexandria"/>
                <a:cs typeface="ＭＳ Ｐゴシック" charset="-128"/>
              </a:rPr>
              <a:t>is a legal </a:t>
            </a:r>
            <a:r>
              <a:rPr lang="en-US" sz="2000" b="1" dirty="0">
                <a:solidFill>
                  <a:srgbClr val="0070C0"/>
                </a:solidFill>
                <a:latin typeface="Alexandria"/>
                <a:cs typeface="ＭＳ Ｐゴシック" charset="-128"/>
              </a:rPr>
              <a:t>minimum</a:t>
            </a:r>
            <a:r>
              <a:rPr lang="en-US" sz="2000" dirty="0">
                <a:latin typeface="Alexandria"/>
                <a:cs typeface="ＭＳ Ｐゴシック" charset="-128"/>
              </a:rPr>
              <a:t> on the price of a good.  An example is the minimum wage.  If the price floor is above the Equilibrium price, it is binding and causes a surplus.  The labor surplus caused by the minimum wage is unemployment</a:t>
            </a:r>
            <a:endParaRPr lang="en-US" sz="2000" dirty="0">
              <a:latin typeface="Alexandria"/>
            </a:endParaRPr>
          </a:p>
          <a:p>
            <a:pPr lvl="1"/>
            <a:endParaRPr lang="en-US" sz="2000" dirty="0">
              <a:latin typeface="Alexandria"/>
            </a:endParaRPr>
          </a:p>
          <a:p>
            <a:pPr lvl="1"/>
            <a:endParaRPr lang="en-US" sz="2000" dirty="0">
              <a:latin typeface="Alexandria"/>
            </a:endParaRPr>
          </a:p>
          <a:p>
            <a:pPr marL="514350" indent="-514350">
              <a:buFont typeface="+mj-lt"/>
              <a:buAutoNum type="arabicPeriod"/>
            </a:pPr>
            <a:endParaRPr lang="en-US" sz="2000" dirty="0">
              <a:latin typeface="Alexandria"/>
            </a:endParaRPr>
          </a:p>
          <a:p>
            <a:endParaRPr lang="en-US" sz="2000" dirty="0">
              <a:latin typeface="Alexandria"/>
            </a:endParaRPr>
          </a:p>
          <a:p>
            <a:endParaRPr lang="en-US" sz="2000" dirty="0">
              <a:latin typeface="Alexandria"/>
            </a:endParaRPr>
          </a:p>
          <a:p>
            <a:endParaRPr lang="en-US" sz="2000" dirty="0">
              <a:latin typeface="Alexandria"/>
            </a:endParaRPr>
          </a:p>
          <a:p>
            <a:endParaRPr lang="en-US" sz="2000" dirty="0">
              <a:latin typeface="Alexandria"/>
            </a:endParaRPr>
          </a:p>
        </p:txBody>
      </p:sp>
    </p:spTree>
    <p:extLst>
      <p:ext uri="{BB962C8B-B14F-4D97-AF65-F5344CB8AC3E}">
        <p14:creationId xmlns:p14="http://schemas.microsoft.com/office/powerpoint/2010/main" val="18206280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Summary outlines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32BEBEE-8394-147A-E71E-5726CD6C1E0C}"/>
              </a:ext>
            </a:extLst>
          </p:cNvPr>
          <p:cNvSpPr txBox="1"/>
          <p:nvPr/>
        </p:nvSpPr>
        <p:spPr>
          <a:xfrm>
            <a:off x="1055577" y="1180181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83CAA3D-3E88-C3CB-1A51-264A52403A03}"/>
              </a:ext>
            </a:extLst>
          </p:cNvPr>
          <p:cNvSpPr txBox="1"/>
          <p:nvPr/>
        </p:nvSpPr>
        <p:spPr>
          <a:xfrm>
            <a:off x="1216394" y="1450510"/>
            <a:ext cx="8191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06</a:t>
            </a:r>
          </a:p>
        </p:txBody>
      </p:sp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6BFEA5A9-516C-E0BF-5403-2DBEFB6C7CA4}"/>
              </a:ext>
            </a:extLst>
          </p:cNvPr>
          <p:cNvSpPr txBox="1">
            <a:spLocks/>
          </p:cNvSpPr>
          <p:nvPr/>
        </p:nvSpPr>
        <p:spPr>
          <a:xfrm>
            <a:off x="838200" y="2235369"/>
            <a:ext cx="10515600" cy="3740288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eaLnBrk="1" hangingPunct="1">
              <a:buClrTx/>
              <a:buSzPct val="120000"/>
              <a:buFont typeface="Arial" charset="0"/>
              <a:buChar char="•"/>
            </a:pPr>
            <a:r>
              <a:rPr lang="en-US" sz="2000" b="1" dirty="0">
                <a:latin typeface="Alexandria"/>
                <a:cs typeface="ＭＳ Ｐゴシック" charset="-128"/>
              </a:rPr>
              <a:t>The incidence of a tax </a:t>
            </a:r>
            <a:r>
              <a:rPr lang="en-US" sz="2000" dirty="0">
                <a:latin typeface="Alexandria"/>
                <a:cs typeface="ＭＳ Ｐゴシック" charset="-128"/>
              </a:rPr>
              <a:t>is the division of the burden of the tax between buyers and sellers and does not depend on whether the tax is imposed on buyers or sellers. </a:t>
            </a:r>
          </a:p>
          <a:p>
            <a:pPr eaLnBrk="1" hangingPunct="1">
              <a:buClrTx/>
              <a:buSzPct val="120000"/>
              <a:buFont typeface="Arial" charset="0"/>
              <a:buChar char="•"/>
            </a:pPr>
            <a:endParaRPr lang="en-US" sz="2000" dirty="0">
              <a:latin typeface="Alexandria"/>
              <a:cs typeface="ＭＳ Ｐゴシック" charset="-128"/>
            </a:endParaRPr>
          </a:p>
          <a:p>
            <a:pPr eaLnBrk="1" hangingPunct="1">
              <a:buClrTx/>
              <a:buSzPct val="120000"/>
              <a:buFont typeface="Arial" charset="0"/>
              <a:buChar char="•"/>
            </a:pPr>
            <a:r>
              <a:rPr lang="en-US" sz="2000" dirty="0">
                <a:latin typeface="Alexandria"/>
                <a:cs typeface="ＭＳ Ｐゴシック" charset="-128"/>
              </a:rPr>
              <a:t>The incidence of the tax depends on the price elasticities of supply and demand. </a:t>
            </a:r>
          </a:p>
          <a:p>
            <a:pPr lvl="1"/>
            <a:endParaRPr lang="en-US" sz="2000" dirty="0">
              <a:latin typeface="Alexandria"/>
            </a:endParaRPr>
          </a:p>
          <a:p>
            <a:pPr lvl="1"/>
            <a:endParaRPr lang="en-US" sz="2000" dirty="0">
              <a:latin typeface="Alexandria"/>
            </a:endParaRPr>
          </a:p>
          <a:p>
            <a:pPr marL="514350" indent="-514350">
              <a:buFont typeface="+mj-lt"/>
              <a:buAutoNum type="arabicPeriod"/>
            </a:pPr>
            <a:endParaRPr lang="en-US" sz="2000" dirty="0">
              <a:latin typeface="Alexandria"/>
            </a:endParaRPr>
          </a:p>
          <a:p>
            <a:endParaRPr lang="en-US" sz="2000" dirty="0">
              <a:latin typeface="Alexandria"/>
            </a:endParaRPr>
          </a:p>
          <a:p>
            <a:endParaRPr lang="en-US" sz="2000" dirty="0">
              <a:latin typeface="Alexandria"/>
            </a:endParaRPr>
          </a:p>
          <a:p>
            <a:endParaRPr lang="en-US" sz="2000" dirty="0">
              <a:latin typeface="Alexandria"/>
            </a:endParaRPr>
          </a:p>
          <a:p>
            <a:endParaRPr lang="en-US" sz="2000" dirty="0">
              <a:latin typeface="Alexandria"/>
            </a:endParaRPr>
          </a:p>
        </p:txBody>
      </p:sp>
    </p:spTree>
    <p:extLst>
      <p:ext uri="{BB962C8B-B14F-4D97-AF65-F5344CB8AC3E}">
        <p14:creationId xmlns:p14="http://schemas.microsoft.com/office/powerpoint/2010/main" val="1202326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Important Notes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32BEBEE-8394-147A-E71E-5726CD6C1E0C}"/>
              </a:ext>
            </a:extLst>
          </p:cNvPr>
          <p:cNvSpPr txBox="1"/>
          <p:nvPr/>
        </p:nvSpPr>
        <p:spPr>
          <a:xfrm>
            <a:off x="1055577" y="1180181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83CAA3D-3E88-C3CB-1A51-264A52403A03}"/>
              </a:ext>
            </a:extLst>
          </p:cNvPr>
          <p:cNvSpPr txBox="1"/>
          <p:nvPr/>
        </p:nvSpPr>
        <p:spPr>
          <a:xfrm>
            <a:off x="1216394" y="1450510"/>
            <a:ext cx="8191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06</a:t>
            </a:r>
          </a:p>
        </p:txBody>
      </p:sp>
      <p:sp>
        <p:nvSpPr>
          <p:cNvPr id="2" name="Content Placeholder 2">
            <a:extLst>
              <a:ext uri="{FF2B5EF4-FFF2-40B4-BE49-F238E27FC236}">
                <a16:creationId xmlns:a16="http://schemas.microsoft.com/office/drawing/2014/main" id="{41486F56-1A85-FB12-4CB3-06C6D11DA794}"/>
              </a:ext>
            </a:extLst>
          </p:cNvPr>
          <p:cNvSpPr txBox="1">
            <a:spLocks/>
          </p:cNvSpPr>
          <p:nvPr/>
        </p:nvSpPr>
        <p:spPr>
          <a:xfrm>
            <a:off x="914400" y="2109778"/>
            <a:ext cx="10515600" cy="3740288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marR="0" lvl="0" indent="-342900" rtl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000" dirty="0">
                <a:effectLst/>
                <a:latin typeface="Alexandria"/>
                <a:ea typeface="Calibri" panose="020F0502020204030204" pitchFamily="34" charset="0"/>
                <a:cs typeface="Arial" panose="020B0604020202020204" pitchFamily="34" charset="0"/>
              </a:rPr>
              <a:t>Among the factors that create a deadweight loss and inefficiency are </a:t>
            </a:r>
            <a:r>
              <a:rPr lang="en-US" sz="2000" b="1" dirty="0">
                <a:effectLst/>
                <a:latin typeface="Alexandria"/>
                <a:ea typeface="Calibri" panose="020F0502020204030204" pitchFamily="34" charset="0"/>
                <a:cs typeface="Arial" panose="020B0604020202020204" pitchFamily="34" charset="0"/>
              </a:rPr>
              <a:t>minimum wages, rent ceilings, and taxes.</a:t>
            </a:r>
          </a:p>
          <a:p>
            <a:pPr marL="0" marR="0" lvl="0" indent="0" rtl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 dirty="0">
                <a:effectLst/>
                <a:latin typeface="Alexandria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 u="sng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Price ceiling:</a:t>
            </a:r>
            <a:endParaRPr lang="en-US" sz="2000" dirty="0">
              <a:solidFill>
                <a:srgbClr val="0070C0"/>
              </a:solidFill>
              <a:effectLst/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000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A price ceiling makes it </a:t>
            </a:r>
            <a:r>
              <a:rPr lang="en-US" sz="2000" b="1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illegal to charge a higher price than the specified price</a:t>
            </a:r>
            <a:endParaRPr lang="en-US" sz="2000" dirty="0">
              <a:solidFill>
                <a:srgbClr val="000000"/>
              </a:solidFill>
              <a:effectLst/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000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To have an effect, a price ceiling must be </a:t>
            </a:r>
            <a:r>
              <a:rPr lang="en-US" sz="2000" b="1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set below the equilibrium price</a:t>
            </a:r>
            <a:r>
              <a:rPr lang="en-US" sz="2000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 </a:t>
            </a: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000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A rent ceiling set above the equilibrium rent </a:t>
            </a:r>
            <a:r>
              <a:rPr lang="en-US" sz="2000" b="1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has no effect</a:t>
            </a:r>
            <a:endParaRPr lang="en-US" sz="2000" dirty="0">
              <a:solidFill>
                <a:srgbClr val="000000"/>
              </a:solidFill>
              <a:effectLst/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000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A price ceiling, such as a rent ceiling, </a:t>
            </a:r>
            <a:r>
              <a:rPr lang="en-US" sz="2000" b="1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results in a shortage if the ceiling price is less than the equilibrium price.</a:t>
            </a:r>
            <a:endParaRPr lang="en-US" sz="2000" dirty="0">
              <a:solidFill>
                <a:srgbClr val="000000"/>
              </a:solidFill>
              <a:effectLst/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000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The potential impact of a rent ceiling set below the equilibrium rent is </a:t>
            </a:r>
            <a:r>
              <a:rPr lang="en-US" sz="2000" b="1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Shortage, decrease consumer and producer surplus, and a deadweight loss</a:t>
            </a:r>
            <a:endParaRPr lang="en-US" sz="2000" dirty="0">
              <a:solidFill>
                <a:srgbClr val="000000"/>
              </a:solidFill>
              <a:effectLst/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000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Price ceilings, such as rent ceilings, set below the equilibrium price </a:t>
            </a:r>
            <a:r>
              <a:rPr lang="en-US" sz="2000" b="1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decrease producer surplus</a:t>
            </a:r>
            <a:endParaRPr lang="en-US" sz="2000" dirty="0">
              <a:solidFill>
                <a:srgbClr val="000000"/>
              </a:solidFill>
              <a:effectLst/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indent="0" eaLnBrk="1" hangingPunct="1">
              <a:buClrTx/>
              <a:buSzPct val="120000"/>
              <a:buNone/>
            </a:pPr>
            <a:endParaRPr lang="en-US" sz="2000" dirty="0">
              <a:latin typeface="Alexandria"/>
              <a:cs typeface="ＭＳ Ｐゴシック" charset="-128"/>
            </a:endParaRPr>
          </a:p>
          <a:p>
            <a:pPr lvl="1"/>
            <a:endParaRPr lang="en-US" sz="2000" dirty="0">
              <a:latin typeface="Alexandria"/>
            </a:endParaRPr>
          </a:p>
          <a:p>
            <a:pPr lvl="1"/>
            <a:endParaRPr lang="en-US" sz="2000" dirty="0">
              <a:latin typeface="Alexandria"/>
            </a:endParaRPr>
          </a:p>
          <a:p>
            <a:pPr marL="514350" indent="-514350">
              <a:buFont typeface="+mj-lt"/>
              <a:buAutoNum type="arabicPeriod"/>
            </a:pPr>
            <a:endParaRPr lang="en-US" sz="2000" dirty="0">
              <a:latin typeface="Alexandria"/>
            </a:endParaRPr>
          </a:p>
          <a:p>
            <a:endParaRPr lang="en-US" sz="2000" dirty="0">
              <a:latin typeface="Alexandria"/>
            </a:endParaRPr>
          </a:p>
          <a:p>
            <a:endParaRPr lang="en-US" sz="2000" dirty="0">
              <a:latin typeface="Alexandria"/>
            </a:endParaRPr>
          </a:p>
          <a:p>
            <a:endParaRPr lang="en-US" sz="2000" dirty="0">
              <a:latin typeface="Alexandria"/>
            </a:endParaRPr>
          </a:p>
          <a:p>
            <a:endParaRPr lang="en-US" sz="2000" dirty="0">
              <a:latin typeface="Alexandria"/>
            </a:endParaRPr>
          </a:p>
        </p:txBody>
      </p:sp>
    </p:spTree>
    <p:extLst>
      <p:ext uri="{BB962C8B-B14F-4D97-AF65-F5344CB8AC3E}">
        <p14:creationId xmlns:p14="http://schemas.microsoft.com/office/powerpoint/2010/main" val="21280225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Important Notes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32BEBEE-8394-147A-E71E-5726CD6C1E0C}"/>
              </a:ext>
            </a:extLst>
          </p:cNvPr>
          <p:cNvSpPr txBox="1"/>
          <p:nvPr/>
        </p:nvSpPr>
        <p:spPr>
          <a:xfrm>
            <a:off x="1055577" y="1180181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83CAA3D-3E88-C3CB-1A51-264A52403A03}"/>
              </a:ext>
            </a:extLst>
          </p:cNvPr>
          <p:cNvSpPr txBox="1"/>
          <p:nvPr/>
        </p:nvSpPr>
        <p:spPr>
          <a:xfrm>
            <a:off x="1216394" y="1450510"/>
            <a:ext cx="8191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06</a:t>
            </a:r>
          </a:p>
        </p:txBody>
      </p:sp>
      <p:sp>
        <p:nvSpPr>
          <p:cNvPr id="2" name="Content Placeholder 2">
            <a:extLst>
              <a:ext uri="{FF2B5EF4-FFF2-40B4-BE49-F238E27FC236}">
                <a16:creationId xmlns:a16="http://schemas.microsoft.com/office/drawing/2014/main" id="{67F8D754-559C-6622-2A6E-5734865C1F31}"/>
              </a:ext>
            </a:extLst>
          </p:cNvPr>
          <p:cNvSpPr txBox="1">
            <a:spLocks/>
          </p:cNvSpPr>
          <p:nvPr/>
        </p:nvSpPr>
        <p:spPr>
          <a:xfrm>
            <a:off x="838200" y="2243751"/>
            <a:ext cx="10515600" cy="3740288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 u="sng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Price ceiling:</a:t>
            </a:r>
            <a:endParaRPr lang="en-US" sz="2000" dirty="0">
              <a:solidFill>
                <a:srgbClr val="0070C0"/>
              </a:solidFill>
              <a:effectLst/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000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Assume that your state government has placed a price ceiling of 30 per kilowatt hour on electricity. The equilibrium price per kilowatt hour for electricity is $.35. The government's action will result in </a:t>
            </a:r>
            <a:r>
              <a:rPr lang="en-US" sz="2000" b="1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a deadweight loss</a:t>
            </a:r>
            <a:r>
              <a:rPr lang="en-US" sz="2000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.</a:t>
            </a: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000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A rent ceiling set </a:t>
            </a:r>
            <a:r>
              <a:rPr lang="en-US" sz="2000" b="1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above</a:t>
            </a:r>
            <a:r>
              <a:rPr lang="en-US" sz="2000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 equilibrium price </a:t>
            </a:r>
            <a:r>
              <a:rPr lang="en-US" sz="2000" b="1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has no effect</a:t>
            </a:r>
            <a:endParaRPr lang="en-US" sz="2000" dirty="0">
              <a:solidFill>
                <a:srgbClr val="000000"/>
              </a:solidFill>
              <a:effectLst/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eaLnBrk="1" hangingPunct="1">
              <a:buClrTx/>
              <a:buSzPct val="120000"/>
              <a:buFont typeface="Arial" charset="0"/>
              <a:buChar char="•"/>
            </a:pPr>
            <a:endParaRPr lang="en-US" sz="2000" dirty="0">
              <a:latin typeface="Alexandria"/>
              <a:cs typeface="ＭＳ Ｐゴシック" charset="-128"/>
            </a:endParaRPr>
          </a:p>
          <a:p>
            <a:pPr lvl="1"/>
            <a:endParaRPr lang="en-US" sz="2000" dirty="0">
              <a:latin typeface="Alexandria"/>
            </a:endParaRPr>
          </a:p>
          <a:p>
            <a:pPr lvl="1"/>
            <a:endParaRPr lang="en-US" sz="2000" dirty="0">
              <a:latin typeface="Alexandria"/>
            </a:endParaRPr>
          </a:p>
          <a:p>
            <a:pPr marL="514350" indent="-514350">
              <a:buFont typeface="+mj-lt"/>
              <a:buAutoNum type="arabicPeriod"/>
            </a:pPr>
            <a:endParaRPr lang="en-US" sz="2000" dirty="0">
              <a:latin typeface="Alexandria"/>
            </a:endParaRPr>
          </a:p>
          <a:p>
            <a:endParaRPr lang="en-US" sz="2000" dirty="0">
              <a:latin typeface="Alexandria"/>
            </a:endParaRPr>
          </a:p>
          <a:p>
            <a:endParaRPr lang="en-US" sz="2000" dirty="0">
              <a:latin typeface="Alexandria"/>
            </a:endParaRPr>
          </a:p>
          <a:p>
            <a:endParaRPr lang="en-US" sz="2000" dirty="0">
              <a:latin typeface="Alexandria"/>
            </a:endParaRPr>
          </a:p>
          <a:p>
            <a:endParaRPr lang="en-US" sz="2000" dirty="0">
              <a:latin typeface="Alexandria"/>
            </a:endParaRPr>
          </a:p>
        </p:txBody>
      </p:sp>
    </p:spTree>
    <p:extLst>
      <p:ext uri="{BB962C8B-B14F-4D97-AF65-F5344CB8AC3E}">
        <p14:creationId xmlns:p14="http://schemas.microsoft.com/office/powerpoint/2010/main" val="10532277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Important Notes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32BEBEE-8394-147A-E71E-5726CD6C1E0C}"/>
              </a:ext>
            </a:extLst>
          </p:cNvPr>
          <p:cNvSpPr txBox="1"/>
          <p:nvPr/>
        </p:nvSpPr>
        <p:spPr>
          <a:xfrm>
            <a:off x="1055577" y="1180181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83CAA3D-3E88-C3CB-1A51-264A52403A03}"/>
              </a:ext>
            </a:extLst>
          </p:cNvPr>
          <p:cNvSpPr txBox="1"/>
          <p:nvPr/>
        </p:nvSpPr>
        <p:spPr>
          <a:xfrm>
            <a:off x="1216394" y="1450510"/>
            <a:ext cx="8191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06</a:t>
            </a:r>
          </a:p>
        </p:txBody>
      </p:sp>
      <p:sp>
        <p:nvSpPr>
          <p:cNvPr id="2" name="Content Placeholder 2">
            <a:extLst>
              <a:ext uri="{FF2B5EF4-FFF2-40B4-BE49-F238E27FC236}">
                <a16:creationId xmlns:a16="http://schemas.microsoft.com/office/drawing/2014/main" id="{8A66D2DD-7552-9335-D503-55596E023288}"/>
              </a:ext>
            </a:extLst>
          </p:cNvPr>
          <p:cNvSpPr txBox="1">
            <a:spLocks/>
          </p:cNvSpPr>
          <p:nvPr/>
        </p:nvSpPr>
        <p:spPr>
          <a:xfrm>
            <a:off x="914400" y="2150927"/>
            <a:ext cx="10515600" cy="3740288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indent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None/>
            </a:pPr>
            <a:r>
              <a:rPr lang="en-US" sz="2000" b="1" u="sng" dirty="0">
                <a:solidFill>
                  <a:srgbClr val="0070C0"/>
                </a:solidFill>
                <a:effectLst/>
                <a:latin typeface="Alexandria"/>
                <a:ea typeface="Calibri" panose="020F0502020204030204" pitchFamily="34" charset="0"/>
                <a:cs typeface="Arial" panose="020B0604020202020204" pitchFamily="34" charset="0"/>
              </a:rPr>
              <a:t>Price floor</a:t>
            </a:r>
            <a:endParaRPr lang="en-US" sz="2000" dirty="0">
              <a:solidFill>
                <a:srgbClr val="0070C0"/>
              </a:solidFill>
              <a:effectLst/>
              <a:latin typeface="Alexandria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342900" marR="0" lvl="0" indent="-34290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000" dirty="0">
                <a:effectLst/>
                <a:latin typeface="Alexandria"/>
                <a:ea typeface="Calibri" panose="020F0502020204030204" pitchFamily="34" charset="0"/>
                <a:cs typeface="Arial" panose="020B0604020202020204" pitchFamily="34" charset="0"/>
              </a:rPr>
              <a:t>If policy makers believe that the equilibrium wage rate is too low, policy makers can raise wages by legislating a minimum wage, that is, </a:t>
            </a:r>
            <a:r>
              <a:rPr lang="en-US" sz="2000" b="1" dirty="0">
                <a:effectLst/>
                <a:latin typeface="Alexandria"/>
                <a:ea typeface="Calibri" panose="020F0502020204030204" pitchFamily="34" charset="0"/>
                <a:cs typeface="Arial" panose="020B0604020202020204" pitchFamily="34" charset="0"/>
              </a:rPr>
              <a:t>a wage floor above the equilibrium wage. </a:t>
            </a:r>
            <a:endParaRPr lang="en-US" sz="2000" dirty="0">
              <a:effectLst/>
              <a:latin typeface="Alexandria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342900" marR="0" lvl="0" indent="-34290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000" dirty="0">
                <a:effectLst/>
                <a:latin typeface="Alexandria"/>
                <a:ea typeface="Calibri" panose="020F0502020204030204" pitchFamily="34" charset="0"/>
                <a:cs typeface="Arial" panose="020B0604020202020204" pitchFamily="34" charset="0"/>
              </a:rPr>
              <a:t>When a minimum wage is set above the equilibrium wage rate,</a:t>
            </a:r>
            <a:r>
              <a:rPr lang="en-US" sz="2000" kern="1200" dirty="0">
                <a:solidFill>
                  <a:srgbClr val="000000"/>
                </a:solidFill>
                <a:effectLst/>
                <a:latin typeface="Alexandria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>
                <a:effectLst/>
                <a:latin typeface="Alexandria"/>
                <a:ea typeface="Calibri" panose="020F0502020204030204" pitchFamily="34" charset="0"/>
                <a:cs typeface="Arial" panose="020B0604020202020204" pitchFamily="34" charset="0"/>
              </a:rPr>
              <a:t>unemployment increases.</a:t>
            </a:r>
            <a:r>
              <a:rPr lang="en-US" sz="2000" dirty="0">
                <a:effectLst/>
                <a:latin typeface="Alexandria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</a:p>
          <a:p>
            <a:pPr marL="342900" marR="0" lvl="0" indent="-34290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000" dirty="0">
                <a:effectLst/>
                <a:latin typeface="Alexandria"/>
                <a:ea typeface="Calibri" panose="020F0502020204030204" pitchFamily="34" charset="0"/>
                <a:cs typeface="Arial" panose="020B0604020202020204" pitchFamily="34" charset="0"/>
              </a:rPr>
              <a:t>A minimum wage set above the equilibrium wage rate is </a:t>
            </a:r>
            <a:r>
              <a:rPr lang="en-US" sz="2000" b="1" dirty="0">
                <a:effectLst/>
                <a:latin typeface="Alexandria"/>
                <a:ea typeface="Calibri" panose="020F0502020204030204" pitchFamily="34" charset="0"/>
                <a:cs typeface="Arial" panose="020B0604020202020204" pitchFamily="34" charset="0"/>
              </a:rPr>
              <a:t>a price</a:t>
            </a:r>
            <a:r>
              <a:rPr lang="en-US" sz="2000" b="1" kern="1200" dirty="0">
                <a:solidFill>
                  <a:srgbClr val="000000"/>
                </a:solidFill>
                <a:effectLst/>
                <a:latin typeface="Alexandria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>
                <a:effectLst/>
                <a:latin typeface="Alexandria"/>
                <a:ea typeface="Calibri" panose="020F0502020204030204" pitchFamily="34" charset="0"/>
                <a:cs typeface="Arial" panose="020B0604020202020204" pitchFamily="34" charset="0"/>
              </a:rPr>
              <a:t>floor that results in a surplus of low-skilled labor</a:t>
            </a:r>
            <a:r>
              <a:rPr lang="en-US" sz="2000" dirty="0">
                <a:effectLst/>
                <a:latin typeface="Alexandria"/>
                <a:ea typeface="Calibri" panose="020F0502020204030204" pitchFamily="34" charset="0"/>
                <a:cs typeface="Arial" panose="020B0604020202020204" pitchFamily="34" charset="0"/>
              </a:rPr>
              <a:t>. </a:t>
            </a:r>
          </a:p>
          <a:p>
            <a:pPr marL="342900" marR="0" lvl="0" indent="-34290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Font typeface="Symbol" panose="05050102010706020507" pitchFamily="18" charset="2"/>
              <a:buChar char=""/>
            </a:pPr>
            <a:r>
              <a:rPr lang="en-US" sz="2000" dirty="0">
                <a:effectLst/>
                <a:latin typeface="Alexandria"/>
                <a:ea typeface="Calibri" panose="020F0502020204030204" pitchFamily="34" charset="0"/>
                <a:cs typeface="Arial" panose="020B0604020202020204" pitchFamily="34" charset="0"/>
              </a:rPr>
              <a:t>A </a:t>
            </a:r>
            <a:r>
              <a:rPr lang="en-US" sz="2000" b="1" dirty="0">
                <a:effectLst/>
                <a:latin typeface="Alexandria"/>
                <a:ea typeface="Calibri" panose="020F0502020204030204" pitchFamily="34" charset="0"/>
                <a:cs typeface="Arial" panose="020B0604020202020204" pitchFamily="34" charset="0"/>
              </a:rPr>
              <a:t>price floor</a:t>
            </a:r>
            <a:r>
              <a:rPr lang="en-US" sz="2000" dirty="0">
                <a:effectLst/>
                <a:latin typeface="Alexandria"/>
                <a:ea typeface="Calibri" panose="020F0502020204030204" pitchFamily="34" charset="0"/>
                <a:cs typeface="Arial" panose="020B0604020202020204" pitchFamily="34" charset="0"/>
              </a:rPr>
              <a:t> is a </a:t>
            </a:r>
            <a:r>
              <a:rPr lang="en-US" sz="2000" b="1" dirty="0">
                <a:effectLst/>
                <a:latin typeface="Alexandria"/>
                <a:ea typeface="Calibri" panose="020F0502020204030204" pitchFamily="34" charset="0"/>
                <a:cs typeface="Arial" panose="020B0604020202020204" pitchFamily="34" charset="0"/>
              </a:rPr>
              <a:t>legal Minimum</a:t>
            </a:r>
            <a:r>
              <a:rPr lang="en-US" sz="2000" dirty="0">
                <a:effectLst/>
                <a:latin typeface="Alexandria"/>
                <a:ea typeface="Calibri" panose="020F0502020204030204" pitchFamily="34" charset="0"/>
                <a:cs typeface="Arial" panose="020B0604020202020204" pitchFamily="34" charset="0"/>
              </a:rPr>
              <a:t> on the price of a good </a:t>
            </a:r>
          </a:p>
          <a:p>
            <a:pPr marL="0" indent="0" eaLnBrk="1" hangingPunct="1">
              <a:buClrTx/>
              <a:buSzPct val="120000"/>
              <a:buNone/>
            </a:pPr>
            <a:endParaRPr lang="en-US" sz="2000" dirty="0">
              <a:latin typeface="Alexandria"/>
              <a:cs typeface="ＭＳ Ｐゴシック" charset="-128"/>
            </a:endParaRPr>
          </a:p>
          <a:p>
            <a:pPr lvl="1"/>
            <a:endParaRPr lang="en-US" sz="2000" dirty="0">
              <a:latin typeface="Alexandria"/>
            </a:endParaRPr>
          </a:p>
          <a:p>
            <a:pPr lvl="1"/>
            <a:endParaRPr lang="en-US" sz="2000" dirty="0">
              <a:latin typeface="Alexandria"/>
            </a:endParaRPr>
          </a:p>
          <a:p>
            <a:pPr marL="514350" indent="-514350">
              <a:buFont typeface="+mj-lt"/>
              <a:buAutoNum type="arabicPeriod"/>
            </a:pPr>
            <a:endParaRPr lang="en-US" sz="2000" dirty="0">
              <a:latin typeface="Alexandria"/>
            </a:endParaRPr>
          </a:p>
          <a:p>
            <a:endParaRPr lang="en-US" sz="2000" dirty="0">
              <a:latin typeface="Alexandria"/>
            </a:endParaRPr>
          </a:p>
          <a:p>
            <a:endParaRPr lang="en-US" sz="2000" dirty="0">
              <a:latin typeface="Alexandria"/>
            </a:endParaRPr>
          </a:p>
          <a:p>
            <a:endParaRPr lang="en-US" sz="2000" dirty="0">
              <a:latin typeface="Alexandria"/>
            </a:endParaRPr>
          </a:p>
          <a:p>
            <a:endParaRPr lang="en-US" sz="2000" dirty="0">
              <a:latin typeface="Alexandria"/>
            </a:endParaRPr>
          </a:p>
        </p:txBody>
      </p:sp>
    </p:spTree>
    <p:extLst>
      <p:ext uri="{BB962C8B-B14F-4D97-AF65-F5344CB8AC3E}">
        <p14:creationId xmlns:p14="http://schemas.microsoft.com/office/powerpoint/2010/main" val="3888178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Important Notes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32BEBEE-8394-147A-E71E-5726CD6C1E0C}"/>
              </a:ext>
            </a:extLst>
          </p:cNvPr>
          <p:cNvSpPr txBox="1"/>
          <p:nvPr/>
        </p:nvSpPr>
        <p:spPr>
          <a:xfrm>
            <a:off x="1055577" y="1180181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83CAA3D-3E88-C3CB-1A51-264A52403A03}"/>
              </a:ext>
            </a:extLst>
          </p:cNvPr>
          <p:cNvSpPr txBox="1"/>
          <p:nvPr/>
        </p:nvSpPr>
        <p:spPr>
          <a:xfrm>
            <a:off x="1216394" y="1450510"/>
            <a:ext cx="8191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06</a:t>
            </a:r>
          </a:p>
        </p:txBody>
      </p:sp>
      <p:sp>
        <p:nvSpPr>
          <p:cNvPr id="2" name="Content Placeholder 2">
            <a:extLst>
              <a:ext uri="{FF2B5EF4-FFF2-40B4-BE49-F238E27FC236}">
                <a16:creationId xmlns:a16="http://schemas.microsoft.com/office/drawing/2014/main" id="{51504B78-3055-ACF9-A4FB-36D2EC1F4908}"/>
              </a:ext>
            </a:extLst>
          </p:cNvPr>
          <p:cNvSpPr txBox="1">
            <a:spLocks/>
          </p:cNvSpPr>
          <p:nvPr/>
        </p:nvSpPr>
        <p:spPr>
          <a:xfrm>
            <a:off x="942308" y="2155119"/>
            <a:ext cx="10515600" cy="3740288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 u="sng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Tax Incidence:</a:t>
            </a:r>
            <a:endParaRPr lang="en-US" sz="2000" dirty="0">
              <a:solidFill>
                <a:srgbClr val="0070C0"/>
              </a:solidFill>
              <a:effectLst/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000" b="1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The more elastic the demand</a:t>
            </a:r>
            <a:r>
              <a:rPr lang="en-US" sz="2000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 for a good, </a:t>
            </a:r>
            <a:r>
              <a:rPr lang="en-US" sz="2000" b="1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the less a sales tax raises the price paid by buyers</a:t>
            </a:r>
            <a:endParaRPr lang="en-US" sz="2000" dirty="0">
              <a:solidFill>
                <a:srgbClr val="000000"/>
              </a:solidFill>
              <a:effectLst/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000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The elasticity of demand for chocolate chip cookies is 0.5 and the elasticity of supply for these cookies is 1.8. If a tax is imposed on purchases of chocolate chip cookies, then </a:t>
            </a:r>
            <a:r>
              <a:rPr lang="en-US" sz="2000" b="1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the consumers would pay more of the tax.</a:t>
            </a:r>
            <a:endParaRPr lang="en-US" sz="2000" dirty="0">
              <a:solidFill>
                <a:srgbClr val="000000"/>
              </a:solidFill>
              <a:effectLst/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000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A sales tax is divided so that the sellers pay </a:t>
            </a:r>
            <a:r>
              <a:rPr lang="en-US" sz="2000" b="1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the full amount if demand is perfectly elastic</a:t>
            </a:r>
            <a:endParaRPr lang="en-US" sz="2000" dirty="0">
              <a:solidFill>
                <a:srgbClr val="000000"/>
              </a:solidFill>
              <a:effectLst/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342900" marR="0" lvl="0" indent="-34290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000" dirty="0">
                <a:effectLst/>
                <a:latin typeface="Alexandria"/>
                <a:ea typeface="Calibri" panose="020F0502020204030204" pitchFamily="34" charset="0"/>
                <a:cs typeface="Arial" panose="020B0604020202020204" pitchFamily="34" charset="0"/>
              </a:rPr>
              <a:t>A sales tax is imposed on the sellers. </a:t>
            </a:r>
            <a:r>
              <a:rPr lang="en-US" sz="2000" b="1" dirty="0">
                <a:effectLst/>
                <a:latin typeface="Alexandria"/>
                <a:ea typeface="Calibri" panose="020F0502020204030204" pitchFamily="34" charset="0"/>
                <a:cs typeface="Arial" panose="020B0604020202020204" pitchFamily="34" charset="0"/>
              </a:rPr>
              <a:t>This tax shifts the supply curve leftward. </a:t>
            </a:r>
            <a:endParaRPr lang="en-US" sz="2000" dirty="0">
              <a:effectLst/>
              <a:latin typeface="Alexandria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342900" marR="0" lvl="0" indent="-34290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000" dirty="0">
                <a:effectLst/>
                <a:latin typeface="Alexandria"/>
                <a:ea typeface="Calibri" panose="020F0502020204030204" pitchFamily="34" charset="0"/>
                <a:cs typeface="Arial" panose="020B0604020202020204" pitchFamily="34" charset="0"/>
              </a:rPr>
              <a:t>In general, </a:t>
            </a:r>
            <a:r>
              <a:rPr lang="en-US" sz="2000" b="1" dirty="0">
                <a:effectLst/>
                <a:latin typeface="Alexandria"/>
                <a:ea typeface="Calibri" panose="020F0502020204030204" pitchFamily="34" charset="0"/>
                <a:cs typeface="Arial" panose="020B0604020202020204" pitchFamily="34" charset="0"/>
              </a:rPr>
              <a:t>a fine on buying a product</a:t>
            </a:r>
            <a:r>
              <a:rPr lang="en-US" sz="2000" dirty="0">
                <a:effectLst/>
                <a:latin typeface="Alexandria"/>
                <a:ea typeface="Calibri" panose="020F0502020204030204" pitchFamily="34" charset="0"/>
                <a:cs typeface="Arial" panose="020B0604020202020204" pitchFamily="34" charset="0"/>
              </a:rPr>
              <a:t> led to </a:t>
            </a:r>
            <a:r>
              <a:rPr lang="en-US" sz="2000" b="1" dirty="0">
                <a:effectLst/>
                <a:latin typeface="Alexandria"/>
                <a:ea typeface="Calibri" panose="020F0502020204030204" pitchFamily="34" charset="0"/>
                <a:cs typeface="Arial" panose="020B0604020202020204" pitchFamily="34" charset="0"/>
              </a:rPr>
              <a:t>the demand curve shifting leftward</a:t>
            </a:r>
            <a:r>
              <a:rPr lang="en-US" sz="2000" dirty="0">
                <a:effectLst/>
                <a:latin typeface="Alexandria"/>
                <a:ea typeface="Calibri" panose="020F0502020204030204" pitchFamily="34" charset="0"/>
                <a:cs typeface="Arial" panose="020B0604020202020204" pitchFamily="34" charset="0"/>
              </a:rPr>
              <a:t>. </a:t>
            </a:r>
          </a:p>
          <a:p>
            <a:pPr marL="342900" marR="0" lvl="0" indent="-34290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000" dirty="0">
                <a:effectLst/>
                <a:latin typeface="Alexandria"/>
                <a:ea typeface="Calibri" panose="020F0502020204030204" pitchFamily="34" charset="0"/>
                <a:cs typeface="Arial" panose="020B0604020202020204" pitchFamily="34" charset="0"/>
              </a:rPr>
              <a:t>The more </a:t>
            </a:r>
            <a:r>
              <a:rPr lang="en-US" sz="2000" b="1" dirty="0">
                <a:effectLst/>
                <a:latin typeface="Alexandria"/>
                <a:ea typeface="Calibri" panose="020F0502020204030204" pitchFamily="34" charset="0"/>
                <a:cs typeface="Arial" panose="020B0604020202020204" pitchFamily="34" charset="0"/>
              </a:rPr>
              <a:t>inelastic the demand</a:t>
            </a:r>
            <a:r>
              <a:rPr lang="en-US" sz="2000" dirty="0">
                <a:effectLst/>
                <a:latin typeface="Alexandria"/>
                <a:ea typeface="Calibri" panose="020F0502020204030204" pitchFamily="34" charset="0"/>
                <a:cs typeface="Arial" panose="020B0604020202020204" pitchFamily="34" charset="0"/>
              </a:rPr>
              <a:t>, the larger is the </a:t>
            </a:r>
            <a:r>
              <a:rPr lang="en-US" sz="2000" b="1" dirty="0">
                <a:effectLst/>
                <a:latin typeface="Alexandria"/>
                <a:ea typeface="Calibri" panose="020F0502020204030204" pitchFamily="34" charset="0"/>
                <a:cs typeface="Arial" panose="020B0604020202020204" pitchFamily="34" charset="0"/>
              </a:rPr>
              <a:t>buyers’</a:t>
            </a:r>
            <a:r>
              <a:rPr lang="en-US" sz="2000" dirty="0">
                <a:effectLst/>
                <a:latin typeface="Alexandria"/>
                <a:ea typeface="Calibri" panose="020F0502020204030204" pitchFamily="34" charset="0"/>
                <a:cs typeface="Arial" panose="020B0604020202020204" pitchFamily="34" charset="0"/>
              </a:rPr>
              <a:t> share of the tax. </a:t>
            </a:r>
          </a:p>
          <a:p>
            <a:pPr marL="342900" marR="0" lvl="0" indent="-34290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000" dirty="0">
                <a:effectLst/>
                <a:latin typeface="Alexandria"/>
                <a:ea typeface="Calibri" panose="020F0502020204030204" pitchFamily="34" charset="0"/>
                <a:cs typeface="Arial" panose="020B0604020202020204" pitchFamily="34" charset="0"/>
              </a:rPr>
              <a:t>The more </a:t>
            </a:r>
            <a:r>
              <a:rPr lang="en-US" sz="2000" b="1" dirty="0">
                <a:effectLst/>
                <a:latin typeface="Alexandria"/>
                <a:ea typeface="Calibri" panose="020F0502020204030204" pitchFamily="34" charset="0"/>
                <a:cs typeface="Arial" panose="020B0604020202020204" pitchFamily="34" charset="0"/>
              </a:rPr>
              <a:t>elastic the supply</a:t>
            </a:r>
            <a:r>
              <a:rPr lang="en-US" sz="2000" dirty="0">
                <a:effectLst/>
                <a:latin typeface="Alexandria"/>
                <a:ea typeface="Calibri" panose="020F0502020204030204" pitchFamily="34" charset="0"/>
                <a:cs typeface="Arial" panose="020B0604020202020204" pitchFamily="34" charset="0"/>
              </a:rPr>
              <a:t>, the larger is the </a:t>
            </a:r>
            <a:r>
              <a:rPr lang="en-US" sz="2000" b="1" dirty="0">
                <a:effectLst/>
                <a:latin typeface="Alexandria"/>
                <a:ea typeface="Calibri" panose="020F0502020204030204" pitchFamily="34" charset="0"/>
                <a:cs typeface="Arial" panose="020B0604020202020204" pitchFamily="34" charset="0"/>
              </a:rPr>
              <a:t>buyers’</a:t>
            </a:r>
            <a:r>
              <a:rPr lang="en-US" sz="2000" dirty="0">
                <a:effectLst/>
                <a:latin typeface="Alexandria"/>
                <a:ea typeface="Calibri" panose="020F0502020204030204" pitchFamily="34" charset="0"/>
                <a:cs typeface="Arial" panose="020B0604020202020204" pitchFamily="34" charset="0"/>
              </a:rPr>
              <a:t> share of the tax. </a:t>
            </a:r>
          </a:p>
          <a:p>
            <a:pPr marL="342900" marR="0" lvl="0" indent="-34290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Font typeface="Symbol" panose="05050102010706020507" pitchFamily="18" charset="2"/>
              <a:buChar char=""/>
            </a:pPr>
            <a:r>
              <a:rPr lang="en-US" sz="2000" dirty="0">
                <a:effectLst/>
                <a:latin typeface="Alexandria"/>
                <a:ea typeface="Calibri" panose="020F0502020204030204" pitchFamily="34" charset="0"/>
                <a:cs typeface="Arial" panose="020B0604020202020204" pitchFamily="34" charset="0"/>
              </a:rPr>
              <a:t>A fine on </a:t>
            </a:r>
            <a:r>
              <a:rPr lang="en-US" sz="2000" b="1" dirty="0">
                <a:effectLst/>
                <a:latin typeface="Alexandria"/>
                <a:ea typeface="Calibri" panose="020F0502020204030204" pitchFamily="34" charset="0"/>
                <a:cs typeface="Arial" panose="020B0604020202020204" pitchFamily="34" charset="0"/>
              </a:rPr>
              <a:t>smoking cigarettes</a:t>
            </a:r>
            <a:r>
              <a:rPr lang="en-US" sz="2000" dirty="0">
                <a:effectLst/>
                <a:latin typeface="Alexandria"/>
                <a:ea typeface="Calibri" panose="020F0502020204030204" pitchFamily="34" charset="0"/>
                <a:cs typeface="Arial" panose="020B0604020202020204" pitchFamily="34" charset="0"/>
              </a:rPr>
              <a:t> shifts the </a:t>
            </a:r>
            <a:r>
              <a:rPr lang="en-US" sz="2000" b="1" dirty="0">
                <a:effectLst/>
                <a:latin typeface="Alexandria"/>
                <a:ea typeface="Calibri" panose="020F0502020204030204" pitchFamily="34" charset="0"/>
                <a:cs typeface="Arial" panose="020B0604020202020204" pitchFamily="34" charset="0"/>
              </a:rPr>
              <a:t>demand</a:t>
            </a:r>
            <a:r>
              <a:rPr lang="en-US" sz="2000" dirty="0">
                <a:effectLst/>
                <a:latin typeface="Alexandria"/>
                <a:ea typeface="Calibri" panose="020F0502020204030204" pitchFamily="34" charset="0"/>
                <a:cs typeface="Arial" panose="020B0604020202020204" pitchFamily="34" charset="0"/>
              </a:rPr>
              <a:t> curve of cigarettes leftward.</a:t>
            </a:r>
          </a:p>
          <a:p>
            <a:pPr marL="0" indent="0" eaLnBrk="1" hangingPunct="1">
              <a:buClrTx/>
              <a:buSzPct val="120000"/>
              <a:buNone/>
            </a:pPr>
            <a:endParaRPr lang="en-US" sz="2000" dirty="0">
              <a:latin typeface="Alexandria"/>
            </a:endParaRPr>
          </a:p>
          <a:p>
            <a:pPr lvl="1"/>
            <a:endParaRPr lang="en-US" sz="2000" dirty="0">
              <a:latin typeface="Alexandria"/>
            </a:endParaRPr>
          </a:p>
          <a:p>
            <a:pPr marL="514350" indent="-514350">
              <a:buFont typeface="+mj-lt"/>
              <a:buAutoNum type="arabicPeriod"/>
            </a:pPr>
            <a:endParaRPr lang="en-US" sz="2000" dirty="0">
              <a:latin typeface="Alexandria"/>
            </a:endParaRPr>
          </a:p>
          <a:p>
            <a:endParaRPr lang="en-US" sz="2000" dirty="0">
              <a:latin typeface="Alexandria"/>
            </a:endParaRPr>
          </a:p>
          <a:p>
            <a:endParaRPr lang="en-US" sz="2000" dirty="0">
              <a:latin typeface="Alexandria"/>
            </a:endParaRPr>
          </a:p>
          <a:p>
            <a:endParaRPr lang="en-US" sz="2000" dirty="0">
              <a:latin typeface="Alexandria"/>
            </a:endParaRPr>
          </a:p>
          <a:p>
            <a:endParaRPr lang="en-US" sz="2000" dirty="0">
              <a:latin typeface="Alexandria"/>
            </a:endParaRPr>
          </a:p>
        </p:txBody>
      </p:sp>
    </p:spTree>
    <p:extLst>
      <p:ext uri="{BB962C8B-B14F-4D97-AF65-F5344CB8AC3E}">
        <p14:creationId xmlns:p14="http://schemas.microsoft.com/office/powerpoint/2010/main" val="17233227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/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582006" y="5707075"/>
            <a:ext cx="452456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Thank You</a:t>
            </a:r>
          </a:p>
        </p:txBody>
      </p:sp>
      <p:pic>
        <p:nvPicPr>
          <p:cNvPr id="13" name="Graphic 12"/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/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-1" fmla="*/ 0 w 3801492"/>
              <a:gd name="connsiteY0-2" fmla="*/ 1097456 h 1097456"/>
              <a:gd name="connsiteX1-3" fmla="*/ 1102581 w 3801492"/>
              <a:gd name="connsiteY1-4" fmla="*/ 0 h 1097456"/>
              <a:gd name="connsiteX2-5" fmla="*/ 3801492 w 3801492"/>
              <a:gd name="connsiteY2-6" fmla="*/ 12700 h 1097456"/>
              <a:gd name="connsiteX3-7" fmla="*/ 2724311 w 3801492"/>
              <a:gd name="connsiteY3-8" fmla="*/ 1097456 h 1097456"/>
              <a:gd name="connsiteX4-9" fmla="*/ 0 w 3801492"/>
              <a:gd name="connsiteY4-10" fmla="*/ 1097456 h 109745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srgbClr val="669BBC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  <p:pic>
        <p:nvPicPr>
          <p:cNvPr id="23" name="Graphic 22"/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367466" y="542565"/>
            <a:ext cx="2758843" cy="753090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Custom 1">
      <a:majorFont>
        <a:latin typeface="Alexandria"/>
        <a:ea typeface=""/>
        <a:cs typeface="Alexandria"/>
      </a:majorFont>
      <a:minorFont>
        <a:latin typeface="Alexandria"/>
        <a:ea typeface=""/>
        <a:cs typeface="Alexandri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833</TotalTime>
  <Words>3337</Words>
  <Application>Microsoft Office PowerPoint</Application>
  <PresentationFormat>Widescreen</PresentationFormat>
  <Paragraphs>443</Paragraphs>
  <Slides>43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43</vt:i4>
      </vt:variant>
    </vt:vector>
  </HeadingPairs>
  <TitlesOfParts>
    <vt:vector size="53" baseType="lpstr">
      <vt:lpstr>Alexandria</vt:lpstr>
      <vt:lpstr>Arial</vt:lpstr>
      <vt:lpstr>Calibri</vt:lpstr>
      <vt:lpstr>Calibri Light</vt:lpstr>
      <vt:lpstr>Courier New</vt:lpstr>
      <vt:lpstr>Symbol</vt:lpstr>
      <vt:lpstr>Times New Roman</vt:lpstr>
      <vt:lpstr>Wingdings</vt:lpstr>
      <vt:lpstr>Office Theme</vt:lpstr>
      <vt:lpstr>1_Office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ASFER Journal</cp:lastModifiedBy>
  <cp:revision>34</cp:revision>
  <dcterms:created xsi:type="dcterms:W3CDTF">2023-04-29T09:08:23Z</dcterms:created>
  <dcterms:modified xsi:type="dcterms:W3CDTF">2024-01-13T21:03:03Z</dcterms:modified>
</cp:coreProperties>
</file>