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71" r:id="rId3"/>
    <p:sldId id="372" r:id="rId4"/>
    <p:sldId id="373" r:id="rId5"/>
    <p:sldId id="375" r:id="rId6"/>
    <p:sldId id="401" r:id="rId7"/>
    <p:sldId id="376" r:id="rId8"/>
    <p:sldId id="374" r:id="rId9"/>
    <p:sldId id="377" r:id="rId10"/>
    <p:sldId id="378" r:id="rId11"/>
    <p:sldId id="379" r:id="rId12"/>
    <p:sldId id="380" r:id="rId13"/>
    <p:sldId id="381" r:id="rId14"/>
    <p:sldId id="382" r:id="rId15"/>
    <p:sldId id="404" r:id="rId16"/>
    <p:sldId id="383" r:id="rId17"/>
    <p:sldId id="384" r:id="rId18"/>
    <p:sldId id="402" r:id="rId19"/>
    <p:sldId id="385" r:id="rId20"/>
    <p:sldId id="386" r:id="rId21"/>
    <p:sldId id="387" r:id="rId22"/>
    <p:sldId id="388" r:id="rId23"/>
    <p:sldId id="389" r:id="rId24"/>
    <p:sldId id="390" r:id="rId25"/>
    <p:sldId id="391" r:id="rId26"/>
    <p:sldId id="403" r:id="rId27"/>
    <p:sldId id="392" r:id="rId28"/>
    <p:sldId id="393" r:id="rId29"/>
    <p:sldId id="394" r:id="rId30"/>
    <p:sldId id="395" r:id="rId31"/>
    <p:sldId id="397" r:id="rId32"/>
    <p:sldId id="398" r:id="rId33"/>
    <p:sldId id="399" r:id="rId34"/>
    <p:sldId id="400" r:id="rId35"/>
    <p:sldId id="299"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149" autoAdjust="0"/>
    <p:restoredTop sz="94660"/>
  </p:normalViewPr>
  <p:slideViewPr>
    <p:cSldViewPr snapToGrid="0">
      <p:cViewPr varScale="1">
        <p:scale>
          <a:sx n="67" d="100"/>
          <a:sy n="67" d="100"/>
        </p:scale>
        <p:origin x="636" y="4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3/15/2022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3/15/2022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3/15/2022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3/15/2022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3/15/2022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3/15/2022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3/15/2022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3/15/2022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3/15/2022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74133" y="715791"/>
            <a:ext cx="7263527"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Strategic and Operational Risk Management</a:t>
            </a:r>
          </a:p>
          <a:p>
            <a:r>
              <a:rPr lang="en-US" sz="2800" dirty="0">
                <a:solidFill>
                  <a:srgbClr val="24A9E1"/>
                </a:solidFill>
                <a:latin typeface="Tajawal Medium" panose="00000600000000000000" pitchFamily="2" charset="-78"/>
                <a:cs typeface="Tajawal Medium" panose="00000600000000000000" pitchFamily="2" charset="-78"/>
              </a:rPr>
              <a:t>Prepared by </a:t>
            </a:r>
            <a:r>
              <a:rPr lang="en-US" sz="2800" dirty="0">
                <a:solidFill>
                  <a:srgbClr val="FF0000"/>
                </a:solidFill>
                <a:latin typeface="Tajawal Medium" panose="00000600000000000000" pitchFamily="2" charset="-78"/>
                <a:cs typeface="Tajawal Medium" panose="00000600000000000000" pitchFamily="2" charset="-78"/>
              </a:rPr>
              <a:t>Dr. Nael Zabel</a:t>
            </a:r>
          </a:p>
          <a:p>
            <a:r>
              <a:rPr lang="en-US" sz="2800" dirty="0">
                <a:solidFill>
                  <a:srgbClr val="FF9518"/>
                </a:solidFill>
                <a:latin typeface="Tajawal Medium" panose="00000600000000000000" pitchFamily="2" charset="-78"/>
                <a:cs typeface="Tajawal Medium" panose="00000600000000000000" pitchFamily="2" charset="-78"/>
              </a:rPr>
              <a:t>Lecture 7</a:t>
            </a:r>
          </a:p>
        </p:txBody>
      </p:sp>
      <p:sp>
        <p:nvSpPr>
          <p:cNvPr id="10" name="TextBox 9"/>
          <p:cNvSpPr txBox="1"/>
          <p:nvPr/>
        </p:nvSpPr>
        <p:spPr>
          <a:xfrm>
            <a:off x="6474332" y="3110247"/>
            <a:ext cx="6451262" cy="1815882"/>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PMG 630</a:t>
            </a:r>
          </a:p>
          <a:p>
            <a:r>
              <a:rPr lang="en-US" sz="2800" dirty="0">
                <a:solidFill>
                  <a:schemeClr val="bg1"/>
                </a:solidFill>
                <a:latin typeface="Tajawal Medium" panose="00000600000000000000" pitchFamily="2" charset="-78"/>
                <a:cs typeface="Tajawal Medium" panose="00000600000000000000" pitchFamily="2" charset="-78"/>
              </a:rPr>
              <a:t>managing operational</a:t>
            </a:r>
          </a:p>
          <a:p>
            <a:r>
              <a:rPr lang="en-US" sz="2800" dirty="0">
                <a:solidFill>
                  <a:schemeClr val="bg1"/>
                </a:solidFill>
                <a:latin typeface="Tajawal Medium" panose="00000600000000000000" pitchFamily="2" charset="-78"/>
                <a:cs typeface="Tajawal Medium" panose="00000600000000000000" pitchFamily="2" charset="-78"/>
              </a:rPr>
              <a:t>Risks: tools And techniques</a:t>
            </a:r>
          </a:p>
          <a:p>
            <a:r>
              <a:rPr lang="en-US" sz="2800" dirty="0">
                <a:solidFill>
                  <a:schemeClr val="bg1"/>
                </a:solidFill>
              </a:rPr>
              <a:t>(cause and consequences)</a:t>
            </a: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494372"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lumMod val="75000"/>
                  </a:srgbClr>
                </a:solidFill>
                <a:effectLst/>
                <a:uLnTx/>
                <a:uFillTx/>
                <a:latin typeface="Calibri" panose="020F0502020204030204"/>
                <a:ea typeface="+mn-ea"/>
                <a:cs typeface="Tajawal Medium" panose="00000600000000000000" pitchFamily="2" charset="-78"/>
              </a:rPr>
              <a:t>GENERALIZED STEPS FOR CCA</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7</a:t>
            </a:r>
          </a:p>
        </p:txBody>
      </p:sp>
      <p:sp>
        <p:nvSpPr>
          <p:cNvPr id="9" name="Content Placeholder 2">
            <a:extLst>
              <a:ext uri="{FF2B5EF4-FFF2-40B4-BE49-F238E27FC236}">
                <a16:creationId xmlns:a16="http://schemas.microsoft.com/office/drawing/2014/main" id="{54D95434-753B-4A1E-A09D-637CD9194898}"/>
              </a:ext>
            </a:extLst>
          </p:cNvPr>
          <p:cNvSpPr txBox="1">
            <a:spLocks/>
          </p:cNvSpPr>
          <p:nvPr/>
        </p:nvSpPr>
        <p:spPr>
          <a:xfrm>
            <a:off x="553332" y="1597906"/>
            <a:ext cx="11058525"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dirty="0"/>
              <a:t>1.  Define the system of interest.</a:t>
            </a:r>
          </a:p>
          <a:p>
            <a:pPr marL="0" indent="0">
              <a:buFont typeface="Arial" panose="020B0604020202020204" pitchFamily="34" charset="0"/>
              <a:buNone/>
            </a:pPr>
            <a:r>
              <a:rPr lang="en-US" dirty="0"/>
              <a:t>2.  Identify the primary event.</a:t>
            </a:r>
          </a:p>
          <a:p>
            <a:pPr marL="0" indent="0">
              <a:buFont typeface="Arial" panose="020B0604020202020204" pitchFamily="34" charset="0"/>
              <a:buNone/>
            </a:pPr>
            <a:r>
              <a:rPr lang="en-US" dirty="0"/>
              <a:t>3.  Generate the initiating chain (similar to FTA if applicable).</a:t>
            </a:r>
          </a:p>
          <a:p>
            <a:pPr marL="0" indent="0">
              <a:buFont typeface="Arial" panose="020B0604020202020204" pitchFamily="34" charset="0"/>
              <a:buNone/>
            </a:pPr>
            <a:r>
              <a:rPr lang="en-US" dirty="0"/>
              <a:t>•  Determine the underlying causes of the event.</a:t>
            </a:r>
          </a:p>
          <a:p>
            <a:pPr marL="0" indent="0">
              <a:buFont typeface="Arial" panose="020B0604020202020204" pitchFamily="34" charset="0"/>
              <a:buNone/>
            </a:pPr>
            <a:r>
              <a:rPr lang="en-US" dirty="0"/>
              <a:t>•  For each underlying cause, identify the causes or initiating </a:t>
            </a:r>
          </a:p>
          <a:p>
            <a:pPr marL="0" indent="0">
              <a:buFont typeface="Arial" panose="020B0604020202020204" pitchFamily="34" charset="0"/>
              <a:buNone/>
            </a:pPr>
            <a:r>
              <a:rPr lang="en-US" dirty="0"/>
              <a:t>events.</a:t>
            </a:r>
          </a:p>
          <a:p>
            <a:pPr marL="0" indent="0">
              <a:buFont typeface="Arial" panose="020B0604020202020204" pitchFamily="34" charset="0"/>
              <a:buNone/>
            </a:pPr>
            <a:r>
              <a:rPr lang="en-US" dirty="0"/>
              <a:t>•  Repeat until the underlying cause becomes uncontrollable.</a:t>
            </a:r>
          </a:p>
        </p:txBody>
      </p:sp>
    </p:spTree>
    <p:extLst>
      <p:ext uri="{BB962C8B-B14F-4D97-AF65-F5344CB8AC3E}">
        <p14:creationId xmlns:p14="http://schemas.microsoft.com/office/powerpoint/2010/main" val="29514757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494372"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lumMod val="75000"/>
                  </a:srgbClr>
                </a:solidFill>
                <a:effectLst/>
                <a:uLnTx/>
                <a:uFillTx/>
                <a:latin typeface="Calibri" panose="020F0502020204030204"/>
                <a:ea typeface="+mn-ea"/>
                <a:cs typeface="Tajawal Medium" panose="00000600000000000000" pitchFamily="2" charset="-78"/>
              </a:rPr>
              <a:t>GENERALIZED STEPS FOR CCA</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7</a:t>
            </a:r>
          </a:p>
        </p:txBody>
      </p:sp>
      <p:sp>
        <p:nvSpPr>
          <p:cNvPr id="9" name="Content Placeholder 2">
            <a:extLst>
              <a:ext uri="{FF2B5EF4-FFF2-40B4-BE49-F238E27FC236}">
                <a16:creationId xmlns:a16="http://schemas.microsoft.com/office/drawing/2014/main" id="{54D95434-753B-4A1E-A09D-637CD9194898}"/>
              </a:ext>
            </a:extLst>
          </p:cNvPr>
          <p:cNvSpPr txBox="1">
            <a:spLocks/>
          </p:cNvSpPr>
          <p:nvPr/>
        </p:nvSpPr>
        <p:spPr>
          <a:xfrm>
            <a:off x="838200" y="1825625"/>
            <a:ext cx="10515600" cy="3139864"/>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3600" b="0" i="0" u="none" strike="noStrike" kern="1200" cap="none" spc="0" normalizeH="0" baseline="0" noProof="0" dirty="0">
                <a:ln>
                  <a:noFill/>
                </a:ln>
                <a:solidFill>
                  <a:prstClr val="black"/>
                </a:solidFill>
                <a:effectLst/>
                <a:uLnTx/>
                <a:uFillTx/>
                <a:latin typeface="Calibri" panose="020F0502020204030204"/>
                <a:ea typeface="+mn-ea"/>
                <a:cs typeface="+mn-cs"/>
              </a:rPr>
              <a:t>4.  Generate the damage chain (similar to ETA if applicable).</a:t>
            </a:r>
          </a:p>
          <a:p>
            <a:pPr marL="457200" lvl="1" indent="0">
              <a:spcBef>
                <a:spcPts val="1000"/>
              </a:spcBef>
              <a:buNone/>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Determine follow-up events.</a:t>
            </a:r>
          </a:p>
          <a:p>
            <a:pPr marL="457200" lvl="1" indent="0">
              <a:spcBef>
                <a:spcPts val="1000"/>
              </a:spcBef>
              <a:buNone/>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For each follow-up event, identify the consequences.</a:t>
            </a:r>
          </a:p>
          <a:p>
            <a:pPr marL="457200" lvl="1" indent="0">
              <a:spcBef>
                <a:spcPts val="1000"/>
              </a:spcBef>
              <a:buNone/>
            </a:pPr>
            <a:r>
              <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rPr>
              <a:t>•  Repeat until all outcomes are exhausted.</a:t>
            </a:r>
          </a:p>
        </p:txBody>
      </p:sp>
    </p:spTree>
    <p:extLst>
      <p:ext uri="{BB962C8B-B14F-4D97-AF65-F5344CB8AC3E}">
        <p14:creationId xmlns:p14="http://schemas.microsoft.com/office/powerpoint/2010/main" val="7657516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494372"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lumMod val="75000"/>
                  </a:srgbClr>
                </a:solidFill>
                <a:effectLst/>
                <a:uLnTx/>
                <a:uFillTx/>
                <a:latin typeface="Calibri" panose="020F0502020204030204"/>
                <a:ea typeface="+mn-ea"/>
                <a:cs typeface="Tajawal Medium" panose="00000600000000000000" pitchFamily="2" charset="-78"/>
              </a:rPr>
              <a:t>GENERALIZED STEPS FOR CCA</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7</a:t>
            </a:r>
          </a:p>
        </p:txBody>
      </p:sp>
      <p:sp>
        <p:nvSpPr>
          <p:cNvPr id="10" name="Content Placeholder 2">
            <a:extLst>
              <a:ext uri="{FF2B5EF4-FFF2-40B4-BE49-F238E27FC236}">
                <a16:creationId xmlns:a16="http://schemas.microsoft.com/office/drawing/2014/main" id="{6FB729F1-41E1-45D7-B740-3FA552B2610D}"/>
              </a:ext>
            </a:extLst>
          </p:cNvPr>
          <p:cNvSpPr txBox="1">
            <a:spLocks/>
          </p:cNvSpPr>
          <p:nvPr/>
        </p:nvSpPr>
        <p:spPr>
          <a:xfrm>
            <a:off x="838200" y="1825625"/>
            <a:ext cx="10515600" cy="267017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t>Step 1 identifies the primary event. Consider an FMEA worksheet of a brewing </a:t>
            </a:r>
            <a:r>
              <a:rPr lang="ar-EG" dirty="0"/>
              <a:t>تختمر</a:t>
            </a:r>
            <a:r>
              <a:rPr lang="en-US" dirty="0"/>
              <a:t>process shown in Figure 3.12. The FMEA defines the primary event from one of its failure modes, bad batch (shaded in gray). The CCA focuses on this primary event as illustrated in Figure 3.13. As shown in the example, the CCA can be used to extensively detail the causes of failure and their effects.</a:t>
            </a:r>
          </a:p>
        </p:txBody>
      </p:sp>
    </p:spTree>
    <p:extLst>
      <p:ext uri="{BB962C8B-B14F-4D97-AF65-F5344CB8AC3E}">
        <p14:creationId xmlns:p14="http://schemas.microsoft.com/office/powerpoint/2010/main" val="412461857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494372"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lumMod val="75000"/>
                  </a:srgbClr>
                </a:solidFill>
                <a:effectLst/>
                <a:uLnTx/>
                <a:uFillTx/>
                <a:latin typeface="Calibri" panose="020F0502020204030204"/>
                <a:ea typeface="+mn-ea"/>
                <a:cs typeface="Tajawal Medium" panose="00000600000000000000" pitchFamily="2" charset="-78"/>
              </a:rPr>
              <a:t>GENERALIZED STEPS FOR CCA</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7</a:t>
            </a:r>
          </a:p>
        </p:txBody>
      </p:sp>
      <p:sp>
        <p:nvSpPr>
          <p:cNvPr id="9" name="Content Placeholder 2">
            <a:extLst>
              <a:ext uri="{FF2B5EF4-FFF2-40B4-BE49-F238E27FC236}">
                <a16:creationId xmlns:a16="http://schemas.microsoft.com/office/drawing/2014/main" id="{232E8258-CD2A-486E-A265-49FF4B948A21}"/>
              </a:ext>
            </a:extLst>
          </p:cNvPr>
          <p:cNvSpPr txBox="1">
            <a:spLocks/>
          </p:cNvSpPr>
          <p:nvPr/>
        </p:nvSpPr>
        <p:spPr>
          <a:xfrm>
            <a:off x="838200"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t>Step 2 generates the initiating events. The bowtie structure is applied as a simplified form of CCA. Underlying causes of a bad batch include incorrect strain of yeast </a:t>
            </a:r>
            <a:r>
              <a:rPr lang="ar-EG" dirty="0"/>
              <a:t>سلالة من الخميرة </a:t>
            </a:r>
            <a:r>
              <a:rPr lang="en-US" dirty="0"/>
              <a:t>added, too much yeast added, worth too cold, and expired or contaminated yeast.</a:t>
            </a:r>
          </a:p>
        </p:txBody>
      </p:sp>
    </p:spTree>
    <p:extLst>
      <p:ext uri="{BB962C8B-B14F-4D97-AF65-F5344CB8AC3E}">
        <p14:creationId xmlns:p14="http://schemas.microsoft.com/office/powerpoint/2010/main" val="2085139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494372"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lumMod val="75000"/>
                  </a:srgbClr>
                </a:solidFill>
                <a:effectLst/>
                <a:uLnTx/>
                <a:uFillTx/>
                <a:latin typeface="Calibri" panose="020F0502020204030204"/>
                <a:ea typeface="+mn-ea"/>
                <a:cs typeface="Tajawal Medium" panose="00000600000000000000" pitchFamily="2" charset="-78"/>
              </a:rPr>
              <a:t>GENERALIZED STEPS FOR CCA</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7</a:t>
            </a:r>
          </a:p>
        </p:txBody>
      </p:sp>
      <p:sp>
        <p:nvSpPr>
          <p:cNvPr id="9" name="Content Placeholder 2">
            <a:extLst>
              <a:ext uri="{FF2B5EF4-FFF2-40B4-BE49-F238E27FC236}">
                <a16:creationId xmlns:a16="http://schemas.microsoft.com/office/drawing/2014/main" id="{232E8258-CD2A-486E-A265-49FF4B948A21}"/>
              </a:ext>
            </a:extLst>
          </p:cNvPr>
          <p:cNvSpPr txBox="1">
            <a:spLocks/>
          </p:cNvSpPr>
          <p:nvPr/>
        </p:nvSpPr>
        <p:spPr>
          <a:xfrm>
            <a:off x="838200" y="1825625"/>
            <a:ext cx="10515600" cy="246062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Consider the first cause—incorrect strain of yeast added. How can this happen? It can happen when (1) the operator selects the incorrect yeast or (2) the supplier mislabels the yeast. The initiating events are ordered sequentially </a:t>
            </a:r>
            <a:r>
              <a:rPr kumimoji="0" lang="ar-EG" sz="2800" b="0" i="0" u="none" strike="noStrike" kern="1200" cap="none" spc="0" normalizeH="0" baseline="0" noProof="0" dirty="0">
                <a:ln>
                  <a:noFill/>
                </a:ln>
                <a:solidFill>
                  <a:prstClr val="black"/>
                </a:solidFill>
                <a:effectLst/>
                <a:uLnTx/>
                <a:uFillTx/>
                <a:latin typeface="Calibri" panose="020F0502020204030204"/>
                <a:ea typeface="+mn-ea"/>
                <a:cs typeface="+mn-cs"/>
              </a:rPr>
              <a:t>التسلسل</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from left to right and events that cause other events are connected by links such as those used in an FTA.</a:t>
            </a:r>
          </a:p>
        </p:txBody>
      </p:sp>
    </p:spTree>
    <p:extLst>
      <p:ext uri="{BB962C8B-B14F-4D97-AF65-F5344CB8AC3E}">
        <p14:creationId xmlns:p14="http://schemas.microsoft.com/office/powerpoint/2010/main" val="243264235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494372"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lumMod val="75000"/>
                  </a:srgbClr>
                </a:solidFill>
                <a:effectLst/>
                <a:uLnTx/>
                <a:uFillTx/>
                <a:latin typeface="Calibri" panose="020F0502020204030204"/>
                <a:ea typeface="+mn-ea"/>
                <a:cs typeface="Tajawal Medium" panose="00000600000000000000" pitchFamily="2" charset="-78"/>
              </a:rPr>
              <a:t>GENERALIZED STEPS FOR CCA</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7</a:t>
            </a:r>
          </a:p>
        </p:txBody>
      </p:sp>
      <p:sp>
        <p:nvSpPr>
          <p:cNvPr id="9" name="Content Placeholder 2">
            <a:extLst>
              <a:ext uri="{FF2B5EF4-FFF2-40B4-BE49-F238E27FC236}">
                <a16:creationId xmlns:a16="http://schemas.microsoft.com/office/drawing/2014/main" id="{B6C91F40-7CE6-4D65-B34B-FE47FB22DA18}"/>
              </a:ext>
            </a:extLst>
          </p:cNvPr>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t>Step 3 generates the damage chain. The consequence of a bad batch is either it is scrapped or it is distributed, which can result in loss of customer, consumer getting sick, fines, or loss of license.</a:t>
            </a:r>
          </a:p>
          <a:p>
            <a:pPr marL="0" indent="0" algn="just">
              <a:buFont typeface="Arial" panose="020B0604020202020204" pitchFamily="34" charset="0"/>
              <a:buNone/>
            </a:pPr>
            <a:endParaRPr lang="en-US" dirty="0"/>
          </a:p>
        </p:txBody>
      </p:sp>
    </p:spTree>
    <p:extLst>
      <p:ext uri="{BB962C8B-B14F-4D97-AF65-F5344CB8AC3E}">
        <p14:creationId xmlns:p14="http://schemas.microsoft.com/office/powerpoint/2010/main" val="57605423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494372"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lumMod val="75000"/>
                  </a:srgbClr>
                </a:solidFill>
                <a:effectLst/>
                <a:uLnTx/>
                <a:uFillTx/>
                <a:latin typeface="Calibri" panose="020F0502020204030204"/>
                <a:ea typeface="+mn-ea"/>
                <a:cs typeface="Tajawal Medium" panose="00000600000000000000" pitchFamily="2" charset="-78"/>
              </a:rPr>
              <a:t>GENERALIZED STEPS FOR CCA</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7</a:t>
            </a:r>
          </a:p>
        </p:txBody>
      </p:sp>
      <p:pic>
        <p:nvPicPr>
          <p:cNvPr id="9" name="Picture 8">
            <a:extLst>
              <a:ext uri="{FF2B5EF4-FFF2-40B4-BE49-F238E27FC236}">
                <a16:creationId xmlns:a16="http://schemas.microsoft.com/office/drawing/2014/main" id="{3EF7570E-8683-41CA-A302-2E7A4CD1702D}"/>
              </a:ext>
            </a:extLst>
          </p:cNvPr>
          <p:cNvPicPr>
            <a:picLocks noChangeAspect="1"/>
          </p:cNvPicPr>
          <p:nvPr/>
        </p:nvPicPr>
        <p:blipFill>
          <a:blip r:embed="rId6"/>
          <a:stretch>
            <a:fillRect/>
          </a:stretch>
        </p:blipFill>
        <p:spPr>
          <a:xfrm>
            <a:off x="1971675" y="1174664"/>
            <a:ext cx="8096250" cy="4595169"/>
          </a:xfrm>
          <a:prstGeom prst="rect">
            <a:avLst/>
          </a:prstGeom>
        </p:spPr>
      </p:pic>
    </p:spTree>
    <p:extLst>
      <p:ext uri="{BB962C8B-B14F-4D97-AF65-F5344CB8AC3E}">
        <p14:creationId xmlns:p14="http://schemas.microsoft.com/office/powerpoint/2010/main" val="108831076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99329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lumMod val="75000"/>
                  </a:srgbClr>
                </a:solidFill>
                <a:effectLst/>
                <a:uLnTx/>
                <a:uFillTx/>
                <a:latin typeface="Calibri" panose="020F0502020204030204"/>
                <a:ea typeface="+mn-ea"/>
                <a:cs typeface="Tajawal Medium" panose="00000600000000000000" pitchFamily="2" charset="-78"/>
              </a:rPr>
              <a:t>as Low as Reasonably Practicable</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7</a:t>
            </a:r>
          </a:p>
        </p:txBody>
      </p:sp>
      <p:sp>
        <p:nvSpPr>
          <p:cNvPr id="9" name="Content Placeholder 2">
            <a:extLst>
              <a:ext uri="{FF2B5EF4-FFF2-40B4-BE49-F238E27FC236}">
                <a16:creationId xmlns:a16="http://schemas.microsoft.com/office/drawing/2014/main" id="{2A49DDAE-39D3-49DE-BBCD-E8B6A742CCE6}"/>
              </a:ext>
            </a:extLst>
          </p:cNvPr>
          <p:cNvSpPr txBox="1">
            <a:spLocks/>
          </p:cNvSpPr>
          <p:nvPr/>
        </p:nvSpPr>
        <p:spPr>
          <a:xfrm>
            <a:off x="838200" y="1825625"/>
            <a:ext cx="10515600" cy="283309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t>ALARP is a principle and not a technique like those described in the earlier sections of this chapter. The ALARP principle supports the notion </a:t>
            </a:r>
            <a:r>
              <a:rPr lang="ar-EG" dirty="0"/>
              <a:t>فكره</a:t>
            </a:r>
            <a:r>
              <a:rPr lang="en-US" dirty="0"/>
              <a:t>that residual risk shall be as low as reasonably practicable. Since safety (i.e., zero risk) cannot be guaranteed and the cost of addressing risk can be excessive if pursued without limits, ALARP provides an approach to help derive a justifiable level of riskiness and set tolerable risk levels. </a:t>
            </a:r>
          </a:p>
          <a:p>
            <a:pPr marL="0" indent="0" algn="just">
              <a:buFont typeface="Arial" panose="020B0604020202020204" pitchFamily="34" charset="0"/>
              <a:buNone/>
            </a:pPr>
            <a:endParaRPr lang="en-US" dirty="0"/>
          </a:p>
        </p:txBody>
      </p:sp>
    </p:spTree>
    <p:extLst>
      <p:ext uri="{BB962C8B-B14F-4D97-AF65-F5344CB8AC3E}">
        <p14:creationId xmlns:p14="http://schemas.microsoft.com/office/powerpoint/2010/main" val="150411005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993290"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lumMod val="75000"/>
                  </a:srgbClr>
                </a:solidFill>
                <a:effectLst/>
                <a:uLnTx/>
                <a:uFillTx/>
                <a:latin typeface="Calibri" panose="020F0502020204030204"/>
                <a:ea typeface="+mn-ea"/>
                <a:cs typeface="Tajawal Medium" panose="00000600000000000000" pitchFamily="2" charset="-78"/>
              </a:rPr>
              <a:t>as Low as Reasonably Practicable</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7</a:t>
            </a:r>
          </a:p>
        </p:txBody>
      </p:sp>
      <p:sp>
        <p:nvSpPr>
          <p:cNvPr id="10" name="Content Placeholder 2">
            <a:extLst>
              <a:ext uri="{FF2B5EF4-FFF2-40B4-BE49-F238E27FC236}">
                <a16:creationId xmlns:a16="http://schemas.microsoft.com/office/drawing/2014/main" id="{28570730-FDAB-4B9E-98A9-26EAA86750DE}"/>
              </a:ext>
            </a:extLst>
          </p:cNvPr>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t>The approach involves judgment in weighing the riskiness and the cost of attaining </a:t>
            </a:r>
            <a:r>
              <a:rPr lang="ar-EG" dirty="0"/>
              <a:t>تحقيق</a:t>
            </a:r>
            <a:r>
              <a:rPr lang="en-US" dirty="0"/>
              <a:t>such levels. Thus, the concept also includes accepting a certain level of risk because of the deliberate decision to bear it rather than address it. The ALARP principle is also similar to SFAIRP (so far as is reasonably practical).</a:t>
            </a:r>
          </a:p>
          <a:p>
            <a:pPr marL="0" indent="0" algn="just">
              <a:buFont typeface="Arial" panose="020B0604020202020204" pitchFamily="34" charset="0"/>
              <a:buNone/>
            </a:pPr>
            <a:endParaRPr lang="en-US" dirty="0"/>
          </a:p>
        </p:txBody>
      </p:sp>
    </p:spTree>
    <p:extLst>
      <p:ext uri="{BB962C8B-B14F-4D97-AF65-F5344CB8AC3E}">
        <p14:creationId xmlns:p14="http://schemas.microsoft.com/office/powerpoint/2010/main" val="320472736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215915"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lumMod val="75000"/>
                  </a:srgbClr>
                </a:solidFill>
                <a:effectLst/>
                <a:uLnTx/>
                <a:uFillTx/>
                <a:latin typeface="Calibri" panose="020F0502020204030204"/>
                <a:ea typeface="+mn-ea"/>
                <a:cs typeface="Tajawal Medium" panose="00000600000000000000" pitchFamily="2" charset="-78"/>
              </a:rPr>
              <a:t>WHERE AND WHEN TO USE ALARP</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7</a:t>
            </a:r>
          </a:p>
        </p:txBody>
      </p:sp>
      <p:sp>
        <p:nvSpPr>
          <p:cNvPr id="11" name="Content Placeholder 2">
            <a:extLst>
              <a:ext uri="{FF2B5EF4-FFF2-40B4-BE49-F238E27FC236}">
                <a16:creationId xmlns:a16="http://schemas.microsoft.com/office/drawing/2014/main" id="{B2320D75-D2AF-4F69-8664-C887C361DA1A}"/>
              </a:ext>
            </a:extLst>
          </p:cNvPr>
          <p:cNvSpPr txBox="1">
            <a:spLocks/>
          </p:cNvSpPr>
          <p:nvPr/>
        </p:nvSpPr>
        <p:spPr>
          <a:xfrm>
            <a:off x="838200"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t>ALARP is used primarily to address the questions What can be done to detect, control, and manage them? What are the alternatives? And What are the effects beyond? Given that a risk study has been undertaken, whether through an FMEA, HAZOP, PHA, or other techniques, decision makers are then presented with recommended or proposed measures to treat the particular risk events. At this point, decision makers need to decide if a certain risk is to be addressed. </a:t>
            </a:r>
          </a:p>
        </p:txBody>
      </p:sp>
    </p:spTree>
    <p:extLst>
      <p:ext uri="{BB962C8B-B14F-4D97-AF65-F5344CB8AC3E}">
        <p14:creationId xmlns:p14="http://schemas.microsoft.com/office/powerpoint/2010/main" val="44183923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215915"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lumMod val="75000"/>
                  </a:srgbClr>
                </a:solidFill>
                <a:effectLst/>
                <a:uLnTx/>
                <a:uFillTx/>
                <a:latin typeface="Calibri" panose="020F0502020204030204"/>
                <a:ea typeface="+mn-ea"/>
                <a:cs typeface="Tajawal Medium" panose="00000600000000000000" pitchFamily="2" charset="-78"/>
              </a:rPr>
              <a:t>WHERE AND WHEN TO USE ALARP</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7</a:t>
            </a:r>
          </a:p>
        </p:txBody>
      </p:sp>
      <p:sp>
        <p:nvSpPr>
          <p:cNvPr id="10" name="Content Placeholder 2">
            <a:extLst>
              <a:ext uri="{FF2B5EF4-FFF2-40B4-BE49-F238E27FC236}">
                <a16:creationId xmlns:a16="http://schemas.microsoft.com/office/drawing/2014/main" id="{A2F0A81E-EFC9-4468-B432-844292EBB6BF}"/>
              </a:ext>
            </a:extLst>
          </p:cNvPr>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t>If it is, how much of the risk should be addressed</a:t>
            </a:r>
            <a:r>
              <a:rPr lang="ar-EG" dirty="0"/>
              <a:t>يتم تناولها</a:t>
            </a:r>
            <a:r>
              <a:rPr lang="en-US" dirty="0"/>
              <a:t>. Or if it is not, whether the risk can be reasonably accepted or tolerated. ALARP is a way of thinking that aids making such decisions.</a:t>
            </a:r>
          </a:p>
          <a:p>
            <a:pPr marL="0" indent="0" algn="just">
              <a:buFont typeface="Arial" panose="020B0604020202020204" pitchFamily="34" charset="0"/>
              <a:buNone/>
            </a:pPr>
            <a:r>
              <a:rPr lang="en-US" dirty="0"/>
              <a:t>The approach can also be applied preemptively </a:t>
            </a:r>
            <a:r>
              <a:rPr lang="ar-EG" dirty="0"/>
              <a:t>استباقي</a:t>
            </a:r>
            <a:r>
              <a:rPr lang="en-US" dirty="0"/>
              <a:t>during the recommendation step of risk studies. </a:t>
            </a:r>
          </a:p>
        </p:txBody>
      </p:sp>
    </p:spTree>
    <p:extLst>
      <p:ext uri="{BB962C8B-B14F-4D97-AF65-F5344CB8AC3E}">
        <p14:creationId xmlns:p14="http://schemas.microsoft.com/office/powerpoint/2010/main" val="272655609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472985"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lumMod val="75000"/>
                  </a:srgbClr>
                </a:solidFill>
                <a:effectLst/>
                <a:uLnTx/>
                <a:uFillTx/>
                <a:latin typeface="Calibri" panose="020F0502020204030204"/>
                <a:ea typeface="+mn-ea"/>
                <a:cs typeface="Tajawal Medium" panose="00000600000000000000" pitchFamily="2" charset="-78"/>
              </a:rPr>
              <a:t>ALARP FORMAT</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7</a:t>
            </a:r>
          </a:p>
        </p:txBody>
      </p:sp>
      <p:sp>
        <p:nvSpPr>
          <p:cNvPr id="11" name="Content Placeholder 2">
            <a:extLst>
              <a:ext uri="{FF2B5EF4-FFF2-40B4-BE49-F238E27FC236}">
                <a16:creationId xmlns:a16="http://schemas.microsoft.com/office/drawing/2014/main" id="{8EB9ADFE-2522-4248-B5B1-AAB64DCAD958}"/>
              </a:ext>
            </a:extLst>
          </p:cNvPr>
          <p:cNvSpPr txBox="1">
            <a:spLocks/>
          </p:cNvSpPr>
          <p:nvPr/>
        </p:nvSpPr>
        <p:spPr>
          <a:xfrm>
            <a:off x="838200"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t>In ALARP, “reasonable practicability” involves weighing a risk against the benefits. And “low” suggests a reduction of risk to a level wherein the benefits arising from further risk reduction are disproportionate </a:t>
            </a:r>
            <a:r>
              <a:rPr lang="ar-EG" dirty="0"/>
              <a:t>غير متناسب</a:t>
            </a:r>
            <a:r>
              <a:rPr lang="en-US" dirty="0"/>
              <a:t>to the time, cost, and technical difficulty of implementing further risk reduction measures.</a:t>
            </a:r>
          </a:p>
        </p:txBody>
      </p:sp>
    </p:spTree>
    <p:extLst>
      <p:ext uri="{BB962C8B-B14F-4D97-AF65-F5344CB8AC3E}">
        <p14:creationId xmlns:p14="http://schemas.microsoft.com/office/powerpoint/2010/main" val="303111504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472985"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lumMod val="75000"/>
                  </a:srgbClr>
                </a:solidFill>
                <a:effectLst/>
                <a:uLnTx/>
                <a:uFillTx/>
                <a:latin typeface="Calibri" panose="020F0502020204030204"/>
                <a:ea typeface="+mn-ea"/>
                <a:cs typeface="Tajawal Medium" panose="00000600000000000000" pitchFamily="2" charset="-78"/>
              </a:rPr>
              <a:t>ALARP FORMAT</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7</a:t>
            </a:r>
          </a:p>
        </p:txBody>
      </p:sp>
      <p:sp>
        <p:nvSpPr>
          <p:cNvPr id="10" name="Content Placeholder 2">
            <a:extLst>
              <a:ext uri="{FF2B5EF4-FFF2-40B4-BE49-F238E27FC236}">
                <a16:creationId xmlns:a16="http://schemas.microsoft.com/office/drawing/2014/main" id="{7F4D8093-8226-4186-861B-2B8FBD0FDA70}"/>
              </a:ext>
            </a:extLst>
          </p:cNvPr>
          <p:cNvSpPr txBox="1">
            <a:spLocks/>
          </p:cNvSpPr>
          <p:nvPr/>
        </p:nvSpPr>
        <p:spPr>
          <a:xfrm>
            <a:off x="838200"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t>For example, is it worth to spend $30 on a bicycle helmet to gain an 88 percent reduction in the risk of severe brain injury from riding a bike? If one chooses to make the investment, then one chooses to reduce the risk to this ALARP level. In this case, the benefit of a reduction of risk from a bike injury is worth (or even outweighs) the cost and effort of $30 and a trip to the store. Thus, the risk of injury from biking without helmet is not ALARP. </a:t>
            </a:r>
          </a:p>
        </p:txBody>
      </p:sp>
    </p:spTree>
    <p:extLst>
      <p:ext uri="{BB962C8B-B14F-4D97-AF65-F5344CB8AC3E}">
        <p14:creationId xmlns:p14="http://schemas.microsoft.com/office/powerpoint/2010/main" val="65201765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472985"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lumMod val="75000"/>
                  </a:srgbClr>
                </a:solidFill>
                <a:effectLst/>
                <a:uLnTx/>
                <a:uFillTx/>
                <a:latin typeface="Calibri" panose="020F0502020204030204"/>
                <a:ea typeface="+mn-ea"/>
                <a:cs typeface="Tajawal Medium" panose="00000600000000000000" pitchFamily="2" charset="-78"/>
              </a:rPr>
              <a:t>ALARP FORMAT</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7</a:t>
            </a:r>
          </a:p>
        </p:txBody>
      </p:sp>
      <p:sp>
        <p:nvSpPr>
          <p:cNvPr id="10" name="Content Placeholder 2">
            <a:extLst>
              <a:ext uri="{FF2B5EF4-FFF2-40B4-BE49-F238E27FC236}">
                <a16:creationId xmlns:a16="http://schemas.microsoft.com/office/drawing/2014/main" id="{7F4D8093-8226-4186-861B-2B8FBD0FDA70}"/>
              </a:ext>
            </a:extLst>
          </p:cNvPr>
          <p:cNvSpPr txBox="1">
            <a:spLocks/>
          </p:cNvSpPr>
          <p:nvPr/>
        </p:nvSpPr>
        <p:spPr>
          <a:xfrm>
            <a:off x="838200"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While, the reduction of risk from biking withal helmet achieves risk that is ALARP. Note that even with biking withal helmet and its corresponding risk reduction, the risk from biking is still not totally eliminated.</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8400961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472985"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lumMod val="75000"/>
                  </a:srgbClr>
                </a:solidFill>
                <a:effectLst/>
                <a:uLnTx/>
                <a:uFillTx/>
                <a:latin typeface="Calibri" panose="020F0502020204030204"/>
                <a:ea typeface="+mn-ea"/>
                <a:cs typeface="Tajawal Medium" panose="00000600000000000000" pitchFamily="2" charset="-78"/>
              </a:rPr>
              <a:t>ALARP FORMAT</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7</a:t>
            </a:r>
          </a:p>
        </p:txBody>
      </p:sp>
      <p:sp>
        <p:nvSpPr>
          <p:cNvPr id="11" name="Content Placeholder 2">
            <a:extLst>
              <a:ext uri="{FF2B5EF4-FFF2-40B4-BE49-F238E27FC236}">
                <a16:creationId xmlns:a16="http://schemas.microsoft.com/office/drawing/2014/main" id="{56BC90A8-7E8F-4CAA-8676-6ADFDE052BAF}"/>
              </a:ext>
            </a:extLst>
          </p:cNvPr>
          <p:cNvSpPr txBox="1">
            <a:spLocks/>
          </p:cNvSpPr>
          <p:nvPr/>
        </p:nvSpPr>
        <p:spPr>
          <a:xfrm>
            <a:off x="838200"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t>Conceivably, one can choose not to go biking at all, which would theoretically even further reduce the risk of head or brain injury from biking to zero. But does one forgo </a:t>
            </a:r>
            <a:r>
              <a:rPr lang="ar-EG" dirty="0"/>
              <a:t>التخلي عن </a:t>
            </a:r>
            <a:r>
              <a:rPr lang="en-US" dirty="0"/>
              <a:t>the exercise and entertainment provided by biking against this risk reduction of not engaging in the activity? Those who like biking will conclude that this particular risk reduction is not ALARP. </a:t>
            </a:r>
          </a:p>
        </p:txBody>
      </p:sp>
    </p:spTree>
    <p:extLst>
      <p:ext uri="{BB962C8B-B14F-4D97-AF65-F5344CB8AC3E}">
        <p14:creationId xmlns:p14="http://schemas.microsoft.com/office/powerpoint/2010/main" val="377976475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472985"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lumMod val="75000"/>
                  </a:srgbClr>
                </a:solidFill>
                <a:effectLst/>
                <a:uLnTx/>
                <a:uFillTx/>
                <a:latin typeface="Calibri" panose="020F0502020204030204"/>
                <a:ea typeface="+mn-ea"/>
                <a:cs typeface="Tajawal Medium" panose="00000600000000000000" pitchFamily="2" charset="-78"/>
              </a:rPr>
              <a:t>ALARP FORMAT</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7</a:t>
            </a:r>
          </a:p>
        </p:txBody>
      </p:sp>
      <p:sp>
        <p:nvSpPr>
          <p:cNvPr id="10" name="Content Placeholder 2">
            <a:extLst>
              <a:ext uri="{FF2B5EF4-FFF2-40B4-BE49-F238E27FC236}">
                <a16:creationId xmlns:a16="http://schemas.microsoft.com/office/drawing/2014/main" id="{54B06662-FB69-4B24-A5CF-35E28A8A7084}"/>
              </a:ext>
            </a:extLst>
          </p:cNvPr>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t>The benefit is not worth the cost (of not experiencing the joys of bicycling). However, one can argue that there will be extremes, the few who choose not to go biking because of the risk. For them, the choice not to go is ALARP. </a:t>
            </a:r>
          </a:p>
          <a:p>
            <a:pPr marL="0" indent="0" algn="just">
              <a:buFont typeface="Arial" panose="020B0604020202020204" pitchFamily="34" charset="0"/>
              <a:buNone/>
            </a:pPr>
            <a:endParaRPr lang="en-US" dirty="0"/>
          </a:p>
        </p:txBody>
      </p:sp>
    </p:spTree>
    <p:extLst>
      <p:ext uri="{BB962C8B-B14F-4D97-AF65-F5344CB8AC3E}">
        <p14:creationId xmlns:p14="http://schemas.microsoft.com/office/powerpoint/2010/main" val="405909481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472985"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lumMod val="75000"/>
                  </a:srgbClr>
                </a:solidFill>
                <a:effectLst/>
                <a:uLnTx/>
                <a:uFillTx/>
                <a:latin typeface="Calibri" panose="020F0502020204030204"/>
                <a:ea typeface="+mn-ea"/>
                <a:cs typeface="Tajawal Medium" panose="00000600000000000000" pitchFamily="2" charset="-78"/>
              </a:rPr>
              <a:t>ALARP FORMAT</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7</a:t>
            </a:r>
          </a:p>
        </p:txBody>
      </p:sp>
      <p:sp>
        <p:nvSpPr>
          <p:cNvPr id="10" name="Content Placeholder 2">
            <a:extLst>
              <a:ext uri="{FF2B5EF4-FFF2-40B4-BE49-F238E27FC236}">
                <a16:creationId xmlns:a16="http://schemas.microsoft.com/office/drawing/2014/main" id="{54B06662-FB69-4B24-A5CF-35E28A8A7084}"/>
              </a:ext>
            </a:extLst>
          </p:cNvPr>
          <p:cNvSpPr txBox="1">
            <a:spLocks/>
          </p:cNvSpPr>
          <p:nvPr/>
        </p:nvSpPr>
        <p:spPr>
          <a:xfrm>
            <a:off x="843844" y="1825625"/>
            <a:ext cx="10515600" cy="283309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As can be perceived</a:t>
            </a:r>
            <a:r>
              <a:rPr kumimoji="0" lang="ar-EG" sz="2800" b="0" i="0" u="none" strike="noStrike" kern="1200" cap="none" spc="0" normalizeH="0" baseline="0" noProof="0" dirty="0">
                <a:ln>
                  <a:noFill/>
                </a:ln>
                <a:solidFill>
                  <a:prstClr val="black"/>
                </a:solidFill>
                <a:effectLst/>
                <a:uLnTx/>
                <a:uFillTx/>
                <a:latin typeface="Calibri" panose="020F0502020204030204"/>
                <a:ea typeface="+mn-ea"/>
                <a:cs typeface="+mn-cs"/>
              </a:rPr>
              <a:t>ينظر</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ALARP tends to be relatively defined </a:t>
            </a:r>
            <a:r>
              <a:rPr kumimoji="0" lang="ar-EG" sz="2800" b="0" i="0" u="none" strike="noStrike" kern="1200" cap="none" spc="0" normalizeH="0" baseline="0" noProof="0" dirty="0">
                <a:ln>
                  <a:noFill/>
                </a:ln>
                <a:solidFill>
                  <a:prstClr val="black"/>
                </a:solidFill>
                <a:effectLst/>
                <a:uLnTx/>
                <a:uFillTx/>
                <a:latin typeface="Calibri" panose="020F0502020204030204"/>
                <a:ea typeface="+mn-ea"/>
                <a:cs typeface="+mn-cs"/>
              </a:rPr>
              <a:t>محددة نسبيا</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inherently subjective</a:t>
            </a:r>
            <a:r>
              <a:rPr kumimoji="0" lang="ar-EG" sz="2800" b="0" i="0" u="none" strike="noStrike" kern="1200" cap="none" spc="0" normalizeH="0" baseline="0" noProof="0" dirty="0">
                <a:ln>
                  <a:noFill/>
                </a:ln>
                <a:solidFill>
                  <a:prstClr val="black"/>
                </a:solidFill>
                <a:effectLst/>
                <a:uLnTx/>
                <a:uFillTx/>
                <a:latin typeface="Calibri" panose="020F0502020204030204"/>
                <a:ea typeface="+mn-ea"/>
                <a:cs typeface="+mn-cs"/>
              </a:rPr>
              <a:t>ذاتي بطبيعته</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and value laden </a:t>
            </a:r>
            <a:r>
              <a:rPr kumimoji="0" lang="ar-EG" sz="2800" b="0" i="0" u="none" strike="noStrike" kern="1200" cap="none" spc="0" normalizeH="0" baseline="0" noProof="0" dirty="0">
                <a:ln>
                  <a:noFill/>
                </a:ln>
                <a:solidFill>
                  <a:prstClr val="black"/>
                </a:solidFill>
                <a:effectLst/>
                <a:uLnTx/>
                <a:uFillTx/>
                <a:latin typeface="Calibri" panose="020F0502020204030204"/>
                <a:ea typeface="+mn-ea"/>
                <a:cs typeface="+mn-cs"/>
              </a:rPr>
              <a:t>قيمة محملة</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The carrot diagram in Figure 3.14 illustrates the ALARP approach and is often used to display levels of risk. The term carrot diagram comes from its appearance as an elongated triangle, which looks like a carrot.</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388807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472985"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lumMod val="75000"/>
                  </a:srgbClr>
                </a:solidFill>
                <a:effectLst/>
                <a:uLnTx/>
                <a:uFillTx/>
                <a:latin typeface="Calibri" panose="020F0502020204030204"/>
                <a:ea typeface="+mn-ea"/>
                <a:cs typeface="Tajawal Medium" panose="00000600000000000000" pitchFamily="2" charset="-78"/>
              </a:rPr>
              <a:t>ALARP FORMAT</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7</a:t>
            </a:r>
          </a:p>
        </p:txBody>
      </p:sp>
      <p:pic>
        <p:nvPicPr>
          <p:cNvPr id="11" name="Content Placeholder 3">
            <a:extLst>
              <a:ext uri="{FF2B5EF4-FFF2-40B4-BE49-F238E27FC236}">
                <a16:creationId xmlns:a16="http://schemas.microsoft.com/office/drawing/2014/main" id="{1BC1CFD6-2BD6-49B2-BE57-0355899CF21F}"/>
              </a:ext>
            </a:extLst>
          </p:cNvPr>
          <p:cNvPicPr>
            <a:picLocks noChangeAspect="1"/>
          </p:cNvPicPr>
          <p:nvPr/>
        </p:nvPicPr>
        <p:blipFill>
          <a:blip r:embed="rId6"/>
          <a:stretch>
            <a:fillRect/>
          </a:stretch>
        </p:blipFill>
        <p:spPr>
          <a:xfrm>
            <a:off x="1334674" y="1478312"/>
            <a:ext cx="9770302" cy="4470932"/>
          </a:xfrm>
          <a:prstGeom prst="rect">
            <a:avLst/>
          </a:prstGeom>
        </p:spPr>
      </p:pic>
    </p:spTree>
    <p:extLst>
      <p:ext uri="{BB962C8B-B14F-4D97-AF65-F5344CB8AC3E}">
        <p14:creationId xmlns:p14="http://schemas.microsoft.com/office/powerpoint/2010/main" val="84222298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472985"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lumMod val="75000"/>
                  </a:srgbClr>
                </a:solidFill>
                <a:effectLst/>
                <a:uLnTx/>
                <a:uFillTx/>
                <a:latin typeface="Calibri" panose="020F0502020204030204"/>
                <a:ea typeface="+mn-ea"/>
                <a:cs typeface="Tajawal Medium" panose="00000600000000000000" pitchFamily="2" charset="-78"/>
              </a:rPr>
              <a:t>ALARP FORMAT</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7</a:t>
            </a:r>
          </a:p>
        </p:txBody>
      </p:sp>
      <p:sp>
        <p:nvSpPr>
          <p:cNvPr id="10" name="Content Placeholder 2">
            <a:extLst>
              <a:ext uri="{FF2B5EF4-FFF2-40B4-BE49-F238E27FC236}">
                <a16:creationId xmlns:a16="http://schemas.microsoft.com/office/drawing/2014/main" id="{D64657A4-7855-40FD-8BB5-0FF88F8C52D2}"/>
              </a:ext>
            </a:extLst>
          </p:cNvPr>
          <p:cNvSpPr txBox="1">
            <a:spLocks/>
          </p:cNvSpPr>
          <p:nvPr/>
        </p:nvSpPr>
        <p:spPr>
          <a:xfrm>
            <a:off x="838200"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t>At the top are the high (normally unacceptable) risks. Risks that fall in the unacceptable region must be reduced regardless of cost, except in extraordinary </a:t>
            </a:r>
            <a:r>
              <a:rPr lang="ar-EG" dirty="0"/>
              <a:t>استثنائي</a:t>
            </a:r>
            <a:r>
              <a:rPr lang="en-US" dirty="0"/>
              <a:t>circumstances. These risks are definitively not at ALARP levels. They characteristically</a:t>
            </a:r>
            <a:r>
              <a:rPr lang="ar-EG" dirty="0"/>
              <a:t>مميز</a:t>
            </a:r>
            <a:r>
              <a:rPr lang="en-US" dirty="0"/>
              <a:t> include those risks that may lead to death or disability. </a:t>
            </a:r>
          </a:p>
        </p:txBody>
      </p:sp>
    </p:spTree>
    <p:extLst>
      <p:ext uri="{BB962C8B-B14F-4D97-AF65-F5344CB8AC3E}">
        <p14:creationId xmlns:p14="http://schemas.microsoft.com/office/powerpoint/2010/main" val="207819385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472985"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lumMod val="75000"/>
                  </a:srgbClr>
                </a:solidFill>
                <a:effectLst/>
                <a:uLnTx/>
                <a:uFillTx/>
                <a:latin typeface="Calibri" panose="020F0502020204030204"/>
                <a:ea typeface="+mn-ea"/>
                <a:cs typeface="Tajawal Medium" panose="00000600000000000000" pitchFamily="2" charset="-78"/>
              </a:rPr>
              <a:t>ALARP FORMAT</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7</a:t>
            </a:r>
          </a:p>
        </p:txBody>
      </p:sp>
      <p:sp>
        <p:nvSpPr>
          <p:cNvPr id="11" name="Content Placeholder 2">
            <a:extLst>
              <a:ext uri="{FF2B5EF4-FFF2-40B4-BE49-F238E27FC236}">
                <a16:creationId xmlns:a16="http://schemas.microsoft.com/office/drawing/2014/main" id="{F7583BA2-F07E-4595-BBD2-841DF02DCEF6}"/>
              </a:ext>
            </a:extLst>
          </p:cNvPr>
          <p:cNvSpPr txBox="1">
            <a:spLocks/>
          </p:cNvSpPr>
          <p:nvPr/>
        </p:nvSpPr>
        <p:spPr>
          <a:xfrm>
            <a:off x="838200"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t>An example of a risk in this region is not outfitting a car with seatbelts and airbags or window washing in skyscrapers without harnesses. As can be expected, many risks that fall under the unaccepted-able region are those that are mostly controlled by laws, regulations, and codes. Industry practices are good references as well for determining common preventive and control measures that achieve ALARP levels. </a:t>
            </a:r>
          </a:p>
          <a:p>
            <a:pPr marL="0" indent="0" algn="just">
              <a:buFont typeface="Arial" panose="020B0604020202020204" pitchFamily="34" charset="0"/>
              <a:buNone/>
            </a:pPr>
            <a:endParaRPr lang="en-US" dirty="0"/>
          </a:p>
        </p:txBody>
      </p:sp>
    </p:spTree>
    <p:extLst>
      <p:ext uri="{BB962C8B-B14F-4D97-AF65-F5344CB8AC3E}">
        <p14:creationId xmlns:p14="http://schemas.microsoft.com/office/powerpoint/2010/main" val="63890836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472985"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lumMod val="75000"/>
                  </a:srgbClr>
                </a:solidFill>
                <a:effectLst/>
                <a:uLnTx/>
                <a:uFillTx/>
                <a:latin typeface="Calibri" panose="020F0502020204030204"/>
                <a:ea typeface="+mn-ea"/>
                <a:cs typeface="Tajawal Medium" panose="00000600000000000000" pitchFamily="2" charset="-78"/>
              </a:rPr>
              <a:t>ALARP FORMAT</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7</a:t>
            </a:r>
          </a:p>
        </p:txBody>
      </p:sp>
      <p:sp>
        <p:nvSpPr>
          <p:cNvPr id="10" name="Content Placeholder 2">
            <a:extLst>
              <a:ext uri="{FF2B5EF4-FFF2-40B4-BE49-F238E27FC236}">
                <a16:creationId xmlns:a16="http://schemas.microsoft.com/office/drawing/2014/main" id="{23DA7809-4B1F-407E-B8B8-EB6963C2969A}"/>
              </a:ext>
            </a:extLst>
          </p:cNvPr>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a:t>Other significant risks that should be identified in this region are those that may threaten the core mission of the organization. Addressing these risks that are vital to the survival and sustainability of a business should be reduced at all costs.</a:t>
            </a:r>
          </a:p>
          <a:p>
            <a:pPr marL="0" indent="0" algn="just">
              <a:buFont typeface="Arial" panose="020B0604020202020204" pitchFamily="34" charset="0"/>
              <a:buNone/>
            </a:pPr>
            <a:endParaRPr lang="en-US" dirty="0"/>
          </a:p>
        </p:txBody>
      </p:sp>
    </p:spTree>
    <p:extLst>
      <p:ext uri="{BB962C8B-B14F-4D97-AF65-F5344CB8AC3E}">
        <p14:creationId xmlns:p14="http://schemas.microsoft.com/office/powerpoint/2010/main" val="360106248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472985"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lumMod val="75000"/>
                  </a:srgbClr>
                </a:solidFill>
                <a:effectLst/>
                <a:uLnTx/>
                <a:uFillTx/>
                <a:latin typeface="Calibri" panose="020F0502020204030204"/>
                <a:ea typeface="+mn-ea"/>
                <a:cs typeface="Tajawal Medium" panose="00000600000000000000" pitchFamily="2" charset="-78"/>
              </a:rPr>
              <a:t>ALARP FORMAT</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7</a:t>
            </a:r>
          </a:p>
        </p:txBody>
      </p:sp>
      <p:sp>
        <p:nvSpPr>
          <p:cNvPr id="11" name="Content Placeholder 2">
            <a:extLst>
              <a:ext uri="{FF2B5EF4-FFF2-40B4-BE49-F238E27FC236}">
                <a16:creationId xmlns:a16="http://schemas.microsoft.com/office/drawing/2014/main" id="{0FFA6A86-25CE-4AA2-88FA-21B3B8D397D5}"/>
              </a:ext>
            </a:extLst>
          </p:cNvPr>
          <p:cNvSpPr txBox="1">
            <a:spLocks/>
          </p:cNvSpPr>
          <p:nvPr/>
        </p:nvSpPr>
        <p:spPr>
          <a:xfrm>
            <a:off x="838200"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t>The low risks fall at the bottom. These risks that fall in the broadly</a:t>
            </a:r>
            <a:r>
              <a:rPr lang="ar-EG" dirty="0"/>
              <a:t>عموما</a:t>
            </a:r>
            <a:r>
              <a:rPr lang="en-US" dirty="0"/>
              <a:t> acceptable region are risks that are tolerable</a:t>
            </a:r>
            <a:r>
              <a:rPr lang="ar-EG" dirty="0"/>
              <a:t>مقبوله</a:t>
            </a:r>
            <a:r>
              <a:rPr lang="en-US" dirty="0"/>
              <a:t>. They are more likely to be at ALARP levels. For example, the risk of being pickpocketed is so low that people do not feel the need to carry cash in separate pockets or hidden money belts. </a:t>
            </a:r>
          </a:p>
        </p:txBody>
      </p:sp>
    </p:spTree>
    <p:extLst>
      <p:ext uri="{BB962C8B-B14F-4D97-AF65-F5344CB8AC3E}">
        <p14:creationId xmlns:p14="http://schemas.microsoft.com/office/powerpoint/2010/main" val="90906035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472985"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lumMod val="75000"/>
                  </a:srgbClr>
                </a:solidFill>
                <a:effectLst/>
                <a:uLnTx/>
                <a:uFillTx/>
                <a:latin typeface="Calibri" panose="020F0502020204030204"/>
                <a:ea typeface="+mn-ea"/>
                <a:cs typeface="Tajawal Medium" panose="00000600000000000000" pitchFamily="2" charset="-78"/>
              </a:rPr>
              <a:t>ALARP FORMAT</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7</a:t>
            </a:r>
          </a:p>
        </p:txBody>
      </p:sp>
      <p:sp>
        <p:nvSpPr>
          <p:cNvPr id="10" name="Content Placeholder 2">
            <a:extLst>
              <a:ext uri="{FF2B5EF4-FFF2-40B4-BE49-F238E27FC236}">
                <a16:creationId xmlns:a16="http://schemas.microsoft.com/office/drawing/2014/main" id="{5D51F309-DAA8-4CA3-AEE4-D570998E4D6B}"/>
              </a:ext>
            </a:extLst>
          </p:cNvPr>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t>Similarly, we manage slightly higher risks, such as crossing a neighborhood road by routine procedures (look left and right) that we were taught as children. Looking before crossing the road reduces the risk to an individual’s ALARP levels. Careful monitoring and attention must be done to ensure that risks in this region remain at this level.</a:t>
            </a:r>
          </a:p>
          <a:p>
            <a:pPr marL="0" indent="0" algn="just">
              <a:buFont typeface="Arial" panose="020B0604020202020204" pitchFamily="34" charset="0"/>
              <a:buNone/>
            </a:pPr>
            <a:endParaRPr lang="en-US" dirty="0"/>
          </a:p>
        </p:txBody>
      </p:sp>
    </p:spTree>
    <p:extLst>
      <p:ext uri="{BB962C8B-B14F-4D97-AF65-F5344CB8AC3E}">
        <p14:creationId xmlns:p14="http://schemas.microsoft.com/office/powerpoint/2010/main" val="63099039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634328"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lumMod val="75000"/>
                  </a:srgbClr>
                </a:solidFill>
                <a:effectLst/>
                <a:uLnTx/>
                <a:uFillTx/>
                <a:latin typeface="Calibri" panose="020F0502020204030204"/>
                <a:ea typeface="+mn-ea"/>
                <a:cs typeface="Tajawal Medium" panose="00000600000000000000" pitchFamily="2" charset="-78"/>
              </a:rPr>
              <a:t>Finding the (</a:t>
            </a:r>
            <a:r>
              <a:rPr kumimoji="0" lang="en-US" sz="2800" b="0" i="0" u="none" strike="noStrike" kern="1200" cap="none" spc="0" normalizeH="0" baseline="0" noProof="0" dirty="0" err="1">
                <a:ln>
                  <a:noFill/>
                </a:ln>
                <a:solidFill>
                  <a:srgbClr val="ED7D31">
                    <a:lumMod val="75000"/>
                  </a:srgbClr>
                </a:solidFill>
                <a:effectLst/>
                <a:uLnTx/>
                <a:uFillTx/>
                <a:latin typeface="Calibri" panose="020F0502020204030204"/>
                <a:ea typeface="+mn-ea"/>
                <a:cs typeface="Tajawal Medium" panose="00000600000000000000" pitchFamily="2" charset="-78"/>
              </a:rPr>
              <a:t>Im</a:t>
            </a:r>
            <a:r>
              <a:rPr kumimoji="0" lang="en-US" sz="2800" b="0" i="0" u="none" strike="noStrike" kern="1200" cap="none" spc="0" normalizeH="0" baseline="0" noProof="0" dirty="0">
                <a:ln>
                  <a:noFill/>
                </a:ln>
                <a:solidFill>
                  <a:srgbClr val="ED7D31">
                    <a:lumMod val="75000"/>
                  </a:srgbClr>
                </a:solidFill>
                <a:effectLst/>
                <a:uLnTx/>
                <a:uFillTx/>
                <a:latin typeface="Calibri" panose="020F0502020204030204"/>
                <a:ea typeface="+mn-ea"/>
                <a:cs typeface="Tajawal Medium" panose="00000600000000000000" pitchFamily="2" charset="-78"/>
              </a:rPr>
              <a:t>)Balance</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7</a:t>
            </a:r>
          </a:p>
        </p:txBody>
      </p:sp>
      <p:sp>
        <p:nvSpPr>
          <p:cNvPr id="11" name="Content Placeholder 2">
            <a:extLst>
              <a:ext uri="{FF2B5EF4-FFF2-40B4-BE49-F238E27FC236}">
                <a16:creationId xmlns:a16="http://schemas.microsoft.com/office/drawing/2014/main" id="{4DBA721F-D1B5-4572-9A79-1EFFC00887A6}"/>
              </a:ext>
            </a:extLst>
          </p:cNvPr>
          <p:cNvSpPr txBox="1">
            <a:spLocks/>
          </p:cNvSpPr>
          <p:nvPr/>
        </p:nvSpPr>
        <p:spPr>
          <a:xfrm>
            <a:off x="838200"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t>If the costs are clearly very high and the reduction in risk is only marginal, then it is likely that the situation is already ALARP and further improvements are not required. For example, is it worth to spend $1 million to prevent 1 person in 500 getting a small bruise</a:t>
            </a:r>
            <a:r>
              <a:rPr lang="ar-EG" dirty="0"/>
              <a:t>كدمة</a:t>
            </a:r>
            <a:r>
              <a:rPr lang="en-US" dirty="0"/>
              <a:t> per year? </a:t>
            </a:r>
          </a:p>
        </p:txBody>
      </p:sp>
    </p:spTree>
    <p:extLst>
      <p:ext uri="{BB962C8B-B14F-4D97-AF65-F5344CB8AC3E}">
        <p14:creationId xmlns:p14="http://schemas.microsoft.com/office/powerpoint/2010/main" val="127326705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634328"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lumMod val="75000"/>
                  </a:srgbClr>
                </a:solidFill>
                <a:effectLst/>
                <a:uLnTx/>
                <a:uFillTx/>
                <a:latin typeface="Calibri" panose="020F0502020204030204"/>
                <a:ea typeface="+mn-ea"/>
                <a:cs typeface="Tajawal Medium" panose="00000600000000000000" pitchFamily="2" charset="-78"/>
              </a:rPr>
              <a:t>Finding the (</a:t>
            </a:r>
            <a:r>
              <a:rPr kumimoji="0" lang="en-US" sz="2800" b="0" i="0" u="none" strike="noStrike" kern="1200" cap="none" spc="0" normalizeH="0" baseline="0" noProof="0" dirty="0" err="1">
                <a:ln>
                  <a:noFill/>
                </a:ln>
                <a:solidFill>
                  <a:srgbClr val="ED7D31">
                    <a:lumMod val="75000"/>
                  </a:srgbClr>
                </a:solidFill>
                <a:effectLst/>
                <a:uLnTx/>
                <a:uFillTx/>
                <a:latin typeface="Calibri" panose="020F0502020204030204"/>
                <a:ea typeface="+mn-ea"/>
                <a:cs typeface="Tajawal Medium" panose="00000600000000000000" pitchFamily="2" charset="-78"/>
              </a:rPr>
              <a:t>Im</a:t>
            </a:r>
            <a:r>
              <a:rPr kumimoji="0" lang="en-US" sz="2800" b="0" i="0" u="none" strike="noStrike" kern="1200" cap="none" spc="0" normalizeH="0" baseline="0" noProof="0" dirty="0">
                <a:ln>
                  <a:noFill/>
                </a:ln>
                <a:solidFill>
                  <a:srgbClr val="ED7D31">
                    <a:lumMod val="75000"/>
                  </a:srgbClr>
                </a:solidFill>
                <a:effectLst/>
                <a:uLnTx/>
                <a:uFillTx/>
                <a:latin typeface="Calibri" panose="020F0502020204030204"/>
                <a:ea typeface="+mn-ea"/>
                <a:cs typeface="Tajawal Medium" panose="00000600000000000000" pitchFamily="2" charset="-78"/>
              </a:rPr>
              <a:t>)Balance</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7</a:t>
            </a:r>
          </a:p>
        </p:txBody>
      </p:sp>
      <p:sp>
        <p:nvSpPr>
          <p:cNvPr id="11" name="Content Placeholder 2">
            <a:extLst>
              <a:ext uri="{FF2B5EF4-FFF2-40B4-BE49-F238E27FC236}">
                <a16:creationId xmlns:a16="http://schemas.microsoft.com/office/drawing/2014/main" id="{4DBA721F-D1B5-4572-9A79-1EFFC00887A6}"/>
              </a:ext>
            </a:extLst>
          </p:cNvPr>
          <p:cNvSpPr txBox="1">
            <a:spLocks/>
          </p:cNvSpPr>
          <p:nvPr/>
        </p:nvSpPr>
        <p:spPr>
          <a:xfrm>
            <a:off x="838200"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If the answer is no, then the risk of injury (bruise) of 1 person in 500 is deemed already low as reasonably practicable (at a level ALARP). The benefit is not worth the cost and effort. The risk event of the bruise is tolerated. This risk falls in the low risk acceptable region.</a:t>
            </a:r>
          </a:p>
        </p:txBody>
      </p:sp>
    </p:spTree>
    <p:extLst>
      <p:ext uri="{BB962C8B-B14F-4D97-AF65-F5344CB8AC3E}">
        <p14:creationId xmlns:p14="http://schemas.microsoft.com/office/powerpoint/2010/main" val="27189653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853445"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lumMod val="75000"/>
                  </a:srgbClr>
                </a:solidFill>
                <a:effectLst/>
                <a:uLnTx/>
                <a:uFillTx/>
                <a:latin typeface="Calibri" panose="020F0502020204030204"/>
                <a:ea typeface="+mn-ea"/>
                <a:cs typeface="Tajawal Medium" panose="00000600000000000000" pitchFamily="2" charset="-78"/>
              </a:rPr>
              <a:t>GENERALIZED STEPS FOR ALARP</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7</a:t>
            </a:r>
          </a:p>
        </p:txBody>
      </p:sp>
      <p:sp>
        <p:nvSpPr>
          <p:cNvPr id="10" name="Content Placeholder 2">
            <a:extLst>
              <a:ext uri="{FF2B5EF4-FFF2-40B4-BE49-F238E27FC236}">
                <a16:creationId xmlns:a16="http://schemas.microsoft.com/office/drawing/2014/main" id="{222E5881-8794-48EF-BA75-18D8E3CAD309}"/>
              </a:ext>
            </a:extLst>
          </p:cNvPr>
          <p:cNvSpPr txBox="1">
            <a:spLocks/>
          </p:cNvSpPr>
          <p:nvPr/>
        </p:nvSpPr>
        <p:spPr>
          <a:xfrm>
            <a:off x="838200"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t>1.  Identify risk.</a:t>
            </a:r>
          </a:p>
          <a:p>
            <a:pPr marL="514350" indent="-514350" algn="just">
              <a:buFont typeface="Arial" panose="020B0604020202020204" pitchFamily="34" charset="0"/>
              <a:buAutoNum type="arabicPeriod" startAt="2"/>
            </a:pPr>
            <a:r>
              <a:rPr lang="en-US" dirty="0"/>
              <a:t>Determine where risk falls in the ALARP region.</a:t>
            </a:r>
          </a:p>
          <a:p>
            <a:pPr marL="0" indent="0" algn="just">
              <a:buFont typeface="Arial" panose="020B0604020202020204" pitchFamily="34" charset="0"/>
              <a:buNone/>
            </a:pPr>
            <a:r>
              <a:rPr lang="en-US" dirty="0"/>
              <a:t>3.  If risk falls in the top region, undertake implementation plan to </a:t>
            </a:r>
          </a:p>
          <a:p>
            <a:pPr marL="0" indent="0" algn="just">
              <a:buFont typeface="Arial" panose="020B0604020202020204" pitchFamily="34" charset="0"/>
              <a:buNone/>
            </a:pPr>
            <a:r>
              <a:rPr lang="en-US" dirty="0"/>
              <a:t>achieve ALARP.</a:t>
            </a:r>
          </a:p>
        </p:txBody>
      </p:sp>
    </p:spTree>
    <p:extLst>
      <p:ext uri="{BB962C8B-B14F-4D97-AF65-F5344CB8AC3E}">
        <p14:creationId xmlns:p14="http://schemas.microsoft.com/office/powerpoint/2010/main" val="327125512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853445"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lumMod val="75000"/>
                  </a:srgbClr>
                </a:solidFill>
                <a:effectLst/>
                <a:uLnTx/>
                <a:uFillTx/>
                <a:latin typeface="Calibri" panose="020F0502020204030204"/>
                <a:ea typeface="+mn-ea"/>
                <a:cs typeface="Tajawal Medium" panose="00000600000000000000" pitchFamily="2" charset="-78"/>
              </a:rPr>
              <a:t>GENERALIZED STEPS FOR ALARP</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7</a:t>
            </a:r>
          </a:p>
        </p:txBody>
      </p:sp>
      <p:sp>
        <p:nvSpPr>
          <p:cNvPr id="11" name="Content Placeholder 2">
            <a:extLst>
              <a:ext uri="{FF2B5EF4-FFF2-40B4-BE49-F238E27FC236}">
                <a16:creationId xmlns:a16="http://schemas.microsoft.com/office/drawing/2014/main" id="{A094B265-1DB1-4BA8-8EA0-B8C29D9A02E2}"/>
              </a:ext>
            </a:extLst>
          </p:cNvPr>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t>4.  If risk falls in the bottom region, implement proposals if simple and </a:t>
            </a:r>
          </a:p>
          <a:p>
            <a:pPr marL="0" indent="0" algn="just">
              <a:buFont typeface="Arial" panose="020B0604020202020204" pitchFamily="34" charset="0"/>
              <a:buNone/>
            </a:pPr>
            <a:r>
              <a:rPr lang="en-US" dirty="0"/>
              <a:t>inexpensive; undertake monitoring and control to maintain ALARP.</a:t>
            </a:r>
          </a:p>
          <a:p>
            <a:pPr marL="0" indent="0" algn="just">
              <a:buFont typeface="Arial" panose="020B0604020202020204" pitchFamily="34" charset="0"/>
              <a:buNone/>
            </a:pPr>
            <a:r>
              <a:rPr lang="en-US" dirty="0"/>
              <a:t>5.  If risk falls in the middle region, undertake further analysis (e.g., </a:t>
            </a:r>
          </a:p>
          <a:p>
            <a:pPr marL="0" indent="0" algn="just">
              <a:buFont typeface="Arial" panose="020B0604020202020204" pitchFamily="34" charset="0"/>
              <a:buNone/>
            </a:pPr>
            <a:r>
              <a:rPr lang="en-US" dirty="0"/>
              <a:t>BC analysis, MCDM, or MCDA).</a:t>
            </a:r>
          </a:p>
          <a:p>
            <a:pPr marL="0" indent="0" algn="just">
              <a:buFont typeface="Arial" panose="020B0604020202020204" pitchFamily="34" charset="0"/>
              <a:buNone/>
            </a:pPr>
            <a:endParaRPr lang="en-US" dirty="0"/>
          </a:p>
        </p:txBody>
      </p:sp>
    </p:spTree>
    <p:extLst>
      <p:ext uri="{BB962C8B-B14F-4D97-AF65-F5344CB8AC3E}">
        <p14:creationId xmlns:p14="http://schemas.microsoft.com/office/powerpoint/2010/main" val="222842105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110852"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lumMod val="75000"/>
                  </a:srgbClr>
                </a:solidFill>
                <a:effectLst/>
                <a:uLnTx/>
                <a:uFillTx/>
                <a:latin typeface="Calibri" panose="020F0502020204030204"/>
                <a:ea typeface="+mn-ea"/>
                <a:cs typeface="Tajawal Medium" panose="00000600000000000000" pitchFamily="2" charset="-78"/>
              </a:rPr>
              <a:t> ALARP IN PRACTICE</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7</a:t>
            </a:r>
          </a:p>
        </p:txBody>
      </p:sp>
      <p:sp>
        <p:nvSpPr>
          <p:cNvPr id="10" name="Content Placeholder 2">
            <a:extLst>
              <a:ext uri="{FF2B5EF4-FFF2-40B4-BE49-F238E27FC236}">
                <a16:creationId xmlns:a16="http://schemas.microsoft.com/office/drawing/2014/main" id="{ECD412C8-6833-487B-96E8-C1BDC3C47627}"/>
              </a:ext>
            </a:extLst>
          </p:cNvPr>
          <p:cNvSpPr txBox="1">
            <a:spLocks/>
          </p:cNvSpPr>
          <p:nvPr/>
        </p:nvSpPr>
        <p:spPr>
          <a:xfrm>
            <a:off x="914400" y="17003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t>Many existing industry standards and “industry good practices” are already available for risk management practices. These are widely accepted as ALARP in the industry. Survey literature and information for:</a:t>
            </a:r>
          </a:p>
          <a:p>
            <a:pPr marL="0" indent="0" algn="just">
              <a:buFont typeface="Arial" panose="020B0604020202020204" pitchFamily="34" charset="0"/>
              <a:buNone/>
            </a:pPr>
            <a:r>
              <a:rPr lang="en-US" dirty="0"/>
              <a:t>•  Health and safety guidelines</a:t>
            </a:r>
          </a:p>
          <a:p>
            <a:pPr marL="0" indent="0" algn="just">
              <a:buFont typeface="Arial" panose="020B0604020202020204" pitchFamily="34" charset="0"/>
              <a:buNone/>
            </a:pPr>
            <a:r>
              <a:rPr lang="en-US" dirty="0"/>
              <a:t>•  Industry standards specification</a:t>
            </a:r>
          </a:p>
          <a:p>
            <a:pPr marL="0" indent="0" algn="just">
              <a:buFont typeface="Arial" panose="020B0604020202020204" pitchFamily="34" charset="0"/>
              <a:buNone/>
            </a:pPr>
            <a:r>
              <a:rPr lang="en-US" dirty="0"/>
              <a:t>•  International, federal, and state standards, laws, and regulations</a:t>
            </a:r>
          </a:p>
          <a:p>
            <a:pPr marL="0" indent="0" algn="just">
              <a:buFont typeface="Arial" panose="020B0604020202020204" pitchFamily="34" charset="0"/>
              <a:buNone/>
            </a:pPr>
            <a:r>
              <a:rPr lang="en-US" dirty="0"/>
              <a:t>•  Suggestions from advisory bodies</a:t>
            </a:r>
          </a:p>
          <a:p>
            <a:pPr marL="0" indent="0" algn="just">
              <a:buFont typeface="Arial" panose="020B0604020202020204" pitchFamily="34" charset="0"/>
              <a:buNone/>
            </a:pPr>
            <a:r>
              <a:rPr lang="en-US" dirty="0"/>
              <a:t>•  Comparison with similar hazardous events in other industries</a:t>
            </a:r>
          </a:p>
        </p:txBody>
      </p:sp>
    </p:spTree>
    <p:extLst>
      <p:ext uri="{BB962C8B-B14F-4D97-AF65-F5344CB8AC3E}">
        <p14:creationId xmlns:p14="http://schemas.microsoft.com/office/powerpoint/2010/main" val="999041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110852"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lumMod val="75000"/>
                  </a:srgbClr>
                </a:solidFill>
                <a:effectLst/>
                <a:uLnTx/>
                <a:uFillTx/>
                <a:latin typeface="Calibri" panose="020F0502020204030204"/>
                <a:ea typeface="+mn-ea"/>
                <a:cs typeface="Tajawal Medium" panose="00000600000000000000" pitchFamily="2" charset="-78"/>
              </a:rPr>
              <a:t> ALARP IN PRACTICE</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7</a:t>
            </a:r>
          </a:p>
        </p:txBody>
      </p:sp>
      <p:sp>
        <p:nvSpPr>
          <p:cNvPr id="11" name="Content Placeholder 2">
            <a:extLst>
              <a:ext uri="{FF2B5EF4-FFF2-40B4-BE49-F238E27FC236}">
                <a16:creationId xmlns:a16="http://schemas.microsoft.com/office/drawing/2014/main" id="{2E31873A-426E-466C-9E91-9969A645B704}"/>
              </a:ext>
            </a:extLst>
          </p:cNvPr>
          <p:cNvSpPr txBox="1">
            <a:spLocks/>
          </p:cNvSpPr>
          <p:nvPr/>
        </p:nvSpPr>
        <p:spPr>
          <a:xfrm>
            <a:off x="838200"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t>As knowledge and technology develop, new and better methods of risk control become available. A review of what is currently available should be studied and considered. Note that the ALARP approach should still be applied. The latest and even the best risk controls available are not necessarily reasonably practicable for a particular organization.</a:t>
            </a:r>
          </a:p>
        </p:txBody>
      </p:sp>
    </p:spTree>
    <p:extLst>
      <p:ext uri="{BB962C8B-B14F-4D97-AF65-F5344CB8AC3E}">
        <p14:creationId xmlns:p14="http://schemas.microsoft.com/office/powerpoint/2010/main" val="290355765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110852"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lumMod val="75000"/>
                  </a:srgbClr>
                </a:solidFill>
                <a:effectLst/>
                <a:uLnTx/>
                <a:uFillTx/>
                <a:latin typeface="Calibri" panose="020F0502020204030204"/>
                <a:ea typeface="+mn-ea"/>
                <a:cs typeface="Tajawal Medium" panose="00000600000000000000" pitchFamily="2" charset="-78"/>
              </a:rPr>
              <a:t> ALARP IN PRACTICE</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7</a:t>
            </a:r>
          </a:p>
        </p:txBody>
      </p:sp>
      <p:sp>
        <p:nvSpPr>
          <p:cNvPr id="10" name="Content Placeholder 2">
            <a:extLst>
              <a:ext uri="{FF2B5EF4-FFF2-40B4-BE49-F238E27FC236}">
                <a16:creationId xmlns:a16="http://schemas.microsoft.com/office/drawing/2014/main" id="{645A125A-F1BE-45A9-9993-992A75858084}"/>
              </a:ext>
            </a:extLst>
          </p:cNvPr>
          <p:cNvSpPr txBox="1">
            <a:spLocks/>
          </p:cNvSpPr>
          <p:nvPr/>
        </p:nvSpPr>
        <p:spPr>
          <a:xfrm>
            <a:off x="838200" y="1825625"/>
            <a:ext cx="10515600" cy="4351338"/>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In fact, in some cases, a risk in the unacceptable region may not be feasibly addressed because the organization or business simply does not have the resources to reduce the risk.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8154202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110852"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lumMod val="75000"/>
                  </a:srgbClr>
                </a:solidFill>
                <a:effectLst/>
                <a:uLnTx/>
                <a:uFillTx/>
                <a:latin typeface="Calibri" panose="020F0502020204030204"/>
                <a:ea typeface="+mn-ea"/>
                <a:cs typeface="Tajawal Medium" panose="00000600000000000000" pitchFamily="2" charset="-78"/>
              </a:rPr>
              <a:t> ALARP IN PRACTICE</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7</a:t>
            </a:r>
          </a:p>
        </p:txBody>
      </p:sp>
      <p:sp>
        <p:nvSpPr>
          <p:cNvPr id="11" name="Content Placeholder 2">
            <a:extLst>
              <a:ext uri="{FF2B5EF4-FFF2-40B4-BE49-F238E27FC236}">
                <a16:creationId xmlns:a16="http://schemas.microsoft.com/office/drawing/2014/main" id="{315F5906-1E09-411B-B664-D56BF092DA6C}"/>
              </a:ext>
            </a:extLst>
          </p:cNvPr>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t>For example, if the cost of reducing a risk puts the business in a significant financial loss and possibly bankruptcy, then the business will likely choose to bear the risk instead. It can be argued that ALARP was achieved since that level of risk (even though high) was what was reasonably practicable for that particular organization. Again, this exposes the subjective nature of ALARP.</a:t>
            </a:r>
          </a:p>
          <a:p>
            <a:pPr marL="0" indent="0" algn="just">
              <a:buFont typeface="Arial" panose="020B0604020202020204" pitchFamily="34" charset="0"/>
              <a:buNone/>
            </a:pPr>
            <a:endParaRPr lang="en-US" dirty="0"/>
          </a:p>
        </p:txBody>
      </p:sp>
    </p:spTree>
    <p:extLst>
      <p:ext uri="{BB962C8B-B14F-4D97-AF65-F5344CB8AC3E}">
        <p14:creationId xmlns:p14="http://schemas.microsoft.com/office/powerpoint/2010/main" val="77814994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110852"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lumMod val="75000"/>
                  </a:srgbClr>
                </a:solidFill>
                <a:effectLst/>
                <a:uLnTx/>
                <a:uFillTx/>
                <a:latin typeface="Calibri" panose="020F0502020204030204"/>
                <a:ea typeface="+mn-ea"/>
                <a:cs typeface="Tajawal Medium" panose="00000600000000000000" pitchFamily="2" charset="-78"/>
              </a:rPr>
              <a:t> ALARP IN PRACTICE</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7</a:t>
            </a:r>
          </a:p>
        </p:txBody>
      </p:sp>
      <p:sp>
        <p:nvSpPr>
          <p:cNvPr id="10" name="Content Placeholder 2">
            <a:extLst>
              <a:ext uri="{FF2B5EF4-FFF2-40B4-BE49-F238E27FC236}">
                <a16:creationId xmlns:a16="http://schemas.microsoft.com/office/drawing/2014/main" id="{8FD8509B-3086-48AF-845B-21C62EA478DC}"/>
              </a:ext>
            </a:extLst>
          </p:cNvPr>
          <p:cNvSpPr txBox="1">
            <a:spLocks/>
          </p:cNvSpPr>
          <p:nvPr/>
        </p:nvSpPr>
        <p:spPr>
          <a:xfrm>
            <a:off x="838200" y="1825625"/>
            <a:ext cx="10515600" cy="300355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t>Thus ALARP entails significant stakeholder input to ensure support and establish accountability. A process of discussion with stakeholders can be done to achieve a consensus about what is ALARP. Public perception may need to be considered as well. </a:t>
            </a:r>
          </a:p>
        </p:txBody>
      </p:sp>
    </p:spTree>
    <p:extLst>
      <p:ext uri="{BB962C8B-B14F-4D97-AF65-F5344CB8AC3E}">
        <p14:creationId xmlns:p14="http://schemas.microsoft.com/office/powerpoint/2010/main" val="309116653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110852"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ED7D31">
                    <a:lumMod val="75000"/>
                  </a:srgbClr>
                </a:solidFill>
                <a:effectLst/>
                <a:uLnTx/>
                <a:uFillTx/>
                <a:latin typeface="Calibri" panose="020F0502020204030204"/>
                <a:ea typeface="+mn-ea"/>
                <a:cs typeface="Tajawal Medium" panose="00000600000000000000" pitchFamily="2" charset="-78"/>
              </a:rPr>
              <a:t> ALARP IN PRACTICE</a:t>
            </a:r>
          </a:p>
        </p:txBody>
      </p:sp>
      <p:sp>
        <p:nvSpPr>
          <p:cNvPr id="8" name="TextBox 7"/>
          <p:cNvSpPr txBox="1"/>
          <p:nvPr/>
        </p:nvSpPr>
        <p:spPr>
          <a:xfrm>
            <a:off x="171828" y="236724"/>
            <a:ext cx="1685077" cy="523220"/>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Lecture 7</a:t>
            </a:r>
          </a:p>
        </p:txBody>
      </p:sp>
      <p:sp>
        <p:nvSpPr>
          <p:cNvPr id="11" name="Content Placeholder 2">
            <a:extLst>
              <a:ext uri="{FF2B5EF4-FFF2-40B4-BE49-F238E27FC236}">
                <a16:creationId xmlns:a16="http://schemas.microsoft.com/office/drawing/2014/main" id="{C292A647-9D4B-4C90-8026-3827ED60DFD6}"/>
              </a:ext>
            </a:extLst>
          </p:cNvPr>
          <p:cNvSpPr txBox="1">
            <a:spLocks/>
          </p:cNvSpPr>
          <p:nvPr/>
        </p:nvSpPr>
        <p:spPr>
          <a:xfrm>
            <a:off x="838200" y="1825625"/>
            <a:ext cx="10515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dirty="0"/>
              <a:t>Finally, we have to realize that the hazard or risk may actually occur at some time despite all the efforts and resources put in to address it (recall that many risks cannot be reduced to absolute zero). This is an uncomfortable thought for many people, but it is inescapable</a:t>
            </a:r>
            <a:r>
              <a:rPr lang="ar-EG" dirty="0"/>
              <a:t>لا مفر منه</a:t>
            </a:r>
          </a:p>
          <a:p>
            <a:pPr marL="0" indent="0" algn="just">
              <a:buFont typeface="Arial" panose="020B0604020202020204" pitchFamily="34" charset="0"/>
              <a:buNone/>
            </a:pPr>
            <a:r>
              <a:rPr lang="en-US" dirty="0"/>
              <a:t>.</a:t>
            </a:r>
          </a:p>
        </p:txBody>
      </p:sp>
    </p:spTree>
    <p:extLst>
      <p:ext uri="{BB962C8B-B14F-4D97-AF65-F5344CB8AC3E}">
        <p14:creationId xmlns:p14="http://schemas.microsoft.com/office/powerpoint/2010/main" val="183902531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0" indent="0">
              <a:buNone/>
            </a:pPr>
            <a:r>
              <a:rPr lang="en-US" b="1" dirty="0"/>
              <a:t>Resources: </a:t>
            </a:r>
          </a:p>
          <a:p>
            <a:pPr marL="0" indent="0">
              <a:buNone/>
            </a:pPr>
            <a:r>
              <a:rPr lang="en-US" dirty="0"/>
              <a:t>Operational Risk Management</a:t>
            </a:r>
          </a:p>
          <a:p>
            <a:pPr marL="0" indent="0">
              <a:buNone/>
            </a:pPr>
            <a:r>
              <a:rPr lang="en-US" dirty="0"/>
              <a:t>C. Ariel Pinto</a:t>
            </a:r>
          </a:p>
          <a:p>
            <a:pPr marL="0" indent="0">
              <a:buNone/>
            </a:pPr>
            <a:r>
              <a:rPr lang="en-US" dirty="0"/>
              <a:t>Luna Mylene Magpili</a:t>
            </a:r>
          </a:p>
          <a:p>
            <a:pPr marL="0" indent="0">
              <a:buNone/>
            </a:pPr>
            <a:r>
              <a:rPr lang="en-US" dirty="0"/>
              <a:t>Raed M. Jaradat</a:t>
            </a:r>
          </a:p>
          <a:p>
            <a:pPr marL="0" indent="0">
              <a:buNone/>
            </a:pPr>
            <a:endParaRPr lang="en-US" dirty="0"/>
          </a:p>
          <a:p>
            <a:pPr marL="0" indent="0">
              <a:buNone/>
            </a:pPr>
            <a:r>
              <a:rPr lang="en-US" dirty="0"/>
              <a:t>Chapter 3</a:t>
            </a:r>
          </a:p>
          <a:p>
            <a:pPr marL="0" indent="0">
              <a:buNone/>
            </a:pPr>
            <a:endParaRPr lang="en-US" dirty="0"/>
          </a:p>
        </p:txBody>
      </p:sp>
    </p:spTree>
    <p:extLst>
      <p:ext uri="{BB962C8B-B14F-4D97-AF65-F5344CB8AC3E}">
        <p14:creationId xmlns:p14="http://schemas.microsoft.com/office/powerpoint/2010/main" val="252371003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339</TotalTime>
  <Words>2059</Words>
  <Application>Microsoft Office PowerPoint</Application>
  <PresentationFormat>Widescreen</PresentationFormat>
  <Paragraphs>134</Paragraphs>
  <Slides>35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35</vt:i4>
      </vt:variant>
    </vt:vector>
  </HeadingPairs>
  <TitlesOfParts>
    <vt:vector size="40" baseType="lpstr">
      <vt:lpstr>Arial</vt:lpstr>
      <vt:lpstr>Calibri</vt:lpstr>
      <vt:lpstr>Calibri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Zabel, Nael</cp:lastModifiedBy>
  <cp:revision>53</cp:revision>
  <dcterms:created xsi:type="dcterms:W3CDTF">2021-08-03T13:03:26Z</dcterms:created>
  <dcterms:modified xsi:type="dcterms:W3CDTF">2022-03-15T19:33:11Z</dcterms:modified>
</cp:coreProperties>
</file>