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490" r:id="rId3"/>
    <p:sldId id="555" r:id="rId4"/>
    <p:sldId id="551" r:id="rId5"/>
    <p:sldId id="552" r:id="rId6"/>
    <p:sldId id="553" r:id="rId7"/>
    <p:sldId id="554" r:id="rId8"/>
    <p:sldId id="556" r:id="rId9"/>
    <p:sldId id="557" r:id="rId10"/>
    <p:sldId id="558" r:id="rId11"/>
    <p:sldId id="559" r:id="rId12"/>
    <p:sldId id="560" r:id="rId13"/>
    <p:sldId id="581" r:id="rId14"/>
    <p:sldId id="572" r:id="rId15"/>
    <p:sldId id="571" r:id="rId16"/>
    <p:sldId id="568" r:id="rId17"/>
    <p:sldId id="570" r:id="rId18"/>
    <p:sldId id="573" r:id="rId19"/>
    <p:sldId id="574" r:id="rId20"/>
    <p:sldId id="575" r:id="rId21"/>
    <p:sldId id="578" r:id="rId22"/>
    <p:sldId id="579" r:id="rId23"/>
    <p:sldId id="580" r:id="rId24"/>
    <p:sldId id="582" r:id="rId25"/>
    <p:sldId id="584" r:id="rId26"/>
    <p:sldId id="583" r:id="rId27"/>
    <p:sldId id="596" r:id="rId28"/>
    <p:sldId id="585" r:id="rId29"/>
    <p:sldId id="586" r:id="rId30"/>
    <p:sldId id="587" r:id="rId31"/>
    <p:sldId id="588" r:id="rId32"/>
    <p:sldId id="589" r:id="rId33"/>
    <p:sldId id="590" r:id="rId34"/>
    <p:sldId id="594" r:id="rId35"/>
    <p:sldId id="591" r:id="rId36"/>
    <p:sldId id="598" r:id="rId37"/>
    <p:sldId id="599" r:id="rId38"/>
    <p:sldId id="604" r:id="rId39"/>
    <p:sldId id="600" r:id="rId40"/>
    <p:sldId id="601" r:id="rId41"/>
    <p:sldId id="602" r:id="rId42"/>
    <p:sldId id="592" r:id="rId43"/>
    <p:sldId id="597" r:id="rId44"/>
    <p:sldId id="550" r:id="rId45"/>
    <p:sldId id="59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555"/>
            <p14:sldId id="551"/>
            <p14:sldId id="552"/>
            <p14:sldId id="553"/>
            <p14:sldId id="554"/>
            <p14:sldId id="556"/>
            <p14:sldId id="557"/>
            <p14:sldId id="558"/>
            <p14:sldId id="559"/>
            <p14:sldId id="560"/>
            <p14:sldId id="581"/>
            <p14:sldId id="572"/>
            <p14:sldId id="571"/>
            <p14:sldId id="568"/>
            <p14:sldId id="570"/>
            <p14:sldId id="573"/>
            <p14:sldId id="574"/>
            <p14:sldId id="575"/>
            <p14:sldId id="578"/>
            <p14:sldId id="579"/>
            <p14:sldId id="580"/>
            <p14:sldId id="582"/>
            <p14:sldId id="584"/>
            <p14:sldId id="583"/>
            <p14:sldId id="596"/>
            <p14:sldId id="585"/>
            <p14:sldId id="586"/>
            <p14:sldId id="587"/>
            <p14:sldId id="588"/>
            <p14:sldId id="589"/>
            <p14:sldId id="590"/>
            <p14:sldId id="594"/>
            <p14:sldId id="591"/>
            <p14:sldId id="598"/>
            <p14:sldId id="599"/>
            <p14:sldId id="604"/>
            <p14:sldId id="600"/>
            <p14:sldId id="601"/>
            <p14:sldId id="602"/>
            <p14:sldId id="592"/>
            <p14:sldId id="597"/>
            <p14:sldId id="550"/>
            <p14:sldId id="5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231" autoAdjust="0"/>
    <p:restoredTop sz="93738" autoAdjust="0"/>
  </p:normalViewPr>
  <p:slideViewPr>
    <p:cSldViewPr snapToGrid="0">
      <p:cViewPr varScale="1">
        <p:scale>
          <a:sx n="86" d="100"/>
          <a:sy n="86" d="100"/>
        </p:scale>
        <p:origin x="102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2863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4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3"/>
            <a:ext cx="8040594" cy="45592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4014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smtClean="0">
                <a:solidFill>
                  <a:prstClr val="black"/>
                </a:solidFill>
                <a:latin typeface="Trebuchet MS"/>
              </a:rPr>
              <a:t>Multivariate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smtClean="0">
                <a:solidFill>
                  <a:prstClr val="black"/>
                </a:solidFill>
                <a:latin typeface="Trebuchet MS"/>
              </a:rPr>
              <a:t>Data wrangling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smtClean="0">
                <a:solidFill>
                  <a:prstClr val="black"/>
                </a:solidFill>
                <a:latin typeface="Trebuchet MS"/>
              </a:rPr>
              <a:t>Feature scaling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smtClean="0">
                <a:solidFill>
                  <a:prstClr val="black"/>
                </a:solidFill>
                <a:latin typeface="Trebuchet MS"/>
              </a:rPr>
              <a:t>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 smtClean="0">
                <a:solidFill>
                  <a:prstClr val="black"/>
                </a:solidFill>
                <a:latin typeface="Trebuchet MS"/>
              </a:rPr>
              <a:t>Standardization </a:t>
            </a:r>
            <a:r>
              <a:rPr lang="en-US" sz="1200" b="1" dirty="0"/>
              <a:t>(Z-Score Normalization</a:t>
            </a:r>
            <a:r>
              <a:rPr lang="en-US" sz="1200" b="1" dirty="0" smtClean="0"/>
              <a:t>)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 smtClean="0"/>
              <a:t>Mean 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 smtClean="0"/>
              <a:t>Min Max Normalization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smtClean="0"/>
              <a:t>Dealing with non-numerical data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 smtClean="0"/>
              <a:t>One-Hot encoding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err="1" smtClean="0"/>
              <a:t>Multicollinearity</a:t>
            </a:r>
            <a:endParaRPr lang="en-US" sz="16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smtClean="0"/>
              <a:t>Training and testing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200" b="1" dirty="0"/>
              <a:t>K-Fold cross </a:t>
            </a:r>
            <a:r>
              <a:rPr lang="en-US" sz="1200" b="1" dirty="0" smtClean="0"/>
              <a:t>validation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b="1" dirty="0" err="1" smtClean="0"/>
              <a:t>Ploynomial</a:t>
            </a:r>
            <a:r>
              <a:rPr lang="en-US" sz="1600" b="1" dirty="0" smtClean="0"/>
              <a:t> regression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42"/>
    </mc:Choice>
    <mc:Fallback xmlns="">
      <p:transition spd="slow" advTm="23184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multivariate regression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Normally, the target variable may depend on more than one feature.</a:t>
            </a:r>
          </a:p>
          <a:p>
            <a:r>
              <a:rPr lang="en-US" sz="3200" dirty="0"/>
              <a:t>example: House price may depend on number of rooms, age, floor, in addition to house area.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1686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614"/>
    </mc:Choice>
    <mc:Fallback xmlns="">
      <p:transition spd="slow" advTm="27661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regression with single variable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2690" y="1825625"/>
            <a:ext cx="460924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7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699"/>
    </mc:Choice>
    <mc:Fallback xmlns="">
      <p:transition spd="slow" advTm="12169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multivariate regression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428283"/>
            <a:ext cx="8658225" cy="314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9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569"/>
    </mc:Choice>
    <mc:Fallback xmlns="">
      <p:transition spd="slow" advTm="6356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notation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779143"/>
            <a:ext cx="8658225" cy="244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47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768"/>
    </mc:Choice>
    <mc:Fallback xmlns="">
      <p:transition spd="slow" advTm="18476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 Single variable/feature :   </a:t>
            </a:r>
          </a:p>
          <a:p>
            <a:pPr marL="0" indent="0">
              <a:buNone/>
            </a:pPr>
            <a:r>
              <a:rPr lang="en-US" b="1" dirty="0" smtClean="0"/>
              <a:t>			</a:t>
            </a:r>
            <a:r>
              <a:rPr lang="en-US" b="1" dirty="0" err="1" smtClean="0"/>
              <a:t>h</a:t>
            </a:r>
            <a:r>
              <a:rPr lang="en-US" b="1" baseline="-25000" dirty="0" err="1" smtClean="0"/>
              <a:t>Ɵ</a:t>
            </a:r>
            <a:r>
              <a:rPr lang="en-US" b="1" dirty="0" smtClean="0"/>
              <a:t>(x</a:t>
            </a:r>
            <a:r>
              <a:rPr lang="en-US" b="1" dirty="0"/>
              <a:t>) = Ɵ</a:t>
            </a:r>
            <a:r>
              <a:rPr lang="en-US" b="1" baseline="-25000" dirty="0"/>
              <a:t>0</a:t>
            </a:r>
            <a:r>
              <a:rPr lang="en-US" b="1" dirty="0"/>
              <a:t> + </a:t>
            </a:r>
            <a:r>
              <a:rPr lang="en-US" b="1" dirty="0" smtClean="0"/>
              <a:t>Ɵ</a:t>
            </a:r>
            <a:r>
              <a:rPr lang="en-US" b="1" baseline="-25000" dirty="0" smtClean="0"/>
              <a:t>1</a:t>
            </a:r>
            <a:r>
              <a:rPr lang="en-US" b="1" dirty="0" smtClean="0"/>
              <a:t>x</a:t>
            </a:r>
          </a:p>
          <a:p>
            <a:r>
              <a:rPr lang="en-US" b="1" dirty="0" smtClean="0"/>
              <a:t>Multiple variables/features: </a:t>
            </a:r>
          </a:p>
          <a:p>
            <a:pPr marL="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For n features</a:t>
            </a:r>
          </a:p>
          <a:p>
            <a:pPr marL="0" indent="0"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h</a:t>
            </a:r>
            <a:r>
              <a:rPr lang="en-US" b="1" baseline="-25000" dirty="0" err="1" smtClean="0"/>
              <a:t>Ɵ</a:t>
            </a:r>
            <a:r>
              <a:rPr lang="en-US" b="1" dirty="0" smtClean="0"/>
              <a:t>(x</a:t>
            </a:r>
            <a:r>
              <a:rPr lang="en-US" b="1" dirty="0"/>
              <a:t>) = Ɵ</a:t>
            </a:r>
            <a:r>
              <a:rPr lang="en-US" b="1" baseline="-25000" dirty="0"/>
              <a:t>0</a:t>
            </a:r>
            <a:r>
              <a:rPr lang="en-US" b="1" dirty="0"/>
              <a:t> + </a:t>
            </a:r>
            <a:r>
              <a:rPr lang="en-US" b="1" dirty="0" smtClean="0"/>
              <a:t>Ɵ</a:t>
            </a:r>
            <a:r>
              <a:rPr lang="en-US" b="1" baseline="-25000" dirty="0" smtClean="0"/>
              <a:t>1</a:t>
            </a:r>
            <a:r>
              <a:rPr lang="en-US" b="1" dirty="0" smtClean="0"/>
              <a:t>x</a:t>
            </a:r>
            <a:r>
              <a:rPr lang="en-US" b="1" baseline="-25000" dirty="0"/>
              <a:t>1</a:t>
            </a:r>
            <a:r>
              <a:rPr lang="en-US" b="1" dirty="0" smtClean="0"/>
              <a:t> + Ɵ</a:t>
            </a:r>
            <a:r>
              <a:rPr lang="en-US" b="1" baseline="-25000" dirty="0" smtClean="0"/>
              <a:t>2</a:t>
            </a:r>
            <a:r>
              <a:rPr lang="en-US" b="1" dirty="0" smtClean="0"/>
              <a:t>x</a:t>
            </a:r>
            <a:r>
              <a:rPr lang="en-US" b="1" baseline="-25000" dirty="0"/>
              <a:t>2</a:t>
            </a:r>
            <a:r>
              <a:rPr lang="en-US" b="1" dirty="0" smtClean="0"/>
              <a:t> + Ɵ</a:t>
            </a:r>
            <a:r>
              <a:rPr lang="en-US" b="1" baseline="-25000" dirty="0" smtClean="0"/>
              <a:t>3</a:t>
            </a:r>
            <a:r>
              <a:rPr lang="en-US" b="1" dirty="0" smtClean="0"/>
              <a:t>x</a:t>
            </a:r>
            <a:r>
              <a:rPr lang="en-US" b="1" baseline="-25000" dirty="0"/>
              <a:t>3</a:t>
            </a:r>
            <a:r>
              <a:rPr lang="en-US" b="1" dirty="0" smtClean="0"/>
              <a:t> + Ɵ</a:t>
            </a:r>
            <a:r>
              <a:rPr lang="en-US" b="1" baseline="-25000" dirty="0" smtClean="0"/>
              <a:t>4</a:t>
            </a:r>
            <a:r>
              <a:rPr lang="en-US" b="1" dirty="0" smtClean="0"/>
              <a:t>x</a:t>
            </a:r>
            <a:r>
              <a:rPr lang="en-US" b="1" baseline="-25000" dirty="0" smtClean="0"/>
              <a:t>4</a:t>
            </a:r>
            <a:r>
              <a:rPr lang="en-US" b="1" dirty="0" smtClean="0"/>
              <a:t> + … + </a:t>
            </a:r>
            <a:r>
              <a:rPr lang="en-US" b="1" dirty="0" err="1" smtClean="0"/>
              <a:t>Ɵ</a:t>
            </a:r>
            <a:r>
              <a:rPr lang="en-US" b="1" baseline="-25000" dirty="0" err="1" smtClean="0"/>
              <a:t>n</a:t>
            </a:r>
            <a:r>
              <a:rPr lang="en-US" b="1" dirty="0" err="1" smtClean="0"/>
              <a:t>x</a:t>
            </a:r>
            <a:r>
              <a:rPr lang="en-US" b="1" baseline="-25000" dirty="0" err="1" smtClean="0"/>
              <a:t>n</a:t>
            </a:r>
            <a:endParaRPr lang="en-US" b="1" baseline="-25000" dirty="0" smtClean="0"/>
          </a:p>
          <a:p>
            <a:pPr marL="0" indent="0">
              <a:buNone/>
            </a:pPr>
            <a:r>
              <a:rPr lang="en-US" b="1" baseline="-25000" dirty="0"/>
              <a:t>	</a:t>
            </a:r>
            <a:r>
              <a:rPr lang="en-US" b="1" baseline="-25000" dirty="0" smtClean="0"/>
              <a:t>or more comfortably</a:t>
            </a:r>
            <a:r>
              <a:rPr lang="en-US" b="1" dirty="0" smtClean="0"/>
              <a:t> </a:t>
            </a: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h</a:t>
            </a:r>
            <a:r>
              <a:rPr lang="en-US" b="1" baseline="-25000" dirty="0" err="1" smtClean="0"/>
              <a:t>Ɵ</a:t>
            </a:r>
            <a:r>
              <a:rPr lang="en-US" b="1" dirty="0" smtClean="0"/>
              <a:t>(x</a:t>
            </a:r>
            <a:r>
              <a:rPr lang="en-US" b="1" dirty="0"/>
              <a:t>) = </a:t>
            </a:r>
            <a:r>
              <a:rPr lang="en-US" b="1" dirty="0" smtClean="0"/>
              <a:t>Ɵ</a:t>
            </a:r>
            <a:r>
              <a:rPr lang="en-US" b="1" baseline="-25000" dirty="0" smtClean="0"/>
              <a:t>0</a:t>
            </a:r>
            <a:r>
              <a:rPr lang="en-US" b="1" dirty="0" smtClean="0"/>
              <a:t>x</a:t>
            </a:r>
            <a:r>
              <a:rPr lang="en-US" b="1" baseline="-25000" dirty="0" smtClean="0"/>
              <a:t>0</a:t>
            </a:r>
            <a:r>
              <a:rPr lang="en-US" b="1" dirty="0" smtClean="0"/>
              <a:t> </a:t>
            </a:r>
            <a:r>
              <a:rPr lang="en-US" b="1" dirty="0"/>
              <a:t>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dirty="0"/>
              <a:t> 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dirty="0"/>
              <a:t> + Ɵ</a:t>
            </a:r>
            <a:r>
              <a:rPr lang="en-US" b="1" baseline="-25000" dirty="0"/>
              <a:t>3</a:t>
            </a:r>
            <a:r>
              <a:rPr lang="en-US" b="1" dirty="0"/>
              <a:t>x</a:t>
            </a:r>
            <a:r>
              <a:rPr lang="en-US" b="1" baseline="-25000" dirty="0"/>
              <a:t>3</a:t>
            </a:r>
            <a:r>
              <a:rPr lang="en-US" b="1" dirty="0"/>
              <a:t> + Ɵ</a:t>
            </a:r>
            <a:r>
              <a:rPr lang="en-US" b="1" baseline="-25000" dirty="0"/>
              <a:t>4</a:t>
            </a:r>
            <a:r>
              <a:rPr lang="en-US" b="1" dirty="0"/>
              <a:t>x</a:t>
            </a:r>
            <a:r>
              <a:rPr lang="en-US" b="1" baseline="-25000" dirty="0"/>
              <a:t>4</a:t>
            </a:r>
            <a:r>
              <a:rPr lang="en-US" b="1" dirty="0"/>
              <a:t> + 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	</a:t>
            </a:r>
            <a:r>
              <a:rPr lang="en-US" sz="2000" b="1" dirty="0" smtClean="0"/>
              <a:t>where x</a:t>
            </a:r>
            <a:r>
              <a:rPr lang="en-US" sz="2000" b="1" baseline="-25000" dirty="0" smtClean="0"/>
              <a:t>0</a:t>
            </a:r>
            <a:r>
              <a:rPr lang="en-US" sz="2000" b="1" dirty="0" smtClean="0"/>
              <a:t> is always 1</a:t>
            </a:r>
            <a:endParaRPr lang="en-US" sz="2000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2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552"/>
    </mc:Choice>
    <mc:Fallback xmlns="">
      <p:transition spd="slow" advTm="230552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Hypothesis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00687"/>
            <a:ext cx="8658888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 smtClean="0"/>
              <a:t>h</a:t>
            </a:r>
            <a:r>
              <a:rPr lang="en-US" b="1" baseline="-25000" dirty="0" err="1" smtClean="0"/>
              <a:t>Ɵ</a:t>
            </a:r>
            <a:r>
              <a:rPr lang="en-US" b="1" dirty="0" smtClean="0"/>
              <a:t>(x) = Ɵ</a:t>
            </a:r>
            <a:r>
              <a:rPr lang="en-US" b="1" baseline="-25000" dirty="0" smtClean="0"/>
              <a:t>0</a:t>
            </a:r>
            <a:r>
              <a:rPr lang="en-US" b="1" dirty="0" smtClean="0"/>
              <a:t>x</a:t>
            </a:r>
            <a:r>
              <a:rPr lang="en-US" b="1" baseline="-25000" dirty="0" smtClean="0"/>
              <a:t>0</a:t>
            </a:r>
            <a:r>
              <a:rPr lang="en-US" b="1" dirty="0" smtClean="0"/>
              <a:t> + Ɵ</a:t>
            </a:r>
            <a:r>
              <a:rPr lang="en-US" b="1" baseline="-25000" dirty="0" smtClean="0"/>
              <a:t>1</a:t>
            </a:r>
            <a:r>
              <a:rPr lang="en-US" b="1" dirty="0" smtClean="0"/>
              <a:t>x</a:t>
            </a:r>
            <a:r>
              <a:rPr lang="en-US" b="1" baseline="-25000" dirty="0" smtClean="0"/>
              <a:t>1</a:t>
            </a:r>
            <a:r>
              <a:rPr lang="en-US" b="1" dirty="0" smtClean="0"/>
              <a:t> + Ɵ</a:t>
            </a:r>
            <a:r>
              <a:rPr lang="en-US" b="1" baseline="-25000" dirty="0" smtClean="0"/>
              <a:t>2</a:t>
            </a:r>
            <a:r>
              <a:rPr lang="en-US" b="1" dirty="0" smtClean="0"/>
              <a:t>x</a:t>
            </a:r>
            <a:r>
              <a:rPr lang="en-US" b="1" baseline="-25000" dirty="0" smtClean="0"/>
              <a:t>2</a:t>
            </a:r>
            <a:r>
              <a:rPr lang="en-US" b="1" dirty="0" smtClean="0"/>
              <a:t> + Ɵ</a:t>
            </a:r>
            <a:r>
              <a:rPr lang="en-US" b="1" baseline="-25000" dirty="0" smtClean="0"/>
              <a:t>3</a:t>
            </a:r>
            <a:r>
              <a:rPr lang="en-US" b="1" dirty="0" smtClean="0"/>
              <a:t>x</a:t>
            </a:r>
            <a:r>
              <a:rPr lang="en-US" b="1" baseline="-25000" dirty="0" smtClean="0"/>
              <a:t>3</a:t>
            </a:r>
            <a:r>
              <a:rPr lang="en-US" b="1" dirty="0" smtClean="0"/>
              <a:t> + Ɵ</a:t>
            </a:r>
            <a:r>
              <a:rPr lang="en-US" b="1" baseline="-25000" dirty="0" smtClean="0"/>
              <a:t>4</a:t>
            </a:r>
            <a:r>
              <a:rPr lang="en-US" b="1" dirty="0" smtClean="0"/>
              <a:t>x</a:t>
            </a:r>
            <a:r>
              <a:rPr lang="en-US" b="1" baseline="-25000" dirty="0" smtClean="0"/>
              <a:t>4</a:t>
            </a:r>
            <a:r>
              <a:rPr lang="en-US" b="1" dirty="0" smtClean="0"/>
              <a:t> + … + </a:t>
            </a:r>
            <a:r>
              <a:rPr lang="en-US" b="1" dirty="0" err="1" smtClean="0"/>
              <a:t>Ɵ</a:t>
            </a:r>
            <a:r>
              <a:rPr lang="en-US" b="1" baseline="-25000" dirty="0" err="1" smtClean="0"/>
              <a:t>n</a:t>
            </a:r>
            <a:r>
              <a:rPr lang="en-US" b="1" dirty="0" err="1" smtClean="0"/>
              <a:t>x</a:t>
            </a:r>
            <a:r>
              <a:rPr lang="en-US" b="1" baseline="-25000" dirty="0" err="1" smtClean="0"/>
              <a:t>n</a:t>
            </a:r>
            <a:endParaRPr lang="en-US" b="1" baseline="-25000" dirty="0" smtClean="0"/>
          </a:p>
          <a:p>
            <a:pPr marL="0" indent="0">
              <a:buNone/>
            </a:pPr>
            <a:endParaRPr lang="en-US" b="1" baseline="-25000" dirty="0" smtClean="0"/>
          </a:p>
          <a:p>
            <a:pPr marL="0" indent="0">
              <a:buNone/>
            </a:pPr>
            <a:r>
              <a:rPr lang="en-US" b="1" dirty="0" smtClean="0"/>
              <a:t>Ɵ and x</a:t>
            </a:r>
            <a:r>
              <a:rPr lang="en-US" b="1" baseline="-25000" dirty="0" smtClean="0"/>
              <a:t> </a:t>
            </a:r>
            <a:r>
              <a:rPr lang="en-US" b="1" dirty="0" smtClean="0"/>
              <a:t>  are two multiplied vectors.</a:t>
            </a:r>
          </a:p>
          <a:p>
            <a:pPr marL="0" indent="0">
              <a:buNone/>
            </a:pPr>
            <a:endParaRPr lang="en-US" b="1" baseline="-25000" dirty="0" smtClean="0"/>
          </a:p>
          <a:p>
            <a:pPr marL="0" indent="0">
              <a:buNone/>
            </a:pPr>
            <a:r>
              <a:rPr lang="en-US" b="1" baseline="-25000" dirty="0"/>
              <a:t> </a:t>
            </a:r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</a:t>
            </a:r>
            <a:r>
              <a:rPr lang="en-US" b="1" dirty="0" smtClean="0"/>
              <a:t>) = </a:t>
            </a:r>
            <a:r>
              <a:rPr lang="en-US" b="1" dirty="0" err="1" smtClean="0"/>
              <a:t>Ɵ</a:t>
            </a:r>
            <a:r>
              <a:rPr lang="en-US" b="1" baseline="30000" dirty="0" err="1" smtClean="0"/>
              <a:t>T</a:t>
            </a:r>
            <a:r>
              <a:rPr lang="en-US" b="1" dirty="0" err="1" smtClean="0"/>
              <a:t>x</a:t>
            </a:r>
            <a:r>
              <a:rPr lang="en-US" b="1" dirty="0" smtClean="0"/>
              <a:t> </a:t>
            </a:r>
            <a:endParaRPr lang="en-US" b="1" baseline="-25000" dirty="0" smtClean="0"/>
          </a:p>
        </p:txBody>
      </p:sp>
    </p:spTree>
    <p:extLst>
      <p:ext uri="{BB962C8B-B14F-4D97-AF65-F5344CB8AC3E}">
        <p14:creationId xmlns:p14="http://schemas.microsoft.com/office/powerpoint/2010/main" val="26969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135"/>
    </mc:Choice>
    <mc:Fallback xmlns="">
      <p:transition spd="slow" advTm="35713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descent for linear regression with multiple 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544" y="1825625"/>
            <a:ext cx="6359848" cy="17749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553" y="4114698"/>
            <a:ext cx="6935778" cy="15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8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825"/>
    </mc:Choice>
    <mc:Fallback xmlns="">
      <p:transition spd="slow" advTm="15582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descent with  n =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145"/>
          <a:stretch/>
        </p:blipFill>
        <p:spPr>
          <a:xfrm>
            <a:off x="2026919" y="1895302"/>
            <a:ext cx="4864331" cy="387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63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01"/>
    </mc:Choice>
    <mc:Fallback xmlns="">
      <p:transition spd="slow" advTm="9270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descent with n &gt;=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071" y="1901152"/>
            <a:ext cx="6364896" cy="376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51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703"/>
    </mc:Choice>
    <mc:Fallback xmlns="">
      <p:transition spd="slow" advTm="8470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for two features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8355" y="2479361"/>
            <a:ext cx="3528392" cy="1992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238" y="2416541"/>
            <a:ext cx="3717004" cy="21970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669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47"/>
    </mc:Choice>
    <mc:Fallback xmlns="">
      <p:transition spd="slow" advTm="7984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wrangling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Data wrangling is the process of </a:t>
            </a:r>
            <a:r>
              <a:rPr lang="en-US" sz="4000" b="1" dirty="0"/>
              <a:t>cleaning</a:t>
            </a:r>
            <a:r>
              <a:rPr lang="en-US" sz="4000" dirty="0"/>
              <a:t>, </a:t>
            </a:r>
            <a:r>
              <a:rPr lang="en-US" sz="4000" b="1" dirty="0"/>
              <a:t>structuring</a:t>
            </a:r>
            <a:r>
              <a:rPr lang="en-US" sz="4000" dirty="0"/>
              <a:t> and </a:t>
            </a:r>
            <a:r>
              <a:rPr lang="en-US" sz="4000" b="1" dirty="0"/>
              <a:t>enriching raw data</a:t>
            </a:r>
            <a:r>
              <a:rPr lang="en-US" sz="4000" dirty="0"/>
              <a:t> into a desired format for better decision making in less time. 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53511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260"/>
    </mc:Choice>
    <mc:Fallback xmlns="">
      <p:transition spd="slow" advTm="9226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descent convergence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Gradient </a:t>
            </a:r>
            <a:r>
              <a:rPr lang="en-US" sz="4400" dirty="0"/>
              <a:t>descent need data to be within near/ same </a:t>
            </a:r>
            <a:r>
              <a:rPr lang="en-US" sz="5400" b="1" dirty="0"/>
              <a:t>scale</a:t>
            </a:r>
            <a:r>
              <a:rPr lang="en-US" sz="4400" dirty="0"/>
              <a:t> to reach </a:t>
            </a:r>
            <a:r>
              <a:rPr lang="en-US" sz="4800" b="1" dirty="0"/>
              <a:t>convergence faster</a:t>
            </a:r>
            <a:r>
              <a:rPr lang="en-US" sz="4400" dirty="0"/>
              <a:t>.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64905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09"/>
    </mc:Choice>
    <mc:Fallback xmlns="">
      <p:transition spd="slow" advTm="11080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Machine learning algorithms deal with features as </a:t>
            </a:r>
            <a:r>
              <a:rPr lang="en-US" sz="4800" b="1" dirty="0"/>
              <a:t>numbers</a:t>
            </a:r>
            <a:r>
              <a:rPr lang="en-US" sz="4000" dirty="0"/>
              <a:t> </a:t>
            </a:r>
            <a:r>
              <a:rPr lang="en-US" sz="4000" dirty="0" smtClean="0"/>
              <a:t>only</a:t>
            </a:r>
            <a:r>
              <a:rPr lang="en-US" sz="4000" dirty="0"/>
              <a:t>.</a:t>
            </a:r>
            <a:endParaRPr lang="en-US" sz="4000" dirty="0" smtClean="0"/>
          </a:p>
          <a:p>
            <a:r>
              <a:rPr lang="en-US" sz="4000" dirty="0" smtClean="0"/>
              <a:t>We have </a:t>
            </a:r>
            <a:r>
              <a:rPr lang="en-US" sz="4000" dirty="0"/>
              <a:t>to work on all features with the </a:t>
            </a:r>
            <a:r>
              <a:rPr lang="en-US" sz="4800" b="1" dirty="0"/>
              <a:t>same scale</a:t>
            </a:r>
            <a:r>
              <a:rPr lang="en-US" sz="4000" dirty="0" smtClean="0"/>
              <a:t>.</a:t>
            </a:r>
          </a:p>
          <a:p>
            <a:r>
              <a:rPr lang="en-US" sz="3600" dirty="0"/>
              <a:t>It is </a:t>
            </a:r>
            <a:r>
              <a:rPr lang="en-US" sz="4000" b="1" dirty="0"/>
              <a:t>better to deal with small values </a:t>
            </a:r>
            <a:r>
              <a:rPr lang="en-US" sz="3600" dirty="0"/>
              <a:t>rather than large values.</a:t>
            </a:r>
          </a:p>
          <a:p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5007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53"/>
    </mc:Choice>
    <mc:Fallback xmlns="">
      <p:transition spd="slow" advTm="119253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Sometimes the scale of data representing </a:t>
            </a:r>
            <a:r>
              <a:rPr lang="en-US" sz="4400" b="1" dirty="0"/>
              <a:t>features vary in scale</a:t>
            </a:r>
            <a:r>
              <a:rPr lang="en-US" sz="3600" dirty="0"/>
              <a:t>, for example: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595116"/>
              </p:ext>
            </p:extLst>
          </p:nvPr>
        </p:nvGraphicFramePr>
        <p:xfrm>
          <a:off x="1219197" y="3470791"/>
          <a:ext cx="7649034" cy="1493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4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48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46547">
                <a:tc>
                  <a:txBody>
                    <a:bodyPr/>
                    <a:lstStyle/>
                    <a:p>
                      <a:r>
                        <a:rPr lang="en-US" dirty="0" smtClean="0"/>
                        <a:t>X1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6547">
                <a:tc>
                  <a:txBody>
                    <a:bodyPr/>
                    <a:lstStyle/>
                    <a:p>
                      <a:r>
                        <a:rPr lang="en-US" dirty="0" smtClean="0"/>
                        <a:t>X2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38000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36000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28000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24000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403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700"/>
    </mc:Choice>
    <mc:Fallback xmlns="">
      <p:transition spd="slow" advTm="707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scaling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All features are represented in </a:t>
            </a:r>
            <a:r>
              <a:rPr lang="en-US" sz="4400" b="1" dirty="0"/>
              <a:t>magnitude</a:t>
            </a:r>
            <a:r>
              <a:rPr lang="en-US" sz="3600" dirty="0"/>
              <a:t> and </a:t>
            </a:r>
            <a:r>
              <a:rPr lang="en-US" sz="4400" b="1" dirty="0"/>
              <a:t>unit</a:t>
            </a:r>
            <a:r>
              <a:rPr lang="en-US" sz="3600" dirty="0"/>
              <a:t> which are different :</a:t>
            </a:r>
          </a:p>
          <a:p>
            <a:pPr lvl="1"/>
            <a:r>
              <a:rPr lang="en-US" sz="3200" dirty="0"/>
              <a:t>age is represented in </a:t>
            </a:r>
            <a:r>
              <a:rPr lang="en-US" sz="3600" b="1" dirty="0"/>
              <a:t>magnitude(integer)</a:t>
            </a:r>
            <a:r>
              <a:rPr lang="en-US" sz="3200" dirty="0"/>
              <a:t> and </a:t>
            </a:r>
            <a:r>
              <a:rPr lang="en-US" sz="3600" b="1" dirty="0"/>
              <a:t>unit(years)</a:t>
            </a:r>
            <a:endParaRPr lang="en-US" sz="3200" b="1" dirty="0"/>
          </a:p>
          <a:p>
            <a:pPr lvl="1"/>
            <a:r>
              <a:rPr lang="en-US" sz="3200" dirty="0"/>
              <a:t>weight is represented in </a:t>
            </a:r>
            <a:r>
              <a:rPr lang="en-US" sz="3600" b="1" dirty="0"/>
              <a:t>magnitude(real number)</a:t>
            </a:r>
            <a:r>
              <a:rPr lang="en-US" sz="3200" dirty="0"/>
              <a:t> and </a:t>
            </a:r>
            <a:r>
              <a:rPr lang="en-US" sz="3600" b="1" dirty="0"/>
              <a:t>unit(Kg)</a:t>
            </a:r>
            <a:endParaRPr lang="en-US" sz="3200" b="1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2575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02"/>
    </mc:Choice>
    <mc:Fallback xmlns="">
      <p:transition spd="slow" advTm="81202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en-US" sz="4000" dirty="0" smtClean="0"/>
              <a:t>Normalization </a:t>
            </a:r>
            <a:r>
              <a:rPr lang="en-US" sz="4000" dirty="0"/>
              <a:t>is the process of </a:t>
            </a:r>
            <a:r>
              <a:rPr lang="en-US" sz="4400" b="1" dirty="0"/>
              <a:t>scaling down</a:t>
            </a:r>
            <a:r>
              <a:rPr lang="en-US" sz="4000" dirty="0"/>
              <a:t> feature values to be </a:t>
            </a:r>
            <a:endParaRPr lang="en-US" sz="4000" dirty="0" smtClean="0"/>
          </a:p>
          <a:p>
            <a:pPr marL="0" indent="0" algn="ctr">
              <a:buNone/>
            </a:pPr>
            <a:r>
              <a:rPr lang="en-US" sz="5400" b="1" dirty="0" smtClean="0"/>
              <a:t>between </a:t>
            </a:r>
            <a:r>
              <a:rPr lang="en-US" sz="5400" b="1" dirty="0"/>
              <a:t>0 and 1</a:t>
            </a:r>
            <a:r>
              <a:rPr lang="en-US" sz="4000" dirty="0"/>
              <a:t>.</a:t>
            </a:r>
          </a:p>
          <a:p>
            <a:pPr marL="0" indent="0" algn="ctr">
              <a:buNone/>
            </a:pP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84367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79"/>
    </mc:Choice>
    <mc:Fallback xmlns="">
      <p:transition spd="slow" advTm="29079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Standardization </a:t>
            </a:r>
            <a:r>
              <a:rPr lang="en-US" sz="3700" dirty="0" smtClean="0"/>
              <a:t>(</a:t>
            </a:r>
            <a:r>
              <a:rPr lang="en-US" sz="3700" dirty="0"/>
              <a:t>Z-Score Normalization</a:t>
            </a:r>
            <a:r>
              <a:rPr lang="en-US" sz="3700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 smtClean="0"/>
          </a:p>
          <a:p>
            <a:pPr marL="0" indent="0" algn="ctr">
              <a:buNone/>
            </a:pPr>
            <a:r>
              <a:rPr lang="en-US" sz="3600" dirty="0" smtClean="0"/>
              <a:t>Standardization </a:t>
            </a:r>
            <a:r>
              <a:rPr lang="en-US" sz="3600" dirty="0"/>
              <a:t>is the process of scaling feature data </a:t>
            </a:r>
            <a:r>
              <a:rPr lang="en-US" sz="4000" b="1" dirty="0" smtClean="0"/>
              <a:t>based </a:t>
            </a:r>
            <a:r>
              <a:rPr lang="en-US" sz="4000" b="1" dirty="0"/>
              <a:t>on the standard normal distribution</a:t>
            </a:r>
            <a:r>
              <a:rPr lang="en-US" sz="3600" dirty="0"/>
              <a:t>, where the </a:t>
            </a:r>
            <a:r>
              <a:rPr lang="en-US" sz="4000" b="1" dirty="0"/>
              <a:t>mean is </a:t>
            </a:r>
            <a:r>
              <a:rPr lang="en-US" sz="4000" b="1" dirty="0" smtClean="0"/>
              <a:t>0 </a:t>
            </a:r>
            <a:r>
              <a:rPr lang="en-US" sz="3600" dirty="0"/>
              <a:t>and </a:t>
            </a:r>
            <a:r>
              <a:rPr lang="en-US" sz="4000" b="1" dirty="0"/>
              <a:t>standard deviation is 1</a:t>
            </a:r>
            <a:r>
              <a:rPr lang="en-US" sz="3600" dirty="0"/>
              <a:t>.</a:t>
            </a:r>
          </a:p>
          <a:p>
            <a:pPr marL="0" indent="0" algn="ctr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8710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131"/>
    </mc:Choice>
    <mc:Fallback xmlns="">
      <p:transition spd="slow" advTm="49131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Z-Score Normalization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Scaling data according to the standard normal </a:t>
            </a:r>
            <a:r>
              <a:rPr lang="en-US" sz="3200" dirty="0" smtClean="0"/>
              <a:t>distribution:</a:t>
            </a:r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Where:</a:t>
            </a:r>
          </a:p>
          <a:p>
            <a:pPr lvl="1"/>
            <a:r>
              <a:rPr lang="en-US" sz="2800" dirty="0" smtClean="0"/>
              <a:t> x is the current attribute value</a:t>
            </a:r>
          </a:p>
          <a:p>
            <a:pPr lvl="1"/>
            <a:r>
              <a:rPr lang="en-US" sz="2800" dirty="0" smtClean="0"/>
              <a:t>μ </a:t>
            </a:r>
            <a:r>
              <a:rPr lang="en-US" sz="2800" dirty="0"/>
              <a:t>is the </a:t>
            </a:r>
            <a:r>
              <a:rPr lang="en-US" sz="2800" b="1" dirty="0"/>
              <a:t>mean</a:t>
            </a:r>
            <a:r>
              <a:rPr lang="en-US" sz="2800" dirty="0"/>
              <a:t> of the population, and </a:t>
            </a:r>
          </a:p>
          <a:p>
            <a:pPr lvl="1"/>
            <a:r>
              <a:rPr lang="en-US" sz="2800" dirty="0"/>
              <a:t>σ Is the </a:t>
            </a:r>
            <a:r>
              <a:rPr lang="en-US" sz="2800" b="1" dirty="0"/>
              <a:t>standard deviation</a:t>
            </a:r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715" y="2771078"/>
            <a:ext cx="2338056" cy="123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6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005"/>
    </mc:Choice>
    <mc:Fallback xmlns="">
      <p:transition spd="slow" advTm="10200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9691632"/>
              </p:ext>
            </p:extLst>
          </p:nvPr>
        </p:nvGraphicFramePr>
        <p:xfrm>
          <a:off x="838200" y="1825625"/>
          <a:ext cx="8658225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961">
                  <a:extLst>
                    <a:ext uri="{9D8B030D-6E8A-4147-A177-3AD203B41FA5}">
                      <a16:colId xmlns:a16="http://schemas.microsoft.com/office/drawing/2014/main" val="1470483638"/>
                    </a:ext>
                  </a:extLst>
                </a:gridCol>
                <a:gridCol w="1483112">
                  <a:extLst>
                    <a:ext uri="{9D8B030D-6E8A-4147-A177-3AD203B41FA5}">
                      <a16:colId xmlns:a16="http://schemas.microsoft.com/office/drawing/2014/main" val="2844147013"/>
                    </a:ext>
                  </a:extLst>
                </a:gridCol>
                <a:gridCol w="1616927">
                  <a:extLst>
                    <a:ext uri="{9D8B030D-6E8A-4147-A177-3AD203B41FA5}">
                      <a16:colId xmlns:a16="http://schemas.microsoft.com/office/drawing/2014/main" val="1993427467"/>
                    </a:ext>
                  </a:extLst>
                </a:gridCol>
                <a:gridCol w="2029522">
                  <a:extLst>
                    <a:ext uri="{9D8B030D-6E8A-4147-A177-3AD203B41FA5}">
                      <a16:colId xmlns:a16="http://schemas.microsoft.com/office/drawing/2014/main" val="1384669433"/>
                    </a:ext>
                  </a:extLst>
                </a:gridCol>
                <a:gridCol w="2437703">
                  <a:extLst>
                    <a:ext uri="{9D8B030D-6E8A-4147-A177-3AD203B41FA5}">
                      <a16:colId xmlns:a16="http://schemas.microsoft.com/office/drawing/2014/main" val="69088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Area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Bedrooms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z-Score(Area)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z-Score(Bedrooms)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0772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-0.563734521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06162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1.240215946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2367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0.338240713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6368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-1.014722138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-0.866025404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1689307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277428"/>
              </p:ext>
            </p:extLst>
          </p:nvPr>
        </p:nvGraphicFramePr>
        <p:xfrm>
          <a:off x="838199" y="4264410"/>
          <a:ext cx="4124092" cy="954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68659">
                  <a:extLst>
                    <a:ext uri="{9D8B030D-6E8A-4147-A177-3AD203B41FA5}">
                      <a16:colId xmlns:a16="http://schemas.microsoft.com/office/drawing/2014/main" val="991751574"/>
                    </a:ext>
                  </a:extLst>
                </a:gridCol>
                <a:gridCol w="1483112">
                  <a:extLst>
                    <a:ext uri="{9D8B030D-6E8A-4147-A177-3AD203B41FA5}">
                      <a16:colId xmlns:a16="http://schemas.microsoft.com/office/drawing/2014/main" val="3441539097"/>
                    </a:ext>
                  </a:extLst>
                </a:gridCol>
                <a:gridCol w="1572321">
                  <a:extLst>
                    <a:ext uri="{9D8B030D-6E8A-4147-A177-3AD203B41FA5}">
                      <a16:colId xmlns:a16="http://schemas.microsoft.com/office/drawing/2014/main" val="1072610326"/>
                    </a:ext>
                  </a:extLst>
                </a:gridCol>
              </a:tblGrid>
              <a:tr h="4771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smtClean="0">
                          <a:effectLst/>
                        </a:rPr>
                        <a:t>Mean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1025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2.5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24740005"/>
                  </a:ext>
                </a:extLst>
              </a:tr>
              <a:tr h="47718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 err="1" smtClean="0">
                          <a:effectLst/>
                        </a:rPr>
                        <a:t>St.Dev</a:t>
                      </a:r>
                      <a:r>
                        <a:rPr lang="en-US" sz="2000" u="none" strike="noStrike" dirty="0" smtClean="0">
                          <a:effectLst/>
                        </a:rPr>
                        <a:t>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221.7355783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0.577350269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944909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443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036"/>
    </mc:Choice>
    <mc:Fallback xmlns="">
      <p:transition spd="slow" advTm="21503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min max normalization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Scaling values of features to be within 0 and 1.</a:t>
            </a:r>
          </a:p>
          <a:p>
            <a:pPr marL="0" indent="0">
              <a:buNone/>
            </a:pPr>
            <a:r>
              <a:rPr lang="en-US" sz="3600" dirty="0"/>
              <a:t>			  X - </a:t>
            </a:r>
            <a:r>
              <a:rPr lang="en-US" sz="3600" dirty="0" err="1"/>
              <a:t>X</a:t>
            </a:r>
            <a:r>
              <a:rPr lang="en-US" sz="3600" baseline="-25000" dirty="0" err="1"/>
              <a:t>min</a:t>
            </a:r>
            <a:endParaRPr lang="en-US" sz="3600" baseline="-25000" dirty="0"/>
          </a:p>
          <a:p>
            <a:pPr marL="0" indent="0">
              <a:buNone/>
            </a:pPr>
            <a:r>
              <a:rPr lang="en-US" sz="3600" dirty="0"/>
              <a:t>	</a:t>
            </a:r>
            <a:r>
              <a:rPr lang="en-US" sz="3600" dirty="0" err="1"/>
              <a:t>X</a:t>
            </a:r>
            <a:r>
              <a:rPr lang="en-US" sz="3600" baseline="-25000" dirty="0" err="1"/>
              <a:t>norm</a:t>
            </a:r>
            <a:r>
              <a:rPr lang="en-US" sz="3600" dirty="0"/>
              <a:t> =</a:t>
            </a:r>
          </a:p>
          <a:p>
            <a:pPr marL="0" indent="0">
              <a:buNone/>
            </a:pPr>
            <a:r>
              <a:rPr lang="en-US" sz="3600" dirty="0"/>
              <a:t>			</a:t>
            </a:r>
            <a:r>
              <a:rPr lang="en-US" sz="3600" dirty="0" err="1"/>
              <a:t>X</a:t>
            </a:r>
            <a:r>
              <a:rPr lang="en-US" sz="3600" baseline="-25000" dirty="0" err="1"/>
              <a:t>max</a:t>
            </a:r>
            <a:r>
              <a:rPr lang="en-US" sz="3600" dirty="0"/>
              <a:t> - </a:t>
            </a:r>
            <a:r>
              <a:rPr lang="en-US" sz="3600" dirty="0" err="1"/>
              <a:t>X</a:t>
            </a:r>
            <a:r>
              <a:rPr lang="en-US" sz="3600" baseline="-25000" dirty="0" err="1"/>
              <a:t>min</a:t>
            </a:r>
            <a:endParaRPr lang="en-US" sz="3600" baseline="-25000" dirty="0"/>
          </a:p>
          <a:p>
            <a:endParaRPr lang="en-US" sz="36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497943" y="3897086"/>
            <a:ext cx="1905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67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34"/>
    </mc:Choice>
    <mc:Fallback xmlns="">
      <p:transition spd="slow" advTm="74834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2055481"/>
              </p:ext>
            </p:extLst>
          </p:nvPr>
        </p:nvGraphicFramePr>
        <p:xfrm>
          <a:off x="838199" y="5416570"/>
          <a:ext cx="4146395" cy="628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43833">
                  <a:extLst>
                    <a:ext uri="{9D8B030D-6E8A-4147-A177-3AD203B41FA5}">
                      <a16:colId xmlns:a16="http://schemas.microsoft.com/office/drawing/2014/main" val="1455557596"/>
                    </a:ext>
                  </a:extLst>
                </a:gridCol>
                <a:gridCol w="1501281">
                  <a:extLst>
                    <a:ext uri="{9D8B030D-6E8A-4147-A177-3AD203B41FA5}">
                      <a16:colId xmlns:a16="http://schemas.microsoft.com/office/drawing/2014/main" val="437224477"/>
                    </a:ext>
                  </a:extLst>
                </a:gridCol>
                <a:gridCol w="1501281">
                  <a:extLst>
                    <a:ext uri="{9D8B030D-6E8A-4147-A177-3AD203B41FA5}">
                      <a16:colId xmlns:a16="http://schemas.microsoft.com/office/drawing/2014/main" val="376365320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Min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800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0671755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Max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</a:rPr>
                        <a:t>1300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84006619"/>
                  </a:ext>
                </a:extLst>
              </a:tr>
            </a:tbl>
          </a:graphicData>
        </a:graphic>
      </p:graphicFrame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4686315"/>
              </p:ext>
            </p:extLst>
          </p:nvPr>
        </p:nvGraphicFramePr>
        <p:xfrm>
          <a:off x="838863" y="2795781"/>
          <a:ext cx="8658225" cy="2242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961">
                  <a:extLst>
                    <a:ext uri="{9D8B030D-6E8A-4147-A177-3AD203B41FA5}">
                      <a16:colId xmlns:a16="http://schemas.microsoft.com/office/drawing/2014/main" val="1470483638"/>
                    </a:ext>
                  </a:extLst>
                </a:gridCol>
                <a:gridCol w="1483112">
                  <a:extLst>
                    <a:ext uri="{9D8B030D-6E8A-4147-A177-3AD203B41FA5}">
                      <a16:colId xmlns:a16="http://schemas.microsoft.com/office/drawing/2014/main" val="2844147013"/>
                    </a:ext>
                  </a:extLst>
                </a:gridCol>
                <a:gridCol w="1616927">
                  <a:extLst>
                    <a:ext uri="{9D8B030D-6E8A-4147-A177-3AD203B41FA5}">
                      <a16:colId xmlns:a16="http://schemas.microsoft.com/office/drawing/2014/main" val="1993427467"/>
                    </a:ext>
                  </a:extLst>
                </a:gridCol>
                <a:gridCol w="2029522">
                  <a:extLst>
                    <a:ext uri="{9D8B030D-6E8A-4147-A177-3AD203B41FA5}">
                      <a16:colId xmlns:a16="http://schemas.microsoft.com/office/drawing/2014/main" val="1384669433"/>
                    </a:ext>
                  </a:extLst>
                </a:gridCol>
                <a:gridCol w="2437703">
                  <a:extLst>
                    <a:ext uri="{9D8B030D-6E8A-4147-A177-3AD203B41FA5}">
                      <a16:colId xmlns:a16="http://schemas.microsoft.com/office/drawing/2014/main" val="69088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Area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Bedrooms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Min-Max Norm(Area)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Min-Max Norm(Bedrooms)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0772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06162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2367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6368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16893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060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56"/>
    </mc:Choice>
    <mc:Fallback xmlns="">
      <p:transition spd="slow" advTm="12135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Dealing with non-numerical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Machine learning algorithms deal with </a:t>
            </a:r>
            <a:r>
              <a:rPr lang="en-US" sz="3600" b="1" dirty="0"/>
              <a:t>numeric </a:t>
            </a:r>
            <a:r>
              <a:rPr lang="en-US" sz="3600" b="1" dirty="0" smtClean="0"/>
              <a:t>data</a:t>
            </a:r>
            <a:r>
              <a:rPr lang="en-US" sz="3600" dirty="0" smtClean="0"/>
              <a:t>.</a:t>
            </a:r>
          </a:p>
          <a:p>
            <a:r>
              <a:rPr lang="en-US" sz="3600" dirty="0" smtClean="0"/>
              <a:t>Sometimes dataset </a:t>
            </a:r>
            <a:r>
              <a:rPr lang="en-US" sz="3600" dirty="0"/>
              <a:t>have </a:t>
            </a:r>
            <a:r>
              <a:rPr lang="en-US" sz="3600" b="1" dirty="0"/>
              <a:t>text </a:t>
            </a:r>
            <a:r>
              <a:rPr lang="en-US" sz="3600" b="1" dirty="0" smtClean="0"/>
              <a:t>features</a:t>
            </a:r>
            <a:r>
              <a:rPr lang="en-US" sz="3600" dirty="0" smtClean="0"/>
              <a:t>.</a:t>
            </a:r>
          </a:p>
          <a:p>
            <a:r>
              <a:rPr lang="en-US" sz="3600" dirty="0" smtClean="0"/>
              <a:t>This data </a:t>
            </a:r>
            <a:r>
              <a:rPr lang="en-US" sz="3600" dirty="0"/>
              <a:t>has to be </a:t>
            </a:r>
            <a:r>
              <a:rPr lang="en-US" sz="3600" b="1" dirty="0"/>
              <a:t>encoded</a:t>
            </a:r>
            <a:r>
              <a:rPr lang="en-US" sz="3600" dirty="0"/>
              <a:t> in a form that is suitable for ML algorithms.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671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61"/>
    </mc:Choice>
    <mc:Fallback xmlns="">
      <p:transition spd="slow" advTm="77161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Non-numerical categorical variables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dirty="0"/>
              <a:t>Ordinal variables</a:t>
            </a:r>
            <a:r>
              <a:rPr lang="en-US" sz="4400" dirty="0"/>
              <a:t>: </a:t>
            </a:r>
            <a:endParaRPr lang="en-US" sz="4400" dirty="0" smtClean="0"/>
          </a:p>
          <a:p>
            <a:pPr lvl="1"/>
            <a:r>
              <a:rPr lang="en-US" sz="4000" b="1" dirty="0" smtClean="0"/>
              <a:t>Has implicit numeric </a:t>
            </a:r>
            <a:r>
              <a:rPr lang="en-US" sz="4000" b="1" dirty="0"/>
              <a:t>order</a:t>
            </a:r>
            <a:r>
              <a:rPr lang="en-US" sz="4000" dirty="0"/>
              <a:t>.</a:t>
            </a:r>
          </a:p>
          <a:p>
            <a:pPr lvl="2"/>
            <a:r>
              <a:rPr lang="en-US" sz="3600" dirty="0"/>
              <a:t>excellent, very good, good, pass</a:t>
            </a:r>
          </a:p>
          <a:p>
            <a:pPr lvl="2"/>
            <a:r>
              <a:rPr lang="en-US" sz="3600" dirty="0"/>
              <a:t> first floor, second floor,…</a:t>
            </a:r>
          </a:p>
          <a:p>
            <a:endParaRPr lang="en-US" sz="4400" dirty="0"/>
          </a:p>
          <a:p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81274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08"/>
    </mc:Choice>
    <mc:Fallback xmlns="">
      <p:transition spd="slow" advTm="13680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Non-numerical categorical </a:t>
            </a:r>
            <a:r>
              <a:rPr lang="en-US" dirty="0"/>
              <a:t>variables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b="1" dirty="0" smtClean="0"/>
              <a:t>Nominal variables</a:t>
            </a:r>
            <a:r>
              <a:rPr lang="en-US" sz="4400" dirty="0"/>
              <a:t>: </a:t>
            </a:r>
            <a:endParaRPr lang="en-US" sz="4400" dirty="0" smtClean="0"/>
          </a:p>
          <a:p>
            <a:pPr lvl="1"/>
            <a:r>
              <a:rPr lang="en-US" sz="4000" b="1" dirty="0" smtClean="0"/>
              <a:t>No numeric </a:t>
            </a:r>
            <a:r>
              <a:rPr lang="en-US" sz="4000" b="1" dirty="0"/>
              <a:t>ordering</a:t>
            </a:r>
            <a:r>
              <a:rPr lang="en-US" sz="4000" dirty="0"/>
              <a:t>.</a:t>
            </a:r>
          </a:p>
          <a:p>
            <a:pPr lvl="2"/>
            <a:r>
              <a:rPr lang="en-US" sz="3600" dirty="0"/>
              <a:t>male, female</a:t>
            </a:r>
          </a:p>
          <a:p>
            <a:pPr lvl="2"/>
            <a:r>
              <a:rPr lang="en-US" sz="3600" dirty="0" err="1"/>
              <a:t>cairo</a:t>
            </a:r>
            <a:r>
              <a:rPr lang="en-US" sz="3600" dirty="0"/>
              <a:t>, </a:t>
            </a:r>
            <a:r>
              <a:rPr lang="en-US" sz="3600" dirty="0" err="1"/>
              <a:t>giza</a:t>
            </a:r>
            <a:r>
              <a:rPr lang="en-US" sz="3600" dirty="0"/>
              <a:t>, …</a:t>
            </a:r>
          </a:p>
          <a:p>
            <a:pPr lvl="2"/>
            <a:r>
              <a:rPr lang="en-US" sz="3600" dirty="0"/>
              <a:t>red, green, </a:t>
            </a:r>
            <a:r>
              <a:rPr lang="en-US" sz="3600" dirty="0" smtClean="0"/>
              <a:t>blue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94962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10"/>
    </mc:Choice>
    <mc:Fallback xmlns="">
      <p:transition spd="slow" advTm="5121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Non-numerical categorical variables Simple encoding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900" dirty="0" smtClean="0"/>
              <a:t>Simple encoding is to give a numerical code for each categorical value.</a:t>
            </a:r>
          </a:p>
          <a:p>
            <a:r>
              <a:rPr lang="en-US" sz="3900" dirty="0" smtClean="0"/>
              <a:t>Simple </a:t>
            </a:r>
            <a:r>
              <a:rPr lang="en-US" sz="3900" dirty="0"/>
              <a:t>numerical encoding ( giving a numerical value for each label) may not work for nominal variables.</a:t>
            </a:r>
          </a:p>
          <a:p>
            <a:pPr marL="0" indent="0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528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270"/>
    </mc:Choice>
    <mc:Fallback xmlns="">
      <p:transition spd="slow" advTm="9027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hot encoding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Create a </a:t>
            </a:r>
            <a:r>
              <a:rPr lang="en-US" sz="3600" dirty="0"/>
              <a:t>separate column for each of the distinct labels of the nominal </a:t>
            </a:r>
            <a:r>
              <a:rPr lang="en-US" sz="3600" dirty="0" smtClean="0"/>
              <a:t>variable.</a:t>
            </a:r>
          </a:p>
          <a:p>
            <a:r>
              <a:rPr lang="en-US" sz="3600" dirty="0" smtClean="0"/>
              <a:t>Put one </a:t>
            </a:r>
            <a:r>
              <a:rPr lang="en-US" sz="3600" dirty="0"/>
              <a:t>if the field value matches the column label, </a:t>
            </a:r>
            <a:endParaRPr lang="en-US" sz="3600" dirty="0" smtClean="0"/>
          </a:p>
          <a:p>
            <a:r>
              <a:rPr lang="en-US" sz="3600" dirty="0" smtClean="0"/>
              <a:t>Put 0 </a:t>
            </a:r>
            <a:r>
              <a:rPr lang="en-US" sz="3600" dirty="0"/>
              <a:t>otherwise.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6027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16"/>
    </mc:Choice>
    <mc:Fallback xmlns="">
      <p:transition spd="slow" advTm="94716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039408"/>
              </p:ext>
            </p:extLst>
          </p:nvPr>
        </p:nvGraphicFramePr>
        <p:xfrm>
          <a:off x="986972" y="2841167"/>
          <a:ext cx="3592284" cy="2151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5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9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7935">
                <a:tc>
                  <a:txBody>
                    <a:bodyPr/>
                    <a:lstStyle/>
                    <a:p>
                      <a:r>
                        <a:rPr lang="en-US" dirty="0" smtClean="0"/>
                        <a:t>Gender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Weight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7935">
                <a:tc>
                  <a:txBody>
                    <a:bodyPr/>
                    <a:lstStyle/>
                    <a:p>
                      <a:r>
                        <a:rPr lang="en-US" dirty="0" smtClean="0"/>
                        <a:t>Male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7935">
                <a:tc>
                  <a:txBody>
                    <a:bodyPr/>
                    <a:lstStyle/>
                    <a:p>
                      <a:r>
                        <a:rPr lang="en-US" dirty="0" smtClean="0"/>
                        <a:t>Female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935">
                <a:tc>
                  <a:txBody>
                    <a:bodyPr/>
                    <a:lstStyle/>
                    <a:p>
                      <a:r>
                        <a:rPr lang="en-US" dirty="0" smtClean="0"/>
                        <a:t>Female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957420"/>
              </p:ext>
            </p:extLst>
          </p:nvPr>
        </p:nvGraphicFramePr>
        <p:xfrm>
          <a:off x="5556460" y="2841169"/>
          <a:ext cx="3940628" cy="211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6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6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13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8864">
                <a:tc>
                  <a:txBody>
                    <a:bodyPr/>
                    <a:lstStyle/>
                    <a:p>
                      <a:r>
                        <a:rPr lang="en-US" dirty="0" smtClean="0"/>
                        <a:t>Height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Female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864"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864">
                <a:tc>
                  <a:txBody>
                    <a:bodyPr/>
                    <a:lstStyle/>
                    <a:p>
                      <a:r>
                        <a:rPr lang="en-US" dirty="0" smtClean="0"/>
                        <a:t>156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8864"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7402286" y="2463799"/>
            <a:ext cx="2094802" cy="377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Dummy variables</a:t>
            </a:r>
            <a:endParaRPr lang="en-US" sz="1600" dirty="0"/>
          </a:p>
        </p:txBody>
      </p:sp>
      <p:sp>
        <p:nvSpPr>
          <p:cNvPr id="7" name="Right Arrow 6"/>
          <p:cNvSpPr/>
          <p:nvPr/>
        </p:nvSpPr>
        <p:spPr>
          <a:xfrm>
            <a:off x="4724958" y="3650337"/>
            <a:ext cx="685800" cy="533400"/>
          </a:xfrm>
          <a:prstGeom prst="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43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686"/>
    </mc:Choice>
    <mc:Fallback xmlns="">
      <p:transition spd="slow" advTm="13068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Multicollinearity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Multicollinearity</a:t>
            </a:r>
            <a:r>
              <a:rPr lang="en-US" dirty="0"/>
              <a:t> occurs when independent variables in a regression model are correlated.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correlation is a problem because independent variables should be independent of each other.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If the degree of correlation between variables is high enough, it can cause problems when you fit the model and interpret the results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42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60"/>
    </mc:Choice>
    <mc:Fallback xmlns="">
      <p:transition spd="slow" advTm="11326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err="1"/>
              <a:t>Multicollinearity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To avoid </a:t>
            </a:r>
            <a:r>
              <a:rPr lang="en-US" sz="3600" dirty="0" err="1"/>
              <a:t>Multicollinearity</a:t>
            </a:r>
            <a:r>
              <a:rPr lang="en-US" sz="3600" dirty="0"/>
              <a:t> problem, we </a:t>
            </a:r>
            <a:r>
              <a:rPr lang="en-US" sz="3600" b="1" dirty="0"/>
              <a:t>remove one of these variables</a:t>
            </a:r>
            <a:r>
              <a:rPr lang="en-US" sz="3600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779692"/>
              </p:ext>
            </p:extLst>
          </p:nvPr>
        </p:nvGraphicFramePr>
        <p:xfrm>
          <a:off x="1277256" y="3539981"/>
          <a:ext cx="353785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9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5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95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Height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Female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573866"/>
              </p:ext>
            </p:extLst>
          </p:nvPr>
        </p:nvGraphicFramePr>
        <p:xfrm>
          <a:off x="5822601" y="3539981"/>
          <a:ext cx="278436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81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81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Height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Weight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Male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156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ight Arrow 5"/>
          <p:cNvSpPr/>
          <p:nvPr/>
        </p:nvSpPr>
        <p:spPr>
          <a:xfrm>
            <a:off x="4945743" y="4014961"/>
            <a:ext cx="685800" cy="533400"/>
          </a:xfrm>
          <a:prstGeom prst="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6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85"/>
    </mc:Choice>
    <mc:Fallback xmlns="">
      <p:transition spd="slow" advTm="6318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and testing datasets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In order to make sure that the model that we build is generalizing well ( i.e. is able to predict results for unseen instances) We </a:t>
            </a:r>
            <a:r>
              <a:rPr lang="en-US" sz="4000" b="1" dirty="0"/>
              <a:t>split dataset into two </a:t>
            </a:r>
            <a:r>
              <a:rPr lang="en-US" sz="4000" b="1" dirty="0" smtClean="0"/>
              <a:t>sets</a:t>
            </a:r>
            <a:r>
              <a:rPr lang="en-US" sz="3600" dirty="0" smtClean="0"/>
              <a:t>.</a:t>
            </a:r>
          </a:p>
          <a:p>
            <a:r>
              <a:rPr lang="en-US" sz="3600" dirty="0" smtClean="0"/>
              <a:t>The </a:t>
            </a:r>
            <a:r>
              <a:rPr lang="en-US" sz="3600" dirty="0"/>
              <a:t>first is for </a:t>
            </a:r>
            <a:r>
              <a:rPr lang="en-US" sz="4000" b="1" dirty="0"/>
              <a:t>training</a:t>
            </a:r>
            <a:r>
              <a:rPr lang="en-US" sz="3600" dirty="0"/>
              <a:t> and the second is for </a:t>
            </a:r>
            <a:r>
              <a:rPr lang="en-US" sz="4000" b="1" dirty="0"/>
              <a:t>testing</a:t>
            </a:r>
            <a:r>
              <a:rPr lang="en-US" sz="3600" dirty="0"/>
              <a:t>.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8903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81"/>
    </mc:Choice>
    <mc:Fallback xmlns="">
      <p:transition spd="slow" advTm="105781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and testing datasets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Usually we </a:t>
            </a:r>
            <a:r>
              <a:rPr lang="en-US" sz="3600" dirty="0" smtClean="0"/>
              <a:t>take:</a:t>
            </a:r>
          </a:p>
          <a:p>
            <a:pPr lvl="1"/>
            <a:r>
              <a:rPr lang="en-US" sz="3600" b="1" dirty="0" smtClean="0"/>
              <a:t>80</a:t>
            </a:r>
            <a:r>
              <a:rPr lang="en-US" sz="3600" b="1" dirty="0"/>
              <a:t>% for training </a:t>
            </a:r>
            <a:r>
              <a:rPr lang="en-US" sz="3200" dirty="0"/>
              <a:t>and </a:t>
            </a:r>
            <a:endParaRPr lang="en-US" sz="3200" dirty="0" smtClean="0"/>
          </a:p>
          <a:p>
            <a:pPr lvl="1"/>
            <a:r>
              <a:rPr lang="en-US" sz="3600" b="1" dirty="0" smtClean="0"/>
              <a:t>20</a:t>
            </a:r>
            <a:r>
              <a:rPr lang="en-US" sz="3600" b="1" dirty="0"/>
              <a:t>% for testing</a:t>
            </a:r>
            <a:r>
              <a:rPr lang="en-US" sz="3200" dirty="0"/>
              <a:t>.</a:t>
            </a:r>
          </a:p>
          <a:p>
            <a:r>
              <a:rPr lang="en-US" sz="3600" dirty="0"/>
              <a:t>This method is usually used when there is a </a:t>
            </a:r>
            <a:r>
              <a:rPr lang="en-US" sz="4000" b="1" dirty="0"/>
              <a:t>sufficient amount of data</a:t>
            </a:r>
            <a:r>
              <a:rPr lang="en-US" sz="3600" dirty="0"/>
              <a:t>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28761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233"/>
    </mc:Choice>
    <mc:Fallback xmlns="">
      <p:transition spd="slow" advTm="41233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K-Fold cross validation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4500" dirty="0"/>
              <a:t>Divide dataset into k subsets. </a:t>
            </a:r>
            <a:endParaRPr lang="en-US" sz="4500" dirty="0" smtClean="0"/>
          </a:p>
          <a:p>
            <a:pPr marL="0" indent="0" algn="ctr">
              <a:buNone/>
            </a:pPr>
            <a:r>
              <a:rPr lang="en-US" sz="5100" dirty="0" smtClean="0"/>
              <a:t>{</a:t>
            </a:r>
            <a:r>
              <a:rPr lang="en-US" sz="5100" dirty="0"/>
              <a:t>d</a:t>
            </a:r>
            <a:r>
              <a:rPr lang="en-US" sz="5100" baseline="-25000" dirty="0"/>
              <a:t>1</a:t>
            </a:r>
            <a:r>
              <a:rPr lang="en-US" sz="5100" dirty="0"/>
              <a:t>,d</a:t>
            </a:r>
            <a:r>
              <a:rPr lang="en-US" sz="5100" baseline="-25000" dirty="0"/>
              <a:t>2</a:t>
            </a:r>
            <a:r>
              <a:rPr lang="en-US" sz="5100" dirty="0"/>
              <a:t>,…,</a:t>
            </a:r>
            <a:r>
              <a:rPr lang="en-US" sz="5100" dirty="0" err="1"/>
              <a:t>d</a:t>
            </a:r>
            <a:r>
              <a:rPr lang="en-US" sz="5100" baseline="-25000" dirty="0" err="1"/>
              <a:t>k</a:t>
            </a:r>
            <a:r>
              <a:rPr lang="en-US" sz="5100" dirty="0"/>
              <a:t>}</a:t>
            </a:r>
          </a:p>
          <a:p>
            <a:pPr marL="0" indent="0">
              <a:buNone/>
            </a:pPr>
            <a:r>
              <a:rPr lang="en-US" sz="5100" dirty="0" smtClean="0"/>
              <a:t>For </a:t>
            </a:r>
            <a:r>
              <a:rPr lang="en-US" sz="5100" dirty="0"/>
              <a:t>d in {d</a:t>
            </a:r>
            <a:r>
              <a:rPr lang="en-US" sz="5100" baseline="-25000" dirty="0"/>
              <a:t>1</a:t>
            </a:r>
            <a:r>
              <a:rPr lang="en-US" sz="5100" dirty="0"/>
              <a:t>,d</a:t>
            </a:r>
            <a:r>
              <a:rPr lang="en-US" sz="5100" baseline="-25000" dirty="0"/>
              <a:t>2</a:t>
            </a:r>
            <a:r>
              <a:rPr lang="en-US" sz="5100" dirty="0"/>
              <a:t>,…,</a:t>
            </a:r>
            <a:r>
              <a:rPr lang="en-US" sz="5100" dirty="0" err="1"/>
              <a:t>d</a:t>
            </a:r>
            <a:r>
              <a:rPr lang="en-US" sz="5100" baseline="-25000" dirty="0" err="1"/>
              <a:t>k</a:t>
            </a:r>
            <a:r>
              <a:rPr lang="en-US" sz="5100" dirty="0"/>
              <a:t>}</a:t>
            </a:r>
          </a:p>
          <a:p>
            <a:pPr marL="292608" lvl="1" indent="0">
              <a:buNone/>
            </a:pPr>
            <a:r>
              <a:rPr lang="en-US" sz="4500" dirty="0"/>
              <a:t>set d as a test set.</a:t>
            </a:r>
          </a:p>
          <a:p>
            <a:pPr marL="292608" lvl="1" indent="0">
              <a:buNone/>
            </a:pPr>
            <a:r>
              <a:rPr lang="en-US" sz="4500" dirty="0"/>
              <a:t>use the rest as training set.</a:t>
            </a:r>
          </a:p>
          <a:p>
            <a:pPr marL="292608" lvl="1" indent="0">
              <a:buNone/>
            </a:pPr>
            <a:r>
              <a:rPr lang="en-US" sz="4500" dirty="0"/>
              <a:t>Calculate error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67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88"/>
    </mc:Choice>
    <mc:Fallback xmlns="">
      <p:transition spd="slow" advTm="134888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K-Fold cross validation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sz="4100" dirty="0" smtClean="0"/>
              <a:t>Calculate </a:t>
            </a:r>
            <a:r>
              <a:rPr lang="en-US" sz="4100" dirty="0"/>
              <a:t>the overall error as the average of all subsets.</a:t>
            </a:r>
          </a:p>
          <a:p>
            <a:endParaRPr lang="en-US" dirty="0"/>
          </a:p>
          <a:p>
            <a:r>
              <a:rPr lang="en-US" sz="4600" dirty="0"/>
              <a:t>K-Fold cross validation method is a good choice when data is not sufficient.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62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52"/>
    </mc:Choice>
    <mc:Fallback xmlns="">
      <p:transition spd="slow" advTm="31752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Polynomial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polynomial function is a mathematical function that consists of one or more terms, each of which is a </a:t>
            </a:r>
            <a:r>
              <a:rPr lang="en-US" b="1" dirty="0"/>
              <a:t>constant multiplied by a variable raised to a non-negative integer power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general form of a polynomial function is:</a:t>
            </a:r>
          </a:p>
          <a:p>
            <a:pPr marL="0" indent="0">
              <a:buNone/>
            </a:pPr>
            <a:r>
              <a:rPr lang="en-US" dirty="0" smtClean="0"/>
              <a:t>	f</a:t>
            </a:r>
            <a:r>
              <a:rPr lang="el-GR" dirty="0" smtClean="0"/>
              <a:t>(</a:t>
            </a:r>
            <a:r>
              <a:rPr lang="en-US" dirty="0"/>
              <a:t>x</a:t>
            </a:r>
            <a:r>
              <a:rPr lang="en-US" dirty="0" smtClean="0"/>
              <a:t>)=a</a:t>
            </a:r>
            <a:r>
              <a:rPr lang="el-GR" baseline="-25000" dirty="0" smtClean="0"/>
              <a:t>0</a:t>
            </a:r>
            <a:r>
              <a:rPr lang="el-GR" dirty="0" smtClean="0"/>
              <a:t> </a:t>
            </a:r>
            <a:r>
              <a:rPr lang="el-GR" dirty="0"/>
              <a:t>+ </a:t>
            </a:r>
            <a:r>
              <a:rPr lang="en-US" dirty="0" smtClean="0"/>
              <a:t>a</a:t>
            </a:r>
            <a:r>
              <a:rPr lang="el-GR" baseline="-25000" dirty="0" smtClean="0"/>
              <a:t>1</a:t>
            </a:r>
            <a:r>
              <a:rPr lang="en-US" dirty="0"/>
              <a:t>x</a:t>
            </a:r>
            <a:r>
              <a:rPr lang="en-US" baseline="30000" dirty="0"/>
              <a:t>1 </a:t>
            </a:r>
            <a:r>
              <a:rPr lang="en-US" dirty="0"/>
              <a:t>+ </a:t>
            </a:r>
            <a:r>
              <a:rPr lang="en-US" dirty="0" smtClean="0"/>
              <a:t>a</a:t>
            </a:r>
            <a:r>
              <a:rPr lang="el-GR" baseline="-25000" dirty="0" smtClean="0"/>
              <a:t>2</a:t>
            </a:r>
            <a:r>
              <a:rPr lang="en-US" dirty="0"/>
              <a:t>x</a:t>
            </a:r>
            <a:r>
              <a:rPr lang="en-US" baseline="30000" dirty="0"/>
              <a:t>2 </a:t>
            </a:r>
            <a:r>
              <a:rPr lang="en-US" dirty="0"/>
              <a:t>+... + </a:t>
            </a:r>
            <a:r>
              <a:rPr lang="en-US" dirty="0" err="1" smtClean="0"/>
              <a:t>a</a:t>
            </a:r>
            <a:r>
              <a:rPr lang="en-US" baseline="-25000" dirty="0" err="1" smtClean="0"/>
              <a:t>k</a:t>
            </a:r>
            <a:r>
              <a:rPr lang="en-US" dirty="0" err="1" smtClean="0"/>
              <a:t>x</a:t>
            </a:r>
            <a:r>
              <a:rPr lang="en-US" baseline="30000" dirty="0" err="1" smtClean="0"/>
              <a:t>k</a:t>
            </a:r>
            <a:endParaRPr lang="en-US" baseline="30000" dirty="0"/>
          </a:p>
          <a:p>
            <a:r>
              <a:rPr lang="en-US" dirty="0" smtClean="0"/>
              <a:t>Here</a:t>
            </a:r>
            <a:r>
              <a:rPr lang="en-US" dirty="0"/>
              <a:t>, f(x) represents the polynomial function, x is the variable, a₀, a₁, ..., </a:t>
            </a:r>
            <a:r>
              <a:rPr lang="en-US" dirty="0" err="1" smtClean="0"/>
              <a:t>a</a:t>
            </a:r>
            <a:r>
              <a:rPr lang="en-US" baseline="-25000" dirty="0" err="1" smtClean="0"/>
              <a:t>k</a:t>
            </a:r>
            <a:r>
              <a:rPr lang="en-US" dirty="0" smtClean="0"/>
              <a:t> </a:t>
            </a:r>
            <a:r>
              <a:rPr lang="en-US" dirty="0"/>
              <a:t>are the coefficients of the polynomial, and </a:t>
            </a:r>
            <a:r>
              <a:rPr lang="en-US" dirty="0" smtClean="0"/>
              <a:t>k </a:t>
            </a:r>
            <a:r>
              <a:rPr lang="en-US" dirty="0"/>
              <a:t>is the highest power or degree of the polynomial.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40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535"/>
    </mc:Choice>
    <mc:Fallback xmlns="">
      <p:transition spd="slow" advTm="170535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Polynomial function 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PPT - Polynomial Functions PowerPoint Presentation, free download - I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736" y="1825625"/>
            <a:ext cx="5754571" cy="43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08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518"/>
    </mc:Choice>
    <mc:Fallback xmlns="">
      <p:transition spd="slow" advTm="133518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04045"/>
            <a:ext cx="1438476" cy="5525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Quadratic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4728" y="2280308"/>
            <a:ext cx="5068007" cy="377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726"/>
    </mc:Choice>
    <mc:Fallback xmlns="">
      <p:transition spd="slow" advTm="67726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cubic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32851"/>
            <a:ext cx="1181265" cy="562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444" y="585390"/>
            <a:ext cx="3839111" cy="568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7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86"/>
    </mc:Choice>
    <mc:Fallback xmlns="">
      <p:transition spd="slow" advTm="34186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quartic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06146"/>
            <a:ext cx="1676634" cy="57158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048" y="723522"/>
            <a:ext cx="5753903" cy="541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7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84"/>
    </mc:Choice>
    <mc:Fallback xmlns="">
      <p:transition spd="slow" advTm="35684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quintic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54792"/>
            <a:ext cx="2534004" cy="5620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892" y="656838"/>
            <a:ext cx="3696216" cy="554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3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17"/>
    </mc:Choice>
    <mc:Fallback xmlns="">
      <p:transition spd="slow" advTm="21617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polynomial regression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Non-linear relationships can be modeled using </a:t>
            </a:r>
            <a:r>
              <a:rPr lang="en-US" sz="3600" dirty="0" smtClean="0"/>
              <a:t>polynomial functions.</a:t>
            </a:r>
            <a:endParaRPr lang="en-US" sz="3600" dirty="0"/>
          </a:p>
          <a:p>
            <a:r>
              <a:rPr lang="en-US" sz="3600" dirty="0"/>
              <a:t>We can model relationships using k</a:t>
            </a:r>
            <a:r>
              <a:rPr lang="en-US" sz="3600" baseline="30000" dirty="0"/>
              <a:t>th</a:t>
            </a:r>
            <a:r>
              <a:rPr lang="en-US" sz="3600" dirty="0"/>
              <a:t> degree polynomials in the following form:</a:t>
            </a:r>
          </a:p>
          <a:p>
            <a:pPr marL="0" indent="0">
              <a:buNone/>
            </a:pPr>
            <a:r>
              <a:rPr lang="en-US" sz="3600" dirty="0"/>
              <a:t>	h</a:t>
            </a:r>
            <a:r>
              <a:rPr lang="el-GR" sz="3600" baseline="-25000" dirty="0"/>
              <a:t>θ</a:t>
            </a:r>
            <a:r>
              <a:rPr lang="el-GR" sz="3600" dirty="0"/>
              <a:t>(</a:t>
            </a:r>
            <a:r>
              <a:rPr lang="en-US" sz="3600" dirty="0"/>
              <a:t>x)=</a:t>
            </a:r>
            <a:r>
              <a:rPr lang="el-GR" sz="3600" dirty="0"/>
              <a:t>θ</a:t>
            </a:r>
            <a:r>
              <a:rPr lang="el-GR" sz="3600" baseline="-25000" dirty="0"/>
              <a:t>0</a:t>
            </a:r>
            <a:r>
              <a:rPr lang="el-GR" sz="3600" dirty="0"/>
              <a:t> + θ</a:t>
            </a:r>
            <a:r>
              <a:rPr lang="el-GR" sz="3600" baseline="-25000" dirty="0"/>
              <a:t>1</a:t>
            </a:r>
            <a:r>
              <a:rPr lang="en-US" sz="3600" dirty="0"/>
              <a:t>x</a:t>
            </a:r>
            <a:r>
              <a:rPr lang="en-US" sz="3600" baseline="30000" dirty="0"/>
              <a:t>1 </a:t>
            </a:r>
            <a:r>
              <a:rPr lang="en-US" sz="3600" dirty="0"/>
              <a:t>+ </a:t>
            </a:r>
            <a:r>
              <a:rPr lang="el-GR" sz="3600" dirty="0"/>
              <a:t>θ</a:t>
            </a:r>
            <a:r>
              <a:rPr lang="el-GR" sz="3600" baseline="-25000" dirty="0"/>
              <a:t>2</a:t>
            </a:r>
            <a:r>
              <a:rPr lang="en-US" sz="3600" dirty="0"/>
              <a:t>x</a:t>
            </a:r>
            <a:r>
              <a:rPr lang="en-US" sz="3600" baseline="30000" dirty="0"/>
              <a:t>2 </a:t>
            </a:r>
            <a:r>
              <a:rPr lang="en-US" sz="3600" dirty="0"/>
              <a:t>+... + </a:t>
            </a:r>
            <a:r>
              <a:rPr lang="el-GR" sz="3600" dirty="0"/>
              <a:t>θ</a:t>
            </a:r>
            <a:r>
              <a:rPr lang="en-US" sz="3600" baseline="-25000" dirty="0" err="1"/>
              <a:t>k</a:t>
            </a:r>
            <a:r>
              <a:rPr lang="en-US" sz="3600" dirty="0" err="1"/>
              <a:t>x</a:t>
            </a:r>
            <a:r>
              <a:rPr lang="en-US" sz="3600" baseline="30000" dirty="0" err="1"/>
              <a:t>k</a:t>
            </a:r>
            <a:endParaRPr lang="en-US" sz="3600" baseline="30000" dirty="0"/>
          </a:p>
          <a:p>
            <a:pPr marL="0" indent="0">
              <a:buNone/>
            </a:pPr>
            <a:endParaRPr lang="en-US" sz="3600" baseline="300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767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283"/>
    </mc:Choice>
    <mc:Fallback xmlns="">
      <p:transition spd="slow" advTm="115283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h</a:t>
            </a:r>
            <a:r>
              <a:rPr lang="en-US" baseline="-25000" dirty="0" err="1" smtClean="0"/>
              <a:t>θ</a:t>
            </a:r>
            <a:r>
              <a:rPr lang="en-US" dirty="0" smtClean="0"/>
              <a:t>(age</a:t>
            </a:r>
            <a:r>
              <a:rPr lang="en-US" dirty="0"/>
              <a:t>)=θ</a:t>
            </a:r>
            <a:r>
              <a:rPr lang="en-US" baseline="-25000" dirty="0"/>
              <a:t>0</a:t>
            </a:r>
            <a:r>
              <a:rPr lang="en-US" dirty="0"/>
              <a:t> + θ</a:t>
            </a:r>
            <a:r>
              <a:rPr lang="en-US" baseline="-25000" dirty="0"/>
              <a:t>1</a:t>
            </a:r>
            <a:r>
              <a:rPr lang="en-US" dirty="0"/>
              <a:t>age + θ</a:t>
            </a:r>
            <a:r>
              <a:rPr lang="en-US" baseline="-25000" dirty="0"/>
              <a:t>2</a:t>
            </a:r>
            <a:r>
              <a:rPr lang="en-US" dirty="0"/>
              <a:t>(age)</a:t>
            </a:r>
            <a:r>
              <a:rPr lang="en-US" baseline="30000" dirty="0"/>
              <a:t>2 </a:t>
            </a:r>
            <a:r>
              <a:rPr lang="en-US" dirty="0"/>
              <a:t>+ θ</a:t>
            </a:r>
            <a:r>
              <a:rPr lang="en-US" baseline="-25000" dirty="0"/>
              <a:t>3</a:t>
            </a:r>
            <a:r>
              <a:rPr lang="en-US" dirty="0"/>
              <a:t>(age)</a:t>
            </a:r>
            <a:r>
              <a:rPr lang="en-US" baseline="30000" dirty="0"/>
              <a:t>3 </a:t>
            </a:r>
            <a:r>
              <a:rPr lang="en-US" dirty="0"/>
              <a:t>+ …</a:t>
            </a:r>
            <a:r>
              <a:rPr lang="en-US" baseline="30000" dirty="0"/>
              <a:t> </a:t>
            </a:r>
          </a:p>
          <a:p>
            <a:pPr marL="0" indent="0">
              <a:buNone/>
            </a:pPr>
            <a:r>
              <a:rPr lang="en-US" dirty="0"/>
              <a:t>By replacing age, age</a:t>
            </a:r>
            <a:r>
              <a:rPr lang="en-US" baseline="30000" dirty="0"/>
              <a:t>2</a:t>
            </a:r>
            <a:r>
              <a:rPr lang="en-US" dirty="0"/>
              <a:t>, age</a:t>
            </a:r>
            <a:r>
              <a:rPr lang="en-US" baseline="30000" dirty="0"/>
              <a:t>3</a:t>
            </a:r>
            <a:r>
              <a:rPr lang="en-US" dirty="0"/>
              <a:t> … with x</a:t>
            </a:r>
            <a:r>
              <a:rPr lang="en-US" baseline="-25000" dirty="0"/>
              <a:t>1</a:t>
            </a:r>
            <a:r>
              <a:rPr lang="en-US" dirty="0"/>
              <a:t>,x</a:t>
            </a:r>
            <a:r>
              <a:rPr lang="en-US" baseline="-25000" dirty="0"/>
              <a:t>2</a:t>
            </a:r>
            <a:r>
              <a:rPr lang="en-US" dirty="0"/>
              <a:t>,x</a:t>
            </a:r>
            <a:r>
              <a:rPr lang="en-US" baseline="-25000" dirty="0"/>
              <a:t>3</a:t>
            </a:r>
            <a:r>
              <a:rPr lang="en-US" dirty="0"/>
              <a:t>…</a:t>
            </a:r>
          </a:p>
          <a:p>
            <a:pPr marL="0" indent="0">
              <a:buNone/>
            </a:pPr>
            <a:r>
              <a:rPr lang="en-US" dirty="0"/>
              <a:t>h</a:t>
            </a:r>
            <a:r>
              <a:rPr lang="el-GR" baseline="-25000" dirty="0"/>
              <a:t>θ</a:t>
            </a:r>
            <a:r>
              <a:rPr lang="el-GR" dirty="0"/>
              <a:t>(</a:t>
            </a:r>
            <a:r>
              <a:rPr lang="en-US" dirty="0"/>
              <a:t>x)=</a:t>
            </a:r>
            <a:r>
              <a:rPr lang="el-GR" dirty="0"/>
              <a:t>θ</a:t>
            </a:r>
            <a:r>
              <a:rPr lang="el-GR" baseline="-25000" dirty="0"/>
              <a:t>0</a:t>
            </a:r>
            <a:r>
              <a:rPr lang="el-GR" dirty="0"/>
              <a:t> + θ</a:t>
            </a:r>
            <a:r>
              <a:rPr lang="el-GR" baseline="-25000" dirty="0"/>
              <a:t>1</a:t>
            </a:r>
            <a:r>
              <a:rPr lang="en-US" dirty="0"/>
              <a:t>x</a:t>
            </a:r>
            <a:r>
              <a:rPr lang="en-US" baseline="-25000" dirty="0"/>
              <a:t>1</a:t>
            </a:r>
            <a:r>
              <a:rPr lang="en-US" baseline="30000" dirty="0"/>
              <a:t> </a:t>
            </a:r>
            <a:r>
              <a:rPr lang="en-US" dirty="0"/>
              <a:t>+ </a:t>
            </a:r>
            <a:r>
              <a:rPr lang="el-GR" dirty="0"/>
              <a:t>θ</a:t>
            </a:r>
            <a:r>
              <a:rPr lang="el-GR" baseline="-25000" dirty="0"/>
              <a:t>2</a:t>
            </a:r>
            <a:r>
              <a:rPr lang="en-US" dirty="0"/>
              <a:t>x</a:t>
            </a:r>
            <a:r>
              <a:rPr lang="en-US" baseline="-25000" dirty="0"/>
              <a:t>2</a:t>
            </a:r>
            <a:r>
              <a:rPr lang="en-US" baseline="30000" dirty="0"/>
              <a:t> </a:t>
            </a:r>
            <a:r>
              <a:rPr lang="en-US" dirty="0"/>
              <a:t>+ </a:t>
            </a:r>
            <a:r>
              <a:rPr lang="el-GR" dirty="0"/>
              <a:t>θ</a:t>
            </a:r>
            <a:r>
              <a:rPr lang="en-US" baseline="-25000" dirty="0"/>
              <a:t>3</a:t>
            </a:r>
            <a:r>
              <a:rPr lang="en-US" dirty="0"/>
              <a:t>x</a:t>
            </a:r>
            <a:r>
              <a:rPr lang="en-US" baseline="-25000" dirty="0"/>
              <a:t>3 </a:t>
            </a:r>
            <a:r>
              <a:rPr lang="en-US" dirty="0"/>
              <a:t>  + …</a:t>
            </a:r>
          </a:p>
          <a:p>
            <a:pPr marL="0" indent="0">
              <a:buNone/>
            </a:pPr>
            <a:r>
              <a:rPr lang="en-US" dirty="0"/>
              <a:t>which is similar to linear regression.</a:t>
            </a:r>
            <a:endParaRPr lang="en-US" baseline="30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247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324"/>
    </mc:Choice>
    <mc:Fallback xmlns="">
      <p:transition spd="slow" advTm="71324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Summary(1)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Multivariate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Data wrangling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Feature scaling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200" b="1" dirty="0">
                <a:solidFill>
                  <a:prstClr val="black"/>
                </a:solidFill>
                <a:latin typeface="Trebuchet MS"/>
              </a:rPr>
              <a:t>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b="1" dirty="0">
                <a:solidFill>
                  <a:prstClr val="black"/>
                </a:solidFill>
                <a:latin typeface="Trebuchet MS"/>
              </a:rPr>
              <a:t>Standardization </a:t>
            </a:r>
            <a:r>
              <a:rPr lang="en-US" b="1" dirty="0"/>
              <a:t>(Z-Score Normalization)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b="1" dirty="0"/>
              <a:t>Mean normalization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b="1" dirty="0"/>
              <a:t>Min Max </a:t>
            </a:r>
            <a:r>
              <a:rPr lang="en-US" b="1" dirty="0" smtClean="0"/>
              <a:t>Normalization</a:t>
            </a:r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61"/>
    </mc:Choice>
    <mc:Fallback xmlns="">
      <p:transition spd="slow" advTm="72261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Summary(2)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 smtClean="0"/>
              <a:t>Dealing with non-numerical data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800" b="1" dirty="0" smtClean="0"/>
              <a:t>One-Hot encoding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 err="1" smtClean="0"/>
              <a:t>Multicollinearity</a:t>
            </a:r>
            <a:endParaRPr lang="en-US" sz="3600" b="1" dirty="0" smtClean="0"/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 smtClean="0"/>
              <a:t>Training and testing</a:t>
            </a: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800" b="1" dirty="0" smtClean="0"/>
              <a:t>K-Fold cross validation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3600" b="1" dirty="0" err="1" smtClean="0"/>
              <a:t>Ploynomial</a:t>
            </a:r>
            <a:r>
              <a:rPr lang="en-US" sz="3600" b="1" dirty="0" smtClean="0"/>
              <a:t> regression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70008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618"/>
    </mc:Choice>
    <mc:Fallback xmlns="">
      <p:transition spd="slow" advTm="79618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38"/>
    </mc:Choice>
    <mc:Fallback xmlns="">
      <p:transition spd="slow" advTm="9538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3253</TotalTime>
  <Words>1207</Words>
  <Application>Microsoft Office PowerPoint</Application>
  <PresentationFormat>Widescreen</PresentationFormat>
  <Paragraphs>310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multivariate regression</vt:lpstr>
      <vt:lpstr>Linear regression with single variable</vt:lpstr>
      <vt:lpstr>multivariate regression</vt:lpstr>
      <vt:lpstr>notation</vt:lpstr>
      <vt:lpstr>Hypothesis function</vt:lpstr>
      <vt:lpstr>Hypothesis function</vt:lpstr>
      <vt:lpstr>Gradient descent for linear regression with multiple features</vt:lpstr>
      <vt:lpstr>Gradient descent with  n = 1</vt:lpstr>
      <vt:lpstr>Gradient descent with n &gt;= 1</vt:lpstr>
      <vt:lpstr>Example for two features</vt:lpstr>
      <vt:lpstr>data wrangling</vt:lpstr>
      <vt:lpstr>Gradient descent convergence</vt:lpstr>
      <vt:lpstr>Feature scaling</vt:lpstr>
      <vt:lpstr>Feature scaling</vt:lpstr>
      <vt:lpstr>Feature scaling</vt:lpstr>
      <vt:lpstr>Normalization</vt:lpstr>
      <vt:lpstr>Standardization (Z-Score Normalization)</vt:lpstr>
      <vt:lpstr>Z-Score Normalization</vt:lpstr>
      <vt:lpstr>Example</vt:lpstr>
      <vt:lpstr>min max normalization</vt:lpstr>
      <vt:lpstr>Example</vt:lpstr>
      <vt:lpstr>Dealing with non-numerical data</vt:lpstr>
      <vt:lpstr>Non-numerical categorical variables</vt:lpstr>
      <vt:lpstr>Non-numerical categorical variables</vt:lpstr>
      <vt:lpstr>Non-numerical categorical variables Simple encoding</vt:lpstr>
      <vt:lpstr>one hot encoding</vt:lpstr>
      <vt:lpstr>Example</vt:lpstr>
      <vt:lpstr>Multicollinearity</vt:lpstr>
      <vt:lpstr>Multicollinearity</vt:lpstr>
      <vt:lpstr>Training and testing datasets</vt:lpstr>
      <vt:lpstr>Training and testing datasets</vt:lpstr>
      <vt:lpstr>K-Fold cross validation</vt:lpstr>
      <vt:lpstr>K-Fold cross validation</vt:lpstr>
      <vt:lpstr>Polynomial function</vt:lpstr>
      <vt:lpstr>Polynomial function Examples</vt:lpstr>
      <vt:lpstr>Quadratic</vt:lpstr>
      <vt:lpstr>cubic</vt:lpstr>
      <vt:lpstr>quartic</vt:lpstr>
      <vt:lpstr>quintic</vt:lpstr>
      <vt:lpstr>polynomial regression</vt:lpstr>
      <vt:lpstr>Example: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209</cp:revision>
  <dcterms:created xsi:type="dcterms:W3CDTF">2023-04-29T09:08:23Z</dcterms:created>
  <dcterms:modified xsi:type="dcterms:W3CDTF">2023-10-26T17:40:23Z</dcterms:modified>
</cp:coreProperties>
</file>