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1"/>
  </p:notesMasterIdLst>
  <p:sldIdLst>
    <p:sldId id="628" r:id="rId5"/>
    <p:sldId id="629" r:id="rId6"/>
    <p:sldId id="257" r:id="rId7"/>
    <p:sldId id="630" r:id="rId8"/>
    <p:sldId id="616" r:id="rId9"/>
    <p:sldId id="482" r:id="rId10"/>
    <p:sldId id="596" r:id="rId11"/>
    <p:sldId id="605" r:id="rId12"/>
    <p:sldId id="615" r:id="rId13"/>
    <p:sldId id="256" r:id="rId14"/>
    <p:sldId id="527" r:id="rId15"/>
    <p:sldId id="604" r:id="rId16"/>
    <p:sldId id="607" r:id="rId17"/>
    <p:sldId id="597" r:id="rId18"/>
    <p:sldId id="608" r:id="rId19"/>
    <p:sldId id="606" r:id="rId20"/>
    <p:sldId id="598" r:id="rId21"/>
    <p:sldId id="609" r:id="rId22"/>
    <p:sldId id="613" r:id="rId23"/>
    <p:sldId id="599" r:id="rId24"/>
    <p:sldId id="600" r:id="rId25"/>
    <p:sldId id="614" r:id="rId26"/>
    <p:sldId id="528" r:id="rId27"/>
    <p:sldId id="601" r:id="rId28"/>
    <p:sldId id="585" r:id="rId29"/>
    <p:sldId id="610" r:id="rId30"/>
    <p:sldId id="486" r:id="rId31"/>
    <p:sldId id="611" r:id="rId32"/>
    <p:sldId id="612" r:id="rId33"/>
    <p:sldId id="495" r:id="rId34"/>
    <p:sldId id="537" r:id="rId35"/>
    <p:sldId id="586" r:id="rId36"/>
    <p:sldId id="565" r:id="rId37"/>
    <p:sldId id="594" r:id="rId38"/>
    <p:sldId id="587" r:id="rId39"/>
    <p:sldId id="595" r:id="rId40"/>
    <p:sldId id="566" r:id="rId41"/>
    <p:sldId id="617" r:id="rId42"/>
    <p:sldId id="588" r:id="rId43"/>
    <p:sldId id="539" r:id="rId44"/>
    <p:sldId id="575" r:id="rId45"/>
    <p:sldId id="618" r:id="rId46"/>
    <p:sldId id="619" r:id="rId47"/>
    <p:sldId id="544" r:id="rId48"/>
    <p:sldId id="632" r:id="rId49"/>
    <p:sldId id="63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30"/>
            <p14:sldId id="616"/>
            <p14:sldId id="482"/>
            <p14:sldId id="596"/>
            <p14:sldId id="605"/>
            <p14:sldId id="615"/>
            <p14:sldId id="256"/>
            <p14:sldId id="527"/>
            <p14:sldId id="604"/>
            <p14:sldId id="607"/>
            <p14:sldId id="597"/>
            <p14:sldId id="608"/>
            <p14:sldId id="606"/>
            <p14:sldId id="598"/>
            <p14:sldId id="609"/>
            <p14:sldId id="613"/>
            <p14:sldId id="599"/>
            <p14:sldId id="600"/>
            <p14:sldId id="614"/>
            <p14:sldId id="528"/>
            <p14:sldId id="601"/>
            <p14:sldId id="585"/>
            <p14:sldId id="610"/>
            <p14:sldId id="486"/>
            <p14:sldId id="611"/>
            <p14:sldId id="612"/>
            <p14:sldId id="495"/>
            <p14:sldId id="537"/>
            <p14:sldId id="586"/>
            <p14:sldId id="565"/>
            <p14:sldId id="594"/>
            <p14:sldId id="587"/>
            <p14:sldId id="595"/>
            <p14:sldId id="566"/>
            <p14:sldId id="617"/>
            <p14:sldId id="588"/>
            <p14:sldId id="539"/>
            <p14:sldId id="575"/>
            <p14:sldId id="618"/>
            <p14:sldId id="619"/>
            <p14:sldId id="544"/>
            <p14:sldId id="632"/>
            <p14:sldId id="63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738" autoAdjust="0"/>
  </p:normalViewPr>
  <p:slideViewPr>
    <p:cSldViewPr snapToGrid="0">
      <p:cViewPr varScale="1">
        <p:scale>
          <a:sx n="66" d="100"/>
          <a:sy n="66" d="100"/>
        </p:scale>
        <p:origin x="644" y="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3/3/2026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cs typeface="Alexandria" pitchFamily="2" charset="-78"/>
            </a:endParaRP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cs typeface="Alexandria" pitchFamily="2" charset="-78"/>
            </a:endParaRP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7792511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cs typeface="Alexandria" pitchFamily="2" charset="-78"/>
            </a:endParaRP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7166335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4792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18337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659646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3/3/2026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24902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3/3/2026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659442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3/3/2026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2626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021531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10794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150149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11107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29100546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29702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00737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2332774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4550142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8061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24082988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3/3/2026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2597829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6" r:id="rId14"/>
    <p:sldLayoutId id="2147483660" r:id="rId15"/>
    <p:sldLayoutId id="2147483662" r:id="rId16"/>
    <p:sldLayoutId id="2147483665" r:id="rId17"/>
    <p:sldLayoutId id="2147483666" r:id="rId18"/>
    <p:sldLayoutId id="2147483667" r:id="rId19"/>
    <p:sldLayoutId id="2147483687" r:id="rId20"/>
    <p:sldLayoutId id="2147483688" r:id="rId21"/>
    <p:sldLayoutId id="2147483689" r:id="rId22"/>
    <p:sldLayoutId id="2147483690"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9.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4329832" y="2802457"/>
            <a:ext cx="7547939" cy="2271648"/>
          </a:xfrm>
          <a:prstGeom prst="rect">
            <a:avLst/>
          </a:prstGeom>
          <a:noFill/>
        </p:spPr>
        <p:txBody>
          <a:bodyPr wrap="square" rtlCol="1">
            <a:spAutoFit/>
          </a:bodyPr>
          <a:lstStyle/>
          <a:p>
            <a:pPr algn="ctr" rtl="1">
              <a:lnSpc>
                <a:spcPct val="250000"/>
              </a:lnSpc>
            </a:pPr>
            <a:r>
              <a:rPr lang="ar-JO" sz="2000" b="1" dirty="0">
                <a:solidFill>
                  <a:srgbClr val="00B0F0"/>
                </a:solidFill>
                <a:latin typeface="Alexandria" pitchFamily="2" charset="-78"/>
                <a:cs typeface="Alexandria" pitchFamily="2" charset="-78"/>
              </a:rPr>
              <a:t>المحاضرة </a:t>
            </a:r>
            <a:r>
              <a:rPr lang="ar-EG" sz="2000" b="1" dirty="0">
                <a:solidFill>
                  <a:srgbClr val="00B0F0"/>
                </a:solidFill>
                <a:latin typeface="Alexandria" pitchFamily="2" charset="-78"/>
                <a:cs typeface="Alexandria" pitchFamily="2" charset="-78"/>
              </a:rPr>
              <a:t>الخامسة</a:t>
            </a:r>
            <a:endParaRPr lang="ar-JO" sz="2000" b="1" dirty="0">
              <a:solidFill>
                <a:srgbClr val="00B0F0"/>
              </a:solidFill>
              <a:latin typeface="Alexandria" pitchFamily="2" charset="-78"/>
              <a:cs typeface="Alexandria" pitchFamily="2" charset="-78"/>
            </a:endParaRPr>
          </a:p>
          <a:p>
            <a:pPr algn="ctr" rtl="1">
              <a:lnSpc>
                <a:spcPct val="250000"/>
              </a:lnSpc>
            </a:pPr>
            <a:r>
              <a:rPr lang="ar-JO" sz="2000" b="1" dirty="0">
                <a:latin typeface="Alexandria" pitchFamily="2" charset="-78"/>
                <a:cs typeface="Alexandria" pitchFamily="2" charset="-78"/>
              </a:rPr>
              <a:t>أساليب البحث</a:t>
            </a:r>
          </a:p>
          <a:p>
            <a:pPr algn="ctr" rtl="1">
              <a:lnSpc>
                <a:spcPct val="250000"/>
              </a:lnSpc>
            </a:pPr>
            <a:r>
              <a:rPr lang="ar-JO" sz="2000" b="1" dirty="0">
                <a:latin typeface="Alexandria" pitchFamily="2" charset="-78"/>
                <a:cs typeface="Alexandria" pitchFamily="2" charset="-78"/>
              </a:rPr>
              <a:t>فرضيات البحث العلمي وأنواعها وكيفية صياغتها</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3" name="Rectangle 2">
            <a:extLst>
              <a:ext uri="{FF2B5EF4-FFF2-40B4-BE49-F238E27FC236}">
                <a16:creationId xmlns:a16="http://schemas.microsoft.com/office/drawing/2014/main" id="{53453897-4316-7673-831E-5F5D00C52CAC}"/>
              </a:ext>
            </a:extLst>
          </p:cNvPr>
          <p:cNvSpPr/>
          <p:nvPr/>
        </p:nvSpPr>
        <p:spPr>
          <a:xfrm>
            <a:off x="9480884" y="6179419"/>
            <a:ext cx="2002055" cy="32725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7008553" y="1457745"/>
            <a:ext cx="4513709" cy="3539390"/>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مفهوم الفرضيات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الفرضيات والافتراضات والنظريات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تحديد الفرضيات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أهمية الفرضيات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خصائص الفرضيات</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مصادر الفرضيات</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
        <p:nvSpPr>
          <p:cNvPr id="4" name="TextBox 3">
            <a:extLst>
              <a:ext uri="{FF2B5EF4-FFF2-40B4-BE49-F238E27FC236}">
                <a16:creationId xmlns:a16="http://schemas.microsoft.com/office/drawing/2014/main" id="{BEFDF1D0-63FA-01A3-3096-72C0E0466E6F}"/>
              </a:ext>
            </a:extLst>
          </p:cNvPr>
          <p:cNvSpPr txBox="1"/>
          <p:nvPr/>
        </p:nvSpPr>
        <p:spPr>
          <a:xfrm>
            <a:off x="2997390" y="1634239"/>
            <a:ext cx="4838700" cy="2482154"/>
          </a:xfrm>
          <a:prstGeom prst="rect">
            <a:avLst/>
          </a:prstGeom>
          <a:noFill/>
        </p:spPr>
        <p:txBody>
          <a:bodyPr wrap="square">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شروط صياغة الفرضيات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صياغة الفرضية البحثية وشروطها</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أنواع فرضيات البحث العلمي واختبارها</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أخطاء في فحص الفرضيات وكيفية تقويمها</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5486" y="1731056"/>
            <a:ext cx="3218007" cy="3233478"/>
          </a:xfrm>
          <a:prstGeom prst="rect">
            <a:avLst/>
          </a:prstGeom>
        </p:spPr>
      </p:pic>
      <p:sp>
        <p:nvSpPr>
          <p:cNvPr id="2" name="Rectangle 1">
            <a:extLst>
              <a:ext uri="{FF2B5EF4-FFF2-40B4-BE49-F238E27FC236}">
                <a16:creationId xmlns:a16="http://schemas.microsoft.com/office/drawing/2014/main" id="{8C8CA88F-33F2-F8F2-7448-64A3E2B672EA}"/>
              </a:ext>
            </a:extLst>
          </p:cNvPr>
          <p:cNvSpPr/>
          <p:nvPr/>
        </p:nvSpPr>
        <p:spPr>
          <a:xfrm>
            <a:off x="9480884" y="6179419"/>
            <a:ext cx="2002055" cy="32725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849715"/>
            <a:ext cx="11934865" cy="3387166"/>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619970" y="1895535"/>
            <a:ext cx="11123509" cy="3045129"/>
          </a:xfrm>
          <a:prstGeom prst="rect">
            <a:avLst/>
          </a:prstGeom>
          <a:noFill/>
        </p:spPr>
        <p:txBody>
          <a:bodyPr wrap="square" rtlCol="1">
            <a:spAutoFit/>
          </a:bodyPr>
          <a:lstStyle/>
          <a:p>
            <a:pPr algn="just" rtl="1">
              <a:lnSpc>
                <a:spcPct val="200000"/>
              </a:lnSpc>
            </a:pPr>
            <a:r>
              <a:rPr lang="ar-SA" sz="1400" dirty="0">
                <a:latin typeface="Alexandria" pitchFamily="2" charset="-78"/>
                <a:cs typeface="Alexandria" pitchFamily="2" charset="-78"/>
              </a:rPr>
              <a:t>إن منهج البحث العلمي يعني أن يستخدم الباحث طريقة علمية منظمة في مواجهة المشكلات اليومية والمشكلات العامة , وهذا يعني أيضا أن يكون قادرا على ما يلي:</a:t>
            </a:r>
          </a:p>
          <a:p>
            <a:pPr algn="just" rtl="1">
              <a:lnSpc>
                <a:spcPct val="200000"/>
              </a:lnSpc>
            </a:pPr>
            <a:r>
              <a:rPr lang="ar-SA" sz="1400" dirty="0">
                <a:latin typeface="Alexandria" pitchFamily="2" charset="-78"/>
                <a:cs typeface="Alexandria" pitchFamily="2" charset="-78"/>
              </a:rPr>
              <a:t>تحديد المشكلات بشكل دقيق يساعد على تناولها بالدراسة والبحث.</a:t>
            </a:r>
          </a:p>
          <a:p>
            <a:pPr algn="just" rtl="1">
              <a:lnSpc>
                <a:spcPct val="200000"/>
              </a:lnSpc>
            </a:pPr>
            <a:r>
              <a:rPr lang="ar-SA" sz="1400" dirty="0">
                <a:latin typeface="Alexandria" pitchFamily="2" charset="-78"/>
                <a:cs typeface="Alexandria" pitchFamily="2" charset="-78"/>
              </a:rPr>
              <a:t>وضع الفروض المبدئية التي تساعد على حل المشكلات. </a:t>
            </a:r>
          </a:p>
          <a:p>
            <a:pPr algn="just" rtl="1">
              <a:lnSpc>
                <a:spcPct val="200000"/>
              </a:lnSpc>
            </a:pPr>
            <a:r>
              <a:rPr lang="ar-SA" sz="1400" dirty="0">
                <a:latin typeface="Alexandria" pitchFamily="2" charset="-78"/>
                <a:cs typeface="Alexandria" pitchFamily="2" charset="-78"/>
              </a:rPr>
              <a:t>تحديت الإجراءات اللازمة لاختيار الفروض والوصول إلى حل للمشكلات.</a:t>
            </a:r>
          </a:p>
          <a:p>
            <a:pPr algn="just" rtl="1">
              <a:lnSpc>
                <a:spcPct val="200000"/>
              </a:lnSpc>
            </a:pPr>
            <a:r>
              <a:rPr lang="ar-SA" sz="1400" dirty="0">
                <a:latin typeface="Alexandria" pitchFamily="2" charset="-78"/>
                <a:cs typeface="Alexandria" pitchFamily="2" charset="-78"/>
              </a:rPr>
              <a:t>إذ إن المعرفة بأسلوب البحث العلمي سترفع من قدرة الباحث على حل المشكلات, وتناولها بطريقة علمية, مما يسهل مواجهتها وحلها. ومن هنا توجب دراسة مفهوم فرضيات البحث العلمي بالتفصيل.</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
        <p:nvSpPr>
          <p:cNvPr id="2" name="Rectangle 1">
            <a:extLst>
              <a:ext uri="{FF2B5EF4-FFF2-40B4-BE49-F238E27FC236}">
                <a16:creationId xmlns:a16="http://schemas.microsoft.com/office/drawing/2014/main" id="{B891C46E-7008-B49E-092B-E0689881D941}"/>
              </a:ext>
            </a:extLst>
          </p:cNvPr>
          <p:cNvSpPr/>
          <p:nvPr/>
        </p:nvSpPr>
        <p:spPr>
          <a:xfrm>
            <a:off x="9480884" y="6179419"/>
            <a:ext cx="2002055" cy="32725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88B2682-3A60-511D-AA56-54127C9A0FE1}"/>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08DCDA0-F446-9D0E-0117-E45107DAC545}"/>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90600" y="2216496"/>
            <a:ext cx="10744508" cy="2813655"/>
          </a:xfrm>
          <a:prstGeom prst="rect">
            <a:avLst/>
          </a:prstGeom>
          <a:noFill/>
        </p:spPr>
        <p:txBody>
          <a:bodyPr wrap="square" rtlCol="1">
            <a:spAutoFit/>
          </a:bodyPr>
          <a:lstStyle/>
          <a:p>
            <a:pPr indent="457200" algn="just" rtl="1">
              <a:lnSpc>
                <a:spcPct val="150000"/>
              </a:lnSpc>
            </a:pPr>
            <a:r>
              <a:rPr lang="ar-JO" sz="2000" dirty="0">
                <a:latin typeface="Alexandria" pitchFamily="2" charset="-78"/>
                <a:cs typeface="Alexandria" pitchFamily="2" charset="-78"/>
              </a:rPr>
              <a:t>بعدما يقوم الباحث بصياغة الاشكالية التي ينهيها بتساؤلات دراسته، والتي تعتبر موجهات لبحثه، تأتي مرحلة أخرى في غاية من الأهمية وهي صياغة الفرضيات والتي بدورها هي كذلك تقوم بدور بارز في بناء وتصميم أدوات جمع البيانات لقياس جانب معين أو مجال معين.</a:t>
            </a:r>
          </a:p>
          <a:p>
            <a:pPr indent="457200" algn="just" rtl="1">
              <a:lnSpc>
                <a:spcPct val="150000"/>
              </a:lnSpc>
            </a:pPr>
            <a:r>
              <a:rPr lang="ar-JO" sz="2000" dirty="0">
                <a:latin typeface="Alexandria" pitchFamily="2" charset="-78"/>
                <a:cs typeface="Alexandria" pitchFamily="2" charset="-78"/>
              </a:rPr>
              <a:t>إذ </a:t>
            </a:r>
            <a:r>
              <a:rPr lang="ar-SA" sz="2000" dirty="0">
                <a:latin typeface="Alexandria" pitchFamily="2" charset="-78"/>
                <a:cs typeface="Alexandria" pitchFamily="2" charset="-78"/>
              </a:rPr>
              <a:t>تعد الفرضية جزء</a:t>
            </a:r>
            <a:r>
              <a:rPr lang="ar-JO" sz="2000" dirty="0">
                <a:latin typeface="Alexandria" pitchFamily="2" charset="-78"/>
                <a:cs typeface="Alexandria" pitchFamily="2" charset="-78"/>
              </a:rPr>
              <a:t>ً</a:t>
            </a:r>
            <a:r>
              <a:rPr lang="ar-SA" sz="2000" dirty="0">
                <a:latin typeface="Alexandria" pitchFamily="2" charset="-78"/>
                <a:cs typeface="Alexandria" pitchFamily="2" charset="-78"/>
              </a:rPr>
              <a:t> أساسيًا في البحث العلمي، حيث يتم بناء البحث وتوجيهه واختباره باستخدام الفرضيات</a:t>
            </a:r>
            <a:r>
              <a:rPr lang="ar-JO" sz="2000" dirty="0">
                <a:latin typeface="Alexandria" pitchFamily="2" charset="-78"/>
                <a:cs typeface="Alexandria" pitchFamily="2" charset="-78"/>
              </a:rPr>
              <a:t>، </a:t>
            </a:r>
            <a:r>
              <a:rPr lang="ar-SA" sz="2000" dirty="0">
                <a:latin typeface="Alexandria" pitchFamily="2" charset="-78"/>
                <a:cs typeface="Alexandria" pitchFamily="2" charset="-78"/>
              </a:rPr>
              <a:t>ومع وجود الأدلة والمعرفة المتاحة، يمكن للباحثين بناء فرضيات منطقية واختبارها للوصول إلى نتائج تسهم في تطور المعرفة العلمية</a:t>
            </a:r>
            <a:r>
              <a:rPr lang="ru-RU" sz="2000" dirty="0">
                <a:cs typeface="Alexandria" pitchFamily="2" charset="-78"/>
              </a:rPr>
              <a:t>.</a:t>
            </a:r>
            <a:endParaRPr lang="ar-JO" sz="20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9E70F05-99EE-4284-5CB7-1C6C8DA07FFE}"/>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88817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1394BEC-78DF-9EC6-76A2-4421B889B107}"/>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5350D1C-CE78-31A7-C746-FAA3E7B08FF6}"/>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710474" y="2121430"/>
            <a:ext cx="9536838" cy="3693319"/>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تُعرّف فرضيات البحث العلمي على أنها تلك الافتراضات التي يتم توضيحها وصياغتها قبل بدء البحث لتحقيق أهدافه</a:t>
            </a:r>
            <a:r>
              <a:rPr lang="ru-RU" dirty="0">
                <a:cs typeface="Alexandria" pitchFamily="2" charset="-78"/>
              </a:rPr>
              <a:t>. </a:t>
            </a:r>
            <a:r>
              <a:rPr lang="ar-SA" dirty="0">
                <a:latin typeface="Alexandria" pitchFamily="2" charset="-78"/>
                <a:cs typeface="Alexandria" pitchFamily="2" charset="-78"/>
              </a:rPr>
              <a:t>تعد فرضيات البحث العلمي عناصر أساسية في عملية البحث، حيث تنبعث منها جميع الإجراءات والتجارب والتحاليل التي يتضمنها البحث</a:t>
            </a:r>
            <a:r>
              <a:rPr lang="ar-JO" dirty="0">
                <a:latin typeface="Alexandria" pitchFamily="2" charset="-78"/>
                <a:cs typeface="Alexandria" pitchFamily="2" charset="-78"/>
              </a:rPr>
              <a:t>.</a:t>
            </a:r>
            <a:r>
              <a:rPr lang="ru-RU" dirty="0">
                <a:cs typeface="Alexandria" pitchFamily="2" charset="-78"/>
              </a:rPr>
              <a:t> </a:t>
            </a:r>
            <a:r>
              <a:rPr lang="ar-SA" dirty="0">
                <a:latin typeface="Alexandria" pitchFamily="2" charset="-78"/>
                <a:cs typeface="Alexandria" pitchFamily="2" charset="-78"/>
              </a:rPr>
              <a:t>ويجب أن تتضمن الفرضيات البحثية التحليل النقدي والمنطقي لمشكلة البحث وتفسيرها بشكل دقيق</a:t>
            </a:r>
            <a:r>
              <a:rPr lang="ru-RU" dirty="0">
                <a:cs typeface="Alexandria" pitchFamily="2" charset="-78"/>
              </a:rPr>
              <a:t>.</a:t>
            </a:r>
            <a:endParaRPr lang="en-US" dirty="0">
              <a:latin typeface="Alexandria" pitchFamily="2" charset="-78"/>
              <a:cs typeface="Alexandria" pitchFamily="2" charset="-78"/>
            </a:endParaRPr>
          </a:p>
          <a:p>
            <a:pPr algn="just" rtl="1">
              <a:lnSpc>
                <a:spcPct val="150000"/>
              </a:lnSpc>
            </a:pPr>
            <a:r>
              <a:rPr lang="ar-SA" b="1" dirty="0">
                <a:latin typeface="Alexandria" pitchFamily="2" charset="-78"/>
                <a:cs typeface="Alexandria" pitchFamily="2" charset="-78"/>
              </a:rPr>
              <a:t>فرضيات البحث العلمي</a:t>
            </a:r>
            <a:r>
              <a:rPr lang="ru-RU" b="1" dirty="0">
                <a:cs typeface="Alexandria" pitchFamily="2" charset="-78"/>
              </a:rPr>
              <a:t>:</a:t>
            </a:r>
            <a:r>
              <a:rPr lang="ar-JO" b="1" dirty="0">
                <a:latin typeface="Alexandria" pitchFamily="2" charset="-78"/>
                <a:cs typeface="Alexandria" pitchFamily="2" charset="-78"/>
              </a:rPr>
              <a:t> </a:t>
            </a:r>
            <a:r>
              <a:rPr lang="ar-SA" dirty="0">
                <a:latin typeface="Alexandria" pitchFamily="2" charset="-78"/>
                <a:cs typeface="Alexandria" pitchFamily="2" charset="-78"/>
              </a:rPr>
              <a:t>هي عبارة عن تصورات أو افتراضات تطرح في بداية عملية البحث العلمي وتهدف إلى توجيه وتوضيح الجوانب المحددة التي سيتم دراستها في البحث</a:t>
            </a:r>
            <a:r>
              <a:rPr lang="ru-RU" dirty="0">
                <a:cs typeface="Alexandria" pitchFamily="2" charset="-78"/>
              </a:rPr>
              <a:t>. </a:t>
            </a:r>
            <a:r>
              <a:rPr lang="ar-SA" dirty="0">
                <a:latin typeface="Alexandria" pitchFamily="2" charset="-78"/>
                <a:cs typeface="Alexandria" pitchFamily="2" charset="-78"/>
              </a:rPr>
              <a:t>تعتبر فرضيات البحث العلمي أساسية لأنها تحدد المسار الذي سيسلكه البحث وتساعد على إطلاق سلسلة العمليات العلمية اللازمة للتوصل إلى النتائج المطلوبة</a:t>
            </a:r>
            <a:r>
              <a:rPr lang="ru-RU" dirty="0">
                <a:cs typeface="Alexandria" pitchFamily="2" charset="-78"/>
              </a:rPr>
              <a:t>.</a:t>
            </a:r>
            <a:endParaRPr lang="en-US" dirty="0">
              <a:latin typeface="Alexandria" pitchFamily="2" charset="-78"/>
              <a:cs typeface="Alexandria" pitchFamily="2" charset="-78"/>
            </a:endParaRPr>
          </a:p>
          <a:p>
            <a:pPr algn="just" rtl="1"/>
            <a:endParaRPr lang="en-US"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F9E8CC98-6D4B-2F77-F167-B01C5F8027E5}"/>
              </a:ext>
            </a:extLst>
          </p:cNvPr>
          <p:cNvSpPr txBox="1"/>
          <p:nvPr/>
        </p:nvSpPr>
        <p:spPr>
          <a:xfrm>
            <a:off x="4423601" y="360418"/>
            <a:ext cx="2582916"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الفرضيات</a:t>
            </a:r>
          </a:p>
        </p:txBody>
      </p:sp>
      <p:sp>
        <p:nvSpPr>
          <p:cNvPr id="6" name="Rectangle 5">
            <a:extLst>
              <a:ext uri="{FF2B5EF4-FFF2-40B4-BE49-F238E27FC236}">
                <a16:creationId xmlns:a16="http://schemas.microsoft.com/office/drawing/2014/main" id="{F0DBA7A3-D128-133A-885A-712607995714}"/>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96344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2F25119-24C7-FE01-F93A-22CFECBB1476}"/>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899BBF4-0E49-D2F7-B069-A7BA9FFA15F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97111" y="2057543"/>
            <a:ext cx="10963564" cy="3785011"/>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يُعرف الفرض العلمي بأنه رأي أو نوع من التعميم أو مسألة نظرية أو إجابة محتملة ليست مؤكدة ولا مرفوضة بل تتطلب البحث من قبل الباحث. فعلى الباحث أن يضع الفرض تحت الاختبار للتأكد من صحته أو بخلافه. وهو بالتأكيد يقبل أو يرفض ذلك الفرض أو الفروض المعتمدة طبقاً لما يجمعه من حقائق.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والفرض العلمي يُعرف بأنه الأفكار العلمية التي توجه وتحدد البحث التجريبي. ولتستند في إطاره مجالات المشاهدة والملاحظة منذ البداية. والفروض تصاغ من أجل اختبارها وفحصها علمياً. </a:t>
            </a: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وقد تأتي النتائج محققة لتلك الفروض أو قد تتخلى عنها بحكم النتائج المستخلصة فنسعى من أجل وضع فرض آخر ونتحقق منه والباحث الذي لا يضع له فروضاً علمية يكون كمن يسير عبر الصحراء دون دليل سوى السراب الذي يلوح له بين الفينة والفينة والذي لا يمكن أن يوصله الى الأهداف المرسومة إلا مصادفة وفي حالات نادرة جداً فالفرض العلمي هو الصلة الضرورية بين النظرية والفحص وهو الذي يقود الباحث الى الاهتمامات الأصيلة والمبتكرة للعلم.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02B9C24-193B-139D-FCCE-0A9F75D16ED4}"/>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37080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Google Shape;177;p7">
            <a:extLst>
              <a:ext uri="{FF2B5EF4-FFF2-40B4-BE49-F238E27FC236}">
                <a16:creationId xmlns:a16="http://schemas.microsoft.com/office/drawing/2014/main" id="{EF8E94F1-FC92-B472-3EA8-88673354B51C}"/>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 name="Google Shape;178;p7">
            <a:extLst>
              <a:ext uri="{FF2B5EF4-FFF2-40B4-BE49-F238E27FC236}">
                <a16:creationId xmlns:a16="http://schemas.microsoft.com/office/drawing/2014/main" id="{485C5C41-1AA9-5BBB-4BD2-C81B1EAE053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 name="TextBox 16">
            <a:extLst>
              <a:ext uri="{FF2B5EF4-FFF2-40B4-BE49-F238E27FC236}">
                <a16:creationId xmlns:a16="http://schemas.microsoft.com/office/drawing/2014/main" id="{8F236AD0-60E2-35EB-A505-71060DBC2BE9}"/>
              </a:ext>
            </a:extLst>
          </p:cNvPr>
          <p:cNvSpPr txBox="1"/>
          <p:nvPr/>
        </p:nvSpPr>
        <p:spPr>
          <a:xfrm>
            <a:off x="3427162" y="360418"/>
            <a:ext cx="4575794"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الفرضيات والافتراضات والنظريات</a:t>
            </a:r>
          </a:p>
        </p:txBody>
      </p:sp>
      <p:sp>
        <p:nvSpPr>
          <p:cNvPr id="2" name="مربع نص 1"/>
          <p:cNvSpPr txBox="1"/>
          <p:nvPr/>
        </p:nvSpPr>
        <p:spPr>
          <a:xfrm>
            <a:off x="1061765" y="2040733"/>
            <a:ext cx="10834255" cy="4113306"/>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تشير فرضيات البحث عن حلول مؤقتة لمشكلة البحث وسوف تثبت صحتها أو عدم صحتها عند انجاز البحث. </a:t>
            </a:r>
            <a:r>
              <a:rPr lang="ar-DZ" sz="1600" dirty="0">
                <a:latin typeface="Alexandria" pitchFamily="2" charset="-78"/>
                <a:cs typeface="Alexandria" pitchFamily="2" charset="-78"/>
              </a:rPr>
              <a:t>فهي جملة أو جمل عدة تعبر عن امكانية وجود علاقة بين عامل مستقل وعامل آخر تابع كما تعبر الفرضيات عن المسببات والأبعاد التي أدت الى المشكلة والتي تم تحديدها بوضوح.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وهناك فرق جوهري بين الفرضيات وبين الافتراضات، ففرضيات البحث هي إجابات محتملة لأسئلة البحث مستمدة من خلفية علمية ويمكن التحقق من قبولها أو رفضها بواسطة ما يجمع حولها من معلومات وتحليل هذه المعلومات ، أما </a:t>
            </a:r>
            <a:r>
              <a:rPr lang="ar-SA" sz="1600" b="1" dirty="0">
                <a:latin typeface="Alexandria" pitchFamily="2" charset="-78"/>
                <a:cs typeface="Alexandria" pitchFamily="2" charset="-78"/>
              </a:rPr>
              <a:t>افتراضات البحث </a:t>
            </a:r>
            <a:r>
              <a:rPr lang="ar-SA" sz="1600" dirty="0">
                <a:latin typeface="Alexandria" pitchFamily="2" charset="-78"/>
                <a:cs typeface="Alexandria" pitchFamily="2" charset="-78"/>
              </a:rPr>
              <a:t>فالمقصود بها مسلمات البحث أي ما يجب أن يسلم بصحتها كلا من البحث والقارئ لأنها لا تتعارض مع الحقائق العلمية في مجال البحث ولا تحتاج إلى براهين وأدلة تدلل على صحتها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أما بالنسبة إلى </a:t>
            </a:r>
            <a:r>
              <a:rPr lang="ar-SA" sz="1600" b="1" dirty="0">
                <a:latin typeface="Alexandria" pitchFamily="2" charset="-78"/>
                <a:cs typeface="Alexandria" pitchFamily="2" charset="-78"/>
              </a:rPr>
              <a:t>النظريات</a:t>
            </a:r>
            <a:r>
              <a:rPr lang="ar-SA" sz="1600" dirty="0">
                <a:latin typeface="Alexandria" pitchFamily="2" charset="-78"/>
                <a:cs typeface="Alexandria" pitchFamily="2" charset="-78"/>
              </a:rPr>
              <a:t> فهي عبارة عن خلاصات علمية تم البحث فيها سابقاً وتم إثباتها وهي تختلف في ذلك عن الفرضيات التي لم يتم إثباتهـا بعـد وتعتبـر النظرية وليدة البحث العلمي، أما الفرضية فهي الحلول المؤقتة أو التخمينات الخاضعة للدراسة لإثبات صحتها أو عدم صحتها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B354A807-630E-3847-02B2-7E64902F6A60}"/>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0981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3B13408B-D15A-A7ED-AB73-90B11A94928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A65AD735-3717-DA02-F7A1-620C2B12E81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01053" y="2057543"/>
            <a:ext cx="10967673" cy="3785011"/>
          </a:xfrm>
          <a:prstGeom prst="rect">
            <a:avLst/>
          </a:prstGeom>
          <a:noFill/>
        </p:spPr>
        <p:txBody>
          <a:bodyPr wrap="square" rtlCol="1">
            <a:spAutoFit/>
          </a:bodyPr>
          <a:lstStyle/>
          <a:p>
            <a:pPr algn="r" rtl="1">
              <a:lnSpc>
                <a:spcPct val="150000"/>
              </a:lnSpc>
            </a:pPr>
            <a:r>
              <a:rPr lang="ar-SA" b="1" dirty="0">
                <a:latin typeface="Alexandria" pitchFamily="2" charset="-78"/>
                <a:cs typeface="Alexandria" pitchFamily="2" charset="-78"/>
              </a:rPr>
              <a:t>يقوم على:</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مدى كفاية الأدلة.        - درجة الصدق.</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لذلك على الباحث أن يدرك أن الفرض هو تنبيه مفيد وان النظرية أو الاستنتاج أو القانون لا يرقى إلى الحقيقة الثابتة النهائية لذلك لابد من التمييز بين المصطلحات على النحو التالي:</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النظرية: تفسير لمجموعة ظواهر معينة في إطار محدد وقد يتضمن هذا التفسير مجموعة قوانين أو تعميمات تحكم هذه الظواهر.</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الاستنتاج :</a:t>
            </a:r>
            <a:r>
              <a:rPr lang="ar-JO" dirty="0">
                <a:latin typeface="Alexandria" pitchFamily="2" charset="-78"/>
                <a:cs typeface="Alexandria" pitchFamily="2" charset="-78"/>
              </a:rPr>
              <a:t> </a:t>
            </a:r>
            <a:r>
              <a:rPr lang="ar-SA" dirty="0">
                <a:latin typeface="Alexandria" pitchFamily="2" charset="-78"/>
                <a:cs typeface="Alexandria" pitchFamily="2" charset="-78"/>
              </a:rPr>
              <a:t>نتائج البحث النهائية أو نتائج إحدى الخطوات على طريق البحث. </a:t>
            </a:r>
            <a:endParaRPr lang="en-US" dirty="0">
              <a:latin typeface="Alexandria" pitchFamily="2" charset="-78"/>
              <a:cs typeface="Alexandria" pitchFamily="2" charset="-78"/>
            </a:endParaRPr>
          </a:p>
          <a:p>
            <a:pPr algn="r">
              <a:lnSpc>
                <a:spcPct val="150000"/>
              </a:lnSpc>
            </a:pPr>
            <a:r>
              <a:rPr lang="ar-SA" dirty="0">
                <a:latin typeface="Alexandria" pitchFamily="2" charset="-78"/>
                <a:cs typeface="Alexandria" pitchFamily="2" charset="-78"/>
              </a:rPr>
              <a:t>الفرض: </a:t>
            </a:r>
            <a:r>
              <a:rPr lang="ar-JO" dirty="0">
                <a:latin typeface="Alexandria" pitchFamily="2" charset="-78"/>
                <a:cs typeface="Alexandria" pitchFamily="2" charset="-78"/>
              </a:rPr>
              <a:t> </a:t>
            </a:r>
            <a:r>
              <a:rPr lang="ar-SA" dirty="0">
                <a:latin typeface="Alexandria" pitchFamily="2" charset="-78"/>
                <a:cs typeface="Alexandria" pitchFamily="2" charset="-78"/>
              </a:rPr>
              <a:t>شيء اقل تأكيدا من الحقيقة العلمية ويكون نتيجة لبيانات ومعلومات سابقة استطاع الباحث أن يستنبط منها افتراضا. </a:t>
            </a:r>
            <a:endParaRPr lang="en-US" dirty="0">
              <a:latin typeface="Alexandria" pitchFamily="2" charset="-78"/>
              <a:cs typeface="Alexandria" pitchFamily="2" charset="-78"/>
            </a:endParaRPr>
          </a:p>
        </p:txBody>
      </p:sp>
      <p:sp>
        <p:nvSpPr>
          <p:cNvPr id="15" name="TextBox 14">
            <a:extLst>
              <a:ext uri="{FF2B5EF4-FFF2-40B4-BE49-F238E27FC236}">
                <a16:creationId xmlns:a16="http://schemas.microsoft.com/office/drawing/2014/main" id="{4CF17BFA-0BB4-B8D8-E4FB-489413F9FFF7}"/>
              </a:ext>
            </a:extLst>
          </p:cNvPr>
          <p:cNvSpPr txBox="1"/>
          <p:nvPr/>
        </p:nvSpPr>
        <p:spPr>
          <a:xfrm>
            <a:off x="3198373" y="360418"/>
            <a:ext cx="5033373" cy="1323439"/>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التفرقة بين الفرض العلمي والنظرية </a:t>
            </a:r>
            <a:endParaRPr lang="en-US" sz="2000" dirty="0">
              <a:solidFill>
                <a:srgbClr val="00AEEF"/>
              </a:solidFill>
            </a:endParaRPr>
          </a:p>
        </p:txBody>
      </p:sp>
      <p:sp>
        <p:nvSpPr>
          <p:cNvPr id="3" name="Rectangle 2">
            <a:extLst>
              <a:ext uri="{FF2B5EF4-FFF2-40B4-BE49-F238E27FC236}">
                <a16:creationId xmlns:a16="http://schemas.microsoft.com/office/drawing/2014/main" id="{511EBCCB-9776-92F0-C269-AC1FC7FE0453}"/>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72111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17E5E4A-7AEB-512E-A68A-118219AA383D}"/>
              </a:ext>
            </a:extLst>
          </p:cNvPr>
          <p:cNvSpPr/>
          <p:nvPr/>
        </p:nvSpPr>
        <p:spPr>
          <a:xfrm>
            <a:off x="456892" y="1542473"/>
            <a:ext cx="4128422" cy="47511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034C9DB-50B3-D7FE-0350-44435B152090}"/>
              </a:ext>
            </a:extLst>
          </p:cNvPr>
          <p:cNvSpPr/>
          <p:nvPr/>
        </p:nvSpPr>
        <p:spPr>
          <a:xfrm>
            <a:off x="901052" y="1764146"/>
            <a:ext cx="11189347" cy="42503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A4349CF-EA6F-560C-1900-711853B9ED3A}"/>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تحديد الفرضية</a:t>
            </a:r>
            <a:endParaRPr lang="en-US" sz="2000" dirty="0">
              <a:solidFill>
                <a:srgbClr val="00AEEF"/>
              </a:solidFill>
            </a:endParaRPr>
          </a:p>
        </p:txBody>
      </p:sp>
      <p:sp>
        <p:nvSpPr>
          <p:cNvPr id="2" name="مربع نص 1"/>
          <p:cNvSpPr txBox="1"/>
          <p:nvPr/>
        </p:nvSpPr>
        <p:spPr>
          <a:xfrm>
            <a:off x="901052" y="1373564"/>
            <a:ext cx="11050802" cy="5031506"/>
          </a:xfrm>
          <a:prstGeom prst="rect">
            <a:avLst/>
          </a:prstGeom>
          <a:noFill/>
        </p:spPr>
        <p:txBody>
          <a:bodyPr wrap="square" rtlCol="1">
            <a:spAutoFit/>
          </a:bodyPr>
          <a:lstStyle/>
          <a:p>
            <a:pPr algn="r" rtl="1">
              <a:lnSpc>
                <a:spcPct val="150000"/>
              </a:lnSpc>
            </a:pPr>
            <a:br>
              <a:rPr lang="ru-RU" dirty="0">
                <a:cs typeface="Alexandria" pitchFamily="2" charset="-78"/>
              </a:rPr>
            </a:br>
            <a:r>
              <a:rPr lang="ar-SA" dirty="0">
                <a:latin typeface="Alexandria" pitchFamily="2" charset="-78"/>
                <a:cs typeface="Alexandria" pitchFamily="2" charset="-78"/>
              </a:rPr>
              <a:t>تعتبر الفرضية عبارة عن تصور قابل للفحص والاختبار والتحليل في إطار البحث العلمي</a:t>
            </a:r>
            <a:r>
              <a:rPr lang="ru-RU" dirty="0">
                <a:cs typeface="Alexandria" pitchFamily="2" charset="-78"/>
              </a:rPr>
              <a:t>. </a:t>
            </a:r>
            <a:endParaRPr lang="ar-JO"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ولتحديد الفرضية بطريقة صحيحة، يجب على الباحث أن يراعي الأدلة المتاحة والمعرفة الحالية في المجال، وأن يكون لديه فهم جيد للمفاهيم والظواهر المرتبطة بموضوع البحث</a:t>
            </a:r>
            <a:r>
              <a:rPr lang="ru-RU" dirty="0">
                <a:cs typeface="Alexandria" pitchFamily="2" charset="-78"/>
              </a:rPr>
              <a:t>.</a:t>
            </a:r>
            <a:endParaRPr lang="ar-JO"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تكون فرضيات البحث العلمي مستندة إلى المعرفة السابقة والدراسات السابقة </a:t>
            </a:r>
            <a:r>
              <a:rPr lang="ar-JO" dirty="0">
                <a:latin typeface="Alexandria" pitchFamily="2" charset="-78"/>
                <a:cs typeface="Alexandria" pitchFamily="2" charset="-78"/>
              </a:rPr>
              <a:t>التي تجرى </a:t>
            </a:r>
            <a:r>
              <a:rPr lang="ar-SA" dirty="0">
                <a:latin typeface="Alexandria" pitchFamily="2" charset="-78"/>
                <a:cs typeface="Alexandria" pitchFamily="2" charset="-78"/>
              </a:rPr>
              <a:t>في نفس المجال، وتهدف إلى زيادة المعرفة وفهم الظواهر المحيطة بالموضوع المدروس</a:t>
            </a:r>
            <a:r>
              <a:rPr lang="ru-RU" dirty="0">
                <a:cs typeface="Alexandria" pitchFamily="2" charset="-78"/>
              </a:rPr>
              <a:t>. </a:t>
            </a:r>
            <a:r>
              <a:rPr lang="ar-SA" dirty="0">
                <a:latin typeface="Alexandria" pitchFamily="2" charset="-78"/>
                <a:cs typeface="Alexandria" pitchFamily="2" charset="-78"/>
              </a:rPr>
              <a:t>وتعتبر افتراضات البحث العلمي مبدأ أساسي لبناء النظرية أو النموذج الذي يرتكز عليه البحث</a:t>
            </a:r>
            <a:r>
              <a:rPr lang="ru-RU" dirty="0">
                <a:cs typeface="Alexandria" pitchFamily="2" charset="-78"/>
              </a:rPr>
              <a:t>.</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وقد يثير البعض أن اعتماد مبدأ الفرض العلمي قد يقود للتحيز </a:t>
            </a:r>
            <a:r>
              <a:rPr lang="ar-SA" dirty="0" err="1">
                <a:latin typeface="Alexandria" pitchFamily="2" charset="-78"/>
                <a:cs typeface="Alexandria" pitchFamily="2" charset="-78"/>
              </a:rPr>
              <a:t>اللاموضوعي</a:t>
            </a:r>
            <a:r>
              <a:rPr lang="ar-SA" dirty="0">
                <a:latin typeface="Alexandria" pitchFamily="2" charset="-78"/>
                <a:cs typeface="Alexandria" pitchFamily="2" charset="-78"/>
              </a:rPr>
              <a:t> للباحث أحياناً باتجاه الاجابة المحتملة التي حددها هو، نعم قد يكون ذلك وارداً ولكن يجب أن نعلم أن استخدام الفرض العلمي يتطلب دراية وخبرة معرفية في أساسيات البحث العلمي. تلك الميزة التي تعينه على الدقة والملاحظة والاستنتاج والتنبؤ والضبط حتى يبتعد عن التحيز الذاتي للفرض المطروح.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CFFD4EC7-9F3E-7AB8-F4C0-C8E63FA95F47}"/>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4396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B71D823-88A1-EDA5-3FA7-498693F7C102}"/>
              </a:ext>
            </a:extLst>
          </p:cNvPr>
          <p:cNvSpPr/>
          <p:nvPr/>
        </p:nvSpPr>
        <p:spPr>
          <a:xfrm>
            <a:off x="456892" y="1542473"/>
            <a:ext cx="4128422" cy="47511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A36152A-5BB6-031B-DCF7-77C74647BDD9}"/>
              </a:ext>
            </a:extLst>
          </p:cNvPr>
          <p:cNvSpPr/>
          <p:nvPr/>
        </p:nvSpPr>
        <p:spPr>
          <a:xfrm>
            <a:off x="901052" y="1764146"/>
            <a:ext cx="11189347" cy="42503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64AF1CB-57CB-FDEE-AA92-D7A045EAD2FA}"/>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الفرضية</a:t>
            </a:r>
            <a:endParaRPr lang="en-US" sz="2000" dirty="0">
              <a:solidFill>
                <a:srgbClr val="00AEEF"/>
              </a:solidFill>
            </a:endParaRPr>
          </a:p>
        </p:txBody>
      </p:sp>
      <p:sp>
        <p:nvSpPr>
          <p:cNvPr id="2" name="مربع نص 1"/>
          <p:cNvSpPr txBox="1"/>
          <p:nvPr/>
        </p:nvSpPr>
        <p:spPr>
          <a:xfrm>
            <a:off x="1071419" y="1881575"/>
            <a:ext cx="10663689" cy="4616007"/>
          </a:xfrm>
          <a:prstGeom prst="rect">
            <a:avLst/>
          </a:prstGeom>
          <a:noFill/>
        </p:spPr>
        <p:txBody>
          <a:bodyPr wrap="square" rtlCol="1">
            <a:spAutoFit/>
          </a:bodyPr>
          <a:lstStyle/>
          <a:p>
            <a:pPr algn="r" rtl="1">
              <a:lnSpc>
                <a:spcPct val="150000"/>
              </a:lnSpc>
            </a:pPr>
            <a:br>
              <a:rPr lang="ru-RU" dirty="0">
                <a:cs typeface="Alexandria" pitchFamily="2" charset="-78"/>
              </a:rPr>
            </a:br>
            <a:r>
              <a:rPr lang="ar-SA" dirty="0">
                <a:latin typeface="Alexandria" pitchFamily="2" charset="-78"/>
                <a:cs typeface="Alexandria" pitchFamily="2" charset="-78"/>
              </a:rPr>
              <a:t>تلعب الفرضية دورًا حاسمًا في عملية البحث العلمي، وذلك للأسباب التالية</a:t>
            </a:r>
            <a:r>
              <a:rPr lang="ru-RU" dirty="0">
                <a:cs typeface="Alexandria" pitchFamily="2" charset="-78"/>
              </a:rPr>
              <a:t>:</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dirty="0">
                <a:latin typeface="Alexandria" pitchFamily="2" charset="-78"/>
                <a:cs typeface="Alexandria" pitchFamily="2" charset="-78"/>
              </a:rPr>
              <a:t>توجيه البحث</a:t>
            </a:r>
            <a:r>
              <a:rPr lang="ru-RU" dirty="0">
                <a:cs typeface="Alexandria" pitchFamily="2" charset="-78"/>
              </a:rPr>
              <a:t>: </a:t>
            </a:r>
            <a:r>
              <a:rPr lang="ar-SA" dirty="0">
                <a:latin typeface="Alexandria" pitchFamily="2" charset="-78"/>
                <a:cs typeface="Alexandria" pitchFamily="2" charset="-78"/>
              </a:rPr>
              <a:t>تساعد الفرضية في توجيه البحث وتحديد مساره</a:t>
            </a:r>
            <a:r>
              <a:rPr lang="ru-RU" dirty="0">
                <a:cs typeface="Alexandria" pitchFamily="2" charset="-78"/>
              </a:rPr>
              <a:t>. </a:t>
            </a:r>
            <a:r>
              <a:rPr lang="ar-SA" dirty="0">
                <a:latin typeface="Alexandria" pitchFamily="2" charset="-78"/>
                <a:cs typeface="Alexandria" pitchFamily="2" charset="-78"/>
              </a:rPr>
              <a:t>فهي تحدد المتغيرات المستقلة والمتغيرات المعتمدة التي ستتم دراستها وتحليلها في إطار البحث</a:t>
            </a:r>
            <a:r>
              <a:rPr lang="ru-RU" dirty="0">
                <a:cs typeface="Alexandria" pitchFamily="2" charset="-78"/>
              </a:rPr>
              <a:t>.</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dirty="0">
                <a:latin typeface="Alexandria" pitchFamily="2" charset="-78"/>
                <a:cs typeface="Alexandria" pitchFamily="2" charset="-78"/>
              </a:rPr>
              <a:t>اختبار الفرضية</a:t>
            </a:r>
            <a:r>
              <a:rPr lang="ru-RU" dirty="0">
                <a:cs typeface="Alexandria" pitchFamily="2" charset="-78"/>
              </a:rPr>
              <a:t>: </a:t>
            </a:r>
            <a:r>
              <a:rPr lang="ar-SA" dirty="0">
                <a:latin typeface="Alexandria" pitchFamily="2" charset="-78"/>
                <a:cs typeface="Alexandria" pitchFamily="2" charset="-78"/>
              </a:rPr>
              <a:t>توفر الفرضية إطارًا لاختبار المفاهيم والتوقعات في البحث العلمي</a:t>
            </a:r>
            <a:r>
              <a:rPr lang="ru-RU" dirty="0">
                <a:cs typeface="Alexandria" pitchFamily="2" charset="-78"/>
              </a:rPr>
              <a:t> </a:t>
            </a:r>
            <a:r>
              <a:rPr lang="ar-SA" dirty="0">
                <a:latin typeface="Alexandria" pitchFamily="2" charset="-78"/>
                <a:cs typeface="Alexandria" pitchFamily="2" charset="-78"/>
              </a:rPr>
              <a:t>من خلال جمع البيانات وتحليلها، يمكن للباحثين التحقق من صحة أو عدم صحة الفرضية وقبولها أو رفضها</a:t>
            </a:r>
            <a:r>
              <a:rPr lang="ru-RU" dirty="0">
                <a:cs typeface="Alexandria" pitchFamily="2" charset="-78"/>
              </a:rPr>
              <a:t>.</a:t>
            </a:r>
            <a:r>
              <a:rPr lang="ar-JO" dirty="0">
                <a:latin typeface="Alexandria" pitchFamily="2" charset="-78"/>
                <a:cs typeface="Alexandria" pitchFamily="2" charset="-78"/>
              </a:rPr>
              <a:t> </a:t>
            </a:r>
            <a:r>
              <a:rPr lang="ar-SA" dirty="0">
                <a:latin typeface="Alexandria" pitchFamily="2" charset="-78"/>
                <a:cs typeface="Alexandria" pitchFamily="2" charset="-78"/>
              </a:rPr>
              <a:t>تعتبر فرضيات البحث العلمي وسيلة لاختبار النظريات والفرضيات السابقة وتحديد مدى صحتها أو عدم صحتها من خلال بيانات ونتائج جديدة من البحث العلمي</a:t>
            </a:r>
            <a:r>
              <a:rPr lang="ru-RU" dirty="0">
                <a:cs typeface="Alexandria" pitchFamily="2" charset="-78"/>
              </a:rPr>
              <a:t>.</a:t>
            </a:r>
            <a:endParaRPr lang="ar-JO" dirty="0">
              <a:latin typeface="Alexandria" pitchFamily="2" charset="-78"/>
              <a:cs typeface="Alexandria" pitchFamily="2" charset="-78"/>
            </a:endParaRPr>
          </a:p>
          <a:p>
            <a:pPr lvl="0"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1A29B6CD-B8E4-4823-AF78-C46E95EE21BE}"/>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5622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177;p7">
            <a:extLst>
              <a:ext uri="{FF2B5EF4-FFF2-40B4-BE49-F238E27FC236}">
                <a16:creationId xmlns:a16="http://schemas.microsoft.com/office/drawing/2014/main" id="{F2596ABC-74F5-1468-0C00-8702A26C5B36}"/>
              </a:ext>
            </a:extLst>
          </p:cNvPr>
          <p:cNvSpPr/>
          <p:nvPr/>
        </p:nvSpPr>
        <p:spPr>
          <a:xfrm>
            <a:off x="456892" y="1542473"/>
            <a:ext cx="4128422" cy="47511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Google Shape;178;p7">
            <a:extLst>
              <a:ext uri="{FF2B5EF4-FFF2-40B4-BE49-F238E27FC236}">
                <a16:creationId xmlns:a16="http://schemas.microsoft.com/office/drawing/2014/main" id="{B168B5F4-A785-113D-724A-08F68E5214B9}"/>
              </a:ext>
            </a:extLst>
          </p:cNvPr>
          <p:cNvSpPr/>
          <p:nvPr/>
        </p:nvSpPr>
        <p:spPr>
          <a:xfrm>
            <a:off x="901052" y="1764146"/>
            <a:ext cx="11189347" cy="42503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TextBox 10">
            <a:extLst>
              <a:ext uri="{FF2B5EF4-FFF2-40B4-BE49-F238E27FC236}">
                <a16:creationId xmlns:a16="http://schemas.microsoft.com/office/drawing/2014/main" id="{07C9EDC2-C054-2DBC-88F4-7CF204D953A0}"/>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الفرضية</a:t>
            </a:r>
            <a:endParaRPr lang="en-US" sz="2000" dirty="0">
              <a:solidFill>
                <a:srgbClr val="00AEEF"/>
              </a:solidFill>
            </a:endParaRPr>
          </a:p>
        </p:txBody>
      </p:sp>
      <p:sp>
        <p:nvSpPr>
          <p:cNvPr id="2" name="مربع نص 1"/>
          <p:cNvSpPr txBox="1"/>
          <p:nvPr/>
        </p:nvSpPr>
        <p:spPr>
          <a:xfrm>
            <a:off x="1078597" y="2035652"/>
            <a:ext cx="10834255" cy="4200509"/>
          </a:xfrm>
          <a:prstGeom prst="rect">
            <a:avLst/>
          </a:prstGeom>
          <a:noFill/>
        </p:spPr>
        <p:txBody>
          <a:bodyPr wrap="square" rtlCol="1">
            <a:spAutoFit/>
          </a:bodyPr>
          <a:lstStyle/>
          <a:p>
            <a:pPr algn="r" rtl="1">
              <a:lnSpc>
                <a:spcPct val="150000"/>
              </a:lnSpc>
            </a:pPr>
            <a:br>
              <a:rPr lang="ru-RU" dirty="0">
                <a:cs typeface="Alexandria" pitchFamily="2" charset="-78"/>
              </a:rPr>
            </a:br>
            <a:r>
              <a:rPr lang="ar-SA" dirty="0">
                <a:latin typeface="Alexandria" pitchFamily="2" charset="-78"/>
                <a:cs typeface="Alexandria" pitchFamily="2" charset="-78"/>
              </a:rPr>
              <a:t>تلعب الفرضية دورًا حاسمًا في عملية البحث العلمي، وذلك للأسباب التالية</a:t>
            </a:r>
            <a:r>
              <a:rPr lang="ru-RU" dirty="0">
                <a:cs typeface="Alexandria" pitchFamily="2" charset="-78"/>
              </a:rPr>
              <a:t>:</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dirty="0">
                <a:latin typeface="Alexandria" pitchFamily="2" charset="-78"/>
                <a:cs typeface="Alexandria" pitchFamily="2" charset="-78"/>
              </a:rPr>
              <a:t>التوجيه النظري</a:t>
            </a:r>
            <a:r>
              <a:rPr lang="ru-RU" dirty="0">
                <a:cs typeface="Alexandria" pitchFamily="2" charset="-78"/>
              </a:rPr>
              <a:t>: </a:t>
            </a:r>
            <a:r>
              <a:rPr lang="ar-SA" dirty="0">
                <a:latin typeface="Alexandria" pitchFamily="2" charset="-78"/>
                <a:cs typeface="Alexandria" pitchFamily="2" charset="-78"/>
              </a:rPr>
              <a:t>توفر الفرضية توجيهًا نظريًا لعملية البحث</a:t>
            </a:r>
            <a:r>
              <a:rPr lang="ru-RU" dirty="0">
                <a:cs typeface="Alexandria" pitchFamily="2" charset="-78"/>
              </a:rPr>
              <a:t>. </a:t>
            </a:r>
            <a:r>
              <a:rPr lang="ar-SA" dirty="0">
                <a:latin typeface="Alexandria" pitchFamily="2" charset="-78"/>
                <a:cs typeface="Alexandria" pitchFamily="2" charset="-78"/>
              </a:rPr>
              <a:t>فهي ترتبط بنظريات ومفاهيم سابقة وتوضح العلاقات المحتملة بين المتغيرات</a:t>
            </a:r>
            <a:r>
              <a:rPr lang="ru-RU" dirty="0">
                <a:cs typeface="Alexandria" pitchFamily="2" charset="-78"/>
              </a:rPr>
              <a:t>.</a:t>
            </a:r>
            <a:r>
              <a:rPr lang="ar-JO" dirty="0">
                <a:latin typeface="Alexandria" pitchFamily="2" charset="-78"/>
                <a:cs typeface="Alexandria" pitchFamily="2" charset="-78"/>
              </a:rPr>
              <a:t> بمعنى أخر </a:t>
            </a:r>
            <a:r>
              <a:rPr lang="ar-SA" dirty="0">
                <a:latin typeface="Alexandria" pitchFamily="2" charset="-78"/>
                <a:cs typeface="Alexandria" pitchFamily="2" charset="-78"/>
              </a:rPr>
              <a:t>توضح الفرضيات المتغيرات التي سيتم دراستها في البحث وتحليلها بشكل منهجي ودقيق، مما يساعد في تحقيق تحليلات دقيقة ونتائج موضوعية</a:t>
            </a:r>
            <a:r>
              <a:rPr lang="ru-RU" dirty="0">
                <a:cs typeface="Alexandria" pitchFamily="2" charset="-78"/>
              </a:rPr>
              <a:t>.</a:t>
            </a:r>
            <a:endParaRPr lang="ar-JO"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v"/>
            </a:pPr>
            <a:r>
              <a:rPr lang="ar-SA" dirty="0">
                <a:latin typeface="Alexandria" pitchFamily="2" charset="-78"/>
                <a:cs typeface="Alexandria" pitchFamily="2" charset="-78"/>
              </a:rPr>
              <a:t>إضافة المعرفة الجديدة</a:t>
            </a:r>
            <a:r>
              <a:rPr lang="ru-RU" dirty="0">
                <a:cs typeface="Alexandria" pitchFamily="2" charset="-78"/>
              </a:rPr>
              <a:t>: </a:t>
            </a:r>
            <a:r>
              <a:rPr lang="ar-SA" dirty="0">
                <a:latin typeface="Alexandria" pitchFamily="2" charset="-78"/>
                <a:cs typeface="Alexandria" pitchFamily="2" charset="-78"/>
              </a:rPr>
              <a:t>تساهم الفرضية في إثراء المعرفة العلمية الموجودة، حيث يمكن أن تؤدي النتائج الحصول عليها إلى توسيع نطاق المفاهيم المعروفة وفهم أفضل للظواهر العلمية</a:t>
            </a:r>
            <a:r>
              <a:rPr lang="ru-RU" dirty="0">
                <a:cs typeface="Alexandria" pitchFamily="2" charset="-78"/>
              </a:rPr>
              <a:t>.</a:t>
            </a:r>
            <a:endParaRPr lang="ar-JO" dirty="0">
              <a:latin typeface="Alexandria" pitchFamily="2" charset="-78"/>
              <a:cs typeface="Alexandria" pitchFamily="2" charset="-78"/>
            </a:endParaRPr>
          </a:p>
          <a:p>
            <a:pPr lvl="0"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EBC4DFD2-1B3B-3F8C-BB31-6632BB6858AC}"/>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19414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219845F-F62A-7CE0-FC6D-D7E51043DEB2}"/>
              </a:ext>
            </a:extLst>
          </p:cNvPr>
          <p:cNvSpPr/>
          <p:nvPr/>
        </p:nvSpPr>
        <p:spPr>
          <a:xfrm>
            <a:off x="399742" y="764922"/>
            <a:ext cx="4128422" cy="586490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E355C39-4C98-2D1C-4DBA-6D581184142A}"/>
              </a:ext>
            </a:extLst>
          </p:cNvPr>
          <p:cNvSpPr/>
          <p:nvPr/>
        </p:nvSpPr>
        <p:spPr>
          <a:xfrm>
            <a:off x="571500" y="981250"/>
            <a:ext cx="11518899" cy="54322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711361" y="981251"/>
            <a:ext cx="11239175" cy="5247014"/>
          </a:xfrm>
          <a:prstGeom prst="rect">
            <a:avLst/>
          </a:prstGeom>
          <a:noFill/>
        </p:spPr>
        <p:txBody>
          <a:bodyPr wrap="square" rtlCol="1">
            <a:spAutoFit/>
          </a:bodyPr>
          <a:lstStyle/>
          <a:p>
            <a:pPr algn="r" rtl="1">
              <a:lnSpc>
                <a:spcPct val="150000"/>
              </a:lnSpc>
            </a:pPr>
            <a:r>
              <a:rPr lang="ar-SA" sz="1500" dirty="0">
                <a:latin typeface="Alexandria" pitchFamily="2" charset="-78"/>
                <a:cs typeface="Alexandria" pitchFamily="2" charset="-78"/>
              </a:rPr>
              <a:t>الأهمية النظرية والتطبيقية للفروض يمكن تحديد أهمية الفروض العلمية بما يلي: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500" dirty="0">
                <a:latin typeface="Alexandria" pitchFamily="2" charset="-78"/>
                <a:cs typeface="Alexandria" pitchFamily="2" charset="-78"/>
              </a:rPr>
              <a:t> تمكين الباحث من تحديد المشكلات الرئيسة والفرعية لبحثه. فمن خلال الفروض يستطيع المواصلة في البحث بذات العمق في التحليل من أول البحث حتى النهاية بعيداً عن العفوية أو السطحية أو ما في حكمها.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500" dirty="0">
                <a:latin typeface="Alexandria" pitchFamily="2" charset="-78"/>
                <a:cs typeface="Alexandria" pitchFamily="2" charset="-78"/>
              </a:rPr>
              <a:t>تجنب الباحث الهدر في الوقت والجهد المتمثل في جمع معلومات كثيرة لا علاقة لها بفروض البحث فالفروض العلمية تحدد العلاقة بين موضوع المشكلة وارتباطاتها المختلفة. وبذلك تلزم الباحث في السير بخطوط رئيسة متوازية توصله إلى أهداف صحيحة في التحليل والنتائج.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500" dirty="0">
                <a:latin typeface="Alexandria" pitchFamily="2" charset="-78"/>
                <a:cs typeface="Alexandria" pitchFamily="2" charset="-78"/>
              </a:rPr>
              <a:t>تمكين الباحث من انتخاب الوسائل والأساليب البحثية الملائمة. فالفروض العلمية الرصينة تهدي الباحث الى السبيل والأساليب الخاصة بمعالجتها كمياً أو وصفياً آلياً أو يدوياً طبقاً لطبيعة المشكلة المدروسة.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500" dirty="0">
                <a:latin typeface="Alexandria" pitchFamily="2" charset="-78"/>
                <a:cs typeface="Alexandria" pitchFamily="2" charset="-78"/>
              </a:rPr>
              <a:t>تعين في الكشف عن التفسيرات المحتملة للظاهرة المدروسة فالفروض إجابات محتملة أو حلولاً محتملة والعلم كونه حقيقة واقعة فالمواءمة بين الواقع والاحتمالات أمر مطلوب من قبل الباحث حتى يتمكن من تفسير الأسباب الكامنة من وراء الظاهرة قيد البحث.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500" dirty="0">
                <a:latin typeface="Alexandria" pitchFamily="2" charset="-78"/>
                <a:cs typeface="Alexandria" pitchFamily="2" charset="-78"/>
              </a:rPr>
              <a:t>تساعد الباحث على ترتيب وتكييف بياناته ومعطياته طبقاً للفروض العلمية المطروحة بما يسهل عليه مهام التحليل لتفسير الظاهرة المدروسة. </a:t>
            </a:r>
            <a:endParaRPr lang="en-US" sz="15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500" dirty="0">
                <a:latin typeface="Alexandria" pitchFamily="2" charset="-78"/>
                <a:cs typeface="Alexandria" pitchFamily="2" charset="-78"/>
              </a:rPr>
              <a:t> تعاون الباحث في الاهتداء الى مشكلات بحث جديدة. فالفروض ليست غاية بل هي وسيلة تفسيرية ليست إلا ، فقد تكون لتلك الفروض صلات مباشرة أو غير مباشرة مع مشكلات أخرى قائمة تدفع بالباحث الى معالجتها ببحوث أخرى لاحقاً.</a:t>
            </a:r>
            <a:endParaRPr lang="en-US" sz="15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1EF6650-1600-3A37-49F7-3DC2BAA03458}"/>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625020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0F63EE9-2E7D-B022-B7BF-D45EDB500606}"/>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F4F4AC46-928A-58EA-C6D2-190B53E1210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4728A0BA-91BE-B0F6-F1C3-40594F3B3D49}"/>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الفروض </a:t>
            </a:r>
          </a:p>
        </p:txBody>
      </p:sp>
      <p:sp>
        <p:nvSpPr>
          <p:cNvPr id="2" name="مربع نص 1"/>
          <p:cNvSpPr txBox="1"/>
          <p:nvPr/>
        </p:nvSpPr>
        <p:spPr>
          <a:xfrm>
            <a:off x="996752" y="1738261"/>
            <a:ext cx="10997945" cy="4200509"/>
          </a:xfrm>
          <a:prstGeom prst="rect">
            <a:avLst/>
          </a:prstGeom>
          <a:noFill/>
        </p:spPr>
        <p:txBody>
          <a:bodyPr wrap="square" rtlCol="1">
            <a:spAutoFit/>
          </a:bodyPr>
          <a:lstStyle/>
          <a:p>
            <a:pPr algn="r" rtl="1">
              <a:lnSpc>
                <a:spcPct val="150000"/>
              </a:lnSpc>
            </a:pPr>
            <a:r>
              <a:rPr lang="ar-DZ" b="1" dirty="0">
                <a:latin typeface="Alexandria" pitchFamily="2" charset="-78"/>
                <a:cs typeface="Alexandria" pitchFamily="2" charset="-78"/>
              </a:rPr>
              <a:t>أهمية الفروض في تكوين التنظيم الكلي للبحث </a:t>
            </a:r>
            <a:r>
              <a:rPr lang="ar-DZ" dirty="0">
                <a:latin typeface="Alexandria" pitchFamily="2" charset="-78"/>
                <a:cs typeface="Alexandria" pitchFamily="2" charset="-78"/>
              </a:rPr>
              <a:t>:</a:t>
            </a:r>
            <a:endParaRPr lang="en-US" dirty="0">
              <a:latin typeface="Alexandria" pitchFamily="2" charset="-78"/>
              <a:cs typeface="Alexandria" pitchFamily="2" charset="-78"/>
            </a:endParaRPr>
          </a:p>
          <a:p>
            <a:pPr algn="r" rtl="1">
              <a:lnSpc>
                <a:spcPct val="150000"/>
              </a:lnSpc>
            </a:pPr>
            <a:r>
              <a:rPr lang="ar-DZ" dirty="0">
                <a:latin typeface="Alexandria" pitchFamily="2" charset="-78"/>
                <a:cs typeface="Alexandria" pitchFamily="2" charset="-78"/>
              </a:rPr>
              <a:t> تحدد الفروض مسار عملية البحث من خلال توجيه الباحث الى الطبيعة ونوعية البيانات والمعلومات اللازمة لمعالجة الفرض بما يتلاءم مع أصول وأساليب البحث العلمي، حيث تقوم ب:</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DZ" dirty="0">
                <a:latin typeface="Alexandria" pitchFamily="2" charset="-78"/>
                <a:cs typeface="Alexandria" pitchFamily="2" charset="-78"/>
              </a:rPr>
              <a:t>تحديد مناهج وأساليب البحث اللازم للدراسة ولاختبار الفرضيات.</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DZ" dirty="0">
                <a:latin typeface="Alexandria" pitchFamily="2" charset="-78"/>
                <a:cs typeface="Alexandria" pitchFamily="2" charset="-78"/>
              </a:rPr>
              <a:t>تزيد من قدرة الباحث على فهم المشكلة المدروسة من خلال تحديد العلاقات بين متغيرات المشكلة.</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DZ" dirty="0">
                <a:latin typeface="Alexandria" pitchFamily="2" charset="-78"/>
                <a:cs typeface="Alexandria" pitchFamily="2" charset="-78"/>
              </a:rPr>
              <a:t>تطوير البحث العلمي من خلال الكشف عن مكامن جديدة من الأفكار والفرضيات يمكن دراستها وبالتالي زيادة المعرفة والعلم.</a:t>
            </a:r>
            <a:endParaRPr lang="en-US" dirty="0">
              <a:latin typeface="Alexandria" pitchFamily="2" charset="-78"/>
              <a:cs typeface="Alexandria" pitchFamily="2" charset="-78"/>
            </a:endParaRPr>
          </a:p>
          <a:p>
            <a:pPr algn="r" rtl="1">
              <a:lnSpc>
                <a:spcPct val="150000"/>
              </a:lnSpc>
            </a:pPr>
            <a:r>
              <a:rPr lang="ar-DZ" dirty="0">
                <a:latin typeface="Alexandria" pitchFamily="2" charset="-78"/>
                <a:cs typeface="Alexandria" pitchFamily="2" charset="-78"/>
              </a:rPr>
              <a:t> </a:t>
            </a:r>
            <a:r>
              <a:rPr lang="ar-DZ" b="1" dirty="0">
                <a:latin typeface="Alexandria" pitchFamily="2" charset="-78"/>
                <a:cs typeface="Alexandria" pitchFamily="2" charset="-78"/>
              </a:rPr>
              <a:t>أهمية الفروض في تحديد عينة الدراسة </a:t>
            </a:r>
            <a:r>
              <a:rPr lang="ar-DZ" dirty="0">
                <a:latin typeface="Alexandria" pitchFamily="2" charset="-78"/>
                <a:cs typeface="Alexandria" pitchFamily="2" charset="-78"/>
              </a:rPr>
              <a:t>: </a:t>
            </a:r>
            <a:endParaRPr lang="en-US" dirty="0">
              <a:latin typeface="Alexandria" pitchFamily="2" charset="-78"/>
              <a:cs typeface="Alexandria" pitchFamily="2" charset="-78"/>
            </a:endParaRPr>
          </a:p>
          <a:p>
            <a:pPr algn="r" rtl="1">
              <a:lnSpc>
                <a:spcPct val="150000"/>
              </a:lnSpc>
            </a:pPr>
            <a:r>
              <a:rPr lang="ar-DZ" dirty="0">
                <a:latin typeface="Alexandria" pitchFamily="2" charset="-78"/>
                <a:cs typeface="Alexandria" pitchFamily="2" charset="-78"/>
              </a:rPr>
              <a:t> للفروض دور بارز في تحديد عينة الدراسة، من خلال التحديد الاجرائي للمفاهيم المكونة لمتغيرات الفرضية، فأبعادها ومؤشراتها وفقا لما يتصوره الباحث هي التي تحدد المجال الاجتماعي للبحث.</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65FBAAAF-B9EF-D992-D26A-29B0BBDB7CF9}"/>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125629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0778F8D-8B2F-763F-4AAB-B419CF2304E0}"/>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0B34472-EDAC-D376-62E6-21EED30CC029}"/>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73DD787-F397-5197-06F5-F6AFB73D42AD}"/>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خصائص الفرض العلمي</a:t>
            </a:r>
          </a:p>
        </p:txBody>
      </p:sp>
      <p:sp>
        <p:nvSpPr>
          <p:cNvPr id="2" name="مربع نص 1"/>
          <p:cNvSpPr txBox="1"/>
          <p:nvPr/>
        </p:nvSpPr>
        <p:spPr>
          <a:xfrm>
            <a:off x="1138634" y="1951993"/>
            <a:ext cx="10714181" cy="2954014"/>
          </a:xfrm>
          <a:prstGeom prst="rect">
            <a:avLst/>
          </a:prstGeom>
          <a:noFill/>
        </p:spPr>
        <p:txBody>
          <a:bodyPr wrap="square" rtlCol="1">
            <a:spAutoFit/>
          </a:bodyPr>
          <a:lstStyle/>
          <a:p>
            <a:pPr algn="ctr" rtl="1">
              <a:lnSpc>
                <a:spcPct val="150000"/>
              </a:lnSpc>
            </a:pPr>
            <a:endParaRPr lang="en-US" b="1" dirty="0">
              <a:latin typeface="Alexandria" pitchFamily="2" charset="-78"/>
              <a:cs typeface="Alexandria" pitchFamily="2" charset="-78"/>
            </a:endParaRPr>
          </a:p>
          <a:p>
            <a:pPr marL="457200" lvl="0" indent="-457200" algn="just" rtl="1">
              <a:lnSpc>
                <a:spcPct val="150000"/>
              </a:lnSpc>
              <a:buFont typeface="Wingdings" panose="05000000000000000000" pitchFamily="2" charset="2"/>
              <a:buChar char="ü"/>
            </a:pPr>
            <a:r>
              <a:rPr lang="ar-SA" dirty="0">
                <a:latin typeface="Alexandria" pitchFamily="2" charset="-78"/>
                <a:cs typeface="Alexandria" pitchFamily="2" charset="-78"/>
              </a:rPr>
              <a:t>العلاقة العضوية بين الفرض أو الفروض ومشكلة البحث يشترط في الفرض العلمي أن يمثل إجابة محتملة وملائمة للمشكلة المحددة. فالفرض يجب أن يمثل محور المشكلة المختارة سواء أكان فرضاً واحداً أو متعدد الفروض، ومن المناسب تجنب الفروض المعقدة التي قد تثير علاقات متشابكة ومتداخلة تثير الصعوبات خلال سير البحث. </a:t>
            </a:r>
            <a:endParaRPr lang="en-US" dirty="0">
              <a:latin typeface="Alexandria" pitchFamily="2" charset="-78"/>
              <a:cs typeface="Alexandria" pitchFamily="2" charset="-78"/>
            </a:endParaRPr>
          </a:p>
          <a:p>
            <a:pPr marL="457200" lvl="0" indent="-457200" algn="just" rtl="1">
              <a:lnSpc>
                <a:spcPct val="150000"/>
              </a:lnSpc>
              <a:buFont typeface="Wingdings" panose="05000000000000000000" pitchFamily="2" charset="2"/>
              <a:buChar char="ü"/>
            </a:pPr>
            <a:r>
              <a:rPr lang="ar-SA" dirty="0">
                <a:latin typeface="Alexandria" pitchFamily="2" charset="-78"/>
                <a:cs typeface="Alexandria" pitchFamily="2" charset="-78"/>
              </a:rPr>
              <a:t>بساطة الفرض العلمي تتسم الفروض الجيدة بأنها أكثر الفروض بساطة ووضوحاً وبقدر تلك البساطة تتضح النتائج وتكون دقيقة وتسهل إجراءات البحث. </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0063BE19-F626-12A6-6098-7D4236DC75E8}"/>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468537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ADAF9D5-4B60-0BD8-88F0-99406877852C}"/>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79C5C6F-17EE-9BC3-EC74-39B2742B2B9F}"/>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CDF4594-4EAB-3865-427E-2A3D98476EB4}"/>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خصائص الفرض العلمي</a:t>
            </a:r>
          </a:p>
        </p:txBody>
      </p:sp>
      <p:sp>
        <p:nvSpPr>
          <p:cNvPr id="2" name="مربع نص 1"/>
          <p:cNvSpPr txBox="1"/>
          <p:nvPr/>
        </p:nvSpPr>
        <p:spPr>
          <a:xfrm>
            <a:off x="1069361" y="1946010"/>
            <a:ext cx="10852727" cy="3785011"/>
          </a:xfrm>
          <a:prstGeom prst="rect">
            <a:avLst/>
          </a:prstGeom>
          <a:noFill/>
        </p:spPr>
        <p:txBody>
          <a:bodyPr wrap="square" rtlCol="1">
            <a:spAutoFit/>
          </a:bodyPr>
          <a:lstStyle/>
          <a:p>
            <a:pPr marL="457200" lvl="0" indent="-457200" algn="r" rtl="1">
              <a:lnSpc>
                <a:spcPct val="150000"/>
              </a:lnSpc>
              <a:buFont typeface="Wingdings" panose="05000000000000000000" pitchFamily="2" charset="2"/>
              <a:buChar char="ü"/>
            </a:pPr>
            <a:r>
              <a:rPr lang="ar-SA" dirty="0">
                <a:latin typeface="Alexandria" pitchFamily="2" charset="-78"/>
                <a:cs typeface="Alexandria" pitchFamily="2" charset="-78"/>
              </a:rPr>
              <a:t>إمكانية التحقق من الفرض يوصف الفرض العلمي الجيد بأنه الفرض القابل للتحقق فهو يسمح بإجراء التجربة للتحقق من مدى مصداقيته. وهو بذلك يختلف عن الفروض الفلسفية التي تمثل أو تعد مسلمات يقينية في الغالب. </a:t>
            </a:r>
            <a:endParaRPr lang="en-US"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dirty="0">
                <a:latin typeface="Alexandria" pitchFamily="2" charset="-78"/>
                <a:cs typeface="Alexandria" pitchFamily="2" charset="-78"/>
              </a:rPr>
              <a:t> إمكانية الاثبات أو النفي تتطلب صياغة الفرض على نحو يسمح بإثبات بطلانه فالفروض التي توضع على نحو يجعل التجربة تؤكد صحتها دون إمكانية التحقق من صدقها لا تعد فروضاً علمية دقيقة. على أنه من المفيد أن نشير الى أن نقص القدرة في التحليل المنطقي وعدم وجود إطار نظري ملائم والكفاءة المحدودة في أساليب ومناهج البحث العلمي تتضافر جميعاً في عدم الوصول الى فروض علمية جيدة وبالتالي تشكل معوقات رئيسة أمام اعتماد مبدأ الفرض العلمي.</a:t>
            </a:r>
            <a:endParaRPr lang="en-US" dirty="0">
              <a:latin typeface="Alexandria" pitchFamily="2" charset="-78"/>
              <a:cs typeface="Alexandria" pitchFamily="2" charset="-78"/>
            </a:endParaRPr>
          </a:p>
          <a:p>
            <a:pPr marL="742950" indent="-742950" algn="r" rtl="1">
              <a:lnSpc>
                <a:spcPct val="150000"/>
              </a:lnSpc>
              <a:buFont typeface="Wingdings" panose="05000000000000000000" pitchFamily="2" charset="2"/>
              <a:buChar char="ü"/>
            </a:pP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A4C81C4D-673F-31DD-1E03-F063CF7F2EB6}"/>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82312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7C58869-E7AB-AC76-B252-145DB56EE2F9}"/>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9206C69-235D-F141-6A8F-2609DA98CDF0}"/>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D14512C-3B2E-1D79-C452-ACED3C291D2B}"/>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الفرضيات</a:t>
            </a:r>
          </a:p>
        </p:txBody>
      </p:sp>
      <p:sp>
        <p:nvSpPr>
          <p:cNvPr id="2" name="مربع نص 1"/>
          <p:cNvSpPr txBox="1"/>
          <p:nvPr/>
        </p:nvSpPr>
        <p:spPr>
          <a:xfrm>
            <a:off x="1027798" y="1741141"/>
            <a:ext cx="10935854" cy="4851969"/>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سبق أن حددنا أن الفروض إجابات محتملة أو تخمينات محسوبة فهي ليست مجرد مصادفة محصلة قدرات ذاتية للباحث في الذكاء والخبرة والتراكم المعرفي فبقدر الخبرة التراكمية للمعرفة لدى الباحث يستطيع أن يحدد فروضاً جيدة والعكس صحيح. فضلاً عن مرونة الباحث وعدم جموده وقدرته على التمييز أثناء عملية اختبار الفروض المطروحة. وعليه يمكن أن نحدد المصادر التالية للفروض العلمية: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v"/>
            </a:pPr>
            <a:r>
              <a:rPr lang="ar-SA" sz="1600" dirty="0">
                <a:latin typeface="Alexandria" pitchFamily="2" charset="-78"/>
                <a:cs typeface="Alexandria" pitchFamily="2" charset="-78"/>
              </a:rPr>
              <a:t>الخبرة التراكمية المعرفية: العلم معرفة منسقة مصنفة تفصح عن تفاعل الظواهر المحيطة بالإنسان سبيلها الى ذلك مسألتان الملاحظة</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وتكرار الملاحظة والتنبؤ</a:t>
            </a:r>
            <a:r>
              <a:rPr lang="ar-JO" sz="1600" dirty="0">
                <a:latin typeface="Alexandria" pitchFamily="2" charset="-78"/>
                <a:cs typeface="Alexandria" pitchFamily="2" charset="-78"/>
              </a:rPr>
              <a:t>،</a:t>
            </a:r>
            <a:r>
              <a:rPr lang="ar-SA" sz="1600" dirty="0">
                <a:latin typeface="Alexandria" pitchFamily="2" charset="-78"/>
                <a:cs typeface="Alexandria" pitchFamily="2" charset="-78"/>
              </a:rPr>
              <a:t> والتنبؤ بالضبط. أما المعرفة فإحاطة الشيء بالعلم فهي أوسع من العلم لكن دونه دقة. ويبنى التراث المعرفي من خلال الاطلاع الواسع لتلك الدراسة المزمع القيام بها فمن خلال الاطلاع الواسع لتلك البحوث يستطيع الباحث أن يستنبط فروضاً علمية لمشكلات يحددها بنفسه لدراستها. ولا نقصد بالاطلاع الواسع فقط على الدراسات المماثلة بهيئة بحوث بل ربما بهيئة قصص أو روايات أو أحداث أو كتب أو قراءات ثقافية أيضاً. طالما أن هذه الفقرات كافة تسهم في تكوين البناء الحضاري للإنسانية كون الحضارة : فائض تراكمي لنتائج العقل البشري في الخلق والابداع والسلوك.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E81C9934-A4D4-3E9B-828E-5917C20AC6CE}"/>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59655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3DD5C6F-A925-AAFA-DE67-0EC78E350651}"/>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563D323-3F67-5F60-1AF6-B6C0A22A6CDC}"/>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EA579705-BB07-7C4B-29E1-F7A4EA7B57EF}"/>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الفروض</a:t>
            </a:r>
          </a:p>
        </p:txBody>
      </p:sp>
      <p:sp>
        <p:nvSpPr>
          <p:cNvPr id="2" name="مربع نص 1"/>
          <p:cNvSpPr txBox="1"/>
          <p:nvPr/>
        </p:nvSpPr>
        <p:spPr>
          <a:xfrm>
            <a:off x="1055507" y="2229477"/>
            <a:ext cx="10880436" cy="3785011"/>
          </a:xfrm>
          <a:prstGeom prst="rect">
            <a:avLst/>
          </a:prstGeom>
          <a:noFill/>
        </p:spPr>
        <p:txBody>
          <a:bodyPr wrap="square" rtlCol="1">
            <a:spAutoFit/>
          </a:bodyPr>
          <a:lstStyle/>
          <a:p>
            <a:pPr algn="ctr" rtl="1">
              <a:lnSpc>
                <a:spcPct val="150000"/>
              </a:lnSpc>
            </a:pPr>
            <a:r>
              <a:rPr lang="ar-SA" dirty="0">
                <a:latin typeface="Alexandria" pitchFamily="2" charset="-78"/>
                <a:cs typeface="Alexandria" pitchFamily="2" charset="-78"/>
              </a:rPr>
              <a:t>التصور الذهني أو الحدس أو التخمين وهذا يعني لكي يصل الباحث الى فروض علمية هادفة لابد أن يمتلك القدرة على التصور وإيجاد العلاقات وتحليلها بين الظواهر المختلفة. أي لابد من قدرات على الابتكار ورؤية الاشياء بمنظرها الكلي حتى يستطيع الوصول الى تحليلات رصينة وأصيلة بالتالي بعيداً عن المحاكاة التقليدية وأنماطها وتجعله قادراً على اكتشاف الحقائق من خلال أنماط تفسيرية جديدة ومقبولة سواء أكان ذلك بطريقة الاستنباط أم القياس. فمن خلال الحالة الأولى يكشف مدى التطابق أو الانحراف للظاهرة المدروسة مع المسلمات القائمة. أما القياس فالباحث يتمكن من طرح فروض ومتابعة فحصها من خلال دراسات سابقة لمشكلات مشابهة. فهو يقبل أو يرفض أو يطور حسب الحالة الجديدة.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81DBFBFA-7E84-9847-358E-2CF685121E17}"/>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172481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9F7200B-B89E-93CB-C4A9-78B55589D4DD}"/>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E57302F-0A3E-F662-1F65-715A9A5F6D1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184BB6E-EA75-C34A-7D9D-E77D737929C2}"/>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الفروض</a:t>
            </a:r>
          </a:p>
        </p:txBody>
      </p:sp>
      <p:sp>
        <p:nvSpPr>
          <p:cNvPr id="2" name="مربع نص 1"/>
          <p:cNvSpPr txBox="1"/>
          <p:nvPr/>
        </p:nvSpPr>
        <p:spPr>
          <a:xfrm>
            <a:off x="1073979" y="2153760"/>
            <a:ext cx="10843491" cy="3369512"/>
          </a:xfrm>
          <a:prstGeom prst="rect">
            <a:avLst/>
          </a:prstGeom>
          <a:noFill/>
        </p:spPr>
        <p:txBody>
          <a:bodyPr wrap="square" rtlCol="1">
            <a:spAutoFit/>
          </a:bodyPr>
          <a:lstStyle/>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الحلقات النقاشية أو الحوار العلمي تكشف المناقشات المستمرة مع المعنيين في البحث والمشكلة آفاقاً جديدة يمكن أن تثمر عن ظهور فروض علمية قابلة للتحقيق. وعلى الباحث أن يعمد أسلوب التشاور المستمر مع الزملاء أو المعنيين الميدانيين في موضوع المشكلة المراد معالجتها. </a:t>
            </a:r>
            <a:endParaRPr lang="ar-JO"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فلربما تطرح له فروضاً يمكن الاهتداء لها من البحث. من هنا تتجسد أهمية </a:t>
            </a:r>
            <a:r>
              <a:rPr lang="ar-SA" dirty="0" err="1">
                <a:latin typeface="Alexandria" pitchFamily="2" charset="-78"/>
                <a:cs typeface="Alexandria" pitchFamily="2" charset="-78"/>
              </a:rPr>
              <a:t>السمنارات</a:t>
            </a:r>
            <a:r>
              <a:rPr lang="ar-SA" dirty="0">
                <a:latin typeface="Alexandria" pitchFamily="2" charset="-78"/>
                <a:cs typeface="Alexandria" pitchFamily="2" charset="-78"/>
              </a:rPr>
              <a:t> (الحلقات) العلمية للمشكلات البحثية الجديدة قبل الشروع بدراستها لتحديد مساراتها لاحقاً بما تكشف عنه في فروض علمية مهمة.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76507922-BB75-3BC2-36C7-6E0E1FB36F4A}"/>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216617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37C314A-F795-33F6-05B0-BAC5B9325854}"/>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50E9128-66ED-B4E1-CCB5-16EC1EF8027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C3952BF-779D-4C0A-C518-5D749F3E872B}"/>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مصادر اشتقاق الفرض</a:t>
            </a:r>
          </a:p>
        </p:txBody>
      </p:sp>
      <p:sp>
        <p:nvSpPr>
          <p:cNvPr id="2" name="مربع نص 1"/>
          <p:cNvSpPr txBox="1"/>
          <p:nvPr/>
        </p:nvSpPr>
        <p:spPr>
          <a:xfrm>
            <a:off x="1134016" y="2153760"/>
            <a:ext cx="10723418" cy="3369512"/>
          </a:xfrm>
          <a:prstGeom prst="rect">
            <a:avLst/>
          </a:prstGeom>
          <a:noFill/>
        </p:spPr>
        <p:txBody>
          <a:bodyPr wrap="square" rtlCol="1">
            <a:spAutoFit/>
          </a:bodyPr>
          <a:lstStyle/>
          <a:p>
            <a:pPr algn="ctr" rtl="1">
              <a:lnSpc>
                <a:spcPct val="150000"/>
              </a:lnSpc>
            </a:pPr>
            <a:endParaRPr lang="en-US"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a:t>
            </a:r>
            <a:r>
              <a:rPr lang="ar-DZ" dirty="0">
                <a:latin typeface="Alexandria" pitchFamily="2" charset="-78"/>
                <a:cs typeface="Alexandria" pitchFamily="2" charset="-78"/>
              </a:rPr>
              <a:t>    هناك مصادر عدة لصياغة الفروض أهمها مجال التخصص الموضوعي للباحث وإحاطته بمختلف النظريات المعروفة في مجال دراسته، وقد تكون العلوم الأخرى مساعدة له على وضع الفروض أو قد يستمد الباحث فرضه من ثقافة المجتمع الذي حوله وممارسة الأفراد العملية وثقافتهم، </a:t>
            </a:r>
            <a:r>
              <a:rPr lang="ar-SA" dirty="0">
                <a:latin typeface="Alexandria" pitchFamily="2" charset="-78"/>
                <a:cs typeface="Alexandria" pitchFamily="2" charset="-78"/>
              </a:rPr>
              <a:t>لكي يستطيع الباحث صياغة فرضيته أو فرضيات بحثه لابد له من الاعتماد على مصادر عديدة أهمها  خبرة الباحث العلمية والعملية ومدى قدرته على تحليل الروابط بين الأفكار وتصنيفها من إيجاد أنماط تفسيرية معقولة إلى مشكلة الدراسة.</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75AA64FB-7D48-4038-4C51-6DD270FA9CF2}"/>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362287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2C5CFA6-79A8-6B4C-CAEC-7B52B9545D81}"/>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44E15AB-944B-B299-E8E8-B3EAE58BA461}"/>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572D763-5C59-1D0A-A666-6E54AC4564AB}"/>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شروط صياغة الفرضيات </a:t>
            </a:r>
          </a:p>
        </p:txBody>
      </p:sp>
      <p:sp>
        <p:nvSpPr>
          <p:cNvPr id="2" name="مربع نص 1"/>
          <p:cNvSpPr txBox="1"/>
          <p:nvPr/>
        </p:nvSpPr>
        <p:spPr>
          <a:xfrm>
            <a:off x="1039760" y="1946010"/>
            <a:ext cx="10911930" cy="3785011"/>
          </a:xfrm>
          <a:prstGeom prst="rect">
            <a:avLst/>
          </a:prstGeom>
          <a:noFill/>
        </p:spPr>
        <p:txBody>
          <a:bodyPr wrap="square" rtlCol="1">
            <a:spAutoFit/>
          </a:bodyPr>
          <a:lstStyle/>
          <a:p>
            <a:pPr algn="ctr" rtl="1">
              <a:lnSpc>
                <a:spcPct val="150000"/>
              </a:lnSpc>
            </a:pPr>
            <a:endParaRPr lang="en-US"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dirty="0">
                <a:latin typeface="Alexandria" pitchFamily="2" charset="-78"/>
                <a:cs typeface="Alexandria" pitchFamily="2" charset="-78"/>
              </a:rPr>
              <a:t>الواقعية والعلمية والدقة والوضوح في الصياغة اللفظية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dirty="0">
                <a:latin typeface="Alexandria" pitchFamily="2" charset="-78"/>
                <a:cs typeface="Alexandria" pitchFamily="2" charset="-78"/>
              </a:rPr>
              <a:t>الصياغة على شكل علاقات بين متغيرات قابلة للقياس</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dirty="0">
                <a:latin typeface="Alexandria" pitchFamily="2" charset="-78"/>
                <a:cs typeface="Alexandria" pitchFamily="2" charset="-78"/>
              </a:rPr>
              <a:t> المساهمة في تحديد الإطار النظري للبحث وأساليب البحث العلمي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q"/>
            </a:pPr>
            <a:r>
              <a:rPr lang="ar-SA" dirty="0">
                <a:latin typeface="Alexandria" pitchFamily="2" charset="-78"/>
                <a:cs typeface="Alexandria" pitchFamily="2" charset="-78"/>
              </a:rPr>
              <a:t> الصياغة الاحتمالية للفرض ويمكن أن يكون على </a:t>
            </a:r>
            <a:r>
              <a:rPr lang="ar-JO" dirty="0">
                <a:latin typeface="Alexandria" pitchFamily="2" charset="-78"/>
                <a:cs typeface="Alexandria" pitchFamily="2" charset="-78"/>
              </a:rPr>
              <a:t>أ</a:t>
            </a:r>
            <a:r>
              <a:rPr lang="ar-SA" dirty="0">
                <a:latin typeface="Alexandria" pitchFamily="2" charset="-78"/>
                <a:cs typeface="Alexandria" pitchFamily="2" charset="-78"/>
              </a:rPr>
              <a:t>حد الأشكال التالية: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dirty="0">
                <a:latin typeface="Alexandria" pitchFamily="2" charset="-78"/>
                <a:cs typeface="Alexandria" pitchFamily="2" charset="-78"/>
              </a:rPr>
              <a:t>الصياغة الشرطية : تعني توقف حدوث الظاهر</a:t>
            </a:r>
            <a:r>
              <a:rPr lang="ar-JO" dirty="0">
                <a:latin typeface="Alexandria" pitchFamily="2" charset="-78"/>
                <a:cs typeface="Alexandria" pitchFamily="2" charset="-78"/>
              </a:rPr>
              <a:t>ة</a:t>
            </a:r>
            <a:r>
              <a:rPr lang="ar-SA" dirty="0">
                <a:latin typeface="Alexandria" pitchFamily="2" charset="-78"/>
                <a:cs typeface="Alexandria" pitchFamily="2" charset="-78"/>
              </a:rPr>
              <a:t> على وقوع حدث أخر مثال ذلك زيادة إنتاجية العاملين يؤدي إلى زيادة أجورهم</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الصياغة الارتباطية : تعني وجود علاقة بين متغيرات الظاهر</a:t>
            </a:r>
            <a:r>
              <a:rPr lang="ar-JO" dirty="0">
                <a:latin typeface="Alexandria" pitchFamily="2" charset="-78"/>
                <a:cs typeface="Alexandria" pitchFamily="2" charset="-78"/>
              </a:rPr>
              <a:t>ة</a:t>
            </a:r>
            <a:r>
              <a:rPr lang="ar-SA" dirty="0">
                <a:latin typeface="Alexandria" pitchFamily="2" charset="-78"/>
                <a:cs typeface="Alexandria" pitchFamily="2" charset="-78"/>
              </a:rPr>
              <a:t> المدروسة بشكل طردي أو عكسي .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F7D187A3-7661-B25A-01C9-522B10EA6A2B}"/>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493423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49CEA93-912C-4A6F-351E-473477395341}"/>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387E9E6-5FC5-EBAC-4DF2-CBE48605447F}"/>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1EF59BF-20C3-09BD-5772-A5A71044E425}"/>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مكونات فرضية البحث العلمي</a:t>
            </a:r>
          </a:p>
        </p:txBody>
      </p:sp>
      <p:sp>
        <p:nvSpPr>
          <p:cNvPr id="2" name="مربع نص 1"/>
          <p:cNvSpPr txBox="1"/>
          <p:nvPr/>
        </p:nvSpPr>
        <p:spPr>
          <a:xfrm>
            <a:off x="1330134" y="2805722"/>
            <a:ext cx="10331181" cy="2123017"/>
          </a:xfrm>
          <a:prstGeom prst="rect">
            <a:avLst/>
          </a:prstGeom>
          <a:noFill/>
        </p:spPr>
        <p:txBody>
          <a:bodyPr wrap="square" rtlCol="1">
            <a:spAutoFit/>
          </a:bodyPr>
          <a:lstStyle/>
          <a:p>
            <a:pPr marL="342900" lvl="0" indent="-342900" algn="just" rtl="1">
              <a:lnSpc>
                <a:spcPct val="150000"/>
              </a:lnSpc>
              <a:buFont typeface="Wingdings" panose="05000000000000000000" pitchFamily="2" charset="2"/>
              <a:buChar char="q"/>
            </a:pPr>
            <a:r>
              <a:rPr lang="ar-IQ" dirty="0">
                <a:latin typeface="Alexandria" pitchFamily="2" charset="-78"/>
                <a:cs typeface="Alexandria" pitchFamily="2" charset="-78"/>
              </a:rPr>
              <a:t>المتغير المستقل : وهو المتغير الذي تتم دراسة سلوكه ونتائجه.</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q"/>
            </a:pPr>
            <a:r>
              <a:rPr lang="ar-IQ" dirty="0">
                <a:latin typeface="Alexandria" pitchFamily="2" charset="-78"/>
                <a:cs typeface="Alexandria" pitchFamily="2" charset="-78"/>
              </a:rPr>
              <a:t>المتغير </a:t>
            </a:r>
            <a:r>
              <a:rPr lang="ar-JO" dirty="0">
                <a:latin typeface="Alexandria" pitchFamily="2" charset="-78"/>
                <a:cs typeface="Alexandria" pitchFamily="2" charset="-78"/>
              </a:rPr>
              <a:t>التابع</a:t>
            </a:r>
            <a:r>
              <a:rPr lang="ar-IQ" dirty="0">
                <a:latin typeface="Alexandria" pitchFamily="2" charset="-78"/>
                <a:cs typeface="Alexandria" pitchFamily="2" charset="-78"/>
              </a:rPr>
              <a:t>: هو المتغير الذي تتم دراسته من اجل معرفة علاقة المتغير المستقل به.</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q"/>
            </a:pPr>
            <a:r>
              <a:rPr lang="ar-IQ" dirty="0">
                <a:latin typeface="Alexandria" pitchFamily="2" charset="-78"/>
                <a:cs typeface="Alexandria" pitchFamily="2" charset="-78"/>
              </a:rPr>
              <a:t>علاقة المتغيرات ببعضها</a:t>
            </a:r>
            <a:endParaRPr lang="en-US"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q"/>
            </a:pPr>
            <a:r>
              <a:rPr lang="ar-IQ" dirty="0">
                <a:latin typeface="Alexandria" pitchFamily="2" charset="-78"/>
                <a:cs typeface="Alexandria" pitchFamily="2" charset="-78"/>
              </a:rPr>
              <a:t>المجتمع الاحصائي : وهو العينة التي يجب اقامة الدراسة عليها.</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9D5848A0-B8D9-A318-2B2B-3826E7033526}"/>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190278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5716FA2-E630-BEA1-6CF2-B3DD0C59FB05}"/>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5E6CB51-555B-BA5D-6FC3-FFC8CE3FFBB9}"/>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C1398D2-00A7-A10E-6A85-145E4571F1EE}"/>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صياغة الفرضية البحثية</a:t>
            </a:r>
          </a:p>
        </p:txBody>
      </p:sp>
      <p:sp>
        <p:nvSpPr>
          <p:cNvPr id="2" name="مربع نص 1"/>
          <p:cNvSpPr txBox="1"/>
          <p:nvPr/>
        </p:nvSpPr>
        <p:spPr>
          <a:xfrm>
            <a:off x="901052" y="1727200"/>
            <a:ext cx="10953919" cy="3788025"/>
          </a:xfrm>
          <a:prstGeom prst="rect">
            <a:avLst/>
          </a:prstGeom>
          <a:noFill/>
        </p:spPr>
        <p:txBody>
          <a:bodyPr wrap="square" rtlCol="1">
            <a:spAutoFit/>
          </a:bodyPr>
          <a:lstStyle/>
          <a:p>
            <a:pPr algn="r" rtl="1">
              <a:lnSpc>
                <a:spcPct val="150000"/>
              </a:lnSpc>
            </a:pP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صياغة فرضية البحث تعتبر خطوة أساسية في عملية إجراء بحث علمي</a:t>
            </a:r>
            <a:r>
              <a:rPr lang="ru-RU" dirty="0">
                <a:cs typeface="Alexandria" pitchFamily="2" charset="-78"/>
              </a:rPr>
              <a:t>. </a:t>
            </a:r>
            <a:r>
              <a:rPr lang="ar-SA" dirty="0">
                <a:latin typeface="Alexandria" pitchFamily="2" charset="-78"/>
                <a:cs typeface="Alexandria" pitchFamily="2" charset="-78"/>
              </a:rPr>
              <a:t>فالفرضية هي عبارة عن تصور أو افتراض يتم إنشاؤه لاختبار صحة وصدقه من خلال جمع البيانات وتحليلها</a:t>
            </a:r>
            <a:r>
              <a:rPr lang="ru-RU" dirty="0">
                <a:cs typeface="Alexandria" pitchFamily="2" charset="-78"/>
              </a:rPr>
              <a:t>. </a:t>
            </a:r>
            <a:r>
              <a:rPr lang="ar-SA" dirty="0">
                <a:latin typeface="Alexandria" pitchFamily="2" charset="-78"/>
                <a:cs typeface="Alexandria" pitchFamily="2" charset="-78"/>
              </a:rPr>
              <a:t>تهدف صياغة فرضية البحث إلى تحديد العلاقة المفترضة بين المتغيرات المستقلة والمتغيرات التابعة في الدراسة</a:t>
            </a:r>
            <a:r>
              <a:rPr lang="ru-RU" dirty="0">
                <a:cs typeface="Alexandria" pitchFamily="2" charset="-78"/>
              </a:rPr>
              <a:t>.</a:t>
            </a:r>
            <a:endParaRPr lang="en-US"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ماذا نعني بصياغة فرضية البحث</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صياغة فرضية البحث تتطلب فهمًا دقيقًا للمشكلة المراد حلها والأهداف المحددة للدراسة</a:t>
            </a:r>
            <a:r>
              <a:rPr lang="ru-RU" dirty="0">
                <a:cs typeface="Alexandria" pitchFamily="2" charset="-78"/>
              </a:rPr>
              <a:t>. </a:t>
            </a:r>
            <a:r>
              <a:rPr lang="ar-SA" dirty="0">
                <a:latin typeface="Alexandria" pitchFamily="2" charset="-78"/>
                <a:cs typeface="Alexandria" pitchFamily="2" charset="-78"/>
              </a:rPr>
              <a:t>يجب أن تكون الفرضية مبنية على المعرفة والمعلومات السابقة في المجال الذي يتعلق به البحث</a:t>
            </a:r>
            <a:r>
              <a:rPr lang="ru-RU" dirty="0">
                <a:cs typeface="Alexandria" pitchFamily="2" charset="-78"/>
              </a:rPr>
              <a:t>. </a:t>
            </a:r>
            <a:r>
              <a:rPr lang="ar-SA" dirty="0">
                <a:latin typeface="Alexandria" pitchFamily="2" charset="-78"/>
                <a:cs typeface="Alexandria" pitchFamily="2" charset="-78"/>
              </a:rPr>
              <a:t>الفرضية يجب أن تكون محددة وقابلة للتحقق وتتطلب جمع البيانات الكافية لإثباتها أو تفنيدها</a:t>
            </a:r>
            <a:r>
              <a:rPr lang="ru-RU" dirty="0">
                <a:cs typeface="Alexandria" pitchFamily="2" charset="-78"/>
              </a:rPr>
              <a:t>. </a:t>
            </a:r>
            <a:r>
              <a:rPr lang="ar-SA" dirty="0">
                <a:latin typeface="Alexandria" pitchFamily="2" charset="-78"/>
                <a:cs typeface="Alexandria" pitchFamily="2" charset="-78"/>
              </a:rPr>
              <a:t>قد تكون الفرضية </a:t>
            </a:r>
            <a:endParaRPr lang="ar-EG" dirty="0">
              <a:latin typeface="Alexandria" pitchFamily="2" charset="-78"/>
              <a:cs typeface="Alexandria" pitchFamily="2" charset="-78"/>
            </a:endParaRPr>
          </a:p>
          <a:p>
            <a:pPr algn="r" rtl="1">
              <a:lnSpc>
                <a:spcPct val="150000"/>
              </a:lnSpc>
            </a:pPr>
            <a:r>
              <a:rPr lang="ar-JO" dirty="0">
                <a:latin typeface="Alexandria" pitchFamily="2" charset="-78"/>
                <a:cs typeface="Alexandria" pitchFamily="2" charset="-78"/>
              </a:rPr>
              <a:t>(</a:t>
            </a:r>
            <a:r>
              <a:rPr lang="ar-SA" dirty="0">
                <a:latin typeface="Alexandria" pitchFamily="2" charset="-78"/>
                <a:cs typeface="Alexandria" pitchFamily="2" charset="-78"/>
              </a:rPr>
              <a:t>إيجابية</a:t>
            </a:r>
            <a:r>
              <a:rPr lang="ru-RU" dirty="0">
                <a:cs typeface="Alexandria" pitchFamily="2" charset="-78"/>
              </a:rPr>
              <a:t> (</a:t>
            </a:r>
            <a:r>
              <a:rPr lang="ar-SA" dirty="0">
                <a:latin typeface="Alexandria" pitchFamily="2" charset="-78"/>
                <a:cs typeface="Alexandria" pitchFamily="2" charset="-78"/>
              </a:rPr>
              <a:t>تفترض وجود علاقة بين المتغيرات</a:t>
            </a:r>
            <a:r>
              <a:rPr lang="ru-RU" dirty="0">
                <a:cs typeface="Alexandria" pitchFamily="2" charset="-78"/>
              </a:rPr>
              <a:t>) </a:t>
            </a:r>
            <a:r>
              <a:rPr lang="ar-SA" dirty="0">
                <a:latin typeface="Alexandria" pitchFamily="2" charset="-78"/>
                <a:cs typeface="Alexandria" pitchFamily="2" charset="-78"/>
              </a:rPr>
              <a:t>أو سلبية</a:t>
            </a:r>
            <a:r>
              <a:rPr lang="ru-RU" dirty="0">
                <a:cs typeface="Alexandria" pitchFamily="2" charset="-78"/>
              </a:rPr>
              <a:t> (</a:t>
            </a:r>
            <a:r>
              <a:rPr lang="ar-SA" dirty="0">
                <a:latin typeface="Alexandria" pitchFamily="2" charset="-78"/>
                <a:cs typeface="Alexandria" pitchFamily="2" charset="-78"/>
              </a:rPr>
              <a:t>تفترض عدم وجود علاقة بين المتغيرات</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DA7063D7-38F0-0737-E0F1-24F52C28520B}"/>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917336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DC4A018-0A91-1AD2-4297-443D5A1AD447}"/>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A24A891-B083-E813-6524-EFBBD4883676}"/>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4FC674B-7B2D-DD27-B4AF-1DE9DA6752B5}"/>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فوائد صياغة الفرض</a:t>
            </a:r>
          </a:p>
        </p:txBody>
      </p:sp>
      <p:sp>
        <p:nvSpPr>
          <p:cNvPr id="2" name="مربع نص 1"/>
          <p:cNvSpPr txBox="1"/>
          <p:nvPr/>
        </p:nvSpPr>
        <p:spPr>
          <a:xfrm>
            <a:off x="1173116" y="2047615"/>
            <a:ext cx="10645217" cy="3369512"/>
          </a:xfrm>
          <a:prstGeom prst="rect">
            <a:avLst/>
          </a:prstGeom>
          <a:noFill/>
        </p:spPr>
        <p:txBody>
          <a:bodyPr wrap="square" rtlCol="1">
            <a:spAutoFit/>
          </a:bodyPr>
          <a:lstStyle/>
          <a:p>
            <a:pPr algn="ctr" rtl="1">
              <a:lnSpc>
                <a:spcPct val="150000"/>
              </a:lnSpc>
            </a:pPr>
            <a:endParaRPr lang="en-US"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إن صياغة ووضع الفرض أو الفروض للمشكلة المدروسة يحقق للباحث والبحث على حد سواء الفوائد التالية: </a:t>
            </a:r>
            <a:endParaRPr lang="en-US" dirty="0">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SA" dirty="0">
                <a:latin typeface="Alexandria" pitchFamily="2" charset="-78"/>
                <a:cs typeface="Alexandria" pitchFamily="2" charset="-78"/>
              </a:rPr>
              <a:t>تحديد مسار عملية البحث من خلال توجيه الباحث إلى الطبيعة ونوع البيانات والمعلومات اللازمة لمعالجة الفرض بما يتلاءم مع الأصول وأساليب البحث العلمي</a:t>
            </a:r>
            <a:endParaRPr lang="ar-JO" dirty="0">
              <a:latin typeface="Alexandria" pitchFamily="2" charset="-78"/>
              <a:cs typeface="Alexandria" pitchFamily="2" charset="-78"/>
            </a:endParaRPr>
          </a:p>
          <a:p>
            <a:pPr marL="342900" indent="-342900" algn="just" rtl="1">
              <a:lnSpc>
                <a:spcPct val="150000"/>
              </a:lnSpc>
              <a:buFont typeface="Arial" panose="020B0604020202020204" pitchFamily="34" charset="0"/>
              <a:buChar char="•"/>
            </a:pPr>
            <a:r>
              <a:rPr lang="ar-SA" dirty="0">
                <a:latin typeface="Alexandria" pitchFamily="2" charset="-78"/>
                <a:cs typeface="Alexandria" pitchFamily="2" charset="-78"/>
              </a:rPr>
              <a:t> تحديد مناهج وأساليب البحث العلمي اللازم للدراسة ولاختيار الفرضيات</a:t>
            </a:r>
            <a:r>
              <a:rPr lang="ar-JO" dirty="0">
                <a:latin typeface="Alexandria" pitchFamily="2" charset="-78"/>
                <a:cs typeface="Alexandria" pitchFamily="2" charset="-78"/>
              </a:rPr>
              <a:t>.</a:t>
            </a:r>
          </a:p>
          <a:p>
            <a:pPr marL="342900" indent="-342900" algn="just" rtl="1">
              <a:lnSpc>
                <a:spcPct val="150000"/>
              </a:lnSpc>
              <a:buFont typeface="Arial" panose="020B0604020202020204" pitchFamily="34" charset="0"/>
              <a:buChar char="•"/>
            </a:pPr>
            <a:r>
              <a:rPr lang="ar-SA" dirty="0">
                <a:latin typeface="Alexandria" pitchFamily="2" charset="-78"/>
                <a:cs typeface="Alexandria" pitchFamily="2" charset="-78"/>
              </a:rPr>
              <a:t> تزيد من قدرة الباحث على فهم المشكلة المدروسة من خلال تحيد العلاقات بين متغيرات المشكلة.</a:t>
            </a:r>
            <a:endParaRPr lang="en-US" dirty="0">
              <a:latin typeface="Alexandria" pitchFamily="2" charset="-78"/>
              <a:cs typeface="Alexandria" pitchFamily="2" charset="-78"/>
            </a:endParaRPr>
          </a:p>
          <a:p>
            <a:pPr algn="just" rtl="1">
              <a:lnSpc>
                <a:spcPct val="150000"/>
              </a:lnSpc>
            </a:pP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726D8B82-650D-3447-64A2-E1D7630DDFCE}"/>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523794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B5E9DF1-1309-B48E-48C0-0C8C00494FF7}"/>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4E107681-8026-2D60-BEE7-B6490A563EBC}"/>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EF507E8-0BD5-5112-17F9-8C8D69B2BF8B}"/>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خطوات صياغة فرضية بحثية ناجحة</a:t>
            </a:r>
          </a:p>
        </p:txBody>
      </p:sp>
      <p:sp>
        <p:nvSpPr>
          <p:cNvPr id="2" name="مربع نص 1"/>
          <p:cNvSpPr txBox="1"/>
          <p:nvPr/>
        </p:nvSpPr>
        <p:spPr>
          <a:xfrm>
            <a:off x="901052" y="1743572"/>
            <a:ext cx="10846352" cy="4247317"/>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لصياغة فرضية بحثية ناجحة، يجب اتباع الخطوات التالية</a:t>
            </a:r>
            <a:r>
              <a:rPr lang="ru-RU" dirty="0">
                <a:cs typeface="Alexandria" pitchFamily="2" charset="-78"/>
              </a:rPr>
              <a:t>:</a:t>
            </a:r>
            <a:endParaRPr lang="en-US" dirty="0">
              <a:latin typeface="Alexandria" pitchFamily="2" charset="-78"/>
              <a:cs typeface="Alexandria" pitchFamily="2" charset="-78"/>
            </a:endParaRPr>
          </a:p>
          <a:p>
            <a:pPr lvl="0" algn="r" rtl="1" fontAlgn="t">
              <a:lnSpc>
                <a:spcPct val="150000"/>
              </a:lnSpc>
            </a:pPr>
            <a:r>
              <a:rPr lang="ar-SA" b="1" dirty="0">
                <a:latin typeface="Alexandria" pitchFamily="2" charset="-78"/>
                <a:cs typeface="Alexandria" pitchFamily="2" charset="-78"/>
              </a:rPr>
              <a:t>تحديد المتغيرات</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قبل البدء في صياغة الفرضية، يجب تحديد المتغيرات المستقلة والتابعة في الدراسة. المتغير المستقل هو الذي يتحكم فيه المتحقق الرئيسي، بينما المتغير التابع هو الذي يتأثر بالمتغير المستقل</a:t>
            </a:r>
            <a:r>
              <a:rPr lang="en-US" dirty="0">
                <a:latin typeface="Alexandria" pitchFamily="2" charset="-78"/>
                <a:cs typeface="Alexandria" pitchFamily="2" charset="-78"/>
              </a:rPr>
              <a:t>.</a:t>
            </a:r>
          </a:p>
          <a:p>
            <a:pPr lvl="0" algn="r" rtl="1" fontAlgn="t">
              <a:lnSpc>
                <a:spcPct val="150000"/>
              </a:lnSpc>
            </a:pPr>
            <a:r>
              <a:rPr lang="ar-SA" b="1" dirty="0">
                <a:latin typeface="Alexandria" pitchFamily="2" charset="-78"/>
                <a:cs typeface="Alexandria" pitchFamily="2" charset="-78"/>
              </a:rPr>
              <a:t>تحليل الأدبيات</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قبل صياغة الفرضية، يجب إجراء مراجعة شاملة للأدبيات المتاحة في المجال الذي يتعلق به البحث. يساعد ذلك في فهم المعرفة المسبقة والمعلومات المتاحة حول الموضوع ويوجه صياغة الفرضية</a:t>
            </a:r>
            <a:r>
              <a:rPr lang="en-US" dirty="0">
                <a:latin typeface="Alexandria" pitchFamily="2" charset="-78"/>
                <a:cs typeface="Alexandria" pitchFamily="2" charset="-78"/>
              </a:rPr>
              <a:t>.</a:t>
            </a:r>
          </a:p>
          <a:p>
            <a:pPr lvl="0" algn="r" rtl="1" fontAlgn="t">
              <a:lnSpc>
                <a:spcPct val="150000"/>
              </a:lnSpc>
            </a:pPr>
            <a:r>
              <a:rPr lang="ar-SA" b="1" dirty="0">
                <a:latin typeface="Alexandria" pitchFamily="2" charset="-78"/>
                <a:cs typeface="Alexandria" pitchFamily="2" charset="-78"/>
              </a:rPr>
              <a:t>تحديد العلاقة المفترضة</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بناءً على تحليل الأدبيات، يمكن تحديد العلاقة المفترضة بين المتغيرات المستقلة والتابعة. يجب أن تكون الفرضية محددة وواضحة بشكل يكفي حتى يتمكن الباحث من اختبار صحتها</a:t>
            </a:r>
            <a:r>
              <a:rPr lang="en-US" dirty="0">
                <a:latin typeface="Alexandria" pitchFamily="2" charset="-78"/>
                <a:cs typeface="Alexandria" pitchFamily="2" charset="-78"/>
              </a:rPr>
              <a:t>.</a:t>
            </a:r>
          </a:p>
        </p:txBody>
      </p:sp>
      <p:sp>
        <p:nvSpPr>
          <p:cNvPr id="6" name="Rectangle 5">
            <a:extLst>
              <a:ext uri="{FF2B5EF4-FFF2-40B4-BE49-F238E27FC236}">
                <a16:creationId xmlns:a16="http://schemas.microsoft.com/office/drawing/2014/main" id="{E30DA685-EC3F-8275-589F-607BDA10E9DE}"/>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8895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4BBBDB-2DE6-502C-528F-51B1F0392256}"/>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91A61AE-0E44-B0A7-1A0F-1E6B14A9D215}"/>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9D84C4B-A805-98BB-2721-69ECF0298840}"/>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خطوات صياغة فرضية بحثية ناجحة</a:t>
            </a:r>
          </a:p>
        </p:txBody>
      </p:sp>
      <p:sp>
        <p:nvSpPr>
          <p:cNvPr id="2" name="مربع نص 1"/>
          <p:cNvSpPr txBox="1"/>
          <p:nvPr/>
        </p:nvSpPr>
        <p:spPr>
          <a:xfrm>
            <a:off x="997417" y="1720989"/>
            <a:ext cx="10996616" cy="4247317"/>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لصياغة فرضية بحثية ناجحة، يجب اتباع الخطوات التالية</a:t>
            </a:r>
            <a:r>
              <a:rPr lang="ru-RU" dirty="0">
                <a:cs typeface="Alexandria" pitchFamily="2" charset="-78"/>
              </a:rPr>
              <a:t>:</a:t>
            </a:r>
            <a:endParaRPr lang="en-US" dirty="0">
              <a:latin typeface="Alexandria" pitchFamily="2" charset="-78"/>
              <a:cs typeface="Alexandria" pitchFamily="2" charset="-78"/>
            </a:endParaRPr>
          </a:p>
          <a:p>
            <a:pPr lvl="0" algn="just" rtl="1" fontAlgn="t">
              <a:lnSpc>
                <a:spcPct val="150000"/>
              </a:lnSpc>
            </a:pPr>
            <a:r>
              <a:rPr lang="ar-SA" b="1" dirty="0">
                <a:latin typeface="Alexandria" pitchFamily="2" charset="-78"/>
                <a:cs typeface="Alexandria" pitchFamily="2" charset="-78"/>
              </a:rPr>
              <a:t>استخدام البيانات والأدلة المتاحة</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يجب أن يكون للفرضية أساس علمي يستند إلى البيانات والأدلة المتاحة في المجال. يمكن استخدام البيانات من الأبحاث السابقة أو الدراسات المماثلة لتأييد الفرضية المقترحة</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تحديد طريقة الاختبار</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JO" dirty="0">
                <a:latin typeface="Alexandria" pitchFamily="2" charset="-78"/>
                <a:cs typeface="Alexandria" pitchFamily="2" charset="-78"/>
              </a:rPr>
              <a:t> </a:t>
            </a:r>
            <a:r>
              <a:rPr lang="ar-SA" dirty="0">
                <a:latin typeface="Alexandria" pitchFamily="2" charset="-78"/>
                <a:cs typeface="Alexandria" pitchFamily="2" charset="-78"/>
              </a:rPr>
              <a:t>يجب تحديد الطريقة المناسبة لاختبار الفرضية. يمكن أن تشمل الطرق الاختبارية استخدام التجارب، المسوح، التحليلات الإحصائية، أو غيرها من الأساليب البحثية</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كتابة الفرضية بشكل دقيق</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يجب كتابة الفرضية بشكل دقيق وواضح. يمكن استخدام الجملة "إذا تم تغيير المتغير المستقل، سيحدث تأثير على المتغير التابع" لصياغة الفرضية بشكل صحيح</a:t>
            </a:r>
            <a:r>
              <a:rPr lang="en-US" dirty="0">
                <a:latin typeface="Alexandria" pitchFamily="2" charset="-78"/>
                <a:cs typeface="Alexandria" pitchFamily="2" charset="-78"/>
              </a:rPr>
              <a:t>.</a:t>
            </a:r>
          </a:p>
          <a:p>
            <a:pPr lvl="0" algn="just" rtl="1" fontAlgn="t">
              <a:lnSpc>
                <a:spcPct val="150000"/>
              </a:lnSpc>
            </a:pPr>
            <a:r>
              <a:rPr lang="ar-SA" dirty="0">
                <a:latin typeface="Alexandria" pitchFamily="2" charset="-78"/>
                <a:cs typeface="Alexandria" pitchFamily="2" charset="-78"/>
              </a:rPr>
              <a:t>باختصار، صياغة فرضية البحث هي جزء مهم جدًا من عملية البحث العلمي. يجب أن تكون الفرضية واضحة ومحددة وقابلة للتحقق. باتباع الخطوات المذكورة أعلاه، يمكن للباحثين إنشاء فرضيات بحثية ناجحة تعزز جودة البحث وموثوقيته</a:t>
            </a:r>
            <a:r>
              <a:rPr lang="ru-RU" dirty="0">
                <a:cs typeface="Alexandria" pitchFamily="2" charset="-78"/>
              </a:rPr>
              <a:t>.</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72A253C7-E700-B771-148C-E8DFAC972F32}"/>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579871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45CC11A-0C5D-F516-869B-8C19468BC4A1}"/>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180C7B6-A9ED-BE81-7BE2-CCC929E2ED0A}"/>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C1FA9B80-10FF-AE45-53AB-401BEF2978AA}"/>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شروط الوصول إلى فروض جيدة</a:t>
            </a:r>
          </a:p>
        </p:txBody>
      </p:sp>
      <p:sp>
        <p:nvSpPr>
          <p:cNvPr id="2" name="مربع نص 1"/>
          <p:cNvSpPr txBox="1"/>
          <p:nvPr/>
        </p:nvSpPr>
        <p:spPr>
          <a:xfrm>
            <a:off x="1050888" y="1973862"/>
            <a:ext cx="10889673" cy="3369512"/>
          </a:xfrm>
          <a:prstGeom prst="rect">
            <a:avLst/>
          </a:prstGeom>
          <a:noFill/>
        </p:spPr>
        <p:txBody>
          <a:bodyPr wrap="square" rtlCol="1">
            <a:spAutoFit/>
          </a:bodyPr>
          <a:lstStyle/>
          <a:p>
            <a:pPr algn="r" rtl="1">
              <a:lnSpc>
                <a:spcPct val="150000"/>
              </a:lnSpc>
            </a:pPr>
            <a:r>
              <a:rPr lang="ar-EG" dirty="0">
                <a:latin typeface="Alexandria" pitchFamily="2" charset="-78"/>
                <a:cs typeface="Alexandria" pitchFamily="2" charset="-78"/>
              </a:rPr>
              <a:t>    هناك بعض </a:t>
            </a:r>
            <a:r>
              <a:rPr lang="ar-JO" dirty="0">
                <a:latin typeface="Alexandria" pitchFamily="2" charset="-78"/>
                <a:cs typeface="Alexandria" pitchFamily="2" charset="-78"/>
              </a:rPr>
              <a:t>الشروط</a:t>
            </a:r>
            <a:r>
              <a:rPr lang="ar-EG" dirty="0">
                <a:latin typeface="Alexandria" pitchFamily="2" charset="-78"/>
                <a:cs typeface="Alexandria" pitchFamily="2" charset="-78"/>
              </a:rPr>
              <a:t> التي يستطيع الباحث استخدامها للوصول إلى فروض جيدة هي :</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EG" dirty="0">
                <a:latin typeface="Alexandria" pitchFamily="2" charset="-78"/>
                <a:cs typeface="Alexandria" pitchFamily="2" charset="-78"/>
              </a:rPr>
              <a:t>أن يقوم بتجميع تمهيدي للبيانات المرتبطة بشكل البحث، ويستخدم تعليقاته الاستنباطية لكي يصل إلى حل محتمل. وقد يصل الباحث إلى ذلك عن طريق بحث استطلاعي أو استكشافي يهدف منه إلى جمع بيانات عن موضوع دراسته. ومن القواعد المألوفة في البحوث وبخاصة المركبة منها، أن يصوغ الباحث افتراضا لكل مشكلة فرعية تدخل في نطاق موضوع البحث، ومن الدقة العلمية، أن يبدأ الباحث بعدة فروض محددة وواضحة، والتخلي عن فرض مطول يضم عدة نقاط</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a:t>
            </a:r>
            <a:r>
              <a:rPr lang="ar-EG" dirty="0">
                <a:latin typeface="Alexandria" pitchFamily="2" charset="-78"/>
                <a:cs typeface="Alexandria" pitchFamily="2" charset="-78"/>
              </a:rPr>
              <a:t>يجب أن تصاغ الفروض في </a:t>
            </a:r>
            <a:r>
              <a:rPr lang="ar-JO" dirty="0">
                <a:latin typeface="Alexandria" pitchFamily="2" charset="-78"/>
                <a:cs typeface="Alexandria" pitchFamily="2" charset="-78"/>
              </a:rPr>
              <a:t>الفعل </a:t>
            </a:r>
            <a:r>
              <a:rPr lang="ar-EG" dirty="0">
                <a:latin typeface="Alexandria" pitchFamily="2" charset="-78"/>
                <a:cs typeface="Alexandria" pitchFamily="2" charset="-78"/>
              </a:rPr>
              <a:t>المضارع، فإذا ما أسفرت الدراسة عن نفي فرض ما، فلا يعني ذلك خطأ الدراسة، أو الإقلال من قيمتها، بل تعتبر نتيجة علمية على قدم المساواة مع حالة إثبات.</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EBE529AF-1A3E-4DE4-45D6-0F6D1BCE57E4}"/>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053378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E12C47E-A031-31F3-C276-E7679311992D}"/>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AF8A296-0896-767E-9491-0E147849E4C5}"/>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70EC856-9469-14CA-5CFD-16D05EA77D0E}"/>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شروط الوصول إلى فروض جيدة</a:t>
            </a:r>
          </a:p>
        </p:txBody>
      </p:sp>
      <p:sp>
        <p:nvSpPr>
          <p:cNvPr id="2" name="مربع نص 1"/>
          <p:cNvSpPr txBox="1"/>
          <p:nvPr/>
        </p:nvSpPr>
        <p:spPr>
          <a:xfrm>
            <a:off x="1114672" y="2042485"/>
            <a:ext cx="10762106" cy="3374642"/>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ü"/>
            </a:pPr>
            <a:r>
              <a:rPr lang="ar-EG"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بعد تبني الباحث لفروض ما، يجب عليه بعد ذلك استخدام التعليل الاستنباطي ليقرر ما نوع البيانات التي يتوقع إيجادها إذا كان الفرض صحيحا، وما يجب أن يترتب منطقيا على التعميم الذي يقوم باختياره</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ü"/>
            </a:pPr>
            <a:r>
              <a:rPr lang="ar-EG" sz="1600" dirty="0">
                <a:latin typeface="Alexandria" pitchFamily="2" charset="-78"/>
                <a:cs typeface="Alexandria" pitchFamily="2" charset="-78"/>
              </a:rPr>
              <a:t>عند اختبار الباحث لفروضه ، يجب أن يأخذ في اعتباره عاملين أساسيين هما : البعد الزمني، بمعنى أن الإجابات المحتملة لمشكلة تقع في الماضي أو الحاضر أو المستقبل، وثانيهما غرضه من البحث فإذا كان البحث يتصل بالماضي، يأخذ الباحث الاتجاه التاريخي في اختبار فروضه . أما إذا كان البحث يتصل بمشكلة واقعة فعلا، فعادة ما يلجأ الباحث إلى الدراسات الميدانية . أما إذا كانت الفروض ترتبط بسؤال عما سيحدث في المستقبل، أو كيف يغير واقعا معينا، فعلى الباحث أن يلجأ إلى الاتجاه التجريبي . أما من حيث الغرض من البحث، فإذا اقتصر على الجانب الكشفي يعتبر بحثا استطلاعيا وعادة لا يتضمن مثل هذا البحث فروضا معينة. أما إذا كان الهدف من البحث المقارنة أو التعميم أو تغيير واقع معين  فاستخدام أي اتجاه يتوقف على الربط بين البعدين الزمني والفرضي.</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81307271-C02E-1250-B997-84441E8B015D}"/>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099967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2E14554-53A1-76F3-85DC-1079C73AEE01}"/>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9A50287-83A1-9856-1DFF-BA0113E29C25}"/>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3BFCD87-C320-D122-52EC-0814CE543652}"/>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بناء الفرضية</a:t>
            </a:r>
          </a:p>
        </p:txBody>
      </p:sp>
      <p:sp>
        <p:nvSpPr>
          <p:cNvPr id="2" name="مربع نص 1"/>
          <p:cNvSpPr txBox="1"/>
          <p:nvPr/>
        </p:nvSpPr>
        <p:spPr>
          <a:xfrm>
            <a:off x="1054401" y="1945771"/>
            <a:ext cx="10882648" cy="4208268"/>
          </a:xfrm>
          <a:prstGeom prst="rect">
            <a:avLst/>
          </a:prstGeom>
          <a:noFill/>
        </p:spPr>
        <p:txBody>
          <a:bodyPr wrap="square" rtlCol="1" anchor="ctr">
            <a:spAutoFit/>
          </a:bodyPr>
          <a:lstStyle/>
          <a:p>
            <a:pPr algn="just" rtl="1">
              <a:lnSpc>
                <a:spcPct val="150000"/>
              </a:lnSpc>
            </a:pPr>
            <a:r>
              <a:rPr lang="ar-SA" sz="1500" dirty="0">
                <a:latin typeface="Alexandria" pitchFamily="2" charset="-78"/>
                <a:cs typeface="Alexandria" pitchFamily="2" charset="-78"/>
              </a:rPr>
              <a:t>يمكن بناء الفرضية عن طريق استخدام المعرفة الحالية والأدلة المتاحة</a:t>
            </a:r>
            <a:r>
              <a:rPr lang="ru-RU" sz="1500" dirty="0">
                <a:cs typeface="Alexandria" pitchFamily="2" charset="-78"/>
              </a:rPr>
              <a:t>. </a:t>
            </a:r>
            <a:r>
              <a:rPr lang="ar-SA" sz="1500" dirty="0">
                <a:latin typeface="Alexandria" pitchFamily="2" charset="-78"/>
                <a:cs typeface="Alexandria" pitchFamily="2" charset="-78"/>
              </a:rPr>
              <a:t>يتطلب بناء الفرضية فهمًا سليمًا للمفاهيم والعلاقات في المجال البحثي، والقدرة على استنتاج فرضيات منطقية تعكس الاحتمالات والتوقعات العلمية</a:t>
            </a:r>
            <a:r>
              <a:rPr lang="ru-RU" sz="1500" dirty="0">
                <a:cs typeface="Alexandria" pitchFamily="2" charset="-78"/>
              </a:rPr>
              <a:t>.</a:t>
            </a:r>
            <a:r>
              <a:rPr lang="ar-JO" sz="1500" dirty="0">
                <a:latin typeface="Alexandria" pitchFamily="2" charset="-78"/>
                <a:cs typeface="Alexandria" pitchFamily="2" charset="-78"/>
              </a:rPr>
              <a:t> </a:t>
            </a:r>
            <a:r>
              <a:rPr lang="ar-SA" sz="1500" u="sng" dirty="0">
                <a:latin typeface="Alexandria" pitchFamily="2" charset="-78"/>
                <a:cs typeface="Alexandria" pitchFamily="2" charset="-78"/>
              </a:rPr>
              <a:t>ويشمل بناء الفروض</a:t>
            </a:r>
            <a:r>
              <a:rPr lang="ar-SA" sz="1500" dirty="0">
                <a:latin typeface="Alexandria" pitchFamily="2" charset="-78"/>
                <a:cs typeface="Alexandria" pitchFamily="2" charset="-78"/>
              </a:rPr>
              <a:t>:</a:t>
            </a:r>
            <a:endParaRPr lang="en-US" sz="1500" dirty="0">
              <a:latin typeface="Alexandria" pitchFamily="2" charset="-78"/>
              <a:cs typeface="Alexandria" pitchFamily="2" charset="-78"/>
            </a:endParaRPr>
          </a:p>
          <a:p>
            <a:pPr algn="just" rtl="1">
              <a:lnSpc>
                <a:spcPct val="150000"/>
              </a:lnSpc>
            </a:pPr>
            <a:r>
              <a:rPr lang="ar-SA" sz="1500" dirty="0">
                <a:latin typeface="Alexandria" pitchFamily="2" charset="-78"/>
                <a:cs typeface="Alexandria" pitchFamily="2" charset="-78"/>
              </a:rPr>
              <a:t>1. المعرفة الواسعة</a:t>
            </a:r>
            <a:endParaRPr lang="en-US" sz="1500" dirty="0">
              <a:latin typeface="Alexandria" pitchFamily="2" charset="-78"/>
              <a:cs typeface="Alexandria" pitchFamily="2" charset="-78"/>
            </a:endParaRPr>
          </a:p>
          <a:p>
            <a:pPr algn="r" rtl="1">
              <a:lnSpc>
                <a:spcPct val="150000"/>
              </a:lnSpc>
            </a:pPr>
            <a:r>
              <a:rPr lang="ar-SA" sz="1500" dirty="0">
                <a:latin typeface="Alexandria" pitchFamily="2" charset="-78"/>
                <a:cs typeface="Alexandria" pitchFamily="2" charset="-78"/>
              </a:rPr>
              <a:t>2. التخيل</a:t>
            </a:r>
            <a:endParaRPr lang="en-US" sz="1500" dirty="0">
              <a:latin typeface="Alexandria" pitchFamily="2" charset="-78"/>
              <a:cs typeface="Alexandria" pitchFamily="2" charset="-78"/>
            </a:endParaRPr>
          </a:p>
          <a:p>
            <a:pPr algn="just" rtl="1">
              <a:lnSpc>
                <a:spcPct val="150000"/>
              </a:lnSpc>
            </a:pPr>
            <a:r>
              <a:rPr lang="ar-SA" sz="1500" dirty="0">
                <a:latin typeface="Alexandria" pitchFamily="2" charset="-78"/>
                <a:cs typeface="Alexandria" pitchFamily="2" charset="-78"/>
              </a:rPr>
              <a:t>3. تحمل الجهد والتعب</a:t>
            </a:r>
            <a:endParaRPr lang="en-US" sz="1500" dirty="0">
              <a:latin typeface="Alexandria" pitchFamily="2" charset="-78"/>
              <a:cs typeface="Alexandria" pitchFamily="2" charset="-78"/>
            </a:endParaRPr>
          </a:p>
          <a:p>
            <a:pPr algn="just" rtl="1">
              <a:lnSpc>
                <a:spcPct val="150000"/>
              </a:lnSpc>
            </a:pPr>
            <a:r>
              <a:rPr lang="ar-SA" sz="1500" dirty="0">
                <a:latin typeface="Alexandria" pitchFamily="2" charset="-78"/>
                <a:cs typeface="Alexandria" pitchFamily="2" charset="-78"/>
              </a:rPr>
              <a:t>4. القدرة على القياس</a:t>
            </a:r>
            <a:endParaRPr lang="en-US" sz="1500" dirty="0">
              <a:latin typeface="Alexandria" pitchFamily="2" charset="-78"/>
              <a:cs typeface="Alexandria" pitchFamily="2" charset="-78"/>
            </a:endParaRPr>
          </a:p>
          <a:p>
            <a:pPr algn="just" rtl="1">
              <a:lnSpc>
                <a:spcPct val="150000"/>
              </a:lnSpc>
            </a:pPr>
            <a:r>
              <a:rPr lang="ar-SA" sz="1500" dirty="0">
                <a:latin typeface="Alexandria" pitchFamily="2" charset="-78"/>
                <a:cs typeface="Alexandria" pitchFamily="2" charset="-78"/>
              </a:rPr>
              <a:t>5. استنباط المترتبات</a:t>
            </a:r>
            <a:endParaRPr lang="ar-JO" sz="1500" dirty="0">
              <a:latin typeface="Alexandria" pitchFamily="2" charset="-78"/>
              <a:cs typeface="Alexandria" pitchFamily="2" charset="-78"/>
            </a:endParaRPr>
          </a:p>
          <a:p>
            <a:pPr algn="just" rtl="1">
              <a:lnSpc>
                <a:spcPct val="150000"/>
              </a:lnSpc>
            </a:pPr>
            <a:r>
              <a:rPr lang="ar-SA" sz="1500" dirty="0">
                <a:latin typeface="Alexandria" pitchFamily="2" charset="-78"/>
                <a:cs typeface="Alexandria" pitchFamily="2" charset="-78"/>
              </a:rPr>
              <a:t>مثال على فرضية البحث</a:t>
            </a:r>
            <a:r>
              <a:rPr lang="ru-RU" sz="1500" dirty="0">
                <a:cs typeface="Alexandria" pitchFamily="2" charset="-78"/>
              </a:rPr>
              <a:t>:</a:t>
            </a:r>
            <a:r>
              <a:rPr lang="ar-SA" sz="1500" dirty="0">
                <a:latin typeface="Alexandria" pitchFamily="2" charset="-78"/>
                <a:cs typeface="Alexandria" pitchFamily="2" charset="-78"/>
              </a:rPr>
              <a:t> </a:t>
            </a:r>
            <a:r>
              <a:rPr lang="ar-JO" sz="1500" dirty="0">
                <a:latin typeface="Alexandria" pitchFamily="2" charset="-78"/>
                <a:cs typeface="Alexandria" pitchFamily="2" charset="-78"/>
              </a:rPr>
              <a:t> </a:t>
            </a:r>
            <a:r>
              <a:rPr lang="ar-SA" sz="1500" dirty="0">
                <a:latin typeface="Alexandria" pitchFamily="2" charset="-78"/>
                <a:cs typeface="Alexandria" pitchFamily="2" charset="-78"/>
              </a:rPr>
              <a:t>دعونا نعتبر فرضية بحث حول تأثير التغذية السليمة على صحة القلب</a:t>
            </a:r>
            <a:r>
              <a:rPr lang="ru-RU" sz="1500" dirty="0">
                <a:cs typeface="Alexandria" pitchFamily="2" charset="-78"/>
              </a:rPr>
              <a:t>. </a:t>
            </a:r>
            <a:r>
              <a:rPr lang="ar-SA" sz="1500" dirty="0">
                <a:latin typeface="Alexandria" pitchFamily="2" charset="-78"/>
                <a:cs typeface="Alexandria" pitchFamily="2" charset="-78"/>
              </a:rPr>
              <a:t>يمكن أن تكون الفرضية كالتالي</a:t>
            </a:r>
            <a:r>
              <a:rPr lang="ru-RU" sz="1500" dirty="0">
                <a:cs typeface="Alexandria" pitchFamily="2" charset="-78"/>
              </a:rPr>
              <a:t>: "</a:t>
            </a:r>
            <a:r>
              <a:rPr lang="ar-SA" sz="1500" dirty="0">
                <a:latin typeface="Alexandria" pitchFamily="2" charset="-78"/>
                <a:cs typeface="Alexandria" pitchFamily="2" charset="-78"/>
              </a:rPr>
              <a:t>تقديم الأشخاص لنظام غذائي صحي قد ينقص احتمالية الإصابة بأمراض القلب وتحسين صحة القلب عمومًا</a:t>
            </a:r>
            <a:r>
              <a:rPr lang="ru-RU" sz="1500" dirty="0">
                <a:cs typeface="Alexandria" pitchFamily="2" charset="-78"/>
              </a:rPr>
              <a:t>".</a:t>
            </a:r>
            <a:r>
              <a:rPr lang="ar-JO" sz="1500" dirty="0">
                <a:latin typeface="Alexandria" pitchFamily="2" charset="-78"/>
                <a:cs typeface="Alexandria" pitchFamily="2" charset="-78"/>
              </a:rPr>
              <a:t> </a:t>
            </a:r>
            <a:r>
              <a:rPr lang="ar-SA" sz="1500" dirty="0">
                <a:latin typeface="Alexandria" pitchFamily="2" charset="-78"/>
                <a:cs typeface="Alexandria" pitchFamily="2" charset="-78"/>
              </a:rPr>
              <a:t>لاحظ أن هذه الفرضية تستنتج علاقة تأثير التغذية السليمة على صحة القلب، وتتوقع أن تحظى الأشخاص الذين يتناولون نظامًا غذائيًا صحيًا بأفضل صحة قلبية</a:t>
            </a:r>
            <a:r>
              <a:rPr lang="ru-RU" sz="1500" dirty="0">
                <a:cs typeface="Alexandria" pitchFamily="2" charset="-78"/>
              </a:rPr>
              <a:t>.</a:t>
            </a:r>
            <a:endParaRPr lang="en-US" sz="1500" dirty="0">
              <a:latin typeface="Alexandria" pitchFamily="2" charset="-78"/>
              <a:cs typeface="Alexandria" pitchFamily="2" charset="-78"/>
            </a:endParaRPr>
          </a:p>
          <a:p>
            <a:pPr algn="just" rtl="1">
              <a:lnSpc>
                <a:spcPct val="150000"/>
              </a:lnSpc>
            </a:pPr>
            <a:endParaRPr lang="en-US" sz="15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7A16FAC1-0F72-79C5-F058-708EC9329F73}"/>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881388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7;p7">
            <a:extLst>
              <a:ext uri="{FF2B5EF4-FFF2-40B4-BE49-F238E27FC236}">
                <a16:creationId xmlns:a16="http://schemas.microsoft.com/office/drawing/2014/main" id="{922E0E4D-FE3F-918B-B673-E263D3853BB6}"/>
              </a:ext>
            </a:extLst>
          </p:cNvPr>
          <p:cNvSpPr/>
          <p:nvPr/>
        </p:nvSpPr>
        <p:spPr>
          <a:xfrm>
            <a:off x="101600" y="1099522"/>
            <a:ext cx="4128422" cy="556797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A677A72-22DD-E43D-4FA5-AE19B799B7AD}"/>
              </a:ext>
            </a:extLst>
          </p:cNvPr>
          <p:cNvSpPr/>
          <p:nvPr/>
        </p:nvSpPr>
        <p:spPr>
          <a:xfrm>
            <a:off x="203201" y="997527"/>
            <a:ext cx="11887199" cy="550005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B76E6BE0-EF09-595B-ABF9-1349FB2AF990}"/>
              </a:ext>
            </a:extLst>
          </p:cNvPr>
          <p:cNvSpPr txBox="1"/>
          <p:nvPr/>
        </p:nvSpPr>
        <p:spPr>
          <a:xfrm>
            <a:off x="3579314"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فرضيات البحث العلمي</a:t>
            </a:r>
          </a:p>
        </p:txBody>
      </p:sp>
      <p:sp>
        <p:nvSpPr>
          <p:cNvPr id="2" name="مربع نص 1"/>
          <p:cNvSpPr txBox="1"/>
          <p:nvPr/>
        </p:nvSpPr>
        <p:spPr>
          <a:xfrm>
            <a:off x="152400" y="1159841"/>
            <a:ext cx="11887199" cy="5249579"/>
          </a:xfrm>
          <a:prstGeom prst="rect">
            <a:avLst/>
          </a:prstGeom>
          <a:noFill/>
        </p:spPr>
        <p:txBody>
          <a:bodyPr wrap="square" rtlCol="1">
            <a:spAutoFit/>
          </a:bodyPr>
          <a:lstStyle/>
          <a:p>
            <a:pPr algn="r" rtl="1">
              <a:lnSpc>
                <a:spcPct val="150000"/>
              </a:lnSpc>
            </a:pPr>
            <a:r>
              <a:rPr lang="ar-SA" sz="1500" dirty="0">
                <a:latin typeface="Alexandria" pitchFamily="2" charset="-78"/>
                <a:cs typeface="Alexandria" pitchFamily="2" charset="-78"/>
              </a:rPr>
              <a:t>تعد فرضيات البحث العلمي جزء</a:t>
            </a:r>
            <a:r>
              <a:rPr lang="ar-JO" sz="1500" dirty="0">
                <a:latin typeface="Alexandria" pitchFamily="2" charset="-78"/>
                <a:cs typeface="Alexandria" pitchFamily="2" charset="-78"/>
              </a:rPr>
              <a:t>ً</a:t>
            </a:r>
            <a:r>
              <a:rPr lang="ar-SA" sz="1500" dirty="0">
                <a:latin typeface="Alexandria" pitchFamily="2" charset="-78"/>
                <a:cs typeface="Alexandria" pitchFamily="2" charset="-78"/>
              </a:rPr>
              <a:t> أساسيًا من عملية البحث العلمي</a:t>
            </a:r>
            <a:r>
              <a:rPr lang="ru-RU" sz="1500" dirty="0">
                <a:cs typeface="Alexandria" pitchFamily="2" charset="-78"/>
              </a:rPr>
              <a:t>. </a:t>
            </a:r>
            <a:r>
              <a:rPr lang="ar-SA" sz="1500" dirty="0">
                <a:latin typeface="Alexandria" pitchFamily="2" charset="-78"/>
                <a:cs typeface="Alexandria" pitchFamily="2" charset="-78"/>
              </a:rPr>
              <a:t>تقدم الفرضيات افتراضات محتملة حول العلاقات والظواهر الموجودة في العالم الطبيعي</a:t>
            </a:r>
            <a:r>
              <a:rPr lang="ru-RU" sz="1500" dirty="0">
                <a:cs typeface="Alexandria" pitchFamily="2" charset="-78"/>
              </a:rPr>
              <a:t>. </a:t>
            </a:r>
            <a:r>
              <a:rPr lang="ar-JO" sz="1500" dirty="0">
                <a:latin typeface="Alexandria" pitchFamily="2" charset="-78"/>
                <a:cs typeface="Alexandria" pitchFamily="2" charset="-78"/>
              </a:rPr>
              <a:t> و</a:t>
            </a:r>
            <a:r>
              <a:rPr lang="ar-SA" sz="1500" dirty="0">
                <a:latin typeface="Alexandria" pitchFamily="2" charset="-78"/>
                <a:cs typeface="Alexandria" pitchFamily="2" charset="-78"/>
              </a:rPr>
              <a:t>هناك العديد من أنواع الفرضيات التي يمكن استخدامها في البحث العلم</a:t>
            </a:r>
            <a:r>
              <a:rPr lang="ar-JO" sz="1500" dirty="0">
                <a:latin typeface="Alexandria" pitchFamily="2" charset="-78"/>
                <a:cs typeface="Alexandria" pitchFamily="2" charset="-78"/>
              </a:rPr>
              <a:t>ي، و</a:t>
            </a:r>
            <a:r>
              <a:rPr lang="ar-SA" sz="1500" dirty="0">
                <a:latin typeface="Alexandria" pitchFamily="2" charset="-78"/>
                <a:cs typeface="Alexandria" pitchFamily="2" charset="-78"/>
              </a:rPr>
              <a:t>فيما يلي بعض الأنواع الشائعة لفرضيات البحث العلمي</a:t>
            </a:r>
            <a:r>
              <a:rPr lang="ru-RU" sz="1500" dirty="0">
                <a:cs typeface="Alexandria" pitchFamily="2" charset="-78"/>
              </a:rPr>
              <a:t>:</a:t>
            </a:r>
            <a:endParaRPr lang="en-US" sz="1500" dirty="0">
              <a:latin typeface="Alexandria" pitchFamily="2" charset="-78"/>
              <a:cs typeface="Alexandria" pitchFamily="2" charset="-78"/>
            </a:endParaRPr>
          </a:p>
          <a:p>
            <a:pPr algn="r" rtl="1">
              <a:lnSpc>
                <a:spcPct val="150000"/>
              </a:lnSpc>
            </a:pPr>
            <a:r>
              <a:rPr lang="ar-DZ" sz="1500" dirty="0">
                <a:latin typeface="Alexandria" pitchFamily="2" charset="-78"/>
                <a:cs typeface="Alexandria" pitchFamily="2" charset="-78"/>
              </a:rPr>
              <a:t>أنواع الفروض حسب طبيعة العلاقة بين متغيرات الفرضية :</a:t>
            </a:r>
            <a:endParaRPr lang="en-US" sz="1500" dirty="0">
              <a:latin typeface="Alexandria" pitchFamily="2" charset="-78"/>
              <a:cs typeface="Alexandria" pitchFamily="2" charset="-78"/>
            </a:endParaRPr>
          </a:p>
          <a:p>
            <a:pPr algn="r" rtl="1">
              <a:lnSpc>
                <a:spcPct val="150000"/>
              </a:lnSpc>
            </a:pPr>
            <a:r>
              <a:rPr lang="ar-SA" sz="1500" b="1" dirty="0">
                <a:latin typeface="Alexandria" pitchFamily="2" charset="-78"/>
                <a:cs typeface="Alexandria" pitchFamily="2" charset="-78"/>
              </a:rPr>
              <a:t>فرضية العلاقة السببية</a:t>
            </a:r>
            <a:endParaRPr lang="en-US" sz="1500" dirty="0">
              <a:latin typeface="Alexandria" pitchFamily="2" charset="-78"/>
              <a:cs typeface="Alexandria" pitchFamily="2" charset="-78"/>
            </a:endParaRPr>
          </a:p>
          <a:p>
            <a:pPr algn="r" rtl="1">
              <a:lnSpc>
                <a:spcPct val="150000"/>
              </a:lnSpc>
            </a:pPr>
            <a:r>
              <a:rPr lang="ar-SA" sz="1500" dirty="0">
                <a:latin typeface="Alexandria" pitchFamily="2" charset="-78"/>
                <a:cs typeface="Alexandria" pitchFamily="2" charset="-78"/>
              </a:rPr>
              <a:t>تتمحور فرضية العلاقة السببية حول فكرة أن هناك علاقة مباشرة بين سبب ونتيجة</a:t>
            </a:r>
            <a:r>
              <a:rPr lang="ru-RU" sz="1500" dirty="0">
                <a:cs typeface="Alexandria" pitchFamily="2" charset="-78"/>
              </a:rPr>
              <a:t>. </a:t>
            </a:r>
            <a:r>
              <a:rPr lang="ar-SA" sz="1500" dirty="0">
                <a:latin typeface="Alexandria" pitchFamily="2" charset="-78"/>
                <a:cs typeface="Alexandria" pitchFamily="2" charset="-78"/>
              </a:rPr>
              <a:t>يُفترض أن تكون تأثيرات السبب على النتيجة قابلة للقياس والتحليل</a:t>
            </a:r>
            <a:r>
              <a:rPr lang="ru-RU" sz="1500" dirty="0">
                <a:cs typeface="Alexandria" pitchFamily="2" charset="-78"/>
              </a:rPr>
              <a:t>. </a:t>
            </a:r>
            <a:r>
              <a:rPr lang="ar-SA" sz="1500" dirty="0">
                <a:latin typeface="Alexandria" pitchFamily="2" charset="-78"/>
                <a:cs typeface="Alexandria" pitchFamily="2" charset="-78"/>
              </a:rPr>
              <a:t>على سبيل المثال، يمكن أن يكون الفرضية هي أن تعاطي المخدرات يؤدي إلى ارتفاع معدلات الجريمة</a:t>
            </a:r>
            <a:r>
              <a:rPr lang="ru-RU" sz="1500" dirty="0">
                <a:cs typeface="Alexandria" pitchFamily="2" charset="-78"/>
              </a:rPr>
              <a:t>.</a:t>
            </a:r>
            <a:endParaRPr lang="en-US" sz="1500" dirty="0">
              <a:latin typeface="Alexandria" pitchFamily="2" charset="-78"/>
              <a:cs typeface="Alexandria" pitchFamily="2" charset="-78"/>
            </a:endParaRPr>
          </a:p>
          <a:p>
            <a:pPr algn="r" rtl="1">
              <a:lnSpc>
                <a:spcPct val="150000"/>
              </a:lnSpc>
            </a:pPr>
            <a:r>
              <a:rPr lang="ar-SA" sz="1500" b="1" dirty="0">
                <a:latin typeface="Alexandria" pitchFamily="2" charset="-78"/>
                <a:cs typeface="Alexandria" pitchFamily="2" charset="-78"/>
              </a:rPr>
              <a:t>فرضية التبعية</a:t>
            </a:r>
            <a:endParaRPr lang="en-US" sz="1500" dirty="0">
              <a:latin typeface="Alexandria" pitchFamily="2" charset="-78"/>
              <a:cs typeface="Alexandria" pitchFamily="2" charset="-78"/>
            </a:endParaRPr>
          </a:p>
          <a:p>
            <a:pPr algn="r" rtl="1">
              <a:lnSpc>
                <a:spcPct val="150000"/>
              </a:lnSpc>
            </a:pPr>
            <a:r>
              <a:rPr lang="ar-SA" sz="1500" dirty="0">
                <a:latin typeface="Alexandria" pitchFamily="2" charset="-78"/>
                <a:cs typeface="Alexandria" pitchFamily="2" charset="-78"/>
              </a:rPr>
              <a:t>تشير فرضية التبعية إلى العلاقة بين متغيرين حيث يتأثر متغير واحد بناءً على تغيرات في المتغير الآخر</a:t>
            </a:r>
            <a:r>
              <a:rPr lang="ru-RU" sz="1500" dirty="0">
                <a:cs typeface="Alexandria" pitchFamily="2" charset="-78"/>
              </a:rPr>
              <a:t>. </a:t>
            </a:r>
            <a:r>
              <a:rPr lang="ar-SA" sz="1500" dirty="0">
                <a:latin typeface="Alexandria" pitchFamily="2" charset="-78"/>
                <a:cs typeface="Alexandria" pitchFamily="2" charset="-78"/>
              </a:rPr>
              <a:t>على سبيل المثال ، يمكن أن تفترض فرضية التبعية أن زيادة مستوى التعليم تؤدي إلى زيادة في الدخل</a:t>
            </a:r>
            <a:r>
              <a:rPr lang="ru-RU" sz="1500" dirty="0">
                <a:cs typeface="Alexandria" pitchFamily="2" charset="-78"/>
              </a:rPr>
              <a:t>.</a:t>
            </a:r>
            <a:endParaRPr lang="en-US" sz="1500" dirty="0">
              <a:latin typeface="Alexandria" pitchFamily="2" charset="-78"/>
              <a:cs typeface="Alexandria" pitchFamily="2" charset="-78"/>
            </a:endParaRPr>
          </a:p>
          <a:p>
            <a:pPr algn="r" rtl="1">
              <a:lnSpc>
                <a:spcPct val="150000"/>
              </a:lnSpc>
            </a:pPr>
            <a:r>
              <a:rPr lang="ar-SA" sz="1500" b="1" dirty="0">
                <a:latin typeface="Alexandria" pitchFamily="2" charset="-78"/>
                <a:cs typeface="Alexandria" pitchFamily="2" charset="-78"/>
              </a:rPr>
              <a:t>فرضية الفرق</a:t>
            </a:r>
            <a:endParaRPr lang="en-US" sz="1500" dirty="0">
              <a:latin typeface="Alexandria" pitchFamily="2" charset="-78"/>
              <a:cs typeface="Alexandria" pitchFamily="2" charset="-78"/>
            </a:endParaRPr>
          </a:p>
          <a:p>
            <a:pPr algn="r" rtl="1">
              <a:lnSpc>
                <a:spcPct val="150000"/>
              </a:lnSpc>
            </a:pPr>
            <a:r>
              <a:rPr lang="ar-SA" sz="1500" dirty="0">
                <a:latin typeface="Alexandria" pitchFamily="2" charset="-78"/>
                <a:cs typeface="Alexandria" pitchFamily="2" charset="-78"/>
              </a:rPr>
              <a:t>تتعلق فرضية الفرق بفكرة وجود اختلافات بين مجموعتين أو أكثر</a:t>
            </a:r>
            <a:r>
              <a:rPr lang="ru-RU" sz="1500" dirty="0">
                <a:cs typeface="Alexandria" pitchFamily="2" charset="-78"/>
              </a:rPr>
              <a:t>. </a:t>
            </a:r>
            <a:r>
              <a:rPr lang="ar-SA" sz="1500" dirty="0">
                <a:latin typeface="Alexandria" pitchFamily="2" charset="-78"/>
                <a:cs typeface="Alexandria" pitchFamily="2" charset="-78"/>
              </a:rPr>
              <a:t>يهدف الباحثون إلى تحليل هذه الاختلافات وتوضيحها وفهم العوامل التي تسهم فيها</a:t>
            </a:r>
            <a:r>
              <a:rPr lang="ru-RU" sz="1500" dirty="0">
                <a:cs typeface="Alexandria" pitchFamily="2" charset="-78"/>
              </a:rPr>
              <a:t>. </a:t>
            </a:r>
            <a:r>
              <a:rPr lang="ar-SA" sz="1500" dirty="0">
                <a:latin typeface="Alexandria" pitchFamily="2" charset="-78"/>
                <a:cs typeface="Alexandria" pitchFamily="2" charset="-78"/>
              </a:rPr>
              <a:t>على سبيل المثال ، يمكن أن تفترض فرضية الفرق أن هناك اختلافات واضحة في أداء الطلاب في الامتحانات بين الذكور والإناث</a:t>
            </a:r>
            <a:r>
              <a:rPr lang="ru-RU" sz="1500" dirty="0">
                <a:cs typeface="Alexandria" pitchFamily="2" charset="-78"/>
              </a:rPr>
              <a:t>.</a:t>
            </a:r>
            <a:endParaRPr lang="ar-JO" sz="1500" dirty="0">
              <a:latin typeface="Alexandria" pitchFamily="2" charset="-78"/>
              <a:cs typeface="Alexandria" pitchFamily="2" charset="-78"/>
            </a:endParaRPr>
          </a:p>
          <a:p>
            <a:pPr algn="r" rtl="1">
              <a:lnSpc>
                <a:spcPct val="150000"/>
              </a:lnSpc>
            </a:pPr>
            <a:r>
              <a:rPr lang="ar-SA" sz="1500" dirty="0">
                <a:latin typeface="Alexandria" pitchFamily="2" charset="-78"/>
                <a:cs typeface="Alexandria" pitchFamily="2" charset="-78"/>
              </a:rPr>
              <a:t>هناك العديد من الأنواع الأخرى لفرضيات البحث العلمي ، وكل نوع يستخدم لتحقيق أهداف محددة في البحث</a:t>
            </a:r>
            <a:r>
              <a:rPr lang="ru-RU" sz="1500" dirty="0">
                <a:cs typeface="Alexandria" pitchFamily="2" charset="-78"/>
              </a:rPr>
              <a:t>. </a:t>
            </a:r>
            <a:r>
              <a:rPr lang="ar-SA" sz="1500" dirty="0">
                <a:latin typeface="Alexandria" pitchFamily="2" charset="-78"/>
                <a:cs typeface="Alexandria" pitchFamily="2" charset="-78"/>
              </a:rPr>
              <a:t>يجب على الباحثين اختيار النوع المناسب لفرضية بحثهم بناءً على السؤال البحثي والمتغيرات المراد دراستها</a:t>
            </a:r>
            <a:r>
              <a:rPr lang="ru-RU" sz="1500" dirty="0">
                <a:cs typeface="Alexandria" pitchFamily="2" charset="-78"/>
              </a:rPr>
              <a:t>.</a:t>
            </a:r>
            <a:endParaRPr lang="en-US" sz="15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B063F297-375F-1FE9-8D0E-28B92B2BC010}"/>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127097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F766E273-16BF-CA06-7EF6-8E9B5451D99E}"/>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E1EA8866-B0DF-DFD5-A883-D37A8B31EF4A}"/>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727363" y="2008369"/>
            <a:ext cx="9931545" cy="3337901"/>
          </a:xfrm>
          <a:prstGeom prst="rect">
            <a:avLst/>
          </a:prstGeom>
          <a:noFill/>
        </p:spPr>
        <p:txBody>
          <a:bodyPr wrap="square" rtlCol="1">
            <a:spAutoFit/>
          </a:bodyPr>
          <a:lstStyle/>
          <a:p>
            <a:pPr algn="just" rtl="1">
              <a:lnSpc>
                <a:spcPct val="200000"/>
              </a:lnSpc>
            </a:pPr>
            <a:r>
              <a:rPr lang="ar-DZ" b="1" dirty="0">
                <a:latin typeface="Alexandria" pitchFamily="2" charset="-78"/>
                <a:cs typeface="Alexandria" pitchFamily="2" charset="-78"/>
              </a:rPr>
              <a:t>أنواع الفروض حسب طرق الصياغة:</a:t>
            </a:r>
            <a:endParaRPr lang="en-US" dirty="0">
              <a:latin typeface="Alexandria" pitchFamily="2" charset="-78"/>
              <a:cs typeface="Alexandria" pitchFamily="2" charset="-78"/>
            </a:endParaRPr>
          </a:p>
          <a:p>
            <a:pPr algn="just" rtl="1">
              <a:lnSpc>
                <a:spcPct val="200000"/>
              </a:lnSpc>
            </a:pPr>
            <a:r>
              <a:rPr lang="ar-DZ" dirty="0">
                <a:latin typeface="Alexandria" pitchFamily="2" charset="-78"/>
                <a:cs typeface="Alexandria" pitchFamily="2" charset="-78"/>
              </a:rPr>
              <a:t>  هناك طريقتين لصياغة الفرضيات :</a:t>
            </a:r>
            <a:endParaRPr lang="en-US" dirty="0">
              <a:latin typeface="Alexandria" pitchFamily="2" charset="-78"/>
              <a:cs typeface="Alexandria" pitchFamily="2" charset="-78"/>
            </a:endParaRPr>
          </a:p>
          <a:p>
            <a:pPr marL="342900" indent="-342900" algn="just" rtl="1">
              <a:lnSpc>
                <a:spcPct val="200000"/>
              </a:lnSpc>
              <a:buFont typeface="Wingdings" panose="05000000000000000000" pitchFamily="2" charset="2"/>
              <a:buChar char="q"/>
            </a:pPr>
            <a:r>
              <a:rPr lang="en-US" dirty="0">
                <a:latin typeface="Alexandria" pitchFamily="2" charset="-78"/>
                <a:cs typeface="Alexandria" pitchFamily="2" charset="-78"/>
              </a:rPr>
              <a:t>    </a:t>
            </a:r>
            <a:r>
              <a:rPr lang="ar-DZ" b="1" dirty="0">
                <a:latin typeface="Alexandria" pitchFamily="2" charset="-78"/>
                <a:cs typeface="Alexandria" pitchFamily="2" charset="-78"/>
              </a:rPr>
              <a:t>الفرضية الصفرية </a:t>
            </a:r>
            <a:endParaRPr lang="en-US" b="1" dirty="0">
              <a:latin typeface="Alexandria" pitchFamily="2" charset="-78"/>
              <a:cs typeface="Alexandria" pitchFamily="2" charset="-78"/>
            </a:endParaRPr>
          </a:p>
          <a:p>
            <a:pPr marL="342900" indent="-342900" algn="just" rtl="1">
              <a:lnSpc>
                <a:spcPct val="200000"/>
              </a:lnSpc>
              <a:buFont typeface="Wingdings" panose="05000000000000000000" pitchFamily="2" charset="2"/>
              <a:buChar char="q"/>
            </a:pPr>
            <a:r>
              <a:rPr lang="en-US" dirty="0">
                <a:latin typeface="Alexandria" pitchFamily="2" charset="-78"/>
                <a:cs typeface="Alexandria" pitchFamily="2" charset="-78"/>
              </a:rPr>
              <a:t>    </a:t>
            </a:r>
            <a:r>
              <a:rPr lang="ar-DZ" b="1" dirty="0">
                <a:latin typeface="Alexandria" pitchFamily="2" charset="-78"/>
                <a:cs typeface="Alexandria" pitchFamily="2" charset="-78"/>
              </a:rPr>
              <a:t>الفرضية البديلة بفرعيها</a:t>
            </a:r>
            <a:r>
              <a:rPr lang="en-US" b="1" dirty="0">
                <a:latin typeface="Alexandria" pitchFamily="2" charset="-78"/>
                <a:cs typeface="Alexandria" pitchFamily="2" charset="-78"/>
              </a:rPr>
              <a:t>:</a:t>
            </a:r>
          </a:p>
          <a:p>
            <a:pPr marL="342900" indent="-342900" algn="just" rtl="1">
              <a:lnSpc>
                <a:spcPct val="200000"/>
              </a:lnSpc>
              <a:buFont typeface="Wingdings" panose="05000000000000000000" pitchFamily="2" charset="2"/>
              <a:buChar char="Ø"/>
            </a:pPr>
            <a:r>
              <a:rPr lang="en-US" dirty="0">
                <a:latin typeface="Alexandria" pitchFamily="2" charset="-78"/>
                <a:cs typeface="Alexandria" pitchFamily="2" charset="-78"/>
              </a:rPr>
              <a:t>    </a:t>
            </a:r>
            <a:r>
              <a:rPr lang="ar-DZ" dirty="0">
                <a:latin typeface="Alexandria" pitchFamily="2" charset="-78"/>
                <a:cs typeface="Alexandria" pitchFamily="2" charset="-78"/>
              </a:rPr>
              <a:t>المتجهة </a:t>
            </a:r>
            <a:r>
              <a:rPr lang="ru-RU" dirty="0">
                <a:cs typeface="Alexandria" pitchFamily="2" charset="-78"/>
              </a:rPr>
              <a:t>   </a:t>
            </a:r>
            <a:endParaRPr lang="en-US" dirty="0">
              <a:latin typeface="Alexandria" pitchFamily="2" charset="-78"/>
              <a:cs typeface="Alexandria" pitchFamily="2" charset="-78"/>
            </a:endParaRPr>
          </a:p>
          <a:p>
            <a:pPr marL="342900" indent="-342900" algn="just" rtl="1">
              <a:lnSpc>
                <a:spcPct val="200000"/>
              </a:lnSpc>
              <a:buFont typeface="Wingdings" panose="05000000000000000000" pitchFamily="2" charset="2"/>
              <a:buChar char="Ø"/>
            </a:pPr>
            <a:r>
              <a:rPr lang="ru-RU" dirty="0">
                <a:cs typeface="Alexandria" pitchFamily="2" charset="-78"/>
              </a:rPr>
              <a:t> </a:t>
            </a:r>
            <a:r>
              <a:rPr lang="ar-DZ" dirty="0">
                <a:latin typeface="Alexandria" pitchFamily="2" charset="-78"/>
                <a:cs typeface="Alexandria" pitchFamily="2" charset="-78"/>
              </a:rPr>
              <a:t>غير المتجهة </a:t>
            </a:r>
          </a:p>
        </p:txBody>
      </p:sp>
      <p:sp>
        <p:nvSpPr>
          <p:cNvPr id="3" name="Rectangle 2">
            <a:extLst>
              <a:ext uri="{FF2B5EF4-FFF2-40B4-BE49-F238E27FC236}">
                <a16:creationId xmlns:a16="http://schemas.microsoft.com/office/drawing/2014/main" id="{ECE28189-F968-A104-1D94-C771650978C8}"/>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549563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0B0088B-6F1C-ABBF-A984-16A7F296F7C0}"/>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D20EE94-FF56-0B20-C6DC-9BF86A94D2C4}"/>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01052" y="1901182"/>
            <a:ext cx="11074398" cy="4113306"/>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تعتبر الفرضيات انعكاس الأسئلة البحث التي تتضمنها المشكلة ، وهي بالتالي عملية تحويل الاسئلة الى صيغة قابلة للاختبار احصائيا، وقد يكون هناك فرضية رئيسية واحدة، أوقد يكون هنالك عدة فرضيات وهذا خاضع لنوع وطبيعة البحث. يمكن ان تكون الفرضية بالإثبات أو النفي وهذا جائز في الحالتين. </a:t>
            </a:r>
            <a:endParaRPr lang="en-US" sz="1600" dirty="0">
              <a:latin typeface="Alexandria" pitchFamily="2" charset="-78"/>
              <a:cs typeface="Alexandria" pitchFamily="2" charset="-78"/>
            </a:endParaRPr>
          </a:p>
          <a:p>
            <a:pPr marL="457200" lvl="0" indent="-457200" algn="r" rtl="1">
              <a:lnSpc>
                <a:spcPct val="150000"/>
              </a:lnSpc>
              <a:buFont typeface="+mj-lt"/>
              <a:buAutoNum type="arabicPeriod"/>
            </a:pPr>
            <a:r>
              <a:rPr lang="ar-SA" sz="1600" dirty="0">
                <a:latin typeface="Alexandria" pitchFamily="2" charset="-78"/>
                <a:cs typeface="Alexandria" pitchFamily="2" charset="-78"/>
              </a:rPr>
              <a:t>الفرضية الصفرية أو المبدئية : وهي الفرضية التي تمت صياغتها في البحث والتي سيجري اختبارها لغرض قبولها أو رفضها. </a:t>
            </a:r>
            <a:r>
              <a:rPr lang="ar-SA" sz="1600" dirty="0" err="1">
                <a:latin typeface="Alexandria" pitchFamily="2" charset="-78"/>
                <a:cs typeface="Alexandria" pitchFamily="2" charset="-78"/>
              </a:rPr>
              <a:t>تصا</a:t>
            </a:r>
            <a:r>
              <a:rPr lang="ar-JO" sz="1600" dirty="0">
                <a:latin typeface="Alexandria" pitchFamily="2" charset="-78"/>
                <a:cs typeface="Alexandria" pitchFamily="2" charset="-78"/>
              </a:rPr>
              <a:t>غ</a:t>
            </a:r>
            <a:r>
              <a:rPr lang="ar-SA" sz="1600" dirty="0">
                <a:latin typeface="Alexandria" pitchFamily="2" charset="-78"/>
                <a:cs typeface="Alexandria" pitchFamily="2" charset="-78"/>
              </a:rPr>
              <a:t> هذه الفرضية بأسلوب ينفي وجود علاقة بين متغيرين أو أكثر، أن الباحث ينفي وجود الفرق لأنه ليس لديه علم بوجود هذه الفروق، ولا يستطيع التحدث عنها منذ بداية بحثه، ولكنه يعطي نفسه الحق في متابعة بحثة، والفرض الصفري اكثر سهولة لأنه أكثر تحديدا وبالتالي يمكن قياسه والتحقق من صدقة. </a:t>
            </a:r>
            <a:endParaRPr lang="en-US" sz="1600" dirty="0">
              <a:latin typeface="Alexandria" pitchFamily="2" charset="-78"/>
              <a:cs typeface="Alexandria" pitchFamily="2" charset="-78"/>
            </a:endParaRPr>
          </a:p>
          <a:p>
            <a:pPr marL="457200" lvl="0" indent="-457200" algn="r" rtl="1">
              <a:lnSpc>
                <a:spcPct val="150000"/>
              </a:lnSpc>
              <a:buFont typeface="+mj-lt"/>
              <a:buAutoNum type="arabicPeriod"/>
            </a:pPr>
            <a:r>
              <a:rPr lang="ar-SA" sz="1600" dirty="0">
                <a:latin typeface="Alexandria" pitchFamily="2" charset="-78"/>
                <a:cs typeface="Alexandria" pitchFamily="2" charset="-78"/>
              </a:rPr>
              <a:t>الفرضية البديلة وهي الفرضية التي سيتم قبولها اذ رفضت الفرضية الصفرية او المبدئية. تصاغ هذه الفرضية على شكل يؤكد وجود علاقة سالبة أو موجبة بين متغيرين او اكثر وقد تكون هذه العلاقة متجهة عندما يملك الباحث اسبابا محددة يتوقع من خلالها العلاقة بين متغيرين </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DA89BAD0-56D1-30C4-D437-699FD3D92AAA}"/>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122741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E7BEB9DF-092F-583F-48BC-48D00F179F94}"/>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1EBB32D-1E04-8B4A-A8F2-0203C2755B59}"/>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092453" y="1946010"/>
            <a:ext cx="10806544" cy="3785011"/>
          </a:xfrm>
          <a:prstGeom prst="rect">
            <a:avLst/>
          </a:prstGeom>
          <a:noFill/>
        </p:spPr>
        <p:txBody>
          <a:bodyPr wrap="square" rtlCol="1">
            <a:spAutoFit/>
          </a:bodyPr>
          <a:lstStyle/>
          <a:p>
            <a:pPr algn="just" rtl="1">
              <a:lnSpc>
                <a:spcPct val="150000"/>
              </a:lnSpc>
            </a:pPr>
            <a:r>
              <a:rPr lang="ar-DZ" b="1" dirty="0">
                <a:latin typeface="Alexandria" pitchFamily="2" charset="-78"/>
                <a:cs typeface="Alexandria" pitchFamily="2" charset="-78"/>
              </a:rPr>
              <a:t>الفرضية البديلة </a:t>
            </a:r>
            <a:r>
              <a:rPr lang="ar-JO" b="1" dirty="0">
                <a:latin typeface="Alexandria" pitchFamily="2" charset="-78"/>
                <a:cs typeface="Alexandria" pitchFamily="2" charset="-78"/>
              </a:rPr>
              <a:t>بأنواعها:</a:t>
            </a:r>
            <a:endParaRPr lang="en-US" b="1" dirty="0">
              <a:latin typeface="Alexandria" pitchFamily="2" charset="-78"/>
              <a:cs typeface="Alexandria" pitchFamily="2" charset="-78"/>
            </a:endParaRPr>
          </a:p>
          <a:p>
            <a:pPr marL="457200" indent="-457200" algn="just" rtl="1">
              <a:lnSpc>
                <a:spcPct val="150000"/>
              </a:lnSpc>
              <a:buFont typeface="+mj-lt"/>
              <a:buAutoNum type="arabicPeriod"/>
            </a:pPr>
            <a:r>
              <a:rPr lang="ar-SA" dirty="0">
                <a:latin typeface="Alexandria" pitchFamily="2" charset="-78"/>
                <a:cs typeface="Alexandria" pitchFamily="2" charset="-78"/>
              </a:rPr>
              <a:t>الفرضية الموجهة </a:t>
            </a:r>
            <a:r>
              <a:rPr lang="ar-JO" dirty="0">
                <a:latin typeface="Alexandria" pitchFamily="2" charset="-78"/>
                <a:cs typeface="Alexandria" pitchFamily="2" charset="-78"/>
              </a:rPr>
              <a:t>(</a:t>
            </a:r>
            <a:r>
              <a:rPr lang="ar-DZ" dirty="0">
                <a:latin typeface="Alexandria" pitchFamily="2" charset="-78"/>
                <a:cs typeface="Alexandria" pitchFamily="2" charset="-78"/>
              </a:rPr>
              <a:t>المتجهة</a:t>
            </a:r>
            <a:r>
              <a:rPr lang="ar-JO" dirty="0">
                <a:latin typeface="Alexandria" pitchFamily="2" charset="-78"/>
                <a:cs typeface="Alexandria" pitchFamily="2" charset="-78"/>
              </a:rPr>
              <a:t>)</a:t>
            </a:r>
            <a:r>
              <a:rPr lang="ar-SA" dirty="0">
                <a:latin typeface="Alexandria" pitchFamily="2" charset="-78"/>
                <a:cs typeface="Alexandria" pitchFamily="2" charset="-78"/>
              </a:rPr>
              <a:t>: هي الفرضية التي تصف العلاقة المباشرة بين المتغيرات, أو تأثير متغير بمتغير اخر, أو للدلالة على وجود فروقات بين المتغيرات.</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مثال:  </a:t>
            </a:r>
            <a:r>
              <a:rPr lang="ar-DZ" dirty="0">
                <a:latin typeface="Alexandria" pitchFamily="2" charset="-78"/>
                <a:cs typeface="Alexandria" pitchFamily="2" charset="-78"/>
              </a:rPr>
              <a:t>توجد فروق دالة احصائيا في مستوى القلق بين الطلاب ذوي الذكاء المرتفع والمنخفض لصالح مرتفع الذكاء .</a:t>
            </a:r>
            <a:endParaRPr lang="en-US"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2.   </a:t>
            </a:r>
            <a:r>
              <a:rPr lang="ar-SA" dirty="0">
                <a:latin typeface="Alexandria" pitchFamily="2" charset="-78"/>
                <a:cs typeface="Alexandria" pitchFamily="2" charset="-78"/>
              </a:rPr>
              <a:t>الفرضية غير الموجهة( </a:t>
            </a:r>
            <a:r>
              <a:rPr lang="ar-DZ" dirty="0">
                <a:latin typeface="Alexandria" pitchFamily="2" charset="-78"/>
                <a:cs typeface="Alexandria" pitchFamily="2" charset="-78"/>
              </a:rPr>
              <a:t>غير المتجهة</a:t>
            </a:r>
            <a:r>
              <a:rPr lang="ar-SA" dirty="0">
                <a:latin typeface="Alexandria" pitchFamily="2" charset="-78"/>
                <a:cs typeface="Alexandria" pitchFamily="2" charset="-78"/>
              </a:rPr>
              <a:t>): هي الفرضية التي تؤكد ان هناك علاقة بين المتغيرات بالإضافة الى وجود فروقات بينها ولكن دون معرفة اتجاه هذه العلاقة.</a:t>
            </a:r>
            <a:endParaRPr lang="en-US" dirty="0">
              <a:latin typeface="Alexandria" pitchFamily="2" charset="-78"/>
              <a:cs typeface="Alexandria" pitchFamily="2" charset="-78"/>
            </a:endParaRPr>
          </a:p>
          <a:p>
            <a:pPr algn="just" rtl="1">
              <a:lnSpc>
                <a:spcPct val="150000"/>
              </a:lnSpc>
            </a:pPr>
            <a:r>
              <a:rPr lang="ar-DZ" dirty="0">
                <a:latin typeface="Alexandria" pitchFamily="2" charset="-78"/>
                <a:cs typeface="Alexandria" pitchFamily="2" charset="-78"/>
              </a:rPr>
              <a:t>مثال : يوجد فرق في مستوى القلق بين الطلبة الذين يملكون درجات عالية والطلبة الذين يملكون درجات ذكاء منخفضة</a:t>
            </a:r>
            <a:endParaRPr lang="en-US"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E81D96D-47A0-5E20-C141-46D747185EAE}"/>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610831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177;p7">
            <a:extLst>
              <a:ext uri="{FF2B5EF4-FFF2-40B4-BE49-F238E27FC236}">
                <a16:creationId xmlns:a16="http://schemas.microsoft.com/office/drawing/2014/main" id="{4689476E-CBA2-F2FD-39DD-5775D3190FC4}"/>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Google Shape;178;p7">
            <a:extLst>
              <a:ext uri="{FF2B5EF4-FFF2-40B4-BE49-F238E27FC236}">
                <a16:creationId xmlns:a16="http://schemas.microsoft.com/office/drawing/2014/main" id="{0F5C37F1-A27B-9FC2-B20C-32529B3D49B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 name="TextBox 15">
            <a:extLst>
              <a:ext uri="{FF2B5EF4-FFF2-40B4-BE49-F238E27FC236}">
                <a16:creationId xmlns:a16="http://schemas.microsoft.com/office/drawing/2014/main" id="{7ECC3B6F-FDF8-C1B3-6486-994801A30708}"/>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اختبار الفرضية البحثية</a:t>
            </a:r>
          </a:p>
        </p:txBody>
      </p:sp>
      <p:sp>
        <p:nvSpPr>
          <p:cNvPr id="2" name="مربع نص 1"/>
          <p:cNvSpPr txBox="1"/>
          <p:nvPr/>
        </p:nvSpPr>
        <p:spPr>
          <a:xfrm>
            <a:off x="1097070" y="2759586"/>
            <a:ext cx="10797309" cy="1754326"/>
          </a:xfrm>
          <a:prstGeom prst="rect">
            <a:avLst/>
          </a:prstGeom>
          <a:noFill/>
        </p:spPr>
        <p:txBody>
          <a:bodyPr wrap="square" rtlCol="1">
            <a:spAutoFit/>
          </a:bodyPr>
          <a:lstStyle/>
          <a:p>
            <a:pPr algn="r" rtl="1" fontAlgn="t">
              <a:lnSpc>
                <a:spcPct val="200000"/>
              </a:lnSpc>
            </a:pPr>
            <a:r>
              <a:rPr lang="ar-SA" dirty="0">
                <a:latin typeface="Alexandria" pitchFamily="2" charset="-78"/>
                <a:cs typeface="Alexandria" pitchFamily="2" charset="-78"/>
              </a:rPr>
              <a:t>تعد الفرضية البحثية جزء</a:t>
            </a:r>
            <a:r>
              <a:rPr lang="ar-JO" dirty="0">
                <a:latin typeface="Alexandria" pitchFamily="2" charset="-78"/>
                <a:cs typeface="Alexandria" pitchFamily="2" charset="-78"/>
              </a:rPr>
              <a:t>ً</a:t>
            </a:r>
            <a:r>
              <a:rPr lang="ar-SA" dirty="0">
                <a:latin typeface="Alexandria" pitchFamily="2" charset="-78"/>
                <a:cs typeface="Alexandria" pitchFamily="2" charset="-78"/>
              </a:rPr>
              <a:t> أساسيًا من عملية البحث العلمي، حيث تقدم توجهًا للدراسة وتساعد على توجيه التحليل والاستنتاجات. ومع ذلك، يجب على الباحثين اختبار الفرضيات البحثية للتأكد من صحتها ومدى نجاحها في تفسير النتائج. </a:t>
            </a:r>
            <a:r>
              <a:rPr lang="ar-JO" dirty="0">
                <a:latin typeface="Alexandria" pitchFamily="2" charset="-78"/>
                <a:cs typeface="Alexandria" pitchFamily="2" charset="-78"/>
              </a:rPr>
              <a:t>وتتعدد طرق </a:t>
            </a:r>
            <a:r>
              <a:rPr lang="ar-SA" dirty="0">
                <a:latin typeface="Alexandria" pitchFamily="2" charset="-78"/>
                <a:cs typeface="Alexandria" pitchFamily="2" charset="-78"/>
              </a:rPr>
              <a:t>اختبار الفرضية البحثية باستخدام البيانات الكمية والبيانات النوعية</a:t>
            </a:r>
            <a:r>
              <a:rPr lang="en-US" dirty="0">
                <a:latin typeface="Alexandria" pitchFamily="2" charset="-78"/>
                <a:cs typeface="Alexandria" pitchFamily="2" charset="-78"/>
              </a:rPr>
              <a:t>.</a:t>
            </a:r>
          </a:p>
        </p:txBody>
      </p:sp>
      <p:sp>
        <p:nvSpPr>
          <p:cNvPr id="3" name="Rectangle 2">
            <a:extLst>
              <a:ext uri="{FF2B5EF4-FFF2-40B4-BE49-F238E27FC236}">
                <a16:creationId xmlns:a16="http://schemas.microsoft.com/office/drawing/2014/main" id="{A53ED1C7-870B-AC1E-0B7C-F1CD7364EC75}"/>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473467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0E1B618-222F-022E-286B-1919E43F6F5B}"/>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1F6A02F-C335-FF1E-5D47-810501A028B2}"/>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D13760C-87AC-5C3F-630C-FCDD296B243C}"/>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اختبار الفرضية باستخدام البيانات الكمية</a:t>
            </a:r>
          </a:p>
        </p:txBody>
      </p:sp>
      <p:sp>
        <p:nvSpPr>
          <p:cNvPr id="2" name="مربع نص 1"/>
          <p:cNvSpPr txBox="1"/>
          <p:nvPr/>
        </p:nvSpPr>
        <p:spPr>
          <a:xfrm>
            <a:off x="1101689" y="1922607"/>
            <a:ext cx="10788072" cy="3831818"/>
          </a:xfrm>
          <a:prstGeom prst="rect">
            <a:avLst/>
          </a:prstGeom>
          <a:noFill/>
        </p:spPr>
        <p:txBody>
          <a:bodyPr wrap="square" rtlCol="1">
            <a:spAutoFit/>
          </a:bodyPr>
          <a:lstStyle/>
          <a:p>
            <a:pPr algn="just" rtl="1" fontAlgn="t">
              <a:lnSpc>
                <a:spcPct val="150000"/>
              </a:lnSpc>
            </a:pPr>
            <a:r>
              <a:rPr lang="ar-SA" dirty="0">
                <a:latin typeface="Alexandria" pitchFamily="2" charset="-78"/>
                <a:cs typeface="Alexandria" pitchFamily="2" charset="-78"/>
              </a:rPr>
              <a:t>عند العمل مع البيانات </a:t>
            </a:r>
            <a:r>
              <a:rPr lang="ar-SA" dirty="0">
                <a:solidFill>
                  <a:srgbClr val="00B0F0"/>
                </a:solidFill>
                <a:latin typeface="Alexandria" pitchFamily="2" charset="-78"/>
                <a:cs typeface="Alexandria" pitchFamily="2" charset="-78"/>
              </a:rPr>
              <a:t>الكمية</a:t>
            </a:r>
            <a:r>
              <a:rPr lang="ar-SA" dirty="0">
                <a:latin typeface="Alexandria" pitchFamily="2" charset="-78"/>
                <a:cs typeface="Alexandria" pitchFamily="2" charset="-78"/>
              </a:rPr>
              <a:t>، يمكن استخدام مجموعة متنوعة من الأدوات والتقنيات لاختبار الفرضية البحثية. هنا بعض الخطوات والأدوات المشتركة التي يمكن استخدامها</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تحليل الانحدار</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يمكن استخدام تحليل الانحدار لفحص العلاقة بين متغير واحد يعتبر التبعي ومجموعة من المتغيرات المستقلة. من خلال هذا النموذج الإحصائي، يمكن للباحثين تحديد إلى أي مدى يؤثر المتغير المستقل على المتغير التبعي</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تحليل التباين</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يستخدم تحليل التباين للمقارنة بين المتوسطات المعتمدة على متغير واحد أو أكثر. يتم استخدامه لتحديد ما إذا كان هناك فروق ذات دلالة إحصائية بين المجموعات المختلفة</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اختبار الفرضية</a:t>
            </a:r>
            <a:r>
              <a:rPr lang="en-US" b="1" dirty="0">
                <a:latin typeface="Alexandria" pitchFamily="2" charset="-78"/>
                <a:cs typeface="Alexandria" pitchFamily="2" charset="-78"/>
              </a:rPr>
              <a:t> t-test:</a:t>
            </a:r>
            <a:r>
              <a:rPr lang="en-US" dirty="0">
                <a:latin typeface="Alexandria" pitchFamily="2" charset="-78"/>
                <a:cs typeface="Alexandria" pitchFamily="2" charset="-78"/>
              </a:rPr>
              <a:t> </a:t>
            </a:r>
            <a:r>
              <a:rPr lang="ar-SA" dirty="0">
                <a:latin typeface="Alexandria" pitchFamily="2" charset="-78"/>
                <a:cs typeface="Alexandria" pitchFamily="2" charset="-78"/>
              </a:rPr>
              <a:t>يستخدم للمقارنة بين متوسطات مجموعتين فقط، ويسمح للباحثين بتحديد ما إذا كان هناك فروق ذات دلالة إحصائية بين المجموعتين</a:t>
            </a:r>
            <a:r>
              <a:rPr lang="en-US" dirty="0">
                <a:latin typeface="Alexandria" pitchFamily="2" charset="-78"/>
                <a:cs typeface="Alexandria" pitchFamily="2" charset="-78"/>
              </a:rPr>
              <a:t>.</a:t>
            </a:r>
          </a:p>
        </p:txBody>
      </p:sp>
      <p:sp>
        <p:nvSpPr>
          <p:cNvPr id="6" name="Rectangle 5">
            <a:extLst>
              <a:ext uri="{FF2B5EF4-FFF2-40B4-BE49-F238E27FC236}">
                <a16:creationId xmlns:a16="http://schemas.microsoft.com/office/drawing/2014/main" id="{A987B344-50DB-4519-E3A0-2D855FDC4B75}"/>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907524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77AEC79-A551-2CC0-DE51-8241DC9B792F}"/>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880A43CC-18A2-2F33-82BC-3B824DAC92B5}"/>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C4BB1C0-FFD0-279E-DE1B-D1BE746EB77E}"/>
              </a:ext>
            </a:extLst>
          </p:cNvPr>
          <p:cNvSpPr txBox="1"/>
          <p:nvPr/>
        </p:nvSpPr>
        <p:spPr>
          <a:xfrm>
            <a:off x="2946704" y="360418"/>
            <a:ext cx="5536710"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اختبار الفرضية باستخدام البيانات النوعية</a:t>
            </a:r>
          </a:p>
        </p:txBody>
      </p:sp>
      <p:sp>
        <p:nvSpPr>
          <p:cNvPr id="2" name="مربع نص 1"/>
          <p:cNvSpPr txBox="1"/>
          <p:nvPr/>
        </p:nvSpPr>
        <p:spPr>
          <a:xfrm>
            <a:off x="1233018" y="1922607"/>
            <a:ext cx="10658764" cy="3831818"/>
          </a:xfrm>
          <a:prstGeom prst="rect">
            <a:avLst/>
          </a:prstGeom>
          <a:noFill/>
        </p:spPr>
        <p:txBody>
          <a:bodyPr wrap="square" rtlCol="1">
            <a:spAutoFit/>
          </a:bodyPr>
          <a:lstStyle/>
          <a:p>
            <a:pPr algn="just" rtl="1" fontAlgn="t">
              <a:lnSpc>
                <a:spcPct val="150000"/>
              </a:lnSpc>
            </a:pPr>
            <a:r>
              <a:rPr lang="ar-SA" dirty="0">
                <a:latin typeface="Alexandria" pitchFamily="2" charset="-78"/>
                <a:cs typeface="Alexandria" pitchFamily="2" charset="-78"/>
              </a:rPr>
              <a:t>عند العمل مع البيانات </a:t>
            </a:r>
            <a:r>
              <a:rPr lang="ar-SA" dirty="0">
                <a:solidFill>
                  <a:srgbClr val="00B0F0"/>
                </a:solidFill>
                <a:latin typeface="Alexandria" pitchFamily="2" charset="-78"/>
                <a:cs typeface="Alexandria" pitchFamily="2" charset="-78"/>
              </a:rPr>
              <a:t>النوعية</a:t>
            </a:r>
            <a:r>
              <a:rPr lang="ar-SA" dirty="0">
                <a:latin typeface="Alexandria" pitchFamily="2" charset="-78"/>
                <a:cs typeface="Alexandria" pitchFamily="2" charset="-78"/>
              </a:rPr>
              <a:t>، توجد أدوات وتقنيات مختلفة يمكن استخدامها لاختبار الفرضية البحثية. هنا بعض الطرق الشائعة</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تحليل المضمون</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يستخدم لتحليل وفهم المحتوى النوعي للمواد. قد يستخدم لتحديد الأنماط والمواضيع والمفاهيم والمشاعر والرؤى في البيانات النوعية</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تحليل الثبات العام</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يستخدم لتحليل البُعد الزمني أو الاختلافات الزمنية في البيانات النوعية. يمكن استخدامه لتحديد الأنماط الزمنية والتغيرات المستمرة والمتقطعة</a:t>
            </a:r>
            <a:r>
              <a:rPr lang="en-US" dirty="0">
                <a:latin typeface="Alexandria" pitchFamily="2" charset="-78"/>
                <a:cs typeface="Alexandria" pitchFamily="2" charset="-78"/>
              </a:rPr>
              <a:t>.</a:t>
            </a:r>
          </a:p>
          <a:p>
            <a:pPr lvl="0" algn="just" rtl="1" fontAlgn="t">
              <a:lnSpc>
                <a:spcPct val="150000"/>
              </a:lnSpc>
            </a:pPr>
            <a:r>
              <a:rPr lang="ar-SA" b="1" dirty="0">
                <a:latin typeface="Alexandria" pitchFamily="2" charset="-78"/>
                <a:cs typeface="Alexandria" pitchFamily="2" charset="-78"/>
              </a:rPr>
              <a:t>البحث التفسيري</a:t>
            </a:r>
            <a:r>
              <a:rPr lang="en-US" b="1" dirty="0">
                <a:latin typeface="Alexandria" pitchFamily="2" charset="-78"/>
                <a:cs typeface="Alexandria" pitchFamily="2" charset="-78"/>
              </a:rPr>
              <a:t>:</a:t>
            </a:r>
            <a:r>
              <a:rPr lang="en-US" dirty="0">
                <a:latin typeface="Alexandria" pitchFamily="2" charset="-78"/>
                <a:cs typeface="Alexandria" pitchFamily="2" charset="-78"/>
              </a:rPr>
              <a:t> </a:t>
            </a:r>
            <a:r>
              <a:rPr lang="ar-SA" dirty="0">
                <a:latin typeface="Alexandria" pitchFamily="2" charset="-78"/>
                <a:cs typeface="Alexandria" pitchFamily="2" charset="-78"/>
              </a:rPr>
              <a:t>يتطلع الباحثين من خلال هذا النهج إلى فهم السياق والظروف المحيطة بالظواهر المرصودة. من خلال جمع البيانات النوعية وتحليلها، يمكن للباحثين الوفاء بمجموعة متنوعة من الأهداف البحثية</a:t>
            </a:r>
            <a:r>
              <a:rPr lang="en-US" dirty="0">
                <a:latin typeface="Alexandria" pitchFamily="2" charset="-78"/>
                <a:cs typeface="Alexandria" pitchFamily="2" charset="-78"/>
              </a:rPr>
              <a:t>.</a:t>
            </a:r>
          </a:p>
        </p:txBody>
      </p:sp>
      <p:sp>
        <p:nvSpPr>
          <p:cNvPr id="6" name="Rectangle 5">
            <a:extLst>
              <a:ext uri="{FF2B5EF4-FFF2-40B4-BE49-F238E27FC236}">
                <a16:creationId xmlns:a16="http://schemas.microsoft.com/office/drawing/2014/main" id="{15A8157D-B4EA-B209-ED4A-6D188BE8DFD5}"/>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562297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7D00106-10E5-A472-6211-867945303567}"/>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3BC82A6B-DE26-8E89-D8C5-8557A936E6B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09E5CE2-CC56-52FD-DDEF-325E3C788245}"/>
              </a:ext>
            </a:extLst>
          </p:cNvPr>
          <p:cNvSpPr txBox="1"/>
          <p:nvPr/>
        </p:nvSpPr>
        <p:spPr>
          <a:xfrm>
            <a:off x="3327645" y="360418"/>
            <a:ext cx="5536710"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اختبار الفرضية باستخدام البيانات النوعية</a:t>
            </a:r>
          </a:p>
        </p:txBody>
      </p:sp>
      <p:sp>
        <p:nvSpPr>
          <p:cNvPr id="2" name="مربع نص 1"/>
          <p:cNvSpPr txBox="1"/>
          <p:nvPr/>
        </p:nvSpPr>
        <p:spPr>
          <a:xfrm>
            <a:off x="1138634" y="2567751"/>
            <a:ext cx="10714181" cy="2541530"/>
          </a:xfrm>
          <a:prstGeom prst="rect">
            <a:avLst/>
          </a:prstGeom>
          <a:noFill/>
        </p:spPr>
        <p:txBody>
          <a:bodyPr wrap="square" rtlCol="1">
            <a:spAutoFit/>
          </a:bodyPr>
          <a:lstStyle/>
          <a:p>
            <a:pPr algn="r" rtl="1" fontAlgn="t">
              <a:lnSpc>
                <a:spcPct val="150000"/>
              </a:lnSpc>
            </a:pPr>
            <a:r>
              <a:rPr lang="ar-JO" dirty="0">
                <a:latin typeface="Alexandria" pitchFamily="2" charset="-78"/>
                <a:cs typeface="Alexandria" pitchFamily="2" charset="-78"/>
              </a:rPr>
              <a:t>و</a:t>
            </a:r>
            <a:r>
              <a:rPr lang="ar-SA" dirty="0">
                <a:latin typeface="Alexandria" pitchFamily="2" charset="-78"/>
                <a:cs typeface="Alexandria" pitchFamily="2" charset="-78"/>
              </a:rPr>
              <a:t>باستخدام هذه الأدوات والتقنيات، يمكن للباحثين اختبار الفرضية البحثية وتحديد مدى دعم البيانات لها. يجب على الباحثين أن يكونوا واضحين في الوصول إلى استنتاجاتهم وإشارة إلى المدى الذي يمكن أن تكون فيه النتائج دالة على الحقيقة</a:t>
            </a:r>
            <a:r>
              <a:rPr lang="en-US" dirty="0">
                <a:latin typeface="Alexandria" pitchFamily="2" charset="-78"/>
                <a:cs typeface="Alexandria" pitchFamily="2" charset="-78"/>
              </a:rPr>
              <a:t>.</a:t>
            </a:r>
          </a:p>
          <a:p>
            <a:pPr algn="r" rtl="1">
              <a:lnSpc>
                <a:spcPct val="150000"/>
              </a:lnSpc>
            </a:pPr>
            <a:r>
              <a:rPr lang="ar-SA" dirty="0">
                <a:latin typeface="Alexandria" pitchFamily="2" charset="-78"/>
                <a:cs typeface="Alexandria" pitchFamily="2" charset="-78"/>
              </a:rPr>
              <a:t>عند استخدام البيانات الكمية والبيانات النوعية، يمكن للباحثين اتخاذ إجراءات منهجية لاختبار الفرضية البحثية وتقييم صحتها</a:t>
            </a:r>
            <a:r>
              <a:rPr lang="ru-RU" dirty="0">
                <a:cs typeface="Alexandria" pitchFamily="2" charset="-78"/>
              </a:rPr>
              <a:t>. </a:t>
            </a:r>
            <a:r>
              <a:rPr lang="ar-SA" dirty="0">
                <a:latin typeface="Alexandria" pitchFamily="2" charset="-78"/>
                <a:cs typeface="Alexandria" pitchFamily="2" charset="-78"/>
              </a:rPr>
              <a:t>بتطبيق الأدوات والتقنيات المناسبة، يتم تعزيز فهمنا للظواهر والتوجهات والسلوكيات التي ندرسها ونقدم إسهامات أكبر في المجال البحثي</a:t>
            </a:r>
            <a:r>
              <a:rPr lang="ru-RU" dirty="0">
                <a:cs typeface="Alexandria" pitchFamily="2" charset="-78"/>
              </a:rPr>
              <a:t>. </a:t>
            </a:r>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86F01D2C-077B-5B22-BFEC-A39B5B9CD7AC}"/>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912537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3FC548E-F449-39E4-E92C-58F40AC6618A}"/>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52F1D77-EE37-7B6C-176D-6DD3FD9E82A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C106D2F-0AA7-6397-D393-0C4EFD262368}"/>
              </a:ext>
            </a:extLst>
          </p:cNvPr>
          <p:cNvSpPr txBox="1"/>
          <p:nvPr/>
        </p:nvSpPr>
        <p:spPr>
          <a:xfrm>
            <a:off x="3327645"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اختبار الفرضيات في التجربة العلمية</a:t>
            </a:r>
          </a:p>
        </p:txBody>
      </p:sp>
      <p:sp>
        <p:nvSpPr>
          <p:cNvPr id="2" name="مربع نص 1"/>
          <p:cNvSpPr txBox="1"/>
          <p:nvPr/>
        </p:nvSpPr>
        <p:spPr>
          <a:xfrm>
            <a:off x="1101688" y="1899876"/>
            <a:ext cx="10788073" cy="3877280"/>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تشمل عملية اختبار الفرضيات في التجربة العلمية الخطوات التالية</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وضع الفرضية</a:t>
            </a:r>
            <a:r>
              <a:rPr lang="ru-RU" sz="1600" dirty="0">
                <a:cs typeface="Alexandria" pitchFamily="2" charset="-78"/>
              </a:rPr>
              <a:t>: </a:t>
            </a:r>
            <a:r>
              <a:rPr lang="ar-SA" sz="1600" dirty="0">
                <a:latin typeface="Alexandria" pitchFamily="2" charset="-78"/>
                <a:cs typeface="Alexandria" pitchFamily="2" charset="-78"/>
              </a:rPr>
              <a:t>قم بتطوير فرضية محتملة ترتبط بالظاهرة المراد دراستها باستخدام المعرفة المتاحة والبيانات المجمعة</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وضع التجربة</a:t>
            </a:r>
            <a:r>
              <a:rPr lang="ru-RU" sz="1600" dirty="0">
                <a:cs typeface="Alexandria" pitchFamily="2" charset="-78"/>
              </a:rPr>
              <a:t>: </a:t>
            </a:r>
            <a:r>
              <a:rPr lang="ar-SA" sz="1600" dirty="0">
                <a:latin typeface="Alexandria" pitchFamily="2" charset="-78"/>
                <a:cs typeface="Alexandria" pitchFamily="2" charset="-78"/>
              </a:rPr>
              <a:t>صمم تجربة لاختبار الفرضية، بما في ذلك تحديد المتغيرات ووسائل قياسها وإجراءات الاختبار</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تنفيذ التجربة</a:t>
            </a:r>
            <a:r>
              <a:rPr lang="ru-RU" sz="1600" dirty="0">
                <a:cs typeface="Alexandria" pitchFamily="2" charset="-78"/>
              </a:rPr>
              <a:t>: </a:t>
            </a:r>
            <a:r>
              <a:rPr lang="ar-SA" sz="1600" dirty="0">
                <a:latin typeface="Alexandria" pitchFamily="2" charset="-78"/>
                <a:cs typeface="Alexandria" pitchFamily="2" charset="-78"/>
              </a:rPr>
              <a:t>قم بتنفيذ التجربة وجمع البيانات المطلوبة</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تحليل البيانات</a:t>
            </a:r>
            <a:r>
              <a:rPr lang="ru-RU" sz="1600" dirty="0">
                <a:cs typeface="Alexandria" pitchFamily="2" charset="-78"/>
              </a:rPr>
              <a:t>: </a:t>
            </a:r>
            <a:r>
              <a:rPr lang="ar-SA" sz="1600" dirty="0">
                <a:latin typeface="Alexandria" pitchFamily="2" charset="-78"/>
                <a:cs typeface="Alexandria" pitchFamily="2" charset="-78"/>
              </a:rPr>
              <a:t>قم بتحليل البيانات التي تم جمعها من التجربة باستخدام الأدوات الإحصائية المناسبة</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استخلاص الاستنتاجات</a:t>
            </a:r>
            <a:r>
              <a:rPr lang="ru-RU" sz="1600" dirty="0">
                <a:cs typeface="Alexandria" pitchFamily="2" charset="-78"/>
              </a:rPr>
              <a:t>: </a:t>
            </a:r>
            <a:r>
              <a:rPr lang="ar-SA" sz="1600" dirty="0">
                <a:latin typeface="Alexandria" pitchFamily="2" charset="-78"/>
                <a:cs typeface="Alexandria" pitchFamily="2" charset="-78"/>
              </a:rPr>
              <a:t>استنتج ما إذا كانت البيانات تؤيد أو تنفي الفرضية المطروحة</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اعتماد أو رفض الفرضية</a:t>
            </a:r>
            <a:r>
              <a:rPr lang="ru-RU" sz="1600" dirty="0">
                <a:cs typeface="Alexandria" pitchFamily="2" charset="-78"/>
              </a:rPr>
              <a:t>: </a:t>
            </a:r>
            <a:r>
              <a:rPr lang="ar-SA" sz="1600" dirty="0">
                <a:latin typeface="Alexandria" pitchFamily="2" charset="-78"/>
                <a:cs typeface="Alexandria" pitchFamily="2" charset="-78"/>
              </a:rPr>
              <a:t>استنادًا إلى النتائج والتحليلات، قم بقبول الفرضية كصحيحة أو رفضها كغير صحيحة</a:t>
            </a:r>
            <a:r>
              <a:rPr lang="ru-RU" sz="1600" dirty="0">
                <a:cs typeface="Alexandria" pitchFamily="2" charset="-78"/>
              </a:rPr>
              <a:t>.</a:t>
            </a:r>
            <a:endParaRPr lang="en-US" sz="1600" dirty="0">
              <a:latin typeface="Alexandria" pitchFamily="2" charset="-78"/>
              <a:cs typeface="Alexandria" pitchFamily="2" charset="-78"/>
            </a:endParaRPr>
          </a:p>
          <a:p>
            <a:pPr lvl="0" algn="r" rtl="1">
              <a:lnSpc>
                <a:spcPct val="150000"/>
              </a:lnSpc>
            </a:pPr>
            <a:r>
              <a:rPr lang="ar-SA" sz="1600" dirty="0">
                <a:latin typeface="Alexandria" pitchFamily="2" charset="-78"/>
                <a:cs typeface="Alexandria" pitchFamily="2" charset="-78"/>
              </a:rPr>
              <a:t>النتائج والتوصيات</a:t>
            </a:r>
            <a:r>
              <a:rPr lang="ru-RU" sz="1600" dirty="0">
                <a:cs typeface="Alexandria" pitchFamily="2" charset="-78"/>
              </a:rPr>
              <a:t>: </a:t>
            </a:r>
            <a:r>
              <a:rPr lang="ar-SA" sz="1600" dirty="0">
                <a:latin typeface="Alexandria" pitchFamily="2" charset="-78"/>
                <a:cs typeface="Alexandria" pitchFamily="2" charset="-78"/>
              </a:rPr>
              <a:t>قدم النتائج والتوصيات النهائية استنادًا إلى استنتاجاتك واختبار الفرضية</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باستخدام هذه الخطوات، يمكن للباحثين اختبار الفرضيات في التجربة العلمية وتحديد صحتها</a:t>
            </a:r>
            <a:r>
              <a:rPr lang="ru-RU" sz="1600" dirty="0">
                <a:cs typeface="Alexandria" pitchFamily="2" charset="-78"/>
              </a:rPr>
              <a:t>. </a:t>
            </a:r>
            <a:r>
              <a:rPr lang="ar-SA" sz="1600" dirty="0">
                <a:latin typeface="Alexandria" pitchFamily="2" charset="-78"/>
                <a:cs typeface="Alexandria" pitchFamily="2" charset="-78"/>
              </a:rPr>
              <a:t>يساهم هذا في توسيع المعرفة العلمية والتقدم في مجال البحث</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95900B06-5567-9167-D157-96A9D4AA1DB4}"/>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499091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A3D06005-563C-40A8-9016-8132B98E3DE9}"/>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64E9C70F-7B66-D9F5-358A-BE82F8483657}"/>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TextBox 9">
            <a:extLst>
              <a:ext uri="{FF2B5EF4-FFF2-40B4-BE49-F238E27FC236}">
                <a16:creationId xmlns:a16="http://schemas.microsoft.com/office/drawing/2014/main" id="{48D7935F-62F5-1C4C-431B-9ECD3587C190}"/>
              </a:ext>
            </a:extLst>
          </p:cNvPr>
          <p:cNvSpPr txBox="1"/>
          <p:nvPr/>
        </p:nvSpPr>
        <p:spPr>
          <a:xfrm>
            <a:off x="3327645"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أخطاء في فحص الفرضيات وكيفية تقويمها</a:t>
            </a:r>
          </a:p>
        </p:txBody>
      </p:sp>
      <p:sp>
        <p:nvSpPr>
          <p:cNvPr id="2" name="مربع نص 1"/>
          <p:cNvSpPr txBox="1"/>
          <p:nvPr/>
        </p:nvSpPr>
        <p:spPr>
          <a:xfrm>
            <a:off x="1513840" y="2159742"/>
            <a:ext cx="9963770" cy="2538515"/>
          </a:xfrm>
          <a:prstGeom prst="rect">
            <a:avLst/>
          </a:prstGeom>
          <a:noFill/>
        </p:spPr>
        <p:txBody>
          <a:bodyPr wrap="square" rtlCol="1">
            <a:spAutoFit/>
          </a:bodyPr>
          <a:lstStyle/>
          <a:p>
            <a:pPr algn="just" rtl="1">
              <a:lnSpc>
                <a:spcPct val="150000"/>
              </a:lnSpc>
            </a:pPr>
            <a:r>
              <a:rPr lang="ar-EG" dirty="0">
                <a:latin typeface="Alexandria" pitchFamily="2" charset="-78"/>
                <a:cs typeface="Alexandria" pitchFamily="2" charset="-78"/>
              </a:rPr>
              <a:t>أخطاء في فحص الفرضيات:</a:t>
            </a:r>
            <a:endParaRPr lang="en-US" dirty="0">
              <a:latin typeface="Alexandria" pitchFamily="2" charset="-78"/>
              <a:cs typeface="Alexandria" pitchFamily="2" charset="-78"/>
            </a:endParaRPr>
          </a:p>
          <a:p>
            <a:pPr algn="just" rtl="1">
              <a:lnSpc>
                <a:spcPct val="150000"/>
              </a:lnSpc>
            </a:pPr>
            <a:r>
              <a:rPr lang="ar-EG" dirty="0">
                <a:latin typeface="Alexandria" pitchFamily="2" charset="-78"/>
                <a:cs typeface="Alexandria" pitchFamily="2" charset="-78"/>
              </a:rPr>
              <a:t>   هناك نوعين من الخطأ يقع فيها الباحث في فحص الفرضيات هما :</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a:t>
            </a:r>
            <a:r>
              <a:rPr lang="ar-EG" dirty="0">
                <a:latin typeface="Alexandria" pitchFamily="2" charset="-78"/>
                <a:cs typeface="Alexandria" pitchFamily="2" charset="-78"/>
              </a:rPr>
              <a:t>خطأ من النوع الأول يسمى بخطأ </a:t>
            </a:r>
            <a:r>
              <a:rPr lang="en-US" dirty="0">
                <a:latin typeface="Alexandria" pitchFamily="2" charset="-78"/>
                <a:cs typeface="Alexandria" pitchFamily="2" charset="-78"/>
              </a:rPr>
              <a:t> α </a:t>
            </a:r>
            <a:r>
              <a:rPr lang="ar-EG" dirty="0">
                <a:latin typeface="Alexandria" pitchFamily="2" charset="-78"/>
                <a:cs typeface="Alexandria" pitchFamily="2" charset="-78"/>
              </a:rPr>
              <a:t>وهو الخطأ الذي يرتكبه الباحث عندما لا يتخذ قرارا يرفض الفرضية الصفرية وهي فرضية صحيحة .</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a:t>
            </a:r>
            <a:r>
              <a:rPr lang="ar-EG" dirty="0">
                <a:latin typeface="Alexandria" pitchFamily="2" charset="-78"/>
                <a:cs typeface="Alexandria" pitchFamily="2" charset="-78"/>
              </a:rPr>
              <a:t>خطأ من النوع الثاني يسمى بخطأ </a:t>
            </a:r>
            <a:r>
              <a:rPr lang="ru-RU" dirty="0">
                <a:cs typeface="Alexandria" pitchFamily="2" charset="-78"/>
              </a:rPr>
              <a:t>β </a:t>
            </a:r>
            <a:r>
              <a:rPr lang="ar-EG" dirty="0">
                <a:latin typeface="Alexandria" pitchFamily="2" charset="-78"/>
                <a:cs typeface="Alexandria" pitchFamily="2" charset="-78"/>
              </a:rPr>
              <a:t> وهو الخطأ الذي يرتكبه الباحث عندما يفشل في رفض الفرضية الصفرية ، وهي في الحقيقة فرضية خاطئة .</a:t>
            </a:r>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B2FF8F93-A8BB-5C62-A807-98C5AD04D154}"/>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187251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37F7405-A451-1F24-0FC9-1A7DB6B510E8}"/>
              </a:ext>
            </a:extLst>
          </p:cNvPr>
          <p:cNvSpPr/>
          <p:nvPr/>
        </p:nvSpPr>
        <p:spPr>
          <a:xfrm>
            <a:off x="456892" y="1154545"/>
            <a:ext cx="4128422" cy="51390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A91654F-6DCF-B034-0265-7A8301E8035F}"/>
              </a:ext>
            </a:extLst>
          </p:cNvPr>
          <p:cNvSpPr/>
          <p:nvPr/>
        </p:nvSpPr>
        <p:spPr>
          <a:xfrm>
            <a:off x="901052" y="1394691"/>
            <a:ext cx="11189347" cy="46197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4D5CC83A-F559-D478-EA3B-5AD6C7B71743}"/>
              </a:ext>
            </a:extLst>
          </p:cNvPr>
          <p:cNvSpPr txBox="1"/>
          <p:nvPr/>
        </p:nvSpPr>
        <p:spPr>
          <a:xfrm>
            <a:off x="3327645"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تقويم الفرضيات </a:t>
            </a:r>
          </a:p>
        </p:txBody>
      </p:sp>
      <p:sp>
        <p:nvSpPr>
          <p:cNvPr id="2" name="مربع نص 1"/>
          <p:cNvSpPr txBox="1"/>
          <p:nvPr/>
        </p:nvSpPr>
        <p:spPr>
          <a:xfrm>
            <a:off x="974942" y="1604334"/>
            <a:ext cx="11041565" cy="4200509"/>
          </a:xfrm>
          <a:prstGeom prst="rect">
            <a:avLst/>
          </a:prstGeom>
          <a:noFill/>
        </p:spPr>
        <p:txBody>
          <a:bodyPr wrap="square" rtlCol="1">
            <a:spAutoFit/>
          </a:bodyPr>
          <a:lstStyle/>
          <a:p>
            <a:pPr algn="just" rtl="1">
              <a:lnSpc>
                <a:spcPct val="150000"/>
              </a:lnSpc>
            </a:pPr>
            <a:r>
              <a:rPr lang="ar-EG" dirty="0">
                <a:latin typeface="Alexandria" pitchFamily="2" charset="-78"/>
                <a:cs typeface="Alexandria" pitchFamily="2" charset="-78"/>
              </a:rPr>
              <a:t>    تشكل الفرضيات عنصرا مهما يعكس قدرة الباحث على تحديد إجراءات </a:t>
            </a:r>
            <a:r>
              <a:rPr lang="ar-JO" dirty="0">
                <a:latin typeface="Alexandria" pitchFamily="2" charset="-78"/>
                <a:cs typeface="Alexandria" pitchFamily="2" charset="-78"/>
              </a:rPr>
              <a:t>ا</a:t>
            </a:r>
            <a:r>
              <a:rPr lang="ar-EG" dirty="0" err="1">
                <a:latin typeface="Alexandria" pitchFamily="2" charset="-78"/>
                <a:cs typeface="Alexandria" pitchFamily="2" charset="-78"/>
              </a:rPr>
              <a:t>ختبارها</a:t>
            </a:r>
            <a:r>
              <a:rPr lang="ar-EG" dirty="0">
                <a:latin typeface="Alexandria" pitchFamily="2" charset="-78"/>
                <a:cs typeface="Alexandria" pitchFamily="2" charset="-78"/>
              </a:rPr>
              <a:t>، ولذلك لابد من تقويمها من خلال ما يلي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a:t>
            </a:r>
            <a:r>
              <a:rPr lang="ar-EG" dirty="0">
                <a:latin typeface="Alexandria" pitchFamily="2" charset="-78"/>
                <a:cs typeface="Alexandria" pitchFamily="2" charset="-78"/>
              </a:rPr>
              <a:t>هل قام الباحث بتوضيح العلاقة بين المتغيرات التابعة في مشكلة البحث وعناصرها المختلفة مع المتغيرات المستقلة التي تستند إليها الفرضيات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a:t>
            </a:r>
            <a:r>
              <a:rPr lang="ar-EG" dirty="0">
                <a:latin typeface="Alexandria" pitchFamily="2" charset="-78"/>
                <a:cs typeface="Alexandria" pitchFamily="2" charset="-78"/>
              </a:rPr>
              <a:t>هل تقدم الفرضيات تفسيرات كافية لحل مشكلة البحث أكثر من أية فرضيات أخرى مناظرة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 </a:t>
            </a:r>
            <a:r>
              <a:rPr lang="ar-EG" dirty="0">
                <a:latin typeface="Alexandria" pitchFamily="2" charset="-78"/>
                <a:cs typeface="Alexandria" pitchFamily="2" charset="-78"/>
              </a:rPr>
              <a:t>هل بالإمكان إخضاع فرضيات البحث للتحقق والدراسة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a:t>
            </a:r>
            <a:r>
              <a:rPr lang="ar-EG" dirty="0">
                <a:latin typeface="Alexandria" pitchFamily="2" charset="-78"/>
                <a:cs typeface="Alexandria" pitchFamily="2" charset="-78"/>
              </a:rPr>
              <a:t>هل عبر الباحث عن الفرضيات والمتغيرات منها في عبارات محددة وواضحة، بحيث لا تترك مجالا للشك في العوامل التي ستخضع للاختبار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a:t>
            </a:r>
            <a:r>
              <a:rPr lang="ar-EG" dirty="0">
                <a:latin typeface="Alexandria" pitchFamily="2" charset="-78"/>
                <a:cs typeface="Alexandria" pitchFamily="2" charset="-78"/>
              </a:rPr>
              <a:t>هل أعطت الفرضيات عناوين مناسبة دونت مبكرا في خطة البحث وتقريره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v"/>
            </a:pPr>
            <a:r>
              <a:rPr lang="ar-SA" dirty="0">
                <a:latin typeface="Alexandria" pitchFamily="2" charset="-78"/>
                <a:cs typeface="Alexandria" pitchFamily="2" charset="-78"/>
              </a:rPr>
              <a:t>- </a:t>
            </a:r>
            <a:r>
              <a:rPr lang="ar-EG" dirty="0">
                <a:latin typeface="Alexandria" pitchFamily="2" charset="-78"/>
                <a:cs typeface="Alexandria" pitchFamily="2" charset="-78"/>
              </a:rPr>
              <a:t>هل تساعد الفرضيات في التنبؤ بالحقائق والعلاقات بين المتغيرات التي لم يجرى بحثها سابقا.</a:t>
            </a:r>
            <a:endParaRPr lang="en-US"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D50E7406-91AC-C2C0-DB30-EAF5032C587F}"/>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2317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10628586-2C68-A00F-8AA7-14FC79C489D8}"/>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B3965EAA-E449-B600-1A24-826B3029D166}"/>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20161" y="2483015"/>
            <a:ext cx="10751128" cy="2123017"/>
          </a:xfrm>
          <a:prstGeom prst="rect">
            <a:avLst/>
          </a:prstGeom>
          <a:noFill/>
        </p:spPr>
        <p:txBody>
          <a:bodyPr wrap="square" rtlCol="1">
            <a:spAutoFit/>
          </a:bodyPr>
          <a:lstStyle/>
          <a:p>
            <a:pPr algn="r" rtl="1">
              <a:lnSpc>
                <a:spcPct val="150000"/>
              </a:lnSpc>
            </a:pPr>
            <a:r>
              <a:rPr lang="ar-DZ" dirty="0">
                <a:latin typeface="Alexandria" pitchFamily="2" charset="-78"/>
                <a:cs typeface="Alexandria" pitchFamily="2" charset="-78"/>
              </a:rPr>
              <a:t>      إن الفروض هي كذلك موجهات للبحث، طالما أنها هي اجابات مؤقتة عن تساؤلات الانطلاق، غير أن هذه الاجابات لا تبنى من فراغ، بل لها مصادرها كخبرة الباحث والدراسات السابقة ومختلف النظريات .</a:t>
            </a:r>
            <a:endParaRPr lang="en-US" dirty="0">
              <a:latin typeface="Alexandria" pitchFamily="2" charset="-78"/>
              <a:cs typeface="Alexandria" pitchFamily="2" charset="-78"/>
            </a:endParaRPr>
          </a:p>
          <a:p>
            <a:pPr algn="r" rtl="1">
              <a:lnSpc>
                <a:spcPct val="150000"/>
              </a:lnSpc>
            </a:pPr>
            <a:r>
              <a:rPr lang="ar-DZ" dirty="0">
                <a:latin typeface="Alexandria" pitchFamily="2" charset="-78"/>
                <a:cs typeface="Alexandria" pitchFamily="2" charset="-78"/>
              </a:rPr>
              <a:t>    ولفرضيات البحث دور بارز في بناء وتصميم أدوات جمع البيانات الى جانب الأدوار الأخرى التي تقوم بها على مستوى البحث، لذا على الباحث الالتزام بالشروط العلمية أثناء صياغتها بتحديد متغيراتها تحديدا واضحا ومفهوما لا يشوبه الغموض.</a:t>
            </a:r>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96408E6-4BBB-4BDB-1330-BB6CA58D50BE}"/>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54539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8E824A8-8ADB-A19E-2024-5801741EEB95}"/>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44308FA-8C72-6B06-6A35-771CB92FB14A}"/>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8DBCCA1-AA95-A71F-99DF-8570D82E2409}"/>
              </a:ext>
            </a:extLst>
          </p:cNvPr>
          <p:cNvSpPr txBox="1"/>
          <p:nvPr/>
        </p:nvSpPr>
        <p:spPr>
          <a:xfrm>
            <a:off x="3327645"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التكيف والتعديل في الفرضيات</a:t>
            </a:r>
          </a:p>
        </p:txBody>
      </p:sp>
      <p:sp>
        <p:nvSpPr>
          <p:cNvPr id="2" name="مربع نص 1"/>
          <p:cNvSpPr txBox="1"/>
          <p:nvPr/>
        </p:nvSpPr>
        <p:spPr>
          <a:xfrm>
            <a:off x="756470" y="1480824"/>
            <a:ext cx="11333929" cy="5016758"/>
          </a:xfrm>
          <a:prstGeom prst="rect">
            <a:avLst/>
          </a:prstGeom>
          <a:noFill/>
        </p:spPr>
        <p:txBody>
          <a:bodyPr wrap="square" rtlCol="1">
            <a:spAutoFit/>
          </a:bodyPr>
          <a:lstStyle/>
          <a:p>
            <a:pPr algn="r" rtl="1">
              <a:lnSpc>
                <a:spcPct val="150000"/>
              </a:lnSpc>
            </a:pPr>
            <a:r>
              <a:rPr lang="ar-DZ"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بمجرد إعداد الفرضيات، تلعب عملية التكيف والتعديل دورًا حاسمًا في تقدم البحث العلمي</a:t>
            </a:r>
            <a:r>
              <a:rPr lang="ru-RU" sz="1600" dirty="0">
                <a:cs typeface="Alexandria" pitchFamily="2" charset="-78"/>
              </a:rPr>
              <a:t>. </a:t>
            </a:r>
            <a:r>
              <a:rPr lang="ar-SA" sz="1600" dirty="0">
                <a:latin typeface="Alexandria" pitchFamily="2" charset="-78"/>
                <a:cs typeface="Alexandria" pitchFamily="2" charset="-78"/>
              </a:rPr>
              <a:t>يهدف التكيف والتعديل إلى ضبط الفرضيات بناءً على النتائج الأولية للدراسة الأولية</a:t>
            </a:r>
            <a:r>
              <a:rPr lang="ru-RU" sz="1600" dirty="0">
                <a:cs typeface="Alexandria" pitchFamily="2" charset="-78"/>
              </a:rPr>
              <a:t>. </a:t>
            </a:r>
            <a:r>
              <a:rPr lang="ar-SA" sz="1600" dirty="0">
                <a:latin typeface="Alexandria" pitchFamily="2" charset="-78"/>
                <a:cs typeface="Alexandria" pitchFamily="2" charset="-78"/>
              </a:rPr>
              <a:t>هناك عدة طرق لتعديل الفرضيات في عملية البحث العلمي</a:t>
            </a:r>
            <a:r>
              <a:rPr lang="ru-RU" sz="1600" dirty="0">
                <a:cs typeface="Alexandria" pitchFamily="2" charset="-78"/>
              </a:rPr>
              <a:t>:</a:t>
            </a:r>
            <a:endParaRPr lang="ar-JO" sz="1600" dirty="0">
              <a:latin typeface="Alexandria" pitchFamily="2" charset="-78"/>
              <a:cs typeface="Alexandria" pitchFamily="2" charset="-78"/>
            </a:endParaRPr>
          </a:p>
          <a:p>
            <a:pPr algn="r" rtl="1" fontAlgn="t">
              <a:lnSpc>
                <a:spcPct val="150000"/>
              </a:lnSpc>
            </a:pPr>
            <a:r>
              <a:rPr lang="ar-JO" sz="1600" b="1" dirty="0">
                <a:latin typeface="Alexandria" pitchFamily="2" charset="-78"/>
                <a:cs typeface="Alexandria" pitchFamily="2" charset="-78"/>
              </a:rPr>
              <a:t>استعراض الأدلة المتاحة:</a:t>
            </a:r>
            <a:r>
              <a:rPr lang="ar-JO" sz="1600" dirty="0">
                <a:latin typeface="Alexandria" pitchFamily="2" charset="-78"/>
                <a:cs typeface="Alexandria" pitchFamily="2" charset="-78"/>
              </a:rPr>
              <a:t> يشمل ذلك إعادة تقييم الأدلة المتاحة ومراجعة الدراسات السابقة التي تدعم أو تعارض الفرضيات الأولية.</a:t>
            </a:r>
          </a:p>
          <a:p>
            <a:pPr algn="r" rtl="1" fontAlgn="t">
              <a:lnSpc>
                <a:spcPct val="150000"/>
              </a:lnSpc>
            </a:pPr>
            <a:r>
              <a:rPr lang="ar-JO" sz="1600" b="1" dirty="0">
                <a:latin typeface="Alexandria" pitchFamily="2" charset="-78"/>
                <a:cs typeface="Alexandria" pitchFamily="2" charset="-78"/>
              </a:rPr>
              <a:t>تحليل النتائج الأولية:</a:t>
            </a:r>
            <a:r>
              <a:rPr lang="ar-JO" sz="1600" dirty="0">
                <a:latin typeface="Alexandria" pitchFamily="2" charset="-78"/>
                <a:cs typeface="Alexandria" pitchFamily="2" charset="-78"/>
              </a:rPr>
              <a:t> من خلال تحليل النتائج الأولية للدراسة الأولية، يمكن تحديد التحسينات الممكنة وتعديل الفرضيات بناءً على ذلك.</a:t>
            </a:r>
          </a:p>
          <a:p>
            <a:pPr algn="r" rtl="1" fontAlgn="t">
              <a:lnSpc>
                <a:spcPct val="150000"/>
              </a:lnSpc>
            </a:pPr>
            <a:r>
              <a:rPr lang="ar-JO" sz="1600" b="1" dirty="0">
                <a:latin typeface="Alexandria" pitchFamily="2" charset="-78"/>
                <a:cs typeface="Alexandria" pitchFamily="2" charset="-78"/>
              </a:rPr>
              <a:t>استشارة الزملاء والمختصين:</a:t>
            </a:r>
            <a:r>
              <a:rPr lang="ar-JO" sz="1600" dirty="0">
                <a:latin typeface="Alexandria" pitchFamily="2" charset="-78"/>
                <a:cs typeface="Alexandria" pitchFamily="2" charset="-78"/>
              </a:rPr>
              <a:t> يمكن الاستعانة بزملاء العمل والمختصين في المجال للحصول على آراءهم وتوجيهاتهم حول التعديلات الممكنة في الفرضيات.</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باختصار، تلعب عملية التكيف والتعديل دورًا حاسمًا في تحسين وتطوير الفرضيات في عملية البحث العلمي</a:t>
            </a:r>
            <a:r>
              <a:rPr lang="ru-RU" sz="1600" dirty="0">
                <a:cs typeface="Alexandria" pitchFamily="2" charset="-78"/>
              </a:rPr>
              <a:t>. </a:t>
            </a:r>
            <a:r>
              <a:rPr lang="ar-SA" sz="1600" dirty="0">
                <a:latin typeface="Alexandria" pitchFamily="2" charset="-78"/>
                <a:cs typeface="Alexandria" pitchFamily="2" charset="-78"/>
              </a:rPr>
              <a:t>تُستخدم الأدلة المتاحة وتحليل النتائج الأولية واستشارة الخبراء لتنقية وتعديل الفرضيات وتجعلها أكثر صلة بالبحث المقصود</a:t>
            </a:r>
            <a:r>
              <a:rPr lang="ru-RU" sz="1600" dirty="0">
                <a:cs typeface="Alexandria" pitchFamily="2" charset="-78"/>
              </a:rPr>
              <a:t>.</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endParaRPr lang="en-US" sz="1600" dirty="0">
              <a:latin typeface="Alexandria" pitchFamily="2" charset="-78"/>
              <a:cs typeface="Alexandria" pitchFamily="2" charset="-78"/>
            </a:endParaRPr>
          </a:p>
          <a:p>
            <a:pPr algn="r" rtl="1"/>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E0D35F8B-203A-AE12-FD8F-A2D784C9ED2E}"/>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095390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177;p7">
            <a:extLst>
              <a:ext uri="{FF2B5EF4-FFF2-40B4-BE49-F238E27FC236}">
                <a16:creationId xmlns:a16="http://schemas.microsoft.com/office/drawing/2014/main" id="{3A519797-D093-10C1-0962-ECFD58B08AFD}"/>
              </a:ext>
            </a:extLst>
          </p:cNvPr>
          <p:cNvSpPr/>
          <p:nvPr/>
        </p:nvSpPr>
        <p:spPr>
          <a:xfrm>
            <a:off x="456892" y="1440873"/>
            <a:ext cx="4128422" cy="485271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Google Shape;178;p7">
            <a:extLst>
              <a:ext uri="{FF2B5EF4-FFF2-40B4-BE49-F238E27FC236}">
                <a16:creationId xmlns:a16="http://schemas.microsoft.com/office/drawing/2014/main" id="{210F579D-F339-F7FF-1A92-188598AE6983}"/>
              </a:ext>
            </a:extLst>
          </p:cNvPr>
          <p:cNvSpPr/>
          <p:nvPr/>
        </p:nvSpPr>
        <p:spPr>
          <a:xfrm>
            <a:off x="901052" y="1662545"/>
            <a:ext cx="11189347" cy="43519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 name="TextBox 15">
            <a:extLst>
              <a:ext uri="{FF2B5EF4-FFF2-40B4-BE49-F238E27FC236}">
                <a16:creationId xmlns:a16="http://schemas.microsoft.com/office/drawing/2014/main" id="{42CD5838-5FAA-4951-FC9F-882688420DFC}"/>
              </a:ext>
            </a:extLst>
          </p:cNvPr>
          <p:cNvSpPr txBox="1"/>
          <p:nvPr/>
        </p:nvSpPr>
        <p:spPr>
          <a:xfrm>
            <a:off x="3327645"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الفرضيات والنتائج العلمية</a:t>
            </a:r>
          </a:p>
        </p:txBody>
      </p:sp>
      <p:sp>
        <p:nvSpPr>
          <p:cNvPr id="2" name="مربع نص 1"/>
          <p:cNvSpPr txBox="1"/>
          <p:nvPr/>
        </p:nvSpPr>
        <p:spPr>
          <a:xfrm>
            <a:off x="901052" y="1410996"/>
            <a:ext cx="10954326" cy="5447004"/>
          </a:xfrm>
          <a:prstGeom prst="rect">
            <a:avLst/>
          </a:prstGeom>
          <a:noFill/>
        </p:spPr>
        <p:txBody>
          <a:bodyPr wrap="square" rtlCol="1">
            <a:spAutoFit/>
          </a:bodyPr>
          <a:lstStyle/>
          <a:p>
            <a:pPr algn="r" rtl="1" fontAlgn="t">
              <a:lnSpc>
                <a:spcPct val="150000"/>
              </a:lnSpc>
            </a:pPr>
            <a:r>
              <a:rPr lang="ar-DZ" dirty="0">
                <a:latin typeface="Alexandria" pitchFamily="2" charset="-78"/>
                <a:cs typeface="Alexandria" pitchFamily="2" charset="-78"/>
              </a:rPr>
              <a:t>  </a:t>
            </a:r>
            <a:endParaRPr lang="ar-JO" b="1" dirty="0">
              <a:latin typeface="Alexandria" pitchFamily="2" charset="-78"/>
              <a:cs typeface="Alexandria" pitchFamily="2" charset="-78"/>
            </a:endParaRPr>
          </a:p>
          <a:p>
            <a:pPr algn="r" rtl="1" fontAlgn="t">
              <a:lnSpc>
                <a:spcPct val="150000"/>
              </a:lnSpc>
            </a:pPr>
            <a:r>
              <a:rPr lang="ar-JO" dirty="0">
                <a:latin typeface="Alexandria" pitchFamily="2" charset="-78"/>
                <a:cs typeface="Alexandria" pitchFamily="2" charset="-78"/>
              </a:rPr>
              <a:t>في عملية البحث العلمي، تلعب الفرضيات دورًا حيويًا في توجيه التفكير وتفسير النتائج. الفرضية هي افتراض أو توجيه يستند إلى المعرفة والأدلة المتاحة قبل إجراء التجربة أو الدراسة. يتم صياغة الفرضيات بشكل واضح ومحدد، وتدعمها البيانات والنتائج المتاحة.</a:t>
            </a:r>
          </a:p>
          <a:p>
            <a:pPr algn="r" rtl="1" fontAlgn="t">
              <a:lnSpc>
                <a:spcPct val="150000"/>
              </a:lnSpc>
            </a:pPr>
            <a:r>
              <a:rPr lang="ar-JO" dirty="0">
                <a:latin typeface="Alexandria" pitchFamily="2" charset="-78"/>
                <a:cs typeface="Alexandria" pitchFamily="2" charset="-78"/>
              </a:rPr>
              <a:t>تؤثر الفرضيات بشكل كبير على تفسير النتائج العلمية. عندما يكون هناك توافق بين النتائج المستخلصة والفرضيات، يتم ترسيخ الاعتقاد في صحة الفرضيات المعتمدة. وعلى العكس من ذلك، إذا كانت النتائج تتعارض مع الفرضيات، فقد يكون هناك حاجة إلى إعادة التفكير في الفرضيات المعتمدة وإجراء تعديلات عليها.</a:t>
            </a:r>
          </a:p>
          <a:p>
            <a:pPr algn="r" rtl="1" fontAlgn="t">
              <a:lnSpc>
                <a:spcPct val="150000"/>
              </a:lnSpc>
            </a:pPr>
            <a:r>
              <a:rPr lang="ar-JO" dirty="0">
                <a:latin typeface="Alexandria" pitchFamily="2" charset="-78"/>
                <a:cs typeface="Alexandria" pitchFamily="2" charset="-78"/>
              </a:rPr>
              <a:t>من هنا يتضح أهمية التوافق بين الفرضيات والنتائج في عملية البحث العلمي. فالتوافق يساهم في تعزيز مصداقية الدراسة واستنادها إلى أسس علمية قوية.</a:t>
            </a:r>
          </a:p>
          <a:p>
            <a:pPr algn="r" rtl="1">
              <a:lnSpc>
                <a:spcPct val="150000"/>
              </a:lnSpc>
            </a:pPr>
            <a:r>
              <a:rPr lang="ar-SA" dirty="0">
                <a:latin typeface="Alexandria" pitchFamily="2" charset="-78"/>
                <a:cs typeface="Alexandria" pitchFamily="2" charset="-78"/>
              </a:rPr>
              <a:t> </a:t>
            </a:r>
            <a:endParaRPr lang="en-US" dirty="0">
              <a:latin typeface="Alexandria" pitchFamily="2" charset="-78"/>
              <a:cs typeface="Alexandria" pitchFamily="2" charset="-78"/>
            </a:endParaRPr>
          </a:p>
          <a:p>
            <a:pPr algn="r" rtl="1">
              <a:lnSpc>
                <a:spcPct val="150000"/>
              </a:lnSpc>
            </a:pP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a:t>
            </a:r>
            <a:endParaRPr lang="en-US"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5A396AE5-504F-5215-DEC9-9F8C8D696B41}"/>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357771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249CBB0-9521-A867-D335-BE5C863B44E0}"/>
              </a:ext>
            </a:extLst>
          </p:cNvPr>
          <p:cNvSpPr/>
          <p:nvPr/>
        </p:nvSpPr>
        <p:spPr>
          <a:xfrm>
            <a:off x="456892" y="942109"/>
            <a:ext cx="4128422" cy="535148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451B8B6-CE0F-778A-7307-E547DA15DA13}"/>
              </a:ext>
            </a:extLst>
          </p:cNvPr>
          <p:cNvSpPr/>
          <p:nvPr/>
        </p:nvSpPr>
        <p:spPr>
          <a:xfrm>
            <a:off x="901052" y="1161771"/>
            <a:ext cx="11189347" cy="485271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95B1A41-61E2-AAD4-0048-B8A71B4569A2}"/>
              </a:ext>
            </a:extLst>
          </p:cNvPr>
          <p:cNvSpPr txBox="1"/>
          <p:nvPr/>
        </p:nvSpPr>
        <p:spPr>
          <a:xfrm>
            <a:off x="3327645" y="360418"/>
            <a:ext cx="553671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p:txBody>
      </p:sp>
      <p:sp>
        <p:nvSpPr>
          <p:cNvPr id="2" name="مربع نص 1"/>
          <p:cNvSpPr txBox="1"/>
          <p:nvPr/>
        </p:nvSpPr>
        <p:spPr>
          <a:xfrm>
            <a:off x="3764187" y="1161771"/>
            <a:ext cx="8156575" cy="4554517"/>
          </a:xfrm>
          <a:prstGeom prst="rect">
            <a:avLst/>
          </a:prstGeom>
          <a:noFill/>
        </p:spPr>
        <p:txBody>
          <a:bodyPr wrap="square" rtlCol="1">
            <a:spAutoFit/>
          </a:bodyPr>
          <a:lstStyle/>
          <a:p>
            <a:pPr algn="r" rtl="1">
              <a:lnSpc>
                <a:spcPct val="150000"/>
              </a:lnSpc>
            </a:pPr>
            <a:r>
              <a:rPr lang="ar-JO" sz="1500" dirty="0">
                <a:latin typeface="Alexandria" pitchFamily="2" charset="-78"/>
                <a:cs typeface="Alexandria" pitchFamily="2" charset="-78"/>
              </a:rPr>
              <a:t>و</a:t>
            </a:r>
            <a:r>
              <a:rPr lang="ar-SA" sz="1500" dirty="0">
                <a:latin typeface="Alexandria" pitchFamily="2" charset="-78"/>
                <a:cs typeface="Alexandria" pitchFamily="2" charset="-78"/>
              </a:rPr>
              <a:t>يجب على الباحث أن يضع فرضيات معينة لتكون بمثابة حلول محتملة لمشكلة الدراسة يجري اختيارها بأساليب ووسائل مختلفة  للتأكد من صحتها أو عدم صحتها أي أن الفرضية هي توقع وتفسير تخميني محتمل لربط الأسباب بالمسببات لتفسير محتمل للمشكلة المدروسة وبالتالي هي عبارة عن حدس أو تكهن بصفه الباحث لحل محتمل وممكن للمشكلة المطرحة قد الدراسة لذا يجب أن تصاغ بأسلوب منسق ومنتظم يطهر العلاقات التي يحاول الباحث من خلالها حل المشكلة وتشمل الفرضيات عادة على بعض العلاقات المعروفة كالحقائق علمية والتي يقوم الباحث بربطها ببعض الأفكار المتصورة التي ينتجها من خياله ليعطي بذلك تفسيرات وحلول أولية مقبولة لأوضاع المشكلة التي ما زالت مجهولة  أن الفرض أو الفرضيات تشكل خطوة هامة في عملية البحث العلمي رغم اعتباره تكهن أولى لحل المشكلة المدروسة إلا أن هذا التكهن لا يولد محض صدفة إذا يحتاج لمعرفة واسعة بالمشكلة المدروسة وتوافر قدرة عملية لدى الباحث في تنظيم الأفكار وتصنيفها وإيجاد الروابط فيما بينها وبين البيئة الخارجية المحيطة بها بهدف الوصول إلى تفسيرات مقبولة للمشكلة المدروسة وبالتالي يمكن القول أن عملية وضع الفرض هي عملية إبداعية تشكل أهم ركائز البحث العلمي.</a:t>
            </a:r>
            <a:endParaRPr lang="en-US" sz="1500" dirty="0">
              <a:latin typeface="Alexandria" pitchFamily="2" charset="-78"/>
              <a:cs typeface="Alexandria" pitchFamily="2" charset="-78"/>
            </a:endParaRPr>
          </a:p>
        </p:txBody>
      </p:sp>
      <p:pic>
        <p:nvPicPr>
          <p:cNvPr id="6" name="صورة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1937" y="1816890"/>
            <a:ext cx="2385019" cy="3075092"/>
          </a:xfrm>
          <a:prstGeom prst="rect">
            <a:avLst/>
          </a:prstGeom>
        </p:spPr>
      </p:pic>
      <p:sp>
        <p:nvSpPr>
          <p:cNvPr id="7" name="Rectangle 6">
            <a:extLst>
              <a:ext uri="{FF2B5EF4-FFF2-40B4-BE49-F238E27FC236}">
                <a16:creationId xmlns:a16="http://schemas.microsoft.com/office/drawing/2014/main" id="{36AED90E-A20A-34AD-DDE1-3867F6EA2861}"/>
              </a:ext>
            </a:extLst>
          </p:cNvPr>
          <p:cNvSpPr/>
          <p:nvPr/>
        </p:nvSpPr>
        <p:spPr>
          <a:xfrm>
            <a:off x="0" y="6536611"/>
            <a:ext cx="12192000" cy="321389"/>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196156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8;p7">
            <a:extLst>
              <a:ext uri="{FF2B5EF4-FFF2-40B4-BE49-F238E27FC236}">
                <a16:creationId xmlns:a16="http://schemas.microsoft.com/office/drawing/2014/main" id="{84CE13C0-08C7-7DCC-06CC-FA858AC049F1}"/>
              </a:ext>
            </a:extLst>
          </p:cNvPr>
          <p:cNvSpPr/>
          <p:nvPr/>
        </p:nvSpPr>
        <p:spPr>
          <a:xfrm>
            <a:off x="0" y="1535677"/>
            <a:ext cx="12192000" cy="4128875"/>
          </a:xfrm>
          <a:prstGeom prst="roundRect">
            <a:avLst>
              <a:gd name="adj" fmla="val 6140"/>
            </a:avLst>
          </a:prstGeom>
          <a:solidFill>
            <a:schemeClr val="lt1"/>
          </a:solidFill>
          <a:ln w="38100" cap="flat" cmpd="sng">
            <a:no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260072" y="2281459"/>
            <a:ext cx="8490450" cy="2226828"/>
          </a:xfrm>
          <a:prstGeom prst="rect">
            <a:avLst/>
          </a:prstGeom>
          <a:noFill/>
        </p:spPr>
        <p:txBody>
          <a:bodyPr wrap="square" rtlCol="0">
            <a:spAutoFit/>
          </a:bodyPr>
          <a:lstStyle/>
          <a:p>
            <a:pPr algn="r" rtl="1">
              <a:lnSpc>
                <a:spcPct val="200000"/>
              </a:lnSpc>
            </a:pPr>
            <a:r>
              <a:rPr lang="ar-SA" dirty="0">
                <a:solidFill>
                  <a:schemeClr val="bg1"/>
                </a:solidFill>
                <a:latin typeface="Alexandria" pitchFamily="2" charset="-78"/>
                <a:cs typeface="Alexandria" pitchFamily="2" charset="-78"/>
              </a:rPr>
              <a:t>سنتطرق إن شاء الله في المحاضرة القادمة إلى أنواع البحوث التربوية أسس تصنيفها (البحوث الاستقرائية والارتباطية, البحوث الكمية والنوعية, البحوث الأساسية)</a:t>
            </a:r>
            <a:endParaRPr lang="ar-EG" dirty="0">
              <a:solidFill>
                <a:schemeClr val="bg1"/>
              </a:solidFill>
              <a:latin typeface="Alexandria" pitchFamily="2" charset="-78"/>
              <a:cs typeface="Alexandria" pitchFamily="2" charset="-78"/>
            </a:endParaRPr>
          </a:p>
          <a:p>
            <a:pPr algn="r" rtl="1">
              <a:lnSpc>
                <a:spcPct val="200000"/>
              </a:lnSpc>
            </a:pPr>
            <a:endParaRPr lang="en-US" dirty="0">
              <a:solidFill>
                <a:schemeClr val="bg1"/>
              </a:solidFill>
              <a:latin typeface="Alexandria" pitchFamily="2" charset="-78"/>
              <a:cs typeface="Alexandria" pitchFamily="2" charset="-78"/>
            </a:endParaRPr>
          </a:p>
          <a:p>
            <a:pPr algn="r" rtl="1">
              <a:lnSpc>
                <a:spcPct val="200000"/>
              </a:lnSpc>
            </a:pPr>
            <a:r>
              <a:rPr lang="ar-SA"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
        <p:nvSpPr>
          <p:cNvPr id="3" name="Rectangle 2">
            <a:extLst>
              <a:ext uri="{FF2B5EF4-FFF2-40B4-BE49-F238E27FC236}">
                <a16:creationId xmlns:a16="http://schemas.microsoft.com/office/drawing/2014/main" id="{605962F4-426A-39EB-9C58-4BFFA6E01C58}"/>
              </a:ext>
            </a:extLst>
          </p:cNvPr>
          <p:cNvSpPr/>
          <p:nvPr/>
        </p:nvSpPr>
        <p:spPr>
          <a:xfrm flipV="1">
            <a:off x="9240252" y="6188952"/>
            <a:ext cx="2772075" cy="442761"/>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329492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2361DC-776F-4000-81AF-63894BA6D5C4}"/>
</file>

<file path=customXml/itemProps2.xml><?xml version="1.0" encoding="utf-8"?>
<ds:datastoreItem xmlns:ds="http://schemas.openxmlformats.org/officeDocument/2006/customXml" ds:itemID="{5832F408-2F33-4D13-B5E5-3A31CF1DDE3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CD959CC3-27FD-4E42-A6C7-F62DE3F6529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نسق1</Template>
  <TotalTime>10046</TotalTime>
  <Words>4926</Words>
  <Application>Microsoft Office PowerPoint</Application>
  <PresentationFormat>Widescreen</PresentationFormat>
  <Paragraphs>239</Paragraphs>
  <Slides>46</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Alexandria</vt:lpstr>
      <vt:lpstr>Arial</vt:lpstr>
      <vt:lpstr>Calibri</vt:lpstr>
      <vt:lpstr>Calibri Light</vt:lpstr>
      <vt:lpstr>Noto Sans Symbols</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AlaaEldmrat</cp:lastModifiedBy>
  <cp:revision>298</cp:revision>
  <dcterms:created xsi:type="dcterms:W3CDTF">2023-04-29T09:08:23Z</dcterms:created>
  <dcterms:modified xsi:type="dcterms:W3CDTF">2026-03-03T10:57:42Z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