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303" r:id="rId5"/>
    <p:sldId id="313" r:id="rId6"/>
    <p:sldId id="276" r:id="rId7"/>
    <p:sldId id="256" r:id="rId8"/>
    <p:sldId id="496" r:id="rId9"/>
    <p:sldId id="497" r:id="rId10"/>
    <p:sldId id="498" r:id="rId11"/>
    <p:sldId id="499" r:id="rId12"/>
    <p:sldId id="501" r:id="rId13"/>
    <p:sldId id="502" r:id="rId14"/>
    <p:sldId id="503" r:id="rId15"/>
    <p:sldId id="504" r:id="rId16"/>
    <p:sldId id="505" r:id="rId17"/>
    <p:sldId id="506" r:id="rId18"/>
    <p:sldId id="507" r:id="rId19"/>
    <p:sldId id="508" r:id="rId20"/>
    <p:sldId id="509" r:id="rId21"/>
    <p:sldId id="510"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256"/>
            <p14:sldId id="496"/>
            <p14:sldId id="497"/>
            <p14:sldId id="498"/>
            <p14:sldId id="499"/>
            <p14:sldId id="501"/>
            <p14:sldId id="502"/>
            <p14:sldId id="503"/>
            <p14:sldId id="504"/>
            <p14:sldId id="505"/>
            <p14:sldId id="506"/>
            <p14:sldId id="507"/>
            <p14:sldId id="508"/>
            <p14:sldId id="509"/>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01"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34485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64415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04846" y="2808620"/>
            <a:ext cx="4538291" cy="1815882"/>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The Role of A/B Testing in Digital Marketing in Boosting Online Sales in Saudi Arabia: A field study</a:t>
            </a:r>
          </a:p>
        </p:txBody>
      </p:sp>
      <p:sp>
        <p:nvSpPr>
          <p:cNvPr id="10" name="Rectangle: Rounded Corners 9"/>
          <p:cNvSpPr/>
          <p:nvPr/>
        </p:nvSpPr>
        <p:spPr>
          <a:xfrm>
            <a:off x="6595753" y="471867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Thesis defense</a:t>
            </a:r>
          </a:p>
        </p:txBody>
      </p:sp>
      <p:sp>
        <p:nvSpPr>
          <p:cNvPr id="12" name="TextBox 11"/>
          <p:cNvSpPr txBox="1"/>
          <p:nvPr/>
        </p:nvSpPr>
        <p:spPr>
          <a:xfrm>
            <a:off x="459185" y="6187539"/>
            <a:ext cx="5636815"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HAMZAH AHMED ALI BIN SHAAIB</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94C6DE4-2E7A-DC4F-A035-07EA528A48E7}"/>
              </a:ext>
            </a:extLst>
          </p:cNvPr>
          <p:cNvSpPr txBox="1"/>
          <p:nvPr/>
        </p:nvSpPr>
        <p:spPr>
          <a:xfrm>
            <a:off x="6210469" y="5821006"/>
            <a:ext cx="221702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Supervisor</a:t>
            </a:r>
          </a:p>
        </p:txBody>
      </p:sp>
      <p:sp>
        <p:nvSpPr>
          <p:cNvPr id="7" name="TextBox 6">
            <a:extLst>
              <a:ext uri="{FF2B5EF4-FFF2-40B4-BE49-F238E27FC236}">
                <a16:creationId xmlns:a16="http://schemas.microsoft.com/office/drawing/2014/main" id="{FF4787A0-C76E-5D7A-35E1-B53386348B34}"/>
              </a:ext>
            </a:extLst>
          </p:cNvPr>
          <p:cNvSpPr txBox="1"/>
          <p:nvPr/>
        </p:nvSpPr>
        <p:spPr>
          <a:xfrm>
            <a:off x="6149054" y="6235104"/>
            <a:ext cx="5636815"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400" b="1" dirty="0">
                <a:solidFill>
                  <a:srgbClr val="00AEEF"/>
                </a:solidFill>
              </a:rPr>
              <a:t>Mohamed </a:t>
            </a:r>
            <a:r>
              <a:rPr lang="en-US" sz="2400" b="1" dirty="0" err="1">
                <a:solidFill>
                  <a:srgbClr val="00AEEF"/>
                </a:solidFill>
              </a:rPr>
              <a:t>Ewies</a:t>
            </a:r>
            <a:endParaRPr lang="en-US" b="1" dirty="0">
              <a:solidFill>
                <a:srgbClr val="00AEE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40926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52564" y="1599112"/>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Content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3F5A3FBB-C3FB-BAE7-DDE4-7B0EFB238432}"/>
              </a:ext>
            </a:extLst>
          </p:cNvPr>
          <p:cNvSpPr txBox="1"/>
          <p:nvPr/>
        </p:nvSpPr>
        <p:spPr>
          <a:xfrm>
            <a:off x="3568890" y="2430631"/>
            <a:ext cx="6318913" cy="3108543"/>
          </a:xfrm>
          <a:prstGeom prst="rect">
            <a:avLst/>
          </a:prstGeom>
          <a:noFill/>
        </p:spPr>
        <p:txBody>
          <a:bodyPr wrap="square" rtlCol="0">
            <a:spAutoFit/>
          </a:bodyPr>
          <a:lstStyle/>
          <a:p>
            <a:pPr marL="285750" indent="-28575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Background.</a:t>
            </a:r>
          </a:p>
          <a:p>
            <a:pPr marL="285750" indent="-28575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Research Model.</a:t>
            </a:r>
          </a:p>
          <a:p>
            <a:pPr marL="285750" indent="-28575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Theoretical Framework.</a:t>
            </a:r>
          </a:p>
          <a:p>
            <a:pPr marL="285750" indent="-28575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Methodology.</a:t>
            </a:r>
          </a:p>
          <a:p>
            <a:pPr marL="285750" indent="-28575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Findings.</a:t>
            </a:r>
          </a:p>
          <a:p>
            <a:pPr marL="285750" indent="-28575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Implications.</a:t>
            </a:r>
          </a:p>
          <a:p>
            <a:pPr marL="285750" indent="-28575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Limitations and Future Research.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85015" y="1147289"/>
            <a:ext cx="3902032" cy="954107"/>
          </a:xfrm>
          <a:prstGeom prst="rect">
            <a:avLst/>
          </a:prstGeom>
          <a:noFill/>
        </p:spPr>
        <p:txBody>
          <a:bodyPr wrap="square" rtlCol="0">
            <a:spAutoFit/>
          </a:bodyPr>
          <a:lstStyle/>
          <a:p>
            <a:r>
              <a:rPr lang="en-US" sz="2800" b="1" dirty="0">
                <a:solidFill>
                  <a:srgbClr val="00AEEF"/>
                </a:solidFill>
                <a:latin typeface="Alexandria" charset="0"/>
                <a:cs typeface="Alexandria" charset="0"/>
              </a:rPr>
              <a:t>Research Background</a:t>
            </a:r>
          </a:p>
          <a:p>
            <a:endParaRPr lang="en-US" sz="2800" b="1" dirty="0">
              <a:latin typeface="Alexandria" charset="0"/>
              <a:cs typeface="Alexandria" charset="0"/>
            </a:endParaRPr>
          </a:p>
        </p:txBody>
      </p:sp>
      <p:sp>
        <p:nvSpPr>
          <p:cNvPr id="48" name="TextBox 47"/>
          <p:cNvSpPr txBox="1"/>
          <p:nvPr/>
        </p:nvSpPr>
        <p:spPr>
          <a:xfrm>
            <a:off x="889000" y="2391844"/>
            <a:ext cx="10541000" cy="3785652"/>
          </a:xfrm>
          <a:prstGeom prst="rect">
            <a:avLst/>
          </a:prstGeom>
          <a:noFill/>
        </p:spPr>
        <p:txBody>
          <a:bodyPr wrap="square" rtlCol="0">
            <a:spAutoFit/>
          </a:body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Researchers advocate the importance of measuring the effectiveness of online sales in relation to data-driven decision making such as A/B testing (Boegershausen et al., 2025; Esteller-</a:t>
            </a:r>
            <a:r>
              <a:rPr lang="en-US" sz="2400" b="1" dirty="0" err="1">
                <a:latin typeface="Times New Roman" panose="02020603050405020304" pitchFamily="18" charset="0"/>
                <a:cs typeface="Times New Roman" panose="02020603050405020304" pitchFamily="18" charset="0"/>
              </a:rPr>
              <a:t>Cucala</a:t>
            </a:r>
            <a:r>
              <a:rPr lang="en-US" sz="2400" b="1" dirty="0">
                <a:latin typeface="Times New Roman" panose="02020603050405020304" pitchFamily="18" charset="0"/>
                <a:cs typeface="Times New Roman" panose="02020603050405020304" pitchFamily="18" charset="0"/>
              </a:rPr>
              <a:t>, Fernandez &amp; </a:t>
            </a:r>
            <a:r>
              <a:rPr lang="en-US" sz="2400" b="1" dirty="0" err="1">
                <a:latin typeface="Times New Roman" panose="02020603050405020304" pitchFamily="18" charset="0"/>
                <a:cs typeface="Times New Roman" panose="02020603050405020304" pitchFamily="18" charset="0"/>
              </a:rPr>
              <a:t>Villuendas</a:t>
            </a:r>
            <a:r>
              <a:rPr lang="en-US" sz="2400" b="1" dirty="0">
                <a:latin typeface="Times New Roman" panose="02020603050405020304" pitchFamily="18" charset="0"/>
                <a:cs typeface="Times New Roman" panose="02020603050405020304" pitchFamily="18" charset="0"/>
              </a:rPr>
              <a:t>, 2019; </a:t>
            </a:r>
            <a:r>
              <a:rPr lang="en-US" sz="2400" b="1" dirty="0" err="1">
                <a:latin typeface="Times New Roman" panose="02020603050405020304" pitchFamily="18" charset="0"/>
                <a:cs typeface="Times New Roman" panose="02020603050405020304" pitchFamily="18" charset="0"/>
              </a:rPr>
              <a:t>Kohavi</a:t>
            </a:r>
            <a:r>
              <a:rPr lang="en-US" sz="2400" b="1" dirty="0">
                <a:latin typeface="Times New Roman" panose="02020603050405020304" pitchFamily="18" charset="0"/>
                <a:cs typeface="Times New Roman" panose="02020603050405020304" pitchFamily="18" charset="0"/>
              </a:rPr>
              <a:t> &amp; Longbotham, 2017).</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Most of the research on A/B testing method in the Saudi context focused on the technical issues and scattered outcomes of the employment of A/B techniques (Alkhalil et al., 2024). </a:t>
            </a:r>
          </a:p>
          <a:p>
            <a:endParaRPr lang="en-US" sz="2400" b="1" dirty="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82235" y="153482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736404"/>
            <a:ext cx="11436235" cy="4549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1063EA2-15C0-55DD-BA66-6839B6DBAB0D}"/>
              </a:ext>
            </a:extLst>
          </p:cNvPr>
          <p:cNvSpPr txBox="1"/>
          <p:nvPr/>
        </p:nvSpPr>
        <p:spPr>
          <a:xfrm>
            <a:off x="3270739" y="1073156"/>
            <a:ext cx="4452424" cy="461665"/>
          </a:xfrm>
          <a:prstGeom prst="rect">
            <a:avLst/>
          </a:prstGeom>
          <a:noFill/>
        </p:spPr>
        <p:txBody>
          <a:bodyPr wrap="square">
            <a:spAutoFit/>
          </a:bodyPr>
          <a:lstStyle/>
          <a:p>
            <a:r>
              <a:rPr lang="en-US" sz="2400" b="1" dirty="0">
                <a:solidFill>
                  <a:srgbClr val="00AEEF"/>
                </a:solidFill>
                <a:latin typeface="Times New Roman" panose="02020603050405020304" pitchFamily="18" charset="0"/>
                <a:cs typeface="Times New Roman" panose="02020603050405020304" pitchFamily="18" charset="0"/>
              </a:rPr>
              <a:t>General Process of A/B Testing </a:t>
            </a:r>
          </a:p>
        </p:txBody>
      </p:sp>
      <p:pic>
        <p:nvPicPr>
          <p:cNvPr id="4" name="Content Placeholder 3">
            <a:extLst>
              <a:ext uri="{FF2B5EF4-FFF2-40B4-BE49-F238E27FC236}">
                <a16:creationId xmlns:a16="http://schemas.microsoft.com/office/drawing/2014/main" id="{BFFC2B7C-0AF8-F0E2-00C1-A8954E3BAB88}"/>
              </a:ext>
            </a:extLst>
          </p:cNvPr>
          <p:cNvPicPr>
            <a:picLocks/>
          </p:cNvPicPr>
          <p:nvPr/>
        </p:nvPicPr>
        <p:blipFill>
          <a:blip r:embed="rId3"/>
          <a:srcRect/>
          <a:stretch>
            <a:fillRect/>
          </a:stretch>
        </p:blipFill>
        <p:spPr bwMode="auto">
          <a:xfrm>
            <a:off x="1075996" y="1926855"/>
            <a:ext cx="9773392" cy="4168239"/>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32871-0D65-8381-315C-C6C5BC4233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0B1208-1B38-C1FF-2394-5C173260D7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B8D3828-D152-8F42-EBDD-186E9E3EEECF}"/>
              </a:ext>
            </a:extLst>
          </p:cNvPr>
          <p:cNvSpPr/>
          <p:nvPr/>
        </p:nvSpPr>
        <p:spPr>
          <a:xfrm>
            <a:off x="8882235" y="153482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D64F5AD-4208-4D02-494D-2DF3FC026EBF}"/>
              </a:ext>
            </a:extLst>
          </p:cNvPr>
          <p:cNvSpPr/>
          <p:nvPr/>
        </p:nvSpPr>
        <p:spPr>
          <a:xfrm>
            <a:off x="180431" y="1736404"/>
            <a:ext cx="11436235" cy="4549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BCA27AC-6ED0-9F32-1463-AF66DFAC57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88D289F-2D5A-EDA9-45BE-DDAE6C919D15}"/>
              </a:ext>
            </a:extLst>
          </p:cNvPr>
          <p:cNvSpPr txBox="1"/>
          <p:nvPr/>
        </p:nvSpPr>
        <p:spPr>
          <a:xfrm>
            <a:off x="3270739" y="1073156"/>
            <a:ext cx="2577327" cy="461665"/>
          </a:xfrm>
          <a:prstGeom prst="rect">
            <a:avLst/>
          </a:prstGeom>
          <a:noFill/>
        </p:spPr>
        <p:txBody>
          <a:bodyPr wrap="square">
            <a:spAutoFit/>
          </a:bodyPr>
          <a:lstStyle/>
          <a:p>
            <a:pPr algn="ctr"/>
            <a:r>
              <a:rPr lang="en-US" sz="2400" b="1" dirty="0">
                <a:solidFill>
                  <a:srgbClr val="00AEEF"/>
                </a:solidFill>
                <a:latin typeface="Times New Roman" panose="02020603050405020304" pitchFamily="18" charset="0"/>
                <a:cs typeface="Times New Roman" panose="02020603050405020304" pitchFamily="18" charset="0"/>
              </a:rPr>
              <a:t>Research Model</a:t>
            </a:r>
          </a:p>
        </p:txBody>
      </p:sp>
      <p:pic>
        <p:nvPicPr>
          <p:cNvPr id="2" name="Content Placeholder 29">
            <a:extLst>
              <a:ext uri="{FF2B5EF4-FFF2-40B4-BE49-F238E27FC236}">
                <a16:creationId xmlns:a16="http://schemas.microsoft.com/office/drawing/2014/main" id="{F69C537F-C513-9A53-6D85-BB176DEDD24F}"/>
              </a:ext>
            </a:extLst>
          </p:cNvPr>
          <p:cNvPicPr>
            <a:picLocks noChangeAspect="1"/>
          </p:cNvPicPr>
          <p:nvPr/>
        </p:nvPicPr>
        <p:blipFill>
          <a:blip r:embed="rId3"/>
          <a:stretch>
            <a:fillRect/>
          </a:stretch>
        </p:blipFill>
        <p:spPr>
          <a:xfrm>
            <a:off x="1201003" y="1846185"/>
            <a:ext cx="9471546" cy="4210231"/>
          </a:xfrm>
          <a:prstGeom prst="rect">
            <a:avLst/>
          </a:prstGeom>
        </p:spPr>
      </p:pic>
    </p:spTree>
    <p:extLst>
      <p:ext uri="{BB962C8B-B14F-4D97-AF65-F5344CB8AC3E}">
        <p14:creationId xmlns:p14="http://schemas.microsoft.com/office/powerpoint/2010/main" val="10814802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844FD-2F4F-7BEC-C617-6EFB1CCE3A3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9AE0F24-A24A-2D56-5C6B-E5B67C6A55A8}"/>
              </a:ext>
            </a:extLst>
          </p:cNvPr>
          <p:cNvSpPr/>
          <p:nvPr/>
        </p:nvSpPr>
        <p:spPr>
          <a:xfrm>
            <a:off x="686802" y="1748963"/>
            <a:ext cx="10818395" cy="46764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1C7A51AD-EF24-A733-FCE9-4CE8B7B2B475}"/>
              </a:ext>
            </a:extLst>
          </p:cNvPr>
          <p:cNvSpPr txBox="1"/>
          <p:nvPr/>
        </p:nvSpPr>
        <p:spPr>
          <a:xfrm>
            <a:off x="3296976" y="810906"/>
            <a:ext cx="5598045" cy="461665"/>
          </a:xfrm>
          <a:prstGeom prst="rect">
            <a:avLst/>
          </a:prstGeom>
          <a:noFill/>
        </p:spPr>
        <p:txBody>
          <a:bodyPr wrap="square" rtlCol="0">
            <a:spAutoFit/>
          </a:bodyPr>
          <a:lstStyle/>
          <a:p>
            <a:r>
              <a:rPr lang="en-US" sz="2400" b="1" dirty="0">
                <a:solidFill>
                  <a:srgbClr val="00AEEF"/>
                </a:solidFill>
                <a:latin typeface="Times New Roman" panose="02020603050405020304" pitchFamily="18" charset="0"/>
                <a:cs typeface="Times New Roman" panose="02020603050405020304" pitchFamily="18" charset="0"/>
              </a:rPr>
              <a:t>Theoretical Framework: Two Theories</a:t>
            </a:r>
          </a:p>
        </p:txBody>
      </p:sp>
      <p:sp>
        <p:nvSpPr>
          <p:cNvPr id="29" name="Rectangle 28">
            <a:extLst>
              <a:ext uri="{FF2B5EF4-FFF2-40B4-BE49-F238E27FC236}">
                <a16:creationId xmlns:a16="http://schemas.microsoft.com/office/drawing/2014/main" id="{15CF9FE3-30EB-4D3C-68F1-2A30B22C04D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A1A028C-A82B-B643-FDF8-0A847A3807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Content Placeholder 3">
            <a:extLst>
              <a:ext uri="{FF2B5EF4-FFF2-40B4-BE49-F238E27FC236}">
                <a16:creationId xmlns:a16="http://schemas.microsoft.com/office/drawing/2014/main" id="{4158DF87-400E-C21B-ADD0-D2A07EE7ADD3}"/>
              </a:ext>
            </a:extLst>
          </p:cNvPr>
          <p:cNvGraphicFramePr>
            <a:graphicFrameLocks/>
          </p:cNvGraphicFramePr>
          <p:nvPr/>
        </p:nvGraphicFramePr>
        <p:xfrm>
          <a:off x="663844" y="1536858"/>
          <a:ext cx="10864312" cy="4676405"/>
        </p:xfrm>
        <a:graphic>
          <a:graphicData uri="http://schemas.openxmlformats.org/drawingml/2006/table">
            <a:tbl>
              <a:tblPr firstRow="1" bandRow="1">
                <a:tableStyleId>{5C22544A-7EE6-4342-B048-85BDC9FD1C3A}</a:tableStyleId>
              </a:tblPr>
              <a:tblGrid>
                <a:gridCol w="5432156">
                  <a:extLst>
                    <a:ext uri="{9D8B030D-6E8A-4147-A177-3AD203B41FA5}">
                      <a16:colId xmlns:a16="http://schemas.microsoft.com/office/drawing/2014/main" val="255850923"/>
                    </a:ext>
                  </a:extLst>
                </a:gridCol>
                <a:gridCol w="5432156">
                  <a:extLst>
                    <a:ext uri="{9D8B030D-6E8A-4147-A177-3AD203B41FA5}">
                      <a16:colId xmlns:a16="http://schemas.microsoft.com/office/drawing/2014/main" val="4011396973"/>
                    </a:ext>
                  </a:extLst>
                </a:gridCol>
              </a:tblGrid>
              <a:tr h="4676405">
                <a:tc>
                  <a:txBody>
                    <a:bodyPr/>
                    <a:lstStyle/>
                    <a:p>
                      <a:pPr marL="342900" indent="-342900">
                        <a:lnSpc>
                          <a:spcPct val="150000"/>
                        </a:lnSpc>
                        <a:buAutoNum type="arabicPeriod"/>
                      </a:pPr>
                      <a:r>
                        <a:rPr lang="en-US" sz="2000" dirty="0">
                          <a:solidFill>
                            <a:schemeClr val="tx1"/>
                          </a:solidFill>
                        </a:rPr>
                        <a:t>Technology-Organization-Environment (TOE):</a:t>
                      </a:r>
                    </a:p>
                    <a:p>
                      <a:pPr marL="0" indent="0">
                        <a:lnSpc>
                          <a:spcPct val="150000"/>
                        </a:lnSpc>
                        <a:buFontTx/>
                        <a:buNone/>
                      </a:pPr>
                      <a:endParaRPr lang="en-US" dirty="0">
                        <a:solidFill>
                          <a:schemeClr val="tx1"/>
                        </a:solidFill>
                      </a:endParaRPr>
                    </a:p>
                    <a:p>
                      <a:pPr marL="0" indent="0" algn="just" defTabSz="914400" rtl="0" eaLnBrk="1" latinLnBrk="0" hangingPunct="1">
                        <a:lnSpc>
                          <a:spcPct val="150000"/>
                        </a:lnSpc>
                        <a:buFontTx/>
                        <a:buNone/>
                      </a:pPr>
                      <a:r>
                        <a:rPr lang="en-US" sz="2000" b="0" kern="1200" dirty="0">
                          <a:solidFill>
                            <a:schemeClr val="tx1"/>
                          </a:solidFill>
                          <a:latin typeface="+mn-lt"/>
                          <a:ea typeface="+mn-ea"/>
                          <a:cs typeface="+mn-cs"/>
                        </a:rPr>
                        <a:t>The TOE Framework helps explain this study by showing how A/B testing effectiveness depends on more than just tools. While technology enables testing and analysis, organizational capabilities such as data analysis accuracy and the competitive digital environment in Saudi Arabia together shape how well firms can use A/B testing to improve online sales.</a:t>
                      </a:r>
                    </a:p>
                  </a:txBody>
                  <a:tcPr>
                    <a:solidFill>
                      <a:schemeClr val="bg1">
                        <a:lumMod val="95000"/>
                      </a:schemeClr>
                    </a:solidFill>
                  </a:tcPr>
                </a:tc>
                <a:tc>
                  <a:txBody>
                    <a:bodyPr/>
                    <a:lstStyle/>
                    <a:p>
                      <a:pPr>
                        <a:lnSpc>
                          <a:spcPct val="150000"/>
                        </a:lnSpc>
                      </a:pPr>
                      <a:r>
                        <a:rPr lang="en-US" sz="2000" dirty="0">
                          <a:solidFill>
                            <a:schemeClr val="tx1"/>
                          </a:solidFill>
                        </a:rPr>
                        <a:t>2. Evidence-Based Management (EBM) </a:t>
                      </a:r>
                    </a:p>
                    <a:p>
                      <a:pPr>
                        <a:lnSpc>
                          <a:spcPct val="150000"/>
                        </a:lnSpc>
                      </a:pPr>
                      <a:endParaRPr lang="en-US" dirty="0">
                        <a:solidFill>
                          <a:schemeClr val="tx1"/>
                        </a:solidFill>
                      </a:endParaRPr>
                    </a:p>
                    <a:p>
                      <a:pPr algn="just">
                        <a:lnSpc>
                          <a:spcPct val="150000"/>
                        </a:lnSpc>
                      </a:pPr>
                      <a:r>
                        <a:rPr lang="en-US" b="0" dirty="0">
                          <a:solidFill>
                            <a:schemeClr val="tx1"/>
                          </a:solidFill>
                        </a:rPr>
                        <a:t>EBM is reflected in the study’s focus on data-driven decision-making. </a:t>
                      </a:r>
                      <a:r>
                        <a:rPr lang="en-US" sz="2000" b="0" kern="1200" dirty="0">
                          <a:solidFill>
                            <a:schemeClr val="tx1"/>
                          </a:solidFill>
                          <a:latin typeface="+mn-lt"/>
                          <a:ea typeface="+mn-ea"/>
                          <a:cs typeface="+mn-cs"/>
                        </a:rPr>
                        <a:t>Firms</a:t>
                      </a:r>
                      <a:r>
                        <a:rPr lang="en-US" b="0" dirty="0">
                          <a:solidFill>
                            <a:schemeClr val="tx1"/>
                          </a:solidFill>
                        </a:rPr>
                        <a:t> achieve better results when they rely on accurate A/B testing data to guide design, messaging, and targeting decisions, reinforcing the idea that strong evidence leads to more effective marketing strategies.</a:t>
                      </a:r>
                    </a:p>
                  </a:txBody>
                  <a:tcPr>
                    <a:solidFill>
                      <a:schemeClr val="bg1">
                        <a:lumMod val="95000"/>
                      </a:schemeClr>
                    </a:solidFill>
                  </a:tcPr>
                </a:tc>
                <a:extLst>
                  <a:ext uri="{0D108BD9-81ED-4DB2-BD59-A6C34878D82A}">
                    <a16:rowId xmlns:a16="http://schemas.microsoft.com/office/drawing/2014/main" val="1043335035"/>
                  </a:ext>
                </a:extLst>
              </a:tr>
            </a:tbl>
          </a:graphicData>
        </a:graphic>
      </p:graphicFrame>
    </p:spTree>
    <p:extLst>
      <p:ext uri="{BB962C8B-B14F-4D97-AF65-F5344CB8AC3E}">
        <p14:creationId xmlns:p14="http://schemas.microsoft.com/office/powerpoint/2010/main" val="234982260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1B4202-611E-B995-E2AC-41AC9D5B0C3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3EC26AC-38CB-85A4-A689-0126DF36908A}"/>
              </a:ext>
            </a:extLst>
          </p:cNvPr>
          <p:cNvSpPr/>
          <p:nvPr/>
        </p:nvSpPr>
        <p:spPr>
          <a:xfrm>
            <a:off x="686802" y="1748963"/>
            <a:ext cx="10818395" cy="46764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71C9207F-7031-70F2-A294-5E563385EBFC}"/>
              </a:ext>
            </a:extLst>
          </p:cNvPr>
          <p:cNvSpPr txBox="1"/>
          <p:nvPr/>
        </p:nvSpPr>
        <p:spPr>
          <a:xfrm>
            <a:off x="4384320" y="925036"/>
            <a:ext cx="3423358" cy="461665"/>
          </a:xfrm>
          <a:prstGeom prst="rect">
            <a:avLst/>
          </a:prstGeom>
          <a:noFill/>
        </p:spPr>
        <p:txBody>
          <a:bodyPr wrap="square" rtlCol="0">
            <a:spAutoFit/>
          </a:bodyPr>
          <a:lstStyle/>
          <a:p>
            <a:pPr algn="ctr"/>
            <a:r>
              <a:rPr lang="en-US" sz="2400" b="1" dirty="0">
                <a:solidFill>
                  <a:srgbClr val="00AEEF"/>
                </a:solidFill>
                <a:latin typeface="Times New Roman" panose="02020603050405020304" pitchFamily="18" charset="0"/>
                <a:cs typeface="Times New Roman" panose="02020603050405020304" pitchFamily="18" charset="0"/>
              </a:rPr>
              <a:t>Research Methodology</a:t>
            </a:r>
          </a:p>
        </p:txBody>
      </p:sp>
      <p:sp>
        <p:nvSpPr>
          <p:cNvPr id="29" name="Rectangle 28">
            <a:extLst>
              <a:ext uri="{FF2B5EF4-FFF2-40B4-BE49-F238E27FC236}">
                <a16:creationId xmlns:a16="http://schemas.microsoft.com/office/drawing/2014/main" id="{A19CF4B9-0FBD-C93E-B40F-B22945423E4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A96BAE0-1C2D-AF8E-94FB-1B6A072E8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EBE1872-63E5-FD4B-4F24-C83D4B8B78AF}"/>
              </a:ext>
            </a:extLst>
          </p:cNvPr>
          <p:cNvPicPr>
            <a:picLocks noChangeAspect="1"/>
          </p:cNvPicPr>
          <p:nvPr/>
        </p:nvPicPr>
        <p:blipFill>
          <a:blip r:embed="rId3"/>
          <a:stretch>
            <a:fillRect/>
          </a:stretch>
        </p:blipFill>
        <p:spPr>
          <a:xfrm>
            <a:off x="1603641" y="1880889"/>
            <a:ext cx="9294096" cy="4379474"/>
          </a:xfrm>
          <a:prstGeom prst="rect">
            <a:avLst/>
          </a:prstGeom>
        </p:spPr>
      </p:pic>
    </p:spTree>
    <p:extLst>
      <p:ext uri="{BB962C8B-B14F-4D97-AF65-F5344CB8AC3E}">
        <p14:creationId xmlns:p14="http://schemas.microsoft.com/office/powerpoint/2010/main" val="411158823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3E853-28BF-16DA-21D0-73B695D9676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CD469F3-2D38-6D66-7D26-FA6B2E377474}"/>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0E1FAD7A-4119-D822-ABC3-9A3412FE55E1}"/>
              </a:ext>
            </a:extLst>
          </p:cNvPr>
          <p:cNvSpPr txBox="1"/>
          <p:nvPr/>
        </p:nvSpPr>
        <p:spPr>
          <a:xfrm>
            <a:off x="3291341" y="925036"/>
            <a:ext cx="6459984" cy="461665"/>
          </a:xfrm>
          <a:prstGeom prst="rect">
            <a:avLst/>
          </a:prstGeom>
          <a:noFill/>
        </p:spPr>
        <p:txBody>
          <a:bodyPr wrap="square" rtlCol="0">
            <a:spAutoFit/>
          </a:bodyPr>
          <a:lstStyle/>
          <a:p>
            <a:r>
              <a:rPr lang="en-US" sz="2400" b="1" dirty="0">
                <a:solidFill>
                  <a:srgbClr val="00AEEF"/>
                </a:solidFill>
                <a:latin typeface="Times New Roman" panose="02020603050405020304" pitchFamily="18" charset="0"/>
                <a:cs typeface="Times New Roman" panose="02020603050405020304" pitchFamily="18" charset="0"/>
              </a:rPr>
              <a:t>Variables Measurement- 5 points Likert scale</a:t>
            </a:r>
          </a:p>
        </p:txBody>
      </p:sp>
      <p:sp>
        <p:nvSpPr>
          <p:cNvPr id="29" name="Rectangle 28">
            <a:extLst>
              <a:ext uri="{FF2B5EF4-FFF2-40B4-BE49-F238E27FC236}">
                <a16:creationId xmlns:a16="http://schemas.microsoft.com/office/drawing/2014/main" id="{DD3DC718-ACC1-9892-06AD-957985E1FA2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AFE31A-A4CF-C6E9-B082-83F003F10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5">
            <a:extLst>
              <a:ext uri="{FF2B5EF4-FFF2-40B4-BE49-F238E27FC236}">
                <a16:creationId xmlns:a16="http://schemas.microsoft.com/office/drawing/2014/main" id="{55733C24-3B84-C42F-00F7-521904E2CE01}"/>
              </a:ext>
            </a:extLst>
          </p:cNvPr>
          <p:cNvGraphicFramePr>
            <a:graphicFrameLocks/>
          </p:cNvGraphicFramePr>
          <p:nvPr>
            <p:extLst>
              <p:ext uri="{D42A27DB-BD31-4B8C-83A1-F6EECF244321}">
                <p14:modId xmlns:p14="http://schemas.microsoft.com/office/powerpoint/2010/main" val="323844718"/>
              </p:ext>
            </p:extLst>
          </p:nvPr>
        </p:nvGraphicFramePr>
        <p:xfrm>
          <a:off x="565496" y="1867900"/>
          <a:ext cx="10890662" cy="4489200"/>
        </p:xfrm>
        <a:graphic>
          <a:graphicData uri="http://schemas.openxmlformats.org/drawingml/2006/table">
            <a:tbl>
              <a:tblPr firstRow="1" firstCol="1" bandRow="1"/>
              <a:tblGrid>
                <a:gridCol w="2766950">
                  <a:extLst>
                    <a:ext uri="{9D8B030D-6E8A-4147-A177-3AD203B41FA5}">
                      <a16:colId xmlns:a16="http://schemas.microsoft.com/office/drawing/2014/main" val="3845056680"/>
                    </a:ext>
                  </a:extLst>
                </a:gridCol>
                <a:gridCol w="1033154">
                  <a:extLst>
                    <a:ext uri="{9D8B030D-6E8A-4147-A177-3AD203B41FA5}">
                      <a16:colId xmlns:a16="http://schemas.microsoft.com/office/drawing/2014/main" val="3907090566"/>
                    </a:ext>
                  </a:extLst>
                </a:gridCol>
                <a:gridCol w="5082639">
                  <a:extLst>
                    <a:ext uri="{9D8B030D-6E8A-4147-A177-3AD203B41FA5}">
                      <a16:colId xmlns:a16="http://schemas.microsoft.com/office/drawing/2014/main" val="2210753278"/>
                    </a:ext>
                  </a:extLst>
                </a:gridCol>
                <a:gridCol w="2007919">
                  <a:extLst>
                    <a:ext uri="{9D8B030D-6E8A-4147-A177-3AD203B41FA5}">
                      <a16:colId xmlns:a16="http://schemas.microsoft.com/office/drawing/2014/main" val="1823430693"/>
                    </a:ext>
                  </a:extLst>
                </a:gridCol>
              </a:tblGrid>
              <a:tr h="33023">
                <a:tc>
                  <a:txBody>
                    <a:bodyPr/>
                    <a:lstStyle/>
                    <a:p>
                      <a:pPr algn="ctr">
                        <a:lnSpc>
                          <a:spcPct val="150000"/>
                        </a:lnSpc>
                        <a:spcAft>
                          <a:spcPts val="0"/>
                        </a:spcAft>
                      </a:pPr>
                      <a:r>
                        <a:rPr lang="en-US" sz="1800" b="1" kern="100" dirty="0">
                          <a:solidFill>
                            <a:schemeClr val="tx1"/>
                          </a:solidFill>
                          <a:effectLst/>
                          <a:latin typeface="Times New Roman" panose="02020603050405020304" pitchFamily="18" charset="0"/>
                          <a:ea typeface="SimSun" panose="02010600030101010101" pitchFamily="2" charset="-122"/>
                        </a:rPr>
                        <a:t>Construct</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lnSpc>
                          <a:spcPct val="150000"/>
                        </a:lnSpc>
                        <a:spcAft>
                          <a:spcPts val="0"/>
                        </a:spcAft>
                      </a:pPr>
                      <a:r>
                        <a:rPr lang="en-US" sz="1800" b="1" kern="100" dirty="0">
                          <a:solidFill>
                            <a:schemeClr val="tx1"/>
                          </a:solidFill>
                          <a:effectLst/>
                          <a:latin typeface="Times New Roman" panose="02020603050405020304" pitchFamily="18" charset="0"/>
                          <a:ea typeface="SimSun" panose="02010600030101010101" pitchFamily="2" charset="-122"/>
                        </a:rPr>
                        <a:t>No. Items</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R="36195" algn="ctr">
                        <a:spcAft>
                          <a:spcPts val="0"/>
                        </a:spcAft>
                      </a:pPr>
                      <a:r>
                        <a:rPr lang="en-US" sz="1800" b="1" kern="100" dirty="0">
                          <a:solidFill>
                            <a:schemeClr val="tx1"/>
                          </a:solidFill>
                          <a:effectLst/>
                          <a:latin typeface="Times New Roman" panose="02020603050405020304" pitchFamily="18" charset="0"/>
                          <a:ea typeface="SimSun" panose="02010600030101010101" pitchFamily="2" charset="-122"/>
                        </a:rPr>
                        <a:t>Sample Item</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lnSpc>
                          <a:spcPct val="150000"/>
                        </a:lnSpc>
                        <a:spcAft>
                          <a:spcPts val="0"/>
                        </a:spcAft>
                      </a:pPr>
                      <a:r>
                        <a:rPr lang="en-US" sz="1800" b="1" kern="100" dirty="0">
                          <a:solidFill>
                            <a:schemeClr val="tx1"/>
                          </a:solidFill>
                          <a:effectLst/>
                          <a:latin typeface="Times New Roman" panose="02020603050405020304" pitchFamily="18" charset="0"/>
                          <a:ea typeface="SimSun" panose="02010600030101010101" pitchFamily="2" charset="-122"/>
                        </a:rPr>
                        <a:t>Source</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67919498"/>
                  </a:ext>
                </a:extLst>
              </a:tr>
              <a:tr h="0">
                <a:tc>
                  <a:txBody>
                    <a:bodyPr/>
                    <a:lstStyle/>
                    <a:p>
                      <a:pPr algn="just">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A/B Testing Variation Design Attractiveness 5</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5</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L="180000" marR="36195" lvl="0" indent="0" algn="just" defTabSz="914400" rtl="0" eaLnBrk="1" latinLnBrk="0" hangingPunct="1">
                        <a:spcAft>
                          <a:spcPts val="0"/>
                        </a:spcAft>
                        <a:buFontTx/>
                        <a:buNone/>
                      </a:pPr>
                      <a:r>
                        <a:rPr lang="en-US" sz="1800" kern="100" dirty="0">
                          <a:solidFill>
                            <a:schemeClr val="tx1"/>
                          </a:solidFill>
                          <a:effectLst/>
                          <a:latin typeface="Times New Roman" panose="02020603050405020304" pitchFamily="18" charset="0"/>
                          <a:ea typeface="SimSun" panose="02010600030101010101" pitchFamily="2" charset="-122"/>
                          <a:cs typeface="+mn-cs"/>
                        </a:rPr>
                        <a:t>The A/B testing variations are more visually appealing and user-friendly than the original.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just">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a:t>
                      </a:r>
                      <a:r>
                        <a:rPr lang="en-US" sz="1800" kern="100" dirty="0" err="1">
                          <a:solidFill>
                            <a:schemeClr val="tx1"/>
                          </a:solidFill>
                          <a:effectLst/>
                          <a:latin typeface="Times New Roman" panose="02020603050405020304" pitchFamily="18" charset="0"/>
                          <a:ea typeface="SimSun" panose="02010600030101010101" pitchFamily="2" charset="-122"/>
                        </a:rPr>
                        <a:t>Kohavi</a:t>
                      </a:r>
                      <a:r>
                        <a:rPr lang="en-US" sz="1800" kern="100" dirty="0">
                          <a:solidFill>
                            <a:schemeClr val="tx1"/>
                          </a:solidFill>
                          <a:effectLst/>
                          <a:latin typeface="Times New Roman" panose="02020603050405020304" pitchFamily="18" charset="0"/>
                          <a:ea typeface="SimSun" panose="02010600030101010101" pitchFamily="2" charset="-122"/>
                        </a:rPr>
                        <a:t> &amp; </a:t>
                      </a:r>
                      <a:r>
                        <a:rPr lang="en-US" sz="1800" kern="100" dirty="0" err="1">
                          <a:solidFill>
                            <a:schemeClr val="tx1"/>
                          </a:solidFill>
                          <a:effectLst/>
                          <a:latin typeface="Times New Roman" panose="02020603050405020304" pitchFamily="18" charset="0"/>
                          <a:ea typeface="SimSun" panose="02010600030101010101" pitchFamily="2" charset="-122"/>
                        </a:rPr>
                        <a:t>Longbotham</a:t>
                      </a:r>
                      <a:r>
                        <a:rPr lang="en-US" sz="1800" kern="100" dirty="0">
                          <a:solidFill>
                            <a:schemeClr val="tx1"/>
                          </a:solidFill>
                          <a:effectLst/>
                          <a:latin typeface="Times New Roman" panose="02020603050405020304" pitchFamily="18" charset="0"/>
                          <a:ea typeface="SimSun" panose="02010600030101010101" pitchFamily="2" charset="-122"/>
                        </a:rPr>
                        <a:t>, 2017).</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101421154"/>
                  </a:ext>
                </a:extLst>
              </a:tr>
              <a:tr h="0">
                <a:tc>
                  <a:txBody>
                    <a:bodyPr/>
                    <a:lstStyle/>
                    <a:p>
                      <a:pPr algn="just">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A/B call-to-action Effectiveness </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4</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L="180000" marR="36195" lvl="0" indent="0" algn="just" defTabSz="914400" rtl="0" eaLnBrk="1" latinLnBrk="0" hangingPunct="1">
                        <a:spcAft>
                          <a:spcPts val="0"/>
                        </a:spcAft>
                        <a:buFontTx/>
                        <a:buNone/>
                      </a:pPr>
                      <a:r>
                        <a:rPr lang="en-US" sz="1800" kern="100" dirty="0">
                          <a:solidFill>
                            <a:schemeClr val="tx1"/>
                          </a:solidFill>
                          <a:effectLst/>
                          <a:latin typeface="Times New Roman" panose="02020603050405020304" pitchFamily="18" charset="0"/>
                          <a:ea typeface="SimSun" panose="02010600030101010101" pitchFamily="2" charset="-122"/>
                          <a:cs typeface="+mn-cs"/>
                        </a:rPr>
                        <a:t>The call-to-action (CTA) was clearer and more compelling than the original.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just">
                        <a:lnSpc>
                          <a:spcPct val="150000"/>
                        </a:lnSpc>
                        <a:spcAft>
                          <a:spcPts val="0"/>
                        </a:spcAft>
                      </a:pPr>
                      <a:r>
                        <a:rPr lang="en-US" sz="1800" kern="100" dirty="0" err="1">
                          <a:solidFill>
                            <a:schemeClr val="tx1"/>
                          </a:solidFill>
                          <a:effectLst/>
                          <a:latin typeface="Times New Roman" panose="02020603050405020304" pitchFamily="18" charset="0"/>
                          <a:ea typeface="SimSun" panose="02010600030101010101" pitchFamily="2" charset="-122"/>
                        </a:rPr>
                        <a:t>Vafainia</a:t>
                      </a:r>
                      <a:r>
                        <a:rPr lang="en-US" sz="1800" kern="100" dirty="0">
                          <a:solidFill>
                            <a:schemeClr val="tx1"/>
                          </a:solidFill>
                          <a:effectLst/>
                          <a:latin typeface="Times New Roman" panose="02020603050405020304" pitchFamily="18" charset="0"/>
                          <a:ea typeface="SimSun" panose="02010600030101010101" pitchFamily="2" charset="-122"/>
                        </a:rPr>
                        <a:t> et al. (2019). </a:t>
                      </a:r>
                    </a:p>
                    <a:p>
                      <a:pPr algn="just">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 </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957642630"/>
                  </a:ext>
                </a:extLst>
              </a:tr>
              <a:tr h="0">
                <a:tc>
                  <a:txBody>
                    <a:bodyPr/>
                    <a:lstStyle/>
                    <a:p>
                      <a:pPr algn="just">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Audience Segmentation Differentiated Effectiveness </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4</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L="180000" marR="36195" lvl="0" indent="0" algn="just" defTabSz="914400" rtl="0" eaLnBrk="1" latinLnBrk="0" hangingPunct="1">
                        <a:spcAft>
                          <a:spcPts val="0"/>
                        </a:spcAft>
                        <a:buFontTx/>
                        <a:buNone/>
                      </a:pPr>
                      <a:r>
                        <a:rPr lang="en-US" sz="1800" kern="100" dirty="0">
                          <a:solidFill>
                            <a:schemeClr val="tx1"/>
                          </a:solidFill>
                          <a:effectLst/>
                          <a:latin typeface="Times New Roman" panose="02020603050405020304" pitchFamily="18" charset="0"/>
                          <a:ea typeface="SimSun" panose="02010600030101010101" pitchFamily="2" charset="-122"/>
                          <a:cs typeface="+mn-cs"/>
                        </a:rPr>
                        <a:t>Demographic segments (e.g., age/gender/location) </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just">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Guha et al. (2021) </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70630000"/>
                  </a:ext>
                </a:extLst>
              </a:tr>
              <a:tr h="108461">
                <a:tc>
                  <a:txBody>
                    <a:bodyPr/>
                    <a:lstStyle/>
                    <a:p>
                      <a:pPr algn="just">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Online Sales </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5</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L="180000" marR="36195" lvl="0" indent="0" algn="just" defTabSz="914400" rtl="0" eaLnBrk="1" latinLnBrk="0" hangingPunct="1">
                        <a:spcAft>
                          <a:spcPts val="0"/>
                        </a:spcAft>
                        <a:buFontTx/>
                        <a:buNone/>
                      </a:pPr>
                      <a:r>
                        <a:rPr lang="en-US" sz="1800" kern="100" dirty="0">
                          <a:solidFill>
                            <a:schemeClr val="tx1"/>
                          </a:solidFill>
                          <a:effectLst/>
                          <a:latin typeface="Times New Roman" panose="02020603050405020304" pitchFamily="18" charset="0"/>
                          <a:ea typeface="SimSun" panose="02010600030101010101" pitchFamily="2" charset="-122"/>
                          <a:cs typeface="+mn-cs"/>
                        </a:rPr>
                        <a:t>Our online sales revenue has increased since implementing A/B digital marketing testing</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L="0" algn="just" defTabSz="914400" rtl="0" eaLnBrk="1" latinLnBrk="0" hangingPunct="1">
                        <a:lnSpc>
                          <a:spcPct val="150000"/>
                        </a:lnSpc>
                        <a:spcAft>
                          <a:spcPts val="0"/>
                        </a:spcAft>
                      </a:pPr>
                      <a:r>
                        <a:rPr lang="en-US" sz="1800" kern="100" dirty="0" err="1">
                          <a:solidFill>
                            <a:schemeClr val="tx1"/>
                          </a:solidFill>
                          <a:effectLst/>
                          <a:latin typeface="Times New Roman" panose="02020603050405020304" pitchFamily="18" charset="0"/>
                          <a:ea typeface="SimSun" panose="02010600030101010101" pitchFamily="2" charset="-122"/>
                          <a:cs typeface="+mn-cs"/>
                        </a:rPr>
                        <a:t>Mandić</a:t>
                      </a:r>
                      <a:r>
                        <a:rPr lang="en-US" sz="1800" kern="100" dirty="0">
                          <a:solidFill>
                            <a:schemeClr val="tx1"/>
                          </a:solidFill>
                          <a:effectLst/>
                          <a:latin typeface="Times New Roman" panose="02020603050405020304" pitchFamily="18" charset="0"/>
                          <a:ea typeface="SimSun" panose="02010600030101010101" pitchFamily="2" charset="-122"/>
                          <a:cs typeface="+mn-cs"/>
                        </a:rPr>
                        <a:t> et al. (2023)</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385124639"/>
                  </a:ext>
                </a:extLst>
              </a:tr>
              <a:tr h="804794">
                <a:tc>
                  <a:txBody>
                    <a:bodyPr/>
                    <a:lstStyle/>
                    <a:p>
                      <a:pPr algn="just">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A/B Data Analysis Accuracy </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rPr>
                        <a:t>4</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L="180000" marR="36195" lvl="0" indent="0" algn="just" defTabSz="914400" rtl="0" eaLnBrk="1" latinLnBrk="0" hangingPunct="1">
                        <a:spcAft>
                          <a:spcPts val="0"/>
                        </a:spcAft>
                        <a:buFontTx/>
                        <a:buNone/>
                      </a:pPr>
                      <a:r>
                        <a:rPr lang="en-US" sz="1800" kern="100" dirty="0">
                          <a:solidFill>
                            <a:schemeClr val="tx1"/>
                          </a:solidFill>
                          <a:effectLst/>
                          <a:latin typeface="Times New Roman" panose="02020603050405020304" pitchFamily="18" charset="0"/>
                          <a:ea typeface="SimSun" panose="02010600030101010101" pitchFamily="2" charset="-122"/>
                          <a:cs typeface="+mn-cs"/>
                        </a:rPr>
                        <a:t>The analysis of A/B testing results accurately reflected the differences between the A/B test variations.</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L="0" algn="just" defTabSz="914400" rtl="0" eaLnBrk="1" latinLnBrk="0" hangingPunct="1">
                        <a:lnSpc>
                          <a:spcPct val="150000"/>
                        </a:lnSpc>
                        <a:spcAft>
                          <a:spcPts val="0"/>
                        </a:spcAft>
                      </a:pPr>
                      <a:r>
                        <a:rPr lang="en-US" sz="1800" kern="100" dirty="0">
                          <a:solidFill>
                            <a:schemeClr val="tx1"/>
                          </a:solidFill>
                          <a:effectLst/>
                          <a:latin typeface="Times New Roman" panose="02020603050405020304" pitchFamily="18" charset="0"/>
                          <a:ea typeface="SimSun" panose="02010600030101010101" pitchFamily="2" charset="-122"/>
                          <a:cs typeface="+mn-cs"/>
                        </a:rPr>
                        <a:t>Ott and </a:t>
                      </a:r>
                      <a:r>
                        <a:rPr lang="en-US" sz="1800" kern="100" dirty="0" err="1">
                          <a:solidFill>
                            <a:schemeClr val="tx1"/>
                          </a:solidFill>
                          <a:effectLst/>
                          <a:latin typeface="Times New Roman" panose="02020603050405020304" pitchFamily="18" charset="0"/>
                          <a:ea typeface="SimSun" panose="02010600030101010101" pitchFamily="2" charset="-122"/>
                          <a:cs typeface="+mn-cs"/>
                        </a:rPr>
                        <a:t>Longnecker</a:t>
                      </a:r>
                      <a:r>
                        <a:rPr lang="en-US" sz="1800" kern="100" dirty="0">
                          <a:solidFill>
                            <a:schemeClr val="tx1"/>
                          </a:solidFill>
                          <a:effectLst/>
                          <a:latin typeface="Times New Roman" panose="02020603050405020304" pitchFamily="18" charset="0"/>
                          <a:ea typeface="SimSun" panose="02010600030101010101" pitchFamily="2" charset="-122"/>
                          <a:cs typeface="+mn-cs"/>
                        </a:rPr>
                        <a:t> (2016). </a:t>
                      </a:r>
                    </a:p>
                  </a:txBody>
                  <a:tcPr marL="41154" marR="41154" marT="571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29787235"/>
                  </a:ext>
                </a:extLst>
              </a:tr>
            </a:tbl>
          </a:graphicData>
        </a:graphic>
      </p:graphicFrame>
    </p:spTree>
    <p:extLst>
      <p:ext uri="{BB962C8B-B14F-4D97-AF65-F5344CB8AC3E}">
        <p14:creationId xmlns:p14="http://schemas.microsoft.com/office/powerpoint/2010/main" val="267695151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37181-2F46-DBE7-A1B6-6E9924E43C9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6432930-C795-DFD4-65FC-0A3CABDCA2E7}"/>
              </a:ext>
            </a:extLst>
          </p:cNvPr>
          <p:cNvSpPr txBox="1"/>
          <p:nvPr/>
        </p:nvSpPr>
        <p:spPr>
          <a:xfrm>
            <a:off x="1357930" y="2705725"/>
            <a:ext cx="9476139" cy="1446550"/>
          </a:xfrm>
          <a:prstGeom prst="rect">
            <a:avLst/>
          </a:prstGeom>
          <a:noFill/>
        </p:spPr>
        <p:txBody>
          <a:bodyPr wrap="square" rtlCol="0">
            <a:spAutoFit/>
          </a:bodyPr>
          <a:lstStyle/>
          <a:p>
            <a:r>
              <a:rPr lang="en-US" sz="8800" b="1" dirty="0">
                <a:solidFill>
                  <a:srgbClr val="00AEEF"/>
                </a:solidFill>
                <a:latin typeface="Times New Roman" panose="02020603050405020304" pitchFamily="18" charset="0"/>
                <a:cs typeface="Times New Roman" panose="02020603050405020304" pitchFamily="18" charset="0"/>
              </a:rPr>
              <a:t>Research Findings</a:t>
            </a:r>
          </a:p>
        </p:txBody>
      </p:sp>
      <p:sp>
        <p:nvSpPr>
          <p:cNvPr id="29" name="Rectangle 28">
            <a:extLst>
              <a:ext uri="{FF2B5EF4-FFF2-40B4-BE49-F238E27FC236}">
                <a16:creationId xmlns:a16="http://schemas.microsoft.com/office/drawing/2014/main" id="{1C1AD78F-01E0-6809-D2BB-E1083965E75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22B9E2-3293-ADE2-E3CF-1E1D003067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8683471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87D33-D493-D750-49D4-4E20ACE769E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6E8D296-3FAA-0C43-AB9D-B6F4D8C31AC8}"/>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62B213FD-0D28-923B-D7F3-1E70E588290E}"/>
              </a:ext>
            </a:extLst>
          </p:cNvPr>
          <p:cNvSpPr txBox="1"/>
          <p:nvPr/>
        </p:nvSpPr>
        <p:spPr>
          <a:xfrm>
            <a:off x="3927247" y="809620"/>
            <a:ext cx="4167160" cy="461665"/>
          </a:xfrm>
          <a:prstGeom prst="rect">
            <a:avLst/>
          </a:prstGeom>
          <a:noFill/>
        </p:spPr>
        <p:txBody>
          <a:bodyPr wrap="square" rtlCol="0">
            <a:spAutoFit/>
          </a:bodyPr>
          <a:lstStyle/>
          <a:p>
            <a:r>
              <a:rPr lang="en-US" sz="2400" b="1" dirty="0">
                <a:solidFill>
                  <a:srgbClr val="00AEEF"/>
                </a:solidFill>
                <a:latin typeface="Times New Roman" panose="02020603050405020304" pitchFamily="18" charset="0"/>
                <a:cs typeface="Times New Roman" panose="02020603050405020304" pitchFamily="18" charset="0"/>
              </a:rPr>
              <a:t>Respondents’ Profile (N=250)</a:t>
            </a:r>
          </a:p>
        </p:txBody>
      </p:sp>
      <p:sp>
        <p:nvSpPr>
          <p:cNvPr id="29" name="Rectangle 28">
            <a:extLst>
              <a:ext uri="{FF2B5EF4-FFF2-40B4-BE49-F238E27FC236}">
                <a16:creationId xmlns:a16="http://schemas.microsoft.com/office/drawing/2014/main" id="{4731F234-03C8-C960-2D16-4CA7BADB223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80A476C-63E8-CD3E-3F84-868BBA279E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3CB49C6-5BFF-A853-492D-EE057028979A}"/>
              </a:ext>
            </a:extLst>
          </p:cNvPr>
          <p:cNvPicPr>
            <a:picLocks noChangeAspect="1"/>
          </p:cNvPicPr>
          <p:nvPr/>
        </p:nvPicPr>
        <p:blipFill>
          <a:blip r:embed="rId3"/>
          <a:stretch>
            <a:fillRect/>
          </a:stretch>
        </p:blipFill>
        <p:spPr>
          <a:xfrm>
            <a:off x="636878" y="1589964"/>
            <a:ext cx="10918243" cy="4938538"/>
          </a:xfrm>
          <a:prstGeom prst="rect">
            <a:avLst/>
          </a:prstGeom>
        </p:spPr>
      </p:pic>
    </p:spTree>
    <p:extLst>
      <p:ext uri="{BB962C8B-B14F-4D97-AF65-F5344CB8AC3E}">
        <p14:creationId xmlns:p14="http://schemas.microsoft.com/office/powerpoint/2010/main" val="84729849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792C5-7DCB-5004-105F-18A468E6640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A0C98E-D79D-52EF-B139-219ADBF88117}"/>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49D1C4CE-CD1E-9686-5DA1-8B8809B3E149}"/>
              </a:ext>
            </a:extLst>
          </p:cNvPr>
          <p:cNvSpPr txBox="1"/>
          <p:nvPr/>
        </p:nvSpPr>
        <p:spPr>
          <a:xfrm>
            <a:off x="3927247" y="809620"/>
            <a:ext cx="4167160" cy="461665"/>
          </a:xfrm>
          <a:prstGeom prst="rect">
            <a:avLst/>
          </a:prstGeom>
          <a:noFill/>
        </p:spPr>
        <p:txBody>
          <a:bodyPr wrap="square" rtlCol="0">
            <a:spAutoFit/>
          </a:bodyPr>
          <a:lstStyle/>
          <a:p>
            <a:r>
              <a:rPr lang="en-US" sz="2400" b="1" dirty="0">
                <a:solidFill>
                  <a:srgbClr val="00AEEF"/>
                </a:solidFill>
                <a:latin typeface="Times New Roman" panose="02020603050405020304" pitchFamily="18" charset="0"/>
                <a:cs typeface="Times New Roman" panose="02020603050405020304" pitchFamily="18" charset="0"/>
              </a:rPr>
              <a:t>Respondents’ Profile (N=250)</a:t>
            </a:r>
          </a:p>
        </p:txBody>
      </p:sp>
      <p:sp>
        <p:nvSpPr>
          <p:cNvPr id="29" name="Rectangle 28">
            <a:extLst>
              <a:ext uri="{FF2B5EF4-FFF2-40B4-BE49-F238E27FC236}">
                <a16:creationId xmlns:a16="http://schemas.microsoft.com/office/drawing/2014/main" id="{9FC7858F-7CE0-491F-9BB6-7AE7033F1F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E0BF13-E7C9-7771-EE7C-D91D39860A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919E1FE-66FB-65EF-FAAB-56E163444F3D}"/>
              </a:ext>
            </a:extLst>
          </p:cNvPr>
          <p:cNvPicPr>
            <a:picLocks noChangeAspect="1"/>
          </p:cNvPicPr>
          <p:nvPr/>
        </p:nvPicPr>
        <p:blipFill>
          <a:blip r:embed="rId3"/>
          <a:stretch>
            <a:fillRect/>
          </a:stretch>
        </p:blipFill>
        <p:spPr>
          <a:xfrm>
            <a:off x="525842" y="1621303"/>
            <a:ext cx="11187947" cy="5024433"/>
          </a:xfrm>
          <a:prstGeom prst="rect">
            <a:avLst/>
          </a:prstGeom>
        </p:spPr>
      </p:pic>
    </p:spTree>
    <p:extLst>
      <p:ext uri="{BB962C8B-B14F-4D97-AF65-F5344CB8AC3E}">
        <p14:creationId xmlns:p14="http://schemas.microsoft.com/office/powerpoint/2010/main" val="237633430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08C07-1D43-AD27-76A9-31E3FA10141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41FB09F-E070-B2C4-BD9C-777C5995F4B1}"/>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5BFD7463-FD6D-2228-FA2A-BF64E2064A23}"/>
              </a:ext>
            </a:extLst>
          </p:cNvPr>
          <p:cNvSpPr txBox="1"/>
          <p:nvPr/>
        </p:nvSpPr>
        <p:spPr>
          <a:xfrm>
            <a:off x="3927247" y="809620"/>
            <a:ext cx="5387350" cy="461665"/>
          </a:xfrm>
          <a:prstGeom prst="rect">
            <a:avLst/>
          </a:prstGeom>
          <a:noFill/>
        </p:spPr>
        <p:txBody>
          <a:bodyPr wrap="square" rtlCol="0">
            <a:spAutoFit/>
          </a:bodyPr>
          <a:lstStyle/>
          <a:p>
            <a:r>
              <a:rPr lang="en-US" sz="2400" b="1" dirty="0">
                <a:solidFill>
                  <a:srgbClr val="00AEEF"/>
                </a:solidFill>
                <a:latin typeface="Times New Roman" panose="02020603050405020304" pitchFamily="18" charset="0"/>
                <a:cs typeface="Times New Roman" panose="02020603050405020304" pitchFamily="18" charset="0"/>
              </a:rPr>
              <a:t>Reliability and Convergent Validity </a:t>
            </a:r>
          </a:p>
        </p:txBody>
      </p:sp>
      <p:sp>
        <p:nvSpPr>
          <p:cNvPr id="29" name="Rectangle 28">
            <a:extLst>
              <a:ext uri="{FF2B5EF4-FFF2-40B4-BE49-F238E27FC236}">
                <a16:creationId xmlns:a16="http://schemas.microsoft.com/office/drawing/2014/main" id="{35B1E57F-3FF1-82A9-5C12-8AE53DC78B6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81D3F22-E327-73EA-C84E-F505B0E1FD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5CD1CC62-783C-EBEB-ADD3-05C1FD86314D}"/>
              </a:ext>
            </a:extLst>
          </p:cNvPr>
          <p:cNvPicPr>
            <a:picLocks noChangeAspect="1"/>
          </p:cNvPicPr>
          <p:nvPr/>
        </p:nvPicPr>
        <p:blipFill>
          <a:blip r:embed="rId3"/>
          <a:stretch>
            <a:fillRect/>
          </a:stretch>
        </p:blipFill>
        <p:spPr>
          <a:xfrm>
            <a:off x="452955" y="1988503"/>
            <a:ext cx="11286089" cy="4290034"/>
          </a:xfrm>
          <a:prstGeom prst="rect">
            <a:avLst/>
          </a:prstGeom>
        </p:spPr>
      </p:pic>
    </p:spTree>
    <p:extLst>
      <p:ext uri="{BB962C8B-B14F-4D97-AF65-F5344CB8AC3E}">
        <p14:creationId xmlns:p14="http://schemas.microsoft.com/office/powerpoint/2010/main" val="280484136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5A98C-55F5-BC18-CD92-1C40199E490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616B74C-3BC2-9FCB-9B40-E992CEE28B9B}"/>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A01F7AEE-98CB-6537-E294-7A1511E0817F}"/>
              </a:ext>
            </a:extLst>
          </p:cNvPr>
          <p:cNvSpPr txBox="1"/>
          <p:nvPr/>
        </p:nvSpPr>
        <p:spPr>
          <a:xfrm>
            <a:off x="4279126" y="770003"/>
            <a:ext cx="3681380" cy="461665"/>
          </a:xfrm>
          <a:prstGeom prst="rect">
            <a:avLst/>
          </a:prstGeom>
          <a:noFill/>
        </p:spPr>
        <p:txBody>
          <a:bodyPr wrap="square" rtlCol="0">
            <a:spAutoFit/>
          </a:bodyPr>
          <a:lstStyle/>
          <a:p>
            <a:r>
              <a:rPr lang="en-US" sz="2400" b="1" dirty="0">
                <a:solidFill>
                  <a:srgbClr val="00AEEF"/>
                </a:solidFill>
                <a:latin typeface="Times New Roman" panose="02020603050405020304" pitchFamily="18" charset="0"/>
                <a:cs typeface="Times New Roman" panose="02020603050405020304" pitchFamily="18" charset="0"/>
              </a:rPr>
              <a:t>Direct Regression Analysis</a:t>
            </a:r>
          </a:p>
        </p:txBody>
      </p:sp>
      <p:sp>
        <p:nvSpPr>
          <p:cNvPr id="29" name="Rectangle 28">
            <a:extLst>
              <a:ext uri="{FF2B5EF4-FFF2-40B4-BE49-F238E27FC236}">
                <a16:creationId xmlns:a16="http://schemas.microsoft.com/office/drawing/2014/main" id="{2F7B34E4-0951-B8DA-E691-4C4A8957FE6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DF15D08-C20A-6EAD-E28A-C9C408646A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68744E5-93BC-13BB-CE07-4309445EB3D0}"/>
              </a:ext>
            </a:extLst>
          </p:cNvPr>
          <p:cNvPicPr>
            <a:picLocks noChangeAspect="1"/>
          </p:cNvPicPr>
          <p:nvPr/>
        </p:nvPicPr>
        <p:blipFill>
          <a:blip r:embed="rId3"/>
          <a:stretch>
            <a:fillRect/>
          </a:stretch>
        </p:blipFill>
        <p:spPr>
          <a:xfrm>
            <a:off x="1922467" y="1773867"/>
            <a:ext cx="8545366" cy="4719305"/>
          </a:xfrm>
          <a:prstGeom prst="rect">
            <a:avLst/>
          </a:prstGeom>
        </p:spPr>
      </p:pic>
    </p:spTree>
    <p:extLst>
      <p:ext uri="{BB962C8B-B14F-4D97-AF65-F5344CB8AC3E}">
        <p14:creationId xmlns:p14="http://schemas.microsoft.com/office/powerpoint/2010/main" val="54063827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CD755-73D0-48BD-0006-7DDC8B757BB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81738AF-40F1-2DF4-0C89-71E053CDBB4B}"/>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A002CD7D-92FE-0D00-B08C-9A073B1DD582}"/>
              </a:ext>
            </a:extLst>
          </p:cNvPr>
          <p:cNvSpPr txBox="1"/>
          <p:nvPr/>
        </p:nvSpPr>
        <p:spPr>
          <a:xfrm>
            <a:off x="3664016" y="809620"/>
            <a:ext cx="4863967" cy="461665"/>
          </a:xfrm>
          <a:prstGeom prst="rect">
            <a:avLst/>
          </a:prstGeom>
          <a:noFill/>
        </p:spPr>
        <p:txBody>
          <a:bodyPr wrap="square" rtlCol="0">
            <a:spAutoFit/>
          </a:bodyPr>
          <a:lstStyle/>
          <a:p>
            <a:r>
              <a:rPr lang="en-US" sz="2400" b="1" dirty="0">
                <a:solidFill>
                  <a:srgbClr val="00AEEF"/>
                </a:solidFill>
                <a:latin typeface="Times New Roman" panose="02020603050405020304" pitchFamily="18" charset="0"/>
                <a:cs typeface="Times New Roman" panose="02020603050405020304" pitchFamily="18" charset="0"/>
              </a:rPr>
              <a:t>Moderating Regression Analysis</a:t>
            </a:r>
          </a:p>
        </p:txBody>
      </p:sp>
      <p:sp>
        <p:nvSpPr>
          <p:cNvPr id="29" name="Rectangle 28">
            <a:extLst>
              <a:ext uri="{FF2B5EF4-FFF2-40B4-BE49-F238E27FC236}">
                <a16:creationId xmlns:a16="http://schemas.microsoft.com/office/drawing/2014/main" id="{CDFC0B2D-3196-28E1-D06C-ECD01DFE853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2752F2-67E4-1DFF-F6AE-59897CC720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F4E3030B-1AD3-9458-E7BC-310AAC17893B}"/>
              </a:ext>
            </a:extLst>
          </p:cNvPr>
          <p:cNvPicPr/>
          <p:nvPr/>
        </p:nvPicPr>
        <p:blipFill>
          <a:blip r:embed="rId3"/>
          <a:stretch>
            <a:fillRect/>
          </a:stretch>
        </p:blipFill>
        <p:spPr>
          <a:xfrm>
            <a:off x="1277218" y="1741862"/>
            <a:ext cx="9559104" cy="4615238"/>
          </a:xfrm>
          <a:prstGeom prst="rect">
            <a:avLst/>
          </a:prstGeom>
        </p:spPr>
      </p:pic>
    </p:spTree>
    <p:extLst>
      <p:ext uri="{BB962C8B-B14F-4D97-AF65-F5344CB8AC3E}">
        <p14:creationId xmlns:p14="http://schemas.microsoft.com/office/powerpoint/2010/main" val="383672255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AEEA8-6C91-46D2-6683-14DACB8FB59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CB0DF86-CFB6-6E48-72AF-419790D87595}"/>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0749F28D-7212-C1B4-38F7-A8BB7B5DB053}"/>
              </a:ext>
            </a:extLst>
          </p:cNvPr>
          <p:cNvSpPr txBox="1"/>
          <p:nvPr/>
        </p:nvSpPr>
        <p:spPr>
          <a:xfrm>
            <a:off x="3219463" y="809620"/>
            <a:ext cx="5800706" cy="461665"/>
          </a:xfrm>
          <a:prstGeom prst="rect">
            <a:avLst/>
          </a:prstGeom>
          <a:noFill/>
        </p:spPr>
        <p:txBody>
          <a:bodyPr wrap="square" rtlCol="0">
            <a:spAutoFit/>
          </a:bodyPr>
          <a:lstStyle/>
          <a:p>
            <a:r>
              <a:rPr lang="en-US" sz="2400" b="1" dirty="0">
                <a:solidFill>
                  <a:srgbClr val="00AEEF"/>
                </a:solidFill>
                <a:latin typeface="Times New Roman" panose="02020603050405020304" pitchFamily="18" charset="0"/>
                <a:cs typeface="Times New Roman" panose="02020603050405020304" pitchFamily="18" charset="0"/>
              </a:rPr>
              <a:t>Summary of Hypotheses Testing Results </a:t>
            </a:r>
          </a:p>
        </p:txBody>
      </p:sp>
      <p:sp>
        <p:nvSpPr>
          <p:cNvPr id="29" name="Rectangle 28">
            <a:extLst>
              <a:ext uri="{FF2B5EF4-FFF2-40B4-BE49-F238E27FC236}">
                <a16:creationId xmlns:a16="http://schemas.microsoft.com/office/drawing/2014/main" id="{31AC2C88-EA33-DB73-0F07-352E3B830D0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688209-B843-57F2-FCC4-BCDBA3242A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2FCFBBDD-8D36-C1C3-0519-D4836C77CB13}"/>
              </a:ext>
            </a:extLst>
          </p:cNvPr>
          <p:cNvPicPr>
            <a:picLocks noChangeAspect="1"/>
          </p:cNvPicPr>
          <p:nvPr/>
        </p:nvPicPr>
        <p:blipFill>
          <a:blip r:embed="rId3"/>
          <a:stretch>
            <a:fillRect/>
          </a:stretch>
        </p:blipFill>
        <p:spPr>
          <a:xfrm>
            <a:off x="883546" y="1534286"/>
            <a:ext cx="10472540" cy="5119908"/>
          </a:xfrm>
          <a:prstGeom prst="rect">
            <a:avLst/>
          </a:prstGeom>
        </p:spPr>
      </p:pic>
    </p:spTree>
    <p:extLst>
      <p:ext uri="{BB962C8B-B14F-4D97-AF65-F5344CB8AC3E}">
        <p14:creationId xmlns:p14="http://schemas.microsoft.com/office/powerpoint/2010/main" val="348603657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AF317-B47D-9FED-70A2-4139FEEE4E0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8AAC19F-BE8D-8F2E-2D5D-5A5897E27D73}"/>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3470BEE7-1431-42D6-427D-6F37DFB448C3}"/>
              </a:ext>
            </a:extLst>
          </p:cNvPr>
          <p:cNvSpPr txBox="1"/>
          <p:nvPr/>
        </p:nvSpPr>
        <p:spPr>
          <a:xfrm>
            <a:off x="3219463" y="809620"/>
            <a:ext cx="5800706" cy="461665"/>
          </a:xfrm>
          <a:prstGeom prst="rect">
            <a:avLst/>
          </a:prstGeom>
          <a:noFill/>
        </p:spPr>
        <p:txBody>
          <a:bodyPr wrap="square" rtlCol="0">
            <a:spAutoFit/>
          </a:bodyPr>
          <a:lstStyle/>
          <a:p>
            <a:pPr algn="ctr"/>
            <a:r>
              <a:rPr lang="en-US" sz="2400" b="1" dirty="0">
                <a:solidFill>
                  <a:srgbClr val="00AEEF"/>
                </a:solidFill>
                <a:latin typeface="Times New Roman" panose="02020603050405020304" pitchFamily="18" charset="0"/>
                <a:cs typeface="Times New Roman" panose="02020603050405020304" pitchFamily="18" charset="0"/>
              </a:rPr>
              <a:t>Implications</a:t>
            </a:r>
          </a:p>
        </p:txBody>
      </p:sp>
      <p:sp>
        <p:nvSpPr>
          <p:cNvPr id="29" name="Rectangle 28">
            <a:extLst>
              <a:ext uri="{FF2B5EF4-FFF2-40B4-BE49-F238E27FC236}">
                <a16:creationId xmlns:a16="http://schemas.microsoft.com/office/drawing/2014/main" id="{D0929946-8760-BB81-B2BC-C2F19242752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698E39-482F-4770-1130-1BA59C2A41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4E9569F2-6598-2605-3B8B-06602C267395}"/>
              </a:ext>
            </a:extLst>
          </p:cNvPr>
          <p:cNvPicPr>
            <a:picLocks noChangeAspect="1"/>
          </p:cNvPicPr>
          <p:nvPr/>
        </p:nvPicPr>
        <p:blipFill>
          <a:blip r:embed="rId3"/>
          <a:stretch>
            <a:fillRect/>
          </a:stretch>
        </p:blipFill>
        <p:spPr>
          <a:xfrm>
            <a:off x="576927" y="1607206"/>
            <a:ext cx="11085777" cy="5125549"/>
          </a:xfrm>
          <a:prstGeom prst="rect">
            <a:avLst/>
          </a:prstGeom>
        </p:spPr>
      </p:pic>
    </p:spTree>
    <p:extLst>
      <p:ext uri="{BB962C8B-B14F-4D97-AF65-F5344CB8AC3E}">
        <p14:creationId xmlns:p14="http://schemas.microsoft.com/office/powerpoint/2010/main" val="224553178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5C57B-6BBF-9BA8-657B-6EA066AB549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54F1128-FEC7-27F0-3E03-8B9C24CB5C7D}"/>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83351DBF-6181-91FC-E60B-AF9446296A93}"/>
              </a:ext>
            </a:extLst>
          </p:cNvPr>
          <p:cNvSpPr txBox="1"/>
          <p:nvPr/>
        </p:nvSpPr>
        <p:spPr>
          <a:xfrm>
            <a:off x="3219463" y="809620"/>
            <a:ext cx="5800706" cy="461665"/>
          </a:xfrm>
          <a:prstGeom prst="rect">
            <a:avLst/>
          </a:prstGeom>
          <a:noFill/>
        </p:spPr>
        <p:txBody>
          <a:bodyPr wrap="square" rtlCol="0">
            <a:spAutoFit/>
          </a:bodyPr>
          <a:lstStyle/>
          <a:p>
            <a:pPr algn="ctr"/>
            <a:r>
              <a:rPr lang="en-US" sz="2400" b="1" dirty="0">
                <a:solidFill>
                  <a:srgbClr val="00AEEF"/>
                </a:solidFill>
                <a:latin typeface="Times New Roman" panose="02020603050405020304" pitchFamily="18" charset="0"/>
                <a:cs typeface="Times New Roman" panose="02020603050405020304" pitchFamily="18" charset="0"/>
              </a:rPr>
              <a:t>Limitations</a:t>
            </a:r>
          </a:p>
        </p:txBody>
      </p:sp>
      <p:sp>
        <p:nvSpPr>
          <p:cNvPr id="29" name="Rectangle 28">
            <a:extLst>
              <a:ext uri="{FF2B5EF4-FFF2-40B4-BE49-F238E27FC236}">
                <a16:creationId xmlns:a16="http://schemas.microsoft.com/office/drawing/2014/main" id="{1369C03F-9EAA-7B0B-6574-21E5248982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B0B671C-9765-C4A4-7FB3-58F1686130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618CCF2A-9A90-5B29-FB52-A65C4F1F9BD2}"/>
              </a:ext>
            </a:extLst>
          </p:cNvPr>
          <p:cNvPicPr>
            <a:picLocks noChangeAspect="1"/>
          </p:cNvPicPr>
          <p:nvPr/>
        </p:nvPicPr>
        <p:blipFill>
          <a:blip r:embed="rId4"/>
          <a:stretch>
            <a:fillRect/>
          </a:stretch>
        </p:blipFill>
        <p:spPr>
          <a:xfrm>
            <a:off x="730738" y="1852034"/>
            <a:ext cx="10730524" cy="4391817"/>
          </a:xfrm>
          <a:prstGeom prst="rect">
            <a:avLst/>
          </a:prstGeom>
        </p:spPr>
      </p:pic>
    </p:spTree>
    <p:extLst>
      <p:ext uri="{BB962C8B-B14F-4D97-AF65-F5344CB8AC3E}">
        <p14:creationId xmlns:p14="http://schemas.microsoft.com/office/powerpoint/2010/main" val="272581478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E499E3-83BD-17BC-BE49-0AAE9A840C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4C9FF41-8DB7-EA73-6928-3B125CB00C3B}"/>
              </a:ext>
            </a:extLst>
          </p:cNvPr>
          <p:cNvSpPr/>
          <p:nvPr/>
        </p:nvSpPr>
        <p:spPr>
          <a:xfrm>
            <a:off x="263722" y="1534286"/>
            <a:ext cx="11712188" cy="5198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B789FD0D-330B-FFE7-1100-663FFA3BA608}"/>
              </a:ext>
            </a:extLst>
          </p:cNvPr>
          <p:cNvSpPr txBox="1"/>
          <p:nvPr/>
        </p:nvSpPr>
        <p:spPr>
          <a:xfrm>
            <a:off x="3195647" y="782324"/>
            <a:ext cx="5800706" cy="461665"/>
          </a:xfrm>
          <a:prstGeom prst="rect">
            <a:avLst/>
          </a:prstGeom>
          <a:noFill/>
        </p:spPr>
        <p:txBody>
          <a:bodyPr wrap="square" rtlCol="0">
            <a:spAutoFit/>
          </a:bodyPr>
          <a:lstStyle/>
          <a:p>
            <a:pPr algn="ctr"/>
            <a:r>
              <a:rPr lang="en-US" sz="2400" b="1" dirty="0">
                <a:solidFill>
                  <a:srgbClr val="00AEEF"/>
                </a:solidFill>
                <a:latin typeface="Times New Roman" panose="02020603050405020304" pitchFamily="18" charset="0"/>
                <a:cs typeface="Times New Roman" panose="02020603050405020304" pitchFamily="18" charset="0"/>
              </a:rPr>
              <a:t>Future Research</a:t>
            </a:r>
          </a:p>
        </p:txBody>
      </p:sp>
      <p:sp>
        <p:nvSpPr>
          <p:cNvPr id="29" name="Rectangle 28">
            <a:extLst>
              <a:ext uri="{FF2B5EF4-FFF2-40B4-BE49-F238E27FC236}">
                <a16:creationId xmlns:a16="http://schemas.microsoft.com/office/drawing/2014/main" id="{6B9C29E0-F777-A61A-BE6B-EB6CFF26A51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115E980-EF32-0004-D78C-7ACF9AEA78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8867A767-019D-F574-1080-80A19DF7FFC8}"/>
              </a:ext>
            </a:extLst>
          </p:cNvPr>
          <p:cNvPicPr>
            <a:picLocks noChangeAspect="1"/>
          </p:cNvPicPr>
          <p:nvPr/>
        </p:nvPicPr>
        <p:blipFill>
          <a:blip r:embed="rId3"/>
          <a:stretch>
            <a:fillRect/>
          </a:stretch>
        </p:blipFill>
        <p:spPr>
          <a:xfrm>
            <a:off x="648295" y="2058259"/>
            <a:ext cx="10943041" cy="4150521"/>
          </a:xfrm>
          <a:prstGeom prst="rect">
            <a:avLst/>
          </a:prstGeom>
        </p:spPr>
      </p:pic>
    </p:spTree>
    <p:extLst>
      <p:ext uri="{BB962C8B-B14F-4D97-AF65-F5344CB8AC3E}">
        <p14:creationId xmlns:p14="http://schemas.microsoft.com/office/powerpoint/2010/main" val="170216415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76929" y="5454592"/>
            <a:ext cx="5237769" cy="830997"/>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Integral</Template>
  <TotalTime>205</TotalTime>
  <Words>471</Words>
  <Application>Microsoft Office PowerPoint</Application>
  <PresentationFormat>Widescreen</PresentationFormat>
  <Paragraphs>69</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hamzh ..</cp:lastModifiedBy>
  <cp:revision>37</cp:revision>
  <dcterms:created xsi:type="dcterms:W3CDTF">2023-04-29T09:08:00Z</dcterms:created>
  <dcterms:modified xsi:type="dcterms:W3CDTF">2026-04-29T16:20:48Z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