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sldIdLst>
    <p:sldId id="543" r:id="rId5"/>
    <p:sldId id="549" r:id="rId6"/>
    <p:sldId id="555" r:id="rId7"/>
    <p:sldId id="556" r:id="rId8"/>
    <p:sldId id="557" r:id="rId9"/>
    <p:sldId id="558" r:id="rId10"/>
    <p:sldId id="559" r:id="rId11"/>
    <p:sldId id="560" r:id="rId12"/>
    <p:sldId id="561" r:id="rId13"/>
    <p:sldId id="562" r:id="rId14"/>
    <p:sldId id="563" r:id="rId15"/>
    <p:sldId id="566" r:id="rId16"/>
    <p:sldId id="564" r:id="rId17"/>
    <p:sldId id="565" r:id="rId18"/>
    <p:sldId id="567" r:id="rId19"/>
    <p:sldId id="569" r:id="rId20"/>
    <p:sldId id="568" r:id="rId21"/>
    <p:sldId id="570" r:id="rId22"/>
    <p:sldId id="571" r:id="rId23"/>
    <p:sldId id="572" r:id="rId24"/>
    <p:sldId id="573" r:id="rId25"/>
    <p:sldId id="574" r:id="rId26"/>
    <p:sldId id="575" r:id="rId27"/>
    <p:sldId id="576" r:id="rId28"/>
    <p:sldId id="577" r:id="rId29"/>
    <p:sldId id="578" r:id="rId30"/>
    <p:sldId id="579" r:id="rId31"/>
    <p:sldId id="580" r:id="rId32"/>
    <p:sldId id="581" r:id="rId33"/>
    <p:sldId id="582" r:id="rId34"/>
    <p:sldId id="583" r:id="rId35"/>
    <p:sldId id="584" r:id="rId36"/>
    <p:sldId id="585" r:id="rId37"/>
    <p:sldId id="586" r:id="rId38"/>
    <p:sldId id="587" r:id="rId39"/>
    <p:sldId id="588" r:id="rId40"/>
    <p:sldId id="589" r:id="rId41"/>
    <p:sldId id="590" r:id="rId42"/>
    <p:sldId id="591" r:id="rId43"/>
    <p:sldId id="592" r:id="rId44"/>
    <p:sldId id="593" r:id="rId45"/>
    <p:sldId id="594" r:id="rId46"/>
    <p:sldId id="595" r:id="rId47"/>
    <p:sldId id="596" r:id="rId48"/>
    <p:sldId id="597" r:id="rId49"/>
    <p:sldId id="602" r:id="rId50"/>
    <p:sldId id="605" r:id="rId51"/>
    <p:sldId id="603" r:id="rId52"/>
    <p:sldId id="604" r:id="rId53"/>
    <p:sldId id="606" r:id="rId54"/>
    <p:sldId id="607" r:id="rId55"/>
    <p:sldId id="608" r:id="rId56"/>
    <p:sldId id="599" r:id="rId57"/>
    <p:sldId id="600" r:id="rId58"/>
    <p:sldId id="609" r:id="rId59"/>
    <p:sldId id="611" r:id="rId60"/>
    <p:sldId id="610" r:id="rId61"/>
    <p:sldId id="612" r:id="rId62"/>
    <p:sldId id="613" r:id="rId63"/>
    <p:sldId id="614" r:id="rId64"/>
    <p:sldId id="615" r:id="rId65"/>
    <p:sldId id="616" r:id="rId66"/>
    <p:sldId id="617"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556"/>
            <p14:sldId id="557"/>
            <p14:sldId id="558"/>
            <p14:sldId id="559"/>
            <p14:sldId id="560"/>
            <p14:sldId id="561"/>
            <p14:sldId id="562"/>
            <p14:sldId id="563"/>
            <p14:sldId id="566"/>
            <p14:sldId id="564"/>
            <p14:sldId id="565"/>
            <p14:sldId id="567"/>
            <p14:sldId id="569"/>
            <p14:sldId id="568"/>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602"/>
            <p14:sldId id="605"/>
            <p14:sldId id="603"/>
            <p14:sldId id="604"/>
            <p14:sldId id="606"/>
            <p14:sldId id="607"/>
            <p14:sldId id="608"/>
            <p14:sldId id="599"/>
            <p14:sldId id="600"/>
            <p14:sldId id="609"/>
            <p14:sldId id="611"/>
            <p14:sldId id="610"/>
            <p14:sldId id="612"/>
            <p14:sldId id="613"/>
            <p14:sldId id="614"/>
            <p14:sldId id="615"/>
            <p14:sldId id="616"/>
            <p14:sldId id="6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852F4A"/>
    <a:srgbClr val="FFFFFF"/>
    <a:srgbClr val="2D3956"/>
    <a:srgbClr val="000000"/>
    <a:srgbClr val="669BBC"/>
    <a:srgbClr val="8E5A6D"/>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71" autoAdjust="0"/>
    <p:restoredTop sz="89111" autoAdjust="0"/>
  </p:normalViewPr>
  <p:slideViewPr>
    <p:cSldViewPr snapToGrid="0">
      <p:cViewPr varScale="1">
        <p:scale>
          <a:sx n="62" d="100"/>
          <a:sy n="62" d="100"/>
        </p:scale>
        <p:origin x="112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pPr algn="l"/>
          <a:r>
            <a:rPr lang="en-US" altLang="ar-JO" sz="2000" dirty="0"/>
            <a:t>Explain why “going global” has become an integral part of many small companies’ marketing strategies. </a:t>
          </a:r>
        </a:p>
        <a:p>
          <a:pPr algn="justLow" rtl="1"/>
          <a:r>
            <a:rPr lang="ar-EG" altLang="ar-JO" sz="2000" dirty="0"/>
            <a:t>شرح لماذا أصبح "التوجه نحو العالمية" جزءًا لا يتجزأ من استراتيجيات التسويق للعديد من الشركات الصغيرة.</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2000" dirty="0"/>
            <a:t>Describe the principal strategies small businesses have for going global.</a:t>
          </a:r>
        </a:p>
        <a:p>
          <a:pPr algn="justLow" rtl="1"/>
          <a:r>
            <a:rPr lang="ar-EG" altLang="ar-JO" sz="2000" dirty="0"/>
            <a:t>وصف الاستراتيجيات الأساسية التي تتبعها الشركات الصغيرة للتوسع عالميا.</a:t>
          </a:r>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2000" b="0" dirty="0"/>
            <a:t>Discuss the major barriers to international trade and their impact on the global economy.</a:t>
          </a:r>
        </a:p>
        <a:p>
          <a:pPr algn="justLow" rtl="1"/>
          <a:r>
            <a:rPr lang="ar-EG" sz="2000" b="0" dirty="0"/>
            <a:t>مناقشة الحواجز الرئيسية أمام التجارة الدولية وأثرها على الاقتصاد العالمي.</a:t>
          </a:r>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endParaRPr lang="en-US"/>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3"/>
      <dgm:spPr/>
      <dgm:t>
        <a:bodyPr/>
        <a:lstStyle/>
        <a:p>
          <a:endParaRPr lang="en-US"/>
        </a:p>
      </dgm:t>
    </dgm:pt>
    <dgm:pt modelId="{9375364D-3525-7A4A-AF47-DE85CB4751A5}" type="pres">
      <dgm:prSet presAssocID="{65CB1FED-A658-401D-8B8F-8AA7F15E30D1}" presName="sibTransNodeCircle" presStyleLbl="alignNode1" presStyleIdx="0" presStyleCnt="6">
        <dgm:presLayoutVars>
          <dgm:chMax val="0"/>
          <dgm:bulletEnabled/>
        </dgm:presLayoutVars>
      </dgm:prSet>
      <dgm:spPr/>
      <dgm:t>
        <a:bodyPr/>
        <a:lstStyle/>
        <a:p>
          <a:endParaRPr lang="en-US"/>
        </a:p>
      </dgm:t>
    </dgm:pt>
    <dgm:pt modelId="{7A97EFE9-4922-9040-B03A-666DE024012F}" type="pres">
      <dgm:prSet presAssocID="{DA675FDC-F7D7-4A51-9C47-FD9CCCAB512F}" presName="bottomLine" presStyleLbl="alignNode1" presStyleIdx="1" presStyleCnt="6">
        <dgm:presLayoutVars/>
      </dgm:prSet>
      <dgm:spPr/>
    </dgm:pt>
    <dgm:pt modelId="{C68D3687-2372-554D-89E1-99B46DE8A4F2}" type="pres">
      <dgm:prSet presAssocID="{DA675FDC-F7D7-4A51-9C47-FD9CCCAB512F}" presName="nodeText" presStyleLbl="bgAccFollowNode1" presStyleIdx="0" presStyleCnt="3">
        <dgm:presLayoutVars>
          <dgm:bulletEnabled val="1"/>
        </dgm:presLayoutVars>
      </dgm:prSet>
      <dgm:spPr/>
      <dgm:t>
        <a:bodyPr/>
        <a:lstStyle/>
        <a:p>
          <a:endParaRPr lang="en-US"/>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3"/>
      <dgm:spPr/>
      <dgm:t>
        <a:bodyPr/>
        <a:lstStyle/>
        <a:p>
          <a:endParaRPr lang="en-US"/>
        </a:p>
      </dgm:t>
    </dgm:pt>
    <dgm:pt modelId="{89648563-B73A-8B44-9E56-D80BB3A64777}" type="pres">
      <dgm:prSet presAssocID="{7988F77E-CD14-7E4C-970D-6DA6E3F9A355}" presName="sibTransNodeCircle" presStyleLbl="alignNode1" presStyleIdx="2" presStyleCnt="6">
        <dgm:presLayoutVars>
          <dgm:chMax val="0"/>
          <dgm:bulletEnabled/>
        </dgm:presLayoutVars>
      </dgm:prSet>
      <dgm:spPr/>
      <dgm:t>
        <a:bodyPr/>
        <a:lstStyle/>
        <a:p>
          <a:endParaRPr lang="en-US"/>
        </a:p>
      </dgm:t>
    </dgm:pt>
    <dgm:pt modelId="{2946BC43-0CD7-DC4B-9AE1-7835A3A65B18}" type="pres">
      <dgm:prSet presAssocID="{30C03686-5CD4-4341-AB7F-235602341EC6}" presName="bottomLine" presStyleLbl="alignNode1" presStyleIdx="3" presStyleCnt="6">
        <dgm:presLayoutVars/>
      </dgm:prSet>
      <dgm:spPr/>
    </dgm:pt>
    <dgm:pt modelId="{E52C819B-947D-C940-9869-98E2CDA30214}" type="pres">
      <dgm:prSet presAssocID="{30C03686-5CD4-4341-AB7F-235602341EC6}" presName="nodeText" presStyleLbl="bgAccFollowNode1" presStyleIdx="1" presStyleCnt="3">
        <dgm:presLayoutVars>
          <dgm:bulletEnabled val="1"/>
        </dgm:presLayoutVars>
      </dgm:prSet>
      <dgm:spPr/>
      <dgm:t>
        <a:bodyPr/>
        <a:lstStyle/>
        <a:p>
          <a:endParaRPr lang="en-US"/>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3"/>
      <dgm:spPr/>
      <dgm:t>
        <a:bodyPr/>
        <a:lstStyle/>
        <a:p>
          <a:endParaRPr lang="en-US"/>
        </a:p>
      </dgm:t>
    </dgm:pt>
    <dgm:pt modelId="{4885487E-1B4E-E646-8256-7701441E4481}" type="pres">
      <dgm:prSet presAssocID="{B53652D0-D31C-DE4C-ABA7-63016467FC8D}" presName="sibTransNodeCircle" presStyleLbl="alignNode1" presStyleIdx="4" presStyleCnt="6">
        <dgm:presLayoutVars>
          <dgm:chMax val="0"/>
          <dgm:bulletEnabled/>
        </dgm:presLayoutVars>
      </dgm:prSet>
      <dgm:spPr/>
      <dgm:t>
        <a:bodyPr/>
        <a:lstStyle/>
        <a:p>
          <a:endParaRPr lang="en-US"/>
        </a:p>
      </dgm:t>
    </dgm:pt>
    <dgm:pt modelId="{FFDCBA2C-8478-4C47-BEDB-F5D771DA54C1}" type="pres">
      <dgm:prSet presAssocID="{9DF1EA0A-CBCD-624D-9171-1E74A9D1D150}" presName="bottomLine" presStyleLbl="alignNode1" presStyleIdx="5" presStyleCnt="6">
        <dgm:presLayoutVars/>
      </dgm:prSet>
      <dgm:spPr/>
    </dgm:pt>
    <dgm:pt modelId="{A9E5C87F-0621-AD46-9565-450A6AF427A6}" type="pres">
      <dgm:prSet presAssocID="{9DF1EA0A-CBCD-624D-9171-1E74A9D1D150}" presName="nodeText" presStyleLbl="bgAccFollowNode1" presStyleIdx="2" presStyleCnt="3">
        <dgm:presLayoutVars>
          <dgm:bulletEnabled val="1"/>
        </dgm:presLayoutVars>
      </dgm:prSet>
      <dgm:spPr/>
      <dgm:t>
        <a:bodyPr/>
        <a:lstStyle/>
        <a:p>
          <a:endParaRPr lang="en-US"/>
        </a:p>
      </dgm:t>
    </dgm:pt>
  </dgm:ptLst>
  <dgm:cxnLst>
    <dgm:cxn modelId="{6F7489CA-F9EE-4442-9619-75CB3584A8E3}" srcId="{4D0F7F36-B18A-4893-80CB-C5DA1C692E45}" destId="{30C03686-5CD4-4341-AB7F-235602341EC6}" srcOrd="1" destOrd="0" parTransId="{75A09E2D-BBF6-3A4B-95E1-8B7B2AF3D46C}" sibTransId="{7988F77E-CD14-7E4C-970D-6DA6E3F9A355}"/>
    <dgm:cxn modelId="{94198185-6870-4AD8-8BE2-7D0642314106}" type="presOf" srcId="{DA675FDC-F7D7-4A51-9C47-FD9CCCAB512F}" destId="{38DB463E-CDCA-9F42-874A-116356B9E14A}" srcOrd="0" destOrd="0" presId="urn:microsoft.com/office/officeart/2016/7/layout/BasicLinearProcessNumbered"/>
    <dgm:cxn modelId="{EB734E3A-8CF7-437B-9C8F-B6C4B190F35B}" type="presOf" srcId="{DA675FDC-F7D7-4A51-9C47-FD9CCCAB512F}" destId="{C68D3687-2372-554D-89E1-99B46DE8A4F2}" srcOrd="1" destOrd="0" presId="urn:microsoft.com/office/officeart/2016/7/layout/BasicLinearProcessNumbered"/>
    <dgm:cxn modelId="{AF328237-514E-4951-8E9D-38BBB4DA1F44}" type="presOf" srcId="{9DF1EA0A-CBCD-624D-9171-1E74A9D1D150}" destId="{A9E5C87F-0621-AD46-9565-450A6AF427A6}" srcOrd="1" destOrd="0" presId="urn:microsoft.com/office/officeart/2016/7/layout/BasicLinearProcessNumbered"/>
    <dgm:cxn modelId="{EE3F4905-D014-4EF6-92BA-E1CE810BBB1D}" type="presOf" srcId="{4D0F7F36-B18A-4893-80CB-C5DA1C692E45}" destId="{165E1ADF-ECB7-D84D-B176-674A062F5620}" srcOrd="0" destOrd="0" presId="urn:microsoft.com/office/officeart/2016/7/layout/BasicLinearProcessNumbered"/>
    <dgm:cxn modelId="{214C781A-CB9B-4DFF-8A9C-63CC6A4EB7ED}" type="presOf" srcId="{30C03686-5CD4-4341-AB7F-235602341EC6}" destId="{5E332C19-BF18-2E48-9238-2375B481F858}"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6E22C922-9085-476A-9EF5-B070C87A0491}" type="presOf" srcId="{30C03686-5CD4-4341-AB7F-235602341EC6}" destId="{E52C819B-947D-C940-9869-98E2CDA30214}" srcOrd="1"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7B8A3B86-5725-4C9B-B8B8-A4BF347A179E}" type="presOf" srcId="{65CB1FED-A658-401D-8B8F-8AA7F15E30D1}" destId="{9375364D-3525-7A4A-AF47-DE85CB4751A5}" srcOrd="0" destOrd="0" presId="urn:microsoft.com/office/officeart/2016/7/layout/BasicLinearProcessNumbered"/>
    <dgm:cxn modelId="{E917BD50-6DC0-4A6B-B14A-0562D909F9B0}" type="presOf" srcId="{9DF1EA0A-CBCD-624D-9171-1E74A9D1D150}" destId="{CD774B7F-8481-5A4F-914B-C04BAB7C02AB}" srcOrd="0" destOrd="0" presId="urn:microsoft.com/office/officeart/2016/7/layout/BasicLinearProcessNumbered"/>
    <dgm:cxn modelId="{F200F74D-1D93-4A3A-9CB7-5FF4980B9BC8}" type="presOf" srcId="{7988F77E-CD14-7E4C-970D-6DA6E3F9A355}" destId="{89648563-B73A-8B44-9E56-D80BB3A64777}" srcOrd="0" destOrd="0" presId="urn:microsoft.com/office/officeart/2016/7/layout/BasicLinearProcessNumbered"/>
    <dgm:cxn modelId="{70296D12-BA9C-4B7B-9FF7-CA8AFEA5DC16}" type="presOf" srcId="{B53652D0-D31C-DE4C-ABA7-63016467FC8D}" destId="{4885487E-1B4E-E646-8256-7701441E4481}" srcOrd="0" destOrd="0" presId="urn:microsoft.com/office/officeart/2016/7/layout/BasicLinearProcessNumbered"/>
    <dgm:cxn modelId="{0DF8FCAB-7905-445F-A946-682F07CEDA44}" type="presParOf" srcId="{165E1ADF-ECB7-D84D-B176-674A062F5620}" destId="{03771D70-288C-7941-B468-7F78B6F6028C}" srcOrd="0" destOrd="0" presId="urn:microsoft.com/office/officeart/2016/7/layout/BasicLinearProcessNumbered"/>
    <dgm:cxn modelId="{29C167C7-6C90-4A6C-AFB4-0E307F2B960D}" type="presParOf" srcId="{03771D70-288C-7941-B468-7F78B6F6028C}" destId="{38DB463E-CDCA-9F42-874A-116356B9E14A}" srcOrd="0" destOrd="0" presId="urn:microsoft.com/office/officeart/2016/7/layout/BasicLinearProcessNumbered"/>
    <dgm:cxn modelId="{AA6D7992-20DC-447D-8126-4C63D1621AA1}" type="presParOf" srcId="{03771D70-288C-7941-B468-7F78B6F6028C}" destId="{9375364D-3525-7A4A-AF47-DE85CB4751A5}" srcOrd="1" destOrd="0" presId="urn:microsoft.com/office/officeart/2016/7/layout/BasicLinearProcessNumbered"/>
    <dgm:cxn modelId="{DEE604BB-C720-4436-B6F2-1B72C9E46FE4}" type="presParOf" srcId="{03771D70-288C-7941-B468-7F78B6F6028C}" destId="{7A97EFE9-4922-9040-B03A-666DE024012F}" srcOrd="2" destOrd="0" presId="urn:microsoft.com/office/officeart/2016/7/layout/BasicLinearProcessNumbered"/>
    <dgm:cxn modelId="{1D2CA463-FA0F-4B14-8BDE-90F3808A7051}" type="presParOf" srcId="{03771D70-288C-7941-B468-7F78B6F6028C}" destId="{C68D3687-2372-554D-89E1-99B46DE8A4F2}" srcOrd="3" destOrd="0" presId="urn:microsoft.com/office/officeart/2016/7/layout/BasicLinearProcessNumbered"/>
    <dgm:cxn modelId="{0EA0BDA8-AC1A-41F9-A29F-637F70BF3860}" type="presParOf" srcId="{165E1ADF-ECB7-D84D-B176-674A062F5620}" destId="{A4C924EA-CDB8-5D42-9515-A9B310554A9C}" srcOrd="1" destOrd="0" presId="urn:microsoft.com/office/officeart/2016/7/layout/BasicLinearProcessNumbered"/>
    <dgm:cxn modelId="{29BCE846-3B2F-4BAF-ABF7-2DBAC96724FD}" type="presParOf" srcId="{165E1ADF-ECB7-D84D-B176-674A062F5620}" destId="{3CE2E627-4C51-274B-86EA-BDA3F3108E45}" srcOrd="2" destOrd="0" presId="urn:microsoft.com/office/officeart/2016/7/layout/BasicLinearProcessNumbered"/>
    <dgm:cxn modelId="{2ED9ED60-F653-4496-85EE-48C9646A5D64}" type="presParOf" srcId="{3CE2E627-4C51-274B-86EA-BDA3F3108E45}" destId="{5E332C19-BF18-2E48-9238-2375B481F858}" srcOrd="0" destOrd="0" presId="urn:microsoft.com/office/officeart/2016/7/layout/BasicLinearProcessNumbered"/>
    <dgm:cxn modelId="{0A0D164A-7A5D-4BD2-9FE1-ADFB6006B8DF}" type="presParOf" srcId="{3CE2E627-4C51-274B-86EA-BDA3F3108E45}" destId="{89648563-B73A-8B44-9E56-D80BB3A64777}" srcOrd="1" destOrd="0" presId="urn:microsoft.com/office/officeart/2016/7/layout/BasicLinearProcessNumbered"/>
    <dgm:cxn modelId="{8BB86B56-5D1A-4525-BF38-3661C3B95745}" type="presParOf" srcId="{3CE2E627-4C51-274B-86EA-BDA3F3108E45}" destId="{2946BC43-0CD7-DC4B-9AE1-7835A3A65B18}" srcOrd="2" destOrd="0" presId="urn:microsoft.com/office/officeart/2016/7/layout/BasicLinearProcessNumbered"/>
    <dgm:cxn modelId="{16E2D5F4-1807-4AD4-B579-55D2FD0F7913}" type="presParOf" srcId="{3CE2E627-4C51-274B-86EA-BDA3F3108E45}" destId="{E52C819B-947D-C940-9869-98E2CDA30214}" srcOrd="3" destOrd="0" presId="urn:microsoft.com/office/officeart/2016/7/layout/BasicLinearProcessNumbered"/>
    <dgm:cxn modelId="{76DFC7A1-D234-424E-BB89-DC8BEB4DD4CE}" type="presParOf" srcId="{165E1ADF-ECB7-D84D-B176-674A062F5620}" destId="{42A5ED61-0CA3-1E49-B277-15BDD7396396}" srcOrd="3" destOrd="0" presId="urn:microsoft.com/office/officeart/2016/7/layout/BasicLinearProcessNumbered"/>
    <dgm:cxn modelId="{24830AC0-5C0E-46E6-872B-BB2A315111AC}" type="presParOf" srcId="{165E1ADF-ECB7-D84D-B176-674A062F5620}" destId="{E47C21D9-84D1-DD4A-BAE0-EB48D365A0F7}" srcOrd="4" destOrd="0" presId="urn:microsoft.com/office/officeart/2016/7/layout/BasicLinearProcessNumbered"/>
    <dgm:cxn modelId="{28ACB090-4BD4-411F-97E7-BC32AAADF555}" type="presParOf" srcId="{E47C21D9-84D1-DD4A-BAE0-EB48D365A0F7}" destId="{CD774B7F-8481-5A4F-914B-C04BAB7C02AB}" srcOrd="0" destOrd="0" presId="urn:microsoft.com/office/officeart/2016/7/layout/BasicLinearProcessNumbered"/>
    <dgm:cxn modelId="{9F7BD27C-381A-4C31-8E58-F5B5F0A7852A}" type="presParOf" srcId="{E47C21D9-84D1-DD4A-BAE0-EB48D365A0F7}" destId="{4885487E-1B4E-E646-8256-7701441E4481}" srcOrd="1" destOrd="0" presId="urn:microsoft.com/office/officeart/2016/7/layout/BasicLinearProcessNumbered"/>
    <dgm:cxn modelId="{68406E06-C888-466D-8A5D-8C00FCE530FA}" type="presParOf" srcId="{E47C21D9-84D1-DD4A-BAE0-EB48D365A0F7}" destId="{FFDCBA2C-8478-4C47-BEDB-F5D771DA54C1}" srcOrd="2" destOrd="0" presId="urn:microsoft.com/office/officeart/2016/7/layout/BasicLinearProcessNumbered"/>
    <dgm:cxn modelId="{0A845CF7-2CC0-4336-8DDD-1C0226827FD2}" type="presParOf" srcId="{E47C21D9-84D1-DD4A-BAE0-EB48D365A0F7}" destId="{A9E5C87F-0621-AD46-9565-450A6AF427A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0"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lvl="0" algn="l" defTabSz="889000">
            <a:lnSpc>
              <a:spcPct val="90000"/>
            </a:lnSpc>
            <a:spcBef>
              <a:spcPct val="0"/>
            </a:spcBef>
            <a:spcAft>
              <a:spcPct val="35000"/>
            </a:spcAft>
          </a:pPr>
          <a:r>
            <a:rPr lang="en-US" altLang="ar-JO" sz="2000" kern="1200" dirty="0"/>
            <a:t>Explain why “going global” has become an integral part of many small companies’ marketing strategies. </a:t>
          </a:r>
        </a:p>
        <a:p>
          <a:pPr lvl="0" algn="justLow" defTabSz="889000" rtl="1">
            <a:lnSpc>
              <a:spcPct val="90000"/>
            </a:lnSpc>
            <a:spcBef>
              <a:spcPct val="0"/>
            </a:spcBef>
            <a:spcAft>
              <a:spcPct val="35000"/>
            </a:spcAft>
          </a:pPr>
          <a:r>
            <a:rPr lang="ar-EG" altLang="ar-JO" sz="2000" kern="1200" dirty="0"/>
            <a:t>شرح لماذا أصبح "التوجه نحو العالمية" جزءًا لا يتجزأ من استراتيجيات التسويق للعديد من الشركات الصغيرة.</a:t>
          </a:r>
        </a:p>
      </dsp:txBody>
      <dsp:txXfrm>
        <a:off x="0" y="1652091"/>
        <a:ext cx="3514569" cy="2608566"/>
      </dsp:txXfrm>
    </dsp:sp>
    <dsp:sp modelId="{9375364D-3525-7A4A-AF47-DE85CB4751A5}">
      <dsp:nvSpPr>
        <dsp:cNvPr id="0" name=""/>
        <dsp:cNvSpPr/>
      </dsp:nvSpPr>
      <dsp:spPr>
        <a:xfrm>
          <a:off x="1105143" y="434760"/>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1296151" y="625768"/>
        <a:ext cx="922267" cy="922267"/>
      </dsp:txXfrm>
    </dsp:sp>
    <dsp:sp modelId="{7A97EFE9-4922-9040-B03A-666DE024012F}">
      <dsp:nvSpPr>
        <dsp:cNvPr id="0" name=""/>
        <dsp:cNvSpPr/>
      </dsp:nvSpPr>
      <dsp:spPr>
        <a:xfrm>
          <a:off x="0"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3866025"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lvl="0" algn="l" defTabSz="889000" rtl="0">
            <a:lnSpc>
              <a:spcPct val="90000"/>
            </a:lnSpc>
            <a:spcBef>
              <a:spcPct val="0"/>
            </a:spcBef>
            <a:spcAft>
              <a:spcPct val="35000"/>
            </a:spcAft>
          </a:pPr>
          <a:r>
            <a:rPr lang="en-US" altLang="ar-JO" sz="2000" kern="1200" dirty="0"/>
            <a:t>Describe the principal strategies small businesses have for going global.</a:t>
          </a:r>
        </a:p>
        <a:p>
          <a:pPr lvl="0" algn="justLow" defTabSz="889000" rtl="1">
            <a:lnSpc>
              <a:spcPct val="90000"/>
            </a:lnSpc>
            <a:spcBef>
              <a:spcPct val="0"/>
            </a:spcBef>
            <a:spcAft>
              <a:spcPct val="35000"/>
            </a:spcAft>
          </a:pPr>
          <a:r>
            <a:rPr lang="ar-EG" altLang="ar-JO" sz="2000" kern="1200" dirty="0"/>
            <a:t>وصف الاستراتيجيات الأساسية التي تتبعها الشركات الصغيرة للتوسع عالميا.</a:t>
          </a:r>
        </a:p>
      </dsp:txBody>
      <dsp:txXfrm>
        <a:off x="3866025" y="1652091"/>
        <a:ext cx="3514569" cy="2608566"/>
      </dsp:txXfrm>
    </dsp:sp>
    <dsp:sp modelId="{89648563-B73A-8B44-9E56-D80BB3A64777}">
      <dsp:nvSpPr>
        <dsp:cNvPr id="0" name=""/>
        <dsp:cNvSpPr/>
      </dsp:nvSpPr>
      <dsp:spPr>
        <a:xfrm>
          <a:off x="4971169" y="434760"/>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5162177" y="625768"/>
        <a:ext cx="922267" cy="922267"/>
      </dsp:txXfrm>
    </dsp:sp>
    <dsp:sp modelId="{2946BC43-0CD7-DC4B-9AE1-7835A3A65B18}">
      <dsp:nvSpPr>
        <dsp:cNvPr id="0" name=""/>
        <dsp:cNvSpPr/>
      </dsp:nvSpPr>
      <dsp:spPr>
        <a:xfrm>
          <a:off x="3866025"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7732051"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lvl="0" algn="l" defTabSz="889000" rtl="0">
            <a:lnSpc>
              <a:spcPct val="90000"/>
            </a:lnSpc>
            <a:spcBef>
              <a:spcPct val="0"/>
            </a:spcBef>
            <a:spcAft>
              <a:spcPct val="35000"/>
            </a:spcAft>
          </a:pPr>
          <a:r>
            <a:rPr lang="en-US" sz="2000" b="0" kern="1200" dirty="0"/>
            <a:t>Discuss the major barriers to international trade and their impact on the global economy.</a:t>
          </a:r>
        </a:p>
        <a:p>
          <a:pPr lvl="0" algn="justLow" defTabSz="889000" rtl="1">
            <a:lnSpc>
              <a:spcPct val="90000"/>
            </a:lnSpc>
            <a:spcBef>
              <a:spcPct val="0"/>
            </a:spcBef>
            <a:spcAft>
              <a:spcPct val="35000"/>
            </a:spcAft>
          </a:pPr>
          <a:r>
            <a:rPr lang="ar-EG" sz="2000" b="0" kern="1200" dirty="0"/>
            <a:t>مناقشة الحواجز الرئيسية أمام التجارة الدولية وأثرها على الاقتصاد العالمي.</a:t>
          </a:r>
        </a:p>
      </dsp:txBody>
      <dsp:txXfrm>
        <a:off x="7732051" y="1652091"/>
        <a:ext cx="3514569" cy="2608566"/>
      </dsp:txXfrm>
    </dsp:sp>
    <dsp:sp modelId="{4885487E-1B4E-E646-8256-7701441E4481}">
      <dsp:nvSpPr>
        <dsp:cNvPr id="0" name=""/>
        <dsp:cNvSpPr/>
      </dsp:nvSpPr>
      <dsp:spPr>
        <a:xfrm>
          <a:off x="8837194" y="434760"/>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9028202" y="625768"/>
        <a:ext cx="922267" cy="922267"/>
      </dsp:txXfrm>
    </dsp:sp>
    <dsp:sp modelId="{FFDCBA2C-8478-4C47-BEDB-F5D771DA54C1}">
      <dsp:nvSpPr>
        <dsp:cNvPr id="0" name=""/>
        <dsp:cNvSpPr/>
      </dsp:nvSpPr>
      <dsp:spPr>
        <a:xfrm>
          <a:off x="7732051"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550114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832391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4.jpeg"/><Relationship Id="rId4" Type="http://schemas.openxmlformats.org/officeDocument/2006/relationships/image" Target="../media/image33.jpeg"/></Relationships>
</file>

<file path=ppt/slides/_rels/slide5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2.xml"/><Relationship Id="rId5" Type="http://schemas.openxmlformats.org/officeDocument/2006/relationships/image" Target="../media/image48.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Global aspects of Entrepreneurship</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الجوانب العالمية لريادة الأعمال</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id="{39B463CC-5BF9-D7A8-3182-E65059407DA3}"/>
              </a:ext>
            </a:extLst>
          </p:cNvPr>
          <p:cNvGraphicFramePr/>
          <p:nvPr>
            <p:extLst>
              <p:ext uri="{D42A27DB-BD31-4B8C-83A1-F6EECF244321}">
                <p14:modId xmlns:p14="http://schemas.microsoft.com/office/powerpoint/2010/main" val="1085978110"/>
              </p:ext>
            </p:extLst>
          </p:nvPr>
        </p:nvGraphicFramePr>
        <p:xfrm>
          <a:off x="450574" y="1971303"/>
          <a:ext cx="11246621" cy="4347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A few decades ago, small companies had to concern themselves mainly with competitors who were perhaps six blocks away; today, small companies face fierce competition from companies that may be six time zones away! As a result, entrepreneurs find themselves under greater pressure to expand into international markets and to build businesses without borders.</a:t>
            </a:r>
          </a:p>
          <a:p>
            <a:pPr marL="342900" indent="-342900" algn="just">
              <a:spcBef>
                <a:spcPts val="1200"/>
              </a:spcBef>
              <a:buFont typeface="Arial" pitchFamily="34" charset="0"/>
              <a:buChar char="•"/>
            </a:pPr>
            <a:r>
              <a:rPr lang="en-US" sz="2000" dirty="0">
                <a:latin typeface="+mn-lt"/>
              </a:rPr>
              <a:t>Besides, entrepreneurs are discovering that the tools of global business are within their reach, the costs of going global are decreasing, and the benefits of conducting global business can be substantial. </a:t>
            </a:r>
          </a:p>
          <a:p>
            <a:pPr marL="342900" indent="-342900" algn="just">
              <a:spcBef>
                <a:spcPts val="1200"/>
              </a:spcBef>
              <a:buFont typeface="Arial" pitchFamily="34" charset="0"/>
              <a:buChar char="•"/>
            </a:pPr>
            <a:r>
              <a:rPr lang="en-US" sz="2000" dirty="0">
                <a:latin typeface="+mn-lt"/>
              </a:rPr>
              <a:t>There has never been a better time for small companies to become players in the global marketplace. </a:t>
            </a:r>
          </a:p>
        </p:txBody>
      </p:sp>
      <p:sp>
        <p:nvSpPr>
          <p:cNvPr id="2" name="Rectangle 1"/>
          <p:cNvSpPr/>
          <p:nvPr/>
        </p:nvSpPr>
        <p:spPr>
          <a:xfrm>
            <a:off x="6891130" y="1668756"/>
            <a:ext cx="4963858" cy="4401205"/>
          </a:xfrm>
          <a:prstGeom prst="rect">
            <a:avLst/>
          </a:prstGeom>
        </p:spPr>
        <p:txBody>
          <a:bodyPr wrap="square">
            <a:spAutoFit/>
          </a:bodyPr>
          <a:lstStyle/>
          <a:p>
            <a:pPr marL="342900" indent="-342900" algn="justLow" rtl="1">
              <a:spcBef>
                <a:spcPts val="1200"/>
              </a:spcBef>
              <a:buFont typeface="Arial" pitchFamily="34" charset="0"/>
              <a:buChar char="•"/>
            </a:pPr>
            <a:r>
              <a:rPr lang="ar-EG" sz="2000" dirty="0"/>
              <a:t>قبل بضعة عقود من الزمان، كان لزاماً على الشركات الصغيرة أن تهتم بشكل أساسي بالمنافسين الذين ربما كانوا على بعد ستة شوارع منها؛ أما اليوم، فإن الشركات الصغيرة تواجه منافسة شرسة من شركات ربما كانت على بعد ستة مناطق زمنية! ونتيجة لهذا، يجد رواد الأعمال أنفسهم تحت ضغط أكبر للتوسع في الأسواق الدولية وبناء أعمال تجارية بلا حدود.</a:t>
            </a:r>
          </a:p>
          <a:p>
            <a:pPr marL="342900" indent="-342900" algn="justLow" rtl="1">
              <a:spcBef>
                <a:spcPts val="1200"/>
              </a:spcBef>
              <a:buFont typeface="Arial" pitchFamily="34" charset="0"/>
              <a:buChar char="•"/>
            </a:pPr>
            <a:r>
              <a:rPr lang="ar-EG" sz="2000" dirty="0"/>
              <a:t>علاوة على ذلك، يكتشف رواد الأعمال أن أدوات الأعمال العالمية أصبحت في متناول أيديهم، وأن تكاليف التوسع العالمي آخذة في الانخفاض، وأن فوائد إدارة الأعمال العالمية يمكن أن تكون كبيرة.</a:t>
            </a:r>
          </a:p>
          <a:p>
            <a:pPr marL="342900" indent="-342900" algn="justLow" rtl="1">
              <a:spcBef>
                <a:spcPts val="1200"/>
              </a:spcBef>
              <a:buFont typeface="Arial" pitchFamily="34" charset="0"/>
              <a:buChar char="•"/>
            </a:pPr>
            <a:r>
              <a:rPr lang="ar-EG" sz="2000" dirty="0"/>
              <a:t>لم يكن هناك وقت أفضل من الآن للشركات الصغيرة لتصبح لاعباً في السوق العالمية.</a:t>
            </a:r>
            <a:endParaRPr lang="en-US" sz="2000" dirty="0"/>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Why Go Global?</a:t>
            </a:r>
          </a:p>
          <a:p>
            <a:r>
              <a:rPr lang="ar-EG" sz="2800" b="1" dirty="0">
                <a:solidFill>
                  <a:srgbClr val="00B0F0"/>
                </a:solidFill>
                <a:latin typeface="Alexandria" charset="0"/>
                <a:cs typeface="Alexandria" charset="0"/>
              </a:rPr>
              <a:t>لماذا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497806" y="1620536"/>
            <a:ext cx="5731499" cy="493464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latin typeface="+mn-lt"/>
              </a:rPr>
              <a:t>Offset sales declines in the domestic market.</a:t>
            </a:r>
          </a:p>
          <a:p>
            <a:pPr marL="342900" indent="-342900" algn="just">
              <a:buFont typeface="Arial" pitchFamily="34" charset="0"/>
              <a:buChar char="•"/>
            </a:pPr>
            <a:r>
              <a:rPr lang="en-US" sz="2000" dirty="0">
                <a:latin typeface="+mn-lt"/>
              </a:rPr>
              <a:t>Increase sales and profits.</a:t>
            </a:r>
          </a:p>
          <a:p>
            <a:pPr marL="342900" indent="-342900" algn="just">
              <a:buFont typeface="Arial" pitchFamily="34" charset="0"/>
              <a:buChar char="•"/>
            </a:pPr>
            <a:r>
              <a:rPr lang="en-US" sz="2000" dirty="0">
                <a:latin typeface="+mn-lt"/>
              </a:rPr>
              <a:t>Extend products’ life cycles.</a:t>
            </a:r>
          </a:p>
          <a:p>
            <a:pPr marL="342900" indent="-342900" algn="just">
              <a:buFont typeface="Arial" pitchFamily="34" charset="0"/>
              <a:buChar char="•"/>
            </a:pPr>
            <a:r>
              <a:rPr lang="en-US" sz="2000" dirty="0">
                <a:latin typeface="+mn-lt"/>
              </a:rPr>
              <a:t>Lower manufacturing costs.</a:t>
            </a:r>
          </a:p>
          <a:p>
            <a:pPr marL="342900" indent="-342900" algn="just">
              <a:buFont typeface="Arial" pitchFamily="34" charset="0"/>
              <a:buChar char="•"/>
            </a:pPr>
            <a:r>
              <a:rPr lang="en-US" sz="2000" dirty="0">
                <a:latin typeface="+mn-lt"/>
              </a:rPr>
              <a:t>Improve competitive position.</a:t>
            </a:r>
          </a:p>
          <a:p>
            <a:pPr marL="342900" indent="-342900" algn="just">
              <a:buFont typeface="Arial" pitchFamily="34" charset="0"/>
              <a:buChar char="•"/>
            </a:pPr>
            <a:r>
              <a:rPr lang="en-US" sz="2000" dirty="0">
                <a:latin typeface="+mn-lt"/>
              </a:rPr>
              <a:t>Raise quality levels.</a:t>
            </a:r>
          </a:p>
          <a:p>
            <a:pPr marL="342900" indent="-342900" algn="just">
              <a:buFont typeface="Arial" pitchFamily="34" charset="0"/>
              <a:buChar char="•"/>
            </a:pPr>
            <a:r>
              <a:rPr lang="en-US" sz="2000" dirty="0">
                <a:latin typeface="+mn-lt"/>
              </a:rPr>
              <a:t>Become more customer-oriented.</a:t>
            </a:r>
          </a:p>
          <a:p>
            <a:pPr algn="just"/>
            <a:endParaRPr lang="en-US" sz="2000" dirty="0">
              <a:latin typeface="+mn-lt"/>
            </a:endParaRPr>
          </a:p>
          <a:p>
            <a:pPr marL="342900" indent="-342900" algn="just" rtl="1">
              <a:buFont typeface="Arial" pitchFamily="34" charset="0"/>
              <a:buChar char="•"/>
            </a:pPr>
            <a:r>
              <a:rPr lang="ar-EG" sz="2000" dirty="0">
                <a:latin typeface="+mn-lt"/>
              </a:rPr>
              <a:t>تعويض انخفاض المبيعات في السوق المحلية.</a:t>
            </a:r>
          </a:p>
          <a:p>
            <a:pPr marL="342900" indent="-342900" algn="just" rtl="1">
              <a:buFont typeface="Arial" pitchFamily="34" charset="0"/>
              <a:buChar char="•"/>
            </a:pPr>
            <a:r>
              <a:rPr lang="ar-EG" sz="2000" dirty="0">
                <a:latin typeface="+mn-lt"/>
              </a:rPr>
              <a:t>زيادة المبيعات والأرباح.</a:t>
            </a:r>
            <a:endParaRPr lang="en-US" sz="2000" dirty="0">
              <a:latin typeface="+mn-lt"/>
            </a:endParaRPr>
          </a:p>
          <a:p>
            <a:pPr marL="342900" indent="-342900" algn="just" rtl="1">
              <a:buFont typeface="Arial" pitchFamily="34" charset="0"/>
              <a:buChar char="•"/>
            </a:pPr>
            <a:r>
              <a:rPr lang="ar-EG" sz="2000" dirty="0">
                <a:latin typeface="+mn-lt"/>
              </a:rPr>
              <a:t>إطالة دورة حياة المنتجات.</a:t>
            </a:r>
            <a:endParaRPr lang="en-US" sz="2000" dirty="0">
              <a:latin typeface="+mn-lt"/>
            </a:endParaRPr>
          </a:p>
          <a:p>
            <a:pPr marL="342900" indent="-342900" algn="just" rtl="1">
              <a:buFont typeface="Arial" pitchFamily="34" charset="0"/>
              <a:buChar char="•"/>
            </a:pPr>
            <a:r>
              <a:rPr lang="ar-EG" sz="2000" dirty="0">
                <a:latin typeface="+mn-lt"/>
              </a:rPr>
              <a:t>خفض تكاليف التصنيع.</a:t>
            </a:r>
          </a:p>
          <a:p>
            <a:pPr marL="342900" indent="-342900" algn="just" rtl="1">
              <a:buFont typeface="Arial" pitchFamily="34" charset="0"/>
              <a:buChar char="•"/>
            </a:pPr>
            <a:r>
              <a:rPr lang="ar-EG" sz="2000" dirty="0">
                <a:latin typeface="+mn-lt"/>
              </a:rPr>
              <a:t>تحسين الوضع التنافسي.</a:t>
            </a:r>
          </a:p>
          <a:p>
            <a:pPr marL="342900" indent="-342900" algn="just" rtl="1">
              <a:buFont typeface="Arial" pitchFamily="34" charset="0"/>
              <a:buChar char="•"/>
            </a:pPr>
            <a:r>
              <a:rPr lang="ar-EG" sz="2000" dirty="0">
                <a:latin typeface="+mn-lt"/>
              </a:rPr>
              <a:t>رفع مستويات الجودة.</a:t>
            </a:r>
          </a:p>
          <a:p>
            <a:pPr marL="342900" indent="-342900" algn="just" rtl="1">
              <a:buFont typeface="Arial" pitchFamily="34" charset="0"/>
              <a:buChar char="•"/>
            </a:pPr>
            <a:r>
              <a:rPr lang="ar-EG" sz="2000" dirty="0">
                <a:latin typeface="+mn-lt"/>
              </a:rPr>
              <a:t>تصبح أكثر توجها نحو العملاء.</a:t>
            </a:r>
            <a:endParaRPr lang="en-US" sz="2000" dirty="0">
              <a:latin typeface="+mn-lt"/>
            </a:endParaRPr>
          </a:p>
        </p:txBody>
      </p:sp>
      <p:pic>
        <p:nvPicPr>
          <p:cNvPr id="10" name="Picture 2" descr="Global Network | Datwyler">
            <a:extLst>
              <a:ext uri="{FF2B5EF4-FFF2-40B4-BE49-F238E27FC236}">
                <a16:creationId xmlns:a16="http://schemas.microsoft.com/office/drawing/2014/main" id="{E61645F8-E986-143E-F447-E94D889249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9793"/>
          <a:stretch/>
        </p:blipFill>
        <p:spPr bwMode="auto">
          <a:xfrm>
            <a:off x="7078682" y="1849133"/>
            <a:ext cx="4679473" cy="444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62965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8671" y="1423950"/>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892552"/>
          </a:xfrm>
          <a:prstGeom prst="rect">
            <a:avLst/>
          </a:prstGeom>
          <a:noFill/>
        </p:spPr>
        <p:txBody>
          <a:bodyPr wrap="square" rtlCol="0">
            <a:spAutoFit/>
          </a:bodyPr>
          <a:lstStyle/>
          <a:p>
            <a:r>
              <a:rPr lang="en-US" sz="2600" b="1" dirty="0">
                <a:solidFill>
                  <a:srgbClr val="00B0F0"/>
                </a:solidFill>
                <a:latin typeface="Alexandria" charset="0"/>
                <a:cs typeface="Alexandria" charset="0"/>
              </a:rPr>
              <a:t>Requirement for success in a global economy</a:t>
            </a:r>
          </a:p>
          <a:p>
            <a:r>
              <a:rPr lang="ar-EG" sz="2600" b="1" dirty="0">
                <a:solidFill>
                  <a:srgbClr val="00B0F0"/>
                </a:solidFill>
                <a:latin typeface="Alexandria" charset="0"/>
                <a:cs typeface="Alexandria" charset="0"/>
              </a:rPr>
              <a:t>متطلبات النجاح في الاقتصاد العالمي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49286"/>
            <a:ext cx="605737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1800" dirty="0">
                <a:latin typeface="+mn-lt"/>
              </a:rPr>
              <a:t>Constant innovation</a:t>
            </a:r>
          </a:p>
          <a:p>
            <a:pPr marL="342900" indent="-342900" algn="just">
              <a:spcBef>
                <a:spcPts val="600"/>
              </a:spcBef>
              <a:buFont typeface="Arial" pitchFamily="34" charset="0"/>
              <a:buChar char="•"/>
            </a:pPr>
            <a:r>
              <a:rPr lang="en-US" sz="1800" dirty="0">
                <a:latin typeface="+mn-lt"/>
              </a:rPr>
              <a:t>Staying nimble enough to use speed as a competitive weapon; </a:t>
            </a:r>
          </a:p>
          <a:p>
            <a:pPr marL="342900" indent="-342900" algn="just">
              <a:spcBef>
                <a:spcPts val="600"/>
              </a:spcBef>
              <a:buFont typeface="Arial" pitchFamily="34" charset="0"/>
              <a:buChar char="•"/>
            </a:pPr>
            <a:r>
              <a:rPr lang="en-US" sz="1800" dirty="0">
                <a:latin typeface="+mn-lt"/>
              </a:rPr>
              <a:t>Maintaining a high level of quality and constantly improving it; </a:t>
            </a:r>
          </a:p>
          <a:p>
            <a:pPr marL="342900" indent="-342900" algn="just">
              <a:spcBef>
                <a:spcPts val="600"/>
              </a:spcBef>
              <a:buFont typeface="Arial" pitchFamily="34" charset="0"/>
              <a:buChar char="•"/>
            </a:pPr>
            <a:r>
              <a:rPr lang="en-US" sz="1800" dirty="0">
                <a:latin typeface="+mn-lt"/>
              </a:rPr>
              <a:t>Being sensitive to foreign customers’ unique requirements; </a:t>
            </a:r>
          </a:p>
          <a:p>
            <a:pPr marL="342900" indent="-342900" algn="just">
              <a:spcBef>
                <a:spcPts val="600"/>
              </a:spcBef>
              <a:buFont typeface="Arial" pitchFamily="34" charset="0"/>
              <a:buChar char="•"/>
            </a:pPr>
            <a:r>
              <a:rPr lang="en-US" sz="1800" dirty="0">
                <a:latin typeface="+mn-lt"/>
              </a:rPr>
              <a:t>Adopting a more respectful attitude toward foreign habits and customs; </a:t>
            </a:r>
          </a:p>
          <a:p>
            <a:pPr marL="342900" indent="-342900" algn="just">
              <a:spcBef>
                <a:spcPts val="600"/>
              </a:spcBef>
              <a:buFont typeface="Arial" pitchFamily="34" charset="0"/>
              <a:buChar char="•"/>
            </a:pPr>
            <a:r>
              <a:rPr lang="en-US" sz="1800" dirty="0">
                <a:latin typeface="+mn-lt"/>
              </a:rPr>
              <a:t>Hiring motivated, multilingual employees; </a:t>
            </a:r>
          </a:p>
          <a:p>
            <a:pPr marL="342900" indent="-342900" algn="just">
              <a:spcBef>
                <a:spcPts val="600"/>
              </a:spcBef>
              <a:buFont typeface="Arial" pitchFamily="34" charset="0"/>
              <a:buChar char="•"/>
            </a:pPr>
            <a:r>
              <a:rPr lang="en-US" sz="1800" dirty="0">
                <a:latin typeface="+mn-lt"/>
              </a:rPr>
              <a:t>Retaining a desire to learn constantly about global markets. </a:t>
            </a:r>
          </a:p>
          <a:p>
            <a:pPr marL="342900" indent="-342900" algn="just">
              <a:spcBef>
                <a:spcPts val="600"/>
              </a:spcBef>
              <a:buFont typeface="Arial" pitchFamily="34" charset="0"/>
              <a:buChar char="•"/>
            </a:pPr>
            <a:r>
              <a:rPr lang="en-US" sz="1800" dirty="0">
                <a:latin typeface="+mn-lt"/>
              </a:rPr>
              <a:t>In short, business owners must strive to become “insiders” rather than just “exporters.” </a:t>
            </a:r>
          </a:p>
          <a:p>
            <a:pPr marL="342900" indent="-342900" algn="just">
              <a:spcBef>
                <a:spcPts val="600"/>
              </a:spcBef>
              <a:buFont typeface="Arial" pitchFamily="34" charset="0"/>
              <a:buChar char="•"/>
            </a:pPr>
            <a:r>
              <a:rPr lang="en-US" sz="1800" dirty="0">
                <a:latin typeface="+mn-lt"/>
              </a:rPr>
              <a:t>Entrepreneurs must see their companies from a global perspective and must instill a global culture through- out their companies that permeates everything the business does. </a:t>
            </a:r>
          </a:p>
        </p:txBody>
      </p:sp>
      <p:sp>
        <p:nvSpPr>
          <p:cNvPr id="2" name="Rectangle 1"/>
          <p:cNvSpPr/>
          <p:nvPr/>
        </p:nvSpPr>
        <p:spPr>
          <a:xfrm>
            <a:off x="6701051" y="1668756"/>
            <a:ext cx="5153937" cy="4708981"/>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الابتكار المستمر.</a:t>
            </a:r>
          </a:p>
          <a:p>
            <a:pPr marL="342900" indent="-342900" algn="justLow" rtl="1">
              <a:spcBef>
                <a:spcPts val="600"/>
              </a:spcBef>
              <a:buFont typeface="Arial" pitchFamily="34" charset="0"/>
              <a:buChar char="•"/>
            </a:pPr>
            <a:r>
              <a:rPr lang="ar-EG" sz="2000" dirty="0"/>
              <a:t>البقاء سريعًا بما يكفي لاستخدام السرعة كسلاح تنافسي؛</a:t>
            </a:r>
            <a:endParaRPr lang="en-US" sz="2000" dirty="0"/>
          </a:p>
          <a:p>
            <a:pPr marL="342900" indent="-342900" algn="justLow" rtl="1">
              <a:spcBef>
                <a:spcPts val="600"/>
              </a:spcBef>
              <a:buFont typeface="Arial" pitchFamily="34" charset="0"/>
              <a:buChar char="•"/>
            </a:pPr>
            <a:r>
              <a:rPr lang="ar-EG" sz="2000" dirty="0"/>
              <a:t>الحفاظ على مستوى عال من الجودة وتحسينها باستمرار؛</a:t>
            </a:r>
          </a:p>
          <a:p>
            <a:pPr marL="342900" indent="-342900" algn="justLow" rtl="1">
              <a:spcBef>
                <a:spcPts val="600"/>
              </a:spcBef>
              <a:buFont typeface="Arial" pitchFamily="34" charset="0"/>
              <a:buChar char="•"/>
            </a:pPr>
            <a:r>
              <a:rPr lang="ar-EG" sz="2000" dirty="0"/>
              <a:t>الحساسية لمتطلبات العملاء الأجانب الفريدة؛</a:t>
            </a:r>
          </a:p>
          <a:p>
            <a:pPr marL="342900" indent="-342900" algn="justLow" rtl="1">
              <a:spcBef>
                <a:spcPts val="600"/>
              </a:spcBef>
              <a:buFont typeface="Arial" pitchFamily="34" charset="0"/>
              <a:buChar char="•"/>
            </a:pPr>
            <a:r>
              <a:rPr lang="ar-EG" sz="2000" dirty="0"/>
              <a:t>اتخاذ موقف أكثر احتراما تجاه العادات والتقاليد الأجنبية؛</a:t>
            </a:r>
          </a:p>
          <a:p>
            <a:pPr marL="342900" indent="-342900" algn="justLow" rtl="1">
              <a:spcBef>
                <a:spcPts val="600"/>
              </a:spcBef>
              <a:buFont typeface="Arial" pitchFamily="34" charset="0"/>
              <a:buChar char="•"/>
            </a:pPr>
            <a:r>
              <a:rPr lang="ar-EG" sz="2000" dirty="0"/>
              <a:t>توظيف موظفين متحمسين ومتعددي اللغات؛</a:t>
            </a:r>
            <a:endParaRPr lang="en-US" sz="2000" dirty="0"/>
          </a:p>
          <a:p>
            <a:pPr marL="342900" indent="-342900" algn="justLow" rtl="1">
              <a:spcBef>
                <a:spcPts val="600"/>
              </a:spcBef>
              <a:buFont typeface="Arial" pitchFamily="34" charset="0"/>
              <a:buChar char="•"/>
            </a:pPr>
            <a:r>
              <a:rPr lang="ar-EG" sz="2000" dirty="0"/>
              <a:t>الحفاظ على الرغبة في التعلم المستمر عن الأسواق العالمية.</a:t>
            </a:r>
          </a:p>
          <a:p>
            <a:pPr marL="342900" indent="-342900" algn="justLow" rtl="1">
              <a:spcBef>
                <a:spcPts val="600"/>
              </a:spcBef>
              <a:buFont typeface="Arial" pitchFamily="34" charset="0"/>
              <a:buChar char="•"/>
            </a:pPr>
            <a:r>
              <a:rPr lang="ar-EG" sz="2000" dirty="0"/>
              <a:t>باختصار، يجب على أصحاب الأعمال أن يسعوا إلى أن يصبحوا "مطلعين" وليس مجرد "مصدرين".</a:t>
            </a:r>
          </a:p>
          <a:p>
            <a:pPr marL="342900" indent="-342900" algn="justLow" rtl="1">
              <a:spcBef>
                <a:spcPts val="600"/>
              </a:spcBef>
              <a:buFont typeface="Arial" pitchFamily="34" charset="0"/>
              <a:buChar char="•"/>
            </a:pPr>
            <a:r>
              <a:rPr lang="ar-EG" sz="2000" dirty="0"/>
              <a:t>يتعين على رواد الأعمال أن يروا شركاتهم من منظور عالمي، ويجب عليهم غرس ثقافة عالمية في جميع أنحاء شركاتهم بحيث تتخلل كل ما تفعله الشركة.</a:t>
            </a:r>
            <a:endParaRPr lang="en-US" sz="2000" dirty="0"/>
          </a:p>
        </p:txBody>
      </p:sp>
    </p:spTree>
    <p:extLst>
      <p:ext uri="{BB962C8B-B14F-4D97-AF65-F5344CB8AC3E}">
        <p14:creationId xmlns:p14="http://schemas.microsoft.com/office/powerpoint/2010/main" val="296635597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Strategies for “Going Global”</a:t>
            </a:r>
          </a:p>
          <a:p>
            <a:r>
              <a:rPr lang="ar-EG" sz="2800" b="1" dirty="0">
                <a:solidFill>
                  <a:srgbClr val="00B0F0"/>
                </a:solidFill>
                <a:latin typeface="Alexandria" charset="0"/>
                <a:cs typeface="Alexandria" charset="0"/>
              </a:rPr>
              <a:t>10 استراتيجيات للتوسع عالمياً</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8A45BAE0-EF49-3194-FA27-CB424C4B5D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023" y="1785615"/>
            <a:ext cx="10617225" cy="4647079"/>
          </a:xfrm>
          <a:prstGeom prst="rect">
            <a:avLst/>
          </a:prstGeom>
        </p:spPr>
      </p:pic>
      <p:sp>
        <p:nvSpPr>
          <p:cNvPr id="2" name="Rectangle 1"/>
          <p:cNvSpPr/>
          <p:nvPr/>
        </p:nvSpPr>
        <p:spPr>
          <a:xfrm>
            <a:off x="4811500" y="1521884"/>
            <a:ext cx="2159566" cy="369332"/>
          </a:xfrm>
          <a:prstGeom prst="rect">
            <a:avLst/>
          </a:prstGeom>
        </p:spPr>
        <p:txBody>
          <a:bodyPr wrap="none">
            <a:spAutoFit/>
          </a:bodyPr>
          <a:lstStyle/>
          <a:p>
            <a:r>
              <a:rPr lang="ar-EG" b="1" dirty="0"/>
              <a:t>أن تصبح رجل أعمال وافدًا</a:t>
            </a:r>
          </a:p>
        </p:txBody>
      </p:sp>
      <p:sp>
        <p:nvSpPr>
          <p:cNvPr id="3" name="Rectangle 2"/>
          <p:cNvSpPr/>
          <p:nvPr/>
        </p:nvSpPr>
        <p:spPr>
          <a:xfrm>
            <a:off x="8782396" y="2288990"/>
            <a:ext cx="1426994" cy="369332"/>
          </a:xfrm>
          <a:prstGeom prst="rect">
            <a:avLst/>
          </a:prstGeom>
        </p:spPr>
        <p:txBody>
          <a:bodyPr wrap="none">
            <a:spAutoFit/>
          </a:bodyPr>
          <a:lstStyle/>
          <a:p>
            <a:r>
              <a:rPr lang="ar-EG" b="1" dirty="0"/>
              <a:t>إنشاء موقع ويب</a:t>
            </a:r>
          </a:p>
        </p:txBody>
      </p:sp>
      <p:sp>
        <p:nvSpPr>
          <p:cNvPr id="4" name="Rectangle 3"/>
          <p:cNvSpPr/>
          <p:nvPr/>
        </p:nvSpPr>
        <p:spPr>
          <a:xfrm>
            <a:off x="9949216" y="3028539"/>
            <a:ext cx="1624085" cy="646331"/>
          </a:xfrm>
          <a:prstGeom prst="rect">
            <a:avLst/>
          </a:prstGeom>
        </p:spPr>
        <p:txBody>
          <a:bodyPr wrap="square">
            <a:spAutoFit/>
          </a:bodyPr>
          <a:lstStyle/>
          <a:p>
            <a:pPr algn="ctr" rtl="1"/>
            <a:r>
              <a:rPr lang="ar-EG" b="1" dirty="0"/>
              <a:t>الاعتماد على </a:t>
            </a:r>
          </a:p>
          <a:p>
            <a:pPr algn="ctr" rtl="1"/>
            <a:r>
              <a:rPr lang="ar-EG" b="1" dirty="0"/>
              <a:t>وسطاء التجارة</a:t>
            </a:r>
          </a:p>
        </p:txBody>
      </p:sp>
      <p:sp>
        <p:nvSpPr>
          <p:cNvPr id="5" name="Rectangle 4"/>
          <p:cNvSpPr/>
          <p:nvPr/>
        </p:nvSpPr>
        <p:spPr>
          <a:xfrm>
            <a:off x="8586050" y="4543968"/>
            <a:ext cx="1871025" cy="369332"/>
          </a:xfrm>
          <a:prstGeom prst="rect">
            <a:avLst/>
          </a:prstGeom>
        </p:spPr>
        <p:txBody>
          <a:bodyPr wrap="none">
            <a:spAutoFit/>
          </a:bodyPr>
          <a:lstStyle/>
          <a:p>
            <a:r>
              <a:rPr lang="ar-EG" b="1" dirty="0"/>
              <a:t>إنشاء مشاريع مشتركة</a:t>
            </a:r>
          </a:p>
        </p:txBody>
      </p:sp>
      <p:sp>
        <p:nvSpPr>
          <p:cNvPr id="6" name="Rectangle 5"/>
          <p:cNvSpPr/>
          <p:nvPr/>
        </p:nvSpPr>
        <p:spPr>
          <a:xfrm>
            <a:off x="7342281" y="5455270"/>
            <a:ext cx="1558440" cy="369332"/>
          </a:xfrm>
          <a:prstGeom prst="rect">
            <a:avLst/>
          </a:prstGeom>
        </p:spPr>
        <p:txBody>
          <a:bodyPr wrap="none">
            <a:spAutoFit/>
          </a:bodyPr>
          <a:lstStyle/>
          <a:p>
            <a:pPr algn="r" rtl="1"/>
            <a:r>
              <a:rPr lang="ar-EG" b="1" dirty="0"/>
              <a:t>التراخيص الأجنبية</a:t>
            </a:r>
          </a:p>
        </p:txBody>
      </p:sp>
      <p:sp>
        <p:nvSpPr>
          <p:cNvPr id="7" name="Rectangle 6"/>
          <p:cNvSpPr/>
          <p:nvPr/>
        </p:nvSpPr>
        <p:spPr>
          <a:xfrm>
            <a:off x="5266753" y="5892842"/>
            <a:ext cx="1249060" cy="369332"/>
          </a:xfrm>
          <a:prstGeom prst="rect">
            <a:avLst/>
          </a:prstGeom>
        </p:spPr>
        <p:txBody>
          <a:bodyPr wrap="none">
            <a:spAutoFit/>
          </a:bodyPr>
          <a:lstStyle/>
          <a:p>
            <a:r>
              <a:rPr lang="ar-EG" b="1" dirty="0"/>
              <a:t>الامتياز الدولي</a:t>
            </a:r>
          </a:p>
        </p:txBody>
      </p:sp>
      <p:sp>
        <p:nvSpPr>
          <p:cNvPr id="9" name="Rectangle 8"/>
          <p:cNvSpPr/>
          <p:nvPr/>
        </p:nvSpPr>
        <p:spPr>
          <a:xfrm>
            <a:off x="2885206" y="5636102"/>
            <a:ext cx="2146742" cy="369332"/>
          </a:xfrm>
          <a:prstGeom prst="rect">
            <a:avLst/>
          </a:prstGeom>
        </p:spPr>
        <p:txBody>
          <a:bodyPr wrap="none">
            <a:spAutoFit/>
          </a:bodyPr>
          <a:lstStyle/>
          <a:p>
            <a:pPr algn="r" rtl="1"/>
            <a:r>
              <a:rPr lang="ar-EG" b="1" dirty="0"/>
              <a:t>التجارة المقابلة والمقايضة</a:t>
            </a:r>
          </a:p>
        </p:txBody>
      </p:sp>
      <p:sp>
        <p:nvSpPr>
          <p:cNvPr id="11" name="Rectangle 10"/>
          <p:cNvSpPr/>
          <p:nvPr/>
        </p:nvSpPr>
        <p:spPr>
          <a:xfrm>
            <a:off x="2526382" y="4543968"/>
            <a:ext cx="779381" cy="369332"/>
          </a:xfrm>
          <a:prstGeom prst="rect">
            <a:avLst/>
          </a:prstGeom>
        </p:spPr>
        <p:txBody>
          <a:bodyPr wrap="none">
            <a:spAutoFit/>
          </a:bodyPr>
          <a:lstStyle/>
          <a:p>
            <a:pPr algn="r" rtl="1"/>
            <a:r>
              <a:rPr lang="ar-EG" b="1" dirty="0"/>
              <a:t>التصدير</a:t>
            </a:r>
          </a:p>
        </p:txBody>
      </p:sp>
      <p:sp>
        <p:nvSpPr>
          <p:cNvPr id="12" name="Rectangle 11"/>
          <p:cNvSpPr/>
          <p:nvPr/>
        </p:nvSpPr>
        <p:spPr>
          <a:xfrm>
            <a:off x="383402" y="3326222"/>
            <a:ext cx="1609173" cy="369332"/>
          </a:xfrm>
          <a:prstGeom prst="rect">
            <a:avLst/>
          </a:prstGeom>
        </p:spPr>
        <p:txBody>
          <a:bodyPr wrap="square">
            <a:spAutoFit/>
          </a:bodyPr>
          <a:lstStyle/>
          <a:p>
            <a:pPr algn="ctr"/>
            <a:r>
              <a:rPr lang="ar-EG" b="1" dirty="0"/>
              <a:t>الاستيراد والتعهيد</a:t>
            </a:r>
          </a:p>
        </p:txBody>
      </p:sp>
      <p:sp>
        <p:nvSpPr>
          <p:cNvPr id="13" name="Rectangle 12"/>
          <p:cNvSpPr/>
          <p:nvPr/>
        </p:nvSpPr>
        <p:spPr>
          <a:xfrm>
            <a:off x="1295038" y="2339749"/>
            <a:ext cx="1763624" cy="369332"/>
          </a:xfrm>
          <a:prstGeom prst="rect">
            <a:avLst/>
          </a:prstGeom>
        </p:spPr>
        <p:txBody>
          <a:bodyPr wrap="none">
            <a:spAutoFit/>
          </a:bodyPr>
          <a:lstStyle/>
          <a:p>
            <a:r>
              <a:rPr lang="ar-EG" b="1" dirty="0"/>
              <a:t>إنشاء المواقع الدولية</a:t>
            </a:r>
          </a:p>
        </p:txBody>
      </p:sp>
    </p:spTree>
    <p:extLst>
      <p:ext uri="{BB962C8B-B14F-4D97-AF65-F5344CB8AC3E}">
        <p14:creationId xmlns:p14="http://schemas.microsoft.com/office/powerpoint/2010/main" val="348592815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22689" y="1453750"/>
            <a:ext cx="6473895" cy="5263129"/>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rgbClr val="C00000"/>
                </a:solidFill>
                <a:latin typeface="TimesNewRoman,Bold"/>
              </a:rPr>
              <a:t>1. Launching a World Wide Web site:</a:t>
            </a:r>
            <a:endParaRPr lang="en-US" sz="1800" b="1" dirty="0">
              <a:solidFill>
                <a:srgbClr val="C00000"/>
              </a:solidFill>
              <a:latin typeface="Wingdings" pitchFamily="2" charset="2"/>
            </a:endParaRPr>
          </a:p>
          <a:p>
            <a:pPr marL="285750" indent="-285750" algn="just">
              <a:buFont typeface="Arial" pitchFamily="34" charset="0"/>
              <a:buChar char="•"/>
            </a:pPr>
            <a:r>
              <a:rPr lang="en-US" sz="1600" dirty="0">
                <a:solidFill>
                  <a:srgbClr val="211E1E"/>
                </a:solidFill>
                <a:latin typeface="TimesLTStd"/>
              </a:rPr>
              <a:t>In our technology-rich global environment, the fastest, least expensive, and lowest-cost strategic option to establish a global business presence is to create a Web site. </a:t>
            </a:r>
          </a:p>
          <a:p>
            <a:pPr marL="285750" indent="-285750" algn="just">
              <a:buFont typeface="Arial" pitchFamily="34" charset="0"/>
              <a:buChar char="•"/>
            </a:pPr>
            <a:r>
              <a:rPr lang="en-US" sz="1600" dirty="0">
                <a:solidFill>
                  <a:srgbClr val="211E1E"/>
                </a:solidFill>
                <a:latin typeface="TimesLTStd"/>
              </a:rPr>
              <a:t>The Internet gives even the smallest business the ability to sell its goods and services all over the globe. By establishing a presence online, business gains immediate access to customers around the world. </a:t>
            </a:r>
            <a:endParaRPr lang="en-US" sz="1600" dirty="0"/>
          </a:p>
          <a:p>
            <a:pPr marL="285750" indent="-285750" algn="just">
              <a:buFont typeface="Arial" pitchFamily="34" charset="0"/>
              <a:buChar char="•"/>
            </a:pPr>
            <a:r>
              <a:rPr lang="en-US" sz="1600" dirty="0">
                <a:solidFill>
                  <a:srgbClr val="211E1E"/>
                </a:solidFill>
                <a:latin typeface="TimesLTStd"/>
              </a:rPr>
              <a:t>With a well-designed Web site, an entrepreneur can extend his or her reach to customers anywhere in the world—</a:t>
            </a:r>
            <a:r>
              <a:rPr lang="en-US" sz="1600" b="1" dirty="0">
                <a:solidFill>
                  <a:srgbClr val="211E1E"/>
                </a:solidFill>
                <a:latin typeface="TimesLTStd"/>
              </a:rPr>
              <a:t>without breaking the budget! </a:t>
            </a:r>
          </a:p>
          <a:p>
            <a:pPr marL="285750" indent="-285750" algn="just">
              <a:buFont typeface="Arial" pitchFamily="34" charset="0"/>
              <a:buChar char="•"/>
            </a:pPr>
            <a:r>
              <a:rPr lang="en-US" sz="1600" dirty="0">
                <a:solidFill>
                  <a:srgbClr val="211E1E"/>
                </a:solidFill>
                <a:latin typeface="TimesLTStd"/>
              </a:rPr>
              <a:t>A company’s Web site is available to potential customers everywhere and provides exposure to its products or services 24 hours a day seven days a week. </a:t>
            </a:r>
          </a:p>
          <a:p>
            <a:pPr marL="285750" indent="-285750" algn="just">
              <a:buFont typeface="Arial" pitchFamily="34" charset="0"/>
              <a:buChar char="•"/>
            </a:pPr>
            <a:r>
              <a:rPr lang="en-US" sz="1600" dirty="0">
                <a:solidFill>
                  <a:srgbClr val="211E1E"/>
                </a:solidFill>
                <a:latin typeface="TimesLTStd"/>
              </a:rPr>
              <a:t>Just as business owners who conduct international business in person must be sensitive to the cultural nuances and differences in the business practices of other countries, entrepreneurs who conduct business online must take these same factors into account when they design their companies’ Web sites. Entrepreneurs must </a:t>
            </a:r>
            <a:r>
              <a:rPr lang="en-US" sz="1600" b="1" dirty="0">
                <a:solidFill>
                  <a:srgbClr val="211E1E"/>
                </a:solidFill>
                <a:latin typeface="TimesLTStd"/>
              </a:rPr>
              <a:t>“think local” </a:t>
            </a:r>
            <a:r>
              <a:rPr lang="en-US" sz="1600" dirty="0">
                <a:solidFill>
                  <a:srgbClr val="211E1E"/>
                </a:solidFill>
                <a:latin typeface="TimesLTStd"/>
              </a:rPr>
              <a:t>when they create Web sites that target customers in other countries. </a:t>
            </a:r>
            <a:endParaRPr lang="en-US" sz="1100" dirty="0"/>
          </a:p>
        </p:txBody>
      </p:sp>
      <p:sp>
        <p:nvSpPr>
          <p:cNvPr id="2" name="Rectangle 1"/>
          <p:cNvSpPr/>
          <p:nvPr/>
        </p:nvSpPr>
        <p:spPr>
          <a:xfrm>
            <a:off x="6796584" y="1477684"/>
            <a:ext cx="5058404" cy="5262979"/>
          </a:xfrm>
          <a:prstGeom prst="rect">
            <a:avLst/>
          </a:prstGeom>
        </p:spPr>
        <p:txBody>
          <a:bodyPr wrap="square">
            <a:spAutoFit/>
          </a:bodyPr>
          <a:lstStyle/>
          <a:p>
            <a:pPr algn="justLow" rtl="1"/>
            <a:r>
              <a:rPr lang="ar-EG" sz="1600" b="1" dirty="0">
                <a:solidFill>
                  <a:srgbClr val="C00000"/>
                </a:solidFill>
              </a:rPr>
              <a:t>1. إطلاق موقع على شبكة الويب العالمية:</a:t>
            </a:r>
          </a:p>
          <a:p>
            <a:pPr marL="342900" indent="-342900" algn="justLow" rtl="1">
              <a:buFont typeface="Arial" pitchFamily="34" charset="0"/>
              <a:buChar char="•"/>
            </a:pPr>
            <a:r>
              <a:rPr lang="ar-EG" sz="1600" dirty="0"/>
              <a:t>في بيئتنا العالمية الغنية بالتكنولوجيا، فإن الخيار الاستراتيجي الأسرع والأقل تكلفة والأقل تكلفة لإنشاء حضور تجاري عالمي هو إنشاء موقع على الويب.</a:t>
            </a:r>
          </a:p>
          <a:p>
            <a:pPr marL="342900" indent="-342900" algn="justLow" rtl="1">
              <a:buFont typeface="Arial" pitchFamily="34" charset="0"/>
              <a:buChar char="•"/>
            </a:pPr>
            <a:r>
              <a:rPr lang="ar-EG" sz="1600" dirty="0"/>
              <a:t>تمنح شبكة الإنترنت حتى أصغر الشركات القدرة على بيع سلعها وخدماتها في جميع أنحاء العالم. ومن خلال إنشاء حضور على الإنترنت، تكتسب الشركات القدرة على الوصول الفوري إلى العملاء في جميع أنحاء العالم.</a:t>
            </a:r>
            <a:endParaRPr lang="en-US" sz="1600" dirty="0"/>
          </a:p>
          <a:p>
            <a:pPr marL="342900" indent="-342900" algn="justLow" rtl="1">
              <a:buFont typeface="Arial" pitchFamily="34" charset="0"/>
              <a:buChar char="•"/>
            </a:pPr>
            <a:r>
              <a:rPr lang="ar-EG" sz="1600" dirty="0"/>
              <a:t>بفضل موقع ويب مصمم بشكل جيد، يستطيع رجل الأعمال توسيع نطاق وصوله إلى العملاء في أي مكان في العالم - </a:t>
            </a:r>
            <a:r>
              <a:rPr lang="ar-EG" sz="1600" b="1" dirty="0"/>
              <a:t>دون تجاوز الميزانية!</a:t>
            </a:r>
            <a:endParaRPr lang="en-US" sz="1600" b="1" dirty="0"/>
          </a:p>
          <a:p>
            <a:pPr marL="342900" indent="-342900" algn="justLow" rtl="1">
              <a:buFont typeface="Arial" pitchFamily="34" charset="0"/>
              <a:buChar char="•"/>
            </a:pPr>
            <a:r>
              <a:rPr lang="ar-EG" sz="1600" dirty="0"/>
              <a:t>يُعد موقع الشركة على الويب متاحًا للعملاء المحتملين في كل مكان ويوفر عرضًا لمنتجاتها أو خدماتها على مدار 24 ساعة في اليوم وسبعة أيام في الأسبوع.</a:t>
            </a:r>
          </a:p>
          <a:p>
            <a:pPr marL="342900" indent="-342900" algn="justLow" rtl="1">
              <a:buFont typeface="Arial" pitchFamily="34" charset="0"/>
              <a:buChar char="•"/>
            </a:pPr>
            <a:r>
              <a:rPr lang="ar-EG" sz="1600" dirty="0"/>
              <a:t>وكما يتعين على أصحاب الأعمال الذين يديرون أعمالهم التجارية الدولية شخصياً أن يكونوا حساسين للفوارق الثقافية والاختلافات في ممارسات الأعمال التجارية في البلدان الأخرى، فإن رواد الأعمال الذين يديرون أعمالهم التجارية عبر الإنترنت لابد وأن يأخذوا هذه العوامل ذاتها في الحسبان عندما يصممون مواقع شركاتهم على شبكة الإنترنت. ويتعين على رواد الأعمال أن </a:t>
            </a:r>
            <a:r>
              <a:rPr lang="ar-EG" sz="1600" b="1" dirty="0"/>
              <a:t>"يفكروا محلياً"</a:t>
            </a:r>
            <a:r>
              <a:rPr lang="ar-EG" sz="1600" dirty="0"/>
              <a:t> عندما ينشئون مواقع على شبكة الإنترنت تستهدف العملاء في بلدان أخرى.</a:t>
            </a:r>
            <a:endParaRPr lang="en-US" sz="1600" dirty="0"/>
          </a:p>
        </p:txBody>
      </p:sp>
    </p:spTree>
    <p:extLst>
      <p:ext uri="{BB962C8B-B14F-4D97-AF65-F5344CB8AC3E}">
        <p14:creationId xmlns:p14="http://schemas.microsoft.com/office/powerpoint/2010/main" val="52524425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76582"/>
            <a:ext cx="718552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400" b="1" dirty="0">
                <a:solidFill>
                  <a:srgbClr val="C00000"/>
                </a:solidFill>
                <a:latin typeface="TimesNewRoman,Bold"/>
              </a:rPr>
              <a:t>1. Launching a World Wide Web site:</a:t>
            </a:r>
            <a:endParaRPr lang="en-US" sz="2400" b="1" dirty="0">
              <a:solidFill>
                <a:srgbClr val="C00000"/>
              </a:solidFill>
              <a:latin typeface="Wingdings" pitchFamily="2" charset="2"/>
            </a:endParaRPr>
          </a:p>
          <a:p>
            <a:pPr marL="285750" indent="-285750" algn="just">
              <a:spcBef>
                <a:spcPts val="600"/>
              </a:spcBef>
              <a:buFont typeface="Arial" pitchFamily="34" charset="0"/>
              <a:buChar char="•"/>
            </a:pPr>
            <a:r>
              <a:rPr lang="en-US" sz="2000" dirty="0">
                <a:solidFill>
                  <a:srgbClr val="211E1E"/>
                </a:solidFill>
                <a:latin typeface="+mn-lt"/>
              </a:rPr>
              <a:t>Although having a single domain name with separate “language” buttons for translations is simpler and less expensive, e-commerce experts say having separate domain names for each targeted country produces better sales results. </a:t>
            </a:r>
          </a:p>
          <a:p>
            <a:pPr marL="285750" indent="-285750" algn="just">
              <a:spcBef>
                <a:spcPts val="600"/>
              </a:spcBef>
              <a:buFont typeface="Arial" pitchFamily="34" charset="0"/>
              <a:buChar char="•"/>
            </a:pPr>
            <a:r>
              <a:rPr lang="en-US" sz="2000" dirty="0">
                <a:solidFill>
                  <a:srgbClr val="211E1E"/>
                </a:solidFill>
                <a:latin typeface="+mn-lt"/>
              </a:rPr>
              <a:t>The design of Web sites that target foreign customers must reflect the local culture, customs, and language</a:t>
            </a:r>
            <a:r>
              <a:rPr lang="en-US" sz="2000" dirty="0">
                <a:solidFill>
                  <a:srgbClr val="211E1E"/>
                </a:solidFill>
                <a:latin typeface="TimesLTStd"/>
              </a:rPr>
              <a:t>.</a:t>
            </a:r>
          </a:p>
          <a:p>
            <a:pPr marL="285750" indent="-285750" algn="just" rtl="1">
              <a:spcBef>
                <a:spcPts val="600"/>
              </a:spcBef>
              <a:buFont typeface="Arial" pitchFamily="34" charset="0"/>
              <a:buChar char="•"/>
            </a:pPr>
            <a:endParaRPr lang="ar-EG" sz="800" dirty="0">
              <a:solidFill>
                <a:srgbClr val="211E1E"/>
              </a:solidFill>
              <a:latin typeface="TimesLTStd"/>
            </a:endParaRPr>
          </a:p>
          <a:p>
            <a:pPr algn="just" rtl="1">
              <a:spcBef>
                <a:spcPts val="600"/>
              </a:spcBef>
            </a:pPr>
            <a:r>
              <a:rPr lang="ar-EG" sz="2400" b="1" dirty="0">
                <a:solidFill>
                  <a:srgbClr val="C00000"/>
                </a:solidFill>
                <a:latin typeface="TimesLTStd"/>
              </a:rPr>
              <a:t>1. إطلاق موقع على شبكة الويب العالمية:</a:t>
            </a:r>
            <a:r>
              <a:rPr lang="en-US" sz="2400" b="1" dirty="0">
                <a:solidFill>
                  <a:srgbClr val="C00000"/>
                </a:solidFill>
                <a:latin typeface="TimesLTStd"/>
              </a:rPr>
              <a:t> </a:t>
            </a:r>
            <a:endParaRPr lang="ar-EG" sz="2400" b="1" dirty="0">
              <a:solidFill>
                <a:srgbClr val="C00000"/>
              </a:solidFill>
              <a:latin typeface="TimesLTStd"/>
            </a:endParaRPr>
          </a:p>
          <a:p>
            <a:pPr marL="342900" indent="-342900" algn="justLow" rtl="1">
              <a:spcBef>
                <a:spcPts val="600"/>
              </a:spcBef>
              <a:buFont typeface="Arial" pitchFamily="34" charset="0"/>
              <a:buChar char="•"/>
            </a:pPr>
            <a:r>
              <a:rPr lang="ar-EG" sz="2000" dirty="0">
                <a:solidFill>
                  <a:schemeClr val="tx1"/>
                </a:solidFill>
              </a:rPr>
              <a:t>على الرغم من أن وجود اسم نطاق واحد به أزرار "لغة" منفصلة للترجمة هو أبسط وأقل تكلفة، يقول خبراء التجارة الإلكترونية إن وجود أسماء نطاقات منفصلة لكل بلد مستهدف ينتج نتائج مبيعات أفضل.</a:t>
            </a:r>
          </a:p>
          <a:p>
            <a:pPr marL="342900" indent="-342900" algn="justLow" rtl="1">
              <a:spcBef>
                <a:spcPts val="600"/>
              </a:spcBef>
              <a:buFont typeface="Arial" pitchFamily="34" charset="0"/>
              <a:buChar char="•"/>
            </a:pPr>
            <a:r>
              <a:rPr lang="ar-EG" sz="2000" dirty="0">
                <a:solidFill>
                  <a:schemeClr val="tx1"/>
                </a:solidFill>
              </a:rPr>
              <a:t>يجب أن يعكس تصميم مواقع الويب التي تستهدف العملاء الأجانب الثقافة والعادات واللغة المحلية.</a:t>
            </a:r>
            <a:endParaRPr lang="en-US" sz="2000" dirty="0">
              <a:solidFill>
                <a:schemeClr val="tx1"/>
              </a:solidFill>
            </a:endParaRPr>
          </a:p>
        </p:txBody>
      </p:sp>
      <p:pic>
        <p:nvPicPr>
          <p:cNvPr id="11" name="Picture 2" descr="World Wide Web in 2024: Evolution ...">
            <a:extLst>
              <a:ext uri="{FF2B5EF4-FFF2-40B4-BE49-F238E27FC236}">
                <a16:creationId xmlns:a16="http://schemas.microsoft.com/office/drawing/2014/main" id="{DCB33CFE-4A51-2338-90BB-F383D9C2A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9591" y="2385667"/>
            <a:ext cx="4075025" cy="3140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15893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49286"/>
            <a:ext cx="592674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rgbClr val="C00000"/>
                </a:solidFill>
                <a:latin typeface="+mn-lt"/>
              </a:rPr>
              <a:t>2. Relying on trade intermediaries:</a:t>
            </a:r>
          </a:p>
          <a:p>
            <a:pPr marL="285750" indent="-285750" algn="just">
              <a:buFont typeface="Arial" pitchFamily="34" charset="0"/>
              <a:buChar char="•"/>
            </a:pPr>
            <a:r>
              <a:rPr lang="en-US" sz="1900" dirty="0">
                <a:solidFill>
                  <a:srgbClr val="211E1E"/>
                </a:solidFill>
                <a:latin typeface="+mn-lt"/>
              </a:rPr>
              <a:t>Although many small businesses handle their foreign sales efforts in- house, another alternative for getting into international markets with a minimum of cost and effort is to use a trade intermediary. </a:t>
            </a:r>
          </a:p>
          <a:p>
            <a:pPr marL="285750" indent="-285750" algn="just">
              <a:buFont typeface="Arial" pitchFamily="34" charset="0"/>
              <a:buChar char="•"/>
            </a:pPr>
            <a:r>
              <a:rPr lang="en-US" sz="1900" dirty="0">
                <a:solidFill>
                  <a:srgbClr val="211E1E"/>
                </a:solidFill>
                <a:latin typeface="+mn-lt"/>
              </a:rPr>
              <a:t>Trade intermediaries: domestic agencies that serve as distributors in foreign countries for domestic companies of all sizes. </a:t>
            </a:r>
          </a:p>
          <a:p>
            <a:pPr marL="285750" indent="-285750" algn="just">
              <a:buFont typeface="Arial" pitchFamily="34" charset="0"/>
              <a:buChar char="•"/>
            </a:pPr>
            <a:r>
              <a:rPr lang="en-US" sz="1900" dirty="0">
                <a:solidFill>
                  <a:srgbClr val="211E1E"/>
                </a:solidFill>
                <a:latin typeface="+mn-lt"/>
              </a:rPr>
              <a:t>They rely on their networks of contacts, their extensive knowledge of local customs and markets, and their experience in international trade to market products effectively and efficiently all across the globe. </a:t>
            </a:r>
          </a:p>
          <a:p>
            <a:pPr marL="285750" indent="-285750" algn="just">
              <a:buFont typeface="Arial" pitchFamily="34" charset="0"/>
              <a:buChar char="•"/>
            </a:pPr>
            <a:r>
              <a:rPr lang="en-US" sz="1900" dirty="0">
                <a:solidFill>
                  <a:srgbClr val="211E1E"/>
                </a:solidFill>
                <a:latin typeface="+mn-lt"/>
              </a:rPr>
              <a:t>These trade intermediaries serve as the export departments for small businesses, enabling the small companies to focus on what they do best and delegate the responsibility for coordinating foreign sales efforts to the intermediaries.</a:t>
            </a:r>
            <a:endParaRPr lang="en-US" sz="1900" dirty="0">
              <a:latin typeface="+mn-lt"/>
            </a:endParaRPr>
          </a:p>
        </p:txBody>
      </p:sp>
      <p:sp>
        <p:nvSpPr>
          <p:cNvPr id="10" name="Rectangle 9"/>
          <p:cNvSpPr/>
          <p:nvPr/>
        </p:nvSpPr>
        <p:spPr>
          <a:xfrm>
            <a:off x="6428097" y="1540608"/>
            <a:ext cx="5426892" cy="4739759"/>
          </a:xfrm>
          <a:prstGeom prst="rect">
            <a:avLst/>
          </a:prstGeom>
        </p:spPr>
        <p:txBody>
          <a:bodyPr wrap="square">
            <a:spAutoFit/>
          </a:bodyPr>
          <a:lstStyle/>
          <a:p>
            <a:pPr algn="justLow" rtl="1">
              <a:spcBef>
                <a:spcPts val="600"/>
              </a:spcBef>
            </a:pPr>
            <a:r>
              <a:rPr lang="ar-EG" sz="2200" b="1" dirty="0">
                <a:solidFill>
                  <a:srgbClr val="C00000"/>
                </a:solidFill>
              </a:rPr>
              <a:t>2. الاعتماد على الوسطاء التجاريين:</a:t>
            </a:r>
          </a:p>
          <a:p>
            <a:pPr marL="342900" indent="-342900" algn="justLow" rtl="1">
              <a:spcBef>
                <a:spcPts val="600"/>
              </a:spcBef>
              <a:buFont typeface="Arial" pitchFamily="34" charset="0"/>
              <a:buChar char="•"/>
            </a:pPr>
            <a:r>
              <a:rPr lang="ar-EG" sz="2000" dirty="0"/>
              <a:t>على الرغم من أن العديد من الشركات الصغيرة تتولى جهود مبيعاتها الخارجية بنفسها (داخليًا)، فإن هناك بديلًا آخر لدخول الأسواق الدولية بأقل تكلفة وأقل جهد وهو استخدام وسيط تجاري.</a:t>
            </a:r>
          </a:p>
          <a:p>
            <a:pPr marL="342900" indent="-342900" algn="justLow" rtl="1">
              <a:spcBef>
                <a:spcPts val="600"/>
              </a:spcBef>
              <a:buFont typeface="Arial" pitchFamily="34" charset="0"/>
              <a:buChar char="•"/>
            </a:pPr>
            <a:r>
              <a:rPr lang="ar-EG" sz="2000" dirty="0"/>
              <a:t>الوسطاء التجاريون: وكالات محلية تعمل كموزعين في الدول الأجنبية للشركات المحلية من جميع الأحجام.</a:t>
            </a:r>
            <a:endParaRPr lang="en-US" sz="2000" dirty="0"/>
          </a:p>
          <a:p>
            <a:pPr marL="342900" indent="-342900" algn="justLow" rtl="1">
              <a:spcBef>
                <a:spcPts val="600"/>
              </a:spcBef>
              <a:buFont typeface="Arial" pitchFamily="34" charset="0"/>
              <a:buChar char="•"/>
            </a:pPr>
            <a:r>
              <a:rPr lang="ar-EG" sz="2000" dirty="0"/>
              <a:t>إنهم يعتمدون على شبكات اتصالاتهم ومعرفتهم الواسعة بالعادات والأسواق المحلية وخبرتهم في التجارة الدولية لتسويق المنتجات بفعالية وكفاءة في جميع أنحاء العالم.</a:t>
            </a:r>
            <a:endParaRPr lang="en-US" sz="2000" dirty="0"/>
          </a:p>
          <a:p>
            <a:pPr marL="342900" indent="-342900" algn="justLow" rtl="1">
              <a:spcBef>
                <a:spcPts val="600"/>
              </a:spcBef>
              <a:buFont typeface="Arial" pitchFamily="34" charset="0"/>
              <a:buChar char="•"/>
            </a:pPr>
            <a:r>
              <a:rPr lang="ar-EG" sz="2000" dirty="0"/>
              <a:t>تعمل هذه الوسطاء التجاريين كأقسام تصدير للشركات الصغيرة، مما يتيح للشركات الصغيرة التركيز على ما تفعله بشكل أفضل وتفويض مسؤولية تنسيق جهود المبيعات الخارجية إلى الوسطاء.</a:t>
            </a:r>
            <a:endParaRPr lang="en-US" sz="2000" dirty="0"/>
          </a:p>
        </p:txBody>
      </p:sp>
    </p:spTree>
    <p:extLst>
      <p:ext uri="{BB962C8B-B14F-4D97-AF65-F5344CB8AC3E}">
        <p14:creationId xmlns:p14="http://schemas.microsoft.com/office/powerpoint/2010/main" val="267910121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8" y="1549286"/>
            <a:ext cx="704710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000" b="1" dirty="0">
                <a:solidFill>
                  <a:srgbClr val="C00000"/>
                </a:solidFill>
                <a:latin typeface="TimesNewRoman,Bold"/>
              </a:rPr>
              <a:t> 2. Relying on trade intermediaries:</a:t>
            </a:r>
          </a:p>
          <a:p>
            <a:pPr lvl="1" algn="just">
              <a:spcBef>
                <a:spcPts val="600"/>
              </a:spcBef>
            </a:pPr>
            <a:r>
              <a:rPr lang="en-US" sz="1800" dirty="0">
                <a:solidFill>
                  <a:schemeClr val="tx1"/>
                </a:solidFill>
                <a:latin typeface="TimesNewRoman,Bold"/>
              </a:rPr>
              <a:t>2.1. Export Management Companies (EMCs)</a:t>
            </a:r>
          </a:p>
          <a:p>
            <a:pPr lvl="1" algn="just">
              <a:spcBef>
                <a:spcPts val="600"/>
              </a:spcBef>
            </a:pPr>
            <a:r>
              <a:rPr lang="en-US" sz="1800" dirty="0">
                <a:solidFill>
                  <a:schemeClr val="tx1"/>
                </a:solidFill>
                <a:latin typeface="TimesNewRoman,Bold"/>
              </a:rPr>
              <a:t>2.2. Export Trading Companies (ETCs)</a:t>
            </a:r>
          </a:p>
          <a:p>
            <a:pPr lvl="1" algn="just">
              <a:spcBef>
                <a:spcPts val="600"/>
              </a:spcBef>
            </a:pPr>
            <a:r>
              <a:rPr lang="en-US" sz="1800" dirty="0">
                <a:solidFill>
                  <a:schemeClr val="tx1"/>
                </a:solidFill>
                <a:latin typeface="TimesNewRoman,Bold"/>
              </a:rPr>
              <a:t>2.3. Manufacturer’s Export Agents (MEAs)</a:t>
            </a:r>
          </a:p>
          <a:p>
            <a:pPr lvl="1" algn="just">
              <a:spcBef>
                <a:spcPts val="600"/>
              </a:spcBef>
            </a:pPr>
            <a:r>
              <a:rPr lang="en-US" sz="1800" dirty="0">
                <a:solidFill>
                  <a:schemeClr val="tx1"/>
                </a:solidFill>
                <a:latin typeface="TimesNewRoman,Bold"/>
              </a:rPr>
              <a:t>2.4. Export merchants </a:t>
            </a:r>
          </a:p>
          <a:p>
            <a:pPr lvl="1" algn="just">
              <a:spcBef>
                <a:spcPts val="600"/>
              </a:spcBef>
            </a:pPr>
            <a:r>
              <a:rPr lang="en-US" sz="1800" dirty="0">
                <a:solidFill>
                  <a:schemeClr val="tx1"/>
                </a:solidFill>
                <a:latin typeface="TimesNewRoman,Bold"/>
              </a:rPr>
              <a:t>2.5. Resident buying offices</a:t>
            </a:r>
          </a:p>
          <a:p>
            <a:pPr lvl="1" algn="just">
              <a:spcBef>
                <a:spcPts val="600"/>
              </a:spcBef>
            </a:pPr>
            <a:r>
              <a:rPr lang="en-US" sz="1800" dirty="0">
                <a:solidFill>
                  <a:schemeClr val="tx1"/>
                </a:solidFill>
                <a:latin typeface="TimesNewRoman,Bold"/>
              </a:rPr>
              <a:t>2.6. Foreign distributors </a:t>
            </a:r>
          </a:p>
          <a:p>
            <a:pPr algn="just" rtl="1">
              <a:spcBef>
                <a:spcPts val="600"/>
              </a:spcBef>
            </a:pPr>
            <a:r>
              <a:rPr lang="ar-EG" sz="2000" b="1" dirty="0">
                <a:solidFill>
                  <a:srgbClr val="C00000"/>
                </a:solidFill>
                <a:latin typeface="TimesNewRoman,Bold"/>
              </a:rPr>
              <a:t>2. الاعتماد على الوسطاء التجاريين:</a:t>
            </a:r>
            <a:endParaRPr lang="en-US" sz="2000" b="1" dirty="0">
              <a:solidFill>
                <a:srgbClr val="C00000"/>
              </a:solidFill>
              <a:latin typeface="TimesNewRoman,Bold"/>
            </a:endParaRPr>
          </a:p>
          <a:p>
            <a:pPr algn="just" rtl="1">
              <a:spcBef>
                <a:spcPts val="600"/>
              </a:spcBef>
            </a:pPr>
            <a:r>
              <a:rPr lang="ar-EG" sz="1900" dirty="0">
                <a:solidFill>
                  <a:schemeClr val="tx1"/>
                </a:solidFill>
                <a:latin typeface="TimesNewRoman,Bold"/>
              </a:rPr>
              <a:t>2. 1. شركات إدارة التصدير.</a:t>
            </a:r>
          </a:p>
          <a:p>
            <a:pPr algn="just" rtl="1">
              <a:spcBef>
                <a:spcPts val="600"/>
              </a:spcBef>
            </a:pPr>
            <a:r>
              <a:rPr lang="ar-EG" sz="1900" dirty="0">
                <a:solidFill>
                  <a:schemeClr val="tx1"/>
                </a:solidFill>
                <a:latin typeface="TimesNewRoman,Bold"/>
              </a:rPr>
              <a:t>2. 2. شركات تجارة التصدير.</a:t>
            </a:r>
          </a:p>
          <a:p>
            <a:pPr algn="just" rtl="1">
              <a:spcBef>
                <a:spcPts val="600"/>
              </a:spcBef>
            </a:pPr>
            <a:r>
              <a:rPr lang="ar-EG" sz="1900" dirty="0">
                <a:solidFill>
                  <a:schemeClr val="tx1"/>
                </a:solidFill>
                <a:latin typeface="TimesNewRoman,Bold"/>
              </a:rPr>
              <a:t>2. 3. وكلاء التصدير لدى الشركة المصنعة.</a:t>
            </a:r>
            <a:endParaRPr lang="en-US" sz="1900" dirty="0">
              <a:solidFill>
                <a:schemeClr val="tx1"/>
              </a:solidFill>
              <a:latin typeface="TimesNewRoman,Bold"/>
            </a:endParaRPr>
          </a:p>
          <a:p>
            <a:pPr algn="just" rtl="1">
              <a:spcBef>
                <a:spcPts val="600"/>
              </a:spcBef>
            </a:pPr>
            <a:r>
              <a:rPr lang="ar-EG" sz="1900" dirty="0">
                <a:solidFill>
                  <a:schemeClr val="tx1"/>
                </a:solidFill>
                <a:latin typeface="TimesNewRoman,Bold"/>
              </a:rPr>
              <a:t>2. 4. تجار التصدير.</a:t>
            </a:r>
            <a:endParaRPr lang="en-US" sz="1900" dirty="0">
              <a:solidFill>
                <a:schemeClr val="tx1"/>
              </a:solidFill>
              <a:latin typeface="TimesNewRoman,Bold"/>
            </a:endParaRPr>
          </a:p>
          <a:p>
            <a:pPr algn="just" rtl="1">
              <a:spcBef>
                <a:spcPts val="600"/>
              </a:spcBef>
            </a:pPr>
            <a:r>
              <a:rPr lang="ar-EG" sz="1900" dirty="0">
                <a:solidFill>
                  <a:schemeClr val="tx1"/>
                </a:solidFill>
                <a:latin typeface="TimesNewRoman,Bold"/>
              </a:rPr>
              <a:t>2. 5. مكاتب الشراء المقيمة.</a:t>
            </a:r>
          </a:p>
          <a:p>
            <a:pPr algn="just" rtl="1">
              <a:spcBef>
                <a:spcPts val="600"/>
              </a:spcBef>
            </a:pPr>
            <a:r>
              <a:rPr lang="ar-EG" sz="1900" dirty="0">
                <a:solidFill>
                  <a:schemeClr val="tx1"/>
                </a:solidFill>
                <a:latin typeface="TimesNewRoman,Bold"/>
              </a:rPr>
              <a:t>2. 6. الموزعون الأجانب.</a:t>
            </a:r>
            <a:endParaRPr lang="en-US" sz="1900" dirty="0">
              <a:solidFill>
                <a:schemeClr val="tx1"/>
              </a:solidFill>
              <a:latin typeface="TimesNewRoman,Bold"/>
            </a:endParaRPr>
          </a:p>
        </p:txBody>
      </p:sp>
      <p:pic>
        <p:nvPicPr>
          <p:cNvPr id="11" name="Picture 2" descr="A Picturesque Of International Marketing | tenOclocks">
            <a:extLst>
              <a:ext uri="{FF2B5EF4-FFF2-40B4-BE49-F238E27FC236}">
                <a16:creationId xmlns:a16="http://schemas.microsoft.com/office/drawing/2014/main" id="{3DD98C82-CD30-4E84-57B8-5FD42F0A4B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0995" y="2209553"/>
            <a:ext cx="3895710" cy="3114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74538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36336" y="1467398"/>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pPr>
            <a:r>
              <a:rPr lang="en-US" sz="2000" b="1" dirty="0">
                <a:solidFill>
                  <a:srgbClr val="8E3593"/>
                </a:solidFill>
                <a:latin typeface="FrutigerLTStd"/>
              </a:rPr>
              <a:t>2.1. Export Management Companies (EMCs): </a:t>
            </a:r>
          </a:p>
          <a:p>
            <a:pPr marL="285750" indent="-285750" algn="just">
              <a:lnSpc>
                <a:spcPct val="110000"/>
              </a:lnSpc>
              <a:buFont typeface="Arial" pitchFamily="34" charset="0"/>
              <a:buChar char="•"/>
            </a:pPr>
            <a:r>
              <a:rPr lang="en-US" sz="1800" dirty="0">
                <a:solidFill>
                  <a:srgbClr val="211E1E"/>
                </a:solidFill>
                <a:latin typeface="FrutigerLTStd"/>
              </a:rPr>
              <a:t>They are merchant intermediaries that provide small businesses with a low- cost, efficient, off-site international marketing department.</a:t>
            </a:r>
          </a:p>
          <a:p>
            <a:pPr marL="285750" indent="-285750" algn="just">
              <a:lnSpc>
                <a:spcPct val="110000"/>
              </a:lnSpc>
              <a:buFont typeface="Arial" pitchFamily="34" charset="0"/>
              <a:buChar char="•"/>
            </a:pPr>
            <a:r>
              <a:rPr lang="en-US" sz="1800" dirty="0">
                <a:solidFill>
                  <a:srgbClr val="211E1E"/>
                </a:solidFill>
                <a:latin typeface="FrutigerLTStd"/>
              </a:rPr>
              <a:t>They are an important channel of foreign distribution for small companies just getting started in international trade or for those </a:t>
            </a:r>
            <a:r>
              <a:rPr lang="en-US" sz="1800" dirty="0">
                <a:solidFill>
                  <a:schemeClr val="accent1">
                    <a:lumMod val="75000"/>
                  </a:schemeClr>
                </a:solidFill>
                <a:latin typeface="FrutigerLTStd"/>
              </a:rPr>
              <a:t>that lack the resources </a:t>
            </a:r>
            <a:r>
              <a:rPr lang="en-US" sz="1800" dirty="0">
                <a:solidFill>
                  <a:srgbClr val="211E1E"/>
                </a:solidFill>
                <a:latin typeface="FrutigerLTStd"/>
              </a:rPr>
              <a:t>to assign their own people to foreign markets.</a:t>
            </a:r>
          </a:p>
          <a:p>
            <a:pPr marL="285750" indent="-285750" algn="just">
              <a:lnSpc>
                <a:spcPct val="110000"/>
              </a:lnSpc>
              <a:buFont typeface="Arial" pitchFamily="34" charset="0"/>
              <a:buChar char="•"/>
            </a:pPr>
            <a:r>
              <a:rPr lang="en-US" sz="1800" dirty="0">
                <a:solidFill>
                  <a:srgbClr val="211E1E"/>
                </a:solidFill>
                <a:latin typeface="FrutigerLTStd"/>
              </a:rPr>
              <a:t>Most EMCs are merchant intermediaries, working on a </a:t>
            </a:r>
            <a:r>
              <a:rPr lang="en-US" sz="1800" dirty="0">
                <a:solidFill>
                  <a:schemeClr val="accent1">
                    <a:lumMod val="75000"/>
                  </a:schemeClr>
                </a:solidFill>
                <a:latin typeface="FrutigerLTStd"/>
              </a:rPr>
              <a:t>buy-and-sell arrangement </a:t>
            </a:r>
            <a:r>
              <a:rPr lang="en-US" sz="1800" dirty="0">
                <a:solidFill>
                  <a:srgbClr val="211E1E"/>
                </a:solidFill>
                <a:latin typeface="FrutigerLTStd"/>
              </a:rPr>
              <a:t>with domestic small companies, taking title to the goods and then reselling them in foreign markets; others work on commission. </a:t>
            </a:r>
          </a:p>
          <a:p>
            <a:pPr marL="285750" indent="-285750" algn="just">
              <a:lnSpc>
                <a:spcPct val="110000"/>
              </a:lnSpc>
              <a:buFont typeface="Arial" pitchFamily="34" charset="0"/>
              <a:buChar char="•"/>
            </a:pPr>
            <a:r>
              <a:rPr lang="en-US" sz="1800" dirty="0">
                <a:solidFill>
                  <a:srgbClr val="211E1E"/>
                </a:solidFill>
                <a:latin typeface="FrutigerLTStd"/>
              </a:rPr>
              <a:t>EMCs provide small businesses with a low-cost, efficient, independent international marketing and export department, offering services that range from conducting market research and giving advice on patent protection to arranging financing and handling shipping.</a:t>
            </a:r>
          </a:p>
        </p:txBody>
      </p:sp>
      <p:sp>
        <p:nvSpPr>
          <p:cNvPr id="10" name="Rectangle 9"/>
          <p:cNvSpPr/>
          <p:nvPr/>
        </p:nvSpPr>
        <p:spPr>
          <a:xfrm>
            <a:off x="6837175" y="1540608"/>
            <a:ext cx="5086053" cy="5047536"/>
          </a:xfrm>
          <a:prstGeom prst="rect">
            <a:avLst/>
          </a:prstGeom>
        </p:spPr>
        <p:txBody>
          <a:bodyPr wrap="square">
            <a:spAutoFit/>
          </a:bodyPr>
          <a:lstStyle/>
          <a:p>
            <a:pPr algn="justLow" rtl="1">
              <a:spcBef>
                <a:spcPts val="1200"/>
              </a:spcBef>
            </a:pPr>
            <a:r>
              <a:rPr lang="ar-EG" sz="2200" b="1" dirty="0">
                <a:solidFill>
                  <a:srgbClr val="7030A0"/>
                </a:solidFill>
              </a:rPr>
              <a:t>2. 1. شركات إدارة ال</a:t>
            </a:r>
            <a:r>
              <a:rPr lang="ar-SA" sz="2200" b="1" dirty="0">
                <a:solidFill>
                  <a:srgbClr val="7030A0"/>
                </a:solidFill>
              </a:rPr>
              <a:t>تصدير</a:t>
            </a:r>
            <a:r>
              <a:rPr lang="en-US" sz="2200" b="1" dirty="0">
                <a:solidFill>
                  <a:srgbClr val="7030A0"/>
                </a:solidFill>
              </a:rPr>
              <a:t>(EMCs) </a:t>
            </a:r>
            <a:r>
              <a:rPr lang="ar-EG" sz="2200" b="1" dirty="0">
                <a:solidFill>
                  <a:srgbClr val="7030A0"/>
                </a:solidFill>
              </a:rPr>
              <a:t>:</a:t>
            </a:r>
          </a:p>
          <a:p>
            <a:pPr marL="342900" indent="-342900" algn="justLow" rtl="1">
              <a:buFont typeface="Arial" pitchFamily="34" charset="0"/>
              <a:buChar char="•"/>
            </a:pPr>
            <a:r>
              <a:rPr lang="ar-EG" sz="2000" dirty="0"/>
              <a:t>هم وسطاء تجاريون يوفرون للشركات الصغيرة قسم تسويق دولي خارجي منخفض التكلفة وفعال.</a:t>
            </a:r>
          </a:p>
          <a:p>
            <a:pPr marL="342900" indent="-342900" algn="justLow" rtl="1">
              <a:buFont typeface="Arial" pitchFamily="34" charset="0"/>
              <a:buChar char="•"/>
            </a:pPr>
            <a:r>
              <a:rPr lang="ar-EG" sz="2000" dirty="0"/>
              <a:t>قناة مهمة للتوزيع الخارجي للشركات الصغيرة التي بدأت للتو في التجارة الدولية أو لتلك التي تفتقر إلى الموارد اللازمة لتعيين موظفيها في الأسواق الأجنبية.</a:t>
            </a:r>
          </a:p>
          <a:p>
            <a:pPr marL="342900" indent="-342900" algn="justLow" rtl="1">
              <a:buFont typeface="Arial" pitchFamily="34" charset="0"/>
              <a:buChar char="•"/>
            </a:pPr>
            <a:r>
              <a:rPr lang="ar-EG" sz="2000" dirty="0"/>
              <a:t>معظم شركات إدارة التصدير هم وسطاء تجاريون، يعملون على أساس ترتيبات البيع والشراء مع الشركات الصغيرة المحلية، ويحصلون على ملكية البضائع ثم يعيدون بيعها في الأسواق الأجنبية؛ في حين يعمل البعض الآخر على أساس العمولة.</a:t>
            </a:r>
          </a:p>
          <a:p>
            <a:pPr marL="342900" indent="-342900" algn="justLow" rtl="1">
              <a:buFont typeface="Arial" pitchFamily="34" charset="0"/>
              <a:buChar char="•"/>
            </a:pPr>
            <a:r>
              <a:rPr lang="ar-EG" sz="2000" dirty="0"/>
              <a:t>توفر شركات إدارة التصدير للشركات الصغيرة قسمًا مستقلًا وفعالًا للتسويق الدولي والتصدير منخفض التكلفة، وتقدم خدمات تتراوح من إجراء أبحاث السوق وتقديم المشورة بشأن حماية براءات الاختراع إلى ترتيب التمويل ومعالجة الشحن.</a:t>
            </a:r>
            <a:endParaRPr lang="en-US" sz="2000" dirty="0"/>
          </a:p>
        </p:txBody>
      </p:sp>
    </p:spTree>
    <p:extLst>
      <p:ext uri="{BB962C8B-B14F-4D97-AF65-F5344CB8AC3E}">
        <p14:creationId xmlns:p14="http://schemas.microsoft.com/office/powerpoint/2010/main" val="118016020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5375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pPr>
            <a:r>
              <a:rPr lang="en-US" sz="2000" b="1" dirty="0">
                <a:solidFill>
                  <a:srgbClr val="8E3593"/>
                </a:solidFill>
                <a:latin typeface="FrutigerLTStd"/>
              </a:rPr>
              <a:t>2.1. Export Management Companies (EMCs): </a:t>
            </a:r>
          </a:p>
          <a:p>
            <a:pPr marL="285750" indent="-285750" algn="just">
              <a:lnSpc>
                <a:spcPct val="150000"/>
              </a:lnSpc>
              <a:buFont typeface="Arial" pitchFamily="34" charset="0"/>
              <a:buChar char="•"/>
            </a:pPr>
            <a:r>
              <a:rPr lang="en-US" sz="1800" dirty="0">
                <a:solidFill>
                  <a:srgbClr val="211E1E"/>
                </a:solidFill>
                <a:latin typeface="FrutigerLTStd"/>
              </a:rPr>
              <a:t>The greatest benefits that EMCs offer small companies are ready access to global markets and an extensive knowledge base on foreign trade, both of which are vital for entrepreneurs who are inexperienced in conducting global business. </a:t>
            </a:r>
          </a:p>
          <a:p>
            <a:pPr marL="285750" indent="-285750" algn="just">
              <a:lnSpc>
                <a:spcPct val="150000"/>
              </a:lnSpc>
              <a:buFont typeface="Arial" pitchFamily="34" charset="0"/>
              <a:buChar char="•"/>
            </a:pPr>
            <a:r>
              <a:rPr lang="en-US" sz="1800" dirty="0">
                <a:solidFill>
                  <a:srgbClr val="211E1E"/>
                </a:solidFill>
                <a:latin typeface="FrutigerLTStd"/>
              </a:rPr>
              <a:t>In return for their services, EMCs usually earn an extra discount on the goods they buy from their clients or, if they operate on a commission rate, a higher commission than domestic distributors earn on what they sell.</a:t>
            </a:r>
          </a:p>
          <a:p>
            <a:pPr marL="285750" indent="-285750" algn="just">
              <a:lnSpc>
                <a:spcPct val="150000"/>
              </a:lnSpc>
              <a:buFont typeface="Arial" pitchFamily="34" charset="0"/>
              <a:buChar char="•"/>
            </a:pPr>
            <a:r>
              <a:rPr lang="en-US" sz="1800" dirty="0">
                <a:solidFill>
                  <a:srgbClr val="211E1E"/>
                </a:solidFill>
                <a:latin typeface="FrutigerLTStd"/>
              </a:rPr>
              <a:t>EMCs charge commission rates of about 10% on consumer goods and 15% on industrial products.</a:t>
            </a:r>
          </a:p>
        </p:txBody>
      </p:sp>
      <p:sp>
        <p:nvSpPr>
          <p:cNvPr id="10" name="Rectangle 9"/>
          <p:cNvSpPr/>
          <p:nvPr/>
        </p:nvSpPr>
        <p:spPr>
          <a:xfrm>
            <a:off x="6864471" y="1567904"/>
            <a:ext cx="5086053" cy="4324261"/>
          </a:xfrm>
          <a:prstGeom prst="rect">
            <a:avLst/>
          </a:prstGeom>
        </p:spPr>
        <p:txBody>
          <a:bodyPr wrap="square">
            <a:spAutoFit/>
          </a:bodyPr>
          <a:lstStyle/>
          <a:p>
            <a:pPr algn="justLow" rtl="1">
              <a:spcBef>
                <a:spcPts val="600"/>
              </a:spcBef>
            </a:pPr>
            <a:r>
              <a:rPr lang="ar-EG" sz="2000" b="1" dirty="0">
                <a:solidFill>
                  <a:srgbClr val="7030A0"/>
                </a:solidFill>
              </a:rPr>
              <a:t>2. 1. شركات إدارة التصدير (</a:t>
            </a:r>
            <a:r>
              <a:rPr lang="en-US" sz="2000" b="1" dirty="0">
                <a:solidFill>
                  <a:srgbClr val="7030A0"/>
                </a:solidFill>
              </a:rPr>
              <a:t>EMCs</a:t>
            </a:r>
            <a:r>
              <a:rPr lang="ar-EG" sz="2000" b="1" dirty="0">
                <a:solidFill>
                  <a:srgbClr val="7030A0"/>
                </a:solidFill>
              </a:rPr>
              <a:t>):</a:t>
            </a:r>
          </a:p>
          <a:p>
            <a:pPr marL="342900" indent="-342900" algn="justLow" rtl="1">
              <a:spcBef>
                <a:spcPts val="600"/>
              </a:spcBef>
              <a:buFont typeface="Arial" pitchFamily="34" charset="0"/>
              <a:buChar char="•"/>
            </a:pPr>
            <a:r>
              <a:rPr lang="ar-EG" sz="2000" dirty="0"/>
              <a:t> إن أعظم الفوائد التي تقدمها شركات إدارة التصدير للشركات الصغيرة هي سهولة الوصول إلى الأسواق العالمية وقاعدة معرفية واسعة النطاق حول التجارة الخارجية، وكلاهما أمر حيوي لرواد الأعمال الذين ليس لديهم الخبرة في إدارة الأعمال العالمية.</a:t>
            </a:r>
          </a:p>
          <a:p>
            <a:pPr marL="342900" indent="-342900" algn="justLow" rtl="1">
              <a:spcBef>
                <a:spcPts val="600"/>
              </a:spcBef>
              <a:buFont typeface="Arial" pitchFamily="34" charset="0"/>
              <a:buChar char="•"/>
            </a:pPr>
            <a:r>
              <a:rPr lang="ar-EG" sz="2000" dirty="0"/>
              <a:t>في مقابل خدماتها، تحصل شركات إدارة التصدير عادةً على خصم إضافي على السلع التي تشتريها من عملائها أو، إذا كانت تعمل بمعدل عمولة، تحصل على عمولة أعلى من تلك التي يحصل عليها الموزعون المحليون على ما يبيعونه.</a:t>
            </a:r>
          </a:p>
          <a:p>
            <a:pPr marL="342900" indent="-342900" algn="justLow" rtl="1">
              <a:spcBef>
                <a:spcPts val="600"/>
              </a:spcBef>
              <a:buFont typeface="Arial" pitchFamily="34" charset="0"/>
              <a:buChar char="•"/>
            </a:pPr>
            <a:r>
              <a:rPr lang="ar-EG" sz="2000" dirty="0"/>
              <a:t>تفرض شركات إدارة التصدير عمولة بنسبة 10% تقريبًا على السلع الاستهلاكية و15% على المنتجات الصناعية.</a:t>
            </a:r>
            <a:endParaRPr lang="en-US" sz="2000" dirty="0"/>
          </a:p>
        </p:txBody>
      </p:sp>
    </p:spTree>
    <p:extLst>
      <p:ext uri="{BB962C8B-B14F-4D97-AF65-F5344CB8AC3E}">
        <p14:creationId xmlns:p14="http://schemas.microsoft.com/office/powerpoint/2010/main" val="80823752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000" b="1" dirty="0">
                <a:solidFill>
                  <a:srgbClr val="8E3593"/>
                </a:solidFill>
                <a:latin typeface="FrutigerLTStd"/>
              </a:rPr>
              <a:t>2.2. Export Trading Companies (ETCs): </a:t>
            </a:r>
          </a:p>
          <a:p>
            <a:pPr marL="285750" indent="-285750" algn="just">
              <a:spcBef>
                <a:spcPts val="1200"/>
              </a:spcBef>
              <a:buFont typeface="Arial" pitchFamily="34" charset="0"/>
              <a:buChar char="•"/>
            </a:pPr>
            <a:r>
              <a:rPr lang="en-US" sz="1800" dirty="0">
                <a:solidFill>
                  <a:srgbClr val="211E1E"/>
                </a:solidFill>
                <a:latin typeface="FrutigerLTStd"/>
              </a:rPr>
              <a:t>They are businesses that buy and sell products in a number of countries and offer a wide variety of import and export services to their clients, such as exporting, importing, shipping, storing, distributing, and others.</a:t>
            </a:r>
          </a:p>
          <a:p>
            <a:pPr marL="285750" indent="-285750" algn="just">
              <a:spcBef>
                <a:spcPts val="1200"/>
              </a:spcBef>
              <a:buFont typeface="Arial" pitchFamily="34" charset="0"/>
              <a:buChar char="•"/>
            </a:pPr>
            <a:r>
              <a:rPr lang="en-US" sz="1800" dirty="0">
                <a:solidFill>
                  <a:srgbClr val="211E1E"/>
                </a:solidFill>
                <a:latin typeface="FrutigerLTStd"/>
              </a:rPr>
              <a:t>Unlike EMCs, which tend to focus on exporting, ETCs usually perform both import and export trades across many countries’ borders. </a:t>
            </a:r>
          </a:p>
          <a:p>
            <a:pPr marL="285750" indent="-285750" algn="just">
              <a:spcBef>
                <a:spcPts val="1200"/>
              </a:spcBef>
              <a:buFont typeface="Arial" pitchFamily="34" charset="0"/>
              <a:buChar char="•"/>
            </a:pPr>
            <a:r>
              <a:rPr lang="en-US" sz="1800" dirty="0">
                <a:solidFill>
                  <a:srgbClr val="211E1E"/>
                </a:solidFill>
                <a:latin typeface="FrutigerLTStd"/>
              </a:rPr>
              <a:t>Although EMCs usually create exclusive contracts with companies for a particular product line, ETCs often represent several companies selling the same product line. </a:t>
            </a:r>
          </a:p>
          <a:p>
            <a:pPr marL="285750" indent="-285750" algn="just">
              <a:spcBef>
                <a:spcPts val="1200"/>
              </a:spcBef>
              <a:buFont typeface="Arial" pitchFamily="34" charset="0"/>
              <a:buChar char="•"/>
            </a:pPr>
            <a:r>
              <a:rPr lang="en-US" sz="1800" dirty="0">
                <a:solidFill>
                  <a:srgbClr val="211E1E"/>
                </a:solidFill>
                <a:latin typeface="FrutigerLTStd"/>
              </a:rPr>
              <a:t>However, like EMCs, ETCs lower the risk of exporting for small businesses.</a:t>
            </a:r>
          </a:p>
        </p:txBody>
      </p:sp>
      <p:pic>
        <p:nvPicPr>
          <p:cNvPr id="11" name="Picture 2" descr="Home - Danish Trade">
            <a:extLst>
              <a:ext uri="{FF2B5EF4-FFF2-40B4-BE49-F238E27FC236}">
                <a16:creationId xmlns:a16="http://schemas.microsoft.com/office/drawing/2014/main" id="{0F30A9C3-038C-7F05-E94C-09E2618485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025" r="17976" b="2"/>
          <a:stretch/>
        </p:blipFill>
        <p:spPr bwMode="auto">
          <a:xfrm>
            <a:off x="8186109" y="175957"/>
            <a:ext cx="1112204" cy="1112204"/>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6864471" y="1513312"/>
            <a:ext cx="5086053" cy="5093702"/>
          </a:xfrm>
          <a:prstGeom prst="rect">
            <a:avLst/>
          </a:prstGeom>
        </p:spPr>
        <p:txBody>
          <a:bodyPr wrap="square">
            <a:spAutoFit/>
          </a:bodyPr>
          <a:lstStyle/>
          <a:p>
            <a:pPr algn="justLow" rtl="1"/>
            <a:r>
              <a:rPr lang="ar-EG" sz="2300" b="1" dirty="0">
                <a:solidFill>
                  <a:srgbClr val="7030A0"/>
                </a:solidFill>
              </a:rPr>
              <a:t>2. 2. الشركات التجارية للتصدير (</a:t>
            </a:r>
            <a:r>
              <a:rPr lang="en-US" sz="2300" b="1" dirty="0">
                <a:solidFill>
                  <a:srgbClr val="7030A0"/>
                </a:solidFill>
              </a:rPr>
              <a:t>ETCs</a:t>
            </a:r>
            <a:r>
              <a:rPr lang="ar-EG" sz="2300" b="1" dirty="0">
                <a:solidFill>
                  <a:srgbClr val="7030A0"/>
                </a:solidFill>
              </a:rPr>
              <a:t>):</a:t>
            </a:r>
          </a:p>
          <a:p>
            <a:pPr marL="342900" indent="-342900" algn="justLow" rtl="1">
              <a:buFont typeface="Arial" pitchFamily="34" charset="0"/>
              <a:buChar char="•"/>
            </a:pPr>
            <a:r>
              <a:rPr lang="ar-EG" sz="2200" dirty="0"/>
              <a:t> </a:t>
            </a:r>
            <a:r>
              <a:rPr lang="ar-EG" sz="2000" dirty="0"/>
              <a:t>إنها شركات تقوم بشراء وبيع المنتجات في عدد من البلدان وتقدم مجموعة واسعة من خدمات الاستيراد والتصدير لعملائها، مثل التصدير والاستيراد والشحن والتخزين والتوزيع وغيرها.</a:t>
            </a:r>
          </a:p>
          <a:p>
            <a:pPr marL="342900" indent="-342900" algn="justLow" rtl="1">
              <a:buFont typeface="Arial" pitchFamily="34" charset="0"/>
              <a:buChar char="•"/>
            </a:pPr>
            <a:r>
              <a:rPr lang="ar-EG" sz="2000" dirty="0"/>
              <a:t>على عكس شركات إدارة الصادرات، التي تميل إلى التركيز على التصدير، فإن الشركات التجارية للتصدير عادة ما تقوم بعمليات الاستيراد والتصدير عبر حدود العديد من البلدان.</a:t>
            </a:r>
          </a:p>
          <a:p>
            <a:pPr marL="342900" indent="-342900" algn="justLow" rtl="1">
              <a:buFont typeface="Arial" pitchFamily="34" charset="0"/>
              <a:buChar char="•"/>
            </a:pPr>
            <a:r>
              <a:rPr lang="ar-EG" sz="2000" dirty="0"/>
              <a:t>على الرغم من أن</a:t>
            </a:r>
            <a:r>
              <a:rPr lang="en-US" sz="2000" dirty="0"/>
              <a:t> </a:t>
            </a:r>
            <a:r>
              <a:rPr lang="ar-EG" sz="2000" dirty="0"/>
              <a:t>شركات إدارة الصادرات عادة ما تنشئ عقودًا حصرية مع الشركات لخط إنتاج معين، فإن الشركات التجارية للتصدير غالبًا ما تمثل العديد من الشركات التي تبيع نفس خط الإنتاج.</a:t>
            </a:r>
          </a:p>
          <a:p>
            <a:pPr marL="342900" indent="-342900" algn="justLow" rtl="1">
              <a:buFont typeface="Arial" pitchFamily="34" charset="0"/>
              <a:buChar char="•"/>
            </a:pPr>
            <a:r>
              <a:rPr lang="ar-EG" sz="2000" dirty="0"/>
              <a:t>ومع ذلك، وكما هو الحال مع شركات إدارة الصادرات، تعمل الشركات التجارية للتصدير على خفض مخاطر التصدير بالنسبة للشركات الصغيرة.</a:t>
            </a:r>
            <a:endParaRPr lang="en-US" sz="2000" dirty="0"/>
          </a:p>
        </p:txBody>
      </p:sp>
    </p:spTree>
    <p:extLst>
      <p:ext uri="{BB962C8B-B14F-4D97-AF65-F5344CB8AC3E}">
        <p14:creationId xmlns:p14="http://schemas.microsoft.com/office/powerpoint/2010/main" val="22893670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70590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000" b="1" dirty="0">
                <a:solidFill>
                  <a:srgbClr val="8E3593"/>
                </a:solidFill>
                <a:latin typeface="FrutigerLTStd"/>
              </a:rPr>
              <a:t>2.3. Manufacturer’s Export Agents (MEAs): </a:t>
            </a:r>
          </a:p>
          <a:p>
            <a:pPr marL="285750" indent="-285750" algn="just">
              <a:spcBef>
                <a:spcPts val="1200"/>
              </a:spcBef>
              <a:buFont typeface="Arial" pitchFamily="34" charset="0"/>
              <a:buChar char="•"/>
            </a:pPr>
            <a:r>
              <a:rPr lang="en-US" sz="1800" dirty="0">
                <a:solidFill>
                  <a:srgbClr val="211E1E"/>
                </a:solidFill>
                <a:latin typeface="FrutigerLTStd"/>
              </a:rPr>
              <a:t>They are businesses that act as international sales representatives in a limited number of markets for noncompeting domestic companies.</a:t>
            </a:r>
          </a:p>
          <a:p>
            <a:pPr marL="285750" indent="-285750" algn="just">
              <a:spcBef>
                <a:spcPts val="1200"/>
              </a:spcBef>
              <a:buFont typeface="Arial" pitchFamily="34" charset="0"/>
              <a:buChar char="•"/>
            </a:pPr>
            <a:r>
              <a:rPr lang="en-US" sz="1800" dirty="0">
                <a:solidFill>
                  <a:srgbClr val="211E1E"/>
                </a:solidFill>
                <a:latin typeface="FrutigerLTStd"/>
              </a:rPr>
              <a:t>Unlike the close, partnering relationship formed with most EMCs, the relationship between the MEA and a small company is a short-term one, and the MEA typically operates on a commission basis.</a:t>
            </a:r>
          </a:p>
          <a:p>
            <a:pPr algn="just" rtl="1">
              <a:spcBef>
                <a:spcPts val="1200"/>
              </a:spcBef>
            </a:pPr>
            <a:r>
              <a:rPr lang="ar-EG" sz="2100" b="1" dirty="0">
                <a:solidFill>
                  <a:srgbClr val="7030A0"/>
                </a:solidFill>
                <a:latin typeface="FrutigerLTStd"/>
              </a:rPr>
              <a:t>2. 3. وكلاء التصدير للشركة المصنعة (</a:t>
            </a:r>
            <a:r>
              <a:rPr lang="en-US" sz="2100" b="1" dirty="0">
                <a:solidFill>
                  <a:srgbClr val="7030A0"/>
                </a:solidFill>
                <a:latin typeface="FrutigerLTStd"/>
              </a:rPr>
              <a:t>MEAs</a:t>
            </a:r>
            <a:r>
              <a:rPr lang="ar-EG" sz="2100" b="1" dirty="0">
                <a:solidFill>
                  <a:srgbClr val="7030A0"/>
                </a:solidFill>
                <a:latin typeface="FrutigerLTStd"/>
              </a:rPr>
              <a:t>):</a:t>
            </a:r>
          </a:p>
          <a:p>
            <a:pPr marL="285750" indent="-285750" algn="justLow" rtl="1">
              <a:buFont typeface="Arial" pitchFamily="34" charset="0"/>
              <a:buChar char="•"/>
            </a:pPr>
            <a:r>
              <a:rPr lang="ar-EG" sz="2000" dirty="0">
                <a:solidFill>
                  <a:srgbClr val="211E1E"/>
                </a:solidFill>
                <a:latin typeface="FrutigerLTStd"/>
              </a:rPr>
              <a:t>إنها شركات تعمل كممثلي مبيعات دوليين في عدد محدود من الأسواق للشركات المحلية غير المنافسة.</a:t>
            </a:r>
            <a:endParaRPr lang="en-US" sz="2000" dirty="0">
              <a:solidFill>
                <a:srgbClr val="211E1E"/>
              </a:solidFill>
              <a:latin typeface="FrutigerLTStd"/>
            </a:endParaRPr>
          </a:p>
          <a:p>
            <a:pPr marL="285750" indent="-285750" algn="justLow" rtl="1">
              <a:buFont typeface="Arial" pitchFamily="34" charset="0"/>
              <a:buChar char="•"/>
            </a:pPr>
            <a:r>
              <a:rPr lang="ar-EG" sz="2000" dirty="0">
                <a:solidFill>
                  <a:srgbClr val="211E1E"/>
                </a:solidFill>
                <a:latin typeface="FrutigerLTStd"/>
              </a:rPr>
              <a:t>على عكس علاقة الشراكة الوثيقة التي تتشكل مع معظم شركات إدارة الصادرات، فإن العلاقة بين وكلاء التصدير التابعين للشركة المصنعة وشركة صغيرة هي علاقة قصيرة الأمد، وعادةً ما يعمل وكلاء التصدير التابعون للشركة المصنعة على أساس العمولة.</a:t>
            </a:r>
            <a:endParaRPr lang="en-US" sz="2000" dirty="0">
              <a:solidFill>
                <a:srgbClr val="211E1E"/>
              </a:solidFill>
              <a:latin typeface="FrutigerLTStd"/>
            </a:endParaRPr>
          </a:p>
        </p:txBody>
      </p:sp>
      <p:pic>
        <p:nvPicPr>
          <p:cNvPr id="12" name="Picture 2" descr="China Bonded Warehouse General Trade Import Export Agents - China Import  Export Agents, Declaration Service | Made-in-China.com">
            <a:extLst>
              <a:ext uri="{FF2B5EF4-FFF2-40B4-BE49-F238E27FC236}">
                <a16:creationId xmlns:a16="http://schemas.microsoft.com/office/drawing/2014/main" id="{4E123C09-170C-0EF7-93E1-2A0A34E3A7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46" r="-1" b="-1"/>
          <a:stretch/>
        </p:blipFill>
        <p:spPr bwMode="auto">
          <a:xfrm>
            <a:off x="7261884" y="1688583"/>
            <a:ext cx="4667515" cy="4660710"/>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93636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9652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8E3593"/>
                </a:solidFill>
                <a:latin typeface="FrutigerLTStd"/>
              </a:rPr>
              <a:t>2.4. Export Merchants</a:t>
            </a:r>
          </a:p>
          <a:p>
            <a:pPr marL="285750" indent="-285750" algn="just">
              <a:buFont typeface="Arial" pitchFamily="34" charset="0"/>
              <a:buChar char="•"/>
            </a:pPr>
            <a:r>
              <a:rPr lang="en-US" sz="1800" dirty="0">
                <a:solidFill>
                  <a:srgbClr val="211E1E"/>
                </a:solidFill>
                <a:latin typeface="FrutigerLTStd"/>
              </a:rPr>
              <a:t>Export merchants are domestic wholesalers who do business in foreign markets. </a:t>
            </a:r>
          </a:p>
          <a:p>
            <a:pPr marL="285750" indent="-285750" algn="just">
              <a:buFont typeface="Arial" pitchFamily="34" charset="0"/>
              <a:buChar char="•"/>
            </a:pPr>
            <a:r>
              <a:rPr lang="en-US" sz="1800" dirty="0">
                <a:solidFill>
                  <a:srgbClr val="211E1E"/>
                </a:solidFill>
                <a:latin typeface="FrutigerLTStd"/>
              </a:rPr>
              <a:t>They buy goods from many domestic manufacturers and then market them in foreign markets. </a:t>
            </a:r>
          </a:p>
          <a:p>
            <a:pPr marL="285750" indent="-285750" algn="just">
              <a:buFont typeface="Arial" pitchFamily="34" charset="0"/>
              <a:buChar char="•"/>
            </a:pPr>
            <a:r>
              <a:rPr lang="en-US" sz="1800" dirty="0">
                <a:solidFill>
                  <a:srgbClr val="211E1E"/>
                </a:solidFill>
                <a:latin typeface="FrutigerLTStd"/>
              </a:rPr>
              <a:t>Unlike MEAs, export merchants often carry competing lines, meaning that they have little loyalty to suppliers. </a:t>
            </a:r>
          </a:p>
          <a:p>
            <a:pPr marL="285750" indent="-285750" algn="just">
              <a:buFont typeface="Arial" pitchFamily="34" charset="0"/>
              <a:buChar char="•"/>
            </a:pPr>
            <a:r>
              <a:rPr lang="en-US" sz="1800" dirty="0">
                <a:solidFill>
                  <a:srgbClr val="211E1E"/>
                </a:solidFill>
                <a:latin typeface="FrutigerLTStd"/>
              </a:rPr>
              <a:t>Most export merchants specialize in particular industries, such as office equipment, computers, and industrial supplies.</a:t>
            </a:r>
          </a:p>
          <a:p>
            <a:pPr algn="just" rtl="1">
              <a:spcBef>
                <a:spcPts val="600"/>
              </a:spcBef>
            </a:pPr>
            <a:r>
              <a:rPr lang="ar-EG" sz="2400" b="1" dirty="0">
                <a:solidFill>
                  <a:srgbClr val="7030A0"/>
                </a:solidFill>
                <a:latin typeface="FrutigerLTStd"/>
              </a:rPr>
              <a:t>2. 4. تجار التصدير</a:t>
            </a:r>
          </a:p>
          <a:p>
            <a:pPr marL="285750" indent="-285750" algn="justLow" rtl="1">
              <a:buFont typeface="Arial" pitchFamily="34" charset="0"/>
              <a:buChar char="•"/>
            </a:pPr>
            <a:r>
              <a:rPr lang="ar-EG" sz="2000" dirty="0">
                <a:solidFill>
                  <a:srgbClr val="211E1E"/>
                </a:solidFill>
                <a:latin typeface="FrutigerLTStd"/>
              </a:rPr>
              <a:t>التجار المصدرون هم تجار الجملة المحليين الذين يمارسون أعمالهم في الأسواق الأجنبية.</a:t>
            </a:r>
          </a:p>
          <a:p>
            <a:pPr marL="285750" indent="-285750" algn="justLow" rtl="1">
              <a:buFont typeface="Arial" pitchFamily="34" charset="0"/>
              <a:buChar char="•"/>
            </a:pPr>
            <a:r>
              <a:rPr lang="ar-EG" sz="2000" dirty="0">
                <a:solidFill>
                  <a:srgbClr val="211E1E"/>
                </a:solidFill>
                <a:latin typeface="FrutigerLTStd"/>
              </a:rPr>
              <a:t>إنهم يشترون البضائع من العديد من المصنعين المحليين ثم يقومون بتسويقها في الأسواق الأجنبية.</a:t>
            </a:r>
          </a:p>
          <a:p>
            <a:pPr marL="285750" indent="-285750" algn="justLow" rtl="1">
              <a:buFont typeface="Arial" pitchFamily="34" charset="0"/>
              <a:buChar char="•"/>
            </a:pPr>
            <a:r>
              <a:rPr lang="ar-EG" sz="2000" dirty="0">
                <a:solidFill>
                  <a:srgbClr val="211E1E"/>
                </a:solidFill>
                <a:latin typeface="FrutigerLTStd"/>
              </a:rPr>
              <a:t>على عكس وكلاء التصدير لدى الشركات المصنعة، فإن تجار التصدير غالبًا ما يحملون خطوطًا متنافسة، مما يعني أن لديهم ولاءً ضئيلًا للموردين.</a:t>
            </a:r>
            <a:endParaRPr lang="en-US" sz="2000" dirty="0">
              <a:solidFill>
                <a:srgbClr val="211E1E"/>
              </a:solidFill>
              <a:latin typeface="FrutigerLTStd"/>
            </a:endParaRPr>
          </a:p>
        </p:txBody>
      </p:sp>
      <p:pic>
        <p:nvPicPr>
          <p:cNvPr id="10" name="Picture 2" descr="All about Merchant Exports: A ...">
            <a:extLst>
              <a:ext uri="{FF2B5EF4-FFF2-40B4-BE49-F238E27FC236}">
                <a16:creationId xmlns:a16="http://schemas.microsoft.com/office/drawing/2014/main" id="{CC17521A-726C-5D4D-7027-AF0C670A22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781" r="10639" b="1"/>
          <a:stretch/>
        </p:blipFill>
        <p:spPr bwMode="auto">
          <a:xfrm>
            <a:off x="7697342" y="1930808"/>
            <a:ext cx="4127367" cy="412736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27386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5375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000" b="1" dirty="0">
                <a:solidFill>
                  <a:srgbClr val="8E3593"/>
                </a:solidFill>
                <a:latin typeface="FrutigerLTStd"/>
              </a:rPr>
              <a:t>2.5. Resident buying office </a:t>
            </a:r>
          </a:p>
          <a:p>
            <a:pPr marL="285750" indent="-285750" algn="just">
              <a:spcBef>
                <a:spcPts val="600"/>
              </a:spcBef>
              <a:buFont typeface="Arial" pitchFamily="34" charset="0"/>
              <a:buChar char="•"/>
            </a:pPr>
            <a:r>
              <a:rPr lang="en-US" sz="1800" dirty="0">
                <a:solidFill>
                  <a:srgbClr val="211E1E"/>
                </a:solidFill>
                <a:latin typeface="FrutigerLTStd"/>
              </a:rPr>
              <a:t>Government- or privately owned operations of one country established in another country for the purpose of buying goods made there. </a:t>
            </a:r>
          </a:p>
          <a:p>
            <a:pPr marL="285750" indent="-285750" algn="just">
              <a:spcBef>
                <a:spcPts val="600"/>
              </a:spcBef>
              <a:buFont typeface="Arial" pitchFamily="34" charset="0"/>
              <a:buChar char="•"/>
            </a:pPr>
            <a:r>
              <a:rPr lang="en-US" sz="1800" dirty="0">
                <a:solidFill>
                  <a:srgbClr val="211E1E"/>
                </a:solidFill>
                <a:latin typeface="FrutigerLTStd"/>
              </a:rPr>
              <a:t>Resident buying office is one that does the buying activities for many big producers and/or retailers in the same line of business. </a:t>
            </a:r>
          </a:p>
          <a:p>
            <a:pPr marL="285750" indent="-285750" algn="just">
              <a:spcBef>
                <a:spcPts val="600"/>
              </a:spcBef>
              <a:buFont typeface="Arial" pitchFamily="34" charset="0"/>
              <a:buChar char="•"/>
            </a:pPr>
            <a:r>
              <a:rPr lang="en-US" sz="1800" dirty="0">
                <a:solidFill>
                  <a:srgbClr val="211E1E"/>
                </a:solidFill>
                <a:latin typeface="FrutigerLTStd"/>
              </a:rPr>
              <a:t>The buying office provides their clients with all the markets updates like prices, new products, new technologies etc. </a:t>
            </a:r>
          </a:p>
          <a:p>
            <a:pPr marL="285750" indent="-285750" algn="just">
              <a:spcBef>
                <a:spcPts val="600"/>
              </a:spcBef>
              <a:buFont typeface="Arial" pitchFamily="34" charset="0"/>
              <a:buChar char="•"/>
            </a:pPr>
            <a:r>
              <a:rPr lang="en-US" sz="1800" dirty="0">
                <a:solidFill>
                  <a:srgbClr val="211E1E"/>
                </a:solidFill>
                <a:latin typeface="FrutigerLTStd"/>
              </a:rPr>
              <a:t>Selling to them is just like selling to domestic customers because the buying office handles all the details of exporting. </a:t>
            </a:r>
          </a:p>
          <a:p>
            <a:pPr marL="285750" indent="-285750" algn="just">
              <a:spcBef>
                <a:spcPts val="600"/>
              </a:spcBef>
              <a:buFont typeface="Arial" pitchFamily="34" charset="0"/>
              <a:buChar char="•"/>
            </a:pPr>
            <a:r>
              <a:rPr lang="en-US" sz="1800" dirty="0">
                <a:solidFill>
                  <a:srgbClr val="211E1E"/>
                </a:solidFill>
                <a:latin typeface="FrutigerLTStd"/>
              </a:rPr>
              <a:t>The buying office may also after approval from its clients may initiate the procurement process by placing the order and finally delivering the clients. </a:t>
            </a:r>
          </a:p>
          <a:p>
            <a:pPr marL="285750" indent="-285750" algn="just">
              <a:spcBef>
                <a:spcPts val="600"/>
              </a:spcBef>
              <a:buFont typeface="Arial" pitchFamily="34" charset="0"/>
              <a:buChar char="•"/>
            </a:pPr>
            <a:r>
              <a:rPr lang="en-US" sz="1800" dirty="0">
                <a:solidFill>
                  <a:srgbClr val="211E1E"/>
                </a:solidFill>
                <a:latin typeface="FrutigerLTStd"/>
              </a:rPr>
              <a:t>The buying houses earn a commission from the clients.</a:t>
            </a:r>
          </a:p>
        </p:txBody>
      </p:sp>
      <p:sp>
        <p:nvSpPr>
          <p:cNvPr id="11" name="Rectangle 10"/>
          <p:cNvSpPr/>
          <p:nvPr/>
        </p:nvSpPr>
        <p:spPr>
          <a:xfrm>
            <a:off x="6864471" y="1472368"/>
            <a:ext cx="5086053" cy="5216813"/>
          </a:xfrm>
          <a:prstGeom prst="rect">
            <a:avLst/>
          </a:prstGeom>
        </p:spPr>
        <p:txBody>
          <a:bodyPr wrap="square">
            <a:spAutoFit/>
          </a:bodyPr>
          <a:lstStyle/>
          <a:p>
            <a:pPr algn="justLow" rtl="1">
              <a:spcBef>
                <a:spcPts val="600"/>
              </a:spcBef>
            </a:pPr>
            <a:r>
              <a:rPr lang="ar-EG" sz="2300" b="1" dirty="0">
                <a:solidFill>
                  <a:srgbClr val="7030A0"/>
                </a:solidFill>
              </a:rPr>
              <a:t>2. 5. مكتب الشراء المقيم:</a:t>
            </a:r>
          </a:p>
          <a:p>
            <a:pPr marL="342900" indent="-342900" algn="justLow" rtl="1">
              <a:spcBef>
                <a:spcPts val="600"/>
              </a:spcBef>
              <a:buFont typeface="Arial" pitchFamily="34" charset="0"/>
              <a:buChar char="•"/>
            </a:pPr>
            <a:r>
              <a:rPr lang="ar-EG" sz="2000" dirty="0"/>
              <a:t>عمليات مملوكة للحكومة أو للقطاع الخاص في بلد ما تم إنشاؤها في بلد آخر بغرض شراء السلع المصنوعة هناك.</a:t>
            </a:r>
          </a:p>
          <a:p>
            <a:pPr marL="342900" indent="-342900" algn="justLow" rtl="1">
              <a:spcBef>
                <a:spcPts val="600"/>
              </a:spcBef>
              <a:buFont typeface="Arial" pitchFamily="34" charset="0"/>
              <a:buChar char="•"/>
            </a:pPr>
            <a:r>
              <a:rPr lang="ar-EG" sz="2000" dirty="0"/>
              <a:t>مكتب الشراء المقيم هو المكتب الذي يقوم بأنشطة الشراء للعديد من المنتجين الكبار و/أو تجار التجزئة في نفس خط العمل.</a:t>
            </a:r>
          </a:p>
          <a:p>
            <a:pPr marL="342900" indent="-342900" algn="justLow" rtl="1">
              <a:spcBef>
                <a:spcPts val="600"/>
              </a:spcBef>
              <a:buFont typeface="Arial" pitchFamily="34" charset="0"/>
              <a:buChar char="•"/>
            </a:pPr>
            <a:r>
              <a:rPr lang="ar-EG" sz="2000" dirty="0"/>
              <a:t>يوفر مكتب الشراء لعملائه جميع تحديثات الأسواق مثل الأسعار والمنتجات الجديدة والتقنيات الجديدة وما إلى ذلك.</a:t>
            </a:r>
          </a:p>
          <a:p>
            <a:pPr marL="342900" indent="-342900" algn="justLow" rtl="1">
              <a:spcBef>
                <a:spcPts val="600"/>
              </a:spcBef>
              <a:buFont typeface="Arial" pitchFamily="34" charset="0"/>
              <a:buChar char="•"/>
            </a:pPr>
            <a:r>
              <a:rPr lang="ar-EG" sz="2000" dirty="0"/>
              <a:t>إن البيع لهم يشبه تمامًا البيع للعملاء المحليين لأن مكتب الشراء يتولى كافة تفاصيل التصدير.</a:t>
            </a:r>
            <a:endParaRPr lang="en-US" sz="2000" dirty="0"/>
          </a:p>
          <a:p>
            <a:pPr marL="342900" indent="-342900" algn="justLow" rtl="1">
              <a:spcBef>
                <a:spcPts val="600"/>
              </a:spcBef>
              <a:buFont typeface="Arial" pitchFamily="34" charset="0"/>
              <a:buChar char="•"/>
            </a:pPr>
            <a:r>
              <a:rPr lang="ar-EG" sz="2000" dirty="0"/>
              <a:t>كما يمكن لمكتب الشراء بعد الحصول على موافقة عملائه أن يبدأ عملية الشراء عن طريق تقديم الطلب وتسليم العملاء في النهاية.</a:t>
            </a:r>
            <a:endParaRPr lang="en-US" sz="2000" dirty="0"/>
          </a:p>
          <a:p>
            <a:pPr marL="342900" indent="-342900" algn="justLow" rtl="1">
              <a:spcBef>
                <a:spcPts val="600"/>
              </a:spcBef>
              <a:buFont typeface="Arial" pitchFamily="34" charset="0"/>
              <a:buChar char="•"/>
            </a:pPr>
            <a:r>
              <a:rPr lang="ar-EG" sz="2000" dirty="0"/>
              <a:t>تحصل بيوت الشراء على عمولة من العملاء.</a:t>
            </a:r>
            <a:endParaRPr lang="en-US" sz="2000" dirty="0"/>
          </a:p>
        </p:txBody>
      </p:sp>
    </p:spTree>
    <p:extLst>
      <p:ext uri="{BB962C8B-B14F-4D97-AF65-F5344CB8AC3E}">
        <p14:creationId xmlns:p14="http://schemas.microsoft.com/office/powerpoint/2010/main" val="331647508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5" y="1453750"/>
            <a:ext cx="614635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spcBef>
                <a:spcPts val="1200"/>
              </a:spcBef>
            </a:pPr>
            <a:r>
              <a:rPr lang="en-US" sz="2000" b="1" dirty="0">
                <a:solidFill>
                  <a:srgbClr val="8E3593"/>
                </a:solidFill>
                <a:latin typeface="FrutigerLTStd"/>
              </a:rPr>
              <a:t>2.6. Foreign Distributors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Some small businesses work through foreign distributors to reach international markets.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Domestic small companies export their products to these distributors, who handle all of the marketing, distribution, support, and service functions in the foreign country.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The key to success is screening potential distributors to find those that are reliable, financially sound, and customer focused.</a:t>
            </a:r>
          </a:p>
        </p:txBody>
      </p:sp>
      <p:sp>
        <p:nvSpPr>
          <p:cNvPr id="11" name="Rectangle 10"/>
          <p:cNvSpPr/>
          <p:nvPr/>
        </p:nvSpPr>
        <p:spPr>
          <a:xfrm>
            <a:off x="6864471" y="1472368"/>
            <a:ext cx="5086053" cy="4547399"/>
          </a:xfrm>
          <a:prstGeom prst="rect">
            <a:avLst/>
          </a:prstGeom>
        </p:spPr>
        <p:txBody>
          <a:bodyPr wrap="square">
            <a:spAutoFit/>
          </a:bodyPr>
          <a:lstStyle/>
          <a:p>
            <a:pPr algn="justLow" rtl="1">
              <a:lnSpc>
                <a:spcPct val="150000"/>
              </a:lnSpc>
              <a:spcBef>
                <a:spcPts val="600"/>
              </a:spcBef>
            </a:pPr>
            <a:r>
              <a:rPr lang="ar-EG" sz="2300" b="1" dirty="0">
                <a:solidFill>
                  <a:srgbClr val="7030A0"/>
                </a:solidFill>
              </a:rPr>
              <a:t>2. 6. الموزعون الأجانب:</a:t>
            </a:r>
          </a:p>
          <a:p>
            <a:pPr marL="342900" indent="-342900" algn="justLow" rtl="1">
              <a:lnSpc>
                <a:spcPct val="150000"/>
              </a:lnSpc>
              <a:spcBef>
                <a:spcPts val="600"/>
              </a:spcBef>
              <a:buFont typeface="Arial" pitchFamily="34" charset="0"/>
              <a:buChar char="•"/>
            </a:pPr>
            <a:r>
              <a:rPr lang="ar-EG" sz="2000" dirty="0"/>
              <a:t>تعمل بعض الشركات الصغيرة من خلال موزعين أجانب للوصول إلى الأسواق الدولية.</a:t>
            </a:r>
          </a:p>
          <a:p>
            <a:pPr marL="342900" indent="-342900" algn="justLow" rtl="1">
              <a:lnSpc>
                <a:spcPct val="150000"/>
              </a:lnSpc>
              <a:spcBef>
                <a:spcPts val="600"/>
              </a:spcBef>
              <a:buFont typeface="Arial" pitchFamily="34" charset="0"/>
              <a:buChar char="•"/>
            </a:pPr>
            <a:r>
              <a:rPr lang="ar-EG" sz="2000" dirty="0"/>
              <a:t>تقوم الشركات الصغيرة المحلية بتصدير منتجاتها إلى هؤلاء الموزعين، الذين يتولون جميع وظائف التسويق والتوزيع والدعم والخدمة في البلد الأجنبي.</a:t>
            </a:r>
            <a:endParaRPr lang="en-US" sz="2000" dirty="0"/>
          </a:p>
          <a:p>
            <a:pPr marL="342900" indent="-342900" algn="justLow" rtl="1">
              <a:lnSpc>
                <a:spcPct val="150000"/>
              </a:lnSpc>
              <a:spcBef>
                <a:spcPts val="600"/>
              </a:spcBef>
              <a:buFont typeface="Arial" pitchFamily="34" charset="0"/>
              <a:buChar char="•"/>
            </a:pPr>
            <a:r>
              <a:rPr lang="ar-EG" sz="2000" dirty="0"/>
              <a:t>إن مفتاح النجاح هو فحص الموزعين المحتملين للعثور على أولئك الموثوق بهم، والسالمين ماليا، والذين يركزون على العملاء.</a:t>
            </a:r>
            <a:endParaRPr lang="en-US" sz="2000" dirty="0"/>
          </a:p>
        </p:txBody>
      </p:sp>
    </p:spTree>
    <p:extLst>
      <p:ext uri="{BB962C8B-B14F-4D97-AF65-F5344CB8AC3E}">
        <p14:creationId xmlns:p14="http://schemas.microsoft.com/office/powerpoint/2010/main" val="50132317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value of using trade intermediaries</a:t>
            </a:r>
          </a:p>
          <a:p>
            <a:r>
              <a:rPr lang="ar-EG" sz="2800" b="1" dirty="0">
                <a:solidFill>
                  <a:srgbClr val="00B0F0"/>
                </a:solidFill>
                <a:latin typeface="Alexandria" charset="0"/>
                <a:cs typeface="Alexandria" charset="0"/>
              </a:rPr>
              <a:t>أهمية استخدام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2000" dirty="0">
                <a:solidFill>
                  <a:srgbClr val="211E1E"/>
                </a:solidFill>
                <a:latin typeface="+mn-lt"/>
              </a:rPr>
              <a:t>Trade intermediaries are becoming increasingly popular among small businesses because they make that transition much faster and easier.</a:t>
            </a:r>
          </a:p>
          <a:p>
            <a:pPr marL="285750" indent="-285750" algn="just">
              <a:spcBef>
                <a:spcPts val="1200"/>
              </a:spcBef>
              <a:buFont typeface="Arial" pitchFamily="34" charset="0"/>
              <a:buChar char="•"/>
            </a:pPr>
            <a:r>
              <a:rPr lang="en-US" sz="2000" dirty="0">
                <a:solidFill>
                  <a:srgbClr val="211E1E"/>
                </a:solidFill>
                <a:latin typeface="+mn-lt"/>
              </a:rPr>
              <a:t>Most small business owners simply do not have the knowledge, resources, or confidence to go global alone. </a:t>
            </a:r>
          </a:p>
          <a:p>
            <a:pPr marL="285750" indent="-285750" algn="just">
              <a:spcBef>
                <a:spcPts val="1200"/>
              </a:spcBef>
              <a:buFont typeface="Arial" pitchFamily="34" charset="0"/>
              <a:buChar char="•"/>
            </a:pPr>
            <a:r>
              <a:rPr lang="en-US" sz="2000" dirty="0">
                <a:solidFill>
                  <a:srgbClr val="211E1E"/>
                </a:solidFill>
                <a:latin typeface="+mn-lt"/>
              </a:rPr>
              <a:t>Intermediaries’ global networks of buyers and sellers allow their small business customers to build their international sales much faster and with fewer hassles and mistakes. </a:t>
            </a:r>
          </a:p>
          <a:p>
            <a:pPr marL="285750" indent="-285750" algn="just">
              <a:spcBef>
                <a:spcPts val="1200"/>
              </a:spcBef>
              <a:buFont typeface="Arial" pitchFamily="34" charset="0"/>
              <a:buChar char="•"/>
            </a:pPr>
            <a:r>
              <a:rPr lang="en-US" sz="2000" dirty="0">
                <a:solidFill>
                  <a:srgbClr val="211E1E"/>
                </a:solidFill>
                <a:latin typeface="+mn-lt"/>
              </a:rPr>
              <a:t>Entrepreneurs who are inexperienced in global sales and attempt to crack certain foreign markets alone quickly discover just how difficult the challenge can be. However, with their know-how, experience, and contacts, trade intermediaries can get small companies’ products into foreign markets quickly and efficiently.</a:t>
            </a:r>
          </a:p>
        </p:txBody>
      </p:sp>
      <p:sp>
        <p:nvSpPr>
          <p:cNvPr id="10" name="Rectangle 9"/>
          <p:cNvSpPr/>
          <p:nvPr/>
        </p:nvSpPr>
        <p:spPr>
          <a:xfrm>
            <a:off x="6878472" y="1581552"/>
            <a:ext cx="4976516" cy="4862870"/>
          </a:xfrm>
          <a:prstGeom prst="rect">
            <a:avLst/>
          </a:prstGeom>
        </p:spPr>
        <p:txBody>
          <a:bodyPr wrap="square">
            <a:spAutoFit/>
          </a:bodyPr>
          <a:lstStyle/>
          <a:p>
            <a:pPr marL="342900" indent="-342900" algn="justLow" rtl="1">
              <a:spcBef>
                <a:spcPts val="1200"/>
              </a:spcBef>
              <a:buFont typeface="Arial" pitchFamily="34" charset="0"/>
              <a:buChar char="•"/>
            </a:pPr>
            <a:r>
              <a:rPr lang="ar-EG" sz="2000" dirty="0"/>
              <a:t>أصبحت وسطاء التجارة تحظى بشعبية متزايدة بين الشركات الصغيرة لأنها تجعل هذا التحول أسرع وأسهل بكثير.</a:t>
            </a:r>
          </a:p>
          <a:p>
            <a:pPr marL="342900" indent="-342900" algn="justLow" rtl="1">
              <a:spcBef>
                <a:spcPts val="1200"/>
              </a:spcBef>
              <a:buFont typeface="Arial" pitchFamily="34" charset="0"/>
              <a:buChar char="•"/>
            </a:pPr>
            <a:r>
              <a:rPr lang="ar-EG" sz="2000" dirty="0"/>
              <a:t>معظم أصحاب الأعمال الصغيرة لا يملكون المعرفة أو الموارد أو الثقة اللازمة للتوسع عالميا بمفردهم.</a:t>
            </a:r>
            <a:endParaRPr lang="en-US" sz="2000" dirty="0"/>
          </a:p>
          <a:p>
            <a:pPr marL="342900" indent="-342900" algn="justLow" rtl="1">
              <a:spcBef>
                <a:spcPts val="1200"/>
              </a:spcBef>
              <a:buFont typeface="Arial" pitchFamily="34" charset="0"/>
              <a:buChar char="•"/>
            </a:pPr>
            <a:r>
              <a:rPr lang="ar-EG" sz="2000" dirty="0"/>
              <a:t>تتيح شبكات الوسطاء العالمية من المشترين والبائعين لعملائهم من الشركات الصغيرة بناء مبيعاتهم الدولية بشكل أسرع وبأقل قدر من المتاعب والأخطاء.</a:t>
            </a:r>
            <a:endParaRPr lang="en-US" sz="2000" dirty="0"/>
          </a:p>
          <a:p>
            <a:pPr marL="342900" indent="-342900" algn="justLow" rtl="1">
              <a:spcBef>
                <a:spcPts val="1200"/>
              </a:spcBef>
              <a:buFont typeface="Arial" pitchFamily="34" charset="0"/>
              <a:buChar char="•"/>
            </a:pPr>
            <a:r>
              <a:rPr lang="ar-EG" sz="2000" dirty="0"/>
              <a:t>إن رواد الأعمال الذين يفتقرون إلى الخبرة في المبيعات العالمية ويحاولون اقتحام أسواق أجنبية معينة بمفردهم سرعان ما يكتشفون مدى صعوبة هذا التحدي. ولكن بفضل معرفتهم وخبرتهم واتصالاتهم، يستطيع الوسطاء التجاريون نقل منتجات الشركات الصغيرة إلى الأسواق الأجنبية بسرعة وكفاءة.</a:t>
            </a:r>
            <a:endParaRPr lang="en-US" sz="2000" dirty="0"/>
          </a:p>
        </p:txBody>
      </p:sp>
    </p:spTree>
    <p:extLst>
      <p:ext uri="{BB962C8B-B14F-4D97-AF65-F5344CB8AC3E}">
        <p14:creationId xmlns:p14="http://schemas.microsoft.com/office/powerpoint/2010/main" val="262241842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value of using trade intermediaries</a:t>
            </a:r>
          </a:p>
          <a:p>
            <a:r>
              <a:rPr lang="ar-EG" sz="2800" b="1" dirty="0">
                <a:solidFill>
                  <a:srgbClr val="00B0F0"/>
                </a:solidFill>
                <a:latin typeface="Alexandria" charset="0"/>
                <a:cs typeface="Alexandria" charset="0"/>
              </a:rPr>
              <a:t>أهمية استخدام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2400" dirty="0">
                <a:solidFill>
                  <a:srgbClr val="211E1E"/>
                </a:solidFill>
                <a:latin typeface="+mn-lt"/>
              </a:rPr>
              <a:t>The primary disadvantage of using trade intermediaries is that doing so requires entrepreneurs to surrender control over their foreign sales. </a:t>
            </a:r>
          </a:p>
          <a:p>
            <a:pPr marL="285750" indent="-285750" algn="just">
              <a:spcBef>
                <a:spcPts val="1200"/>
              </a:spcBef>
              <a:buFont typeface="Arial" pitchFamily="34" charset="0"/>
              <a:buChar char="•"/>
            </a:pPr>
            <a:r>
              <a:rPr lang="en-US" sz="2400" dirty="0">
                <a:solidFill>
                  <a:srgbClr val="211E1E"/>
                </a:solidFill>
                <a:latin typeface="+mn-lt"/>
              </a:rPr>
              <a:t>However, by maintaining close contact with intermediaries and evaluating their performance regularly, entrepreneurs can avoid major problems. </a:t>
            </a:r>
          </a:p>
          <a:p>
            <a:pPr marL="285750" indent="-285750" algn="just">
              <a:spcBef>
                <a:spcPts val="1200"/>
              </a:spcBef>
              <a:buFont typeface="Arial" pitchFamily="34" charset="0"/>
              <a:buChar char="•"/>
            </a:pPr>
            <a:r>
              <a:rPr lang="en-US" sz="2400" dirty="0">
                <a:solidFill>
                  <a:srgbClr val="211E1E"/>
                </a:solidFill>
                <a:latin typeface="+mn-lt"/>
              </a:rPr>
              <a:t>Many entrepreneurs begin their global business initiatives with trade intermediaries and then venture into international business on their own as their skill and comfort levels increase.</a:t>
            </a:r>
          </a:p>
        </p:txBody>
      </p:sp>
      <p:sp>
        <p:nvSpPr>
          <p:cNvPr id="10" name="Rectangle 9"/>
          <p:cNvSpPr/>
          <p:nvPr/>
        </p:nvSpPr>
        <p:spPr>
          <a:xfrm>
            <a:off x="6892119" y="1458720"/>
            <a:ext cx="4962869" cy="511601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العيب الأساسي لاستخدام الوسطاء التجاريين هو أن القيام بذلك يتطلب من رواد الأعمال التنازل عن السيطرة على مبيعاتهم الخارجية.</a:t>
            </a:r>
          </a:p>
          <a:p>
            <a:pPr marL="342900" indent="-342900" algn="justLow" rtl="1">
              <a:lnSpc>
                <a:spcPct val="150000"/>
              </a:lnSpc>
              <a:buFont typeface="Arial" pitchFamily="34" charset="0"/>
              <a:buChar char="•"/>
            </a:pPr>
            <a:r>
              <a:rPr lang="ar-EG" sz="2200" dirty="0"/>
              <a:t>ومع ذلك، من خلال الحفاظ على اتصال وثيق مع الوسطاء وتقييم أدائهم بانتظام، يمكن لرجال الأعمال تجنب المشاكل الكبرى.</a:t>
            </a:r>
          </a:p>
          <a:p>
            <a:pPr marL="342900" indent="-342900" algn="justLow" rtl="1">
              <a:lnSpc>
                <a:spcPct val="150000"/>
              </a:lnSpc>
              <a:buFont typeface="Arial" pitchFamily="34" charset="0"/>
              <a:buChar char="•"/>
            </a:pPr>
            <a:r>
              <a:rPr lang="ar-EG" sz="2200" dirty="0"/>
              <a:t>يبدأ العديد من رواد الأعمال مبادراتهم التجارية العالمية مع وسطاء تجاريين ثم يتجهون إلى الأعمال التجارية الدولية بمفردهم مع زيادة مهاراتهم ومستويات راحتهم.</a:t>
            </a:r>
            <a:endParaRPr lang="en-US" sz="2200" dirty="0"/>
          </a:p>
        </p:txBody>
      </p:sp>
    </p:spTree>
    <p:extLst>
      <p:ext uri="{BB962C8B-B14F-4D97-AF65-F5344CB8AC3E}">
        <p14:creationId xmlns:p14="http://schemas.microsoft.com/office/powerpoint/2010/main" val="105385810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choose intermediaries</a:t>
            </a:r>
          </a:p>
          <a:p>
            <a:r>
              <a:rPr lang="ar-EG" sz="2800" b="1" dirty="0">
                <a:solidFill>
                  <a:srgbClr val="00B0F0"/>
                </a:solidFill>
                <a:latin typeface="Alexandria" charset="0"/>
                <a:cs typeface="Alexandria" charset="0"/>
              </a:rPr>
              <a:t>خطوات اختيار الوسطاء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mj-lt"/>
              <a:buAutoNum type="arabicPeriod"/>
            </a:pPr>
            <a:r>
              <a:rPr lang="en-US" sz="2200" dirty="0">
                <a:solidFill>
                  <a:srgbClr val="211E1E"/>
                </a:solidFill>
                <a:latin typeface="+mn-lt"/>
              </a:rPr>
              <a:t>Compile a list of potential candidates:  which type of intermediary will best serve a small company’s needs +  look for intermediaries that specialize in the products their companies sell and that have experience and established contacts in the countries they have targeted).</a:t>
            </a:r>
          </a:p>
          <a:p>
            <a:pPr marL="457200" indent="-457200" algn="just">
              <a:spcBef>
                <a:spcPts val="600"/>
              </a:spcBef>
              <a:buFont typeface="+mj-lt"/>
              <a:buAutoNum type="arabicPeriod"/>
            </a:pPr>
            <a:r>
              <a:rPr lang="en-US" sz="2200" dirty="0">
                <a:solidFill>
                  <a:srgbClr val="211E1E"/>
                </a:solidFill>
                <a:latin typeface="+mn-lt"/>
              </a:rPr>
              <a:t>Evaluate each one using a list of criteria to narrow the field to the most promising ones. </a:t>
            </a:r>
          </a:p>
          <a:p>
            <a:pPr marL="457200" indent="-457200" algn="just">
              <a:spcBef>
                <a:spcPts val="600"/>
              </a:spcBef>
              <a:buFont typeface="+mj-lt"/>
              <a:buAutoNum type="arabicPeriod"/>
            </a:pPr>
            <a:r>
              <a:rPr lang="en-US" sz="2200" dirty="0">
                <a:solidFill>
                  <a:srgbClr val="211E1E"/>
                </a:solidFill>
                <a:latin typeface="+mn-lt"/>
              </a:rPr>
              <a:t>Interviewing a principal from each intermediary on the final list should tell entrepreneurs which ones are best able to meet their companies’ needs. </a:t>
            </a:r>
          </a:p>
          <a:p>
            <a:pPr marL="457200" indent="-457200" algn="just">
              <a:spcBef>
                <a:spcPts val="600"/>
              </a:spcBef>
              <a:buFont typeface="+mj-lt"/>
              <a:buAutoNum type="arabicPeriod"/>
            </a:pPr>
            <a:r>
              <a:rPr lang="en-US" sz="2200" dirty="0">
                <a:solidFill>
                  <a:srgbClr val="211E1E"/>
                </a:solidFill>
                <a:latin typeface="+mn-lt"/>
              </a:rPr>
              <a:t>Conduct thorough background and credit checks Before signing any agreement with a trade intermediary.</a:t>
            </a:r>
          </a:p>
        </p:txBody>
      </p:sp>
      <p:sp>
        <p:nvSpPr>
          <p:cNvPr id="10" name="Rectangle 9"/>
          <p:cNvSpPr/>
          <p:nvPr/>
        </p:nvSpPr>
        <p:spPr>
          <a:xfrm>
            <a:off x="6864471" y="1567904"/>
            <a:ext cx="5086053" cy="4955203"/>
          </a:xfrm>
          <a:prstGeom prst="rect">
            <a:avLst/>
          </a:prstGeom>
        </p:spPr>
        <p:txBody>
          <a:bodyPr wrap="square">
            <a:spAutoFit/>
          </a:bodyPr>
          <a:lstStyle/>
          <a:p>
            <a:pPr marL="457200" indent="-457200" algn="justLow" rtl="1">
              <a:spcBef>
                <a:spcPts val="1200"/>
              </a:spcBef>
              <a:buFont typeface="+mj-lt"/>
              <a:buAutoNum type="arabicPeriod"/>
            </a:pPr>
            <a:r>
              <a:rPr lang="ar-EG" sz="2200" dirty="0"/>
              <a:t>قم بإعداد قائمة بالمرشحين المحتملين: أي نوع من الوسطاء سيخدم احتياجات الشركة الصغيرة على أفضل وجه + ابحث عن وسطاء متخصصين في المنتجات التي تبيعها شركاتهم ولديهم خبرة واتصالات راسخة في البلدان التي استهدفوها).</a:t>
            </a:r>
          </a:p>
          <a:p>
            <a:pPr marL="457200" indent="-457200" algn="justLow" rtl="1">
              <a:spcBef>
                <a:spcPts val="1200"/>
              </a:spcBef>
              <a:buFont typeface="+mj-lt"/>
              <a:buAutoNum type="arabicPeriod"/>
            </a:pPr>
            <a:r>
              <a:rPr lang="ar-EG" sz="2200" dirty="0"/>
              <a:t>قم بتقييم كل واحد منهم باستخدام قائمة من المعايير لتضييق المجال إلى المعايير الأكثر واعدة.</a:t>
            </a:r>
            <a:endParaRPr lang="en-US" sz="2200" dirty="0"/>
          </a:p>
          <a:p>
            <a:pPr marL="457200" indent="-457200" algn="justLow" rtl="1">
              <a:spcBef>
                <a:spcPts val="1200"/>
              </a:spcBef>
              <a:buFont typeface="+mj-lt"/>
              <a:buAutoNum type="arabicPeriod"/>
            </a:pPr>
            <a:r>
              <a:rPr lang="ar-EG" sz="2200" dirty="0"/>
              <a:t>إن إجراء مقابلة مع أحد المسؤولين من كل وسيط في القائمة النهائية من شأنه أن يساعد رواد الأعمال على تحديد من هم الأكثر قدرة على تلبية احتياجات شركاتهم.</a:t>
            </a:r>
          </a:p>
          <a:p>
            <a:pPr marL="457200" indent="-457200" algn="justLow" rtl="1">
              <a:spcBef>
                <a:spcPts val="1200"/>
              </a:spcBef>
              <a:buFont typeface="+mj-lt"/>
              <a:buAutoNum type="arabicPeriod"/>
            </a:pPr>
            <a:r>
              <a:rPr lang="ar-EG" sz="2200" dirty="0"/>
              <a:t>قم بإجراء فحص شامل للخلفية والائتمان قبل التوقيع على أي اتفاقية مع وسيط تجاري.</a:t>
            </a:r>
            <a:endParaRPr lang="en-US" sz="2200" dirty="0"/>
          </a:p>
        </p:txBody>
      </p:sp>
    </p:spTree>
    <p:extLst>
      <p:ext uri="{BB962C8B-B14F-4D97-AF65-F5344CB8AC3E}">
        <p14:creationId xmlns:p14="http://schemas.microsoft.com/office/powerpoint/2010/main" val="382606574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Arial" pitchFamily="34" charset="0"/>
              <a:buChar char="•"/>
            </a:pPr>
            <a:r>
              <a:rPr lang="en-US" sz="2400" b="1" dirty="0">
                <a:solidFill>
                  <a:srgbClr val="7030A0"/>
                </a:solidFill>
                <a:latin typeface="+mn-lt"/>
              </a:rPr>
              <a:t>A joint venture </a:t>
            </a:r>
            <a:r>
              <a:rPr lang="en-US" sz="2400" dirty="0">
                <a:solidFill>
                  <a:srgbClr val="211E1E"/>
                </a:solidFill>
                <a:latin typeface="+mn-lt"/>
              </a:rPr>
              <a:t>is a combination of two or more parties that seek the development of a single enterprise or project for profit, sharing the risks associated with its development. The parties to the joint venture must be at least a combination of two natural persons or entities.</a:t>
            </a:r>
          </a:p>
          <a:p>
            <a:pPr marL="457200" indent="-457200" algn="just">
              <a:spcBef>
                <a:spcPts val="600"/>
              </a:spcBef>
              <a:buFont typeface="Arial" pitchFamily="34" charset="0"/>
              <a:buChar char="•"/>
            </a:pPr>
            <a:r>
              <a:rPr lang="en-US" sz="2400" dirty="0">
                <a:solidFill>
                  <a:srgbClr val="211E1E"/>
                </a:solidFill>
                <a:latin typeface="+mn-lt"/>
              </a:rPr>
              <a:t>Thus, joint venturing is entering foreign markets by joining with foreign companies to produce or market products or services.</a:t>
            </a:r>
          </a:p>
          <a:p>
            <a:pPr marL="457200" indent="-457200" algn="just">
              <a:spcBef>
                <a:spcPts val="600"/>
              </a:spcBef>
              <a:buFont typeface="Arial" pitchFamily="34" charset="0"/>
              <a:buChar char="•"/>
            </a:pPr>
            <a:r>
              <a:rPr lang="en-US" sz="2400" dirty="0">
                <a:solidFill>
                  <a:srgbClr val="211E1E"/>
                </a:solidFill>
                <a:latin typeface="+mn-lt"/>
              </a:rPr>
              <a:t>It differs from exporting in that the company joins with a host country partner to sell or market abroad.</a:t>
            </a:r>
          </a:p>
        </p:txBody>
      </p:sp>
      <p:sp>
        <p:nvSpPr>
          <p:cNvPr id="10" name="Rectangle 9"/>
          <p:cNvSpPr/>
          <p:nvPr/>
        </p:nvSpPr>
        <p:spPr>
          <a:xfrm>
            <a:off x="6974006" y="1526960"/>
            <a:ext cx="4880982" cy="5201424"/>
          </a:xfrm>
          <a:prstGeom prst="rect">
            <a:avLst/>
          </a:prstGeom>
        </p:spPr>
        <p:txBody>
          <a:bodyPr wrap="square">
            <a:spAutoFit/>
          </a:bodyPr>
          <a:lstStyle/>
          <a:p>
            <a:pPr marL="342900" indent="-342900" algn="justLow" rtl="1">
              <a:spcBef>
                <a:spcPts val="1200"/>
              </a:spcBef>
              <a:buFont typeface="Arial" pitchFamily="34" charset="0"/>
              <a:buChar char="•"/>
            </a:pPr>
            <a:r>
              <a:rPr lang="ar-EG" sz="2400" b="1" dirty="0">
                <a:solidFill>
                  <a:srgbClr val="7030A0"/>
                </a:solidFill>
              </a:rPr>
              <a:t>المشروع المشترك </a:t>
            </a:r>
            <a:r>
              <a:rPr lang="ar-EG" sz="2400" dirty="0"/>
              <a:t>هو مزيج من طرفين أو أكثر يسعون إلى تطوير مؤسسة أو مشروع واحد بهدف الربح، وتقاسم المخاطر المرتبطة بتطويره. يجب أن يكون أطراف المشروع المشترك مزيجًا من شخصين أو كيانين طبيعيين على الأقل.</a:t>
            </a:r>
          </a:p>
          <a:p>
            <a:pPr marL="342900" indent="-342900" algn="justLow" rtl="1">
              <a:spcBef>
                <a:spcPts val="1200"/>
              </a:spcBef>
              <a:buFont typeface="Arial" pitchFamily="34" charset="0"/>
              <a:buChar char="•"/>
            </a:pPr>
            <a:r>
              <a:rPr lang="ar-EG" sz="2400" dirty="0"/>
              <a:t>وبالتالي، فإن المشروع المشترك هو دخول الأسواق الأجنبية من خلال الانضمام إلى شركات أجنبية لإنتاج أو تسويق المنتجات أو الخدمات.</a:t>
            </a:r>
            <a:endParaRPr lang="en-US" sz="2400" dirty="0"/>
          </a:p>
          <a:p>
            <a:pPr marL="342900" indent="-342900" algn="justLow" rtl="1">
              <a:spcBef>
                <a:spcPts val="1200"/>
              </a:spcBef>
              <a:buFont typeface="Arial" pitchFamily="34" charset="0"/>
              <a:buChar char="•"/>
            </a:pPr>
            <a:r>
              <a:rPr lang="ar-EG" sz="2400" dirty="0"/>
              <a:t>ويختلف عن التصدير في أن الشركة تتعاون مع شريك من البلد المضيف لبيع منتجاتها أو تسويقها في الخارج.</a:t>
            </a:r>
            <a:endParaRPr lang="en-US" sz="2400" dirty="0"/>
          </a:p>
        </p:txBody>
      </p:sp>
    </p:spTree>
    <p:extLst>
      <p:ext uri="{BB962C8B-B14F-4D97-AF65-F5344CB8AC3E}">
        <p14:creationId xmlns:p14="http://schemas.microsoft.com/office/powerpoint/2010/main" val="51407488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84150" indent="-184150" algn="just">
              <a:buFont typeface="Arial" pitchFamily="34" charset="0"/>
              <a:buChar char="•"/>
            </a:pPr>
            <a:r>
              <a:rPr lang="en-US" sz="2000" b="1" dirty="0">
                <a:solidFill>
                  <a:schemeClr val="tx1"/>
                </a:solidFill>
                <a:latin typeface="+mn-lt"/>
              </a:rPr>
              <a:t>There are two types of joint venture:</a:t>
            </a:r>
          </a:p>
          <a:p>
            <a:pPr marL="641350" lvl="2" indent="-184150" algn="just">
              <a:buFont typeface="Arial" pitchFamily="34" charset="0"/>
              <a:buChar char="•"/>
            </a:pPr>
            <a:r>
              <a:rPr lang="en-US" sz="1800" b="1" dirty="0">
                <a:solidFill>
                  <a:srgbClr val="C00000"/>
                </a:solidFill>
                <a:latin typeface="+mn-lt"/>
              </a:rPr>
              <a:t>Domestic joint venture </a:t>
            </a:r>
            <a:r>
              <a:rPr lang="en-US" sz="1800" dirty="0">
                <a:solidFill>
                  <a:schemeClr val="tx1"/>
                </a:solidFill>
                <a:latin typeface="+mn-lt"/>
              </a:rPr>
              <a:t>– two or more local companies form an alliance for the purpose of exporting their goods and services abroad. </a:t>
            </a:r>
          </a:p>
          <a:p>
            <a:pPr marL="641350" lvl="2" indent="-184150" algn="just">
              <a:buFont typeface="Arial" pitchFamily="34" charset="0"/>
              <a:buChar char="•"/>
            </a:pPr>
            <a:r>
              <a:rPr lang="en-US" sz="1800" dirty="0">
                <a:solidFill>
                  <a:schemeClr val="tx1"/>
                </a:solidFill>
                <a:latin typeface="+mn-lt"/>
              </a:rPr>
              <a:t>The businesses share the responsibility and the costs of getting export licenses and permits, and they split the venture’s profits. Establishing a joint venture with the right partner has become an essential part of maintaining a competitive position in global markets for a growing number of industry.</a:t>
            </a:r>
          </a:p>
          <a:p>
            <a:pPr marL="641350" lvl="2" indent="-184150" algn="just">
              <a:buFont typeface="Arial" pitchFamily="34" charset="0"/>
              <a:buChar char="•"/>
            </a:pPr>
            <a:r>
              <a:rPr lang="en-US" sz="1800" b="1" dirty="0">
                <a:solidFill>
                  <a:srgbClr val="C00000"/>
                </a:solidFill>
                <a:latin typeface="+mn-lt"/>
              </a:rPr>
              <a:t>Foreign joint venture </a:t>
            </a:r>
            <a:r>
              <a:rPr lang="en-US" sz="1800" dirty="0">
                <a:solidFill>
                  <a:schemeClr val="tx1"/>
                </a:solidFill>
                <a:latin typeface="+mn-lt"/>
              </a:rPr>
              <a:t>– a domestic firm forms an alliance with a company in the target nation. </a:t>
            </a:r>
          </a:p>
          <a:p>
            <a:pPr marL="641350" lvl="2" indent="-184150" algn="just">
              <a:buFont typeface="Arial" pitchFamily="34" charset="0"/>
              <a:buChar char="•"/>
            </a:pPr>
            <a:r>
              <a:rPr lang="en-US" sz="1800" dirty="0">
                <a:solidFill>
                  <a:schemeClr val="tx1"/>
                </a:solidFill>
                <a:latin typeface="+mn-lt"/>
              </a:rPr>
              <a:t>The host partner brings to the joint venture valuable knowledge of the local market and its method of operation as well as of the customs and the tastes of local customers, making it much easier to conduct business in the foreign country. </a:t>
            </a:r>
          </a:p>
          <a:p>
            <a:pPr marL="184150" indent="-184150" algn="just">
              <a:buFont typeface="Arial" pitchFamily="34" charset="0"/>
              <a:buChar char="•"/>
            </a:pPr>
            <a:r>
              <a:rPr lang="en-US" sz="1800" dirty="0">
                <a:solidFill>
                  <a:schemeClr val="tx1"/>
                </a:solidFill>
                <a:latin typeface="+mn-lt"/>
              </a:rPr>
              <a:t>Most foreign joint ventures fail; average success rate is just 43%. </a:t>
            </a:r>
          </a:p>
        </p:txBody>
      </p:sp>
      <p:sp>
        <p:nvSpPr>
          <p:cNvPr id="10" name="Rectangle 9"/>
          <p:cNvSpPr/>
          <p:nvPr/>
        </p:nvSpPr>
        <p:spPr>
          <a:xfrm>
            <a:off x="6850823" y="1526960"/>
            <a:ext cx="5086053" cy="5186035"/>
          </a:xfrm>
          <a:prstGeom prst="rect">
            <a:avLst/>
          </a:prstGeom>
        </p:spPr>
        <p:txBody>
          <a:bodyPr wrap="square">
            <a:spAutoFit/>
          </a:bodyPr>
          <a:lstStyle/>
          <a:p>
            <a:pPr marL="342900" indent="-342900" algn="justLow" rtl="1">
              <a:spcBef>
                <a:spcPts val="600"/>
              </a:spcBef>
              <a:buFont typeface="Arial" pitchFamily="34" charset="0"/>
              <a:buChar char="•"/>
            </a:pPr>
            <a:r>
              <a:rPr lang="ar-EG" b="1" dirty="0"/>
              <a:t>هناك نوعان من المشاريع المشتركة:</a:t>
            </a:r>
          </a:p>
          <a:p>
            <a:pPr marL="800100" lvl="1" indent="-342900" algn="justLow" rtl="1">
              <a:spcBef>
                <a:spcPts val="600"/>
              </a:spcBef>
              <a:buFont typeface="Arial" pitchFamily="34" charset="0"/>
              <a:buChar char="•"/>
            </a:pPr>
            <a:r>
              <a:rPr lang="ar-EG" b="1" dirty="0">
                <a:solidFill>
                  <a:srgbClr val="C00000"/>
                </a:solidFill>
              </a:rPr>
              <a:t>مشروع مشترك محلي </a:t>
            </a:r>
            <a:r>
              <a:rPr lang="ar-EG" dirty="0"/>
              <a:t>– تقوم شركتان محليتان أو أكثر بتشكيل تحالف لغرض تصدير سلعها وخدماتها إلى الخارج.</a:t>
            </a:r>
            <a:endParaRPr lang="en-US" dirty="0"/>
          </a:p>
          <a:p>
            <a:pPr marL="800100" lvl="1" indent="-342900" algn="justLow" rtl="1">
              <a:spcBef>
                <a:spcPts val="600"/>
              </a:spcBef>
              <a:buFont typeface="Arial" pitchFamily="34" charset="0"/>
              <a:buChar char="•"/>
            </a:pPr>
            <a:r>
              <a:rPr lang="ar-EG" dirty="0"/>
              <a:t>تتقاسم الشركات المسؤولية وتكاليف الحصول على تراخيص وتصاريح التصدير، كما تتقاسم أرباح المشروع. لقد أصبح إنشاء مشروع مشترك مع الشريك المناسب جزءًا أساسيًا من الحفاظ على موقف تنافسي في الأسواق العالمية لعدد متزايد من الصناعات.</a:t>
            </a:r>
            <a:endParaRPr lang="en-US" dirty="0"/>
          </a:p>
          <a:p>
            <a:pPr marL="800100" lvl="1" indent="-342900" algn="justLow" rtl="1">
              <a:spcBef>
                <a:spcPts val="600"/>
              </a:spcBef>
              <a:buFont typeface="Arial" pitchFamily="34" charset="0"/>
              <a:buChar char="•"/>
            </a:pPr>
            <a:r>
              <a:rPr lang="ar-EG" b="1" dirty="0">
                <a:solidFill>
                  <a:srgbClr val="C00000"/>
                </a:solidFill>
              </a:rPr>
              <a:t>مشروع مشترك أجنبي </a:t>
            </a:r>
            <a:r>
              <a:rPr lang="ar-EG" dirty="0"/>
              <a:t>– تقوم شركة محلية بتشكيل تحالف مع شركة في الدولة المستهدفة.</a:t>
            </a:r>
            <a:endParaRPr lang="en-US" dirty="0"/>
          </a:p>
          <a:p>
            <a:pPr marL="800100" lvl="1" indent="-342900" algn="justLow" rtl="1">
              <a:spcBef>
                <a:spcPts val="600"/>
              </a:spcBef>
              <a:buFont typeface="Arial" pitchFamily="34" charset="0"/>
              <a:buChar char="•"/>
            </a:pPr>
            <a:r>
              <a:rPr lang="ar-EG" dirty="0"/>
              <a:t>يقدم الشريك المضيف للمشروع المشترك معرفة قيمة بالسوق المحلية وطريقة عملها بالإضافة إلى عادات وأذواق العملاء المحليين، مما يجعل من الأسهل بكثير إجراء الأعمال في البلد الأجنبي.</a:t>
            </a:r>
          </a:p>
          <a:p>
            <a:pPr marL="342900" indent="-342900" algn="justLow" rtl="1">
              <a:spcBef>
                <a:spcPts val="600"/>
              </a:spcBef>
              <a:buFont typeface="Arial" pitchFamily="34" charset="0"/>
              <a:buChar char="•"/>
            </a:pPr>
            <a:r>
              <a:rPr lang="ar-EG" dirty="0"/>
              <a:t>تفشل أغلب المشاريع الأجنبية المشتركة، ويبلغ متوسط ​​معدل النجاح 43% فقط.</a:t>
            </a:r>
            <a:endParaRPr lang="en-US" dirty="0"/>
          </a:p>
        </p:txBody>
      </p:sp>
    </p:spTree>
    <p:extLst>
      <p:ext uri="{BB962C8B-B14F-4D97-AF65-F5344CB8AC3E}">
        <p14:creationId xmlns:p14="http://schemas.microsoft.com/office/powerpoint/2010/main" val="143828598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itchFamily="34" charset="0"/>
              <a:buChar char="•"/>
            </a:pPr>
            <a:r>
              <a:rPr lang="en-US" sz="1800" dirty="0">
                <a:solidFill>
                  <a:srgbClr val="211E1E"/>
                </a:solidFill>
                <a:latin typeface="+mn-lt"/>
              </a:rPr>
              <a:t>The most important ingredient in the recipe for a successful joint venture is </a:t>
            </a:r>
            <a:r>
              <a:rPr lang="en-US" sz="1800" b="1" dirty="0">
                <a:solidFill>
                  <a:srgbClr val="211E1E"/>
                </a:solidFill>
                <a:latin typeface="+mn-lt"/>
              </a:rPr>
              <a:t>choosing the right partner</a:t>
            </a:r>
            <a:r>
              <a:rPr lang="en-US" sz="1800" dirty="0">
                <a:solidFill>
                  <a:srgbClr val="211E1E"/>
                </a:solidFill>
                <a:latin typeface="+mn-lt"/>
              </a:rPr>
              <a:t>. Taking the following steps will help avoid problems: </a:t>
            </a:r>
          </a:p>
          <a:p>
            <a:pPr marL="914400" lvl="1" indent="-457200" algn="just">
              <a:buFont typeface="Arial" pitchFamily="34" charset="0"/>
              <a:buChar char="•"/>
            </a:pPr>
            <a:r>
              <a:rPr lang="en-US" sz="1800" dirty="0">
                <a:solidFill>
                  <a:srgbClr val="211E1E"/>
                </a:solidFill>
                <a:latin typeface="+mn-lt"/>
              </a:rPr>
              <a:t>Select a partner that shares the company’s values and standards of conduct. </a:t>
            </a:r>
          </a:p>
          <a:p>
            <a:pPr marL="914400" lvl="1" indent="-457200" algn="just">
              <a:buFont typeface="Arial" pitchFamily="34" charset="0"/>
              <a:buChar char="•"/>
            </a:pPr>
            <a:r>
              <a:rPr lang="en-US" sz="1800" dirty="0">
                <a:solidFill>
                  <a:srgbClr val="211E1E"/>
                </a:solidFill>
                <a:latin typeface="+mn-lt"/>
              </a:rPr>
              <a:t>Define at the outset important issues such as each party’s contributions and responsibilities, the distribution of earnings, the expected life of the relationship, and the circumstances un- der which the parties can terminate the relationship. </a:t>
            </a:r>
          </a:p>
          <a:p>
            <a:pPr marL="914400" lvl="1" indent="-457200" algn="just">
              <a:buFont typeface="Arial" pitchFamily="34" charset="0"/>
              <a:buChar char="•"/>
            </a:pPr>
            <a:r>
              <a:rPr lang="en-US" sz="1800" dirty="0">
                <a:solidFill>
                  <a:srgbClr val="211E1E"/>
                </a:solidFill>
                <a:latin typeface="+mn-lt"/>
              </a:rPr>
              <a:t>Understand their partner’s reasons and objectives for joining the venture. </a:t>
            </a:r>
          </a:p>
          <a:p>
            <a:pPr marL="914400" lvl="1" indent="-457200" algn="just">
              <a:buFont typeface="Arial" pitchFamily="34" charset="0"/>
              <a:buChar char="•"/>
            </a:pPr>
            <a:r>
              <a:rPr lang="en-US" sz="1800" dirty="0">
                <a:solidFill>
                  <a:srgbClr val="211E1E"/>
                </a:solidFill>
                <a:latin typeface="+mn-lt"/>
              </a:rPr>
              <a:t>Spell out in writing exactly how the venture will work and where decision-making authority lies. </a:t>
            </a:r>
          </a:p>
          <a:p>
            <a:pPr marL="914400" lvl="1" indent="-457200" algn="just">
              <a:buFont typeface="Arial" pitchFamily="34" charset="0"/>
              <a:buChar char="•"/>
            </a:pPr>
            <a:r>
              <a:rPr lang="en-US" sz="1800" dirty="0">
                <a:solidFill>
                  <a:srgbClr val="211E1E"/>
                </a:solidFill>
                <a:latin typeface="+mn-lt"/>
              </a:rPr>
              <a:t>Select a partner whose skills are different from but compatible with those of the company’s. </a:t>
            </a:r>
          </a:p>
          <a:p>
            <a:pPr marL="914400" lvl="1" indent="-457200" algn="just">
              <a:buFont typeface="Arial" pitchFamily="34" charset="0"/>
              <a:buChar char="•"/>
            </a:pPr>
            <a:r>
              <a:rPr lang="en-US" sz="1800" dirty="0">
                <a:solidFill>
                  <a:srgbClr val="211E1E"/>
                </a:solidFill>
                <a:latin typeface="+mn-lt"/>
              </a:rPr>
              <a:t>Prepare an agreement that spells out what will happen in case of a “business divorce.”</a:t>
            </a:r>
          </a:p>
        </p:txBody>
      </p:sp>
      <p:sp>
        <p:nvSpPr>
          <p:cNvPr id="10" name="Rectangle 9"/>
          <p:cNvSpPr/>
          <p:nvPr/>
        </p:nvSpPr>
        <p:spPr>
          <a:xfrm>
            <a:off x="6878119" y="1567904"/>
            <a:ext cx="5086053" cy="4862870"/>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إن العنصر الأهم في وصفة نجاح المشروع المشترك هو </a:t>
            </a:r>
            <a:r>
              <a:rPr lang="ar-EG" sz="2000" b="1" dirty="0"/>
              <a:t>اختيار الشريك المناسب</a:t>
            </a:r>
            <a:r>
              <a:rPr lang="ar-EG" sz="2000" dirty="0"/>
              <a:t>. إن اتخاذ الخطوات التالية سيساعد في تجنب المشاكل:</a:t>
            </a:r>
          </a:p>
          <a:p>
            <a:pPr marL="342900" indent="-342900" algn="justLow" rtl="1">
              <a:spcBef>
                <a:spcPts val="600"/>
              </a:spcBef>
              <a:buFont typeface="Arial" pitchFamily="34" charset="0"/>
              <a:buChar char="•"/>
            </a:pPr>
            <a:r>
              <a:rPr lang="ar-EG" sz="2000" dirty="0"/>
              <a:t>اختر شريكًا يتشارك مع الشركة قيمها ومعايير سلوكها.</a:t>
            </a:r>
          </a:p>
          <a:p>
            <a:pPr marL="342900" indent="-342900" algn="justLow" rtl="1">
              <a:spcBef>
                <a:spcPts val="600"/>
              </a:spcBef>
              <a:buFont typeface="Arial" pitchFamily="34" charset="0"/>
              <a:buChar char="•"/>
            </a:pPr>
            <a:r>
              <a:rPr lang="ar-EG" sz="2000" dirty="0"/>
              <a:t>حدد في البداية القضايا المهمة مثل مساهمات ومسؤوليات كل طرف، وتوزيع الأرباح، والعمر المتوقع للعلاقة، والظروف التي يمكن للأطراف بموجبها إنهاء العلاقة.</a:t>
            </a:r>
            <a:endParaRPr lang="en-US" sz="2000" dirty="0"/>
          </a:p>
          <a:p>
            <a:pPr marL="342900" indent="-342900" algn="justLow" rtl="1">
              <a:spcBef>
                <a:spcPts val="600"/>
              </a:spcBef>
              <a:buFont typeface="Arial" pitchFamily="34" charset="0"/>
              <a:buChar char="•"/>
            </a:pPr>
            <a:r>
              <a:rPr lang="ar-EG" sz="2000" dirty="0"/>
              <a:t>فهم أسباب وأهداف شريكهم للانضمام إلى المشروع.</a:t>
            </a:r>
            <a:endParaRPr lang="en-US" sz="2000" dirty="0"/>
          </a:p>
          <a:p>
            <a:pPr marL="342900" indent="-342900" algn="justLow" rtl="1">
              <a:spcBef>
                <a:spcPts val="600"/>
              </a:spcBef>
              <a:buFont typeface="Arial" pitchFamily="34" charset="0"/>
              <a:buChar char="•"/>
            </a:pPr>
            <a:r>
              <a:rPr lang="ar-EG" sz="2000" dirty="0"/>
              <a:t>حدد كتابةً بالضبط كيف سيعمل المشروع وأين تقع سلطة اتخاذ القرار.</a:t>
            </a:r>
            <a:endParaRPr lang="en-US" sz="2000" dirty="0"/>
          </a:p>
          <a:p>
            <a:pPr marL="342900" indent="-342900" algn="justLow" rtl="1">
              <a:spcBef>
                <a:spcPts val="600"/>
              </a:spcBef>
              <a:buFont typeface="Arial" pitchFamily="34" charset="0"/>
              <a:buChar char="•"/>
            </a:pPr>
            <a:r>
              <a:rPr lang="ar-EG" sz="2000" dirty="0"/>
              <a:t>اختر شريكًا يتمتع بمهارات مختلفة عن مهارات الشركة ولكنها متوافقة معها.</a:t>
            </a:r>
            <a:endParaRPr lang="en-US" sz="2000" dirty="0"/>
          </a:p>
          <a:p>
            <a:pPr marL="342900" indent="-342900" algn="justLow" rtl="1">
              <a:spcBef>
                <a:spcPts val="600"/>
              </a:spcBef>
              <a:buFont typeface="Arial" pitchFamily="34" charset="0"/>
              <a:buChar char="•"/>
            </a:pPr>
            <a:r>
              <a:rPr lang="ar-EG" sz="2000" dirty="0"/>
              <a:t>قم بإعداد اتفاقية توضح ما سيحدث في حالة "الطلاق التجاري".</a:t>
            </a:r>
            <a:endParaRPr lang="en-US" sz="2000" dirty="0"/>
          </a:p>
        </p:txBody>
      </p:sp>
    </p:spTree>
    <p:extLst>
      <p:ext uri="{BB962C8B-B14F-4D97-AF65-F5344CB8AC3E}">
        <p14:creationId xmlns:p14="http://schemas.microsoft.com/office/powerpoint/2010/main" val="290728209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Foreign Licensing</a:t>
            </a:r>
          </a:p>
          <a:p>
            <a:r>
              <a:rPr lang="ar-EG" sz="2800" b="1" dirty="0">
                <a:solidFill>
                  <a:srgbClr val="00B0F0"/>
                </a:solidFill>
                <a:latin typeface="Alexandria" charset="0"/>
                <a:cs typeface="Alexandria" charset="0"/>
              </a:rPr>
              <a:t>4. الترخيص الأجنبي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1800" b="1" dirty="0">
                <a:solidFill>
                  <a:srgbClr val="211E1E"/>
                </a:solidFill>
                <a:latin typeface="+mn-lt"/>
              </a:rPr>
              <a:t>Licensing</a:t>
            </a:r>
            <a:r>
              <a:rPr lang="en-US" sz="1800" dirty="0">
                <a:solidFill>
                  <a:srgbClr val="211E1E"/>
                </a:solidFill>
                <a:latin typeface="+mn-lt"/>
              </a:rPr>
              <a:t> is entering foreign markets through developing an agreement with a licensee in the foreign market.</a:t>
            </a:r>
          </a:p>
          <a:p>
            <a:pPr marL="285750" indent="-285750" algn="just">
              <a:spcBef>
                <a:spcPts val="1200"/>
              </a:spcBef>
              <a:buFont typeface="Arial" pitchFamily="34" charset="0"/>
              <a:buChar char="•"/>
            </a:pPr>
            <a:r>
              <a:rPr lang="en-US" sz="1800" dirty="0">
                <a:solidFill>
                  <a:srgbClr val="211E1E"/>
                </a:solidFill>
                <a:latin typeface="+mn-lt"/>
              </a:rPr>
              <a:t>For a fee or royalty payments, the licensee buys the right to use the company’s manufacturing process, trademark, patent, trade secret, or other item of value. </a:t>
            </a:r>
          </a:p>
          <a:p>
            <a:pPr marL="285750" indent="-285750" algn="just">
              <a:spcBef>
                <a:spcPts val="1200"/>
              </a:spcBef>
              <a:buFont typeface="Arial" pitchFamily="34" charset="0"/>
              <a:buChar char="•"/>
            </a:pPr>
            <a:r>
              <a:rPr lang="en-US" sz="1800" dirty="0">
                <a:solidFill>
                  <a:srgbClr val="211E1E"/>
                </a:solidFill>
                <a:latin typeface="+mn-lt"/>
              </a:rPr>
              <a:t>The company thus gains entry into a foreign market at little risk; at the same time, the licensee gains production expertise or a well-known product or name without having to start from scratch</a:t>
            </a:r>
          </a:p>
          <a:p>
            <a:pPr marL="285750" indent="-285750" algn="just">
              <a:spcBef>
                <a:spcPts val="1200"/>
              </a:spcBef>
              <a:buFont typeface="Arial" pitchFamily="34" charset="0"/>
              <a:buChar char="•"/>
            </a:pPr>
            <a:r>
              <a:rPr lang="en-US" sz="1800" dirty="0">
                <a:solidFill>
                  <a:srgbClr val="211E1E"/>
                </a:solidFill>
                <a:latin typeface="+mn-lt"/>
              </a:rPr>
              <a:t>Rather than sell their products or services directly to customers overseas, some small companies enter foreign markets by licensing businesses in other nations to use their patents, trademarks, copyrights, technology, processes, or products. </a:t>
            </a:r>
          </a:p>
          <a:p>
            <a:pPr marL="285750" indent="-285750" algn="just">
              <a:spcBef>
                <a:spcPts val="1200"/>
              </a:spcBef>
              <a:buFont typeface="Arial" pitchFamily="34" charset="0"/>
              <a:buChar char="•"/>
            </a:pPr>
            <a:r>
              <a:rPr lang="en-US" sz="1800" dirty="0">
                <a:solidFill>
                  <a:srgbClr val="211E1E"/>
                </a:solidFill>
                <a:latin typeface="+mn-lt"/>
              </a:rPr>
              <a:t>In return for licensing these assets, a small company collects royalties from the sales of its foreign licenses</a:t>
            </a:r>
          </a:p>
        </p:txBody>
      </p:sp>
      <p:sp>
        <p:nvSpPr>
          <p:cNvPr id="10" name="Rectangle 9"/>
          <p:cNvSpPr/>
          <p:nvPr/>
        </p:nvSpPr>
        <p:spPr>
          <a:xfrm>
            <a:off x="6878119" y="1540608"/>
            <a:ext cx="5086053" cy="5078313"/>
          </a:xfrm>
          <a:prstGeom prst="rect">
            <a:avLst/>
          </a:prstGeom>
        </p:spPr>
        <p:txBody>
          <a:bodyPr wrap="square">
            <a:spAutoFit/>
          </a:bodyPr>
          <a:lstStyle/>
          <a:p>
            <a:pPr marL="342900" indent="-342900" algn="justLow" rtl="1">
              <a:spcBef>
                <a:spcPts val="600"/>
              </a:spcBef>
              <a:buFont typeface="Arial" pitchFamily="34" charset="0"/>
              <a:buChar char="•"/>
            </a:pPr>
            <a:r>
              <a:rPr lang="ar-EG" sz="1900" b="1" dirty="0"/>
              <a:t>الترخيص</a:t>
            </a:r>
            <a:r>
              <a:rPr lang="ar-EG" sz="1900" dirty="0"/>
              <a:t> هو دخول الأسواق الأجنبية من خلال تطوير اتفاقية مع المرخص له في السوق الأجنبية.</a:t>
            </a:r>
          </a:p>
          <a:p>
            <a:pPr marL="342900" indent="-342900" algn="justLow" rtl="1">
              <a:spcBef>
                <a:spcPts val="600"/>
              </a:spcBef>
              <a:buFont typeface="Arial" pitchFamily="34" charset="0"/>
              <a:buChar char="•"/>
            </a:pPr>
            <a:r>
              <a:rPr lang="ar-EG" sz="1900" dirty="0"/>
              <a:t>في مقابل رسوم أو مدفوعات ملكية، يشتري المرخص له الحق في استخدام عملية التصنيع الخاصة بالشركة، أو العلامة التجارية، أو براءة الاختراع، أو السر التجاري، أو أي عنصر آخر ذي قيمة.</a:t>
            </a:r>
            <a:endParaRPr lang="en-US" sz="1900" dirty="0"/>
          </a:p>
          <a:p>
            <a:pPr marL="342900" indent="-342900" algn="justLow" rtl="1">
              <a:spcBef>
                <a:spcPts val="600"/>
              </a:spcBef>
              <a:buFont typeface="Arial" pitchFamily="34" charset="0"/>
              <a:buChar char="•"/>
            </a:pPr>
            <a:r>
              <a:rPr lang="ar-EG" sz="1900" dirty="0"/>
              <a:t>وبالتالي، تتمكن الشركة من الدخول إلى سوق أجنبية بمخاطر قليلة؛ وفي الوقت نفسه، يكتسب المرخص له خبرة إنتاجية أو منتجًا أو اسمًا معروفًا دون الحاجة إلى البدء من الصفر.</a:t>
            </a:r>
            <a:endParaRPr lang="en-US" sz="1900" dirty="0"/>
          </a:p>
          <a:p>
            <a:pPr marL="342900" indent="-342900" algn="justLow" rtl="1">
              <a:spcBef>
                <a:spcPts val="600"/>
              </a:spcBef>
              <a:buFont typeface="Arial" pitchFamily="34" charset="0"/>
              <a:buChar char="•"/>
            </a:pPr>
            <a:r>
              <a:rPr lang="ar-EG" sz="1900" dirty="0"/>
              <a:t>بدلاً من بيع منتجاتها أو خدماتها مباشرة للعملاء في الخارج، تدخل بعض الشركات الصغيرة الأسواق الأجنبية من خلال ترخيص الشركات في دول أخرى لاستخدام براءات الاختراع أو العلامات التجارية أو حقوق النشر أو التكنولوجيا أو العمليات أو المنتجات.</a:t>
            </a:r>
          </a:p>
          <a:p>
            <a:pPr marL="342900" indent="-342900" algn="justLow" rtl="1">
              <a:spcBef>
                <a:spcPts val="600"/>
              </a:spcBef>
              <a:buFont typeface="Arial" pitchFamily="34" charset="0"/>
              <a:buChar char="•"/>
            </a:pPr>
            <a:r>
              <a:rPr lang="ar-EG" sz="1900" dirty="0"/>
              <a:t>في مقابل ترخيص هذه الأصول، تحصل الشركة الصغيرة على إتاوات من مبيعات تراخيصها الأجنبية.</a:t>
            </a:r>
            <a:endParaRPr lang="en-US" sz="1900" dirty="0"/>
          </a:p>
        </p:txBody>
      </p:sp>
      <p:pic>
        <p:nvPicPr>
          <p:cNvPr id="11" name="Picture 2" descr="International Licensing - College Hive">
            <a:extLst>
              <a:ext uri="{FF2B5EF4-FFF2-40B4-BE49-F238E27FC236}">
                <a16:creationId xmlns:a16="http://schemas.microsoft.com/office/drawing/2014/main" id="{6C5B50A1-F67E-D1C2-BF8A-0B5735BBCB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046" r="15955" b="2"/>
          <a:stretch/>
        </p:blipFill>
        <p:spPr bwMode="auto">
          <a:xfrm>
            <a:off x="6768935" y="86498"/>
            <a:ext cx="1267826" cy="1267826"/>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44108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Foreign Licensing</a:t>
            </a:r>
          </a:p>
          <a:p>
            <a:r>
              <a:rPr lang="ar-EG" sz="2800" b="1" dirty="0">
                <a:solidFill>
                  <a:srgbClr val="00B0F0"/>
                </a:solidFill>
                <a:latin typeface="Alexandria" charset="0"/>
                <a:cs typeface="Alexandria" charset="0"/>
              </a:rPr>
              <a:t>4. الترخيص الأجنبي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800" dirty="0">
                <a:solidFill>
                  <a:srgbClr val="211E1E"/>
                </a:solidFill>
                <a:latin typeface="+mn-lt"/>
              </a:rPr>
              <a:t>Licensing is a relatively simple way for even the most inexperienced business owner to extend his or her reach into global markets. </a:t>
            </a:r>
          </a:p>
          <a:p>
            <a:pPr marL="285750" indent="-285750" algn="just">
              <a:buFont typeface="Arial" pitchFamily="34" charset="0"/>
              <a:buChar char="•"/>
            </a:pPr>
            <a:r>
              <a:rPr lang="en-US" sz="1800" dirty="0">
                <a:solidFill>
                  <a:srgbClr val="211E1E"/>
                </a:solidFill>
                <a:latin typeface="+mn-lt"/>
              </a:rPr>
              <a:t>Licensing is ideal for companies whose value lies in its intellectual property, unique products or services, recognized name, or proprietary technology. </a:t>
            </a:r>
          </a:p>
          <a:p>
            <a:pPr marL="285750" indent="-285750" algn="just">
              <a:buFont typeface="Arial" pitchFamily="34" charset="0"/>
              <a:buChar char="•"/>
            </a:pPr>
            <a:r>
              <a:rPr lang="en-US" sz="1800" dirty="0">
                <a:solidFill>
                  <a:srgbClr val="211E1E"/>
                </a:solidFill>
                <a:latin typeface="+mn-lt"/>
              </a:rPr>
              <a:t>Some examples of things that may be licensed include songs, sports team logos, intellectual property, software, and technology.</a:t>
            </a:r>
          </a:p>
          <a:p>
            <a:pPr marL="285750" indent="-285750" algn="just">
              <a:buFont typeface="Arial" pitchFamily="34" charset="0"/>
              <a:buChar char="•"/>
            </a:pPr>
            <a:r>
              <a:rPr lang="en-US" sz="1800" dirty="0">
                <a:solidFill>
                  <a:srgbClr val="211E1E"/>
                </a:solidFill>
                <a:latin typeface="+mn-lt"/>
              </a:rPr>
              <a:t>Foreign licensing enables a small business to enter foreign markets quickly and easily and with virtually no capital investment. </a:t>
            </a:r>
          </a:p>
          <a:p>
            <a:pPr marL="285750" indent="-285750" algn="just">
              <a:buFont typeface="Arial" pitchFamily="34" charset="0"/>
              <a:buChar char="•"/>
            </a:pPr>
            <a:r>
              <a:rPr lang="en-US" sz="1800" b="1" dirty="0">
                <a:solidFill>
                  <a:srgbClr val="211E1E"/>
                </a:solidFill>
                <a:latin typeface="+mn-lt"/>
              </a:rPr>
              <a:t>Risks to the company </a:t>
            </a:r>
            <a:r>
              <a:rPr lang="en-US" sz="1800" dirty="0">
                <a:solidFill>
                  <a:srgbClr val="211E1E"/>
                </a:solidFill>
                <a:latin typeface="+mn-lt"/>
              </a:rPr>
              <a:t>include the potential loss of control over its manufacturing and marketing processes and creating a competitor if the licensee gains too much knowledge and control. </a:t>
            </a:r>
          </a:p>
          <a:p>
            <a:pPr marL="285750" indent="-285750" algn="just">
              <a:buFont typeface="Arial" pitchFamily="34" charset="0"/>
              <a:buChar char="•"/>
            </a:pPr>
            <a:r>
              <a:rPr lang="en-US" sz="1800" dirty="0">
                <a:solidFill>
                  <a:srgbClr val="211E1E"/>
                </a:solidFill>
                <a:latin typeface="+mn-lt"/>
              </a:rPr>
              <a:t>Securing proper patent, trademark, and copyright protection beforehand can minimize those risks</a:t>
            </a:r>
          </a:p>
        </p:txBody>
      </p:sp>
      <p:sp>
        <p:nvSpPr>
          <p:cNvPr id="10" name="Rectangle 9"/>
          <p:cNvSpPr/>
          <p:nvPr/>
        </p:nvSpPr>
        <p:spPr>
          <a:xfrm>
            <a:off x="6850823" y="1526960"/>
            <a:ext cx="5086053" cy="5186035"/>
          </a:xfrm>
          <a:prstGeom prst="rect">
            <a:avLst/>
          </a:prstGeom>
        </p:spPr>
        <p:txBody>
          <a:bodyPr wrap="square">
            <a:spAutoFit/>
          </a:bodyPr>
          <a:lstStyle/>
          <a:p>
            <a:pPr marL="342900" indent="-342900" algn="justLow" rtl="1">
              <a:spcBef>
                <a:spcPts val="600"/>
              </a:spcBef>
              <a:buFont typeface="Arial" pitchFamily="34" charset="0"/>
              <a:buChar char="•"/>
            </a:pPr>
            <a:r>
              <a:rPr lang="ar-EG" dirty="0"/>
              <a:t>يعد الترخيص طريقة بسيطة نسبيًا حتى بالنسبة لأصحاب الأعمال الأقل خبرة لتوسيع نطاق وصولهم إلى الأسواق العالمية.</a:t>
            </a:r>
          </a:p>
          <a:p>
            <a:pPr marL="342900" indent="-342900" algn="justLow" rtl="1">
              <a:spcBef>
                <a:spcPts val="600"/>
              </a:spcBef>
              <a:buFont typeface="Arial" pitchFamily="34" charset="0"/>
              <a:buChar char="•"/>
            </a:pPr>
            <a:r>
              <a:rPr lang="ar-EG" dirty="0"/>
              <a:t>يعد الترخيص مثاليًا للشركات التي تكمن قيمتها في ملكيتها الفكرية، أو منتجاتها أو خدماتها الفريدة، أو اسمها المعترف به، أو التكنولوجيا الخاصة بها.</a:t>
            </a:r>
            <a:endParaRPr lang="en-US" dirty="0"/>
          </a:p>
          <a:p>
            <a:pPr marL="342900" indent="-342900" algn="justLow" rtl="1">
              <a:spcBef>
                <a:spcPts val="600"/>
              </a:spcBef>
              <a:buFont typeface="Arial" pitchFamily="34" charset="0"/>
              <a:buChar char="•"/>
            </a:pPr>
            <a:r>
              <a:rPr lang="ar-EG" dirty="0"/>
              <a:t>تتضمن بعض الأمثلة للأشياء التي يمكن ترخيصها الأغاني وشعارات الفرق الرياضية والملكية الفكرية والبرامج والتكنولوجيا.</a:t>
            </a:r>
            <a:endParaRPr lang="en-US" dirty="0"/>
          </a:p>
          <a:p>
            <a:pPr marL="342900" indent="-342900" algn="justLow" rtl="1">
              <a:spcBef>
                <a:spcPts val="600"/>
              </a:spcBef>
              <a:buFont typeface="Arial" pitchFamily="34" charset="0"/>
              <a:buChar char="•"/>
            </a:pPr>
            <a:r>
              <a:rPr lang="ar-EG" dirty="0"/>
              <a:t>يتيح الترخيص الأجنبي للشركات الصغيرة دخول الأسواق الأجنبية بسرعة وسهولة وبأقل قدر من رأس المال الاستثماري تقريبًا.</a:t>
            </a:r>
          </a:p>
          <a:p>
            <a:pPr marL="342900" indent="-342900" algn="justLow" rtl="1">
              <a:spcBef>
                <a:spcPts val="600"/>
              </a:spcBef>
              <a:buFont typeface="Arial" pitchFamily="34" charset="0"/>
              <a:buChar char="•"/>
            </a:pPr>
            <a:r>
              <a:rPr lang="ar-EG" dirty="0"/>
              <a:t>تتضمن المخاطر التي تتعرض لها الشركة احتمال فقدان السيطرة على عمليات التصنيع والتسويق وإنشاء منافس إذا اكتسب المرخص له قدرًا كبيرًا جدًا من المعرفة والسيطرة.</a:t>
            </a:r>
          </a:p>
          <a:p>
            <a:pPr marL="342900" indent="-342900" algn="justLow" rtl="1">
              <a:spcBef>
                <a:spcPts val="600"/>
              </a:spcBef>
              <a:buFont typeface="Arial" pitchFamily="34" charset="0"/>
              <a:buChar char="•"/>
            </a:pPr>
            <a:r>
              <a:rPr lang="ar-EG" dirty="0"/>
              <a:t>إن تأمين الحماية المناسبة لبراءات الاختراع والعلامات التجارية وحقوق النشر مسبقًا يمكن أن يقلل من هذه المخاطر.</a:t>
            </a:r>
            <a:endParaRPr lang="en-US" dirty="0"/>
          </a:p>
        </p:txBody>
      </p:sp>
      <p:pic>
        <p:nvPicPr>
          <p:cNvPr id="12" name="Picture 2" descr="Software Licensing: A legal instrument ▻ Layots Technologies">
            <a:extLst>
              <a:ext uri="{FF2B5EF4-FFF2-40B4-BE49-F238E27FC236}">
                <a16:creationId xmlns:a16="http://schemas.microsoft.com/office/drawing/2014/main" id="{0D05EFD3-C819-F747-F244-222533206F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38017" y="228907"/>
            <a:ext cx="1334443" cy="1025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37572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Licensing Example</a:t>
            </a:r>
          </a:p>
          <a:p>
            <a:r>
              <a:rPr lang="ar-EG" sz="2800" b="1" dirty="0">
                <a:solidFill>
                  <a:srgbClr val="00B0F0"/>
                </a:solidFill>
                <a:latin typeface="Alexandria" charset="0"/>
                <a:cs typeface="Alexandria" charset="0"/>
              </a:rPr>
              <a:t>مثال على الترخيص</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ALFAGR\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814" y="1659436"/>
            <a:ext cx="10773191" cy="485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10382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 &amp; Disadvantage of licensing</a:t>
            </a:r>
          </a:p>
          <a:p>
            <a:r>
              <a:rPr lang="ar-EG" sz="2800" b="1" dirty="0">
                <a:solidFill>
                  <a:srgbClr val="00B0F0"/>
                </a:solidFill>
                <a:latin typeface="Alexandria" charset="0"/>
                <a:cs typeface="Alexandria" charset="0"/>
              </a:rPr>
              <a:t>مزايا وعيوب الترخيص</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able 5">
            <a:extLst>
              <a:ext uri="{FF2B5EF4-FFF2-40B4-BE49-F238E27FC236}">
                <a16:creationId xmlns:a16="http://schemas.microsoft.com/office/drawing/2014/main" id="{818FC484-F387-1A6B-1DAE-4D97933B1CD8}"/>
              </a:ext>
            </a:extLst>
          </p:cNvPr>
          <p:cNvGraphicFramePr>
            <a:graphicFrameLocks noGrp="1"/>
          </p:cNvGraphicFramePr>
          <p:nvPr>
            <p:extLst>
              <p:ext uri="{D42A27DB-BD31-4B8C-83A1-F6EECF244321}">
                <p14:modId xmlns:p14="http://schemas.microsoft.com/office/powerpoint/2010/main" val="171030841"/>
              </p:ext>
            </p:extLst>
          </p:nvPr>
        </p:nvGraphicFramePr>
        <p:xfrm>
          <a:off x="477672" y="1595160"/>
          <a:ext cx="11327640" cy="4957046"/>
        </p:xfrm>
        <a:graphic>
          <a:graphicData uri="http://schemas.openxmlformats.org/drawingml/2006/table">
            <a:tbl>
              <a:tblPr firstRow="1" bandRow="1">
                <a:tableStyleId>{5C22544A-7EE6-4342-B048-85BDC9FD1C3A}</a:tableStyleId>
              </a:tblPr>
              <a:tblGrid>
                <a:gridCol w="6796585">
                  <a:extLst>
                    <a:ext uri="{9D8B030D-6E8A-4147-A177-3AD203B41FA5}">
                      <a16:colId xmlns:a16="http://schemas.microsoft.com/office/drawing/2014/main" val="3630475222"/>
                    </a:ext>
                  </a:extLst>
                </a:gridCol>
                <a:gridCol w="4531055">
                  <a:extLst>
                    <a:ext uri="{9D8B030D-6E8A-4147-A177-3AD203B41FA5}">
                      <a16:colId xmlns:a16="http://schemas.microsoft.com/office/drawing/2014/main" val="498849009"/>
                    </a:ext>
                  </a:extLst>
                </a:gridCol>
              </a:tblGrid>
              <a:tr h="714674">
                <a:tc>
                  <a:txBody>
                    <a:bodyPr/>
                    <a:lstStyle/>
                    <a:p>
                      <a:pPr algn="ctr">
                        <a:lnSpc>
                          <a:spcPct val="100000"/>
                        </a:lnSpc>
                      </a:pPr>
                      <a:r>
                        <a:rPr lang="en-US" sz="1800" b="1" dirty="0">
                          <a:solidFill>
                            <a:schemeClr val="bg1"/>
                          </a:solidFill>
                          <a:latin typeface="+mn-lt"/>
                        </a:rPr>
                        <a:t>Advantage of licensing</a:t>
                      </a:r>
                    </a:p>
                    <a:p>
                      <a:pPr algn="ctr">
                        <a:lnSpc>
                          <a:spcPct val="100000"/>
                        </a:lnSpc>
                      </a:pPr>
                      <a:r>
                        <a:rPr lang="ar-EG" dirty="0">
                          <a:latin typeface="+mn-lt"/>
                        </a:rPr>
                        <a:t>مزايا الترخيص</a:t>
                      </a:r>
                      <a:endParaRPr lang="x-none" dirty="0">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latin typeface="+mn-lt"/>
                        </a:rPr>
                        <a:t>Disadvantage of licensing</a:t>
                      </a:r>
                      <a:endParaRPr lang="x-none" dirty="0">
                        <a:latin typeface="+mn-lt"/>
                      </a:endParaRPr>
                    </a:p>
                    <a:p>
                      <a:pPr algn="ctr">
                        <a:lnSpc>
                          <a:spcPct val="100000"/>
                        </a:lnSpc>
                      </a:pPr>
                      <a:r>
                        <a:rPr lang="ar-EG" dirty="0">
                          <a:latin typeface="+mn-lt"/>
                        </a:rPr>
                        <a:t>عيوب الترخيص</a:t>
                      </a:r>
                      <a:endParaRPr lang="x-none" dirty="0">
                        <a:latin typeface="+mn-lt"/>
                      </a:endParaRPr>
                    </a:p>
                  </a:txBody>
                  <a:tcPr/>
                </a:tc>
                <a:extLst>
                  <a:ext uri="{0D108BD9-81ED-4DB2-BD59-A6C34878D82A}">
                    <a16:rowId xmlns:a16="http://schemas.microsoft.com/office/drawing/2014/main" val="1587762840"/>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Obtain extra income for technical know-how and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الحصول على دخل إضافي مقابل المعرفة والخدمات التقنية.</a:t>
                      </a:r>
                      <a:endParaRPr lang="x-none" sz="1600" kern="1200" dirty="0">
                        <a:solidFill>
                          <a:srgbClr val="211E1E"/>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Lower income than in other entry modes</a:t>
                      </a:r>
                    </a:p>
                    <a:p>
                      <a:pPr>
                        <a:lnSpc>
                          <a:spcPct val="100000"/>
                        </a:lnSpc>
                      </a:pPr>
                      <a:r>
                        <a:rPr lang="ar-EG" sz="1600" kern="1200" dirty="0">
                          <a:solidFill>
                            <a:srgbClr val="211E1E"/>
                          </a:solidFill>
                          <a:effectLst/>
                          <a:latin typeface="+mn-lt"/>
                          <a:ea typeface="+mn-ea"/>
                          <a:cs typeface="+mn-cs"/>
                        </a:rPr>
                        <a:t>دخل أقل من الدخل في أوضاع الدخول الأخرى</a:t>
                      </a:r>
                      <a:endParaRPr lang="x-none" sz="1600" kern="1200" dirty="0">
                        <a:solidFill>
                          <a:srgbClr val="211E1E"/>
                        </a:solidFill>
                        <a:effectLst/>
                        <a:latin typeface="+mn-lt"/>
                        <a:ea typeface="+mn-ea"/>
                        <a:cs typeface="+mn-cs"/>
                      </a:endParaRPr>
                    </a:p>
                  </a:txBody>
                  <a:tcPr/>
                </a:tc>
                <a:extLst>
                  <a:ext uri="{0D108BD9-81ED-4DB2-BD59-A6C34878D82A}">
                    <a16:rowId xmlns:a16="http://schemas.microsoft.com/office/drawing/2014/main" val="2189788519"/>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Reach new markets not accessible by export from existing facilities.</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الوصول إلى أسواق جديدة لا يمكن الوصول إليها عن طريق التصدير من المرافق الموجودة.</a:t>
                      </a:r>
                      <a:endParaRPr lang="x-none" sz="1600" kern="1200" dirty="0">
                        <a:solidFill>
                          <a:srgbClr val="211E1E"/>
                        </a:solidFill>
                        <a:effectLst/>
                        <a:latin typeface="+mn-lt"/>
                        <a:ea typeface="+mn-ea"/>
                        <a:cs typeface="+mn-cs"/>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Loss of control of the licensee manufacture and marketing operations and practices leading to loss of quality</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فقدان السيطرة على عمليات وممارسات التصنيع والتسويق لدى المرخص له مما يؤدي إلى فقدان الجودة.</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1975577602"/>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Quickly expand without much risk and large capital investment.</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التوسع بسرعة دون مخاطرة كبيرة أو استثمار رأسمالي كبير.</a:t>
                      </a:r>
                      <a:endParaRPr lang="en-US" sz="1600" kern="1200" dirty="0">
                        <a:solidFill>
                          <a:srgbClr val="211E1E"/>
                        </a:solidFill>
                        <a:effectLst/>
                        <a:latin typeface="+mn-lt"/>
                        <a:ea typeface="+mn-ea"/>
                        <a:cs typeface="+mn-cs"/>
                      </a:endParaRP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3306113086"/>
                  </a:ext>
                </a:extLst>
              </a:tr>
              <a:tr h="6838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Pave the way for future investments in the market.</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تمهيد الطريق للاستثمارات المستقبلية في السوق.</a:t>
                      </a:r>
                      <a:endParaRPr lang="en-US" sz="1600" kern="1200" dirty="0">
                        <a:solidFill>
                          <a:srgbClr val="211E1E"/>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Risk of having the trademark and reputation ruined by an incompetent partner</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خطر تدمير العلامة التجارية والسمعة بسبب شريك غير كفء.</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2002640488"/>
                  </a:ext>
                </a:extLst>
              </a:tr>
              <a:tr h="665246">
                <a:tc>
                  <a:txBody>
                    <a:bodyPr/>
                    <a:lstStyle/>
                    <a:p>
                      <a:pPr>
                        <a:lnSpc>
                          <a:spcPct val="100000"/>
                        </a:lnSpc>
                      </a:pPr>
                      <a:r>
                        <a:rPr lang="en-US" sz="1600" kern="1200" dirty="0">
                          <a:solidFill>
                            <a:srgbClr val="211E1E"/>
                          </a:solidFill>
                          <a:effectLst/>
                          <a:latin typeface="+mn-lt"/>
                          <a:ea typeface="+mn-ea"/>
                          <a:cs typeface="+mn-cs"/>
                        </a:rPr>
                        <a:t>Retain established markets closed by trade restrictions.</a:t>
                      </a:r>
                    </a:p>
                    <a:p>
                      <a:pPr>
                        <a:lnSpc>
                          <a:spcPct val="100000"/>
                        </a:lnSpc>
                      </a:pPr>
                      <a:r>
                        <a:rPr lang="ar-EG" sz="1600" kern="1200" dirty="0">
                          <a:solidFill>
                            <a:srgbClr val="211E1E"/>
                          </a:solidFill>
                          <a:effectLst/>
                          <a:latin typeface="+mn-lt"/>
                          <a:ea typeface="+mn-ea"/>
                          <a:cs typeface="+mn-cs"/>
                        </a:rPr>
                        <a:t>إبقاء الأسواق القائمة مغلقة بسبب القيود التجارية.</a:t>
                      </a:r>
                      <a:endParaRPr lang="x-none" sz="1600" kern="1200" dirty="0">
                        <a:solidFill>
                          <a:srgbClr val="211E1E"/>
                        </a:solidFill>
                        <a:effectLst/>
                        <a:latin typeface="+mn-lt"/>
                        <a:ea typeface="+mn-ea"/>
                        <a:cs typeface="+mn-cs"/>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The foreign partner also can become a competitor by selling its products in places where the parental company has a presence</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يمكن للشريك الأجنبي أيضًا أن يصبح منافسًا من خلال بيع منتجاته في الأماكن التي تتواجد فيها الشركة الأم.</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897090752"/>
                  </a:ext>
                </a:extLst>
              </a:tr>
              <a:tr h="646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Political risk is minimized as the licensee is usually 100% locally owned.</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يتم تقليل المخاطر السياسية إلى أدنى حد حيث أن المرخص له يكون مملوكًا محليًا بنسبة 100٪.</a:t>
                      </a:r>
                      <a:endParaRPr lang="en-US" sz="1600" kern="1200" dirty="0">
                        <a:solidFill>
                          <a:srgbClr val="211E1E"/>
                        </a:solidFill>
                        <a:effectLst/>
                        <a:latin typeface="+mn-lt"/>
                        <a:ea typeface="+mn-ea"/>
                        <a:cs typeface="+mn-cs"/>
                      </a:endParaRP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215905443"/>
                  </a:ext>
                </a:extLst>
              </a:tr>
            </a:tbl>
          </a:graphicData>
        </a:graphic>
      </p:graphicFrame>
    </p:spTree>
    <p:extLst>
      <p:ext uri="{BB962C8B-B14F-4D97-AF65-F5344CB8AC3E}">
        <p14:creationId xmlns:p14="http://schemas.microsoft.com/office/powerpoint/2010/main" val="266682311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solidFill>
                  <a:srgbClr val="7030A0"/>
                </a:solidFill>
                <a:latin typeface="+mn-lt"/>
              </a:rPr>
              <a:t>Franchising</a:t>
            </a:r>
            <a:r>
              <a:rPr lang="en-US" sz="2000" dirty="0">
                <a:solidFill>
                  <a:srgbClr val="211E1E"/>
                </a:solidFill>
                <a:latin typeface="+mn-lt"/>
              </a:rPr>
              <a:t> is a system of distribution in which semi-independent business owners (franchisees) pay fees and royalties to a parent company (franchisor) in return for the right to become identified with its trademark, to sell its products or services, and often to use its business format and system.</a:t>
            </a:r>
          </a:p>
          <a:p>
            <a:pPr algn="just"/>
            <a:endParaRPr lang="en-US" sz="1800" dirty="0">
              <a:solidFill>
                <a:srgbClr val="211E1E"/>
              </a:solidFill>
              <a:latin typeface="+mn-lt"/>
            </a:endParaRPr>
          </a:p>
          <a:p>
            <a:pPr marL="342900" indent="-342900" algn="just">
              <a:buFont typeface="Arial" pitchFamily="34" charset="0"/>
              <a:buChar char="•"/>
            </a:pPr>
            <a:r>
              <a:rPr lang="en-US" sz="2000" dirty="0">
                <a:solidFill>
                  <a:srgbClr val="211E1E"/>
                </a:solidFill>
                <a:latin typeface="+mn-lt"/>
              </a:rPr>
              <a:t>To be successful in global markets, a franchisor should have the following characteristics: </a:t>
            </a:r>
          </a:p>
          <a:p>
            <a:pPr marL="800100" lvl="1" indent="-342900" algn="just">
              <a:buFont typeface="Arial" pitchFamily="34" charset="0"/>
              <a:buChar char="•"/>
            </a:pPr>
            <a:r>
              <a:rPr lang="en-US" sz="2000" dirty="0">
                <a:solidFill>
                  <a:srgbClr val="002060"/>
                </a:solidFill>
                <a:latin typeface="+mn-lt"/>
              </a:rPr>
              <a:t>Sufficient managerial and financial resources to devote to globalization </a:t>
            </a:r>
          </a:p>
          <a:p>
            <a:pPr marL="800100" lvl="1" indent="-342900" algn="just">
              <a:buFont typeface="Arial" pitchFamily="34" charset="0"/>
              <a:buChar char="•"/>
            </a:pPr>
            <a:r>
              <a:rPr lang="en-US" sz="2000" dirty="0">
                <a:solidFill>
                  <a:srgbClr val="002060"/>
                </a:solidFill>
                <a:latin typeface="+mn-lt"/>
              </a:rPr>
              <a:t>A solid track record of success in the local country.</a:t>
            </a:r>
          </a:p>
          <a:p>
            <a:pPr marL="800100" lvl="1" indent="-342900" algn="just">
              <a:buFont typeface="Arial" pitchFamily="34" charset="0"/>
              <a:buChar char="•"/>
            </a:pPr>
            <a:r>
              <a:rPr lang="en-US" sz="2000" dirty="0">
                <a:solidFill>
                  <a:srgbClr val="002060"/>
                </a:solidFill>
                <a:latin typeface="+mn-lt"/>
              </a:rPr>
              <a:t>Adequate trademark protection for the franchise’s brand </a:t>
            </a:r>
          </a:p>
          <a:p>
            <a:pPr marL="800100" lvl="1" indent="-342900" algn="just">
              <a:buFont typeface="Arial" pitchFamily="34" charset="0"/>
              <a:buChar char="•"/>
            </a:pPr>
            <a:r>
              <a:rPr lang="en-US" sz="2000" dirty="0">
                <a:solidFill>
                  <a:srgbClr val="002060"/>
                </a:solidFill>
                <a:latin typeface="+mn-lt"/>
              </a:rPr>
              <a:t>Time-tested training, support, and reporting procedures that help franchisees succeed.</a:t>
            </a:r>
          </a:p>
        </p:txBody>
      </p:sp>
      <p:sp>
        <p:nvSpPr>
          <p:cNvPr id="10" name="Rectangle 9"/>
          <p:cNvSpPr/>
          <p:nvPr/>
        </p:nvSpPr>
        <p:spPr>
          <a:xfrm>
            <a:off x="6823527" y="1554256"/>
            <a:ext cx="5086053" cy="5170646"/>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الامتياز</a:t>
            </a:r>
            <a:r>
              <a:rPr lang="ar-EG" sz="2000" dirty="0"/>
              <a:t> هو نظام توزيع يدفع فيه أصحاب الأعمال شبه المستقلين (ممنوح الامتياز) رسومًا وعائدات إلى الشركة الأم (مانح الامتياز) مقابل الحق في التعرف على علامتها التجارية، وبيع منتجاتها أو خدماتها، وغالبًا استخدام تنسيق ونظام أعمالها.</a:t>
            </a:r>
          </a:p>
          <a:p>
            <a:pPr marL="342900" indent="-342900" algn="justLow" rtl="1">
              <a:spcBef>
                <a:spcPts val="1200"/>
              </a:spcBef>
              <a:buFont typeface="Arial" pitchFamily="34" charset="0"/>
              <a:buChar char="•"/>
            </a:pPr>
            <a:r>
              <a:rPr lang="ar-EG" sz="2000" dirty="0"/>
              <a:t>لكي ينجح مانح الامتياز في الأسواق العالمية، يجب أن يتمتع بالخصائص التالية:</a:t>
            </a:r>
            <a:endParaRPr lang="en-US" sz="2000" dirty="0"/>
          </a:p>
          <a:p>
            <a:pPr marL="800100" lvl="1" indent="-342900" algn="justLow" rtl="1">
              <a:spcBef>
                <a:spcPts val="1200"/>
              </a:spcBef>
              <a:buFont typeface="Arial" pitchFamily="34" charset="0"/>
              <a:buChar char="•"/>
            </a:pPr>
            <a:r>
              <a:rPr lang="ar-EG" sz="2000" dirty="0">
                <a:solidFill>
                  <a:srgbClr val="002060"/>
                </a:solidFill>
              </a:rPr>
              <a:t>الموارد الإدارية والمالية الكافية لتخصيصها للعولمة</a:t>
            </a:r>
          </a:p>
          <a:p>
            <a:pPr marL="800100" lvl="1" indent="-342900" algn="justLow" rtl="1">
              <a:spcBef>
                <a:spcPts val="1200"/>
              </a:spcBef>
              <a:buFont typeface="Arial" pitchFamily="34" charset="0"/>
              <a:buChar char="•"/>
            </a:pPr>
            <a:r>
              <a:rPr lang="ar-EG" sz="2000" dirty="0">
                <a:solidFill>
                  <a:srgbClr val="002060"/>
                </a:solidFill>
              </a:rPr>
              <a:t>سجل حافل بالنجاحات على المستوى المحلي.</a:t>
            </a:r>
          </a:p>
          <a:p>
            <a:pPr marL="800100" lvl="1" indent="-342900" algn="justLow" rtl="1">
              <a:spcBef>
                <a:spcPts val="1200"/>
              </a:spcBef>
              <a:buFont typeface="Arial" pitchFamily="34" charset="0"/>
              <a:buChar char="•"/>
            </a:pPr>
            <a:r>
              <a:rPr lang="ar-EG" sz="2000" dirty="0">
                <a:solidFill>
                  <a:srgbClr val="002060"/>
                </a:solidFill>
              </a:rPr>
              <a:t>حماية العلامة التجارية المناسبة للعلامة التجارية للامتياز.</a:t>
            </a:r>
          </a:p>
          <a:p>
            <a:pPr marL="800100" lvl="1" indent="-342900" algn="justLow" rtl="1">
              <a:spcBef>
                <a:spcPts val="1200"/>
              </a:spcBef>
              <a:buFont typeface="Arial" pitchFamily="34" charset="0"/>
              <a:buChar char="•"/>
            </a:pPr>
            <a:r>
              <a:rPr lang="ar-EG" sz="2000" dirty="0">
                <a:solidFill>
                  <a:srgbClr val="002060"/>
                </a:solidFill>
              </a:rPr>
              <a:t>إجراءات التدريب والدعم وإعداد التقارير التي تم اختبارها بمرور الوقت والتي تساعد ممنوحي الامتياز على النجاح.</a:t>
            </a:r>
            <a:endParaRPr lang="en-US" sz="2000" dirty="0">
              <a:solidFill>
                <a:srgbClr val="002060"/>
              </a:solidFill>
            </a:endParaRPr>
          </a:p>
        </p:txBody>
      </p:sp>
    </p:spTree>
    <p:extLst>
      <p:ext uri="{BB962C8B-B14F-4D97-AF65-F5344CB8AC3E}">
        <p14:creationId xmlns:p14="http://schemas.microsoft.com/office/powerpoint/2010/main" val="99504400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Franchising Relationship</a:t>
            </a:r>
          </a:p>
          <a:p>
            <a:r>
              <a:rPr lang="ar-EG" sz="2800" b="1" dirty="0">
                <a:solidFill>
                  <a:srgbClr val="00B0F0"/>
                </a:solidFill>
                <a:latin typeface="Alexandria" charset="0"/>
                <a:cs typeface="Alexandria" charset="0"/>
              </a:rPr>
              <a:t>علاقة 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7" name="Picture 3" descr="C:\Users\ALFAGR\Desktop\1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98" y="1489562"/>
            <a:ext cx="10601325" cy="5203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83352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750" dirty="0">
                <a:solidFill>
                  <a:schemeClr val="tx1"/>
                </a:solidFill>
                <a:latin typeface="+mn-lt"/>
              </a:rPr>
              <a:t>Franchisors that decide to expand internationally should take these steps: </a:t>
            </a:r>
          </a:p>
          <a:p>
            <a:pPr marL="457200" indent="-457200" algn="just">
              <a:buFont typeface="+mj-lt"/>
              <a:buAutoNum type="arabicPeriod"/>
            </a:pPr>
            <a:r>
              <a:rPr lang="en-US" sz="1750" b="1" dirty="0">
                <a:solidFill>
                  <a:srgbClr val="00B0F0"/>
                </a:solidFill>
                <a:latin typeface="+mn-lt"/>
              </a:rPr>
              <a:t>Identify the country or countries that are best suited to the franchisor’s business concept: </a:t>
            </a:r>
            <a:r>
              <a:rPr lang="en-US" sz="1750" dirty="0">
                <a:solidFill>
                  <a:schemeClr val="tx1"/>
                </a:solidFill>
                <a:latin typeface="+mn-lt"/>
              </a:rPr>
              <a:t>Factors to consider include a country’s business climate, demographic profile, level of economic development, rate of economic growth, degree of legal protection, language and cultural barriers, and market potential.</a:t>
            </a:r>
          </a:p>
          <a:p>
            <a:pPr marL="457200" indent="-457200" algn="just">
              <a:buFont typeface="+mj-lt"/>
              <a:buAutoNum type="arabicPeriod"/>
            </a:pPr>
            <a:r>
              <a:rPr lang="en-US" sz="1750" b="1" dirty="0">
                <a:solidFill>
                  <a:srgbClr val="00B0F0"/>
                </a:solidFill>
                <a:latin typeface="+mn-lt"/>
              </a:rPr>
              <a:t>Generate leads for potential franchisees. </a:t>
            </a:r>
            <a:r>
              <a:rPr lang="en-US" sz="1750" dirty="0">
                <a:solidFill>
                  <a:schemeClr val="tx1"/>
                </a:solidFill>
                <a:latin typeface="+mn-lt"/>
              </a:rPr>
              <a:t>Franchisors looking for prospective franchisees in foreign markets have many tools available to them, including international franchise trade shows, their own Web sites, trade missions, and brokers. </a:t>
            </a:r>
          </a:p>
          <a:p>
            <a:pPr marL="457200" indent="-457200" algn="just">
              <a:buFont typeface="+mj-lt"/>
              <a:buAutoNum type="arabicPeriod"/>
            </a:pPr>
            <a:r>
              <a:rPr lang="en-US" sz="1750" b="1" dirty="0">
                <a:solidFill>
                  <a:schemeClr val="tx1"/>
                </a:solidFill>
                <a:latin typeface="+mn-lt"/>
              </a:rPr>
              <a:t> </a:t>
            </a:r>
            <a:r>
              <a:rPr lang="en-US" sz="1750" b="1" dirty="0">
                <a:solidFill>
                  <a:srgbClr val="00B0F0"/>
                </a:solidFill>
                <a:latin typeface="+mn-lt"/>
              </a:rPr>
              <a:t>Select quality candidates. </a:t>
            </a:r>
          </a:p>
          <a:p>
            <a:pPr marL="457200" indent="-457200" algn="just">
              <a:buFont typeface="+mj-lt"/>
              <a:buAutoNum type="arabicPeriod"/>
            </a:pPr>
            <a:r>
              <a:rPr lang="en-US" sz="1750" b="1" dirty="0">
                <a:solidFill>
                  <a:srgbClr val="00B0F0"/>
                </a:solidFill>
                <a:latin typeface="+mn-lt"/>
              </a:rPr>
              <a:t>Structure the franchise deal.</a:t>
            </a:r>
            <a:r>
              <a:rPr lang="en-US" sz="1750" dirty="0">
                <a:solidFill>
                  <a:schemeClr val="tx1"/>
                </a:solidFill>
                <a:latin typeface="+mn-lt"/>
              </a:rPr>
              <a:t> Franchisors can structure international franchise arrangements in a variety of ways, but three techniques are most popular: 	</a:t>
            </a:r>
          </a:p>
          <a:p>
            <a:pPr marL="800100" lvl="1" indent="-342900" algn="just">
              <a:buFont typeface="Arial" pitchFamily="34" charset="0"/>
              <a:buChar char="•"/>
            </a:pPr>
            <a:r>
              <a:rPr lang="en-US" sz="1750" dirty="0">
                <a:solidFill>
                  <a:schemeClr val="tx1"/>
                </a:solidFill>
                <a:latin typeface="+mn-lt"/>
              </a:rPr>
              <a:t>Direct franchising, </a:t>
            </a:r>
          </a:p>
          <a:p>
            <a:pPr marL="800100" lvl="1" indent="-342900" algn="just">
              <a:buFont typeface="Arial" pitchFamily="34" charset="0"/>
              <a:buChar char="•"/>
            </a:pPr>
            <a:r>
              <a:rPr lang="en-US" sz="1750" dirty="0">
                <a:solidFill>
                  <a:schemeClr val="tx1"/>
                </a:solidFill>
                <a:latin typeface="+mn-lt"/>
              </a:rPr>
              <a:t>Area development</a:t>
            </a:r>
          </a:p>
          <a:p>
            <a:pPr marL="800100" lvl="1" indent="-342900" algn="just">
              <a:buFont typeface="Arial" pitchFamily="34" charset="0"/>
              <a:buChar char="•"/>
            </a:pPr>
            <a:r>
              <a:rPr lang="en-US" sz="1750" dirty="0">
                <a:solidFill>
                  <a:schemeClr val="tx1"/>
                </a:solidFill>
                <a:latin typeface="+mn-lt"/>
              </a:rPr>
              <a:t>Master franchising</a:t>
            </a:r>
          </a:p>
        </p:txBody>
      </p:sp>
      <p:sp>
        <p:nvSpPr>
          <p:cNvPr id="10" name="Rectangle 9"/>
          <p:cNvSpPr/>
          <p:nvPr/>
        </p:nvSpPr>
        <p:spPr>
          <a:xfrm>
            <a:off x="6837527" y="1431424"/>
            <a:ext cx="5058405" cy="5355312"/>
          </a:xfrm>
          <a:prstGeom prst="rect">
            <a:avLst/>
          </a:prstGeom>
        </p:spPr>
        <p:txBody>
          <a:bodyPr wrap="square">
            <a:spAutoFit/>
          </a:bodyPr>
          <a:lstStyle/>
          <a:p>
            <a:pPr algn="justLow" rtl="1"/>
            <a:r>
              <a:rPr lang="ar-EG" dirty="0"/>
              <a:t>ينبغي على مانحي الامتيازات الذين يقررون التوسع دوليًا اتخاذ الخطوات التالية:</a:t>
            </a:r>
          </a:p>
          <a:p>
            <a:pPr marL="342900" indent="-342900" algn="justLow" rtl="1">
              <a:buFont typeface="+mj-lt"/>
              <a:buAutoNum type="arabicPeriod"/>
            </a:pPr>
            <a:r>
              <a:rPr lang="ar-EG" b="1" dirty="0">
                <a:solidFill>
                  <a:srgbClr val="0070C0"/>
                </a:solidFill>
              </a:rPr>
              <a:t>حدد البلد أو البلدان الأكثر ملاءمة لمفهوم عمل مانح الامتياز:</a:t>
            </a:r>
            <a:r>
              <a:rPr lang="ar-EG" dirty="0">
                <a:solidFill>
                  <a:srgbClr val="0070C0"/>
                </a:solidFill>
              </a:rPr>
              <a:t> </a:t>
            </a:r>
            <a:r>
              <a:rPr lang="ar-EG" dirty="0"/>
              <a:t>تشمل العوامل التي يجب مراعاتها مناخ الأعمال في البلد، والملف الديموغرافي، ومستوى التنمية الاقتصادية، ومعدل النمو الاقتصادي، ودرجة الحماية القانونية، والحواجز اللغوية والثقافية، وإمكانات السوق.</a:t>
            </a:r>
          </a:p>
          <a:p>
            <a:pPr marL="342900" indent="-342900" algn="justLow" rtl="1">
              <a:buClr>
                <a:srgbClr val="0070C0"/>
              </a:buClr>
              <a:buFont typeface="+mj-lt"/>
              <a:buAutoNum type="arabicPeriod"/>
            </a:pPr>
            <a:r>
              <a:rPr lang="ar-EG" b="1" dirty="0">
                <a:solidFill>
                  <a:srgbClr val="0070C0"/>
                </a:solidFill>
              </a:rPr>
              <a:t>توليد العملاء المحتملين لممنوحي الامتيازات. </a:t>
            </a:r>
            <a:r>
              <a:rPr lang="ar-EG" dirty="0"/>
              <a:t>يتوفر لدى مانحي الامتيازات الذين يبحثون عن ممنوحي امتيازات محتملين في الأسواق الأجنبية العديد من الأدوات المتاحة لهم، بما في ذلك معارض الامتيازات التجارية الدولية، ومواقع الويب الخاصة بهم، والبعثات التجارية، والوسطاء.</a:t>
            </a:r>
            <a:endParaRPr lang="en-US" dirty="0"/>
          </a:p>
          <a:p>
            <a:pPr marL="342900" indent="-342900" algn="justLow" rtl="1">
              <a:buFont typeface="+mj-lt"/>
              <a:buAutoNum type="arabicPeriod"/>
            </a:pPr>
            <a:r>
              <a:rPr lang="ar-EG" b="1" dirty="0">
                <a:solidFill>
                  <a:srgbClr val="0070C0"/>
                </a:solidFill>
              </a:rPr>
              <a:t>اختيار المرشحين ذوي الجودة.</a:t>
            </a:r>
            <a:endParaRPr lang="en-US" b="1" dirty="0">
              <a:solidFill>
                <a:srgbClr val="0070C0"/>
              </a:solidFill>
            </a:endParaRPr>
          </a:p>
          <a:p>
            <a:pPr marL="342900" indent="-342900" algn="justLow" rtl="1">
              <a:buClr>
                <a:srgbClr val="0070C0"/>
              </a:buClr>
              <a:buFont typeface="+mj-lt"/>
              <a:buAutoNum type="arabicPeriod"/>
            </a:pPr>
            <a:r>
              <a:rPr lang="ar-EG" b="1" dirty="0">
                <a:solidFill>
                  <a:srgbClr val="0070C0"/>
                </a:solidFill>
              </a:rPr>
              <a:t>هيكلة صفقة الامتياز. </a:t>
            </a:r>
            <a:r>
              <a:rPr lang="ar-EG" dirty="0"/>
              <a:t>يمكن لمانحي الامتياز هيكلة ترتيبات الامتياز الدولية بعدة طرق، ولكن هناك ثلاث تقنيات هي الأكثر شيوعًا:</a:t>
            </a:r>
          </a:p>
          <a:p>
            <a:pPr marL="742950" lvl="1" indent="-285750" algn="justLow" rtl="1">
              <a:buFont typeface="Arial" pitchFamily="34" charset="0"/>
              <a:buChar char="•"/>
            </a:pPr>
            <a:r>
              <a:rPr lang="ar-EG" dirty="0"/>
              <a:t>الامتياز المباشر،</a:t>
            </a:r>
          </a:p>
          <a:p>
            <a:pPr marL="742950" lvl="1" indent="-285750" algn="justLow" rtl="1">
              <a:buFont typeface="Arial" pitchFamily="34" charset="0"/>
              <a:buChar char="•"/>
            </a:pPr>
            <a:r>
              <a:rPr lang="ar-EG" dirty="0"/>
              <a:t>تنمية المنطقة</a:t>
            </a:r>
          </a:p>
          <a:p>
            <a:pPr marL="742950" lvl="1" indent="-285750" algn="justLow" rtl="1">
              <a:buFont typeface="Arial" pitchFamily="34" charset="0"/>
              <a:buChar char="•"/>
            </a:pPr>
            <a:r>
              <a:rPr lang="ar-EG" dirty="0"/>
              <a:t>الامتياز الرئيسي</a:t>
            </a:r>
            <a:endParaRPr lang="en-US" dirty="0"/>
          </a:p>
        </p:txBody>
      </p:sp>
    </p:spTree>
    <p:extLst>
      <p:ext uri="{BB962C8B-B14F-4D97-AF65-F5344CB8AC3E}">
        <p14:creationId xmlns:p14="http://schemas.microsoft.com/office/powerpoint/2010/main" val="170205152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lnSpc>
                <a:spcPct val="110000"/>
              </a:lnSpc>
              <a:buFont typeface="Arial" pitchFamily="34" charset="0"/>
              <a:buChar char="•"/>
            </a:pPr>
            <a:r>
              <a:rPr lang="en-US" sz="1600" b="1" dirty="0">
                <a:solidFill>
                  <a:srgbClr val="C00000"/>
                </a:solidFill>
                <a:latin typeface="+mn-lt"/>
              </a:rPr>
              <a:t>Direct franchising: </a:t>
            </a:r>
            <a:r>
              <a:rPr lang="en-US" sz="1600" dirty="0">
                <a:solidFill>
                  <a:srgbClr val="211E1E"/>
                </a:solidFill>
                <a:latin typeface="+mn-lt"/>
              </a:rPr>
              <a:t>common in domestic franchise deals, involves selling single-unit franchises to individual operators in foreign countries. Although dealing with individual franchisees makes it easier for the franchisor to maintain control, it also requires more of the franchisor’s time and resources. </a:t>
            </a:r>
            <a:endParaRPr lang="en-US" sz="2000" b="1" dirty="0">
              <a:solidFill>
                <a:srgbClr val="C00000"/>
              </a:solidFill>
              <a:latin typeface="+mn-lt"/>
            </a:endParaRPr>
          </a:p>
          <a:p>
            <a:pPr marL="285750" indent="-285750" algn="just">
              <a:lnSpc>
                <a:spcPct val="110000"/>
              </a:lnSpc>
              <a:buFont typeface="Arial" pitchFamily="34" charset="0"/>
              <a:buChar char="•"/>
            </a:pPr>
            <a:r>
              <a:rPr lang="en-US" sz="1600" b="1" dirty="0">
                <a:solidFill>
                  <a:srgbClr val="C00000"/>
                </a:solidFill>
                <a:latin typeface="+mn-lt"/>
              </a:rPr>
              <a:t>Area development</a:t>
            </a:r>
            <a:r>
              <a:rPr lang="en-US" sz="1600" dirty="0">
                <a:solidFill>
                  <a:srgbClr val="211E1E"/>
                </a:solidFill>
                <a:latin typeface="+mn-lt"/>
              </a:rPr>
              <a:t>: is similar to direct franchising except that the franchisor allows the franchisee to develop multiple units in a particular territory, perhaps a province, a county, or even an entire nation. </a:t>
            </a:r>
          </a:p>
          <a:p>
            <a:pPr marL="285750" indent="-285750" algn="just">
              <a:lnSpc>
                <a:spcPct val="110000"/>
              </a:lnSpc>
              <a:buFont typeface="Arial" pitchFamily="34" charset="0"/>
              <a:buChar char="•"/>
            </a:pPr>
            <a:r>
              <a:rPr lang="en-US" sz="1600" b="1" dirty="0">
                <a:solidFill>
                  <a:srgbClr val="C00000"/>
                </a:solidFill>
                <a:latin typeface="+mn-lt"/>
              </a:rPr>
              <a:t>Master franchising</a:t>
            </a:r>
            <a:r>
              <a:rPr lang="en-US" sz="1200" b="1" dirty="0">
                <a:solidFill>
                  <a:srgbClr val="211E1E"/>
                </a:solidFill>
                <a:latin typeface="+mn-lt"/>
              </a:rPr>
              <a:t>: </a:t>
            </a:r>
            <a:r>
              <a:rPr lang="en-US" sz="1600" dirty="0">
                <a:solidFill>
                  <a:srgbClr val="211E1E"/>
                </a:solidFill>
                <a:latin typeface="+mn-lt"/>
              </a:rPr>
              <a:t>is the most popular strategy for companies entering international markets. In a master franchising arrangement, a franchisor grants an experienced master franchisee the right to sell outlets to sub franchisees in a broad geographic area or sometimes in an entire country. Franchisors use this method to expand into international markets quickly and efficiently because their master franchisees understand local laws and customs and the nuances of selling in local markets. Although master franchising simplifies a franchisor’s expansion into global markets, it generates less revenue for franchisers than direct franchising and gives them the least amount of control over their international franchisees. (Dominos Pizza)</a:t>
            </a:r>
            <a:endParaRPr lang="en-US" sz="700" dirty="0">
              <a:latin typeface="+mn-lt"/>
            </a:endParaRPr>
          </a:p>
        </p:txBody>
      </p:sp>
      <p:sp>
        <p:nvSpPr>
          <p:cNvPr id="10" name="Rectangle 9"/>
          <p:cNvSpPr/>
          <p:nvPr/>
        </p:nvSpPr>
        <p:spPr>
          <a:xfrm>
            <a:off x="6823527" y="1513312"/>
            <a:ext cx="5086053" cy="5216813"/>
          </a:xfrm>
          <a:prstGeom prst="rect">
            <a:avLst/>
          </a:prstGeom>
        </p:spPr>
        <p:txBody>
          <a:bodyPr wrap="square">
            <a:spAutoFit/>
          </a:bodyPr>
          <a:lstStyle/>
          <a:p>
            <a:pPr marL="342900" indent="-342900" algn="justLow" rtl="1">
              <a:spcBef>
                <a:spcPts val="600"/>
              </a:spcBef>
              <a:buFont typeface="Arial" pitchFamily="34" charset="0"/>
              <a:buChar char="•"/>
            </a:pPr>
            <a:r>
              <a:rPr lang="ar-EG" sz="1700" b="1" dirty="0">
                <a:solidFill>
                  <a:srgbClr val="C00000"/>
                </a:solidFill>
              </a:rPr>
              <a:t>الامتياز المباشر: </a:t>
            </a:r>
            <a:r>
              <a:rPr lang="ar-EG" sz="1700" dirty="0"/>
              <a:t>وهو أمر شائع في صفقات الامتياز المحلية، ويتضمن بيع امتيازات الوحدة الفردية لمشغلين فرديين في دول أجنبية. ورغم أن التعامل مع ممنوحي الامتيازات الأفراد يسهل على مانح الامتياز الحفاظ على السيطرة، فإنه يتطلب أيضًا المزيد من وقت وموارد مانح الامتياز.</a:t>
            </a:r>
          </a:p>
          <a:p>
            <a:pPr marL="342900" indent="-342900" algn="justLow" rtl="1">
              <a:spcBef>
                <a:spcPts val="600"/>
              </a:spcBef>
              <a:buFont typeface="Arial" pitchFamily="34" charset="0"/>
              <a:buChar char="•"/>
            </a:pPr>
            <a:r>
              <a:rPr lang="ar-EG" sz="1700" b="1" dirty="0">
                <a:solidFill>
                  <a:srgbClr val="C00000"/>
                </a:solidFill>
              </a:rPr>
              <a:t>تنمية المنطقة: </a:t>
            </a:r>
            <a:r>
              <a:rPr lang="ar-EG" sz="1700" dirty="0"/>
              <a:t>يشبه الامتياز المباشر إلا أن مانح الامتياز يسمح للحاصل على الامتياز (ممنوح الامتياز) بتطوير وحدات متعددة في منطقة معينة، ربما مقاطعة أو إقليم أو حتى دولة بأكملها.</a:t>
            </a:r>
          </a:p>
          <a:p>
            <a:pPr marL="342900" indent="-342900" algn="justLow" rtl="1">
              <a:spcBef>
                <a:spcPts val="600"/>
              </a:spcBef>
              <a:buFont typeface="Arial" pitchFamily="34" charset="0"/>
              <a:buChar char="•"/>
            </a:pPr>
            <a:r>
              <a:rPr lang="ar-EG" sz="1700" b="1" dirty="0">
                <a:solidFill>
                  <a:srgbClr val="C00000"/>
                </a:solidFill>
              </a:rPr>
              <a:t>الامتياز الرئيسي: </a:t>
            </a:r>
            <a:r>
              <a:rPr lang="ar-EG" sz="1700" dirty="0"/>
              <a:t>هو الاستراتيجية الأكثر شعبية للشركات التي تدخل الأسواق العالمية. في ترتيب الامتياز الرئيسي، فإن مانح الامتياز يمنح ممنوح الامتياز الرئيسي المتمرس الحق في بيع المنافذ إلى ممنوحي الامتياز الفرعيين في منطقة جغرافية واسعة أو في بعض الأحيان في بلد بأكمله. يستخدم مانحوا الامتياز هذه الطريقة للتوسع في الأسواق الدولية بسرعة وكفاءة لأن ممنوحي الامتياز الرئيسيين يفهمون القوانين والعادات المحلية والفروق الدقيقة في البيع في الأسواق المحلية. على الرغم من أن الامتياز الرئيسي يبسط توسع مانح الامتياز في الأسواق العالمية، إلا أنه يولد إيرادات أقل لمانح الامتياز مقارنة بالامتياز المباشر ويمنحهم أقل قدر من السيطرة على ممنوحي الامتياز الدوليين. (دومينوز بيتزا).</a:t>
            </a:r>
            <a:endParaRPr lang="en-US" sz="1700" dirty="0"/>
          </a:p>
        </p:txBody>
      </p:sp>
    </p:spTree>
    <p:extLst>
      <p:ext uri="{BB962C8B-B14F-4D97-AF65-F5344CB8AC3E}">
        <p14:creationId xmlns:p14="http://schemas.microsoft.com/office/powerpoint/2010/main" val="56716933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Difference between licensing and franchising</a:t>
            </a:r>
          </a:p>
          <a:p>
            <a:r>
              <a:rPr lang="ar-EG" sz="2800" b="1" dirty="0">
                <a:solidFill>
                  <a:srgbClr val="00B0F0"/>
                </a:solidFill>
                <a:latin typeface="Alexandria" charset="0"/>
                <a:cs typeface="Alexandria" charset="0"/>
              </a:rPr>
              <a:t>الفرق بين الترخيص والامتياز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ALFAGR\Desktop\11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2292" y="1484418"/>
            <a:ext cx="9820276" cy="5184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152104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Difference between licensing and franchising</a:t>
            </a:r>
          </a:p>
          <a:p>
            <a:r>
              <a:rPr lang="ar-EG" sz="2800" b="1" dirty="0">
                <a:solidFill>
                  <a:srgbClr val="00B0F0"/>
                </a:solidFill>
                <a:latin typeface="Alexandria" charset="0"/>
                <a:cs typeface="Alexandria" charset="0"/>
              </a:rPr>
              <a:t>الفرق بين الترخيص والامتياز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Graphical user interface, table&#10;&#10;Description automatically generated with medium confidence">
            <a:extLst>
              <a:ext uri="{FF2B5EF4-FFF2-40B4-BE49-F238E27FC236}">
                <a16:creationId xmlns:a16="http://schemas.microsoft.com/office/drawing/2014/main" id="{A0DEF345-A258-E2D1-1843-0BF8CAADD6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087" y="1661746"/>
            <a:ext cx="10888685" cy="4864100"/>
          </a:xfrm>
          <a:prstGeom prst="rect">
            <a:avLst/>
          </a:prstGeom>
        </p:spPr>
      </p:pic>
      <p:sp>
        <p:nvSpPr>
          <p:cNvPr id="2" name="Rectangle 1"/>
          <p:cNvSpPr/>
          <p:nvPr/>
        </p:nvSpPr>
        <p:spPr>
          <a:xfrm>
            <a:off x="2704551" y="1675992"/>
            <a:ext cx="726481" cy="369332"/>
          </a:xfrm>
          <a:prstGeom prst="rect">
            <a:avLst/>
          </a:prstGeom>
        </p:spPr>
        <p:txBody>
          <a:bodyPr wrap="none">
            <a:spAutoFit/>
          </a:bodyPr>
          <a:lstStyle/>
          <a:p>
            <a:r>
              <a:rPr lang="ar-EG" dirty="0"/>
              <a:t>الامتياز</a:t>
            </a:r>
          </a:p>
        </p:txBody>
      </p:sp>
      <p:sp>
        <p:nvSpPr>
          <p:cNvPr id="3" name="Rectangle 2"/>
          <p:cNvSpPr/>
          <p:nvPr/>
        </p:nvSpPr>
        <p:spPr>
          <a:xfrm>
            <a:off x="9277791" y="1709246"/>
            <a:ext cx="880369" cy="369332"/>
          </a:xfrm>
          <a:prstGeom prst="rect">
            <a:avLst/>
          </a:prstGeom>
        </p:spPr>
        <p:txBody>
          <a:bodyPr wrap="none">
            <a:spAutoFit/>
          </a:bodyPr>
          <a:lstStyle/>
          <a:p>
            <a:r>
              <a:rPr lang="ar-EG" dirty="0"/>
              <a:t>الترخيص</a:t>
            </a:r>
          </a:p>
        </p:txBody>
      </p:sp>
      <p:sp>
        <p:nvSpPr>
          <p:cNvPr id="4" name="Rectangle 3"/>
          <p:cNvSpPr/>
          <p:nvPr/>
        </p:nvSpPr>
        <p:spPr>
          <a:xfrm>
            <a:off x="1013172" y="2353684"/>
            <a:ext cx="692818" cy="338554"/>
          </a:xfrm>
          <a:prstGeom prst="rect">
            <a:avLst/>
          </a:prstGeom>
        </p:spPr>
        <p:txBody>
          <a:bodyPr wrap="none">
            <a:spAutoFit/>
          </a:bodyPr>
          <a:lstStyle/>
          <a:p>
            <a:r>
              <a:rPr lang="ar-EG" sz="1600" dirty="0"/>
              <a:t>التسجيل</a:t>
            </a:r>
            <a:endParaRPr lang="ar-EG" dirty="0"/>
          </a:p>
        </p:txBody>
      </p:sp>
      <p:sp>
        <p:nvSpPr>
          <p:cNvPr id="5" name="Rectangle 4"/>
          <p:cNvSpPr/>
          <p:nvPr/>
        </p:nvSpPr>
        <p:spPr>
          <a:xfrm>
            <a:off x="4699005" y="2353684"/>
            <a:ext cx="660758" cy="338554"/>
          </a:xfrm>
          <a:prstGeom prst="rect">
            <a:avLst/>
          </a:prstGeom>
        </p:spPr>
        <p:txBody>
          <a:bodyPr wrap="none">
            <a:spAutoFit/>
          </a:bodyPr>
          <a:lstStyle/>
          <a:p>
            <a:r>
              <a:rPr lang="ar-EG" sz="1600" dirty="0"/>
              <a:t>مطلوب</a:t>
            </a:r>
            <a:endParaRPr lang="ar-EG" dirty="0"/>
          </a:p>
        </p:txBody>
      </p:sp>
      <p:sp>
        <p:nvSpPr>
          <p:cNvPr id="6" name="Rectangle 5"/>
          <p:cNvSpPr/>
          <p:nvPr/>
        </p:nvSpPr>
        <p:spPr>
          <a:xfrm>
            <a:off x="8916153" y="2353684"/>
            <a:ext cx="1242007" cy="338554"/>
          </a:xfrm>
          <a:prstGeom prst="rect">
            <a:avLst/>
          </a:prstGeom>
        </p:spPr>
        <p:txBody>
          <a:bodyPr wrap="square">
            <a:spAutoFit/>
          </a:bodyPr>
          <a:lstStyle/>
          <a:p>
            <a:r>
              <a:rPr lang="ar-EG" sz="1600" dirty="0"/>
              <a:t>غير مطلوب</a:t>
            </a:r>
          </a:p>
        </p:txBody>
      </p:sp>
      <p:sp>
        <p:nvSpPr>
          <p:cNvPr id="7" name="Rectangle 6"/>
          <p:cNvSpPr/>
          <p:nvPr/>
        </p:nvSpPr>
        <p:spPr>
          <a:xfrm>
            <a:off x="431282" y="3038288"/>
            <a:ext cx="1208985" cy="338554"/>
          </a:xfrm>
          <a:prstGeom prst="rect">
            <a:avLst/>
          </a:prstGeom>
        </p:spPr>
        <p:txBody>
          <a:bodyPr wrap="none">
            <a:spAutoFit/>
          </a:bodyPr>
          <a:lstStyle/>
          <a:p>
            <a:r>
              <a:rPr lang="ar-EG" sz="1600" dirty="0"/>
              <a:t>الحقوق الإقليمية</a:t>
            </a:r>
          </a:p>
        </p:txBody>
      </p:sp>
      <p:sp>
        <p:nvSpPr>
          <p:cNvPr id="8" name="Rectangle 7"/>
          <p:cNvSpPr/>
          <p:nvPr/>
        </p:nvSpPr>
        <p:spPr>
          <a:xfrm>
            <a:off x="3480562" y="3062038"/>
            <a:ext cx="2124299" cy="338554"/>
          </a:xfrm>
          <a:prstGeom prst="rect">
            <a:avLst/>
          </a:prstGeom>
        </p:spPr>
        <p:txBody>
          <a:bodyPr wrap="none">
            <a:spAutoFit/>
          </a:bodyPr>
          <a:lstStyle/>
          <a:p>
            <a:r>
              <a:rPr lang="ar-EG" sz="1600" dirty="0"/>
              <a:t>معروضة على ممنوح الامتياز</a:t>
            </a:r>
          </a:p>
        </p:txBody>
      </p:sp>
      <p:sp>
        <p:nvSpPr>
          <p:cNvPr id="9" name="Rectangle 8"/>
          <p:cNvSpPr/>
          <p:nvPr/>
        </p:nvSpPr>
        <p:spPr>
          <a:xfrm>
            <a:off x="8621486" y="3126766"/>
            <a:ext cx="3403450" cy="523220"/>
          </a:xfrm>
          <a:prstGeom prst="rect">
            <a:avLst/>
          </a:prstGeom>
        </p:spPr>
        <p:txBody>
          <a:bodyPr wrap="square">
            <a:spAutoFit/>
          </a:bodyPr>
          <a:lstStyle/>
          <a:p>
            <a:pPr algn="r" rtl="1"/>
            <a:r>
              <a:rPr lang="ar-EG" sz="1400" dirty="0"/>
              <a:t>غير معروض؛ يمكن للمرخص له بيع تراخيص ومنتجات مماثلة في نفس المنطقة.</a:t>
            </a:r>
          </a:p>
        </p:txBody>
      </p:sp>
      <p:sp>
        <p:nvSpPr>
          <p:cNvPr id="11" name="Rectangle 10"/>
          <p:cNvSpPr/>
          <p:nvPr/>
        </p:nvSpPr>
        <p:spPr>
          <a:xfrm>
            <a:off x="352735" y="3518666"/>
            <a:ext cx="1164101" cy="338554"/>
          </a:xfrm>
          <a:prstGeom prst="rect">
            <a:avLst/>
          </a:prstGeom>
        </p:spPr>
        <p:txBody>
          <a:bodyPr wrap="none">
            <a:spAutoFit/>
          </a:bodyPr>
          <a:lstStyle/>
          <a:p>
            <a:r>
              <a:rPr lang="ar-EG" sz="1600" dirty="0"/>
              <a:t>الدعم والتدريب</a:t>
            </a:r>
          </a:p>
        </p:txBody>
      </p:sp>
      <p:sp>
        <p:nvSpPr>
          <p:cNvPr id="12" name="Rectangle 11"/>
          <p:cNvSpPr/>
          <p:nvPr/>
        </p:nvSpPr>
        <p:spPr>
          <a:xfrm>
            <a:off x="3421187" y="3672554"/>
            <a:ext cx="1850186" cy="338554"/>
          </a:xfrm>
          <a:prstGeom prst="rect">
            <a:avLst/>
          </a:prstGeom>
        </p:spPr>
        <p:txBody>
          <a:bodyPr wrap="none">
            <a:spAutoFit/>
          </a:bodyPr>
          <a:lstStyle/>
          <a:p>
            <a:r>
              <a:rPr lang="ar-EG" sz="1600" dirty="0"/>
              <a:t>مقدم من قبل مانح الامتياز</a:t>
            </a:r>
          </a:p>
        </p:txBody>
      </p:sp>
      <p:sp>
        <p:nvSpPr>
          <p:cNvPr id="13" name="Rectangle 12"/>
          <p:cNvSpPr/>
          <p:nvPr/>
        </p:nvSpPr>
        <p:spPr>
          <a:xfrm>
            <a:off x="7551418" y="3648804"/>
            <a:ext cx="873957" cy="338554"/>
          </a:xfrm>
          <a:prstGeom prst="rect">
            <a:avLst/>
          </a:prstGeom>
        </p:spPr>
        <p:txBody>
          <a:bodyPr wrap="none">
            <a:spAutoFit/>
          </a:bodyPr>
          <a:lstStyle/>
          <a:p>
            <a:r>
              <a:rPr lang="ar-EG" sz="1600" dirty="0"/>
              <a:t>غير متوفر</a:t>
            </a:r>
          </a:p>
        </p:txBody>
      </p:sp>
      <p:sp>
        <p:nvSpPr>
          <p:cNvPr id="17" name="Rectangle 16"/>
          <p:cNvSpPr/>
          <p:nvPr/>
        </p:nvSpPr>
        <p:spPr>
          <a:xfrm>
            <a:off x="664519" y="4064025"/>
            <a:ext cx="1393330" cy="338554"/>
          </a:xfrm>
          <a:prstGeom prst="rect">
            <a:avLst/>
          </a:prstGeom>
        </p:spPr>
        <p:txBody>
          <a:bodyPr wrap="none">
            <a:spAutoFit/>
          </a:bodyPr>
          <a:lstStyle/>
          <a:p>
            <a:r>
              <a:rPr lang="ar-EG" sz="1600" dirty="0"/>
              <a:t>مدفوعات الإتاوات</a:t>
            </a:r>
          </a:p>
        </p:txBody>
      </p:sp>
      <p:sp>
        <p:nvSpPr>
          <p:cNvPr id="23" name="Rectangle 22"/>
          <p:cNvSpPr/>
          <p:nvPr/>
        </p:nvSpPr>
        <p:spPr>
          <a:xfrm>
            <a:off x="3539284" y="4192675"/>
            <a:ext cx="383438" cy="338554"/>
          </a:xfrm>
          <a:prstGeom prst="rect">
            <a:avLst/>
          </a:prstGeom>
        </p:spPr>
        <p:txBody>
          <a:bodyPr wrap="none">
            <a:spAutoFit/>
          </a:bodyPr>
          <a:lstStyle/>
          <a:p>
            <a:r>
              <a:rPr lang="ar-EG" sz="1600" dirty="0"/>
              <a:t>نعم</a:t>
            </a:r>
          </a:p>
        </p:txBody>
      </p:sp>
      <p:sp>
        <p:nvSpPr>
          <p:cNvPr id="24" name="Rectangle 23"/>
          <p:cNvSpPr/>
          <p:nvPr/>
        </p:nvSpPr>
        <p:spPr>
          <a:xfrm>
            <a:off x="7551418" y="4189510"/>
            <a:ext cx="383438" cy="338554"/>
          </a:xfrm>
          <a:prstGeom prst="rect">
            <a:avLst/>
          </a:prstGeom>
        </p:spPr>
        <p:txBody>
          <a:bodyPr wrap="none">
            <a:spAutoFit/>
          </a:bodyPr>
          <a:lstStyle/>
          <a:p>
            <a:r>
              <a:rPr lang="ar-EG" sz="1600" dirty="0"/>
              <a:t>نعم</a:t>
            </a:r>
          </a:p>
        </p:txBody>
      </p:sp>
      <p:sp>
        <p:nvSpPr>
          <p:cNvPr id="18" name="Rectangle 17"/>
          <p:cNvSpPr/>
          <p:nvPr/>
        </p:nvSpPr>
        <p:spPr>
          <a:xfrm>
            <a:off x="305060" y="4574372"/>
            <a:ext cx="1197896" cy="584775"/>
          </a:xfrm>
          <a:prstGeom prst="rect">
            <a:avLst/>
          </a:prstGeom>
        </p:spPr>
        <p:txBody>
          <a:bodyPr wrap="square">
            <a:spAutoFit/>
          </a:bodyPr>
          <a:lstStyle/>
          <a:p>
            <a:pPr algn="r" rtl="1"/>
            <a:r>
              <a:rPr lang="ar-EG" sz="1600" dirty="0"/>
              <a:t>استخدام العلامة التجارية/الشعار</a:t>
            </a:r>
          </a:p>
        </p:txBody>
      </p:sp>
      <p:sp>
        <p:nvSpPr>
          <p:cNvPr id="19" name="Rectangle 18"/>
          <p:cNvSpPr/>
          <p:nvPr/>
        </p:nvSpPr>
        <p:spPr>
          <a:xfrm>
            <a:off x="4542710" y="4878634"/>
            <a:ext cx="2784427" cy="523220"/>
          </a:xfrm>
          <a:prstGeom prst="rect">
            <a:avLst/>
          </a:prstGeom>
        </p:spPr>
        <p:txBody>
          <a:bodyPr wrap="square">
            <a:spAutoFit/>
          </a:bodyPr>
          <a:lstStyle/>
          <a:p>
            <a:pPr algn="r" rtl="1"/>
            <a:r>
              <a:rPr lang="ar-EG" sz="1400" b="1" dirty="0"/>
              <a:t>الشعار والعلامة التجارية محتفظ بهما من قبل مانح الامتياز ويستخدمهما ممنوح الامتياز</a:t>
            </a:r>
          </a:p>
        </p:txBody>
      </p:sp>
      <p:sp>
        <p:nvSpPr>
          <p:cNvPr id="25" name="Rectangle 24"/>
          <p:cNvSpPr/>
          <p:nvPr/>
        </p:nvSpPr>
        <p:spPr>
          <a:xfrm>
            <a:off x="7551418" y="4791042"/>
            <a:ext cx="1249060" cy="338554"/>
          </a:xfrm>
          <a:prstGeom prst="rect">
            <a:avLst/>
          </a:prstGeom>
        </p:spPr>
        <p:txBody>
          <a:bodyPr wrap="none">
            <a:spAutoFit/>
          </a:bodyPr>
          <a:lstStyle/>
          <a:p>
            <a:r>
              <a:rPr lang="ar-EG" sz="1600" dirty="0"/>
              <a:t>يمكن ترخيصهما</a:t>
            </a:r>
          </a:p>
        </p:txBody>
      </p:sp>
      <p:sp>
        <p:nvSpPr>
          <p:cNvPr id="26" name="Rectangle 25"/>
          <p:cNvSpPr/>
          <p:nvPr/>
        </p:nvSpPr>
        <p:spPr>
          <a:xfrm>
            <a:off x="2489740" y="6035030"/>
            <a:ext cx="579005" cy="338554"/>
          </a:xfrm>
          <a:prstGeom prst="rect">
            <a:avLst/>
          </a:prstGeom>
        </p:spPr>
        <p:txBody>
          <a:bodyPr wrap="none">
            <a:spAutoFit/>
          </a:bodyPr>
          <a:lstStyle/>
          <a:p>
            <a:r>
              <a:rPr lang="ar-EG" sz="1600" dirty="0"/>
              <a:t>التحكم</a:t>
            </a:r>
          </a:p>
        </p:txBody>
      </p:sp>
      <p:sp>
        <p:nvSpPr>
          <p:cNvPr id="27" name="Rectangle 26"/>
          <p:cNvSpPr/>
          <p:nvPr/>
        </p:nvSpPr>
        <p:spPr>
          <a:xfrm>
            <a:off x="3401231" y="6159917"/>
            <a:ext cx="3510208" cy="338554"/>
          </a:xfrm>
          <a:prstGeom prst="rect">
            <a:avLst/>
          </a:prstGeom>
        </p:spPr>
        <p:txBody>
          <a:bodyPr wrap="square">
            <a:spAutoFit/>
          </a:bodyPr>
          <a:lstStyle/>
          <a:p>
            <a:pPr algn="justLow" rtl="1"/>
            <a:r>
              <a:rPr lang="ar-EG" sz="1600" dirty="0"/>
              <a:t>يمارس مانح الامتياز السيطرة على ممنوح الامتياز.</a:t>
            </a:r>
          </a:p>
        </p:txBody>
      </p:sp>
      <p:sp>
        <p:nvSpPr>
          <p:cNvPr id="29" name="Rectangle 2"/>
          <p:cNvSpPr>
            <a:spLocks noChangeArrowheads="1"/>
          </p:cNvSpPr>
          <p:nvPr/>
        </p:nvSpPr>
        <p:spPr bwMode="auto">
          <a:xfrm>
            <a:off x="8490875" y="5974267"/>
            <a:ext cx="287601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600" b="0" i="0" u="none" strike="noStrike" cap="none" normalizeH="0" baseline="0" dirty="0">
                <a:ln>
                  <a:noFill/>
                </a:ln>
                <a:solidFill>
                  <a:schemeClr val="tx1"/>
                </a:solidFill>
                <a:effectLst/>
                <a:latin typeface="Arial" pitchFamily="34" charset="0"/>
                <a:cs typeface="Arial" pitchFamily="34" charset="0"/>
              </a:rPr>
              <a:t>لا يتمتع المرخص بالسيطرة على المرخص له.</a:t>
            </a:r>
          </a:p>
        </p:txBody>
      </p:sp>
    </p:spTree>
    <p:extLst>
      <p:ext uri="{BB962C8B-B14F-4D97-AF65-F5344CB8AC3E}">
        <p14:creationId xmlns:p14="http://schemas.microsoft.com/office/powerpoint/2010/main" val="397200999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6. Countertrading &amp; bartering</a:t>
            </a:r>
          </a:p>
          <a:p>
            <a:r>
              <a:rPr lang="ar-EG" sz="2800" b="1" dirty="0">
                <a:solidFill>
                  <a:srgbClr val="00B0F0"/>
                </a:solidFill>
                <a:latin typeface="Alexandria" charset="0"/>
                <a:cs typeface="Alexandria" charset="0"/>
              </a:rPr>
              <a:t>6. التجارة المقابلة</a:t>
            </a:r>
            <a:r>
              <a:rPr lang="ar-EG" sz="2800" b="1" dirty="0"/>
              <a:t> </a:t>
            </a:r>
            <a:r>
              <a:rPr lang="ar-EG" sz="2800" b="1" dirty="0">
                <a:solidFill>
                  <a:srgbClr val="00B0F0"/>
                </a:solidFill>
                <a:latin typeface="Alexandria" charset="0"/>
                <a:cs typeface="Alexandria" charset="0"/>
              </a:rPr>
              <a:t>والمقايضة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900" b="1" dirty="0">
                <a:solidFill>
                  <a:srgbClr val="8E3593"/>
                </a:solidFill>
                <a:latin typeface="+mn-lt"/>
              </a:rPr>
              <a:t>Countertrade: </a:t>
            </a:r>
            <a:r>
              <a:rPr lang="en-US" sz="1900" dirty="0">
                <a:solidFill>
                  <a:srgbClr val="211E1E"/>
                </a:solidFill>
                <a:latin typeface="+mn-lt"/>
              </a:rPr>
              <a:t>is a transaction in which a company selling goods in a foreign country agrees to promote investment and trade in that country. </a:t>
            </a:r>
          </a:p>
          <a:p>
            <a:pPr marL="342900" indent="-342900" algn="just">
              <a:buFont typeface="Arial" pitchFamily="34" charset="0"/>
              <a:buChar char="•"/>
            </a:pPr>
            <a:r>
              <a:rPr lang="en-US" sz="1900" dirty="0">
                <a:solidFill>
                  <a:srgbClr val="211E1E"/>
                </a:solidFill>
                <a:latin typeface="+mn-lt"/>
              </a:rPr>
              <a:t>The goal of the transaction is to help offset the capital drain from the foreign country’s purchases. As entrepreneurs enter more and more developing countries, they will need to develop skills at implementing this strategy. </a:t>
            </a:r>
          </a:p>
          <a:p>
            <a:pPr marL="342900" indent="-342900" algn="just">
              <a:buFont typeface="Arial" pitchFamily="34" charset="0"/>
              <a:buChar char="•"/>
            </a:pPr>
            <a:r>
              <a:rPr lang="en-US" sz="1900" dirty="0">
                <a:solidFill>
                  <a:srgbClr val="211E1E"/>
                </a:solidFill>
                <a:latin typeface="+mn-lt"/>
              </a:rPr>
              <a:t>In some cases, small and medium-size businesses find it advantageous to work together with large corporations that have experience in the implementation of this marketing strategy. </a:t>
            </a:r>
          </a:p>
          <a:p>
            <a:pPr marL="342900" indent="-342900" algn="just">
              <a:buFont typeface="Arial" pitchFamily="34" charset="0"/>
              <a:buChar char="•"/>
            </a:pPr>
            <a:r>
              <a:rPr lang="en-US" sz="1900" dirty="0">
                <a:solidFill>
                  <a:srgbClr val="211E1E"/>
                </a:solidFill>
                <a:latin typeface="+mn-lt"/>
              </a:rPr>
              <a:t>Countertrading suffers numerous drawbacks. Countertrade transactions can be complicated, cumbersome, and time consuming. They also increase the chances that a company will get stuck with merchandise that it cannot move. They can lead to unpleasant surprises concerning the quantity and quality of products required in the countertrade. </a:t>
            </a:r>
          </a:p>
        </p:txBody>
      </p:sp>
      <p:sp>
        <p:nvSpPr>
          <p:cNvPr id="10" name="Rectangle 9"/>
          <p:cNvSpPr/>
          <p:nvPr/>
        </p:nvSpPr>
        <p:spPr>
          <a:xfrm>
            <a:off x="6768935" y="1526960"/>
            <a:ext cx="5086053" cy="4939814"/>
          </a:xfrm>
          <a:prstGeom prst="rect">
            <a:avLst/>
          </a:prstGeom>
        </p:spPr>
        <p:txBody>
          <a:bodyPr wrap="square">
            <a:spAutoFit/>
          </a:bodyPr>
          <a:lstStyle/>
          <a:p>
            <a:pPr marL="342900" indent="-342900" algn="justLow" rtl="1">
              <a:spcBef>
                <a:spcPts val="1200"/>
              </a:spcBef>
              <a:buFont typeface="Arial" pitchFamily="34" charset="0"/>
              <a:buChar char="•"/>
            </a:pPr>
            <a:r>
              <a:rPr lang="ar-EG" sz="1900" b="1" dirty="0">
                <a:solidFill>
                  <a:srgbClr val="8E3593"/>
                </a:solidFill>
                <a:cs typeface="Arial"/>
                <a:sym typeface="Arial"/>
              </a:rPr>
              <a:t>التجارة المقابلة: </a:t>
            </a:r>
            <a:r>
              <a:rPr lang="ar-EG" sz="1900" dirty="0"/>
              <a:t>هي معاملة توافق فيها شركة تبيع سلعًا في بلد أجنبي على تعزيز الاستثمار والتجارة في ذلك البلد.</a:t>
            </a:r>
          </a:p>
          <a:p>
            <a:pPr marL="342900" indent="-342900" algn="justLow" rtl="1">
              <a:spcBef>
                <a:spcPts val="1200"/>
              </a:spcBef>
              <a:buFont typeface="Arial" pitchFamily="34" charset="0"/>
              <a:buChar char="•"/>
            </a:pPr>
            <a:r>
              <a:rPr lang="ar-EG" sz="1900" dirty="0"/>
              <a:t>الهدف من هذه الصفقة هو المساعدة في تعويض استنزاف رأس المال من مشتريات الدولة الأجنبية. ومع دخول رواد الأعمال إلى المزيد والمزيد من البلدان النامية، فسوف يحتاجون إلى تطوير المهارات اللازمة لتنفيذ هذه الاستراتيجية.</a:t>
            </a:r>
          </a:p>
          <a:p>
            <a:pPr marL="342900" indent="-342900" algn="justLow" rtl="1">
              <a:spcBef>
                <a:spcPts val="1200"/>
              </a:spcBef>
              <a:buFont typeface="Arial" pitchFamily="34" charset="0"/>
              <a:buChar char="•"/>
            </a:pPr>
            <a:r>
              <a:rPr lang="ar-EG" sz="1900" dirty="0"/>
              <a:t>في بعض الحالات، تجد الشركات الصغيرة والمتوسطة الحجم أنه من المفيد العمل مع الشركات الكبيرة التي لديها خبرة في تنفيذ استراتيجية التسويق هذه.</a:t>
            </a:r>
          </a:p>
          <a:p>
            <a:pPr marL="342900" indent="-342900" algn="justLow" rtl="1">
              <a:spcBef>
                <a:spcPts val="1200"/>
              </a:spcBef>
              <a:buFont typeface="Arial" pitchFamily="34" charset="0"/>
              <a:buChar char="•"/>
            </a:pPr>
            <a:r>
              <a:rPr lang="ar-EG" sz="1900" dirty="0"/>
              <a:t>تعاني التجارة المقابلة من العديد من العيوب. يمكن أن تكون معاملات التجارة المقابلة معقدة ومرهقة وتستغرق وقتًا طويلاً. كما أنها تزيد من احتمالات تعثر الشركة في بضائع لا يمكنها نقلها. يمكن أن تؤدي إلى مفاجآت غير سارة فيما يتعلق بكمية وجودة المنتجات المطلوبة في التجارة المقابلة.</a:t>
            </a:r>
            <a:endParaRPr lang="en-US" sz="1900" dirty="0"/>
          </a:p>
        </p:txBody>
      </p:sp>
    </p:spTree>
    <p:extLst>
      <p:ext uri="{BB962C8B-B14F-4D97-AF65-F5344CB8AC3E}">
        <p14:creationId xmlns:p14="http://schemas.microsoft.com/office/powerpoint/2010/main" val="221442194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6. Countertrading &amp; bartering</a:t>
            </a:r>
          </a:p>
          <a:p>
            <a:r>
              <a:rPr lang="ar-EG" sz="2800" b="1" dirty="0">
                <a:solidFill>
                  <a:srgbClr val="00B0F0"/>
                </a:solidFill>
                <a:latin typeface="Alexandria" charset="0"/>
                <a:cs typeface="Alexandria" charset="0"/>
              </a:rPr>
              <a:t>6. التجارة المقابلة</a:t>
            </a:r>
            <a:r>
              <a:rPr lang="ar-EG" sz="2800" b="1" dirty="0"/>
              <a:t> </a:t>
            </a:r>
            <a:r>
              <a:rPr lang="ar-EG" sz="2800" b="1" dirty="0">
                <a:solidFill>
                  <a:srgbClr val="00B0F0"/>
                </a:solidFill>
                <a:latin typeface="Alexandria" charset="0"/>
                <a:cs typeface="Alexandria" charset="0"/>
              </a:rPr>
              <a:t>والمقايضة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solidFill>
                  <a:srgbClr val="8E3593"/>
                </a:solidFill>
                <a:latin typeface="+mn-lt"/>
              </a:rPr>
              <a:t>Bartering:</a:t>
            </a:r>
            <a:r>
              <a:rPr lang="en-US" sz="2000" b="1" dirty="0">
                <a:latin typeface="+mn-lt"/>
              </a:rPr>
              <a:t> </a:t>
            </a:r>
            <a:r>
              <a:rPr lang="en-US" sz="2000" dirty="0">
                <a:latin typeface="+mn-lt"/>
              </a:rPr>
              <a:t>is the exchange of goods and services for other goods and services.</a:t>
            </a:r>
          </a:p>
          <a:p>
            <a:pPr marL="342900" indent="-342900" algn="just">
              <a:buFont typeface="Arial" pitchFamily="34" charset="0"/>
              <a:buChar char="•"/>
            </a:pPr>
            <a:r>
              <a:rPr lang="en-US" sz="2000" dirty="0">
                <a:latin typeface="+mn-lt"/>
              </a:rPr>
              <a:t>In a barter exchange, a company that manufactures electronics components might trade its products for the coffee a business in a foreign country processes, which it then sells to a third company for cash. </a:t>
            </a:r>
          </a:p>
          <a:p>
            <a:pPr marL="342900" indent="-342900" algn="just">
              <a:buFont typeface="Arial" pitchFamily="34" charset="0"/>
              <a:buChar char="•"/>
            </a:pPr>
            <a:r>
              <a:rPr lang="en-US" sz="2000" dirty="0">
                <a:latin typeface="+mn-lt"/>
              </a:rPr>
              <a:t>Barter transactions require finding a business with complementary needs, but </a:t>
            </a:r>
            <a:r>
              <a:rPr lang="en-US" sz="2000" b="1" dirty="0">
                <a:latin typeface="+mn-lt"/>
              </a:rPr>
              <a:t>they are much simpler than countertrade transactions</a:t>
            </a:r>
            <a:r>
              <a:rPr lang="en-US" sz="2000" dirty="0">
                <a:latin typeface="+mn-lt"/>
              </a:rPr>
              <a:t>.</a:t>
            </a:r>
          </a:p>
          <a:p>
            <a:pPr marL="342900" indent="-342900" algn="just">
              <a:buFont typeface="Arial" pitchFamily="34" charset="0"/>
              <a:buChar char="•"/>
            </a:pPr>
            <a:endParaRPr lang="en-US" sz="2000" dirty="0">
              <a:latin typeface="+mn-lt"/>
            </a:endParaRPr>
          </a:p>
          <a:p>
            <a:pPr marL="342900" indent="-342900" algn="justLow" rtl="1">
              <a:buFont typeface="Arial" pitchFamily="34" charset="0"/>
              <a:buChar char="•"/>
            </a:pPr>
            <a:r>
              <a:rPr lang="ar-EG" sz="2000" b="1" dirty="0">
                <a:solidFill>
                  <a:srgbClr val="7030A0"/>
                </a:solidFill>
                <a:latin typeface="+mn-lt"/>
              </a:rPr>
              <a:t>المقايضة</a:t>
            </a:r>
            <a:r>
              <a:rPr lang="ar-EG" sz="2000" dirty="0">
                <a:latin typeface="+mn-lt"/>
              </a:rPr>
              <a:t>: هي تبادل السلع والخدمات مقابل سلع وخدمات أخرى.</a:t>
            </a:r>
          </a:p>
          <a:p>
            <a:pPr marL="342900" indent="-342900" algn="justLow" rtl="1">
              <a:buFont typeface="Arial" pitchFamily="34" charset="0"/>
              <a:buChar char="•"/>
            </a:pPr>
            <a:r>
              <a:rPr lang="ar-EG" sz="2000" dirty="0">
                <a:latin typeface="+mn-lt"/>
              </a:rPr>
              <a:t>في عملية المقايضة، قد تقوم شركة تصنع مكونات إلكترونية بتبادل منتجاتها مقابل القهوة التي تقوم شركة في بلد أجنبي بمعالجتها، ثم تبيعها بعد ذلك لشركة ثالثة مقابل نقدًا.</a:t>
            </a:r>
          </a:p>
          <a:p>
            <a:pPr marL="342900" indent="-342900" algn="justLow" rtl="1">
              <a:buFont typeface="Arial" pitchFamily="34" charset="0"/>
              <a:buChar char="•"/>
            </a:pPr>
            <a:r>
              <a:rPr lang="ar-EG" sz="2000" dirty="0">
                <a:latin typeface="+mn-lt"/>
              </a:rPr>
              <a:t>تتطلب معاملات المقايضة العثور على عمل تجاري ذو احتياجات تكميلية، </a:t>
            </a:r>
            <a:r>
              <a:rPr lang="ar-EG" sz="2000" b="1" dirty="0">
                <a:latin typeface="+mn-lt"/>
              </a:rPr>
              <a:t>ولكنها أبسط بكثير من معاملات التجارة المقابلة</a:t>
            </a:r>
            <a:r>
              <a:rPr lang="ar-EG" sz="2000" dirty="0">
                <a:latin typeface="+mn-lt"/>
              </a:rPr>
              <a:t>.</a:t>
            </a:r>
            <a:endParaRPr lang="en-US" sz="2000" dirty="0">
              <a:latin typeface="+mn-lt"/>
            </a:endParaRPr>
          </a:p>
        </p:txBody>
      </p:sp>
      <p:pic>
        <p:nvPicPr>
          <p:cNvPr id="11" name="Picture 2" descr="Countertrade : Countertrade">
            <a:extLst>
              <a:ext uri="{FF2B5EF4-FFF2-40B4-BE49-F238E27FC236}">
                <a16:creationId xmlns:a16="http://schemas.microsoft.com/office/drawing/2014/main" id="{001B8446-8179-6BDE-3DE2-2C4F0DFB6B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24098" y="1867930"/>
            <a:ext cx="4697454" cy="18879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ALFAGR\Desktop\0000.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4098" y="4340770"/>
            <a:ext cx="4697454" cy="172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1415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7. Exporting</a:t>
            </a:r>
          </a:p>
          <a:p>
            <a:r>
              <a:rPr lang="ar-EG" sz="2800" b="1" dirty="0">
                <a:solidFill>
                  <a:srgbClr val="00B0F0"/>
                </a:solidFill>
                <a:latin typeface="Alexandria" charset="0"/>
                <a:cs typeface="Alexandria" charset="0"/>
              </a:rPr>
              <a:t>7. التصدير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b="1" dirty="0">
                <a:solidFill>
                  <a:srgbClr val="8E3593"/>
                </a:solidFill>
                <a:latin typeface="+mn-lt"/>
              </a:rPr>
              <a:t>Exporting</a:t>
            </a:r>
            <a:r>
              <a:rPr lang="en-US" sz="2200" dirty="0">
                <a:latin typeface="+mn-lt"/>
              </a:rPr>
              <a:t> is entering foreign markets by selling goods produced in the company’s home country, often with little modification.</a:t>
            </a:r>
          </a:p>
          <a:p>
            <a:pPr marL="342900" indent="-342900" algn="just">
              <a:spcBef>
                <a:spcPts val="1200"/>
              </a:spcBef>
              <a:buFont typeface="Arial" pitchFamily="34" charset="0"/>
              <a:buChar char="•"/>
            </a:pPr>
            <a:r>
              <a:rPr lang="en-US" sz="2200" dirty="0">
                <a:latin typeface="+mn-lt"/>
              </a:rPr>
              <a:t>It is the simplest way to enter a foreign market. </a:t>
            </a:r>
          </a:p>
          <a:p>
            <a:pPr marL="342900" indent="-342900" algn="just">
              <a:spcBef>
                <a:spcPts val="1200"/>
              </a:spcBef>
              <a:buFont typeface="Arial" pitchFamily="34" charset="0"/>
              <a:buChar char="•"/>
            </a:pPr>
            <a:r>
              <a:rPr lang="en-US" sz="2200" dirty="0">
                <a:latin typeface="+mn-lt"/>
              </a:rPr>
              <a:t>The company may passively export its surpluses from time to time, or it may make an active commitment to expand exports to a particular market. In either case, the company produces all its goods in its home country. It may or may not modify them for the export market. </a:t>
            </a:r>
          </a:p>
          <a:p>
            <a:pPr marL="342900" indent="-342900" algn="just">
              <a:spcBef>
                <a:spcPts val="1200"/>
              </a:spcBef>
              <a:buFont typeface="Arial" pitchFamily="34" charset="0"/>
              <a:buChar char="•"/>
            </a:pPr>
            <a:r>
              <a:rPr lang="en-US" sz="2200" dirty="0">
                <a:latin typeface="+mn-lt"/>
              </a:rPr>
              <a:t>Exporting involves the least change in the company’s product lines, organization, investments, or mission.</a:t>
            </a:r>
          </a:p>
        </p:txBody>
      </p:sp>
      <p:sp>
        <p:nvSpPr>
          <p:cNvPr id="10" name="Rectangle 9"/>
          <p:cNvSpPr/>
          <p:nvPr/>
        </p:nvSpPr>
        <p:spPr>
          <a:xfrm>
            <a:off x="6850823" y="1513312"/>
            <a:ext cx="5086053" cy="4616648"/>
          </a:xfrm>
          <a:prstGeom prst="rect">
            <a:avLst/>
          </a:prstGeom>
        </p:spPr>
        <p:txBody>
          <a:bodyPr wrap="square">
            <a:spAutoFit/>
          </a:bodyPr>
          <a:lstStyle/>
          <a:p>
            <a:pPr marL="342900" indent="-342900" algn="justLow" rtl="1">
              <a:spcBef>
                <a:spcPts val="1200"/>
              </a:spcBef>
              <a:buFont typeface="Arial" pitchFamily="34" charset="0"/>
              <a:buChar char="•"/>
            </a:pPr>
            <a:r>
              <a:rPr lang="ar-EG" sz="2200" b="1" dirty="0">
                <a:solidFill>
                  <a:srgbClr val="7030A0"/>
                </a:solidFill>
              </a:rPr>
              <a:t>التصدير</a:t>
            </a:r>
            <a:r>
              <a:rPr lang="ar-EG" sz="2200" dirty="0"/>
              <a:t> هو دخول الأسواق الأجنبية عن طريق بيع السلع المنتجة في بلد الشركة الأصلي، في كثير من الأحيان مع القليل من التعديلات.</a:t>
            </a:r>
          </a:p>
          <a:p>
            <a:pPr marL="342900" indent="-342900" algn="justLow" rtl="1">
              <a:spcBef>
                <a:spcPts val="1200"/>
              </a:spcBef>
              <a:buFont typeface="Arial" pitchFamily="34" charset="0"/>
              <a:buChar char="•"/>
            </a:pPr>
            <a:r>
              <a:rPr lang="ar-EG" sz="2200" dirty="0"/>
              <a:t>إنها الطريقة الأسهل لدخول السوق الأجنبية.</a:t>
            </a:r>
            <a:endParaRPr lang="en-US" sz="2200" dirty="0"/>
          </a:p>
          <a:p>
            <a:pPr marL="342900" indent="-342900" algn="justLow" rtl="1">
              <a:spcBef>
                <a:spcPts val="1200"/>
              </a:spcBef>
              <a:buFont typeface="Arial" pitchFamily="34" charset="0"/>
              <a:buChar char="•"/>
            </a:pPr>
            <a:r>
              <a:rPr lang="ar-EG" sz="2200" dirty="0"/>
              <a:t>قد تقوم الشركة بتصدير فوائضها بشكل سلبي من وقت لآخر، أو قد تلتزم بشكل نشط بتوسيع الصادرات إلى سوق معينة. وفي كلتا الحالتين، تنتج الشركة جميع سلعها في بلدها الأصلي. وقد تقوم الشركة أو لا تقوم بتعديلها لتناسب سوق التصدير.</a:t>
            </a:r>
            <a:endParaRPr lang="en-US" sz="2200" dirty="0"/>
          </a:p>
          <a:p>
            <a:pPr marL="342900" indent="-342900" algn="justLow" rtl="1">
              <a:spcBef>
                <a:spcPts val="1200"/>
              </a:spcBef>
              <a:buFont typeface="Arial" pitchFamily="34" charset="0"/>
              <a:buChar char="•"/>
            </a:pPr>
            <a:r>
              <a:rPr lang="ar-EG" sz="2200" dirty="0"/>
              <a:t>يتضمن التصدير أقل قدر من التغيير في خطوط منتجات الشركة أو تنظيمها أو استثماراتها أو مهمتها.</a:t>
            </a:r>
            <a:endParaRPr lang="en-US" sz="2200" dirty="0"/>
          </a:p>
        </p:txBody>
      </p:sp>
    </p:spTree>
    <p:extLst>
      <p:ext uri="{BB962C8B-B14F-4D97-AF65-F5344CB8AC3E}">
        <p14:creationId xmlns:p14="http://schemas.microsoft.com/office/powerpoint/2010/main" val="36185423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Successful Exporting</a:t>
            </a:r>
          </a:p>
          <a:p>
            <a:r>
              <a:rPr lang="ar-EG" sz="2800" b="1" dirty="0">
                <a:solidFill>
                  <a:srgbClr val="00B0F0"/>
                </a:solidFill>
                <a:latin typeface="Alexandria" charset="0"/>
                <a:cs typeface="Alexandria" charset="0"/>
              </a:rPr>
              <a:t>خطوات التصدير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a:pPr>
            <a:r>
              <a:rPr lang="en-US" sz="1900" b="1" dirty="0">
                <a:latin typeface="+mn-lt"/>
              </a:rPr>
              <a:t>Recognize that even the tiniest companies and least experienced entrepreneurs have the potential to export. (</a:t>
            </a:r>
            <a:r>
              <a:rPr lang="en-US" sz="1900" dirty="0">
                <a:solidFill>
                  <a:srgbClr val="211E1E"/>
                </a:solidFill>
                <a:latin typeface="+mn-lt"/>
              </a:rPr>
              <a:t>If a company’s products meet the needs of global customers, it has the potential to export. )</a:t>
            </a:r>
            <a:endParaRPr lang="en-US" sz="1900" b="1" dirty="0">
              <a:latin typeface="+mn-lt"/>
            </a:endParaRPr>
          </a:p>
          <a:p>
            <a:pPr marL="457200" indent="-457200" algn="just">
              <a:buFont typeface="+mj-lt"/>
              <a:buAutoNum type="arabicPeriod"/>
            </a:pPr>
            <a:r>
              <a:rPr lang="en-US" sz="1900" b="1" dirty="0">
                <a:latin typeface="+mn-lt"/>
              </a:rPr>
              <a:t>Analyze your product or service (</a:t>
            </a:r>
            <a:r>
              <a:rPr lang="en-US" sz="1900" dirty="0">
                <a:solidFill>
                  <a:srgbClr val="211E1E"/>
                </a:solidFill>
                <a:latin typeface="+mn-lt"/>
              </a:rPr>
              <a:t>Is it special? New? Unique? High quality? Priced favorably because of lower costs or favorable exchange rates? Does it fit well with the culture and traditions of a country or region?)</a:t>
            </a:r>
            <a:endParaRPr lang="en-US" sz="1900" b="1" dirty="0">
              <a:latin typeface="+mn-lt"/>
            </a:endParaRPr>
          </a:p>
          <a:p>
            <a:pPr marL="457200" indent="-457200" algn="just">
              <a:buFont typeface="+mj-lt"/>
              <a:buAutoNum type="arabicPeriod"/>
            </a:pPr>
            <a:r>
              <a:rPr lang="en-US" sz="1900" b="1" dirty="0">
                <a:latin typeface="+mn-lt"/>
              </a:rPr>
              <a:t>Analyze your commitment to developing export markets (</a:t>
            </a:r>
            <a:r>
              <a:rPr lang="en-US" sz="1900" dirty="0">
                <a:solidFill>
                  <a:srgbClr val="211E1E"/>
                </a:solidFill>
                <a:latin typeface="+mn-lt"/>
              </a:rPr>
              <a:t>Are you willing to devote time and energy to develop export markets? Does your company have the necessary resources?)</a:t>
            </a:r>
            <a:endParaRPr lang="en-US" sz="1900" b="1" dirty="0">
              <a:latin typeface="+mn-lt"/>
            </a:endParaRPr>
          </a:p>
          <a:p>
            <a:pPr marL="457200" indent="-457200" algn="just">
              <a:buFont typeface="+mj-lt"/>
              <a:buAutoNum type="arabicPeriod"/>
            </a:pPr>
            <a:r>
              <a:rPr lang="en-US" sz="1900" b="1" dirty="0">
                <a:latin typeface="+mn-lt"/>
              </a:rPr>
              <a:t>Research potential markets and pick your target. (</a:t>
            </a:r>
            <a:r>
              <a:rPr lang="en-US" sz="1900" dirty="0">
                <a:solidFill>
                  <a:srgbClr val="211E1E"/>
                </a:solidFill>
                <a:latin typeface="+mn-lt"/>
              </a:rPr>
              <a:t>Market research must include more than just the size of the potential market; it should include a detailed analysis of the demographic and buying habits of the customers in it as well as the cultural nuances of selling there)</a:t>
            </a:r>
            <a:endParaRPr lang="en-US" sz="1900" b="1" dirty="0">
              <a:latin typeface="+mn-lt"/>
            </a:endParaRPr>
          </a:p>
        </p:txBody>
      </p:sp>
      <p:sp>
        <p:nvSpPr>
          <p:cNvPr id="10" name="Rectangle 9"/>
          <p:cNvSpPr/>
          <p:nvPr/>
        </p:nvSpPr>
        <p:spPr>
          <a:xfrm>
            <a:off x="6823527" y="1595200"/>
            <a:ext cx="5086053" cy="5001369"/>
          </a:xfrm>
          <a:prstGeom prst="rect">
            <a:avLst/>
          </a:prstGeom>
        </p:spPr>
        <p:txBody>
          <a:bodyPr wrap="square">
            <a:spAutoFit/>
          </a:bodyPr>
          <a:lstStyle/>
          <a:p>
            <a:pPr marL="457200" indent="-457200" algn="justLow" rtl="1">
              <a:spcBef>
                <a:spcPts val="600"/>
              </a:spcBef>
              <a:buFont typeface="+mj-lt"/>
              <a:buAutoNum type="arabicPeriod"/>
            </a:pPr>
            <a:r>
              <a:rPr lang="ar-EG" sz="1900" b="1" dirty="0">
                <a:solidFill>
                  <a:srgbClr val="7030A0"/>
                </a:solidFill>
              </a:rPr>
              <a:t>أدرك أن حتى أصغر الشركات وأقل رواد الأعمال خبرة لديهم القدرة على التصدير. </a:t>
            </a:r>
            <a:r>
              <a:rPr lang="ar-EG" sz="1900" dirty="0"/>
              <a:t>(إذا كانت منتجات الشركة تلبي احتياجات العملاء العالميين، فإن لديها القدرة على التصدير.).</a:t>
            </a:r>
          </a:p>
          <a:p>
            <a:pPr marL="457200" indent="-457200" algn="justLow" rtl="1">
              <a:spcBef>
                <a:spcPts val="600"/>
              </a:spcBef>
              <a:buFont typeface="+mj-lt"/>
              <a:buAutoNum type="arabicPeriod"/>
            </a:pPr>
            <a:r>
              <a:rPr lang="ar-EG" sz="1900" b="1" dirty="0">
                <a:solidFill>
                  <a:srgbClr val="7030A0"/>
                </a:solidFill>
              </a:rPr>
              <a:t>قم بتحليل منتجك أو خدمتك </a:t>
            </a:r>
            <a:r>
              <a:rPr lang="ar-EG" sz="1900" dirty="0"/>
              <a:t>(هل هو خاص؟ جديد؟ فريد من نوعه؟ عالي الجودة؟ سعره مناسب بسبب انخفاض التكاليف أو أسعار الصرف المواتية؟ هل يتناسب بشكل جيد مع ثقافة وتقاليد بلد أو منطقة؟)</a:t>
            </a:r>
          </a:p>
          <a:p>
            <a:pPr marL="457200" indent="-457200" algn="justLow" rtl="1">
              <a:spcBef>
                <a:spcPts val="600"/>
              </a:spcBef>
              <a:buFont typeface="+mj-lt"/>
              <a:buAutoNum type="arabicPeriod"/>
            </a:pPr>
            <a:r>
              <a:rPr lang="ar-EG" sz="1900" b="1" dirty="0">
                <a:solidFill>
                  <a:srgbClr val="7030A0"/>
                </a:solidFill>
              </a:rPr>
              <a:t>قم بتحليل مدى التزامك بتطوير أسواق التصدير </a:t>
            </a:r>
            <a:r>
              <a:rPr lang="ar-EG" sz="1900" dirty="0"/>
              <a:t>(هل أنت على استعداد لتخصيص الوقت والطاقة لتطوير أسواق التصدير؟ هل تمتلك شركتك الموارد اللازمة؟)</a:t>
            </a:r>
          </a:p>
          <a:p>
            <a:pPr marL="457200" indent="-457200" algn="justLow" rtl="1">
              <a:spcBef>
                <a:spcPts val="600"/>
              </a:spcBef>
              <a:buFont typeface="+mj-lt"/>
              <a:buAutoNum type="arabicPeriod"/>
            </a:pPr>
            <a:r>
              <a:rPr lang="ar-EG" sz="1900" b="1" dirty="0">
                <a:solidFill>
                  <a:srgbClr val="7030A0"/>
                </a:solidFill>
              </a:rPr>
              <a:t>ابحث عن الأسواق المحتملة واختر هدفك. </a:t>
            </a:r>
            <a:r>
              <a:rPr lang="ar-EG" sz="1900" dirty="0"/>
              <a:t>(يجب أن يتضمن بحث السوق أكثر من مجرد حجم السوق المحتملة؛ بل يجب أن يتضمن تحليلاً مفصلاً للتركيبة السكانية وعادات الشراء لدى العملاء فيها، فضلاً عن الفروق الثقافية المرتبطة بالبيع هناك)</a:t>
            </a:r>
            <a:endParaRPr lang="en-US" sz="1900" dirty="0"/>
          </a:p>
        </p:txBody>
      </p:sp>
    </p:spTree>
    <p:extLst>
      <p:ext uri="{BB962C8B-B14F-4D97-AF65-F5344CB8AC3E}">
        <p14:creationId xmlns:p14="http://schemas.microsoft.com/office/powerpoint/2010/main" val="40886522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Successful Exporting</a:t>
            </a:r>
          </a:p>
          <a:p>
            <a:r>
              <a:rPr lang="ar-EG" sz="2800" b="1" dirty="0">
                <a:solidFill>
                  <a:srgbClr val="00B0F0"/>
                </a:solidFill>
                <a:latin typeface="Alexandria" charset="0"/>
                <a:cs typeface="Alexandria" charset="0"/>
              </a:rPr>
              <a:t>خطوات التصدير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36336" y="1481046"/>
            <a:ext cx="5927986"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spcBef>
                <a:spcPts val="600"/>
              </a:spcBef>
              <a:buFont typeface="+mj-lt"/>
              <a:buAutoNum type="arabicPeriod" startAt="5"/>
            </a:pPr>
            <a:r>
              <a:rPr lang="en-US" b="1" dirty="0">
                <a:latin typeface="+mn-lt"/>
              </a:rPr>
              <a:t>Develop a distribution strategy (</a:t>
            </a:r>
            <a:r>
              <a:rPr lang="en-US" dirty="0">
                <a:solidFill>
                  <a:srgbClr val="211E1E"/>
                </a:solidFill>
                <a:latin typeface="+mn-lt"/>
              </a:rPr>
              <a:t>Should you use a trade intermediary or sell directly to foreign customers?)</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Find your customer. (</a:t>
            </a:r>
            <a:r>
              <a:rPr lang="en-US" dirty="0">
                <a:solidFill>
                  <a:srgbClr val="211E1E"/>
                </a:solidFill>
                <a:latin typeface="+mn-lt"/>
              </a:rPr>
              <a:t>mall businesses can rely on a host of export specialists to help them track down foreign customers. These agencies have the market research available for locating the best target markets for a particular company and specific customers in those markets)</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Find financing for export sales. </a:t>
            </a:r>
          </a:p>
          <a:p>
            <a:pPr marL="457200" indent="-457200" algn="just">
              <a:lnSpc>
                <a:spcPct val="110000"/>
              </a:lnSpc>
              <a:spcBef>
                <a:spcPts val="600"/>
              </a:spcBef>
              <a:buFont typeface="+mj-lt"/>
              <a:buAutoNum type="arabicPeriod" startAt="5"/>
            </a:pPr>
            <a:r>
              <a:rPr lang="en-US" b="1" dirty="0">
                <a:latin typeface="+mn-lt"/>
              </a:rPr>
              <a:t>Ship your goods. (</a:t>
            </a:r>
            <a:r>
              <a:rPr lang="en-US" dirty="0">
                <a:solidFill>
                  <a:srgbClr val="211E1E"/>
                </a:solidFill>
                <a:latin typeface="+mn-lt"/>
              </a:rPr>
              <a:t>Export novices usually rely on international freight forwarders and customs brokers—experienced specialists in overseas shipping—for help in navigating the bureaucratic morass of packaging and regulatory requirements, tariffs, and paperwork demanded by customs. These specialists, also known as trans- port architects, are to exporters what travel agents are to travelers and normally charge relatively small fees for a valuable service. They not only move shipments of all sizes to destinations all over the world efficiently, saving entrepreneurs many headaches, but also are well versed in the regulations that govern exported products and services. </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Collect your money. (</a:t>
            </a:r>
            <a:r>
              <a:rPr lang="en-US" dirty="0">
                <a:solidFill>
                  <a:srgbClr val="211E1E"/>
                </a:solidFill>
                <a:latin typeface="+mn-lt"/>
              </a:rPr>
              <a:t>The safest method of selling to foreign customers is to collect cash in advance of the sale because it eliminates the risk of collection problems and provides immediate cash flow).</a:t>
            </a:r>
            <a:endParaRPr lang="en-US" b="1" dirty="0">
              <a:latin typeface="+mn-lt"/>
            </a:endParaRPr>
          </a:p>
        </p:txBody>
      </p:sp>
      <p:sp>
        <p:nvSpPr>
          <p:cNvPr id="10" name="Rectangle 9"/>
          <p:cNvSpPr/>
          <p:nvPr/>
        </p:nvSpPr>
        <p:spPr>
          <a:xfrm>
            <a:off x="6318914" y="1458722"/>
            <a:ext cx="5629831" cy="5324535"/>
          </a:xfrm>
          <a:prstGeom prst="rect">
            <a:avLst/>
          </a:prstGeom>
        </p:spPr>
        <p:txBody>
          <a:bodyPr wrap="square">
            <a:spAutoFit/>
          </a:bodyPr>
          <a:lstStyle/>
          <a:p>
            <a:pPr marL="342900" indent="-342900" algn="justLow" rtl="1">
              <a:buFont typeface="+mj-lt"/>
              <a:buAutoNum type="arabicPeriod" startAt="5"/>
            </a:pPr>
            <a:r>
              <a:rPr lang="ar-EG" sz="1700" b="1" dirty="0"/>
              <a:t>تطوير استراتيجية التوزيع </a:t>
            </a:r>
            <a:r>
              <a:rPr lang="ar-EG" sz="1700" dirty="0"/>
              <a:t>(هل يجب عليك استخدام وسيط تجاري أو البيع مباشرة للعملاء الأجانب؟)</a:t>
            </a:r>
          </a:p>
          <a:p>
            <a:pPr marL="342900" indent="-342900" algn="justLow" rtl="1">
              <a:buFont typeface="+mj-lt"/>
              <a:buAutoNum type="arabicPeriod" startAt="5"/>
            </a:pPr>
            <a:r>
              <a:rPr lang="ar-EG" sz="1700" b="1" dirty="0"/>
              <a:t>ابحث عن عميلك. </a:t>
            </a:r>
            <a:r>
              <a:rPr lang="ar-EG" sz="1700" dirty="0"/>
              <a:t>(يمكن لشركات مراكز التسوق الاعتماد على مجموعة من المتخصصين في التصدير لمساعدتهم في تعقب العملاء الأجانب. تتوفر لدى هذه الوكالات أبحاث السوق لتحديد أفضل الأسواق المستهدفة لشركة معينة وعملاء محددين في تلك الأسواق)</a:t>
            </a:r>
          </a:p>
          <a:p>
            <a:pPr marL="342900" indent="-342900" algn="justLow" rtl="1">
              <a:buFont typeface="+mj-lt"/>
              <a:buAutoNum type="arabicPeriod" startAt="5"/>
            </a:pPr>
            <a:r>
              <a:rPr lang="ar-EG" sz="1700" b="1" dirty="0"/>
              <a:t>العثور على التمويل لمبيعات التصدير.</a:t>
            </a:r>
            <a:endParaRPr lang="en-US" sz="1700" b="1" dirty="0"/>
          </a:p>
          <a:p>
            <a:pPr marL="342900" indent="-342900" algn="justLow" rtl="1">
              <a:buFont typeface="+mj-lt"/>
              <a:buAutoNum type="arabicPeriod" startAt="5"/>
            </a:pPr>
            <a:r>
              <a:rPr lang="ar-EG" sz="1700" b="1" dirty="0"/>
              <a:t>شحن بضائعك. </a:t>
            </a:r>
            <a:r>
              <a:rPr lang="ar-EG" sz="1700" dirty="0"/>
              <a:t>(يعتمد المبتدئون في مجال التصدير عادةً على وكلاء الشحن الدوليين وسماسرة الجمارك - المتخصصين ذوي الخبرة في الشحن إلى الخارج - للمساعدة في التنقل عبر المستنقع البيروقراطي للتغليف والمتطلبات التنظيمية والتعريفات والأوراق التي تطلبها الجمارك. هؤلاء المتخصصون، المعروفون أيضًا باسم مهندسي النقل، هم للمصدرين ما يمثله وكلاء السفر للمسافرين وعادةً ما يتقاضون رسومًا صغيرة نسبيًا مقابل خدمة قيمة. إنهم لا ينقلون الشحنات من جميع الأحجام إلى وجهات في جميع أنحاء العالم بكفاءة فحسب، مما يوفر على رواد الأعمال الكثير من الصداع، بل إنهم أيضًا على دراية جيدة باللوائح التي تحكم المنتجات والخدمات المصدرة.</a:t>
            </a:r>
          </a:p>
          <a:p>
            <a:pPr marL="342900" indent="-342900" algn="justLow" rtl="1">
              <a:buFont typeface="+mj-lt"/>
              <a:buAutoNum type="arabicPeriod" startAt="5"/>
            </a:pPr>
            <a:r>
              <a:rPr lang="ar-EG" sz="1700" b="1" dirty="0"/>
              <a:t>احصل على أموالك. </a:t>
            </a:r>
            <a:r>
              <a:rPr lang="ar-EG" sz="1700" dirty="0"/>
              <a:t>(الطريقة الأكثر أمانًا لبيع منتجاتك للعملاء الأجانب هي تحصيل الأموال نقدًا قبل البيع لأن ذلك يزيل خطر حدوث مشاكل في التحصيل ويوفر تدفقًا نقديًا فوريًا).</a:t>
            </a:r>
          </a:p>
        </p:txBody>
      </p:sp>
    </p:spTree>
    <p:extLst>
      <p:ext uri="{BB962C8B-B14F-4D97-AF65-F5344CB8AC3E}">
        <p14:creationId xmlns:p14="http://schemas.microsoft.com/office/powerpoint/2010/main" val="385711957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66667" y="1410238"/>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8. Establishing international locations</a:t>
            </a:r>
          </a:p>
          <a:p>
            <a:r>
              <a:rPr lang="ar-EG" sz="2800" b="1" dirty="0">
                <a:solidFill>
                  <a:srgbClr val="00B0F0"/>
                </a:solidFill>
                <a:latin typeface="Alexandria" charset="0"/>
                <a:cs typeface="Alexandria" charset="0"/>
              </a:rPr>
              <a:t>8. إنشاء مواقع 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7415592"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800" dirty="0">
                <a:latin typeface="+mn-lt"/>
              </a:rPr>
              <a:t>Establishing an office or a factory in a foreign land can require a substantial investment reaching beyond the budgets of many small companies. </a:t>
            </a:r>
          </a:p>
          <a:p>
            <a:pPr marL="342900" indent="-342900" algn="just">
              <a:buFont typeface="Arial" pitchFamily="34" charset="0"/>
              <a:buChar char="•"/>
            </a:pPr>
            <a:r>
              <a:rPr lang="en-US" sz="1800" dirty="0">
                <a:latin typeface="+mn-lt"/>
              </a:rPr>
              <a:t>In addition, setting up an international office can be an incredibly frustrating experience in some countries where business infrastructure is in disrepair or is nonexistent. </a:t>
            </a:r>
          </a:p>
          <a:p>
            <a:pPr marL="342900" indent="-342900" algn="just">
              <a:buFont typeface="Arial" pitchFamily="34" charset="0"/>
              <a:buChar char="•"/>
            </a:pPr>
            <a:r>
              <a:rPr lang="en-US" sz="1800" dirty="0">
                <a:latin typeface="+mn-lt"/>
              </a:rPr>
              <a:t>Finding the right person to manage an international office is crucial to success; it also is a major challenge, especially for small businesses. Small companies usually have lean management staffs and cannot afford to send key people abroad without running the risk of losing their focus.</a:t>
            </a:r>
          </a:p>
          <a:p>
            <a:pPr algn="just"/>
            <a:r>
              <a:rPr lang="en-US" sz="1100" dirty="0">
                <a:latin typeface="+mn-lt"/>
              </a:rPr>
              <a:t> </a:t>
            </a:r>
          </a:p>
          <a:p>
            <a:pPr marL="342900" indent="-342900" algn="justLow" rtl="1">
              <a:buFont typeface="Arial" pitchFamily="34" charset="0"/>
              <a:buChar char="•"/>
            </a:pPr>
            <a:r>
              <a:rPr lang="ar-EG" sz="1800" dirty="0">
                <a:latin typeface="+mn-lt"/>
              </a:rPr>
              <a:t>إن إنشاء مكتب أو مصنع في أرض أجنبية قد يتطلب استثمارًا كبيرًا يتجاوز ميزانيات العديد من الشركات الصغيرة.</a:t>
            </a:r>
          </a:p>
          <a:p>
            <a:pPr marL="342900" indent="-342900" algn="justLow" rtl="1">
              <a:buFont typeface="Arial" pitchFamily="34" charset="0"/>
              <a:buChar char="•"/>
            </a:pPr>
            <a:r>
              <a:rPr lang="ar-EG" sz="1800" dirty="0">
                <a:latin typeface="+mn-lt"/>
              </a:rPr>
              <a:t>علاوة على ذلك، فإن إنشاء مكتب دولي يمكن أن يكون تجربة محبطة للغاية في بعض البلدان حيث البنية التحتية للأعمال في حالة سيئة أو غير موجودة.</a:t>
            </a:r>
            <a:endParaRPr lang="en-US" sz="1800" dirty="0">
              <a:latin typeface="+mn-lt"/>
            </a:endParaRPr>
          </a:p>
          <a:p>
            <a:pPr marL="342900" indent="-342900" algn="justLow" rtl="1">
              <a:buFont typeface="Arial" pitchFamily="34" charset="0"/>
              <a:buChar char="•"/>
            </a:pPr>
            <a:r>
              <a:rPr lang="ar-EG" sz="1800" dirty="0">
                <a:latin typeface="+mn-lt"/>
              </a:rPr>
              <a:t>إن العثور على الشخص المناسب لإدارة مكتب دولي أمر بالغ الأهمية لتحقيق النجاح؛ كما أنه يشكل تحديًا كبيرًا، وخاصة بالنسبة للشركات الصغيرة. وعادة ما يكون لدى الشركات الصغيرة طاقم إداري ضئيل ولا تستطيع تحمل تكاليف إرسال الأشخاص الرئيسيين إلى الخارج دون المخاطرة بفقدان تركيزها.</a:t>
            </a:r>
            <a:endParaRPr lang="en-US" sz="1900" dirty="0">
              <a:latin typeface="+mn-lt"/>
            </a:endParaRPr>
          </a:p>
        </p:txBody>
      </p:sp>
      <p:pic>
        <p:nvPicPr>
          <p:cNvPr id="11" name="Picture 2" descr="File:WalMart international locations ...">
            <a:extLst>
              <a:ext uri="{FF2B5EF4-FFF2-40B4-BE49-F238E27FC236}">
                <a16:creationId xmlns:a16="http://schemas.microsoft.com/office/drawing/2014/main" id="{88AA6F86-49FB-55D6-A357-A883EAC0C5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3121" y="1980774"/>
            <a:ext cx="3890869" cy="3532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39440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Importing and outsourcing</a:t>
            </a:r>
          </a:p>
          <a:p>
            <a:r>
              <a:rPr lang="ar-EG" sz="2800" b="1" dirty="0">
                <a:solidFill>
                  <a:srgbClr val="00B0F0"/>
                </a:solidFill>
                <a:latin typeface="Alexandria" charset="0"/>
                <a:cs typeface="Alexandria" charset="0"/>
              </a:rPr>
              <a:t>9. الاستيراد والتعهيد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7361001"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latin typeface="+mn-lt"/>
              </a:rPr>
              <a:t>Importing: </a:t>
            </a:r>
            <a:r>
              <a:rPr lang="en-US" sz="2000" dirty="0">
                <a:latin typeface="+mn-lt"/>
              </a:rPr>
              <a:t>to bring a merchandise into a country from another country.</a:t>
            </a:r>
          </a:p>
          <a:p>
            <a:pPr marL="342900" indent="-342900" algn="just">
              <a:buFont typeface="Arial" pitchFamily="34" charset="0"/>
              <a:buChar char="•"/>
            </a:pPr>
            <a:r>
              <a:rPr lang="x-none" sz="2000" b="1">
                <a:latin typeface="+mn-lt"/>
              </a:rPr>
              <a:t>Outsourcing:</a:t>
            </a:r>
            <a:r>
              <a:rPr lang="x-none" sz="2000">
                <a:latin typeface="+mn-lt"/>
              </a:rPr>
              <a:t> </a:t>
            </a:r>
            <a:r>
              <a:rPr lang="en-US" sz="2000" dirty="0">
                <a:latin typeface="+mn-lt"/>
              </a:rPr>
              <a:t>Outsourcing is the business practice of hiring a party outside a company to perform services or create goods that were traditionally performed in-house by the company's own employees and staff. </a:t>
            </a:r>
          </a:p>
          <a:p>
            <a:pPr marL="342900" indent="-342900" algn="just">
              <a:buFont typeface="Arial" pitchFamily="34" charset="0"/>
              <a:buChar char="•"/>
            </a:pPr>
            <a:r>
              <a:rPr lang="en-US" sz="2000" dirty="0">
                <a:latin typeface="+mn-lt"/>
              </a:rPr>
              <a:t>Outsourcing is a practice usually undertaken by companies as a cost-cutting measure. As such, it can affect a wide range of jobs, ranging from customer support to manufacturing to the back office.</a:t>
            </a:r>
          </a:p>
          <a:p>
            <a:pPr marL="342900" indent="-342900" algn="justLow" rtl="1">
              <a:buFont typeface="Arial" pitchFamily="34" charset="0"/>
              <a:buChar char="•"/>
            </a:pPr>
            <a:r>
              <a:rPr lang="ar-EG" sz="2000" b="1" dirty="0">
                <a:latin typeface="+mn-lt"/>
              </a:rPr>
              <a:t>الاستيراد</a:t>
            </a:r>
            <a:r>
              <a:rPr lang="ar-EG" sz="2000" dirty="0">
                <a:latin typeface="+mn-lt"/>
              </a:rPr>
              <a:t>: إدخال بضاعة إلى بلد ما من بلد آخر.</a:t>
            </a:r>
          </a:p>
          <a:p>
            <a:pPr marL="342900" indent="-342900" algn="justLow" rtl="1">
              <a:buFont typeface="Arial" pitchFamily="34" charset="0"/>
              <a:buChar char="•"/>
            </a:pPr>
            <a:r>
              <a:rPr lang="ar-EG" sz="2000" b="1" dirty="0">
                <a:latin typeface="+mn-lt"/>
              </a:rPr>
              <a:t>التعهيد</a:t>
            </a:r>
            <a:r>
              <a:rPr lang="ar-EG" sz="2000" dirty="0">
                <a:latin typeface="+mn-lt"/>
              </a:rPr>
              <a:t>: التعهيد هو ممارسة تجارية تتمثل في توظيف طرف خارج الشركة لتقديم خدمات أو إنشاء سلع كان يتم تقديمها تقليديًا داخليًا من قبل موظفي الشركة وعمالها.</a:t>
            </a:r>
          </a:p>
          <a:p>
            <a:pPr marL="342900" indent="-342900" algn="justLow" rtl="1">
              <a:buFont typeface="Arial" pitchFamily="34" charset="0"/>
              <a:buChar char="•"/>
            </a:pPr>
            <a:r>
              <a:rPr lang="ar-EG" sz="2000" dirty="0">
                <a:latin typeface="+mn-lt"/>
              </a:rPr>
              <a:t>إن التعهيد هي ممارسة تتبناها الشركات عادة كإجراء لخفض التكاليف. وبالتالي، فإنها قد تؤثر على مجموعة واسعة من الوظائف، بدءًا من دعم العملاء إلى التصنيع إلى المكتب الخلفي.</a:t>
            </a:r>
            <a:endParaRPr lang="en-US" sz="2000" dirty="0">
              <a:latin typeface="+mn-l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0548" y="1874872"/>
            <a:ext cx="4054642" cy="4541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70904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Importing and outsourcing</a:t>
            </a:r>
          </a:p>
          <a:p>
            <a:r>
              <a:rPr lang="ar-EG" sz="2800" b="1" dirty="0">
                <a:solidFill>
                  <a:srgbClr val="00B0F0"/>
                </a:solidFill>
                <a:latin typeface="Alexandria" charset="0"/>
                <a:cs typeface="Alexandria" charset="0"/>
              </a:rPr>
              <a:t>9. الاستيراد والتعهيد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rgbClr val="211E1E"/>
                </a:solidFill>
                <a:latin typeface="+mn-lt"/>
              </a:rPr>
              <a:t>In addition to selling their goods in foreign markets, small companies also buy goods from distributors and manufacturers in foreign markets.</a:t>
            </a:r>
          </a:p>
          <a:p>
            <a:pPr marL="342900" indent="-342900" algn="just">
              <a:buFont typeface="Arial" pitchFamily="34" charset="0"/>
              <a:buChar char="•"/>
            </a:pPr>
            <a:r>
              <a:rPr lang="en-US" sz="2000" dirty="0">
                <a:solidFill>
                  <a:srgbClr val="211E1E"/>
                </a:solidFill>
                <a:latin typeface="+mn-lt"/>
              </a:rPr>
              <a:t>For instance, a computer programmer in the United States might earn $100,000 a year, but in India, a computer programmer doing the same work earns $20,000 a year or less. As a result, many companies either import goods or outsource work directly to manufacturers in countries where costs are far lower than they would be domestically. </a:t>
            </a:r>
          </a:p>
          <a:p>
            <a:pPr marL="342900" indent="-342900" algn="just">
              <a:buFont typeface="Arial" pitchFamily="34" charset="0"/>
              <a:buChar char="•"/>
            </a:pPr>
            <a:r>
              <a:rPr lang="en-US" sz="2000" dirty="0">
                <a:solidFill>
                  <a:srgbClr val="211E1E"/>
                </a:solidFill>
                <a:latin typeface="+mn-lt"/>
              </a:rPr>
              <a:t>Alibaba.com, an online trading platform started in Hangzhou, China, in 1999, has enabled millions of small companies to find reliable suppliers and vendors around the globe for the products and services they sell. Alibaba.com boasts nearly 37 million registered users in more than 240 countries. </a:t>
            </a:r>
          </a:p>
        </p:txBody>
      </p:sp>
      <p:sp>
        <p:nvSpPr>
          <p:cNvPr id="10" name="Rectangle 9"/>
          <p:cNvSpPr/>
          <p:nvPr/>
        </p:nvSpPr>
        <p:spPr>
          <a:xfrm>
            <a:off x="6768935" y="1486016"/>
            <a:ext cx="5086053" cy="5016758"/>
          </a:xfrm>
          <a:prstGeom prst="rect">
            <a:avLst/>
          </a:prstGeom>
        </p:spPr>
        <p:txBody>
          <a:bodyPr wrap="square">
            <a:spAutoFit/>
          </a:bodyPr>
          <a:lstStyle/>
          <a:p>
            <a:pPr marL="342900" indent="-342900" algn="justLow" rtl="1">
              <a:buFont typeface="Arial" pitchFamily="34" charset="0"/>
              <a:buChar char="•"/>
            </a:pPr>
            <a:r>
              <a:rPr lang="ar-EG" sz="2000" dirty="0"/>
              <a:t>بالإضافة إلى بيع سلعها في الأسواق الأجنبية، تقوم الشركات الصغيرة أيضًا بشراء السلع من الموزعين والمصنعين في الأسواق الأجنبية.</a:t>
            </a:r>
          </a:p>
          <a:p>
            <a:pPr marL="342900" indent="-342900" algn="justLow" rtl="1">
              <a:buFont typeface="Arial" pitchFamily="34" charset="0"/>
              <a:buChar char="•"/>
            </a:pPr>
            <a:r>
              <a:rPr lang="ar-EG" sz="2000" dirty="0"/>
              <a:t>على سبيل المثال، قد يكسب مبرمج الكمبيوتر في الولايات المتحدة 100 ألف دولار سنويا، ولكن في الهند يكسب مبرمج الكمبيوتر الذي يقوم بنفس العمل 20 ألف دولار سنويا أو أقل. ونتيجة لهذا فإن العديد من الشركات إما تستورد السلع أو تستعين بمصادر خارجية مباشرة لتصنيعها في بلدان حيث تكون التكاليف أقل كثيرا مما قد تكون عليه في الداخل.</a:t>
            </a:r>
          </a:p>
          <a:p>
            <a:pPr marL="342900" indent="-342900" algn="justLow" rtl="1">
              <a:buFont typeface="Arial" pitchFamily="34" charset="0"/>
              <a:buChar char="•"/>
            </a:pPr>
            <a:r>
              <a:rPr lang="en-US" sz="2000" dirty="0"/>
              <a:t>Alibaba.com، </a:t>
            </a:r>
            <a:r>
              <a:rPr lang="ar-EG" sz="2000" dirty="0"/>
              <a:t>منصة التجارة عبر الإنترنت التي بدأت في هانغتشو، الصين، في عام 1999، مكنت ملايين الشركات الصغيرة من العثور على موردين وبائعين موثوقين في جميع أنحاء العالم للمنتجات والخدمات التي يبيعونها. يضم </a:t>
            </a:r>
            <a:r>
              <a:rPr lang="en-US" sz="2000" dirty="0"/>
              <a:t>Alibaba.com </a:t>
            </a:r>
            <a:r>
              <a:rPr lang="ar-EG" sz="2000" dirty="0"/>
              <a:t> ما يقرب من 37 مليون مستخدم مسجل في أكثر من 240 دولة.</a:t>
            </a:r>
            <a:endParaRPr lang="en-US" sz="2000" dirty="0"/>
          </a:p>
        </p:txBody>
      </p:sp>
    </p:spTree>
    <p:extLst>
      <p:ext uri="{BB962C8B-B14F-4D97-AF65-F5344CB8AC3E}">
        <p14:creationId xmlns:p14="http://schemas.microsoft.com/office/powerpoint/2010/main" val="196056455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Expat Entrepreneurs</a:t>
            </a:r>
          </a:p>
          <a:p>
            <a:r>
              <a:rPr lang="ar-EG" sz="2800" b="1" dirty="0">
                <a:solidFill>
                  <a:srgbClr val="00B0F0"/>
                </a:solidFill>
                <a:latin typeface="Alexandria" charset="0"/>
                <a:cs typeface="Alexandria" charset="0"/>
              </a:rPr>
              <a:t>10. رواد الأعمال المغتربين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b="1" dirty="0">
                <a:solidFill>
                  <a:srgbClr val="8E3593"/>
                </a:solidFill>
                <a:latin typeface="+mn-lt"/>
              </a:rPr>
              <a:t>Expat Entrepreneurs: </a:t>
            </a:r>
            <a:r>
              <a:rPr lang="en-US" sz="2000" dirty="0">
                <a:solidFill>
                  <a:srgbClr val="211E1E"/>
                </a:solidFill>
                <a:latin typeface="+mn-lt"/>
              </a:rPr>
              <a:t>entrepreneurs who keep their citizenship in their home country but live and run their businesses on foreign soil. </a:t>
            </a:r>
          </a:p>
          <a:p>
            <a:pPr marL="342900" indent="-342900" algn="just">
              <a:spcBef>
                <a:spcPts val="1200"/>
              </a:spcBef>
              <a:buFont typeface="Arial" pitchFamily="34" charset="0"/>
              <a:buChar char="•"/>
            </a:pPr>
            <a:r>
              <a:rPr lang="en-US" sz="2000" dirty="0">
                <a:solidFill>
                  <a:srgbClr val="211E1E"/>
                </a:solidFill>
                <a:latin typeface="+mn-lt"/>
              </a:rPr>
              <a:t>Some entrepreneurs take advantage of opportunities in foreign markets by actually moving to a country and starting a new business. People who take up residence and work in a foreign country are known as expatriates, or more commonly, expats. </a:t>
            </a:r>
            <a:endParaRPr lang="en-US" sz="2000" dirty="0">
              <a:latin typeface="+mn-lt"/>
            </a:endParaRPr>
          </a:p>
          <a:p>
            <a:pPr marL="342900" indent="-342900" algn="just">
              <a:spcBef>
                <a:spcPts val="1200"/>
              </a:spcBef>
              <a:buFont typeface="Arial" pitchFamily="34" charset="0"/>
              <a:buChar char="•"/>
            </a:pPr>
            <a:r>
              <a:rPr lang="en-US" sz="2000" dirty="0">
                <a:solidFill>
                  <a:srgbClr val="211E1E"/>
                </a:solidFill>
                <a:latin typeface="+mn-lt"/>
              </a:rPr>
              <a:t>Some countries have been making it easier to become an expat entrepreneur to encourage economic development. For example, Spain recently cut the red tape associated with expats starting businesses to help ease its chronic unemployment and low rate of entrepreneurial activity. </a:t>
            </a:r>
            <a:endParaRPr lang="en-US" sz="2000" dirty="0">
              <a:latin typeface="+mn-lt"/>
            </a:endParaRPr>
          </a:p>
        </p:txBody>
      </p:sp>
      <p:sp>
        <p:nvSpPr>
          <p:cNvPr id="10" name="Rectangle 9"/>
          <p:cNvSpPr/>
          <p:nvPr/>
        </p:nvSpPr>
        <p:spPr>
          <a:xfrm>
            <a:off x="6768935" y="1526960"/>
            <a:ext cx="5086053" cy="4708981"/>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رواد الأعمال المغتربون: </a:t>
            </a:r>
            <a:r>
              <a:rPr lang="ar-EG" sz="2000" dirty="0"/>
              <a:t>رواد الأعمال الذين يحتفظون بجنسيتهم في وطنهم ولكنهم يعيشون ويديرون أعمالهم على أرض أجنبية.</a:t>
            </a:r>
          </a:p>
          <a:p>
            <a:pPr marL="342900" indent="-342900" algn="justLow" rtl="1">
              <a:spcBef>
                <a:spcPts val="1200"/>
              </a:spcBef>
              <a:buFont typeface="Arial" pitchFamily="34" charset="0"/>
              <a:buChar char="•"/>
            </a:pPr>
            <a:r>
              <a:rPr lang="ar-EG" sz="2000" dirty="0"/>
              <a:t>يستغل بعض رواد الأعمال الفرص المتاحة في الأسواق الأجنبية بالانتقال إلى بلد ما وبدء عمل تجاري جديد. ويُعرف الأشخاص الذين يقيمون ويعملون في بلد أجنبي باسم المغتربين </a:t>
            </a:r>
            <a:r>
              <a:rPr lang="en-US" sz="2000" dirty="0">
                <a:solidFill>
                  <a:srgbClr val="211E1E"/>
                </a:solidFill>
              </a:rPr>
              <a:t>expatriates</a:t>
            </a:r>
            <a:r>
              <a:rPr lang="ar-EG" sz="2000" dirty="0"/>
              <a:t>، أو بشكل أكثر شيوعًا، المغتربين </a:t>
            </a:r>
            <a:r>
              <a:rPr lang="en-US" sz="2000" dirty="0">
                <a:solidFill>
                  <a:srgbClr val="211E1E"/>
                </a:solidFill>
              </a:rPr>
              <a:t>expats</a:t>
            </a:r>
            <a:r>
              <a:rPr lang="ar-EG" sz="2000" dirty="0"/>
              <a:t>.</a:t>
            </a:r>
          </a:p>
          <a:p>
            <a:pPr marL="342900" indent="-342900" algn="justLow" rtl="1">
              <a:spcBef>
                <a:spcPts val="1200"/>
              </a:spcBef>
              <a:buFont typeface="Arial" pitchFamily="34" charset="0"/>
              <a:buChar char="•"/>
            </a:pPr>
            <a:r>
              <a:rPr lang="ar-EG" sz="2000" dirty="0"/>
              <a:t>وقد عملت بعض البلدان على تسهيل عملية تحول المغتربين إلى رواد أعمال بهدف تشجيع التنمية الاقتصادية. على سبيل المثال، قامت إسبانيا مؤخراً بتقليص البيروقراطية المرتبطة بتأسيس المغتربين لمشاريع تجارية للمساعدة في تخفيف البطالة المزمنة وانخفاض معدل النشاط الريادي.</a:t>
            </a:r>
            <a:endParaRPr lang="en-US" sz="2000" dirty="0"/>
          </a:p>
        </p:txBody>
      </p:sp>
    </p:spTree>
    <p:extLst>
      <p:ext uri="{BB962C8B-B14F-4D97-AF65-F5344CB8AC3E}">
        <p14:creationId xmlns:p14="http://schemas.microsoft.com/office/powerpoint/2010/main" val="176906951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International Trade</a:t>
            </a:r>
          </a:p>
          <a:p>
            <a:r>
              <a:rPr lang="ar-EG" sz="2800" b="1" dirty="0">
                <a:solidFill>
                  <a:srgbClr val="00B0F0"/>
                </a:solidFill>
                <a:latin typeface="Alexandria" charset="0"/>
                <a:cs typeface="Alexandria" charset="0"/>
              </a:rPr>
              <a:t>الحواجز أمام التجارة الدولية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50000"/>
              </a:lnSpc>
            </a:pPr>
            <a:r>
              <a:rPr lang="en-US" sz="2800" b="1" dirty="0">
                <a:solidFill>
                  <a:srgbClr val="C00000"/>
                </a:solidFill>
                <a:latin typeface="+mn-lt"/>
              </a:rPr>
              <a:t>1. Domestic Barriers: </a:t>
            </a:r>
            <a:endParaRPr lang="en-US" sz="4000" b="1" dirty="0">
              <a:solidFill>
                <a:srgbClr val="C00000"/>
              </a:solidFill>
              <a:latin typeface="+mn-lt"/>
            </a:endParaRPr>
          </a:p>
          <a:p>
            <a:pPr marL="800100" lvl="1" indent="-342900">
              <a:lnSpc>
                <a:spcPct val="150000"/>
              </a:lnSpc>
              <a:buFont typeface="Arial" pitchFamily="34" charset="0"/>
              <a:buChar char="•"/>
            </a:pPr>
            <a:r>
              <a:rPr lang="en-US" sz="2200" dirty="0">
                <a:latin typeface="+mn-lt"/>
              </a:rPr>
              <a:t>Attitude – “My company is too small to export” </a:t>
            </a:r>
          </a:p>
          <a:p>
            <a:pPr marL="800100" lvl="1" indent="-342900">
              <a:lnSpc>
                <a:spcPct val="150000"/>
              </a:lnSpc>
              <a:buFont typeface="Arial" pitchFamily="34" charset="0"/>
              <a:buChar char="•"/>
            </a:pPr>
            <a:r>
              <a:rPr lang="en-US" sz="2200" dirty="0">
                <a:latin typeface="+mn-lt"/>
              </a:rPr>
              <a:t>Lack of information about how to get started </a:t>
            </a:r>
          </a:p>
          <a:p>
            <a:pPr marL="800100" lvl="1" indent="-342900">
              <a:lnSpc>
                <a:spcPct val="150000"/>
              </a:lnSpc>
              <a:buFont typeface="Arial" pitchFamily="34" charset="0"/>
              <a:buChar char="•"/>
            </a:pPr>
            <a:r>
              <a:rPr lang="en-US" sz="2200" dirty="0">
                <a:latin typeface="+mn-lt"/>
              </a:rPr>
              <a:t>Lack of export financing </a:t>
            </a:r>
          </a:p>
          <a:p>
            <a:pPr marL="0" lvl="1" algn="r" rtl="1">
              <a:lnSpc>
                <a:spcPct val="150000"/>
              </a:lnSpc>
            </a:pPr>
            <a:r>
              <a:rPr lang="ar-EG" sz="2400" b="1" dirty="0">
                <a:solidFill>
                  <a:srgbClr val="C00000"/>
                </a:solidFill>
                <a:latin typeface="+mn-lt"/>
              </a:rPr>
              <a:t>1. الحواجز المحلية:</a:t>
            </a:r>
          </a:p>
          <a:p>
            <a:pPr marL="342900" lvl="1" indent="-342900" algn="r" rtl="1">
              <a:lnSpc>
                <a:spcPct val="150000"/>
              </a:lnSpc>
              <a:buFont typeface="Arial" pitchFamily="34" charset="0"/>
              <a:buChar char="•"/>
            </a:pPr>
            <a:r>
              <a:rPr lang="ar-EG" sz="2400" dirty="0">
                <a:solidFill>
                  <a:schemeClr val="tx1"/>
                </a:solidFill>
                <a:latin typeface="+mn-lt"/>
              </a:rPr>
              <a:t>الموقف - "شركتي صغيرة جدًا بحيث لا يمكن تصديرها«</a:t>
            </a:r>
          </a:p>
          <a:p>
            <a:pPr marL="342900" lvl="1" indent="-342900" algn="r" rtl="1">
              <a:lnSpc>
                <a:spcPct val="150000"/>
              </a:lnSpc>
              <a:buFont typeface="Arial" pitchFamily="34" charset="0"/>
              <a:buChar char="•"/>
            </a:pPr>
            <a:r>
              <a:rPr lang="ar-EG" sz="2400" dirty="0">
                <a:solidFill>
                  <a:schemeClr val="tx1"/>
                </a:solidFill>
                <a:latin typeface="+mn-lt"/>
              </a:rPr>
              <a:t>عدم وجود معلومات حول كيفية البدء.</a:t>
            </a:r>
          </a:p>
          <a:p>
            <a:pPr marL="342900" lvl="1" indent="-342900" algn="r" rtl="1">
              <a:lnSpc>
                <a:spcPct val="150000"/>
              </a:lnSpc>
              <a:buFont typeface="Arial" pitchFamily="34" charset="0"/>
              <a:buChar char="•"/>
            </a:pPr>
            <a:r>
              <a:rPr lang="ar-EG" sz="2400" dirty="0">
                <a:solidFill>
                  <a:schemeClr val="tx1"/>
                </a:solidFill>
                <a:latin typeface="+mn-lt"/>
              </a:rPr>
              <a:t>نقص تمويل الصادرات.</a:t>
            </a:r>
            <a:endParaRPr lang="en-US" sz="2400" dirty="0">
              <a:solidFill>
                <a:schemeClr val="tx1"/>
              </a:solidFill>
              <a:latin typeface="+mn-lt"/>
            </a:endParaRPr>
          </a:p>
        </p:txBody>
      </p:sp>
      <p:pic>
        <p:nvPicPr>
          <p:cNvPr id="11" name="Picture 2" descr="Barriers Gates - 360 Security - Domestic Commercial, Alarm, CCTV">
            <a:extLst>
              <a:ext uri="{FF2B5EF4-FFF2-40B4-BE49-F238E27FC236}">
                <a16:creationId xmlns:a16="http://schemas.microsoft.com/office/drawing/2014/main" id="{20950946-9F89-E953-C7DE-4EEB6D3AC6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1552" y="1966119"/>
            <a:ext cx="4595586" cy="3991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19880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International Trade</a:t>
            </a:r>
            <a:endParaRPr lang="ar-EG" sz="2800" b="1" dirty="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الحواجز أمام التجارة الدولية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C00000"/>
                </a:solidFill>
                <a:latin typeface="+mn-lt"/>
              </a:rPr>
              <a:t>2. International Barriers: </a:t>
            </a:r>
            <a:endParaRPr lang="en-US" sz="4000" b="1" dirty="0">
              <a:solidFill>
                <a:srgbClr val="C00000"/>
              </a:solidFill>
              <a:latin typeface="+mn-lt"/>
            </a:endParaRPr>
          </a:p>
          <a:p>
            <a:pPr marL="342900" indent="-342900" algn="just">
              <a:lnSpc>
                <a:spcPct val="110000"/>
              </a:lnSpc>
              <a:buFont typeface="Arial" pitchFamily="34" charset="0"/>
              <a:buChar char="•"/>
            </a:pPr>
            <a:r>
              <a:rPr lang="en-US" sz="2000" b="1" dirty="0">
                <a:solidFill>
                  <a:srgbClr val="0070C0"/>
                </a:solidFill>
                <a:latin typeface="+mn-lt"/>
              </a:rPr>
              <a:t>Tariffs - </a:t>
            </a:r>
            <a:r>
              <a:rPr lang="en-US" sz="2000" dirty="0">
                <a:latin typeface="+mn-lt"/>
              </a:rPr>
              <a:t>Taxes a government imposes on goods and services imported into that country. </a:t>
            </a:r>
          </a:p>
          <a:p>
            <a:pPr marL="342900" indent="-342900" algn="just">
              <a:lnSpc>
                <a:spcPct val="110000"/>
              </a:lnSpc>
              <a:buFont typeface="Arial" pitchFamily="34" charset="0"/>
              <a:buChar char="•"/>
            </a:pPr>
            <a:r>
              <a:rPr lang="en-US" sz="2000" b="1" dirty="0">
                <a:solidFill>
                  <a:srgbClr val="0070C0"/>
                </a:solidFill>
                <a:latin typeface="+mn-lt"/>
              </a:rPr>
              <a:t>Quotas - </a:t>
            </a:r>
            <a:r>
              <a:rPr lang="en-US" sz="2000" dirty="0">
                <a:latin typeface="+mn-lt"/>
              </a:rPr>
              <a:t>Limits on the amount of a product imported into a country. </a:t>
            </a:r>
          </a:p>
          <a:p>
            <a:pPr marL="342900" indent="-342900" algn="just">
              <a:lnSpc>
                <a:spcPct val="110000"/>
              </a:lnSpc>
              <a:buFont typeface="Arial" pitchFamily="34" charset="0"/>
              <a:buChar char="•"/>
            </a:pPr>
            <a:r>
              <a:rPr lang="en-US" sz="2000" b="1" dirty="0">
                <a:solidFill>
                  <a:srgbClr val="0070C0"/>
                </a:solidFill>
                <a:latin typeface="+mn-lt"/>
              </a:rPr>
              <a:t>Embargoes -</a:t>
            </a:r>
            <a:r>
              <a:rPr lang="en-US" sz="2000" dirty="0">
                <a:latin typeface="+mn-lt"/>
              </a:rPr>
              <a:t> Total bans on imports of certain products into a country. </a:t>
            </a:r>
          </a:p>
          <a:p>
            <a:pPr marL="342900" indent="-342900" algn="just">
              <a:lnSpc>
                <a:spcPct val="110000"/>
              </a:lnSpc>
              <a:buFont typeface="Arial" pitchFamily="34" charset="0"/>
              <a:buChar char="•"/>
            </a:pPr>
            <a:r>
              <a:rPr lang="en-US" sz="2000" b="1" dirty="0">
                <a:solidFill>
                  <a:srgbClr val="0070C0"/>
                </a:solidFill>
                <a:latin typeface="+mn-lt"/>
              </a:rPr>
              <a:t>Dumping - </a:t>
            </a:r>
            <a:r>
              <a:rPr lang="en-US" sz="2000" dirty="0">
                <a:latin typeface="+mn-lt"/>
              </a:rPr>
              <a:t>Selling large quantities of a product in a foreign country below cost to gain market share quickly. </a:t>
            </a:r>
          </a:p>
          <a:p>
            <a:pPr marL="342900" indent="-342900" algn="just">
              <a:lnSpc>
                <a:spcPct val="110000"/>
              </a:lnSpc>
              <a:buFont typeface="Arial" pitchFamily="34" charset="0"/>
              <a:buChar char="•"/>
            </a:pPr>
            <a:r>
              <a:rPr lang="en-US" sz="2000" b="1" dirty="0">
                <a:solidFill>
                  <a:srgbClr val="0070C0"/>
                </a:solidFill>
                <a:latin typeface="+mn-lt"/>
              </a:rPr>
              <a:t>Political barriers - </a:t>
            </a:r>
            <a:r>
              <a:rPr lang="en-US" sz="2000" dirty="0">
                <a:latin typeface="+mn-lt"/>
              </a:rPr>
              <a:t>rules, regulations and risks.</a:t>
            </a:r>
          </a:p>
          <a:p>
            <a:pPr marL="342900" indent="-342900" algn="just">
              <a:lnSpc>
                <a:spcPct val="110000"/>
              </a:lnSpc>
              <a:buFont typeface="Arial" pitchFamily="34" charset="0"/>
              <a:buChar char="•"/>
            </a:pPr>
            <a:r>
              <a:rPr lang="en-US" sz="2000" b="1" dirty="0">
                <a:solidFill>
                  <a:srgbClr val="0070C0"/>
                </a:solidFill>
                <a:latin typeface="+mn-lt"/>
              </a:rPr>
              <a:t>Business barriers-  </a:t>
            </a:r>
            <a:r>
              <a:rPr lang="en-US" sz="2000" dirty="0">
                <a:latin typeface="+mn-lt"/>
              </a:rPr>
              <a:t>business practices and regulations </a:t>
            </a:r>
          </a:p>
          <a:p>
            <a:pPr marL="342900" indent="-342900" algn="just">
              <a:lnSpc>
                <a:spcPct val="110000"/>
              </a:lnSpc>
              <a:buFont typeface="Arial" pitchFamily="34" charset="0"/>
              <a:buChar char="•"/>
            </a:pPr>
            <a:r>
              <a:rPr lang="en-US" sz="2000" b="1" dirty="0">
                <a:solidFill>
                  <a:srgbClr val="0070C0"/>
                </a:solidFill>
                <a:latin typeface="+mn-lt"/>
              </a:rPr>
              <a:t>Cultural barriers - </a:t>
            </a:r>
            <a:r>
              <a:rPr lang="en-US" sz="2000" dirty="0">
                <a:latin typeface="+mn-lt"/>
              </a:rPr>
              <a:t>The beliefs, values, views, and mores that a nation’s inhabitants share. Differing languages, philosophies, traditions, and accepted business practices. </a:t>
            </a:r>
          </a:p>
        </p:txBody>
      </p:sp>
      <p:sp>
        <p:nvSpPr>
          <p:cNvPr id="10" name="Rectangle 9"/>
          <p:cNvSpPr/>
          <p:nvPr/>
        </p:nvSpPr>
        <p:spPr>
          <a:xfrm>
            <a:off x="6768935" y="1540608"/>
            <a:ext cx="5086053" cy="4693593"/>
          </a:xfrm>
          <a:prstGeom prst="rect">
            <a:avLst/>
          </a:prstGeom>
        </p:spPr>
        <p:txBody>
          <a:bodyPr wrap="square">
            <a:spAutoFit/>
          </a:bodyPr>
          <a:lstStyle/>
          <a:p>
            <a:pPr algn="justLow" rtl="1">
              <a:spcBef>
                <a:spcPts val="600"/>
              </a:spcBef>
            </a:pPr>
            <a:r>
              <a:rPr lang="ar-EG" sz="2400" b="1" dirty="0">
                <a:solidFill>
                  <a:srgbClr val="C00000"/>
                </a:solidFill>
              </a:rPr>
              <a:t>2. الحواجز الدولية:</a:t>
            </a:r>
          </a:p>
          <a:p>
            <a:pPr marL="342900" indent="-342900" algn="justLow" rtl="1">
              <a:spcBef>
                <a:spcPts val="600"/>
              </a:spcBef>
              <a:buFont typeface="Arial" pitchFamily="34" charset="0"/>
              <a:buChar char="•"/>
            </a:pPr>
            <a:r>
              <a:rPr lang="ar-EG" sz="2000" b="1" dirty="0">
                <a:solidFill>
                  <a:srgbClr val="0070C0"/>
                </a:solidFill>
              </a:rPr>
              <a:t>الرسوم الجمركية </a:t>
            </a:r>
            <a:r>
              <a:rPr lang="ar-EG" sz="2000" dirty="0"/>
              <a:t>- الضرائب التي تفرضها الحكومة على السلع والخدمات المستوردة إلى تلك الدولة.</a:t>
            </a:r>
          </a:p>
          <a:p>
            <a:pPr marL="342900" indent="-342900" algn="justLow" rtl="1">
              <a:spcBef>
                <a:spcPts val="600"/>
              </a:spcBef>
              <a:buFont typeface="Arial" pitchFamily="34" charset="0"/>
              <a:buChar char="•"/>
            </a:pPr>
            <a:r>
              <a:rPr lang="ar-EG" sz="2000" b="1" dirty="0">
                <a:solidFill>
                  <a:srgbClr val="0070C0"/>
                </a:solidFill>
              </a:rPr>
              <a:t>الحصص</a:t>
            </a:r>
            <a:r>
              <a:rPr lang="ar-EG" sz="2000" dirty="0"/>
              <a:t> - حدود على كمية المنتج المستورد إلى بلد ما.</a:t>
            </a:r>
            <a:endParaRPr lang="en-US" sz="2000" dirty="0"/>
          </a:p>
          <a:p>
            <a:pPr marL="342900" indent="-342900" algn="justLow" rtl="1">
              <a:spcBef>
                <a:spcPts val="600"/>
              </a:spcBef>
              <a:buFont typeface="Arial" pitchFamily="34" charset="0"/>
              <a:buChar char="•"/>
            </a:pPr>
            <a:r>
              <a:rPr lang="ar-EG" sz="2000" b="1" dirty="0">
                <a:solidFill>
                  <a:srgbClr val="0070C0"/>
                </a:solidFill>
              </a:rPr>
              <a:t>الحظر</a:t>
            </a:r>
            <a:r>
              <a:rPr lang="ar-EG" sz="2000" dirty="0"/>
              <a:t> - حظر إجمالي على واردات بعض المنتجات إلى بلد ما.</a:t>
            </a:r>
            <a:endParaRPr lang="en-US" sz="2000" dirty="0"/>
          </a:p>
          <a:p>
            <a:pPr marL="342900" indent="-342900" algn="justLow" rtl="1">
              <a:spcBef>
                <a:spcPts val="600"/>
              </a:spcBef>
              <a:buFont typeface="Arial" pitchFamily="34" charset="0"/>
              <a:buChar char="•"/>
            </a:pPr>
            <a:r>
              <a:rPr lang="ar-EG" sz="2000" b="1" dirty="0">
                <a:solidFill>
                  <a:srgbClr val="0070C0"/>
                </a:solidFill>
              </a:rPr>
              <a:t>الإغراق</a:t>
            </a:r>
            <a:r>
              <a:rPr lang="ar-EG" sz="2000" dirty="0"/>
              <a:t> - بيع كميات كبيرة من منتج في بلد أجنبي بأقل من التكلفة للحصول على حصة في السوق بسرعة.</a:t>
            </a:r>
            <a:endParaRPr lang="en-US" sz="2000" dirty="0"/>
          </a:p>
          <a:p>
            <a:pPr marL="342900" indent="-342900" algn="justLow" rtl="1">
              <a:spcBef>
                <a:spcPts val="600"/>
              </a:spcBef>
              <a:buFont typeface="Arial" pitchFamily="34" charset="0"/>
              <a:buChar char="•"/>
            </a:pPr>
            <a:r>
              <a:rPr lang="ar-EG" sz="2000" b="1" dirty="0">
                <a:solidFill>
                  <a:srgbClr val="0070C0"/>
                </a:solidFill>
              </a:rPr>
              <a:t>الحواجز السياسية </a:t>
            </a:r>
            <a:r>
              <a:rPr lang="ar-EG" sz="2000" dirty="0"/>
              <a:t>- القواعد والأنظمة والمخاطر.</a:t>
            </a:r>
          </a:p>
          <a:p>
            <a:pPr marL="342900" indent="-342900" algn="justLow" rtl="1">
              <a:spcBef>
                <a:spcPts val="600"/>
              </a:spcBef>
              <a:buFont typeface="Arial" pitchFamily="34" charset="0"/>
              <a:buChar char="•"/>
            </a:pPr>
            <a:r>
              <a:rPr lang="ar-EG" sz="2000" b="1" dirty="0">
                <a:solidFill>
                  <a:srgbClr val="0070C0"/>
                </a:solidFill>
              </a:rPr>
              <a:t>حواجز الأعمال </a:t>
            </a:r>
            <a:r>
              <a:rPr lang="ar-EG" sz="2000" dirty="0"/>
              <a:t>- الممارسات واللوائح التجارية.</a:t>
            </a:r>
            <a:endParaRPr lang="en-US" sz="2000" dirty="0"/>
          </a:p>
          <a:p>
            <a:pPr marL="342900" indent="-342900" algn="justLow" rtl="1">
              <a:spcBef>
                <a:spcPts val="600"/>
              </a:spcBef>
              <a:buFont typeface="Arial" pitchFamily="34" charset="0"/>
              <a:buChar char="•"/>
            </a:pPr>
            <a:r>
              <a:rPr lang="ar-EG" sz="2000" b="1" dirty="0">
                <a:solidFill>
                  <a:srgbClr val="0070C0"/>
                </a:solidFill>
              </a:rPr>
              <a:t>الحواجز الثقافية </a:t>
            </a:r>
            <a:r>
              <a:rPr lang="ar-EG" sz="2000" dirty="0"/>
              <a:t>- المعتقدات والقيم والآراء والأعراف التي يشترك فيها سكان أمة ما. والاختلافات في اللغات والفلسفات والتقاليد وممارسات الأعمال المقبولة.</a:t>
            </a:r>
            <a:endParaRPr lang="en-US" sz="2000" dirty="0"/>
          </a:p>
        </p:txBody>
      </p:sp>
    </p:spTree>
    <p:extLst>
      <p:ext uri="{BB962C8B-B14F-4D97-AF65-F5344CB8AC3E}">
        <p14:creationId xmlns:p14="http://schemas.microsoft.com/office/powerpoint/2010/main" val="260732935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OF CLUTURAL DIFFERENCES</a:t>
            </a:r>
          </a:p>
          <a:p>
            <a:r>
              <a:rPr lang="ar-EG" sz="2800" b="1" dirty="0">
                <a:solidFill>
                  <a:srgbClr val="00B0F0"/>
                </a:solidFill>
                <a:latin typeface="Alexandria" charset="0"/>
                <a:cs typeface="Alexandria" charset="0"/>
              </a:rPr>
              <a:t>مثال على الاختلافات الثقافية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254449" y="1521990"/>
            <a:ext cx="6159998"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indent="-177800" algn="just">
              <a:buFont typeface="Arial" pitchFamily="34" charset="0"/>
              <a:buChar char="•"/>
            </a:pPr>
            <a:r>
              <a:rPr lang="en-US" dirty="0">
                <a:solidFill>
                  <a:srgbClr val="211E1E"/>
                </a:solidFill>
                <a:latin typeface="+mn-lt"/>
              </a:rPr>
              <a:t>In Europe and China, just as in the United States, punctuality for business meetings is important. In Latin America, Africa, and many Middle Eastern countries, however, business meetings rarely start at the scheduled time, something that does not seem to bother locals. </a:t>
            </a:r>
            <a:endParaRPr lang="en-US" dirty="0">
              <a:latin typeface="+mn-lt"/>
            </a:endParaRPr>
          </a:p>
          <a:p>
            <a:pPr marL="177800" indent="-177800" algn="just">
              <a:buFont typeface="Arial" pitchFamily="34" charset="0"/>
              <a:buChar char="•"/>
            </a:pPr>
            <a:r>
              <a:rPr lang="en-US" dirty="0">
                <a:solidFill>
                  <a:srgbClr val="211E1E"/>
                </a:solidFill>
                <a:latin typeface="+mn-lt"/>
              </a:rPr>
              <a:t>In Great Britain, businesspeople consider it extremely important to conduct business “properly”—with formality and reserve. Boisterous behavior such as backslapping or overindulging in alcohol and ostentatious displays of wealth are considered ill mannered. </a:t>
            </a:r>
            <a:endParaRPr lang="en-US" dirty="0">
              <a:latin typeface="+mn-lt"/>
            </a:endParaRPr>
          </a:p>
          <a:p>
            <a:pPr marL="177800" indent="-177800" algn="just">
              <a:buFont typeface="Arial" pitchFamily="34" charset="0"/>
              <a:buChar char="•"/>
            </a:pPr>
            <a:r>
              <a:rPr lang="en-US" dirty="0">
                <a:solidFill>
                  <a:srgbClr val="211E1E"/>
                </a:solidFill>
                <a:latin typeface="+mn-lt"/>
              </a:rPr>
              <a:t>In Colombia, foreigners are expected to be on time for meetings, although native Colombians are rarely punctual. Be ready to wait. </a:t>
            </a:r>
            <a:endParaRPr lang="en-US" dirty="0">
              <a:latin typeface="+mn-lt"/>
            </a:endParaRPr>
          </a:p>
          <a:p>
            <a:pPr marL="177800" indent="-177800" algn="just">
              <a:buFont typeface="Arial" pitchFamily="34" charset="0"/>
              <a:buChar char="•"/>
            </a:pPr>
            <a:r>
              <a:rPr lang="en-US" dirty="0">
                <a:solidFill>
                  <a:srgbClr val="211E1E"/>
                </a:solidFill>
                <a:latin typeface="+mn-lt"/>
              </a:rPr>
              <a:t>In India, a limp handshake and avoiding eye contact are not signs of weakness or dislike; they convey respect. </a:t>
            </a:r>
            <a:endParaRPr lang="en-US" dirty="0">
              <a:latin typeface="+mn-lt"/>
            </a:endParaRPr>
          </a:p>
          <a:p>
            <a:pPr marL="177800" indent="-177800" algn="just">
              <a:buFont typeface="Arial" pitchFamily="34" charset="0"/>
              <a:buChar char="•"/>
            </a:pPr>
            <a:r>
              <a:rPr lang="en-US" dirty="0">
                <a:solidFill>
                  <a:srgbClr val="211E1E"/>
                </a:solidFill>
                <a:latin typeface="+mn-lt"/>
              </a:rPr>
              <a:t>When doing business in Greece, executives must be thoughtful of their hand gestures; the hand-waving gesture that means “good-bye” is considered an insult in Greece. </a:t>
            </a:r>
          </a:p>
          <a:p>
            <a:pPr marL="177800" indent="-177800" algn="just">
              <a:buFont typeface="Arial" pitchFamily="34" charset="0"/>
              <a:buChar char="•"/>
            </a:pPr>
            <a:r>
              <a:rPr lang="en-US" dirty="0">
                <a:solidFill>
                  <a:srgbClr val="211E1E"/>
                </a:solidFill>
                <a:latin typeface="+mn-lt"/>
              </a:rPr>
              <a:t>In Japan and South Korea, exchanging business cards, known in Japan as </a:t>
            </a:r>
            <a:r>
              <a:rPr lang="en-US" i="1" dirty="0" err="1">
                <a:solidFill>
                  <a:srgbClr val="211E1E"/>
                </a:solidFill>
                <a:latin typeface="+mn-lt"/>
              </a:rPr>
              <a:t>meishi</a:t>
            </a:r>
            <a:r>
              <a:rPr lang="en-US" dirty="0">
                <a:solidFill>
                  <a:srgbClr val="211E1E"/>
                </a:solidFill>
                <a:latin typeface="+mn-lt"/>
              </a:rPr>
              <a:t>, is an important business function (unlike in Great Britain, where exchanging business cards is less popular). A Western executive who accepts a Japanese companion’s card and then slips it into his pocket or scribbles notes on it has committed a major blunder. Tradition there says that a business card must be treated just as its owner would be—with respect. Travelers should present their own cards using both hands with the card positioned so that the recipient can read it.</a:t>
            </a:r>
            <a:endParaRPr lang="x-none" dirty="0">
              <a:latin typeface="+mn-lt"/>
            </a:endParaRPr>
          </a:p>
        </p:txBody>
      </p:sp>
      <p:sp>
        <p:nvSpPr>
          <p:cNvPr id="10" name="Rectangle 9"/>
          <p:cNvSpPr/>
          <p:nvPr/>
        </p:nvSpPr>
        <p:spPr>
          <a:xfrm>
            <a:off x="6537279" y="1494694"/>
            <a:ext cx="5481485" cy="5170646"/>
          </a:xfrm>
          <a:prstGeom prst="rect">
            <a:avLst/>
          </a:prstGeom>
        </p:spPr>
        <p:txBody>
          <a:bodyPr wrap="square">
            <a:spAutoFit/>
          </a:bodyPr>
          <a:lstStyle/>
          <a:p>
            <a:pPr marL="342900" indent="-342900" algn="justLow" rtl="1">
              <a:buFont typeface="Arial" pitchFamily="34" charset="0"/>
              <a:buChar char="•"/>
            </a:pPr>
            <a:r>
              <a:rPr lang="ar-EG" sz="1500" dirty="0"/>
              <a:t>في أوروبا والصين، كما هو الحال في الولايات المتحدة، يعد الالتزام بالمواعيد في اجتماعات العمل أمراً بالغ الأهمية. ولكن في أميركا اللاتينية وأفريقيا والعديد من بلدان الشرق الأوسط، نادراً ما تبدأ اجتماعات العمل في الموعد المحدد، وهو الأمر الذي لا يبدو أنه يزعج السكان المحليين.</a:t>
            </a:r>
          </a:p>
          <a:p>
            <a:pPr marL="342900" indent="-342900" algn="justLow" rtl="1">
              <a:buFont typeface="Arial" pitchFamily="34" charset="0"/>
              <a:buChar char="•"/>
            </a:pPr>
            <a:r>
              <a:rPr lang="ar-EG" sz="1500" dirty="0"/>
              <a:t>في بريطانيا العظمى، يرى رجال الأعمال أنه من المهم للغاية إدارة الأعمال "بشكل لائق" ـ مع التحلي بالرسمية والتحفظ. ويُعَد السلوك الصاخب مثل التصفيق أو الإفراط في تناول الكحوليات والاستعراضات الباذخة للثروة سلوكاً سيئاً.</a:t>
            </a:r>
            <a:endParaRPr lang="en-US" sz="1500" dirty="0"/>
          </a:p>
          <a:p>
            <a:pPr marL="342900" indent="-342900" algn="justLow" rtl="1">
              <a:buFont typeface="Arial" pitchFamily="34" charset="0"/>
              <a:buChar char="•"/>
            </a:pPr>
            <a:r>
              <a:rPr lang="ar-EG" sz="1500" dirty="0"/>
              <a:t>في كولومبيا، من المتوقع أن يحضر الأجانب في الموعد المحدد للاجتماعات، على الرغم من أن الكولومبيين الأصليين نادرًا ما يلتزمون بالمواعيد. كن مستعدًا للانتظار.</a:t>
            </a:r>
            <a:endParaRPr lang="en-US" sz="1500" dirty="0"/>
          </a:p>
          <a:p>
            <a:pPr marL="342900" indent="-342900" algn="justLow" rtl="1">
              <a:buFont typeface="Arial" pitchFamily="34" charset="0"/>
              <a:buChar char="•"/>
            </a:pPr>
            <a:r>
              <a:rPr lang="ar-EG" sz="1500" dirty="0"/>
              <a:t>في الهند، لا تعتبر المصافحة الضعيفة وتجنب التواصل البصري علامات ضعف أو كراهية؛ بل إنها تعبر عن الاحترام.</a:t>
            </a:r>
          </a:p>
          <a:p>
            <a:pPr marL="342900" indent="-342900" algn="justLow" rtl="1">
              <a:buFont typeface="Arial" pitchFamily="34" charset="0"/>
              <a:buChar char="•"/>
            </a:pPr>
            <a:r>
              <a:rPr lang="ar-EG" sz="1500" dirty="0"/>
              <a:t>عند القيام بأعمال تجارية في اليونان، يجب على المديرين التنفيذيين أن يكونوا حذرين في حركات أيديهم؛ فحركة التلويح باليد التي تعني "وداعًا" تعتبر إهانة في اليونان.</a:t>
            </a:r>
          </a:p>
          <a:p>
            <a:pPr marL="342900" indent="-342900" algn="justLow" rtl="1">
              <a:buFont typeface="Arial" pitchFamily="34" charset="0"/>
              <a:buChar char="•"/>
            </a:pPr>
            <a:r>
              <a:rPr lang="ar-EG" sz="1500" dirty="0"/>
              <a:t>في اليابان وكوريا الجنوبية، يعد تبادل بطاقات العمل، المعروف في اليابان باسم "ميشي"، وظيفة تجارية مهمة (على عكس بريطانيا العظمى، حيث تبادل بطاقات العمل أقل شعبية). إن المدير التنفيذي الغربي الذي يقبل بطاقة رفيق ياباني ثم يضعها في جيبه أو يدون ملاحظات عليها يرتكب خطأ فادحًا. تقول التقاليد هناك أنه يجب التعامل مع بطاقة العمل تمامًا كما يعامل صاحبها ــ باحترام. يجب على المسافرين تقديم بطاقاتهم الخاصة باستخدام كلتا يديهم مع وضع البطاقة في وضع يسمح للمتلقي بقراءتها.</a:t>
            </a:r>
            <a:endParaRPr lang="en-US" sz="1500" dirty="0"/>
          </a:p>
        </p:txBody>
      </p:sp>
    </p:spTree>
    <p:extLst>
      <p:ext uri="{BB962C8B-B14F-4D97-AF65-F5344CB8AC3E}">
        <p14:creationId xmlns:p14="http://schemas.microsoft.com/office/powerpoint/2010/main" val="162467532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The New Trends of Entrepreneurship - Scrowp">
            <a:extLst>
              <a:ext uri="{FF2B5EF4-FFF2-40B4-BE49-F238E27FC236}">
                <a16:creationId xmlns:a16="http://schemas.microsoft.com/office/drawing/2014/main" id="{C7F501AB-3460-300F-8D1B-C6E675306A0F}"/>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37C89E4B-3C9F-44B9-8B86-D9E3D112D8E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3ED84D-4FDE-A8D2-99E1-90DAF111CC2A}"/>
              </a:ext>
            </a:extLst>
          </p:cNvPr>
          <p:cNvSpPr txBox="1"/>
          <p:nvPr/>
        </p:nvSpPr>
        <p:spPr>
          <a:xfrm>
            <a:off x="523875" y="5317240"/>
            <a:ext cx="11210925" cy="744836"/>
          </a:xfrm>
          <a:prstGeom prst="rect">
            <a:avLst/>
          </a:prstGeom>
        </p:spPr>
        <p:txBody>
          <a:bodyPr vert="horz" lIns="91440" tIns="45720" rIns="91440" bIns="45720" rtlCol="0" anchor="ctr">
            <a:normAutofit/>
          </a:bodyPr>
          <a:lstStyle/>
          <a:p>
            <a:pPr marL="0" algn="ctr">
              <a:lnSpc>
                <a:spcPct val="90000"/>
              </a:lnSpc>
              <a:spcBef>
                <a:spcPct val="0"/>
              </a:spcBef>
              <a:spcAft>
                <a:spcPts val="600"/>
              </a:spcAft>
            </a:pPr>
            <a:r>
              <a:rPr lang="en-US" sz="3300" b="1" dirty="0" err="1">
                <a:solidFill>
                  <a:schemeClr val="tx1">
                    <a:lumMod val="85000"/>
                    <a:lumOff val="15000"/>
                  </a:schemeClr>
                </a:solidFill>
                <a:latin typeface="+mj-lt"/>
                <a:ea typeface="+mj-ea"/>
                <a:cs typeface="+mj-cs"/>
              </a:rPr>
              <a:t>الاتجاهات</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المعاصرة</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في</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ريادة</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الأعمال</a:t>
            </a:r>
            <a:r>
              <a:rPr lang="en-US" sz="3300" b="1" dirty="0">
                <a:solidFill>
                  <a:schemeClr val="tx1">
                    <a:lumMod val="85000"/>
                    <a:lumOff val="15000"/>
                  </a:schemeClr>
                </a:solidFill>
                <a:latin typeface="+mj-lt"/>
                <a:ea typeface="+mj-ea"/>
                <a:cs typeface="+mj-cs"/>
              </a:rPr>
              <a:t> New Trends in Entrepreneurship</a:t>
            </a:r>
          </a:p>
        </p:txBody>
      </p:sp>
      <p:cxnSp>
        <p:nvCxnSpPr>
          <p:cNvPr id="2057" name="Straight Connector 2056">
            <a:extLst>
              <a:ext uri="{FF2B5EF4-FFF2-40B4-BE49-F238E27FC236}">
                <a16:creationId xmlns:a16="http://schemas.microsoft.com/office/drawing/2014/main" id="{AA2EAA10-076F-46BD-8F0F-B9A2FB77A85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059" name="Straight Connector 2058">
            <a:extLst>
              <a:ext uri="{FF2B5EF4-FFF2-40B4-BE49-F238E27FC236}">
                <a16:creationId xmlns:a16="http://schemas.microsoft.com/office/drawing/2014/main" id="{D891E407-403B-4764-86C9-33A56D3BCAA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7954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5" name="Picture 13" descr="Pros and Cons|Nurturing a culture of entrepreneurship inside your company">
            <a:extLst>
              <a:ext uri="{FF2B5EF4-FFF2-40B4-BE49-F238E27FC236}">
                <a16:creationId xmlns:a16="http://schemas.microsoft.com/office/drawing/2014/main" id="{028604D1-6BB2-AF26-E77F-D555CA8C8C09}"/>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2CE0BF9-085D-4523-0733-517F9E5F92AB}"/>
              </a:ext>
            </a:extLst>
          </p:cNvPr>
          <p:cNvSpPr txBox="1"/>
          <p:nvPr/>
        </p:nvSpPr>
        <p:spPr>
          <a:xfrm>
            <a:off x="490537" y="665543"/>
            <a:ext cx="11210925" cy="744836"/>
          </a:xfrm>
          <a:prstGeom prst="rect">
            <a:avLst/>
          </a:prstGeom>
        </p:spPr>
        <p:txBody>
          <a:bodyPr vert="horz" lIns="91440" tIns="45720" rIns="91440" bIns="45720" rtlCol="0" anchor="ctr">
            <a:normAutofit/>
          </a:bodyPr>
          <a:lstStyle/>
          <a:p>
            <a:pPr algn="ctr" rtl="1">
              <a:lnSpc>
                <a:spcPct val="90000"/>
              </a:lnSpc>
              <a:spcBef>
                <a:spcPct val="0"/>
              </a:spcBef>
              <a:spcAft>
                <a:spcPts val="600"/>
              </a:spcAft>
            </a:pPr>
            <a:r>
              <a:rPr lang="en-US" sz="3300" b="1" dirty="0" err="1">
                <a:solidFill>
                  <a:srgbClr val="C00000"/>
                </a:solidFill>
                <a:latin typeface="+mj-lt"/>
                <a:ea typeface="+mj-ea"/>
                <a:cs typeface="+mj-cs"/>
              </a:rPr>
              <a:t>الاتجاهات</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المعاصرة</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في</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ريادة</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الأعمال</a:t>
            </a:r>
            <a:r>
              <a:rPr lang="en-US" sz="3300" b="1" dirty="0">
                <a:solidFill>
                  <a:srgbClr val="C00000"/>
                </a:solidFill>
              </a:rPr>
              <a:t> New Trends in Entrepreneurship  </a:t>
            </a:r>
            <a:endParaRPr lang="en-US" sz="3300" b="1" dirty="0">
              <a:solidFill>
                <a:srgbClr val="C00000"/>
              </a:solidFill>
              <a:latin typeface="+mj-lt"/>
              <a:ea typeface="+mj-ea"/>
              <a:cs typeface="+mj-cs"/>
            </a:endParaRPr>
          </a:p>
        </p:txBody>
      </p:sp>
      <p:sp>
        <p:nvSpPr>
          <p:cNvPr id="8" name="TextBox 7">
            <a:extLst>
              <a:ext uri="{FF2B5EF4-FFF2-40B4-BE49-F238E27FC236}">
                <a16:creationId xmlns:a16="http://schemas.microsoft.com/office/drawing/2014/main" id="{B151A929-C2C5-ADB2-9C1B-45E9D891394B}"/>
              </a:ext>
            </a:extLst>
          </p:cNvPr>
          <p:cNvSpPr txBox="1"/>
          <p:nvPr/>
        </p:nvSpPr>
        <p:spPr>
          <a:xfrm>
            <a:off x="757645" y="1484225"/>
            <a:ext cx="4990012" cy="5078313"/>
          </a:xfrm>
          <a:prstGeom prst="rect">
            <a:avLst/>
          </a:prstGeom>
          <a:noFill/>
        </p:spPr>
        <p:txBody>
          <a:bodyPr wrap="square" rtlCol="0">
            <a:spAutoFit/>
          </a:bodyPr>
          <a:lstStyle/>
          <a:p>
            <a:r>
              <a:rPr lang="en-US" b="1" dirty="0"/>
              <a:t>Entrepreneurship today is evolving faster than ever due to technology, globalization, sustainability pressures, and changing consumer behavior. We will be discussing 10 major global trends</a:t>
            </a:r>
            <a:r>
              <a:rPr lang="ar-SA" b="1" dirty="0"/>
              <a:t>:</a:t>
            </a:r>
          </a:p>
          <a:p>
            <a:pPr marL="342900" indent="-342900">
              <a:buFont typeface="+mj-lt"/>
              <a:buAutoNum type="arabicPeriod"/>
            </a:pPr>
            <a:endParaRPr lang="ar-SA" b="1" dirty="0"/>
          </a:p>
          <a:p>
            <a:pPr marL="342900" indent="-342900">
              <a:buFont typeface="+mj-lt"/>
              <a:buAutoNum type="arabicPeriod"/>
            </a:pPr>
            <a:r>
              <a:rPr lang="en-US" b="1" dirty="0"/>
              <a:t>Rise of the Gig economy</a:t>
            </a:r>
          </a:p>
          <a:p>
            <a:pPr marL="342900" indent="-342900">
              <a:buFont typeface="+mj-lt"/>
              <a:buAutoNum type="arabicPeriod"/>
            </a:pPr>
            <a:r>
              <a:rPr lang="en-CA" b="1" dirty="0"/>
              <a:t>Impact-Driven Entrepreneurship</a:t>
            </a:r>
          </a:p>
          <a:p>
            <a:pPr marL="342900" indent="-342900">
              <a:buFont typeface="+mj-lt"/>
              <a:buAutoNum type="arabicPeriod"/>
            </a:pPr>
            <a:r>
              <a:rPr lang="en-CA" b="1" dirty="0"/>
              <a:t>Technology-Driven Innovation</a:t>
            </a:r>
          </a:p>
          <a:p>
            <a:pPr marL="342900" indent="-342900">
              <a:buFont typeface="+mj-lt"/>
              <a:buAutoNum type="arabicPeriod"/>
            </a:pPr>
            <a:r>
              <a:rPr lang="en-CA" b="1" dirty="0"/>
              <a:t>E-Commerce and Digital Entrepreneurship</a:t>
            </a:r>
          </a:p>
          <a:p>
            <a:pPr marL="342900" indent="-342900">
              <a:buFont typeface="+mj-lt"/>
              <a:buAutoNum type="arabicPeriod"/>
            </a:pPr>
            <a:r>
              <a:rPr lang="en-CA" b="1" dirty="0"/>
              <a:t>Collaboration and Co-Creation</a:t>
            </a:r>
          </a:p>
          <a:p>
            <a:pPr marL="342900" indent="-342900">
              <a:buFont typeface="+mj-lt"/>
              <a:buAutoNum type="arabicPeriod"/>
            </a:pPr>
            <a:r>
              <a:rPr lang="en-CA" b="1" dirty="0"/>
              <a:t>Personalization and Customization</a:t>
            </a:r>
          </a:p>
          <a:p>
            <a:pPr marL="342900" indent="-342900">
              <a:buFont typeface="+mj-lt"/>
              <a:buAutoNum type="arabicPeriod"/>
            </a:pPr>
            <a:r>
              <a:rPr lang="en-CA" b="1" dirty="0"/>
              <a:t>Remote Work and Digital Nomadism</a:t>
            </a:r>
          </a:p>
          <a:p>
            <a:pPr marL="342900" indent="-342900">
              <a:buFont typeface="+mj-lt"/>
              <a:buAutoNum type="arabicPeriod"/>
            </a:pPr>
            <a:r>
              <a:rPr lang="en-CA" b="1" dirty="0"/>
              <a:t>Sustainable and Circular Business Models</a:t>
            </a:r>
          </a:p>
          <a:p>
            <a:pPr marL="342900" indent="-342900">
              <a:buFont typeface="+mj-lt"/>
              <a:buAutoNum type="arabicPeriod"/>
            </a:pPr>
            <a:r>
              <a:rPr lang="en-CA" b="1" dirty="0"/>
              <a:t>Virtual Reality (VR) and Augmented Reality (AR)</a:t>
            </a:r>
          </a:p>
          <a:p>
            <a:pPr marL="342900" indent="-342900">
              <a:buFont typeface="+mj-lt"/>
              <a:buAutoNum type="arabicPeriod"/>
            </a:pPr>
            <a:r>
              <a:rPr lang="en-CA" b="1" dirty="0"/>
              <a:t>Health and Wellness Entrepreneurship</a:t>
            </a:r>
            <a:endParaRPr lang="en-US" b="1" dirty="0"/>
          </a:p>
          <a:p>
            <a:pPr marL="342900" indent="-342900">
              <a:buFont typeface="+mj-lt"/>
              <a:buAutoNum type="arabicPeriod"/>
            </a:pPr>
            <a:endParaRPr lang="en-US" b="1" dirty="0"/>
          </a:p>
        </p:txBody>
      </p:sp>
      <p:sp>
        <p:nvSpPr>
          <p:cNvPr id="11" name="Rectangle 4">
            <a:extLst>
              <a:ext uri="{FF2B5EF4-FFF2-40B4-BE49-F238E27FC236}">
                <a16:creationId xmlns:a16="http://schemas.microsoft.com/office/drawing/2014/main" id="{E553433E-AD23-EE39-91EA-2853A392E645}"/>
              </a:ext>
            </a:extLst>
          </p:cNvPr>
          <p:cNvSpPr>
            <a:spLocks noChangeArrowheads="1"/>
          </p:cNvSpPr>
          <p:nvPr/>
        </p:nvSpPr>
        <p:spPr bwMode="auto">
          <a:xfrm>
            <a:off x="5943600" y="1638113"/>
            <a:ext cx="575786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000000"/>
                </a:solidFill>
                <a:effectLst/>
                <a:latin typeface="-webkit-standard"/>
                <a:cs typeface="Arial" panose="020B0604020202020204" pitchFamily="34" charset="0"/>
              </a:rPr>
              <a:t>شهد ريادة الأعمال اليوم تطورًا سريعًا بفعل التكنولوجيا، العولمة، متطلبات الاستدامة، وتغير سلوك المستهلك. </a:t>
            </a:r>
            <a:r>
              <a:rPr lang="ar-SA" altLang="en-US" sz="2000" b="1" dirty="0">
                <a:solidFill>
                  <a:srgbClr val="000000"/>
                </a:solidFill>
                <a:latin typeface="-webkit-standard"/>
                <a:cs typeface="Arial" panose="020B0604020202020204" pitchFamily="34" charset="0"/>
              </a:rPr>
              <a:t>سوف ن</a:t>
            </a:r>
            <a:r>
              <a:rPr kumimoji="0" lang="ar-SA" altLang="en-US" sz="2000" b="1" i="0" u="none" strike="noStrike" cap="none" normalizeH="0" baseline="0" dirty="0">
                <a:ln>
                  <a:noFill/>
                </a:ln>
                <a:solidFill>
                  <a:srgbClr val="000000"/>
                </a:solidFill>
                <a:effectLst/>
                <a:latin typeface="-webkit-standard"/>
                <a:cs typeface="Arial" panose="020B0604020202020204" pitchFamily="34" charset="0"/>
              </a:rPr>
              <a:t>تناول </a:t>
            </a:r>
            <a:r>
              <a:rPr lang="ar-SA" altLang="en-US" sz="2000" b="1" dirty="0">
                <a:solidFill>
                  <a:srgbClr val="000000"/>
                </a:solidFill>
                <a:latin typeface="-webkit-standard"/>
                <a:cs typeface="Arial" panose="020B0604020202020204" pitchFamily="34" charset="0"/>
              </a:rPr>
              <a:t>في ما يلي</a:t>
            </a:r>
            <a:r>
              <a:rPr kumimoji="0" lang="ar-SA" altLang="en-US" sz="2000" b="1" i="0" u="none" strike="noStrike" cap="none" normalizeH="0" baseline="0" dirty="0">
                <a:ln>
                  <a:noFill/>
                </a:ln>
                <a:solidFill>
                  <a:srgbClr val="000000"/>
                </a:solidFill>
                <a:effectLst/>
                <a:latin typeface="-webkit-standard"/>
                <a:cs typeface="Arial" panose="020B0604020202020204" pitchFamily="34" charset="0"/>
              </a:rPr>
              <a:t> </a:t>
            </a:r>
            <a:r>
              <a:rPr kumimoji="0" lang="en-US" altLang="en-US" sz="2000" b="1" i="0" u="none" strike="noStrike" cap="none" normalizeH="0" baseline="0" dirty="0">
                <a:ln>
                  <a:noFill/>
                </a:ln>
                <a:solidFill>
                  <a:srgbClr val="000000"/>
                </a:solidFill>
                <a:effectLst/>
                <a:latin typeface="-webkit-standard"/>
              </a:rPr>
              <a:t> </a:t>
            </a:r>
            <a:r>
              <a:rPr kumimoji="0" lang="en-US" altLang="en-US" sz="2000" b="1" i="0" u="none" strike="noStrike" cap="none" normalizeH="0" baseline="0" dirty="0">
                <a:ln>
                  <a:noFill/>
                </a:ln>
                <a:solidFill>
                  <a:srgbClr val="000000"/>
                </a:solidFill>
                <a:effectLst/>
              </a:rPr>
              <a:t>10 </a:t>
            </a:r>
            <a:r>
              <a:rPr kumimoji="0" lang="ar-SA" altLang="en-US" sz="2000" b="1" i="0" u="none" strike="noStrike" cap="none" normalizeH="0" baseline="0" dirty="0">
                <a:ln>
                  <a:noFill/>
                </a:ln>
                <a:solidFill>
                  <a:srgbClr val="000000"/>
                </a:solidFill>
                <a:effectLst/>
                <a:cs typeface="Arial" panose="020B0604020202020204" pitchFamily="34" charset="0"/>
              </a:rPr>
              <a:t>اتجاهات رئيسية عالمية:</a:t>
            </a:r>
            <a:endParaRPr kumimoji="0" lang="en-US" altLang="en-US" sz="2000" b="1" i="0" u="none" strike="noStrike" cap="none" normalizeH="0" baseline="0" dirty="0">
              <a:ln>
                <a:noFill/>
              </a:ln>
              <a:solidFill>
                <a:srgbClr val="000000"/>
              </a:solidFill>
              <a:effectLst/>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en-US" sz="2000" b="1" i="0" u="none" strike="noStrike" cap="none" normalizeH="0" baseline="0" dirty="0">
              <a:ln>
                <a:noFill/>
              </a:ln>
              <a:solidFill>
                <a:srgbClr val="000000"/>
              </a:solidFill>
              <a:effectLst/>
              <a:cs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lang="ar-SA" altLang="en-US" sz="2000" b="1" dirty="0">
                <a:latin typeface="Arial" panose="020B0604020202020204" pitchFamily="34" charset="0"/>
              </a:rPr>
              <a:t>نمو اقتصاد العمل الحر</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ريادة الأعمال ذات الأثر </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الابتكار المدفوع بالتكنولوجيا</a:t>
            </a:r>
            <a:endParaRPr lang="en-US" altLang="en-US" sz="2000" b="1" dirty="0">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التجارة الإلكترونية وريادة الأعمال الرقمية</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التعاون والإبداع المشترك</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التخصيص وتفصيل المنتجات والخدمات حسب احتياجات العميل</a:t>
            </a:r>
            <a:endParaRPr lang="en-US" altLang="en-US" sz="2000" b="1" dirty="0">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العمل عن بُعد والترحال الرقمي</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نماذج الأعمال المستدامة والاقتصاد الدائري</a:t>
            </a:r>
            <a:endParaRPr lang="en-US" altLang="en-US" sz="2000" b="1" dirty="0">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الواقع الافتراضي والواقع المعزز</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ريادة الأعمال في مجال الصحة</a:t>
            </a:r>
            <a:endParaRPr kumimoji="0" lang="en-US" altLang="en-US" sz="20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449263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 name="Picture 7" descr="A diagram of steps to a successful business&#10;&#10;AI-generated content may be incorrect.">
            <a:extLst>
              <a:ext uri="{FF2B5EF4-FFF2-40B4-BE49-F238E27FC236}">
                <a16:creationId xmlns:a16="http://schemas.microsoft.com/office/drawing/2014/main" id="{0108D391-B654-C90B-F0EB-1CD2C6F2643E}"/>
              </a:ext>
            </a:extLst>
          </p:cNvPr>
          <p:cNvPicPr>
            <a:picLocks noChangeAspect="1"/>
          </p:cNvPicPr>
          <p:nvPr/>
        </p:nvPicPr>
        <p:blipFill>
          <a:blip r:embed="rId3">
            <a:extLst>
              <a:ext uri="{28A0092B-C50C-407E-A947-70E740481C1C}">
                <a14:useLocalDpi xmlns:a14="http://schemas.microsoft.com/office/drawing/2010/main" val="0"/>
              </a:ext>
            </a:extLst>
          </a:blip>
          <a:srcRect b="19"/>
          <a:stretch>
            <a:fillRect/>
          </a:stretch>
        </p:blipFill>
        <p:spPr>
          <a:xfrm>
            <a:off x="-1504" y="1282"/>
            <a:ext cx="12191980" cy="6856718"/>
          </a:xfrm>
          <a:prstGeom prst="rect">
            <a:avLst/>
          </a:prstGeom>
        </p:spPr>
      </p:pic>
      <p:sp>
        <p:nvSpPr>
          <p:cNvPr id="3" name="AutoShape 2" descr="What are some of the emerging trends in entrepreneurship in the modern world - Ultimate FAQ:Entrepreneurship in the modern world1. What are the key characteristics of successful entrepreneurship in the modern world?, What, How, Why, When">
            <a:extLst>
              <a:ext uri="{FF2B5EF4-FFF2-40B4-BE49-F238E27FC236}">
                <a16:creationId xmlns:a16="http://schemas.microsoft.com/office/drawing/2014/main" id="{E3CDD691-7A00-D37A-B353-6E8C7A554EA3}"/>
              </a:ext>
            </a:extLst>
          </p:cNvPr>
          <p:cNvSpPr>
            <a:spLocks noChangeAspect="1" noChangeArrowheads="1"/>
          </p:cNvSpPr>
          <p:nvPr/>
        </p:nvSpPr>
        <p:spPr bwMode="auto">
          <a:xfrm>
            <a:off x="0" y="1588"/>
            <a:ext cx="12192000" cy="68548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extBox 8">
            <a:extLst>
              <a:ext uri="{FF2B5EF4-FFF2-40B4-BE49-F238E27FC236}">
                <a16:creationId xmlns:a16="http://schemas.microsoft.com/office/drawing/2014/main" id="{AD98C8E6-1985-2D49-1705-369FF9FB0F5D}"/>
              </a:ext>
            </a:extLst>
          </p:cNvPr>
          <p:cNvSpPr txBox="1"/>
          <p:nvPr/>
        </p:nvSpPr>
        <p:spPr>
          <a:xfrm>
            <a:off x="522514" y="6152606"/>
            <a:ext cx="8660675" cy="369332"/>
          </a:xfrm>
          <a:prstGeom prst="rect">
            <a:avLst/>
          </a:prstGeom>
          <a:noFill/>
        </p:spPr>
        <p:txBody>
          <a:bodyPr wrap="square" rtlCol="0">
            <a:spAutoFit/>
          </a:bodyPr>
          <a:lstStyle/>
          <a:p>
            <a:r>
              <a:rPr lang="en-US" dirty="0"/>
              <a:t>Source: </a:t>
            </a:r>
            <a:r>
              <a:rPr lang="en-US" dirty="0" err="1"/>
              <a:t>fastercapital</a:t>
            </a:r>
            <a:endParaRPr lang="en-US" dirty="0"/>
          </a:p>
        </p:txBody>
      </p:sp>
      <p:sp>
        <p:nvSpPr>
          <p:cNvPr id="11" name="Rectangle 6">
            <a:extLst>
              <a:ext uri="{FF2B5EF4-FFF2-40B4-BE49-F238E27FC236}">
                <a16:creationId xmlns:a16="http://schemas.microsoft.com/office/drawing/2014/main" id="{1F2468FD-2632-365C-80D2-4A4AA061BC2E}"/>
              </a:ext>
            </a:extLst>
          </p:cNvPr>
          <p:cNvSpPr>
            <a:spLocks noChangeArrowheads="1"/>
          </p:cNvSpPr>
          <p:nvPr/>
        </p:nvSpPr>
        <p:spPr bwMode="auto">
          <a:xfrm>
            <a:off x="1698242" y="2034817"/>
            <a:ext cx="165622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نمو اقتصاد العمل الحر</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4" name="Rectangle 6">
            <a:extLst>
              <a:ext uri="{FF2B5EF4-FFF2-40B4-BE49-F238E27FC236}">
                <a16:creationId xmlns:a16="http://schemas.microsoft.com/office/drawing/2014/main" id="{6C32A4AA-C88B-6B46-E87B-1958D9A9BBE9}"/>
              </a:ext>
            </a:extLst>
          </p:cNvPr>
          <p:cNvSpPr>
            <a:spLocks noChangeArrowheads="1"/>
          </p:cNvSpPr>
          <p:nvPr/>
        </p:nvSpPr>
        <p:spPr bwMode="auto">
          <a:xfrm>
            <a:off x="3801267" y="5590683"/>
            <a:ext cx="18934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altLang="en-US" sz="1600" dirty="0">
                <a:latin typeface="Arial" panose="020B0604020202020204" pitchFamily="34" charset="0"/>
              </a:rPr>
              <a:t>نماذج</a:t>
            </a:r>
            <a:r>
              <a:rPr kumimoji="0" lang="ar-SA" altLang="en-US" sz="1600" b="0" i="0" u="none" strike="noStrike" cap="none" normalizeH="0" baseline="0" dirty="0">
                <a:ln>
                  <a:noFill/>
                </a:ln>
                <a:solidFill>
                  <a:schemeClr val="tx1"/>
                </a:solidFill>
                <a:effectLst/>
                <a:latin typeface="Arial" panose="020B0604020202020204" pitchFamily="34" charset="0"/>
              </a:rPr>
              <a:t> الأعمال المستدامة والدائرية</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5" name="Rectangle 6">
            <a:extLst>
              <a:ext uri="{FF2B5EF4-FFF2-40B4-BE49-F238E27FC236}">
                <a16:creationId xmlns:a16="http://schemas.microsoft.com/office/drawing/2014/main" id="{B230F06C-0270-E9B9-03B0-E3AD818FA05C}"/>
              </a:ext>
            </a:extLst>
          </p:cNvPr>
          <p:cNvSpPr>
            <a:spLocks noChangeArrowheads="1"/>
          </p:cNvSpPr>
          <p:nvPr/>
        </p:nvSpPr>
        <p:spPr bwMode="auto">
          <a:xfrm>
            <a:off x="6112129" y="5602676"/>
            <a:ext cx="189346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rial" panose="020B0604020202020204" pitchFamily="34" charset="0"/>
              </a:rPr>
              <a:t>الواقع الافتراضي والمعزز</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6" name="Rectangle 6">
            <a:extLst>
              <a:ext uri="{FF2B5EF4-FFF2-40B4-BE49-F238E27FC236}">
                <a16:creationId xmlns:a16="http://schemas.microsoft.com/office/drawing/2014/main" id="{1A8E8544-2EBE-07A6-1EC7-4976D04DD8FE}"/>
              </a:ext>
            </a:extLst>
          </p:cNvPr>
          <p:cNvSpPr>
            <a:spLocks noChangeArrowheads="1"/>
          </p:cNvSpPr>
          <p:nvPr/>
        </p:nvSpPr>
        <p:spPr bwMode="auto">
          <a:xfrm>
            <a:off x="1424927" y="5583860"/>
            <a:ext cx="220284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rial" panose="020B0604020202020204" pitchFamily="34" charset="0"/>
              </a:rPr>
              <a:t>العمل عن بُعد والترحال الرقمي</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7" name="Rectangle 6">
            <a:extLst>
              <a:ext uri="{FF2B5EF4-FFF2-40B4-BE49-F238E27FC236}">
                <a16:creationId xmlns:a16="http://schemas.microsoft.com/office/drawing/2014/main" id="{639114A8-9421-976F-6189-7B0CD570BA37}"/>
              </a:ext>
            </a:extLst>
          </p:cNvPr>
          <p:cNvSpPr>
            <a:spLocks noChangeArrowheads="1"/>
          </p:cNvSpPr>
          <p:nvPr/>
        </p:nvSpPr>
        <p:spPr bwMode="auto">
          <a:xfrm>
            <a:off x="3892749" y="3815165"/>
            <a:ext cx="153920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rial" panose="020B0604020202020204" pitchFamily="34" charset="0"/>
              </a:rPr>
              <a:t>التخصيص والتفصيل</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8" name="Rectangle 6">
            <a:extLst>
              <a:ext uri="{FF2B5EF4-FFF2-40B4-BE49-F238E27FC236}">
                <a16:creationId xmlns:a16="http://schemas.microsoft.com/office/drawing/2014/main" id="{8C726337-6E2D-A73B-B928-A2FF4F40070B}"/>
              </a:ext>
            </a:extLst>
          </p:cNvPr>
          <p:cNvSpPr>
            <a:spLocks noChangeArrowheads="1"/>
          </p:cNvSpPr>
          <p:nvPr/>
        </p:nvSpPr>
        <p:spPr bwMode="auto">
          <a:xfrm>
            <a:off x="6189385" y="3815165"/>
            <a:ext cx="182293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التعاون والإبداع المشترك</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9" name="Rectangle 6">
            <a:extLst>
              <a:ext uri="{FF2B5EF4-FFF2-40B4-BE49-F238E27FC236}">
                <a16:creationId xmlns:a16="http://schemas.microsoft.com/office/drawing/2014/main" id="{B1B27A2C-39A4-D004-019D-742AADF6CE6E}"/>
              </a:ext>
            </a:extLst>
          </p:cNvPr>
          <p:cNvSpPr>
            <a:spLocks noChangeArrowheads="1"/>
          </p:cNvSpPr>
          <p:nvPr/>
        </p:nvSpPr>
        <p:spPr bwMode="auto">
          <a:xfrm>
            <a:off x="8538100" y="3856520"/>
            <a:ext cx="172871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ar-SA" altLang="en-US" sz="1600" dirty="0">
                <a:solidFill>
                  <a:srgbClr val="000000"/>
                </a:solidFill>
                <a:latin typeface="-webkit-standard"/>
                <a:cs typeface="Arial" panose="020B0604020202020204" pitchFamily="34" charset="0"/>
              </a:rPr>
              <a:t>التجارة الالكترونية وريادة الاعمال الرقمية</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20" name="Rectangle 6">
            <a:extLst>
              <a:ext uri="{FF2B5EF4-FFF2-40B4-BE49-F238E27FC236}">
                <a16:creationId xmlns:a16="http://schemas.microsoft.com/office/drawing/2014/main" id="{CCF7DB97-2BD8-8C22-4110-4C491D424B43}"/>
              </a:ext>
            </a:extLst>
          </p:cNvPr>
          <p:cNvSpPr>
            <a:spLocks noChangeArrowheads="1"/>
          </p:cNvSpPr>
          <p:nvPr/>
        </p:nvSpPr>
        <p:spPr bwMode="auto">
          <a:xfrm>
            <a:off x="6189385" y="2034817"/>
            <a:ext cx="201369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الابتكار المدفوع بالتكنولوجيا</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21" name="Rectangle 6">
            <a:extLst>
              <a:ext uri="{FF2B5EF4-FFF2-40B4-BE49-F238E27FC236}">
                <a16:creationId xmlns:a16="http://schemas.microsoft.com/office/drawing/2014/main" id="{2B95C476-1ADD-DD10-C3D1-E3ED25EC2B70}"/>
              </a:ext>
            </a:extLst>
          </p:cNvPr>
          <p:cNvSpPr>
            <a:spLocks noChangeArrowheads="1"/>
          </p:cNvSpPr>
          <p:nvPr/>
        </p:nvSpPr>
        <p:spPr bwMode="auto">
          <a:xfrm>
            <a:off x="3854968" y="2053867"/>
            <a:ext cx="178606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ريادة الأعمال ذات الأثر</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27" name="TextBox 26">
            <a:extLst>
              <a:ext uri="{FF2B5EF4-FFF2-40B4-BE49-F238E27FC236}">
                <a16:creationId xmlns:a16="http://schemas.microsoft.com/office/drawing/2014/main" id="{5559A1D2-8D82-44EC-1F93-5B5207F5E5E5}"/>
              </a:ext>
            </a:extLst>
          </p:cNvPr>
          <p:cNvSpPr txBox="1"/>
          <p:nvPr/>
        </p:nvSpPr>
        <p:spPr>
          <a:xfrm>
            <a:off x="8538100" y="5612208"/>
            <a:ext cx="6248400" cy="369332"/>
          </a:xfrm>
          <a:prstGeom prst="rect">
            <a:avLst/>
          </a:prstGeom>
          <a:noFill/>
        </p:spPr>
        <p:txBody>
          <a:bodyPr wrap="square">
            <a:spAutoFit/>
          </a:bodyPr>
          <a:lstStyle/>
          <a:p>
            <a:r>
              <a:rPr lang="ar-SA" dirty="0"/>
              <a:t>ريادة أعمال في قطاع الصحة</a:t>
            </a:r>
            <a:endParaRPr lang="en-US" dirty="0"/>
          </a:p>
        </p:txBody>
      </p:sp>
      <p:sp>
        <p:nvSpPr>
          <p:cNvPr id="28" name="TextBox 27">
            <a:extLst>
              <a:ext uri="{FF2B5EF4-FFF2-40B4-BE49-F238E27FC236}">
                <a16:creationId xmlns:a16="http://schemas.microsoft.com/office/drawing/2014/main" id="{DB57BBF9-F920-3881-0AC0-28A6E200BB5E}"/>
              </a:ext>
            </a:extLst>
          </p:cNvPr>
          <p:cNvSpPr txBox="1"/>
          <p:nvPr/>
        </p:nvSpPr>
        <p:spPr>
          <a:xfrm>
            <a:off x="950373" y="404651"/>
            <a:ext cx="9488722" cy="369332"/>
          </a:xfrm>
          <a:prstGeom prst="rect">
            <a:avLst/>
          </a:prstGeom>
          <a:noFill/>
        </p:spPr>
        <p:txBody>
          <a:bodyPr wrap="square" rtlCol="0">
            <a:spAutoFit/>
          </a:bodyPr>
          <a:lstStyle/>
          <a:p>
            <a:pPr algn="ctr"/>
            <a:r>
              <a:rPr lang="ar-SA" b="1" dirty="0"/>
              <a:t>ما هي أهم الاتجاهات المعاصرة  في ريادة الأعمال؟ </a:t>
            </a:r>
            <a:endParaRPr lang="en-US" b="1" dirty="0"/>
          </a:p>
        </p:txBody>
      </p:sp>
      <p:sp>
        <p:nvSpPr>
          <p:cNvPr id="29" name="TextBox 28">
            <a:extLst>
              <a:ext uri="{FF2B5EF4-FFF2-40B4-BE49-F238E27FC236}">
                <a16:creationId xmlns:a16="http://schemas.microsoft.com/office/drawing/2014/main" id="{09480847-C6D0-CB92-0BD3-C64482FE5527}"/>
              </a:ext>
            </a:extLst>
          </p:cNvPr>
          <p:cNvSpPr txBox="1"/>
          <p:nvPr/>
        </p:nvSpPr>
        <p:spPr>
          <a:xfrm flipH="1">
            <a:off x="10620102" y="13063"/>
            <a:ext cx="169817" cy="461665"/>
          </a:xfrm>
          <a:prstGeom prst="rect">
            <a:avLst/>
          </a:prstGeom>
          <a:noFill/>
        </p:spPr>
        <p:txBody>
          <a:bodyPr wrap="square" rtlCol="0">
            <a:spAutoFit/>
          </a:bodyPr>
          <a:lstStyle/>
          <a:p>
            <a:r>
              <a:rPr lang="en-US" sz="2400" dirty="0"/>
              <a:t>?</a:t>
            </a:r>
          </a:p>
        </p:txBody>
      </p:sp>
    </p:spTree>
    <p:extLst>
      <p:ext uri="{BB962C8B-B14F-4D97-AF65-F5344CB8AC3E}">
        <p14:creationId xmlns:p14="http://schemas.microsoft.com/office/powerpoint/2010/main" val="37020169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0003F-A9A7-C8B8-F76A-4DE3DB770F91}"/>
              </a:ext>
            </a:extLst>
          </p:cNvPr>
          <p:cNvSpPr>
            <a:spLocks noGrp="1"/>
          </p:cNvSpPr>
          <p:nvPr>
            <p:ph type="title"/>
          </p:nvPr>
        </p:nvSpPr>
        <p:spPr>
          <a:xfrm>
            <a:off x="5969726" y="348674"/>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نمو اقتصاد العمل الحر</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9B269292-24F6-A2D8-7AB8-0D5A6B22C3D8}"/>
              </a:ext>
            </a:extLst>
          </p:cNvPr>
          <p:cNvSpPr txBox="1"/>
          <p:nvPr/>
        </p:nvSpPr>
        <p:spPr>
          <a:xfrm>
            <a:off x="1234440" y="365125"/>
            <a:ext cx="6100354" cy="646331"/>
          </a:xfrm>
          <a:prstGeom prst="rect">
            <a:avLst/>
          </a:prstGeom>
          <a:noFill/>
        </p:spPr>
        <p:txBody>
          <a:bodyPr wrap="square">
            <a:spAutoFit/>
          </a:bodyPr>
          <a:lstStyle/>
          <a:p>
            <a:r>
              <a:rPr lang="en-CA" sz="3600" b="1" i="0" u="none" strike="noStrike" dirty="0">
                <a:solidFill>
                  <a:srgbClr val="C00000"/>
                </a:solidFill>
                <a:effectLst/>
                <a:latin typeface="-webkit-standard"/>
              </a:rPr>
              <a:t>1. Rise of the Gig Economy</a:t>
            </a:r>
            <a:endParaRPr lang="en-US" sz="3600" b="1" dirty="0">
              <a:solidFill>
                <a:srgbClr val="C00000"/>
              </a:solidFill>
            </a:endParaRPr>
          </a:p>
        </p:txBody>
      </p:sp>
      <p:sp>
        <p:nvSpPr>
          <p:cNvPr id="5" name="TextBox 4">
            <a:extLst>
              <a:ext uri="{FF2B5EF4-FFF2-40B4-BE49-F238E27FC236}">
                <a16:creationId xmlns:a16="http://schemas.microsoft.com/office/drawing/2014/main" id="{043CA7D1-4EDA-1ACF-E7C9-F41A600DA233}"/>
              </a:ext>
            </a:extLst>
          </p:cNvPr>
          <p:cNvSpPr txBox="1"/>
          <p:nvPr/>
        </p:nvSpPr>
        <p:spPr>
          <a:xfrm>
            <a:off x="487679" y="1711234"/>
            <a:ext cx="5081452" cy="4801314"/>
          </a:xfrm>
          <a:prstGeom prst="rect">
            <a:avLst/>
          </a:prstGeom>
          <a:noFill/>
          <a:ln>
            <a:solidFill>
              <a:schemeClr val="accent1"/>
            </a:solidFill>
          </a:ln>
        </p:spPr>
        <p:txBody>
          <a:bodyPr wrap="square" rtlCol="0">
            <a:spAutoFit/>
          </a:bodyPr>
          <a:lstStyle/>
          <a:p>
            <a:r>
              <a:rPr lang="en-CA" b="1" dirty="0"/>
              <a:t>The gig economy </a:t>
            </a:r>
            <a:r>
              <a:rPr lang="en-CA" dirty="0"/>
              <a:t>is a labor market based on short-term, flexible, on-demand work instead of traditional full-time employment. It is enabled by digital platforms that connect freelancers to customers instantly. This model empowers individuals to earn income on their own terms, choose their working hours, and access global job opportunities. It also allows businesses to reduce hiring costs and scale faster.</a:t>
            </a:r>
            <a:endParaRPr lang="ar-SA" dirty="0"/>
          </a:p>
          <a:p>
            <a:endParaRPr lang="en-US" dirty="0"/>
          </a:p>
          <a:p>
            <a:endParaRPr lang="ar-SA" dirty="0"/>
          </a:p>
          <a:p>
            <a:r>
              <a:rPr lang="en-US" dirty="0">
                <a:solidFill>
                  <a:srgbClr val="C00000"/>
                </a:solidFill>
              </a:rPr>
              <a:t>Examples</a:t>
            </a:r>
            <a:r>
              <a:rPr lang="ar-SA" dirty="0">
                <a:solidFill>
                  <a:srgbClr val="C00000"/>
                </a:solidFill>
              </a:rPr>
              <a:t>: </a:t>
            </a:r>
          </a:p>
          <a:p>
            <a:r>
              <a:rPr lang="en-US" b="1" dirty="0"/>
              <a:t>Uber</a:t>
            </a:r>
            <a:r>
              <a:rPr lang="en-US" dirty="0"/>
              <a:t> → Uses independent drivers instead of employees.</a:t>
            </a:r>
          </a:p>
          <a:p>
            <a:r>
              <a:rPr lang="en-US" b="1" dirty="0"/>
              <a:t>Fiverr </a:t>
            </a:r>
            <a:r>
              <a:rPr lang="en-US" dirty="0"/>
              <a:t>→ Global marketplace for freelance digital services.</a:t>
            </a:r>
          </a:p>
          <a:p>
            <a:endParaRPr lang="en-US" dirty="0"/>
          </a:p>
        </p:txBody>
      </p:sp>
      <p:sp>
        <p:nvSpPr>
          <p:cNvPr id="9" name="TextBox 8">
            <a:extLst>
              <a:ext uri="{FF2B5EF4-FFF2-40B4-BE49-F238E27FC236}">
                <a16:creationId xmlns:a16="http://schemas.microsoft.com/office/drawing/2014/main" id="{C0F7246A-039E-8C8B-80F2-3EA0A4375FBA}"/>
              </a:ext>
            </a:extLst>
          </p:cNvPr>
          <p:cNvSpPr txBox="1"/>
          <p:nvPr/>
        </p:nvSpPr>
        <p:spPr>
          <a:xfrm>
            <a:off x="7106195" y="1711234"/>
            <a:ext cx="4598126" cy="4832092"/>
          </a:xfrm>
          <a:prstGeom prst="rect">
            <a:avLst/>
          </a:prstGeom>
          <a:noFill/>
          <a:ln>
            <a:solidFill>
              <a:schemeClr val="accent1"/>
            </a:solidFill>
          </a:ln>
        </p:spPr>
        <p:txBody>
          <a:bodyPr wrap="square" rtlCol="0">
            <a:spAutoFit/>
          </a:bodyPr>
          <a:lstStyle/>
          <a:p>
            <a:pPr marL="0" algn="r" defTabSz="914400" rtl="1" eaLnBrk="1" latinLnBrk="0" hangingPunct="1"/>
            <a:r>
              <a:rPr lang="ar-SA" sz="2200" dirty="0"/>
              <a:t>يعرّف </a:t>
            </a:r>
            <a:r>
              <a:rPr lang="ar-SA" sz="2200" b="1" dirty="0"/>
              <a:t>اقتصاد العمل الحر </a:t>
            </a:r>
            <a:r>
              <a:rPr lang="ar-SA" sz="2200" dirty="0"/>
              <a:t>بأنه سوق يعتمد على العمل القصير الأجل والمرن والعمل عند الطلب بدل الوظائف التقليدية الدائمة. تدعمه منصات رقمية تربط المستقلّين بالعملاء مباشرة. يمنح هذا النموذج الأفراد القدرة على التحكم في وقتهم ودخلهم، كما يتيح الوصول لفرص عمل عالمية. ويُمكّن الشركات من تخفيض التكاليف وزيادة المرونة التشغيلية.</a:t>
            </a:r>
          </a:p>
          <a:p>
            <a:pPr marL="0" algn="r" defTabSz="914400" rtl="1" eaLnBrk="1" latinLnBrk="0" hangingPunct="1"/>
            <a:endParaRPr lang="ar-SA" sz="2200" dirty="0"/>
          </a:p>
          <a:p>
            <a:pPr marL="0" algn="r" defTabSz="914400" rtl="1" eaLnBrk="1" latinLnBrk="0" hangingPunct="1"/>
            <a:r>
              <a:rPr lang="ar-SA" sz="2200" dirty="0">
                <a:solidFill>
                  <a:srgbClr val="C00000"/>
                </a:solidFill>
              </a:rPr>
              <a:t>أمثلة</a:t>
            </a:r>
          </a:p>
          <a:p>
            <a:pPr marL="0" algn="r" defTabSz="914400" rtl="1" eaLnBrk="1" latinLnBrk="0" hangingPunct="1"/>
            <a:r>
              <a:rPr lang="ar-SA" sz="2200" dirty="0"/>
              <a:t>تستخدم </a:t>
            </a:r>
            <a:r>
              <a:rPr lang="ar-SA" sz="2200" b="1" dirty="0"/>
              <a:t>أوبر</a:t>
            </a:r>
            <a:r>
              <a:rPr lang="ar-SA" sz="2200" dirty="0"/>
              <a:t> سائقين مستقلين بدل الموظفين بدوام كامل.</a:t>
            </a:r>
          </a:p>
          <a:p>
            <a:pPr marL="0" algn="r" defTabSz="914400" rtl="1" eaLnBrk="1" latinLnBrk="0" hangingPunct="1"/>
            <a:r>
              <a:rPr lang="ar-SA" sz="2200" b="1" dirty="0" err="1"/>
              <a:t>فايفر</a:t>
            </a:r>
            <a:r>
              <a:rPr lang="ar-SA" sz="2200" dirty="0"/>
              <a:t> منصة عالمية للخدمات الرقمية للمستقلين.</a:t>
            </a:r>
          </a:p>
          <a:p>
            <a:pPr marL="0" algn="r" defTabSz="914400" rtl="1" eaLnBrk="1" latinLnBrk="0" hangingPunct="1"/>
            <a:endParaRPr lang="en-US" sz="2200" dirty="0"/>
          </a:p>
        </p:txBody>
      </p:sp>
      <p:pic>
        <p:nvPicPr>
          <p:cNvPr id="4104" name="Picture 8" descr="Uber">
            <a:extLst>
              <a:ext uri="{FF2B5EF4-FFF2-40B4-BE49-F238E27FC236}">
                <a16:creationId xmlns:a16="http://schemas.microsoft.com/office/drawing/2014/main" id="{9079D2B7-5054-687B-3163-8A6455B04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2568" y="2385785"/>
            <a:ext cx="1070189" cy="1070189"/>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99designs vs. fiverr: which is the best ...">
            <a:extLst>
              <a:ext uri="{FF2B5EF4-FFF2-40B4-BE49-F238E27FC236}">
                <a16:creationId xmlns:a16="http://schemas.microsoft.com/office/drawing/2014/main" id="{92366A6F-B781-101A-8BC3-B51149DFF4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0777" y="3801774"/>
            <a:ext cx="1355418"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1274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D0A3-8534-7DBE-CA56-89BD79FE48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ABE057-1939-E34B-E0FA-1D8EC71D568B}"/>
              </a:ext>
            </a:extLst>
          </p:cNvPr>
          <p:cNvSpPr>
            <a:spLocks noGrp="1"/>
          </p:cNvSpPr>
          <p:nvPr>
            <p:ph type="title"/>
          </p:nvPr>
        </p:nvSpPr>
        <p:spPr>
          <a:xfrm>
            <a:off x="6825456" y="247924"/>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ريادة الأعمال ذات الأثر</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3F489F6F-5E4F-E2A6-B224-20673762051E}"/>
              </a:ext>
            </a:extLst>
          </p:cNvPr>
          <p:cNvSpPr txBox="1"/>
          <p:nvPr/>
        </p:nvSpPr>
        <p:spPr>
          <a:xfrm>
            <a:off x="487679" y="264375"/>
            <a:ext cx="7136440" cy="646331"/>
          </a:xfrm>
          <a:prstGeom prst="rect">
            <a:avLst/>
          </a:prstGeom>
          <a:noFill/>
        </p:spPr>
        <p:txBody>
          <a:bodyPr wrap="square">
            <a:spAutoFit/>
          </a:bodyPr>
          <a:lstStyle/>
          <a:p>
            <a:r>
              <a:rPr lang="en-CA" sz="3600" b="1" i="0" u="none" strike="noStrike" dirty="0">
                <a:solidFill>
                  <a:srgbClr val="C00000"/>
                </a:solidFill>
                <a:effectLst/>
                <a:latin typeface="-webkit-standard"/>
              </a:rPr>
              <a:t>2. Impact-Driven Entrepreneurship</a:t>
            </a:r>
            <a:endParaRPr lang="en-US" sz="3600" b="1" dirty="0">
              <a:solidFill>
                <a:srgbClr val="C00000"/>
              </a:solidFill>
            </a:endParaRPr>
          </a:p>
        </p:txBody>
      </p:sp>
      <p:sp>
        <p:nvSpPr>
          <p:cNvPr id="5" name="TextBox 4">
            <a:extLst>
              <a:ext uri="{FF2B5EF4-FFF2-40B4-BE49-F238E27FC236}">
                <a16:creationId xmlns:a16="http://schemas.microsoft.com/office/drawing/2014/main" id="{2822A3C2-1E3F-3C0D-98C8-7F87537D259E}"/>
              </a:ext>
            </a:extLst>
          </p:cNvPr>
          <p:cNvSpPr txBox="1"/>
          <p:nvPr/>
        </p:nvSpPr>
        <p:spPr>
          <a:xfrm>
            <a:off x="487679" y="1222033"/>
            <a:ext cx="6461761" cy="5293757"/>
          </a:xfrm>
          <a:prstGeom prst="rect">
            <a:avLst/>
          </a:prstGeom>
          <a:noFill/>
          <a:ln>
            <a:noFill/>
          </a:ln>
        </p:spPr>
        <p:txBody>
          <a:bodyPr wrap="square" rtlCol="0">
            <a:spAutoFit/>
          </a:bodyPr>
          <a:lstStyle/>
          <a:p>
            <a:r>
              <a:rPr lang="en-CA" sz="2000" b="1" dirty="0"/>
              <a:t>Impact entrepreneurship </a:t>
            </a:r>
            <a:r>
              <a:rPr lang="en-CA" sz="2000" dirty="0"/>
              <a:t>focuses on creating profit + positive social or environmental value. These businesses solve real-world challenges such as climate change, poverty, waste, and ethical production. Consumers increasingly prefer brands with strong sustainability practices, making “impact” a competitive advantage.</a:t>
            </a:r>
            <a:endParaRPr lang="en-US" sz="2000" dirty="0"/>
          </a:p>
          <a:p>
            <a:endParaRPr lang="en-US" sz="2000" dirty="0">
              <a:solidFill>
                <a:srgbClr val="C00000"/>
              </a:solidFill>
            </a:endParaRPr>
          </a:p>
          <a:p>
            <a:r>
              <a:rPr lang="en-US" sz="2400" b="1" dirty="0">
                <a:solidFill>
                  <a:srgbClr val="C00000"/>
                </a:solidFill>
              </a:rPr>
              <a:t>Examples:</a:t>
            </a:r>
            <a:r>
              <a:rPr lang="ar-SA" sz="2400" b="1" dirty="0">
                <a:solidFill>
                  <a:srgbClr val="C00000"/>
                </a:solidFill>
              </a:rPr>
              <a:t> </a:t>
            </a:r>
          </a:p>
          <a:p>
            <a:r>
              <a:rPr lang="en-US" sz="2000" dirty="0"/>
              <a:t>Too Good To Go → Saves meals from going to waste.</a:t>
            </a:r>
            <a:endParaRPr lang="ar-SA" sz="2000" dirty="0"/>
          </a:p>
          <a:p>
            <a:endParaRPr lang="en-US" dirty="0"/>
          </a:p>
          <a:p>
            <a:pPr algn="r" rtl="1"/>
            <a:r>
              <a:rPr lang="ar-SA" sz="2000" dirty="0"/>
              <a:t>تركّز ريا</a:t>
            </a:r>
            <a:r>
              <a:rPr lang="ar-SA" sz="2000" b="1" dirty="0"/>
              <a:t>دة الأعمال ذات الأثر </a:t>
            </a:r>
            <a:r>
              <a:rPr lang="ar-SA" sz="2000" dirty="0"/>
              <a:t>على تحقيق الربح مع خلق قيمة اجتماعية أو بيئية إيجابية. تعالج هذه الشركات تحديات عالمية مثل تغيّر المناخ، الفقر، الهدر، وسلاسل التوريد الأخلاقية. ومع ارتفاع وعي المستهلك، أصبح “الأثر الإيجابي” ميزة تنافسية مهمة.</a:t>
            </a:r>
          </a:p>
          <a:p>
            <a:pPr algn="r" rtl="1"/>
            <a:r>
              <a:rPr lang="ar-SA" sz="2000" dirty="0">
                <a:solidFill>
                  <a:srgbClr val="C00000"/>
                </a:solidFill>
              </a:rPr>
              <a:t>أمثلة</a:t>
            </a:r>
          </a:p>
          <a:p>
            <a:pPr algn="r" rtl="1"/>
            <a:r>
              <a:rPr lang="ar-SA" sz="2000" dirty="0"/>
              <a:t>تو غود تو غو → يقلل هدر الطعام عبر بيع الوجبات الزائدة.</a:t>
            </a:r>
          </a:p>
          <a:p>
            <a:endParaRPr lang="en-US" dirty="0"/>
          </a:p>
        </p:txBody>
      </p:sp>
      <p:pic>
        <p:nvPicPr>
          <p:cNvPr id="6150" name="Picture 6" descr="gold with the Too Good To Go app ...">
            <a:extLst>
              <a:ext uri="{FF2B5EF4-FFF2-40B4-BE49-F238E27FC236}">
                <a16:creationId xmlns:a16="http://schemas.microsoft.com/office/drawing/2014/main" id="{1E0D5EC0-5A4D-8A4C-D833-141CD0021A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2361" y="3226969"/>
            <a:ext cx="2822793" cy="35249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2" name="Picture 8" descr="Too Good To App review - what I saved and ate">
            <a:extLst>
              <a:ext uri="{FF2B5EF4-FFF2-40B4-BE49-F238E27FC236}">
                <a16:creationId xmlns:a16="http://schemas.microsoft.com/office/drawing/2014/main" id="{03FEFC29-473F-610B-D397-0A58C00342CF}"/>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997642" y="1188720"/>
            <a:ext cx="2929991" cy="29252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3949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4CB6F-9449-77AF-AA2C-27DF44D48942}"/>
            </a:ext>
          </a:extLst>
        </p:cNvPr>
        <p:cNvGrpSpPr/>
        <p:nvPr/>
      </p:nvGrpSpPr>
      <p:grpSpPr>
        <a:xfrm>
          <a:off x="0" y="0"/>
          <a:ext cx="0" cy="0"/>
          <a:chOff x="0" y="0"/>
          <a:chExt cx="0" cy="0"/>
        </a:xfrm>
      </p:grpSpPr>
      <p:pic>
        <p:nvPicPr>
          <p:cNvPr id="8199" name="Picture 7" descr="The Importance of Technology-Driven Innovation">
            <a:extLst>
              <a:ext uri="{FF2B5EF4-FFF2-40B4-BE49-F238E27FC236}">
                <a16:creationId xmlns:a16="http://schemas.microsoft.com/office/drawing/2014/main" id="{24BBC973-7442-8AE0-7237-C1E67AD12469}"/>
              </a:ext>
            </a:extLst>
          </p:cNvPr>
          <p:cNvPicPr>
            <a:picLocks noChangeAspect="1" noChangeArrowheads="1"/>
          </p:cNvPicPr>
          <p:nvPr/>
        </p:nvPicPr>
        <p:blipFill rotWithShape="1">
          <a:blip r:embed="rId2">
            <a:alphaModFix amt="85000"/>
            <a:extLst>
              <a:ext uri="{BEBA8EAE-BF5A-486C-A8C5-ECC9F3942E4B}">
                <a14:imgProps xmlns:a14="http://schemas.microsoft.com/office/drawing/2010/main">
                  <a14:imgLayer r:embed="rId3">
                    <a14:imgEffect>
                      <a14:artisticMarker/>
                    </a14:imgEffect>
                  </a14:imgLayer>
                </a14:imgProps>
              </a:ext>
              <a:ext uri="{28A0092B-C50C-407E-A947-70E740481C1C}">
                <a14:useLocalDpi xmlns:a14="http://schemas.microsoft.com/office/drawing/2010/main" val="0"/>
              </a:ext>
            </a:extLst>
          </a:blip>
          <a:srcRect r="4938"/>
          <a:stretch>
            <a:fillRect/>
          </a:stretch>
        </p:blipFill>
        <p:spPr bwMode="auto">
          <a:xfrm>
            <a:off x="-6117047" y="-640080"/>
            <a:ext cx="10105573" cy="7639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55CE8A8-47ED-4154-69BC-0AE2F74A89FE}"/>
              </a:ext>
            </a:extLst>
          </p:cNvPr>
          <p:cNvSpPr>
            <a:spLocks noGrp="1"/>
          </p:cNvSpPr>
          <p:nvPr>
            <p:ph type="title"/>
          </p:nvPr>
        </p:nvSpPr>
        <p:spPr>
          <a:xfrm>
            <a:off x="6816635" y="919307"/>
            <a:ext cx="4887686" cy="1325563"/>
          </a:xfrm>
        </p:spPr>
        <p:txBody>
          <a:bodyPr>
            <a:normAutofit fontScale="90000"/>
          </a:bodyPr>
          <a:lstStyle/>
          <a:p>
            <a:pPr algn="r" rtl="1"/>
            <a:r>
              <a:rPr lang="ar-SA" altLang="en-US" b="1" dirty="0">
                <a:solidFill>
                  <a:srgbClr val="C00000"/>
                </a:solidFill>
                <a:latin typeface="-webkit-standard"/>
                <a:cs typeface="Arial" panose="020B0604020202020204" pitchFamily="34" charset="0"/>
              </a:rPr>
              <a:t>الابتكار المدفوع بالتكنولوجيا</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ED207C16-C8F6-CDA6-5EC4-DD6DA17DBC8E}"/>
              </a:ext>
            </a:extLst>
          </p:cNvPr>
          <p:cNvSpPr txBox="1"/>
          <p:nvPr/>
        </p:nvSpPr>
        <p:spPr>
          <a:xfrm>
            <a:off x="3988526" y="272976"/>
            <a:ext cx="6618516" cy="646331"/>
          </a:xfrm>
          <a:prstGeom prst="rect">
            <a:avLst/>
          </a:prstGeom>
          <a:noFill/>
        </p:spPr>
        <p:txBody>
          <a:bodyPr wrap="square">
            <a:spAutoFit/>
          </a:bodyPr>
          <a:lstStyle/>
          <a:p>
            <a:r>
              <a:rPr lang="en-CA" sz="3600" b="1" i="0" u="none" strike="noStrike" dirty="0">
                <a:solidFill>
                  <a:srgbClr val="C00000"/>
                </a:solidFill>
                <a:effectLst/>
                <a:latin typeface="-webkit-standard"/>
              </a:rPr>
              <a:t>3. Technology-Driven Innovation</a:t>
            </a:r>
            <a:endParaRPr lang="en-US" sz="3600" b="1" dirty="0">
              <a:solidFill>
                <a:srgbClr val="C00000"/>
              </a:solidFill>
            </a:endParaRPr>
          </a:p>
        </p:txBody>
      </p:sp>
      <p:sp>
        <p:nvSpPr>
          <p:cNvPr id="5" name="TextBox 4">
            <a:extLst>
              <a:ext uri="{FF2B5EF4-FFF2-40B4-BE49-F238E27FC236}">
                <a16:creationId xmlns:a16="http://schemas.microsoft.com/office/drawing/2014/main" id="{8A83C5D3-8B9F-FF78-B80D-B20B6BDE0660}"/>
              </a:ext>
            </a:extLst>
          </p:cNvPr>
          <p:cNvSpPr txBox="1"/>
          <p:nvPr/>
        </p:nvSpPr>
        <p:spPr>
          <a:xfrm>
            <a:off x="3988526" y="2048425"/>
            <a:ext cx="7715795" cy="3939540"/>
          </a:xfrm>
          <a:prstGeom prst="rect">
            <a:avLst/>
          </a:prstGeom>
          <a:noFill/>
          <a:ln>
            <a:noFill/>
          </a:ln>
        </p:spPr>
        <p:txBody>
          <a:bodyPr wrap="square" rtlCol="0">
            <a:spAutoFit/>
          </a:bodyPr>
          <a:lstStyle/>
          <a:p>
            <a:r>
              <a:rPr lang="en-CA" sz="2200" dirty="0"/>
              <a:t>Entrepreneurs use </a:t>
            </a:r>
            <a:r>
              <a:rPr lang="en-CA" sz="2200" b="1" dirty="0"/>
              <a:t>advanced technologies </a:t>
            </a:r>
            <a:r>
              <a:rPr lang="en-CA" sz="2200" dirty="0"/>
              <a:t>such as AI, machine learning, blockchain, and IoT to create disruptive products. These tools allow automation, predictive analytics, smart devices, and decentralized systems. Tech-driven innovation leads to new markets, lowers operational cost, and improves customer experience.</a:t>
            </a:r>
            <a:endParaRPr lang="ar-SA" sz="2200" dirty="0"/>
          </a:p>
          <a:p>
            <a:endParaRPr lang="en-CA" sz="2200" dirty="0"/>
          </a:p>
          <a:p>
            <a:pPr algn="r" rtl="1"/>
            <a:r>
              <a:rPr lang="ar-SA" sz="2400" dirty="0"/>
              <a:t>يستخدم رواد الأعمال تكنولوجيات متقدمة مثل الذكاء الاصطناعي، التعلّم الآلي، </a:t>
            </a:r>
            <a:r>
              <a:rPr lang="ar-SA" sz="2400" dirty="0" err="1"/>
              <a:t>البلوكشين</a:t>
            </a:r>
            <a:r>
              <a:rPr lang="ar-SA" sz="2400" dirty="0"/>
              <a:t>، وإنترنت الأشياء لتطوير منتجات مبتكرة. تُمكّن هذه التقنيات من التحليل التنبؤي، التشغيل الآلي، الأجهزة الذكية، والأنظمة اللامركزية. يقود هذا الاتجاه لخلق أسواق جديدة وتقليل التكاليف وتحسين تجربة العملاء.</a:t>
            </a:r>
            <a:endParaRPr lang="en-US" sz="2400" dirty="0"/>
          </a:p>
        </p:txBody>
      </p:sp>
    </p:spTree>
    <p:extLst>
      <p:ext uri="{BB962C8B-B14F-4D97-AF65-F5344CB8AC3E}">
        <p14:creationId xmlns:p14="http://schemas.microsoft.com/office/powerpoint/2010/main" val="18824673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3C9DC-056A-A900-6138-6B3917549A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8FAFCA-2C25-93C4-0782-C915F6096A5E}"/>
              </a:ext>
            </a:extLst>
          </p:cNvPr>
          <p:cNvSpPr>
            <a:spLocks noGrp="1"/>
          </p:cNvSpPr>
          <p:nvPr>
            <p:ph type="title"/>
          </p:nvPr>
        </p:nvSpPr>
        <p:spPr>
          <a:xfrm>
            <a:off x="6816635" y="223704"/>
            <a:ext cx="4887686" cy="1325563"/>
          </a:xfrm>
        </p:spPr>
        <p:txBody>
          <a:bodyPr>
            <a:normAutofit fontScale="90000"/>
          </a:bodyPr>
          <a:lstStyle/>
          <a:p>
            <a:pPr algn="r" rtl="1"/>
            <a:r>
              <a:rPr lang="ar-SA" altLang="en-US" b="1" dirty="0">
                <a:solidFill>
                  <a:srgbClr val="C00000"/>
                </a:solidFill>
                <a:latin typeface="-webkit-standard"/>
                <a:cs typeface="Arial" panose="020B0604020202020204" pitchFamily="34" charset="0"/>
              </a:rPr>
              <a:t>التجارة الإلكترونية والرقمية</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3AC77AC3-501A-506F-A0C4-09773952DF10}"/>
              </a:ext>
            </a:extLst>
          </p:cNvPr>
          <p:cNvSpPr txBox="1"/>
          <p:nvPr/>
        </p:nvSpPr>
        <p:spPr>
          <a:xfrm>
            <a:off x="481724" y="223704"/>
            <a:ext cx="6697552" cy="1200329"/>
          </a:xfrm>
          <a:prstGeom prst="rect">
            <a:avLst/>
          </a:prstGeom>
          <a:noFill/>
        </p:spPr>
        <p:txBody>
          <a:bodyPr wrap="square">
            <a:spAutoFit/>
          </a:bodyPr>
          <a:lstStyle/>
          <a:p>
            <a:r>
              <a:rPr lang="en-CA" sz="3600" b="1" i="0" u="none" strike="noStrike" dirty="0">
                <a:solidFill>
                  <a:srgbClr val="C00000"/>
                </a:solidFill>
                <a:effectLst/>
                <a:latin typeface="-webkit-standard"/>
              </a:rPr>
              <a:t>4. E-</a:t>
            </a:r>
            <a:r>
              <a:rPr lang="en-US" sz="3600" b="1" dirty="0">
                <a:solidFill>
                  <a:srgbClr val="C00000"/>
                </a:solidFill>
                <a:latin typeface="-webkit-standard"/>
              </a:rPr>
              <a:t>commerce</a:t>
            </a:r>
            <a:r>
              <a:rPr lang="en-CA" sz="3600" b="1" i="0" u="none" strike="noStrike" dirty="0">
                <a:solidFill>
                  <a:srgbClr val="C00000"/>
                </a:solidFill>
                <a:effectLst/>
                <a:latin typeface="-webkit-standard"/>
              </a:rPr>
              <a:t> &amp; Digital Entrepreneurship</a:t>
            </a:r>
            <a:endParaRPr lang="en-US" sz="3600" b="1" dirty="0">
              <a:solidFill>
                <a:srgbClr val="C00000"/>
              </a:solidFill>
            </a:endParaRPr>
          </a:p>
        </p:txBody>
      </p:sp>
      <p:sp>
        <p:nvSpPr>
          <p:cNvPr id="5" name="TextBox 4">
            <a:extLst>
              <a:ext uri="{FF2B5EF4-FFF2-40B4-BE49-F238E27FC236}">
                <a16:creationId xmlns:a16="http://schemas.microsoft.com/office/drawing/2014/main" id="{F05879C1-AA7C-773F-271B-8F258858FE8E}"/>
              </a:ext>
            </a:extLst>
          </p:cNvPr>
          <p:cNvSpPr txBox="1"/>
          <p:nvPr/>
        </p:nvSpPr>
        <p:spPr>
          <a:xfrm>
            <a:off x="383179" y="1774105"/>
            <a:ext cx="7318102" cy="4308872"/>
          </a:xfrm>
          <a:prstGeom prst="rect">
            <a:avLst/>
          </a:prstGeom>
          <a:noFill/>
          <a:ln>
            <a:noFill/>
          </a:ln>
        </p:spPr>
        <p:txBody>
          <a:bodyPr wrap="square" rtlCol="0">
            <a:spAutoFit/>
          </a:bodyPr>
          <a:lstStyle/>
          <a:p>
            <a:pPr algn="just"/>
            <a:r>
              <a:rPr lang="en-CA" sz="2200" dirty="0"/>
              <a:t>Digital entrepreneurship uses online platforms to create, sell, and deliver products globally. E-commerce removes geographical limitations, reduces startup costs, and allows data-driven decisions. This trend enables small businesses to compete with global brands through digital marketing and online storefronts.</a:t>
            </a:r>
          </a:p>
          <a:p>
            <a:endParaRPr lang="en-CA" sz="2200" dirty="0"/>
          </a:p>
          <a:p>
            <a:pPr algn="justLow" rtl="1"/>
            <a:r>
              <a:rPr lang="ar-SA" sz="2400" dirty="0"/>
              <a:t>تعتمد ريادة الأعمال الرقمية على المنصات الإلكترونية لإنشاء وبيع المنتجات والخدمات عالميًا. تزيل التجارة الإلكترونية الحواجز الجغرافية وتقلّل تكاليف بدء المشروع، كما تمكّن الشركات من اتخاذ قرارات مبنية على البيانات. يتيح هذا الاتجاه للشركات الصغيرة منافسة العلامات العالمية بسهولة. </a:t>
            </a:r>
            <a:endParaRPr lang="en-US" sz="2400" dirty="0"/>
          </a:p>
        </p:txBody>
      </p:sp>
      <p:pic>
        <p:nvPicPr>
          <p:cNvPr id="9220" name="Picture 4" descr="E-Commerce: An Opportunity Door for ...">
            <a:extLst>
              <a:ext uri="{FF2B5EF4-FFF2-40B4-BE49-F238E27FC236}">
                <a16:creationId xmlns:a16="http://schemas.microsoft.com/office/drawing/2014/main" id="{3FDD415A-6E79-9D0E-FB70-3E6045804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0926" y="1774105"/>
            <a:ext cx="4323805" cy="4210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6337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E75B5-D564-0C92-B171-72A3780366E7}"/>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75A75E5-72B1-099B-C030-909CBA6676BA}"/>
              </a:ext>
            </a:extLst>
          </p:cNvPr>
          <p:cNvSpPr/>
          <p:nvPr/>
        </p:nvSpPr>
        <p:spPr>
          <a:xfrm>
            <a:off x="226215" y="1367161"/>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5" name="TextBox 14">
            <a:extLst>
              <a:ext uri="{FF2B5EF4-FFF2-40B4-BE49-F238E27FC236}">
                <a16:creationId xmlns:a16="http://schemas.microsoft.com/office/drawing/2014/main" id="{79F0D216-5A2E-54F0-3EEF-93380A33CA3D}"/>
              </a:ext>
            </a:extLst>
          </p:cNvPr>
          <p:cNvSpPr txBox="1"/>
          <p:nvPr/>
        </p:nvSpPr>
        <p:spPr>
          <a:xfrm>
            <a:off x="1522426" y="238010"/>
            <a:ext cx="7942208" cy="707886"/>
          </a:xfrm>
          <a:prstGeom prst="rect">
            <a:avLst/>
          </a:prstGeom>
          <a:noFill/>
        </p:spPr>
        <p:txBody>
          <a:bodyPr wrap="square" rtlCol="0">
            <a:spAutoFit/>
          </a:bodyPr>
          <a:lstStyle/>
          <a:p>
            <a:pPr algn="ctr" rtl="1"/>
            <a:r>
              <a:rPr lang="ar-SA" altLang="en-US" sz="4000" b="1" dirty="0">
                <a:solidFill>
                  <a:srgbClr val="C00000"/>
                </a:solidFill>
                <a:latin typeface="-webkit-standard"/>
              </a:rPr>
              <a:t>التجارة الإلكترونية والرقمية</a:t>
            </a:r>
            <a:endParaRPr lang="ar-EG" sz="4000" b="1" dirty="0">
              <a:solidFill>
                <a:srgbClr val="00B0F0"/>
              </a:solidFill>
              <a:latin typeface="Alexandria" charset="0"/>
            </a:endParaRPr>
          </a:p>
        </p:txBody>
      </p:sp>
      <p:sp>
        <p:nvSpPr>
          <p:cNvPr id="16" name="Rectangle 15">
            <a:extLst>
              <a:ext uri="{FF2B5EF4-FFF2-40B4-BE49-F238E27FC236}">
                <a16:creationId xmlns:a16="http://schemas.microsoft.com/office/drawing/2014/main" id="{9FDDB80C-2DC2-8FF3-6032-69E425A69B41}"/>
              </a:ext>
            </a:extLst>
          </p:cNvPr>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DC475BBF-35FF-F3D2-E1FB-53FD32274D69}"/>
              </a:ext>
            </a:extLst>
          </p:cNvPr>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B540DB22-E82F-6036-C487-FC34E31800F7}"/>
              </a:ext>
            </a:extLst>
          </p:cNvPr>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BC35C778-4258-F468-99A4-B23D85D4D3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59CA88C-8270-4DC4-4BAF-90C3F6C0BE0D}"/>
              </a:ext>
            </a:extLst>
          </p:cNvPr>
          <p:cNvSpPr>
            <a:spLocks noChangeArrowheads="1"/>
          </p:cNvSpPr>
          <p:nvPr/>
        </p:nvSpPr>
        <p:spPr bwMode="auto">
          <a:xfrm>
            <a:off x="431800" y="1711744"/>
            <a:ext cx="785991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a:ln>
                  <a:noFill/>
                </a:ln>
                <a:solidFill>
                  <a:srgbClr val="C00000"/>
                </a:solidFill>
                <a:effectLst/>
                <a:latin typeface="Arial" panose="020B0604020202020204" pitchFamily="34" charset="0"/>
              </a:rPr>
              <a:t>Reaching International Customers Through AI</a:t>
            </a:r>
            <a:endParaRPr kumimoji="0" lang="en-US" altLang="en-US" sz="2400" b="1" i="0" u="none" strike="noStrike" cap="none" normalizeH="0" baseline="0" dirty="0">
              <a:ln>
                <a:noFill/>
              </a:ln>
              <a:solidFill>
                <a:srgbClr val="C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rPr>
              <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AI helps entrepreneurs enter global markets by automating marketing, customer targeting, and demand prediction across </a:t>
            </a:r>
            <a:r>
              <a:rPr kumimoji="0" lang="en-US" altLang="en-US" sz="1800" b="0" i="0" u="none" strike="noStrike" cap="none" normalizeH="0" baseline="0" dirty="0" err="1">
                <a:ln>
                  <a:noFill/>
                </a:ln>
                <a:solidFill>
                  <a:srgbClr val="000000"/>
                </a:solidFill>
                <a:effectLst/>
                <a:latin typeface="Arial" panose="020B0604020202020204" pitchFamily="34" charset="0"/>
              </a:rPr>
              <a:t>countries.</a:t>
            </a:r>
            <a:r>
              <a:rPr kumimoji="0" lang="en-US" altLang="en-US" sz="1800" b="1" i="0" u="none" strike="noStrike" cap="none" normalizeH="0" baseline="0" dirty="0" err="1">
                <a:ln>
                  <a:noFill/>
                </a:ln>
                <a:solidFill>
                  <a:srgbClr val="000000"/>
                </a:solidFill>
                <a:effectLst/>
                <a:latin typeface="Arial" panose="020B0604020202020204" pitchFamily="34" charset="0"/>
              </a:rPr>
              <a:t>Example</a:t>
            </a:r>
            <a:r>
              <a:rPr kumimoji="0" lang="en-US" altLang="en-US" sz="1800" b="1" i="0" u="none" strike="noStrike" cap="none" normalizeH="0" baseline="0" dirty="0">
                <a:ln>
                  <a:noFill/>
                </a:ln>
                <a:solidFill>
                  <a:srgbClr val="000000"/>
                </a:solidFill>
                <a:effectLst/>
                <a:latin typeface="Arial" panose="020B0604020202020204" pitchFamily="34" charset="0"/>
              </a:rPr>
              <a:t>:</a:t>
            </a:r>
            <a:r>
              <a:rPr kumimoji="0" lang="en-US" altLang="en-US" sz="1800" b="0" i="0" u="none" strike="noStrike" cap="none" normalizeH="0" baseline="0" dirty="0">
                <a:ln>
                  <a:noFill/>
                </a:ln>
                <a:solidFill>
                  <a:srgbClr val="000000"/>
                </a:solidFill>
                <a:effectLst/>
                <a:latin typeface="Arial" panose="020B0604020202020204" pitchFamily="34" charset="0"/>
              </a:rPr>
              <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Shopify uses AI to help small businesses sell internationally through automated product recommendations, pricing, and global demand forecasting.</a:t>
            </a:r>
            <a:endParaRPr kumimoji="0" lang="ar-SA" altLang="en-US" sz="1800" b="0" i="0" u="none" strike="noStrike" cap="none" normalizeH="0" baseline="0" dirty="0">
              <a:ln>
                <a:noFill/>
              </a:ln>
              <a:solidFill>
                <a:srgbClr val="000000"/>
              </a:solidFill>
              <a:effectLst/>
              <a:latin typeface="Arial" panose="020B0604020202020204" pitchFamily="34" charset="0"/>
            </a:endParaRPr>
          </a:p>
          <a:p>
            <a:pPr lvl="0" algn="r" rtl="1"/>
            <a:r>
              <a:rPr lang="ar-SA" sz="2400" b="1" dirty="0">
                <a:solidFill>
                  <a:srgbClr val="C00000"/>
                </a:solidFill>
              </a:rPr>
              <a:t>الوصول إلى العملاء الدوليين من خلال الذكاء الاصطناعي</a:t>
            </a:r>
            <a:endParaRPr kumimoji="0" lang="en-US" altLang="en-US" sz="2400"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rPr>
              <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يساعد الذكاء الاصطناعي روّاد الأعمال على دخول الأسواق العالمية من خلال أتمتة التسويق، واستهداف العملاء، والتنبؤ بالطلب في دول مختلفة</a:t>
            </a:r>
            <a:r>
              <a:rPr kumimoji="0" lang="en-US" altLang="en-US" sz="2400" b="0" i="0" u="none" strike="noStrike" cap="none" normalizeH="0" baseline="0" dirty="0">
                <a:ln>
                  <a:noFill/>
                </a:ln>
                <a:solidFill>
                  <a:srgbClr val="000000"/>
                </a:solidFill>
                <a:effectLst/>
                <a:latin typeface="Arial" panose="020B0604020202020204" pitchFamily="34" charset="0"/>
              </a:rPr>
              <a:t>.</a:t>
            </a:r>
            <a:r>
              <a:rPr kumimoji="0" lang="ar-SA"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مثال</a:t>
            </a:r>
            <a:r>
              <a:rPr lang="ar-SA" altLang="en-US" sz="2400" dirty="0">
                <a:solidFill>
                  <a:srgbClr val="000000"/>
                </a:solidFill>
                <a:cs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تستخدم شركة</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en-US" altLang="en-US" sz="2400" i="0" u="none" strike="noStrike" cap="none" normalizeH="0" baseline="0" dirty="0">
                <a:ln>
                  <a:noFill/>
                </a:ln>
                <a:solidFill>
                  <a:srgbClr val="000000"/>
                </a:solidFill>
                <a:effectLst/>
                <a:latin typeface="Arial" panose="020B0604020202020204" pitchFamily="34" charset="0"/>
              </a:rPr>
              <a:t>Shopify</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الذكاء الاصطناعي لمساعدة المشاريع الصغيرة على البيع عالميًا من خلال التوصيات الذكية والتسعير والتنبؤ بالطلب</a:t>
            </a:r>
            <a:r>
              <a:rPr kumimoji="0" lang="en-US"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9" name="Picture 5" descr="Shopify Guided Shopping | AMAZD">
            <a:extLst>
              <a:ext uri="{FF2B5EF4-FFF2-40B4-BE49-F238E27FC236}">
                <a16:creationId xmlns:a16="http://schemas.microsoft.com/office/drawing/2014/main" id="{D24D64B8-885D-E874-9B6D-9BFA0FE97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499874">
            <a:off x="7579587" y="3068112"/>
            <a:ext cx="4512785" cy="1336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470793"/>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2A844-B82B-D996-6BFC-F9CA86A251B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A596C2D-6B60-7F45-FC76-3DF35D121581}"/>
              </a:ext>
            </a:extLst>
          </p:cNvPr>
          <p:cNvSpPr/>
          <p:nvPr/>
        </p:nvSpPr>
        <p:spPr>
          <a:xfrm>
            <a:off x="226215" y="1367161"/>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endParaRPr lang="en-US" sz="2000" b="1" dirty="0">
              <a:solidFill>
                <a:srgbClr val="C00000"/>
              </a:solidFill>
            </a:endParaRPr>
          </a:p>
          <a:p>
            <a:pPr lvl="0" algn="r" rtl="1"/>
            <a:endParaRPr lang="en-US" sz="2000" b="1" dirty="0">
              <a:solidFill>
                <a:srgbClr val="C00000"/>
              </a:solidFill>
            </a:endParaRPr>
          </a:p>
          <a:p>
            <a:pPr lvl="0" algn="r" rtl="1"/>
            <a:r>
              <a:rPr lang="ar-SA" sz="2400" b="1" dirty="0">
                <a:solidFill>
                  <a:srgbClr val="C00000"/>
                </a:solidFill>
              </a:rPr>
              <a:t>المدفوعات عبر الحدود وكشف الاحتيال</a:t>
            </a:r>
            <a:r>
              <a:rPr lang="en-US" altLang="en-US" sz="1600" dirty="0">
                <a:solidFill>
                  <a:srgbClr val="000000"/>
                </a:solidFill>
                <a:latin typeface="Arial" panose="020B0604020202020204" pitchFamily="34" charset="0"/>
              </a:rPr>
              <a:t/>
            </a:r>
            <a:br>
              <a:rPr lang="en-US" altLang="en-US" sz="1600" dirty="0">
                <a:solidFill>
                  <a:srgbClr val="000000"/>
                </a:solidFill>
                <a:latin typeface="Arial" panose="020B0604020202020204" pitchFamily="34" charset="0"/>
              </a:rPr>
            </a:br>
            <a:r>
              <a:rPr lang="ar-SA" altLang="en-US" sz="2000" dirty="0">
                <a:solidFill>
                  <a:srgbClr val="000000"/>
                </a:solidFill>
                <a:latin typeface="Arial" panose="020B0604020202020204" pitchFamily="34" charset="0"/>
              </a:rPr>
              <a:t>يساعد الذكاء الاصطناعي الشركات الناشئة على العمل عالميًا من خلال اكتشاف الاحتيال، وإدارة المخاطر، وتمكين المدفوعات الدولية الآمنة</a:t>
            </a:r>
            <a:r>
              <a:rPr lang="en-US" altLang="en-US" sz="2000" dirty="0">
                <a:solidFill>
                  <a:srgbClr val="000000"/>
                </a:solidFill>
                <a:latin typeface="Arial" panose="020B0604020202020204" pitchFamily="34" charset="0"/>
              </a:rPr>
              <a:t>.</a:t>
            </a:r>
            <a:endParaRPr lang="en-US" altLang="en-US" sz="2000" dirty="0">
              <a:solidFill>
                <a:schemeClr val="tx1"/>
              </a:solidFill>
              <a:latin typeface="Arial" panose="020B0604020202020204" pitchFamily="34" charset="0"/>
            </a:endParaRPr>
          </a:p>
          <a:p>
            <a:pPr lvl="0" algn="r" rtl="1" eaLnBrk="0" fontAlgn="base" hangingPunct="0">
              <a:spcBef>
                <a:spcPct val="0"/>
              </a:spcBef>
              <a:spcAft>
                <a:spcPct val="0"/>
              </a:spcAft>
            </a:pPr>
            <a:r>
              <a:rPr lang="ar-SA" altLang="en-US" sz="2000" b="1" dirty="0">
                <a:solidFill>
                  <a:srgbClr val="000000"/>
                </a:solidFill>
                <a:latin typeface="Arial" panose="020B0604020202020204" pitchFamily="34" charset="0"/>
              </a:rPr>
              <a:t>مثال</a:t>
            </a:r>
            <a:r>
              <a:rPr lang="en-US" altLang="en-US" sz="2000" b="1" dirty="0">
                <a:solidFill>
                  <a:srgbClr val="000000"/>
                </a:solidFill>
                <a:latin typeface="Arial" panose="020B0604020202020204" pitchFamily="34" charset="0"/>
                <a:cs typeface="Arial" panose="020B0604020202020204" pitchFamily="34" charset="0"/>
              </a:rPr>
              <a:t>: </a:t>
            </a:r>
            <a:r>
              <a:rPr lang="ar-SA" altLang="en-US" sz="2000" dirty="0">
                <a:solidFill>
                  <a:srgbClr val="000000"/>
                </a:solidFill>
                <a:latin typeface="Arial" panose="020B0604020202020204" pitchFamily="34" charset="0"/>
              </a:rPr>
              <a:t>تستخدم شركة</a:t>
            </a:r>
            <a:r>
              <a:rPr lang="en-US" altLang="en-US" sz="2000" dirty="0">
                <a:solidFill>
                  <a:srgbClr val="000000"/>
                </a:solidFill>
                <a:latin typeface="Arial" panose="020B0604020202020204" pitchFamily="34" charset="0"/>
              </a:rPr>
              <a:t> Stripe </a:t>
            </a:r>
            <a:r>
              <a:rPr lang="ar-SA" altLang="en-US" sz="2000" dirty="0">
                <a:solidFill>
                  <a:srgbClr val="000000"/>
                </a:solidFill>
                <a:latin typeface="Arial" panose="020B0604020202020204" pitchFamily="34" charset="0"/>
              </a:rPr>
              <a:t>الذكاء الاصطناعي لاكتشاف الاحتيال ودعم الشركات الناشئة في أكثر من 40 دولة</a:t>
            </a:r>
            <a:r>
              <a:rPr lang="en-US" altLang="en-US" sz="2000" dirty="0">
                <a:solidFill>
                  <a:srgbClr val="000000"/>
                </a:solidFill>
                <a:latin typeface="Arial" panose="020B0604020202020204" pitchFamily="34" charset="0"/>
                <a:cs typeface="Arial" panose="020B0604020202020204" pitchFamily="34" charset="0"/>
              </a:rPr>
              <a:t>.</a:t>
            </a:r>
            <a:endParaRPr lang="en-US" altLang="en-US" sz="2000" dirty="0">
              <a:solidFill>
                <a:schemeClr val="tx1"/>
              </a:solidFill>
              <a:latin typeface="Arial" panose="020B0604020202020204" pitchFamily="34" charset="0"/>
            </a:endParaRPr>
          </a:p>
        </p:txBody>
      </p:sp>
      <p:sp>
        <p:nvSpPr>
          <p:cNvPr id="15" name="TextBox 14">
            <a:extLst>
              <a:ext uri="{FF2B5EF4-FFF2-40B4-BE49-F238E27FC236}">
                <a16:creationId xmlns:a16="http://schemas.microsoft.com/office/drawing/2014/main" id="{5D488C47-6121-B44B-D9A9-887D10A6C044}"/>
              </a:ext>
            </a:extLst>
          </p:cNvPr>
          <p:cNvSpPr txBox="1"/>
          <p:nvPr/>
        </p:nvSpPr>
        <p:spPr>
          <a:xfrm>
            <a:off x="1522426" y="238010"/>
            <a:ext cx="7942208" cy="707886"/>
          </a:xfrm>
          <a:prstGeom prst="rect">
            <a:avLst/>
          </a:prstGeom>
          <a:noFill/>
        </p:spPr>
        <p:txBody>
          <a:bodyPr wrap="square" rtlCol="0">
            <a:spAutoFit/>
          </a:bodyPr>
          <a:lstStyle/>
          <a:p>
            <a:pPr algn="ctr"/>
            <a:r>
              <a:rPr lang="ar-SA" altLang="en-US" sz="4000" b="1" dirty="0">
                <a:solidFill>
                  <a:srgbClr val="C00000"/>
                </a:solidFill>
                <a:latin typeface="-webkit-standard"/>
              </a:rPr>
              <a:t>التجارة الإلكترونية والرقمية</a:t>
            </a:r>
            <a:endParaRPr lang="ar-EG" sz="4000" b="1" dirty="0">
              <a:solidFill>
                <a:srgbClr val="00B0F0"/>
              </a:solidFill>
              <a:latin typeface="Alexandria" charset="0"/>
            </a:endParaRPr>
          </a:p>
        </p:txBody>
      </p:sp>
      <p:sp>
        <p:nvSpPr>
          <p:cNvPr id="16" name="Rectangle 15">
            <a:extLst>
              <a:ext uri="{FF2B5EF4-FFF2-40B4-BE49-F238E27FC236}">
                <a16:creationId xmlns:a16="http://schemas.microsoft.com/office/drawing/2014/main" id="{FB7F12B2-F9C2-9C78-3524-E5D2FFF4FE44}"/>
              </a:ext>
            </a:extLst>
          </p:cNvPr>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E80ACD1F-5806-4094-9E53-C2330C14CF1B}"/>
              </a:ext>
            </a:extLst>
          </p:cNvPr>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21EA093C-C39A-48FF-570C-5C02F46E9887}"/>
              </a:ext>
            </a:extLst>
          </p:cNvPr>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0D8B4109-407E-9118-E206-6E6D1639ED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1">
            <a:extLst>
              <a:ext uri="{FF2B5EF4-FFF2-40B4-BE49-F238E27FC236}">
                <a16:creationId xmlns:a16="http://schemas.microsoft.com/office/drawing/2014/main" id="{31D9CB44-0D3E-197B-DE43-E9DD9347B702}"/>
              </a:ext>
            </a:extLst>
          </p:cNvPr>
          <p:cNvSpPr>
            <a:spLocks noChangeArrowheads="1"/>
          </p:cNvSpPr>
          <p:nvPr/>
        </p:nvSpPr>
        <p:spPr bwMode="auto">
          <a:xfrm>
            <a:off x="453081" y="1712669"/>
            <a:ext cx="8203574"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a:ln>
                  <a:noFill/>
                </a:ln>
                <a:solidFill>
                  <a:srgbClr val="C00000"/>
                </a:solidFill>
                <a:effectLst/>
              </a:rPr>
              <a:t>Cross-Border Payments and Fraud Detection</a:t>
            </a:r>
            <a:endParaRPr lang="en-US" altLang="en-US" sz="2400" b="1" dirty="0">
              <a:solidFill>
                <a:srgbClr val="C00000"/>
              </a:solidFil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00000"/>
                </a:solidFill>
                <a:effectLst/>
              </a:rPr>
              <a:t/>
            </a:r>
            <a:br>
              <a:rPr kumimoji="0" lang="en-US" altLang="en-US" b="0" i="0" u="none" strike="noStrike" cap="none" normalizeH="0" baseline="0" dirty="0">
                <a:ln>
                  <a:noFill/>
                </a:ln>
                <a:solidFill>
                  <a:srgbClr val="000000"/>
                </a:solidFill>
                <a:effectLst/>
              </a:rPr>
            </a:br>
            <a:r>
              <a:rPr kumimoji="0" lang="en-US" altLang="en-US" b="0" i="0" u="none" strike="noStrike" cap="none" normalizeH="0" baseline="0" dirty="0">
                <a:ln>
                  <a:noFill/>
                </a:ln>
                <a:solidFill>
                  <a:srgbClr val="000000"/>
                </a:solidFill>
                <a:effectLst/>
              </a:rPr>
              <a:t>AI helps startups operate globally by detecting fraud, managing risks, and enabling secure international payments.</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00000"/>
                </a:solidFill>
                <a:effectLst/>
              </a:rPr>
              <a:t>Example:</a:t>
            </a:r>
            <a:r>
              <a:rPr lang="en-US" altLang="en-US" dirty="0">
                <a:solidFill>
                  <a:srgbClr val="000000"/>
                </a:solidFill>
              </a:rPr>
              <a:t> </a:t>
            </a:r>
            <a:r>
              <a:rPr kumimoji="0" lang="en-US" altLang="en-US" b="0" i="0" u="none" strike="noStrike" cap="none" normalizeH="0" baseline="0" dirty="0">
                <a:ln>
                  <a:noFill/>
                </a:ln>
                <a:solidFill>
                  <a:srgbClr val="000000"/>
                </a:solidFill>
                <a:effectLst/>
              </a:rPr>
              <a:t>Stripe uses AI to detect fraudulent global transactions and support startups in over 40 countries with secure payments.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endParaRPr>
          </a:p>
        </p:txBody>
      </p:sp>
      <p:pic>
        <p:nvPicPr>
          <p:cNvPr id="5127" name="Picture 7" descr="4 Simple Ways to Setup Stripe for WordPress">
            <a:extLst>
              <a:ext uri="{FF2B5EF4-FFF2-40B4-BE49-F238E27FC236}">
                <a16:creationId xmlns:a16="http://schemas.microsoft.com/office/drawing/2014/main" id="{CA632203-0640-90FF-4789-DF0F29E161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081" y="4944997"/>
            <a:ext cx="3023612" cy="15085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33" name="Picture 13" descr="10 Smart Ways to Avoid Credit Card Frauds">
            <a:extLst>
              <a:ext uri="{FF2B5EF4-FFF2-40B4-BE49-F238E27FC236}">
                <a16:creationId xmlns:a16="http://schemas.microsoft.com/office/drawing/2014/main" id="{630A9ACF-3500-F030-AB6D-B432CD70EB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4633" y="1644707"/>
            <a:ext cx="1779499" cy="1771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583684"/>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24E17-8DD1-3147-E717-E8F627EDB1A4}"/>
            </a:ext>
          </a:extLst>
        </p:cNvPr>
        <p:cNvGrpSpPr/>
        <p:nvPr/>
      </p:nvGrpSpPr>
      <p:grpSpPr>
        <a:xfrm>
          <a:off x="0" y="0"/>
          <a:ext cx="0" cy="0"/>
          <a:chOff x="0" y="0"/>
          <a:chExt cx="0" cy="0"/>
        </a:xfrm>
      </p:grpSpPr>
      <p:pic>
        <p:nvPicPr>
          <p:cNvPr id="10243" name="Picture 3" descr="What is Co-Creation? - Creative Communities">
            <a:extLst>
              <a:ext uri="{FF2B5EF4-FFF2-40B4-BE49-F238E27FC236}">
                <a16:creationId xmlns:a16="http://schemas.microsoft.com/office/drawing/2014/main" id="{67923FB3-5451-7813-DDE6-6B6CEBA63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144" y="1549266"/>
            <a:ext cx="4524816" cy="50850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05E423-EE6D-49D6-CDC2-4D3C8FF80A43}"/>
              </a:ext>
            </a:extLst>
          </p:cNvPr>
          <p:cNvSpPr>
            <a:spLocks noGrp="1"/>
          </p:cNvSpPr>
          <p:nvPr>
            <p:ph type="title"/>
          </p:nvPr>
        </p:nvSpPr>
        <p:spPr>
          <a:xfrm>
            <a:off x="6816635" y="223704"/>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التعاون والإبداع المشترك</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0E6FD454-6041-2494-3633-07E18F99115D}"/>
              </a:ext>
            </a:extLst>
          </p:cNvPr>
          <p:cNvSpPr txBox="1"/>
          <p:nvPr/>
        </p:nvSpPr>
        <p:spPr>
          <a:xfrm>
            <a:off x="481724" y="223704"/>
            <a:ext cx="6180333" cy="1200329"/>
          </a:xfrm>
          <a:prstGeom prst="rect">
            <a:avLst/>
          </a:prstGeom>
          <a:noFill/>
        </p:spPr>
        <p:txBody>
          <a:bodyPr wrap="square">
            <a:spAutoFit/>
          </a:bodyPr>
          <a:lstStyle/>
          <a:p>
            <a:r>
              <a:rPr lang="en-CA" sz="3600" b="1" i="0" u="none" strike="noStrike" dirty="0">
                <a:solidFill>
                  <a:srgbClr val="C00000"/>
                </a:solidFill>
                <a:effectLst/>
                <a:latin typeface="-webkit-standard"/>
              </a:rPr>
              <a:t>5. Collaboration &amp; </a:t>
            </a:r>
            <a:r>
              <a:rPr lang="en-CA" sz="3600" b="1" i="0" u="none" strike="noStrike" dirty="0" smtClean="0">
                <a:solidFill>
                  <a:srgbClr val="C00000"/>
                </a:solidFill>
                <a:effectLst/>
                <a:latin typeface="-webkit-standard"/>
              </a:rPr>
              <a:t>Co-creation </a:t>
            </a:r>
            <a:endParaRPr lang="en-US" sz="3600" b="1" dirty="0">
              <a:solidFill>
                <a:srgbClr val="C00000"/>
              </a:solidFill>
            </a:endParaRPr>
          </a:p>
        </p:txBody>
      </p:sp>
      <p:sp>
        <p:nvSpPr>
          <p:cNvPr id="5" name="TextBox 4">
            <a:extLst>
              <a:ext uri="{FF2B5EF4-FFF2-40B4-BE49-F238E27FC236}">
                <a16:creationId xmlns:a16="http://schemas.microsoft.com/office/drawing/2014/main" id="{C05BEDC1-0D5E-C780-087E-E7E61A436F61}"/>
              </a:ext>
            </a:extLst>
          </p:cNvPr>
          <p:cNvSpPr txBox="1"/>
          <p:nvPr/>
        </p:nvSpPr>
        <p:spPr>
          <a:xfrm>
            <a:off x="5222240" y="1374962"/>
            <a:ext cx="6804298" cy="4832092"/>
          </a:xfrm>
          <a:prstGeom prst="rect">
            <a:avLst/>
          </a:prstGeom>
          <a:noFill/>
          <a:ln>
            <a:noFill/>
          </a:ln>
        </p:spPr>
        <p:txBody>
          <a:bodyPr wrap="square" rtlCol="0">
            <a:spAutoFit/>
          </a:bodyPr>
          <a:lstStyle/>
          <a:p>
            <a:r>
              <a:rPr lang="en-CA" sz="2400" dirty="0"/>
              <a:t>Modern entrepreneurship thrives on collaboration. Co-working spaces, incubators, accelerators, and partnerships allow entrepreneurs to share resources, reduce risk, and innovate faster. Co-creation also includes involving customers directly in product development.</a:t>
            </a:r>
          </a:p>
          <a:p>
            <a:pPr algn="r" rtl="1"/>
            <a:endParaRPr lang="en-CA" sz="2400" dirty="0"/>
          </a:p>
          <a:p>
            <a:pPr algn="r" rtl="1"/>
            <a:r>
              <a:rPr lang="ar-SA" sz="2800" dirty="0"/>
              <a:t>تعتمد ريادة الأعمال الحديثة بشكل كبير على التعاون. تتيح مساحات العمل المشتركة والحاضنات والمسرّعات لرواد الأعمال مشاركة الموارد وتقليل المخاطر وتسريع الابتكار. يشمل الإبداع المشترك أيضًا إشراك العملاء في تطوير المنتجات. </a:t>
            </a:r>
            <a:endParaRPr lang="en-US" sz="2800" dirty="0"/>
          </a:p>
        </p:txBody>
      </p:sp>
    </p:spTree>
    <p:extLst>
      <p:ext uri="{BB962C8B-B14F-4D97-AF65-F5344CB8AC3E}">
        <p14:creationId xmlns:p14="http://schemas.microsoft.com/office/powerpoint/2010/main" val="23303872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6A566-D5FA-15DD-D822-F48623B33C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C5F37B-5728-3F8D-5239-AC49E727635A}"/>
              </a:ext>
            </a:extLst>
          </p:cNvPr>
          <p:cNvSpPr>
            <a:spLocks noGrp="1"/>
          </p:cNvSpPr>
          <p:nvPr>
            <p:ph type="title"/>
          </p:nvPr>
        </p:nvSpPr>
        <p:spPr>
          <a:xfrm>
            <a:off x="6582591" y="237343"/>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التخصيص</a:t>
            </a:r>
            <a:r>
              <a:rPr lang="en-US" altLang="en-US" b="1" dirty="0">
                <a:solidFill>
                  <a:srgbClr val="C00000"/>
                </a:solidFill>
                <a:latin typeface="-webkit-standard"/>
                <a:cs typeface="Arial" panose="020B0604020202020204" pitchFamily="34" charset="0"/>
              </a:rPr>
              <a:t> </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2920DD6E-7F56-00A6-C897-5382A97FE4F1}"/>
              </a:ext>
            </a:extLst>
          </p:cNvPr>
          <p:cNvSpPr txBox="1"/>
          <p:nvPr/>
        </p:nvSpPr>
        <p:spPr>
          <a:xfrm>
            <a:off x="481724" y="223704"/>
            <a:ext cx="8544710" cy="646331"/>
          </a:xfrm>
          <a:prstGeom prst="rect">
            <a:avLst/>
          </a:prstGeom>
          <a:noFill/>
        </p:spPr>
        <p:txBody>
          <a:bodyPr wrap="square">
            <a:spAutoFit/>
          </a:bodyPr>
          <a:lstStyle/>
          <a:p>
            <a:r>
              <a:rPr lang="en-CA" sz="3600" b="1" i="0" u="none" strike="noStrike" dirty="0">
                <a:solidFill>
                  <a:srgbClr val="C00000"/>
                </a:solidFill>
                <a:effectLst/>
                <a:latin typeface="-webkit-standard"/>
              </a:rPr>
              <a:t>6. Personalization &amp; Customization</a:t>
            </a:r>
            <a:endParaRPr lang="en-US" sz="3600" b="1" dirty="0">
              <a:solidFill>
                <a:srgbClr val="C00000"/>
              </a:solidFill>
            </a:endParaRPr>
          </a:p>
        </p:txBody>
      </p:sp>
      <p:sp>
        <p:nvSpPr>
          <p:cNvPr id="5" name="TextBox 4">
            <a:extLst>
              <a:ext uri="{FF2B5EF4-FFF2-40B4-BE49-F238E27FC236}">
                <a16:creationId xmlns:a16="http://schemas.microsoft.com/office/drawing/2014/main" id="{C3865E26-C79B-F270-9E6D-8353BEE6FC7F}"/>
              </a:ext>
            </a:extLst>
          </p:cNvPr>
          <p:cNvSpPr txBox="1"/>
          <p:nvPr/>
        </p:nvSpPr>
        <p:spPr>
          <a:xfrm>
            <a:off x="586086" y="1322710"/>
            <a:ext cx="11026794" cy="4770537"/>
          </a:xfrm>
          <a:prstGeom prst="rect">
            <a:avLst/>
          </a:prstGeom>
          <a:noFill/>
          <a:ln>
            <a:noFill/>
          </a:ln>
        </p:spPr>
        <p:txBody>
          <a:bodyPr wrap="square" rtlCol="0">
            <a:spAutoFit/>
          </a:bodyPr>
          <a:lstStyle/>
          <a:p>
            <a:r>
              <a:rPr lang="en-CA" sz="3200" dirty="0"/>
              <a:t>Consumers expect customized experiences tailored to their preferences. AI and big data allow businesses to analyze behavior, predict needs, and personalize products, services, and marketing. Personalization increases customer loyalty and long-term value.</a:t>
            </a:r>
          </a:p>
          <a:p>
            <a:endParaRPr lang="en-US" sz="3200" dirty="0"/>
          </a:p>
          <a:p>
            <a:pPr algn="r" rtl="1"/>
            <a:r>
              <a:rPr lang="ar-SA" sz="3600" dirty="0"/>
              <a:t>يتوقع المستهلكون اليوم تجارب مخصّصة تتوافق مع تفضيلاتهم. يتيح الذكاء الاصطناعي والبيانات الضخمة تحليل سلوك العملاء وتوقع احتياجاتهم وتخصيص المنتجات والخدمات. يؤدي التخصيص لزيادة الولاء والقيمة طويلة الأجل.</a:t>
            </a:r>
            <a:endParaRPr lang="en-US" sz="4000" dirty="0"/>
          </a:p>
        </p:txBody>
      </p:sp>
    </p:spTree>
    <p:extLst>
      <p:ext uri="{BB962C8B-B14F-4D97-AF65-F5344CB8AC3E}">
        <p14:creationId xmlns:p14="http://schemas.microsoft.com/office/powerpoint/2010/main" val="14668002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36FC5-14BE-C0CC-F1DA-6174AE0207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F08C2C-CBD0-6E60-C597-4F541D18E1DE}"/>
              </a:ext>
            </a:extLst>
          </p:cNvPr>
          <p:cNvSpPr>
            <a:spLocks noGrp="1"/>
          </p:cNvSpPr>
          <p:nvPr>
            <p:ph type="title"/>
          </p:nvPr>
        </p:nvSpPr>
        <p:spPr>
          <a:xfrm>
            <a:off x="5749392" y="256691"/>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التخصيص</a:t>
            </a:r>
            <a:r>
              <a:rPr lang="en-US" altLang="en-US" b="1" dirty="0">
                <a:solidFill>
                  <a:srgbClr val="C00000"/>
                </a:solidFill>
                <a:latin typeface="-webkit-standard"/>
                <a:cs typeface="Arial" panose="020B0604020202020204" pitchFamily="34" charset="0"/>
              </a:rPr>
              <a:t> </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7" name="Rectangle 3">
            <a:extLst>
              <a:ext uri="{FF2B5EF4-FFF2-40B4-BE49-F238E27FC236}">
                <a16:creationId xmlns:a16="http://schemas.microsoft.com/office/drawing/2014/main" id="{8FF56AF6-BBBB-96ED-DB95-3E3D520C564F}"/>
              </a:ext>
            </a:extLst>
          </p:cNvPr>
          <p:cNvSpPr>
            <a:spLocks noChangeArrowheads="1"/>
          </p:cNvSpPr>
          <p:nvPr/>
        </p:nvSpPr>
        <p:spPr bwMode="auto">
          <a:xfrm>
            <a:off x="647681" y="1059120"/>
            <a:ext cx="5009705" cy="4739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0070C0"/>
                </a:solidFill>
                <a:latin typeface="Arial" panose="020B0604020202020204" pitchFamily="34" charset="0"/>
              </a:rPr>
              <a:t>Examples / </a:t>
            </a:r>
            <a:r>
              <a:rPr lang="ar-SA" altLang="en-US" sz="2800" b="1" dirty="0">
                <a:solidFill>
                  <a:srgbClr val="0070C0"/>
                </a:solidFill>
                <a:latin typeface="Arial" panose="020B0604020202020204" pitchFamily="34" charset="0"/>
              </a:rPr>
              <a:t>أمثلة</a:t>
            </a:r>
            <a:endParaRPr lang="en-US" altLang="en-US" sz="2800" b="1" dirty="0">
              <a:solidFill>
                <a:srgbClr val="0070C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solidFill>
                <a:srgbClr val="C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lang="en-US" altLang="en-US" sz="2000" b="1" dirty="0">
                <a:solidFill>
                  <a:srgbClr val="C00000"/>
                </a:solidFill>
                <a:latin typeface="Arial" panose="020B0604020202020204" pitchFamily="34" charset="0"/>
              </a:rPr>
              <a:t>Netflix</a:t>
            </a:r>
            <a:r>
              <a:rPr lang="en-US" altLang="en-US" sz="2000" dirty="0">
                <a:solidFill>
                  <a:srgbClr val="000000"/>
                </a:solidFill>
                <a:latin typeface="Arial" panose="020B0604020202020204" pitchFamily="34" charset="0"/>
              </a:rPr>
              <a:t> → AI recommendation engine.</a:t>
            </a:r>
            <a:br>
              <a:rPr lang="en-US" altLang="en-US" sz="2000" dirty="0">
                <a:solidFill>
                  <a:srgbClr val="000000"/>
                </a:solidFill>
                <a:latin typeface="Arial" panose="020B0604020202020204" pitchFamily="34" charset="0"/>
              </a:rPr>
            </a:br>
            <a:r>
              <a:rPr lang="ar-SA" altLang="en-US" sz="2000" dirty="0" err="1">
                <a:solidFill>
                  <a:srgbClr val="000000"/>
                </a:solidFill>
                <a:latin typeface="Arial" panose="020B0604020202020204" pitchFamily="34" charset="0"/>
              </a:rPr>
              <a:t>نتفليكس</a:t>
            </a:r>
            <a:r>
              <a:rPr lang="en-US" altLang="en-US" sz="2000" dirty="0">
                <a:solidFill>
                  <a:srgbClr val="000000"/>
                </a:solidFill>
                <a:latin typeface="Arial" panose="020B0604020202020204" pitchFamily="34" charset="0"/>
              </a:rPr>
              <a:t> → </a:t>
            </a:r>
            <a:r>
              <a:rPr lang="ar-SA" altLang="en-US" sz="2000" dirty="0">
                <a:solidFill>
                  <a:srgbClr val="000000"/>
                </a:solidFill>
                <a:latin typeface="Arial" panose="020B0604020202020204" pitchFamily="34" charset="0"/>
              </a:rPr>
              <a:t>محرك توصيات يعتمد على الذكاء الاصطناعي</a:t>
            </a:r>
            <a:r>
              <a:rPr lang="en-US" altLang="en-US" sz="2000" dirty="0">
                <a:solidFill>
                  <a:srgbClr val="000000"/>
                </a:solidFill>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2295" name="Picture 7" descr="leveraging AI in its streaming platform">
            <a:extLst>
              <a:ext uri="{FF2B5EF4-FFF2-40B4-BE49-F238E27FC236}">
                <a16:creationId xmlns:a16="http://schemas.microsoft.com/office/drawing/2014/main" id="{0DF78A59-7E79-001B-DD0C-52D463C0B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041" y="2880222"/>
            <a:ext cx="5129486" cy="375407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E88B9E6-245E-3083-A3F7-A23F68301959}"/>
              </a:ext>
            </a:extLst>
          </p:cNvPr>
          <p:cNvSpPr txBox="1"/>
          <p:nvPr/>
        </p:nvSpPr>
        <p:spPr>
          <a:xfrm>
            <a:off x="6334996" y="1830023"/>
            <a:ext cx="6100354"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sz="2000" b="1" dirty="0">
                <a:solidFill>
                  <a:srgbClr val="C00000"/>
                </a:solidFill>
                <a:latin typeface="Arial" panose="020B0604020202020204" pitchFamily="34" charset="0"/>
              </a:rPr>
              <a:t>Nike By You </a:t>
            </a:r>
            <a:r>
              <a:rPr lang="en-US" altLang="en-US" sz="2000" dirty="0">
                <a:solidFill>
                  <a:srgbClr val="000000"/>
                </a:solidFill>
                <a:latin typeface="Arial" panose="020B0604020202020204" pitchFamily="34" charset="0"/>
              </a:rPr>
              <a:t>→ Personalized shoe designs.</a:t>
            </a:r>
            <a:br>
              <a:rPr lang="en-US" altLang="en-US" sz="2000" dirty="0">
                <a:solidFill>
                  <a:srgbClr val="000000"/>
                </a:solidFill>
                <a:latin typeface="Arial" panose="020B0604020202020204" pitchFamily="34" charset="0"/>
              </a:rPr>
            </a:br>
            <a:r>
              <a:rPr lang="ar-SA" altLang="en-US" sz="2000" dirty="0">
                <a:solidFill>
                  <a:srgbClr val="000000"/>
                </a:solidFill>
                <a:latin typeface="Arial" panose="020B0604020202020204" pitchFamily="34" charset="0"/>
              </a:rPr>
              <a:t>نايكي باي </a:t>
            </a:r>
            <a:r>
              <a:rPr lang="ar-SA" altLang="en-US" sz="2000" dirty="0" err="1">
                <a:solidFill>
                  <a:srgbClr val="000000"/>
                </a:solidFill>
                <a:latin typeface="Arial" panose="020B0604020202020204" pitchFamily="34" charset="0"/>
              </a:rPr>
              <a:t>يو</a:t>
            </a:r>
            <a:r>
              <a:rPr lang="en-US" altLang="en-US" sz="2000" dirty="0">
                <a:solidFill>
                  <a:srgbClr val="000000"/>
                </a:solidFill>
                <a:latin typeface="Arial" panose="020B0604020202020204" pitchFamily="34" charset="0"/>
              </a:rPr>
              <a:t> → </a:t>
            </a:r>
            <a:r>
              <a:rPr lang="ar-SA" altLang="en-US" sz="2000" dirty="0">
                <a:solidFill>
                  <a:srgbClr val="000000"/>
                </a:solidFill>
                <a:latin typeface="Arial" panose="020B0604020202020204" pitchFamily="34" charset="0"/>
              </a:rPr>
              <a:t>تخصيص تصميم الأحذية</a:t>
            </a:r>
            <a:r>
              <a:rPr lang="en-US" altLang="en-US" sz="2000" dirty="0">
                <a:solidFill>
                  <a:srgbClr val="000000"/>
                </a:solidFill>
                <a:latin typeface="Arial" panose="020B0604020202020204" pitchFamily="34" charset="0"/>
              </a:rPr>
              <a:t>.</a:t>
            </a:r>
          </a:p>
        </p:txBody>
      </p:sp>
      <p:pic>
        <p:nvPicPr>
          <p:cNvPr id="12297" name="Picture 9" descr="Nike By You — Gretel">
            <a:extLst>
              <a:ext uri="{FF2B5EF4-FFF2-40B4-BE49-F238E27FC236}">
                <a16:creationId xmlns:a16="http://schemas.microsoft.com/office/drawing/2014/main" id="{24870395-271A-CB10-646D-B56060461B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996" y="2880222"/>
            <a:ext cx="5628503" cy="375407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A0DF7CC-AFB4-7D53-B25B-D3498FF5CD1B}"/>
              </a:ext>
            </a:extLst>
          </p:cNvPr>
          <p:cNvSpPr txBox="1"/>
          <p:nvPr/>
        </p:nvSpPr>
        <p:spPr>
          <a:xfrm>
            <a:off x="481724" y="223704"/>
            <a:ext cx="8544710" cy="646331"/>
          </a:xfrm>
          <a:prstGeom prst="rect">
            <a:avLst/>
          </a:prstGeom>
          <a:noFill/>
        </p:spPr>
        <p:txBody>
          <a:bodyPr wrap="square">
            <a:spAutoFit/>
          </a:bodyPr>
          <a:lstStyle/>
          <a:p>
            <a:r>
              <a:rPr lang="en-CA" sz="3600" b="1" i="0" u="none" strike="noStrike" dirty="0">
                <a:solidFill>
                  <a:srgbClr val="C00000"/>
                </a:solidFill>
                <a:effectLst/>
                <a:latin typeface="-webkit-standard"/>
              </a:rPr>
              <a:t>6. Personalization &amp; Customization</a:t>
            </a:r>
            <a:endParaRPr lang="en-US" sz="3600" b="1" dirty="0">
              <a:solidFill>
                <a:srgbClr val="C00000"/>
              </a:solidFill>
            </a:endParaRPr>
          </a:p>
        </p:txBody>
      </p:sp>
    </p:spTree>
    <p:extLst>
      <p:ext uri="{BB962C8B-B14F-4D97-AF65-F5344CB8AC3E}">
        <p14:creationId xmlns:p14="http://schemas.microsoft.com/office/powerpoint/2010/main" val="1679426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4D67C-1D44-BA3B-695F-6C9BCB6729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8FFF3E-41DA-EBEF-E510-6E94F1EEEFFC}"/>
              </a:ext>
            </a:extLst>
          </p:cNvPr>
          <p:cNvSpPr>
            <a:spLocks noGrp="1"/>
          </p:cNvSpPr>
          <p:nvPr>
            <p:ph type="title"/>
          </p:nvPr>
        </p:nvSpPr>
        <p:spPr>
          <a:xfrm>
            <a:off x="6096000" y="923922"/>
            <a:ext cx="5735683" cy="1325563"/>
          </a:xfrm>
        </p:spPr>
        <p:txBody>
          <a:bodyPr>
            <a:normAutofit fontScale="90000"/>
          </a:bodyPr>
          <a:lstStyle/>
          <a:p>
            <a:pPr algn="r" rtl="1"/>
            <a:r>
              <a:rPr lang="ar-SA" altLang="en-US" b="1" dirty="0">
                <a:solidFill>
                  <a:srgbClr val="C00000"/>
                </a:solidFill>
                <a:latin typeface="-webkit-standard"/>
                <a:cs typeface="Arial" panose="020B0604020202020204" pitchFamily="34" charset="0"/>
              </a:rPr>
              <a:t>العمل عن بُعد والترحال الرقمي</a:t>
            </a:r>
            <a:r>
              <a:rPr lang="en-US" altLang="en-US" b="1" dirty="0">
                <a:solidFill>
                  <a:srgbClr val="C00000"/>
                </a:solidFill>
                <a:latin typeface="-webkit-standard"/>
                <a:cs typeface="Arial" panose="020B0604020202020204" pitchFamily="34" charset="0"/>
              </a:rPr>
              <a:t> </a:t>
            </a:r>
            <a:r>
              <a:rPr lang="en-US" altLang="en-US" b="1" dirty="0">
                <a:solidFill>
                  <a:srgbClr val="C00000"/>
                </a:solidFill>
                <a:latin typeface="Arial" panose="020B0604020202020204" pitchFamily="34" charset="0"/>
              </a:rPr>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530A0D90-BB03-717A-A67F-943E68B16058}"/>
              </a:ext>
            </a:extLst>
          </p:cNvPr>
          <p:cNvSpPr txBox="1"/>
          <p:nvPr/>
        </p:nvSpPr>
        <p:spPr>
          <a:xfrm>
            <a:off x="481724" y="223704"/>
            <a:ext cx="8544710" cy="646331"/>
          </a:xfrm>
          <a:prstGeom prst="rect">
            <a:avLst/>
          </a:prstGeom>
          <a:noFill/>
        </p:spPr>
        <p:txBody>
          <a:bodyPr wrap="square">
            <a:spAutoFit/>
          </a:bodyPr>
          <a:lstStyle/>
          <a:p>
            <a:r>
              <a:rPr lang="en-CA" sz="3600" b="1" i="0" u="none" strike="noStrike" dirty="0">
                <a:solidFill>
                  <a:srgbClr val="C00000"/>
                </a:solidFill>
                <a:effectLst/>
                <a:latin typeface="-webkit-standard"/>
              </a:rPr>
              <a:t>7. Remote Work &amp; Digital Nomadism</a:t>
            </a:r>
            <a:endParaRPr lang="en-US" sz="3600" b="1" dirty="0">
              <a:solidFill>
                <a:srgbClr val="C00000"/>
              </a:solidFill>
            </a:endParaRPr>
          </a:p>
        </p:txBody>
      </p:sp>
      <p:sp>
        <p:nvSpPr>
          <p:cNvPr id="5" name="TextBox 4">
            <a:extLst>
              <a:ext uri="{FF2B5EF4-FFF2-40B4-BE49-F238E27FC236}">
                <a16:creationId xmlns:a16="http://schemas.microsoft.com/office/drawing/2014/main" id="{984CA00D-0C2B-2134-E9EA-D978F60C8898}"/>
              </a:ext>
            </a:extLst>
          </p:cNvPr>
          <p:cNvSpPr txBox="1"/>
          <p:nvPr/>
        </p:nvSpPr>
        <p:spPr>
          <a:xfrm>
            <a:off x="582603" y="1823138"/>
            <a:ext cx="11026794" cy="5570756"/>
          </a:xfrm>
          <a:prstGeom prst="rect">
            <a:avLst/>
          </a:prstGeom>
          <a:noFill/>
          <a:ln>
            <a:noFill/>
          </a:ln>
        </p:spPr>
        <p:txBody>
          <a:bodyPr wrap="square" rtlCol="0">
            <a:spAutoFit/>
          </a:bodyPr>
          <a:lstStyle/>
          <a:p>
            <a:r>
              <a:rPr lang="en-CA" sz="2800" dirty="0"/>
              <a:t>Remote work allows businesses to hire globally, reduce office expenses, and operate across time zones. Digital nomadism enables entrepreneurs to work while traveling, supported by cloud tools and global collaboration platforms. </a:t>
            </a:r>
            <a:r>
              <a:rPr lang="en-CA" sz="2800" dirty="0" err="1"/>
              <a:t>Exemple</a:t>
            </a:r>
            <a:r>
              <a:rPr lang="en-CA" sz="2800" dirty="0"/>
              <a:t>: GitLab is a fully remote company with 1,300+ employees worldwide.</a:t>
            </a:r>
          </a:p>
          <a:p>
            <a:endParaRPr lang="en-US" sz="2800" dirty="0"/>
          </a:p>
          <a:p>
            <a:pPr algn="r" rtl="1"/>
            <a:r>
              <a:rPr lang="ar-SA" sz="3200" dirty="0"/>
              <a:t>يتيح العمل عن بُعد للشركات توظيف المواهب عالميًا وتقليل تكاليف المكاتب والعمل عبر مناطق زمنية مختلفة. ويمكّن الترحال الرقمي رواد الأعمال من العمل أثناء السفر بفضل أدوات التخزين </a:t>
            </a:r>
            <a:r>
              <a:rPr lang="ar-SA" sz="3200" dirty="0" err="1"/>
              <a:t>السحابي</a:t>
            </a:r>
            <a:r>
              <a:rPr lang="ar-SA" sz="3200" dirty="0"/>
              <a:t> والتواصل العالمي. مثلا شركة </a:t>
            </a:r>
            <a:r>
              <a:rPr lang="ar-SA" sz="3200" dirty="0" err="1"/>
              <a:t>جيتلاب</a:t>
            </a:r>
            <a:r>
              <a:rPr lang="ar-SA" sz="3200" dirty="0"/>
              <a:t> </a:t>
            </a:r>
            <a:r>
              <a:rPr lang="ar-SA" sz="3600" dirty="0"/>
              <a:t>هي </a:t>
            </a:r>
            <a:r>
              <a:rPr lang="en-CA" sz="3600" dirty="0"/>
              <a:t> </a:t>
            </a:r>
            <a:r>
              <a:rPr lang="ar-SA" sz="3600" dirty="0"/>
              <a:t>شركة تعمل بالكامل عن بُعد. </a:t>
            </a:r>
          </a:p>
          <a:p>
            <a:pPr algn="r" rtl="1"/>
            <a:endParaRPr lang="en-US" sz="4000" dirty="0"/>
          </a:p>
        </p:txBody>
      </p:sp>
      <p:pic>
        <p:nvPicPr>
          <p:cNvPr id="14341" name="Picture 5" descr="GitLab Basics: A Beginner's First Look ...">
            <a:extLst>
              <a:ext uri="{FF2B5EF4-FFF2-40B4-BE49-F238E27FC236}">
                <a16:creationId xmlns:a16="http://schemas.microsoft.com/office/drawing/2014/main" id="{863F3487-EA8B-436D-8EF3-B8E8DAF17A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5845" y="3579223"/>
            <a:ext cx="880292" cy="548632"/>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GitLab Basics: A Beginner's First Look ...">
            <a:extLst>
              <a:ext uri="{FF2B5EF4-FFF2-40B4-BE49-F238E27FC236}">
                <a16:creationId xmlns:a16="http://schemas.microsoft.com/office/drawing/2014/main" id="{5F41AAD4-06F1-8344-DA10-2FA09AF7C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9594" y="6085663"/>
            <a:ext cx="880292" cy="54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1035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4389F-9EE0-D517-54FA-2B406FEC1E2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09240B2-75E1-DF0F-DB79-4721AF9B0E82}"/>
              </a:ext>
            </a:extLst>
          </p:cNvPr>
          <p:cNvSpPr txBox="1"/>
          <p:nvPr/>
        </p:nvSpPr>
        <p:spPr>
          <a:xfrm>
            <a:off x="471564" y="366486"/>
            <a:ext cx="11888802" cy="1754326"/>
          </a:xfrm>
          <a:prstGeom prst="rect">
            <a:avLst/>
          </a:prstGeom>
          <a:noFill/>
        </p:spPr>
        <p:txBody>
          <a:bodyPr wrap="square">
            <a:spAutoFit/>
          </a:bodyPr>
          <a:lstStyle/>
          <a:p>
            <a:r>
              <a:rPr lang="en-US" sz="3600" b="1" i="0" u="none" strike="noStrike" dirty="0" smtClean="0">
                <a:solidFill>
                  <a:srgbClr val="C00000"/>
                </a:solidFill>
                <a:effectLst/>
                <a:latin typeface="-webkit-standard"/>
              </a:rPr>
              <a:t>8</a:t>
            </a:r>
            <a:r>
              <a:rPr lang="en-CA" sz="3600" b="1" i="0" u="none" strike="noStrike" dirty="0" smtClean="0">
                <a:solidFill>
                  <a:srgbClr val="C00000"/>
                </a:solidFill>
                <a:effectLst/>
                <a:latin typeface="-webkit-standard"/>
              </a:rPr>
              <a:t>. </a:t>
            </a:r>
            <a:r>
              <a:rPr lang="en-US" sz="3600" b="1" dirty="0">
                <a:solidFill>
                  <a:srgbClr val="C00000"/>
                </a:solidFill>
                <a:latin typeface="-webkit-standard"/>
              </a:rPr>
              <a:t>Sustainable</a:t>
            </a:r>
            <a:r>
              <a:rPr lang="en-CA" sz="3600" b="1" i="0" u="none" strike="noStrike" dirty="0">
                <a:solidFill>
                  <a:srgbClr val="C00000"/>
                </a:solidFill>
                <a:effectLst/>
                <a:latin typeface="-webkit-standard"/>
              </a:rPr>
              <a:t> &amp; Circular Economy — </a:t>
            </a:r>
            <a:r>
              <a:rPr lang="ar-SA" sz="3600" b="1" i="0" u="none" strike="noStrike" dirty="0">
                <a:solidFill>
                  <a:srgbClr val="C00000"/>
                </a:solidFill>
                <a:effectLst/>
                <a:latin typeface="-webkit-standard"/>
              </a:rPr>
              <a:t>الاستدامة والاقتصاد الدائري</a:t>
            </a:r>
          </a:p>
          <a:p>
            <a:endParaRPr lang="en-US" sz="3600" b="1" dirty="0">
              <a:solidFill>
                <a:srgbClr val="C00000"/>
              </a:solidFill>
            </a:endParaRPr>
          </a:p>
        </p:txBody>
      </p:sp>
      <p:sp>
        <p:nvSpPr>
          <p:cNvPr id="5" name="TextBox 4">
            <a:extLst>
              <a:ext uri="{FF2B5EF4-FFF2-40B4-BE49-F238E27FC236}">
                <a16:creationId xmlns:a16="http://schemas.microsoft.com/office/drawing/2014/main" id="{37210D7F-F48C-91E4-A961-05DC383BBFBB}"/>
              </a:ext>
            </a:extLst>
          </p:cNvPr>
          <p:cNvSpPr txBox="1"/>
          <p:nvPr/>
        </p:nvSpPr>
        <p:spPr>
          <a:xfrm>
            <a:off x="371606" y="1313557"/>
            <a:ext cx="6405436" cy="4832092"/>
          </a:xfrm>
          <a:prstGeom prst="rect">
            <a:avLst/>
          </a:prstGeom>
          <a:noFill/>
          <a:ln>
            <a:noFill/>
          </a:ln>
        </p:spPr>
        <p:txBody>
          <a:bodyPr wrap="square" rtlCol="0">
            <a:spAutoFit/>
          </a:bodyPr>
          <a:lstStyle/>
          <a:p>
            <a:r>
              <a:rPr lang="en-CA" sz="2400" dirty="0"/>
              <a:t>Sustainability in entrepreneurship focuses on reducing environmental impact through renewable resources, recycling, and ethical production. The circular economy model aims to reuse materials endlessly, minimizing waste and maximizing resource efficiency.</a:t>
            </a:r>
          </a:p>
          <a:p>
            <a:endParaRPr lang="en-US" sz="2400" dirty="0"/>
          </a:p>
          <a:p>
            <a:pPr algn="r" rtl="1"/>
            <a:r>
              <a:rPr lang="ar-SA" sz="2800" dirty="0"/>
              <a:t>تركّز الاستدامة في ريادة الأعمال على تقليل الأثر البيئي عبر استخدام الموارد المتجددة وإعادة التدوير والإنتاج الأخلاقي. يهدف نموذج الاقتصاد الدائري إلى إعادة استخدام المواد بشكل مستمر وتقليل الهدر وزيادة كفاءة الموارد.</a:t>
            </a:r>
            <a:endParaRPr lang="en-US" sz="3600" dirty="0"/>
          </a:p>
        </p:txBody>
      </p:sp>
      <p:pic>
        <p:nvPicPr>
          <p:cNvPr id="16386" name="Picture 2" descr="Circular Economy: How Sustainable Practices Are Changing Manufacturing -  KnowHow">
            <a:extLst>
              <a:ext uri="{FF2B5EF4-FFF2-40B4-BE49-F238E27FC236}">
                <a16:creationId xmlns:a16="http://schemas.microsoft.com/office/drawing/2014/main" id="{FD6A7DF2-C899-2A48-38DC-39D238D549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8918" y="1424032"/>
            <a:ext cx="4969732" cy="44673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3470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8A223CE-A5E4-B1AC-7ECC-2CF20383C6B2}"/>
            </a:ext>
          </a:extLst>
        </p:cNvPr>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C967667-3B64-BDB2-D468-103EC0C50BE5}"/>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3300" b="1" i="0" u="none" strike="noStrike" kern="1200">
                <a:solidFill>
                  <a:srgbClr val="FFFFFF"/>
                </a:solidFill>
                <a:effectLst/>
                <a:latin typeface="+mj-lt"/>
                <a:ea typeface="+mj-ea"/>
                <a:cs typeface="+mj-cs"/>
              </a:rPr>
              <a:t>8. </a:t>
            </a:r>
            <a:r>
              <a:rPr lang="en-US" sz="3300" b="1" kern="1200">
                <a:solidFill>
                  <a:srgbClr val="FFFFFF"/>
                </a:solidFill>
                <a:latin typeface="+mj-lt"/>
                <a:ea typeface="+mj-ea"/>
                <a:cs typeface="+mj-cs"/>
              </a:rPr>
              <a:t>Sustainable</a:t>
            </a:r>
            <a:r>
              <a:rPr lang="en-US" sz="3300" b="1" i="0" u="none" strike="noStrike" kern="1200">
                <a:solidFill>
                  <a:srgbClr val="FFFFFF"/>
                </a:solidFill>
                <a:effectLst/>
                <a:latin typeface="+mj-lt"/>
                <a:ea typeface="+mj-ea"/>
                <a:cs typeface="+mj-cs"/>
              </a:rPr>
              <a:t> &amp; Circular Economy — الاستدامة والاقتصاد الدائري</a:t>
            </a:r>
          </a:p>
          <a:p>
            <a:pPr algn="ctr">
              <a:lnSpc>
                <a:spcPct val="90000"/>
              </a:lnSpc>
              <a:spcBef>
                <a:spcPct val="0"/>
              </a:spcBef>
              <a:spcAft>
                <a:spcPts val="600"/>
              </a:spcAft>
            </a:pPr>
            <a:endParaRPr lang="en-US" sz="3300" b="1" kern="1200">
              <a:solidFill>
                <a:srgbClr val="FFFFFF"/>
              </a:solidFill>
              <a:latin typeface="+mj-lt"/>
              <a:ea typeface="+mj-ea"/>
              <a:cs typeface="+mj-cs"/>
            </a:endParaRPr>
          </a:p>
        </p:txBody>
      </p:sp>
      <p:pic>
        <p:nvPicPr>
          <p:cNvPr id="3" name="Picture 2" descr="A diagram of a product production process&#10;&#10;AI-generated content may be incorrect.">
            <a:extLst>
              <a:ext uri="{FF2B5EF4-FFF2-40B4-BE49-F238E27FC236}">
                <a16:creationId xmlns:a16="http://schemas.microsoft.com/office/drawing/2014/main" id="{DE0C8746-57E7-8643-2969-BA0F4E0D0A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0750" y="643466"/>
            <a:ext cx="5373832" cy="5568739"/>
          </a:xfrm>
          <a:prstGeom prst="rect">
            <a:avLst/>
          </a:prstGeom>
        </p:spPr>
      </p:pic>
      <p:pic>
        <p:nvPicPr>
          <p:cNvPr id="7" name="Picture 6" descr="A blue and yellow sign&#10;&#10;AI-generated content may be incorrect.">
            <a:extLst>
              <a:ext uri="{FF2B5EF4-FFF2-40B4-BE49-F238E27FC236}">
                <a16:creationId xmlns:a16="http://schemas.microsoft.com/office/drawing/2014/main" id="{46AD1454-9797-C3BB-DD46-E48A05B575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0632" y="545319"/>
            <a:ext cx="2247900" cy="1028700"/>
          </a:xfrm>
          <a:prstGeom prst="rect">
            <a:avLst/>
          </a:prstGeom>
        </p:spPr>
      </p:pic>
    </p:spTree>
    <p:extLst>
      <p:ext uri="{BB962C8B-B14F-4D97-AF65-F5344CB8AC3E}">
        <p14:creationId xmlns:p14="http://schemas.microsoft.com/office/powerpoint/2010/main" val="160568555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5769A-79F5-EDE6-78F4-E134E02F3B3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F83DF82-CB35-C619-8A18-1A327E7F2970}"/>
              </a:ext>
            </a:extLst>
          </p:cNvPr>
          <p:cNvSpPr txBox="1"/>
          <p:nvPr/>
        </p:nvSpPr>
        <p:spPr>
          <a:xfrm>
            <a:off x="471564" y="366486"/>
            <a:ext cx="11888802" cy="1200329"/>
          </a:xfrm>
          <a:prstGeom prst="rect">
            <a:avLst/>
          </a:prstGeom>
          <a:noFill/>
        </p:spPr>
        <p:txBody>
          <a:bodyPr wrap="square">
            <a:spAutoFit/>
          </a:bodyPr>
          <a:lstStyle/>
          <a:p>
            <a:pPr algn="ctr"/>
            <a:r>
              <a:rPr lang="en-US" sz="3600" b="1" i="0" u="none" strike="noStrike" dirty="0">
                <a:solidFill>
                  <a:srgbClr val="C00000"/>
                </a:solidFill>
                <a:effectLst/>
                <a:latin typeface="-webkit-standard"/>
              </a:rPr>
              <a:t>9</a:t>
            </a:r>
            <a:r>
              <a:rPr lang="en-CA" sz="3600" b="1" i="0" u="none" strike="noStrike" dirty="0">
                <a:solidFill>
                  <a:srgbClr val="C00000"/>
                </a:solidFill>
                <a:effectLst/>
                <a:latin typeface="-webkit-standard"/>
              </a:rPr>
              <a:t>. </a:t>
            </a:r>
            <a:r>
              <a:rPr lang="en-US" sz="3600" b="1" dirty="0">
                <a:solidFill>
                  <a:srgbClr val="C00000"/>
                </a:solidFill>
                <a:latin typeface="-webkit-standard"/>
              </a:rPr>
              <a:t>VR &amp; AR </a:t>
            </a:r>
            <a:r>
              <a:rPr lang="en-CA" sz="3600" b="1" i="0" u="none" strike="noStrike" dirty="0">
                <a:solidFill>
                  <a:srgbClr val="C00000"/>
                </a:solidFill>
                <a:effectLst/>
                <a:latin typeface="-webkit-standard"/>
              </a:rPr>
              <a:t>— </a:t>
            </a:r>
            <a:r>
              <a:rPr lang="ar-SA" sz="3600" b="1" i="0" u="none" strike="noStrike" dirty="0">
                <a:solidFill>
                  <a:srgbClr val="C00000"/>
                </a:solidFill>
                <a:effectLst/>
                <a:latin typeface="-webkit-standard"/>
              </a:rPr>
              <a:t>الواقع الافتراضي والمعزز</a:t>
            </a:r>
          </a:p>
          <a:p>
            <a:endParaRPr lang="en-US" sz="3600" b="1" dirty="0">
              <a:solidFill>
                <a:srgbClr val="C00000"/>
              </a:solidFill>
            </a:endParaRPr>
          </a:p>
        </p:txBody>
      </p:sp>
      <p:sp>
        <p:nvSpPr>
          <p:cNvPr id="5" name="TextBox 4">
            <a:extLst>
              <a:ext uri="{FF2B5EF4-FFF2-40B4-BE49-F238E27FC236}">
                <a16:creationId xmlns:a16="http://schemas.microsoft.com/office/drawing/2014/main" id="{1C23D199-83E6-EA81-874D-7AE71D41D4D7}"/>
              </a:ext>
            </a:extLst>
          </p:cNvPr>
          <p:cNvSpPr txBox="1"/>
          <p:nvPr/>
        </p:nvSpPr>
        <p:spPr>
          <a:xfrm>
            <a:off x="358543" y="1639961"/>
            <a:ext cx="5558931" cy="2462213"/>
          </a:xfrm>
          <a:prstGeom prst="rect">
            <a:avLst/>
          </a:prstGeom>
          <a:noFill/>
          <a:ln>
            <a:noFill/>
          </a:ln>
        </p:spPr>
        <p:txBody>
          <a:bodyPr wrap="square" rtlCol="0">
            <a:spAutoFit/>
          </a:bodyPr>
          <a:lstStyle/>
          <a:p>
            <a:r>
              <a:rPr lang="en-CA" sz="2200" dirty="0"/>
              <a:t>VR and AR allow entrepreneurs to create immersive digital experiences, virtual stores, interactive training programs, and enhanced educational tools. These technologies improve customer engagement and reduce operational costs in industries like retail, real estate, and tourism.</a:t>
            </a:r>
          </a:p>
        </p:txBody>
      </p:sp>
      <p:pic>
        <p:nvPicPr>
          <p:cNvPr id="18437" name="Picture 5" descr="AR &amp; VR in Sustainable Construction | Desapex Insights">
            <a:extLst>
              <a:ext uri="{FF2B5EF4-FFF2-40B4-BE49-F238E27FC236}">
                <a16:creationId xmlns:a16="http://schemas.microsoft.com/office/drawing/2014/main" id="{79734334-5549-34C1-6558-B112DAC34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5999" y="1841864"/>
            <a:ext cx="5939245" cy="440722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8CF5CCD-BA7F-F623-6325-7ADB1B41D649}"/>
              </a:ext>
            </a:extLst>
          </p:cNvPr>
          <p:cNvSpPr txBox="1"/>
          <p:nvPr/>
        </p:nvSpPr>
        <p:spPr>
          <a:xfrm>
            <a:off x="156755" y="4186987"/>
            <a:ext cx="5558931" cy="2062103"/>
          </a:xfrm>
          <a:prstGeom prst="rect">
            <a:avLst/>
          </a:prstGeom>
          <a:noFill/>
        </p:spPr>
        <p:txBody>
          <a:bodyPr wrap="square">
            <a:spAutoFit/>
          </a:bodyPr>
          <a:lstStyle/>
          <a:p>
            <a:pPr algn="justLow" rtl="1"/>
            <a:r>
              <a:rPr lang="ar-SA" sz="2400" dirty="0"/>
              <a:t>تمكّن تقنيات الواقع الافتراضي والمعزز الشركات من إنشاء تجارب رقمية غامرة، ومتاجر افتراضية، وبرامج تدريب تفاعلية، وأدوات تعليم مطوّرة. تساعد هذه التقنيات في زيادة تفاعل العملاء وتقليل التكاليف التشغيلية في مجالات مثل التجزئة والعقارات والسياحة.</a:t>
            </a:r>
            <a:r>
              <a:rPr lang="ar-SA" sz="2800" dirty="0"/>
              <a:t>.</a:t>
            </a:r>
            <a:endParaRPr lang="en-US" sz="3600" dirty="0"/>
          </a:p>
        </p:txBody>
      </p:sp>
    </p:spTree>
    <p:extLst>
      <p:ext uri="{BB962C8B-B14F-4D97-AF65-F5344CB8AC3E}">
        <p14:creationId xmlns:p14="http://schemas.microsoft.com/office/powerpoint/2010/main" val="1494035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EC7B9A22-ADB2-158E-A260-ABE934F033B3}"/>
              </a:ext>
            </a:extLst>
          </p:cNvPr>
          <p:cNvSpPr>
            <a:spLocks noGrp="1" noChangeArrowheads="1"/>
          </p:cNvSpPr>
          <p:nvPr>
            <p:ph type="body" sz="half" idx="2"/>
          </p:nvPr>
        </p:nvSpPr>
        <p:spPr bwMode="auto">
          <a:xfrm>
            <a:off x="327263" y="341094"/>
            <a:ext cx="435677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rgbClr val="FAC748"/>
                </a:solidFill>
                <a:effectLst/>
                <a:latin typeface="Arial" panose="020B0604020202020204" pitchFamily="34" charset="0"/>
              </a:rPr>
              <a:t>IKEA Place</a:t>
            </a:r>
            <a:r>
              <a:rPr kumimoji="0" lang="en-US" altLang="en-US" sz="1800" b="0" i="0" u="none" strike="noStrike" cap="none" normalizeH="0" baseline="0" dirty="0">
                <a:ln>
                  <a:noFill/>
                </a:ln>
                <a:solidFill>
                  <a:srgbClr val="FAC748"/>
                </a:solidFill>
                <a:effectLst/>
                <a:latin typeface="Arial" panose="020B0604020202020204" pitchFamily="34" charset="0"/>
              </a:rPr>
              <a:t> → </a:t>
            </a:r>
            <a:r>
              <a:rPr kumimoji="0" lang="en-US" altLang="en-US" sz="1800" b="0" i="0" u="none" strike="noStrike" cap="none" normalizeH="0" baseline="0" dirty="0">
                <a:ln>
                  <a:noFill/>
                </a:ln>
                <a:solidFill>
                  <a:srgbClr val="000000"/>
                </a:solidFill>
                <a:effectLst/>
                <a:latin typeface="Arial" panose="020B0604020202020204" pitchFamily="34" charset="0"/>
              </a:rPr>
              <a:t>AR furniture visualization.</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1" i="0" u="none" strike="noStrike" cap="none" normalizeH="0" baseline="0" dirty="0">
                <a:ln>
                  <a:noFill/>
                </a:ln>
                <a:solidFill>
                  <a:srgbClr val="FAC748"/>
                </a:solidFill>
                <a:effectLst/>
                <a:latin typeface="Arial" panose="020B0604020202020204" pitchFamily="34" charset="0"/>
              </a:rPr>
              <a:t>IKEA Place</a:t>
            </a:r>
            <a:r>
              <a:rPr kumimoji="0" lang="en-US" altLang="en-US" sz="1800" b="0" i="0" u="none" strike="noStrike" cap="none" normalizeH="0" baseline="0" dirty="0">
                <a:ln>
                  <a:noFill/>
                </a:ln>
                <a:solidFill>
                  <a:srgbClr val="FAC748"/>
                </a:solidFill>
                <a:effectLst/>
                <a:latin typeface="Arial" panose="020B0604020202020204" pitchFamily="34" charset="0"/>
              </a:rPr>
              <a:t> → </a:t>
            </a:r>
            <a:r>
              <a:rPr kumimoji="0" lang="ar-SA"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معاينة الأثاث عبر الواقع المعزز</a:t>
            </a:r>
            <a:r>
              <a:rPr kumimoji="0" lang="en-US" altLang="en-US" sz="1800" b="0" i="0" u="none" strike="noStrike" cap="none" normalizeH="0" baseline="0" dirty="0">
                <a:ln>
                  <a:noFill/>
                </a:ln>
                <a:solidFill>
                  <a:srgbClr val="000000"/>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0C43D8A4-25E0-3629-13EB-76CF8EAEF626}"/>
              </a:ext>
            </a:extLst>
          </p:cNvPr>
          <p:cNvSpPr txBox="1"/>
          <p:nvPr/>
        </p:nvSpPr>
        <p:spPr>
          <a:xfrm>
            <a:off x="5884817" y="673784"/>
            <a:ext cx="6100354"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chemeClr val="accent1"/>
                </a:solidFill>
                <a:effectLst/>
                <a:latin typeface="Arial" panose="020B0604020202020204" pitchFamily="34" charset="0"/>
              </a:rPr>
              <a:t>Meta Quest VR</a:t>
            </a:r>
            <a:r>
              <a:rPr kumimoji="0" lang="en-US" altLang="en-US" sz="1800" b="0" i="0" u="none" strike="noStrike" cap="none" normalizeH="0" baseline="0" dirty="0">
                <a:ln>
                  <a:noFill/>
                </a:ln>
                <a:solidFill>
                  <a:schemeClr val="accent1"/>
                </a:solidFill>
                <a:effectLst/>
                <a:latin typeface="Arial" panose="020B0604020202020204" pitchFamily="34" charset="0"/>
              </a:rPr>
              <a:t> → </a:t>
            </a:r>
            <a:r>
              <a:rPr kumimoji="0" lang="en-US" altLang="en-US" sz="1800" b="0" i="0" u="none" strike="noStrike" cap="none" normalizeH="0" baseline="0" dirty="0">
                <a:ln>
                  <a:noFill/>
                </a:ln>
                <a:solidFill>
                  <a:srgbClr val="000000"/>
                </a:solidFill>
                <a:effectLst/>
                <a:latin typeface="Arial" panose="020B0604020202020204" pitchFamily="34" charset="0"/>
              </a:rPr>
              <a:t>Virtual training &amp; education.</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ar-SA" altLang="en-US" sz="1800" b="1" i="0" u="none" strike="noStrike" cap="none" normalizeH="0" baseline="0" dirty="0">
                <a:ln>
                  <a:noFill/>
                </a:ln>
                <a:solidFill>
                  <a:schemeClr val="accent1"/>
                </a:solidFill>
                <a:effectLst/>
                <a:latin typeface="Arial" panose="020B0604020202020204" pitchFamily="34" charset="0"/>
                <a:cs typeface="Arial" panose="020B0604020202020204" pitchFamily="34" charset="0"/>
              </a:rPr>
              <a:t>ميتا كويست</a:t>
            </a:r>
            <a:r>
              <a:rPr kumimoji="0" lang="en-US" altLang="en-US" sz="1800" b="0" i="0" u="none" strike="noStrike" cap="none" normalizeH="0" baseline="0" dirty="0">
                <a:ln>
                  <a:noFill/>
                </a:ln>
                <a:solidFill>
                  <a:schemeClr val="accent1"/>
                </a:solidFill>
                <a:effectLst/>
                <a:latin typeface="Arial" panose="020B0604020202020204" pitchFamily="34" charset="0"/>
              </a:rPr>
              <a:t> → </a:t>
            </a:r>
            <a:r>
              <a:rPr kumimoji="0" lang="ar-SA"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تدريب وتعليم افتراضي</a:t>
            </a:r>
            <a:r>
              <a:rPr kumimoji="0" lang="en-US" altLang="en-US" sz="1800" b="0" i="0" u="none" strike="noStrike" cap="none" normalizeH="0" baseline="0" dirty="0">
                <a:ln>
                  <a:noFill/>
                </a:ln>
                <a:solidFill>
                  <a:srgbClr val="000000"/>
                </a:solidFill>
                <a:effectLst/>
                <a:latin typeface="Arial" panose="020B0604020202020204" pitchFamily="34" charset="0"/>
              </a:rPr>
              <a:t>.</a:t>
            </a:r>
          </a:p>
        </p:txBody>
      </p:sp>
      <p:pic>
        <p:nvPicPr>
          <p:cNvPr id="19461" name="Picture 5" descr="Launch of new IKEA Place app – IKEA Global">
            <a:extLst>
              <a:ext uri="{FF2B5EF4-FFF2-40B4-BE49-F238E27FC236}">
                <a16:creationId xmlns:a16="http://schemas.microsoft.com/office/drawing/2014/main" id="{A6A78CD3-62C6-CB90-FA60-9DDCFF7B35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68" y="1449977"/>
            <a:ext cx="4911635" cy="4924697"/>
          </a:xfrm>
          <a:prstGeom prst="rect">
            <a:avLst/>
          </a:prstGeom>
          <a:noFill/>
          <a:extLst>
            <a:ext uri="{909E8E84-426E-40DD-AFC4-6F175D3DCCD1}">
              <a14:hiddenFill xmlns:a14="http://schemas.microsoft.com/office/drawing/2010/main">
                <a:solidFill>
                  <a:srgbClr val="FFFFFF"/>
                </a:solidFill>
              </a14:hiddenFill>
            </a:ext>
          </a:extLst>
        </p:spPr>
      </p:pic>
      <p:pic>
        <p:nvPicPr>
          <p:cNvPr id="19463" name="Picture 7" descr="Meet Meta Quest 3, Our Mixed Reality Headset Starting at $499.99">
            <a:extLst>
              <a:ext uri="{FF2B5EF4-FFF2-40B4-BE49-F238E27FC236}">
                <a16:creationId xmlns:a16="http://schemas.microsoft.com/office/drawing/2014/main" id="{2E5C31B0-8E6D-0676-91FE-FBB17285EE9C}"/>
              </a:ext>
            </a:extLst>
          </p:cNvPr>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12949" r="12949"/>
          <a:stretch>
            <a:fillRect/>
          </a:stretch>
        </p:blipFill>
        <p:spPr bwMode="auto">
          <a:xfrm>
            <a:off x="5884863" y="1449977"/>
            <a:ext cx="5835650" cy="492469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D876067-8B8C-FE72-77BF-479CC01FA0E1}"/>
              </a:ext>
            </a:extLst>
          </p:cNvPr>
          <p:cNvSpPr txBox="1"/>
          <p:nvPr/>
        </p:nvSpPr>
        <p:spPr>
          <a:xfrm>
            <a:off x="419313" y="108183"/>
            <a:ext cx="11888802" cy="830997"/>
          </a:xfrm>
          <a:prstGeom prst="rect">
            <a:avLst/>
          </a:prstGeom>
          <a:noFill/>
        </p:spPr>
        <p:txBody>
          <a:bodyPr wrap="square">
            <a:spAutoFit/>
          </a:bodyPr>
          <a:lstStyle/>
          <a:p>
            <a:pPr algn="ctr"/>
            <a:r>
              <a:rPr lang="en-US" sz="2400" b="1" i="0" u="none" strike="noStrike" dirty="0">
                <a:solidFill>
                  <a:srgbClr val="C00000"/>
                </a:solidFill>
                <a:effectLst/>
                <a:latin typeface="-webkit-standard"/>
              </a:rPr>
              <a:t>9</a:t>
            </a:r>
            <a:r>
              <a:rPr lang="en-CA" sz="2400" b="1" i="0" u="none" strike="noStrike" dirty="0">
                <a:solidFill>
                  <a:srgbClr val="C00000"/>
                </a:solidFill>
                <a:effectLst/>
                <a:latin typeface="-webkit-standard"/>
              </a:rPr>
              <a:t>. </a:t>
            </a:r>
            <a:r>
              <a:rPr lang="en-US" sz="2400" b="1" dirty="0">
                <a:solidFill>
                  <a:srgbClr val="C00000"/>
                </a:solidFill>
                <a:latin typeface="-webkit-standard"/>
              </a:rPr>
              <a:t>VR &amp; AR </a:t>
            </a:r>
            <a:r>
              <a:rPr lang="en-CA" sz="2400" b="1" i="0" u="none" strike="noStrike" dirty="0">
                <a:solidFill>
                  <a:srgbClr val="C00000"/>
                </a:solidFill>
                <a:effectLst/>
                <a:latin typeface="-webkit-standard"/>
              </a:rPr>
              <a:t>— </a:t>
            </a:r>
            <a:r>
              <a:rPr lang="ar-SA" sz="2400" b="1" i="0" u="none" strike="noStrike" dirty="0">
                <a:solidFill>
                  <a:srgbClr val="C00000"/>
                </a:solidFill>
                <a:effectLst/>
                <a:latin typeface="-webkit-standard"/>
              </a:rPr>
              <a:t>الواقع الافتراضي والمعزز</a:t>
            </a:r>
          </a:p>
          <a:p>
            <a:endParaRPr lang="en-US" sz="2400" b="1" dirty="0">
              <a:solidFill>
                <a:srgbClr val="C00000"/>
              </a:solidFill>
            </a:endParaRPr>
          </a:p>
        </p:txBody>
      </p:sp>
    </p:spTree>
    <p:extLst>
      <p:ext uri="{BB962C8B-B14F-4D97-AF65-F5344CB8AC3E}">
        <p14:creationId xmlns:p14="http://schemas.microsoft.com/office/powerpoint/2010/main" val="16511184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FEFB2-FA07-D1A3-57A4-35B23939547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1B68BF6-25B0-56E9-F23F-41133455F11A}"/>
              </a:ext>
            </a:extLst>
          </p:cNvPr>
          <p:cNvSpPr txBox="1"/>
          <p:nvPr/>
        </p:nvSpPr>
        <p:spPr>
          <a:xfrm>
            <a:off x="471564" y="366486"/>
            <a:ext cx="11245837" cy="1200329"/>
          </a:xfrm>
          <a:prstGeom prst="rect">
            <a:avLst/>
          </a:prstGeom>
          <a:noFill/>
        </p:spPr>
        <p:txBody>
          <a:bodyPr wrap="square">
            <a:spAutoFit/>
          </a:bodyPr>
          <a:lstStyle/>
          <a:p>
            <a:r>
              <a:rPr lang="en-US" sz="3600" b="1" i="0" u="none" strike="noStrike" dirty="0">
                <a:solidFill>
                  <a:srgbClr val="C00000"/>
                </a:solidFill>
                <a:effectLst/>
                <a:latin typeface="-webkit-standard"/>
              </a:rPr>
              <a:t>10</a:t>
            </a:r>
            <a:r>
              <a:rPr lang="en-CA" sz="3600" b="1" i="0" u="none" strike="noStrike" dirty="0">
                <a:solidFill>
                  <a:srgbClr val="C00000"/>
                </a:solidFill>
                <a:effectLst/>
                <a:latin typeface="-webkit-standard"/>
              </a:rPr>
              <a:t>. </a:t>
            </a:r>
            <a:r>
              <a:rPr lang="en-US" sz="3600" b="1" dirty="0">
                <a:solidFill>
                  <a:srgbClr val="C00000"/>
                </a:solidFill>
                <a:latin typeface="-webkit-standard"/>
              </a:rPr>
              <a:t>Health &amp; Wellness Entrepreneurship </a:t>
            </a:r>
          </a:p>
          <a:p>
            <a:pPr algn="r"/>
            <a:r>
              <a:rPr lang="ar-SA" sz="3600" b="1" i="0" u="none" strike="noStrike" dirty="0">
                <a:solidFill>
                  <a:srgbClr val="C00000"/>
                </a:solidFill>
                <a:effectLst/>
                <a:latin typeface="-webkit-standard"/>
              </a:rPr>
              <a:t>ريادة أعمال </a:t>
            </a:r>
            <a:r>
              <a:rPr lang="ar-SA" sz="3600" b="1" dirty="0">
                <a:solidFill>
                  <a:srgbClr val="C00000"/>
                </a:solidFill>
                <a:latin typeface="-webkit-standard"/>
              </a:rPr>
              <a:t>في مجال ا</a:t>
            </a:r>
            <a:r>
              <a:rPr lang="ar-SA" sz="3600" b="1" i="0" u="none" strike="noStrike" dirty="0">
                <a:solidFill>
                  <a:srgbClr val="C00000"/>
                </a:solidFill>
                <a:effectLst/>
                <a:latin typeface="-webkit-standard"/>
              </a:rPr>
              <a:t>لصحة</a:t>
            </a:r>
            <a:endParaRPr lang="en-US" sz="3600" b="1" dirty="0">
              <a:solidFill>
                <a:srgbClr val="C00000"/>
              </a:solidFill>
            </a:endParaRPr>
          </a:p>
        </p:txBody>
      </p:sp>
      <p:sp>
        <p:nvSpPr>
          <p:cNvPr id="5" name="TextBox 4">
            <a:extLst>
              <a:ext uri="{FF2B5EF4-FFF2-40B4-BE49-F238E27FC236}">
                <a16:creationId xmlns:a16="http://schemas.microsoft.com/office/drawing/2014/main" id="{36F13447-8D90-632F-7EED-0DE00BDED70A}"/>
              </a:ext>
            </a:extLst>
          </p:cNvPr>
          <p:cNvSpPr txBox="1"/>
          <p:nvPr/>
        </p:nvSpPr>
        <p:spPr>
          <a:xfrm>
            <a:off x="358543" y="1639961"/>
            <a:ext cx="5558931" cy="1754326"/>
          </a:xfrm>
          <a:prstGeom prst="rect">
            <a:avLst/>
          </a:prstGeom>
          <a:noFill/>
          <a:ln>
            <a:noFill/>
          </a:ln>
        </p:spPr>
        <p:txBody>
          <a:bodyPr wrap="square" rtlCol="0">
            <a:spAutoFit/>
          </a:bodyPr>
          <a:lstStyle/>
          <a:p>
            <a:r>
              <a:rPr lang="en-CA" dirty="0"/>
              <a:t>The health and wellness industry is booming due to rising awareness about mental, physical, and emotional well-being. Entrepreneurs are creating apps, wearables, therapies, nutrition products, and mental health platforms. This trend emphasizes preventive care over treatment.</a:t>
            </a:r>
            <a:endParaRPr lang="en-CA" sz="2200" dirty="0"/>
          </a:p>
        </p:txBody>
      </p:sp>
      <p:sp>
        <p:nvSpPr>
          <p:cNvPr id="8" name="TextBox 7">
            <a:extLst>
              <a:ext uri="{FF2B5EF4-FFF2-40B4-BE49-F238E27FC236}">
                <a16:creationId xmlns:a16="http://schemas.microsoft.com/office/drawing/2014/main" id="{E8377F21-C7E9-D202-B9B7-900894CD13A9}"/>
              </a:ext>
            </a:extLst>
          </p:cNvPr>
          <p:cNvSpPr txBox="1"/>
          <p:nvPr/>
        </p:nvSpPr>
        <p:spPr>
          <a:xfrm>
            <a:off x="156755" y="4186987"/>
            <a:ext cx="5558931" cy="1938992"/>
          </a:xfrm>
          <a:prstGeom prst="rect">
            <a:avLst/>
          </a:prstGeom>
          <a:noFill/>
        </p:spPr>
        <p:txBody>
          <a:bodyPr wrap="square">
            <a:spAutoFit/>
          </a:bodyPr>
          <a:lstStyle/>
          <a:p>
            <a:pPr algn="r" rtl="1"/>
            <a:r>
              <a:rPr lang="ar-SA" sz="2400" dirty="0"/>
              <a:t>يشهد قطاع الصحة نموًا كبيرًا بسبب زيادة الوعي بالصحة النفسية والجسدية والعاطفية. يطوّر رواد الأعمال تطبيقات وساعات ذكية ومنتجات تغذية ومنصات للصحة النفسية، مع التركيز على الوقاية بدل العلاج.</a:t>
            </a:r>
            <a:endParaRPr lang="en-US" sz="3600" dirty="0"/>
          </a:p>
        </p:txBody>
      </p:sp>
      <p:sp>
        <p:nvSpPr>
          <p:cNvPr id="3" name="Rectangle 2">
            <a:extLst>
              <a:ext uri="{FF2B5EF4-FFF2-40B4-BE49-F238E27FC236}">
                <a16:creationId xmlns:a16="http://schemas.microsoft.com/office/drawing/2014/main" id="{36B4A366-3590-B44B-BA80-D0BEFED92805}"/>
              </a:ext>
            </a:extLst>
          </p:cNvPr>
          <p:cNvSpPr>
            <a:spLocks noChangeArrowheads="1"/>
          </p:cNvSpPr>
          <p:nvPr/>
        </p:nvSpPr>
        <p:spPr bwMode="auto">
          <a:xfrm>
            <a:off x="7004595" y="1870793"/>
            <a:ext cx="535577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Calm</a:t>
            </a:r>
            <a:r>
              <a:rPr kumimoji="0" lang="en-US" altLang="en-US" sz="1800" b="0" i="0" u="none" strike="noStrike" cap="none" normalizeH="0" baseline="0" dirty="0">
                <a:ln>
                  <a:noFill/>
                </a:ln>
                <a:solidFill>
                  <a:srgbClr val="000000"/>
                </a:solidFill>
                <a:effectLst/>
                <a:latin typeface="-webkit-standard"/>
              </a:rPr>
              <a:t> → Global mental health and meditation app.</a:t>
            </a:r>
            <a:r>
              <a:rPr kumimoji="0" lang="en-US" altLang="en-US" sz="1800" b="0" i="0" u="none" strike="noStrike" cap="none" normalizeH="0" baseline="0" dirty="0">
                <a:ln>
                  <a:noFill/>
                </a:ln>
                <a:solidFill>
                  <a:schemeClr val="tx1"/>
                </a:solidFill>
                <a:effectLst/>
              </a:rPr>
              <a:t/>
            </a:r>
            <a:br>
              <a:rPr kumimoji="0" lang="en-US" altLang="en-US" sz="1800" b="0" i="0" u="none" strike="noStrike" cap="none" normalizeH="0" baseline="0" dirty="0">
                <a:ln>
                  <a:noFill/>
                </a:ln>
                <a:solidFill>
                  <a:schemeClr val="tx1"/>
                </a:solidFill>
                <a:effectLst/>
              </a:rPr>
            </a:br>
            <a:r>
              <a:rPr kumimoji="0" lang="en-US" altLang="en-US" sz="1800" b="1" i="0" u="none" strike="noStrike" cap="none" normalizeH="0" baseline="0" dirty="0">
                <a:ln>
                  <a:noFill/>
                </a:ln>
                <a:solidFill>
                  <a:srgbClr val="000000"/>
                </a:solidFill>
                <a:effectLst/>
                <a:latin typeface="Arial" panose="020B0604020202020204" pitchFamily="34" charset="0"/>
              </a:rPr>
              <a:t>Calm</a:t>
            </a:r>
            <a:r>
              <a:rPr kumimoji="0" lang="en-US" altLang="en-US" sz="1800" b="0" i="0" u="none" strike="noStrike" cap="none" normalizeH="0" baseline="0" dirty="0">
                <a:ln>
                  <a:noFill/>
                </a:ln>
                <a:solidFill>
                  <a:srgbClr val="000000"/>
                </a:solidFill>
                <a:effectLst/>
                <a:latin typeface="-webkit-standard"/>
              </a:rPr>
              <a:t> → </a:t>
            </a:r>
            <a:r>
              <a:rPr kumimoji="0" lang="ar-SA" altLang="en-US" sz="1800" b="0" i="0" u="none" strike="noStrike" cap="none" normalizeH="0" baseline="0" dirty="0">
                <a:ln>
                  <a:noFill/>
                </a:ln>
                <a:solidFill>
                  <a:srgbClr val="000000"/>
                </a:solidFill>
                <a:effectLst/>
                <a:latin typeface="-webkit-standard"/>
                <a:cs typeface="Arial" panose="020B0604020202020204" pitchFamily="34" charset="0"/>
              </a:rPr>
              <a:t>تطبيق عالمي للصحة النفسية والتأمل</a:t>
            </a:r>
            <a:r>
              <a:rPr kumimoji="0" lang="en-US" altLang="en-US" sz="1800" b="0" i="0" u="none" strike="noStrike" cap="none" normalizeH="0" baseline="0" dirty="0">
                <a:ln>
                  <a:noFill/>
                </a:ln>
                <a:solidFill>
                  <a:srgbClr val="000000"/>
                </a:solidFill>
                <a:effectLst/>
                <a:latin typeface="-webkit-standard"/>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484" name="Picture 4" descr="Calm Blog | About">
            <a:extLst>
              <a:ext uri="{FF2B5EF4-FFF2-40B4-BE49-F238E27FC236}">
                <a16:creationId xmlns:a16="http://schemas.microsoft.com/office/drawing/2014/main" id="{827BEDBD-46D0-1E67-F380-37573CF0BC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8994" y="2821101"/>
            <a:ext cx="5068407" cy="3304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859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544A0305-A930-4DD1-95ED-BBF323B27365}">
  <ds:schemaRefs>
    <ds:schemaRef ds:uri="49100919-8a76-4266-be0c-7dc583902cb4"/>
    <ds:schemaRef ds:uri="http://schemas.microsoft.com/office/2006/documentManagement/types"/>
    <ds:schemaRef ds:uri="http://purl.org/dc/dcmitype/"/>
    <ds:schemaRef ds:uri="http://www.w3.org/XML/1998/namespace"/>
    <ds:schemaRef ds:uri="http://purl.org/dc/elements/1.1/"/>
    <ds:schemaRef ds:uri="http://schemas.openxmlformats.org/package/2006/metadata/core-properties"/>
    <ds:schemaRef ds:uri="d13aca44-ef33-4cf4-9980-7f0b00e6eeb9"/>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BB7851F1-8231-45EB-A2B3-33DBB44FEB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5801</TotalTime>
  <Words>10264</Words>
  <Application>Microsoft Office PowerPoint</Application>
  <PresentationFormat>Widescreen</PresentationFormat>
  <Paragraphs>751</Paragraphs>
  <Slides>64</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64</vt:i4>
      </vt:variant>
    </vt:vector>
  </HeadingPairs>
  <TitlesOfParts>
    <vt:vector size="76" baseType="lpstr">
      <vt:lpstr>Alexandria</vt:lpstr>
      <vt:lpstr>Arial</vt:lpstr>
      <vt:lpstr>Calibri</vt:lpstr>
      <vt:lpstr>Calibri Light</vt:lpstr>
      <vt:lpstr>FrutigerLTStd</vt:lpstr>
      <vt:lpstr>Roboto Light</vt:lpstr>
      <vt:lpstr>Times New Roman</vt:lpstr>
      <vt:lpstr>TimesLTStd</vt:lpstr>
      <vt:lpstr>TimesNewRoman,Bold</vt:lpstr>
      <vt:lpstr>-webkit-standard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نمو اقتصاد العمل الحر </vt:lpstr>
      <vt:lpstr>ريادة الأعمال ذات الأثر </vt:lpstr>
      <vt:lpstr>الابتكار المدفوع بالتكنولوجيا </vt:lpstr>
      <vt:lpstr>التجارة الإلكترونية والرقمية </vt:lpstr>
      <vt:lpstr>PowerPoint Presentation</vt:lpstr>
      <vt:lpstr>PowerPoint Presentation</vt:lpstr>
      <vt:lpstr>التعاون والإبداع المشترك </vt:lpstr>
      <vt:lpstr>التخصيص  </vt:lpstr>
      <vt:lpstr>التخصيص  </vt:lpstr>
      <vt:lpstr>العمل عن بُعد والترحال الرقمي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895</cp:revision>
  <dcterms:created xsi:type="dcterms:W3CDTF">2023-04-29T09:08:23Z</dcterms:created>
  <dcterms:modified xsi:type="dcterms:W3CDTF">2025-12-11T21:30:22Z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