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3"/>
  </p:notesMasterIdLst>
  <p:sldIdLst>
    <p:sldId id="480" r:id="rId5"/>
    <p:sldId id="303" r:id="rId6"/>
    <p:sldId id="482" r:id="rId7"/>
    <p:sldId id="636" r:id="rId8"/>
    <p:sldId id="735" r:id="rId9"/>
    <p:sldId id="761" r:id="rId10"/>
    <p:sldId id="728" r:id="rId11"/>
    <p:sldId id="729" r:id="rId12"/>
    <p:sldId id="730" r:id="rId13"/>
    <p:sldId id="731" r:id="rId14"/>
    <p:sldId id="732" r:id="rId15"/>
    <p:sldId id="559" r:id="rId16"/>
    <p:sldId id="763" r:id="rId17"/>
    <p:sldId id="795" r:id="rId18"/>
    <p:sldId id="796" r:id="rId19"/>
    <p:sldId id="797" r:id="rId20"/>
    <p:sldId id="798" r:id="rId21"/>
    <p:sldId id="799" r:id="rId22"/>
    <p:sldId id="800" r:id="rId23"/>
    <p:sldId id="801" r:id="rId24"/>
    <p:sldId id="802" r:id="rId25"/>
    <p:sldId id="803" r:id="rId26"/>
    <p:sldId id="804" r:id="rId27"/>
    <p:sldId id="805" r:id="rId28"/>
    <p:sldId id="806" r:id="rId29"/>
    <p:sldId id="733" r:id="rId30"/>
    <p:sldId id="814" r:id="rId31"/>
    <p:sldId id="775" r:id="rId32"/>
    <p:sldId id="793" r:id="rId33"/>
    <p:sldId id="776" r:id="rId34"/>
    <p:sldId id="790" r:id="rId35"/>
    <p:sldId id="791" r:id="rId36"/>
    <p:sldId id="792" r:id="rId37"/>
    <p:sldId id="815" r:id="rId38"/>
    <p:sldId id="777" r:id="rId39"/>
    <p:sldId id="778" r:id="rId40"/>
    <p:sldId id="779" r:id="rId41"/>
    <p:sldId id="780" r:id="rId42"/>
    <p:sldId id="781" r:id="rId43"/>
    <p:sldId id="782" r:id="rId44"/>
    <p:sldId id="783" r:id="rId45"/>
    <p:sldId id="784" r:id="rId46"/>
    <p:sldId id="816" r:id="rId47"/>
    <p:sldId id="817" r:id="rId48"/>
    <p:sldId id="819" r:id="rId49"/>
    <p:sldId id="820" r:id="rId50"/>
    <p:sldId id="818" r:id="rId51"/>
    <p:sldId id="592" r:id="rId52"/>
    <p:sldId id="809" r:id="rId53"/>
    <p:sldId id="810" r:id="rId54"/>
    <p:sldId id="811" r:id="rId55"/>
    <p:sldId id="812" r:id="rId56"/>
    <p:sldId id="813" r:id="rId57"/>
    <p:sldId id="764" r:id="rId58"/>
    <p:sldId id="765" r:id="rId59"/>
    <p:sldId id="766" r:id="rId60"/>
    <p:sldId id="768" r:id="rId61"/>
    <p:sldId id="767" r:id="rId62"/>
    <p:sldId id="687" r:id="rId63"/>
    <p:sldId id="770" r:id="rId64"/>
    <p:sldId id="771" r:id="rId65"/>
    <p:sldId id="769" r:id="rId66"/>
    <p:sldId id="772" r:id="rId67"/>
    <p:sldId id="737" r:id="rId68"/>
    <p:sldId id="773" r:id="rId69"/>
    <p:sldId id="774" r:id="rId70"/>
    <p:sldId id="794" r:id="rId71"/>
    <p:sldId id="349"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36"/>
            <p14:sldId id="735"/>
            <p14:sldId id="761"/>
            <p14:sldId id="728"/>
            <p14:sldId id="729"/>
            <p14:sldId id="730"/>
            <p14:sldId id="731"/>
            <p14:sldId id="732"/>
            <p14:sldId id="559"/>
            <p14:sldId id="763"/>
            <p14:sldId id="795"/>
            <p14:sldId id="796"/>
            <p14:sldId id="797"/>
            <p14:sldId id="798"/>
            <p14:sldId id="799"/>
            <p14:sldId id="800"/>
            <p14:sldId id="801"/>
            <p14:sldId id="802"/>
            <p14:sldId id="803"/>
            <p14:sldId id="804"/>
            <p14:sldId id="805"/>
            <p14:sldId id="806"/>
            <p14:sldId id="733"/>
            <p14:sldId id="814"/>
            <p14:sldId id="775"/>
            <p14:sldId id="793"/>
            <p14:sldId id="776"/>
            <p14:sldId id="790"/>
            <p14:sldId id="791"/>
            <p14:sldId id="792"/>
            <p14:sldId id="815"/>
            <p14:sldId id="777"/>
            <p14:sldId id="778"/>
            <p14:sldId id="779"/>
            <p14:sldId id="780"/>
            <p14:sldId id="781"/>
            <p14:sldId id="782"/>
            <p14:sldId id="783"/>
            <p14:sldId id="784"/>
            <p14:sldId id="816"/>
            <p14:sldId id="817"/>
            <p14:sldId id="819"/>
            <p14:sldId id="820"/>
            <p14:sldId id="818"/>
            <p14:sldId id="592"/>
            <p14:sldId id="809"/>
            <p14:sldId id="810"/>
            <p14:sldId id="811"/>
            <p14:sldId id="812"/>
            <p14:sldId id="813"/>
            <p14:sldId id="764"/>
            <p14:sldId id="765"/>
            <p14:sldId id="766"/>
            <p14:sldId id="768"/>
            <p14:sldId id="767"/>
            <p14:sldId id="687"/>
            <p14:sldId id="770"/>
            <p14:sldId id="771"/>
            <p14:sldId id="769"/>
            <p14:sldId id="772"/>
            <p14:sldId id="737"/>
            <p14:sldId id="773"/>
            <p14:sldId id="774"/>
            <p14:sldId id="7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BD9ABFC-63BC-46CB-AC6E-523F864FF92D}" type="slidenum">
              <a:rPr lang="en-US" smtClean="0"/>
              <a:t>63</a:t>
            </a:fld>
            <a:endParaRPr lang="en-US"/>
          </a:p>
        </p:txBody>
      </p:sp>
    </p:spTree>
    <p:extLst>
      <p:ext uri="{BB962C8B-B14F-4D97-AF65-F5344CB8AC3E}">
        <p14:creationId xmlns:p14="http://schemas.microsoft.com/office/powerpoint/2010/main" val="2093167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3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7.png"/></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0.e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2.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83.em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6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89.png"/><Relationship Id="rId7" Type="http://schemas.openxmlformats.org/officeDocument/2006/relationships/image" Target="../media/image7.svg"/><Relationship Id="rId2" Type="http://schemas.openxmlformats.org/officeDocument/2006/relationships/image" Target="../media/image88.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9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Expected SARSA &amp; Planning</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5326BF-A96E-47CF-0619-B52ADD022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2626178" y="176507"/>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4" name="TextBox 3">
            <a:extLst>
              <a:ext uri="{FF2B5EF4-FFF2-40B4-BE49-F238E27FC236}">
                <a16:creationId xmlns:a16="http://schemas.microsoft.com/office/drawing/2014/main" id="{2B26FDA6-FE40-F2A2-47D9-AF481AA41817}"/>
              </a:ext>
            </a:extLst>
          </p:cNvPr>
          <p:cNvSpPr txBox="1"/>
          <p:nvPr/>
        </p:nvSpPr>
        <p:spPr>
          <a:xfrm>
            <a:off x="401656" y="1511341"/>
            <a:ext cx="12507369"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Describe the Expected SARSA</a:t>
            </a:r>
          </a:p>
          <a:p>
            <a:pPr marL="457200" indent="-457200">
              <a:lnSpc>
                <a:spcPct val="150000"/>
              </a:lnSpc>
              <a:buFont typeface="Arial" panose="020B0604020202020204" pitchFamily="34" charset="0"/>
              <a:buChar char="•"/>
            </a:pPr>
            <a:r>
              <a:rPr lang="en-US" sz="2800" dirty="0"/>
              <a:t>Describe the Double Q-learning algorithm </a:t>
            </a:r>
          </a:p>
          <a:p>
            <a:pPr marL="457200" indent="-457200">
              <a:lnSpc>
                <a:spcPct val="150000"/>
              </a:lnSpc>
              <a:buFont typeface="Arial" panose="020B0604020202020204" pitchFamily="34" charset="0"/>
              <a:buChar char="•"/>
            </a:pPr>
            <a:r>
              <a:rPr lang="en-US" sz="2800" dirty="0"/>
              <a:t>Understand and describe n-step TD Learning</a:t>
            </a:r>
          </a:p>
          <a:p>
            <a:pPr marL="457200" indent="-457200">
              <a:lnSpc>
                <a:spcPct val="150000"/>
              </a:lnSpc>
              <a:buFont typeface="Arial" panose="020B0604020202020204" pitchFamily="34" charset="0"/>
              <a:buChar char="•"/>
            </a:pPr>
            <a:r>
              <a:rPr lang="en-US" sz="2800" dirty="0"/>
              <a:t>Describe what a model is and how they can be used </a:t>
            </a:r>
          </a:p>
          <a:p>
            <a:pPr marL="457200" indent="-457200">
              <a:lnSpc>
                <a:spcPct val="150000"/>
              </a:lnSpc>
              <a:buFont typeface="Arial" panose="020B0604020202020204" pitchFamily="34" charset="0"/>
              <a:buChar char="•"/>
            </a:pPr>
            <a:r>
              <a:rPr lang="en-US" sz="2800" dirty="0"/>
              <a:t>Classify models as distribution models or sample models</a:t>
            </a:r>
          </a:p>
          <a:p>
            <a:pPr marL="457200" indent="-457200">
              <a:lnSpc>
                <a:spcPct val="150000"/>
              </a:lnSpc>
              <a:buFont typeface="Arial" panose="020B0604020202020204" pitchFamily="34" charset="0"/>
              <a:buChar char="•"/>
            </a:pPr>
            <a:r>
              <a:rPr lang="en-US" sz="2800" dirty="0"/>
              <a:t> Explain how planning is used to improve policies </a:t>
            </a:r>
          </a:p>
        </p:txBody>
      </p:sp>
    </p:spTree>
    <p:extLst>
      <p:ext uri="{BB962C8B-B14F-4D97-AF65-F5344CB8AC3E}">
        <p14:creationId xmlns:p14="http://schemas.microsoft.com/office/powerpoint/2010/main" val="790180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6405" y="281332"/>
            <a:ext cx="7231374"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Expected Sarsa</a:t>
            </a:r>
            <a:endParaRPr sz="3264" dirty="0">
              <a:latin typeface="Georgia" panose="02040502050405020303" pitchFamily="18" charset="0"/>
            </a:endParaRPr>
          </a:p>
        </p:txBody>
      </p:sp>
      <p:sp>
        <p:nvSpPr>
          <p:cNvPr id="4" name="object 4"/>
          <p:cNvSpPr txBox="1"/>
          <p:nvPr/>
        </p:nvSpPr>
        <p:spPr>
          <a:xfrm>
            <a:off x="1480525" y="1013773"/>
            <a:ext cx="9360362" cy="1073416"/>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Expected SARSA</a:t>
            </a:r>
            <a:r>
              <a:rPr lang="en-US" sz="1995" dirty="0">
                <a:latin typeface="Georgia" panose="02040502050405020303" pitchFamily="18" charset="0"/>
                <a:cs typeface="Georgia"/>
              </a:rPr>
              <a:t>, estimates the Q-value by taking a weighted average of the Q-values of all the possible actions in the next state.</a:t>
            </a:r>
          </a:p>
        </p:txBody>
      </p:sp>
      <p:pic>
        <p:nvPicPr>
          <p:cNvPr id="3" name="Picture 2"/>
          <p:cNvPicPr>
            <a:picLocks noChangeAspect="1"/>
          </p:cNvPicPr>
          <p:nvPr/>
        </p:nvPicPr>
        <p:blipFill>
          <a:blip r:embed="rId2"/>
          <a:stretch>
            <a:fillRect/>
          </a:stretch>
        </p:blipFill>
        <p:spPr>
          <a:xfrm>
            <a:off x="2508546" y="2315800"/>
            <a:ext cx="7304317" cy="3904389"/>
          </a:xfrm>
          <a:prstGeom prst="rect">
            <a:avLst/>
          </a:prstGeom>
        </p:spPr>
      </p:pic>
    </p:spTree>
    <p:extLst>
      <p:ext uri="{BB962C8B-B14F-4D97-AF65-F5344CB8AC3E}">
        <p14:creationId xmlns:p14="http://schemas.microsoft.com/office/powerpoint/2010/main" val="390428208"/>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6405" y="281332"/>
            <a:ext cx="7231374"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Expected Sarsa</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1929058" y="1203872"/>
            <a:ext cx="8744082" cy="4512012"/>
          </a:xfrm>
          <a:prstGeom prst="rect">
            <a:avLst/>
          </a:prstGeom>
        </p:spPr>
      </p:pic>
    </p:spTree>
    <p:extLst>
      <p:ext uri="{BB962C8B-B14F-4D97-AF65-F5344CB8AC3E}">
        <p14:creationId xmlns:p14="http://schemas.microsoft.com/office/powerpoint/2010/main" val="1214286112"/>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6405" y="281332"/>
            <a:ext cx="7231374"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Expected Sarsa in Cliff World </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1698009" y="1198903"/>
            <a:ext cx="8643459" cy="4673635"/>
          </a:xfrm>
          <a:prstGeom prst="rect">
            <a:avLst/>
          </a:prstGeom>
        </p:spPr>
      </p:pic>
      <p:cxnSp>
        <p:nvCxnSpPr>
          <p:cNvPr id="7" name="Straight Arrow Connector 6"/>
          <p:cNvCxnSpPr/>
          <p:nvPr/>
        </p:nvCxnSpPr>
        <p:spPr>
          <a:xfrm>
            <a:off x="6009985" y="2204640"/>
            <a:ext cx="9754" cy="57554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5231955" y="1573838"/>
            <a:ext cx="1804684" cy="594650"/>
          </a:xfrm>
          <a:prstGeom prst="rect">
            <a:avLst/>
          </a:prstGeom>
          <a:noFill/>
        </p:spPr>
        <p:txBody>
          <a:bodyPr wrap="square" rtlCol="0">
            <a:spAutoFit/>
          </a:bodyPr>
          <a:lstStyle/>
          <a:p>
            <a:pPr algn="ctr"/>
            <a:r>
              <a:rPr lang="en-US" sz="1632" dirty="0">
                <a:solidFill>
                  <a:srgbClr val="0070C0"/>
                </a:solidFill>
              </a:rPr>
              <a:t>Average return per episode</a:t>
            </a:r>
          </a:p>
        </p:txBody>
      </p:sp>
    </p:spTree>
    <p:extLst>
      <p:ext uri="{BB962C8B-B14F-4D97-AF65-F5344CB8AC3E}">
        <p14:creationId xmlns:p14="http://schemas.microsoft.com/office/powerpoint/2010/main" val="744515221"/>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3DB78602-6945-B4DB-F524-CDA481B0CDFD}"/>
              </a:ext>
            </a:extLst>
          </p:cNvPr>
          <p:cNvPicPr>
            <a:picLocks noChangeAspect="1"/>
          </p:cNvPicPr>
          <p:nvPr/>
        </p:nvPicPr>
        <p:blipFill>
          <a:blip r:embed="rId3"/>
          <a:stretch>
            <a:fillRect/>
          </a:stretch>
        </p:blipFill>
        <p:spPr>
          <a:xfrm>
            <a:off x="296656" y="1500127"/>
            <a:ext cx="11598688" cy="3999118"/>
          </a:xfrm>
          <a:prstGeom prst="rect">
            <a:avLst/>
          </a:prstGeom>
        </p:spPr>
      </p:pic>
    </p:spTree>
    <p:extLst>
      <p:ext uri="{BB962C8B-B14F-4D97-AF65-F5344CB8AC3E}">
        <p14:creationId xmlns:p14="http://schemas.microsoft.com/office/powerpoint/2010/main" val="1297046840"/>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456353" y="6440114"/>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4F416155-BF1B-237C-D1C5-2B7DBF4EAC74}"/>
              </a:ext>
            </a:extLst>
          </p:cNvPr>
          <p:cNvPicPr>
            <a:picLocks noChangeAspect="1"/>
          </p:cNvPicPr>
          <p:nvPr/>
        </p:nvPicPr>
        <p:blipFill>
          <a:blip r:embed="rId3"/>
          <a:stretch>
            <a:fillRect/>
          </a:stretch>
        </p:blipFill>
        <p:spPr>
          <a:xfrm>
            <a:off x="1490662" y="982289"/>
            <a:ext cx="9210675" cy="5457825"/>
          </a:xfrm>
          <a:prstGeom prst="rect">
            <a:avLst/>
          </a:prstGeom>
        </p:spPr>
      </p:pic>
    </p:spTree>
    <p:extLst>
      <p:ext uri="{BB962C8B-B14F-4D97-AF65-F5344CB8AC3E}">
        <p14:creationId xmlns:p14="http://schemas.microsoft.com/office/powerpoint/2010/main" val="4053157706"/>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8E2CA63F-715E-2CE3-ACA7-9CFE9A66CE23}"/>
              </a:ext>
            </a:extLst>
          </p:cNvPr>
          <p:cNvPicPr>
            <a:picLocks noChangeAspect="1"/>
          </p:cNvPicPr>
          <p:nvPr/>
        </p:nvPicPr>
        <p:blipFill>
          <a:blip r:embed="rId3"/>
          <a:stretch>
            <a:fillRect/>
          </a:stretch>
        </p:blipFill>
        <p:spPr>
          <a:xfrm>
            <a:off x="966480" y="1900037"/>
            <a:ext cx="9020175" cy="4257675"/>
          </a:xfrm>
          <a:prstGeom prst="rect">
            <a:avLst/>
          </a:prstGeom>
        </p:spPr>
      </p:pic>
      <p:pic>
        <p:nvPicPr>
          <p:cNvPr id="8" name="Picture 7">
            <a:extLst>
              <a:ext uri="{FF2B5EF4-FFF2-40B4-BE49-F238E27FC236}">
                <a16:creationId xmlns:a16="http://schemas.microsoft.com/office/drawing/2014/main" id="{D6424126-3127-5343-50B6-A0FA80F82814}"/>
              </a:ext>
            </a:extLst>
          </p:cNvPr>
          <p:cNvPicPr>
            <a:picLocks noChangeAspect="1"/>
          </p:cNvPicPr>
          <p:nvPr/>
        </p:nvPicPr>
        <p:blipFill>
          <a:blip r:embed="rId4"/>
          <a:stretch>
            <a:fillRect/>
          </a:stretch>
        </p:blipFill>
        <p:spPr>
          <a:xfrm>
            <a:off x="966480" y="1174875"/>
            <a:ext cx="5362575" cy="523875"/>
          </a:xfrm>
          <a:prstGeom prst="rect">
            <a:avLst/>
          </a:prstGeom>
        </p:spPr>
      </p:pic>
    </p:spTree>
    <p:extLst>
      <p:ext uri="{BB962C8B-B14F-4D97-AF65-F5344CB8AC3E}">
        <p14:creationId xmlns:p14="http://schemas.microsoft.com/office/powerpoint/2010/main" val="667720105"/>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C6E0BDCC-FBB0-A4CF-266B-83FB6966C0FD}"/>
              </a:ext>
            </a:extLst>
          </p:cNvPr>
          <p:cNvPicPr>
            <a:picLocks noChangeAspect="1"/>
          </p:cNvPicPr>
          <p:nvPr/>
        </p:nvPicPr>
        <p:blipFill>
          <a:blip r:embed="rId3"/>
          <a:stretch>
            <a:fillRect/>
          </a:stretch>
        </p:blipFill>
        <p:spPr>
          <a:xfrm>
            <a:off x="1081701" y="2238375"/>
            <a:ext cx="10748857" cy="2892588"/>
          </a:xfrm>
          <a:prstGeom prst="rect">
            <a:avLst/>
          </a:prstGeom>
        </p:spPr>
      </p:pic>
      <p:pic>
        <p:nvPicPr>
          <p:cNvPr id="8" name="Picture 7">
            <a:extLst>
              <a:ext uri="{FF2B5EF4-FFF2-40B4-BE49-F238E27FC236}">
                <a16:creationId xmlns:a16="http://schemas.microsoft.com/office/drawing/2014/main" id="{CD030A4B-81AB-27F1-8CC8-94E9AD303DCD}"/>
              </a:ext>
            </a:extLst>
          </p:cNvPr>
          <p:cNvPicPr>
            <a:picLocks noChangeAspect="1"/>
          </p:cNvPicPr>
          <p:nvPr/>
        </p:nvPicPr>
        <p:blipFill>
          <a:blip r:embed="rId4"/>
          <a:stretch>
            <a:fillRect/>
          </a:stretch>
        </p:blipFill>
        <p:spPr>
          <a:xfrm>
            <a:off x="1081701" y="1386238"/>
            <a:ext cx="10444250" cy="588571"/>
          </a:xfrm>
          <a:prstGeom prst="rect">
            <a:avLst/>
          </a:prstGeom>
        </p:spPr>
      </p:pic>
    </p:spTree>
    <p:extLst>
      <p:ext uri="{BB962C8B-B14F-4D97-AF65-F5344CB8AC3E}">
        <p14:creationId xmlns:p14="http://schemas.microsoft.com/office/powerpoint/2010/main" val="2463015856"/>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6405" y="281332"/>
            <a:ext cx="7231374"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Off-Policy Expected Sarsa</a:t>
            </a:r>
            <a:endParaRPr sz="3264" dirty="0">
              <a:latin typeface="Georgia" panose="02040502050405020303" pitchFamily="18" charset="0"/>
            </a:endParaRPr>
          </a:p>
        </p:txBody>
      </p:sp>
      <p:pic>
        <p:nvPicPr>
          <p:cNvPr id="5" name="Picture 4"/>
          <p:cNvPicPr>
            <a:picLocks noChangeAspect="1"/>
          </p:cNvPicPr>
          <p:nvPr/>
        </p:nvPicPr>
        <p:blipFill>
          <a:blip r:embed="rId2"/>
          <a:stretch>
            <a:fillRect/>
          </a:stretch>
        </p:blipFill>
        <p:spPr>
          <a:xfrm>
            <a:off x="1360680" y="1363632"/>
            <a:ext cx="9307886" cy="4030908"/>
          </a:xfrm>
          <a:prstGeom prst="rect">
            <a:avLst/>
          </a:prstGeom>
        </p:spPr>
      </p:pic>
      <p:sp>
        <p:nvSpPr>
          <p:cNvPr id="6" name="TextBox 5"/>
          <p:cNvSpPr txBox="1"/>
          <p:nvPr/>
        </p:nvSpPr>
        <p:spPr>
          <a:xfrm>
            <a:off x="2635048" y="5826870"/>
            <a:ext cx="7383882" cy="483081"/>
          </a:xfrm>
          <a:prstGeom prst="rect">
            <a:avLst/>
          </a:prstGeom>
          <a:noFill/>
        </p:spPr>
        <p:txBody>
          <a:bodyPr wrap="square" rtlCol="0">
            <a:spAutoFit/>
          </a:bodyPr>
          <a:lstStyle/>
          <a:p>
            <a:pPr algn="ctr"/>
            <a:r>
              <a:rPr lang="en-US" sz="2539" b="1" dirty="0">
                <a:solidFill>
                  <a:srgbClr val="0070C0"/>
                </a:solidFill>
              </a:rPr>
              <a:t>Expected Sarsa is Off-Policy</a:t>
            </a:r>
          </a:p>
        </p:txBody>
      </p:sp>
    </p:spTree>
    <p:extLst>
      <p:ext uri="{BB962C8B-B14F-4D97-AF65-F5344CB8AC3E}">
        <p14:creationId xmlns:p14="http://schemas.microsoft.com/office/powerpoint/2010/main" val="1033502445"/>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06405" y="281332"/>
            <a:ext cx="7231374"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Greedy Expected Sarsa</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1748180" y="1267123"/>
            <a:ext cx="8915204" cy="3301619"/>
          </a:xfrm>
          <a:prstGeom prst="rect">
            <a:avLst/>
          </a:prstGeom>
        </p:spPr>
      </p:pic>
      <p:pic>
        <p:nvPicPr>
          <p:cNvPr id="6" name="Picture 5"/>
          <p:cNvPicPr>
            <a:picLocks noChangeAspect="1"/>
          </p:cNvPicPr>
          <p:nvPr/>
        </p:nvPicPr>
        <p:blipFill>
          <a:blip r:embed="rId3"/>
          <a:stretch>
            <a:fillRect/>
          </a:stretch>
        </p:blipFill>
        <p:spPr>
          <a:xfrm>
            <a:off x="1249766" y="4223452"/>
            <a:ext cx="9480661" cy="1668880"/>
          </a:xfrm>
          <a:prstGeom prst="rect">
            <a:avLst/>
          </a:prstGeom>
        </p:spPr>
      </p:pic>
      <p:sp>
        <p:nvSpPr>
          <p:cNvPr id="7" name="TextBox 6"/>
          <p:cNvSpPr txBox="1"/>
          <p:nvPr/>
        </p:nvSpPr>
        <p:spPr>
          <a:xfrm>
            <a:off x="2635048" y="5826870"/>
            <a:ext cx="7383882" cy="483081"/>
          </a:xfrm>
          <a:prstGeom prst="rect">
            <a:avLst/>
          </a:prstGeom>
          <a:noFill/>
        </p:spPr>
        <p:txBody>
          <a:bodyPr wrap="square" rtlCol="0">
            <a:spAutoFit/>
          </a:bodyPr>
          <a:lstStyle/>
          <a:p>
            <a:pPr algn="ctr"/>
            <a:r>
              <a:rPr lang="en-US" sz="2539" b="1" dirty="0">
                <a:solidFill>
                  <a:srgbClr val="0070C0"/>
                </a:solidFill>
              </a:rPr>
              <a:t>Q-learning is a special case of the Expected Sarsa</a:t>
            </a:r>
          </a:p>
        </p:txBody>
      </p:sp>
    </p:spTree>
    <p:extLst>
      <p:ext uri="{BB962C8B-B14F-4D97-AF65-F5344CB8AC3E}">
        <p14:creationId xmlns:p14="http://schemas.microsoft.com/office/powerpoint/2010/main" val="3586750386"/>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42804446-80FF-BF2B-0E2B-823D7026CDBD}"/>
              </a:ext>
            </a:extLst>
          </p:cNvPr>
          <p:cNvPicPr>
            <a:picLocks noChangeAspect="1"/>
          </p:cNvPicPr>
          <p:nvPr/>
        </p:nvPicPr>
        <p:blipFill>
          <a:blip r:embed="rId3"/>
          <a:stretch>
            <a:fillRect/>
          </a:stretch>
        </p:blipFill>
        <p:spPr>
          <a:xfrm>
            <a:off x="4316387" y="618285"/>
            <a:ext cx="2867025" cy="466725"/>
          </a:xfrm>
          <a:prstGeom prst="rect">
            <a:avLst/>
          </a:prstGeom>
        </p:spPr>
      </p:pic>
      <p:pic>
        <p:nvPicPr>
          <p:cNvPr id="9" name="Picture 8">
            <a:extLst>
              <a:ext uri="{FF2B5EF4-FFF2-40B4-BE49-F238E27FC236}">
                <a16:creationId xmlns:a16="http://schemas.microsoft.com/office/drawing/2014/main" id="{2FDEE54B-CD07-88A3-0985-B21EA7413E56}"/>
              </a:ext>
            </a:extLst>
          </p:cNvPr>
          <p:cNvPicPr>
            <a:picLocks noChangeAspect="1"/>
          </p:cNvPicPr>
          <p:nvPr/>
        </p:nvPicPr>
        <p:blipFill>
          <a:blip r:embed="rId4"/>
          <a:stretch>
            <a:fillRect/>
          </a:stretch>
        </p:blipFill>
        <p:spPr>
          <a:xfrm>
            <a:off x="3486999" y="1179392"/>
            <a:ext cx="3934323" cy="2489515"/>
          </a:xfrm>
          <a:prstGeom prst="rect">
            <a:avLst/>
          </a:prstGeom>
        </p:spPr>
      </p:pic>
      <p:pic>
        <p:nvPicPr>
          <p:cNvPr id="11" name="Picture 10">
            <a:extLst>
              <a:ext uri="{FF2B5EF4-FFF2-40B4-BE49-F238E27FC236}">
                <a16:creationId xmlns:a16="http://schemas.microsoft.com/office/drawing/2014/main" id="{ACC6AAB4-AB1F-5FAC-F3CD-0CDC17D06AB2}"/>
              </a:ext>
            </a:extLst>
          </p:cNvPr>
          <p:cNvPicPr>
            <a:picLocks noChangeAspect="1"/>
          </p:cNvPicPr>
          <p:nvPr/>
        </p:nvPicPr>
        <p:blipFill>
          <a:blip r:embed="rId5"/>
          <a:stretch>
            <a:fillRect/>
          </a:stretch>
        </p:blipFill>
        <p:spPr>
          <a:xfrm>
            <a:off x="2235174" y="3699625"/>
            <a:ext cx="7029450" cy="2657475"/>
          </a:xfrm>
          <a:prstGeom prst="rect">
            <a:avLst/>
          </a:prstGeom>
        </p:spPr>
      </p:pic>
    </p:spTree>
    <p:extLst>
      <p:ext uri="{BB962C8B-B14F-4D97-AF65-F5344CB8AC3E}">
        <p14:creationId xmlns:p14="http://schemas.microsoft.com/office/powerpoint/2010/main" val="1738607914"/>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C58627BB-4A03-A795-E211-D370C3899D94}"/>
              </a:ext>
            </a:extLst>
          </p:cNvPr>
          <p:cNvPicPr>
            <a:picLocks noChangeAspect="1"/>
          </p:cNvPicPr>
          <p:nvPr/>
        </p:nvPicPr>
        <p:blipFill>
          <a:blip r:embed="rId3"/>
          <a:stretch>
            <a:fillRect/>
          </a:stretch>
        </p:blipFill>
        <p:spPr>
          <a:xfrm>
            <a:off x="917192" y="1107442"/>
            <a:ext cx="9922275" cy="5249658"/>
          </a:xfrm>
          <a:prstGeom prst="rect">
            <a:avLst/>
          </a:prstGeom>
        </p:spPr>
      </p:pic>
    </p:spTree>
    <p:extLst>
      <p:ext uri="{BB962C8B-B14F-4D97-AF65-F5344CB8AC3E}">
        <p14:creationId xmlns:p14="http://schemas.microsoft.com/office/powerpoint/2010/main" val="2552311039"/>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BC0166EC-74F7-7160-E06A-385E79F2A836}"/>
              </a:ext>
            </a:extLst>
          </p:cNvPr>
          <p:cNvPicPr>
            <a:picLocks noChangeAspect="1"/>
          </p:cNvPicPr>
          <p:nvPr/>
        </p:nvPicPr>
        <p:blipFill>
          <a:blip r:embed="rId3"/>
          <a:stretch>
            <a:fillRect/>
          </a:stretch>
        </p:blipFill>
        <p:spPr>
          <a:xfrm>
            <a:off x="1216779" y="978888"/>
            <a:ext cx="9180834" cy="5156527"/>
          </a:xfrm>
          <a:prstGeom prst="rect">
            <a:avLst/>
          </a:prstGeom>
        </p:spPr>
      </p:pic>
    </p:spTree>
    <p:extLst>
      <p:ext uri="{BB962C8B-B14F-4D97-AF65-F5344CB8AC3E}">
        <p14:creationId xmlns:p14="http://schemas.microsoft.com/office/powerpoint/2010/main" val="2509683927"/>
      </p:ext>
    </p:extLst>
  </p:cSld>
  <p:clrMapOvr>
    <a:masterClrMapping/>
  </p:clrMapOvr>
  <p:transition>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AAB5B9EB-EFBD-1352-3F85-D2D946C94B34}"/>
              </a:ext>
            </a:extLst>
          </p:cNvPr>
          <p:cNvPicPr>
            <a:picLocks noChangeAspect="1"/>
          </p:cNvPicPr>
          <p:nvPr/>
        </p:nvPicPr>
        <p:blipFill>
          <a:blip r:embed="rId3"/>
          <a:stretch>
            <a:fillRect/>
          </a:stretch>
        </p:blipFill>
        <p:spPr>
          <a:xfrm>
            <a:off x="1385247" y="939025"/>
            <a:ext cx="9187478" cy="5219876"/>
          </a:xfrm>
          <a:prstGeom prst="rect">
            <a:avLst/>
          </a:prstGeom>
        </p:spPr>
      </p:pic>
    </p:spTree>
    <p:extLst>
      <p:ext uri="{BB962C8B-B14F-4D97-AF65-F5344CB8AC3E}">
        <p14:creationId xmlns:p14="http://schemas.microsoft.com/office/powerpoint/2010/main" val="1324197799"/>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BA8475B3-0BCC-4750-9C9B-2D56C5528BAC}"/>
              </a:ext>
            </a:extLst>
          </p:cNvPr>
          <p:cNvPicPr>
            <a:picLocks noChangeAspect="1"/>
          </p:cNvPicPr>
          <p:nvPr/>
        </p:nvPicPr>
        <p:blipFill>
          <a:blip r:embed="rId3"/>
          <a:stretch>
            <a:fillRect/>
          </a:stretch>
        </p:blipFill>
        <p:spPr>
          <a:xfrm>
            <a:off x="2822915" y="663417"/>
            <a:ext cx="7749809" cy="1150962"/>
          </a:xfrm>
          <a:prstGeom prst="rect">
            <a:avLst/>
          </a:prstGeom>
        </p:spPr>
      </p:pic>
      <p:pic>
        <p:nvPicPr>
          <p:cNvPr id="8" name="Picture 7">
            <a:extLst>
              <a:ext uri="{FF2B5EF4-FFF2-40B4-BE49-F238E27FC236}">
                <a16:creationId xmlns:a16="http://schemas.microsoft.com/office/drawing/2014/main" id="{522C7BE3-2626-435B-4179-8647DEDC484A}"/>
              </a:ext>
            </a:extLst>
          </p:cNvPr>
          <p:cNvPicPr>
            <a:picLocks noChangeAspect="1"/>
          </p:cNvPicPr>
          <p:nvPr/>
        </p:nvPicPr>
        <p:blipFill>
          <a:blip r:embed="rId4"/>
          <a:stretch>
            <a:fillRect/>
          </a:stretch>
        </p:blipFill>
        <p:spPr>
          <a:xfrm>
            <a:off x="2822916" y="1931888"/>
            <a:ext cx="7749809" cy="4400490"/>
          </a:xfrm>
          <a:prstGeom prst="rect">
            <a:avLst/>
          </a:prstGeom>
        </p:spPr>
      </p:pic>
    </p:spTree>
    <p:extLst>
      <p:ext uri="{BB962C8B-B14F-4D97-AF65-F5344CB8AC3E}">
        <p14:creationId xmlns:p14="http://schemas.microsoft.com/office/powerpoint/2010/main" val="185823480"/>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A743868-EE46-6D29-BA9B-C89E891F7C76}"/>
              </a:ext>
            </a:extLst>
          </p:cNvPr>
          <p:cNvPicPr>
            <a:picLocks noChangeAspect="1"/>
          </p:cNvPicPr>
          <p:nvPr/>
        </p:nvPicPr>
        <p:blipFill>
          <a:blip r:embed="rId3"/>
          <a:stretch>
            <a:fillRect/>
          </a:stretch>
        </p:blipFill>
        <p:spPr>
          <a:xfrm>
            <a:off x="2626178" y="617697"/>
            <a:ext cx="7590061" cy="1106089"/>
          </a:xfrm>
          <a:prstGeom prst="rect">
            <a:avLst/>
          </a:prstGeom>
        </p:spPr>
      </p:pic>
      <p:pic>
        <p:nvPicPr>
          <p:cNvPr id="8" name="Picture 7">
            <a:extLst>
              <a:ext uri="{FF2B5EF4-FFF2-40B4-BE49-F238E27FC236}">
                <a16:creationId xmlns:a16="http://schemas.microsoft.com/office/drawing/2014/main" id="{D4E6DCE4-0B29-0B01-702E-A2B461F7B796}"/>
              </a:ext>
            </a:extLst>
          </p:cNvPr>
          <p:cNvPicPr>
            <a:picLocks noChangeAspect="1"/>
          </p:cNvPicPr>
          <p:nvPr/>
        </p:nvPicPr>
        <p:blipFill>
          <a:blip r:embed="rId4"/>
          <a:stretch>
            <a:fillRect/>
          </a:stretch>
        </p:blipFill>
        <p:spPr>
          <a:xfrm>
            <a:off x="2554921" y="1987603"/>
            <a:ext cx="7661318" cy="4305028"/>
          </a:xfrm>
          <a:prstGeom prst="rect">
            <a:avLst/>
          </a:prstGeom>
        </p:spPr>
      </p:pic>
    </p:spTree>
    <p:extLst>
      <p:ext uri="{BB962C8B-B14F-4D97-AF65-F5344CB8AC3E}">
        <p14:creationId xmlns:p14="http://schemas.microsoft.com/office/powerpoint/2010/main" val="1437532566"/>
      </p:ext>
    </p:extLst>
  </p:cSld>
  <p:clrMapOvr>
    <a:masterClrMapping/>
  </p:clrMapOvr>
  <p:transition>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631BB6FC-5C1A-532C-F3A6-8DC790F864DB}"/>
              </a:ext>
            </a:extLst>
          </p:cNvPr>
          <p:cNvPicPr>
            <a:picLocks noChangeAspect="1"/>
          </p:cNvPicPr>
          <p:nvPr/>
        </p:nvPicPr>
        <p:blipFill>
          <a:blip r:embed="rId3"/>
          <a:stretch>
            <a:fillRect/>
          </a:stretch>
        </p:blipFill>
        <p:spPr>
          <a:xfrm>
            <a:off x="2485572" y="683837"/>
            <a:ext cx="7633389" cy="5490325"/>
          </a:xfrm>
          <a:prstGeom prst="rect">
            <a:avLst/>
          </a:prstGeom>
        </p:spPr>
      </p:pic>
    </p:spTree>
    <p:extLst>
      <p:ext uri="{BB962C8B-B14F-4D97-AF65-F5344CB8AC3E}">
        <p14:creationId xmlns:p14="http://schemas.microsoft.com/office/powerpoint/2010/main" val="4195859610"/>
      </p:ext>
    </p:extLst>
  </p:cSld>
  <p:clrMapOvr>
    <a:masterClrMapping/>
  </p:clrMapOvr>
  <p:transition>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AF73F0A2-3EDA-9C6F-2530-B6844BC4044C}"/>
              </a:ext>
            </a:extLst>
          </p:cNvPr>
          <p:cNvPicPr>
            <a:picLocks noChangeAspect="1"/>
          </p:cNvPicPr>
          <p:nvPr/>
        </p:nvPicPr>
        <p:blipFill>
          <a:blip r:embed="rId3"/>
          <a:stretch>
            <a:fillRect/>
          </a:stretch>
        </p:blipFill>
        <p:spPr>
          <a:xfrm>
            <a:off x="2485572" y="864470"/>
            <a:ext cx="8399090" cy="4826933"/>
          </a:xfrm>
          <a:prstGeom prst="rect">
            <a:avLst/>
          </a:prstGeom>
        </p:spPr>
      </p:pic>
    </p:spTree>
    <p:extLst>
      <p:ext uri="{BB962C8B-B14F-4D97-AF65-F5344CB8AC3E}">
        <p14:creationId xmlns:p14="http://schemas.microsoft.com/office/powerpoint/2010/main" val="385531578"/>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056A1C27-A8AD-A811-7B50-372BD584A2BB}"/>
              </a:ext>
            </a:extLst>
          </p:cNvPr>
          <p:cNvPicPr>
            <a:picLocks noChangeAspect="1"/>
          </p:cNvPicPr>
          <p:nvPr/>
        </p:nvPicPr>
        <p:blipFill>
          <a:blip r:embed="rId3"/>
          <a:stretch>
            <a:fillRect/>
          </a:stretch>
        </p:blipFill>
        <p:spPr>
          <a:xfrm>
            <a:off x="2790189" y="617697"/>
            <a:ext cx="6474436" cy="2103326"/>
          </a:xfrm>
          <a:prstGeom prst="rect">
            <a:avLst/>
          </a:prstGeom>
        </p:spPr>
      </p:pic>
      <p:pic>
        <p:nvPicPr>
          <p:cNvPr id="7" name="Picture 6">
            <a:extLst>
              <a:ext uri="{FF2B5EF4-FFF2-40B4-BE49-F238E27FC236}">
                <a16:creationId xmlns:a16="http://schemas.microsoft.com/office/drawing/2014/main" id="{BB5E2251-04C5-01D4-AE20-60EB811C7FA0}"/>
              </a:ext>
            </a:extLst>
          </p:cNvPr>
          <p:cNvPicPr>
            <a:picLocks noChangeAspect="1"/>
          </p:cNvPicPr>
          <p:nvPr/>
        </p:nvPicPr>
        <p:blipFill>
          <a:blip r:embed="rId4"/>
          <a:stretch>
            <a:fillRect/>
          </a:stretch>
        </p:blipFill>
        <p:spPr>
          <a:xfrm>
            <a:off x="2790189" y="2827933"/>
            <a:ext cx="6474436" cy="3756558"/>
          </a:xfrm>
          <a:prstGeom prst="rect">
            <a:avLst/>
          </a:prstGeom>
        </p:spPr>
      </p:pic>
    </p:spTree>
    <p:extLst>
      <p:ext uri="{BB962C8B-B14F-4D97-AF65-F5344CB8AC3E}">
        <p14:creationId xmlns:p14="http://schemas.microsoft.com/office/powerpoint/2010/main" val="3578197521"/>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C3DB68DF-A162-48BA-1562-88FBCD340D82}"/>
              </a:ext>
            </a:extLst>
          </p:cNvPr>
          <p:cNvPicPr>
            <a:picLocks noChangeAspect="1"/>
          </p:cNvPicPr>
          <p:nvPr/>
        </p:nvPicPr>
        <p:blipFill>
          <a:blip r:embed="rId3"/>
          <a:stretch>
            <a:fillRect/>
          </a:stretch>
        </p:blipFill>
        <p:spPr>
          <a:xfrm>
            <a:off x="2485572" y="699402"/>
            <a:ext cx="7827346" cy="5657697"/>
          </a:xfrm>
          <a:prstGeom prst="rect">
            <a:avLst/>
          </a:prstGeom>
        </p:spPr>
      </p:pic>
    </p:spTree>
    <p:extLst>
      <p:ext uri="{BB962C8B-B14F-4D97-AF65-F5344CB8AC3E}">
        <p14:creationId xmlns:p14="http://schemas.microsoft.com/office/powerpoint/2010/main" val="1776833672"/>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F0DAA41A-447E-57E4-0253-15483A695E2E}"/>
              </a:ext>
            </a:extLst>
          </p:cNvPr>
          <p:cNvPicPr>
            <a:picLocks noChangeAspect="1"/>
          </p:cNvPicPr>
          <p:nvPr/>
        </p:nvPicPr>
        <p:blipFill>
          <a:blip r:embed="rId3"/>
          <a:stretch>
            <a:fillRect/>
          </a:stretch>
        </p:blipFill>
        <p:spPr>
          <a:xfrm>
            <a:off x="2481262" y="671512"/>
            <a:ext cx="7453128" cy="5685588"/>
          </a:xfrm>
          <a:prstGeom prst="rect">
            <a:avLst/>
          </a:prstGeom>
        </p:spPr>
      </p:pic>
    </p:spTree>
    <p:extLst>
      <p:ext uri="{BB962C8B-B14F-4D97-AF65-F5344CB8AC3E}">
        <p14:creationId xmlns:p14="http://schemas.microsoft.com/office/powerpoint/2010/main" val="4219185179"/>
      </p:ext>
    </p:extLst>
  </p:cSld>
  <p:clrMapOvr>
    <a:masterClrMapping/>
  </p:clrMapOvr>
  <p:transition>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E383FE73-F56C-A614-739B-DC13D5D6F267}"/>
              </a:ext>
            </a:extLst>
          </p:cNvPr>
          <p:cNvPicPr>
            <a:picLocks noChangeAspect="1"/>
          </p:cNvPicPr>
          <p:nvPr/>
        </p:nvPicPr>
        <p:blipFill>
          <a:blip r:embed="rId3"/>
          <a:stretch>
            <a:fillRect/>
          </a:stretch>
        </p:blipFill>
        <p:spPr>
          <a:xfrm>
            <a:off x="533169" y="1552698"/>
            <a:ext cx="11125661" cy="1669608"/>
          </a:xfrm>
          <a:prstGeom prst="rect">
            <a:avLst/>
          </a:prstGeom>
        </p:spPr>
      </p:pic>
    </p:spTree>
    <p:extLst>
      <p:ext uri="{BB962C8B-B14F-4D97-AF65-F5344CB8AC3E}">
        <p14:creationId xmlns:p14="http://schemas.microsoft.com/office/powerpoint/2010/main" val="897416102"/>
      </p:ext>
    </p:extLst>
  </p:cSld>
  <p:clrMapOvr>
    <a:masterClrMapping/>
  </p:clrMapOvr>
  <p:transition>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945B6043-1149-E3AF-49AB-F7796A95B016}"/>
              </a:ext>
            </a:extLst>
          </p:cNvPr>
          <p:cNvPicPr>
            <a:picLocks noChangeAspect="1"/>
          </p:cNvPicPr>
          <p:nvPr/>
        </p:nvPicPr>
        <p:blipFill>
          <a:blip r:embed="rId3"/>
          <a:stretch>
            <a:fillRect/>
          </a:stretch>
        </p:blipFill>
        <p:spPr>
          <a:xfrm>
            <a:off x="1681162" y="1103348"/>
            <a:ext cx="8829675" cy="5248275"/>
          </a:xfrm>
          <a:prstGeom prst="rect">
            <a:avLst/>
          </a:prstGeom>
        </p:spPr>
      </p:pic>
    </p:spTree>
    <p:extLst>
      <p:ext uri="{BB962C8B-B14F-4D97-AF65-F5344CB8AC3E}">
        <p14:creationId xmlns:p14="http://schemas.microsoft.com/office/powerpoint/2010/main" val="958024645"/>
      </p:ext>
    </p:extLst>
  </p:cSld>
  <p:clrMapOvr>
    <a:masterClrMapping/>
  </p:clrMapOvr>
  <p:transition>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C121BB65-D7A9-66F5-21E1-A0F210331BF2}"/>
              </a:ext>
            </a:extLst>
          </p:cNvPr>
          <p:cNvPicPr>
            <a:picLocks noChangeAspect="1"/>
          </p:cNvPicPr>
          <p:nvPr/>
        </p:nvPicPr>
        <p:blipFill>
          <a:blip r:embed="rId3"/>
          <a:stretch>
            <a:fillRect/>
          </a:stretch>
        </p:blipFill>
        <p:spPr>
          <a:xfrm>
            <a:off x="2056324" y="1006256"/>
            <a:ext cx="8315325" cy="5286375"/>
          </a:xfrm>
          <a:prstGeom prst="rect">
            <a:avLst/>
          </a:prstGeom>
        </p:spPr>
      </p:pic>
    </p:spTree>
    <p:extLst>
      <p:ext uri="{BB962C8B-B14F-4D97-AF65-F5344CB8AC3E}">
        <p14:creationId xmlns:p14="http://schemas.microsoft.com/office/powerpoint/2010/main" val="2719868236"/>
      </p:ext>
    </p:extLst>
  </p:cSld>
  <p:clrMapOvr>
    <a:masterClrMapping/>
  </p:clrMapOvr>
  <p:transition>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974F177-D8DF-2EE4-CCF1-6A84A4020170}"/>
              </a:ext>
            </a:extLst>
          </p:cNvPr>
          <p:cNvPicPr>
            <a:picLocks noChangeAspect="1"/>
          </p:cNvPicPr>
          <p:nvPr/>
        </p:nvPicPr>
        <p:blipFill>
          <a:blip r:embed="rId3"/>
          <a:stretch>
            <a:fillRect/>
          </a:stretch>
        </p:blipFill>
        <p:spPr>
          <a:xfrm>
            <a:off x="4484277" y="636611"/>
            <a:ext cx="2933700" cy="552450"/>
          </a:xfrm>
          <a:prstGeom prst="rect">
            <a:avLst/>
          </a:prstGeom>
        </p:spPr>
      </p:pic>
      <p:sp>
        <p:nvSpPr>
          <p:cNvPr id="12" name="TextBox 11">
            <a:extLst>
              <a:ext uri="{FF2B5EF4-FFF2-40B4-BE49-F238E27FC236}">
                <a16:creationId xmlns:a16="http://schemas.microsoft.com/office/drawing/2014/main" id="{17C41FEC-FEF5-92E1-CABC-75E8615F4D33}"/>
              </a:ext>
            </a:extLst>
          </p:cNvPr>
          <p:cNvSpPr txBox="1"/>
          <p:nvPr/>
        </p:nvSpPr>
        <p:spPr>
          <a:xfrm>
            <a:off x="359610" y="1243761"/>
            <a:ext cx="6629400" cy="523220"/>
          </a:xfrm>
          <a:prstGeom prst="rect">
            <a:avLst/>
          </a:prstGeom>
          <a:noFill/>
        </p:spPr>
        <p:txBody>
          <a:bodyPr wrap="square">
            <a:spAutoFit/>
          </a:bodyPr>
          <a:lstStyle/>
          <a:p>
            <a:pPr algn="l"/>
            <a:r>
              <a:rPr lang="en-US" sz="2800" b="1" i="0" dirty="0">
                <a:solidFill>
                  <a:srgbClr val="333333"/>
                </a:solidFill>
                <a:effectLst/>
                <a:latin typeface="Jost"/>
              </a:rPr>
              <a:t>What is the problem with Q-learning?</a:t>
            </a:r>
          </a:p>
        </p:txBody>
      </p:sp>
      <p:sp>
        <p:nvSpPr>
          <p:cNvPr id="14" name="TextBox 13">
            <a:extLst>
              <a:ext uri="{FF2B5EF4-FFF2-40B4-BE49-F238E27FC236}">
                <a16:creationId xmlns:a16="http://schemas.microsoft.com/office/drawing/2014/main" id="{B4DD64DD-E922-6304-2086-3FE717F9A67F}"/>
              </a:ext>
            </a:extLst>
          </p:cNvPr>
          <p:cNvSpPr txBox="1"/>
          <p:nvPr/>
        </p:nvSpPr>
        <p:spPr>
          <a:xfrm>
            <a:off x="359610" y="1796479"/>
            <a:ext cx="11832390" cy="3785652"/>
          </a:xfrm>
          <a:prstGeom prst="rect">
            <a:avLst/>
          </a:prstGeom>
          <a:noFill/>
        </p:spPr>
        <p:txBody>
          <a:bodyPr wrap="square">
            <a:spAutoFit/>
          </a:bodyPr>
          <a:lstStyle/>
          <a:p>
            <a:pPr algn="just"/>
            <a:r>
              <a:rPr lang="en-US" sz="2400" b="0" i="0" dirty="0">
                <a:solidFill>
                  <a:srgbClr val="333333"/>
                </a:solidFill>
                <a:effectLst/>
                <a:latin typeface="Jost"/>
              </a:rPr>
              <a:t>The problem with Q-learning is that it overestimates the value of certain actions. This is due to the max operator, which uses the same values to select and evaluate an action. This can lead to overoptimistic value estimates, resulting in a sub-optimal policy.</a:t>
            </a:r>
          </a:p>
          <a:p>
            <a:pPr algn="just"/>
            <a:endParaRPr lang="en-US" sz="2400" b="0" i="0" dirty="0">
              <a:solidFill>
                <a:srgbClr val="333333"/>
              </a:solidFill>
              <a:effectLst/>
              <a:latin typeface="Jost"/>
            </a:endParaRPr>
          </a:p>
          <a:p>
            <a:pPr algn="just"/>
            <a:r>
              <a:rPr lang="en-US" sz="2400" b="0" i="0" dirty="0">
                <a:solidFill>
                  <a:srgbClr val="333333"/>
                </a:solidFill>
                <a:effectLst/>
                <a:latin typeface="Jost"/>
              </a:rPr>
              <a:t>For example, let's say we have two actions in a certain state, A and B. A has a Q-value of 10, and B has a Q-value of 9. According to Q-learning, A is the optimal action to take in that state. However, what if the true Q-values for A and B are 4 and 12, respectively? Q-learning would still select A as the optimal action, even though it is sub-optimal.</a:t>
            </a:r>
          </a:p>
          <a:p>
            <a:pPr algn="just"/>
            <a:endParaRPr lang="en-US" sz="2400" b="0" i="0" dirty="0">
              <a:solidFill>
                <a:srgbClr val="333333"/>
              </a:solidFill>
              <a:effectLst/>
              <a:latin typeface="Jost"/>
            </a:endParaRPr>
          </a:p>
          <a:p>
            <a:pPr algn="just"/>
            <a:r>
              <a:rPr lang="en-US" sz="2400" b="0" i="0" dirty="0">
                <a:solidFill>
                  <a:srgbClr val="242424"/>
                </a:solidFill>
                <a:effectLst/>
                <a:latin typeface="source-serif-pro"/>
              </a:rPr>
              <a:t>The problem is named </a:t>
            </a:r>
            <a:r>
              <a:rPr lang="en-US" sz="2400" b="1" i="0" dirty="0">
                <a:solidFill>
                  <a:srgbClr val="242424"/>
                </a:solidFill>
                <a:effectLst/>
                <a:latin typeface="source-serif-pro"/>
              </a:rPr>
              <a:t>maximization bias </a:t>
            </a:r>
            <a:r>
              <a:rPr lang="en-US" sz="2400" b="0" i="0" dirty="0">
                <a:solidFill>
                  <a:srgbClr val="242424"/>
                </a:solidFill>
                <a:effectLst/>
                <a:latin typeface="source-serif-pro"/>
              </a:rPr>
              <a:t>problem.</a:t>
            </a:r>
            <a:endParaRPr lang="en-US" sz="2400" b="0" i="0" dirty="0">
              <a:solidFill>
                <a:srgbClr val="333333"/>
              </a:solidFill>
              <a:effectLst/>
              <a:latin typeface="Jost"/>
            </a:endParaRPr>
          </a:p>
        </p:txBody>
      </p:sp>
    </p:spTree>
    <p:extLst>
      <p:ext uri="{BB962C8B-B14F-4D97-AF65-F5344CB8AC3E}">
        <p14:creationId xmlns:p14="http://schemas.microsoft.com/office/powerpoint/2010/main" val="770738449"/>
      </p:ext>
    </p:extLst>
  </p:cSld>
  <p:clrMapOvr>
    <a:masterClrMapping/>
  </p:clrMapOvr>
  <p:transition>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3974F177-D8DF-2EE4-CCF1-6A84A4020170}"/>
              </a:ext>
            </a:extLst>
          </p:cNvPr>
          <p:cNvPicPr>
            <a:picLocks noChangeAspect="1"/>
          </p:cNvPicPr>
          <p:nvPr/>
        </p:nvPicPr>
        <p:blipFill>
          <a:blip r:embed="rId3"/>
          <a:stretch>
            <a:fillRect/>
          </a:stretch>
        </p:blipFill>
        <p:spPr>
          <a:xfrm>
            <a:off x="1490355" y="1148495"/>
            <a:ext cx="2933700" cy="552450"/>
          </a:xfrm>
          <a:prstGeom prst="rect">
            <a:avLst/>
          </a:prstGeom>
        </p:spPr>
      </p:pic>
      <p:pic>
        <p:nvPicPr>
          <p:cNvPr id="10" name="Picture 9">
            <a:extLst>
              <a:ext uri="{FF2B5EF4-FFF2-40B4-BE49-F238E27FC236}">
                <a16:creationId xmlns:a16="http://schemas.microsoft.com/office/drawing/2014/main" id="{4E7B0E71-E548-B5A7-55FC-FA9403FB5A8B}"/>
              </a:ext>
            </a:extLst>
          </p:cNvPr>
          <p:cNvPicPr>
            <a:picLocks noChangeAspect="1"/>
          </p:cNvPicPr>
          <p:nvPr/>
        </p:nvPicPr>
        <p:blipFill>
          <a:blip r:embed="rId4"/>
          <a:stretch>
            <a:fillRect/>
          </a:stretch>
        </p:blipFill>
        <p:spPr>
          <a:xfrm>
            <a:off x="1333001" y="2099425"/>
            <a:ext cx="9058275" cy="4257675"/>
          </a:xfrm>
          <a:prstGeom prst="rect">
            <a:avLst/>
          </a:prstGeom>
        </p:spPr>
      </p:pic>
    </p:spTree>
    <p:extLst>
      <p:ext uri="{BB962C8B-B14F-4D97-AF65-F5344CB8AC3E}">
        <p14:creationId xmlns:p14="http://schemas.microsoft.com/office/powerpoint/2010/main" val="3605214533"/>
      </p:ext>
    </p:extLst>
  </p:cSld>
  <p:clrMapOvr>
    <a:masterClrMapping/>
  </p:clrMapOvr>
  <p:transition>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6E743AD0-5006-5C6A-4115-44AD6274804C}"/>
              </a:ext>
            </a:extLst>
          </p:cNvPr>
          <p:cNvPicPr>
            <a:picLocks noChangeAspect="1"/>
          </p:cNvPicPr>
          <p:nvPr/>
        </p:nvPicPr>
        <p:blipFill>
          <a:blip r:embed="rId3"/>
          <a:stretch>
            <a:fillRect/>
          </a:stretch>
        </p:blipFill>
        <p:spPr>
          <a:xfrm>
            <a:off x="816806" y="1493520"/>
            <a:ext cx="10322073" cy="2333686"/>
          </a:xfrm>
          <a:prstGeom prst="rect">
            <a:avLst/>
          </a:prstGeom>
        </p:spPr>
      </p:pic>
    </p:spTree>
    <p:extLst>
      <p:ext uri="{BB962C8B-B14F-4D97-AF65-F5344CB8AC3E}">
        <p14:creationId xmlns:p14="http://schemas.microsoft.com/office/powerpoint/2010/main" val="2246058689"/>
      </p:ext>
    </p:extLst>
  </p:cSld>
  <p:clrMapOvr>
    <a:masterClrMapping/>
  </p:clrMapOvr>
  <p:transition>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a:extLst>
              <a:ext uri="{FF2B5EF4-FFF2-40B4-BE49-F238E27FC236}">
                <a16:creationId xmlns:a16="http://schemas.microsoft.com/office/drawing/2014/main" id="{9FFE0268-109F-1375-BF1F-968A04E1D0C5}"/>
              </a:ext>
            </a:extLst>
          </p:cNvPr>
          <p:cNvPicPr>
            <a:picLocks noChangeAspect="1"/>
          </p:cNvPicPr>
          <p:nvPr/>
        </p:nvPicPr>
        <p:blipFill>
          <a:blip r:embed="rId3"/>
          <a:stretch>
            <a:fillRect/>
          </a:stretch>
        </p:blipFill>
        <p:spPr>
          <a:xfrm>
            <a:off x="2212258" y="1083142"/>
            <a:ext cx="8622429" cy="5208120"/>
          </a:xfrm>
          <a:prstGeom prst="rect">
            <a:avLst/>
          </a:prstGeom>
        </p:spPr>
      </p:pic>
    </p:spTree>
    <p:extLst>
      <p:ext uri="{BB962C8B-B14F-4D97-AF65-F5344CB8AC3E}">
        <p14:creationId xmlns:p14="http://schemas.microsoft.com/office/powerpoint/2010/main" val="635026704"/>
      </p:ext>
    </p:extLst>
  </p:cSld>
  <p:clrMapOvr>
    <a:masterClrMapping/>
  </p:clrMapOvr>
  <p:transition>
    <p:cu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50E3D847-7FBF-2B49-EA45-184A1A00F71F}"/>
              </a:ext>
            </a:extLst>
          </p:cNvPr>
          <p:cNvPicPr>
            <a:picLocks noChangeAspect="1"/>
          </p:cNvPicPr>
          <p:nvPr/>
        </p:nvPicPr>
        <p:blipFill>
          <a:blip r:embed="rId3"/>
          <a:stretch>
            <a:fillRect/>
          </a:stretch>
        </p:blipFill>
        <p:spPr>
          <a:xfrm>
            <a:off x="575187" y="947391"/>
            <a:ext cx="11144553" cy="5009483"/>
          </a:xfrm>
          <a:prstGeom prst="rect">
            <a:avLst/>
          </a:prstGeom>
        </p:spPr>
      </p:pic>
    </p:spTree>
    <p:extLst>
      <p:ext uri="{BB962C8B-B14F-4D97-AF65-F5344CB8AC3E}">
        <p14:creationId xmlns:p14="http://schemas.microsoft.com/office/powerpoint/2010/main" val="2241335026"/>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67040BF7-344F-5316-33AF-182654C54A10}"/>
              </a:ext>
            </a:extLst>
          </p:cNvPr>
          <p:cNvPicPr>
            <a:picLocks noChangeAspect="1"/>
          </p:cNvPicPr>
          <p:nvPr/>
        </p:nvPicPr>
        <p:blipFill>
          <a:blip r:embed="rId3"/>
          <a:stretch>
            <a:fillRect/>
          </a:stretch>
        </p:blipFill>
        <p:spPr>
          <a:xfrm>
            <a:off x="3304605" y="617697"/>
            <a:ext cx="7343732" cy="5433049"/>
          </a:xfrm>
          <a:prstGeom prst="rect">
            <a:avLst/>
          </a:prstGeom>
        </p:spPr>
      </p:pic>
    </p:spTree>
    <p:extLst>
      <p:ext uri="{BB962C8B-B14F-4D97-AF65-F5344CB8AC3E}">
        <p14:creationId xmlns:p14="http://schemas.microsoft.com/office/powerpoint/2010/main" val="2201303809"/>
      </p:ext>
    </p:extLst>
  </p:cSld>
  <p:clrMapOvr>
    <a:masterClrMapping/>
  </p:clrMapOvr>
  <p:transition>
    <p:cu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88725047-4899-0954-781F-0AA752537FDC}"/>
              </a:ext>
            </a:extLst>
          </p:cNvPr>
          <p:cNvPicPr>
            <a:picLocks noChangeAspect="1"/>
          </p:cNvPicPr>
          <p:nvPr/>
        </p:nvPicPr>
        <p:blipFill>
          <a:blip r:embed="rId3"/>
          <a:stretch>
            <a:fillRect/>
          </a:stretch>
        </p:blipFill>
        <p:spPr>
          <a:xfrm>
            <a:off x="2626178" y="767853"/>
            <a:ext cx="8007409" cy="5539552"/>
          </a:xfrm>
          <a:prstGeom prst="rect">
            <a:avLst/>
          </a:prstGeom>
        </p:spPr>
      </p:pic>
    </p:spTree>
    <p:extLst>
      <p:ext uri="{BB962C8B-B14F-4D97-AF65-F5344CB8AC3E}">
        <p14:creationId xmlns:p14="http://schemas.microsoft.com/office/powerpoint/2010/main" val="3936923910"/>
      </p:ext>
    </p:extLst>
  </p:cSld>
  <p:clrMapOvr>
    <a:masterClrMapping/>
  </p:clrMapOvr>
  <p:transition>
    <p:cu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0E2AE154-506E-1A4E-630A-026B7317BCFD}"/>
              </a:ext>
            </a:extLst>
          </p:cNvPr>
          <p:cNvPicPr>
            <a:picLocks noChangeAspect="1"/>
          </p:cNvPicPr>
          <p:nvPr/>
        </p:nvPicPr>
        <p:blipFill>
          <a:blip r:embed="rId3"/>
          <a:stretch>
            <a:fillRect/>
          </a:stretch>
        </p:blipFill>
        <p:spPr>
          <a:xfrm>
            <a:off x="1436277" y="2319952"/>
            <a:ext cx="8582025" cy="3781425"/>
          </a:xfrm>
          <a:prstGeom prst="rect">
            <a:avLst/>
          </a:prstGeom>
        </p:spPr>
      </p:pic>
      <p:pic>
        <p:nvPicPr>
          <p:cNvPr id="8" name="Picture 7">
            <a:extLst>
              <a:ext uri="{FF2B5EF4-FFF2-40B4-BE49-F238E27FC236}">
                <a16:creationId xmlns:a16="http://schemas.microsoft.com/office/drawing/2014/main" id="{525D9ACB-1CEB-0332-52CE-DD42D5BB8213}"/>
              </a:ext>
            </a:extLst>
          </p:cNvPr>
          <p:cNvPicPr>
            <a:picLocks noChangeAspect="1"/>
          </p:cNvPicPr>
          <p:nvPr/>
        </p:nvPicPr>
        <p:blipFill>
          <a:blip r:embed="rId4"/>
          <a:stretch>
            <a:fillRect/>
          </a:stretch>
        </p:blipFill>
        <p:spPr>
          <a:xfrm>
            <a:off x="1333001" y="1190398"/>
            <a:ext cx="2028825" cy="485775"/>
          </a:xfrm>
          <a:prstGeom prst="rect">
            <a:avLst/>
          </a:prstGeom>
        </p:spPr>
      </p:pic>
    </p:spTree>
    <p:extLst>
      <p:ext uri="{BB962C8B-B14F-4D97-AF65-F5344CB8AC3E}">
        <p14:creationId xmlns:p14="http://schemas.microsoft.com/office/powerpoint/2010/main" val="4146810509"/>
      </p:ext>
    </p:extLst>
  </p:cSld>
  <p:clrMapOvr>
    <a:masterClrMapping/>
  </p:clrMapOvr>
  <p:transition>
    <p:cu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161EF547-4642-A971-3F58-0C572E989681}"/>
              </a:ext>
            </a:extLst>
          </p:cNvPr>
          <p:cNvPicPr>
            <a:picLocks noChangeAspect="1"/>
          </p:cNvPicPr>
          <p:nvPr/>
        </p:nvPicPr>
        <p:blipFill>
          <a:blip r:embed="rId3"/>
          <a:stretch>
            <a:fillRect/>
          </a:stretch>
        </p:blipFill>
        <p:spPr>
          <a:xfrm>
            <a:off x="1492813" y="1615856"/>
            <a:ext cx="8734425" cy="4676775"/>
          </a:xfrm>
          <a:prstGeom prst="rect">
            <a:avLst/>
          </a:prstGeom>
        </p:spPr>
      </p:pic>
      <p:pic>
        <p:nvPicPr>
          <p:cNvPr id="8" name="Picture 7">
            <a:extLst>
              <a:ext uri="{FF2B5EF4-FFF2-40B4-BE49-F238E27FC236}">
                <a16:creationId xmlns:a16="http://schemas.microsoft.com/office/drawing/2014/main" id="{2AF3EC2D-F1A1-16F8-852C-BDF4055A79B3}"/>
              </a:ext>
            </a:extLst>
          </p:cNvPr>
          <p:cNvPicPr>
            <a:picLocks noChangeAspect="1"/>
          </p:cNvPicPr>
          <p:nvPr/>
        </p:nvPicPr>
        <p:blipFill>
          <a:blip r:embed="rId4"/>
          <a:stretch>
            <a:fillRect/>
          </a:stretch>
        </p:blipFill>
        <p:spPr>
          <a:xfrm>
            <a:off x="1492813" y="934758"/>
            <a:ext cx="3457575" cy="561975"/>
          </a:xfrm>
          <a:prstGeom prst="rect">
            <a:avLst/>
          </a:prstGeom>
        </p:spPr>
      </p:pic>
    </p:spTree>
    <p:extLst>
      <p:ext uri="{BB962C8B-B14F-4D97-AF65-F5344CB8AC3E}">
        <p14:creationId xmlns:p14="http://schemas.microsoft.com/office/powerpoint/2010/main" val="1010861546"/>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0E123257-ECE2-ED26-01F0-A73242D8D71E}"/>
              </a:ext>
            </a:extLst>
          </p:cNvPr>
          <p:cNvPicPr>
            <a:picLocks noChangeAspect="1"/>
          </p:cNvPicPr>
          <p:nvPr/>
        </p:nvPicPr>
        <p:blipFill>
          <a:blip r:embed="rId3"/>
          <a:stretch>
            <a:fillRect/>
          </a:stretch>
        </p:blipFill>
        <p:spPr>
          <a:xfrm>
            <a:off x="2278779" y="1229609"/>
            <a:ext cx="8696325" cy="5000625"/>
          </a:xfrm>
          <a:prstGeom prst="rect">
            <a:avLst/>
          </a:prstGeom>
        </p:spPr>
      </p:pic>
      <p:pic>
        <p:nvPicPr>
          <p:cNvPr id="8" name="Picture 7">
            <a:extLst>
              <a:ext uri="{FF2B5EF4-FFF2-40B4-BE49-F238E27FC236}">
                <a16:creationId xmlns:a16="http://schemas.microsoft.com/office/drawing/2014/main" id="{64C95EB2-43C9-51B0-DC08-F6B9C7583AFA}"/>
              </a:ext>
            </a:extLst>
          </p:cNvPr>
          <p:cNvPicPr>
            <a:picLocks noChangeAspect="1"/>
          </p:cNvPicPr>
          <p:nvPr/>
        </p:nvPicPr>
        <p:blipFill>
          <a:blip r:embed="rId4"/>
          <a:stretch>
            <a:fillRect/>
          </a:stretch>
        </p:blipFill>
        <p:spPr>
          <a:xfrm>
            <a:off x="4736079" y="617697"/>
            <a:ext cx="3457575" cy="561975"/>
          </a:xfrm>
          <a:prstGeom prst="rect">
            <a:avLst/>
          </a:prstGeom>
        </p:spPr>
      </p:pic>
      <p:pic>
        <p:nvPicPr>
          <p:cNvPr id="10" name="Picture 9">
            <a:extLst>
              <a:ext uri="{FF2B5EF4-FFF2-40B4-BE49-F238E27FC236}">
                <a16:creationId xmlns:a16="http://schemas.microsoft.com/office/drawing/2014/main" id="{39B389E8-FEC0-4FB9-E331-52B0BB3FBB73}"/>
              </a:ext>
            </a:extLst>
          </p:cNvPr>
          <p:cNvPicPr>
            <a:picLocks noChangeAspect="1"/>
          </p:cNvPicPr>
          <p:nvPr/>
        </p:nvPicPr>
        <p:blipFill>
          <a:blip r:embed="rId5"/>
          <a:stretch>
            <a:fillRect/>
          </a:stretch>
        </p:blipFill>
        <p:spPr>
          <a:xfrm>
            <a:off x="2278779" y="6303974"/>
            <a:ext cx="5838825" cy="276225"/>
          </a:xfrm>
          <a:prstGeom prst="rect">
            <a:avLst/>
          </a:prstGeom>
        </p:spPr>
      </p:pic>
    </p:spTree>
    <p:extLst>
      <p:ext uri="{BB962C8B-B14F-4D97-AF65-F5344CB8AC3E}">
        <p14:creationId xmlns:p14="http://schemas.microsoft.com/office/powerpoint/2010/main" val="2521904958"/>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B5E32EFE-D143-1DD7-FBD5-E3F21CED5C37}"/>
              </a:ext>
            </a:extLst>
          </p:cNvPr>
          <p:cNvPicPr>
            <a:picLocks noChangeAspect="1"/>
          </p:cNvPicPr>
          <p:nvPr/>
        </p:nvPicPr>
        <p:blipFill>
          <a:blip r:embed="rId3"/>
          <a:stretch>
            <a:fillRect/>
          </a:stretch>
        </p:blipFill>
        <p:spPr>
          <a:xfrm>
            <a:off x="1633537" y="1672062"/>
            <a:ext cx="8924925" cy="4219575"/>
          </a:xfrm>
          <a:prstGeom prst="rect">
            <a:avLst/>
          </a:prstGeom>
        </p:spPr>
      </p:pic>
      <p:pic>
        <p:nvPicPr>
          <p:cNvPr id="8" name="Picture 7">
            <a:extLst>
              <a:ext uri="{FF2B5EF4-FFF2-40B4-BE49-F238E27FC236}">
                <a16:creationId xmlns:a16="http://schemas.microsoft.com/office/drawing/2014/main" id="{2142C90A-AB7D-F6F1-F82F-1A73CC2D352F}"/>
              </a:ext>
            </a:extLst>
          </p:cNvPr>
          <p:cNvPicPr>
            <a:picLocks noChangeAspect="1"/>
          </p:cNvPicPr>
          <p:nvPr/>
        </p:nvPicPr>
        <p:blipFill>
          <a:blip r:embed="rId4"/>
          <a:stretch>
            <a:fillRect/>
          </a:stretch>
        </p:blipFill>
        <p:spPr>
          <a:xfrm>
            <a:off x="1712194" y="966363"/>
            <a:ext cx="3914775" cy="581025"/>
          </a:xfrm>
          <a:prstGeom prst="rect">
            <a:avLst/>
          </a:prstGeom>
        </p:spPr>
      </p:pic>
    </p:spTree>
    <p:extLst>
      <p:ext uri="{BB962C8B-B14F-4D97-AF65-F5344CB8AC3E}">
        <p14:creationId xmlns:p14="http://schemas.microsoft.com/office/powerpoint/2010/main" val="1015756758"/>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5A8DC2C-2335-F530-3BFE-6C52AEBE7CF3}"/>
              </a:ext>
            </a:extLst>
          </p:cNvPr>
          <p:cNvSpPr txBox="1"/>
          <p:nvPr/>
        </p:nvSpPr>
        <p:spPr>
          <a:xfrm>
            <a:off x="3126658" y="801327"/>
            <a:ext cx="5368413" cy="584775"/>
          </a:xfrm>
          <a:prstGeom prst="rect">
            <a:avLst/>
          </a:prstGeom>
          <a:noFill/>
        </p:spPr>
        <p:txBody>
          <a:bodyPr wrap="square" rtlCol="0">
            <a:spAutoFit/>
          </a:bodyPr>
          <a:lstStyle/>
          <a:p>
            <a:pPr algn="ctr"/>
            <a:r>
              <a:rPr lang="en-US" sz="3200" dirty="0"/>
              <a:t>N- Step TD</a:t>
            </a:r>
          </a:p>
        </p:txBody>
      </p:sp>
      <p:pic>
        <p:nvPicPr>
          <p:cNvPr id="9" name="Picture 8">
            <a:extLst>
              <a:ext uri="{FF2B5EF4-FFF2-40B4-BE49-F238E27FC236}">
                <a16:creationId xmlns:a16="http://schemas.microsoft.com/office/drawing/2014/main" id="{9AE52A0B-ACAC-4B2B-2642-EB4E6E14FA44}"/>
              </a:ext>
            </a:extLst>
          </p:cNvPr>
          <p:cNvPicPr>
            <a:picLocks noChangeAspect="1"/>
          </p:cNvPicPr>
          <p:nvPr/>
        </p:nvPicPr>
        <p:blipFill>
          <a:blip r:embed="rId3"/>
          <a:stretch>
            <a:fillRect/>
          </a:stretch>
        </p:blipFill>
        <p:spPr>
          <a:xfrm>
            <a:off x="1857528" y="1292006"/>
            <a:ext cx="9096375" cy="5000625"/>
          </a:xfrm>
          <a:prstGeom prst="rect">
            <a:avLst/>
          </a:prstGeom>
        </p:spPr>
      </p:pic>
    </p:spTree>
    <p:extLst>
      <p:ext uri="{BB962C8B-B14F-4D97-AF65-F5344CB8AC3E}">
        <p14:creationId xmlns:p14="http://schemas.microsoft.com/office/powerpoint/2010/main" val="445538435"/>
      </p:ext>
    </p:extLst>
  </p:cSld>
  <p:clrMapOvr>
    <a:masterClrMapping/>
  </p:clrMapOvr>
  <p:transition>
    <p:cu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BF7F319B-AF4C-B924-48CB-12470EBBB2EB}"/>
              </a:ext>
            </a:extLst>
          </p:cNvPr>
          <p:cNvPicPr>
            <a:picLocks noChangeAspect="1"/>
          </p:cNvPicPr>
          <p:nvPr/>
        </p:nvPicPr>
        <p:blipFill>
          <a:blip r:embed="rId3"/>
          <a:stretch>
            <a:fillRect/>
          </a:stretch>
        </p:blipFill>
        <p:spPr>
          <a:xfrm>
            <a:off x="2626178" y="649893"/>
            <a:ext cx="8143875" cy="1914525"/>
          </a:xfrm>
          <a:prstGeom prst="rect">
            <a:avLst/>
          </a:prstGeom>
        </p:spPr>
      </p:pic>
      <p:pic>
        <p:nvPicPr>
          <p:cNvPr id="8" name="Picture 7">
            <a:extLst>
              <a:ext uri="{FF2B5EF4-FFF2-40B4-BE49-F238E27FC236}">
                <a16:creationId xmlns:a16="http://schemas.microsoft.com/office/drawing/2014/main" id="{A9B54548-99B1-26BB-7817-4B3E8A4E3838}"/>
              </a:ext>
            </a:extLst>
          </p:cNvPr>
          <p:cNvPicPr>
            <a:picLocks noChangeAspect="1"/>
          </p:cNvPicPr>
          <p:nvPr/>
        </p:nvPicPr>
        <p:blipFill>
          <a:blip r:embed="rId4"/>
          <a:stretch>
            <a:fillRect/>
          </a:stretch>
        </p:blipFill>
        <p:spPr>
          <a:xfrm>
            <a:off x="2626178" y="2527603"/>
            <a:ext cx="8171047" cy="1103694"/>
          </a:xfrm>
          <a:prstGeom prst="rect">
            <a:avLst/>
          </a:prstGeom>
        </p:spPr>
      </p:pic>
      <p:pic>
        <p:nvPicPr>
          <p:cNvPr id="10" name="Picture 9">
            <a:extLst>
              <a:ext uri="{FF2B5EF4-FFF2-40B4-BE49-F238E27FC236}">
                <a16:creationId xmlns:a16="http://schemas.microsoft.com/office/drawing/2014/main" id="{27FBA87C-82AE-96DE-5E5B-F17040076781}"/>
              </a:ext>
            </a:extLst>
          </p:cNvPr>
          <p:cNvPicPr>
            <a:picLocks noChangeAspect="1"/>
          </p:cNvPicPr>
          <p:nvPr/>
        </p:nvPicPr>
        <p:blipFill>
          <a:blip r:embed="rId5"/>
          <a:stretch>
            <a:fillRect/>
          </a:stretch>
        </p:blipFill>
        <p:spPr>
          <a:xfrm>
            <a:off x="2606107" y="3603020"/>
            <a:ext cx="8211188" cy="1381125"/>
          </a:xfrm>
          <a:prstGeom prst="rect">
            <a:avLst/>
          </a:prstGeom>
        </p:spPr>
      </p:pic>
      <p:pic>
        <p:nvPicPr>
          <p:cNvPr id="12" name="Picture 11">
            <a:extLst>
              <a:ext uri="{FF2B5EF4-FFF2-40B4-BE49-F238E27FC236}">
                <a16:creationId xmlns:a16="http://schemas.microsoft.com/office/drawing/2014/main" id="{3ED2F8A2-C2BA-EE46-DCB2-0A08BFA4BE2C}"/>
              </a:ext>
            </a:extLst>
          </p:cNvPr>
          <p:cNvPicPr>
            <a:picLocks noChangeAspect="1"/>
          </p:cNvPicPr>
          <p:nvPr/>
        </p:nvPicPr>
        <p:blipFill>
          <a:blip r:embed="rId6"/>
          <a:stretch>
            <a:fillRect/>
          </a:stretch>
        </p:blipFill>
        <p:spPr>
          <a:xfrm>
            <a:off x="2558865" y="4939783"/>
            <a:ext cx="8238360" cy="1266825"/>
          </a:xfrm>
          <a:prstGeom prst="rect">
            <a:avLst/>
          </a:prstGeom>
        </p:spPr>
      </p:pic>
    </p:spTree>
    <p:extLst>
      <p:ext uri="{BB962C8B-B14F-4D97-AF65-F5344CB8AC3E}">
        <p14:creationId xmlns:p14="http://schemas.microsoft.com/office/powerpoint/2010/main" val="3629048701"/>
      </p:ext>
    </p:extLst>
  </p:cSld>
  <p:clrMapOvr>
    <a:masterClrMapping/>
  </p:clrMapOvr>
  <p:transition>
    <p:cu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F5B835F-1E9C-7CC3-0974-AF48A5E88B71}"/>
              </a:ext>
            </a:extLst>
          </p:cNvPr>
          <p:cNvPicPr>
            <a:picLocks noChangeAspect="1"/>
          </p:cNvPicPr>
          <p:nvPr/>
        </p:nvPicPr>
        <p:blipFill>
          <a:blip r:embed="rId3"/>
          <a:stretch>
            <a:fillRect/>
          </a:stretch>
        </p:blipFill>
        <p:spPr>
          <a:xfrm>
            <a:off x="2485572" y="546620"/>
            <a:ext cx="8820918" cy="5553268"/>
          </a:xfrm>
          <a:prstGeom prst="rect">
            <a:avLst/>
          </a:prstGeom>
        </p:spPr>
      </p:pic>
    </p:spTree>
    <p:extLst>
      <p:ext uri="{BB962C8B-B14F-4D97-AF65-F5344CB8AC3E}">
        <p14:creationId xmlns:p14="http://schemas.microsoft.com/office/powerpoint/2010/main" val="3710242082"/>
      </p:ext>
    </p:extLst>
  </p:cSld>
  <p:clrMapOvr>
    <a:masterClrMapping/>
  </p:clrMapOvr>
  <p:transition>
    <p:cu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93502BAF-6591-11DF-C5F5-335CE89C5583}"/>
              </a:ext>
            </a:extLst>
          </p:cNvPr>
          <p:cNvPicPr>
            <a:picLocks noChangeAspect="1"/>
          </p:cNvPicPr>
          <p:nvPr/>
        </p:nvPicPr>
        <p:blipFill>
          <a:blip r:embed="rId3"/>
          <a:stretch>
            <a:fillRect/>
          </a:stretch>
        </p:blipFill>
        <p:spPr>
          <a:xfrm>
            <a:off x="2626178" y="617697"/>
            <a:ext cx="8461118" cy="5757667"/>
          </a:xfrm>
          <a:prstGeom prst="rect">
            <a:avLst/>
          </a:prstGeom>
        </p:spPr>
      </p:pic>
    </p:spTree>
    <p:extLst>
      <p:ext uri="{BB962C8B-B14F-4D97-AF65-F5344CB8AC3E}">
        <p14:creationId xmlns:p14="http://schemas.microsoft.com/office/powerpoint/2010/main" val="1220165698"/>
      </p:ext>
    </p:extLst>
  </p:cSld>
  <p:clrMapOvr>
    <a:masterClrMapping/>
  </p:clrMapOvr>
  <p:transition>
    <p:cu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DDD38145-F3E8-2183-8FFD-0B415A79C56D}"/>
              </a:ext>
            </a:extLst>
          </p:cNvPr>
          <p:cNvPicPr>
            <a:picLocks noChangeAspect="1"/>
          </p:cNvPicPr>
          <p:nvPr/>
        </p:nvPicPr>
        <p:blipFill>
          <a:blip r:embed="rId3"/>
          <a:stretch>
            <a:fillRect/>
          </a:stretch>
        </p:blipFill>
        <p:spPr>
          <a:xfrm>
            <a:off x="2548373" y="721110"/>
            <a:ext cx="6725265" cy="5663839"/>
          </a:xfrm>
          <a:prstGeom prst="rect">
            <a:avLst/>
          </a:prstGeom>
        </p:spPr>
      </p:pic>
    </p:spTree>
    <p:extLst>
      <p:ext uri="{BB962C8B-B14F-4D97-AF65-F5344CB8AC3E}">
        <p14:creationId xmlns:p14="http://schemas.microsoft.com/office/powerpoint/2010/main" val="1633085744"/>
      </p:ext>
    </p:extLst>
  </p:cSld>
  <p:clrMapOvr>
    <a:masterClrMapping/>
  </p:clrMapOvr>
  <p:transition>
    <p:cu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68080F20-E04C-5253-4886-1037F492B6BD}"/>
              </a:ext>
            </a:extLst>
          </p:cNvPr>
          <p:cNvPicPr>
            <a:picLocks noChangeAspect="1"/>
          </p:cNvPicPr>
          <p:nvPr/>
        </p:nvPicPr>
        <p:blipFill>
          <a:blip r:embed="rId3"/>
          <a:stretch>
            <a:fillRect/>
          </a:stretch>
        </p:blipFill>
        <p:spPr>
          <a:xfrm>
            <a:off x="1664647" y="1266300"/>
            <a:ext cx="8862705" cy="4325399"/>
          </a:xfrm>
          <a:prstGeom prst="rect">
            <a:avLst/>
          </a:prstGeom>
        </p:spPr>
      </p:pic>
    </p:spTree>
    <p:extLst>
      <p:ext uri="{BB962C8B-B14F-4D97-AF65-F5344CB8AC3E}">
        <p14:creationId xmlns:p14="http://schemas.microsoft.com/office/powerpoint/2010/main" val="2096477784"/>
      </p:ext>
    </p:extLst>
  </p:cSld>
  <p:clrMapOvr>
    <a:masterClrMapping/>
  </p:clrMapOvr>
  <p:transition>
    <p:cu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D0366291-8432-C8AA-F919-5F3F4C132B9D}"/>
              </a:ext>
            </a:extLst>
          </p:cNvPr>
          <p:cNvPicPr>
            <a:picLocks noChangeAspect="1"/>
          </p:cNvPicPr>
          <p:nvPr/>
        </p:nvPicPr>
        <p:blipFill>
          <a:blip r:embed="rId3"/>
          <a:stretch>
            <a:fillRect/>
          </a:stretch>
        </p:blipFill>
        <p:spPr>
          <a:xfrm>
            <a:off x="1696065" y="1188076"/>
            <a:ext cx="9131616" cy="4650810"/>
          </a:xfrm>
          <a:prstGeom prst="rect">
            <a:avLst/>
          </a:prstGeom>
        </p:spPr>
      </p:pic>
    </p:spTree>
    <p:extLst>
      <p:ext uri="{BB962C8B-B14F-4D97-AF65-F5344CB8AC3E}">
        <p14:creationId xmlns:p14="http://schemas.microsoft.com/office/powerpoint/2010/main" val="3250207121"/>
      </p:ext>
    </p:extLst>
  </p:cSld>
  <p:clrMapOvr>
    <a:masterClrMapping/>
  </p:clrMapOvr>
  <p:transition>
    <p:cu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1A6BAEF-8693-A640-AF77-010B6AF51BFB}"/>
              </a:ext>
            </a:extLst>
          </p:cNvPr>
          <p:cNvPicPr>
            <a:picLocks noChangeAspect="1"/>
          </p:cNvPicPr>
          <p:nvPr/>
        </p:nvPicPr>
        <p:blipFill>
          <a:blip r:embed="rId3"/>
          <a:stretch>
            <a:fillRect/>
          </a:stretch>
        </p:blipFill>
        <p:spPr>
          <a:xfrm>
            <a:off x="258884" y="1611999"/>
            <a:ext cx="11683708" cy="3636952"/>
          </a:xfrm>
          <a:prstGeom prst="rect">
            <a:avLst/>
          </a:prstGeom>
        </p:spPr>
      </p:pic>
    </p:spTree>
    <p:extLst>
      <p:ext uri="{BB962C8B-B14F-4D97-AF65-F5344CB8AC3E}">
        <p14:creationId xmlns:p14="http://schemas.microsoft.com/office/powerpoint/2010/main" val="2101988439"/>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1561D169-3481-628E-1AB2-54AB3553E089}"/>
              </a:ext>
            </a:extLst>
          </p:cNvPr>
          <p:cNvPicPr>
            <a:picLocks noChangeAspect="1"/>
          </p:cNvPicPr>
          <p:nvPr/>
        </p:nvPicPr>
        <p:blipFill>
          <a:blip r:embed="rId3"/>
          <a:stretch>
            <a:fillRect/>
          </a:stretch>
        </p:blipFill>
        <p:spPr>
          <a:xfrm>
            <a:off x="1917291" y="1011719"/>
            <a:ext cx="9217742" cy="5332237"/>
          </a:xfrm>
          <a:prstGeom prst="rect">
            <a:avLst/>
          </a:prstGeom>
        </p:spPr>
      </p:pic>
    </p:spTree>
    <p:extLst>
      <p:ext uri="{BB962C8B-B14F-4D97-AF65-F5344CB8AC3E}">
        <p14:creationId xmlns:p14="http://schemas.microsoft.com/office/powerpoint/2010/main" val="3681007724"/>
      </p:ext>
    </p:extLst>
  </p:cSld>
  <p:clrMapOvr>
    <a:masterClrMapping/>
  </p:clrMapOvr>
  <p:transition>
    <p:cu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31298" y="190027"/>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What is a Model?</a:t>
            </a:r>
            <a:endParaRPr sz="3264" dirty="0">
              <a:latin typeface="Georgia" panose="02040502050405020303" pitchFamily="18" charset="0"/>
            </a:endParaRPr>
          </a:p>
        </p:txBody>
      </p:sp>
      <p:sp>
        <p:nvSpPr>
          <p:cNvPr id="4" name="object 4"/>
          <p:cNvSpPr txBox="1"/>
          <p:nvPr/>
        </p:nvSpPr>
        <p:spPr>
          <a:xfrm>
            <a:off x="1480525" y="945487"/>
            <a:ext cx="9270656" cy="2993173"/>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chemeClr val="tx2"/>
                </a:solidFill>
                <a:latin typeface="Georgia" panose="02040502050405020303" pitchFamily="18" charset="0"/>
                <a:cs typeface="Georgia"/>
              </a:rPr>
              <a:t>Models </a:t>
            </a:r>
            <a:r>
              <a:rPr lang="en-US" sz="1995" dirty="0">
                <a:latin typeface="Georgia" panose="02040502050405020303" pitchFamily="18" charset="0"/>
                <a:cs typeface="Georgia"/>
              </a:rPr>
              <a:t>are used to store knowledge about the dynamics.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From a particular state in action, the model should produce a possible next state and reward.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This allows us to see an outcome of an action without having to actually take it.</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Models store knowledge about the transition and reward dynamics.</a:t>
            </a:r>
          </a:p>
        </p:txBody>
      </p:sp>
      <p:pic>
        <p:nvPicPr>
          <p:cNvPr id="5" name="Picture 4"/>
          <p:cNvPicPr>
            <a:picLocks noChangeAspect="1"/>
          </p:cNvPicPr>
          <p:nvPr/>
        </p:nvPicPr>
        <p:blipFill>
          <a:blip r:embed="rId2"/>
          <a:stretch>
            <a:fillRect/>
          </a:stretch>
        </p:blipFill>
        <p:spPr>
          <a:xfrm>
            <a:off x="3666083" y="4154406"/>
            <a:ext cx="5113713" cy="2356454"/>
          </a:xfrm>
          <a:prstGeom prst="rect">
            <a:avLst/>
          </a:prstGeom>
        </p:spPr>
      </p:pic>
    </p:spTree>
    <p:extLst>
      <p:ext uri="{BB962C8B-B14F-4D97-AF65-F5344CB8AC3E}">
        <p14:creationId xmlns:p14="http://schemas.microsoft.com/office/powerpoint/2010/main" val="2271503614"/>
      </p:ext>
    </p:extLst>
  </p:cSld>
  <p:clrMapOvr>
    <a:masterClrMapping/>
  </p:clrMapOvr>
  <p:transition>
    <p:cu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41970D36-A91C-4F4C-FBDB-CE0660EF13AE}"/>
              </a:ext>
            </a:extLst>
          </p:cNvPr>
          <p:cNvPicPr>
            <a:picLocks noChangeAspect="1"/>
          </p:cNvPicPr>
          <p:nvPr/>
        </p:nvPicPr>
        <p:blipFill>
          <a:blip r:embed="rId3"/>
          <a:stretch>
            <a:fillRect/>
          </a:stretch>
        </p:blipFill>
        <p:spPr>
          <a:xfrm>
            <a:off x="3309629" y="617697"/>
            <a:ext cx="7323957" cy="5622566"/>
          </a:xfrm>
          <a:prstGeom prst="rect">
            <a:avLst/>
          </a:prstGeom>
        </p:spPr>
      </p:pic>
    </p:spTree>
    <p:extLst>
      <p:ext uri="{BB962C8B-B14F-4D97-AF65-F5344CB8AC3E}">
        <p14:creationId xmlns:p14="http://schemas.microsoft.com/office/powerpoint/2010/main" val="2448852934"/>
      </p:ext>
    </p:extLst>
  </p:cSld>
  <p:clrMapOvr>
    <a:masterClrMapping/>
  </p:clrMapOvr>
  <p:transition>
    <p:cut/>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33214C45-51F9-0A99-5ED3-7909AF084FAE}"/>
              </a:ext>
            </a:extLst>
          </p:cNvPr>
          <p:cNvPicPr>
            <a:picLocks noChangeAspect="1"/>
          </p:cNvPicPr>
          <p:nvPr/>
        </p:nvPicPr>
        <p:blipFill>
          <a:blip r:embed="rId3"/>
          <a:stretch>
            <a:fillRect/>
          </a:stretch>
        </p:blipFill>
        <p:spPr>
          <a:xfrm>
            <a:off x="2808069" y="617697"/>
            <a:ext cx="7368318" cy="5764707"/>
          </a:xfrm>
          <a:prstGeom prst="rect">
            <a:avLst/>
          </a:prstGeom>
        </p:spPr>
      </p:pic>
    </p:spTree>
    <p:extLst>
      <p:ext uri="{BB962C8B-B14F-4D97-AF65-F5344CB8AC3E}">
        <p14:creationId xmlns:p14="http://schemas.microsoft.com/office/powerpoint/2010/main" val="3270290173"/>
      </p:ext>
    </p:extLst>
  </p:cSld>
  <p:clrMapOvr>
    <a:masterClrMapping/>
  </p:clrMapOvr>
  <p:transition>
    <p:cu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F44E83E8-A7A7-3097-03D0-6D47B5377986}"/>
              </a:ext>
            </a:extLst>
          </p:cNvPr>
          <p:cNvPicPr>
            <a:picLocks noChangeAspect="1"/>
          </p:cNvPicPr>
          <p:nvPr/>
        </p:nvPicPr>
        <p:blipFill>
          <a:blip r:embed="rId3"/>
          <a:stretch>
            <a:fillRect/>
          </a:stretch>
        </p:blipFill>
        <p:spPr>
          <a:xfrm>
            <a:off x="2626178" y="955111"/>
            <a:ext cx="7992661" cy="4829974"/>
          </a:xfrm>
          <a:prstGeom prst="rect">
            <a:avLst/>
          </a:prstGeom>
        </p:spPr>
      </p:pic>
    </p:spTree>
    <p:extLst>
      <p:ext uri="{BB962C8B-B14F-4D97-AF65-F5344CB8AC3E}">
        <p14:creationId xmlns:p14="http://schemas.microsoft.com/office/powerpoint/2010/main" val="3503225556"/>
      </p:ext>
    </p:extLst>
  </p:cSld>
  <p:clrMapOvr>
    <a:masterClrMapping/>
  </p:clrMapOvr>
  <p:transition>
    <p:cu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6E7C63A3-10D8-6AD8-976D-643225452155}"/>
              </a:ext>
            </a:extLst>
          </p:cNvPr>
          <p:cNvPicPr>
            <a:picLocks noChangeAspect="1"/>
          </p:cNvPicPr>
          <p:nvPr/>
        </p:nvPicPr>
        <p:blipFill>
          <a:blip r:embed="rId3"/>
          <a:stretch>
            <a:fillRect/>
          </a:stretch>
        </p:blipFill>
        <p:spPr>
          <a:xfrm>
            <a:off x="2485572" y="798098"/>
            <a:ext cx="7617073" cy="5550528"/>
          </a:xfrm>
          <a:prstGeom prst="rect">
            <a:avLst/>
          </a:prstGeom>
        </p:spPr>
      </p:pic>
    </p:spTree>
    <p:extLst>
      <p:ext uri="{BB962C8B-B14F-4D97-AF65-F5344CB8AC3E}">
        <p14:creationId xmlns:p14="http://schemas.microsoft.com/office/powerpoint/2010/main" val="4039974308"/>
      </p:ext>
    </p:extLst>
  </p:cSld>
  <p:clrMapOvr>
    <a:masterClrMapping/>
  </p:clrMapOvr>
  <p:transition>
    <p:cu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D958BBF-9D12-EF49-C641-D4097605334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EAD69AC-A6B3-6498-0731-32EAF5D43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62265C7-A00B-1A41-2AB3-78C1AB3B248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AF9A531D-A565-7FB0-3BD4-2315BB475A72}"/>
              </a:ext>
            </a:extLst>
          </p:cNvPr>
          <p:cNvPicPr>
            <a:picLocks noChangeAspect="1"/>
          </p:cNvPicPr>
          <p:nvPr/>
        </p:nvPicPr>
        <p:blipFill>
          <a:blip r:embed="rId3"/>
          <a:stretch>
            <a:fillRect/>
          </a:stretch>
        </p:blipFill>
        <p:spPr>
          <a:xfrm>
            <a:off x="2395537" y="852487"/>
            <a:ext cx="7400925" cy="5153025"/>
          </a:xfrm>
          <a:prstGeom prst="rect">
            <a:avLst/>
          </a:prstGeom>
        </p:spPr>
      </p:pic>
    </p:spTree>
    <p:extLst>
      <p:ext uri="{BB962C8B-B14F-4D97-AF65-F5344CB8AC3E}">
        <p14:creationId xmlns:p14="http://schemas.microsoft.com/office/powerpoint/2010/main" val="3437840129"/>
      </p:ext>
    </p:extLst>
  </p:cSld>
  <p:clrMapOvr>
    <a:masterClrMapping/>
  </p:clrMapOvr>
  <p:transition>
    <p:cu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31298" y="190027"/>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Models for Planning</a:t>
            </a:r>
            <a:endParaRPr sz="3264" dirty="0">
              <a:latin typeface="Georgia" panose="02040502050405020303" pitchFamily="18" charset="0"/>
            </a:endParaRPr>
          </a:p>
        </p:txBody>
      </p:sp>
      <p:sp>
        <p:nvSpPr>
          <p:cNvPr id="4" name="object 4"/>
          <p:cNvSpPr txBox="1"/>
          <p:nvPr/>
        </p:nvSpPr>
        <p:spPr>
          <a:xfrm>
            <a:off x="1480525" y="945488"/>
            <a:ext cx="9270656" cy="2225270"/>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A model allows for </a:t>
            </a:r>
            <a:r>
              <a:rPr lang="en-US" sz="1995" i="1" dirty="0">
                <a:solidFill>
                  <a:srgbClr val="004B89"/>
                </a:solidFill>
                <a:latin typeface="Georgia" panose="02040502050405020303" pitchFamily="18" charset="0"/>
                <a:cs typeface="Georgia"/>
              </a:rPr>
              <a:t>planning</a:t>
            </a:r>
            <a:r>
              <a:rPr lang="en-US" sz="1995" dirty="0">
                <a:latin typeface="Georgia" panose="02040502050405020303" pitchFamily="18" charset="0"/>
                <a:cs typeface="Georgia"/>
              </a:rPr>
              <a:t>.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Planning </a:t>
            </a:r>
            <a:r>
              <a:rPr lang="en-US" sz="1995" dirty="0">
                <a:latin typeface="Georgia" panose="02040502050405020303" pitchFamily="18" charset="0"/>
                <a:cs typeface="Georgia"/>
              </a:rPr>
              <a:t>refers to the process of </a:t>
            </a:r>
            <a:r>
              <a:rPr lang="en-US" sz="1995" dirty="0">
                <a:solidFill>
                  <a:srgbClr val="004B89"/>
                </a:solidFill>
                <a:latin typeface="Georgia" panose="02040502050405020303" pitchFamily="18" charset="0"/>
                <a:cs typeface="Georgia"/>
              </a:rPr>
              <a:t>using a model to improve a policy</a:t>
            </a:r>
            <a:r>
              <a:rPr lang="en-US" sz="1995" dirty="0">
                <a:latin typeface="Georgia" panose="02040502050405020303" pitchFamily="18" charset="0"/>
                <a:cs typeface="Georgia"/>
              </a:rPr>
              <a:t>.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One way to plan with a model is to use </a:t>
            </a:r>
            <a:r>
              <a:rPr lang="en-US" sz="1995" dirty="0">
                <a:solidFill>
                  <a:srgbClr val="004B89"/>
                </a:solidFill>
                <a:latin typeface="Georgia" panose="02040502050405020303" pitchFamily="18" charset="0"/>
                <a:cs typeface="Georgia"/>
              </a:rPr>
              <a:t>simulated experience </a:t>
            </a:r>
            <a:r>
              <a:rPr lang="en-US" sz="1995" dirty="0">
                <a:latin typeface="Georgia" panose="02040502050405020303" pitchFamily="18" charset="0"/>
                <a:cs typeface="Georgia"/>
              </a:rPr>
              <a:t>and perform value function updates as if those experiences happened. </a:t>
            </a:r>
          </a:p>
        </p:txBody>
      </p:sp>
      <p:pic>
        <p:nvPicPr>
          <p:cNvPr id="3" name="Picture 2"/>
          <p:cNvPicPr>
            <a:picLocks noChangeAspect="1"/>
          </p:cNvPicPr>
          <p:nvPr/>
        </p:nvPicPr>
        <p:blipFill>
          <a:blip r:embed="rId2"/>
          <a:stretch>
            <a:fillRect/>
          </a:stretch>
        </p:blipFill>
        <p:spPr>
          <a:xfrm>
            <a:off x="3346039" y="3400858"/>
            <a:ext cx="5929143" cy="3130421"/>
          </a:xfrm>
          <a:prstGeom prst="rect">
            <a:avLst/>
          </a:prstGeom>
        </p:spPr>
      </p:pic>
    </p:spTree>
    <p:extLst>
      <p:ext uri="{BB962C8B-B14F-4D97-AF65-F5344CB8AC3E}">
        <p14:creationId xmlns:p14="http://schemas.microsoft.com/office/powerpoint/2010/main" val="4145660905"/>
      </p:ext>
    </p:extLst>
  </p:cSld>
  <p:clrMapOvr>
    <a:masterClrMapping/>
  </p:clrMapOvr>
  <p:transition>
    <p:cut/>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31298" y="190027"/>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Types of Models</a:t>
            </a:r>
            <a:endParaRPr sz="3264" dirty="0">
              <a:latin typeface="Georgia" panose="02040502050405020303" pitchFamily="18" charset="0"/>
            </a:endParaRPr>
          </a:p>
        </p:txBody>
      </p:sp>
      <p:sp>
        <p:nvSpPr>
          <p:cNvPr id="4" name="object 4"/>
          <p:cNvSpPr txBox="1"/>
          <p:nvPr/>
        </p:nvSpPr>
        <p:spPr>
          <a:xfrm>
            <a:off x="1480525" y="945487"/>
            <a:ext cx="9270656" cy="3530243"/>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Sample models </a:t>
            </a:r>
            <a:r>
              <a:rPr lang="en-US" sz="1995" dirty="0">
                <a:latin typeface="Georgia" panose="02040502050405020303" pitchFamily="18" charset="0"/>
                <a:cs typeface="Georgia"/>
              </a:rPr>
              <a:t>produces an actual outcome drawn from some underlying probabilities. For example, a sample model for flipping a coin can generate a random sequence of heads and tails.</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62980">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Distribution models </a:t>
            </a:r>
            <a:r>
              <a:rPr lang="en-US" sz="1995" dirty="0">
                <a:latin typeface="Georgia" panose="02040502050405020303" pitchFamily="18" charset="0"/>
                <a:cs typeface="Georgia"/>
              </a:rPr>
              <a:t>specifies the likelihood or probability of every outcome. In the coin flipping example, it would say that heads could occur 50 percent of the time and that tails could occur 50 percent of the time.</a:t>
            </a:r>
          </a:p>
        </p:txBody>
      </p:sp>
      <p:pic>
        <p:nvPicPr>
          <p:cNvPr id="5" name="Picture 4"/>
          <p:cNvPicPr>
            <a:picLocks noChangeAspect="1"/>
          </p:cNvPicPr>
          <p:nvPr/>
        </p:nvPicPr>
        <p:blipFill>
          <a:blip r:embed="rId2"/>
          <a:stretch>
            <a:fillRect/>
          </a:stretch>
        </p:blipFill>
        <p:spPr>
          <a:xfrm>
            <a:off x="6554603" y="1697377"/>
            <a:ext cx="2255323" cy="1722931"/>
          </a:xfrm>
          <a:prstGeom prst="rect">
            <a:avLst/>
          </a:prstGeom>
        </p:spPr>
      </p:pic>
      <p:pic>
        <p:nvPicPr>
          <p:cNvPr id="6" name="Picture 5"/>
          <p:cNvPicPr>
            <a:picLocks noChangeAspect="1"/>
          </p:cNvPicPr>
          <p:nvPr/>
        </p:nvPicPr>
        <p:blipFill>
          <a:blip r:embed="rId3"/>
          <a:stretch>
            <a:fillRect/>
          </a:stretch>
        </p:blipFill>
        <p:spPr>
          <a:xfrm>
            <a:off x="3725648" y="4509590"/>
            <a:ext cx="4994583" cy="2242373"/>
          </a:xfrm>
          <a:prstGeom prst="rect">
            <a:avLst/>
          </a:prstGeom>
        </p:spPr>
      </p:pic>
    </p:spTree>
    <p:extLst>
      <p:ext uri="{BB962C8B-B14F-4D97-AF65-F5344CB8AC3E}">
        <p14:creationId xmlns:p14="http://schemas.microsoft.com/office/powerpoint/2010/main" val="3494094076"/>
      </p:ext>
    </p:extLst>
  </p:cSld>
  <p:clrMapOvr>
    <a:masterClrMapping/>
  </p:clrMapOvr>
  <p:transition>
    <p:cut/>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31298" y="190027"/>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Sample Models</a:t>
            </a:r>
            <a:endParaRPr sz="3264" dirty="0">
              <a:latin typeface="Georgia" panose="02040502050405020303" pitchFamily="18" charset="0"/>
            </a:endParaRPr>
          </a:p>
        </p:txBody>
      </p:sp>
      <p:pic>
        <p:nvPicPr>
          <p:cNvPr id="3" name="Picture 2"/>
          <p:cNvPicPr>
            <a:picLocks noChangeAspect="1"/>
          </p:cNvPicPr>
          <p:nvPr/>
        </p:nvPicPr>
        <p:blipFill>
          <a:blip r:embed="rId2"/>
          <a:stretch>
            <a:fillRect/>
          </a:stretch>
        </p:blipFill>
        <p:spPr>
          <a:xfrm>
            <a:off x="2761722" y="1666842"/>
            <a:ext cx="6668557" cy="3524316"/>
          </a:xfrm>
          <a:prstGeom prst="rect">
            <a:avLst/>
          </a:prstGeom>
        </p:spPr>
      </p:pic>
    </p:spTree>
    <p:extLst>
      <p:ext uri="{BB962C8B-B14F-4D97-AF65-F5344CB8AC3E}">
        <p14:creationId xmlns:p14="http://schemas.microsoft.com/office/powerpoint/2010/main" val="675707735"/>
      </p:ext>
    </p:extLst>
  </p:cSld>
  <p:clrMapOvr>
    <a:masterClrMapping/>
  </p:clrMapOvr>
  <p:transition>
    <p:cut/>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31298" y="190027"/>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Example: Distribution Models</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2011212" y="1469895"/>
            <a:ext cx="8423454" cy="4275826"/>
          </a:xfrm>
          <a:prstGeom prst="rect">
            <a:avLst/>
          </a:prstGeom>
        </p:spPr>
      </p:pic>
    </p:spTree>
    <p:extLst>
      <p:ext uri="{BB962C8B-B14F-4D97-AF65-F5344CB8AC3E}">
        <p14:creationId xmlns:p14="http://schemas.microsoft.com/office/powerpoint/2010/main" val="960394626"/>
      </p:ext>
    </p:extLst>
  </p:cSld>
  <p:clrMapOvr>
    <a:masterClrMapping/>
  </p:clrMapOvr>
  <p:transition>
    <p:cut/>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31298" y="190027"/>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Sample Models vs Distribution Models</a:t>
            </a:r>
            <a:endParaRPr sz="3264" dirty="0">
              <a:latin typeface="Georgia" panose="02040502050405020303" pitchFamily="18" charset="0"/>
            </a:endParaRPr>
          </a:p>
        </p:txBody>
      </p:sp>
      <p:sp>
        <p:nvSpPr>
          <p:cNvPr id="4" name="object 4"/>
          <p:cNvSpPr txBox="1"/>
          <p:nvPr/>
        </p:nvSpPr>
        <p:spPr>
          <a:xfrm>
            <a:off x="1480525" y="945487"/>
            <a:ext cx="9192615" cy="5526943"/>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Sample models </a:t>
            </a:r>
            <a:r>
              <a:rPr lang="en-US" sz="1995" dirty="0">
                <a:latin typeface="Georgia" panose="02040502050405020303" pitchFamily="18" charset="0"/>
                <a:cs typeface="Georgia"/>
              </a:rPr>
              <a:t>can be computationally inexpensive because random outcomes can be produced according to a set of rules.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Sample models</a:t>
            </a:r>
            <a:r>
              <a:rPr lang="en-US" sz="1995" dirty="0">
                <a:latin typeface="Georgia" panose="02040502050405020303" pitchFamily="18" charset="0"/>
                <a:cs typeface="Georgia"/>
              </a:rPr>
              <a:t> require less memory.</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solidFill>
                <a:srgbClr val="004B89"/>
              </a:solidFill>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Sample models </a:t>
            </a:r>
            <a:r>
              <a:rPr lang="en-US" sz="1995" dirty="0">
                <a:latin typeface="Georgia" panose="02040502050405020303" pitchFamily="18" charset="0"/>
                <a:cs typeface="Georgia"/>
              </a:rPr>
              <a:t>can only approximate this expected outcome by averaging many samples together.</a:t>
            </a:r>
          </a:p>
          <a:p>
            <a:pPr marL="794937" lvl="1"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Distribution models</a:t>
            </a:r>
            <a:r>
              <a:rPr lang="en-US" sz="1995" dirty="0">
                <a:latin typeface="Georgia" panose="02040502050405020303" pitchFamily="18" charset="0"/>
                <a:cs typeface="Georgia"/>
              </a:rPr>
              <a:t> contain more information, but can be difficult to specify and can become very large.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solidFill>
                <a:srgbClr val="004B89"/>
              </a:solidFill>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Distribution models </a:t>
            </a:r>
            <a:r>
              <a:rPr lang="en-US" sz="1995" dirty="0">
                <a:latin typeface="Georgia" panose="02040502050405020303" pitchFamily="18" charset="0"/>
                <a:cs typeface="Georgia"/>
              </a:rPr>
              <a:t>can be used to compute the exact expected outcome.</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solidFill>
                <a:srgbClr val="004B89"/>
              </a:solidFill>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Distribution models </a:t>
            </a:r>
            <a:r>
              <a:rPr lang="en-US" sz="1995" dirty="0">
                <a:latin typeface="Georgia" panose="02040502050405020303" pitchFamily="18" charset="0"/>
                <a:cs typeface="Georgia"/>
              </a:rPr>
              <a:t>can be used to assess risk.</a:t>
            </a:r>
          </a:p>
          <a:p>
            <a:pPr marL="62980">
              <a:spcBef>
                <a:spcPts val="589"/>
              </a:spcBef>
              <a:buClr>
                <a:srgbClr val="3333B2"/>
              </a:buClr>
              <a:buSzPct val="110526"/>
              <a:tabLst>
                <a:tab pos="319168" algn="l"/>
              </a:tabLst>
            </a:pPr>
            <a:endParaRPr lang="en-US" sz="1995" dirty="0">
              <a:latin typeface="Georgia" panose="02040502050405020303" pitchFamily="18" charset="0"/>
              <a:cs typeface="Georgia"/>
            </a:endParaRPr>
          </a:p>
        </p:txBody>
      </p:sp>
    </p:spTree>
    <p:extLst>
      <p:ext uri="{BB962C8B-B14F-4D97-AF65-F5344CB8AC3E}">
        <p14:creationId xmlns:p14="http://schemas.microsoft.com/office/powerpoint/2010/main" val="1925969656"/>
      </p:ext>
    </p:extLst>
  </p:cSld>
  <p:clrMapOvr>
    <a:masterClrMapping/>
  </p:clrMapOvr>
  <p:transition>
    <p:cu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6807"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Planning with simulated experience</a:t>
            </a:r>
            <a:endParaRPr sz="3264" dirty="0">
              <a:latin typeface="Georgia" panose="02040502050405020303" pitchFamily="18" charset="0"/>
            </a:endParaRPr>
          </a:p>
        </p:txBody>
      </p:sp>
      <p:sp>
        <p:nvSpPr>
          <p:cNvPr id="5" name="object 4"/>
          <p:cNvSpPr txBox="1"/>
          <p:nvPr/>
        </p:nvSpPr>
        <p:spPr>
          <a:xfrm>
            <a:off x="1480525" y="945487"/>
            <a:ext cx="9270656" cy="2148326"/>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One can leverage a model to better inform decision-making without having to interact with the world, we call this process </a:t>
            </a:r>
            <a:r>
              <a:rPr lang="en-US" sz="1995" dirty="0">
                <a:solidFill>
                  <a:srgbClr val="004B89"/>
                </a:solidFill>
                <a:latin typeface="Georgia" panose="02040502050405020303" pitchFamily="18" charset="0"/>
                <a:cs typeface="Georgia"/>
              </a:rPr>
              <a:t>planning with model experience</a:t>
            </a:r>
            <a:r>
              <a:rPr lang="en-US" sz="1995" dirty="0">
                <a:latin typeface="Georgia" panose="02040502050405020303" pitchFamily="18" charset="0"/>
                <a:cs typeface="Georgia"/>
              </a:rPr>
              <a:t>.</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Planning is a process which </a:t>
            </a:r>
            <a:r>
              <a:rPr lang="en-US" sz="1995" dirty="0">
                <a:solidFill>
                  <a:srgbClr val="004B89"/>
                </a:solidFill>
                <a:latin typeface="Georgia" panose="02040502050405020303" pitchFamily="18" charset="0"/>
                <a:cs typeface="Georgia"/>
              </a:rPr>
              <a:t>takes a model as input and produces an improved policy</a:t>
            </a:r>
            <a:r>
              <a:rPr lang="en-US" sz="1995" dirty="0">
                <a:latin typeface="Georgia" panose="02040502050405020303" pitchFamily="18" charset="0"/>
                <a:cs typeface="Georgia"/>
              </a:rPr>
              <a:t>.</a:t>
            </a:r>
            <a:endParaRPr lang="en-US" sz="1995" dirty="0">
              <a:solidFill>
                <a:schemeClr val="tx2"/>
              </a:solidFill>
              <a:latin typeface="Georgia" panose="02040502050405020303" pitchFamily="18" charset="0"/>
              <a:cs typeface="Georgia"/>
            </a:endParaRPr>
          </a:p>
          <a:p>
            <a:pPr marL="62980">
              <a:spcBef>
                <a:spcPts val="589"/>
              </a:spcBef>
              <a:buClr>
                <a:srgbClr val="3333B2"/>
              </a:buClr>
              <a:buSzPct val="110526"/>
              <a:tabLst>
                <a:tab pos="319168" algn="l"/>
              </a:tabLst>
            </a:pPr>
            <a:endParaRPr lang="en-US" sz="1995" dirty="0">
              <a:latin typeface="Georgia" panose="02040502050405020303" pitchFamily="18" charset="0"/>
              <a:cs typeface="Georgia"/>
            </a:endParaRPr>
          </a:p>
        </p:txBody>
      </p:sp>
      <p:pic>
        <p:nvPicPr>
          <p:cNvPr id="3" name="Picture 2"/>
          <p:cNvPicPr>
            <a:picLocks noChangeAspect="1"/>
          </p:cNvPicPr>
          <p:nvPr/>
        </p:nvPicPr>
        <p:blipFill>
          <a:blip r:embed="rId2"/>
          <a:stretch>
            <a:fillRect/>
          </a:stretch>
        </p:blipFill>
        <p:spPr>
          <a:xfrm>
            <a:off x="2337568" y="2925939"/>
            <a:ext cx="7352524" cy="2709994"/>
          </a:xfrm>
          <a:prstGeom prst="rect">
            <a:avLst/>
          </a:prstGeom>
        </p:spPr>
      </p:pic>
    </p:spTree>
    <p:extLst>
      <p:ext uri="{BB962C8B-B14F-4D97-AF65-F5344CB8AC3E}">
        <p14:creationId xmlns:p14="http://schemas.microsoft.com/office/powerpoint/2010/main" val="2488167488"/>
      </p:ext>
    </p:extLst>
  </p:cSld>
  <p:clrMapOvr>
    <a:masterClrMapping/>
  </p:clrMapOvr>
  <p:transition>
    <p:cut/>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6807"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Planning improves policies</a:t>
            </a:r>
            <a:endParaRPr sz="3264" dirty="0">
              <a:latin typeface="Georgia" panose="02040502050405020303" pitchFamily="18" charset="0"/>
            </a:endParaRPr>
          </a:p>
        </p:txBody>
      </p:sp>
      <p:sp>
        <p:nvSpPr>
          <p:cNvPr id="5" name="object 4"/>
          <p:cNvSpPr txBox="1"/>
          <p:nvPr/>
        </p:nvSpPr>
        <p:spPr>
          <a:xfrm>
            <a:off x="1480525" y="945487"/>
            <a:ext cx="9270656" cy="3607187"/>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One possible approach to planning is to first </a:t>
            </a:r>
            <a:r>
              <a:rPr lang="en-US" sz="1995" dirty="0">
                <a:solidFill>
                  <a:srgbClr val="004B89"/>
                </a:solidFill>
                <a:latin typeface="Georgia" panose="02040502050405020303" pitchFamily="18" charset="0"/>
                <a:cs typeface="Georgia"/>
              </a:rPr>
              <a:t>sample experience from the model</a:t>
            </a:r>
            <a:r>
              <a:rPr lang="en-US" sz="1995" dirty="0">
                <a:latin typeface="Georgia" panose="02040502050405020303" pitchFamily="18" charset="0"/>
                <a:cs typeface="Georgia"/>
              </a:rPr>
              <a:t>.</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This is like </a:t>
            </a:r>
            <a:r>
              <a:rPr lang="en-US" sz="1995" dirty="0">
                <a:solidFill>
                  <a:srgbClr val="004B89"/>
                </a:solidFill>
                <a:latin typeface="Georgia" panose="02040502050405020303" pitchFamily="18" charset="0"/>
                <a:cs typeface="Georgia"/>
              </a:rPr>
              <a:t>imagining possible scenarios </a:t>
            </a:r>
            <a:r>
              <a:rPr lang="en-US" sz="1995" dirty="0">
                <a:latin typeface="Georgia" panose="02040502050405020303" pitchFamily="18" charset="0"/>
                <a:cs typeface="Georgia"/>
              </a:rPr>
              <a:t>in the world based on your understanding of how the world works.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This </a:t>
            </a:r>
            <a:r>
              <a:rPr lang="en-US" sz="1995" dirty="0">
                <a:solidFill>
                  <a:srgbClr val="004B89"/>
                </a:solidFill>
                <a:latin typeface="Georgia" panose="02040502050405020303" pitchFamily="18" charset="0"/>
                <a:cs typeface="Georgia"/>
              </a:rPr>
              <a:t>generated experience </a:t>
            </a:r>
            <a:r>
              <a:rPr lang="en-US" sz="1995" dirty="0">
                <a:latin typeface="Georgia" panose="02040502050405020303" pitchFamily="18" charset="0"/>
                <a:cs typeface="Georgia"/>
              </a:rPr>
              <a:t>can then be </a:t>
            </a:r>
            <a:r>
              <a:rPr lang="en-US" sz="1995" dirty="0">
                <a:solidFill>
                  <a:srgbClr val="004B89"/>
                </a:solidFill>
                <a:latin typeface="Georgia" panose="02040502050405020303" pitchFamily="18" charset="0"/>
                <a:cs typeface="Georgia"/>
              </a:rPr>
              <a:t>used to perform updates to the value function</a:t>
            </a:r>
            <a:r>
              <a:rPr lang="en-US" sz="1995" dirty="0">
                <a:latin typeface="Georgia" panose="02040502050405020303" pitchFamily="18" charset="0"/>
                <a:cs typeface="Georgia"/>
              </a:rPr>
              <a:t> as if these interactions actually occurred in the world.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solidFill>
                <a:srgbClr val="004B89"/>
              </a:solidFill>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Behaving greedily </a:t>
            </a:r>
            <a:r>
              <a:rPr lang="en-US" sz="1995" dirty="0">
                <a:latin typeface="Georgia" panose="02040502050405020303" pitchFamily="18" charset="0"/>
                <a:cs typeface="Georgia"/>
              </a:rPr>
              <a:t>with respect to these improved values results in </a:t>
            </a:r>
            <a:r>
              <a:rPr lang="en-US" sz="1995" dirty="0">
                <a:solidFill>
                  <a:srgbClr val="004B89"/>
                </a:solidFill>
                <a:latin typeface="Georgia" panose="02040502050405020303" pitchFamily="18" charset="0"/>
                <a:cs typeface="Georgia"/>
              </a:rPr>
              <a:t>improved policy</a:t>
            </a:r>
            <a:r>
              <a:rPr lang="en-US" sz="1995" dirty="0">
                <a:latin typeface="Georgia" panose="02040502050405020303" pitchFamily="18" charset="0"/>
                <a:cs typeface="Georgia"/>
              </a:rPr>
              <a:t>.</a:t>
            </a:r>
          </a:p>
        </p:txBody>
      </p:sp>
      <p:pic>
        <p:nvPicPr>
          <p:cNvPr id="6" name="Picture 5"/>
          <p:cNvPicPr>
            <a:picLocks noChangeAspect="1"/>
          </p:cNvPicPr>
          <p:nvPr/>
        </p:nvPicPr>
        <p:blipFill>
          <a:blip r:embed="rId2"/>
          <a:stretch>
            <a:fillRect/>
          </a:stretch>
        </p:blipFill>
        <p:spPr>
          <a:xfrm>
            <a:off x="3126866" y="4225079"/>
            <a:ext cx="5751346" cy="2632921"/>
          </a:xfrm>
          <a:prstGeom prst="rect">
            <a:avLst/>
          </a:prstGeom>
        </p:spPr>
      </p:pic>
    </p:spTree>
    <p:extLst>
      <p:ext uri="{BB962C8B-B14F-4D97-AF65-F5344CB8AC3E}">
        <p14:creationId xmlns:p14="http://schemas.microsoft.com/office/powerpoint/2010/main" val="757589216"/>
      </p:ext>
    </p:extLst>
  </p:cSld>
  <p:clrMapOvr>
    <a:masterClrMapping/>
  </p:clrMapOvr>
  <p:transition>
    <p:cut/>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6807"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Q-planning vs Q-learning</a:t>
            </a:r>
            <a:endParaRPr sz="3264" dirty="0">
              <a:latin typeface="Georgia" panose="02040502050405020303" pitchFamily="18" charset="0"/>
            </a:endParaRPr>
          </a:p>
        </p:txBody>
      </p:sp>
      <p:sp>
        <p:nvSpPr>
          <p:cNvPr id="5" name="object 4"/>
          <p:cNvSpPr txBox="1"/>
          <p:nvPr/>
        </p:nvSpPr>
        <p:spPr>
          <a:xfrm>
            <a:off x="1480525" y="945487"/>
            <a:ext cx="9270656" cy="176437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Q-learning</a:t>
            </a:r>
            <a:r>
              <a:rPr lang="en-US" sz="1995" dirty="0">
                <a:latin typeface="Georgia" panose="02040502050405020303" pitchFamily="18" charset="0"/>
                <a:cs typeface="Georgia"/>
              </a:rPr>
              <a:t> uses </a:t>
            </a:r>
            <a:r>
              <a:rPr lang="en-US" sz="1995" dirty="0">
                <a:solidFill>
                  <a:srgbClr val="004B89"/>
                </a:solidFill>
                <a:latin typeface="Georgia" panose="02040502050405020303" pitchFamily="18" charset="0"/>
                <a:cs typeface="Georgia"/>
              </a:rPr>
              <a:t>experienced from the environment</a:t>
            </a:r>
            <a:r>
              <a:rPr lang="en-US" sz="1995" dirty="0">
                <a:latin typeface="Georgia" panose="02040502050405020303" pitchFamily="18" charset="0"/>
                <a:cs typeface="Georgia"/>
              </a:rPr>
              <a:t>, they performs an update to </a:t>
            </a:r>
            <a:r>
              <a:rPr lang="en-US" sz="1995" dirty="0">
                <a:solidFill>
                  <a:srgbClr val="004B89"/>
                </a:solidFill>
                <a:latin typeface="Georgia" panose="02040502050405020303" pitchFamily="18" charset="0"/>
                <a:cs typeface="Georgia"/>
              </a:rPr>
              <a:t>improve a policy</a:t>
            </a:r>
            <a:r>
              <a:rPr lang="en-US" sz="1995" dirty="0">
                <a:latin typeface="Georgia" panose="02040502050405020303" pitchFamily="18" charset="0"/>
                <a:cs typeface="Georgia"/>
              </a:rPr>
              <a:t>.</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In </a:t>
            </a:r>
            <a:r>
              <a:rPr lang="en-US" sz="1995" dirty="0">
                <a:solidFill>
                  <a:srgbClr val="004B89"/>
                </a:solidFill>
                <a:latin typeface="Georgia" panose="02040502050405020303" pitchFamily="18" charset="0"/>
                <a:cs typeface="Georgia"/>
              </a:rPr>
              <a:t>Q-planning</a:t>
            </a:r>
            <a:r>
              <a:rPr lang="en-US" sz="1995" dirty="0">
                <a:latin typeface="Georgia" panose="02040502050405020303" pitchFamily="18" charset="0"/>
                <a:cs typeface="Georgia"/>
              </a:rPr>
              <a:t>, we use </a:t>
            </a:r>
            <a:r>
              <a:rPr lang="en-US" sz="1995" dirty="0">
                <a:solidFill>
                  <a:srgbClr val="004B89"/>
                </a:solidFill>
                <a:latin typeface="Georgia" panose="02040502050405020303" pitchFamily="18" charset="0"/>
                <a:cs typeface="Georgia"/>
              </a:rPr>
              <a:t>experience from the model </a:t>
            </a:r>
            <a:r>
              <a:rPr lang="en-US" sz="1995" dirty="0">
                <a:latin typeface="Georgia" panose="02040502050405020303" pitchFamily="18" charset="0"/>
                <a:cs typeface="Georgia"/>
              </a:rPr>
              <a:t>and perform a similar update to </a:t>
            </a:r>
            <a:r>
              <a:rPr lang="en-US" sz="1995" dirty="0">
                <a:solidFill>
                  <a:srgbClr val="004B89"/>
                </a:solidFill>
                <a:latin typeface="Georgia" panose="02040502050405020303" pitchFamily="18" charset="0"/>
                <a:cs typeface="Georgia"/>
              </a:rPr>
              <a:t>improve a policy</a:t>
            </a:r>
            <a:r>
              <a:rPr lang="en-US" sz="1995" dirty="0">
                <a:latin typeface="Georgia" panose="02040502050405020303" pitchFamily="18" charset="0"/>
                <a:cs typeface="Georgia"/>
              </a:rPr>
              <a:t>.</a:t>
            </a:r>
          </a:p>
        </p:txBody>
      </p:sp>
      <p:pic>
        <p:nvPicPr>
          <p:cNvPr id="3" name="Picture 2"/>
          <p:cNvPicPr>
            <a:picLocks noChangeAspect="1"/>
          </p:cNvPicPr>
          <p:nvPr/>
        </p:nvPicPr>
        <p:blipFill>
          <a:blip r:embed="rId2"/>
          <a:stretch>
            <a:fillRect/>
          </a:stretch>
        </p:blipFill>
        <p:spPr>
          <a:xfrm>
            <a:off x="3055893" y="3124269"/>
            <a:ext cx="5885113" cy="2758023"/>
          </a:xfrm>
          <a:prstGeom prst="rect">
            <a:avLst/>
          </a:prstGeom>
        </p:spPr>
      </p:pic>
    </p:spTree>
    <p:extLst>
      <p:ext uri="{BB962C8B-B14F-4D97-AF65-F5344CB8AC3E}">
        <p14:creationId xmlns:p14="http://schemas.microsoft.com/office/powerpoint/2010/main" val="272333473"/>
      </p:ext>
    </p:extLst>
  </p:cSld>
  <p:clrMapOvr>
    <a:masterClrMapping/>
  </p:clrMapOvr>
  <p:transition>
    <p:cut/>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06807"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Random Tabular Q-planning</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1306701" y="1394972"/>
            <a:ext cx="9383496" cy="4114032"/>
          </a:xfrm>
          <a:prstGeom prst="rect">
            <a:avLst/>
          </a:prstGeom>
        </p:spPr>
      </p:pic>
      <p:cxnSp>
        <p:nvCxnSpPr>
          <p:cNvPr id="7" name="Elbow Connector 6"/>
          <p:cNvCxnSpPr/>
          <p:nvPr/>
        </p:nvCxnSpPr>
        <p:spPr>
          <a:xfrm flipV="1">
            <a:off x="3048191" y="1604291"/>
            <a:ext cx="708622" cy="651197"/>
          </a:xfrm>
          <a:prstGeom prst="bentConnector3">
            <a:avLst/>
          </a:prstGeom>
          <a:ln>
            <a:tailEnd type="triangle"/>
          </a:ln>
        </p:spPr>
        <p:style>
          <a:lnRef idx="2">
            <a:schemeClr val="accent1"/>
          </a:lnRef>
          <a:fillRef idx="0">
            <a:schemeClr val="accent1"/>
          </a:fillRef>
          <a:effectRef idx="1">
            <a:schemeClr val="accent1"/>
          </a:effectRef>
          <a:fontRef idx="minor">
            <a:schemeClr val="tx1"/>
          </a:fontRef>
        </p:style>
      </p:cxnSp>
      <p:sp>
        <p:nvSpPr>
          <p:cNvPr id="8" name="TextBox 7"/>
          <p:cNvSpPr txBox="1"/>
          <p:nvPr/>
        </p:nvSpPr>
        <p:spPr>
          <a:xfrm>
            <a:off x="3756813" y="1324041"/>
            <a:ext cx="7140692" cy="427168"/>
          </a:xfrm>
          <a:prstGeom prst="rect">
            <a:avLst/>
          </a:prstGeom>
          <a:noFill/>
        </p:spPr>
        <p:txBody>
          <a:bodyPr wrap="square" rtlCol="0">
            <a:spAutoFit/>
          </a:bodyPr>
          <a:lstStyle/>
          <a:p>
            <a:r>
              <a:rPr lang="en-US" sz="2176" dirty="0">
                <a:solidFill>
                  <a:srgbClr val="004B89"/>
                </a:solidFill>
              </a:rPr>
              <a:t>One possible option is to sample states and actions uniformly.</a:t>
            </a:r>
          </a:p>
        </p:txBody>
      </p:sp>
    </p:spTree>
    <p:extLst>
      <p:ext uri="{BB962C8B-B14F-4D97-AF65-F5344CB8AC3E}">
        <p14:creationId xmlns:p14="http://schemas.microsoft.com/office/powerpoint/2010/main" val="491825299"/>
      </p:ext>
    </p:extLst>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23868"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Random Tabular Q-planning Pseudo-code</a:t>
            </a:r>
            <a:endParaRPr sz="3264" dirty="0">
              <a:latin typeface="Georgia" panose="02040502050405020303" pitchFamily="18" charset="0"/>
            </a:endParaRPr>
          </a:p>
        </p:txBody>
      </p:sp>
      <p:pic>
        <p:nvPicPr>
          <p:cNvPr id="3" name="Picture 2"/>
          <p:cNvPicPr>
            <a:picLocks noChangeAspect="1"/>
          </p:cNvPicPr>
          <p:nvPr/>
        </p:nvPicPr>
        <p:blipFill>
          <a:blip r:embed="rId3"/>
          <a:stretch>
            <a:fillRect/>
          </a:stretch>
        </p:blipFill>
        <p:spPr>
          <a:xfrm>
            <a:off x="1998075" y="1482766"/>
            <a:ext cx="8323884" cy="3511817"/>
          </a:xfrm>
          <a:prstGeom prst="rect">
            <a:avLst/>
          </a:prstGeom>
        </p:spPr>
      </p:pic>
    </p:spTree>
    <p:extLst>
      <p:ext uri="{BB962C8B-B14F-4D97-AF65-F5344CB8AC3E}">
        <p14:creationId xmlns:p14="http://schemas.microsoft.com/office/powerpoint/2010/main" val="497755917"/>
      </p:ext>
    </p:extLst>
  </p:cSld>
  <p:clrMapOvr>
    <a:masterClrMapping/>
  </p:clrMapOvr>
  <p:transition>
    <p:cu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8"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Planning uses imagined experience </a:t>
            </a:r>
            <a:endParaRPr sz="3264" dirty="0">
              <a:latin typeface="Georgia" panose="02040502050405020303" pitchFamily="18" charset="0"/>
            </a:endParaRPr>
          </a:p>
        </p:txBody>
      </p:sp>
      <p:sp>
        <p:nvSpPr>
          <p:cNvPr id="6" name="object 4"/>
          <p:cNvSpPr txBox="1"/>
          <p:nvPr/>
        </p:nvSpPr>
        <p:spPr>
          <a:xfrm>
            <a:off x="1480525" y="945487"/>
            <a:ext cx="9270656" cy="176437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A key point is that this planning method only </a:t>
            </a:r>
            <a:r>
              <a:rPr lang="en-US" sz="1995" dirty="0">
                <a:solidFill>
                  <a:srgbClr val="004B89"/>
                </a:solidFill>
                <a:latin typeface="Georgia" panose="02040502050405020303" pitchFamily="18" charset="0"/>
                <a:cs typeface="Georgia"/>
              </a:rPr>
              <a:t>uses imagined or simulated experience</a:t>
            </a:r>
            <a:r>
              <a:rPr lang="en-US" sz="1995" dirty="0">
                <a:latin typeface="Georgia" panose="02040502050405020303" pitchFamily="18" charset="0"/>
                <a:cs typeface="Georgia"/>
              </a:rPr>
              <a:t>.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All of these updates can be done without behaving in the world or in parallel with the interaction loop.</a:t>
            </a:r>
          </a:p>
        </p:txBody>
      </p:sp>
      <p:pic>
        <p:nvPicPr>
          <p:cNvPr id="7" name="Picture 6"/>
          <p:cNvPicPr>
            <a:picLocks noChangeAspect="1"/>
          </p:cNvPicPr>
          <p:nvPr/>
        </p:nvPicPr>
        <p:blipFill>
          <a:blip r:embed="rId2"/>
          <a:stretch>
            <a:fillRect/>
          </a:stretch>
        </p:blipFill>
        <p:spPr>
          <a:xfrm>
            <a:off x="2928615" y="3118821"/>
            <a:ext cx="6447104" cy="3290244"/>
          </a:xfrm>
          <a:prstGeom prst="rect">
            <a:avLst/>
          </a:prstGeom>
        </p:spPr>
      </p:pic>
    </p:spTree>
    <p:extLst>
      <p:ext uri="{BB962C8B-B14F-4D97-AF65-F5344CB8AC3E}">
        <p14:creationId xmlns:p14="http://schemas.microsoft.com/office/powerpoint/2010/main" val="610207307"/>
      </p:ext>
    </p:extLst>
  </p:cSld>
  <p:clrMapOvr>
    <a:masterClrMapping/>
  </p:clrMapOvr>
  <p:transition>
    <p:cu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868" y="268068"/>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Planning Updates</a:t>
            </a:r>
            <a:endParaRPr sz="3264" dirty="0">
              <a:latin typeface="Georgia" panose="02040502050405020303" pitchFamily="18" charset="0"/>
            </a:endParaRPr>
          </a:p>
        </p:txBody>
      </p:sp>
      <p:sp>
        <p:nvSpPr>
          <p:cNvPr id="6" name="object 4"/>
          <p:cNvSpPr txBox="1"/>
          <p:nvPr/>
        </p:nvSpPr>
        <p:spPr>
          <a:xfrm>
            <a:off x="1480525" y="945487"/>
            <a:ext cx="9270656" cy="2532277"/>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995" dirty="0">
                <a:solidFill>
                  <a:srgbClr val="004B89"/>
                </a:solidFill>
                <a:latin typeface="Georgia" panose="02040502050405020303" pitchFamily="18" charset="0"/>
                <a:cs typeface="Georgia"/>
              </a:rPr>
              <a:t>Actions</a:t>
            </a:r>
            <a:r>
              <a:rPr lang="en-US" sz="1995" dirty="0">
                <a:latin typeface="Georgia" panose="02040502050405020303" pitchFamily="18" charset="0"/>
                <a:cs typeface="Georgia"/>
              </a:rPr>
              <a:t> can only be </a:t>
            </a:r>
            <a:r>
              <a:rPr lang="en-US" sz="1995" dirty="0">
                <a:solidFill>
                  <a:srgbClr val="004B89"/>
                </a:solidFill>
                <a:latin typeface="Georgia" panose="02040502050405020303" pitchFamily="18" charset="0"/>
                <a:cs typeface="Georgia"/>
              </a:rPr>
              <a:t>taken at specific time </a:t>
            </a:r>
            <a:r>
              <a:rPr lang="en-US" sz="1995" dirty="0">
                <a:latin typeface="Georgia" panose="02040502050405020303" pitchFamily="18" charset="0"/>
                <a:cs typeface="Georgia"/>
              </a:rPr>
              <a:t>points, but </a:t>
            </a:r>
            <a:r>
              <a:rPr lang="en-US" sz="1995" dirty="0">
                <a:solidFill>
                  <a:srgbClr val="004B89"/>
                </a:solidFill>
                <a:latin typeface="Georgia" panose="02040502050405020303" pitchFamily="18" charset="0"/>
                <a:cs typeface="Georgia"/>
              </a:rPr>
              <a:t>Learning updates </a:t>
            </a:r>
            <a:r>
              <a:rPr lang="en-US" sz="1995" dirty="0">
                <a:latin typeface="Georgia" panose="02040502050405020303" pitchFamily="18" charset="0"/>
                <a:cs typeface="Georgia"/>
              </a:rPr>
              <a:t>can be executed </a:t>
            </a:r>
            <a:r>
              <a:rPr lang="en-US" sz="1995" dirty="0">
                <a:solidFill>
                  <a:srgbClr val="004B89"/>
                </a:solidFill>
                <a:latin typeface="Georgia" panose="02040502050405020303" pitchFamily="18" charset="0"/>
                <a:cs typeface="Georgia"/>
              </a:rPr>
              <a:t>relatively fast</a:t>
            </a:r>
            <a:r>
              <a:rPr lang="en-US" sz="1995" dirty="0">
                <a:latin typeface="Georgia" panose="02040502050405020303" pitchFamily="18" charset="0"/>
                <a:cs typeface="Georgia"/>
              </a:rPr>
              <a:t>.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This results in some </a:t>
            </a:r>
            <a:r>
              <a:rPr lang="en-US" sz="1995" dirty="0">
                <a:solidFill>
                  <a:srgbClr val="004B89"/>
                </a:solidFill>
                <a:latin typeface="Georgia" panose="02040502050405020303" pitchFamily="18" charset="0"/>
                <a:cs typeface="Georgia"/>
              </a:rPr>
              <a:t>waiting time</a:t>
            </a:r>
            <a:r>
              <a:rPr lang="en-US" sz="1995" dirty="0">
                <a:latin typeface="Georgia" panose="02040502050405020303" pitchFamily="18" charset="0"/>
                <a:cs typeface="Georgia"/>
              </a:rPr>
              <a:t> from after the </a:t>
            </a:r>
            <a:r>
              <a:rPr lang="en-US" sz="1995" dirty="0">
                <a:solidFill>
                  <a:srgbClr val="004B89"/>
                </a:solidFill>
                <a:latin typeface="Georgia" panose="02040502050405020303" pitchFamily="18" charset="0"/>
                <a:cs typeface="Georgia"/>
              </a:rPr>
              <a:t>Learning Update and when the next action is taken</a:t>
            </a:r>
            <a:r>
              <a:rPr lang="en-US" sz="1995" dirty="0">
                <a:latin typeface="Georgia" panose="02040502050405020303" pitchFamily="18" charset="0"/>
                <a:cs typeface="Georgia"/>
              </a:rPr>
              <a:t>. </a:t>
            </a:r>
          </a:p>
          <a:p>
            <a:pPr marL="322098" indent="-259118">
              <a:spcBef>
                <a:spcPts val="589"/>
              </a:spcBef>
              <a:buClr>
                <a:srgbClr val="3333B2"/>
              </a:buClr>
              <a:buSzPct val="110526"/>
              <a:buFont typeface="Arial" panose="020B0604020202020204" pitchFamily="34" charset="0"/>
              <a:buChar char="•"/>
              <a:tabLst>
                <a:tab pos="319168" algn="l"/>
              </a:tabLst>
            </a:pPr>
            <a:endParaRPr lang="en-US" sz="1995"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r>
              <a:rPr lang="en-US" sz="1995" dirty="0">
                <a:latin typeface="Georgia" panose="02040502050405020303" pitchFamily="18" charset="0"/>
                <a:cs typeface="Georgia"/>
              </a:rPr>
              <a:t>We can fill in this waiting time with </a:t>
            </a:r>
            <a:r>
              <a:rPr lang="en-US" sz="1995" dirty="0">
                <a:solidFill>
                  <a:srgbClr val="004B89"/>
                </a:solidFill>
                <a:latin typeface="Georgia" panose="02040502050405020303" pitchFamily="18" charset="0"/>
                <a:cs typeface="Georgia"/>
              </a:rPr>
              <a:t>Planning Updates</a:t>
            </a:r>
            <a:r>
              <a:rPr lang="en-US" sz="1995" dirty="0">
                <a:latin typeface="Georgia" panose="02040502050405020303" pitchFamily="18" charset="0"/>
                <a:cs typeface="Georgia"/>
              </a:rPr>
              <a:t>.</a:t>
            </a:r>
          </a:p>
        </p:txBody>
      </p:sp>
      <p:pic>
        <p:nvPicPr>
          <p:cNvPr id="3" name="Picture 2"/>
          <p:cNvPicPr>
            <a:picLocks noChangeAspect="1"/>
          </p:cNvPicPr>
          <p:nvPr/>
        </p:nvPicPr>
        <p:blipFill>
          <a:blip r:embed="rId2"/>
          <a:stretch>
            <a:fillRect/>
          </a:stretch>
        </p:blipFill>
        <p:spPr>
          <a:xfrm>
            <a:off x="1766070" y="3953552"/>
            <a:ext cx="9051714" cy="1984511"/>
          </a:xfrm>
          <a:prstGeom prst="rect">
            <a:avLst/>
          </a:prstGeom>
        </p:spPr>
      </p:pic>
    </p:spTree>
    <p:extLst>
      <p:ext uri="{BB962C8B-B14F-4D97-AF65-F5344CB8AC3E}">
        <p14:creationId xmlns:p14="http://schemas.microsoft.com/office/powerpoint/2010/main" val="658720"/>
      </p:ext>
    </p:extLst>
  </p:cSld>
  <p:clrMapOvr>
    <a:masterClrMapping/>
  </p:clrMapOvr>
  <p:transition>
    <p:cut/>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43502" y="160762"/>
            <a:ext cx="7383285" cy="471513"/>
          </a:xfrm>
          <a:prstGeom prst="rect">
            <a:avLst/>
          </a:prstGeom>
        </p:spPr>
        <p:txBody>
          <a:bodyPr vert="horz" wrap="square" lIns="0" tIns="19214" rIns="0" bIns="0" rtlCol="0" anchor="ctr">
            <a:spAutoFit/>
          </a:bodyPr>
          <a:lstStyle/>
          <a:p>
            <a:pPr marL="21349">
              <a:spcBef>
                <a:spcPts val="151"/>
              </a:spcBef>
            </a:pPr>
            <a:r>
              <a:rPr lang="en-US" sz="3264" spc="-244" dirty="0">
                <a:solidFill>
                  <a:srgbClr val="3333B2"/>
                </a:solidFill>
                <a:latin typeface="Georgia" panose="02040502050405020303" pitchFamily="18" charset="0"/>
              </a:rPr>
              <a:t>Planning Update Example</a:t>
            </a:r>
            <a:endParaRPr sz="3264" dirty="0">
              <a:latin typeface="Georgia" panose="02040502050405020303" pitchFamily="18" charset="0"/>
            </a:endParaRPr>
          </a:p>
        </p:txBody>
      </p:sp>
      <p:pic>
        <p:nvPicPr>
          <p:cNvPr id="4" name="Picture 3"/>
          <p:cNvPicPr>
            <a:picLocks noChangeAspect="1"/>
          </p:cNvPicPr>
          <p:nvPr/>
        </p:nvPicPr>
        <p:blipFill>
          <a:blip r:embed="rId2"/>
          <a:stretch>
            <a:fillRect/>
          </a:stretch>
        </p:blipFill>
        <p:spPr>
          <a:xfrm>
            <a:off x="1719404" y="1031085"/>
            <a:ext cx="3865400" cy="1680819"/>
          </a:xfrm>
          <a:prstGeom prst="rect">
            <a:avLst/>
          </a:prstGeom>
        </p:spPr>
      </p:pic>
      <p:pic>
        <p:nvPicPr>
          <p:cNvPr id="5" name="Picture 4"/>
          <p:cNvPicPr>
            <a:picLocks noChangeAspect="1"/>
          </p:cNvPicPr>
          <p:nvPr/>
        </p:nvPicPr>
        <p:blipFill>
          <a:blip r:embed="rId3"/>
          <a:stretch>
            <a:fillRect/>
          </a:stretch>
        </p:blipFill>
        <p:spPr>
          <a:xfrm>
            <a:off x="1928756" y="3116729"/>
            <a:ext cx="3656048" cy="1776674"/>
          </a:xfrm>
          <a:prstGeom prst="rect">
            <a:avLst/>
          </a:prstGeom>
        </p:spPr>
      </p:pic>
      <p:sp>
        <p:nvSpPr>
          <p:cNvPr id="7" name="TextBox 6"/>
          <p:cNvSpPr txBox="1"/>
          <p:nvPr/>
        </p:nvSpPr>
        <p:spPr>
          <a:xfrm>
            <a:off x="7736870" y="1229136"/>
            <a:ext cx="2731413" cy="343492"/>
          </a:xfrm>
          <a:prstGeom prst="rect">
            <a:avLst/>
          </a:prstGeom>
          <a:noFill/>
        </p:spPr>
        <p:txBody>
          <a:bodyPr wrap="square" rtlCol="0">
            <a:spAutoFit/>
          </a:bodyPr>
          <a:lstStyle/>
          <a:p>
            <a:endParaRPr lang="en-US" sz="1632" dirty="0"/>
          </a:p>
        </p:txBody>
      </p:sp>
      <p:pic>
        <p:nvPicPr>
          <p:cNvPr id="8" name="Picture 7"/>
          <p:cNvPicPr>
            <a:picLocks noChangeAspect="1"/>
          </p:cNvPicPr>
          <p:nvPr/>
        </p:nvPicPr>
        <p:blipFill>
          <a:blip r:embed="rId4"/>
          <a:stretch>
            <a:fillRect/>
          </a:stretch>
        </p:blipFill>
        <p:spPr>
          <a:xfrm>
            <a:off x="2178770" y="5054351"/>
            <a:ext cx="2953504" cy="1782589"/>
          </a:xfrm>
          <a:prstGeom prst="rect">
            <a:avLst/>
          </a:prstGeom>
        </p:spPr>
      </p:pic>
      <p:sp>
        <p:nvSpPr>
          <p:cNvPr id="9" name="TextBox 8"/>
          <p:cNvSpPr txBox="1"/>
          <p:nvPr/>
        </p:nvSpPr>
        <p:spPr>
          <a:xfrm>
            <a:off x="5584804" y="1229136"/>
            <a:ext cx="5127356" cy="5311454"/>
          </a:xfrm>
          <a:prstGeom prst="rect">
            <a:avLst/>
          </a:prstGeom>
          <a:noFill/>
        </p:spPr>
        <p:txBody>
          <a:bodyPr wrap="square" rtlCol="0">
            <a:spAutoFit/>
          </a:bodyPr>
          <a:lstStyle/>
          <a:p>
            <a:pPr marL="310942" indent="-310942" algn="just">
              <a:buFont typeface="Arial" panose="020B0604020202020204" pitchFamily="34" charset="0"/>
              <a:buChar char="•"/>
            </a:pPr>
            <a:r>
              <a:rPr lang="en-US" sz="1995" dirty="0">
                <a:latin typeface="Georgia" panose="02040502050405020303" pitchFamily="18" charset="0"/>
                <a:cs typeface="Georgia"/>
              </a:rPr>
              <a:t>Imagine we have a robot that is standing near a cliff. Let's say it's model knows about the outcome of stepping off of the cliff, but it is not accurately represented in its value function or policy. </a:t>
            </a:r>
          </a:p>
          <a:p>
            <a:pPr marL="310942" indent="-310942" algn="just">
              <a:buFont typeface="Arial" panose="020B0604020202020204" pitchFamily="34" charset="0"/>
              <a:buChar char="•"/>
            </a:pPr>
            <a:endParaRPr lang="en-US" sz="1995" dirty="0">
              <a:latin typeface="Georgia" panose="02040502050405020303" pitchFamily="18" charset="0"/>
              <a:cs typeface="Georgia"/>
            </a:endParaRPr>
          </a:p>
          <a:p>
            <a:pPr marL="310942" indent="-310942" algn="just">
              <a:buFont typeface="Arial" panose="020B0604020202020204" pitchFamily="34" charset="0"/>
              <a:buChar char="•"/>
            </a:pPr>
            <a:endParaRPr lang="en-US" sz="1995" dirty="0">
              <a:latin typeface="Georgia" panose="02040502050405020303" pitchFamily="18" charset="0"/>
              <a:cs typeface="Georgia"/>
            </a:endParaRPr>
          </a:p>
          <a:p>
            <a:pPr marL="310942" indent="-310942" algn="just">
              <a:buFont typeface="Arial" panose="020B0604020202020204" pitchFamily="34" charset="0"/>
              <a:buChar char="•"/>
            </a:pPr>
            <a:r>
              <a:rPr lang="en-US" sz="1995" dirty="0">
                <a:latin typeface="Georgia" panose="02040502050405020303" pitchFamily="18" charset="0"/>
                <a:cs typeface="Georgia"/>
              </a:rPr>
              <a:t>It can generate simulated experience of stepping off of the cliff and perform many planning steps on these transitions. </a:t>
            </a:r>
          </a:p>
          <a:p>
            <a:pPr marL="310942" indent="-310942" algn="just">
              <a:buFont typeface="Arial" panose="020B0604020202020204" pitchFamily="34" charset="0"/>
              <a:buChar char="•"/>
            </a:pPr>
            <a:endParaRPr lang="en-US" sz="1995" dirty="0">
              <a:latin typeface="Georgia" panose="02040502050405020303" pitchFamily="18" charset="0"/>
              <a:cs typeface="Georgia"/>
            </a:endParaRPr>
          </a:p>
          <a:p>
            <a:pPr marL="310942" indent="-310942" algn="just">
              <a:buFont typeface="Arial" panose="020B0604020202020204" pitchFamily="34" charset="0"/>
              <a:buChar char="•"/>
            </a:pPr>
            <a:endParaRPr lang="en-US" sz="1995" dirty="0">
              <a:latin typeface="Georgia" panose="02040502050405020303" pitchFamily="18" charset="0"/>
              <a:cs typeface="Georgia"/>
            </a:endParaRPr>
          </a:p>
          <a:p>
            <a:pPr marL="310942" indent="-310942" algn="just">
              <a:buFont typeface="Arial" panose="020B0604020202020204" pitchFamily="34" charset="0"/>
              <a:buChar char="•"/>
            </a:pPr>
            <a:r>
              <a:rPr lang="en-US" sz="1995" dirty="0">
                <a:latin typeface="Georgia" panose="02040502050405020303" pitchFamily="18" charset="0"/>
                <a:cs typeface="Georgia"/>
              </a:rPr>
              <a:t>It's value functional now better reflect that stepping off of the cliff is bad, and it's policy will have its step away from the cliff.</a:t>
            </a:r>
          </a:p>
        </p:txBody>
      </p:sp>
    </p:spTree>
    <p:extLst>
      <p:ext uri="{BB962C8B-B14F-4D97-AF65-F5344CB8AC3E}">
        <p14:creationId xmlns:p14="http://schemas.microsoft.com/office/powerpoint/2010/main" val="510065563"/>
      </p:ext>
    </p:extLst>
  </p:cSld>
  <p:clrMapOvr>
    <a:masterClrMapping/>
  </p:clrMapOvr>
  <p:transition>
    <p:cut/>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5326BF-A96E-47CF-0619-B52ADD022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310682" y="1095262"/>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D4778943-2ACB-63EF-A1FB-4C7370B41255}"/>
              </a:ext>
            </a:extLst>
          </p:cNvPr>
          <p:cNvSpPr txBox="1"/>
          <p:nvPr/>
        </p:nvSpPr>
        <p:spPr>
          <a:xfrm>
            <a:off x="180431" y="2354164"/>
            <a:ext cx="12507369"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Describe the Expected SARSA</a:t>
            </a:r>
          </a:p>
          <a:p>
            <a:pPr marL="457200" indent="-457200">
              <a:lnSpc>
                <a:spcPct val="150000"/>
              </a:lnSpc>
              <a:buFont typeface="Arial" panose="020B0604020202020204" pitchFamily="34" charset="0"/>
              <a:buChar char="•"/>
            </a:pPr>
            <a:r>
              <a:rPr lang="en-US" sz="2800" dirty="0"/>
              <a:t>Describe the Double Q-learning algorithm </a:t>
            </a:r>
          </a:p>
          <a:p>
            <a:pPr marL="457200" indent="-457200">
              <a:lnSpc>
                <a:spcPct val="150000"/>
              </a:lnSpc>
              <a:buFont typeface="Arial" panose="020B0604020202020204" pitchFamily="34" charset="0"/>
              <a:buChar char="•"/>
            </a:pPr>
            <a:r>
              <a:rPr lang="en-US" sz="2800" dirty="0"/>
              <a:t>Understand and describe n-step TD Learning</a:t>
            </a:r>
          </a:p>
          <a:p>
            <a:pPr marL="457200" indent="-457200">
              <a:lnSpc>
                <a:spcPct val="150000"/>
              </a:lnSpc>
              <a:buFont typeface="Arial" panose="020B0604020202020204" pitchFamily="34" charset="0"/>
              <a:buChar char="•"/>
            </a:pPr>
            <a:r>
              <a:rPr lang="en-US" sz="2800" dirty="0"/>
              <a:t>Describe what a model is and how they can be used </a:t>
            </a:r>
          </a:p>
          <a:p>
            <a:pPr marL="457200" indent="-457200">
              <a:lnSpc>
                <a:spcPct val="150000"/>
              </a:lnSpc>
              <a:buFont typeface="Arial" panose="020B0604020202020204" pitchFamily="34" charset="0"/>
              <a:buChar char="•"/>
            </a:pPr>
            <a:r>
              <a:rPr lang="en-US" sz="2800" dirty="0"/>
              <a:t>Classify models as distribution models or sample models</a:t>
            </a:r>
          </a:p>
          <a:p>
            <a:pPr marL="457200" indent="-457200">
              <a:lnSpc>
                <a:spcPct val="150000"/>
              </a:lnSpc>
              <a:buFont typeface="Arial" panose="020B0604020202020204" pitchFamily="34" charset="0"/>
              <a:buChar char="•"/>
            </a:pPr>
            <a:r>
              <a:rPr lang="en-US" sz="2800" dirty="0"/>
              <a:t> Explain how planning is used to improve policies</a:t>
            </a:r>
          </a:p>
        </p:txBody>
      </p:sp>
    </p:spTree>
    <p:extLst>
      <p:ext uri="{BB962C8B-B14F-4D97-AF65-F5344CB8AC3E}">
        <p14:creationId xmlns:p14="http://schemas.microsoft.com/office/powerpoint/2010/main" val="3822990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2172</TotalTime>
  <Words>1197</Words>
  <Application>Microsoft Office PowerPoint</Application>
  <PresentationFormat>Widescreen</PresentationFormat>
  <Paragraphs>163</Paragraphs>
  <Slides>68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68</vt:i4>
      </vt:variant>
    </vt:vector>
  </HeadingPairs>
  <TitlesOfParts>
    <vt:vector size="77" baseType="lpstr">
      <vt:lpstr>Andalus</vt:lpstr>
      <vt:lpstr>Arial</vt:lpstr>
      <vt:lpstr>Calibri</vt:lpstr>
      <vt:lpstr>Calibri Light</vt:lpstr>
      <vt:lpstr>Georgia</vt:lpstr>
      <vt:lpstr>Jost</vt:lpstr>
      <vt:lpstr>source-serif-pro</vt:lpstr>
      <vt:lpstr>Times New Roman</vt:lpstr>
      <vt:lpstr>Office Theme</vt:lpstr>
      <vt:lpstr>PowerPoint Presentation</vt:lpstr>
      <vt:lpstr>PowerPoint Presentation</vt:lpstr>
      <vt:lpstr>Expected SARSA &amp; Planning</vt:lpstr>
      <vt:lpstr>The objectives of this lecture is to:</vt:lpstr>
      <vt:lpstr>Expected Sarsa</vt:lpstr>
      <vt:lpstr>Expected Sarsa</vt:lpstr>
      <vt:lpstr>Example: Expected Sarsa in Cliff World </vt:lpstr>
      <vt:lpstr>PowerPoint Presentation</vt:lpstr>
      <vt:lpstr>PowerPoint Presentation</vt:lpstr>
      <vt:lpstr>PowerPoint Presentation</vt:lpstr>
      <vt:lpstr>PowerPoint Presentation</vt:lpstr>
      <vt:lpstr>Off-Policy Expected Sarsa</vt:lpstr>
      <vt:lpstr>Greedy Expected Sarsa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a Model?</vt:lpstr>
      <vt:lpstr>PowerPoint Presentation</vt:lpstr>
      <vt:lpstr>PowerPoint Presentation</vt:lpstr>
      <vt:lpstr>PowerPoint Presentation</vt:lpstr>
      <vt:lpstr>PowerPoint Presentation</vt:lpstr>
      <vt:lpstr>PowerPoint Presentation</vt:lpstr>
      <vt:lpstr>Models for Planning</vt:lpstr>
      <vt:lpstr>Types of Models</vt:lpstr>
      <vt:lpstr>Example: Sample Models</vt:lpstr>
      <vt:lpstr>Example: Distribution Models</vt:lpstr>
      <vt:lpstr>Sample Models vs Distribution Models</vt:lpstr>
      <vt:lpstr>Planning with simulated experience</vt:lpstr>
      <vt:lpstr>Planning improves policies</vt:lpstr>
      <vt:lpstr>Q-planning vs Q-learning</vt:lpstr>
      <vt:lpstr>Random Tabular Q-planning</vt:lpstr>
      <vt:lpstr>Random Tabular Q-planning Pseudo-code</vt:lpstr>
      <vt:lpstr>Planning uses imagined experience </vt:lpstr>
      <vt:lpstr>Planning Updates</vt:lpstr>
      <vt:lpstr>Planning Update Example</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102</cp:revision>
  <dcterms:created xsi:type="dcterms:W3CDTF">2023-04-29T09:08:23Z</dcterms:created>
  <dcterms:modified xsi:type="dcterms:W3CDTF">2024-03-29T00:18:14Z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