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3" r:id="rId5"/>
    <p:sldId id="276" r:id="rId6"/>
    <p:sldId id="484" r:id="rId7"/>
    <p:sldId id="527" r:id="rId8"/>
    <p:sldId id="485" r:id="rId9"/>
    <p:sldId id="628" r:id="rId10"/>
    <p:sldId id="570" r:id="rId11"/>
    <p:sldId id="629" r:id="rId12"/>
    <p:sldId id="663" r:id="rId13"/>
    <p:sldId id="662" r:id="rId14"/>
    <p:sldId id="664" r:id="rId15"/>
    <p:sldId id="659" r:id="rId16"/>
    <p:sldId id="572" r:id="rId17"/>
    <p:sldId id="630" r:id="rId18"/>
    <p:sldId id="631" r:id="rId19"/>
    <p:sldId id="632" r:id="rId20"/>
    <p:sldId id="633" r:id="rId21"/>
    <p:sldId id="634" r:id="rId22"/>
    <p:sldId id="635" r:id="rId23"/>
    <p:sldId id="658" r:id="rId24"/>
    <p:sldId id="600" r:id="rId25"/>
    <p:sldId id="636" r:id="rId26"/>
    <p:sldId id="637" r:id="rId27"/>
    <p:sldId id="638" r:id="rId28"/>
    <p:sldId id="639" r:id="rId29"/>
    <p:sldId id="640" r:id="rId30"/>
    <p:sldId id="641" r:id="rId31"/>
    <p:sldId id="660" r:id="rId32"/>
    <p:sldId id="601" r:id="rId33"/>
    <p:sldId id="642" r:id="rId34"/>
    <p:sldId id="657" r:id="rId35"/>
    <p:sldId id="646" r:id="rId36"/>
    <p:sldId id="648" r:id="rId37"/>
    <p:sldId id="647" r:id="rId38"/>
    <p:sldId id="649" r:id="rId39"/>
    <p:sldId id="650" r:id="rId40"/>
    <p:sldId id="651" r:id="rId41"/>
    <p:sldId id="652" r:id="rId42"/>
    <p:sldId id="656" r:id="rId43"/>
    <p:sldId id="644" r:id="rId44"/>
    <p:sldId id="653" r:id="rId45"/>
    <p:sldId id="654" r:id="rId46"/>
    <p:sldId id="655" r:id="rId47"/>
    <p:sldId id="661" r:id="rId48"/>
    <p:sldId id="550"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3"/>
            <p14:sldId id="276"/>
            <p14:sldId id="484"/>
            <p14:sldId id="527"/>
            <p14:sldId id="485"/>
            <p14:sldId id="628"/>
            <p14:sldId id="570"/>
            <p14:sldId id="629"/>
            <p14:sldId id="663"/>
            <p14:sldId id="662"/>
            <p14:sldId id="664"/>
            <p14:sldId id="659"/>
            <p14:sldId id="572"/>
            <p14:sldId id="630"/>
            <p14:sldId id="631"/>
            <p14:sldId id="632"/>
            <p14:sldId id="633"/>
            <p14:sldId id="634"/>
            <p14:sldId id="635"/>
            <p14:sldId id="658"/>
            <p14:sldId id="600"/>
            <p14:sldId id="636"/>
            <p14:sldId id="637"/>
            <p14:sldId id="638"/>
            <p14:sldId id="639"/>
            <p14:sldId id="640"/>
            <p14:sldId id="641"/>
            <p14:sldId id="660"/>
            <p14:sldId id="601"/>
            <p14:sldId id="642"/>
            <p14:sldId id="657"/>
            <p14:sldId id="646"/>
            <p14:sldId id="648"/>
            <p14:sldId id="647"/>
            <p14:sldId id="649"/>
            <p14:sldId id="650"/>
            <p14:sldId id="651"/>
            <p14:sldId id="652"/>
            <p14:sldId id="656"/>
            <p14:sldId id="644"/>
            <p14:sldId id="653"/>
            <p14:sldId id="654"/>
            <p14:sldId id="655"/>
            <p14:sldId id="661"/>
            <p14:sldId id="5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94C"/>
    <a:srgbClr val="2D3956"/>
    <a:srgbClr val="00AEEF"/>
    <a:srgbClr val="FFD200"/>
    <a:srgbClr val="203E5F"/>
    <a:srgbClr val="F58221"/>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7" autoAdjust="0"/>
    <p:restoredTop sz="83333" autoAdjust="0"/>
  </p:normalViewPr>
  <p:slideViewPr>
    <p:cSldViewPr snapToGrid="0">
      <p:cViewPr varScale="1">
        <p:scale>
          <a:sx n="53" d="100"/>
          <a:sy n="53" d="100"/>
        </p:scale>
        <p:origin x="1292"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680714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3784668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8D05EB-4B33-60B4-63B4-74A61EC3E2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2FE9C6-96E4-79E5-5802-0853C00889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4B772F-7A86-CF60-7D29-423E71CA2F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229D8F-951F-5224-BC20-30B00ACAB21E}"/>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692514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52A17-49F5-4B7F-2554-F69540222F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D1E607-2724-9620-ECE3-CD146C0906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51364A-DA18-596A-C52E-DAAB712C1B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93DEA1-FC78-A7B0-19EA-A76CB3645D5F}"/>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62548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FB2B5-0174-BEDF-2095-F249CD1B74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A3703F-1842-1656-2FF3-A2CF21792C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EA108D-E711-AF65-F53C-5B30ED048CC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F6895E-1101-D3AB-3C77-A0757EF16453}"/>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281496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93581-D9FD-3E62-49A4-009B2927F0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83E0B2-DDCD-1919-1853-382057062D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640D36-CA5B-0E00-52E2-28D9127A86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C91E41-B642-AEEB-FB72-AEF38B6D8467}"/>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6983676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DECCA-1656-5FC4-A3C7-E861219927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07F4F7-29A1-FD78-9D0A-19946209C3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6996D6-778D-CB41-ACE7-BC028F251E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6044AA-A598-2E0C-6823-53DD655C31FB}"/>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471124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6ADCC-5A0D-F098-73AD-A85A0394F4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8C621F-DB5A-FFD9-79AF-80F0F5E968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E968C9-96B4-1B75-4FA4-73B5858980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3F3AD1-6E98-C010-4B25-BE661689519D}"/>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6604904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9A936-5344-623B-4B92-786143BB22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26E803-2349-BF03-2742-25233BC755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350E65-5D9A-A838-F8B4-89DF2573F3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F9289D-BFD9-DC9B-F51C-BB9CEF4251D5}"/>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637631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9DA1A-1386-7682-89D5-5CE12C6D99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166831-49F4-DAFC-5BAE-A7D5F1C5B2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F16F49-88CB-F1FB-92D1-9D19E27C3D7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65E522-3363-941C-62DB-E0B3CA29D088}"/>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8233962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E31A5-5723-FBD0-A2F8-965CF2E322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630C76-26FD-A7C2-4AF9-41A29CF32B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61EC88-65B6-6902-D32D-734341ABD7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732B7B-57BF-8886-9930-4EC3A3F3F8BB}"/>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304844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B2A6A-8232-911C-F801-22A0E67EDD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D31357-C15D-E437-B17F-C77423CC2F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F15009-6A82-AB99-E9E5-E4193906A5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3E7AAC-6DAD-1451-665B-8E8D49DE687F}"/>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9532918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2F43F-93A1-F1AF-60B6-41DF8AAD79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0ABCA0-2F40-63CB-6650-40BD7F89D8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C8C12D-5788-A83B-2737-E763690CD4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3BAFC4-6A31-5F93-9C7A-0B91B1F8340C}"/>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2970331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366E9F-F3ED-D43A-52A3-9BDB2458EA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A1A37E-1384-B197-1837-284B3685AD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D00145-A5B0-4A50-5FB6-376BF40C9D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895056-9375-A80E-B356-3DC4F27ED767}"/>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082535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D20F0-AD17-0C07-77C3-5B5810B264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90E61D-8679-E03A-38DF-1F01DC1336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F11C1B-6609-AA98-DEBD-1C205F4BC4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68C6FF-CFB6-45B9-4DBF-E4396B8048E9}"/>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889778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F76CA-AA46-AF0F-CCC3-549CB8D7E0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9BFFA8-A141-F45D-0B1A-5747317EB4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85189B-BBC9-3DED-51DE-0D62B3078B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11485B-95D9-4A1A-51C7-9B44FBE1A6E8}"/>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4145100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7A633-9C94-8C1E-BFFD-A5DBD2140A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4EB442-FF0F-2E4D-6D9F-9FD6F686FB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D091C7-74FB-BBB9-F575-B7E92D6B88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F68871F-01D8-8420-61CB-EA8F5DD891AE}"/>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6803932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78CB1F-A342-458D-B15E-4700709973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102AEB-F9CC-6CCA-9C94-F86B5566FD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EBD716-C45E-3D4A-FEEA-DBC9286562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1D311B-ED65-D13D-9DDB-1EE6A996D7A9}"/>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270353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86131E-8FAF-99A1-4E26-0539E855C4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1706DA-8888-AE1C-CCA4-05A3D12796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3ABBA0-CB0E-1186-0162-F22B2A2C31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5870E8-799E-D12A-9BCA-644F9C7C04B8}"/>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809786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6EA55-A4DE-3CD0-0345-B8FB6FD0C5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19E149-2D98-6D08-519E-00F7FEA805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6F2C55-2A66-EAA5-316A-A7BDD2CD0A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0DA78E-7ED0-0F10-93B3-915916EAA98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763130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E17CE-A11A-9D33-91F9-8BFA0E366F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FB3EBE-E5E8-FA50-CDA4-65EB012CFB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68335B-FF93-37A6-CAE8-FAADE3A565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BC5F48-B62F-82EE-EC90-F9B88FA63FD1}"/>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77017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4E1DFC-6317-134B-C160-3973A56D38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E22BAD-06A1-CC26-3E00-1BEA09B0BA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7BB226-5990-C5A5-7067-91BC896397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5B4908-4212-6E70-0308-CF7C6B58002D}"/>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2966062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DA1FF9-51F7-FBB4-D28F-A3B29066BC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C1B215-C5CD-A4E9-46DD-0DCE96D986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E11E55-E303-6E4C-9D1B-347665077B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3B111CD-E6BD-A1B0-13EA-C713FE1B1495}"/>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825884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BDB1B-7992-DDA3-2149-3DFE57A1C9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5DDC3D-091A-6804-6DF0-8087443E69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304D59-9926-8AFD-538C-3745587D95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CEA139F-D106-32B9-2F3E-08088C6905E6}"/>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1797782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5C8C3-D1CF-9950-02FD-F1B9EB2C64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7DD2E8-9559-C5AB-BCA9-697BF1D6A0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8C0FB3-D949-363C-3BF5-B00396BD079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051F69E-DE52-23DC-3B9D-9673FAEE595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0758251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22D4EB-6CCF-728F-5917-183F118BBC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BAA940-BDD7-4F6E-663F-80D36A19BE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1B43DA-5C2A-9043-0741-45A74144E2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2D7408-B590-8722-447F-9E23A33A9DC8}"/>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1973674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B9DE7-9185-8C06-D79C-9E4551F004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728B58-7CD5-B3C7-6D8B-949D410B79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2CC74A-525F-44E3-B5B2-049F7FB1F1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D65F5F6-ED58-0A41-6C64-A2A0492F1732}"/>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42559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E251D-6825-BFD6-A1C4-677064B433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B9AAC7-621F-F8FD-7B85-D895B4920D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8ADC31-C066-14C5-319F-6E99B823516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291A1C-0DBF-500B-F123-1C0B633C5DB4}"/>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264128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57A9F-1860-5590-E664-350D07713F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44DC34-1996-8F5E-BE22-C16A5A845A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1FAAE5-2A5D-CCCA-B866-614BD711A3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10EDE6-C574-1EE6-2DC6-C8549ED349CC}"/>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5740210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BCF08-64E6-69CF-C754-33C98ADD65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54D3EA-A6B9-7850-08BA-94AA5102B8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17AA12-24FF-28F5-0DD3-CC0CE125D7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66188F-8C36-292F-CA2B-695483E4B70F}"/>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9107882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E61AA-F532-8D24-4F49-35D50103AD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D3DCE5-7E50-3395-0964-130EA5E24F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4B525D-E1B1-146F-C363-930CDAB45D2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283E9E-FE6A-78A1-17E9-2EBF8AB93CD9}"/>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6077475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0EA5E2-F5EE-E244-7846-EED9F017F0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B17214-0AEA-AAC0-5272-A2C31B228F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B68FC1-43C5-8A41-4351-64ACAC6400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949463-40A5-03B1-2313-88A7A3697145}"/>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5455267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543C9-8FA9-BE84-1079-FD0752F17E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5B865D-52F1-C557-BE37-87FC4F4105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9215A6-31D8-D6FF-AE0F-EDFB812ED3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74FCA7-5BE0-ACAE-E9CA-FB804FBFB0BB}"/>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7935313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406EBD-2757-D149-65B2-07A10B0F82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D34065-589D-B471-6C8D-67348493C4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1651A4-3220-8BB1-70DE-55959A6308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43B71C-AB50-BF66-CE61-B3CE16F9665F}"/>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44273137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38424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32.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33.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34.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5.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32424" y="4027144"/>
            <a:ext cx="5216525" cy="523220"/>
          </a:xfrm>
          <a:prstGeom prst="rect">
            <a:avLst/>
          </a:prstGeom>
          <a:noFill/>
        </p:spPr>
        <p:txBody>
          <a:bodyPr wrap="square" rtlCol="0">
            <a:spAutoFit/>
          </a:bodyPr>
          <a:lstStyle/>
          <a:p>
            <a:r>
              <a:rPr lang="ar-EG" sz="2800" b="1" dirty="0">
                <a:solidFill>
                  <a:srgbClr val="0070C0"/>
                </a:solidFill>
              </a:rPr>
              <a:t>د/ شيرين فاروق ربيع</a:t>
            </a:r>
            <a:endParaRPr lang="en-US" sz="2800" b="1" dirty="0">
              <a:solidFill>
                <a:srgbClr val="0070C0"/>
              </a:solidFill>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22930" y="5962263"/>
            <a:ext cx="3516608" cy="529167"/>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التاسعة   </a:t>
            </a:r>
            <a:endParaRPr lang="en-US" sz="2400" b="1" dirty="0">
              <a:solidFill>
                <a:schemeClr val="bg1"/>
              </a:solidFill>
              <a:latin typeface="Alexandria" charset="0"/>
              <a:cs typeface="Alexandria" charset="0"/>
            </a:endParaRPr>
          </a:p>
        </p:txBody>
      </p:sp>
      <p:sp>
        <p:nvSpPr>
          <p:cNvPr id="46" name="TextBox 45"/>
          <p:cNvSpPr txBox="1"/>
          <p:nvPr/>
        </p:nvSpPr>
        <p:spPr>
          <a:xfrm>
            <a:off x="0" y="5420450"/>
            <a:ext cx="4527836" cy="461665"/>
          </a:xfrm>
          <a:prstGeom prst="rect">
            <a:avLst/>
          </a:prstGeom>
          <a:noFill/>
        </p:spPr>
        <p:txBody>
          <a:bodyPr wrap="square" rtlCol="0">
            <a:spAutoFit/>
          </a:bodyPr>
          <a:lstStyle/>
          <a:p>
            <a:pPr algn="ctr" rtl="1" fontAlgn="base"/>
            <a:r>
              <a:rPr lang="ar-EG" sz="2400" b="1" dirty="0">
                <a:solidFill>
                  <a:srgbClr val="0070C0"/>
                </a:solidFill>
                <a:latin typeface="Times New Roman" panose="02020603050405020304" pitchFamily="18" charset="0"/>
                <a:cs typeface="Alexandria" charset="0"/>
              </a:rPr>
              <a:t>كلية الإعلام والتسويق الرقمي </a:t>
            </a:r>
            <a:r>
              <a:rPr lang="ar-EG" sz="2400" b="1" dirty="0">
                <a:solidFill>
                  <a:srgbClr val="0070C0"/>
                </a:solidFill>
                <a:latin typeface="Alexandria" charset="0"/>
                <a:cs typeface="Alexandria" charset="0"/>
              </a:rPr>
              <a:t>      </a:t>
            </a:r>
            <a:r>
              <a:rPr lang="ar-SA" sz="2400" b="1" dirty="0">
                <a:solidFill>
                  <a:srgbClr val="0070C0"/>
                </a:solidFill>
                <a:effectLst/>
                <a:latin typeface="Times New Roman" panose="02020603050405020304" pitchFamily="18" charset="0"/>
                <a:ea typeface="Times New Roman" panose="02020603050405020304" pitchFamily="18" charset="0"/>
              </a:rPr>
              <a:t> </a:t>
            </a:r>
            <a:endParaRPr lang="ar-EG" sz="2400" b="1" dirty="0">
              <a:solidFill>
                <a:srgbClr val="0070C0"/>
              </a:solidFill>
              <a:effectLst/>
              <a:latin typeface="Times New Roman" panose="02020603050405020304" pitchFamily="18" charset="0"/>
              <a:ea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097" y="-209181"/>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501489" y="1525843"/>
            <a:ext cx="5216525" cy="2154436"/>
          </a:xfrm>
          <a:prstGeom prst="rect">
            <a:avLst/>
          </a:prstGeom>
          <a:noFill/>
        </p:spPr>
        <p:txBody>
          <a:bodyPr wrap="square" rtlCol="0">
            <a:spAutoFit/>
          </a:bodyPr>
          <a:lstStyle/>
          <a:p>
            <a:pPr algn="ctr">
              <a:lnSpc>
                <a:spcPct val="150000"/>
              </a:lnSpc>
            </a:pPr>
            <a:r>
              <a:rPr lang="ar-EG" sz="3600" b="1" dirty="0">
                <a:solidFill>
                  <a:srgbClr val="002060"/>
                </a:solidFill>
                <a:latin typeface="Alexandria" charset="0"/>
              </a:rPr>
              <a:t>مقرر: نظريات الاتصال الإعلامي </a:t>
            </a:r>
            <a:endParaRPr lang="en-US" sz="3600" b="1" dirty="0">
              <a:solidFill>
                <a:srgbClr val="002060"/>
              </a:solidFill>
              <a:latin typeface="Alexandria" charset="0"/>
            </a:endParaRPr>
          </a:p>
          <a:p>
            <a:pPr algn="ctr"/>
            <a:r>
              <a:rPr kumimoji="0" lang="en-US"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rPr>
              <a:t>Theories of Communication</a:t>
            </a:r>
            <a:endParaRPr kumimoji="0" lang="ar-EG"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endPar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pPr algn="ctr" rtl="1"/>
            <a:r>
              <a:rPr kumimoji="0" lang="ar-SA" sz="2000" b="0"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lang="en-US" sz="3600" dirty="0">
                <a:solidFill>
                  <a:srgbClr val="002060"/>
                </a:solidFill>
                <a:latin typeface="Alexandria" charset="0"/>
                <a:cs typeface="Alexandria" charset="0"/>
              </a:rPr>
              <a:t> </a:t>
            </a:r>
            <a:r>
              <a:rPr lang="ar-EG"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lang="en-US"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DGM 122</a:t>
            </a:r>
            <a:endParaRPr lang="en-US" sz="2400" b="1" dirty="0">
              <a:solidFill>
                <a:srgbClr val="002060"/>
              </a:solidFill>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09946" y="-39179"/>
            <a:ext cx="7921256" cy="1200329"/>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2400" b="1" dirty="0">
                <a:solidFill>
                  <a:schemeClr val="bg1"/>
                </a:solidFill>
                <a:latin typeface="Alexandria" charset="0"/>
                <a:cs typeface="Alexandria" charset="0"/>
              </a:rPr>
              <a:t> </a:t>
            </a:r>
          </a:p>
          <a:p>
            <a:pPr algn="ctr" rtl="1"/>
            <a:r>
              <a:rPr lang="ar-EG" sz="2400" b="1" kern="0" dirty="0">
                <a:solidFill>
                  <a:schemeClr val="bg1"/>
                </a:solidFill>
                <a:latin typeface="Calibri" panose="020F0502020204030204" pitchFamily="34" charset="0"/>
                <a:cs typeface="Calibri" panose="020F0502020204030204" pitchFamily="34" charset="0"/>
              </a:rPr>
              <a:t>📚 </a:t>
            </a:r>
            <a:r>
              <a:rPr lang="ar-EG" sz="2400" b="1" dirty="0">
                <a:solidFill>
                  <a:schemeClr val="bg1"/>
                </a:solidFill>
                <a:latin typeface="Calibri" panose="020F0502020204030204" pitchFamily="34" charset="0"/>
                <a:cs typeface="Calibri" panose="020F0502020204030204" pitchFamily="34" charset="0"/>
              </a:rPr>
              <a:t>تذكير بالمحاضرة السابقة </a:t>
            </a:r>
            <a:r>
              <a:rPr lang="ar-EG" sz="2400" b="1" dirty="0">
                <a:solidFill>
                  <a:schemeClr val="bg1"/>
                </a:solidFill>
                <a:latin typeface="Simplified Arabic" panose="02020603050405020304" pitchFamily="18" charset="-78"/>
                <a:cs typeface="Simplified Arabic" panose="02020603050405020304" pitchFamily="18" charset="-78"/>
              </a:rPr>
              <a:t>(8)</a:t>
            </a:r>
          </a:p>
          <a:p>
            <a:pPr algn="ctr" rtl="1"/>
            <a:r>
              <a:rPr lang="ar-EG" sz="2400" b="1" dirty="0">
                <a:solidFill>
                  <a:schemeClr val="bg1"/>
                </a:solidFill>
                <a:latin typeface="Simplified Arabic" panose="02020603050405020304" pitchFamily="18" charset="-78"/>
                <a:cs typeface="Simplified Arabic" panose="02020603050405020304" pitchFamily="18" charset="-78"/>
              </a:rPr>
              <a:t> </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71797" y="0"/>
            <a:ext cx="1743367" cy="1181593"/>
          </a:xfrm>
          <a:prstGeom prst="rect">
            <a:avLst/>
          </a:prstGeom>
        </p:spPr>
      </p:pic>
      <p:pic>
        <p:nvPicPr>
          <p:cNvPr id="4" name="Picture 3">
            <a:extLst>
              <a:ext uri="{FF2B5EF4-FFF2-40B4-BE49-F238E27FC236}">
                <a16:creationId xmlns:a16="http://schemas.microsoft.com/office/drawing/2014/main" id="{924FEA99-61B6-1052-3507-175475F811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0490" y="1884195"/>
            <a:ext cx="3781553" cy="40944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7AC4BCDF-1FEC-F6F2-E6D0-7AD8DC6CC0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6836" y="203261"/>
            <a:ext cx="1692515" cy="1208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7E3736AB-5427-91CB-E64D-C53EC710BF8A}"/>
              </a:ext>
            </a:extLst>
          </p:cNvPr>
          <p:cNvSpPr txBox="1"/>
          <p:nvPr/>
        </p:nvSpPr>
        <p:spPr>
          <a:xfrm>
            <a:off x="234382" y="1393996"/>
            <a:ext cx="11723236" cy="490199"/>
          </a:xfrm>
          <a:prstGeom prst="rect">
            <a:avLst/>
          </a:prstGeom>
          <a:noFill/>
        </p:spPr>
        <p:txBody>
          <a:bodyPr wrap="square" rtlCol="0">
            <a:spAutoFit/>
          </a:bodyPr>
          <a:lstStyle/>
          <a:p>
            <a:pPr algn="r" rtl="1">
              <a:lnSpc>
                <a:spcPct val="115000"/>
              </a:lnSpc>
              <a:spcAft>
                <a:spcPts val="800"/>
              </a:spcAft>
            </a:pPr>
            <a:r>
              <a:rPr lang="ar-EG" sz="2400" b="1" dirty="0">
                <a:solidFill>
                  <a:srgbClr val="002060"/>
                </a:solidFill>
                <a:latin typeface="Calibri" panose="020F0502020204030204" pitchFamily="34" charset="0"/>
                <a:cs typeface="Calibri" panose="020F0502020204030204" pitchFamily="34" charset="0"/>
              </a:rPr>
              <a:t>فى المحاضرة السابقة رقم  </a:t>
            </a:r>
            <a:r>
              <a:rPr lang="ar-EG" sz="2400" b="1" dirty="0">
                <a:solidFill>
                  <a:srgbClr val="002060"/>
                </a:solidFill>
                <a:latin typeface="Calibri" panose="020F0502020204030204" pitchFamily="34" charset="0"/>
                <a:cs typeface="+mj-cs"/>
              </a:rPr>
              <a:t>(8) </a:t>
            </a:r>
            <a:r>
              <a:rPr lang="ar-EG" sz="2400" b="1" dirty="0">
                <a:solidFill>
                  <a:srgbClr val="002060"/>
                </a:solidFill>
                <a:latin typeface="Calibri" panose="020F0502020204030204" pitchFamily="34" charset="0"/>
                <a:cs typeface="Calibri" panose="020F0502020204030204" pitchFamily="34" charset="0"/>
              </a:rPr>
              <a:t>تحدثنا حول :</a:t>
            </a:r>
          </a:p>
        </p:txBody>
      </p:sp>
      <p:sp>
        <p:nvSpPr>
          <p:cNvPr id="2" name="TextBox 1">
            <a:extLst>
              <a:ext uri="{FF2B5EF4-FFF2-40B4-BE49-F238E27FC236}">
                <a16:creationId xmlns:a16="http://schemas.microsoft.com/office/drawing/2014/main" id="{86EC904B-983E-31E6-1568-C350548BCAAE}"/>
              </a:ext>
            </a:extLst>
          </p:cNvPr>
          <p:cNvSpPr txBox="1"/>
          <p:nvPr/>
        </p:nvSpPr>
        <p:spPr>
          <a:xfrm>
            <a:off x="3829817" y="3317370"/>
            <a:ext cx="8122995" cy="876907"/>
          </a:xfrm>
          <a:prstGeom prst="rect">
            <a:avLst/>
          </a:prstGeom>
          <a:noFill/>
        </p:spPr>
        <p:txBody>
          <a:bodyPr wrap="square" rtlCol="0">
            <a:spAutoFit/>
          </a:bodyPr>
          <a:lstStyle/>
          <a:p>
            <a:pPr algn="r" rtl="1">
              <a:lnSpc>
                <a:spcPct val="115000"/>
              </a:lnSpc>
              <a:spcAft>
                <a:spcPts val="800"/>
              </a:spcAft>
            </a:pPr>
            <a:r>
              <a:rPr lang="ar-EG" sz="100" b="1" dirty="0">
                <a:solidFill>
                  <a:srgbClr val="002060"/>
                </a:solidFill>
                <a:latin typeface="Calibri" panose="020F0502020204030204" pitchFamily="34" charset="0"/>
                <a:cs typeface="Calibri" panose="020F0502020204030204" pitchFamily="34" charset="0"/>
              </a:rPr>
              <a:t>...</a:t>
            </a:r>
          </a:p>
          <a:p>
            <a:pPr algn="r" rtl="1">
              <a:lnSpc>
                <a:spcPct val="115000"/>
              </a:lnSpc>
              <a:spcAft>
                <a:spcPts val="800"/>
              </a:spcAft>
            </a:pPr>
            <a:r>
              <a:rPr lang="ar-EG" sz="100" b="1" dirty="0">
                <a:solidFill>
                  <a:srgbClr val="002060"/>
                </a:solidFill>
                <a:latin typeface="Calibri" panose="020F0502020204030204" pitchFamily="34" charset="0"/>
                <a:cs typeface="Calibri" panose="020F0502020204030204" pitchFamily="34" charset="0"/>
              </a:rPr>
              <a:t>ك</a:t>
            </a:r>
            <a:endParaRPr lang="ar-EG" sz="2400" b="1" dirty="0">
              <a:solidFill>
                <a:srgbClr val="002060"/>
              </a:solidFill>
              <a:latin typeface="Calibri" panose="020F0502020204030204" pitchFamily="34" charset="0"/>
              <a:cs typeface="Calibri" panose="020F0502020204030204" pitchFamily="34" charset="0"/>
            </a:endParaRPr>
          </a:p>
          <a:p>
            <a:pPr algn="r" rtl="1">
              <a:lnSpc>
                <a:spcPct val="115000"/>
              </a:lnSpc>
              <a:spcAft>
                <a:spcPts val="800"/>
              </a:spcAft>
            </a:pPr>
            <a:endParaRPr lang="ar-EG" sz="2400" b="1" dirty="0">
              <a:solidFill>
                <a:srgbClr val="002060"/>
              </a:solidFill>
              <a:latin typeface="Calibri" panose="020F0502020204030204" pitchFamily="34" charset="0"/>
              <a:cs typeface="Calibri" panose="020F0502020204030204" pitchFamily="34" charset="0"/>
            </a:endParaRPr>
          </a:p>
          <a:p>
            <a:pPr algn="r" rtl="1">
              <a:lnSpc>
                <a:spcPct val="115000"/>
              </a:lnSpc>
              <a:spcAft>
                <a:spcPts val="800"/>
              </a:spcAft>
            </a:pPr>
            <a:endParaRPr lang="ar-EG" sz="100" b="1"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598AEB11-21AB-6B8A-FD3D-9C345C018E60}"/>
              </a:ext>
            </a:extLst>
          </p:cNvPr>
          <p:cNvSpPr txBox="1"/>
          <p:nvPr/>
        </p:nvSpPr>
        <p:spPr>
          <a:xfrm>
            <a:off x="4674269" y="2080845"/>
            <a:ext cx="7428938" cy="3359061"/>
          </a:xfrm>
          <a:prstGeom prst="rect">
            <a:avLst/>
          </a:prstGeom>
          <a:noFill/>
        </p:spPr>
        <p:txBody>
          <a:bodyPr wrap="square">
            <a:spAutoFit/>
          </a:bodyPr>
          <a:lstStyle/>
          <a:p>
            <a:pPr marL="457200" indent="-457200" algn="just"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التعرف على المفاهيم الأساسية لنظرية الغرس الثقافي.</a:t>
            </a:r>
          </a:p>
          <a:p>
            <a:pPr marL="457200" indent="-457200" algn="just"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فهم النشأة التاريخية وتطور النظرية ومؤسسها.</a:t>
            </a:r>
          </a:p>
          <a:p>
            <a:pPr marL="457200" indent="-457200" algn="just"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استعراض الفرضيات العلمية للنظرية.</a:t>
            </a:r>
          </a:p>
          <a:p>
            <a:pPr marL="457200" indent="-457200" algn="just"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تحليل تطبيقات النظرية في الإعلام التقليدي، والرقمي.</a:t>
            </a:r>
          </a:p>
          <a:p>
            <a:pPr marL="457200" indent="-457200" algn="just"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مناقشة الأمثلة الدرامية العربية والمصرية المرتبطة بفرضيات النظرية.</a:t>
            </a:r>
          </a:p>
          <a:p>
            <a:pPr marL="457200" indent="-457200" algn="just"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عرض الانتقادات الموجهة للنظرية.</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138223"/>
            <a:ext cx="12663753" cy="611851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293395" cy="4206468"/>
          </a:xfrm>
        </p:spPr>
      </p:pic>
      <p:sp>
        <p:nvSpPr>
          <p:cNvPr id="9" name="TextBox 8"/>
          <p:cNvSpPr txBox="1"/>
          <p:nvPr/>
        </p:nvSpPr>
        <p:spPr>
          <a:xfrm>
            <a:off x="6396949" y="3104329"/>
            <a:ext cx="2411238" cy="523220"/>
          </a:xfrm>
          <a:prstGeom prst="rect">
            <a:avLst/>
          </a:prstGeom>
          <a:noFill/>
        </p:spPr>
        <p:txBody>
          <a:bodyPr wrap="none" rtlCol="0">
            <a:spAutoFit/>
          </a:bodyPr>
          <a:lstStyle/>
          <a:p>
            <a:r>
              <a:rPr lang="ar-EG" sz="2800" b="1" dirty="0">
                <a:solidFill>
                  <a:srgbClr val="002060"/>
                </a:solidFill>
                <a:latin typeface="Alexandria" charset="0"/>
                <a:cs typeface="Alexandria" charset="0"/>
              </a:rPr>
              <a:t>   </a:t>
            </a:r>
            <a:r>
              <a:rPr lang="ar-EG" sz="2800" b="1" dirty="0">
                <a:solidFill>
                  <a:srgbClr val="002060"/>
                </a:solidFill>
                <a:latin typeface="Times New Roman" panose="02020603050405020304" pitchFamily="18" charset="0"/>
                <a:cs typeface="Times New Roman" panose="02020603050405020304" pitchFamily="18" charset="0"/>
              </a:rPr>
              <a:t>محاضرة رقم </a:t>
            </a:r>
            <a:r>
              <a:rPr lang="ar-EG" sz="2800" b="1" dirty="0">
                <a:solidFill>
                  <a:srgbClr val="002060"/>
                </a:solidFill>
                <a:latin typeface="Simplified Arabic" panose="02020603050405020304" pitchFamily="18" charset="-78"/>
                <a:cs typeface="Simplified Arabic" panose="02020603050405020304" pitchFamily="18" charset="-78"/>
              </a:rPr>
              <a:t>(9)</a:t>
            </a:r>
          </a:p>
        </p:txBody>
      </p:sp>
      <p:sp>
        <p:nvSpPr>
          <p:cNvPr id="12" name="TextBox 11"/>
          <p:cNvSpPr txBox="1"/>
          <p:nvPr/>
        </p:nvSpPr>
        <p:spPr>
          <a:xfrm>
            <a:off x="2099873" y="597964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Dr. Shereen farouk</a:t>
            </a:r>
          </a:p>
        </p:txBody>
      </p:sp>
      <p:sp>
        <p:nvSpPr>
          <p:cNvPr id="13" name="TextBox 12"/>
          <p:cNvSpPr txBox="1"/>
          <p:nvPr/>
        </p:nvSpPr>
        <p:spPr>
          <a:xfrm>
            <a:off x="448552" y="5980291"/>
            <a:ext cx="4886463" cy="46037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8619" y="-559100"/>
            <a:ext cx="2305141" cy="1660991"/>
          </a:xfrm>
          <a:prstGeom prst="rect">
            <a:avLst/>
          </a:prstGeom>
        </p:spPr>
      </p:pic>
      <p:sp>
        <p:nvSpPr>
          <p:cNvPr id="7" name="Rectangle: Rounded Corners 6">
            <a:extLst>
              <a:ext uri="{FF2B5EF4-FFF2-40B4-BE49-F238E27FC236}">
                <a16:creationId xmlns:a16="http://schemas.microsoft.com/office/drawing/2014/main" id="{78FBA80C-73A3-3E76-5998-E315C987D6ED}"/>
              </a:ext>
            </a:extLst>
          </p:cNvPr>
          <p:cNvSpPr/>
          <p:nvPr/>
        </p:nvSpPr>
        <p:spPr>
          <a:xfrm>
            <a:off x="6507760" y="4932133"/>
            <a:ext cx="4018736" cy="119601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2060"/>
                </a:solidFill>
                <a:latin typeface="Times New Roman" panose="02020603050405020304" pitchFamily="18" charset="0"/>
                <a:cs typeface="Times New Roman" panose="02020603050405020304" pitchFamily="18" charset="0"/>
              </a:rPr>
              <a:t>د/ شيرين فاروق ربيع </a:t>
            </a:r>
          </a:p>
          <a:p>
            <a:pPr algn="ctr"/>
            <a:r>
              <a:rPr lang="ar-EG" sz="2400" b="1" dirty="0">
                <a:solidFill>
                  <a:srgbClr val="002060"/>
                </a:solidFill>
                <a:latin typeface="Times New Roman" panose="02020603050405020304" pitchFamily="18" charset="0"/>
                <a:cs typeface="Times New Roman" panose="02020603050405020304" pitchFamily="18" charset="0"/>
              </a:rPr>
              <a:t>كلية الإعلام والتسويق الرقمي</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AA44C96-81CC-FB05-DD33-FFAC942149F9}"/>
              </a:ext>
            </a:extLst>
          </p:cNvPr>
          <p:cNvSpPr/>
          <p:nvPr/>
        </p:nvSpPr>
        <p:spPr>
          <a:xfrm>
            <a:off x="3182189" y="3753671"/>
            <a:ext cx="9421571" cy="968023"/>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100" dirty="0">
                <a:solidFill>
                  <a:schemeClr val="bg1"/>
                </a:solidFill>
                <a:latin typeface="Calibri" panose="020F0502020204030204" pitchFamily="34" charset="0"/>
                <a:cs typeface="Calibri" panose="020F0502020204030204" pitchFamily="34" charset="0"/>
              </a:rPr>
              <a:t>نظرية المجال العام: من المجال العام البرجوازى إلى المجال العام الافتراضي</a:t>
            </a:r>
            <a:endParaRPr lang="en-US" sz="2400" b="1" kern="100" dirty="0">
              <a:solidFill>
                <a:schemeClr val="bg1"/>
              </a:solidFill>
              <a:latin typeface="Calibri" panose="020F0502020204030204" pitchFamily="34" charset="0"/>
              <a:cs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62C1C-EE5C-78EB-4D8E-6AA309D7AB7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CCC706A-C0B3-3268-7644-1E01B549C6FB}"/>
              </a:ext>
            </a:extLst>
          </p:cNvPr>
          <p:cNvSpPr txBox="1"/>
          <p:nvPr/>
        </p:nvSpPr>
        <p:spPr>
          <a:xfrm>
            <a:off x="2490597" y="449797"/>
            <a:ext cx="7921256" cy="707886"/>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700" b="1" dirty="0">
                <a:solidFill>
                  <a:schemeClr val="bg1"/>
                </a:solidFill>
                <a:latin typeface="Alexandria" charset="0"/>
                <a:cs typeface="Alexandria" charset="0"/>
              </a:rPr>
              <a:t> </a:t>
            </a:r>
          </a:p>
          <a:p>
            <a:pPr algn="ctr" rtl="1"/>
            <a:r>
              <a:rPr lang="ar-EG" sz="3200" b="1" kern="0" dirty="0">
                <a:solidFill>
                  <a:schemeClr val="bg1"/>
                </a:solidFill>
                <a:latin typeface="Calibri" panose="020F0502020204030204" pitchFamily="34" charset="0"/>
                <a:cs typeface="Calibri" panose="020F0502020204030204" pitchFamily="34" charset="0"/>
              </a:rPr>
              <a:t>📚 </a:t>
            </a:r>
            <a:r>
              <a:rPr lang="ar-EG" sz="2800" b="1" dirty="0">
                <a:solidFill>
                  <a:schemeClr val="bg1"/>
                </a:solidFill>
                <a:latin typeface="Calibri" panose="020F0502020204030204" pitchFamily="34" charset="0"/>
                <a:cs typeface="Calibri" panose="020F0502020204030204" pitchFamily="34" charset="0"/>
              </a:rPr>
              <a:t>أهداف المحاضرة التاسعة</a:t>
            </a:r>
            <a:r>
              <a:rPr lang="ar-EG" sz="2400" b="1" dirty="0">
                <a:solidFill>
                  <a:schemeClr val="bg1"/>
                </a:solidFill>
                <a:latin typeface="Simplified Arabic" panose="02020603050405020304" pitchFamily="18" charset="-78"/>
                <a:cs typeface="Simplified Arabic" panose="02020603050405020304" pitchFamily="18" charset="-78"/>
              </a:rPr>
              <a:t> </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a:extLst>
              <a:ext uri="{FF2B5EF4-FFF2-40B4-BE49-F238E27FC236}">
                <a16:creationId xmlns:a16="http://schemas.microsoft.com/office/drawing/2014/main" id="{36D826EA-757E-813D-80EB-3E21D87CF4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4060" y="340383"/>
            <a:ext cx="1917262" cy="1032371"/>
          </a:xfrm>
          <a:prstGeom prst="rect">
            <a:avLst/>
          </a:prstGeom>
        </p:spPr>
      </p:pic>
      <p:pic>
        <p:nvPicPr>
          <p:cNvPr id="4" name="Picture 3">
            <a:extLst>
              <a:ext uri="{FF2B5EF4-FFF2-40B4-BE49-F238E27FC236}">
                <a16:creationId xmlns:a16="http://schemas.microsoft.com/office/drawing/2014/main" id="{39669B62-467C-E599-E080-989467F08A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680" y="2280132"/>
            <a:ext cx="3198068" cy="31701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F76911F0-ACBF-2AAB-18D7-D6648C8A45C6}"/>
              </a:ext>
            </a:extLst>
          </p:cNvPr>
          <p:cNvSpPr txBox="1"/>
          <p:nvPr/>
        </p:nvSpPr>
        <p:spPr>
          <a:xfrm>
            <a:off x="4136424" y="1547973"/>
            <a:ext cx="8893017" cy="492122"/>
          </a:xfrm>
          <a:prstGeom prst="rect">
            <a:avLst/>
          </a:prstGeom>
          <a:noFill/>
        </p:spPr>
        <p:txBody>
          <a:bodyPr wrap="square" rtlCol="0">
            <a:spAutoFit/>
          </a:bodyPr>
          <a:lstStyle/>
          <a:p>
            <a:pPr algn="ctr" rtl="1">
              <a:lnSpc>
                <a:spcPct val="115000"/>
              </a:lnSpc>
              <a:spcAft>
                <a:spcPts val="800"/>
              </a:spcAft>
            </a:pPr>
            <a:r>
              <a:rPr lang="ar-EG" sz="2400" b="1" dirty="0">
                <a:solidFill>
                  <a:srgbClr val="C00000"/>
                </a:solidFill>
                <a:latin typeface="Calibri" panose="020F0502020204030204" pitchFamily="34" charset="0"/>
                <a:cs typeface="Calibri" panose="020F0502020204030204" pitchFamily="34" charset="0"/>
              </a:rPr>
              <a:t>بنهاية هذه المحاضرة، سيكون الطلاب قادرون على:</a:t>
            </a:r>
            <a:endParaRPr lang="ar-EG" sz="2400" b="1" dirty="0">
              <a:solidFill>
                <a:srgbClr val="002060"/>
              </a:solidFill>
              <a:latin typeface="Calibri" panose="020F0502020204030204" pitchFamily="34" charset="0"/>
              <a:cs typeface="Calibri" panose="020F0502020204030204" pitchFamily="34" charset="0"/>
            </a:endParaRPr>
          </a:p>
        </p:txBody>
      </p:sp>
      <p:pic>
        <p:nvPicPr>
          <p:cNvPr id="2" name="Picture 2">
            <a:extLst>
              <a:ext uri="{FF2B5EF4-FFF2-40B4-BE49-F238E27FC236}">
                <a16:creationId xmlns:a16="http://schemas.microsoft.com/office/drawing/2014/main" id="{710DDE7B-E012-E952-096E-D865B573CE2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26039" y="317066"/>
            <a:ext cx="1041901" cy="9889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3372E64F-98FD-986C-4DA7-BDD91577B863}"/>
              </a:ext>
            </a:extLst>
          </p:cNvPr>
          <p:cNvSpPr txBox="1"/>
          <p:nvPr/>
        </p:nvSpPr>
        <p:spPr>
          <a:xfrm>
            <a:off x="4800600" y="2047188"/>
            <a:ext cx="6806866" cy="3636060"/>
          </a:xfrm>
          <a:prstGeom prst="rect">
            <a:avLst/>
          </a:prstGeom>
          <a:noFill/>
        </p:spPr>
        <p:txBody>
          <a:bodyPr wrap="square">
            <a:spAutoFit/>
          </a:bodyPr>
          <a:lstStyle/>
          <a:p>
            <a:pPr algn="r" rtl="1">
              <a:buNone/>
            </a:pPr>
            <a:endParaRPr lang="ar-EG" b="1" dirty="0"/>
          </a:p>
          <a:p>
            <a:pPr algn="r" rtl="1">
              <a:lnSpc>
                <a:spcPct val="150000"/>
              </a:lnSpc>
              <a:buFont typeface="+mj-lt"/>
              <a:buAutoNum type="arabicPeriod"/>
            </a:pPr>
            <a:r>
              <a:rPr lang="ar-EG" sz="2400" dirty="0">
                <a:solidFill>
                  <a:srgbClr val="00194C"/>
                </a:solidFill>
                <a:latin typeface="Calibri" panose="020F0502020204030204" pitchFamily="34" charset="0"/>
                <a:cs typeface="Calibri" panose="020F0502020204030204" pitchFamily="34" charset="0"/>
              </a:rPr>
              <a:t>تعريف نظرية المجال العام ومفهومها الأساسي.</a:t>
            </a:r>
          </a:p>
          <a:p>
            <a:pPr algn="r" rtl="1">
              <a:lnSpc>
                <a:spcPct val="150000"/>
              </a:lnSpc>
              <a:buFont typeface="+mj-lt"/>
              <a:buAutoNum type="arabicPeriod"/>
            </a:pPr>
            <a:r>
              <a:rPr lang="ar-EG" sz="2400" dirty="0">
                <a:solidFill>
                  <a:srgbClr val="00194C"/>
                </a:solidFill>
                <a:latin typeface="Calibri" panose="020F0502020204030204" pitchFamily="34" charset="0"/>
                <a:cs typeface="Calibri" panose="020F0502020204030204" pitchFamily="34" charset="0"/>
              </a:rPr>
              <a:t>توضيح النشأة التاريخية للنظرية ومؤسسها.</a:t>
            </a:r>
          </a:p>
          <a:p>
            <a:pPr algn="r" rtl="1">
              <a:lnSpc>
                <a:spcPct val="150000"/>
              </a:lnSpc>
              <a:buFont typeface="+mj-lt"/>
              <a:buAutoNum type="arabicPeriod"/>
            </a:pPr>
            <a:r>
              <a:rPr lang="ar-EG" sz="2400" dirty="0">
                <a:solidFill>
                  <a:srgbClr val="00194C"/>
                </a:solidFill>
                <a:latin typeface="Calibri" panose="020F0502020204030204" pitchFamily="34" charset="0"/>
                <a:cs typeface="Calibri" panose="020F0502020204030204" pitchFamily="34" charset="0"/>
              </a:rPr>
              <a:t>استعراض الفروض الفكرية التي تقوم عليها النظرية.</a:t>
            </a:r>
          </a:p>
          <a:p>
            <a:pPr algn="r" rtl="1">
              <a:lnSpc>
                <a:spcPct val="150000"/>
              </a:lnSpc>
              <a:buFont typeface="+mj-lt"/>
              <a:buAutoNum type="arabicPeriod"/>
            </a:pPr>
            <a:r>
              <a:rPr lang="ar-EG" sz="2400" dirty="0">
                <a:solidFill>
                  <a:srgbClr val="00194C"/>
                </a:solidFill>
                <a:latin typeface="Calibri" panose="020F0502020204030204" pitchFamily="34" charset="0"/>
                <a:cs typeface="Calibri" panose="020F0502020204030204" pitchFamily="34" charset="0"/>
              </a:rPr>
              <a:t>تحليل أبرز الانتقادات الموجهة للنظرية.</a:t>
            </a:r>
          </a:p>
          <a:p>
            <a:pPr algn="r" rtl="1">
              <a:lnSpc>
                <a:spcPct val="150000"/>
              </a:lnSpc>
              <a:buFont typeface="+mj-lt"/>
              <a:buAutoNum type="arabicPeriod"/>
            </a:pPr>
            <a:r>
              <a:rPr lang="ar-EG" sz="2400" dirty="0">
                <a:solidFill>
                  <a:srgbClr val="00194C"/>
                </a:solidFill>
                <a:latin typeface="Calibri" panose="020F0502020204030204" pitchFamily="34" charset="0"/>
                <a:cs typeface="Calibri" panose="020F0502020204030204" pitchFamily="34" charset="0"/>
              </a:rPr>
              <a:t>شرح مفهوم المجال العام الافتراضي في العصر الرقمي وشروطه.</a:t>
            </a:r>
          </a:p>
          <a:p>
            <a:pPr algn="r" rtl="1">
              <a:lnSpc>
                <a:spcPct val="150000"/>
              </a:lnSpc>
              <a:buFont typeface="+mj-lt"/>
              <a:buAutoNum type="arabicPeriod"/>
            </a:pPr>
            <a:r>
              <a:rPr lang="ar-EG" sz="2400" dirty="0">
                <a:solidFill>
                  <a:srgbClr val="00194C"/>
                </a:solidFill>
                <a:latin typeface="Calibri" panose="020F0502020204030204" pitchFamily="34" charset="0"/>
                <a:cs typeface="Calibri" panose="020F0502020204030204" pitchFamily="34" charset="0"/>
              </a:rPr>
              <a:t>عرض التطبيقات العملية للمجال العام الرقمي، وأبرز تحدياته.</a:t>
            </a:r>
          </a:p>
        </p:txBody>
      </p:sp>
    </p:spTree>
    <p:extLst>
      <p:ext uri="{BB962C8B-B14F-4D97-AF65-F5344CB8AC3E}">
        <p14:creationId xmlns:p14="http://schemas.microsoft.com/office/powerpoint/2010/main" val="2218522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585E3-7A5C-1B8E-189A-E81ECC60973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79F5754-CEC3-C42D-A81B-A60A64972C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2947" y="181130"/>
            <a:ext cx="2338978" cy="1181593"/>
          </a:xfrm>
          <a:prstGeom prst="rect">
            <a:avLst/>
          </a:prstGeom>
        </p:spPr>
      </p:pic>
      <p:sp>
        <p:nvSpPr>
          <p:cNvPr id="11" name="Rectangle 10">
            <a:extLst>
              <a:ext uri="{FF2B5EF4-FFF2-40B4-BE49-F238E27FC236}">
                <a16:creationId xmlns:a16="http://schemas.microsoft.com/office/drawing/2014/main" id="{1FA5C0ED-46D0-8058-A37A-AC6B31E5656B}"/>
              </a:ext>
            </a:extLst>
          </p:cNvPr>
          <p:cNvSpPr/>
          <p:nvPr/>
        </p:nvSpPr>
        <p:spPr>
          <a:xfrm>
            <a:off x="2446232" y="768796"/>
            <a:ext cx="9662821"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E2D2C74C-2E7A-A244-BFB4-F058B54E711A}"/>
              </a:ext>
            </a:extLst>
          </p:cNvPr>
          <p:cNvSpPr txBox="1"/>
          <p:nvPr/>
        </p:nvSpPr>
        <p:spPr>
          <a:xfrm>
            <a:off x="2116095" y="237416"/>
            <a:ext cx="10323094" cy="830997"/>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endParaRPr lang="en-US" sz="2400" dirty="0"/>
          </a:p>
          <a:p>
            <a:pPr algn="ctr" rtl="1"/>
            <a:endParaRPr lang="ar-EG" sz="2400" b="1" kern="0" dirty="0">
              <a:solidFill>
                <a:srgbClr val="002060"/>
              </a:solidFill>
              <a:latin typeface="Calibri" panose="020F0502020204030204" pitchFamily="34" charset="0"/>
              <a:cs typeface="Calibri" panose="020F0502020204030204" pitchFamily="34" charset="0"/>
            </a:endParaRPr>
          </a:p>
        </p:txBody>
      </p:sp>
      <p:sp>
        <p:nvSpPr>
          <p:cNvPr id="2" name="AutoShape 2">
            <a:extLst>
              <a:ext uri="{FF2B5EF4-FFF2-40B4-BE49-F238E27FC236}">
                <a16:creationId xmlns:a16="http://schemas.microsoft.com/office/drawing/2014/main" id="{451F0350-7E0B-B169-D49C-690840ABDE2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Rectangle 7">
            <a:extLst>
              <a:ext uri="{FF2B5EF4-FFF2-40B4-BE49-F238E27FC236}">
                <a16:creationId xmlns:a16="http://schemas.microsoft.com/office/drawing/2014/main" id="{1A05D53C-1B08-21B6-3B1C-6F4EFB62E478}"/>
              </a:ext>
            </a:extLst>
          </p:cNvPr>
          <p:cNvSpPr/>
          <p:nvPr/>
        </p:nvSpPr>
        <p:spPr>
          <a:xfrm>
            <a:off x="2305200" y="860646"/>
            <a:ext cx="95976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800" b="1" kern="0" dirty="0">
                <a:solidFill>
                  <a:schemeClr val="bg1"/>
                </a:solidFill>
                <a:latin typeface="Calibri" panose="020F0502020204030204" pitchFamily="34" charset="0"/>
                <a:cs typeface="Calibri" panose="020F0502020204030204" pitchFamily="34" charset="0"/>
              </a:rPr>
              <a:t> 📚 مقدمــــــــــــــــــة:</a:t>
            </a:r>
            <a:endParaRPr lang="en-US" sz="28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3B8EF8FA-2089-17B1-B35A-8080CA9C5DC2}"/>
              </a:ext>
            </a:extLst>
          </p:cNvPr>
          <p:cNvSpPr txBox="1"/>
          <p:nvPr/>
        </p:nvSpPr>
        <p:spPr>
          <a:xfrm>
            <a:off x="4114799" y="1880825"/>
            <a:ext cx="7788053" cy="455509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تُعدّ نظرية المجال العام </a:t>
            </a:r>
            <a:r>
              <a:rPr lang="en-US" sz="2400" b="1" kern="0" dirty="0">
                <a:solidFill>
                  <a:srgbClr val="002060"/>
                </a:solidFill>
                <a:latin typeface="Times New Roman" panose="02020603050405020304" pitchFamily="18" charset="0"/>
                <a:cs typeface="Times New Roman" panose="02020603050405020304" pitchFamily="18" charset="0"/>
              </a:rPr>
              <a:t>Public Sphere Theory </a:t>
            </a:r>
            <a:r>
              <a:rPr lang="ar-EG" sz="2400" kern="0" dirty="0">
                <a:solidFill>
                  <a:srgbClr val="002060"/>
                </a:solidFill>
                <a:latin typeface="Calibri" panose="020F0502020204030204" pitchFamily="34" charset="0"/>
                <a:cs typeface="Calibri" panose="020F0502020204030204" pitchFamily="34" charset="0"/>
              </a:rPr>
              <a:t>من أبرز الإسهامات الفكرية في </a:t>
            </a:r>
            <a:r>
              <a:rPr lang="ar-EG" sz="2400" b="1" kern="0" dirty="0">
                <a:solidFill>
                  <a:srgbClr val="002060"/>
                </a:solidFill>
                <a:latin typeface="Calibri" panose="020F0502020204030204" pitchFamily="34" charset="0"/>
                <a:cs typeface="Calibri" panose="020F0502020204030204" pitchFamily="34" charset="0"/>
              </a:rPr>
              <a:t>فهم العلاقة بين الإعلام والمجتمع والدولة</a:t>
            </a:r>
            <a:r>
              <a:rPr lang="ar-EG" sz="2400" kern="0" dirty="0">
                <a:solidFill>
                  <a:srgbClr val="002060"/>
                </a:solidFill>
                <a:latin typeface="Calibri" panose="020F0502020204030204" pitchFamily="34" charset="0"/>
                <a:cs typeface="Calibri" panose="020F0502020204030204" pitchFamily="34" charset="0"/>
              </a:rPr>
              <a:t>، وقد طُوّرت هذه النظرية بشكل أساسي على يد الفيلسوف وعالم الاجتماع الألماني </a:t>
            </a:r>
            <a:r>
              <a:rPr lang="ar-EG" sz="2400" b="1" kern="0" dirty="0">
                <a:solidFill>
                  <a:srgbClr val="002060"/>
                </a:solidFill>
                <a:latin typeface="Calibri" panose="020F0502020204030204" pitchFamily="34" charset="0"/>
                <a:cs typeface="Calibri" panose="020F0502020204030204" pitchFamily="34" charset="0"/>
              </a:rPr>
              <a:t>يورغن هابرماس </a:t>
            </a:r>
            <a:r>
              <a:rPr lang="ar-EG" sz="2400" kern="0" dirty="0">
                <a:solidFill>
                  <a:srgbClr val="002060"/>
                </a:solidFill>
                <a:latin typeface="Calibri" panose="020F0502020204030204" pitchFamily="34" charset="0"/>
                <a:cs typeface="Calibri" panose="020F0502020204030204" pitchFamily="34" charset="0"/>
              </a:rPr>
              <a:t>في </a:t>
            </a:r>
            <a:r>
              <a:rPr lang="ar-EG" sz="2400" b="1" kern="0" dirty="0">
                <a:solidFill>
                  <a:srgbClr val="002060"/>
                </a:solidFill>
                <a:latin typeface="Calibri" panose="020F0502020204030204" pitchFamily="34" charset="0"/>
                <a:cs typeface="Calibri" panose="020F0502020204030204" pitchFamily="34" charset="0"/>
              </a:rPr>
              <a:t>كتابه "البُنية التحتيّة للمجال العام" عام </a:t>
            </a:r>
            <a:r>
              <a:rPr lang="ar-EG" sz="2400" b="1" kern="0" dirty="0">
                <a:solidFill>
                  <a:srgbClr val="002060"/>
                </a:solidFill>
                <a:latin typeface="Calibri" panose="020F0502020204030204" pitchFamily="34" charset="0"/>
                <a:cs typeface="+mj-cs"/>
              </a:rPr>
              <a:t>1962</a:t>
            </a:r>
            <a:r>
              <a:rPr lang="ar-EG" sz="2400" b="1" kern="0" dirty="0">
                <a:solidFill>
                  <a:srgbClr val="002060"/>
                </a:solidFill>
                <a:latin typeface="Calibri" panose="020F0502020204030204" pitchFamily="34" charset="0"/>
                <a:cs typeface="Calibri" panose="020F0502020204030204" pitchFamily="34" charset="0"/>
              </a:rPr>
              <a:t>. </a:t>
            </a:r>
            <a:endParaRPr lang="en-US" sz="2400" b="1" kern="0" dirty="0">
              <a:solidFill>
                <a:srgbClr val="002060"/>
              </a:solidFill>
              <a:latin typeface="Calibri" panose="020F0502020204030204" pitchFamily="34" charset="0"/>
              <a:cs typeface="Calibri" panose="020F0502020204030204" pitchFamily="34" charset="0"/>
            </a:endParaRPr>
          </a:p>
          <a:p>
            <a:pPr algn="just" rtl="1">
              <a:lnSpc>
                <a:spcPct val="150000"/>
              </a:lnSpc>
            </a:pPr>
            <a:endParaRPr lang="ar-EG" sz="500" kern="0" dirty="0">
              <a:solidFill>
                <a:srgbClr val="002060"/>
              </a:solidFill>
              <a:latin typeface="Calibri" panose="020F0502020204030204" pitchFamily="34" charset="0"/>
              <a:cs typeface="Calibri" panose="020F0502020204030204" pitchFamily="34" charset="0"/>
            </a:endParaRP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تسعى هذه النظرية إلى </a:t>
            </a:r>
            <a:r>
              <a:rPr lang="ar-EG" sz="2400" b="1" kern="0" dirty="0">
                <a:solidFill>
                  <a:srgbClr val="002060"/>
                </a:solidFill>
                <a:latin typeface="Calibri" panose="020F0502020204030204" pitchFamily="34" charset="0"/>
                <a:cs typeface="Calibri" panose="020F0502020204030204" pitchFamily="34" charset="0"/>
              </a:rPr>
              <a:t>تحليل الكيفية التي يتشكّل من خلالها الرأي العام </a:t>
            </a:r>
            <a:r>
              <a:rPr lang="ar-EG" sz="2400" kern="0" dirty="0">
                <a:solidFill>
                  <a:srgbClr val="002060"/>
                </a:solidFill>
                <a:latin typeface="Calibri" panose="020F0502020204030204" pitchFamily="34" charset="0"/>
                <a:cs typeface="Calibri" panose="020F0502020204030204" pitchFamily="34" charset="0"/>
              </a:rPr>
              <a:t>ضمن </a:t>
            </a:r>
            <a:r>
              <a:rPr lang="ar-EG" sz="2400" b="1" kern="0" dirty="0">
                <a:solidFill>
                  <a:srgbClr val="002060"/>
                </a:solidFill>
                <a:latin typeface="Calibri" panose="020F0502020204030204" pitchFamily="34" charset="0"/>
                <a:cs typeface="Calibri" panose="020F0502020204030204" pitchFamily="34" charset="0"/>
              </a:rPr>
              <a:t>فضاء مفتوح يسمح بتداول الأفكار والنقاشات العقلانية بين المواطنين</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بمعزل عن تدخلات السلطة السياسية أو المصالح الاقتصادية.</a:t>
            </a:r>
            <a:endParaRPr lang="en-US" sz="2400" b="1" kern="0" dirty="0">
              <a:solidFill>
                <a:srgbClr val="002060"/>
              </a:solidFill>
              <a:latin typeface="Calibri" panose="020F0502020204030204" pitchFamily="34" charset="0"/>
              <a:cs typeface="Calibri" panose="020F0502020204030204" pitchFamily="34" charset="0"/>
            </a:endParaRPr>
          </a:p>
          <a:p>
            <a:pPr algn="just" rtl="1"/>
            <a:endParaRPr lang="ar-EG" sz="2000" kern="0" dirty="0">
              <a:solidFill>
                <a:srgbClr val="00206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12676898-9F43-6796-0653-4292FDB09A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6137" y="1866388"/>
            <a:ext cx="3859916" cy="9497541"/>
          </a:xfrm>
          <a:prstGeom prst="rect">
            <a:avLst/>
          </a:prstGeom>
        </p:spPr>
      </p:pic>
    </p:spTree>
    <p:extLst>
      <p:ext uri="{BB962C8B-B14F-4D97-AF65-F5344CB8AC3E}">
        <p14:creationId xmlns:p14="http://schemas.microsoft.com/office/powerpoint/2010/main" val="638606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93749-0DF3-244B-AD2B-9F8E8F8B8D6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CA22894-7519-C58C-BF6A-8FA2B5AE52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2947" y="0"/>
            <a:ext cx="2338978" cy="1181593"/>
          </a:xfrm>
          <a:prstGeom prst="rect">
            <a:avLst/>
          </a:prstGeom>
        </p:spPr>
      </p:pic>
      <p:sp>
        <p:nvSpPr>
          <p:cNvPr id="11" name="Rectangle 10">
            <a:extLst>
              <a:ext uri="{FF2B5EF4-FFF2-40B4-BE49-F238E27FC236}">
                <a16:creationId xmlns:a16="http://schemas.microsoft.com/office/drawing/2014/main" id="{DD290F26-0CEA-C310-C65D-C9D243781808}"/>
              </a:ext>
            </a:extLst>
          </p:cNvPr>
          <p:cNvSpPr/>
          <p:nvPr/>
        </p:nvSpPr>
        <p:spPr>
          <a:xfrm>
            <a:off x="2446232" y="768796"/>
            <a:ext cx="9662821"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DEA82A00-233C-71FF-A011-181D63BA6B2E}"/>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2" name="AutoShape 2">
            <a:extLst>
              <a:ext uri="{FF2B5EF4-FFF2-40B4-BE49-F238E27FC236}">
                <a16:creationId xmlns:a16="http://schemas.microsoft.com/office/drawing/2014/main" id="{0CED4861-16D5-299E-A419-E725F8CD907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TextBox 4">
            <a:extLst>
              <a:ext uri="{FF2B5EF4-FFF2-40B4-BE49-F238E27FC236}">
                <a16:creationId xmlns:a16="http://schemas.microsoft.com/office/drawing/2014/main" id="{CA5248FF-29DE-36CF-20DA-F002EBF93C86}"/>
              </a:ext>
            </a:extLst>
          </p:cNvPr>
          <p:cNvSpPr txBox="1"/>
          <p:nvPr/>
        </p:nvSpPr>
        <p:spPr>
          <a:xfrm>
            <a:off x="380944" y="1345306"/>
            <a:ext cx="11811056" cy="4154984"/>
          </a:xfrm>
          <a:prstGeom prst="rect">
            <a:avLst/>
          </a:prstGeom>
          <a:noFill/>
        </p:spPr>
        <p:txBody>
          <a:bodyPr wrap="square">
            <a:spAutoFit/>
          </a:bodyPr>
          <a:lstStyle/>
          <a:p>
            <a:pPr algn="just" rtl="1"/>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وقد ارتبط هذا المفهوم تاريخياً </a:t>
            </a:r>
            <a:r>
              <a:rPr lang="ar-EG" sz="2400" b="1" kern="0" dirty="0">
                <a:solidFill>
                  <a:srgbClr val="002060"/>
                </a:solidFill>
                <a:latin typeface="Calibri" panose="020F0502020204030204" pitchFamily="34" charset="0"/>
                <a:cs typeface="Calibri" panose="020F0502020204030204" pitchFamily="34" charset="0"/>
              </a:rPr>
              <a:t>بظهور الصحافة في القرن الثامن عشر</a:t>
            </a:r>
            <a:r>
              <a:rPr lang="ar-EG" sz="2400" kern="0" dirty="0">
                <a:solidFill>
                  <a:srgbClr val="002060"/>
                </a:solidFill>
                <a:latin typeface="Calibri" panose="020F0502020204030204" pitchFamily="34" charset="0"/>
                <a:cs typeface="Calibri" panose="020F0502020204030204" pitchFamily="34" charset="0"/>
              </a:rPr>
              <a:t>، إذ ساهمت المقاهي والصالونات الأدبية والصحف في </a:t>
            </a:r>
            <a:r>
              <a:rPr lang="ar-EG" sz="2400" b="1" kern="0" dirty="0">
                <a:solidFill>
                  <a:srgbClr val="002060"/>
                </a:solidFill>
                <a:latin typeface="Calibri" panose="020F0502020204030204" pitchFamily="34" charset="0"/>
                <a:cs typeface="Calibri" panose="020F0502020204030204" pitchFamily="34" charset="0"/>
              </a:rPr>
              <a:t>أوروبا الغربية </a:t>
            </a:r>
            <a:r>
              <a:rPr lang="ar-EG" sz="2400" kern="0" dirty="0">
                <a:solidFill>
                  <a:srgbClr val="002060"/>
                </a:solidFill>
                <a:latin typeface="Calibri" panose="020F0502020204030204" pitchFamily="34" charset="0"/>
                <a:cs typeface="Calibri" panose="020F0502020204030204" pitchFamily="34" charset="0"/>
              </a:rPr>
              <a:t>في خلق بيئة للنقاش العمومي المثقف، ما عزّز من </a:t>
            </a:r>
            <a:r>
              <a:rPr lang="ar-EG" sz="2400" b="1" kern="0" dirty="0">
                <a:solidFill>
                  <a:srgbClr val="002060"/>
                </a:solidFill>
                <a:latin typeface="Calibri" panose="020F0502020204030204" pitchFamily="34" charset="0"/>
                <a:cs typeface="Calibri" panose="020F0502020204030204" pitchFamily="34" charset="0"/>
              </a:rPr>
              <a:t>دور المواطن كفاعل واعٍ ومشارك في الشأن العام</a:t>
            </a:r>
            <a:r>
              <a:rPr lang="ar-EG" sz="2400" kern="0" dirty="0">
                <a:solidFill>
                  <a:srgbClr val="002060"/>
                </a:solidFill>
                <a:latin typeface="Calibri" panose="020F0502020204030204" pitchFamily="34" charset="0"/>
                <a:cs typeface="Calibri" panose="020F0502020204030204" pitchFamily="34" charset="0"/>
              </a:rPr>
              <a:t>.</a:t>
            </a:r>
            <a:endParaRPr lang="en-US" sz="2400" kern="0" dirty="0">
              <a:solidFill>
                <a:srgbClr val="002060"/>
              </a:solidFill>
              <a:latin typeface="Calibri" panose="020F0502020204030204" pitchFamily="34" charset="0"/>
              <a:cs typeface="Calibri" panose="020F0502020204030204" pitchFamily="34" charset="0"/>
            </a:endParaRPr>
          </a:p>
          <a:p>
            <a:pPr algn="just" rtl="1"/>
            <a:endParaRPr lang="ar-EG" sz="2400" kern="0" dirty="0">
              <a:solidFill>
                <a:srgbClr val="002060"/>
              </a:solidFill>
              <a:latin typeface="Calibri" panose="020F0502020204030204" pitchFamily="34" charset="0"/>
              <a:cs typeface="Calibri" panose="020F0502020204030204" pitchFamily="34" charset="0"/>
            </a:endParaRPr>
          </a:p>
          <a:p>
            <a:pPr algn="just"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ومع تطورات التكنولوجيا وتغيرات بنية المجتمعات الحديثة</a:t>
            </a:r>
            <a:r>
              <a:rPr lang="ar-EG" sz="2400" kern="0" dirty="0">
                <a:solidFill>
                  <a:srgbClr val="002060"/>
                </a:solidFill>
                <a:latin typeface="Calibri" panose="020F0502020204030204" pitchFamily="34" charset="0"/>
                <a:cs typeface="Calibri" panose="020F0502020204030204" pitchFamily="34" charset="0"/>
              </a:rPr>
              <a:t>، تعرّضت نظرية المجال العام إلى العديد من التعديلات والنقد، خصوصاً في ظل صعود الإعلام الجماهيري، </a:t>
            </a:r>
            <a:r>
              <a:rPr lang="ar-EG" sz="2400" b="1" kern="0" dirty="0">
                <a:solidFill>
                  <a:srgbClr val="002060"/>
                </a:solidFill>
                <a:latin typeface="Calibri" panose="020F0502020204030204" pitchFamily="34" charset="0"/>
                <a:cs typeface="Calibri" panose="020F0502020204030204" pitchFamily="34" charset="0"/>
              </a:rPr>
              <a:t>واحتكار المنصات الإعلامية من قبل مؤسسات رأسمالية</a:t>
            </a:r>
            <a:r>
              <a:rPr lang="ar-EG" sz="2400" kern="0" dirty="0">
                <a:solidFill>
                  <a:srgbClr val="002060"/>
                </a:solidFill>
                <a:latin typeface="Calibri" panose="020F0502020204030204" pitchFamily="34" charset="0"/>
                <a:cs typeface="Calibri" panose="020F0502020204030204" pitchFamily="34" charset="0"/>
              </a:rPr>
              <a:t>، وصولاً إلى عصر الإعلام الرقمي وشبكات التواصل الاجتماعي، الذي أفرز ما يُعرف </a:t>
            </a:r>
            <a:r>
              <a:rPr lang="ar-EG" sz="2400" b="1" kern="0" dirty="0">
                <a:solidFill>
                  <a:srgbClr val="002060"/>
                </a:solidFill>
                <a:latin typeface="Calibri" panose="020F0502020204030204" pitchFamily="34" charset="0"/>
                <a:cs typeface="Calibri" panose="020F0502020204030204" pitchFamily="34" charset="0"/>
              </a:rPr>
              <a:t>بـ"تفتيت المجال العام" أو تحوّله إلى "مجالات عامة متوازية" </a:t>
            </a:r>
            <a:r>
              <a:rPr lang="ar-EG" sz="2400" kern="0" dirty="0">
                <a:solidFill>
                  <a:srgbClr val="002060"/>
                </a:solidFill>
                <a:latin typeface="Calibri" panose="020F0502020204030204" pitchFamily="34" charset="0"/>
                <a:cs typeface="Calibri" panose="020F0502020204030204" pitchFamily="34" charset="0"/>
              </a:rPr>
              <a:t>تخضع لمنطق الخوارزميات لا للحوار العقلاني.</a:t>
            </a:r>
            <a:endParaRPr lang="en-US" sz="2400" kern="0" dirty="0">
              <a:solidFill>
                <a:srgbClr val="002060"/>
              </a:solidFill>
              <a:latin typeface="Calibri" panose="020F0502020204030204" pitchFamily="34" charset="0"/>
              <a:cs typeface="Calibri" panose="020F0502020204030204" pitchFamily="34" charset="0"/>
            </a:endParaRPr>
          </a:p>
          <a:p>
            <a:pPr algn="just" rtl="1"/>
            <a:endParaRPr lang="ar-EG" sz="2400" kern="0" dirty="0">
              <a:solidFill>
                <a:srgbClr val="002060"/>
              </a:solidFill>
              <a:latin typeface="Calibri" panose="020F0502020204030204" pitchFamily="34" charset="0"/>
              <a:cs typeface="Calibri" panose="020F0502020204030204" pitchFamily="34" charset="0"/>
            </a:endParaRPr>
          </a:p>
          <a:p>
            <a:pPr algn="just" rtl="1"/>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من هنا، تكتسب نظرية المجال العام أهمية كبرى في الدراسات الإعلامية والسياسية والاجتماعية، لكونها تمثّل </a:t>
            </a:r>
            <a:r>
              <a:rPr lang="ar-EG" sz="2400" b="1" kern="0" dirty="0">
                <a:solidFill>
                  <a:srgbClr val="002060"/>
                </a:solidFill>
                <a:latin typeface="Calibri" panose="020F0502020204030204" pitchFamily="34" charset="0"/>
                <a:cs typeface="Calibri" panose="020F0502020204030204" pitchFamily="34" charset="0"/>
              </a:rPr>
              <a:t>إطاراً تحليلياً لفهم طبيعة الخطاب العام</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وحدود حرية التعبير، ودور الإعلام في تشكيل الرأي العام وبناء الديمقراطية.</a:t>
            </a:r>
          </a:p>
        </p:txBody>
      </p:sp>
    </p:spTree>
    <p:extLst>
      <p:ext uri="{BB962C8B-B14F-4D97-AF65-F5344CB8AC3E}">
        <p14:creationId xmlns:p14="http://schemas.microsoft.com/office/powerpoint/2010/main" val="3270531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755144-C1A2-F01E-49A8-B7D0AAF1124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F0C876E-642C-2597-DDC2-6EA00ADD13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94" y="-122549"/>
            <a:ext cx="2530548" cy="1181593"/>
          </a:xfrm>
          <a:prstGeom prst="rect">
            <a:avLst/>
          </a:prstGeom>
        </p:spPr>
      </p:pic>
      <p:sp>
        <p:nvSpPr>
          <p:cNvPr id="11" name="Rectangle 10">
            <a:extLst>
              <a:ext uri="{FF2B5EF4-FFF2-40B4-BE49-F238E27FC236}">
                <a16:creationId xmlns:a16="http://schemas.microsoft.com/office/drawing/2014/main" id="{5B4264CE-D197-5A30-F90D-7ACC5DC7E803}"/>
              </a:ext>
            </a:extLst>
          </p:cNvPr>
          <p:cNvSpPr/>
          <p:nvPr/>
        </p:nvSpPr>
        <p:spPr>
          <a:xfrm>
            <a:off x="2899082" y="77523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6" name="Rectangle: Rounded Corners 5">
            <a:extLst>
              <a:ext uri="{FF2B5EF4-FFF2-40B4-BE49-F238E27FC236}">
                <a16:creationId xmlns:a16="http://schemas.microsoft.com/office/drawing/2014/main" id="{31494A3C-1212-6308-5B37-9A85B76144AE}"/>
              </a:ext>
            </a:extLst>
          </p:cNvPr>
          <p:cNvSpPr/>
          <p:nvPr/>
        </p:nvSpPr>
        <p:spPr>
          <a:xfrm>
            <a:off x="276726" y="920798"/>
            <a:ext cx="11915275" cy="99222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 النشأة التاريخية لنظرية المجال العام :</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8FA5A791-95F2-7500-A8C1-A69C13DC61D6}"/>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4" name="TextBox 3">
            <a:extLst>
              <a:ext uri="{FF2B5EF4-FFF2-40B4-BE49-F238E27FC236}">
                <a16:creationId xmlns:a16="http://schemas.microsoft.com/office/drawing/2014/main" id="{82A36576-E3C6-CE18-0780-3925C20131EF}"/>
              </a:ext>
            </a:extLst>
          </p:cNvPr>
          <p:cNvSpPr txBox="1"/>
          <p:nvPr/>
        </p:nvSpPr>
        <p:spPr>
          <a:xfrm>
            <a:off x="3681663" y="2274838"/>
            <a:ext cx="8349916" cy="4467057"/>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تعود الجذور الفكرية لنظرية المجال العام إلى الفيلسوف وعالم الاجتماع الألماني يورغن هابرماس</a:t>
            </a:r>
            <a:r>
              <a:rPr lang="en-US" sz="2400" b="1" kern="0" dirty="0">
                <a:solidFill>
                  <a:srgbClr val="002060"/>
                </a:solidFill>
                <a:latin typeface="Times New Roman" panose="02020603050405020304" pitchFamily="18" charset="0"/>
                <a:cs typeface="Times New Roman" panose="02020603050405020304" pitchFamily="18" charset="0"/>
              </a:rPr>
              <a:t>Jürgen Habermas</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الذي قدّم هذا المفهوم بشكل منهجي في كتابه الشهير "</a:t>
            </a:r>
            <a:r>
              <a:rPr lang="ar-EG" sz="2400" b="1" kern="0" dirty="0">
                <a:solidFill>
                  <a:srgbClr val="002060"/>
                </a:solidFill>
                <a:latin typeface="Calibri" panose="020F0502020204030204" pitchFamily="34" charset="0"/>
                <a:cs typeface="Calibri" panose="020F0502020204030204" pitchFamily="34" charset="0"/>
              </a:rPr>
              <a:t>البنية التحتيّة للمجال العام</a:t>
            </a:r>
            <a:r>
              <a:rPr lang="ar-EG" sz="2400" kern="0" dirty="0">
                <a:solidFill>
                  <a:srgbClr val="002060"/>
                </a:solidFill>
                <a:latin typeface="Calibri" panose="020F0502020204030204" pitchFamily="34" charset="0"/>
                <a:cs typeface="Calibri" panose="020F0502020204030204" pitchFamily="34" charset="0"/>
              </a:rPr>
              <a:t>: بحث في فئة من المجتمع البرجوازي" الصادر عام </a:t>
            </a:r>
            <a:r>
              <a:rPr lang="ar-EG" sz="2400" b="1" kern="0" dirty="0">
                <a:solidFill>
                  <a:srgbClr val="002060"/>
                </a:solidFill>
                <a:cs typeface="+mj-cs"/>
              </a:rPr>
              <a:t>1962</a:t>
            </a:r>
            <a:r>
              <a:rPr lang="ar-EG" sz="2400" kern="0" dirty="0">
                <a:solidFill>
                  <a:srgbClr val="002060"/>
                </a:solidFill>
                <a:cs typeface="Calibri" panose="020F0502020204030204" pitchFamily="34" charset="0"/>
              </a:rPr>
              <a:t>.</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نشأت النظرية في </a:t>
            </a:r>
            <a:r>
              <a:rPr lang="ar-EG" sz="2400" b="1" kern="0" dirty="0">
                <a:solidFill>
                  <a:srgbClr val="002060"/>
                </a:solidFill>
                <a:latin typeface="Calibri" panose="020F0502020204030204" pitchFamily="34" charset="0"/>
                <a:cs typeface="Calibri" panose="020F0502020204030204" pitchFamily="34" charset="0"/>
              </a:rPr>
              <a:t>سياق نقدي للحداثة</a:t>
            </a:r>
            <a:r>
              <a:rPr lang="ar-EG" sz="2400" kern="0" dirty="0">
                <a:solidFill>
                  <a:srgbClr val="002060"/>
                </a:solidFill>
                <a:latin typeface="Calibri" panose="020F0502020204030204" pitchFamily="34" charset="0"/>
                <a:cs typeface="Calibri" panose="020F0502020204030204" pitchFamily="34" charset="0"/>
              </a:rPr>
              <a:t>، وسعت إلى فهم التحوّلات التي طرأت على الفضاء العام في المجتمعات الأوروبية، خصوصاً </a:t>
            </a:r>
            <a:r>
              <a:rPr lang="ar-EG" sz="2400" b="1" kern="0" dirty="0">
                <a:solidFill>
                  <a:srgbClr val="002060"/>
                </a:solidFill>
                <a:latin typeface="Calibri" panose="020F0502020204030204" pitchFamily="34" charset="0"/>
                <a:cs typeface="Calibri" panose="020F0502020204030204" pitchFamily="34" charset="0"/>
              </a:rPr>
              <a:t>في القرنين الثامن عشر والتاسع عشر</a:t>
            </a:r>
            <a:r>
              <a:rPr lang="ar-EG" sz="2400" kern="0" dirty="0">
                <a:solidFill>
                  <a:srgbClr val="002060"/>
                </a:solidFill>
                <a:latin typeface="Calibri" panose="020F0502020204030204" pitchFamily="34" charset="0"/>
                <a:cs typeface="Calibri" panose="020F0502020204030204" pitchFamily="34" charset="0"/>
              </a:rPr>
              <a:t>، حيث شهدت تلك المرحلة </a:t>
            </a:r>
            <a:r>
              <a:rPr lang="ar-EG" sz="2400" b="1" kern="0" dirty="0">
                <a:solidFill>
                  <a:srgbClr val="002060"/>
                </a:solidFill>
                <a:latin typeface="Calibri" panose="020F0502020204030204" pitchFamily="34" charset="0"/>
                <a:cs typeface="Calibri" panose="020F0502020204030204" pitchFamily="34" charset="0"/>
              </a:rPr>
              <a:t>صعود الطبقة البرجوازية</a:t>
            </a:r>
            <a:r>
              <a:rPr lang="ar-EG" sz="2400" kern="0" dirty="0">
                <a:solidFill>
                  <a:srgbClr val="002060"/>
                </a:solidFill>
                <a:latin typeface="Calibri" panose="020F0502020204030204" pitchFamily="34" charset="0"/>
                <a:cs typeface="Calibri" panose="020F0502020204030204" pitchFamily="34" charset="0"/>
              </a:rPr>
              <a:t>، وتشكّل فضاء اجتماعي مستقل نسبياً عن الدولة والسوق، </a:t>
            </a:r>
            <a:r>
              <a:rPr lang="ar-EG" sz="2400" b="1" kern="0" dirty="0">
                <a:solidFill>
                  <a:srgbClr val="002060"/>
                </a:solidFill>
                <a:latin typeface="Calibri" panose="020F0502020204030204" pitchFamily="34" charset="0"/>
                <a:cs typeface="Calibri" panose="020F0502020204030204" pitchFamily="34" charset="0"/>
              </a:rPr>
              <a:t>سُمّي بـ"المجال العام البرجوازي</a:t>
            </a:r>
            <a:r>
              <a:rPr lang="ar-EG" sz="2400" kern="0" dirty="0">
                <a:solidFill>
                  <a:srgbClr val="002060"/>
                </a:solidFill>
                <a:latin typeface="Calibri" panose="020F0502020204030204" pitchFamily="34" charset="0"/>
                <a:cs typeface="Calibri" panose="020F0502020204030204" pitchFamily="34" charset="0"/>
              </a:rPr>
              <a:t>". </a:t>
            </a:r>
          </a:p>
        </p:txBody>
      </p:sp>
      <p:pic>
        <p:nvPicPr>
          <p:cNvPr id="8" name="Picture 7">
            <a:extLst>
              <a:ext uri="{FF2B5EF4-FFF2-40B4-BE49-F238E27FC236}">
                <a16:creationId xmlns:a16="http://schemas.microsoft.com/office/drawing/2014/main" id="{86399017-439C-80E8-A478-2711A0BE8E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6726" y="2134739"/>
            <a:ext cx="3285815" cy="9053795"/>
          </a:xfrm>
          <a:prstGeom prst="rect">
            <a:avLst/>
          </a:prstGeom>
        </p:spPr>
      </p:pic>
    </p:spTree>
    <p:extLst>
      <p:ext uri="{BB962C8B-B14F-4D97-AF65-F5344CB8AC3E}">
        <p14:creationId xmlns:p14="http://schemas.microsoft.com/office/powerpoint/2010/main" val="2312538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64D81-2614-1EFD-7B60-D872EADCD90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E991D35-EB2A-FFBB-A4B9-BF672BD353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94" y="-122549"/>
            <a:ext cx="2530548" cy="1181593"/>
          </a:xfrm>
          <a:prstGeom prst="rect">
            <a:avLst/>
          </a:prstGeom>
        </p:spPr>
      </p:pic>
      <p:sp>
        <p:nvSpPr>
          <p:cNvPr id="11" name="Rectangle 10">
            <a:extLst>
              <a:ext uri="{FF2B5EF4-FFF2-40B4-BE49-F238E27FC236}">
                <a16:creationId xmlns:a16="http://schemas.microsoft.com/office/drawing/2014/main" id="{3C5C1E2D-ACFF-FDD0-15C9-EF59264416C6}"/>
              </a:ext>
            </a:extLst>
          </p:cNvPr>
          <p:cNvSpPr/>
          <p:nvPr/>
        </p:nvSpPr>
        <p:spPr>
          <a:xfrm>
            <a:off x="2899082" y="77523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6" name="Rectangle: Rounded Corners 5">
            <a:extLst>
              <a:ext uri="{FF2B5EF4-FFF2-40B4-BE49-F238E27FC236}">
                <a16:creationId xmlns:a16="http://schemas.microsoft.com/office/drawing/2014/main" id="{508E4BFB-20A9-5335-856C-6D74E18B29A1}"/>
              </a:ext>
            </a:extLst>
          </p:cNvPr>
          <p:cNvSpPr/>
          <p:nvPr/>
        </p:nvSpPr>
        <p:spPr>
          <a:xfrm>
            <a:off x="276726" y="920798"/>
            <a:ext cx="11915275" cy="99222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 النشأة التاريخية لنظرية المجال العام:</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60220BF5-E1FA-62C9-C483-8F056C9E3D6C}"/>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4" name="TextBox 3">
            <a:extLst>
              <a:ext uri="{FF2B5EF4-FFF2-40B4-BE49-F238E27FC236}">
                <a16:creationId xmlns:a16="http://schemas.microsoft.com/office/drawing/2014/main" id="{DDF43E8E-F967-3A64-DA1B-0C2AB8A1FF63}"/>
              </a:ext>
            </a:extLst>
          </p:cNvPr>
          <p:cNvSpPr txBox="1"/>
          <p:nvPr/>
        </p:nvSpPr>
        <p:spPr>
          <a:xfrm>
            <a:off x="372979" y="2274838"/>
            <a:ext cx="11658600" cy="3359061"/>
          </a:xfrm>
          <a:prstGeom prst="rect">
            <a:avLst/>
          </a:prstGeom>
          <a:noFill/>
        </p:spPr>
        <p:txBody>
          <a:bodyPr wrap="square">
            <a:spAutoFit/>
          </a:bodyPr>
          <a:lstStyle/>
          <a:p>
            <a:pPr algn="just" rtl="1">
              <a:lnSpc>
                <a:spcPct val="150000"/>
              </a:lnSpc>
            </a:pP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وقد تجلّى هذا المجال العام في </a:t>
            </a:r>
            <a:r>
              <a:rPr lang="ar-EG" sz="2400" b="1" kern="0" dirty="0">
                <a:solidFill>
                  <a:srgbClr val="002060"/>
                </a:solidFill>
                <a:latin typeface="Calibri" panose="020F0502020204030204" pitchFamily="34" charset="0"/>
                <a:cs typeface="Calibri" panose="020F0502020204030204" pitchFamily="34" charset="0"/>
              </a:rPr>
              <a:t>مؤسسات مثل المقاهي، والنوادي الثقافية، والصالونات الأدبية،</a:t>
            </a:r>
            <a:r>
              <a:rPr lang="ar-EG" sz="2400" kern="0" dirty="0">
                <a:solidFill>
                  <a:srgbClr val="002060"/>
                </a:solidFill>
                <a:latin typeface="Calibri" panose="020F0502020204030204" pitchFamily="34" charset="0"/>
                <a:cs typeface="Calibri" panose="020F0502020204030204" pitchFamily="34" charset="0"/>
              </a:rPr>
              <a:t> إضافة إلى </a:t>
            </a:r>
            <a:r>
              <a:rPr lang="ar-EG" sz="2400" b="1" kern="0" dirty="0">
                <a:solidFill>
                  <a:srgbClr val="002060"/>
                </a:solidFill>
                <a:latin typeface="Calibri" panose="020F0502020204030204" pitchFamily="34" charset="0"/>
                <a:cs typeface="Calibri" panose="020F0502020204030204" pitchFamily="34" charset="0"/>
              </a:rPr>
              <a:t>الصحافة الناشئة آنذاك، التي وفّرت منصات لتداول النقاشات السياسية والفكرية بشكل عقلاني ومفتوح. </a:t>
            </a:r>
          </a:p>
          <a:p>
            <a:pPr algn="just" rtl="1">
              <a:lnSpc>
                <a:spcPct val="150000"/>
              </a:lnSpc>
            </a:pP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رأى هابرماس في هذا المجال </a:t>
            </a:r>
            <a:r>
              <a:rPr lang="ar-EG" sz="2400" b="1" kern="0" dirty="0">
                <a:solidFill>
                  <a:srgbClr val="002060"/>
                </a:solidFill>
                <a:latin typeface="Calibri" panose="020F0502020204030204" pitchFamily="34" charset="0"/>
                <a:cs typeface="Calibri" panose="020F0502020204030204" pitchFamily="34" charset="0"/>
              </a:rPr>
              <a:t>تعبيراً عن إمكان تأسيس ديمقراطية تشاركية قائمة على الحوار والتداول الحر للأفكار، </a:t>
            </a:r>
            <a:r>
              <a:rPr lang="ar-EG" sz="2400" kern="0" dirty="0">
                <a:solidFill>
                  <a:srgbClr val="002060"/>
                </a:solidFill>
                <a:latin typeface="Calibri" panose="020F0502020204030204" pitchFamily="34" charset="0"/>
                <a:cs typeface="Calibri" panose="020F0502020204030204" pitchFamily="34" charset="0"/>
              </a:rPr>
              <a:t>لكنه أشار في الوقت نفسه إلى </a:t>
            </a:r>
            <a:r>
              <a:rPr lang="ar-EG" sz="2400" b="1" kern="0" dirty="0">
                <a:solidFill>
                  <a:srgbClr val="002060"/>
                </a:solidFill>
                <a:latin typeface="Calibri" panose="020F0502020204030204" pitchFamily="34" charset="0"/>
                <a:cs typeface="Calibri" panose="020F0502020204030204" pitchFamily="34" charset="0"/>
              </a:rPr>
              <a:t>تآكل هذا النموذج </a:t>
            </a:r>
            <a:r>
              <a:rPr lang="ar-EG" sz="2400" kern="0" dirty="0">
                <a:solidFill>
                  <a:srgbClr val="002060"/>
                </a:solidFill>
                <a:latin typeface="Calibri" panose="020F0502020204030204" pitchFamily="34" charset="0"/>
                <a:cs typeface="Calibri" panose="020F0502020204030204" pitchFamily="34" charset="0"/>
              </a:rPr>
              <a:t>مع دخول </a:t>
            </a:r>
            <a:r>
              <a:rPr lang="ar-EG" sz="2400" b="1" kern="0" dirty="0">
                <a:solidFill>
                  <a:srgbClr val="002060"/>
                </a:solidFill>
                <a:latin typeface="Calibri" panose="020F0502020204030204" pitchFamily="34" charset="0"/>
                <a:cs typeface="Calibri" panose="020F0502020204030204" pitchFamily="34" charset="0"/>
              </a:rPr>
              <a:t>الإعلام الجماهيري والتأثيرات الاقتصادية والسياسية</a:t>
            </a:r>
            <a:r>
              <a:rPr lang="ar-EG" sz="2400" kern="0" dirty="0">
                <a:solidFill>
                  <a:srgbClr val="002060"/>
                </a:solidFill>
                <a:latin typeface="Calibri" panose="020F0502020204030204" pitchFamily="34" charset="0"/>
                <a:cs typeface="Calibri" panose="020F0502020204030204" pitchFamily="34" charset="0"/>
              </a:rPr>
              <a:t>، مما أدى إلى </a:t>
            </a:r>
            <a:r>
              <a:rPr lang="ar-EG" sz="2400" b="1" kern="0" dirty="0">
                <a:solidFill>
                  <a:srgbClr val="002060"/>
                </a:solidFill>
                <a:latin typeface="Calibri" panose="020F0502020204030204" pitchFamily="34" charset="0"/>
                <a:cs typeface="Calibri" panose="020F0502020204030204" pitchFamily="34" charset="0"/>
              </a:rPr>
              <a:t>انحسار المجال العام </a:t>
            </a:r>
            <a:r>
              <a:rPr lang="ar-EG" sz="2400" kern="0" dirty="0">
                <a:solidFill>
                  <a:srgbClr val="002060"/>
                </a:solidFill>
                <a:latin typeface="Calibri" panose="020F0502020204030204" pitchFamily="34" charset="0"/>
                <a:cs typeface="Calibri" panose="020F0502020204030204" pitchFamily="34" charset="0"/>
              </a:rPr>
              <a:t>وتحويله إلى أداة للهيمنة بدلاً من كونه مساحة للنقاش العام العقلاني.</a:t>
            </a:r>
          </a:p>
          <a:p>
            <a:pPr algn="just" rtl="1">
              <a:lnSpc>
                <a:spcPct val="150000"/>
              </a:lnSpc>
            </a:pPr>
            <a:r>
              <a:rPr lang="en-US" sz="2400" kern="0" dirty="0">
                <a:solidFill>
                  <a:srgbClr val="002060"/>
                </a:solidFill>
                <a:latin typeface="Calibri" panose="020F0502020204030204" pitchFamily="34" charset="0"/>
                <a:cs typeface="Calibri" panose="020F0502020204030204" pitchFamily="34" charset="0"/>
              </a:rPr>
              <a:t>  </a:t>
            </a:r>
            <a:endParaRPr lang="ar-EG" sz="2400"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002433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F3DCA-BBE7-EB1F-4DA7-567D6AFA0C97}"/>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08AE61C-D2D3-A047-856C-75CEFB0318D3}"/>
              </a:ext>
            </a:extLst>
          </p:cNvPr>
          <p:cNvPicPr>
            <a:picLocks noChangeAspect="1"/>
          </p:cNvPicPr>
          <p:nvPr/>
        </p:nvPicPr>
        <p:blipFill>
          <a:blip r:embed="rId3"/>
          <a:stretch>
            <a:fillRect/>
          </a:stretch>
        </p:blipFill>
        <p:spPr>
          <a:xfrm>
            <a:off x="0" y="0"/>
            <a:ext cx="12193371" cy="9809085"/>
          </a:xfrm>
          <a:prstGeom prst="rect">
            <a:avLst/>
          </a:prstGeom>
        </p:spPr>
      </p:pic>
      <p:pic>
        <p:nvPicPr>
          <p:cNvPr id="7" name="Graphic 21">
            <a:extLst>
              <a:ext uri="{FF2B5EF4-FFF2-40B4-BE49-F238E27FC236}">
                <a16:creationId xmlns:a16="http://schemas.microsoft.com/office/drawing/2014/main" id="{2EDED16A-DA3C-5177-9923-7C646910E7A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448954" cy="1143494"/>
          </a:xfrm>
          <a:prstGeom prst="rect">
            <a:avLst/>
          </a:prstGeom>
        </p:spPr>
      </p:pic>
      <p:sp>
        <p:nvSpPr>
          <p:cNvPr id="15" name="Rectangle 14">
            <a:extLst>
              <a:ext uri="{FF2B5EF4-FFF2-40B4-BE49-F238E27FC236}">
                <a16:creationId xmlns:a16="http://schemas.microsoft.com/office/drawing/2014/main" id="{3501916B-8A50-8EF4-71F9-C297390345E3}"/>
              </a:ext>
            </a:extLst>
          </p:cNvPr>
          <p:cNvSpPr/>
          <p:nvPr/>
        </p:nvSpPr>
        <p:spPr>
          <a:xfrm>
            <a:off x="-1371" y="2261936"/>
            <a:ext cx="12193371" cy="1570499"/>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a:t>
            </a:r>
            <a:r>
              <a:rPr lang="en-US" sz="2400" b="1" kern="0" dirty="0">
                <a:solidFill>
                  <a:schemeClr val="bg1"/>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مفهوم المجال العام كما وضعه هابرماس، وشروط تشكله</a:t>
            </a:r>
            <a:endParaRPr lang="en-US" sz="2800" b="1" kern="0" dirty="0">
              <a:solidFill>
                <a:srgbClr val="E7E6E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95750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31D68-8F38-3C31-15D3-BD5DE0D1EFF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AF2E064-34DA-6E23-FFB1-578BBEDD1D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94" y="-122549"/>
            <a:ext cx="2530548" cy="1181593"/>
          </a:xfrm>
          <a:prstGeom prst="rect">
            <a:avLst/>
          </a:prstGeom>
        </p:spPr>
      </p:pic>
      <p:sp>
        <p:nvSpPr>
          <p:cNvPr id="11" name="Rectangle 10">
            <a:extLst>
              <a:ext uri="{FF2B5EF4-FFF2-40B4-BE49-F238E27FC236}">
                <a16:creationId xmlns:a16="http://schemas.microsoft.com/office/drawing/2014/main" id="{4B03CAFE-DCCA-FCD5-A153-D945BA4E36F8}"/>
              </a:ext>
            </a:extLst>
          </p:cNvPr>
          <p:cNvSpPr/>
          <p:nvPr/>
        </p:nvSpPr>
        <p:spPr>
          <a:xfrm>
            <a:off x="2899082" y="77523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EE728DF4-A162-B3A9-8456-7B0DE34E9368}"/>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4" name="TextBox 3">
            <a:extLst>
              <a:ext uri="{FF2B5EF4-FFF2-40B4-BE49-F238E27FC236}">
                <a16:creationId xmlns:a16="http://schemas.microsoft.com/office/drawing/2014/main" id="{13AFB3A1-8181-5A02-2983-32CD84010E99}"/>
              </a:ext>
            </a:extLst>
          </p:cNvPr>
          <p:cNvSpPr txBox="1"/>
          <p:nvPr/>
        </p:nvSpPr>
        <p:spPr>
          <a:xfrm>
            <a:off x="4981073" y="2274838"/>
            <a:ext cx="7050505" cy="3913059"/>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المجال العام </a:t>
            </a:r>
            <a:r>
              <a:rPr lang="en-US" sz="2400" b="1" kern="0" dirty="0">
                <a:solidFill>
                  <a:srgbClr val="002060"/>
                </a:solidFill>
                <a:latin typeface="Times New Roman" panose="02020603050405020304" pitchFamily="18" charset="0"/>
                <a:cs typeface="Times New Roman" panose="02020603050405020304" pitchFamily="18" charset="0"/>
              </a:rPr>
              <a:t>Public Sphere</a:t>
            </a:r>
            <a:r>
              <a:rPr lang="ar-EG" sz="2400" kern="0" dirty="0">
                <a:solidFill>
                  <a:srgbClr val="002060"/>
                </a:solidFill>
                <a:latin typeface="Calibri" panose="020F0502020204030204" pitchFamily="34" charset="0"/>
                <a:cs typeface="Calibri" panose="020F0502020204030204" pitchFamily="34" charset="0"/>
              </a:rPr>
              <a:t>عند يورغن هابرماس هو:</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فضاء اجتماعي يتم فيه تداول النقاش العقلاني بين المواطنين حول القضايا العامة، بشكل حر ومستقل عن السلطة السياسية والتأثيرات الاقتصادية، ويُنتج من خلاله الرأي العام.</a:t>
            </a:r>
            <a:endParaRPr lang="en-US" sz="2400" kern="0" dirty="0">
              <a:solidFill>
                <a:srgbClr val="002060"/>
              </a:solidFill>
              <a:latin typeface="Calibri" panose="020F0502020204030204" pitchFamily="34" charset="0"/>
              <a:cs typeface="Calibri" panose="020F0502020204030204" pitchFamily="34" charset="0"/>
            </a:endParaRP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ويرى هابرماس أن هذا المجال يُعد ضروريًا لأي نظام ديمقراطي حقيقي، لأنه يُتيح مشاركة الأفراد في النقاش العام واتخاذ مواقف نقدية تجاه السلطة.</a:t>
            </a:r>
          </a:p>
        </p:txBody>
      </p:sp>
      <p:sp>
        <p:nvSpPr>
          <p:cNvPr id="3" name="Rectangle 2">
            <a:extLst>
              <a:ext uri="{FF2B5EF4-FFF2-40B4-BE49-F238E27FC236}">
                <a16:creationId xmlns:a16="http://schemas.microsoft.com/office/drawing/2014/main" id="{3CA70F88-277A-1B4F-8854-7017C4CD4C9C}"/>
              </a:ext>
            </a:extLst>
          </p:cNvPr>
          <p:cNvSpPr/>
          <p:nvPr/>
        </p:nvSpPr>
        <p:spPr>
          <a:xfrm>
            <a:off x="0" y="911069"/>
            <a:ext cx="12193371" cy="1029910"/>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a:t>
            </a:r>
            <a:r>
              <a:rPr lang="en-US" sz="2400" b="1" kern="0" dirty="0">
                <a:solidFill>
                  <a:schemeClr val="bg1"/>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مفهوم المجال العام كما وضعه هابرماس، وشروط تشكله</a:t>
            </a:r>
            <a:endParaRPr lang="en-US" sz="2800" b="1" kern="0" dirty="0">
              <a:solidFill>
                <a:srgbClr val="E7E6E6"/>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307FF243-07A5-FF67-2ACF-87EE124F93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8328" y="2152967"/>
            <a:ext cx="4832745" cy="8503450"/>
          </a:xfrm>
          <a:prstGeom prst="rect">
            <a:avLst/>
          </a:prstGeom>
        </p:spPr>
      </p:pic>
    </p:spTree>
    <p:extLst>
      <p:ext uri="{BB962C8B-B14F-4D97-AF65-F5344CB8AC3E}">
        <p14:creationId xmlns:p14="http://schemas.microsoft.com/office/powerpoint/2010/main" val="20587573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9EF222-5B7C-7463-51B5-C8FAD8314A2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20C2B41-BC84-C16C-5281-D952BD7963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494" y="-122549"/>
            <a:ext cx="2530548" cy="1181593"/>
          </a:xfrm>
          <a:prstGeom prst="rect">
            <a:avLst/>
          </a:prstGeom>
        </p:spPr>
      </p:pic>
      <p:sp>
        <p:nvSpPr>
          <p:cNvPr id="11" name="Rectangle 10">
            <a:extLst>
              <a:ext uri="{FF2B5EF4-FFF2-40B4-BE49-F238E27FC236}">
                <a16:creationId xmlns:a16="http://schemas.microsoft.com/office/drawing/2014/main" id="{614DC1A2-2CA8-60F5-3422-310640BC10CC}"/>
              </a:ext>
            </a:extLst>
          </p:cNvPr>
          <p:cNvSpPr/>
          <p:nvPr/>
        </p:nvSpPr>
        <p:spPr>
          <a:xfrm>
            <a:off x="2899082" y="77523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03CE52E4-5708-AABA-46D2-CE940657E7F6}"/>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3" name="Rectangle 2">
            <a:extLst>
              <a:ext uri="{FF2B5EF4-FFF2-40B4-BE49-F238E27FC236}">
                <a16:creationId xmlns:a16="http://schemas.microsoft.com/office/drawing/2014/main" id="{A93F125F-22E1-8734-0E87-C912E093E632}"/>
              </a:ext>
            </a:extLst>
          </p:cNvPr>
          <p:cNvSpPr/>
          <p:nvPr/>
        </p:nvSpPr>
        <p:spPr>
          <a:xfrm>
            <a:off x="0" y="911069"/>
            <a:ext cx="12193371" cy="1029910"/>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a:t>
            </a:r>
            <a:r>
              <a:rPr lang="en-US" sz="2400" b="1" kern="0" dirty="0">
                <a:solidFill>
                  <a:schemeClr val="bg1"/>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شروط المجال العام كما وضعها هابرماس</a:t>
            </a:r>
            <a:endParaRPr lang="en-US" sz="2800" b="1" kern="0" dirty="0">
              <a:solidFill>
                <a:srgbClr val="E7E6E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987DA47-FCE7-40BE-265E-46D27A2F8374}"/>
              </a:ext>
            </a:extLst>
          </p:cNvPr>
          <p:cNvSpPr/>
          <p:nvPr/>
        </p:nvSpPr>
        <p:spPr>
          <a:xfrm>
            <a:off x="11488184" y="2212268"/>
            <a:ext cx="607664" cy="398503"/>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6" name="TextBox 5">
            <a:extLst>
              <a:ext uri="{FF2B5EF4-FFF2-40B4-BE49-F238E27FC236}">
                <a16:creationId xmlns:a16="http://schemas.microsoft.com/office/drawing/2014/main" id="{C5C8D458-C2C2-C7AC-ECAB-1E34A83E4E1E}"/>
              </a:ext>
            </a:extLst>
          </p:cNvPr>
          <p:cNvSpPr txBox="1"/>
          <p:nvPr/>
        </p:nvSpPr>
        <p:spPr>
          <a:xfrm>
            <a:off x="8212538" y="2247900"/>
            <a:ext cx="3138601" cy="40011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000" b="1" kern="0" dirty="0">
                <a:solidFill>
                  <a:schemeClr val="bg2"/>
                </a:solidFill>
                <a:latin typeface="Calibri" panose="020F0502020204030204" pitchFamily="34" charset="0"/>
                <a:cs typeface="Calibri" panose="020F0502020204030204" pitchFamily="34" charset="0"/>
              </a:rPr>
              <a:t>الاستقلال عن الدولة والسلطة</a:t>
            </a:r>
            <a:endParaRPr lang="en-US" sz="2000" b="1" kern="0" dirty="0">
              <a:solidFill>
                <a:schemeClr val="bg2"/>
              </a:solidFill>
              <a:latin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85901E9E-0885-5621-121E-1C4EE62F3574}"/>
              </a:ext>
            </a:extLst>
          </p:cNvPr>
          <p:cNvSpPr/>
          <p:nvPr/>
        </p:nvSpPr>
        <p:spPr>
          <a:xfrm>
            <a:off x="11475054" y="3015883"/>
            <a:ext cx="633923" cy="398504"/>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9" name="TextBox 8">
            <a:extLst>
              <a:ext uri="{FF2B5EF4-FFF2-40B4-BE49-F238E27FC236}">
                <a16:creationId xmlns:a16="http://schemas.microsoft.com/office/drawing/2014/main" id="{5873BE50-3911-3174-0A3F-484D77AB4BA4}"/>
              </a:ext>
            </a:extLst>
          </p:cNvPr>
          <p:cNvSpPr txBox="1"/>
          <p:nvPr/>
        </p:nvSpPr>
        <p:spPr>
          <a:xfrm>
            <a:off x="-43270" y="2254820"/>
            <a:ext cx="8118202" cy="400110"/>
          </a:xfrm>
          <a:prstGeom prst="rect">
            <a:avLst/>
          </a:prstGeom>
          <a:solidFill>
            <a:schemeClr val="bg1"/>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000" b="1" kern="0" dirty="0">
                <a:solidFill>
                  <a:srgbClr val="002060"/>
                </a:solidFill>
                <a:latin typeface="Calibri" panose="020F0502020204030204" pitchFamily="34" charset="0"/>
                <a:cs typeface="Calibri" panose="020F0502020204030204" pitchFamily="34" charset="0"/>
              </a:rPr>
              <a:t>يجب أن يكون المجال العام منفصلًا عن تدخل الدولة، ويُدار بحرية من قبل المواطنين.</a:t>
            </a:r>
            <a:endParaRPr lang="en-US" sz="2000" b="1" kern="0" dirty="0">
              <a:solidFill>
                <a:srgbClr val="002060"/>
              </a:solidFill>
              <a:latin typeface="Calibri" panose="020F0502020204030204" pitchFamily="34" charset="0"/>
              <a:cs typeface="Calibri" panose="020F0502020204030204" pitchFamily="34" charset="0"/>
            </a:endParaRPr>
          </a:p>
        </p:txBody>
      </p:sp>
      <p:sp>
        <p:nvSpPr>
          <p:cNvPr id="18" name="Rectangle 17">
            <a:extLst>
              <a:ext uri="{FF2B5EF4-FFF2-40B4-BE49-F238E27FC236}">
                <a16:creationId xmlns:a16="http://schemas.microsoft.com/office/drawing/2014/main" id="{378B7661-8AC9-C84B-0565-79C1DC448ECA}"/>
              </a:ext>
            </a:extLst>
          </p:cNvPr>
          <p:cNvSpPr/>
          <p:nvPr/>
        </p:nvSpPr>
        <p:spPr>
          <a:xfrm>
            <a:off x="11501313" y="4095562"/>
            <a:ext cx="607664"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19" name="Rectangle 18">
            <a:extLst>
              <a:ext uri="{FF2B5EF4-FFF2-40B4-BE49-F238E27FC236}">
                <a16:creationId xmlns:a16="http://schemas.microsoft.com/office/drawing/2014/main" id="{3B462B66-B13B-AE1C-C95D-E8BD4E13390C}"/>
              </a:ext>
            </a:extLst>
          </p:cNvPr>
          <p:cNvSpPr/>
          <p:nvPr/>
        </p:nvSpPr>
        <p:spPr>
          <a:xfrm>
            <a:off x="11501313" y="4934527"/>
            <a:ext cx="609610" cy="398504"/>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4</a:t>
            </a:r>
            <a:endParaRPr lang="ar-SA" sz="2800" b="1" dirty="0">
              <a:solidFill>
                <a:srgbClr val="002060"/>
              </a:solidFill>
              <a:latin typeface="Alexandria" charset="0"/>
              <a:cs typeface="+mj-cs"/>
            </a:endParaRPr>
          </a:p>
        </p:txBody>
      </p:sp>
      <p:sp>
        <p:nvSpPr>
          <p:cNvPr id="20" name="Rectangle 19">
            <a:extLst>
              <a:ext uri="{FF2B5EF4-FFF2-40B4-BE49-F238E27FC236}">
                <a16:creationId xmlns:a16="http://schemas.microsoft.com/office/drawing/2014/main" id="{8749C18C-1EFE-28CB-4678-D8D6326E8884}"/>
              </a:ext>
            </a:extLst>
          </p:cNvPr>
          <p:cNvSpPr/>
          <p:nvPr/>
        </p:nvSpPr>
        <p:spPr>
          <a:xfrm>
            <a:off x="11528419" y="5703853"/>
            <a:ext cx="609610" cy="37891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5</a:t>
            </a:r>
            <a:endParaRPr lang="ar-SA" sz="2800" b="1" dirty="0">
              <a:solidFill>
                <a:srgbClr val="002060"/>
              </a:solidFill>
              <a:latin typeface="Alexandria" charset="0"/>
              <a:cs typeface="+mj-cs"/>
            </a:endParaRPr>
          </a:p>
        </p:txBody>
      </p:sp>
      <p:sp>
        <p:nvSpPr>
          <p:cNvPr id="21" name="TextBox 20">
            <a:extLst>
              <a:ext uri="{FF2B5EF4-FFF2-40B4-BE49-F238E27FC236}">
                <a16:creationId xmlns:a16="http://schemas.microsoft.com/office/drawing/2014/main" id="{5BD50E6E-2D1E-33FE-CD1F-5D2FE9165530}"/>
              </a:ext>
            </a:extLst>
          </p:cNvPr>
          <p:cNvSpPr txBox="1"/>
          <p:nvPr/>
        </p:nvSpPr>
        <p:spPr>
          <a:xfrm>
            <a:off x="8212538" y="3049532"/>
            <a:ext cx="3138601" cy="40011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000" b="1" kern="0" dirty="0">
                <a:solidFill>
                  <a:schemeClr val="bg2"/>
                </a:solidFill>
                <a:latin typeface="Calibri" panose="020F0502020204030204" pitchFamily="34" charset="0"/>
                <a:cs typeface="Calibri" panose="020F0502020204030204" pitchFamily="34" charset="0"/>
              </a:rPr>
              <a:t>مشاركة المواطنين العقلانية</a:t>
            </a:r>
            <a:endParaRPr lang="en-US" sz="2000" b="1" kern="0" dirty="0">
              <a:solidFill>
                <a:schemeClr val="bg2"/>
              </a:solidFill>
              <a:latin typeface="Calibri" panose="020F0502020204030204" pitchFamily="34" charset="0"/>
              <a:cs typeface="Calibri" panose="020F0502020204030204" pitchFamily="34" charset="0"/>
            </a:endParaRPr>
          </a:p>
        </p:txBody>
      </p:sp>
      <p:sp>
        <p:nvSpPr>
          <p:cNvPr id="22" name="TextBox 21">
            <a:extLst>
              <a:ext uri="{FF2B5EF4-FFF2-40B4-BE49-F238E27FC236}">
                <a16:creationId xmlns:a16="http://schemas.microsoft.com/office/drawing/2014/main" id="{A3D06B49-C45B-1CC8-931D-B32FFD577440}"/>
              </a:ext>
            </a:extLst>
          </p:cNvPr>
          <p:cNvSpPr txBox="1"/>
          <p:nvPr/>
        </p:nvSpPr>
        <p:spPr>
          <a:xfrm>
            <a:off x="0" y="3075057"/>
            <a:ext cx="8118203" cy="707886"/>
          </a:xfrm>
          <a:prstGeom prst="rect">
            <a:avLst/>
          </a:prstGeom>
          <a:solidFill>
            <a:schemeClr val="bg1"/>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000" b="1" kern="0" dirty="0">
                <a:solidFill>
                  <a:srgbClr val="002060"/>
                </a:solidFill>
                <a:latin typeface="Calibri" panose="020F0502020204030204" pitchFamily="34" charset="0"/>
                <a:cs typeface="Calibri" panose="020F0502020204030204" pitchFamily="34" charset="0"/>
              </a:rPr>
              <a:t>يعتمد المجال العام على مشاركة الأفراد كمواطنين متساوين، يناقشون القضايا العامة بالحُجج العقلانية، وليس بالمصالح الشخصية أو الإكراه</a:t>
            </a:r>
            <a:endParaRPr lang="en-US" sz="2000" b="1" kern="0" dirty="0">
              <a:solidFill>
                <a:srgbClr val="002060"/>
              </a:solidFill>
              <a:latin typeface="Calibri" panose="020F0502020204030204" pitchFamily="34" charset="0"/>
              <a:cs typeface="Calibri" panose="020F0502020204030204" pitchFamily="34" charset="0"/>
            </a:endParaRPr>
          </a:p>
        </p:txBody>
      </p:sp>
      <p:sp>
        <p:nvSpPr>
          <p:cNvPr id="23" name="TextBox 22">
            <a:extLst>
              <a:ext uri="{FF2B5EF4-FFF2-40B4-BE49-F238E27FC236}">
                <a16:creationId xmlns:a16="http://schemas.microsoft.com/office/drawing/2014/main" id="{A69F78C3-0812-DC12-1B35-F83D6B1419D5}"/>
              </a:ext>
            </a:extLst>
          </p:cNvPr>
          <p:cNvSpPr txBox="1"/>
          <p:nvPr/>
        </p:nvSpPr>
        <p:spPr>
          <a:xfrm>
            <a:off x="8212538" y="4095412"/>
            <a:ext cx="3138601" cy="40011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000" b="1" kern="0" dirty="0">
                <a:solidFill>
                  <a:schemeClr val="bg2"/>
                </a:solidFill>
                <a:latin typeface="Calibri" panose="020F0502020204030204" pitchFamily="34" charset="0"/>
                <a:cs typeface="Calibri" panose="020F0502020204030204" pitchFamily="34" charset="0"/>
              </a:rPr>
              <a:t>إتاحة الوصول المتساوي</a:t>
            </a:r>
            <a:endParaRPr lang="en-US" sz="2000" b="1" kern="0" dirty="0">
              <a:solidFill>
                <a:schemeClr val="bg2"/>
              </a:solidFill>
              <a:latin typeface="Calibri" panose="020F0502020204030204" pitchFamily="34" charset="0"/>
              <a:cs typeface="Calibri" panose="020F0502020204030204" pitchFamily="34" charset="0"/>
            </a:endParaRPr>
          </a:p>
        </p:txBody>
      </p:sp>
      <p:sp>
        <p:nvSpPr>
          <p:cNvPr id="24" name="TextBox 23">
            <a:extLst>
              <a:ext uri="{FF2B5EF4-FFF2-40B4-BE49-F238E27FC236}">
                <a16:creationId xmlns:a16="http://schemas.microsoft.com/office/drawing/2014/main" id="{A1BA8521-2446-0174-6F02-E03BCA606E88}"/>
              </a:ext>
            </a:extLst>
          </p:cNvPr>
          <p:cNvSpPr txBox="1"/>
          <p:nvPr/>
        </p:nvSpPr>
        <p:spPr>
          <a:xfrm>
            <a:off x="6619" y="4121792"/>
            <a:ext cx="8130832" cy="400110"/>
          </a:xfrm>
          <a:prstGeom prst="rect">
            <a:avLst/>
          </a:prstGeom>
          <a:solidFill>
            <a:schemeClr val="bg1"/>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000" b="1" kern="0" dirty="0">
                <a:solidFill>
                  <a:srgbClr val="002060"/>
                </a:solidFill>
                <a:latin typeface="Calibri" panose="020F0502020204030204" pitchFamily="34" charset="0"/>
                <a:cs typeface="Calibri" panose="020F0502020204030204" pitchFamily="34" charset="0"/>
              </a:rPr>
              <a:t>يجب أن يكون لكل فرد الحق في الوصول إلى المجال العام دون تمييز طبقي أو اقتصادي أو ثقافي.</a:t>
            </a:r>
            <a:endParaRPr lang="en-US" sz="2000" b="1" kern="0" dirty="0">
              <a:solidFill>
                <a:srgbClr val="002060"/>
              </a:solidFill>
              <a:latin typeface="Calibri" panose="020F0502020204030204" pitchFamily="34" charset="0"/>
              <a:cs typeface="Calibri" panose="020F0502020204030204" pitchFamily="34" charset="0"/>
            </a:endParaRPr>
          </a:p>
        </p:txBody>
      </p:sp>
      <p:sp>
        <p:nvSpPr>
          <p:cNvPr id="25" name="TextBox 24">
            <a:extLst>
              <a:ext uri="{FF2B5EF4-FFF2-40B4-BE49-F238E27FC236}">
                <a16:creationId xmlns:a16="http://schemas.microsoft.com/office/drawing/2014/main" id="{77D4E99F-5220-EC36-D6B9-674CC8ECD00E}"/>
              </a:ext>
            </a:extLst>
          </p:cNvPr>
          <p:cNvSpPr txBox="1"/>
          <p:nvPr/>
        </p:nvSpPr>
        <p:spPr>
          <a:xfrm>
            <a:off x="8212538" y="4950537"/>
            <a:ext cx="3138601" cy="40011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000" b="1" kern="0" dirty="0">
                <a:solidFill>
                  <a:schemeClr val="bg2"/>
                </a:solidFill>
                <a:latin typeface="Calibri" panose="020F0502020204030204" pitchFamily="34" charset="0"/>
                <a:cs typeface="Calibri" panose="020F0502020204030204" pitchFamily="34" charset="0"/>
              </a:rPr>
              <a:t>حرية التعبير والنقاش المفتوح</a:t>
            </a:r>
            <a:endParaRPr lang="en-US" sz="2000" b="1" kern="0" dirty="0">
              <a:solidFill>
                <a:schemeClr val="bg2"/>
              </a:solidFill>
              <a:latin typeface="Calibri" panose="020F0502020204030204" pitchFamily="34" charset="0"/>
              <a:cs typeface="Calibri" panose="020F0502020204030204" pitchFamily="34" charset="0"/>
            </a:endParaRPr>
          </a:p>
        </p:txBody>
      </p:sp>
      <p:sp>
        <p:nvSpPr>
          <p:cNvPr id="26" name="TextBox 25">
            <a:extLst>
              <a:ext uri="{FF2B5EF4-FFF2-40B4-BE49-F238E27FC236}">
                <a16:creationId xmlns:a16="http://schemas.microsoft.com/office/drawing/2014/main" id="{651851F2-40B3-3BD4-262E-639544CD6FA3}"/>
              </a:ext>
            </a:extLst>
          </p:cNvPr>
          <p:cNvSpPr txBox="1"/>
          <p:nvPr/>
        </p:nvSpPr>
        <p:spPr>
          <a:xfrm>
            <a:off x="-43270" y="4957018"/>
            <a:ext cx="8161473" cy="400110"/>
          </a:xfrm>
          <a:prstGeom prst="rect">
            <a:avLst/>
          </a:prstGeom>
          <a:solidFill>
            <a:schemeClr val="bg1"/>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000" b="1" kern="0" dirty="0">
                <a:solidFill>
                  <a:srgbClr val="002060"/>
                </a:solidFill>
                <a:latin typeface="Calibri" panose="020F0502020204030204" pitchFamily="34" charset="0"/>
                <a:cs typeface="Calibri" panose="020F0502020204030204" pitchFamily="34" charset="0"/>
              </a:rPr>
              <a:t>يجب أن يُتاح النقاش الحر والتعبير عن الآراء بدون رقابة، بما يسمح بتشكيل رأي عام نقدي</a:t>
            </a:r>
            <a:endParaRPr lang="en-US" sz="2000" b="1" kern="0" dirty="0">
              <a:solidFill>
                <a:srgbClr val="002060"/>
              </a:solidFill>
              <a:latin typeface="Calibri" panose="020F0502020204030204" pitchFamily="34" charset="0"/>
              <a:cs typeface="Calibri" panose="020F0502020204030204" pitchFamily="34" charset="0"/>
            </a:endParaRPr>
          </a:p>
        </p:txBody>
      </p:sp>
      <p:sp>
        <p:nvSpPr>
          <p:cNvPr id="27" name="TextBox 26">
            <a:extLst>
              <a:ext uri="{FF2B5EF4-FFF2-40B4-BE49-F238E27FC236}">
                <a16:creationId xmlns:a16="http://schemas.microsoft.com/office/drawing/2014/main" id="{5A1410A3-4DF6-3646-BD26-E211525080A7}"/>
              </a:ext>
            </a:extLst>
          </p:cNvPr>
          <p:cNvSpPr txBox="1"/>
          <p:nvPr/>
        </p:nvSpPr>
        <p:spPr>
          <a:xfrm>
            <a:off x="8212538" y="5746876"/>
            <a:ext cx="3138601" cy="400110"/>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000" b="1" kern="0" dirty="0">
                <a:solidFill>
                  <a:schemeClr val="bg2"/>
                </a:solidFill>
                <a:latin typeface="Calibri" panose="020F0502020204030204" pitchFamily="34" charset="0"/>
                <a:cs typeface="Calibri" panose="020F0502020204030204" pitchFamily="34" charset="0"/>
              </a:rPr>
              <a:t>وجود مؤسسات وسيطة مستقلة</a:t>
            </a:r>
            <a:endParaRPr lang="en-US" sz="2000" b="1" kern="0" dirty="0">
              <a:solidFill>
                <a:schemeClr val="bg2"/>
              </a:solidFill>
              <a:latin typeface="Calibri" panose="020F0502020204030204" pitchFamily="34" charset="0"/>
              <a:cs typeface="Calibri" panose="020F0502020204030204" pitchFamily="34" charset="0"/>
            </a:endParaRPr>
          </a:p>
        </p:txBody>
      </p:sp>
      <p:sp>
        <p:nvSpPr>
          <p:cNvPr id="28" name="TextBox 27">
            <a:extLst>
              <a:ext uri="{FF2B5EF4-FFF2-40B4-BE49-F238E27FC236}">
                <a16:creationId xmlns:a16="http://schemas.microsoft.com/office/drawing/2014/main" id="{793EA7D5-AA5C-4494-01C2-68C50B9E90C9}"/>
              </a:ext>
            </a:extLst>
          </p:cNvPr>
          <p:cNvSpPr txBox="1"/>
          <p:nvPr/>
        </p:nvSpPr>
        <p:spPr>
          <a:xfrm>
            <a:off x="6620" y="5728825"/>
            <a:ext cx="8130832" cy="707886"/>
          </a:xfrm>
          <a:prstGeom prst="rect">
            <a:avLst/>
          </a:prstGeom>
          <a:solidFill>
            <a:schemeClr val="bg1"/>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000" b="1" kern="0" dirty="0">
                <a:solidFill>
                  <a:srgbClr val="002060"/>
                </a:solidFill>
                <a:latin typeface="Calibri" panose="020F0502020204030204" pitchFamily="34" charset="0"/>
                <a:cs typeface="Calibri" panose="020F0502020204030204" pitchFamily="34" charset="0"/>
              </a:rPr>
              <a:t>مثل الصحافة، والصالونات الثقافية، والمنتديات، التي تُسهم في تنظيم النقاش العام بعيدًا عن سلطة الدولة أو السوق.</a:t>
            </a:r>
            <a:endParaRPr lang="en-US" sz="2000" b="1"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486090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334FC-886B-C183-16AB-999277C3612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CD681E55-B478-ACA6-74BF-7A19771CE29A}"/>
              </a:ext>
            </a:extLst>
          </p:cNvPr>
          <p:cNvPicPr>
            <a:picLocks noChangeAspect="1"/>
          </p:cNvPicPr>
          <p:nvPr/>
        </p:nvPicPr>
        <p:blipFill>
          <a:blip r:embed="rId3"/>
          <a:stretch>
            <a:fillRect/>
          </a:stretch>
        </p:blipFill>
        <p:spPr>
          <a:xfrm>
            <a:off x="0" y="0"/>
            <a:ext cx="12193371" cy="9809085"/>
          </a:xfrm>
          <a:prstGeom prst="rect">
            <a:avLst/>
          </a:prstGeom>
        </p:spPr>
      </p:pic>
      <p:pic>
        <p:nvPicPr>
          <p:cNvPr id="7" name="Graphic 21">
            <a:extLst>
              <a:ext uri="{FF2B5EF4-FFF2-40B4-BE49-F238E27FC236}">
                <a16:creationId xmlns:a16="http://schemas.microsoft.com/office/drawing/2014/main" id="{3E35D872-1098-2E06-AC89-2AC26ADE2D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448954" cy="1143494"/>
          </a:xfrm>
          <a:prstGeom prst="rect">
            <a:avLst/>
          </a:prstGeom>
        </p:spPr>
      </p:pic>
      <p:sp>
        <p:nvSpPr>
          <p:cNvPr id="15" name="Rectangle 14">
            <a:extLst>
              <a:ext uri="{FF2B5EF4-FFF2-40B4-BE49-F238E27FC236}">
                <a16:creationId xmlns:a16="http://schemas.microsoft.com/office/drawing/2014/main" id="{8ABFD912-F42C-D3B7-A4B5-2BD58ACF5FCA}"/>
              </a:ext>
            </a:extLst>
          </p:cNvPr>
          <p:cNvSpPr/>
          <p:nvPr/>
        </p:nvSpPr>
        <p:spPr>
          <a:xfrm>
            <a:off x="-1371" y="2261936"/>
            <a:ext cx="12193371" cy="1570499"/>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a:t>
            </a:r>
            <a:r>
              <a:rPr lang="en-US" sz="2400" b="1" kern="0" dirty="0">
                <a:solidFill>
                  <a:schemeClr val="bg1"/>
                </a:solidFill>
                <a:latin typeface="Calibri" panose="020F0502020204030204" pitchFamily="34" charset="0"/>
                <a:cs typeface="Calibri" panose="020F0502020204030204" pitchFamily="34" charset="0"/>
              </a:rPr>
              <a:t> </a:t>
            </a:r>
            <a:r>
              <a:rPr lang="ar-EG" sz="2800" b="1" kern="0" dirty="0">
                <a:solidFill>
                  <a:schemeClr val="bg1"/>
                </a:solidFill>
                <a:latin typeface="Calibri" panose="020F0502020204030204" pitchFamily="34" charset="0"/>
                <a:cs typeface="Calibri" panose="020F0502020204030204" pitchFamily="34" charset="0"/>
              </a:rPr>
              <a:t>فروض نظرية المجال العام </a:t>
            </a:r>
            <a:endParaRPr lang="en-US" sz="2800" b="1" kern="0" dirty="0">
              <a:solidFill>
                <a:srgbClr val="E7E6E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0338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89DCC-D066-AEFF-4E74-17B726717176}"/>
            </a:ext>
          </a:extLst>
        </p:cNvPr>
        <p:cNvGrpSpPr/>
        <p:nvPr/>
      </p:nvGrpSpPr>
      <p:grpSpPr>
        <a:xfrm>
          <a:off x="0" y="0"/>
          <a:ext cx="0" cy="0"/>
          <a:chOff x="0" y="0"/>
          <a:chExt cx="0" cy="0"/>
        </a:xfrm>
      </p:grpSpPr>
      <p:pic>
        <p:nvPicPr>
          <p:cNvPr id="21" name="Picture 20">
            <a:extLst>
              <a:ext uri="{FF2B5EF4-FFF2-40B4-BE49-F238E27FC236}">
                <a16:creationId xmlns:a16="http://schemas.microsoft.com/office/drawing/2014/main" id="{16B6F4B9-8BBE-D3A4-76CC-33A2ED2461EC}"/>
              </a:ext>
            </a:extLst>
          </p:cNvPr>
          <p:cNvPicPr>
            <a:picLocks noChangeAspect="1"/>
          </p:cNvPicPr>
          <p:nvPr/>
        </p:nvPicPr>
        <p:blipFill>
          <a:blip r:embed="rId2"/>
          <a:stretch>
            <a:fillRect/>
          </a:stretch>
        </p:blipFill>
        <p:spPr>
          <a:xfrm>
            <a:off x="-96892" y="0"/>
            <a:ext cx="12192000" cy="10076489"/>
          </a:xfrm>
          <a:prstGeom prst="rect">
            <a:avLst/>
          </a:prstGeom>
        </p:spPr>
      </p:pic>
      <p:pic>
        <p:nvPicPr>
          <p:cNvPr id="7" name="Graphic 21">
            <a:extLst>
              <a:ext uri="{FF2B5EF4-FFF2-40B4-BE49-F238E27FC236}">
                <a16:creationId xmlns:a16="http://schemas.microsoft.com/office/drawing/2014/main" id="{C7E915FB-FE4D-E4CF-83B8-825630BE0E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400"/>
            <a:ext cx="2530548" cy="1181593"/>
          </a:xfrm>
          <a:prstGeom prst="rect">
            <a:avLst/>
          </a:prstGeom>
        </p:spPr>
      </p:pic>
      <p:sp>
        <p:nvSpPr>
          <p:cNvPr id="11" name="Rectangle 10">
            <a:extLst>
              <a:ext uri="{FF2B5EF4-FFF2-40B4-BE49-F238E27FC236}">
                <a16:creationId xmlns:a16="http://schemas.microsoft.com/office/drawing/2014/main" id="{CD003F19-0502-B10C-8B3B-3F58285313C0}"/>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10003F81-AA9F-B2D7-01DF-3AEBAAF50FC5}"/>
              </a:ext>
            </a:extLst>
          </p:cNvPr>
          <p:cNvSpPr txBox="1"/>
          <p:nvPr/>
        </p:nvSpPr>
        <p:spPr>
          <a:xfrm>
            <a:off x="2562727" y="2029597"/>
            <a:ext cx="7433874" cy="473909"/>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وجود مجال عام مستقل عن الدولة والسوق</a:t>
            </a:r>
            <a:endParaRPr lang="en-US" sz="2400" b="1" kern="0" dirty="0">
              <a:solidFill>
                <a:schemeClr val="bg2"/>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257EDE23-AF71-F7AC-5A81-E79A703E14D2}"/>
              </a:ext>
            </a:extLst>
          </p:cNvPr>
          <p:cNvSpPr txBox="1"/>
          <p:nvPr/>
        </p:nvSpPr>
        <p:spPr>
          <a:xfrm>
            <a:off x="2562727" y="2732530"/>
            <a:ext cx="7433874"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الخطاب العقلاني أساس تكوين الرأي العام</a:t>
            </a:r>
            <a:endParaRPr lang="en-US" sz="2400" b="1" kern="0" dirty="0">
              <a:solidFill>
                <a:schemeClr val="bg2"/>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1334E1CD-B934-96FD-A546-EC38986AAAA3}"/>
              </a:ext>
            </a:extLst>
          </p:cNvPr>
          <p:cNvSpPr txBox="1"/>
          <p:nvPr/>
        </p:nvSpPr>
        <p:spPr>
          <a:xfrm>
            <a:off x="2562727" y="3505576"/>
            <a:ext cx="7433874"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r" rtl="1"/>
            <a:r>
              <a:rPr lang="ar-EG" sz="2400" b="1" kern="0" dirty="0">
                <a:solidFill>
                  <a:schemeClr val="bg1"/>
                </a:solidFill>
                <a:ea typeface="Times New Roman" panose="02020603050405020304" pitchFamily="18" charset="0"/>
                <a:cs typeface="Times New Roman" panose="02020603050405020304" pitchFamily="18" charset="0"/>
              </a:rPr>
              <a:t>        إمكانية ممارسة المشاركة الديمقراطية من خلال المجال العام</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4416848F-F2DE-90FC-C6CC-4A94559BFF56}"/>
              </a:ext>
            </a:extLst>
          </p:cNvPr>
          <p:cNvSpPr txBox="1"/>
          <p:nvPr/>
        </p:nvSpPr>
        <p:spPr>
          <a:xfrm>
            <a:off x="2562727" y="4284158"/>
            <a:ext cx="7433874"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الصحافة والمؤسسات الثقافية أدوات لتشكيل المجال العام</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4" name="Rectangle: Rounded Corners 13">
            <a:extLst>
              <a:ext uri="{FF2B5EF4-FFF2-40B4-BE49-F238E27FC236}">
                <a16:creationId xmlns:a16="http://schemas.microsoft.com/office/drawing/2014/main" id="{EBF27834-CC77-830D-C545-AB6FD4D53B47}"/>
              </a:ext>
            </a:extLst>
          </p:cNvPr>
          <p:cNvSpPr/>
          <p:nvPr/>
        </p:nvSpPr>
        <p:spPr>
          <a:xfrm>
            <a:off x="2772684" y="734558"/>
            <a:ext cx="9419316" cy="69417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800" b="1" kern="0" dirty="0">
                <a:solidFill>
                  <a:schemeClr val="bg1"/>
                </a:solidFill>
                <a:latin typeface="Calibri" panose="020F0502020204030204" pitchFamily="34" charset="0"/>
                <a:cs typeface="Calibri" panose="020F0502020204030204" pitchFamily="34" charset="0"/>
              </a:rPr>
              <a:t>📚 فروض نظرية المجال العام:</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7" name="Rectangle 16">
            <a:extLst>
              <a:ext uri="{FF2B5EF4-FFF2-40B4-BE49-F238E27FC236}">
                <a16:creationId xmlns:a16="http://schemas.microsoft.com/office/drawing/2014/main" id="{B54A2A2B-031F-BB2A-EE40-A540D240ACA3}"/>
              </a:ext>
            </a:extLst>
          </p:cNvPr>
          <p:cNvSpPr/>
          <p:nvPr/>
        </p:nvSpPr>
        <p:spPr>
          <a:xfrm>
            <a:off x="10391593" y="2017351"/>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18" name="Rectangle 17">
            <a:extLst>
              <a:ext uri="{FF2B5EF4-FFF2-40B4-BE49-F238E27FC236}">
                <a16:creationId xmlns:a16="http://schemas.microsoft.com/office/drawing/2014/main" id="{83F00CCB-AA86-4241-2261-E286FB8D3100}"/>
              </a:ext>
            </a:extLst>
          </p:cNvPr>
          <p:cNvSpPr/>
          <p:nvPr/>
        </p:nvSpPr>
        <p:spPr>
          <a:xfrm>
            <a:off x="10391592" y="2662627"/>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19" name="Rectangle 18">
            <a:extLst>
              <a:ext uri="{FF2B5EF4-FFF2-40B4-BE49-F238E27FC236}">
                <a16:creationId xmlns:a16="http://schemas.microsoft.com/office/drawing/2014/main" id="{97B05BF2-3FE3-CFD4-EB6E-E3038F526C11}"/>
              </a:ext>
            </a:extLst>
          </p:cNvPr>
          <p:cNvSpPr/>
          <p:nvPr/>
        </p:nvSpPr>
        <p:spPr>
          <a:xfrm>
            <a:off x="10391592" y="3431815"/>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20" name="Rectangle 19">
            <a:extLst>
              <a:ext uri="{FF2B5EF4-FFF2-40B4-BE49-F238E27FC236}">
                <a16:creationId xmlns:a16="http://schemas.microsoft.com/office/drawing/2014/main" id="{57DC9D93-3BF4-B415-D86F-0315A02D7C3B}"/>
              </a:ext>
            </a:extLst>
          </p:cNvPr>
          <p:cNvSpPr/>
          <p:nvPr/>
        </p:nvSpPr>
        <p:spPr>
          <a:xfrm>
            <a:off x="10391591" y="4251722"/>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4</a:t>
            </a:r>
            <a:endParaRPr lang="ar-SA" sz="2800" b="1" dirty="0">
              <a:solidFill>
                <a:srgbClr val="002060"/>
              </a:solidFill>
              <a:latin typeface="Alexandria" charset="0"/>
              <a:cs typeface="+mj-cs"/>
            </a:endParaRPr>
          </a:p>
        </p:txBody>
      </p:sp>
      <p:sp>
        <p:nvSpPr>
          <p:cNvPr id="2" name="Rectangle 1">
            <a:extLst>
              <a:ext uri="{FF2B5EF4-FFF2-40B4-BE49-F238E27FC236}">
                <a16:creationId xmlns:a16="http://schemas.microsoft.com/office/drawing/2014/main" id="{D69AD613-9B68-69F4-133F-3FBC4E955AFC}"/>
              </a:ext>
            </a:extLst>
          </p:cNvPr>
          <p:cNvSpPr/>
          <p:nvPr/>
        </p:nvSpPr>
        <p:spPr>
          <a:xfrm>
            <a:off x="10391591" y="5035621"/>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en-US" sz="2800" b="1" dirty="0">
                <a:solidFill>
                  <a:srgbClr val="002060"/>
                </a:solidFill>
                <a:latin typeface="Times New Roman" panose="02020603050405020304" pitchFamily="18" charset="0"/>
                <a:cs typeface="Times New Roman" panose="02020603050405020304" pitchFamily="18" charset="0"/>
              </a:rPr>
              <a:t>5</a:t>
            </a:r>
            <a:endParaRPr lang="ar-SA" sz="2800" b="1"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08EEF16-6C0C-377D-E327-4A2014432340}"/>
              </a:ext>
            </a:extLst>
          </p:cNvPr>
          <p:cNvSpPr txBox="1"/>
          <p:nvPr/>
        </p:nvSpPr>
        <p:spPr>
          <a:xfrm>
            <a:off x="2562727" y="5060111"/>
            <a:ext cx="7433873"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تراجع المجال العام نتيجة تدخل الرأسمالية والإعلام التجاري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270A7CA5-D370-8FF8-8D6D-1F9C7E426782}"/>
              </a:ext>
            </a:extLst>
          </p:cNvPr>
          <p:cNvSpPr/>
          <p:nvPr/>
        </p:nvSpPr>
        <p:spPr>
          <a:xfrm>
            <a:off x="10391591" y="5785718"/>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en-US" sz="2800" b="1" dirty="0">
                <a:solidFill>
                  <a:srgbClr val="002060"/>
                </a:solidFill>
                <a:latin typeface="Times New Roman" panose="02020603050405020304" pitchFamily="18" charset="0"/>
                <a:cs typeface="Times New Roman" panose="02020603050405020304" pitchFamily="18" charset="0"/>
              </a:rPr>
              <a:t>6</a:t>
            </a:r>
            <a:endParaRPr lang="ar-SA" sz="2800" b="1" dirty="0">
              <a:solidFill>
                <a:srgbClr val="00206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B6858D5-DDC4-94C6-BC24-7C26B5FC96DE}"/>
              </a:ext>
            </a:extLst>
          </p:cNvPr>
          <p:cNvSpPr txBox="1"/>
          <p:nvPr/>
        </p:nvSpPr>
        <p:spPr>
          <a:xfrm>
            <a:off x="2562727" y="5797962"/>
            <a:ext cx="7433874" cy="473909"/>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تحقيق العدالة الاجتماعية والسياسية يتطلب وجود مجال عام فعّال</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69064082-DCF9-EDC2-9B1C-582ADBB2EF55}"/>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Tree>
    <p:extLst>
      <p:ext uri="{BB962C8B-B14F-4D97-AF65-F5344CB8AC3E}">
        <p14:creationId xmlns:p14="http://schemas.microsoft.com/office/powerpoint/2010/main" val="2846071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1F66F-733D-1EE2-F1F4-BD61E474D6E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A68B901-FF07-466F-A33D-1476BB244F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400"/>
            <a:ext cx="2530548" cy="1181593"/>
          </a:xfrm>
          <a:prstGeom prst="rect">
            <a:avLst/>
          </a:prstGeom>
        </p:spPr>
      </p:pic>
      <p:sp>
        <p:nvSpPr>
          <p:cNvPr id="11" name="Rectangle 10">
            <a:extLst>
              <a:ext uri="{FF2B5EF4-FFF2-40B4-BE49-F238E27FC236}">
                <a16:creationId xmlns:a16="http://schemas.microsoft.com/office/drawing/2014/main" id="{4D82AA9A-5898-2A09-D60A-28A1A30F0296}"/>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3" name="TextBox 12">
            <a:extLst>
              <a:ext uri="{FF2B5EF4-FFF2-40B4-BE49-F238E27FC236}">
                <a16:creationId xmlns:a16="http://schemas.microsoft.com/office/drawing/2014/main" id="{B5C6CC3D-1FDC-D0CD-CE98-A2FDFD22B4E1}"/>
              </a:ext>
            </a:extLst>
          </p:cNvPr>
          <p:cNvSpPr txBox="1"/>
          <p:nvPr/>
        </p:nvSpPr>
        <p:spPr>
          <a:xfrm>
            <a:off x="0" y="1786519"/>
            <a:ext cx="10493812"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وجود مجال عام مستقل عن الدولة والسوق</a:t>
            </a:r>
            <a:endParaRPr lang="en-US" sz="2400" b="1" kern="0" dirty="0">
              <a:solidFill>
                <a:schemeClr val="bg2"/>
              </a:solidFill>
              <a:latin typeface="Calibri" panose="020F0502020204030204" pitchFamily="34" charset="0"/>
              <a:cs typeface="Calibri" panose="020F0502020204030204" pitchFamily="34" charset="0"/>
            </a:endParaRPr>
          </a:p>
        </p:txBody>
      </p:sp>
      <p:sp>
        <p:nvSpPr>
          <p:cNvPr id="14" name="Rectangle: Rounded Corners 13">
            <a:extLst>
              <a:ext uri="{FF2B5EF4-FFF2-40B4-BE49-F238E27FC236}">
                <a16:creationId xmlns:a16="http://schemas.microsoft.com/office/drawing/2014/main" id="{7F97D64B-4AB7-047B-3EC2-15E83D1B7302}"/>
              </a:ext>
            </a:extLst>
          </p:cNvPr>
          <p:cNvSpPr/>
          <p:nvPr/>
        </p:nvSpPr>
        <p:spPr>
          <a:xfrm>
            <a:off x="2772684" y="734558"/>
            <a:ext cx="9419316" cy="69417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8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فروض نظرية المجال العام</a:t>
            </a:r>
            <a:r>
              <a:rPr lang="ar-EG" sz="2800" b="1" kern="0" dirty="0">
                <a:solidFill>
                  <a:schemeClr val="bg1"/>
                </a:solidFill>
                <a:latin typeface="Calibri" panose="020F0502020204030204" pitchFamily="34" charset="0"/>
                <a:cs typeface="Calibri" panose="020F0502020204030204" pitchFamily="34" charset="0"/>
              </a:rPr>
              <a:t>:</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7" name="Rectangle 16">
            <a:extLst>
              <a:ext uri="{FF2B5EF4-FFF2-40B4-BE49-F238E27FC236}">
                <a16:creationId xmlns:a16="http://schemas.microsoft.com/office/drawing/2014/main" id="{0C3E0248-032D-0B74-0C27-E08D99B6D0DD}"/>
              </a:ext>
            </a:extLst>
          </p:cNvPr>
          <p:cNvSpPr/>
          <p:nvPr/>
        </p:nvSpPr>
        <p:spPr>
          <a:xfrm>
            <a:off x="10716445" y="1762029"/>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1</a:t>
            </a:r>
            <a:endParaRPr lang="ar-SA" sz="2800" b="1" dirty="0">
              <a:solidFill>
                <a:srgbClr val="002060"/>
              </a:solidFill>
              <a:latin typeface="Alexandria" charset="0"/>
              <a:cs typeface="+mj-cs"/>
            </a:endParaRPr>
          </a:p>
        </p:txBody>
      </p:sp>
      <p:sp>
        <p:nvSpPr>
          <p:cNvPr id="10" name="TextBox 9">
            <a:extLst>
              <a:ext uri="{FF2B5EF4-FFF2-40B4-BE49-F238E27FC236}">
                <a16:creationId xmlns:a16="http://schemas.microsoft.com/office/drawing/2014/main" id="{F844231B-7491-6A7C-FFFD-6A933136D078}"/>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15" name="TextBox 14">
            <a:extLst>
              <a:ext uri="{FF2B5EF4-FFF2-40B4-BE49-F238E27FC236}">
                <a16:creationId xmlns:a16="http://schemas.microsoft.com/office/drawing/2014/main" id="{AAB5D787-B9D1-9DF1-1CAC-5D30A21AC423}"/>
              </a:ext>
            </a:extLst>
          </p:cNvPr>
          <p:cNvSpPr txBox="1"/>
          <p:nvPr/>
        </p:nvSpPr>
        <p:spPr>
          <a:xfrm>
            <a:off x="5041232" y="2516167"/>
            <a:ext cx="7053876" cy="1697068"/>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تفترض النظرية أن هناك فضاءً اجتماعياً يمكن أن يوجد بين المجالين الخاص (</a:t>
            </a:r>
            <a:r>
              <a:rPr lang="ar-EG" sz="2400" b="1" kern="0" dirty="0">
                <a:solidFill>
                  <a:srgbClr val="002060"/>
                </a:solidFill>
                <a:latin typeface="Calibri" panose="020F0502020204030204" pitchFamily="34" charset="0"/>
                <a:cs typeface="Calibri" panose="020F0502020204030204" pitchFamily="34" charset="0"/>
              </a:rPr>
              <a:t>الأسرة والحياة الشخصية</a:t>
            </a:r>
            <a:r>
              <a:rPr lang="ar-EG" sz="2400" kern="0" dirty="0">
                <a:solidFill>
                  <a:srgbClr val="002060"/>
                </a:solidFill>
                <a:latin typeface="Calibri" panose="020F0502020204030204" pitchFamily="34" charset="0"/>
                <a:cs typeface="Calibri" panose="020F0502020204030204" pitchFamily="34" charset="0"/>
              </a:rPr>
              <a:t>) والرسمي (</a:t>
            </a:r>
            <a:r>
              <a:rPr lang="ar-EG" sz="2400" b="1" kern="0" dirty="0">
                <a:solidFill>
                  <a:srgbClr val="002060"/>
                </a:solidFill>
                <a:latin typeface="Calibri" panose="020F0502020204030204" pitchFamily="34" charset="0"/>
                <a:cs typeface="Calibri" panose="020F0502020204030204" pitchFamily="34" charset="0"/>
              </a:rPr>
              <a:t>الدولة والسلطة</a:t>
            </a:r>
            <a:r>
              <a:rPr lang="ar-EG" sz="2400" kern="0" dirty="0">
                <a:solidFill>
                  <a:srgbClr val="002060"/>
                </a:solidFill>
                <a:latin typeface="Calibri" panose="020F0502020204030204" pitchFamily="34" charset="0"/>
                <a:cs typeface="Calibri" panose="020F0502020204030204" pitchFamily="34" charset="0"/>
              </a:rPr>
              <a:t>)، يُتاح فيه للأفراد ممارسة النقاش العقلاني حول الشؤون العامة.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94A3AA33-CDD2-42BD-95A8-286D5138FA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92" y="2596247"/>
            <a:ext cx="4944340" cy="8148567"/>
          </a:xfrm>
          <a:prstGeom prst="rect">
            <a:avLst/>
          </a:prstGeom>
        </p:spPr>
      </p:pic>
    </p:spTree>
    <p:extLst>
      <p:ext uri="{BB962C8B-B14F-4D97-AF65-F5344CB8AC3E}">
        <p14:creationId xmlns:p14="http://schemas.microsoft.com/office/powerpoint/2010/main" val="5374572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3E578D-97BC-E99C-6262-19F4C400345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EC597C3-0370-B886-88BE-22DF0A231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400"/>
            <a:ext cx="2530548" cy="1181593"/>
          </a:xfrm>
          <a:prstGeom prst="rect">
            <a:avLst/>
          </a:prstGeom>
        </p:spPr>
      </p:pic>
      <p:sp>
        <p:nvSpPr>
          <p:cNvPr id="11" name="Rectangle 10">
            <a:extLst>
              <a:ext uri="{FF2B5EF4-FFF2-40B4-BE49-F238E27FC236}">
                <a16:creationId xmlns:a16="http://schemas.microsoft.com/office/drawing/2014/main" id="{9919DACA-6F21-1394-9ACD-C49FBAB85B48}"/>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6" name="TextBox 5">
            <a:extLst>
              <a:ext uri="{FF2B5EF4-FFF2-40B4-BE49-F238E27FC236}">
                <a16:creationId xmlns:a16="http://schemas.microsoft.com/office/drawing/2014/main" id="{3ACA99FA-F075-306C-A641-7777690E9D8E}"/>
              </a:ext>
            </a:extLst>
          </p:cNvPr>
          <p:cNvSpPr txBox="1"/>
          <p:nvPr/>
        </p:nvSpPr>
        <p:spPr>
          <a:xfrm>
            <a:off x="-1" y="1721877"/>
            <a:ext cx="10323093"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2"/>
                </a:solidFill>
                <a:latin typeface="Calibri" panose="020F0502020204030204" pitchFamily="34" charset="0"/>
                <a:cs typeface="Calibri" panose="020F0502020204030204" pitchFamily="34" charset="0"/>
              </a:rPr>
              <a:t>الخطاب العقلاني أساس تكوين الرأي العام</a:t>
            </a:r>
            <a:endParaRPr lang="en-US" sz="2400" b="1" kern="0" dirty="0">
              <a:solidFill>
                <a:schemeClr val="bg2"/>
              </a:solidFill>
              <a:latin typeface="Calibri" panose="020F0502020204030204" pitchFamily="34" charset="0"/>
              <a:cs typeface="Calibri" panose="020F0502020204030204" pitchFamily="34" charset="0"/>
            </a:endParaRPr>
          </a:p>
        </p:txBody>
      </p:sp>
      <p:sp>
        <p:nvSpPr>
          <p:cNvPr id="14" name="Rectangle: Rounded Corners 13">
            <a:extLst>
              <a:ext uri="{FF2B5EF4-FFF2-40B4-BE49-F238E27FC236}">
                <a16:creationId xmlns:a16="http://schemas.microsoft.com/office/drawing/2014/main" id="{CD888F85-2AB3-8A30-4591-E5125BF4FA95}"/>
              </a:ext>
            </a:extLst>
          </p:cNvPr>
          <p:cNvSpPr/>
          <p:nvPr/>
        </p:nvSpPr>
        <p:spPr>
          <a:xfrm>
            <a:off x="2772684" y="734558"/>
            <a:ext cx="9419316" cy="69417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8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فروض نظرية المجال العام</a:t>
            </a:r>
            <a:r>
              <a:rPr lang="ar-EG" sz="2800" b="1" kern="0" dirty="0">
                <a:solidFill>
                  <a:schemeClr val="bg1"/>
                </a:solidFill>
                <a:latin typeface="Calibri" panose="020F0502020204030204" pitchFamily="34" charset="0"/>
                <a:cs typeface="Calibri" panose="020F0502020204030204" pitchFamily="34" charset="0"/>
              </a:rPr>
              <a:t>:</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8" name="Rectangle 17">
            <a:extLst>
              <a:ext uri="{FF2B5EF4-FFF2-40B4-BE49-F238E27FC236}">
                <a16:creationId xmlns:a16="http://schemas.microsoft.com/office/drawing/2014/main" id="{93D44843-34AA-8F36-27D0-205F06AC871B}"/>
              </a:ext>
            </a:extLst>
          </p:cNvPr>
          <p:cNvSpPr/>
          <p:nvPr/>
        </p:nvSpPr>
        <p:spPr>
          <a:xfrm>
            <a:off x="10499877" y="1709631"/>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2</a:t>
            </a:r>
            <a:endParaRPr lang="ar-SA" sz="2800" b="1" dirty="0">
              <a:solidFill>
                <a:srgbClr val="002060"/>
              </a:solidFill>
              <a:latin typeface="Alexandria" charset="0"/>
              <a:cs typeface="+mj-cs"/>
            </a:endParaRPr>
          </a:p>
        </p:txBody>
      </p:sp>
      <p:sp>
        <p:nvSpPr>
          <p:cNvPr id="10" name="TextBox 9">
            <a:extLst>
              <a:ext uri="{FF2B5EF4-FFF2-40B4-BE49-F238E27FC236}">
                <a16:creationId xmlns:a16="http://schemas.microsoft.com/office/drawing/2014/main" id="{1BDA9F38-BAB2-8473-F140-545943FED8E5}"/>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15" name="TextBox 14">
            <a:extLst>
              <a:ext uri="{FF2B5EF4-FFF2-40B4-BE49-F238E27FC236}">
                <a16:creationId xmlns:a16="http://schemas.microsoft.com/office/drawing/2014/main" id="{B3DE9ECA-F75C-70F8-5462-CC7FF3F3DF0E}"/>
              </a:ext>
            </a:extLst>
          </p:cNvPr>
          <p:cNvSpPr txBox="1"/>
          <p:nvPr/>
        </p:nvSpPr>
        <p:spPr>
          <a:xfrm>
            <a:off x="5185611" y="2580466"/>
            <a:ext cx="6482239" cy="1697068"/>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يفترض هابرماس أن </a:t>
            </a:r>
            <a:r>
              <a:rPr lang="ar-EG" sz="2400" b="1" kern="0" dirty="0">
                <a:solidFill>
                  <a:srgbClr val="002060"/>
                </a:solidFill>
                <a:latin typeface="Calibri" panose="020F0502020204030204" pitchFamily="34" charset="0"/>
                <a:cs typeface="Calibri" panose="020F0502020204030204" pitchFamily="34" charset="0"/>
              </a:rPr>
              <a:t>الحوار العقلاني بين المواطنين المتساوين </a:t>
            </a:r>
            <a:r>
              <a:rPr lang="ar-EG" sz="2400" kern="0" dirty="0">
                <a:solidFill>
                  <a:srgbClr val="002060"/>
                </a:solidFill>
                <a:latin typeface="Calibri" panose="020F0502020204030204" pitchFamily="34" charset="0"/>
                <a:cs typeface="Calibri" panose="020F0502020204030204" pitchFamily="34" charset="0"/>
              </a:rPr>
              <a:t>في المجال العام هو </a:t>
            </a:r>
            <a:r>
              <a:rPr lang="ar-EG" sz="2400" b="1" kern="0" dirty="0">
                <a:solidFill>
                  <a:srgbClr val="002060"/>
                </a:solidFill>
                <a:latin typeface="Calibri" panose="020F0502020204030204" pitchFamily="34" charset="0"/>
                <a:cs typeface="Calibri" panose="020F0502020204030204" pitchFamily="34" charset="0"/>
              </a:rPr>
              <a:t>الوسيلة المثلى لتكوين رأي عام حر</a:t>
            </a:r>
            <a:r>
              <a:rPr lang="ar-EG" sz="2400" kern="0" dirty="0">
                <a:solidFill>
                  <a:srgbClr val="002060"/>
                </a:solidFill>
                <a:latin typeface="Calibri" panose="020F0502020204030204" pitchFamily="34" charset="0"/>
                <a:cs typeface="Calibri" panose="020F0502020204030204" pitchFamily="34" charset="0"/>
              </a:rPr>
              <a:t>، يعكس الإرادة الجمعية بصدق.</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BA9B70AD-1798-6708-D73A-D66CBC4F1C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316" y="2476690"/>
            <a:ext cx="5041229" cy="8306587"/>
          </a:xfrm>
          <a:prstGeom prst="rect">
            <a:avLst/>
          </a:prstGeom>
        </p:spPr>
      </p:pic>
    </p:spTree>
    <p:extLst>
      <p:ext uri="{BB962C8B-B14F-4D97-AF65-F5344CB8AC3E}">
        <p14:creationId xmlns:p14="http://schemas.microsoft.com/office/powerpoint/2010/main" val="29630435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515D3-8999-C1BE-1404-ADE4A4507B5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B34B59B-FF11-FEE6-74A2-3830FD03BD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400"/>
            <a:ext cx="2530548" cy="1181593"/>
          </a:xfrm>
          <a:prstGeom prst="rect">
            <a:avLst/>
          </a:prstGeom>
        </p:spPr>
      </p:pic>
      <p:sp>
        <p:nvSpPr>
          <p:cNvPr id="11" name="Rectangle 10">
            <a:extLst>
              <a:ext uri="{FF2B5EF4-FFF2-40B4-BE49-F238E27FC236}">
                <a16:creationId xmlns:a16="http://schemas.microsoft.com/office/drawing/2014/main" id="{0BF7668D-8BB8-2D28-A766-DDCFA3CAA745}"/>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8" name="TextBox 7">
            <a:extLst>
              <a:ext uri="{FF2B5EF4-FFF2-40B4-BE49-F238E27FC236}">
                <a16:creationId xmlns:a16="http://schemas.microsoft.com/office/drawing/2014/main" id="{52242631-C117-DC74-8B71-34F79AC395F3}"/>
              </a:ext>
            </a:extLst>
          </p:cNvPr>
          <p:cNvSpPr txBox="1"/>
          <p:nvPr/>
        </p:nvSpPr>
        <p:spPr>
          <a:xfrm>
            <a:off x="0" y="1773294"/>
            <a:ext cx="10419986"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ea typeface="Times New Roman" panose="02020603050405020304" pitchFamily="18" charset="0"/>
                <a:cs typeface="Times New Roman" panose="02020603050405020304" pitchFamily="18" charset="0"/>
              </a:rPr>
              <a:t>        إمكانية ممارسة المشاركة الديمقراطية من خلال المجال العام</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4" name="Rectangle: Rounded Corners 13">
            <a:extLst>
              <a:ext uri="{FF2B5EF4-FFF2-40B4-BE49-F238E27FC236}">
                <a16:creationId xmlns:a16="http://schemas.microsoft.com/office/drawing/2014/main" id="{B0E27FDF-B8D6-6266-9B43-4581A3B03A5F}"/>
              </a:ext>
            </a:extLst>
          </p:cNvPr>
          <p:cNvSpPr/>
          <p:nvPr/>
        </p:nvSpPr>
        <p:spPr>
          <a:xfrm>
            <a:off x="2772684" y="734558"/>
            <a:ext cx="9419316" cy="69417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8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فروض نظرية المجال العام</a:t>
            </a:r>
            <a:r>
              <a:rPr lang="ar-EG" sz="2800" b="1" kern="0" dirty="0">
                <a:solidFill>
                  <a:schemeClr val="bg1"/>
                </a:solidFill>
                <a:latin typeface="Calibri" panose="020F0502020204030204" pitchFamily="34" charset="0"/>
                <a:cs typeface="Calibri" panose="020F0502020204030204" pitchFamily="34" charset="0"/>
              </a:rPr>
              <a:t>:</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9" name="Rectangle 18">
            <a:extLst>
              <a:ext uri="{FF2B5EF4-FFF2-40B4-BE49-F238E27FC236}">
                <a16:creationId xmlns:a16="http://schemas.microsoft.com/office/drawing/2014/main" id="{D88BE989-B4D8-CE54-AD7D-CA1A5209D23A}"/>
              </a:ext>
            </a:extLst>
          </p:cNvPr>
          <p:cNvSpPr/>
          <p:nvPr/>
        </p:nvSpPr>
        <p:spPr>
          <a:xfrm>
            <a:off x="10927135" y="1773294"/>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3</a:t>
            </a:r>
            <a:endParaRPr lang="ar-SA" sz="2800" b="1" dirty="0">
              <a:solidFill>
                <a:srgbClr val="002060"/>
              </a:solidFill>
              <a:latin typeface="Alexandria" charset="0"/>
              <a:cs typeface="+mj-cs"/>
            </a:endParaRPr>
          </a:p>
        </p:txBody>
      </p:sp>
      <p:sp>
        <p:nvSpPr>
          <p:cNvPr id="10" name="TextBox 9">
            <a:extLst>
              <a:ext uri="{FF2B5EF4-FFF2-40B4-BE49-F238E27FC236}">
                <a16:creationId xmlns:a16="http://schemas.microsoft.com/office/drawing/2014/main" id="{74E686D1-23D6-053C-8086-BAA3E888020B}"/>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15" name="TextBox 14">
            <a:extLst>
              <a:ext uri="{FF2B5EF4-FFF2-40B4-BE49-F238E27FC236}">
                <a16:creationId xmlns:a16="http://schemas.microsoft.com/office/drawing/2014/main" id="{44D46AA5-D0C5-465A-0B9A-8A589FCC8EE2}"/>
              </a:ext>
            </a:extLst>
          </p:cNvPr>
          <p:cNvSpPr txBox="1"/>
          <p:nvPr/>
        </p:nvSpPr>
        <p:spPr>
          <a:xfrm>
            <a:off x="4944979" y="2502942"/>
            <a:ext cx="6713620" cy="1697068"/>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تفترض النظرية أن المجال العام يشكّل </a:t>
            </a:r>
            <a:r>
              <a:rPr lang="ar-EG" sz="2400" b="1" kern="0" dirty="0">
                <a:solidFill>
                  <a:srgbClr val="002060"/>
                </a:solidFill>
                <a:latin typeface="Calibri" panose="020F0502020204030204" pitchFamily="34" charset="0"/>
                <a:cs typeface="Calibri" panose="020F0502020204030204" pitchFamily="34" charset="0"/>
              </a:rPr>
              <a:t>بُنية حيوية للديمقراطية</a:t>
            </a:r>
            <a:r>
              <a:rPr lang="ar-EG" sz="2400" kern="0" dirty="0">
                <a:solidFill>
                  <a:srgbClr val="002060"/>
                </a:solidFill>
                <a:latin typeface="Calibri" panose="020F0502020204030204" pitchFamily="34" charset="0"/>
                <a:cs typeface="Calibri" panose="020F0502020204030204" pitchFamily="34" charset="0"/>
              </a:rPr>
              <a:t>، حيث يشارك الأفراد </a:t>
            </a:r>
            <a:r>
              <a:rPr lang="ar-EG" sz="2400" b="1" kern="0" dirty="0">
                <a:solidFill>
                  <a:srgbClr val="002060"/>
                </a:solidFill>
                <a:latin typeface="Calibri" panose="020F0502020204030204" pitchFamily="34" charset="0"/>
                <a:cs typeface="Calibri" panose="020F0502020204030204" pitchFamily="34" charset="0"/>
              </a:rPr>
              <a:t>في صنع القرار السياسي </a:t>
            </a:r>
            <a:r>
              <a:rPr lang="ar-EG" sz="2400" kern="0" dirty="0">
                <a:solidFill>
                  <a:srgbClr val="002060"/>
                </a:solidFill>
                <a:latin typeface="Calibri" panose="020F0502020204030204" pitchFamily="34" charset="0"/>
                <a:cs typeface="Calibri" panose="020F0502020204030204" pitchFamily="34" charset="0"/>
              </a:rPr>
              <a:t>من خلال النقاش العمومي الحر، وبالتالي يُعدّ أحد ضمانات الحوكمة الرشيدة.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CA1711AB-EF63-DA5C-2677-487AE54FB9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2505" y="2466847"/>
            <a:ext cx="4503870" cy="8702966"/>
          </a:xfrm>
          <a:prstGeom prst="rect">
            <a:avLst/>
          </a:prstGeom>
        </p:spPr>
      </p:pic>
    </p:spTree>
    <p:extLst>
      <p:ext uri="{BB962C8B-B14F-4D97-AF65-F5344CB8AC3E}">
        <p14:creationId xmlns:p14="http://schemas.microsoft.com/office/powerpoint/2010/main" val="21760644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D5734-4C06-3EEC-EAFF-5659D41C91A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73D4B83-AD77-16A7-6275-14DB57B21D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400"/>
            <a:ext cx="2530548" cy="1181593"/>
          </a:xfrm>
          <a:prstGeom prst="rect">
            <a:avLst/>
          </a:prstGeom>
        </p:spPr>
      </p:pic>
      <p:sp>
        <p:nvSpPr>
          <p:cNvPr id="11" name="Rectangle 10">
            <a:extLst>
              <a:ext uri="{FF2B5EF4-FFF2-40B4-BE49-F238E27FC236}">
                <a16:creationId xmlns:a16="http://schemas.microsoft.com/office/drawing/2014/main" id="{52E82DF2-7996-F611-04AF-7F3F509B7532}"/>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9" name="TextBox 8">
            <a:extLst>
              <a:ext uri="{FF2B5EF4-FFF2-40B4-BE49-F238E27FC236}">
                <a16:creationId xmlns:a16="http://schemas.microsoft.com/office/drawing/2014/main" id="{569A74FB-8617-6244-81FD-4881D1CFFBDC}"/>
              </a:ext>
            </a:extLst>
          </p:cNvPr>
          <p:cNvSpPr txBox="1"/>
          <p:nvPr/>
        </p:nvSpPr>
        <p:spPr>
          <a:xfrm>
            <a:off x="0" y="1822274"/>
            <a:ext cx="10186638"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الصحافة والمؤسسات الثقافية أدوات لتشكيل المجال العام</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4" name="Rectangle: Rounded Corners 13">
            <a:extLst>
              <a:ext uri="{FF2B5EF4-FFF2-40B4-BE49-F238E27FC236}">
                <a16:creationId xmlns:a16="http://schemas.microsoft.com/office/drawing/2014/main" id="{809810BE-9A07-15E7-6CC9-F6561CABFDB6}"/>
              </a:ext>
            </a:extLst>
          </p:cNvPr>
          <p:cNvSpPr/>
          <p:nvPr/>
        </p:nvSpPr>
        <p:spPr>
          <a:xfrm>
            <a:off x="2772684" y="734558"/>
            <a:ext cx="9419316" cy="69417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8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فروض نظرية المجال العام</a:t>
            </a:r>
            <a:r>
              <a:rPr lang="ar-EG" sz="2800" b="1" kern="0" dirty="0">
                <a:solidFill>
                  <a:schemeClr val="bg1"/>
                </a:solidFill>
                <a:latin typeface="Calibri" panose="020F0502020204030204" pitchFamily="34" charset="0"/>
                <a:cs typeface="Calibri" panose="020F0502020204030204" pitchFamily="34" charset="0"/>
              </a:rPr>
              <a:t>:</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20" name="Rectangle 19">
            <a:extLst>
              <a:ext uri="{FF2B5EF4-FFF2-40B4-BE49-F238E27FC236}">
                <a16:creationId xmlns:a16="http://schemas.microsoft.com/office/drawing/2014/main" id="{5E69B01D-4AD0-AC9E-7042-BA1EB23C4077}"/>
              </a:ext>
            </a:extLst>
          </p:cNvPr>
          <p:cNvSpPr/>
          <p:nvPr/>
        </p:nvSpPr>
        <p:spPr>
          <a:xfrm>
            <a:off x="10487844" y="1822379"/>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800" b="1" dirty="0">
                <a:solidFill>
                  <a:srgbClr val="002060"/>
                </a:solidFill>
                <a:latin typeface="Alexandria" charset="0"/>
                <a:cs typeface="+mj-cs"/>
              </a:rPr>
              <a:t>4</a:t>
            </a:r>
            <a:endParaRPr lang="ar-SA" sz="2800" b="1" dirty="0">
              <a:solidFill>
                <a:srgbClr val="002060"/>
              </a:solidFill>
              <a:latin typeface="Alexandria" charset="0"/>
              <a:cs typeface="+mj-cs"/>
            </a:endParaRPr>
          </a:p>
        </p:txBody>
      </p:sp>
      <p:sp>
        <p:nvSpPr>
          <p:cNvPr id="10" name="TextBox 9">
            <a:extLst>
              <a:ext uri="{FF2B5EF4-FFF2-40B4-BE49-F238E27FC236}">
                <a16:creationId xmlns:a16="http://schemas.microsoft.com/office/drawing/2014/main" id="{276E1292-9FEE-E82C-F13E-A115364B27C4}"/>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15" name="TextBox 14">
            <a:extLst>
              <a:ext uri="{FF2B5EF4-FFF2-40B4-BE49-F238E27FC236}">
                <a16:creationId xmlns:a16="http://schemas.microsoft.com/office/drawing/2014/main" id="{533BD32C-6806-BCFF-524F-9ACCE5582C2E}"/>
              </a:ext>
            </a:extLst>
          </p:cNvPr>
          <p:cNvSpPr txBox="1"/>
          <p:nvPr/>
        </p:nvSpPr>
        <p:spPr>
          <a:xfrm>
            <a:off x="6725653" y="2551922"/>
            <a:ext cx="4930164" cy="280506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تفترض النظرية أن وسائل الإعلام – </a:t>
            </a:r>
            <a:r>
              <a:rPr lang="ar-EG" sz="2400" b="1" kern="0" dirty="0">
                <a:solidFill>
                  <a:srgbClr val="002060"/>
                </a:solidFill>
                <a:latin typeface="Calibri" panose="020F0502020204030204" pitchFamily="34" charset="0"/>
                <a:cs typeface="Calibri" panose="020F0502020204030204" pitchFamily="34" charset="0"/>
              </a:rPr>
              <a:t>خاصة الصحافة الحرة </a:t>
            </a:r>
            <a:r>
              <a:rPr lang="ar-EG" sz="2400" kern="0" dirty="0">
                <a:solidFill>
                  <a:srgbClr val="002060"/>
                </a:solidFill>
                <a:latin typeface="Calibri" panose="020F0502020204030204" pitchFamily="34" charset="0"/>
                <a:cs typeface="Calibri" panose="020F0502020204030204" pitchFamily="34" charset="0"/>
              </a:rPr>
              <a:t>– بالإضافة إلى </a:t>
            </a:r>
            <a:r>
              <a:rPr lang="ar-EG" sz="2400" b="1" kern="0" dirty="0">
                <a:solidFill>
                  <a:srgbClr val="002060"/>
                </a:solidFill>
                <a:latin typeface="Calibri" panose="020F0502020204030204" pitchFamily="34" charset="0"/>
                <a:cs typeface="Calibri" panose="020F0502020204030204" pitchFamily="34" charset="0"/>
              </a:rPr>
              <a:t>المقاهي والصالونات والنوادي</a:t>
            </a:r>
            <a:r>
              <a:rPr lang="ar-EG" sz="2400" kern="0" dirty="0">
                <a:solidFill>
                  <a:srgbClr val="002060"/>
                </a:solidFill>
                <a:latin typeface="Calibri" panose="020F0502020204030204" pitchFamily="34" charset="0"/>
                <a:cs typeface="Calibri" panose="020F0502020204030204" pitchFamily="34" charset="0"/>
              </a:rPr>
              <a:t>، تلعب دورًا محوريًا في تهيئة البيئة التي تسمح </a:t>
            </a:r>
            <a:r>
              <a:rPr lang="ar-EG" sz="2400" b="1" kern="0" dirty="0">
                <a:solidFill>
                  <a:srgbClr val="002060"/>
                </a:solidFill>
                <a:latin typeface="Calibri" panose="020F0502020204030204" pitchFamily="34" charset="0"/>
                <a:cs typeface="Calibri" panose="020F0502020204030204" pitchFamily="34" charset="0"/>
              </a:rPr>
              <a:t>بتداول الأفكار بحرية </a:t>
            </a:r>
            <a:r>
              <a:rPr lang="ar-EG" sz="2400" kern="0" dirty="0">
                <a:solidFill>
                  <a:srgbClr val="002060"/>
                </a:solidFill>
                <a:latin typeface="Calibri" panose="020F0502020204030204" pitchFamily="34" charset="0"/>
                <a:cs typeface="Calibri" panose="020F0502020204030204" pitchFamily="34" charset="0"/>
              </a:rPr>
              <a:t>داخل هذا المجال.</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E075EA1C-6BA3-7CBA-DCF9-9BE866B19E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600" y="2551922"/>
            <a:ext cx="6379220" cy="8389226"/>
          </a:xfrm>
          <a:prstGeom prst="rect">
            <a:avLst/>
          </a:prstGeom>
        </p:spPr>
      </p:pic>
    </p:spTree>
    <p:extLst>
      <p:ext uri="{BB962C8B-B14F-4D97-AF65-F5344CB8AC3E}">
        <p14:creationId xmlns:p14="http://schemas.microsoft.com/office/powerpoint/2010/main" val="60676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F653C-BDC8-39AD-B95B-D3659389F87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DE30F6C-C1FB-0A0E-10AA-441C0665D1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400"/>
            <a:ext cx="2530548" cy="1181593"/>
          </a:xfrm>
          <a:prstGeom prst="rect">
            <a:avLst/>
          </a:prstGeom>
        </p:spPr>
      </p:pic>
      <p:sp>
        <p:nvSpPr>
          <p:cNvPr id="11" name="Rectangle 10">
            <a:extLst>
              <a:ext uri="{FF2B5EF4-FFF2-40B4-BE49-F238E27FC236}">
                <a16:creationId xmlns:a16="http://schemas.microsoft.com/office/drawing/2014/main" id="{B521B68D-5455-A408-FA0E-A0DF3E9D63D6}"/>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Rounded Corners 13">
            <a:extLst>
              <a:ext uri="{FF2B5EF4-FFF2-40B4-BE49-F238E27FC236}">
                <a16:creationId xmlns:a16="http://schemas.microsoft.com/office/drawing/2014/main" id="{EDAD83AB-EAF1-7435-94EE-B4562253E8CF}"/>
              </a:ext>
            </a:extLst>
          </p:cNvPr>
          <p:cNvSpPr/>
          <p:nvPr/>
        </p:nvSpPr>
        <p:spPr>
          <a:xfrm>
            <a:off x="2772684" y="734558"/>
            <a:ext cx="9419316" cy="69417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8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فروض نظرية المجال العام</a:t>
            </a:r>
            <a:r>
              <a:rPr lang="ar-EG" sz="2800" b="1" kern="0" dirty="0">
                <a:solidFill>
                  <a:schemeClr val="bg1"/>
                </a:solidFill>
                <a:latin typeface="Calibri" panose="020F0502020204030204" pitchFamily="34" charset="0"/>
                <a:cs typeface="Calibri" panose="020F0502020204030204" pitchFamily="34" charset="0"/>
              </a:rPr>
              <a:t>:</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2" name="Rectangle 1">
            <a:extLst>
              <a:ext uri="{FF2B5EF4-FFF2-40B4-BE49-F238E27FC236}">
                <a16:creationId xmlns:a16="http://schemas.microsoft.com/office/drawing/2014/main" id="{BF2E4CEC-E6ED-1906-EF4A-84445E48BD2A}"/>
              </a:ext>
            </a:extLst>
          </p:cNvPr>
          <p:cNvSpPr/>
          <p:nvPr/>
        </p:nvSpPr>
        <p:spPr>
          <a:xfrm>
            <a:off x="10764570" y="1769686"/>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en-US" sz="2800" b="1" dirty="0">
                <a:solidFill>
                  <a:srgbClr val="002060"/>
                </a:solidFill>
                <a:latin typeface="Times New Roman" panose="02020603050405020304" pitchFamily="18" charset="0"/>
                <a:cs typeface="Times New Roman" panose="02020603050405020304" pitchFamily="18" charset="0"/>
              </a:rPr>
              <a:t>5</a:t>
            </a:r>
            <a:endParaRPr lang="ar-SA" sz="2800" b="1"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A0B4B759-05C5-896E-86E4-8F8215C0C6BE}"/>
              </a:ext>
            </a:extLst>
          </p:cNvPr>
          <p:cNvSpPr txBox="1"/>
          <p:nvPr/>
        </p:nvSpPr>
        <p:spPr>
          <a:xfrm>
            <a:off x="1" y="1769686"/>
            <a:ext cx="10574116"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تراجع المجال العام نتيجة تدخل الرأسمالية والإعلام التجاري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19DB29AD-6357-CA06-5519-CA198A0346AC}"/>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15" name="TextBox 14">
            <a:extLst>
              <a:ext uri="{FF2B5EF4-FFF2-40B4-BE49-F238E27FC236}">
                <a16:creationId xmlns:a16="http://schemas.microsoft.com/office/drawing/2014/main" id="{A7318E09-3352-60B2-99A5-200628154C53}"/>
              </a:ext>
            </a:extLst>
          </p:cNvPr>
          <p:cNvSpPr txBox="1"/>
          <p:nvPr/>
        </p:nvSpPr>
        <p:spPr>
          <a:xfrm>
            <a:off x="5474368" y="2499334"/>
            <a:ext cx="6316578" cy="1697068"/>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يفترض هابرماس أن </a:t>
            </a:r>
            <a:r>
              <a:rPr lang="ar-EG" sz="2400" b="1" kern="0" dirty="0">
                <a:solidFill>
                  <a:srgbClr val="002060"/>
                </a:solidFill>
                <a:latin typeface="Calibri" panose="020F0502020204030204" pitchFamily="34" charset="0"/>
                <a:cs typeface="Calibri" panose="020F0502020204030204" pitchFamily="34" charset="0"/>
              </a:rPr>
              <a:t>المجال العام البرجوازي </a:t>
            </a:r>
            <a:r>
              <a:rPr lang="ar-EG" sz="2400" kern="0" dirty="0">
                <a:solidFill>
                  <a:srgbClr val="002060"/>
                </a:solidFill>
                <a:latin typeface="Calibri" panose="020F0502020204030204" pitchFamily="34" charset="0"/>
                <a:cs typeface="Calibri" panose="020F0502020204030204" pitchFamily="34" charset="0"/>
              </a:rPr>
              <a:t>بدأ في </a:t>
            </a:r>
            <a:r>
              <a:rPr lang="ar-EG" sz="2400" b="1" kern="0" dirty="0">
                <a:solidFill>
                  <a:srgbClr val="002060"/>
                </a:solidFill>
                <a:latin typeface="Calibri" panose="020F0502020204030204" pitchFamily="34" charset="0"/>
                <a:cs typeface="Calibri" panose="020F0502020204030204" pitchFamily="34" charset="0"/>
              </a:rPr>
              <a:t>الانهيار</a:t>
            </a:r>
            <a:r>
              <a:rPr lang="ar-EG" sz="2400" kern="0" dirty="0">
                <a:solidFill>
                  <a:srgbClr val="002060"/>
                </a:solidFill>
                <a:latin typeface="Calibri" panose="020F0502020204030204" pitchFamily="34" charset="0"/>
                <a:cs typeface="Calibri" panose="020F0502020204030204" pitchFamily="34" charset="0"/>
              </a:rPr>
              <a:t> مع صعود </a:t>
            </a:r>
            <a:r>
              <a:rPr lang="ar-EG" sz="2400" b="1" kern="0" dirty="0">
                <a:solidFill>
                  <a:srgbClr val="002060"/>
                </a:solidFill>
                <a:latin typeface="Calibri" panose="020F0502020204030204" pitchFamily="34" charset="0"/>
                <a:cs typeface="Calibri" panose="020F0502020204030204" pitchFamily="34" charset="0"/>
              </a:rPr>
              <a:t>الإعلام الجماهيري الموجَّه</a:t>
            </a:r>
            <a:r>
              <a:rPr lang="ar-EG" sz="2400" kern="0" dirty="0">
                <a:solidFill>
                  <a:srgbClr val="002060"/>
                </a:solidFill>
                <a:latin typeface="Calibri" panose="020F0502020204030204" pitchFamily="34" charset="0"/>
                <a:cs typeface="Calibri" panose="020F0502020204030204" pitchFamily="34" charset="0"/>
              </a:rPr>
              <a:t>، وتحوّله إلى وسيلة للتأثير على الرأي العام وتوجيهه، لا لنقاشه وتكوينه بحرية.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566AEFB9-4961-F0DE-BB4C-2AF6F8E5BF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26" y="2473241"/>
            <a:ext cx="5378115" cy="8294685"/>
          </a:xfrm>
          <a:prstGeom prst="rect">
            <a:avLst/>
          </a:prstGeom>
        </p:spPr>
      </p:pic>
    </p:spTree>
    <p:extLst>
      <p:ext uri="{BB962C8B-B14F-4D97-AF65-F5344CB8AC3E}">
        <p14:creationId xmlns:p14="http://schemas.microsoft.com/office/powerpoint/2010/main" val="30230681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26F8D-1DDF-EA8D-8218-D3DDB1796BF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E70DE43-F079-1D6C-C1C8-00737AB1B6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400"/>
            <a:ext cx="2530548" cy="1181593"/>
          </a:xfrm>
          <a:prstGeom prst="rect">
            <a:avLst/>
          </a:prstGeom>
        </p:spPr>
      </p:pic>
      <p:sp>
        <p:nvSpPr>
          <p:cNvPr id="11" name="Rectangle 10">
            <a:extLst>
              <a:ext uri="{FF2B5EF4-FFF2-40B4-BE49-F238E27FC236}">
                <a16:creationId xmlns:a16="http://schemas.microsoft.com/office/drawing/2014/main" id="{1E4257E1-1796-8CF7-E795-918387039453}"/>
              </a:ext>
            </a:extLst>
          </p:cNvPr>
          <p:cNvSpPr/>
          <p:nvPr/>
        </p:nvSpPr>
        <p:spPr>
          <a:xfrm flipV="1">
            <a:off x="2802190" y="6431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4" name="Rectangle: Rounded Corners 13">
            <a:extLst>
              <a:ext uri="{FF2B5EF4-FFF2-40B4-BE49-F238E27FC236}">
                <a16:creationId xmlns:a16="http://schemas.microsoft.com/office/drawing/2014/main" id="{8BF6CA28-A605-251B-F04F-3254CBD0F84B}"/>
              </a:ext>
            </a:extLst>
          </p:cNvPr>
          <p:cNvSpPr/>
          <p:nvPr/>
        </p:nvSpPr>
        <p:spPr>
          <a:xfrm>
            <a:off x="2772684" y="734558"/>
            <a:ext cx="9419316" cy="69417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ar-EG" sz="28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فروض نظرية المجال العام</a:t>
            </a:r>
            <a:r>
              <a:rPr lang="ar-EG" sz="2800" b="1" kern="0" dirty="0">
                <a:solidFill>
                  <a:schemeClr val="bg1"/>
                </a:solidFill>
                <a:latin typeface="Calibri" panose="020F0502020204030204" pitchFamily="34" charset="0"/>
                <a:cs typeface="Calibri" panose="020F0502020204030204" pitchFamily="34" charset="0"/>
              </a:rPr>
              <a:t>:</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4" name="Rectangle 3">
            <a:extLst>
              <a:ext uri="{FF2B5EF4-FFF2-40B4-BE49-F238E27FC236}">
                <a16:creationId xmlns:a16="http://schemas.microsoft.com/office/drawing/2014/main" id="{303FD455-23AB-4759-DFE4-D41BA82FDB79}"/>
              </a:ext>
            </a:extLst>
          </p:cNvPr>
          <p:cNvSpPr/>
          <p:nvPr/>
        </p:nvSpPr>
        <p:spPr>
          <a:xfrm>
            <a:off x="10927135" y="1707013"/>
            <a:ext cx="1167973" cy="486155"/>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en-US" sz="2800" b="1" dirty="0">
                <a:solidFill>
                  <a:srgbClr val="002060"/>
                </a:solidFill>
                <a:latin typeface="Times New Roman" panose="02020603050405020304" pitchFamily="18" charset="0"/>
                <a:cs typeface="Times New Roman" panose="02020603050405020304" pitchFamily="18" charset="0"/>
              </a:rPr>
              <a:t>6</a:t>
            </a:r>
            <a:endParaRPr lang="ar-SA" sz="2800" b="1" dirty="0">
              <a:solidFill>
                <a:srgbClr val="00206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7FB8ADE-B96A-9ECC-0872-2213EE389DF6}"/>
              </a:ext>
            </a:extLst>
          </p:cNvPr>
          <p:cNvSpPr txBox="1"/>
          <p:nvPr/>
        </p:nvSpPr>
        <p:spPr>
          <a:xfrm>
            <a:off x="0" y="1719259"/>
            <a:ext cx="10790685"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algn="ctr" rtl="1"/>
            <a:r>
              <a:rPr lang="ar-EG" sz="2400" b="1" kern="0" dirty="0">
                <a:solidFill>
                  <a:schemeClr val="bg1"/>
                </a:solidFill>
                <a:latin typeface="Calibri" panose="020F0502020204030204" pitchFamily="34" charset="0"/>
                <a:cs typeface="Calibri" panose="020F0502020204030204" pitchFamily="34" charset="0"/>
              </a:rPr>
              <a:t>تحقيق العدالة الاجتماعية والسياسية يتطلب وجود مجال عام فعّال</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77BC7EB7-4DF9-7883-669E-D9A76C5FCB0E}"/>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15" name="TextBox 14">
            <a:extLst>
              <a:ext uri="{FF2B5EF4-FFF2-40B4-BE49-F238E27FC236}">
                <a16:creationId xmlns:a16="http://schemas.microsoft.com/office/drawing/2014/main" id="{15E0D18F-2A3E-2313-A827-926525C59AB3}"/>
              </a:ext>
            </a:extLst>
          </p:cNvPr>
          <p:cNvSpPr txBox="1"/>
          <p:nvPr/>
        </p:nvSpPr>
        <p:spPr>
          <a:xfrm>
            <a:off x="5329989" y="2471452"/>
            <a:ext cx="6441610" cy="1697068"/>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من </a:t>
            </a:r>
            <a:r>
              <a:rPr lang="ar-EG" sz="2400" b="1" kern="0" dirty="0">
                <a:solidFill>
                  <a:srgbClr val="002060"/>
                </a:solidFill>
                <a:latin typeface="Calibri" panose="020F0502020204030204" pitchFamily="34" charset="0"/>
                <a:cs typeface="Calibri" panose="020F0502020204030204" pitchFamily="34" charset="0"/>
              </a:rPr>
              <a:t>أهم الفروض أن وجود مجال عام حقيقي يعزز المساءلة السياسية</a:t>
            </a:r>
            <a:r>
              <a:rPr lang="ar-EG" sz="2400" kern="0" dirty="0">
                <a:solidFill>
                  <a:srgbClr val="002060"/>
                </a:solidFill>
                <a:latin typeface="Calibri" panose="020F0502020204030204" pitchFamily="34" charset="0"/>
                <a:cs typeface="Calibri" panose="020F0502020204030204" pitchFamily="34" charset="0"/>
              </a:rPr>
              <a:t>، ويقلل من الاستبداد، </a:t>
            </a:r>
            <a:r>
              <a:rPr lang="ar-EG" sz="2400" b="1" kern="0" dirty="0">
                <a:solidFill>
                  <a:srgbClr val="002060"/>
                </a:solidFill>
                <a:latin typeface="Calibri" panose="020F0502020204030204" pitchFamily="34" charset="0"/>
                <a:cs typeface="Calibri" panose="020F0502020204030204" pitchFamily="34" charset="0"/>
              </a:rPr>
              <a:t>ويُتيح للمواطنين مراقبة أداء السلطات</a:t>
            </a:r>
            <a:r>
              <a:rPr lang="ar-EG" sz="2400" kern="0" dirty="0">
                <a:solidFill>
                  <a:srgbClr val="002060"/>
                </a:solidFill>
                <a:latin typeface="Calibri" panose="020F0502020204030204" pitchFamily="34" charset="0"/>
                <a:cs typeface="Calibri" panose="020F0502020204030204" pitchFamily="34" charset="0"/>
              </a:rPr>
              <a:t>، مما يساهم في </a:t>
            </a:r>
            <a:r>
              <a:rPr lang="ar-EG" sz="2400" b="1" kern="0" dirty="0">
                <a:solidFill>
                  <a:srgbClr val="002060"/>
                </a:solidFill>
                <a:latin typeface="Calibri" panose="020F0502020204030204" pitchFamily="34" charset="0"/>
                <a:cs typeface="Calibri" panose="020F0502020204030204" pitchFamily="34" charset="0"/>
              </a:rPr>
              <a:t>تحقيق العدالة </a:t>
            </a:r>
            <a:r>
              <a:rPr lang="ar-EG" sz="2400" kern="0" dirty="0">
                <a:solidFill>
                  <a:srgbClr val="002060"/>
                </a:solidFill>
                <a:latin typeface="Calibri" panose="020F0502020204030204" pitchFamily="34" charset="0"/>
                <a:cs typeface="Calibri" panose="020F0502020204030204" pitchFamily="34" charset="0"/>
              </a:rPr>
              <a:t>الاجتماعية والسياسية</a:t>
            </a:r>
            <a:r>
              <a:rPr lang="ar-EG" dirty="0"/>
              <a:t>.</a:t>
            </a:r>
            <a:endParaRPr lang="en-US" dirty="0"/>
          </a:p>
        </p:txBody>
      </p:sp>
      <p:pic>
        <p:nvPicPr>
          <p:cNvPr id="6" name="Picture 5">
            <a:extLst>
              <a:ext uri="{FF2B5EF4-FFF2-40B4-BE49-F238E27FC236}">
                <a16:creationId xmlns:a16="http://schemas.microsoft.com/office/drawing/2014/main" id="{6BC77CBC-658C-1508-1D91-22959B0B6E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8515" y="2584689"/>
            <a:ext cx="5151474" cy="8071789"/>
          </a:xfrm>
          <a:prstGeom prst="rect">
            <a:avLst/>
          </a:prstGeom>
        </p:spPr>
      </p:pic>
    </p:spTree>
    <p:extLst>
      <p:ext uri="{BB962C8B-B14F-4D97-AF65-F5344CB8AC3E}">
        <p14:creationId xmlns:p14="http://schemas.microsoft.com/office/powerpoint/2010/main" val="39583751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63FBC-BA1D-A6A1-7954-EAB15307B258}"/>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B209D272-40AC-7CBE-15DB-716104D68821}"/>
              </a:ext>
            </a:extLst>
          </p:cNvPr>
          <p:cNvPicPr>
            <a:picLocks noChangeAspect="1"/>
          </p:cNvPicPr>
          <p:nvPr/>
        </p:nvPicPr>
        <p:blipFill>
          <a:blip r:embed="rId3"/>
          <a:stretch>
            <a:fillRect/>
          </a:stretch>
        </p:blipFill>
        <p:spPr>
          <a:xfrm>
            <a:off x="0" y="0"/>
            <a:ext cx="12193371" cy="9809085"/>
          </a:xfrm>
          <a:prstGeom prst="rect">
            <a:avLst/>
          </a:prstGeom>
        </p:spPr>
      </p:pic>
      <p:pic>
        <p:nvPicPr>
          <p:cNvPr id="7" name="Graphic 21">
            <a:extLst>
              <a:ext uri="{FF2B5EF4-FFF2-40B4-BE49-F238E27FC236}">
                <a16:creationId xmlns:a16="http://schemas.microsoft.com/office/drawing/2014/main" id="{5A47076D-6796-723C-CCE3-C1AA51F846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448954" cy="1143494"/>
          </a:xfrm>
          <a:prstGeom prst="rect">
            <a:avLst/>
          </a:prstGeom>
        </p:spPr>
      </p:pic>
      <p:sp>
        <p:nvSpPr>
          <p:cNvPr id="15" name="Rectangle 14">
            <a:extLst>
              <a:ext uri="{FF2B5EF4-FFF2-40B4-BE49-F238E27FC236}">
                <a16:creationId xmlns:a16="http://schemas.microsoft.com/office/drawing/2014/main" id="{48363124-D442-0316-2E84-EAAD85F50123}"/>
              </a:ext>
            </a:extLst>
          </p:cNvPr>
          <p:cNvSpPr/>
          <p:nvPr/>
        </p:nvSpPr>
        <p:spPr>
          <a:xfrm>
            <a:off x="-1371" y="2261936"/>
            <a:ext cx="12193371" cy="1570499"/>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a:t>
            </a:r>
            <a:r>
              <a:rPr lang="en-US"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الانتقادات الموجهة لنظرية المجال العام </a:t>
            </a:r>
            <a:r>
              <a:rPr lang="en-US" sz="2400" b="1" kern="0" dirty="0">
                <a:solidFill>
                  <a:schemeClr val="bg1"/>
                </a:solidFill>
                <a:latin typeface="Times New Roman" panose="02020603050405020304" pitchFamily="18" charset="0"/>
                <a:cs typeface="Times New Roman" panose="02020603050405020304" pitchFamily="18" charset="0"/>
              </a:rPr>
              <a:t> </a:t>
            </a:r>
            <a:endParaRPr lang="en-US" sz="2800" b="1" kern="0" dirty="0">
              <a:solidFill>
                <a:srgbClr val="E7E6E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08189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67116-2534-0301-2C04-7BA249884E7B}"/>
            </a:ext>
          </a:extLst>
        </p:cNvPr>
        <p:cNvGrpSpPr/>
        <p:nvPr/>
      </p:nvGrpSpPr>
      <p:grpSpPr>
        <a:xfrm>
          <a:off x="0" y="0"/>
          <a:ext cx="0" cy="0"/>
          <a:chOff x="0" y="0"/>
          <a:chExt cx="0" cy="0"/>
        </a:xfrm>
      </p:grpSpPr>
      <p:pic>
        <p:nvPicPr>
          <p:cNvPr id="13" name="Picture 12">
            <a:extLst>
              <a:ext uri="{FF2B5EF4-FFF2-40B4-BE49-F238E27FC236}">
                <a16:creationId xmlns:a16="http://schemas.microsoft.com/office/drawing/2014/main" id="{390D26BC-19AC-686D-6779-301BF38E1B44}"/>
              </a:ext>
            </a:extLst>
          </p:cNvPr>
          <p:cNvPicPr>
            <a:picLocks noChangeAspect="1"/>
          </p:cNvPicPr>
          <p:nvPr/>
        </p:nvPicPr>
        <p:blipFill>
          <a:blip r:embed="rId3"/>
          <a:stretch>
            <a:fillRect/>
          </a:stretch>
        </p:blipFill>
        <p:spPr>
          <a:xfrm>
            <a:off x="28388" y="-109553"/>
            <a:ext cx="12193371" cy="9809085"/>
          </a:xfrm>
          <a:prstGeom prst="rect">
            <a:avLst/>
          </a:prstGeom>
        </p:spPr>
      </p:pic>
      <p:pic>
        <p:nvPicPr>
          <p:cNvPr id="7" name="Graphic 21">
            <a:extLst>
              <a:ext uri="{FF2B5EF4-FFF2-40B4-BE49-F238E27FC236}">
                <a16:creationId xmlns:a16="http://schemas.microsoft.com/office/drawing/2014/main" id="{5B7C244A-83D3-FD4D-B923-45C15D4FAF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28" y="-236758"/>
            <a:ext cx="2530548" cy="1181593"/>
          </a:xfrm>
          <a:prstGeom prst="rect">
            <a:avLst/>
          </a:prstGeom>
        </p:spPr>
      </p:pic>
      <p:sp>
        <p:nvSpPr>
          <p:cNvPr id="11" name="Rectangle 10">
            <a:extLst>
              <a:ext uri="{FF2B5EF4-FFF2-40B4-BE49-F238E27FC236}">
                <a16:creationId xmlns:a16="http://schemas.microsoft.com/office/drawing/2014/main" id="{EFF7C4C6-23B5-61D2-29D2-F5658627AADD}"/>
              </a:ext>
            </a:extLst>
          </p:cNvPr>
          <p:cNvSpPr/>
          <p:nvPr/>
        </p:nvSpPr>
        <p:spPr>
          <a:xfrm>
            <a:off x="2529179" y="719647"/>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018E0B7D-C946-1F9D-D537-3F85E52F9C07}"/>
              </a:ext>
            </a:extLst>
          </p:cNvPr>
          <p:cNvSpPr/>
          <p:nvPr/>
        </p:nvSpPr>
        <p:spPr>
          <a:xfrm>
            <a:off x="-31129" y="823963"/>
            <a:ext cx="12223129" cy="63532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📚الانتقادات الموجهة لنظرية المجال العام</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5" name="Rectangle 14">
            <a:extLst>
              <a:ext uri="{FF2B5EF4-FFF2-40B4-BE49-F238E27FC236}">
                <a16:creationId xmlns:a16="http://schemas.microsoft.com/office/drawing/2014/main" id="{695F0645-84B0-A149-39E5-43F5A3079B11}"/>
              </a:ext>
            </a:extLst>
          </p:cNvPr>
          <p:cNvSpPr/>
          <p:nvPr/>
        </p:nvSpPr>
        <p:spPr>
          <a:xfrm>
            <a:off x="469232" y="1999223"/>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الطابع المثالي للمجال العام</a:t>
            </a:r>
          </a:p>
        </p:txBody>
      </p:sp>
      <p:sp>
        <p:nvSpPr>
          <p:cNvPr id="16" name="Rectangle 15">
            <a:extLst>
              <a:ext uri="{FF2B5EF4-FFF2-40B4-BE49-F238E27FC236}">
                <a16:creationId xmlns:a16="http://schemas.microsoft.com/office/drawing/2014/main" id="{D82FB1F9-D17C-1C10-7394-CE466AACA85B}"/>
              </a:ext>
            </a:extLst>
          </p:cNvPr>
          <p:cNvSpPr/>
          <p:nvPr/>
        </p:nvSpPr>
        <p:spPr>
          <a:xfrm>
            <a:off x="10150603" y="1999223"/>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DB44697E-38E4-22EC-E007-55046A163793}"/>
              </a:ext>
            </a:extLst>
          </p:cNvPr>
          <p:cNvSpPr/>
          <p:nvPr/>
        </p:nvSpPr>
        <p:spPr>
          <a:xfrm>
            <a:off x="10150603" y="2764792"/>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9" name="Rectangle 18">
            <a:extLst>
              <a:ext uri="{FF2B5EF4-FFF2-40B4-BE49-F238E27FC236}">
                <a16:creationId xmlns:a16="http://schemas.microsoft.com/office/drawing/2014/main" id="{14C07E7A-462D-1B98-7581-E2764EFD8188}"/>
              </a:ext>
            </a:extLst>
          </p:cNvPr>
          <p:cNvSpPr/>
          <p:nvPr/>
        </p:nvSpPr>
        <p:spPr>
          <a:xfrm>
            <a:off x="469232" y="2741493"/>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إقصاء الفئات المهمّشة</a:t>
            </a:r>
          </a:p>
        </p:txBody>
      </p:sp>
      <p:sp>
        <p:nvSpPr>
          <p:cNvPr id="20" name="Rectangle 19">
            <a:extLst>
              <a:ext uri="{FF2B5EF4-FFF2-40B4-BE49-F238E27FC236}">
                <a16:creationId xmlns:a16="http://schemas.microsoft.com/office/drawing/2014/main" id="{BE3DE45C-C1E9-2826-41AB-85A48A6026A6}"/>
              </a:ext>
            </a:extLst>
          </p:cNvPr>
          <p:cNvSpPr/>
          <p:nvPr/>
        </p:nvSpPr>
        <p:spPr>
          <a:xfrm>
            <a:off x="10150603" y="3470417"/>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1" name="Rectangle 20">
            <a:extLst>
              <a:ext uri="{FF2B5EF4-FFF2-40B4-BE49-F238E27FC236}">
                <a16:creationId xmlns:a16="http://schemas.microsoft.com/office/drawing/2014/main" id="{95033C86-DD5A-FDFF-5955-C70F86835FEE}"/>
              </a:ext>
            </a:extLst>
          </p:cNvPr>
          <p:cNvSpPr/>
          <p:nvPr/>
        </p:nvSpPr>
        <p:spPr>
          <a:xfrm>
            <a:off x="469232" y="3483763"/>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تجاهل تعدد المجالات العامة </a:t>
            </a:r>
            <a:r>
              <a:rPr lang="en-US" sz="2400" b="1" kern="0" dirty="0">
                <a:solidFill>
                  <a:srgbClr val="002060"/>
                </a:solidFill>
                <a:latin typeface="Times New Roman" panose="02020603050405020304" pitchFamily="18" charset="0"/>
                <a:cs typeface="Times New Roman" panose="02020603050405020304" pitchFamily="18" charset="0"/>
              </a:rPr>
              <a:t>Publics</a:t>
            </a:r>
            <a:endParaRPr lang="ar-SA" sz="2400" b="1" kern="0" dirty="0">
              <a:solidFill>
                <a:srgbClr val="002060"/>
              </a:solidFill>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3B35254F-2246-9637-A4CB-4D372F269451}"/>
              </a:ext>
            </a:extLst>
          </p:cNvPr>
          <p:cNvSpPr/>
          <p:nvPr/>
        </p:nvSpPr>
        <p:spPr>
          <a:xfrm>
            <a:off x="10150603" y="4230589"/>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3" name="Rectangle 22">
            <a:extLst>
              <a:ext uri="{FF2B5EF4-FFF2-40B4-BE49-F238E27FC236}">
                <a16:creationId xmlns:a16="http://schemas.microsoft.com/office/drawing/2014/main" id="{AB6AC59B-0543-3CA1-358D-A9DFE06D49CC}"/>
              </a:ext>
            </a:extLst>
          </p:cNvPr>
          <p:cNvSpPr/>
          <p:nvPr/>
        </p:nvSpPr>
        <p:spPr>
          <a:xfrm>
            <a:off x="469232" y="4269823"/>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إغفال دور العاطفة والرمزية في النقاش العام</a:t>
            </a:r>
          </a:p>
        </p:txBody>
      </p:sp>
      <p:sp>
        <p:nvSpPr>
          <p:cNvPr id="3" name="TextBox 2">
            <a:extLst>
              <a:ext uri="{FF2B5EF4-FFF2-40B4-BE49-F238E27FC236}">
                <a16:creationId xmlns:a16="http://schemas.microsoft.com/office/drawing/2014/main" id="{7EAE6645-4868-F063-CC27-B8DDDA59AA61}"/>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4" name="Rectangle 3">
            <a:extLst>
              <a:ext uri="{FF2B5EF4-FFF2-40B4-BE49-F238E27FC236}">
                <a16:creationId xmlns:a16="http://schemas.microsoft.com/office/drawing/2014/main" id="{7F46E535-C1A0-2170-BD2F-0C3CB7F2540D}"/>
              </a:ext>
            </a:extLst>
          </p:cNvPr>
          <p:cNvSpPr/>
          <p:nvPr/>
        </p:nvSpPr>
        <p:spPr>
          <a:xfrm>
            <a:off x="10150603" y="4949881"/>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FC9B53FC-81C8-7015-8F07-021404F3940A}"/>
              </a:ext>
            </a:extLst>
          </p:cNvPr>
          <p:cNvSpPr/>
          <p:nvPr/>
        </p:nvSpPr>
        <p:spPr>
          <a:xfrm>
            <a:off x="469232" y="5030025"/>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تأثر النظرية بالسياق الأوروبي فقط</a:t>
            </a:r>
          </a:p>
        </p:txBody>
      </p:sp>
      <p:sp>
        <p:nvSpPr>
          <p:cNvPr id="6" name="Rectangle 5">
            <a:extLst>
              <a:ext uri="{FF2B5EF4-FFF2-40B4-BE49-F238E27FC236}">
                <a16:creationId xmlns:a16="http://schemas.microsoft.com/office/drawing/2014/main" id="{3B44E25D-DC57-0831-07DE-DCB90A31CB78}"/>
              </a:ext>
            </a:extLst>
          </p:cNvPr>
          <p:cNvSpPr/>
          <p:nvPr/>
        </p:nvSpPr>
        <p:spPr>
          <a:xfrm>
            <a:off x="10150603" y="5669173"/>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سادساً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FCAB81E8-9E14-B32C-A9C2-DDEDC983C581}"/>
              </a:ext>
            </a:extLst>
          </p:cNvPr>
          <p:cNvSpPr/>
          <p:nvPr/>
        </p:nvSpPr>
        <p:spPr>
          <a:xfrm>
            <a:off x="469232" y="5759346"/>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تغير دور الإعلام الحديث</a:t>
            </a:r>
          </a:p>
        </p:txBody>
      </p:sp>
    </p:spTree>
    <p:extLst>
      <p:ext uri="{BB962C8B-B14F-4D97-AF65-F5344CB8AC3E}">
        <p14:creationId xmlns:p14="http://schemas.microsoft.com/office/powerpoint/2010/main" val="163767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A888C4-AFBF-2E68-FEAC-6C4A43A99F1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7C3162A-AA37-1E0B-DC8F-C3A61CED00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28" y="-236758"/>
            <a:ext cx="2530548" cy="1181593"/>
          </a:xfrm>
          <a:prstGeom prst="rect">
            <a:avLst/>
          </a:prstGeom>
        </p:spPr>
      </p:pic>
      <p:sp>
        <p:nvSpPr>
          <p:cNvPr id="11" name="Rectangle 10">
            <a:extLst>
              <a:ext uri="{FF2B5EF4-FFF2-40B4-BE49-F238E27FC236}">
                <a16:creationId xmlns:a16="http://schemas.microsoft.com/office/drawing/2014/main" id="{F81E32F4-F641-B2C5-298E-DF69D36C3F17}"/>
              </a:ext>
            </a:extLst>
          </p:cNvPr>
          <p:cNvSpPr/>
          <p:nvPr/>
        </p:nvSpPr>
        <p:spPr>
          <a:xfrm>
            <a:off x="2529179" y="719647"/>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C7C5786D-4A8D-5EC7-8E26-7F26DED95057}"/>
              </a:ext>
            </a:extLst>
          </p:cNvPr>
          <p:cNvSpPr/>
          <p:nvPr/>
        </p:nvSpPr>
        <p:spPr>
          <a:xfrm>
            <a:off x="-31129" y="823963"/>
            <a:ext cx="12223129" cy="63532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📚الانتقادات الموجهة لنظرية المجال العام</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5" name="Rectangle 14">
            <a:extLst>
              <a:ext uri="{FF2B5EF4-FFF2-40B4-BE49-F238E27FC236}">
                <a16:creationId xmlns:a16="http://schemas.microsoft.com/office/drawing/2014/main" id="{1279BB73-F2EB-14B4-FB3E-13DE154ED2C1}"/>
              </a:ext>
            </a:extLst>
          </p:cNvPr>
          <p:cNvSpPr/>
          <p:nvPr/>
        </p:nvSpPr>
        <p:spPr>
          <a:xfrm>
            <a:off x="28389" y="1759802"/>
            <a:ext cx="10155046"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الطابع المثالي للمجال العام</a:t>
            </a:r>
          </a:p>
        </p:txBody>
      </p:sp>
      <p:sp>
        <p:nvSpPr>
          <p:cNvPr id="16" name="Rectangle 15">
            <a:extLst>
              <a:ext uri="{FF2B5EF4-FFF2-40B4-BE49-F238E27FC236}">
                <a16:creationId xmlns:a16="http://schemas.microsoft.com/office/drawing/2014/main" id="{643713B4-1B62-3B1D-CB27-C990D2B22D75}"/>
              </a:ext>
            </a:extLst>
          </p:cNvPr>
          <p:cNvSpPr/>
          <p:nvPr/>
        </p:nvSpPr>
        <p:spPr>
          <a:xfrm>
            <a:off x="10776245" y="1759802"/>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B232F4E2-F2B4-455E-E332-A35E242A5E0F}"/>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12" name="TextBox 11">
            <a:extLst>
              <a:ext uri="{FF2B5EF4-FFF2-40B4-BE49-F238E27FC236}">
                <a16:creationId xmlns:a16="http://schemas.microsoft.com/office/drawing/2014/main" id="{72F974D1-19B6-3921-2698-B5124CDC8C96}"/>
              </a:ext>
            </a:extLst>
          </p:cNvPr>
          <p:cNvSpPr txBox="1"/>
          <p:nvPr/>
        </p:nvSpPr>
        <p:spPr>
          <a:xfrm>
            <a:off x="5654841" y="2545942"/>
            <a:ext cx="6127081" cy="3359061"/>
          </a:xfrm>
          <a:prstGeom prst="rect">
            <a:avLst/>
          </a:prstGeom>
          <a:noFill/>
        </p:spPr>
        <p:txBody>
          <a:bodyPr wrap="square">
            <a:spAutoFit/>
          </a:bodyPr>
          <a:lstStyle/>
          <a:p>
            <a:pPr algn="just" rtl="1">
              <a:lnSpc>
                <a:spcPct val="150000"/>
              </a:lnSpc>
            </a:pP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انتقد العديد من الباحثين – مثل نانسي فريزر – الطابع المثالي أو الطوباوي الذي قدّمه هابرماس </a:t>
            </a:r>
            <a:r>
              <a:rPr lang="ar-EG" sz="2400" b="1" kern="0" dirty="0">
                <a:solidFill>
                  <a:srgbClr val="002060"/>
                </a:solidFill>
                <a:latin typeface="Calibri" panose="020F0502020204030204" pitchFamily="34" charset="0"/>
                <a:cs typeface="Calibri" panose="020F0502020204030204" pitchFamily="34" charset="0"/>
              </a:rPr>
              <a:t>للمجال العام البرجوازي</a:t>
            </a:r>
            <a:r>
              <a:rPr lang="ar-EG" sz="2400" kern="0" dirty="0">
                <a:solidFill>
                  <a:srgbClr val="002060"/>
                </a:solidFill>
                <a:latin typeface="Calibri" panose="020F0502020204030204" pitchFamily="34" charset="0"/>
                <a:cs typeface="Calibri" panose="020F0502020204030204" pitchFamily="34" charset="0"/>
              </a:rPr>
              <a:t>، واعتبروه تصوراً نظرياً بعيداً عن الواقع، حيث يُفترض </a:t>
            </a:r>
            <a:r>
              <a:rPr lang="ar-EG" sz="2400" b="1" kern="0" dirty="0">
                <a:solidFill>
                  <a:srgbClr val="002060"/>
                </a:solidFill>
                <a:latin typeface="Calibri" panose="020F0502020204030204" pitchFamily="34" charset="0"/>
                <a:cs typeface="Calibri" panose="020F0502020204030204" pitchFamily="34" charset="0"/>
              </a:rPr>
              <a:t>وجود نقاش عقلاني متكافئ بين المواطنين، </a:t>
            </a:r>
            <a:r>
              <a:rPr lang="ar-EG" sz="2400" kern="0" dirty="0">
                <a:solidFill>
                  <a:srgbClr val="002060"/>
                </a:solidFill>
                <a:latin typeface="Calibri" panose="020F0502020204030204" pitchFamily="34" charset="0"/>
                <a:cs typeface="Calibri" panose="020F0502020204030204" pitchFamily="34" charset="0"/>
              </a:rPr>
              <a:t>بينما في الواقع </a:t>
            </a:r>
            <a:r>
              <a:rPr lang="ar-EG" sz="2400" b="1" kern="0" dirty="0">
                <a:solidFill>
                  <a:srgbClr val="002060"/>
                </a:solidFill>
                <a:latin typeface="Calibri" panose="020F0502020204030204" pitchFamily="34" charset="0"/>
                <a:cs typeface="Calibri" panose="020F0502020204030204" pitchFamily="34" charset="0"/>
              </a:rPr>
              <a:t>توجد اختلالات في التوزيع الطبقي والمعرفي والسياسي.</a:t>
            </a:r>
            <a:endParaRPr lang="en-US" sz="2400" b="1" kern="0" dirty="0">
              <a:solidFill>
                <a:srgbClr val="002060"/>
              </a:solidFill>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610914F4-1456-557C-2B49-B342FDA908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2347" y="2520004"/>
            <a:ext cx="5522494" cy="39114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554839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72E85-E945-4053-5EDF-FD3F822E976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0D35FCF-0CC7-D230-6929-C5362221BD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28" y="-236758"/>
            <a:ext cx="2530548" cy="1181593"/>
          </a:xfrm>
          <a:prstGeom prst="rect">
            <a:avLst/>
          </a:prstGeom>
        </p:spPr>
      </p:pic>
      <p:sp>
        <p:nvSpPr>
          <p:cNvPr id="11" name="Rectangle 10">
            <a:extLst>
              <a:ext uri="{FF2B5EF4-FFF2-40B4-BE49-F238E27FC236}">
                <a16:creationId xmlns:a16="http://schemas.microsoft.com/office/drawing/2014/main" id="{CC55A468-A161-743F-AB54-A86DD103A0FC}"/>
              </a:ext>
            </a:extLst>
          </p:cNvPr>
          <p:cNvSpPr/>
          <p:nvPr/>
        </p:nvSpPr>
        <p:spPr>
          <a:xfrm>
            <a:off x="2529179" y="719647"/>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C530C865-333F-2488-18B1-CA7AF5836C35}"/>
              </a:ext>
            </a:extLst>
          </p:cNvPr>
          <p:cNvSpPr/>
          <p:nvPr/>
        </p:nvSpPr>
        <p:spPr>
          <a:xfrm>
            <a:off x="-31129" y="823963"/>
            <a:ext cx="12223129" cy="63532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📚الانتقادات الموجهة لنظرية المجال العام</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17" name="Rectangle 16">
            <a:extLst>
              <a:ext uri="{FF2B5EF4-FFF2-40B4-BE49-F238E27FC236}">
                <a16:creationId xmlns:a16="http://schemas.microsoft.com/office/drawing/2014/main" id="{DEFA1ABB-83B8-5B85-B868-A7D339DD196C}"/>
              </a:ext>
            </a:extLst>
          </p:cNvPr>
          <p:cNvSpPr/>
          <p:nvPr/>
        </p:nvSpPr>
        <p:spPr>
          <a:xfrm>
            <a:off x="10776245" y="1853884"/>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9" name="Rectangle 18">
            <a:extLst>
              <a:ext uri="{FF2B5EF4-FFF2-40B4-BE49-F238E27FC236}">
                <a16:creationId xmlns:a16="http://schemas.microsoft.com/office/drawing/2014/main" id="{43B475F7-33A8-96D8-7D46-60AD72310725}"/>
              </a:ext>
            </a:extLst>
          </p:cNvPr>
          <p:cNvSpPr/>
          <p:nvPr/>
        </p:nvSpPr>
        <p:spPr>
          <a:xfrm>
            <a:off x="28388" y="1853884"/>
            <a:ext cx="1046783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إقصاء الفئات المهمّشة</a:t>
            </a:r>
          </a:p>
        </p:txBody>
      </p:sp>
      <p:sp>
        <p:nvSpPr>
          <p:cNvPr id="3" name="TextBox 2">
            <a:extLst>
              <a:ext uri="{FF2B5EF4-FFF2-40B4-BE49-F238E27FC236}">
                <a16:creationId xmlns:a16="http://schemas.microsoft.com/office/drawing/2014/main" id="{153C895A-1639-0386-E3E6-5F18F21BCBE1}"/>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10" name="TextBox 9">
            <a:extLst>
              <a:ext uri="{FF2B5EF4-FFF2-40B4-BE49-F238E27FC236}">
                <a16:creationId xmlns:a16="http://schemas.microsoft.com/office/drawing/2014/main" id="{B0C49992-2D76-5BB3-90AB-A75C07BD7FE3}"/>
              </a:ext>
            </a:extLst>
          </p:cNvPr>
          <p:cNvSpPr txBox="1"/>
          <p:nvPr/>
        </p:nvSpPr>
        <p:spPr>
          <a:xfrm>
            <a:off x="6096000" y="2520004"/>
            <a:ext cx="5755104" cy="280506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تعرّض هابرماس </a:t>
            </a:r>
            <a:r>
              <a:rPr lang="ar-EG" sz="2400" b="1" kern="0" dirty="0">
                <a:solidFill>
                  <a:srgbClr val="002060"/>
                </a:solidFill>
                <a:latin typeface="Calibri" panose="020F0502020204030204" pitchFamily="34" charset="0"/>
                <a:cs typeface="Calibri" panose="020F0502020204030204" pitchFamily="34" charset="0"/>
              </a:rPr>
              <a:t>لانتقاد قوي من النسويات </a:t>
            </a:r>
            <a:r>
              <a:rPr lang="ar-EG" sz="2400" kern="0" dirty="0">
                <a:solidFill>
                  <a:srgbClr val="002060"/>
                </a:solidFill>
                <a:latin typeface="Calibri" panose="020F0502020204030204" pitchFamily="34" charset="0"/>
                <a:cs typeface="Calibri" panose="020F0502020204030204" pitchFamily="34" charset="0"/>
              </a:rPr>
              <a:t>ومن علماء ما بعد الاستعمار، الذين أشاروا إلى أن </a:t>
            </a:r>
            <a:r>
              <a:rPr lang="ar-EG" sz="2400" b="1" kern="0" dirty="0">
                <a:solidFill>
                  <a:srgbClr val="002060"/>
                </a:solidFill>
                <a:latin typeface="Calibri" panose="020F0502020204030204" pitchFamily="34" charset="0"/>
                <a:cs typeface="Calibri" panose="020F0502020204030204" pitchFamily="34" charset="0"/>
              </a:rPr>
              <a:t>المجال العام الذي تحدث عنه لم يكن يشمل النساء</a:t>
            </a:r>
            <a:r>
              <a:rPr lang="ar-EG" sz="2400" kern="0" dirty="0">
                <a:solidFill>
                  <a:srgbClr val="002060"/>
                </a:solidFill>
                <a:latin typeface="Calibri" panose="020F0502020204030204" pitchFamily="34" charset="0"/>
                <a:cs typeface="Calibri" panose="020F0502020204030204" pitchFamily="34" charset="0"/>
              </a:rPr>
              <a:t>، أو </a:t>
            </a:r>
            <a:r>
              <a:rPr lang="ar-EG" sz="2400" b="1" kern="0" dirty="0">
                <a:solidFill>
                  <a:srgbClr val="002060"/>
                </a:solidFill>
                <a:latin typeface="Calibri" panose="020F0502020204030204" pitchFamily="34" charset="0"/>
                <a:cs typeface="Calibri" panose="020F0502020204030204" pitchFamily="34" charset="0"/>
              </a:rPr>
              <a:t>الطبقات الفقيرة، أو الأقليات العرقية</a:t>
            </a:r>
            <a:r>
              <a:rPr lang="ar-EG" sz="2400" kern="0" dirty="0">
                <a:solidFill>
                  <a:srgbClr val="002060"/>
                </a:solidFill>
                <a:latin typeface="Calibri" panose="020F0502020204030204" pitchFamily="34" charset="0"/>
                <a:cs typeface="Calibri" panose="020F0502020204030204" pitchFamily="34" charset="0"/>
              </a:rPr>
              <a:t>، وبالتالي كان مجالاً برجوازياً، نخبوياً، وذكورياً في طبيعته.</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99B0E6E7-C5DD-88C6-37DC-07CA007820B6}"/>
              </a:ext>
            </a:extLst>
          </p:cNvPr>
          <p:cNvPicPr>
            <a:picLocks noChangeAspect="1"/>
          </p:cNvPicPr>
          <p:nvPr/>
        </p:nvPicPr>
        <p:blipFill>
          <a:blip r:embed="rId4"/>
          <a:stretch>
            <a:fillRect/>
          </a:stretch>
        </p:blipFill>
        <p:spPr>
          <a:xfrm>
            <a:off x="340896" y="2520004"/>
            <a:ext cx="5425746" cy="40461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211385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1EBB4-898E-9182-EB3B-F0E22530867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156F2CB-D6EB-F171-A9DA-D42782E146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28" y="-236758"/>
            <a:ext cx="2530548" cy="1181593"/>
          </a:xfrm>
          <a:prstGeom prst="rect">
            <a:avLst/>
          </a:prstGeom>
        </p:spPr>
      </p:pic>
      <p:sp>
        <p:nvSpPr>
          <p:cNvPr id="11" name="Rectangle 10">
            <a:extLst>
              <a:ext uri="{FF2B5EF4-FFF2-40B4-BE49-F238E27FC236}">
                <a16:creationId xmlns:a16="http://schemas.microsoft.com/office/drawing/2014/main" id="{ABB1136C-1FAA-DCF2-B886-9F636545251C}"/>
              </a:ext>
            </a:extLst>
          </p:cNvPr>
          <p:cNvSpPr/>
          <p:nvPr/>
        </p:nvSpPr>
        <p:spPr>
          <a:xfrm>
            <a:off x="2529179" y="719647"/>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9B519D89-3D0D-7D4F-776B-BA43DF2BAC18}"/>
              </a:ext>
            </a:extLst>
          </p:cNvPr>
          <p:cNvSpPr/>
          <p:nvPr/>
        </p:nvSpPr>
        <p:spPr>
          <a:xfrm>
            <a:off x="-31129" y="823963"/>
            <a:ext cx="12223129" cy="63532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📚الانتقادات الموجهة لنظرية المجال العام</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20" name="Rectangle 19">
            <a:extLst>
              <a:ext uri="{FF2B5EF4-FFF2-40B4-BE49-F238E27FC236}">
                <a16:creationId xmlns:a16="http://schemas.microsoft.com/office/drawing/2014/main" id="{C3EB79FA-AD93-AE8A-0A33-629EEFF45AB2}"/>
              </a:ext>
            </a:extLst>
          </p:cNvPr>
          <p:cNvSpPr/>
          <p:nvPr/>
        </p:nvSpPr>
        <p:spPr>
          <a:xfrm>
            <a:off x="10836403" y="1843417"/>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1" name="Rectangle 20">
            <a:extLst>
              <a:ext uri="{FF2B5EF4-FFF2-40B4-BE49-F238E27FC236}">
                <a16:creationId xmlns:a16="http://schemas.microsoft.com/office/drawing/2014/main" id="{FE222F54-6840-06B6-1656-A8099EE43C9A}"/>
              </a:ext>
            </a:extLst>
          </p:cNvPr>
          <p:cNvSpPr/>
          <p:nvPr/>
        </p:nvSpPr>
        <p:spPr>
          <a:xfrm>
            <a:off x="28389" y="1827975"/>
            <a:ext cx="10386048"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تجاهل تعدد المجالات العامة </a:t>
            </a:r>
            <a:r>
              <a:rPr lang="en-US" sz="2400" b="1" kern="0" dirty="0">
                <a:solidFill>
                  <a:srgbClr val="002060"/>
                </a:solidFill>
                <a:latin typeface="Times New Roman" panose="02020603050405020304" pitchFamily="18" charset="0"/>
                <a:cs typeface="Times New Roman" panose="02020603050405020304" pitchFamily="18" charset="0"/>
              </a:rPr>
              <a:t>Publics</a:t>
            </a:r>
            <a:endParaRPr lang="ar-SA" sz="2400" b="1" kern="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D2A870F-E068-E8A1-56AA-7AF766B23848}"/>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10" name="TextBox 9">
            <a:extLst>
              <a:ext uri="{FF2B5EF4-FFF2-40B4-BE49-F238E27FC236}">
                <a16:creationId xmlns:a16="http://schemas.microsoft.com/office/drawing/2014/main" id="{6B9A0B35-1248-FF31-238E-7E6038EC5078}"/>
              </a:ext>
            </a:extLst>
          </p:cNvPr>
          <p:cNvSpPr txBox="1"/>
          <p:nvPr/>
        </p:nvSpPr>
        <p:spPr>
          <a:xfrm>
            <a:off x="5642811" y="2776933"/>
            <a:ext cx="6359086" cy="2251065"/>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رفض باحثون مثل نانسي فريزر فكرة وجود "</a:t>
            </a:r>
            <a:r>
              <a:rPr lang="ar-EG" sz="2400" b="1" kern="0" dirty="0">
                <a:solidFill>
                  <a:srgbClr val="002060"/>
                </a:solidFill>
                <a:latin typeface="Calibri" panose="020F0502020204030204" pitchFamily="34" charset="0"/>
                <a:cs typeface="Calibri" panose="020F0502020204030204" pitchFamily="34" charset="0"/>
              </a:rPr>
              <a:t>مجال عام واحد</a:t>
            </a:r>
            <a:r>
              <a:rPr lang="ar-EG" sz="2400" kern="0" dirty="0">
                <a:solidFill>
                  <a:srgbClr val="002060"/>
                </a:solidFill>
                <a:latin typeface="Calibri" panose="020F0502020204030204" pitchFamily="34" charset="0"/>
                <a:cs typeface="Calibri" panose="020F0502020204030204" pitchFamily="34" charset="0"/>
              </a:rPr>
              <a:t>"، مؤكدين على وجود "</a:t>
            </a:r>
            <a:r>
              <a:rPr lang="ar-EG" sz="2400" b="1" kern="0" dirty="0">
                <a:solidFill>
                  <a:srgbClr val="002060"/>
                </a:solidFill>
                <a:latin typeface="Calibri" panose="020F0502020204030204" pitchFamily="34" charset="0"/>
                <a:cs typeface="Calibri" panose="020F0502020204030204" pitchFamily="34" charset="0"/>
              </a:rPr>
              <a:t>مجالات عامة متعددة</a:t>
            </a:r>
            <a:r>
              <a:rPr lang="ar-EG" sz="2400" kern="0" dirty="0">
                <a:solidFill>
                  <a:srgbClr val="002060"/>
                </a:solidFill>
                <a:latin typeface="Calibri" panose="020F0502020204030204" pitchFamily="34" charset="0"/>
                <a:cs typeface="Calibri" panose="020F0502020204030204" pitchFamily="34" charset="0"/>
              </a:rPr>
              <a:t>" أو </a:t>
            </a:r>
            <a:r>
              <a:rPr lang="en-US" sz="2400" b="1" kern="0" dirty="0">
                <a:solidFill>
                  <a:srgbClr val="002060"/>
                </a:solidFill>
                <a:latin typeface="Times New Roman" panose="02020603050405020304" pitchFamily="18" charset="0"/>
                <a:cs typeface="Times New Roman" panose="02020603050405020304" pitchFamily="18" charset="0"/>
              </a:rPr>
              <a:t>counter-publics</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لكل منها أجندته وصوته المختلف، خصوصاً في المجتمعات المتنوعة والمعقدة.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29DCFB74-944D-0342-78BA-D52875E0B94C}"/>
              </a:ext>
            </a:extLst>
          </p:cNvPr>
          <p:cNvPicPr>
            <a:picLocks noChangeAspect="1"/>
          </p:cNvPicPr>
          <p:nvPr/>
        </p:nvPicPr>
        <p:blipFill>
          <a:blip r:embed="rId4"/>
          <a:stretch>
            <a:fillRect/>
          </a:stretch>
        </p:blipFill>
        <p:spPr>
          <a:xfrm>
            <a:off x="118422" y="2520004"/>
            <a:ext cx="4821513" cy="39583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648672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7E95A-CC9D-8ADD-58A3-52B86AFCC64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19AF737-F231-C962-F2E9-D65493436A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29" y="-79280"/>
            <a:ext cx="2530548" cy="1181593"/>
          </a:xfrm>
          <a:prstGeom prst="rect">
            <a:avLst/>
          </a:prstGeom>
        </p:spPr>
      </p:pic>
      <p:sp>
        <p:nvSpPr>
          <p:cNvPr id="11" name="Rectangle 10">
            <a:extLst>
              <a:ext uri="{FF2B5EF4-FFF2-40B4-BE49-F238E27FC236}">
                <a16:creationId xmlns:a16="http://schemas.microsoft.com/office/drawing/2014/main" id="{E18AE6DE-169F-701E-5419-E7F9E8E312FC}"/>
              </a:ext>
            </a:extLst>
          </p:cNvPr>
          <p:cNvSpPr/>
          <p:nvPr/>
        </p:nvSpPr>
        <p:spPr>
          <a:xfrm>
            <a:off x="2529179" y="719647"/>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4DA7ED31-CA2B-0281-0C96-DB816C188E9B}"/>
              </a:ext>
            </a:extLst>
          </p:cNvPr>
          <p:cNvSpPr/>
          <p:nvPr/>
        </p:nvSpPr>
        <p:spPr>
          <a:xfrm>
            <a:off x="-31129" y="823963"/>
            <a:ext cx="12223129" cy="63532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📚الانتقادات الموجهة لنظرية المجال العام</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22" name="Rectangle 21">
            <a:extLst>
              <a:ext uri="{FF2B5EF4-FFF2-40B4-BE49-F238E27FC236}">
                <a16:creationId xmlns:a16="http://schemas.microsoft.com/office/drawing/2014/main" id="{AE2507FC-143A-FB5A-46C4-F6ADE2AEE04D}"/>
              </a:ext>
            </a:extLst>
          </p:cNvPr>
          <p:cNvSpPr/>
          <p:nvPr/>
        </p:nvSpPr>
        <p:spPr>
          <a:xfrm>
            <a:off x="10884530" y="1828433"/>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3" name="Rectangle 22">
            <a:extLst>
              <a:ext uri="{FF2B5EF4-FFF2-40B4-BE49-F238E27FC236}">
                <a16:creationId xmlns:a16="http://schemas.microsoft.com/office/drawing/2014/main" id="{68B54B52-409C-AB09-DB9C-F507F90E11C8}"/>
              </a:ext>
            </a:extLst>
          </p:cNvPr>
          <p:cNvSpPr/>
          <p:nvPr/>
        </p:nvSpPr>
        <p:spPr>
          <a:xfrm>
            <a:off x="-31128" y="1827975"/>
            <a:ext cx="10529786"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إغفال دور العاطفة والرمزية في النقاش العام</a:t>
            </a:r>
          </a:p>
        </p:txBody>
      </p:sp>
      <p:sp>
        <p:nvSpPr>
          <p:cNvPr id="3" name="TextBox 2">
            <a:extLst>
              <a:ext uri="{FF2B5EF4-FFF2-40B4-BE49-F238E27FC236}">
                <a16:creationId xmlns:a16="http://schemas.microsoft.com/office/drawing/2014/main" id="{3BAD0329-16D8-6F96-9D06-687485EDABE2}"/>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10" name="TextBox 9">
            <a:extLst>
              <a:ext uri="{FF2B5EF4-FFF2-40B4-BE49-F238E27FC236}">
                <a16:creationId xmlns:a16="http://schemas.microsoft.com/office/drawing/2014/main" id="{FB1955CA-8921-2763-77A2-1E3764D5CF4C}"/>
              </a:ext>
            </a:extLst>
          </p:cNvPr>
          <p:cNvSpPr txBox="1"/>
          <p:nvPr/>
        </p:nvSpPr>
        <p:spPr>
          <a:xfrm>
            <a:off x="5414211" y="2520004"/>
            <a:ext cx="6430877" cy="2251065"/>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ركز هابرماس بشكل أساسي على </a:t>
            </a:r>
            <a:r>
              <a:rPr lang="ar-EG" sz="2400" b="1" kern="0" dirty="0">
                <a:solidFill>
                  <a:srgbClr val="002060"/>
                </a:solidFill>
                <a:latin typeface="Calibri" panose="020F0502020204030204" pitchFamily="34" charset="0"/>
                <a:cs typeface="Calibri" panose="020F0502020204030204" pitchFamily="34" charset="0"/>
              </a:rPr>
              <a:t>العقلانية النقاشية</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متجاهلاً تأثير العاطفة، والرموز الثقافية، والدين، والهوية، التي تلعب دورًا كبيرًا في تشكيل الخطاب العام، </a:t>
            </a:r>
            <a:r>
              <a:rPr lang="ar-EG" sz="2400" kern="0" dirty="0">
                <a:solidFill>
                  <a:srgbClr val="002060"/>
                </a:solidFill>
                <a:latin typeface="Calibri" panose="020F0502020204030204" pitchFamily="34" charset="0"/>
                <a:cs typeface="Calibri" panose="020F0502020204030204" pitchFamily="34" charset="0"/>
              </a:rPr>
              <a:t>خاصة في المجتمعات غير الغربية.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975698A0-BEF2-1622-8F07-33524C474A27}"/>
              </a:ext>
            </a:extLst>
          </p:cNvPr>
          <p:cNvPicPr>
            <a:picLocks noChangeAspect="1"/>
          </p:cNvPicPr>
          <p:nvPr/>
        </p:nvPicPr>
        <p:blipFill>
          <a:blip r:embed="rId4"/>
          <a:stretch>
            <a:fillRect/>
          </a:stretch>
        </p:blipFill>
        <p:spPr>
          <a:xfrm>
            <a:off x="180475" y="2501449"/>
            <a:ext cx="5012060" cy="39583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490698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42E8F-AB83-64D9-E39A-31F8ADF73BE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FE7BFB3-212E-7F39-D3C0-6467F4057B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28" y="-236758"/>
            <a:ext cx="2530548" cy="1181593"/>
          </a:xfrm>
          <a:prstGeom prst="rect">
            <a:avLst/>
          </a:prstGeom>
        </p:spPr>
      </p:pic>
      <p:sp>
        <p:nvSpPr>
          <p:cNvPr id="11" name="Rectangle 10">
            <a:extLst>
              <a:ext uri="{FF2B5EF4-FFF2-40B4-BE49-F238E27FC236}">
                <a16:creationId xmlns:a16="http://schemas.microsoft.com/office/drawing/2014/main" id="{EAA17F56-B986-BA96-BB56-F397034A20D9}"/>
              </a:ext>
            </a:extLst>
          </p:cNvPr>
          <p:cNvSpPr/>
          <p:nvPr/>
        </p:nvSpPr>
        <p:spPr>
          <a:xfrm>
            <a:off x="2529179" y="719647"/>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2796966C-9956-4685-C7CE-8019B68CEF55}"/>
              </a:ext>
            </a:extLst>
          </p:cNvPr>
          <p:cNvSpPr/>
          <p:nvPr/>
        </p:nvSpPr>
        <p:spPr>
          <a:xfrm>
            <a:off x="-31129" y="823963"/>
            <a:ext cx="12223129" cy="63532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📚الانتقادات الموجهة لنظرية المجال العام</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3" name="TextBox 2">
            <a:extLst>
              <a:ext uri="{FF2B5EF4-FFF2-40B4-BE49-F238E27FC236}">
                <a16:creationId xmlns:a16="http://schemas.microsoft.com/office/drawing/2014/main" id="{DC5D1F4F-1E49-FF5F-6E37-438EC139E073}"/>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4" name="Rectangle 3">
            <a:extLst>
              <a:ext uri="{FF2B5EF4-FFF2-40B4-BE49-F238E27FC236}">
                <a16:creationId xmlns:a16="http://schemas.microsoft.com/office/drawing/2014/main" id="{64733B0B-13FC-E1E9-6E29-73E62935192E}"/>
              </a:ext>
            </a:extLst>
          </p:cNvPr>
          <p:cNvSpPr/>
          <p:nvPr/>
        </p:nvSpPr>
        <p:spPr>
          <a:xfrm>
            <a:off x="10860466" y="1675734"/>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17DD98E8-2999-CF15-2853-A3C360B6FA52}"/>
              </a:ext>
            </a:extLst>
          </p:cNvPr>
          <p:cNvSpPr/>
          <p:nvPr/>
        </p:nvSpPr>
        <p:spPr>
          <a:xfrm>
            <a:off x="28389" y="1675734"/>
            <a:ext cx="10614648"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تأثر النظرية بالسياق الأوروبي فقط</a:t>
            </a:r>
          </a:p>
        </p:txBody>
      </p:sp>
      <p:sp>
        <p:nvSpPr>
          <p:cNvPr id="10" name="TextBox 9">
            <a:extLst>
              <a:ext uri="{FF2B5EF4-FFF2-40B4-BE49-F238E27FC236}">
                <a16:creationId xmlns:a16="http://schemas.microsoft.com/office/drawing/2014/main" id="{DDF41E02-0D23-0D6C-421E-73AAEA874C2E}"/>
              </a:ext>
            </a:extLst>
          </p:cNvPr>
          <p:cNvSpPr txBox="1"/>
          <p:nvPr/>
        </p:nvSpPr>
        <p:spPr>
          <a:xfrm>
            <a:off x="5835316" y="2225116"/>
            <a:ext cx="6190644" cy="2251065"/>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نظرية هابرماس </a:t>
            </a:r>
            <a:r>
              <a:rPr lang="ar-EG" sz="2400" b="1" kern="0" dirty="0">
                <a:solidFill>
                  <a:srgbClr val="002060"/>
                </a:solidFill>
                <a:latin typeface="Calibri" panose="020F0502020204030204" pitchFamily="34" charset="0"/>
                <a:cs typeface="Calibri" panose="020F0502020204030204" pitchFamily="34" charset="0"/>
              </a:rPr>
              <a:t>مستمدة من التجربة الأوروبية </a:t>
            </a:r>
            <a:r>
              <a:rPr lang="ar-EG" sz="2400" kern="0" dirty="0">
                <a:solidFill>
                  <a:srgbClr val="002060"/>
                </a:solidFill>
                <a:latin typeface="Calibri" panose="020F0502020204030204" pitchFamily="34" charset="0"/>
                <a:cs typeface="Calibri" panose="020F0502020204030204" pitchFamily="34" charset="0"/>
              </a:rPr>
              <a:t>في القرن الثامن عشر، ولا يمكن إسقاطها بسهولة على </a:t>
            </a:r>
            <a:r>
              <a:rPr lang="ar-EG" sz="2400" b="1" kern="0" dirty="0">
                <a:solidFill>
                  <a:srgbClr val="002060"/>
                </a:solidFill>
                <a:latin typeface="Calibri" panose="020F0502020204030204" pitchFamily="34" charset="0"/>
                <a:cs typeface="Calibri" panose="020F0502020204030204" pitchFamily="34" charset="0"/>
              </a:rPr>
              <a:t>السياقات غير الغربية</a:t>
            </a:r>
            <a:r>
              <a:rPr lang="ar-EG" sz="2400" kern="0" dirty="0">
                <a:solidFill>
                  <a:srgbClr val="002060"/>
                </a:solidFill>
                <a:latin typeface="Calibri" panose="020F0502020204030204" pitchFamily="34" charset="0"/>
                <a:cs typeface="Calibri" panose="020F0502020204030204" pitchFamily="34" charset="0"/>
              </a:rPr>
              <a:t>، مثل </a:t>
            </a:r>
            <a:r>
              <a:rPr lang="ar-EG" sz="2400" b="1" kern="0" dirty="0">
                <a:solidFill>
                  <a:srgbClr val="002060"/>
                </a:solidFill>
                <a:latin typeface="Calibri" panose="020F0502020204030204" pitchFamily="34" charset="0"/>
                <a:cs typeface="Calibri" panose="020F0502020204030204" pitchFamily="34" charset="0"/>
              </a:rPr>
              <a:t>المجتمعات العربية أو الإفريقية أو الآسيوية</a:t>
            </a:r>
            <a:r>
              <a:rPr lang="ar-EG" sz="2400" kern="0" dirty="0">
                <a:solidFill>
                  <a:srgbClr val="002060"/>
                </a:solidFill>
                <a:latin typeface="Calibri" panose="020F0502020204030204" pitchFamily="34" charset="0"/>
                <a:cs typeface="Calibri" panose="020F0502020204030204" pitchFamily="34" charset="0"/>
              </a:rPr>
              <a:t>، التي تختلف في بنيتها الثقافية والسياسية.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84272987-511F-6D78-54D8-2C6D84464A88}"/>
              </a:ext>
            </a:extLst>
          </p:cNvPr>
          <p:cNvPicPr>
            <a:picLocks noChangeAspect="1"/>
          </p:cNvPicPr>
          <p:nvPr/>
        </p:nvPicPr>
        <p:blipFill>
          <a:blip r:embed="rId4"/>
          <a:stretch>
            <a:fillRect/>
          </a:stretch>
        </p:blipFill>
        <p:spPr>
          <a:xfrm>
            <a:off x="166040" y="2431234"/>
            <a:ext cx="5669276" cy="40898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430176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D3DF8F-C2CF-B1E5-8C55-5FF76011035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7ADA8A3-CD3A-6370-E1A4-9B5931B5BB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28" y="-236758"/>
            <a:ext cx="2530548" cy="1181593"/>
          </a:xfrm>
          <a:prstGeom prst="rect">
            <a:avLst/>
          </a:prstGeom>
        </p:spPr>
      </p:pic>
      <p:sp>
        <p:nvSpPr>
          <p:cNvPr id="11" name="Rectangle 10">
            <a:extLst>
              <a:ext uri="{FF2B5EF4-FFF2-40B4-BE49-F238E27FC236}">
                <a16:creationId xmlns:a16="http://schemas.microsoft.com/office/drawing/2014/main" id="{F672AE6F-F828-9CC5-F486-88B353E81A6D}"/>
              </a:ext>
            </a:extLst>
          </p:cNvPr>
          <p:cNvSpPr/>
          <p:nvPr/>
        </p:nvSpPr>
        <p:spPr>
          <a:xfrm>
            <a:off x="2529179" y="719647"/>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82015F51-D356-A86F-FE68-13223AFC5504}"/>
              </a:ext>
            </a:extLst>
          </p:cNvPr>
          <p:cNvSpPr/>
          <p:nvPr/>
        </p:nvSpPr>
        <p:spPr>
          <a:xfrm>
            <a:off x="-31129" y="823963"/>
            <a:ext cx="12223129" cy="63532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rPr>
              <a:t>📚الانتقادات الموجهة لنظرية المجال العام</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3" name="TextBox 2">
            <a:extLst>
              <a:ext uri="{FF2B5EF4-FFF2-40B4-BE49-F238E27FC236}">
                <a16:creationId xmlns:a16="http://schemas.microsoft.com/office/drawing/2014/main" id="{5D9995C5-6491-D851-0324-FDE2D9FB3D2F}"/>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6" name="Rectangle 5">
            <a:extLst>
              <a:ext uri="{FF2B5EF4-FFF2-40B4-BE49-F238E27FC236}">
                <a16:creationId xmlns:a16="http://schemas.microsoft.com/office/drawing/2014/main" id="{5172382D-E761-B9A1-454B-93B15F78A970}"/>
              </a:ext>
            </a:extLst>
          </p:cNvPr>
          <p:cNvSpPr/>
          <p:nvPr/>
        </p:nvSpPr>
        <p:spPr>
          <a:xfrm>
            <a:off x="10872498" y="1771025"/>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سادساً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FCA8769E-2AC3-D615-7EDB-2BEA6E3D0BE7}"/>
              </a:ext>
            </a:extLst>
          </p:cNvPr>
          <p:cNvSpPr/>
          <p:nvPr/>
        </p:nvSpPr>
        <p:spPr>
          <a:xfrm>
            <a:off x="28389" y="1803542"/>
            <a:ext cx="10626680"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تغير دور الإعلام الحديث</a:t>
            </a:r>
          </a:p>
        </p:txBody>
      </p:sp>
      <p:sp>
        <p:nvSpPr>
          <p:cNvPr id="10" name="TextBox 9">
            <a:extLst>
              <a:ext uri="{FF2B5EF4-FFF2-40B4-BE49-F238E27FC236}">
                <a16:creationId xmlns:a16="http://schemas.microsoft.com/office/drawing/2014/main" id="{0BB9212F-6668-EBF0-B3B4-C8FE45AE8725}"/>
              </a:ext>
            </a:extLst>
          </p:cNvPr>
          <p:cNvSpPr txBox="1"/>
          <p:nvPr/>
        </p:nvSpPr>
        <p:spPr>
          <a:xfrm>
            <a:off x="4836696" y="2520004"/>
            <a:ext cx="6862552" cy="280506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يرى بعض النقاد أن النظرية </a:t>
            </a:r>
            <a:r>
              <a:rPr lang="ar-EG" sz="2400" b="1" kern="0" dirty="0">
                <a:solidFill>
                  <a:srgbClr val="002060"/>
                </a:solidFill>
                <a:latin typeface="Calibri" panose="020F0502020204030204" pitchFamily="34" charset="0"/>
                <a:cs typeface="Calibri" panose="020F0502020204030204" pitchFamily="34" charset="0"/>
              </a:rPr>
              <a:t>لم تواكب التطورات التكنولوجية في وسائل الإعلام،</a:t>
            </a:r>
            <a:r>
              <a:rPr lang="ar-EG" sz="2400" kern="0" dirty="0">
                <a:solidFill>
                  <a:srgbClr val="002060"/>
                </a:solidFill>
                <a:latin typeface="Calibri" panose="020F0502020204030204" pitchFamily="34" charset="0"/>
                <a:cs typeface="Calibri" panose="020F0502020204030204" pitchFamily="34" charset="0"/>
              </a:rPr>
              <a:t> خصوصاً مع ظهور الإعلام الرقمي ووسائل التواصل الاجتماعي، حيث </a:t>
            </a:r>
            <a:r>
              <a:rPr lang="ar-EG" sz="2400" b="1" kern="0" dirty="0">
                <a:solidFill>
                  <a:srgbClr val="002060"/>
                </a:solidFill>
                <a:latin typeface="Calibri" panose="020F0502020204030204" pitchFamily="34" charset="0"/>
                <a:cs typeface="Calibri" panose="020F0502020204030204" pitchFamily="34" charset="0"/>
              </a:rPr>
              <a:t>تحوّل المجال العام إلى فضاء خاضع لخوارزميات، وفقاعات فلتر، ومصادر معلومات غير موثوقة</a:t>
            </a:r>
            <a:r>
              <a:rPr lang="ar-EG" sz="2400" kern="0" dirty="0">
                <a:solidFill>
                  <a:srgbClr val="002060"/>
                </a:solidFill>
                <a:latin typeface="Calibri" panose="020F0502020204030204" pitchFamily="34" charset="0"/>
                <a:cs typeface="Calibri" panose="020F0502020204030204" pitchFamily="34" charset="0"/>
              </a:rPr>
              <a:t>، مما يحدّ من النقاش العقلاني الحر الذي تنشده النظرية.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9DCF4EB9-E2A0-A9B5-5E45-1078167AE686}"/>
              </a:ext>
            </a:extLst>
          </p:cNvPr>
          <p:cNvPicPr>
            <a:picLocks noChangeAspect="1"/>
          </p:cNvPicPr>
          <p:nvPr/>
        </p:nvPicPr>
        <p:blipFill>
          <a:blip r:embed="rId4"/>
          <a:stretch>
            <a:fillRect/>
          </a:stretch>
        </p:blipFill>
        <p:spPr>
          <a:xfrm>
            <a:off x="180475" y="2531898"/>
            <a:ext cx="4519862" cy="39463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043820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A2E2B-5902-C8D8-CA88-D2A889B8CD3A}"/>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37FB2B26-4FFB-0DB8-A9B3-4D9B0F6C9A8D}"/>
              </a:ext>
            </a:extLst>
          </p:cNvPr>
          <p:cNvPicPr>
            <a:picLocks noChangeAspect="1"/>
          </p:cNvPicPr>
          <p:nvPr/>
        </p:nvPicPr>
        <p:blipFill>
          <a:blip r:embed="rId3"/>
          <a:stretch>
            <a:fillRect/>
          </a:stretch>
        </p:blipFill>
        <p:spPr>
          <a:xfrm>
            <a:off x="0" y="0"/>
            <a:ext cx="12193371" cy="9809085"/>
          </a:xfrm>
          <a:prstGeom prst="rect">
            <a:avLst/>
          </a:prstGeom>
        </p:spPr>
      </p:pic>
      <p:pic>
        <p:nvPicPr>
          <p:cNvPr id="7" name="Graphic 21">
            <a:extLst>
              <a:ext uri="{FF2B5EF4-FFF2-40B4-BE49-F238E27FC236}">
                <a16:creationId xmlns:a16="http://schemas.microsoft.com/office/drawing/2014/main" id="{1F05CA96-FC3C-17C3-3C94-830FEE174AE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448954" cy="1143494"/>
          </a:xfrm>
          <a:prstGeom prst="rect">
            <a:avLst/>
          </a:prstGeom>
        </p:spPr>
      </p:pic>
      <p:sp>
        <p:nvSpPr>
          <p:cNvPr id="15" name="Rectangle 14">
            <a:extLst>
              <a:ext uri="{FF2B5EF4-FFF2-40B4-BE49-F238E27FC236}">
                <a16:creationId xmlns:a16="http://schemas.microsoft.com/office/drawing/2014/main" id="{A26C4030-2194-0533-9458-443FDBD42DCC}"/>
              </a:ext>
            </a:extLst>
          </p:cNvPr>
          <p:cNvSpPr/>
          <p:nvPr/>
        </p:nvSpPr>
        <p:spPr>
          <a:xfrm>
            <a:off x="-1371" y="2261936"/>
            <a:ext cx="12193371" cy="1570499"/>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a:t>
            </a:r>
            <a:r>
              <a:rPr lang="en-US"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المجال العام الافتراضي وتطبيقاته </a:t>
            </a:r>
            <a:endParaRPr lang="en-US" sz="2800" b="1" kern="0" dirty="0">
              <a:solidFill>
                <a:srgbClr val="E7E6E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82911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253FB-DC48-AEF3-62EC-B416481F103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CC39B0A-9EB7-3D10-17EE-05D24950DB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95449"/>
            <a:ext cx="2448954" cy="1143494"/>
          </a:xfrm>
          <a:prstGeom prst="rect">
            <a:avLst/>
          </a:prstGeom>
        </p:spPr>
      </p:pic>
      <p:sp>
        <p:nvSpPr>
          <p:cNvPr id="11" name="Rectangle 10">
            <a:extLst>
              <a:ext uri="{FF2B5EF4-FFF2-40B4-BE49-F238E27FC236}">
                <a16:creationId xmlns:a16="http://schemas.microsoft.com/office/drawing/2014/main" id="{6800A930-B99A-7071-BFF9-63F144076295}"/>
              </a:ext>
            </a:extLst>
          </p:cNvPr>
          <p:cNvSpPr/>
          <p:nvPr/>
        </p:nvSpPr>
        <p:spPr>
          <a:xfrm>
            <a:off x="2748483" y="67427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8CB16EF9-E9C1-5382-6616-1413D22D343A}"/>
              </a:ext>
            </a:extLst>
          </p:cNvPr>
          <p:cNvSpPr/>
          <p:nvPr/>
        </p:nvSpPr>
        <p:spPr>
          <a:xfrm>
            <a:off x="217935" y="790714"/>
            <a:ext cx="11974065" cy="56139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📚المجال العام الافتراضي</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3" name="TextBox 2">
            <a:extLst>
              <a:ext uri="{FF2B5EF4-FFF2-40B4-BE49-F238E27FC236}">
                <a16:creationId xmlns:a16="http://schemas.microsoft.com/office/drawing/2014/main" id="{FABD11A3-6E05-AABC-F09A-1731B107BF73}"/>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6" name="TextBox 5">
            <a:extLst>
              <a:ext uri="{FF2B5EF4-FFF2-40B4-BE49-F238E27FC236}">
                <a16:creationId xmlns:a16="http://schemas.microsoft.com/office/drawing/2014/main" id="{341F13B8-1650-B955-72DD-635B0B55A591}"/>
              </a:ext>
            </a:extLst>
          </p:cNvPr>
          <p:cNvSpPr txBox="1"/>
          <p:nvPr/>
        </p:nvSpPr>
        <p:spPr>
          <a:xfrm>
            <a:off x="4559968" y="1638869"/>
            <a:ext cx="7481433" cy="3359061"/>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مع تطوّر تكنولوجيا الاتصال، وبروز الإنترنت ووسائل التواصل الاجتماعي، ظهر ما يُعرف بـ"</a:t>
            </a:r>
            <a:r>
              <a:rPr lang="ar-EG" sz="2400" b="1" kern="0" dirty="0">
                <a:solidFill>
                  <a:srgbClr val="002060"/>
                </a:solidFill>
                <a:latin typeface="Calibri" panose="020F0502020204030204" pitchFamily="34" charset="0"/>
                <a:cs typeface="Calibri" panose="020F0502020204030204" pitchFamily="34" charset="0"/>
              </a:rPr>
              <a:t>المجال العام الافتراضي</a:t>
            </a:r>
            <a:r>
              <a:rPr lang="ar-EG" sz="2400" kern="0" dirty="0">
                <a:solidFill>
                  <a:srgbClr val="002060"/>
                </a:solidFill>
                <a:latin typeface="Calibri" panose="020F0502020204030204" pitchFamily="34" charset="0"/>
                <a:cs typeface="Calibri" panose="020F0502020204030204" pitchFamily="34" charset="0"/>
              </a:rPr>
              <a:t>"، وهو </a:t>
            </a:r>
            <a:r>
              <a:rPr lang="ar-EG" sz="2400" b="1" kern="0" dirty="0">
                <a:solidFill>
                  <a:srgbClr val="002060"/>
                </a:solidFill>
                <a:latin typeface="Calibri" panose="020F0502020204030204" pitchFamily="34" charset="0"/>
                <a:cs typeface="Calibri" panose="020F0502020204030204" pitchFamily="34" charset="0"/>
              </a:rPr>
              <a:t>امتداد رقمي للمجال العام </a:t>
            </a:r>
            <a:r>
              <a:rPr lang="ar-EG" sz="2400" kern="0" dirty="0">
                <a:solidFill>
                  <a:srgbClr val="002060"/>
                </a:solidFill>
                <a:latin typeface="Calibri" panose="020F0502020204030204" pitchFamily="34" charset="0"/>
                <a:cs typeface="Calibri" panose="020F0502020204030204" pitchFamily="34" charset="0"/>
              </a:rPr>
              <a:t>التقليدي الذي تحدّث عنه </a:t>
            </a:r>
            <a:r>
              <a:rPr lang="ar-EG" sz="2400" b="1" kern="0" dirty="0">
                <a:solidFill>
                  <a:srgbClr val="002060"/>
                </a:solidFill>
                <a:latin typeface="Calibri" panose="020F0502020204030204" pitchFamily="34" charset="0"/>
                <a:cs typeface="Calibri" panose="020F0502020204030204" pitchFamily="34" charset="0"/>
              </a:rPr>
              <a:t>يورغن هابرماس</a:t>
            </a:r>
            <a:r>
              <a:rPr lang="ar-EG" sz="2400" kern="0" dirty="0">
                <a:solidFill>
                  <a:srgbClr val="002060"/>
                </a:solidFill>
                <a:latin typeface="Calibri" panose="020F0502020204030204" pitchFamily="34" charset="0"/>
                <a:cs typeface="Calibri" panose="020F0502020204030204" pitchFamily="34" charset="0"/>
              </a:rPr>
              <a:t>. يُقصد به ذلك الفضاء الرقمي الذي يُتيح للمستخدمين من مختلف أنحاء العالم </a:t>
            </a:r>
            <a:r>
              <a:rPr lang="ar-EG" sz="2400" b="1" kern="0" dirty="0">
                <a:solidFill>
                  <a:srgbClr val="002060"/>
                </a:solidFill>
                <a:latin typeface="Calibri" panose="020F0502020204030204" pitchFamily="34" charset="0"/>
                <a:cs typeface="Calibri" panose="020F0502020204030204" pitchFamily="34" charset="0"/>
              </a:rPr>
              <a:t>تبادل الآراء، والمشاركة في النقاشات السياسية والاجتماعية والثقافية، خارج سيطرة السلطة الرسمية</a:t>
            </a:r>
            <a:r>
              <a:rPr lang="ar-EG" sz="2400" kern="0" dirty="0">
                <a:solidFill>
                  <a:srgbClr val="002060"/>
                </a:solidFill>
                <a:latin typeface="Calibri" panose="020F0502020204030204" pitchFamily="34" charset="0"/>
                <a:cs typeface="Calibri" panose="020F0502020204030204" pitchFamily="34" charset="0"/>
              </a:rPr>
              <a:t>، وفي أحيان كثيرة خارج الأطر الإعلامية التقليدية أيضًا.</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E1B46E95-89C7-BE14-15E6-DDC02D2778DB}"/>
              </a:ext>
            </a:extLst>
          </p:cNvPr>
          <p:cNvPicPr>
            <a:picLocks noChangeAspect="1"/>
          </p:cNvPicPr>
          <p:nvPr/>
        </p:nvPicPr>
        <p:blipFill>
          <a:blip r:embed="rId4"/>
          <a:stretch>
            <a:fillRect/>
          </a:stretch>
        </p:blipFill>
        <p:spPr>
          <a:xfrm>
            <a:off x="217936" y="1638869"/>
            <a:ext cx="4252324" cy="47859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625683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56087-AB39-F07E-D8C8-E7FF4EC28A2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DF9FEA8-91A9-8A27-D933-A09FE022E3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95449"/>
            <a:ext cx="2448954" cy="1143494"/>
          </a:xfrm>
          <a:prstGeom prst="rect">
            <a:avLst/>
          </a:prstGeom>
        </p:spPr>
      </p:pic>
      <p:sp>
        <p:nvSpPr>
          <p:cNvPr id="11" name="Rectangle 10">
            <a:extLst>
              <a:ext uri="{FF2B5EF4-FFF2-40B4-BE49-F238E27FC236}">
                <a16:creationId xmlns:a16="http://schemas.microsoft.com/office/drawing/2014/main" id="{C5358BB5-09D1-8B96-B9A3-55A3D5A8EB1D}"/>
              </a:ext>
            </a:extLst>
          </p:cNvPr>
          <p:cNvSpPr/>
          <p:nvPr/>
        </p:nvSpPr>
        <p:spPr>
          <a:xfrm>
            <a:off x="2748483" y="67427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B50584C6-1A44-B2EA-9FDC-C4C513042B9F}"/>
              </a:ext>
            </a:extLst>
          </p:cNvPr>
          <p:cNvSpPr/>
          <p:nvPr/>
        </p:nvSpPr>
        <p:spPr>
          <a:xfrm>
            <a:off x="204537" y="790714"/>
            <a:ext cx="11987464" cy="79453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📚المجال العام الافتراضي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CDFA42F4-7637-0357-95A9-31C89E2D1597}"/>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6" name="TextBox 5">
            <a:extLst>
              <a:ext uri="{FF2B5EF4-FFF2-40B4-BE49-F238E27FC236}">
                <a16:creationId xmlns:a16="http://schemas.microsoft.com/office/drawing/2014/main" id="{6D350D1A-B021-CD51-269B-14CFFA32F7C0}"/>
              </a:ext>
            </a:extLst>
          </p:cNvPr>
          <p:cNvSpPr txBox="1"/>
          <p:nvPr/>
        </p:nvSpPr>
        <p:spPr>
          <a:xfrm>
            <a:off x="830180" y="1934208"/>
            <a:ext cx="11008893" cy="2805063"/>
          </a:xfrm>
          <a:prstGeom prst="rect">
            <a:avLst/>
          </a:prstGeom>
          <a:noFill/>
        </p:spPr>
        <p:txBody>
          <a:bodyPr wrap="square">
            <a:spAutoFit/>
          </a:bodyPr>
          <a:lstStyle/>
          <a:p>
            <a:pPr algn="just" rtl="1">
              <a:lnSpc>
                <a:spcPct val="150000"/>
              </a:lnSpc>
            </a:pP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يمثّل هذا المجال </a:t>
            </a:r>
            <a:r>
              <a:rPr lang="ar-EG" sz="2400" b="1" kern="0" dirty="0">
                <a:solidFill>
                  <a:srgbClr val="002060"/>
                </a:solidFill>
                <a:latin typeface="Calibri" panose="020F0502020204030204" pitchFamily="34" charset="0"/>
                <a:cs typeface="Calibri" panose="020F0502020204030204" pitchFamily="34" charset="0"/>
              </a:rPr>
              <a:t>بُعدًا جديدًا من أبعاد المشاركة المجتمعية</a:t>
            </a:r>
            <a:r>
              <a:rPr lang="ar-EG" sz="2400" kern="0" dirty="0">
                <a:solidFill>
                  <a:srgbClr val="002060"/>
                </a:solidFill>
                <a:latin typeface="Calibri" panose="020F0502020204030204" pitchFamily="34" charset="0"/>
                <a:cs typeface="Calibri" panose="020F0502020204030204" pitchFamily="34" charset="0"/>
              </a:rPr>
              <a:t>، حيث أصبح للمواطنين </a:t>
            </a:r>
            <a:r>
              <a:rPr lang="ar-EG" sz="2400" b="1" kern="0" dirty="0">
                <a:solidFill>
                  <a:srgbClr val="002060"/>
                </a:solidFill>
                <a:latin typeface="Calibri" panose="020F0502020204030204" pitchFamily="34" charset="0"/>
                <a:cs typeface="Calibri" panose="020F0502020204030204" pitchFamily="34" charset="0"/>
              </a:rPr>
              <a:t>أدوات رقمية تمكّنهم من التعبير، التفاعل، النقد، والمساءلة</a:t>
            </a:r>
            <a:r>
              <a:rPr lang="ar-EG" sz="2400" kern="0" dirty="0">
                <a:solidFill>
                  <a:srgbClr val="002060"/>
                </a:solidFill>
                <a:latin typeface="Calibri" panose="020F0502020204030204" pitchFamily="34" charset="0"/>
                <a:cs typeface="Calibri" panose="020F0502020204030204" pitchFamily="34" charset="0"/>
              </a:rPr>
              <a:t>، من خلال منصات مثل: فيس بوك، تويتر (إكس)، يوتيوب، المدونات، والبودكاست وغيرها. وقد اعتبر بعض الباحثين أن المجال العام الافتراضي يمكن أن </a:t>
            </a:r>
            <a:r>
              <a:rPr lang="ar-EG" sz="2400" b="1" kern="0" dirty="0">
                <a:solidFill>
                  <a:srgbClr val="002060"/>
                </a:solidFill>
                <a:latin typeface="Calibri" panose="020F0502020204030204" pitchFamily="34" charset="0"/>
                <a:cs typeface="Calibri" panose="020F0502020204030204" pitchFamily="34" charset="0"/>
              </a:rPr>
              <a:t>يُعيد إحياء المجال العام الذي تحدّث عنه هابرماس، بل ويوسّعه ليشمل فئات كانت مُهمّشة في المجال العام التقليدي، مثل النساء، الشباب، الأقليات، وسكان المناطق النائية</a:t>
            </a:r>
            <a:r>
              <a:rPr lang="ar-EG" sz="2400" kern="0" dirty="0">
                <a:solidFill>
                  <a:srgbClr val="002060"/>
                </a:solidFill>
                <a:latin typeface="Calibri" panose="020F0502020204030204" pitchFamily="34" charset="0"/>
                <a:cs typeface="Calibri" panose="020F0502020204030204" pitchFamily="34" charset="0"/>
              </a:rPr>
              <a:t>.</a:t>
            </a:r>
            <a:endParaRPr lang="en-US" sz="2400"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343071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135E29-3AF8-8BBC-9E3B-9C8711D63FDA}"/>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3A8C01DE-E95E-A5B0-376F-E9A9EF1A19DD}"/>
              </a:ext>
            </a:extLst>
          </p:cNvPr>
          <p:cNvPicPr>
            <a:picLocks noChangeAspect="1"/>
          </p:cNvPicPr>
          <p:nvPr/>
        </p:nvPicPr>
        <p:blipFill>
          <a:blip r:embed="rId3"/>
          <a:stretch>
            <a:fillRect/>
          </a:stretch>
        </p:blipFill>
        <p:spPr>
          <a:xfrm>
            <a:off x="0" y="0"/>
            <a:ext cx="12193371" cy="9809085"/>
          </a:xfrm>
          <a:prstGeom prst="rect">
            <a:avLst/>
          </a:prstGeom>
        </p:spPr>
      </p:pic>
      <p:pic>
        <p:nvPicPr>
          <p:cNvPr id="7" name="Graphic 21">
            <a:extLst>
              <a:ext uri="{FF2B5EF4-FFF2-40B4-BE49-F238E27FC236}">
                <a16:creationId xmlns:a16="http://schemas.microsoft.com/office/drawing/2014/main" id="{FC064E7A-D545-88F8-5D6E-D50A6E664A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448954" cy="1143494"/>
          </a:xfrm>
          <a:prstGeom prst="rect">
            <a:avLst/>
          </a:prstGeom>
        </p:spPr>
      </p:pic>
      <p:sp>
        <p:nvSpPr>
          <p:cNvPr id="15" name="Rectangle 14">
            <a:extLst>
              <a:ext uri="{FF2B5EF4-FFF2-40B4-BE49-F238E27FC236}">
                <a16:creationId xmlns:a16="http://schemas.microsoft.com/office/drawing/2014/main" id="{AC78DA3D-928A-F86A-527A-BA8FF744AFCD}"/>
              </a:ext>
            </a:extLst>
          </p:cNvPr>
          <p:cNvSpPr/>
          <p:nvPr/>
        </p:nvSpPr>
        <p:spPr>
          <a:xfrm>
            <a:off x="-1371" y="2261936"/>
            <a:ext cx="12193371" cy="1570499"/>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a:t>
            </a:r>
            <a:r>
              <a:rPr lang="en-US"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تطبيقات المجال العام الرقمي </a:t>
            </a:r>
            <a:r>
              <a:rPr lang="en-US" sz="2400" b="1" kern="0" dirty="0">
                <a:solidFill>
                  <a:schemeClr val="bg1"/>
                </a:solidFill>
                <a:latin typeface="Times New Roman" panose="02020603050405020304" pitchFamily="18" charset="0"/>
                <a:cs typeface="Times New Roman" panose="02020603050405020304" pitchFamily="18" charset="0"/>
              </a:rPr>
              <a:t>Digital Public Sphere Applications </a:t>
            </a:r>
            <a:endParaRPr lang="en-US" sz="2800" b="1" kern="0" dirty="0">
              <a:solidFill>
                <a:srgbClr val="E7E6E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93656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81A15A-8A83-5F1B-6CE9-F749938F8F28}"/>
            </a:ext>
          </a:extLst>
        </p:cNvPr>
        <p:cNvGrpSpPr/>
        <p:nvPr/>
      </p:nvGrpSpPr>
      <p:grpSpPr>
        <a:xfrm>
          <a:off x="0" y="0"/>
          <a:ext cx="0" cy="0"/>
          <a:chOff x="0" y="0"/>
          <a:chExt cx="0" cy="0"/>
        </a:xfrm>
      </p:grpSpPr>
      <p:pic>
        <p:nvPicPr>
          <p:cNvPr id="13" name="Picture 12">
            <a:extLst>
              <a:ext uri="{FF2B5EF4-FFF2-40B4-BE49-F238E27FC236}">
                <a16:creationId xmlns:a16="http://schemas.microsoft.com/office/drawing/2014/main" id="{2B7E54A3-C465-0BFE-F393-87BAAB34864D}"/>
              </a:ext>
            </a:extLst>
          </p:cNvPr>
          <p:cNvPicPr>
            <a:picLocks noChangeAspect="1"/>
          </p:cNvPicPr>
          <p:nvPr/>
        </p:nvPicPr>
        <p:blipFill>
          <a:blip r:embed="rId3"/>
          <a:stretch>
            <a:fillRect/>
          </a:stretch>
        </p:blipFill>
        <p:spPr>
          <a:xfrm>
            <a:off x="28388" y="2655399"/>
            <a:ext cx="12193371" cy="9809085"/>
          </a:xfrm>
          <a:prstGeom prst="rect">
            <a:avLst/>
          </a:prstGeom>
        </p:spPr>
      </p:pic>
      <p:pic>
        <p:nvPicPr>
          <p:cNvPr id="7" name="Graphic 21">
            <a:extLst>
              <a:ext uri="{FF2B5EF4-FFF2-40B4-BE49-F238E27FC236}">
                <a16:creationId xmlns:a16="http://schemas.microsoft.com/office/drawing/2014/main" id="{6E3157C6-2A5B-AB5E-3401-B3D5879D829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28" y="-236758"/>
            <a:ext cx="2530548" cy="1181593"/>
          </a:xfrm>
          <a:prstGeom prst="rect">
            <a:avLst/>
          </a:prstGeom>
        </p:spPr>
      </p:pic>
      <p:sp>
        <p:nvSpPr>
          <p:cNvPr id="11" name="Rectangle 10">
            <a:extLst>
              <a:ext uri="{FF2B5EF4-FFF2-40B4-BE49-F238E27FC236}">
                <a16:creationId xmlns:a16="http://schemas.microsoft.com/office/drawing/2014/main" id="{512A3F1C-5796-0E19-EF04-D03E2AAEC009}"/>
              </a:ext>
            </a:extLst>
          </p:cNvPr>
          <p:cNvSpPr/>
          <p:nvPr/>
        </p:nvSpPr>
        <p:spPr>
          <a:xfrm>
            <a:off x="2529179" y="509861"/>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5" name="Rectangle 14">
            <a:extLst>
              <a:ext uri="{FF2B5EF4-FFF2-40B4-BE49-F238E27FC236}">
                <a16:creationId xmlns:a16="http://schemas.microsoft.com/office/drawing/2014/main" id="{1F0207E2-0330-33C4-09BF-387F2BBDFEB8}"/>
              </a:ext>
            </a:extLst>
          </p:cNvPr>
          <p:cNvSpPr/>
          <p:nvPr/>
        </p:nvSpPr>
        <p:spPr>
          <a:xfrm>
            <a:off x="623766" y="2655399"/>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التفاعل السياسي والمشاركة المدنية</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16" name="Rectangle 15">
            <a:extLst>
              <a:ext uri="{FF2B5EF4-FFF2-40B4-BE49-F238E27FC236}">
                <a16:creationId xmlns:a16="http://schemas.microsoft.com/office/drawing/2014/main" id="{0AED9199-00C3-29BC-C078-CAC320255D6B}"/>
              </a:ext>
            </a:extLst>
          </p:cNvPr>
          <p:cNvSpPr/>
          <p:nvPr/>
        </p:nvSpPr>
        <p:spPr>
          <a:xfrm>
            <a:off x="10270918" y="2708406"/>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7" name="Rectangle 16">
            <a:extLst>
              <a:ext uri="{FF2B5EF4-FFF2-40B4-BE49-F238E27FC236}">
                <a16:creationId xmlns:a16="http://schemas.microsoft.com/office/drawing/2014/main" id="{7E39EC1F-1400-422A-C17A-9BB3066334B0}"/>
              </a:ext>
            </a:extLst>
          </p:cNvPr>
          <p:cNvSpPr/>
          <p:nvPr/>
        </p:nvSpPr>
        <p:spPr>
          <a:xfrm>
            <a:off x="10270918" y="3334917"/>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9" name="Rectangle 18">
            <a:extLst>
              <a:ext uri="{FF2B5EF4-FFF2-40B4-BE49-F238E27FC236}">
                <a16:creationId xmlns:a16="http://schemas.microsoft.com/office/drawing/2014/main" id="{380B27B6-B49B-FF1B-94D6-F184ECC7E702}"/>
              </a:ext>
            </a:extLst>
          </p:cNvPr>
          <p:cNvSpPr/>
          <p:nvPr/>
        </p:nvSpPr>
        <p:spPr>
          <a:xfrm>
            <a:off x="623766" y="3291902"/>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الحملات المجتمعية وحشد الدعم الشعبي</a:t>
            </a:r>
          </a:p>
        </p:txBody>
      </p:sp>
      <p:sp>
        <p:nvSpPr>
          <p:cNvPr id="20" name="Rectangle 19">
            <a:extLst>
              <a:ext uri="{FF2B5EF4-FFF2-40B4-BE49-F238E27FC236}">
                <a16:creationId xmlns:a16="http://schemas.microsoft.com/office/drawing/2014/main" id="{4AE17AA6-63F3-3D0F-615D-11A32FAB97C7}"/>
              </a:ext>
            </a:extLst>
          </p:cNvPr>
          <p:cNvSpPr/>
          <p:nvPr/>
        </p:nvSpPr>
        <p:spPr>
          <a:xfrm>
            <a:off x="10270918" y="3988898"/>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1" name="Rectangle 20">
            <a:extLst>
              <a:ext uri="{FF2B5EF4-FFF2-40B4-BE49-F238E27FC236}">
                <a16:creationId xmlns:a16="http://schemas.microsoft.com/office/drawing/2014/main" id="{F697027C-2958-DD49-C92E-8D2CBC5088F1}"/>
              </a:ext>
            </a:extLst>
          </p:cNvPr>
          <p:cNvSpPr/>
          <p:nvPr/>
        </p:nvSpPr>
        <p:spPr>
          <a:xfrm>
            <a:off x="589544" y="3967064"/>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الرقابة الشعبية والمساءلة العامة</a:t>
            </a:r>
          </a:p>
        </p:txBody>
      </p:sp>
      <p:sp>
        <p:nvSpPr>
          <p:cNvPr id="22" name="Rectangle 21">
            <a:extLst>
              <a:ext uri="{FF2B5EF4-FFF2-40B4-BE49-F238E27FC236}">
                <a16:creationId xmlns:a16="http://schemas.microsoft.com/office/drawing/2014/main" id="{D4739752-632E-B795-C486-9C795277C519}"/>
              </a:ext>
            </a:extLst>
          </p:cNvPr>
          <p:cNvSpPr/>
          <p:nvPr/>
        </p:nvSpPr>
        <p:spPr>
          <a:xfrm>
            <a:off x="10270918" y="4670611"/>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3" name="Rectangle 22">
            <a:extLst>
              <a:ext uri="{FF2B5EF4-FFF2-40B4-BE49-F238E27FC236}">
                <a16:creationId xmlns:a16="http://schemas.microsoft.com/office/drawing/2014/main" id="{FAA6AA5B-B09B-0F98-CAF2-01AF6C964C99}"/>
              </a:ext>
            </a:extLst>
          </p:cNvPr>
          <p:cNvSpPr/>
          <p:nvPr/>
        </p:nvSpPr>
        <p:spPr>
          <a:xfrm>
            <a:off x="589545" y="4628700"/>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إعلام المواطن وصحافة الهواتف المحمولة </a:t>
            </a:r>
            <a:r>
              <a:rPr lang="en-US" sz="2400" b="1" kern="0" dirty="0">
                <a:solidFill>
                  <a:srgbClr val="002060"/>
                </a:solidFill>
                <a:latin typeface="Times New Roman" panose="02020603050405020304" pitchFamily="18" charset="0"/>
                <a:cs typeface="Times New Roman" panose="02020603050405020304" pitchFamily="18" charset="0"/>
              </a:rPr>
              <a:t>Mobile Journalism</a:t>
            </a:r>
            <a:endParaRPr lang="ar-SA" sz="2400" b="1" kern="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3E085F2D-50B5-C8BB-9F66-15EF1584370C}"/>
              </a:ext>
            </a:extLst>
          </p:cNvPr>
          <p:cNvSpPr txBox="1"/>
          <p:nvPr/>
        </p:nvSpPr>
        <p:spPr>
          <a:xfrm>
            <a:off x="2199042" y="54987"/>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4" name="Rectangle 3">
            <a:extLst>
              <a:ext uri="{FF2B5EF4-FFF2-40B4-BE49-F238E27FC236}">
                <a16:creationId xmlns:a16="http://schemas.microsoft.com/office/drawing/2014/main" id="{0A29F3A8-BEF7-8193-E3CD-550A5A0F62F5}"/>
              </a:ext>
            </a:extLst>
          </p:cNvPr>
          <p:cNvSpPr/>
          <p:nvPr/>
        </p:nvSpPr>
        <p:spPr>
          <a:xfrm>
            <a:off x="10270918" y="5352324"/>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1CD73C63-5FAF-4686-8A40-EEEBB2D5E018}"/>
              </a:ext>
            </a:extLst>
          </p:cNvPr>
          <p:cNvSpPr/>
          <p:nvPr/>
        </p:nvSpPr>
        <p:spPr>
          <a:xfrm>
            <a:off x="589546" y="5352324"/>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التعليم والتوعية المجتمعية</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9A559D19-7556-7904-2637-119A3BB56E14}"/>
              </a:ext>
            </a:extLst>
          </p:cNvPr>
          <p:cNvSpPr/>
          <p:nvPr/>
        </p:nvSpPr>
        <p:spPr>
          <a:xfrm>
            <a:off x="10270918" y="6034037"/>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سادساً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3C8C847D-34BD-369A-C2F0-92A02D9CC62F}"/>
              </a:ext>
            </a:extLst>
          </p:cNvPr>
          <p:cNvSpPr/>
          <p:nvPr/>
        </p:nvSpPr>
        <p:spPr>
          <a:xfrm>
            <a:off x="589547" y="6071202"/>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حماية الفئات المهمشة وتوصيل أصواتهم</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4FD35356-4C8E-594A-6CDB-F2D047CFB0C9}"/>
              </a:ext>
            </a:extLst>
          </p:cNvPr>
          <p:cNvSpPr/>
          <p:nvPr/>
        </p:nvSpPr>
        <p:spPr>
          <a:xfrm>
            <a:off x="29759" y="621251"/>
            <a:ext cx="12192000" cy="872554"/>
          </a:xfrm>
          <a:prstGeom prst="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تطبيقات المجال العام الرقمي</a:t>
            </a:r>
            <a:r>
              <a:rPr lang="ar-EG" sz="2400" b="1" kern="0" dirty="0">
                <a:solidFill>
                  <a:schemeClr val="bg1"/>
                </a:solidFill>
                <a:latin typeface="Times New Roman" panose="02020603050405020304" pitchFamily="18" charset="0"/>
                <a:cs typeface="Times New Roman" panose="02020603050405020304" pitchFamily="18" charset="0"/>
              </a:rPr>
              <a:t> </a:t>
            </a:r>
            <a:r>
              <a:rPr lang="en-US" sz="2400" b="1" kern="0" dirty="0">
                <a:solidFill>
                  <a:schemeClr val="bg1"/>
                </a:solidFill>
                <a:latin typeface="Times New Roman" panose="02020603050405020304" pitchFamily="18" charset="0"/>
                <a:cs typeface="Times New Roman" panose="02020603050405020304" pitchFamily="18" charset="0"/>
              </a:rPr>
              <a:t>Digital Public Sphere Applications</a:t>
            </a:r>
            <a:r>
              <a:rPr lang="ar-EG" sz="2400" b="1" kern="0" dirty="0">
                <a:solidFill>
                  <a:schemeClr val="bg1"/>
                </a:solidFill>
                <a:latin typeface="Times New Roman" panose="02020603050405020304" pitchFamily="18" charset="0"/>
                <a:cs typeface="Times New Roman" panose="02020603050405020304" pitchFamily="18" charset="0"/>
              </a:rPr>
              <a:t>   </a:t>
            </a:r>
            <a:endParaRPr lang="en-US" sz="2400" b="1" kern="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60E515-601A-75BB-7CAC-A1238BB36B60}"/>
              </a:ext>
            </a:extLst>
          </p:cNvPr>
          <p:cNvSpPr txBox="1"/>
          <p:nvPr/>
        </p:nvSpPr>
        <p:spPr>
          <a:xfrm>
            <a:off x="28388" y="1489036"/>
            <a:ext cx="12004872" cy="1200329"/>
          </a:xfrm>
          <a:prstGeom prst="rect">
            <a:avLst/>
          </a:prstGeom>
          <a:noFill/>
        </p:spPr>
        <p:txBody>
          <a:bodyPr wrap="square">
            <a:spAutoFit/>
          </a:bodyPr>
          <a:lstStyle/>
          <a:p>
            <a:pPr algn="just" rtl="1"/>
            <a:r>
              <a:rPr lang="ar-EG" sz="2400" kern="0" dirty="0">
                <a:solidFill>
                  <a:srgbClr val="002060"/>
                </a:solidFill>
                <a:latin typeface="Calibri" panose="020F0502020204030204" pitchFamily="34" charset="0"/>
                <a:cs typeface="Calibri" panose="020F0502020204030204" pitchFamily="34" charset="0"/>
              </a:rPr>
              <a:t>أدى تطور تقنيات الإعلام الرقمي إلى تحوّل المجال العام من صورته التقليدية المحدودة في المقاهي والصالونات والجرائد إلى فضاء أوسع وأكثر تنوعًا يُعرف بـالمجال العام الرقمي، وهو ما أتاح فرصًا تطبيقية غير مسبوقة في ميادين متعددة. ويمكن رصد أبرز تطبيقات هذا المجال فيما يلي:</a:t>
            </a:r>
            <a:endParaRPr lang="en-US" sz="2400"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518575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78C83-11B9-9B43-C8EC-5D11650907B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4A8AC70-EDAC-ED37-5A2E-2D37FCEC77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28" y="-236758"/>
            <a:ext cx="2530548" cy="1181593"/>
          </a:xfrm>
          <a:prstGeom prst="rect">
            <a:avLst/>
          </a:prstGeom>
        </p:spPr>
      </p:pic>
      <p:sp>
        <p:nvSpPr>
          <p:cNvPr id="11" name="Rectangle 10">
            <a:extLst>
              <a:ext uri="{FF2B5EF4-FFF2-40B4-BE49-F238E27FC236}">
                <a16:creationId xmlns:a16="http://schemas.microsoft.com/office/drawing/2014/main" id="{0B084C51-D0C5-1F4B-6282-3B3DFEB8B39C}"/>
              </a:ext>
            </a:extLst>
          </p:cNvPr>
          <p:cNvSpPr/>
          <p:nvPr/>
        </p:nvSpPr>
        <p:spPr>
          <a:xfrm>
            <a:off x="2529179" y="509861"/>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5" name="Rectangle 14">
            <a:extLst>
              <a:ext uri="{FF2B5EF4-FFF2-40B4-BE49-F238E27FC236}">
                <a16:creationId xmlns:a16="http://schemas.microsoft.com/office/drawing/2014/main" id="{7A8BA6BB-B233-20E8-041A-D24BBF00FF56}"/>
              </a:ext>
            </a:extLst>
          </p:cNvPr>
          <p:cNvSpPr/>
          <p:nvPr/>
        </p:nvSpPr>
        <p:spPr>
          <a:xfrm>
            <a:off x="623766" y="1787766"/>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التفاعل السياسي والمشاركة المدنية</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16" name="Rectangle 15">
            <a:extLst>
              <a:ext uri="{FF2B5EF4-FFF2-40B4-BE49-F238E27FC236}">
                <a16:creationId xmlns:a16="http://schemas.microsoft.com/office/drawing/2014/main" id="{A26201F6-6C80-0DE1-B336-1DD4F5806A1A}"/>
              </a:ext>
            </a:extLst>
          </p:cNvPr>
          <p:cNvSpPr/>
          <p:nvPr/>
        </p:nvSpPr>
        <p:spPr>
          <a:xfrm>
            <a:off x="10402740" y="1787766"/>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65B4DD0C-BDA3-3BA1-8890-4F0ED7DD1D65}"/>
              </a:ext>
            </a:extLst>
          </p:cNvPr>
          <p:cNvSpPr txBox="1"/>
          <p:nvPr/>
        </p:nvSpPr>
        <p:spPr>
          <a:xfrm>
            <a:off x="2199042" y="54987"/>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9" name="Rectangle 8">
            <a:extLst>
              <a:ext uri="{FF2B5EF4-FFF2-40B4-BE49-F238E27FC236}">
                <a16:creationId xmlns:a16="http://schemas.microsoft.com/office/drawing/2014/main" id="{912FFB7B-DB26-7570-3F53-7E27370EC9B2}"/>
              </a:ext>
            </a:extLst>
          </p:cNvPr>
          <p:cNvSpPr/>
          <p:nvPr/>
        </p:nvSpPr>
        <p:spPr>
          <a:xfrm>
            <a:off x="29759" y="621251"/>
            <a:ext cx="12192000" cy="872554"/>
          </a:xfrm>
          <a:prstGeom prst="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تطبيقات المجال العام الرقمي</a:t>
            </a:r>
            <a:r>
              <a:rPr lang="ar-EG" sz="2400" b="1" kern="0" dirty="0">
                <a:solidFill>
                  <a:schemeClr val="bg1"/>
                </a:solidFill>
                <a:latin typeface="Times New Roman" panose="02020603050405020304" pitchFamily="18" charset="0"/>
                <a:cs typeface="Times New Roman" panose="02020603050405020304" pitchFamily="18" charset="0"/>
              </a:rPr>
              <a:t> </a:t>
            </a:r>
            <a:r>
              <a:rPr lang="en-US" sz="2400" b="1" kern="0" dirty="0">
                <a:solidFill>
                  <a:schemeClr val="bg1"/>
                </a:solidFill>
                <a:latin typeface="Times New Roman" panose="02020603050405020304" pitchFamily="18" charset="0"/>
                <a:cs typeface="Times New Roman" panose="02020603050405020304" pitchFamily="18" charset="0"/>
              </a:rPr>
              <a:t>Digital Public Sphere Applications</a:t>
            </a:r>
            <a:r>
              <a:rPr lang="ar-EG" sz="2400" b="1" kern="0" dirty="0">
                <a:solidFill>
                  <a:schemeClr val="bg1"/>
                </a:solidFill>
                <a:latin typeface="Times New Roman" panose="02020603050405020304" pitchFamily="18" charset="0"/>
                <a:cs typeface="Times New Roman" panose="02020603050405020304" pitchFamily="18" charset="0"/>
              </a:rPr>
              <a:t>   </a:t>
            </a:r>
            <a:endParaRPr lang="en-US" sz="2400" b="1" kern="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CC90DA-A2AE-E74F-7A4F-23019E9F2CA9}"/>
              </a:ext>
            </a:extLst>
          </p:cNvPr>
          <p:cNvSpPr txBox="1"/>
          <p:nvPr/>
        </p:nvSpPr>
        <p:spPr>
          <a:xfrm>
            <a:off x="336884" y="2431521"/>
            <a:ext cx="11550316" cy="3359061"/>
          </a:xfrm>
          <a:prstGeom prst="rect">
            <a:avLst/>
          </a:prstGeom>
          <a:noFill/>
        </p:spPr>
        <p:txBody>
          <a:bodyPr wrap="square">
            <a:spAutoFit/>
          </a:bodyPr>
          <a:lstStyle/>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يُستخدم المجال العام الرقمي كمنصة للنقاشات السياسية وتداول القضايا العامة</a:t>
            </a:r>
            <a:r>
              <a:rPr lang="ar-EG" sz="2400" kern="0" dirty="0">
                <a:solidFill>
                  <a:srgbClr val="002060"/>
                </a:solidFill>
                <a:latin typeface="Calibri" panose="020F0502020204030204" pitchFamily="34" charset="0"/>
                <a:cs typeface="Calibri" panose="020F0502020204030204" pitchFamily="34" charset="0"/>
              </a:rPr>
              <a:t>، حيث أصبح المواطنون </a:t>
            </a:r>
            <a:r>
              <a:rPr lang="ar-EG" sz="2400" b="1" kern="0" dirty="0">
                <a:solidFill>
                  <a:srgbClr val="002060"/>
                </a:solidFill>
                <a:latin typeface="Calibri" panose="020F0502020204030204" pitchFamily="34" charset="0"/>
                <a:cs typeface="Calibri" panose="020F0502020204030204" pitchFamily="34" charset="0"/>
              </a:rPr>
              <a:t>يشاركون في صناعة الرأي العام عبر التغريدات، المنشورات، التعليقات، والمبادرات الرقمية.</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مثال تطبيقي</a:t>
            </a:r>
            <a:r>
              <a:rPr lang="ar-EG" sz="2400" kern="0" dirty="0">
                <a:solidFill>
                  <a:srgbClr val="002060"/>
                </a:solidFill>
                <a:latin typeface="Calibri" panose="020F0502020204030204" pitchFamily="34" charset="0"/>
                <a:cs typeface="Calibri" panose="020F0502020204030204" pitchFamily="34" charset="0"/>
              </a:rPr>
              <a:t>: حملة التوعية الصحية العالمية </a:t>
            </a:r>
            <a:r>
              <a:rPr lang="ar-EG" sz="2400" b="1" kern="0" dirty="0">
                <a:solidFill>
                  <a:srgbClr val="002060"/>
                </a:solidFill>
                <a:latin typeface="Calibri" panose="020F0502020204030204" pitchFamily="34" charset="0"/>
                <a:cs typeface="+mj-cs"/>
              </a:rPr>
              <a:t>#</a:t>
            </a:r>
            <a:r>
              <a:rPr lang="en-US" sz="2400" b="1" kern="0" dirty="0">
                <a:solidFill>
                  <a:srgbClr val="002060"/>
                </a:solidFill>
                <a:latin typeface="Times New Roman" panose="02020603050405020304" pitchFamily="18" charset="0"/>
                <a:cs typeface="Times New Roman" panose="02020603050405020304" pitchFamily="18" charset="0"/>
              </a:rPr>
              <a:t>StayHome</a:t>
            </a:r>
            <a:r>
              <a:rPr lang="en-US" sz="2400" kern="0" dirty="0">
                <a:solidFill>
                  <a:srgbClr val="002060"/>
                </a:solidFill>
                <a:latin typeface="Times New Roman" panose="02020603050405020304" pitchFamily="18" charset="0"/>
                <a:cs typeface="Times New Roman" panose="02020603050405020304" pitchFamily="18" charset="0"/>
              </a:rPr>
              <a:t> </a:t>
            </a:r>
            <a:r>
              <a:rPr lang="ar-EG" sz="2400" kern="0" dirty="0">
                <a:solidFill>
                  <a:srgbClr val="002060"/>
                </a:solidFill>
                <a:latin typeface="Calibri" panose="020F0502020204030204" pitchFamily="34" charset="0"/>
                <a:cs typeface="Calibri" panose="020F0502020204030204" pitchFamily="34" charset="0"/>
              </a:rPr>
              <a:t> التي انطلقت خلال جائحة كوفيد-</a:t>
            </a:r>
            <a:r>
              <a:rPr lang="ar-EG" sz="2400" b="1" kern="0" dirty="0">
                <a:solidFill>
                  <a:srgbClr val="002060"/>
                </a:solidFill>
                <a:latin typeface="Calibri" panose="020F0502020204030204" pitchFamily="34" charset="0"/>
                <a:cs typeface="+mj-cs"/>
              </a:rPr>
              <a:t>19</a:t>
            </a:r>
            <a:r>
              <a:rPr lang="ar-EG" sz="2400" kern="0" dirty="0">
                <a:solidFill>
                  <a:srgbClr val="002060"/>
                </a:solidFill>
                <a:latin typeface="Calibri" panose="020F0502020204030204" pitchFamily="34" charset="0"/>
                <a:cs typeface="Calibri" panose="020F0502020204030204" pitchFamily="34" charset="0"/>
              </a:rPr>
              <a:t>، بدأت على منصات التواصل الاجتماعي لتشجيع الناس على البقاء في منازلهم للحد من انتشار الفيروس. </a:t>
            </a:r>
            <a:r>
              <a:rPr lang="ar-EG" sz="2400" b="1" kern="0" dirty="0">
                <a:solidFill>
                  <a:srgbClr val="002060"/>
                </a:solidFill>
                <a:latin typeface="Calibri" panose="020F0502020204030204" pitchFamily="34" charset="0"/>
                <a:cs typeface="Calibri" panose="020F0502020204030204" pitchFamily="34" charset="0"/>
              </a:rPr>
              <a:t>تفاعل معها ملايين المستخدمين حول العالم</a:t>
            </a:r>
            <a:r>
              <a:rPr lang="ar-EG" sz="2400" kern="0" dirty="0">
                <a:solidFill>
                  <a:srgbClr val="002060"/>
                </a:solidFill>
                <a:latin typeface="Calibri" panose="020F0502020204030204" pitchFamily="34" charset="0"/>
                <a:cs typeface="Calibri" panose="020F0502020204030204" pitchFamily="34" charset="0"/>
              </a:rPr>
              <a:t>، بما في ذلك مؤثرون ومشاهير، وتحولت إلى حركة اجتماعية مؤثرة أثرت على سلوك الأفراد، وساهمت في تشكيل الوعي الصحي الجمعي.</a:t>
            </a:r>
          </a:p>
        </p:txBody>
      </p:sp>
    </p:spTree>
    <p:extLst>
      <p:ext uri="{BB962C8B-B14F-4D97-AF65-F5344CB8AC3E}">
        <p14:creationId xmlns:p14="http://schemas.microsoft.com/office/powerpoint/2010/main" val="41285481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733CF-A1E4-16AB-444E-47C71BF9B74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D89E92F-7C6F-0ED8-374E-67A0969E2B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28" y="-236758"/>
            <a:ext cx="2530548" cy="1181593"/>
          </a:xfrm>
          <a:prstGeom prst="rect">
            <a:avLst/>
          </a:prstGeom>
        </p:spPr>
      </p:pic>
      <p:sp>
        <p:nvSpPr>
          <p:cNvPr id="11" name="Rectangle 10">
            <a:extLst>
              <a:ext uri="{FF2B5EF4-FFF2-40B4-BE49-F238E27FC236}">
                <a16:creationId xmlns:a16="http://schemas.microsoft.com/office/drawing/2014/main" id="{935F5F60-ADFC-D7E4-E3DE-3D6A27572A5E}"/>
              </a:ext>
            </a:extLst>
          </p:cNvPr>
          <p:cNvSpPr/>
          <p:nvPr/>
        </p:nvSpPr>
        <p:spPr>
          <a:xfrm>
            <a:off x="2529179" y="509861"/>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7" name="Rectangle 16">
            <a:extLst>
              <a:ext uri="{FF2B5EF4-FFF2-40B4-BE49-F238E27FC236}">
                <a16:creationId xmlns:a16="http://schemas.microsoft.com/office/drawing/2014/main" id="{7F7DCEBA-FFC3-E035-47C8-F362A3ED9704}"/>
              </a:ext>
            </a:extLst>
          </p:cNvPr>
          <p:cNvSpPr/>
          <p:nvPr/>
        </p:nvSpPr>
        <p:spPr>
          <a:xfrm>
            <a:off x="10503532" y="1763114"/>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9" name="Rectangle 18">
            <a:extLst>
              <a:ext uri="{FF2B5EF4-FFF2-40B4-BE49-F238E27FC236}">
                <a16:creationId xmlns:a16="http://schemas.microsoft.com/office/drawing/2014/main" id="{567A9802-BA90-648C-8741-330BB46BB84E}"/>
              </a:ext>
            </a:extLst>
          </p:cNvPr>
          <p:cNvSpPr/>
          <p:nvPr/>
        </p:nvSpPr>
        <p:spPr>
          <a:xfrm>
            <a:off x="589544" y="1763114"/>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الحملات المجتمعية وحشد الدعم الشعبي</a:t>
            </a:r>
          </a:p>
        </p:txBody>
      </p:sp>
      <p:sp>
        <p:nvSpPr>
          <p:cNvPr id="3" name="TextBox 2">
            <a:extLst>
              <a:ext uri="{FF2B5EF4-FFF2-40B4-BE49-F238E27FC236}">
                <a16:creationId xmlns:a16="http://schemas.microsoft.com/office/drawing/2014/main" id="{7D833891-14F5-D443-DAF6-EBD8A5044B03}"/>
              </a:ext>
            </a:extLst>
          </p:cNvPr>
          <p:cNvSpPr txBox="1"/>
          <p:nvPr/>
        </p:nvSpPr>
        <p:spPr>
          <a:xfrm>
            <a:off x="2199042" y="54987"/>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9" name="Rectangle 8">
            <a:extLst>
              <a:ext uri="{FF2B5EF4-FFF2-40B4-BE49-F238E27FC236}">
                <a16:creationId xmlns:a16="http://schemas.microsoft.com/office/drawing/2014/main" id="{43DBF5EA-4E3F-8869-AD85-557694C8FC3B}"/>
              </a:ext>
            </a:extLst>
          </p:cNvPr>
          <p:cNvSpPr/>
          <p:nvPr/>
        </p:nvSpPr>
        <p:spPr>
          <a:xfrm>
            <a:off x="29759" y="621251"/>
            <a:ext cx="12192000" cy="872554"/>
          </a:xfrm>
          <a:prstGeom prst="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تطبيقات المجال العام الرقمي</a:t>
            </a:r>
            <a:r>
              <a:rPr lang="ar-EG" sz="2400" b="1" kern="0" dirty="0">
                <a:solidFill>
                  <a:schemeClr val="bg1"/>
                </a:solidFill>
                <a:latin typeface="Times New Roman" panose="02020603050405020304" pitchFamily="18" charset="0"/>
                <a:cs typeface="Times New Roman" panose="02020603050405020304" pitchFamily="18" charset="0"/>
              </a:rPr>
              <a:t> </a:t>
            </a:r>
            <a:r>
              <a:rPr lang="en-US" sz="2400" b="1" kern="0" dirty="0">
                <a:solidFill>
                  <a:schemeClr val="bg1"/>
                </a:solidFill>
                <a:latin typeface="Times New Roman" panose="02020603050405020304" pitchFamily="18" charset="0"/>
                <a:cs typeface="Times New Roman" panose="02020603050405020304" pitchFamily="18" charset="0"/>
              </a:rPr>
              <a:t>Digital Public Sphere Applications</a:t>
            </a:r>
            <a:r>
              <a:rPr lang="ar-EG" sz="2400" b="1" kern="0" dirty="0">
                <a:solidFill>
                  <a:schemeClr val="bg1"/>
                </a:solidFill>
                <a:latin typeface="Times New Roman" panose="02020603050405020304" pitchFamily="18" charset="0"/>
                <a:cs typeface="Times New Roman" panose="02020603050405020304" pitchFamily="18" charset="0"/>
              </a:rPr>
              <a:t>   </a:t>
            </a:r>
            <a:endParaRPr lang="en-US" sz="2400" b="1" kern="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DB538CB5-5460-4B41-4DBB-811AB193C5F3}"/>
              </a:ext>
            </a:extLst>
          </p:cNvPr>
          <p:cNvSpPr txBox="1"/>
          <p:nvPr/>
        </p:nvSpPr>
        <p:spPr>
          <a:xfrm>
            <a:off x="589544" y="2390943"/>
            <a:ext cx="11390901" cy="4467057"/>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تُستخدم منصات المجال العام الرقمي في تنظيم </a:t>
            </a:r>
            <a:r>
              <a:rPr lang="ar-EG" sz="2400" b="1" kern="0" dirty="0">
                <a:solidFill>
                  <a:srgbClr val="002060"/>
                </a:solidFill>
                <a:latin typeface="Calibri" panose="020F0502020204030204" pitchFamily="34" charset="0"/>
                <a:cs typeface="Calibri" panose="020F0502020204030204" pitchFamily="34" charset="0"/>
              </a:rPr>
              <a:t>حملات مناصرة لقضايا اجتماعية </a:t>
            </a:r>
            <a:r>
              <a:rPr lang="ar-EG" sz="2400" kern="0" dirty="0">
                <a:solidFill>
                  <a:srgbClr val="002060"/>
                </a:solidFill>
                <a:latin typeface="Calibri" panose="020F0502020204030204" pitchFamily="34" charset="0"/>
                <a:cs typeface="Calibri" panose="020F0502020204030204" pitchFamily="34" charset="0"/>
              </a:rPr>
              <a:t>مثل </a:t>
            </a:r>
            <a:r>
              <a:rPr lang="ar-EG" sz="2400" b="1" kern="0" dirty="0">
                <a:solidFill>
                  <a:srgbClr val="002060"/>
                </a:solidFill>
                <a:latin typeface="Calibri" panose="020F0502020204030204" pitchFamily="34" charset="0"/>
                <a:cs typeface="Calibri" panose="020F0502020204030204" pitchFamily="34" charset="0"/>
              </a:rPr>
              <a:t>دعم الفقراء، المطالبة بحقوق المرأة، مناهضة العنف، دعم قضايا البيئة</a:t>
            </a:r>
            <a:r>
              <a:rPr lang="ar-EG" sz="2400" kern="0" dirty="0">
                <a:solidFill>
                  <a:srgbClr val="002060"/>
                </a:solidFill>
                <a:latin typeface="Calibri" panose="020F0502020204030204" pitchFamily="34" charset="0"/>
                <a:cs typeface="Calibri" panose="020F0502020204030204" pitchFamily="34" charset="0"/>
              </a:rPr>
              <a:t>... إلخ.</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مثال تطبيقي</a:t>
            </a:r>
            <a:r>
              <a:rPr lang="ar-EG" sz="2400" kern="0" dirty="0">
                <a:solidFill>
                  <a:srgbClr val="002060"/>
                </a:solidFill>
                <a:latin typeface="Calibri" panose="020F0502020204030204" pitchFamily="34" charset="0"/>
                <a:cs typeface="Calibri" panose="020F0502020204030204" pitchFamily="34" charset="0"/>
              </a:rPr>
              <a:t>: حملة </a:t>
            </a:r>
            <a:r>
              <a:rPr lang="ar-EG" sz="2400" b="1" kern="0" dirty="0">
                <a:solidFill>
                  <a:srgbClr val="002060"/>
                </a:solidFill>
                <a:latin typeface="Calibri" panose="020F0502020204030204" pitchFamily="34" charset="0"/>
                <a:cs typeface="+mj-cs"/>
              </a:rPr>
              <a:t>#</a:t>
            </a:r>
            <a:r>
              <a:rPr lang="en-US" sz="2400" b="1" kern="0" dirty="0">
                <a:solidFill>
                  <a:srgbClr val="002060"/>
                </a:solidFill>
                <a:latin typeface="Times New Roman" panose="02020603050405020304" pitchFamily="18" charset="0"/>
                <a:cs typeface="Times New Roman" panose="02020603050405020304" pitchFamily="18" charset="0"/>
              </a:rPr>
              <a:t>PlasticFreeJuly</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 يوليو بدون بلاستيك هي </a:t>
            </a:r>
            <a:r>
              <a:rPr lang="ar-EG" sz="2400" b="1" kern="0" dirty="0">
                <a:solidFill>
                  <a:srgbClr val="002060"/>
                </a:solidFill>
                <a:latin typeface="Calibri" panose="020F0502020204030204" pitchFamily="34" charset="0"/>
                <a:cs typeface="Calibri" panose="020F0502020204030204" pitchFamily="34" charset="0"/>
              </a:rPr>
              <a:t>مبادرة عالمية </a:t>
            </a:r>
            <a:r>
              <a:rPr lang="ar-EG" sz="2400" kern="0" dirty="0">
                <a:solidFill>
                  <a:srgbClr val="002060"/>
                </a:solidFill>
                <a:latin typeface="Calibri" panose="020F0502020204030204" pitchFamily="34" charset="0"/>
                <a:cs typeface="Calibri" panose="020F0502020204030204" pitchFamily="34" charset="0"/>
              </a:rPr>
              <a:t>انطلقت عبر الإنترنت </a:t>
            </a:r>
            <a:r>
              <a:rPr lang="ar-EG" sz="2400" b="1" kern="0" dirty="0">
                <a:solidFill>
                  <a:srgbClr val="002060"/>
                </a:solidFill>
                <a:latin typeface="Calibri" panose="020F0502020204030204" pitchFamily="34" charset="0"/>
                <a:cs typeface="Calibri" panose="020F0502020204030204" pitchFamily="34" charset="0"/>
              </a:rPr>
              <a:t>لتشجيع الأفراد على تقليل استخدام البلاستيك في حياتهم اليومية</a:t>
            </a:r>
            <a:r>
              <a:rPr lang="ar-EG" sz="2400" kern="0" dirty="0">
                <a:solidFill>
                  <a:srgbClr val="002060"/>
                </a:solidFill>
                <a:latin typeface="Calibri" panose="020F0502020204030204" pitchFamily="34" charset="0"/>
                <a:cs typeface="Calibri" panose="020F0502020204030204" pitchFamily="34" charset="0"/>
              </a:rPr>
              <a:t>، خصوصًا البلاستيك أحادي الاستخدام. بدأت الحملة من خلال </a:t>
            </a:r>
            <a:r>
              <a:rPr lang="ar-EG" sz="2400" b="1" kern="0" dirty="0">
                <a:solidFill>
                  <a:srgbClr val="002060"/>
                </a:solidFill>
                <a:latin typeface="Calibri" panose="020F0502020204030204" pitchFamily="34" charset="0"/>
                <a:cs typeface="Calibri" panose="020F0502020204030204" pitchFamily="34" charset="0"/>
              </a:rPr>
              <a:t>مواقع التواصل الاجتماعي </a:t>
            </a:r>
            <a:r>
              <a:rPr lang="ar-EG" sz="2400" kern="0" dirty="0">
                <a:solidFill>
                  <a:srgbClr val="002060"/>
                </a:solidFill>
                <a:latin typeface="Calibri" panose="020F0502020204030204" pitchFamily="34" charset="0"/>
                <a:cs typeface="Calibri" panose="020F0502020204030204" pitchFamily="34" charset="0"/>
              </a:rPr>
              <a:t>بمشاركة تجارب ونصائح وبدائل صديقة للبيئة، وسرعان ما انتشرت عالميًا، وشاركت فيها مدارس، جامعات، أسر، وشركات.أثّرت الحملة فعليًا على سلوك الأفراد وقرارات المؤسسات، حيث تبنّت العديد من الجهات سياسات تقليل استخدام البلاستيك، وتم تنظيم فعاليات تطوعية لتنظيف الشواطئ والحدائق.</a:t>
            </a:r>
          </a:p>
        </p:txBody>
      </p:sp>
    </p:spTree>
    <p:extLst>
      <p:ext uri="{BB962C8B-B14F-4D97-AF65-F5344CB8AC3E}">
        <p14:creationId xmlns:p14="http://schemas.microsoft.com/office/powerpoint/2010/main" val="31939373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5838F6-867F-42E5-8464-4657E9DF8D7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8DCFD16-AA2D-3974-CED5-BAFC918C4B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28" y="-236758"/>
            <a:ext cx="2530548" cy="1181593"/>
          </a:xfrm>
          <a:prstGeom prst="rect">
            <a:avLst/>
          </a:prstGeom>
        </p:spPr>
      </p:pic>
      <p:sp>
        <p:nvSpPr>
          <p:cNvPr id="11" name="Rectangle 10">
            <a:extLst>
              <a:ext uri="{FF2B5EF4-FFF2-40B4-BE49-F238E27FC236}">
                <a16:creationId xmlns:a16="http://schemas.microsoft.com/office/drawing/2014/main" id="{648D6892-22FD-1DBD-A2B8-F1CC82128777}"/>
              </a:ext>
            </a:extLst>
          </p:cNvPr>
          <p:cNvSpPr/>
          <p:nvPr/>
        </p:nvSpPr>
        <p:spPr>
          <a:xfrm>
            <a:off x="2529179" y="509861"/>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0" name="Rectangle 19">
            <a:extLst>
              <a:ext uri="{FF2B5EF4-FFF2-40B4-BE49-F238E27FC236}">
                <a16:creationId xmlns:a16="http://schemas.microsoft.com/office/drawing/2014/main" id="{64B454B4-CC72-1D84-1CCD-2503581CC6A6}"/>
              </a:ext>
            </a:extLst>
          </p:cNvPr>
          <p:cNvSpPr/>
          <p:nvPr/>
        </p:nvSpPr>
        <p:spPr>
          <a:xfrm>
            <a:off x="10853665" y="1638007"/>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1" name="Rectangle 20">
            <a:extLst>
              <a:ext uri="{FF2B5EF4-FFF2-40B4-BE49-F238E27FC236}">
                <a16:creationId xmlns:a16="http://schemas.microsoft.com/office/drawing/2014/main" id="{1D47EEAE-14E4-72A9-880D-B10FAE4B281B}"/>
              </a:ext>
            </a:extLst>
          </p:cNvPr>
          <p:cNvSpPr/>
          <p:nvPr/>
        </p:nvSpPr>
        <p:spPr>
          <a:xfrm>
            <a:off x="172841" y="1663301"/>
            <a:ext cx="10373939"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الرقابة الشعبية والمساءلة العامة</a:t>
            </a:r>
          </a:p>
        </p:txBody>
      </p:sp>
      <p:sp>
        <p:nvSpPr>
          <p:cNvPr id="3" name="TextBox 2">
            <a:extLst>
              <a:ext uri="{FF2B5EF4-FFF2-40B4-BE49-F238E27FC236}">
                <a16:creationId xmlns:a16="http://schemas.microsoft.com/office/drawing/2014/main" id="{3550A784-4727-5DB1-2CFB-CA0EDC502FC5}"/>
              </a:ext>
            </a:extLst>
          </p:cNvPr>
          <p:cNvSpPr txBox="1"/>
          <p:nvPr/>
        </p:nvSpPr>
        <p:spPr>
          <a:xfrm>
            <a:off x="2199042" y="54987"/>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9" name="Rectangle 8">
            <a:extLst>
              <a:ext uri="{FF2B5EF4-FFF2-40B4-BE49-F238E27FC236}">
                <a16:creationId xmlns:a16="http://schemas.microsoft.com/office/drawing/2014/main" id="{F3D29232-3BE0-7545-F7E6-5BFA0A9BBCE6}"/>
              </a:ext>
            </a:extLst>
          </p:cNvPr>
          <p:cNvSpPr/>
          <p:nvPr/>
        </p:nvSpPr>
        <p:spPr>
          <a:xfrm>
            <a:off x="29759" y="621251"/>
            <a:ext cx="12192000" cy="872554"/>
          </a:xfrm>
          <a:prstGeom prst="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تطبيقات المجال العام الرقمي</a:t>
            </a:r>
            <a:r>
              <a:rPr lang="ar-EG" sz="2400" b="1" kern="0" dirty="0">
                <a:solidFill>
                  <a:schemeClr val="bg1"/>
                </a:solidFill>
                <a:latin typeface="Times New Roman" panose="02020603050405020304" pitchFamily="18" charset="0"/>
                <a:cs typeface="Times New Roman" panose="02020603050405020304" pitchFamily="18" charset="0"/>
              </a:rPr>
              <a:t> </a:t>
            </a:r>
            <a:r>
              <a:rPr lang="en-US" sz="2400" b="1" kern="0" dirty="0">
                <a:solidFill>
                  <a:schemeClr val="bg1"/>
                </a:solidFill>
                <a:latin typeface="Times New Roman" panose="02020603050405020304" pitchFamily="18" charset="0"/>
                <a:cs typeface="Times New Roman" panose="02020603050405020304" pitchFamily="18" charset="0"/>
              </a:rPr>
              <a:t>Digital Public Sphere Applications</a:t>
            </a:r>
            <a:r>
              <a:rPr lang="ar-EG" sz="2400" b="1" kern="0" dirty="0">
                <a:solidFill>
                  <a:schemeClr val="bg1"/>
                </a:solidFill>
                <a:latin typeface="Times New Roman" panose="02020603050405020304" pitchFamily="18" charset="0"/>
                <a:cs typeface="Times New Roman" panose="02020603050405020304" pitchFamily="18" charset="0"/>
              </a:rPr>
              <a:t>   </a:t>
            </a:r>
            <a:endParaRPr lang="en-US" sz="2400" b="1" kern="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520E2C-31AA-DC87-B13D-0F2FD3769CE8}"/>
              </a:ext>
            </a:extLst>
          </p:cNvPr>
          <p:cNvSpPr txBox="1"/>
          <p:nvPr/>
        </p:nvSpPr>
        <p:spPr>
          <a:xfrm>
            <a:off x="4845843" y="2561599"/>
            <a:ext cx="7040969" cy="3359061"/>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أتاح</a:t>
            </a:r>
            <a:r>
              <a:rPr lang="ar-EG" sz="2400" b="1" kern="0" dirty="0">
                <a:solidFill>
                  <a:srgbClr val="002060"/>
                </a:solidFill>
                <a:latin typeface="Calibri" panose="020F0502020204030204" pitchFamily="34" charset="0"/>
                <a:cs typeface="Calibri" panose="020F0502020204030204" pitchFamily="34" charset="0"/>
              </a:rPr>
              <a:t> المجال العام الرقمي </a:t>
            </a:r>
            <a:r>
              <a:rPr lang="ar-EG" sz="2400" kern="0" dirty="0">
                <a:solidFill>
                  <a:srgbClr val="002060"/>
                </a:solidFill>
                <a:latin typeface="Calibri" panose="020F0502020204030204" pitchFamily="34" charset="0"/>
                <a:cs typeface="Calibri" panose="020F0502020204030204" pitchFamily="34" charset="0"/>
              </a:rPr>
              <a:t>أدوات للمواطنين </a:t>
            </a:r>
            <a:r>
              <a:rPr lang="ar-EG" sz="2400" b="1" kern="0" dirty="0">
                <a:solidFill>
                  <a:srgbClr val="002060"/>
                </a:solidFill>
                <a:latin typeface="Calibri" panose="020F0502020204030204" pitchFamily="34" charset="0"/>
                <a:cs typeface="Calibri" panose="020F0502020204030204" pitchFamily="34" charset="0"/>
              </a:rPr>
              <a:t>لمراقبة أداء السياسيين، ونشر الانتهاكات، وفضح الفساد، مما عزز من مفهوم المساءلة الشعبية </a:t>
            </a:r>
            <a:r>
              <a:rPr lang="ar-EG" sz="2400" kern="0" dirty="0">
                <a:solidFill>
                  <a:srgbClr val="002060"/>
                </a:solidFill>
                <a:latin typeface="Calibri" panose="020F0502020204030204" pitchFamily="34" charset="0"/>
                <a:cs typeface="Calibri" panose="020F0502020204030204" pitchFamily="34" charset="0"/>
              </a:rPr>
              <a:t>خارج المؤسسات الرسمية.</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مثال تطبيقي</a:t>
            </a:r>
            <a:r>
              <a:rPr lang="ar-EG" sz="2400" kern="0" dirty="0">
                <a:solidFill>
                  <a:srgbClr val="002060"/>
                </a:solidFill>
                <a:latin typeface="Calibri" panose="020F0502020204030204" pitchFamily="34" charset="0"/>
                <a:cs typeface="Calibri" panose="020F0502020204030204" pitchFamily="34" charset="0"/>
              </a:rPr>
              <a:t>: نشر فيديوهات توثيقية لانتهاكات شرطية أو إدارية، وانتشارها بشكل فيروسي على مواقع التواصل، مما يُجبر السلطات أحيانًا على التراجع أو التحقيق.</a:t>
            </a:r>
          </a:p>
        </p:txBody>
      </p:sp>
      <p:pic>
        <p:nvPicPr>
          <p:cNvPr id="2" name="Picture 1">
            <a:extLst>
              <a:ext uri="{FF2B5EF4-FFF2-40B4-BE49-F238E27FC236}">
                <a16:creationId xmlns:a16="http://schemas.microsoft.com/office/drawing/2014/main" id="{42D205D9-765B-3BA1-76FE-EA847204ED6A}"/>
              </a:ext>
            </a:extLst>
          </p:cNvPr>
          <p:cNvPicPr>
            <a:picLocks noChangeAspect="1"/>
          </p:cNvPicPr>
          <p:nvPr/>
        </p:nvPicPr>
        <p:blipFill>
          <a:blip r:embed="rId4"/>
          <a:stretch>
            <a:fillRect/>
          </a:stretch>
        </p:blipFill>
        <p:spPr>
          <a:xfrm>
            <a:off x="172841" y="2382179"/>
            <a:ext cx="4296401" cy="42964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826451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93054-0BA1-33E3-CBE0-005BC716CC1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B20BA0D-F69D-25DC-BC1E-AE53B7B9ED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28" y="-236758"/>
            <a:ext cx="2530548" cy="1181593"/>
          </a:xfrm>
          <a:prstGeom prst="rect">
            <a:avLst/>
          </a:prstGeom>
        </p:spPr>
      </p:pic>
      <p:sp>
        <p:nvSpPr>
          <p:cNvPr id="11" name="Rectangle 10">
            <a:extLst>
              <a:ext uri="{FF2B5EF4-FFF2-40B4-BE49-F238E27FC236}">
                <a16:creationId xmlns:a16="http://schemas.microsoft.com/office/drawing/2014/main" id="{D18D1F5E-59BE-6E16-3831-F9AF73F393DF}"/>
              </a:ext>
            </a:extLst>
          </p:cNvPr>
          <p:cNvSpPr/>
          <p:nvPr/>
        </p:nvSpPr>
        <p:spPr>
          <a:xfrm>
            <a:off x="2529179" y="509861"/>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2" name="Rectangle 21">
            <a:extLst>
              <a:ext uri="{FF2B5EF4-FFF2-40B4-BE49-F238E27FC236}">
                <a16:creationId xmlns:a16="http://schemas.microsoft.com/office/drawing/2014/main" id="{C82FF9CA-1CC8-154A-8BE0-D91672CE017D}"/>
              </a:ext>
            </a:extLst>
          </p:cNvPr>
          <p:cNvSpPr/>
          <p:nvPr/>
        </p:nvSpPr>
        <p:spPr>
          <a:xfrm>
            <a:off x="10853665" y="1601442"/>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23" name="Rectangle 22">
            <a:extLst>
              <a:ext uri="{FF2B5EF4-FFF2-40B4-BE49-F238E27FC236}">
                <a16:creationId xmlns:a16="http://schemas.microsoft.com/office/drawing/2014/main" id="{B56E5665-0498-C021-A0CA-537D7B3D562D}"/>
              </a:ext>
            </a:extLst>
          </p:cNvPr>
          <p:cNvSpPr/>
          <p:nvPr/>
        </p:nvSpPr>
        <p:spPr>
          <a:xfrm>
            <a:off x="172841" y="1621838"/>
            <a:ext cx="10398003"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dirty="0">
                <a:solidFill>
                  <a:srgbClr val="002060"/>
                </a:solidFill>
                <a:latin typeface="Calibri" panose="020F0502020204030204" pitchFamily="34" charset="0"/>
                <a:cs typeface="Calibri" panose="020F0502020204030204" pitchFamily="34" charset="0"/>
              </a:rPr>
              <a:t>إعلام المواطن وصحافة الهواتف المحمولة </a:t>
            </a:r>
            <a:r>
              <a:rPr lang="en-US" sz="2400" b="1" kern="0" dirty="0">
                <a:solidFill>
                  <a:srgbClr val="002060"/>
                </a:solidFill>
                <a:latin typeface="Times New Roman" panose="02020603050405020304" pitchFamily="18" charset="0"/>
                <a:cs typeface="Times New Roman" panose="02020603050405020304" pitchFamily="18" charset="0"/>
              </a:rPr>
              <a:t>Mobile Journalism</a:t>
            </a:r>
            <a:endParaRPr lang="ar-SA" sz="2400" b="1" kern="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4468230-0970-E308-0AB8-4816897B88E5}"/>
              </a:ext>
            </a:extLst>
          </p:cNvPr>
          <p:cNvSpPr txBox="1"/>
          <p:nvPr/>
        </p:nvSpPr>
        <p:spPr>
          <a:xfrm>
            <a:off x="2199042" y="54987"/>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9" name="Rectangle 8">
            <a:extLst>
              <a:ext uri="{FF2B5EF4-FFF2-40B4-BE49-F238E27FC236}">
                <a16:creationId xmlns:a16="http://schemas.microsoft.com/office/drawing/2014/main" id="{30CCCC17-82E9-77DF-116B-8AA6BAD3A6D4}"/>
              </a:ext>
            </a:extLst>
          </p:cNvPr>
          <p:cNvSpPr/>
          <p:nvPr/>
        </p:nvSpPr>
        <p:spPr>
          <a:xfrm>
            <a:off x="29759" y="621251"/>
            <a:ext cx="12192000" cy="872554"/>
          </a:xfrm>
          <a:prstGeom prst="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تطبيقات المجال العام الرقمي</a:t>
            </a:r>
            <a:r>
              <a:rPr lang="ar-EG" sz="2400" b="1" kern="0" dirty="0">
                <a:solidFill>
                  <a:schemeClr val="bg1"/>
                </a:solidFill>
                <a:latin typeface="Times New Roman" panose="02020603050405020304" pitchFamily="18" charset="0"/>
                <a:cs typeface="Times New Roman" panose="02020603050405020304" pitchFamily="18" charset="0"/>
              </a:rPr>
              <a:t> </a:t>
            </a:r>
            <a:r>
              <a:rPr lang="en-US" sz="2400" b="1" kern="0" dirty="0">
                <a:solidFill>
                  <a:schemeClr val="bg1"/>
                </a:solidFill>
                <a:latin typeface="Times New Roman" panose="02020603050405020304" pitchFamily="18" charset="0"/>
                <a:cs typeface="Times New Roman" panose="02020603050405020304" pitchFamily="18" charset="0"/>
              </a:rPr>
              <a:t>Digital Public Sphere Applications</a:t>
            </a:r>
            <a:r>
              <a:rPr lang="ar-EG" sz="2400" b="1" kern="0" dirty="0">
                <a:solidFill>
                  <a:schemeClr val="bg1"/>
                </a:solidFill>
                <a:latin typeface="Times New Roman" panose="02020603050405020304" pitchFamily="18" charset="0"/>
                <a:cs typeface="Times New Roman" panose="02020603050405020304" pitchFamily="18" charset="0"/>
              </a:rPr>
              <a:t>   </a:t>
            </a:r>
            <a:endParaRPr lang="en-US" sz="2400" b="1" kern="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98EEA07-5A5F-85D8-45DC-E6E7929445E9}"/>
              </a:ext>
            </a:extLst>
          </p:cNvPr>
          <p:cNvSpPr txBox="1"/>
          <p:nvPr/>
        </p:nvSpPr>
        <p:spPr>
          <a:xfrm>
            <a:off x="397042" y="2435080"/>
            <a:ext cx="11622117" cy="3359061"/>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برز ما يُعرف بـ"</a:t>
            </a:r>
            <a:r>
              <a:rPr lang="ar-EG" sz="2400" b="1" kern="0" dirty="0">
                <a:solidFill>
                  <a:srgbClr val="002060"/>
                </a:solidFill>
                <a:latin typeface="Calibri" panose="020F0502020204030204" pitchFamily="34" charset="0"/>
                <a:cs typeface="Calibri" panose="020F0502020204030204" pitchFamily="34" charset="0"/>
              </a:rPr>
              <a:t>صحافة المواطن</a:t>
            </a:r>
            <a:r>
              <a:rPr lang="ar-EG" sz="2400" kern="0" dirty="0">
                <a:solidFill>
                  <a:srgbClr val="002060"/>
                </a:solidFill>
                <a:latin typeface="Calibri" panose="020F0502020204030204" pitchFamily="34" charset="0"/>
                <a:cs typeface="Calibri" panose="020F0502020204030204" pitchFamily="34" charset="0"/>
              </a:rPr>
              <a:t>"، حيث يقوم الأفراد بتصوير ونقل الأحداث فور وقوعها، ونشرها عبر المنصات الرقمية، مما جعل من المواطن جزءًا فاعلاً في إنتاج المحتوى الإخباري.</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مثال على نجاح صحافة المواطن</a:t>
            </a:r>
            <a:r>
              <a:rPr lang="ar-EG" sz="2400" kern="0" dirty="0">
                <a:solidFill>
                  <a:srgbClr val="002060"/>
                </a:solidFill>
                <a:latin typeface="Calibri" panose="020F0502020204030204" pitchFamily="34" charset="0"/>
                <a:cs typeface="Calibri" panose="020F0502020204030204" pitchFamily="34" charset="0"/>
              </a:rPr>
              <a:t>: في عام </a:t>
            </a:r>
            <a:r>
              <a:rPr lang="ar-EG" sz="2400" b="1" kern="0" dirty="0">
                <a:solidFill>
                  <a:srgbClr val="002060"/>
                </a:solidFill>
                <a:latin typeface="Calibri" panose="020F0502020204030204" pitchFamily="34" charset="0"/>
                <a:cs typeface="+mj-cs"/>
              </a:rPr>
              <a:t>2009</a:t>
            </a:r>
            <a:r>
              <a:rPr lang="ar-EG" sz="2400" kern="0" dirty="0">
                <a:solidFill>
                  <a:srgbClr val="002060"/>
                </a:solidFill>
                <a:latin typeface="Calibri" panose="020F0502020204030204" pitchFamily="34" charset="0"/>
                <a:cs typeface="Calibri" panose="020F0502020204030204" pitchFamily="34" charset="0"/>
              </a:rPr>
              <a:t>، اضطرت طائرة أمريكية للهبوط اضطراريًا في </a:t>
            </a:r>
            <a:r>
              <a:rPr lang="ar-EG" sz="2400" b="1" kern="0" dirty="0">
                <a:solidFill>
                  <a:srgbClr val="002060"/>
                </a:solidFill>
                <a:latin typeface="Calibri" panose="020F0502020204030204" pitchFamily="34" charset="0"/>
                <a:cs typeface="Calibri" panose="020F0502020204030204" pitchFamily="34" charset="0"/>
              </a:rPr>
              <a:t>نهر هدسون بنيويورك</a:t>
            </a:r>
            <a:r>
              <a:rPr lang="ar-EG" sz="2400" kern="0" dirty="0">
                <a:solidFill>
                  <a:srgbClr val="002060"/>
                </a:solidFill>
                <a:latin typeface="Calibri" panose="020F0502020204030204" pitchFamily="34" charset="0"/>
                <a:cs typeface="Calibri" panose="020F0502020204030204" pitchFamily="34" charset="0"/>
              </a:rPr>
              <a:t>. قبل وصول أي وسيلة إعلام، قام مواطن يُدعى </a:t>
            </a:r>
            <a:r>
              <a:rPr lang="ar-EG" sz="2400" b="1" kern="0" dirty="0">
                <a:solidFill>
                  <a:srgbClr val="002060"/>
                </a:solidFill>
                <a:latin typeface="Calibri" panose="020F0502020204030204" pitchFamily="34" charset="0"/>
                <a:cs typeface="Calibri" panose="020F0502020204030204" pitchFamily="34" charset="0"/>
              </a:rPr>
              <a:t>جانيس كرامر </a:t>
            </a:r>
            <a:r>
              <a:rPr lang="ar-EG" sz="2400" kern="0" dirty="0">
                <a:solidFill>
                  <a:srgbClr val="002060"/>
                </a:solidFill>
                <a:latin typeface="Calibri" panose="020F0502020204030204" pitchFamily="34" charset="0"/>
                <a:cs typeface="Calibri" panose="020F0502020204030204" pitchFamily="34" charset="0"/>
              </a:rPr>
              <a:t>بتصوير الحادث ونشر الصورة على </a:t>
            </a:r>
            <a:r>
              <a:rPr lang="ar-EG" sz="2400" b="1" kern="0" dirty="0">
                <a:solidFill>
                  <a:srgbClr val="002060"/>
                </a:solidFill>
                <a:latin typeface="Calibri" panose="020F0502020204030204" pitchFamily="34" charset="0"/>
                <a:cs typeface="Calibri" panose="020F0502020204030204" pitchFamily="34" charset="0"/>
              </a:rPr>
              <a:t>تويتر</a:t>
            </a:r>
            <a:r>
              <a:rPr lang="ar-EG" sz="2400" kern="0" dirty="0">
                <a:solidFill>
                  <a:srgbClr val="002060"/>
                </a:solidFill>
                <a:latin typeface="Calibri" panose="020F0502020204030204" pitchFamily="34" charset="0"/>
                <a:cs typeface="Calibri" panose="020F0502020204030204" pitchFamily="34" charset="0"/>
              </a:rPr>
              <a:t>.انتشرت الصورة بسرعة، واستخدمتها قنوات كبرى مثل </a:t>
            </a:r>
            <a:r>
              <a:rPr lang="en-US" sz="2400" b="1" kern="0" dirty="0">
                <a:solidFill>
                  <a:srgbClr val="002060"/>
                </a:solidFill>
                <a:latin typeface="Times New Roman" panose="02020603050405020304" pitchFamily="18" charset="0"/>
                <a:cs typeface="Times New Roman" panose="02020603050405020304" pitchFamily="18" charset="0"/>
              </a:rPr>
              <a:t>CNN</a:t>
            </a:r>
            <a:r>
              <a:rPr lang="en-US" sz="2400" b="1" kern="0" dirty="0">
                <a:solidFill>
                  <a:srgbClr val="002060"/>
                </a:solidFill>
                <a:latin typeface="Calibri" panose="020F0502020204030204" pitchFamily="34" charset="0"/>
                <a:cs typeface="+mj-cs"/>
              </a:rPr>
              <a:t> </a:t>
            </a:r>
            <a:r>
              <a:rPr lang="ar-EG" sz="2400" b="1" kern="0" dirty="0">
                <a:solidFill>
                  <a:srgbClr val="002060"/>
                </a:solidFill>
                <a:latin typeface="Calibri" panose="020F0502020204030204" pitchFamily="34" charset="0"/>
                <a:cs typeface="+mj-cs"/>
              </a:rPr>
              <a:t>و</a:t>
            </a:r>
            <a:r>
              <a:rPr lang="en-US" sz="2400" b="1" kern="0" dirty="0">
                <a:solidFill>
                  <a:srgbClr val="002060"/>
                </a:solidFill>
                <a:latin typeface="Times New Roman" panose="02020603050405020304" pitchFamily="18" charset="0"/>
                <a:cs typeface="Times New Roman" panose="02020603050405020304" pitchFamily="18" charset="0"/>
              </a:rPr>
              <a:t>BBC</a:t>
            </a:r>
            <a:r>
              <a:rPr lang="en-US" sz="2400" kern="0" dirty="0">
                <a:solidFill>
                  <a:srgbClr val="002060"/>
                </a:solidFill>
                <a:latin typeface="Times New Roman" panose="02020603050405020304" pitchFamily="18" charset="0"/>
                <a:cs typeface="Times New Roman" panose="02020603050405020304" pitchFamily="18" charset="0"/>
              </a:rPr>
              <a:t> </a:t>
            </a:r>
            <a:r>
              <a:rPr lang="ar-EG" sz="2400" kern="0" dirty="0">
                <a:solidFill>
                  <a:srgbClr val="002060"/>
                </a:solidFill>
                <a:latin typeface="Calibri" panose="020F0502020204030204" pitchFamily="34" charset="0"/>
                <a:cs typeface="Calibri" panose="020F0502020204030204" pitchFamily="34" charset="0"/>
              </a:rPr>
              <a:t>في تغطيتها، مما جعلها من أوائل الأمثلة على </a:t>
            </a:r>
            <a:r>
              <a:rPr lang="ar-EG" sz="2400" b="1" kern="0" dirty="0">
                <a:solidFill>
                  <a:srgbClr val="002060"/>
                </a:solidFill>
                <a:latin typeface="Calibri" panose="020F0502020204030204" pitchFamily="34" charset="0"/>
                <a:cs typeface="Calibri" panose="020F0502020204030204" pitchFamily="34" charset="0"/>
              </a:rPr>
              <a:t>قوة صحافة المواطن </a:t>
            </a:r>
            <a:r>
              <a:rPr lang="ar-EG" sz="2400" kern="0" dirty="0">
                <a:solidFill>
                  <a:srgbClr val="002060"/>
                </a:solidFill>
                <a:latin typeface="Calibri" panose="020F0502020204030204" pitchFamily="34" charset="0"/>
                <a:cs typeface="Calibri" panose="020F0502020204030204" pitchFamily="34" charset="0"/>
              </a:rPr>
              <a:t>في نقل الحدث مباشرة، </a:t>
            </a:r>
            <a:r>
              <a:rPr lang="ar-EG" sz="2400" b="1" kern="0" dirty="0">
                <a:solidFill>
                  <a:srgbClr val="002060"/>
                </a:solidFill>
                <a:latin typeface="Calibri" panose="020F0502020204030204" pitchFamily="34" charset="0"/>
                <a:cs typeface="Calibri" panose="020F0502020204030204" pitchFamily="34" charset="0"/>
              </a:rPr>
              <a:t>وتأكيد دور المواطن العادي في صناعة الخبر</a:t>
            </a:r>
            <a:r>
              <a:rPr lang="ar-EG" sz="2400" kern="0" dirty="0">
                <a:solidFill>
                  <a:srgbClr val="002060"/>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7938207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637EBE-362D-B3A8-1234-D7843FAE740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89185D4-1D08-7AF8-375F-0DE3727B2E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28" y="-236758"/>
            <a:ext cx="2530548" cy="1181593"/>
          </a:xfrm>
          <a:prstGeom prst="rect">
            <a:avLst/>
          </a:prstGeom>
        </p:spPr>
      </p:pic>
      <p:sp>
        <p:nvSpPr>
          <p:cNvPr id="11" name="Rectangle 10">
            <a:extLst>
              <a:ext uri="{FF2B5EF4-FFF2-40B4-BE49-F238E27FC236}">
                <a16:creationId xmlns:a16="http://schemas.microsoft.com/office/drawing/2014/main" id="{E7802761-43C5-B7DE-AC92-82C5AF96878E}"/>
              </a:ext>
            </a:extLst>
          </p:cNvPr>
          <p:cNvSpPr/>
          <p:nvPr/>
        </p:nvSpPr>
        <p:spPr>
          <a:xfrm>
            <a:off x="2529179" y="509861"/>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A5B28B59-7614-C628-7BB7-086FB296EE81}"/>
              </a:ext>
            </a:extLst>
          </p:cNvPr>
          <p:cNvSpPr txBox="1"/>
          <p:nvPr/>
        </p:nvSpPr>
        <p:spPr>
          <a:xfrm>
            <a:off x="2199042" y="54987"/>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4" name="Rectangle 3">
            <a:extLst>
              <a:ext uri="{FF2B5EF4-FFF2-40B4-BE49-F238E27FC236}">
                <a16:creationId xmlns:a16="http://schemas.microsoft.com/office/drawing/2014/main" id="{B34CFD55-80E3-99DF-B468-1D8B694C2C56}"/>
              </a:ext>
            </a:extLst>
          </p:cNvPr>
          <p:cNvSpPr/>
          <p:nvPr/>
        </p:nvSpPr>
        <p:spPr>
          <a:xfrm>
            <a:off x="10706886" y="1598404"/>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خامساً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CBD26F1F-2AE2-A5E8-30EB-2E96558F6D4F}"/>
              </a:ext>
            </a:extLst>
          </p:cNvPr>
          <p:cNvSpPr/>
          <p:nvPr/>
        </p:nvSpPr>
        <p:spPr>
          <a:xfrm>
            <a:off x="156411" y="1626136"/>
            <a:ext cx="10209897"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التعليم والتوعية المجتمعية</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E2095709-DF29-F11F-34CB-84E8ABBB793B}"/>
              </a:ext>
            </a:extLst>
          </p:cNvPr>
          <p:cNvSpPr/>
          <p:nvPr/>
        </p:nvSpPr>
        <p:spPr>
          <a:xfrm>
            <a:off x="29759" y="621251"/>
            <a:ext cx="12192000" cy="872554"/>
          </a:xfrm>
          <a:prstGeom prst="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تطبيقات المجال العام الرقمي</a:t>
            </a:r>
            <a:r>
              <a:rPr lang="ar-EG" sz="2400" b="1" kern="0" dirty="0">
                <a:solidFill>
                  <a:schemeClr val="bg1"/>
                </a:solidFill>
                <a:latin typeface="Times New Roman" panose="02020603050405020304" pitchFamily="18" charset="0"/>
                <a:cs typeface="Times New Roman" panose="02020603050405020304" pitchFamily="18" charset="0"/>
              </a:rPr>
              <a:t> </a:t>
            </a:r>
            <a:r>
              <a:rPr lang="en-US" sz="2400" b="1" kern="0" dirty="0">
                <a:solidFill>
                  <a:schemeClr val="bg1"/>
                </a:solidFill>
                <a:latin typeface="Times New Roman" panose="02020603050405020304" pitchFamily="18" charset="0"/>
                <a:cs typeface="Times New Roman" panose="02020603050405020304" pitchFamily="18" charset="0"/>
              </a:rPr>
              <a:t>Digital Public Sphere Applications</a:t>
            </a:r>
            <a:r>
              <a:rPr lang="ar-EG" sz="2400" b="1" kern="0" dirty="0">
                <a:solidFill>
                  <a:schemeClr val="bg1"/>
                </a:solidFill>
                <a:latin typeface="Times New Roman" panose="02020603050405020304" pitchFamily="18" charset="0"/>
                <a:cs typeface="Times New Roman" panose="02020603050405020304" pitchFamily="18" charset="0"/>
              </a:rPr>
              <a:t>   </a:t>
            </a:r>
            <a:endParaRPr lang="en-US" sz="2400" b="1" kern="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0D3D124-1BE8-4337-79A9-267FD9847B31}"/>
              </a:ext>
            </a:extLst>
          </p:cNvPr>
          <p:cNvSpPr txBox="1"/>
          <p:nvPr/>
        </p:nvSpPr>
        <p:spPr>
          <a:xfrm>
            <a:off x="4800600" y="2280117"/>
            <a:ext cx="7071780" cy="280506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يُستخدم </a:t>
            </a:r>
            <a:r>
              <a:rPr lang="ar-EG" sz="2400" b="1" kern="0" dirty="0">
                <a:solidFill>
                  <a:srgbClr val="002060"/>
                </a:solidFill>
                <a:latin typeface="Calibri" panose="020F0502020204030204" pitchFamily="34" charset="0"/>
                <a:cs typeface="Calibri" panose="020F0502020204030204" pitchFamily="34" charset="0"/>
              </a:rPr>
              <a:t>المجال العام الرقمي في نشر المعرفة والتثقيف السياسي والاجتماعي </a:t>
            </a:r>
            <a:r>
              <a:rPr lang="ar-EG" sz="2400" kern="0" dirty="0">
                <a:solidFill>
                  <a:srgbClr val="002060"/>
                </a:solidFill>
                <a:latin typeface="Calibri" panose="020F0502020204030204" pitchFamily="34" charset="0"/>
                <a:cs typeface="Calibri" panose="020F0502020204030204" pitchFamily="34" charset="0"/>
              </a:rPr>
              <a:t>من خلال الفيديوهات القصيرة، البودكاست، الندوات الرقمية، والمحتوى التوعوي التفاعلي.</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مثال تطبيقي</a:t>
            </a:r>
            <a:r>
              <a:rPr lang="ar-EG" sz="2400" kern="0" dirty="0">
                <a:solidFill>
                  <a:srgbClr val="002060"/>
                </a:solidFill>
                <a:latin typeface="Calibri" panose="020F0502020204030204" pitchFamily="34" charset="0"/>
                <a:cs typeface="Calibri" panose="020F0502020204030204" pitchFamily="34" charset="0"/>
              </a:rPr>
              <a:t>: قنوات يوتيوب التعليمية، وصفحات التوعية السياسية أو القانونية مثل صفحة "الموقف المصري" أو "بص في ورقتك".</a:t>
            </a:r>
          </a:p>
        </p:txBody>
      </p:sp>
      <p:pic>
        <p:nvPicPr>
          <p:cNvPr id="2" name="Picture 1">
            <a:extLst>
              <a:ext uri="{FF2B5EF4-FFF2-40B4-BE49-F238E27FC236}">
                <a16:creationId xmlns:a16="http://schemas.microsoft.com/office/drawing/2014/main" id="{C07A353A-4E72-CC24-FC7D-9142556EBA37}"/>
              </a:ext>
            </a:extLst>
          </p:cNvPr>
          <p:cNvPicPr>
            <a:picLocks noChangeAspect="1"/>
          </p:cNvPicPr>
          <p:nvPr/>
        </p:nvPicPr>
        <p:blipFill>
          <a:blip r:embed="rId4"/>
          <a:stretch>
            <a:fillRect/>
          </a:stretch>
        </p:blipFill>
        <p:spPr>
          <a:xfrm>
            <a:off x="156411" y="2422739"/>
            <a:ext cx="4078705" cy="38140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256296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8AD97-C47D-A06C-49A5-3D48E56EAF4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8836984-6ADB-D5C8-04C8-F721608A84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28" y="-236758"/>
            <a:ext cx="2530548" cy="1181593"/>
          </a:xfrm>
          <a:prstGeom prst="rect">
            <a:avLst/>
          </a:prstGeom>
        </p:spPr>
      </p:pic>
      <p:sp>
        <p:nvSpPr>
          <p:cNvPr id="11" name="Rectangle 10">
            <a:extLst>
              <a:ext uri="{FF2B5EF4-FFF2-40B4-BE49-F238E27FC236}">
                <a16:creationId xmlns:a16="http://schemas.microsoft.com/office/drawing/2014/main" id="{D2B1F958-BA80-F29F-8980-80A160B07E81}"/>
              </a:ext>
            </a:extLst>
          </p:cNvPr>
          <p:cNvSpPr/>
          <p:nvPr/>
        </p:nvSpPr>
        <p:spPr>
          <a:xfrm>
            <a:off x="2529179" y="509861"/>
            <a:ext cx="9662821" cy="735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E66E5AE0-1ABB-76FD-9568-F8B64038E4E2}"/>
              </a:ext>
            </a:extLst>
          </p:cNvPr>
          <p:cNvSpPr txBox="1"/>
          <p:nvPr/>
        </p:nvSpPr>
        <p:spPr>
          <a:xfrm>
            <a:off x="2199042" y="54987"/>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6" name="Rectangle 5">
            <a:extLst>
              <a:ext uri="{FF2B5EF4-FFF2-40B4-BE49-F238E27FC236}">
                <a16:creationId xmlns:a16="http://schemas.microsoft.com/office/drawing/2014/main" id="{3D7ED166-4383-010C-CBBD-9C814A421880}"/>
              </a:ext>
            </a:extLst>
          </p:cNvPr>
          <p:cNvSpPr/>
          <p:nvPr/>
        </p:nvSpPr>
        <p:spPr>
          <a:xfrm>
            <a:off x="10896560" y="1581627"/>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سادساً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DCA52A49-985D-511C-9FFC-09DE83472D82}"/>
              </a:ext>
            </a:extLst>
          </p:cNvPr>
          <p:cNvSpPr/>
          <p:nvPr/>
        </p:nvSpPr>
        <p:spPr>
          <a:xfrm>
            <a:off x="129947" y="1581627"/>
            <a:ext cx="10428868"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حماية الفئات المهمشة وتوصيل أصواتهم</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F7AE830B-2E8D-89E4-AD4F-4667CC34E75D}"/>
              </a:ext>
            </a:extLst>
          </p:cNvPr>
          <p:cNvSpPr/>
          <p:nvPr/>
        </p:nvSpPr>
        <p:spPr>
          <a:xfrm>
            <a:off x="29759" y="621251"/>
            <a:ext cx="12192000" cy="872554"/>
          </a:xfrm>
          <a:prstGeom prst="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a:t>
            </a:r>
            <a:r>
              <a:rPr lang="ar-EG" sz="2400" b="1" kern="0" dirty="0">
                <a:solidFill>
                  <a:schemeClr val="bg1"/>
                </a:solidFill>
                <a:latin typeface="Calibri" panose="020F0502020204030204" pitchFamily="34" charset="0"/>
                <a:cs typeface="Calibri" panose="020F0502020204030204" pitchFamily="34" charset="0"/>
              </a:rPr>
              <a:t>تطبيقات المجال العام الرقمي</a:t>
            </a:r>
            <a:r>
              <a:rPr lang="ar-EG" sz="2400" b="1" kern="0" dirty="0">
                <a:solidFill>
                  <a:schemeClr val="bg1"/>
                </a:solidFill>
                <a:latin typeface="Times New Roman" panose="02020603050405020304" pitchFamily="18" charset="0"/>
                <a:cs typeface="Times New Roman" panose="02020603050405020304" pitchFamily="18" charset="0"/>
              </a:rPr>
              <a:t> </a:t>
            </a:r>
            <a:r>
              <a:rPr lang="en-US" sz="2400" b="1" kern="0" dirty="0">
                <a:solidFill>
                  <a:schemeClr val="bg1"/>
                </a:solidFill>
                <a:latin typeface="Times New Roman" panose="02020603050405020304" pitchFamily="18" charset="0"/>
                <a:cs typeface="Times New Roman" panose="02020603050405020304" pitchFamily="18" charset="0"/>
              </a:rPr>
              <a:t>Digital Public Sphere Applications</a:t>
            </a:r>
            <a:r>
              <a:rPr lang="ar-EG" sz="2400" b="1" kern="0" dirty="0">
                <a:solidFill>
                  <a:schemeClr val="bg1"/>
                </a:solidFill>
                <a:latin typeface="Times New Roman" panose="02020603050405020304" pitchFamily="18" charset="0"/>
                <a:cs typeface="Times New Roman" panose="02020603050405020304" pitchFamily="18" charset="0"/>
              </a:rPr>
              <a:t>   </a:t>
            </a:r>
            <a:endParaRPr lang="en-US" sz="2400" b="1" kern="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26970ED-6520-67B8-0A57-7CABCE5C02E9}"/>
              </a:ext>
            </a:extLst>
          </p:cNvPr>
          <p:cNvSpPr txBox="1"/>
          <p:nvPr/>
        </p:nvSpPr>
        <p:spPr>
          <a:xfrm>
            <a:off x="4608095" y="2351814"/>
            <a:ext cx="7453960" cy="280506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وفّر </a:t>
            </a:r>
            <a:r>
              <a:rPr lang="ar-EG" sz="2400" b="1" kern="0" dirty="0">
                <a:solidFill>
                  <a:srgbClr val="002060"/>
                </a:solidFill>
                <a:latin typeface="Calibri" panose="020F0502020204030204" pitchFamily="34" charset="0"/>
                <a:cs typeface="Calibri" panose="020F0502020204030204" pitchFamily="34" charset="0"/>
              </a:rPr>
              <a:t>المجال العام الرقمي مساحة لفئات كانت مُستبعدة </a:t>
            </a:r>
            <a:r>
              <a:rPr lang="ar-EG" sz="2400" kern="0" dirty="0">
                <a:solidFill>
                  <a:srgbClr val="002060"/>
                </a:solidFill>
                <a:latin typeface="Calibri" panose="020F0502020204030204" pitchFamily="34" charset="0"/>
                <a:cs typeface="Calibri" panose="020F0502020204030204" pitchFamily="34" charset="0"/>
              </a:rPr>
              <a:t>من الإعلام التقليدي، </a:t>
            </a:r>
            <a:r>
              <a:rPr lang="ar-EG" sz="2400" b="1" kern="0" dirty="0">
                <a:solidFill>
                  <a:srgbClr val="002060"/>
                </a:solidFill>
                <a:latin typeface="Calibri" panose="020F0502020204030204" pitchFamily="34" charset="0"/>
                <a:cs typeface="Calibri" panose="020F0502020204030204" pitchFamily="34" charset="0"/>
              </a:rPr>
              <a:t>كالأقليات، والنساء، وسكان المناطق النائية، والمهمشين اجتماعيًا</a:t>
            </a:r>
            <a:r>
              <a:rPr lang="ar-EG" sz="2400" kern="0" dirty="0">
                <a:solidFill>
                  <a:srgbClr val="002060"/>
                </a:solidFill>
                <a:latin typeface="Calibri" panose="020F0502020204030204" pitchFamily="34" charset="0"/>
                <a:cs typeface="Calibri" panose="020F0502020204030204" pitchFamily="34" charset="0"/>
              </a:rPr>
              <a:t>، ليُعبروا عن ذواتهم وقضاياهم.</a:t>
            </a:r>
          </a:p>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مثال تطبيقي</a:t>
            </a:r>
            <a:r>
              <a:rPr lang="ar-EG" sz="2400" kern="0" dirty="0">
                <a:solidFill>
                  <a:srgbClr val="002060"/>
                </a:solidFill>
                <a:latin typeface="Calibri" panose="020F0502020204030204" pitchFamily="34" charset="0"/>
                <a:cs typeface="Calibri" panose="020F0502020204030204" pitchFamily="34" charset="0"/>
              </a:rPr>
              <a:t>: منصات نسوية على فيس بوك أو تيك توك تطرح قضايا العنف أو التمييز، وتحقق انتشارًا واسعًا.</a:t>
            </a:r>
          </a:p>
        </p:txBody>
      </p:sp>
      <p:pic>
        <p:nvPicPr>
          <p:cNvPr id="2" name="Picture 1">
            <a:extLst>
              <a:ext uri="{FF2B5EF4-FFF2-40B4-BE49-F238E27FC236}">
                <a16:creationId xmlns:a16="http://schemas.microsoft.com/office/drawing/2014/main" id="{7C0A644F-A3DA-561F-62E0-A4BC9860C1B3}"/>
              </a:ext>
            </a:extLst>
          </p:cNvPr>
          <p:cNvPicPr>
            <a:picLocks noChangeAspect="1"/>
          </p:cNvPicPr>
          <p:nvPr/>
        </p:nvPicPr>
        <p:blipFill>
          <a:blip r:embed="rId4"/>
          <a:stretch>
            <a:fillRect/>
          </a:stretch>
        </p:blipFill>
        <p:spPr>
          <a:xfrm>
            <a:off x="189768" y="2329592"/>
            <a:ext cx="4018547" cy="40185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47675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B0C85E-0FBC-3124-1E08-0064CAEC78A1}"/>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0BE00B22-B3BA-6001-3388-ED6259E31282}"/>
              </a:ext>
            </a:extLst>
          </p:cNvPr>
          <p:cNvPicPr>
            <a:picLocks noChangeAspect="1"/>
          </p:cNvPicPr>
          <p:nvPr/>
        </p:nvPicPr>
        <p:blipFill>
          <a:blip r:embed="rId3"/>
          <a:stretch>
            <a:fillRect/>
          </a:stretch>
        </p:blipFill>
        <p:spPr>
          <a:xfrm>
            <a:off x="0" y="0"/>
            <a:ext cx="12193371" cy="9809085"/>
          </a:xfrm>
          <a:prstGeom prst="rect">
            <a:avLst/>
          </a:prstGeom>
        </p:spPr>
      </p:pic>
      <p:pic>
        <p:nvPicPr>
          <p:cNvPr id="7" name="Graphic 21">
            <a:extLst>
              <a:ext uri="{FF2B5EF4-FFF2-40B4-BE49-F238E27FC236}">
                <a16:creationId xmlns:a16="http://schemas.microsoft.com/office/drawing/2014/main" id="{580BFCD0-EF18-3A51-3B2A-6370E3A288F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448954" cy="1143494"/>
          </a:xfrm>
          <a:prstGeom prst="rect">
            <a:avLst/>
          </a:prstGeom>
        </p:spPr>
      </p:pic>
      <p:sp>
        <p:nvSpPr>
          <p:cNvPr id="15" name="Rectangle 14">
            <a:extLst>
              <a:ext uri="{FF2B5EF4-FFF2-40B4-BE49-F238E27FC236}">
                <a16:creationId xmlns:a16="http://schemas.microsoft.com/office/drawing/2014/main" id="{45F02A7D-794C-9E10-3627-0347EE6A1241}"/>
              </a:ext>
            </a:extLst>
          </p:cNvPr>
          <p:cNvSpPr/>
          <p:nvPr/>
        </p:nvSpPr>
        <p:spPr>
          <a:xfrm>
            <a:off x="-1371" y="2249904"/>
            <a:ext cx="12193371" cy="1570499"/>
          </a:xfrm>
          <a:prstGeom prst="rect">
            <a:avLst/>
          </a:prstGeom>
          <a:solidFill>
            <a:srgbClr val="00194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a:t>
            </a:r>
            <a:r>
              <a:rPr lang="ar-EG" sz="2800" b="1" kern="0" dirty="0">
                <a:solidFill>
                  <a:schemeClr val="bg1"/>
                </a:solidFill>
                <a:latin typeface="Calibri" panose="020F0502020204030204" pitchFamily="34" charset="0"/>
                <a:cs typeface="Calibri" panose="020F0502020204030204" pitchFamily="34" charset="0"/>
              </a:rPr>
              <a:t>تحديات المجال العام الافتراضي</a:t>
            </a:r>
            <a:endParaRPr lang="en-US" sz="2800" b="1" kern="0" dirty="0">
              <a:solidFill>
                <a:srgbClr val="E7E6E6"/>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853420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24D76B-59C1-8264-5AD3-C65DEA09433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AB0B58C-107A-2E69-C593-DBE57F2E85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95449"/>
            <a:ext cx="2448954" cy="1143494"/>
          </a:xfrm>
          <a:prstGeom prst="rect">
            <a:avLst/>
          </a:prstGeom>
        </p:spPr>
      </p:pic>
      <p:sp>
        <p:nvSpPr>
          <p:cNvPr id="11" name="Rectangle 10">
            <a:extLst>
              <a:ext uri="{FF2B5EF4-FFF2-40B4-BE49-F238E27FC236}">
                <a16:creationId xmlns:a16="http://schemas.microsoft.com/office/drawing/2014/main" id="{DE923B52-3ECD-816C-2AE3-9D5DFA9A88BF}"/>
              </a:ext>
            </a:extLst>
          </p:cNvPr>
          <p:cNvSpPr/>
          <p:nvPr/>
        </p:nvSpPr>
        <p:spPr>
          <a:xfrm>
            <a:off x="2748483" y="67427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894B7A2C-F385-8BAA-9BAF-546C0BBE5165}"/>
              </a:ext>
            </a:extLst>
          </p:cNvPr>
          <p:cNvSpPr/>
          <p:nvPr/>
        </p:nvSpPr>
        <p:spPr>
          <a:xfrm>
            <a:off x="217935" y="790714"/>
            <a:ext cx="11974065" cy="56139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📚تحديات المجال العام الافتراضي</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3" name="TextBox 2">
            <a:extLst>
              <a:ext uri="{FF2B5EF4-FFF2-40B4-BE49-F238E27FC236}">
                <a16:creationId xmlns:a16="http://schemas.microsoft.com/office/drawing/2014/main" id="{E3F5C50C-E156-49FA-4FAA-12ACEDC6C924}"/>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6" name="TextBox 5">
            <a:extLst>
              <a:ext uri="{FF2B5EF4-FFF2-40B4-BE49-F238E27FC236}">
                <a16:creationId xmlns:a16="http://schemas.microsoft.com/office/drawing/2014/main" id="{74448437-6463-7468-00EE-F1909080C2CB}"/>
              </a:ext>
            </a:extLst>
          </p:cNvPr>
          <p:cNvSpPr txBox="1"/>
          <p:nvPr/>
        </p:nvSpPr>
        <p:spPr>
          <a:xfrm>
            <a:off x="1636295" y="1452333"/>
            <a:ext cx="10405106" cy="589072"/>
          </a:xfrm>
          <a:prstGeom prst="rect">
            <a:avLst/>
          </a:prstGeom>
          <a:noFill/>
        </p:spPr>
        <p:txBody>
          <a:bodyPr wrap="square">
            <a:spAutoFit/>
          </a:bodyPr>
          <a:lstStyle/>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هذا المجال أيضًا لا يخلو من التحديات، فقد تعرّض لعدة انتقادات، منها:</a:t>
            </a:r>
          </a:p>
        </p:txBody>
      </p:sp>
      <p:sp>
        <p:nvSpPr>
          <p:cNvPr id="4" name="Rectangle 3">
            <a:extLst>
              <a:ext uri="{FF2B5EF4-FFF2-40B4-BE49-F238E27FC236}">
                <a16:creationId xmlns:a16="http://schemas.microsoft.com/office/drawing/2014/main" id="{0E4ACC86-39E7-84DF-8FD9-C0EFF9E3CDAB}"/>
              </a:ext>
            </a:extLst>
          </p:cNvPr>
          <p:cNvSpPr/>
          <p:nvPr/>
        </p:nvSpPr>
        <p:spPr>
          <a:xfrm>
            <a:off x="755588" y="2238273"/>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التحكّم الخوارزمي</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8CE3A744-06B1-F94F-CA6E-2488A3FD729C}"/>
              </a:ext>
            </a:extLst>
          </p:cNvPr>
          <p:cNvSpPr/>
          <p:nvPr/>
        </p:nvSpPr>
        <p:spPr>
          <a:xfrm>
            <a:off x="10415297" y="2273633"/>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09AEADF5-537D-9E1A-8697-3FEDF7E89CEF}"/>
              </a:ext>
            </a:extLst>
          </p:cNvPr>
          <p:cNvSpPr/>
          <p:nvPr/>
        </p:nvSpPr>
        <p:spPr>
          <a:xfrm>
            <a:off x="755588" y="2996508"/>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الاستقطاب الحاد</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87C11C2A-344F-9D78-4174-931343EF8C90}"/>
              </a:ext>
            </a:extLst>
          </p:cNvPr>
          <p:cNvSpPr/>
          <p:nvPr/>
        </p:nvSpPr>
        <p:spPr>
          <a:xfrm>
            <a:off x="10415297" y="2996508"/>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0" name="Rectangle 9">
            <a:extLst>
              <a:ext uri="{FF2B5EF4-FFF2-40B4-BE49-F238E27FC236}">
                <a16:creationId xmlns:a16="http://schemas.microsoft.com/office/drawing/2014/main" id="{9EB5A267-E236-6AEA-9156-AB2AED560891}"/>
              </a:ext>
            </a:extLst>
          </p:cNvPr>
          <p:cNvSpPr/>
          <p:nvPr/>
        </p:nvSpPr>
        <p:spPr>
          <a:xfrm>
            <a:off x="755588" y="3795655"/>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انتشار الأخبار الزائفة والدعاية الرقمية</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12" name="Rectangle 11">
            <a:extLst>
              <a:ext uri="{FF2B5EF4-FFF2-40B4-BE49-F238E27FC236}">
                <a16:creationId xmlns:a16="http://schemas.microsoft.com/office/drawing/2014/main" id="{311A6D08-3057-122F-3F8A-0E8319FB918F}"/>
              </a:ext>
            </a:extLst>
          </p:cNvPr>
          <p:cNvSpPr/>
          <p:nvPr/>
        </p:nvSpPr>
        <p:spPr>
          <a:xfrm>
            <a:off x="755588" y="4594802"/>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التفاوت الرقمي</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13" name="Rectangle 12">
            <a:extLst>
              <a:ext uri="{FF2B5EF4-FFF2-40B4-BE49-F238E27FC236}">
                <a16:creationId xmlns:a16="http://schemas.microsoft.com/office/drawing/2014/main" id="{FEAD09E2-BC50-664D-6159-929C4D35AA85}"/>
              </a:ext>
            </a:extLst>
          </p:cNvPr>
          <p:cNvSpPr/>
          <p:nvPr/>
        </p:nvSpPr>
        <p:spPr>
          <a:xfrm>
            <a:off x="10415297" y="3719383"/>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4" name="Rectangle 13">
            <a:extLst>
              <a:ext uri="{FF2B5EF4-FFF2-40B4-BE49-F238E27FC236}">
                <a16:creationId xmlns:a16="http://schemas.microsoft.com/office/drawing/2014/main" id="{8030A04B-1B67-7D63-FDCA-E41741CA4345}"/>
              </a:ext>
            </a:extLst>
          </p:cNvPr>
          <p:cNvSpPr/>
          <p:nvPr/>
        </p:nvSpPr>
        <p:spPr>
          <a:xfrm>
            <a:off x="10415297" y="4556602"/>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b="1" kern="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971125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4B96D9-164C-A7CA-CDF7-380DE4B28D4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B466141-3FEF-BF76-9B34-0B6EBFA59F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95449"/>
            <a:ext cx="2448954" cy="1143494"/>
          </a:xfrm>
          <a:prstGeom prst="rect">
            <a:avLst/>
          </a:prstGeom>
        </p:spPr>
      </p:pic>
      <p:sp>
        <p:nvSpPr>
          <p:cNvPr id="11" name="Rectangle 10">
            <a:extLst>
              <a:ext uri="{FF2B5EF4-FFF2-40B4-BE49-F238E27FC236}">
                <a16:creationId xmlns:a16="http://schemas.microsoft.com/office/drawing/2014/main" id="{D05DC5B5-60E1-59B9-625E-FD47DCB91D80}"/>
              </a:ext>
            </a:extLst>
          </p:cNvPr>
          <p:cNvSpPr/>
          <p:nvPr/>
        </p:nvSpPr>
        <p:spPr>
          <a:xfrm>
            <a:off x="2748483" y="67427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8D525240-5CAF-1858-936D-21E74E1BB5BD}"/>
              </a:ext>
            </a:extLst>
          </p:cNvPr>
          <p:cNvSpPr/>
          <p:nvPr/>
        </p:nvSpPr>
        <p:spPr>
          <a:xfrm>
            <a:off x="217935" y="790714"/>
            <a:ext cx="11974065" cy="56139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📚تحديات المجال العام الافتراضي</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3" name="TextBox 2">
            <a:extLst>
              <a:ext uri="{FF2B5EF4-FFF2-40B4-BE49-F238E27FC236}">
                <a16:creationId xmlns:a16="http://schemas.microsoft.com/office/drawing/2014/main" id="{980EC8F3-BF31-8490-5B21-DC12206A08DC}"/>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4" name="Rectangle 3">
            <a:extLst>
              <a:ext uri="{FF2B5EF4-FFF2-40B4-BE49-F238E27FC236}">
                <a16:creationId xmlns:a16="http://schemas.microsoft.com/office/drawing/2014/main" id="{0A76B145-A1D7-B5BC-BA45-6AF2D3193096}"/>
              </a:ext>
            </a:extLst>
          </p:cNvPr>
          <p:cNvSpPr/>
          <p:nvPr/>
        </p:nvSpPr>
        <p:spPr>
          <a:xfrm>
            <a:off x="755588" y="1538180"/>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التحكّم الخوارزمي</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1C22DF23-EE06-78BA-2D17-69F53FCDC263}"/>
              </a:ext>
            </a:extLst>
          </p:cNvPr>
          <p:cNvSpPr/>
          <p:nvPr/>
        </p:nvSpPr>
        <p:spPr>
          <a:xfrm>
            <a:off x="10415297" y="1624927"/>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أولاً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0D84D995-E44C-79B1-EE42-7FB3FA42B203}"/>
              </a:ext>
            </a:extLst>
          </p:cNvPr>
          <p:cNvSpPr txBox="1"/>
          <p:nvPr/>
        </p:nvSpPr>
        <p:spPr>
          <a:xfrm>
            <a:off x="4632157" y="2503710"/>
            <a:ext cx="7291137" cy="3913059"/>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تعتمد منصات التواصل الاجتماعي على </a:t>
            </a:r>
            <a:r>
              <a:rPr lang="ar-EG" sz="2400" b="1" kern="0" dirty="0">
                <a:solidFill>
                  <a:srgbClr val="002060"/>
                </a:solidFill>
                <a:latin typeface="Calibri" panose="020F0502020204030204" pitchFamily="34" charset="0"/>
                <a:cs typeface="Calibri" panose="020F0502020204030204" pitchFamily="34" charset="0"/>
              </a:rPr>
              <a:t>خوارزميات مصممة لزيادة التفاعل </a:t>
            </a:r>
            <a:r>
              <a:rPr lang="ar-EG" sz="2400" kern="0" dirty="0">
                <a:solidFill>
                  <a:srgbClr val="002060"/>
                </a:solidFill>
                <a:latin typeface="Calibri" panose="020F0502020204030204" pitchFamily="34" charset="0"/>
                <a:cs typeface="Calibri" panose="020F0502020204030204" pitchFamily="34" charset="0"/>
              </a:rPr>
              <a:t>من خلال عرض المحتوى الذي يُتوقّع أن يثير اهتمام المستخدم. هذه الخوارزميات لا تهتم بجودة النقاش أو تنوع الآراء، بل </a:t>
            </a:r>
            <a:r>
              <a:rPr lang="ar-EG" sz="2400" b="1" kern="0" dirty="0">
                <a:solidFill>
                  <a:srgbClr val="002060"/>
                </a:solidFill>
                <a:latin typeface="Calibri" panose="020F0502020204030204" pitchFamily="34" charset="0"/>
                <a:cs typeface="Calibri" panose="020F0502020204030204" pitchFamily="34" charset="0"/>
              </a:rPr>
              <a:t>تفضّل المحتوى المثير أو المثير للجدل</a:t>
            </a:r>
            <a:r>
              <a:rPr lang="ar-EG" sz="2400" kern="0" dirty="0">
                <a:solidFill>
                  <a:srgbClr val="002060"/>
                </a:solidFill>
                <a:latin typeface="Calibri" panose="020F0502020204030204" pitchFamily="34" charset="0"/>
                <a:cs typeface="Calibri" panose="020F0502020204030204" pitchFamily="34" charset="0"/>
              </a:rPr>
              <a:t>. ونتيجة لذلك، </a:t>
            </a:r>
            <a:r>
              <a:rPr lang="ar-EG" sz="2400" b="1" kern="0" dirty="0">
                <a:solidFill>
                  <a:srgbClr val="002060"/>
                </a:solidFill>
                <a:latin typeface="Calibri" panose="020F0502020204030204" pitchFamily="34" charset="0"/>
                <a:cs typeface="Calibri" panose="020F0502020204030204" pitchFamily="34" charset="0"/>
              </a:rPr>
              <a:t>ينحصر المستخدم في دائرة ضيقة من المعلومات </a:t>
            </a:r>
            <a:r>
              <a:rPr lang="ar-EG" sz="2400" kern="0" dirty="0">
                <a:solidFill>
                  <a:srgbClr val="002060"/>
                </a:solidFill>
                <a:latin typeface="Calibri" panose="020F0502020204030204" pitchFamily="34" charset="0"/>
                <a:cs typeface="Calibri" panose="020F0502020204030204" pitchFamily="34" charset="0"/>
              </a:rPr>
              <a:t>التي تعزز قناعاته السابقة، فيما يُعرف بـ"</a:t>
            </a:r>
            <a:r>
              <a:rPr lang="ar-EG" sz="2400" b="1" kern="0" dirty="0">
                <a:solidFill>
                  <a:srgbClr val="002060"/>
                </a:solidFill>
                <a:latin typeface="Calibri" panose="020F0502020204030204" pitchFamily="34" charset="0"/>
                <a:cs typeface="Calibri" panose="020F0502020204030204" pitchFamily="34" charset="0"/>
              </a:rPr>
              <a:t>فقاعات المعلومات</a:t>
            </a:r>
            <a:r>
              <a:rPr lang="ar-EG" sz="2400" kern="0" dirty="0">
                <a:solidFill>
                  <a:srgbClr val="002060"/>
                </a:solidFill>
                <a:latin typeface="Calibri" panose="020F0502020204030204" pitchFamily="34" charset="0"/>
                <a:cs typeface="Calibri" panose="020F0502020204030204" pitchFamily="34" charset="0"/>
              </a:rPr>
              <a:t>"، مما يُضعف إمكانيات الحوار الديمقراطي والتفكير النقدي.</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483EEAA7-2E8F-70F3-234D-B1B540D60B44}"/>
              </a:ext>
            </a:extLst>
          </p:cNvPr>
          <p:cNvPicPr>
            <a:picLocks noChangeAspect="1"/>
          </p:cNvPicPr>
          <p:nvPr/>
        </p:nvPicPr>
        <p:blipFill>
          <a:blip r:embed="rId4"/>
          <a:stretch>
            <a:fillRect/>
          </a:stretch>
        </p:blipFill>
        <p:spPr>
          <a:xfrm>
            <a:off x="268706" y="2448448"/>
            <a:ext cx="4105720" cy="41057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926125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0BFFE-61B8-FA20-ED5C-FDCB4F50D83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E7513EA-1E61-0EDF-9C27-C08D935C26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95449"/>
            <a:ext cx="2448954" cy="1143494"/>
          </a:xfrm>
          <a:prstGeom prst="rect">
            <a:avLst/>
          </a:prstGeom>
        </p:spPr>
      </p:pic>
      <p:sp>
        <p:nvSpPr>
          <p:cNvPr id="11" name="Rectangle 10">
            <a:extLst>
              <a:ext uri="{FF2B5EF4-FFF2-40B4-BE49-F238E27FC236}">
                <a16:creationId xmlns:a16="http://schemas.microsoft.com/office/drawing/2014/main" id="{C9B611F4-4B42-087B-E4FA-503A0555A1C1}"/>
              </a:ext>
            </a:extLst>
          </p:cNvPr>
          <p:cNvSpPr/>
          <p:nvPr/>
        </p:nvSpPr>
        <p:spPr>
          <a:xfrm>
            <a:off x="2748483" y="67427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87CA19FB-C4A1-8996-379A-7B8337AFC763}"/>
              </a:ext>
            </a:extLst>
          </p:cNvPr>
          <p:cNvSpPr/>
          <p:nvPr/>
        </p:nvSpPr>
        <p:spPr>
          <a:xfrm>
            <a:off x="217935" y="790714"/>
            <a:ext cx="11974065" cy="56139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📚تحديات المجال العام الافتراضي</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3" name="TextBox 2">
            <a:extLst>
              <a:ext uri="{FF2B5EF4-FFF2-40B4-BE49-F238E27FC236}">
                <a16:creationId xmlns:a16="http://schemas.microsoft.com/office/drawing/2014/main" id="{C5E5C2C3-9BB2-C5F6-97A6-F4E33EE94FF6}"/>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8" name="Rectangle 7">
            <a:extLst>
              <a:ext uri="{FF2B5EF4-FFF2-40B4-BE49-F238E27FC236}">
                <a16:creationId xmlns:a16="http://schemas.microsoft.com/office/drawing/2014/main" id="{F1B906C3-67DB-C259-1D9F-DEC5E867D7A7}"/>
              </a:ext>
            </a:extLst>
          </p:cNvPr>
          <p:cNvSpPr/>
          <p:nvPr/>
        </p:nvSpPr>
        <p:spPr>
          <a:xfrm>
            <a:off x="755588" y="1606156"/>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الاستقطاب الحاد</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AC7DF3EA-C811-50DA-6C06-2E37ED02B392}"/>
              </a:ext>
            </a:extLst>
          </p:cNvPr>
          <p:cNvSpPr/>
          <p:nvPr/>
        </p:nvSpPr>
        <p:spPr>
          <a:xfrm>
            <a:off x="10415297" y="1606156"/>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ثانياً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F6303539-3633-B483-3B74-6ABF3F4008E7}"/>
              </a:ext>
            </a:extLst>
          </p:cNvPr>
          <p:cNvSpPr txBox="1"/>
          <p:nvPr/>
        </p:nvSpPr>
        <p:spPr>
          <a:xfrm>
            <a:off x="4547937" y="2642209"/>
            <a:ext cx="7493463" cy="280506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المجال العام الرقمي أصبح في بعض الأحيان </a:t>
            </a:r>
            <a:r>
              <a:rPr lang="ar-EG" sz="2400" b="1" kern="0" dirty="0">
                <a:solidFill>
                  <a:srgbClr val="002060"/>
                </a:solidFill>
                <a:latin typeface="Calibri" panose="020F0502020204030204" pitchFamily="34" charset="0"/>
                <a:cs typeface="Calibri" panose="020F0502020204030204" pitchFamily="34" charset="0"/>
              </a:rPr>
              <a:t>ساحة لصراعات أيديولوجية حادة</a:t>
            </a:r>
            <a:r>
              <a:rPr lang="ar-EG" sz="2400" kern="0" dirty="0">
                <a:solidFill>
                  <a:srgbClr val="002060"/>
                </a:solidFill>
                <a:latin typeface="Calibri" panose="020F0502020204030204" pitchFamily="34" charset="0"/>
                <a:cs typeface="Calibri" panose="020F0502020204030204" pitchFamily="34" charset="0"/>
              </a:rPr>
              <a:t>، حيث تهيمن نبرة العداء والتخوين على النقاشات. يتسبب هذا الجو المتوتر في </a:t>
            </a:r>
            <a:r>
              <a:rPr lang="ar-EG" sz="2400" b="1" kern="0" dirty="0">
                <a:solidFill>
                  <a:srgbClr val="002060"/>
                </a:solidFill>
                <a:latin typeface="Calibri" panose="020F0502020204030204" pitchFamily="34" charset="0"/>
                <a:cs typeface="Calibri" panose="020F0502020204030204" pitchFamily="34" charset="0"/>
              </a:rPr>
              <a:t>عزوف الكثيرين عن المشاركة</a:t>
            </a:r>
            <a:r>
              <a:rPr lang="ar-EG" sz="2400" kern="0" dirty="0">
                <a:solidFill>
                  <a:srgbClr val="002060"/>
                </a:solidFill>
                <a:latin typeface="Calibri" panose="020F0502020204030204" pitchFamily="34" charset="0"/>
                <a:cs typeface="Calibri" panose="020F0502020204030204" pitchFamily="34" charset="0"/>
              </a:rPr>
              <a:t>، كما يؤدي إلى </a:t>
            </a:r>
            <a:r>
              <a:rPr lang="ar-EG" sz="2400" b="1" kern="0" dirty="0">
                <a:solidFill>
                  <a:srgbClr val="002060"/>
                </a:solidFill>
                <a:latin typeface="Calibri" panose="020F0502020204030204" pitchFamily="34" charset="0"/>
                <a:cs typeface="Calibri" panose="020F0502020204030204" pitchFamily="34" charset="0"/>
              </a:rPr>
              <a:t>تعزيز الانقسامات الاجتماعية والثقافية</a:t>
            </a:r>
            <a:r>
              <a:rPr lang="ar-EG" sz="2400" kern="0" dirty="0">
                <a:solidFill>
                  <a:srgbClr val="002060"/>
                </a:solidFill>
                <a:latin typeface="Calibri" panose="020F0502020204030204" pitchFamily="34" charset="0"/>
                <a:cs typeface="Calibri" panose="020F0502020204030204" pitchFamily="34" charset="0"/>
              </a:rPr>
              <a:t>. وتزداد الأمور سوءًا عندما يُستخدم هذا الفضاء لتأجيج الكراهية ضد فئات أو أفكار معينة، بدلاً من بناء التفاهم المشترك.</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7A253A7A-E189-EDCD-B3A5-06EBAD1CBCF0}"/>
              </a:ext>
            </a:extLst>
          </p:cNvPr>
          <p:cNvPicPr>
            <a:picLocks noChangeAspect="1"/>
          </p:cNvPicPr>
          <p:nvPr/>
        </p:nvPicPr>
        <p:blipFill>
          <a:blip r:embed="rId4"/>
          <a:stretch>
            <a:fillRect/>
          </a:stretch>
        </p:blipFill>
        <p:spPr>
          <a:xfrm>
            <a:off x="343427" y="2238273"/>
            <a:ext cx="4211053" cy="42110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103235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61A85-367E-5AD5-6F76-0365BE31B17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90C438A-C8A8-A470-1ABE-386C3510C6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95449"/>
            <a:ext cx="2448954" cy="1143494"/>
          </a:xfrm>
          <a:prstGeom prst="rect">
            <a:avLst/>
          </a:prstGeom>
        </p:spPr>
      </p:pic>
      <p:sp>
        <p:nvSpPr>
          <p:cNvPr id="11" name="Rectangle 10">
            <a:extLst>
              <a:ext uri="{FF2B5EF4-FFF2-40B4-BE49-F238E27FC236}">
                <a16:creationId xmlns:a16="http://schemas.microsoft.com/office/drawing/2014/main" id="{BA8CFCC3-2359-0A35-53AD-E0ABEA3E0523}"/>
              </a:ext>
            </a:extLst>
          </p:cNvPr>
          <p:cNvSpPr/>
          <p:nvPr/>
        </p:nvSpPr>
        <p:spPr>
          <a:xfrm>
            <a:off x="2748483" y="67427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7A7B5DB7-8BCB-876D-0AE3-177C0EC5BB52}"/>
              </a:ext>
            </a:extLst>
          </p:cNvPr>
          <p:cNvSpPr/>
          <p:nvPr/>
        </p:nvSpPr>
        <p:spPr>
          <a:xfrm>
            <a:off x="217935" y="790714"/>
            <a:ext cx="11974065" cy="56139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📚تحديات المجال العام الافتراضي</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3" name="TextBox 2">
            <a:extLst>
              <a:ext uri="{FF2B5EF4-FFF2-40B4-BE49-F238E27FC236}">
                <a16:creationId xmlns:a16="http://schemas.microsoft.com/office/drawing/2014/main" id="{4BB6B7E3-D2A8-C7C5-2352-ADC7541C0C82}"/>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10" name="Rectangle 9">
            <a:extLst>
              <a:ext uri="{FF2B5EF4-FFF2-40B4-BE49-F238E27FC236}">
                <a16:creationId xmlns:a16="http://schemas.microsoft.com/office/drawing/2014/main" id="{BB9BFE24-EEEC-1D05-7CB2-732E646CA6C9}"/>
              </a:ext>
            </a:extLst>
          </p:cNvPr>
          <p:cNvSpPr/>
          <p:nvPr/>
        </p:nvSpPr>
        <p:spPr>
          <a:xfrm>
            <a:off x="755588" y="1586519"/>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انتشار الأخبار الزائفة والدعاية الرقمية</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13" name="Rectangle 12">
            <a:extLst>
              <a:ext uri="{FF2B5EF4-FFF2-40B4-BE49-F238E27FC236}">
                <a16:creationId xmlns:a16="http://schemas.microsoft.com/office/drawing/2014/main" id="{1212FEBE-C8C4-EE52-C37D-2E8FD33B1A44}"/>
              </a:ext>
            </a:extLst>
          </p:cNvPr>
          <p:cNvSpPr/>
          <p:nvPr/>
        </p:nvSpPr>
        <p:spPr>
          <a:xfrm>
            <a:off x="10499518" y="1585244"/>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ثالثاً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BA068065-F257-FF01-93CE-75ADC14DA0A2}"/>
              </a:ext>
            </a:extLst>
          </p:cNvPr>
          <p:cNvSpPr txBox="1"/>
          <p:nvPr/>
        </p:nvSpPr>
        <p:spPr>
          <a:xfrm>
            <a:off x="5269831" y="2367760"/>
            <a:ext cx="6771569" cy="3359061"/>
          </a:xfrm>
          <a:prstGeom prst="rect">
            <a:avLst/>
          </a:prstGeom>
          <a:noFill/>
        </p:spPr>
        <p:txBody>
          <a:bodyPr wrap="square">
            <a:spAutoFit/>
          </a:bodyPr>
          <a:lstStyle/>
          <a:p>
            <a:pPr algn="just" rtl="1">
              <a:lnSpc>
                <a:spcPct val="150000"/>
              </a:lnSpc>
            </a:pPr>
            <a:r>
              <a:rPr lang="ar-EG" sz="2400" b="1" kern="0" dirty="0">
                <a:solidFill>
                  <a:srgbClr val="002060"/>
                </a:solidFill>
                <a:latin typeface="Calibri" panose="020F0502020204030204" pitchFamily="34" charset="0"/>
                <a:cs typeface="Calibri" panose="020F0502020204030204" pitchFamily="34" charset="0"/>
              </a:rPr>
              <a:t>سهولة نشر المعلومات وسرعة تداولها </a:t>
            </a:r>
            <a:r>
              <a:rPr lang="ar-EG" sz="2400" kern="0" dirty="0">
                <a:solidFill>
                  <a:srgbClr val="002060"/>
                </a:solidFill>
                <a:latin typeface="Calibri" panose="020F0502020204030204" pitchFamily="34" charset="0"/>
                <a:cs typeface="Calibri" panose="020F0502020204030204" pitchFamily="34" charset="0"/>
              </a:rPr>
              <a:t>جعلت من الفضاء الرقمي </a:t>
            </a:r>
            <a:r>
              <a:rPr lang="ar-EG" sz="2400" b="1" kern="0" dirty="0">
                <a:solidFill>
                  <a:srgbClr val="002060"/>
                </a:solidFill>
                <a:latin typeface="Calibri" panose="020F0502020204030204" pitchFamily="34" charset="0"/>
                <a:cs typeface="Calibri" panose="020F0502020204030204" pitchFamily="34" charset="0"/>
              </a:rPr>
              <a:t>بيئة خصبة لترويج الأخبار الكاذبة والمضللة.</a:t>
            </a:r>
            <a:r>
              <a:rPr lang="ar-EG" sz="2400" kern="0" dirty="0">
                <a:solidFill>
                  <a:srgbClr val="002060"/>
                </a:solidFill>
                <a:latin typeface="Calibri" panose="020F0502020204030204" pitchFamily="34" charset="0"/>
                <a:cs typeface="Calibri" panose="020F0502020204030204" pitchFamily="34" charset="0"/>
              </a:rPr>
              <a:t> وتُستخدم هذه الأدوات أحيانًا في حملات دعائية منظمة تؤثر على </a:t>
            </a:r>
            <a:r>
              <a:rPr lang="ar-EG" sz="2400" b="1" kern="0" dirty="0">
                <a:solidFill>
                  <a:srgbClr val="002060"/>
                </a:solidFill>
                <a:latin typeface="Calibri" panose="020F0502020204030204" pitchFamily="34" charset="0"/>
                <a:cs typeface="Calibri" panose="020F0502020204030204" pitchFamily="34" charset="0"/>
              </a:rPr>
              <a:t>تشكيل الرأي العام</a:t>
            </a:r>
            <a:r>
              <a:rPr lang="ar-EG" sz="2400" kern="0" dirty="0">
                <a:solidFill>
                  <a:srgbClr val="002060"/>
                </a:solidFill>
                <a:latin typeface="Calibri" panose="020F0502020204030204" pitchFamily="34" charset="0"/>
                <a:cs typeface="Calibri" panose="020F0502020204030204" pitchFamily="34" charset="0"/>
              </a:rPr>
              <a:t>. هذا الانتشار الواسع للمعلومات الزائفة يقوّض مصداقية المجال العام الافتراضي، ويجعل </a:t>
            </a:r>
            <a:r>
              <a:rPr lang="ar-EG" sz="2400" b="1" kern="0" dirty="0">
                <a:solidFill>
                  <a:srgbClr val="002060"/>
                </a:solidFill>
                <a:latin typeface="Calibri" panose="020F0502020204030204" pitchFamily="34" charset="0"/>
                <a:cs typeface="Calibri" panose="020F0502020204030204" pitchFamily="34" charset="0"/>
              </a:rPr>
              <a:t>من الصعب التمييز بين الحقيقة والتلاعب</a:t>
            </a:r>
            <a:r>
              <a:rPr lang="ar-EG" sz="2400" kern="0" dirty="0">
                <a:solidFill>
                  <a:srgbClr val="002060"/>
                </a:solidFill>
                <a:latin typeface="Calibri" panose="020F0502020204030204" pitchFamily="34" charset="0"/>
                <a:cs typeface="Calibri" panose="020F0502020204030204" pitchFamily="34" charset="0"/>
              </a:rPr>
              <a:t>، مما يُضعف قدرة المواطنين على اتخاذ قرارات مستنيرة.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B4CA6812-1C87-0632-9F76-A42768AB5B1B}"/>
              </a:ext>
            </a:extLst>
          </p:cNvPr>
          <p:cNvPicPr>
            <a:picLocks noChangeAspect="1"/>
          </p:cNvPicPr>
          <p:nvPr/>
        </p:nvPicPr>
        <p:blipFill>
          <a:blip r:embed="rId4"/>
          <a:stretch>
            <a:fillRect/>
          </a:stretch>
        </p:blipFill>
        <p:spPr>
          <a:xfrm>
            <a:off x="217936" y="2365415"/>
            <a:ext cx="4658132" cy="42551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824373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C0CC89-F3CA-421D-60C1-A3124C4655F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58E8EE7-C0B1-B980-D708-B67D3A3EF8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95449"/>
            <a:ext cx="2448954" cy="1143494"/>
          </a:xfrm>
          <a:prstGeom prst="rect">
            <a:avLst/>
          </a:prstGeom>
        </p:spPr>
      </p:pic>
      <p:sp>
        <p:nvSpPr>
          <p:cNvPr id="11" name="Rectangle 10">
            <a:extLst>
              <a:ext uri="{FF2B5EF4-FFF2-40B4-BE49-F238E27FC236}">
                <a16:creationId xmlns:a16="http://schemas.microsoft.com/office/drawing/2014/main" id="{92CB9BAC-3FB6-6902-2F5E-4797072E3095}"/>
              </a:ext>
            </a:extLst>
          </p:cNvPr>
          <p:cNvSpPr/>
          <p:nvPr/>
        </p:nvSpPr>
        <p:spPr>
          <a:xfrm>
            <a:off x="2748483" y="674274"/>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CA6B8BEC-EA6C-2D06-5DC3-0B056B3671E2}"/>
              </a:ext>
            </a:extLst>
          </p:cNvPr>
          <p:cNvSpPr/>
          <p:nvPr/>
        </p:nvSpPr>
        <p:spPr>
          <a:xfrm>
            <a:off x="217935" y="790714"/>
            <a:ext cx="11974065" cy="56139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defRPr/>
            </a:pPr>
            <a:r>
              <a:rPr lang="ar-EG" sz="2400" b="1" kern="0" dirty="0">
                <a:solidFill>
                  <a:schemeClr val="bg1"/>
                </a:solidFill>
                <a:latin typeface="Calibri" panose="020F0502020204030204" pitchFamily="34" charset="0"/>
                <a:cs typeface="Calibri" panose="020F0502020204030204" pitchFamily="34" charset="0"/>
              </a:rPr>
              <a:t>📚تحديات المجال العام الافتراضي</a:t>
            </a:r>
            <a:endParaRPr kumimoji="0" lang="en-US" sz="2800" b="1" i="0" u="none" strike="noStrike" kern="0" cap="none" spc="0" normalizeH="0" baseline="0" noProof="0" dirty="0">
              <a:ln>
                <a:noFill/>
              </a:ln>
              <a:solidFill>
                <a:srgbClr val="E7E6E6"/>
              </a:solidFill>
              <a:effectLst/>
              <a:uLnTx/>
              <a:uFillTx/>
              <a:latin typeface="Calibri" panose="020F0502020204030204" pitchFamily="34" charset="0"/>
              <a:ea typeface="+mn-ea"/>
              <a:cs typeface="Calibri" panose="020F0502020204030204" pitchFamily="34" charset="0"/>
            </a:endParaRPr>
          </a:p>
        </p:txBody>
      </p:sp>
      <p:sp>
        <p:nvSpPr>
          <p:cNvPr id="3" name="TextBox 2">
            <a:extLst>
              <a:ext uri="{FF2B5EF4-FFF2-40B4-BE49-F238E27FC236}">
                <a16:creationId xmlns:a16="http://schemas.microsoft.com/office/drawing/2014/main" id="{E55B7462-6F49-FF0E-5C07-AC6705D3794E}"/>
              </a:ext>
            </a:extLst>
          </p:cNvPr>
          <p:cNvSpPr txBox="1"/>
          <p:nvPr/>
        </p:nvSpPr>
        <p:spPr>
          <a:xfrm>
            <a:off x="2116095" y="237416"/>
            <a:ext cx="10323094" cy="461665"/>
          </a:xfrm>
          <a:prstGeom prst="rect">
            <a:avLst/>
          </a:prstGeom>
          <a:noFill/>
          <a:effectLst>
            <a:reflection blurRad="6350" stA="52000" endA="300" endPos="35000" dir="5400000" sy="-100000" algn="bl" rotWithShape="0"/>
          </a:effectLst>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المحاضرة التاسعة: نظرية المجال العام: من المجال العام البرجوازى إلى المجال العام الافتراضي</a:t>
            </a:r>
          </a:p>
        </p:txBody>
      </p:sp>
      <p:sp>
        <p:nvSpPr>
          <p:cNvPr id="12" name="Rectangle 11">
            <a:extLst>
              <a:ext uri="{FF2B5EF4-FFF2-40B4-BE49-F238E27FC236}">
                <a16:creationId xmlns:a16="http://schemas.microsoft.com/office/drawing/2014/main" id="{B8E73CF4-4552-CCA0-9389-7EA7DD9DC2A9}"/>
              </a:ext>
            </a:extLst>
          </p:cNvPr>
          <p:cNvSpPr/>
          <p:nvPr/>
        </p:nvSpPr>
        <p:spPr>
          <a:xfrm>
            <a:off x="839809" y="1561806"/>
            <a:ext cx="9463941" cy="549382"/>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SA" sz="2400" b="1" kern="0">
                <a:solidFill>
                  <a:srgbClr val="002060"/>
                </a:solidFill>
                <a:latin typeface="Calibri" panose="020F0502020204030204" pitchFamily="34" charset="0"/>
                <a:cs typeface="Calibri" panose="020F0502020204030204" pitchFamily="34" charset="0"/>
              </a:rPr>
              <a:t>التفاوت الرقمي</a:t>
            </a:r>
            <a:endParaRPr lang="ar-SA" sz="2400" b="1" kern="0" dirty="0">
              <a:solidFill>
                <a:srgbClr val="002060"/>
              </a:solidFill>
              <a:latin typeface="Calibri" panose="020F0502020204030204" pitchFamily="34" charset="0"/>
              <a:cs typeface="Calibri" panose="020F0502020204030204" pitchFamily="34" charset="0"/>
            </a:endParaRPr>
          </a:p>
        </p:txBody>
      </p:sp>
      <p:sp>
        <p:nvSpPr>
          <p:cNvPr id="14" name="Rectangle 13">
            <a:extLst>
              <a:ext uri="{FF2B5EF4-FFF2-40B4-BE49-F238E27FC236}">
                <a16:creationId xmlns:a16="http://schemas.microsoft.com/office/drawing/2014/main" id="{59708AE5-0119-BC76-59A0-04F572953776}"/>
              </a:ext>
            </a:extLst>
          </p:cNvPr>
          <p:cNvSpPr/>
          <p:nvPr/>
        </p:nvSpPr>
        <p:spPr>
          <a:xfrm>
            <a:off x="10546013" y="1561806"/>
            <a:ext cx="1165494" cy="549382"/>
          </a:xfrm>
          <a:prstGeom prst="rect">
            <a:avLst/>
          </a:prstGeom>
          <a:solidFill>
            <a:srgbClr val="C00000"/>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rtl="1"/>
            <a:r>
              <a:rPr lang="ar-EG" sz="2400" b="1" kern="0" dirty="0">
                <a:solidFill>
                  <a:schemeClr val="bg1"/>
                </a:solidFill>
                <a:latin typeface="Calibri" panose="020F0502020204030204" pitchFamily="34" charset="0"/>
                <a:cs typeface="Calibri" panose="020F0502020204030204" pitchFamily="34" charset="0"/>
              </a:rPr>
              <a:t>رابعاً</a:t>
            </a:r>
            <a:endParaRPr lang="ar-SA" sz="2400" b="1" kern="0" dirty="0">
              <a:solidFill>
                <a:schemeClr val="bg1"/>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37FC7B32-D04D-E594-930E-8BB9C69D3DA0}"/>
              </a:ext>
            </a:extLst>
          </p:cNvPr>
          <p:cNvSpPr txBox="1"/>
          <p:nvPr/>
        </p:nvSpPr>
        <p:spPr>
          <a:xfrm>
            <a:off x="3681662" y="4150820"/>
            <a:ext cx="8359739" cy="280506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ورغم هذه التحديات، </a:t>
            </a:r>
            <a:r>
              <a:rPr lang="ar-EG" sz="2400" b="1" kern="0" dirty="0">
                <a:solidFill>
                  <a:srgbClr val="002060"/>
                </a:solidFill>
                <a:latin typeface="Calibri" panose="020F0502020204030204" pitchFamily="34" charset="0"/>
                <a:cs typeface="Calibri" panose="020F0502020204030204" pitchFamily="34" charset="0"/>
              </a:rPr>
              <a:t>يبقى المجال العام الافتراضي مساحة مفتوحة نسبياً للتعبير والمساءلة والمقاومة، خاصة في المجتمعات التي تعاني من انغلاق سياسي أو إعلام تقليدي خاضع للرقابة</a:t>
            </a:r>
            <a:r>
              <a:rPr lang="ar-EG" sz="2400" kern="0" dirty="0">
                <a:solidFill>
                  <a:srgbClr val="002060"/>
                </a:solidFill>
                <a:latin typeface="Calibri" panose="020F0502020204030204" pitchFamily="34" charset="0"/>
                <a:cs typeface="Calibri" panose="020F0502020204030204" pitchFamily="34" charset="0"/>
              </a:rPr>
              <a:t>. وقد تحوّل في كثير من الحالات إلى منصة مركزية للناشطين والحركات الاجتماعية، كما حدث في "الربيع العربي"، وحملات العدالة الاجتماعية حول العالم.</a:t>
            </a:r>
          </a:p>
        </p:txBody>
      </p:sp>
      <p:sp>
        <p:nvSpPr>
          <p:cNvPr id="16" name="TextBox 15">
            <a:extLst>
              <a:ext uri="{FF2B5EF4-FFF2-40B4-BE49-F238E27FC236}">
                <a16:creationId xmlns:a16="http://schemas.microsoft.com/office/drawing/2014/main" id="{06D7F72D-482D-6B2F-23AB-D98852A80F27}"/>
              </a:ext>
            </a:extLst>
          </p:cNvPr>
          <p:cNvSpPr txBox="1"/>
          <p:nvPr/>
        </p:nvSpPr>
        <p:spPr>
          <a:xfrm>
            <a:off x="3681662" y="2012420"/>
            <a:ext cx="8272108" cy="2251065"/>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لا يتمتع الجميع بفرص متكافئة للوصول إلى المجال العام الافتراضي</a:t>
            </a:r>
            <a:r>
              <a:rPr lang="ar-EG" sz="2400" kern="0" dirty="0">
                <a:solidFill>
                  <a:srgbClr val="002060"/>
                </a:solidFill>
                <a:latin typeface="Calibri" panose="020F0502020204030204" pitchFamily="34" charset="0"/>
                <a:cs typeface="Calibri" panose="020F0502020204030204" pitchFamily="34" charset="0"/>
              </a:rPr>
              <a:t>، فهناك </a:t>
            </a:r>
            <a:r>
              <a:rPr lang="ar-EG" sz="2400" b="1" kern="0" dirty="0">
                <a:solidFill>
                  <a:srgbClr val="002060"/>
                </a:solidFill>
                <a:latin typeface="Calibri" panose="020F0502020204030204" pitchFamily="34" charset="0"/>
                <a:cs typeface="Calibri" panose="020F0502020204030204" pitchFamily="34" charset="0"/>
              </a:rPr>
              <a:t>فئات تفتقر إلى الإنترنت السريع </a:t>
            </a:r>
            <a:r>
              <a:rPr lang="ar-EG" sz="2400" kern="0" dirty="0">
                <a:solidFill>
                  <a:srgbClr val="002060"/>
                </a:solidFill>
                <a:latin typeface="Calibri" panose="020F0502020204030204" pitchFamily="34" charset="0"/>
                <a:cs typeface="Calibri" panose="020F0502020204030204" pitchFamily="34" charset="0"/>
              </a:rPr>
              <a:t>أو الأجهزة الحديثة، إضافة إلى </a:t>
            </a:r>
            <a:r>
              <a:rPr lang="ar-EG" sz="2400" b="1" kern="0" dirty="0">
                <a:solidFill>
                  <a:srgbClr val="002060"/>
                </a:solidFill>
                <a:latin typeface="Calibri" panose="020F0502020204030204" pitchFamily="34" charset="0"/>
                <a:cs typeface="Calibri" panose="020F0502020204030204" pitchFamily="34" charset="0"/>
              </a:rPr>
              <a:t>محدودية الوعي الرقمي والتعليم</a:t>
            </a:r>
            <a:r>
              <a:rPr lang="ar-EG" sz="2400" kern="0" dirty="0">
                <a:solidFill>
                  <a:srgbClr val="002060"/>
                </a:solidFill>
                <a:latin typeface="Calibri" panose="020F0502020204030204" pitchFamily="34" charset="0"/>
                <a:cs typeface="Calibri" panose="020F0502020204030204" pitchFamily="34" charset="0"/>
              </a:rPr>
              <a:t>. هذا التفاوت يكرّس </a:t>
            </a:r>
            <a:r>
              <a:rPr lang="ar-EG" sz="2400" b="1" kern="0" dirty="0">
                <a:solidFill>
                  <a:srgbClr val="002060"/>
                </a:solidFill>
                <a:latin typeface="Calibri" panose="020F0502020204030204" pitchFamily="34" charset="0"/>
                <a:cs typeface="Calibri" panose="020F0502020204030204" pitchFamily="34" charset="0"/>
              </a:rPr>
              <a:t>الإقصاء</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الاجتماعي ويُعيد إنتاج الفجوات الموجودة في المجال العام التقليدي.</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6C8C5967-2A64-8D1A-4261-4845DA803C1A}"/>
              </a:ext>
            </a:extLst>
          </p:cNvPr>
          <p:cNvPicPr>
            <a:picLocks noChangeAspect="1"/>
          </p:cNvPicPr>
          <p:nvPr/>
        </p:nvPicPr>
        <p:blipFill>
          <a:blip r:embed="rId4"/>
          <a:stretch>
            <a:fillRect/>
          </a:stretch>
        </p:blipFill>
        <p:spPr>
          <a:xfrm>
            <a:off x="150599" y="2227772"/>
            <a:ext cx="3531063" cy="42692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089965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AC7D3-A6CA-91EB-4B83-5F0889934C9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9BEF7F1-39F2-F776-B8D1-EB21A862C5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115" y="61756"/>
            <a:ext cx="2258086" cy="1181593"/>
          </a:xfrm>
          <a:prstGeom prst="rect">
            <a:avLst/>
          </a:prstGeom>
        </p:spPr>
      </p:pic>
      <p:sp>
        <p:nvSpPr>
          <p:cNvPr id="3" name="Rectangle: Rounded Corners 2">
            <a:extLst>
              <a:ext uri="{FF2B5EF4-FFF2-40B4-BE49-F238E27FC236}">
                <a16:creationId xmlns:a16="http://schemas.microsoft.com/office/drawing/2014/main" id="{E046464A-A64A-20A6-29F5-1E5795CE4DD0}"/>
              </a:ext>
            </a:extLst>
          </p:cNvPr>
          <p:cNvSpPr/>
          <p:nvPr/>
        </p:nvSpPr>
        <p:spPr>
          <a:xfrm>
            <a:off x="2305201" y="241819"/>
            <a:ext cx="9124800"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ملخص المحاضرة </a:t>
            </a:r>
            <a:r>
              <a:rPr lang="ar-EG" sz="2400" b="1" kern="0" dirty="0">
                <a:solidFill>
                  <a:schemeClr val="bg1"/>
                </a:solidFill>
                <a:latin typeface="Calibri" panose="020F0502020204030204" pitchFamily="34" charset="0"/>
                <a:cs typeface="+mj-cs"/>
              </a:rPr>
              <a:t>&amp;</a:t>
            </a:r>
            <a:r>
              <a:rPr lang="ar-EG" sz="2400" b="1" kern="0" dirty="0">
                <a:solidFill>
                  <a:schemeClr val="bg1"/>
                </a:solidFill>
                <a:latin typeface="Calibri" panose="020F0502020204030204" pitchFamily="34" charset="0"/>
                <a:cs typeface="Calibri" panose="020F0502020204030204" pitchFamily="34" charset="0"/>
              </a:rPr>
              <a:t> المحاضرة القادمة</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E93444BE-756C-590A-F72B-2E15E1C8EE2D}"/>
              </a:ext>
            </a:extLst>
          </p:cNvPr>
          <p:cNvSpPr txBox="1"/>
          <p:nvPr/>
        </p:nvSpPr>
        <p:spPr>
          <a:xfrm>
            <a:off x="8027403" y="1012517"/>
            <a:ext cx="6106026" cy="461665"/>
          </a:xfrm>
          <a:prstGeom prst="rect">
            <a:avLst/>
          </a:prstGeom>
          <a:noFill/>
        </p:spPr>
        <p:txBody>
          <a:bodyPr wrap="square">
            <a:spAutoFit/>
          </a:bodyPr>
          <a:lstStyle/>
          <a:p>
            <a:pPr algn="ctr" rtl="1"/>
            <a:r>
              <a:rPr lang="ar-EG" sz="2400" b="1" kern="0" dirty="0">
                <a:solidFill>
                  <a:srgbClr val="C00000"/>
                </a:solidFill>
                <a:latin typeface="Calibri" panose="020F0502020204030204" pitchFamily="34" charset="0"/>
                <a:cs typeface="Calibri" panose="020F0502020204030204" pitchFamily="34" charset="0"/>
              </a:rPr>
              <a:t>ملخص المحاضرة </a:t>
            </a:r>
            <a:r>
              <a:rPr lang="ar-EG" sz="1800" b="1" kern="0" dirty="0">
                <a:solidFill>
                  <a:srgbClr val="002060"/>
                </a:solidFill>
                <a:latin typeface="Calibri" panose="020F0502020204030204" pitchFamily="34" charset="0"/>
                <a:cs typeface="Calibri" panose="020F0502020204030204" pitchFamily="34" charset="0"/>
              </a:rPr>
              <a:t>: </a:t>
            </a:r>
            <a:endParaRPr lang="en-US" dirty="0">
              <a:solidFill>
                <a:srgbClr val="002060"/>
              </a:solidFill>
            </a:endParaRPr>
          </a:p>
        </p:txBody>
      </p:sp>
      <p:sp>
        <p:nvSpPr>
          <p:cNvPr id="14" name="TextBox 13">
            <a:extLst>
              <a:ext uri="{FF2B5EF4-FFF2-40B4-BE49-F238E27FC236}">
                <a16:creationId xmlns:a16="http://schemas.microsoft.com/office/drawing/2014/main" id="{E5AC4314-1726-BB5C-ADC5-260F5DA2C184}"/>
              </a:ext>
            </a:extLst>
          </p:cNvPr>
          <p:cNvSpPr txBox="1"/>
          <p:nvPr/>
        </p:nvSpPr>
        <p:spPr>
          <a:xfrm>
            <a:off x="305844" y="4906328"/>
            <a:ext cx="11837816" cy="1938992"/>
          </a:xfrm>
          <a:prstGeom prst="rect">
            <a:avLst/>
          </a:prstGeom>
          <a:noFill/>
        </p:spPr>
        <p:txBody>
          <a:bodyPr wrap="square">
            <a:spAutoFit/>
          </a:bodyPr>
          <a:lstStyle/>
          <a:p>
            <a:pPr algn="just" rtl="1"/>
            <a:r>
              <a:rPr lang="ar-EG" sz="2400" b="1" kern="0" dirty="0">
                <a:solidFill>
                  <a:srgbClr val="C00000"/>
                </a:solidFill>
                <a:latin typeface="Calibri" panose="020F0502020204030204" pitchFamily="34" charset="0"/>
                <a:cs typeface="Calibri" panose="020F0502020204030204" pitchFamily="34" charset="0"/>
              </a:rPr>
              <a:t>المحاضرة القادمة: </a:t>
            </a:r>
            <a:r>
              <a:rPr lang="ar-EG" sz="2400" kern="0" dirty="0">
                <a:solidFill>
                  <a:srgbClr val="002060"/>
                </a:solidFill>
                <a:latin typeface="Calibri" panose="020F0502020204030204" pitchFamily="34" charset="0"/>
                <a:cs typeface="Calibri" panose="020F0502020204030204" pitchFamily="34" charset="0"/>
              </a:rPr>
              <a:t>في محاضرتنا القادمة، سنتناول نظرية انتشار المبتكرات</a:t>
            </a:r>
            <a:r>
              <a:rPr lang="en-US" sz="2400" b="1" kern="0" dirty="0">
                <a:solidFill>
                  <a:srgbClr val="002060"/>
                </a:solidFill>
                <a:latin typeface="Times New Roman" panose="02020603050405020304" pitchFamily="18" charset="0"/>
                <a:cs typeface="Times New Roman" panose="02020603050405020304" pitchFamily="18" charset="0"/>
              </a:rPr>
              <a:t>Diffusion of Innovations Theory </a:t>
            </a:r>
            <a:r>
              <a:rPr lang="ar-EG" sz="2400" kern="0" dirty="0">
                <a:solidFill>
                  <a:srgbClr val="002060"/>
                </a:solidFill>
                <a:latin typeface="Calibri" panose="020F0502020204030204" pitchFamily="34" charset="0"/>
                <a:cs typeface="Calibri" panose="020F0502020204030204" pitchFamily="34" charset="0"/>
              </a:rPr>
              <a:t>التي تشرح كيف تنتشر الأفكار والتقنيات الجديدة داخل المجتمعات، والعوامل التي تؤثر في تبنيها أو رفضها. كما سنتعرف على نموذج القبول التكنولوجي </a:t>
            </a:r>
            <a:r>
              <a:rPr lang="en-US" sz="2400" b="1" kern="0" dirty="0">
                <a:solidFill>
                  <a:srgbClr val="002060"/>
                </a:solidFill>
                <a:latin typeface="Times New Roman" panose="02020603050405020304" pitchFamily="18" charset="0"/>
                <a:cs typeface="Times New Roman" panose="02020603050405020304" pitchFamily="18" charset="0"/>
              </a:rPr>
              <a:t>Technology Acceptance Model </a:t>
            </a:r>
            <a:r>
              <a:rPr lang="ar-EG" sz="2400" kern="0" dirty="0">
                <a:solidFill>
                  <a:srgbClr val="002060"/>
                </a:solidFill>
                <a:latin typeface="Calibri" panose="020F0502020204030204" pitchFamily="34" charset="0"/>
                <a:cs typeface="Calibri" panose="020F0502020204030204" pitchFamily="34" charset="0"/>
              </a:rPr>
              <a:t>الذي يفسّر سلوك الأفراد تجاه استخدام التكنولوجيا، بناءً على تصوراتهم حول سهولة الاستخدام والفائدة المتوقعة. سنحلل معًا كيف يمكن تطبيق هذين الإطارين لفهم تفاعل الجمهور مع الوسائل الرقمية الحديثة</a:t>
            </a:r>
            <a:r>
              <a:rPr lang="ar-EG" sz="2400" b="1" kern="0" dirty="0">
                <a:solidFill>
                  <a:srgbClr val="002060"/>
                </a:solidFill>
                <a:latin typeface="Calibri" panose="020F0502020204030204" pitchFamily="34" charset="0"/>
                <a:cs typeface="Calibri" panose="020F0502020204030204" pitchFamily="34" charset="0"/>
              </a:rPr>
              <a:t>. </a:t>
            </a:r>
            <a:endParaRPr lang="en-US" sz="2400" dirty="0">
              <a:solidFill>
                <a:srgbClr val="002060"/>
              </a:solidFill>
            </a:endParaRPr>
          </a:p>
        </p:txBody>
      </p:sp>
      <p:sp>
        <p:nvSpPr>
          <p:cNvPr id="4" name="TextBox 3">
            <a:extLst>
              <a:ext uri="{FF2B5EF4-FFF2-40B4-BE49-F238E27FC236}">
                <a16:creationId xmlns:a16="http://schemas.microsoft.com/office/drawing/2014/main" id="{7B62AE13-E80C-43F6-D7D3-1087F9EE4E44}"/>
              </a:ext>
            </a:extLst>
          </p:cNvPr>
          <p:cNvSpPr txBox="1"/>
          <p:nvPr/>
        </p:nvSpPr>
        <p:spPr>
          <a:xfrm>
            <a:off x="305844" y="1367133"/>
            <a:ext cx="11693651" cy="3359061"/>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تناولت المحاضرة </a:t>
            </a:r>
            <a:r>
              <a:rPr lang="ar-EG" sz="2400" b="1" kern="0" dirty="0">
                <a:solidFill>
                  <a:srgbClr val="002060"/>
                </a:solidFill>
                <a:latin typeface="Calibri" panose="020F0502020204030204" pitchFamily="34" charset="0"/>
                <a:cs typeface="Calibri" panose="020F0502020204030204" pitchFamily="34" charset="0"/>
              </a:rPr>
              <a:t>نظرية المجال العام </a:t>
            </a:r>
            <a:r>
              <a:rPr lang="ar-EG" sz="2400" kern="0" dirty="0">
                <a:solidFill>
                  <a:srgbClr val="002060"/>
                </a:solidFill>
                <a:latin typeface="Calibri" panose="020F0502020204030204" pitchFamily="34" charset="0"/>
                <a:cs typeface="Calibri" panose="020F0502020204030204" pitchFamily="34" charset="0"/>
              </a:rPr>
              <a:t>كما طرحها </a:t>
            </a:r>
            <a:r>
              <a:rPr lang="ar-EG" sz="2400" b="1" kern="0" dirty="0">
                <a:solidFill>
                  <a:srgbClr val="002060"/>
                </a:solidFill>
                <a:latin typeface="Calibri" panose="020F0502020204030204" pitchFamily="34" charset="0"/>
                <a:cs typeface="Calibri" panose="020F0502020204030204" pitchFamily="34" charset="0"/>
              </a:rPr>
              <a:t>يورغن هابرماس</a:t>
            </a:r>
            <a:r>
              <a:rPr lang="ar-EG" sz="2400" kern="0" dirty="0">
                <a:solidFill>
                  <a:srgbClr val="002060"/>
                </a:solidFill>
                <a:latin typeface="Calibri" panose="020F0502020204030204" pitchFamily="34" charset="0"/>
                <a:cs typeface="Calibri" panose="020F0502020204030204" pitchFamily="34" charset="0"/>
              </a:rPr>
              <a:t>، موضحةً مفهومها كفضاء للنقاش العقلاني بين المواطنين المستقلين عن الدولة والسوق. تم استعراض </a:t>
            </a:r>
            <a:r>
              <a:rPr lang="ar-EG" sz="2400" b="1" kern="0" dirty="0">
                <a:solidFill>
                  <a:srgbClr val="002060"/>
                </a:solidFill>
                <a:latin typeface="Calibri" panose="020F0502020204030204" pitchFamily="34" charset="0"/>
                <a:cs typeface="Calibri" panose="020F0502020204030204" pitchFamily="34" charset="0"/>
              </a:rPr>
              <a:t>النشأة التاريخية </a:t>
            </a:r>
            <a:r>
              <a:rPr lang="ar-EG" sz="2400" kern="0" dirty="0">
                <a:solidFill>
                  <a:srgbClr val="002060"/>
                </a:solidFill>
                <a:latin typeface="Calibri" panose="020F0502020204030204" pitchFamily="34" charset="0"/>
                <a:cs typeface="Calibri" panose="020F0502020204030204" pitchFamily="34" charset="0"/>
              </a:rPr>
              <a:t>للنظرية في أوروبا خلال القرن الثامن عشر، </a:t>
            </a:r>
            <a:r>
              <a:rPr lang="ar-EG" sz="2400" b="1" kern="0" dirty="0">
                <a:solidFill>
                  <a:srgbClr val="002060"/>
                </a:solidFill>
                <a:latin typeface="Calibri" panose="020F0502020204030204" pitchFamily="34" charset="0"/>
                <a:cs typeface="Calibri" panose="020F0502020204030204" pitchFamily="34" charset="0"/>
              </a:rPr>
              <a:t>وفروضها الأساسية المتعلقة بتكوين الرأي العام والمشاركة الديمقراطية</a:t>
            </a:r>
            <a:r>
              <a:rPr lang="ar-EG" sz="2400" kern="0" dirty="0">
                <a:solidFill>
                  <a:srgbClr val="002060"/>
                </a:solidFill>
                <a:latin typeface="Calibri" panose="020F0502020204030204" pitchFamily="34" charset="0"/>
                <a:cs typeface="Calibri" panose="020F0502020204030204" pitchFamily="34" charset="0"/>
              </a:rPr>
              <a:t>. كما ناقشنا </a:t>
            </a:r>
            <a:r>
              <a:rPr lang="ar-EG" sz="2400" b="1" kern="0" dirty="0">
                <a:solidFill>
                  <a:srgbClr val="002060"/>
                </a:solidFill>
                <a:latin typeface="Calibri" panose="020F0502020204030204" pitchFamily="34" charset="0"/>
                <a:cs typeface="Calibri" panose="020F0502020204030204" pitchFamily="34" charset="0"/>
              </a:rPr>
              <a:t>أبرز الانتقادات </a:t>
            </a:r>
            <a:r>
              <a:rPr lang="ar-EG" sz="2400" kern="0" dirty="0">
                <a:solidFill>
                  <a:srgbClr val="002060"/>
                </a:solidFill>
                <a:latin typeface="Calibri" panose="020F0502020204030204" pitchFamily="34" charset="0"/>
                <a:cs typeface="Calibri" panose="020F0502020204030204" pitchFamily="34" charset="0"/>
              </a:rPr>
              <a:t>الموجهة للنظرية، خاصة فيما يتعلق بإقصاء الفئات المهمشة والطابع المثالي للنقاش. ثم انتقلنا إلى مفهوم </a:t>
            </a:r>
            <a:r>
              <a:rPr lang="ar-EG" sz="2400" b="1" kern="0" dirty="0">
                <a:solidFill>
                  <a:srgbClr val="002060"/>
                </a:solidFill>
                <a:latin typeface="Calibri" panose="020F0502020204030204" pitchFamily="34" charset="0"/>
                <a:cs typeface="Calibri" panose="020F0502020204030204" pitchFamily="34" charset="0"/>
              </a:rPr>
              <a:t>المجال العام الرقمي</a:t>
            </a:r>
            <a:r>
              <a:rPr lang="ar-EG" sz="2400" kern="0" dirty="0">
                <a:solidFill>
                  <a:srgbClr val="002060"/>
                </a:solidFill>
                <a:latin typeface="Calibri" panose="020F0502020204030204" pitchFamily="34" charset="0"/>
                <a:cs typeface="Calibri" panose="020F0502020204030204" pitchFamily="34" charset="0"/>
              </a:rPr>
              <a:t>، ودوره في تشكيل فضاءات جديدة للتعبير والتأثير من خلال وسائل التواصل الاجتماعي. واختتمت المحاضرة بعرض التطبيقات العملية لهذا المجال الرقمي، ودوره في التفاعل السياسي، وصحافة المواطن، وحملات التوعية المجتمعية.</a:t>
            </a:r>
          </a:p>
        </p:txBody>
      </p:sp>
    </p:spTree>
    <p:extLst>
      <p:ext uri="{BB962C8B-B14F-4D97-AF65-F5344CB8AC3E}">
        <p14:creationId xmlns:p14="http://schemas.microsoft.com/office/powerpoint/2010/main" val="45899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4057575" y="5430629"/>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900746"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627C7819-BD9B-4C73-A1EA-246DDC93BE14}"/>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9210</TotalTime>
  <Words>3410</Words>
  <Application>Microsoft Office PowerPoint</Application>
  <PresentationFormat>Widescreen</PresentationFormat>
  <Paragraphs>301</Paragraphs>
  <Slides>46</Slides>
  <Notes>37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Alexandria</vt:lpstr>
      <vt:lpstr>Arial</vt:lpstr>
      <vt:lpstr>Calibri</vt:lpstr>
      <vt:lpstr>Calibri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ShereenFarouk</cp:lastModifiedBy>
  <cp:revision>183</cp:revision>
  <dcterms:created xsi:type="dcterms:W3CDTF">2023-04-29T09:08:00Z</dcterms:created>
  <dcterms:modified xsi:type="dcterms:W3CDTF">2025-07-11T16:04:32Z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