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3.xml" ContentType="application/vnd.openxmlformats-officedocument.presentationml.slide+xml"/>
  <Override PartName="/ppt/slides/slide19.xml" ContentType="application/vnd.openxmlformats-officedocument.presentationml.slide+xml"/>
  <Override PartName="/ppt/slides/slide2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7.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26.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0.xml" ContentType="application/vnd.openxmlformats-officedocument.presentationml.slide+xml"/>
  <Override PartName="/ppt/slides/slide44.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19.xml" ContentType="application/vnd.openxmlformats-officedocument.presentationml.notesSlide+xml"/>
  <Override PartName="/ppt/notesSlides/notesSlide15.xml" ContentType="application/vnd.openxmlformats-officedocument.presentationml.notesSlide+xml"/>
  <Override PartName="/ppt/notesSlides/notesSlide20.xml" ContentType="application/vnd.openxmlformats-officedocument.presentationml.notesSlide+xml"/>
  <Override PartName="/ppt/notesSlides/notesSlide42.xml" ContentType="application/vnd.openxmlformats-officedocument.presentationml.notesSlide+xml"/>
  <Override PartName="/ppt/notesSlides/notesSlide38.xml" ContentType="application/vnd.openxmlformats-officedocument.presentationml.notesSlide+xml"/>
  <Override PartName="/ppt/notesSlides/notesSlide41.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37.xml" ContentType="application/vnd.openxmlformats-officedocument.presentationml.notesSlide+xml"/>
  <Override PartName="/ppt/notesSlides/notesSlide43.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39.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0.xml" ContentType="application/vnd.openxmlformats-officedocument.presentationml.notesSlide+xml"/>
  <Override PartName="/ppt/notesSlides/notesSlide36.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4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49"/>
  </p:notesMasterIdLst>
  <p:sldIdLst>
    <p:sldId id="256" r:id="rId2"/>
    <p:sldId id="258" r:id="rId3"/>
    <p:sldId id="259" r:id="rId4"/>
    <p:sldId id="260" r:id="rId5"/>
    <p:sldId id="470" r:id="rId6"/>
    <p:sldId id="471" r:id="rId7"/>
    <p:sldId id="356" r:id="rId8"/>
    <p:sldId id="473" r:id="rId9"/>
    <p:sldId id="261" r:id="rId10"/>
    <p:sldId id="528" r:id="rId11"/>
    <p:sldId id="529" r:id="rId12"/>
    <p:sldId id="530" r:id="rId13"/>
    <p:sldId id="531" r:id="rId14"/>
    <p:sldId id="532" r:id="rId15"/>
    <p:sldId id="533" r:id="rId16"/>
    <p:sldId id="534" r:id="rId17"/>
    <p:sldId id="535" r:id="rId18"/>
    <p:sldId id="536" r:id="rId19"/>
    <p:sldId id="567" r:id="rId20"/>
    <p:sldId id="537" r:id="rId21"/>
    <p:sldId id="538" r:id="rId22"/>
    <p:sldId id="568" r:id="rId23"/>
    <p:sldId id="539" r:id="rId24"/>
    <p:sldId id="540" r:id="rId25"/>
    <p:sldId id="541" r:id="rId26"/>
    <p:sldId id="542" r:id="rId27"/>
    <p:sldId id="543" r:id="rId28"/>
    <p:sldId id="544" r:id="rId29"/>
    <p:sldId id="545" r:id="rId30"/>
    <p:sldId id="569" r:id="rId31"/>
    <p:sldId id="546" r:id="rId32"/>
    <p:sldId id="547" r:id="rId33"/>
    <p:sldId id="548" r:id="rId34"/>
    <p:sldId id="549" r:id="rId35"/>
    <p:sldId id="550" r:id="rId36"/>
    <p:sldId id="551" r:id="rId37"/>
    <p:sldId id="552" r:id="rId38"/>
    <p:sldId id="553" r:id="rId39"/>
    <p:sldId id="554" r:id="rId40"/>
    <p:sldId id="555" r:id="rId41"/>
    <p:sldId id="556" r:id="rId42"/>
    <p:sldId id="558" r:id="rId43"/>
    <p:sldId id="559" r:id="rId44"/>
    <p:sldId id="287" r:id="rId45"/>
    <p:sldId id="574" r:id="rId46"/>
    <p:sldId id="570" r:id="rId47"/>
    <p:sldId id="571" r:id="rId4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2"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112"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115"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113" Type="http://schemas.openxmlformats.org/officeDocument/2006/relationships/presProps" Target="presProps.xml"/><Relationship Id="rId11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14" Type="http://schemas.openxmlformats.org/officeDocument/2006/relationships/viewProps" Target="viewProps.xml"/><Relationship Id="rId119"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9</a:t>
            </a:fld>
            <a:endParaRPr dirty="0">
              <a:latin typeface="Alexandria" pitchFamily="2" charset="-78"/>
              <a:cs typeface="Alexandria" pitchFamily="2" charset="-7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807871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249549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27441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5002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5031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8115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6311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5093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73821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2111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515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8908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2359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44790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12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9166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96312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6150628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2726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1225356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63607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98761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27607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57592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13550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3177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60619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52916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10611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80661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6726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9250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71627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37132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11898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1226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5474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3974239"/>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53020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5614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728629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78287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83711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0832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7909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5899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2267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303572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4162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408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3327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44466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13659683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63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8415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2468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16095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194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6881" y="230188"/>
            <a:ext cx="2780812" cy="857339"/>
          </a:xfrm>
          <a:prstGeom prst="rect">
            <a:avLst/>
          </a:prstGeom>
        </p:spPr>
      </p:pic>
      <p:sp>
        <p:nvSpPr>
          <p:cNvPr id="9" name="Google Shape;135;p3"/>
          <p:cNvSpPr txBox="1"/>
          <p:nvPr userDrawn="1"/>
        </p:nvSpPr>
        <p:spPr>
          <a:xfrm>
            <a:off x="0" y="6538912"/>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chemeClr val="tx1"/>
                </a:solidFill>
                <a:latin typeface="Alexandria" pitchFamily="2" charset="-78"/>
                <a:ea typeface="Calibri"/>
                <a:cs typeface="Alexandria" pitchFamily="2" charset="-78"/>
                <a:sym typeface="Calibri"/>
              </a:rPr>
              <a:t>www.midocean.ae</a:t>
            </a:r>
            <a:endParaRPr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67659065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www.thecareeraccelerators.ca/blog/real-world-applications-of-Business-Analysis#:~:text=Real%2Dworld%20example%3A%20A%20retail,is%20to%20boost%20online%20sales" TargetMode="External"/><Relationship Id="rId7" Type="http://schemas.openxmlformats.org/officeDocument/2006/relationships/hyperlink" Target="https://www.hubspot.com/hubfs/100%20Mission%20Statement%20Templates%20&amp;%20Examples-V2.pdf?hubs_signup-url=offers.hubspot.com/100-mission-statements&amp;hubs_signup-cta=Submit&amp;hubs_offer=offers.hubspot.com/100-mission-statements" TargetMode="External"/><Relationship Id="rId2" Type="http://schemas.openxmlformats.org/officeDocument/2006/relationships/notesSlide" Target="../notesSlides/notesSlide45.xml"/><Relationship Id="rId1" Type="http://schemas.openxmlformats.org/officeDocument/2006/relationships/slideLayout" Target="../slideLayouts/slideLayout22.xml"/><Relationship Id="rId6" Type="http://schemas.openxmlformats.org/officeDocument/2006/relationships/hyperlink" Target="https://blog.hubspot.com/marketing/inspiring-company-mission-statements" TargetMode="External"/><Relationship Id="rId5" Type="http://schemas.openxmlformats.org/officeDocument/2006/relationships/hyperlink" Target="https://www.knowledgehut.com/blog/business-management/example-business-analysis" TargetMode="External"/><Relationship Id="rId4" Type="http://schemas.openxmlformats.org/officeDocument/2006/relationships/hyperlink" Target="https://www.theknowledgeacademy.com/blog/business-analysis-example/"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en-US" sz="2000" b="1" dirty="0">
                <a:solidFill>
                  <a:schemeClr val="bg1"/>
                </a:solidFill>
                <a:latin typeface="Alexandria Black" pitchFamily="2" charset="-78"/>
                <a:ea typeface="Times New Roman"/>
                <a:cs typeface="Alexandria Black" pitchFamily="2" charset="-78"/>
                <a:sym typeface="Times New Roman"/>
              </a:rPr>
              <a:t>5</a:t>
            </a:r>
          </a:p>
        </p:txBody>
      </p:sp>
      <p:sp>
        <p:nvSpPr>
          <p:cNvPr id="15" name="Google Shape;131;p3"/>
          <p:cNvSpPr txBox="1"/>
          <p:nvPr/>
        </p:nvSpPr>
        <p:spPr>
          <a:xfrm>
            <a:off x="3316503" y="5590983"/>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3027"/>
    </mc:Choice>
    <mc:Fallback xmlns="">
      <p:transition spd="slow" advTm="1302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584735"/>
          </a:xfrm>
          <a:prstGeom prst="rect">
            <a:avLst/>
          </a:prstGeom>
          <a:noFill/>
          <a:ln>
            <a:noFill/>
          </a:ln>
        </p:spPr>
        <p:txBody>
          <a:bodyPr spcFirstLastPara="1" wrap="square" lIns="91425" tIns="45700" rIns="91425" bIns="45700" anchor="t" anchorCtr="0">
            <a:spAutoFit/>
          </a:bodyPr>
          <a:lstStyle/>
          <a:p>
            <a:pPr lvl="0" algn="ctr"/>
            <a:r>
              <a:rPr lang="en-GB" sz="3200" b="1" dirty="0">
                <a:solidFill>
                  <a:srgbClr val="00B0F0"/>
                </a:solidFill>
                <a:latin typeface="Alexandria" pitchFamily="2" charset="-78"/>
                <a:cs typeface="Alexandria" pitchFamily="2" charset="-78"/>
              </a:rPr>
              <a:t>Investigation Techniques of business situation </a:t>
            </a:r>
            <a:endParaRPr sz="32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6438" y="108345"/>
            <a:ext cx="2780812" cy="857339"/>
          </a:xfrm>
          <a:prstGeom prst="rect">
            <a:avLst/>
          </a:prstGeom>
        </p:spPr>
      </p:pic>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chemeClr val="bg1"/>
                </a:solidFill>
                <a:latin typeface="Alexandria Black" pitchFamily="2" charset="-78"/>
                <a:ea typeface="Times New Roman"/>
                <a:cs typeface="Alexandria Black" pitchFamily="2" charset="-78"/>
                <a:sym typeface="Times New Roman"/>
              </a:rPr>
              <a:t>5</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30812"/>
    </mc:Choice>
    <mc:Fallback xmlns="">
      <p:transition spd="slow" advTm="3081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509443"/>
            <a:ext cx="9773938" cy="16925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3600" b="1" dirty="0">
                <a:solidFill>
                  <a:srgbClr val="00B0F0"/>
                </a:solidFill>
                <a:latin typeface="Alexandria" pitchFamily="2" charset="-78"/>
                <a:cs typeface="Alexandria" pitchFamily="2" charset="-78"/>
              </a:rPr>
              <a:t>Investigation Techniques of business situation </a:t>
            </a:r>
            <a:endParaRPr lang="en-US" sz="3600" b="1" dirty="0">
              <a:solidFill>
                <a:srgbClr val="00B0F0"/>
              </a:solidFill>
              <a:latin typeface="Alexandria" pitchFamily="2" charset="-78"/>
              <a:ea typeface="Calibri"/>
              <a:cs typeface="Alexandria" pitchFamily="2" charset="-78"/>
              <a:sym typeface="Calibri"/>
            </a:endParaRPr>
          </a:p>
        </p:txBody>
      </p:sp>
      <p:sp>
        <p:nvSpPr>
          <p:cNvPr id="13" name="Subtitle 2"/>
          <p:cNvSpPr txBox="1">
            <a:spLocks/>
          </p:cNvSpPr>
          <p:nvPr/>
        </p:nvSpPr>
        <p:spPr>
          <a:xfrm>
            <a:off x="1093678" y="5165591"/>
            <a:ext cx="278163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Week6</a:t>
            </a:r>
          </a:p>
          <a:p>
            <a:r>
              <a:rPr lang="en-US" sz="2000" b="1" dirty="0" smtClean="0">
                <a:solidFill>
                  <a:schemeClr val="tx1"/>
                </a:solidFill>
                <a:latin typeface="Alexandria" pitchFamily="2" charset="-78"/>
                <a:ea typeface="Calibri"/>
                <a:cs typeface="Alexandria" pitchFamily="2" charset="-78"/>
                <a:sym typeface="Calibri"/>
              </a:rPr>
              <a:t>Chapter5 cont.</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33247"/>
    </mc:Choice>
    <mc:Fallback xmlns="">
      <p:transition spd="slow" advTm="33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2253" y="1761218"/>
            <a:ext cx="4036638" cy="5402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551300"/>
            <a:ext cx="6330332" cy="34529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investigation techniques in analyzing business situations.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different types of investigation techniques used in business analysis.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gather and analyze data effectively.</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conducting interviews and surveys to gather information.</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observation techniques to gather insights about business situations.</a:t>
            </a:r>
          </a:p>
          <a:p>
            <a:pPr marL="342900" indent="-342900" algn="just" fontAlgn="base">
              <a:buClrTx/>
              <a:buFont typeface="Wingdings" panose="05000000000000000000" pitchFamily="2" charset="2"/>
              <a:buChar char="§"/>
            </a:pPr>
            <a:endParaRPr lang="en-US" sz="1600" b="1" dirty="0">
              <a:solidFill>
                <a:schemeClr val="tx1"/>
              </a:solidFill>
              <a:latin typeface="Alexandria" pitchFamily="2" charset="-78"/>
              <a:cs typeface="Alexandria" pitchFamily="2" charset="-78"/>
            </a:endParaRPr>
          </a:p>
        </p:txBody>
      </p:sp>
      <p:cxnSp>
        <p:nvCxnSpPr>
          <p:cNvPr id="15" name="Straight Connector 14"/>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6" name="Rectangle 15"/>
          <p:cNvSpPr/>
          <p:nvPr/>
        </p:nvSpPr>
        <p:spPr>
          <a:xfrm>
            <a:off x="4975163" y="12782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3396"/>
    </mc:Choice>
    <mc:Fallback xmlns="">
      <p:transition spd="slow" advTm="2333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86050" y="1725223"/>
            <a:ext cx="522535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374232"/>
            <a:ext cx="6330332" cy="36300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scenario analysis to assess potential outcomes and make informed business decisions.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ethical considerations in conducting investigations and gathering information.</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presenting investigation findings and recommendations effectively.</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visual aids and data visualization techniques to present complex information in a clear and concise manner.</a:t>
            </a:r>
          </a:p>
        </p:txBody>
      </p:sp>
      <p:cxnSp>
        <p:nvCxnSpPr>
          <p:cNvPr id="13" name="Straight Connector 12"/>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152421"/>
    </mc:Choice>
    <mc:Fallback xmlns="">
      <p:transition spd="slow" advTm="152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08295" y="1383108"/>
            <a:ext cx="4856382" cy="5690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221678"/>
            <a:ext cx="6330332" cy="37825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write comprehensive investigation reports that provide a thorough analysis of the business situation.</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critical thinking and problem-solving skills in conducting effective investigations.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working collaboratively and communicating effectively with stakeholders during the investigation process.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presenting investigation findings and recommendations in a clear and concise manner.</a:t>
            </a:r>
          </a:p>
        </p:txBody>
      </p:sp>
      <p:cxnSp>
        <p:nvCxnSpPr>
          <p:cNvPr id="13" name="Straight Connector 12"/>
          <p:cNvCxnSpPr/>
          <p:nvPr/>
        </p:nvCxnSpPr>
        <p:spPr>
          <a:xfrm flipH="1">
            <a:off x="5678268" y="688798"/>
            <a:ext cx="3202058" cy="1013"/>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787900" y="10559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66319"/>
    </mc:Choice>
    <mc:Fallback xmlns="">
      <p:transition spd="slow" advTm="1663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179" y="1540400"/>
            <a:ext cx="4011344" cy="51780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smtClean="0">
                <a:solidFill>
                  <a:srgbClr val="00B0F0"/>
                </a:solidFill>
                <a:latin typeface="Alexandria" pitchFamily="2" charset="-78"/>
                <a:cs typeface="Alexandria" pitchFamily="2" charset="-78"/>
              </a:rPr>
              <a:t>Chapter outline</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50493" y="2422358"/>
            <a:ext cx="6330332" cy="35720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Tx/>
              <a:buFont typeface="Arial" panose="020B0604020202020204" pitchFamily="34" charset="0"/>
              <a:buChar char="•"/>
            </a:pPr>
            <a:r>
              <a:rPr lang="en-US" sz="1600"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Prior research</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Investigation techniques; Interviews, Observation, Workshops, scenarios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User analysis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Prototyping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Quantitative approaches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Suitability of techniques </a:t>
            </a:r>
          </a:p>
          <a:p>
            <a:pPr marL="342900" indent="-342900">
              <a:buClrTx/>
              <a:buFont typeface="Arial" panose="020B0604020202020204" pitchFamily="34" charset="0"/>
              <a:buChar char="•"/>
            </a:pPr>
            <a:r>
              <a:rPr lang="en-GB" sz="1600" dirty="0">
                <a:solidFill>
                  <a:schemeClr val="tx1"/>
                </a:solidFill>
                <a:latin typeface="Alexandria" pitchFamily="2" charset="-78"/>
                <a:cs typeface="Alexandria" pitchFamily="2" charset="-78"/>
              </a:rPr>
              <a:t>Documenting the current situation</a:t>
            </a:r>
            <a:endParaRPr lang="en-US" sz="16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694947" y="688798"/>
            <a:ext cx="3185379" cy="1013"/>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1425" y="109563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57410"/>
    </mc:Choice>
    <mc:Fallback xmlns="">
      <p:transition spd="slow" advTm="15741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245894"/>
            <a:ext cx="6291045" cy="3449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solidFill>
                  <a:schemeClr val="tx1"/>
                </a:solidFill>
                <a:latin typeface="Alexandria" pitchFamily="2" charset="-78"/>
                <a:cs typeface="Alexandria" pitchFamily="2" charset="-78"/>
              </a:rPr>
              <a:t>When </a:t>
            </a:r>
            <a:r>
              <a:rPr lang="en-US" sz="1600" dirty="0">
                <a:solidFill>
                  <a:schemeClr val="tx1"/>
                </a:solidFill>
                <a:latin typeface="Alexandria" pitchFamily="2" charset="-78"/>
                <a:cs typeface="Alexandria" pitchFamily="2" charset="-78"/>
              </a:rPr>
              <a:t>business analysts first enter an area of study, they need a range of tools and techniques to help them understand the breadth and depth of </a:t>
            </a:r>
            <a:r>
              <a:rPr lang="en-US" sz="1600" dirty="0" smtClean="0">
                <a:solidFill>
                  <a:schemeClr val="tx1"/>
                </a:solidFill>
                <a:latin typeface="Alexandria" pitchFamily="2" charset="-78"/>
                <a:cs typeface="Alexandria" pitchFamily="2" charset="-78"/>
              </a:rPr>
              <a:t>issues.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While </a:t>
            </a:r>
            <a:r>
              <a:rPr lang="en-US" sz="1600" dirty="0">
                <a:solidFill>
                  <a:schemeClr val="tx1"/>
                </a:solidFill>
                <a:latin typeface="Alexandria" pitchFamily="2" charset="-78"/>
                <a:cs typeface="Alexandria" pitchFamily="2" charset="-78"/>
              </a:rPr>
              <a:t>they will be making use of background research, workshops, </a:t>
            </a:r>
            <a:r>
              <a:rPr lang="en-US" sz="1600" dirty="0" smtClean="0">
                <a:solidFill>
                  <a:schemeClr val="tx1"/>
                </a:solidFill>
                <a:latin typeface="Alexandria" pitchFamily="2" charset="-78"/>
                <a:cs typeface="Alexandria" pitchFamily="2" charset="-78"/>
              </a:rPr>
              <a:t>one-to-one interviews </a:t>
            </a:r>
            <a:r>
              <a:rPr lang="en-US" sz="1600" dirty="0">
                <a:solidFill>
                  <a:schemeClr val="tx1"/>
                </a:solidFill>
                <a:latin typeface="Alexandria" pitchFamily="2" charset="-78"/>
                <a:cs typeface="Alexandria" pitchFamily="2" charset="-78"/>
              </a:rPr>
              <a:t>and quantitative methods of verification of data, they must also use diagnostic tools for understanding a problem area, and different approaches to documenting their findings, according to the focus</a:t>
            </a:r>
            <a:r>
              <a:rPr lang="en-US" sz="1600" dirty="0" smtClean="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673515" y="1540075"/>
            <a:ext cx="3706544" cy="5197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75163" y="11305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03722"/>
    </mc:Choice>
    <mc:Fallback xmlns="">
      <p:transition spd="slow" advTm="1037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310063"/>
            <a:ext cx="6291045" cy="3550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assumption behind this chapter is that the analyst will be responsible for performing a broad study that begins with a general understanding of the situation, then produces a diagnosis of the underlying causes and subsequently understands the requirements for a solution.</a:t>
            </a:r>
          </a:p>
        </p:txBody>
      </p:sp>
      <p:sp>
        <p:nvSpPr>
          <p:cNvPr id="13" name="Title 1"/>
          <p:cNvSpPr txBox="1">
            <a:spLocks/>
          </p:cNvSpPr>
          <p:nvPr/>
        </p:nvSpPr>
        <p:spPr>
          <a:xfrm>
            <a:off x="6481011" y="1595123"/>
            <a:ext cx="3931133" cy="5303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75163" y="12050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024"/>
    </mc:Choice>
    <mc:Fallback xmlns="">
      <p:transition spd="slow" advTm="520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89706"/>
            <a:ext cx="6330331" cy="32402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It will be evident from the description of scenario modelling that it is important to understand who the actual users of the proposed system are likely to be and this is also true of prototyping which we discuss </a:t>
            </a:r>
            <a:r>
              <a:rPr lang="en-US" sz="1600" dirty="0" smtClean="0">
                <a:solidFill>
                  <a:schemeClr val="tx1"/>
                </a:solidFill>
                <a:latin typeface="Alexandria" pitchFamily="2" charset="-78"/>
                <a:cs typeface="Alexandria" pitchFamily="2" charset="-78"/>
              </a:rPr>
              <a:t>next.</a:t>
            </a:r>
            <a:r>
              <a:rPr lang="ar-AE"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However</a:t>
            </a:r>
            <a:r>
              <a:rPr lang="en-US" sz="1600" dirty="0">
                <a:solidFill>
                  <a:schemeClr val="tx1"/>
                </a:solidFill>
                <a:latin typeface="Alexandria" pitchFamily="2" charset="-78"/>
                <a:cs typeface="Alexandria" pitchFamily="2" charset="-78"/>
              </a:rPr>
              <a:t>, sometimes these generic titles do not tell us enough about the business users for us to envisage how and why they might want to use an information system</a:t>
            </a:r>
            <a:r>
              <a:rPr lang="en-US" sz="1600" dirty="0" smtClean="0">
                <a:solidFill>
                  <a:schemeClr val="tx1"/>
                </a:solidFill>
                <a:latin typeface="Alexandria" pitchFamily="2" charset="-78"/>
                <a:cs typeface="Alexandria" pitchFamily="2" charset="-78"/>
              </a:rPr>
              <a:t>.</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a:t>
            </a:r>
            <a:r>
              <a:rPr lang="en-US" sz="1600" dirty="0">
                <a:solidFill>
                  <a:schemeClr val="tx1"/>
                </a:solidFill>
                <a:latin typeface="Alexandria" pitchFamily="2" charset="-78"/>
                <a:cs typeface="Alexandria" pitchFamily="2" charset="-78"/>
              </a:rPr>
              <a:t>Customer’, for example, is a very broad term that may not capture the different sets of characteristics displayed by the actual customers of an organization. A good way of understanding customers is to create ‘personas’ for them. </a:t>
            </a:r>
          </a:p>
        </p:txBody>
      </p:sp>
      <p:sp>
        <p:nvSpPr>
          <p:cNvPr id="13" name="Title 1"/>
          <p:cNvSpPr txBox="1">
            <a:spLocks/>
          </p:cNvSpPr>
          <p:nvPr/>
        </p:nvSpPr>
        <p:spPr>
          <a:xfrm>
            <a:off x="6415314" y="1495070"/>
            <a:ext cx="4951186" cy="5804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User </a:t>
            </a:r>
            <a:r>
              <a:rPr lang="en-US" sz="2000" b="1" dirty="0">
                <a:solidFill>
                  <a:srgbClr val="00B0F0"/>
                </a:solidFill>
                <a:latin typeface="Alexandria" pitchFamily="2" charset="-78"/>
                <a:cs typeface="Alexandria" pitchFamily="2" charset="-78"/>
              </a:rPr>
              <a:t>analysis </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75163" y="11129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97226471"/>
      </p:ext>
    </p:extLst>
  </p:cSld>
  <p:clrMapOvr>
    <a:masterClrMapping/>
  </p:clrMapOvr>
  <mc:AlternateContent xmlns:mc="http://schemas.openxmlformats.org/markup-compatibility/2006" xmlns:p14="http://schemas.microsoft.com/office/powerpoint/2010/main">
    <mc:Choice Requires="p14">
      <p:transition spd="slow" p14:dur="2000" advTm="111854"/>
    </mc:Choice>
    <mc:Fallback xmlns="">
      <p:transition spd="slow" advTm="1118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89706"/>
            <a:ext cx="6330331" cy="299409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Prototyping is an important technique for eliciting, analyzing, demonstrating and validating requirements. </a:t>
            </a:r>
            <a:r>
              <a:rPr lang="en-US" sz="1600" dirty="0" smtClean="0">
                <a:solidFill>
                  <a:schemeClr val="tx1"/>
                </a:solidFill>
                <a:latin typeface="Alexandria" pitchFamily="2" charset="-78"/>
                <a:cs typeface="Alexandria" pitchFamily="2" charset="-78"/>
              </a:rPr>
              <a:t>Analysts </a:t>
            </a:r>
            <a:r>
              <a:rPr lang="en-US" sz="1600" dirty="0">
                <a:solidFill>
                  <a:schemeClr val="tx1"/>
                </a:solidFill>
                <a:latin typeface="Alexandria" pitchFamily="2" charset="-78"/>
                <a:cs typeface="Alexandria" pitchFamily="2" charset="-78"/>
              </a:rPr>
              <a:t>often complain that the business users do not know what they want, and that as a result it is difficult to define the </a:t>
            </a:r>
            <a:r>
              <a:rPr lang="en-US" sz="1600" dirty="0" smtClean="0">
                <a:solidFill>
                  <a:schemeClr val="tx1"/>
                </a:solidFill>
                <a:latin typeface="Alexandria" pitchFamily="2" charset="-78"/>
                <a:cs typeface="Alexandria" pitchFamily="2" charset="-78"/>
              </a:rPr>
              <a:t>requirements.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If </a:t>
            </a:r>
            <a:r>
              <a:rPr lang="en-US" sz="1600" dirty="0">
                <a:solidFill>
                  <a:schemeClr val="tx1"/>
                </a:solidFill>
                <a:latin typeface="Alexandria" pitchFamily="2" charset="-78"/>
                <a:cs typeface="Alexandria" pitchFamily="2" charset="-78"/>
              </a:rPr>
              <a:t>business users are unclear about their requirements, prototypes can help them </a:t>
            </a:r>
            <a:r>
              <a:rPr lang="en-US" sz="1600" dirty="0" smtClean="0">
                <a:solidFill>
                  <a:schemeClr val="tx1"/>
                </a:solidFill>
                <a:latin typeface="Alexandria" pitchFamily="2" charset="-78"/>
                <a:cs typeface="Alexandria" pitchFamily="2" charset="-78"/>
              </a:rPr>
              <a:t>visualize </a:t>
            </a:r>
            <a:r>
              <a:rPr lang="en-US" sz="1600" dirty="0">
                <a:solidFill>
                  <a:schemeClr val="tx1"/>
                </a:solidFill>
                <a:latin typeface="Alexandria" pitchFamily="2" charset="-78"/>
                <a:cs typeface="Alexandria" pitchFamily="2" charset="-78"/>
              </a:rPr>
              <a:t>the new system and provide insight into possible requirements</a:t>
            </a:r>
            <a:r>
              <a:rPr lang="en-US" sz="1600" dirty="0" smtClean="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458857" y="1492165"/>
            <a:ext cx="5085746" cy="5583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92096" y="1087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58689747"/>
      </p:ext>
    </p:extLst>
  </p:cSld>
  <p:clrMapOvr>
    <a:masterClrMapping/>
  </p:clrMapOvr>
  <mc:AlternateContent xmlns:mc="http://schemas.openxmlformats.org/markup-compatibility/2006" xmlns:p14="http://schemas.microsoft.com/office/powerpoint/2010/main">
    <mc:Choice Requires="p14">
      <p:transition spd="slow" p14:dur="2000" advTm="104810"/>
    </mc:Choice>
    <mc:Fallback xmlns="">
      <p:transition spd="slow" advTm="10481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09802"/>
            <a:ext cx="6330331" cy="37125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Prototypes also offer a way of demonstrating how the new processes or system might work and provide a concrete basis for evaluation and discussion.</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Agile software development approaches, such as DSDM and Scrum, use evolutionary prototyping as an integral part of their development lifecycle.</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473371" y="1372153"/>
            <a:ext cx="519792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75163" y="10777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1913685"/>
      </p:ext>
    </p:extLst>
  </p:cSld>
  <p:clrMapOvr>
    <a:masterClrMapping/>
  </p:clrMapOvr>
  <mc:AlternateContent xmlns:mc="http://schemas.openxmlformats.org/markup-compatibility/2006" xmlns:p14="http://schemas.microsoft.com/office/powerpoint/2010/main">
    <mc:Choice Requires="p14">
      <p:transition spd="slow" p14:dur="2000" advTm="65337"/>
    </mc:Choice>
    <mc:Fallback xmlns="">
      <p:transition spd="slow" advTm="6533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0476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2629"/>
            <a:ext cx="10235989" cy="3410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Prototyping involves building simulations of a process or system in order to review them with the users to increase understanding about the requirements. There is a range of approaches to building prototypes. They may be built using the organization’s system development environment so that they exactly mirror the future </a:t>
            </a:r>
            <a:r>
              <a:rPr lang="en-US" sz="1600" dirty="0" smtClean="0">
                <a:latin typeface="Alexandria" pitchFamily="2" charset="-78"/>
                <a:cs typeface="Alexandria" pitchFamily="2" charset="-78"/>
              </a:rPr>
              <a:t>system. Images of the screens and navigations may be built using presentation software packages such as Microsoft PowerPoint or they may be mock-ups on paper.</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quick but effective form of prototyping is to use flipchart sheets, pens and packs of sticky notes and work with the users to develop paper prototypes.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will enable the users to develop screens, identify navigation paths, define the data they must input or refer to, and prepare lists of specified values that they know will apply.</a:t>
            </a:r>
            <a:endParaRPr lang="en-US" sz="1600" dirty="0">
              <a:latin typeface="Alexandria" pitchFamily="2" charset="-78"/>
              <a:cs typeface="Alexandria" pitchFamily="2" charset="-78"/>
            </a:endParaRPr>
          </a:p>
        </p:txBody>
      </p:sp>
      <p:sp>
        <p:nvSpPr>
          <p:cNvPr id="8" name="Title 1"/>
          <p:cNvSpPr txBox="1">
            <a:spLocks/>
          </p:cNvSpPr>
          <p:nvPr/>
        </p:nvSpPr>
        <p:spPr>
          <a:xfrm>
            <a:off x="24238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4363" y="9614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42575829"/>
      </p:ext>
    </p:extLst>
  </p:cSld>
  <p:clrMapOvr>
    <a:masterClrMapping/>
  </p:clrMapOvr>
  <mc:AlternateContent xmlns:mc="http://schemas.openxmlformats.org/markup-compatibility/2006" xmlns:p14="http://schemas.microsoft.com/office/powerpoint/2010/main">
    <mc:Choice Requires="p14">
      <p:transition spd="slow" p14:dur="2000" advTm="178837"/>
    </mc:Choice>
    <mc:Fallback xmlns="">
      <p:transition spd="slow" advTm="17883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39284"/>
            <a:ext cx="10812720" cy="40067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322286"/>
            <a:ext cx="10515600" cy="24819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dirty="0">
                <a:latin typeface="Alexandria" pitchFamily="2" charset="-78"/>
                <a:cs typeface="Alexandria" pitchFamily="2" charset="-78"/>
              </a:rPr>
              <a:t>There is a strong link between scenarios and prototyping because scenarios can be used as the basis for developing prototypes. As well as confirming requirements, prototyping can often help the users to identify some that they had not considered previously. </a:t>
            </a:r>
          </a:p>
        </p:txBody>
      </p:sp>
      <p:sp>
        <p:nvSpPr>
          <p:cNvPr id="10" name="Title 1"/>
          <p:cNvSpPr txBox="1">
            <a:spLocks/>
          </p:cNvSpPr>
          <p:nvPr/>
        </p:nvSpPr>
        <p:spPr>
          <a:xfrm>
            <a:off x="2481943"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4587" y="9048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2126115"/>
      </p:ext>
    </p:extLst>
  </p:cSld>
  <p:clrMapOvr>
    <a:masterClrMapping/>
  </p:clrMapOvr>
  <mc:AlternateContent xmlns:mc="http://schemas.openxmlformats.org/markup-compatibility/2006" xmlns:p14="http://schemas.microsoft.com/office/powerpoint/2010/main">
    <mc:Choice Requires="p14">
      <p:transition spd="slow" p14:dur="2000" advTm="71713"/>
    </mc:Choice>
    <mc:Fallback xmlns="">
      <p:transition spd="slow" advTm="717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8113"/>
            <a:ext cx="10515600" cy="33382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Advantages of Prototyping</a:t>
            </a:r>
          </a:p>
          <a:p>
            <a:pPr marL="457200" indent="-457200" algn="just">
              <a:buFont typeface="Arial" panose="020B0604020202020204" pitchFamily="34" charset="0"/>
              <a:buChar char="•"/>
            </a:pPr>
            <a:r>
              <a:rPr lang="en-US" sz="1600" dirty="0">
                <a:latin typeface="Alexandria" pitchFamily="2" charset="-78"/>
                <a:cs typeface="Alexandria" pitchFamily="2" charset="-78"/>
              </a:rPr>
              <a:t>Clarify any uncertainty on the part of the analysts and confirm to the user that we have understood what they asked for; </a:t>
            </a:r>
          </a:p>
          <a:p>
            <a:pPr marL="457200" indent="-457200" algn="just">
              <a:buFont typeface="Arial" panose="020B0604020202020204" pitchFamily="34" charset="0"/>
              <a:buChar char="•"/>
            </a:pPr>
            <a:r>
              <a:rPr lang="en-US" sz="1600" dirty="0">
                <a:latin typeface="Alexandria" pitchFamily="2" charset="-78"/>
                <a:cs typeface="Alexandria" pitchFamily="2" charset="-78"/>
              </a:rPr>
              <a:t>Help the user identify new requirements as they gain an understanding of what the system will be able to do to support their jobs;</a:t>
            </a:r>
          </a:p>
          <a:p>
            <a:pPr marL="457200" indent="-457200" algn="just">
              <a:buFont typeface="Arial" panose="020B0604020202020204" pitchFamily="34" charset="0"/>
              <a:buChar char="•"/>
            </a:pPr>
            <a:r>
              <a:rPr lang="en-US" sz="1600" dirty="0">
                <a:latin typeface="Alexandria" pitchFamily="2" charset="-78"/>
                <a:cs typeface="Alexandria" pitchFamily="2" charset="-78"/>
              </a:rPr>
              <a:t>Demonstrate the look and feel of the proposed system and elicit usability requirements;</a:t>
            </a:r>
          </a:p>
          <a:p>
            <a:pPr marL="457200" indent="-457200" algn="just">
              <a:buFont typeface="Arial" panose="020B0604020202020204" pitchFamily="34" charset="0"/>
              <a:buChar char="•"/>
            </a:pPr>
            <a:r>
              <a:rPr lang="en-US" sz="1600" dirty="0">
                <a:latin typeface="Alexandria" pitchFamily="2" charset="-78"/>
                <a:cs typeface="Alexandria" pitchFamily="2" charset="-78"/>
              </a:rPr>
              <a:t>Validate the system requirements and identify any errors;</a:t>
            </a:r>
          </a:p>
          <a:p>
            <a:pPr marL="457200" indent="-457200" algn="just">
              <a:buFont typeface="Arial" panose="020B0604020202020204" pitchFamily="34" charset="0"/>
              <a:buChar char="•"/>
            </a:pPr>
            <a:r>
              <a:rPr lang="en-US" sz="1600" dirty="0">
                <a:latin typeface="Alexandria" pitchFamily="2" charset="-78"/>
                <a:cs typeface="Alexandria" pitchFamily="2" charset="-78"/>
              </a:rPr>
              <a:t>Provide a means of assessing the navigation paths and system performance.</a:t>
            </a:r>
          </a:p>
        </p:txBody>
      </p:sp>
      <p:sp>
        <p:nvSpPr>
          <p:cNvPr id="10" name="Title 1"/>
          <p:cNvSpPr txBox="1">
            <a:spLocks/>
          </p:cNvSpPr>
          <p:nvPr/>
        </p:nvSpPr>
        <p:spPr>
          <a:xfrm>
            <a:off x="27286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91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66323166"/>
      </p:ext>
    </p:extLst>
  </p:cSld>
  <p:clrMapOvr>
    <a:masterClrMapping/>
  </p:clrMapOvr>
  <mc:AlternateContent xmlns:mc="http://schemas.openxmlformats.org/markup-compatibility/2006" xmlns:p14="http://schemas.microsoft.com/office/powerpoint/2010/main">
    <mc:Choice Requires="p14">
      <p:transition spd="slow" p14:dur="2000" advTm="95520"/>
    </mc:Choice>
    <mc:Fallback xmlns="">
      <p:transition spd="slow" advTm="9552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062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46513"/>
            <a:ext cx="10515600" cy="34398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Disadvantages of Prototyping</a:t>
            </a:r>
          </a:p>
          <a:p>
            <a:pPr marL="0" indent="0" algn="just">
              <a:buNone/>
            </a:pPr>
            <a:r>
              <a:rPr lang="en-US" sz="1600" dirty="0">
                <a:latin typeface="Alexandria" pitchFamily="2" charset="-78"/>
                <a:cs typeface="Alexandria" pitchFamily="2" charset="-78"/>
              </a:rPr>
              <a:t>Prototyping has a number of hazards, most of which can be avoided by setting clear objectives for the prototyping exercise and managing the stakeholders’ expectations. </a:t>
            </a:r>
            <a:r>
              <a:rPr lang="en-US" sz="1600" b="1" dirty="0">
                <a:latin typeface="Alexandria" pitchFamily="2" charset="-78"/>
                <a:cs typeface="Alexandria" pitchFamily="2" charset="-78"/>
              </a:rPr>
              <a:t>The hazards include</a:t>
            </a:r>
            <a:r>
              <a:rPr lang="en-US" sz="1600" dirty="0">
                <a:latin typeface="Alexandria" pitchFamily="2" charset="-78"/>
                <a:cs typeface="Alexandria" pitchFamily="2" charset="-78"/>
              </a:rPr>
              <a:t>:</a:t>
            </a:r>
          </a:p>
          <a:p>
            <a:pPr marL="457200" indent="-457200" algn="just">
              <a:buFont typeface="Arial" panose="020B0604020202020204" pitchFamily="34" charset="0"/>
              <a:buChar char="•"/>
            </a:pPr>
            <a:r>
              <a:rPr lang="en-US" sz="1600" dirty="0">
                <a:latin typeface="Alexandria" pitchFamily="2" charset="-78"/>
                <a:cs typeface="Alexandria" pitchFamily="2" charset="-78"/>
              </a:rPr>
              <a:t>The prototyping cycle can spin out of control with endless iterations taking place. </a:t>
            </a:r>
          </a:p>
          <a:p>
            <a:pPr marL="457200" indent="-457200" algn="just">
              <a:buFont typeface="Arial" panose="020B0604020202020204" pitchFamily="34" charset="0"/>
              <a:buChar char="•"/>
            </a:pPr>
            <a:r>
              <a:rPr lang="en-US" sz="1600" dirty="0">
                <a:latin typeface="Alexandria" pitchFamily="2" charset="-78"/>
                <a:cs typeface="Alexandria" pitchFamily="2" charset="-78"/>
              </a:rPr>
              <a:t>If the purpose of the exercise has not been explained clearly, the users may think that when they are happy with the mock-up, the system is now complete and ready for use. </a:t>
            </a:r>
          </a:p>
        </p:txBody>
      </p:sp>
      <p:sp>
        <p:nvSpPr>
          <p:cNvPr id="10" name="Title 1"/>
          <p:cNvSpPr txBox="1">
            <a:spLocks/>
          </p:cNvSpPr>
          <p:nvPr/>
        </p:nvSpPr>
        <p:spPr>
          <a:xfrm>
            <a:off x="27286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44992" y="9193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69930954"/>
      </p:ext>
    </p:extLst>
  </p:cSld>
  <p:clrMapOvr>
    <a:masterClrMapping/>
  </p:clrMapOvr>
  <mc:AlternateContent xmlns:mc="http://schemas.openxmlformats.org/markup-compatibility/2006" xmlns:p14="http://schemas.microsoft.com/office/powerpoint/2010/main">
    <mc:Choice Requires="p14">
      <p:transition spd="slow" p14:dur="2000" advTm="104573"/>
    </mc:Choice>
    <mc:Fallback xmlns="">
      <p:transition spd="slow" advTm="10457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057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4571"/>
            <a:ext cx="10515600"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an Agile software development environment, prototyping sessions are used to elicit and analyze requirements, and to construct and test working </a:t>
            </a:r>
            <a:r>
              <a:rPr lang="en-US" sz="1600" dirty="0" smtClean="0">
                <a:latin typeface="Alexandria" pitchFamily="2" charset="-78"/>
                <a:cs typeface="Alexandria" pitchFamily="2" charset="-78"/>
              </a:rPr>
              <a:t>functionality.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development work is conducted iteratively, with each iteration using the concept of a time-box or sprint, typically a predefined number of weeks, within which certain functionality is </a:t>
            </a:r>
            <a:r>
              <a:rPr lang="en-US" sz="1600" dirty="0" smtClean="0">
                <a:latin typeface="Alexandria" pitchFamily="2" charset="-78"/>
                <a:cs typeface="Alexandria" pitchFamily="2" charset="-78"/>
              </a:rPr>
              <a:t>delivered.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prototyping approach allows the business to receive the most critical pieces of functionality when it needs it, and the less urgent functionality will be delivered in future iterations.</a:t>
            </a:r>
          </a:p>
        </p:txBody>
      </p:sp>
      <p:sp>
        <p:nvSpPr>
          <p:cNvPr id="10" name="Title 1"/>
          <p:cNvSpPr txBox="1">
            <a:spLocks/>
          </p:cNvSpPr>
          <p:nvPr/>
        </p:nvSpPr>
        <p:spPr>
          <a:xfrm>
            <a:off x="27286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Prototyping</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629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47774077"/>
      </p:ext>
    </p:extLst>
  </p:cSld>
  <p:clrMapOvr>
    <a:masterClrMapping/>
  </p:clrMapOvr>
  <mc:AlternateContent xmlns:mc="http://schemas.openxmlformats.org/markup-compatibility/2006" xmlns:p14="http://schemas.microsoft.com/office/powerpoint/2010/main">
    <mc:Choice Requires="p14">
      <p:transition spd="slow" p14:dur="2000" advTm="107736"/>
    </mc:Choice>
    <mc:Fallback xmlns="">
      <p:transition spd="slow" advTm="10773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09802"/>
            <a:ext cx="6330331" cy="37125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Quantitative approaches are used to obtain data that is needed to quantify the information that has been provided during interviews, workshops or other qualitative techniques. Examples of the quantitative data we need could be the following: we might want to know the number of workers who use a particular system, the number of complaints received during a set period or the number of orders processed each day.</a:t>
            </a:r>
          </a:p>
        </p:txBody>
      </p:sp>
      <p:sp>
        <p:nvSpPr>
          <p:cNvPr id="13" name="Title 1"/>
          <p:cNvSpPr txBox="1">
            <a:spLocks/>
          </p:cNvSpPr>
          <p:nvPr/>
        </p:nvSpPr>
        <p:spPr>
          <a:xfrm>
            <a:off x="6313714" y="1498548"/>
            <a:ext cx="5357586" cy="60109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815310" y="11370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72135635"/>
      </p:ext>
    </p:extLst>
  </p:cSld>
  <p:clrMapOvr>
    <a:masterClrMapping/>
  </p:clrMapOvr>
  <mc:AlternateContent xmlns:mc="http://schemas.openxmlformats.org/markup-compatibility/2006" xmlns:p14="http://schemas.microsoft.com/office/powerpoint/2010/main">
    <mc:Choice Requires="p14">
      <p:transition spd="slow" p14:dur="2000" advTm="95538"/>
    </mc:Choice>
    <mc:Fallback xmlns="">
      <p:transition spd="slow" advTm="9553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24891"/>
            <a:ext cx="5614763" cy="3341277"/>
          </a:xfrm>
          <a:prstGeom prst="rect">
            <a:avLst/>
          </a:prstGeom>
          <a:solidFill>
            <a:schemeClr val="lt1"/>
          </a:solidFill>
          <a:ln>
            <a:noFill/>
          </a:ln>
        </p:spPr>
        <p:txBody>
          <a:bodyPr spcFirstLastPara="1" wrap="square" lIns="91425" tIns="45700" rIns="91425" bIns="45700" anchor="ctr" anchorCtr="0">
            <a:noAutofit/>
          </a:bodyPr>
          <a:lstStyle/>
          <a:p>
            <a:pPr marL="457200" indent="-457200">
              <a:buFont typeface="Wingdings" panose="05000000000000000000" pitchFamily="2" charset="2"/>
              <a:buChar char="q"/>
            </a:pPr>
            <a:r>
              <a:rPr lang="en-US" sz="1800" b="1" dirty="0">
                <a:latin typeface="Alexandria" pitchFamily="2" charset="-78"/>
                <a:cs typeface="Alexandria" pitchFamily="2" charset="-78"/>
              </a:rPr>
              <a:t>Surveys or </a:t>
            </a:r>
            <a:r>
              <a:rPr lang="en-US" sz="1800" b="1" dirty="0" smtClean="0">
                <a:latin typeface="Alexandria" pitchFamily="2" charset="-78"/>
                <a:cs typeface="Alexandria" pitchFamily="2" charset="-78"/>
              </a:rPr>
              <a:t>questionnaires</a:t>
            </a:r>
          </a:p>
          <a:p>
            <a:pPr marL="457200" indent="-457200">
              <a:buFont typeface="Wingdings" panose="05000000000000000000" pitchFamily="2" charset="2"/>
              <a:buChar char="q"/>
            </a:pPr>
            <a:r>
              <a:rPr lang="en-US" sz="1800" b="1" dirty="0">
                <a:latin typeface="Alexandria" pitchFamily="2" charset="-78"/>
                <a:cs typeface="Alexandria" pitchFamily="2" charset="-78"/>
              </a:rPr>
              <a:t>Special Purpose Record</a:t>
            </a:r>
            <a:endParaRPr lang="en-US" sz="1800" dirty="0">
              <a:latin typeface="Alexandria" pitchFamily="2" charset="-78"/>
              <a:cs typeface="Alexandria" pitchFamily="2" charset="-78"/>
            </a:endParaRPr>
          </a:p>
          <a:p>
            <a:pPr marL="457200" indent="-457200">
              <a:buFont typeface="Arial" panose="020B0604020202020204" pitchFamily="34" charset="0"/>
              <a:buChar char="•"/>
            </a:pPr>
            <a:r>
              <a:rPr lang="en-US" sz="1800" b="1" dirty="0" smtClean="0">
                <a:latin typeface="Alexandria" pitchFamily="2" charset="-78"/>
                <a:cs typeface="Alexandria" pitchFamily="2" charset="-78"/>
              </a:rPr>
              <a:t>	</a:t>
            </a:r>
            <a:r>
              <a:rPr lang="en-US" sz="1800" b="1" dirty="0">
                <a:latin typeface="Alexandria" pitchFamily="2" charset="-78"/>
                <a:cs typeface="Alexandria" pitchFamily="2" charset="-78"/>
              </a:rPr>
              <a:t>Activity </a:t>
            </a:r>
            <a:r>
              <a:rPr lang="en-US" sz="1800" b="1" dirty="0" smtClean="0">
                <a:latin typeface="Alexandria" pitchFamily="2" charset="-78"/>
                <a:cs typeface="Alexandria" pitchFamily="2" charset="-78"/>
              </a:rPr>
              <a:t>Sampling</a:t>
            </a:r>
          </a:p>
          <a:p>
            <a:pPr marL="457200" indent="-457200">
              <a:buFont typeface="Arial" panose="020B0604020202020204" pitchFamily="34" charset="0"/>
              <a:buChar char="•"/>
            </a:pPr>
            <a:r>
              <a:rPr lang="en-US" sz="1800" b="1" dirty="0">
                <a:latin typeface="Alexandria" pitchFamily="2" charset="-78"/>
                <a:cs typeface="Alexandria" pitchFamily="2" charset="-78"/>
              </a:rPr>
              <a:t>	Document Analysis</a:t>
            </a:r>
            <a:endParaRPr lang="en-US" sz="1800" dirty="0">
              <a:latin typeface="Alexandria" pitchFamily="2" charset="-78"/>
              <a:cs typeface="Alexandria" pitchFamily="2" charset="-78"/>
            </a:endParaRPr>
          </a:p>
          <a:p>
            <a:endParaRPr lang="en-US" sz="1800" dirty="0">
              <a:latin typeface="Alexandria" pitchFamily="2" charset="-78"/>
              <a:cs typeface="Alexandria" pitchFamily="2" charset="-78"/>
            </a:endParaRPr>
          </a:p>
          <a:p>
            <a:r>
              <a:rPr lang="en-US" sz="1800" b="1" dirty="0" smtClean="0">
                <a:latin typeface="Alexandria" pitchFamily="2" charset="-78"/>
                <a:cs typeface="Alexandria" pitchFamily="2" charset="-78"/>
              </a:rPr>
              <a:t> </a:t>
            </a: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17499"/>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6096001" y="3921042"/>
            <a:ext cx="550091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cxnSp>
        <p:nvCxnSpPr>
          <p:cNvPr id="10" name="Straight Connector 9"/>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385203" y="3316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76948531"/>
      </p:ext>
    </p:extLst>
  </p:cSld>
  <p:clrMapOvr>
    <a:masterClrMapping/>
  </p:clrMapOvr>
  <p:transition spd="slow" advTm="659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1029"/>
            <a:ext cx="10515600"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q"/>
            </a:pPr>
            <a:r>
              <a:rPr lang="en-US" sz="1600" b="1" dirty="0">
                <a:latin typeface="Alexandria" pitchFamily="2" charset="-78"/>
                <a:cs typeface="Alexandria" pitchFamily="2" charset="-78"/>
              </a:rPr>
              <a:t>Surveys or questionnaires </a:t>
            </a:r>
          </a:p>
          <a:p>
            <a:pPr marL="0" indent="0" algn="just">
              <a:buNone/>
            </a:pPr>
            <a:r>
              <a:rPr lang="en-US" sz="1600" dirty="0">
                <a:latin typeface="Alexandria" pitchFamily="2" charset="-78"/>
                <a:cs typeface="Alexandria" pitchFamily="2" charset="-78"/>
              </a:rPr>
              <a:t>Surveys can be useful if we need to get a limited amount of information from a lot of people and interviewing them individually or running a series of workshops would not be practical or cost-effective. However, surveys are difficult to design and this has to be done with care in order to have any possibility of success. </a:t>
            </a:r>
          </a:p>
          <a:p>
            <a:pPr marL="0" indent="0" algn="just">
              <a:buNone/>
            </a:pPr>
            <a:r>
              <a:rPr lang="en-US" sz="1600" b="1" dirty="0">
                <a:latin typeface="Alexandria" pitchFamily="2" charset="-78"/>
                <a:cs typeface="Alexandria" pitchFamily="2" charset="-78"/>
              </a:rPr>
              <a:t>The exact design of a survey depends upon its purpose but there are three main areas to consider: the heading, classification and data sections.</a:t>
            </a:r>
          </a:p>
        </p:txBody>
      </p:sp>
      <p:sp>
        <p:nvSpPr>
          <p:cNvPr id="7" name="Title 1"/>
          <p:cNvSpPr txBox="1">
            <a:spLocks/>
          </p:cNvSpPr>
          <p:nvPr/>
        </p:nvSpPr>
        <p:spPr>
          <a:xfrm>
            <a:off x="2438400" y="1114233"/>
            <a:ext cx="5536917" cy="571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sp>
        <p:nvSpPr>
          <p:cNvPr id="8" name="Rectangle 7"/>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11266131"/>
      </p:ext>
    </p:extLst>
  </p:cSld>
  <p:clrMapOvr>
    <a:masterClrMapping/>
  </p:clrMapOvr>
  <mc:AlternateContent xmlns:mc="http://schemas.openxmlformats.org/markup-compatibility/2006" xmlns:p14="http://schemas.microsoft.com/office/powerpoint/2010/main">
    <mc:Choice Requires="p14">
      <p:transition spd="slow" p14:dur="2000" advTm="175448"/>
    </mc:Choice>
    <mc:Fallback xmlns="">
      <p:transition spd="slow" advTm="17544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9085"/>
            <a:ext cx="10515600" cy="3628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i="1" dirty="0">
                <a:latin typeface="Alexandria" pitchFamily="2" charset="-78"/>
                <a:cs typeface="Alexandria" pitchFamily="2" charset="-78"/>
              </a:rPr>
              <a:t>Heading section</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where the purpose of the survey is explained and where instructions for returning it are given.</a:t>
            </a:r>
          </a:p>
          <a:p>
            <a:pPr marL="342900" indent="-342900" algn="just">
              <a:buFont typeface="Arial" panose="020B0604020202020204" pitchFamily="34" charset="0"/>
              <a:buChar char="•"/>
            </a:pPr>
            <a:r>
              <a:rPr lang="en-US" sz="1600" b="1" i="1" dirty="0">
                <a:latin typeface="Alexandria" pitchFamily="2" charset="-78"/>
                <a:cs typeface="Alexandria" pitchFamily="2" charset="-78"/>
              </a:rPr>
              <a:t>Classification section</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where the details about the respondent are captured. This data provides the basis for categorizing the respondents using predefined analysis criteria, like age, gender or length of service.</a:t>
            </a:r>
          </a:p>
          <a:p>
            <a:pPr marL="342900" indent="-342900" algn="just">
              <a:buFont typeface="Arial" panose="020B0604020202020204" pitchFamily="34" charset="0"/>
              <a:buChar char="•"/>
            </a:pPr>
            <a:r>
              <a:rPr lang="en-US" sz="1600" b="1" i="1" dirty="0">
                <a:latin typeface="Alexandria" pitchFamily="2" charset="-78"/>
                <a:cs typeface="Alexandria" pitchFamily="2" charset="-78"/>
              </a:rPr>
              <a:t>Data section</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where the main body of questions is posed. It is vital to think carefully about the phrasing of the questions. They must be unambiguous and, ideally, allow for straightforward answers such as ‘yes/no’, ‘agree/neutral/disagree’ or ‘excellent/satisfactory/inadequate’.   </a:t>
            </a:r>
          </a:p>
        </p:txBody>
      </p:sp>
      <p:sp>
        <p:nvSpPr>
          <p:cNvPr id="7" name="Title 1"/>
          <p:cNvSpPr txBox="1">
            <a:spLocks/>
          </p:cNvSpPr>
          <p:nvPr/>
        </p:nvSpPr>
        <p:spPr>
          <a:xfrm>
            <a:off x="2362411" y="1142588"/>
            <a:ext cx="7467177" cy="54290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approaches- </a:t>
            </a:r>
            <a:r>
              <a:rPr lang="en-US" sz="2000" b="1" dirty="0">
                <a:solidFill>
                  <a:srgbClr val="00B0F0"/>
                </a:solidFill>
                <a:latin typeface="Alexandria" pitchFamily="2" charset="-78"/>
                <a:cs typeface="Alexandria" pitchFamily="2" charset="-78"/>
              </a:rPr>
              <a:t>Surveys or questionnaires</a:t>
            </a:r>
            <a:r>
              <a:rPr lang="en-US" sz="2000" b="1" dirty="0" smtClean="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13980029"/>
      </p:ext>
    </p:extLst>
  </p:cSld>
  <p:clrMapOvr>
    <a:masterClrMapping/>
  </p:clrMapOvr>
  <mc:AlternateContent xmlns:mc="http://schemas.openxmlformats.org/markup-compatibility/2006" xmlns:p14="http://schemas.microsoft.com/office/powerpoint/2010/main">
    <mc:Choice Requires="p14">
      <p:transition spd="slow" p14:dur="2000" advTm="236585"/>
    </mc:Choice>
    <mc:Fallback xmlns="">
      <p:transition spd="slow" advTm="23658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8113"/>
            <a:ext cx="10105360" cy="31205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q"/>
            </a:pPr>
            <a:r>
              <a:rPr lang="en-US" sz="1600" b="1" dirty="0">
                <a:latin typeface="Alexandria" pitchFamily="2" charset="-78"/>
                <a:cs typeface="Alexandria" pitchFamily="2" charset="-78"/>
              </a:rPr>
              <a:t>Special Purpose Record</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Special purpose records are data-gathering forms used by the analyst; the format is usually decided by the analyst and they are not company records. They can be completed either by the analyst during an observation session or given to the business users to complete over a period of time.</a:t>
            </a:r>
          </a:p>
          <a:p>
            <a:pPr marL="0" indent="0" algn="just">
              <a:buNone/>
            </a:pPr>
            <a:r>
              <a:rPr lang="en-US" sz="1600" dirty="0">
                <a:latin typeface="Alexandria" pitchFamily="2" charset="-78"/>
                <a:cs typeface="Alexandria" pitchFamily="2" charset="-78"/>
              </a:rPr>
              <a:t>Notwithstanding this, it can still be useful sometimes to get people to keep such records as they help avoid the problems associated with observation and it can be an effective use of the analyst’s time. </a:t>
            </a:r>
          </a:p>
        </p:txBody>
      </p:sp>
      <p:sp>
        <p:nvSpPr>
          <p:cNvPr id="7"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sp>
        <p:nvSpPr>
          <p:cNvPr id="8" name="Rectangle 7"/>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38506816"/>
      </p:ext>
    </p:extLst>
  </p:cSld>
  <p:clrMapOvr>
    <a:masterClrMapping/>
  </p:clrMapOvr>
  <mc:AlternateContent xmlns:mc="http://schemas.openxmlformats.org/markup-compatibility/2006" xmlns:p14="http://schemas.microsoft.com/office/powerpoint/2010/main">
    <mc:Choice Requires="p14">
      <p:transition spd="slow" p14:dur="2000" advTm="124565"/>
    </mc:Choice>
    <mc:Fallback xmlns="">
      <p:transition spd="slow" advTm="12456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9086"/>
            <a:ext cx="10515600" cy="3628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Activity Sampling</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a further quantitative form of observation and can be used when it is necessary to know how people divide their work time among a range of activities. For example, how much time is spent on the telephone? How much time spent on reconciling payments? How much time on sorting out complaints?</a:t>
            </a:r>
          </a:p>
          <a:p>
            <a:pPr marL="0" indent="0" algn="just">
              <a:buNone/>
            </a:pPr>
            <a:r>
              <a:rPr lang="en-US" sz="1600" b="1" dirty="0">
                <a:latin typeface="Alexandria" pitchFamily="2" charset="-78"/>
                <a:cs typeface="Alexandria" pitchFamily="2" charset="-78"/>
              </a:rPr>
              <a:t>An activity sampling exercise is carried out in five steps:</a:t>
            </a:r>
          </a:p>
          <a:p>
            <a:pPr marL="0" indent="0" algn="just">
              <a:buNone/>
            </a:pPr>
            <a:r>
              <a:rPr lang="en-US" sz="1600" dirty="0">
                <a:latin typeface="Alexandria" pitchFamily="2" charset="-78"/>
                <a:cs typeface="Alexandria" pitchFamily="2" charset="-78"/>
              </a:rPr>
              <a:t>1. Identify the activities to be recorded. This list should include a ‘not working’ activity as this covers breaks or times away from the desk. It might also include a ‘not-related’ task, such as first aid or health and safety officer duties. </a:t>
            </a:r>
          </a:p>
          <a:p>
            <a:pPr marL="0" indent="0" algn="just">
              <a:buNone/>
            </a:pPr>
            <a:r>
              <a:rPr lang="en-US" sz="1600" dirty="0">
                <a:latin typeface="Alexandria" pitchFamily="2" charset="-78"/>
                <a:cs typeface="Alexandria" pitchFamily="2" charset="-78"/>
              </a:rPr>
              <a:t>2. Decide on the frequency and timings, i.e. when and how often you will record the activities being undertaken.</a:t>
            </a:r>
          </a:p>
          <a:p>
            <a:pPr marL="0" indent="0" algn="just">
              <a:buNone/>
            </a:pPr>
            <a:r>
              <a:rPr lang="en-US" sz="1600" dirty="0">
                <a:latin typeface="Alexandria" pitchFamily="2" charset="-78"/>
                <a:cs typeface="Alexandria" pitchFamily="2" charset="-78"/>
              </a:rPr>
              <a:t>3. Visit the study group at the times decided upon and record what each group member is doing. </a:t>
            </a:r>
          </a:p>
          <a:p>
            <a:pPr marL="0" indent="0" algn="just">
              <a:buNone/>
            </a:pPr>
            <a:r>
              <a:rPr lang="en-US" sz="1600" dirty="0">
                <a:latin typeface="Alexandria" pitchFamily="2" charset="-78"/>
                <a:cs typeface="Alexandria" pitchFamily="2" charset="-78"/>
              </a:rPr>
              <a:t>4. Record the results.</a:t>
            </a:r>
          </a:p>
          <a:p>
            <a:pPr marL="0" indent="0" algn="just">
              <a:buNone/>
            </a:pPr>
            <a:r>
              <a:rPr lang="en-US" sz="1600" dirty="0">
                <a:latin typeface="Alexandria" pitchFamily="2" charset="-78"/>
                <a:cs typeface="Alexandria" pitchFamily="2" charset="-78"/>
              </a:rPr>
              <a:t>5. After a set period, analyze the results.</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1286284"/>
      </p:ext>
    </p:extLst>
  </p:cSld>
  <p:clrMapOvr>
    <a:masterClrMapping/>
  </p:clrMapOvr>
  <mc:AlternateContent xmlns:mc="http://schemas.openxmlformats.org/markup-compatibility/2006" xmlns:p14="http://schemas.microsoft.com/office/powerpoint/2010/main">
    <mc:Choice Requires="p14">
      <p:transition spd="slow" p14:dur="2000" advTm="210005"/>
    </mc:Choice>
    <mc:Fallback xmlns="">
      <p:transition spd="slow" advTm="21000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75543"/>
            <a:ext cx="10515600" cy="34834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Activity Sampling</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 results from an activity sampling exercise provide quantifiable data about the number of times an activity is carried out per day by the group studied. By analyzing that figure against other data, such as the total amount of time available, we are able to calculate the total length of time spent on that activity and the average time one occurrence of the activity will take. This information can be useful when developing business cases and evaluating proposed solutions. Also, it will raise other questions such as whether the average time is reasonable for this task or whether it indicates a problem somewhere else in the process.</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11260829"/>
      </p:ext>
    </p:extLst>
  </p:cSld>
  <p:clrMapOvr>
    <a:masterClrMapping/>
  </p:clrMapOvr>
  <mc:AlternateContent xmlns:mc="http://schemas.openxmlformats.org/markup-compatibility/2006" xmlns:p14="http://schemas.microsoft.com/office/powerpoint/2010/main">
    <mc:Choice Requires="p14">
      <p:transition spd="slow" p14:dur="2000" advTm="89809"/>
    </mc:Choice>
    <mc:Fallback xmlns="">
      <p:transition spd="slow" advTm="8980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1029"/>
            <a:ext cx="10515600" cy="37737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Document Analysis</a:t>
            </a:r>
            <a:endParaRPr lang="en-US" sz="1600"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Document analysis involves reviewing samples of source documents to uncover information about an organization, process or </a:t>
            </a:r>
            <a:r>
              <a:rPr lang="en-US" sz="1600" dirty="0" smtClean="0">
                <a:latin typeface="Alexandria" pitchFamily="2" charset="-78"/>
                <a:cs typeface="Alexandria" pitchFamily="2" charset="-78"/>
              </a:rPr>
              <a:t>system. For </a:t>
            </a:r>
            <a:r>
              <a:rPr lang="en-US" sz="1600" dirty="0">
                <a:latin typeface="Alexandria" pitchFamily="2" charset="-78"/>
                <a:cs typeface="Alexandria" pitchFamily="2" charset="-78"/>
              </a:rPr>
              <a:t>each document, we might </a:t>
            </a:r>
            <a:r>
              <a:rPr lang="en-US" sz="1600" dirty="0" smtClean="0">
                <a:latin typeface="Alexandria" pitchFamily="2" charset="-78"/>
                <a:cs typeface="Alexandria" pitchFamily="2" charset="-78"/>
              </a:rPr>
              <a:t>analyze:</a:t>
            </a:r>
            <a:endParaRPr lang="en-US" sz="1600" dirty="0">
              <a:latin typeface="Alexandria" pitchFamily="2" charset="-78"/>
              <a:cs typeface="Alexandria" pitchFamily="2" charset="-78"/>
            </a:endParaRPr>
          </a:p>
          <a:p>
            <a:r>
              <a:rPr lang="en-US" sz="1600" dirty="0">
                <a:latin typeface="Alexandria" pitchFamily="2" charset="-78"/>
                <a:cs typeface="Alexandria" pitchFamily="2" charset="-78"/>
              </a:rPr>
              <a:t>How is the document completed?</a:t>
            </a:r>
          </a:p>
          <a:p>
            <a:r>
              <a:rPr lang="en-US" sz="1600" dirty="0">
                <a:latin typeface="Alexandria" pitchFamily="2" charset="-78"/>
                <a:cs typeface="Alexandria" pitchFamily="2" charset="-78"/>
              </a:rPr>
              <a:t>Who completes the document?</a:t>
            </a:r>
          </a:p>
          <a:p>
            <a:r>
              <a:rPr lang="en-US" sz="1600" dirty="0">
                <a:latin typeface="Alexandria" pitchFamily="2" charset="-78"/>
                <a:cs typeface="Alexandria" pitchFamily="2" charset="-78"/>
              </a:rPr>
              <a:t>Are there any validations or controls on the document?</a:t>
            </a:r>
          </a:p>
          <a:p>
            <a:r>
              <a:rPr lang="en-US" sz="1600" dirty="0">
                <a:latin typeface="Alexandria" pitchFamily="2" charset="-78"/>
                <a:cs typeface="Alexandria" pitchFamily="2" charset="-78"/>
              </a:rPr>
              <a:t>Who uses the completed document?</a:t>
            </a:r>
          </a:p>
          <a:p>
            <a:r>
              <a:rPr lang="en-US" sz="1600" dirty="0">
                <a:latin typeface="Alexandria" pitchFamily="2" charset="-78"/>
                <a:cs typeface="Alexandria" pitchFamily="2" charset="-78"/>
              </a:rPr>
              <a:t>When is the document used?</a:t>
            </a:r>
          </a:p>
          <a:p>
            <a:r>
              <a:rPr lang="en-US" sz="1600" dirty="0">
                <a:latin typeface="Alexandria" pitchFamily="2" charset="-78"/>
                <a:cs typeface="Alexandria" pitchFamily="2" charset="-78"/>
              </a:rPr>
              <a:t>How many are used or produced? </a:t>
            </a:r>
          </a:p>
          <a:p>
            <a:r>
              <a:rPr lang="en-US" sz="1600" dirty="0">
                <a:latin typeface="Alexandria" pitchFamily="2" charset="-78"/>
                <a:cs typeface="Alexandria" pitchFamily="2" charset="-78"/>
              </a:rPr>
              <a:t>How long is the document retained by the organization, and in what form?</a:t>
            </a:r>
          </a:p>
          <a:p>
            <a:r>
              <a:rPr lang="en-US" sz="1600" dirty="0">
                <a:latin typeface="Alexandria" pitchFamily="2" charset="-78"/>
                <a:cs typeface="Alexandria" pitchFamily="2" charset="-78"/>
              </a:rPr>
              <a:t>What are the details of the information shown on the document?</a:t>
            </a:r>
          </a:p>
          <a:p>
            <a:r>
              <a:rPr lang="en-US" sz="1600" dirty="0">
                <a:latin typeface="Alexandria" pitchFamily="2" charset="-78"/>
                <a:cs typeface="Alexandria" pitchFamily="2" charset="-78"/>
              </a:rPr>
              <a:t>Where is the data or information obtained?</a:t>
            </a:r>
          </a:p>
          <a:p>
            <a:r>
              <a:rPr lang="en-US" sz="1600" dirty="0">
                <a:latin typeface="Alexandria" pitchFamily="2" charset="-78"/>
                <a:cs typeface="Alexandria" pitchFamily="2" charset="-78"/>
              </a:rPr>
              <a:t>Are other names used in the organization for any of the items of data?</a:t>
            </a:r>
          </a:p>
          <a:p>
            <a:r>
              <a:rPr lang="en-US" sz="1600" dirty="0">
                <a:latin typeface="Alexandria" pitchFamily="2" charset="-78"/>
                <a:cs typeface="Alexandria" pitchFamily="2" charset="-78"/>
              </a:rPr>
              <a:t>Are all the data items on the document still needed, or are any redundant?</a:t>
            </a:r>
          </a:p>
          <a:p>
            <a:r>
              <a:rPr lang="en-US" sz="1600" dirty="0">
                <a:latin typeface="Alexandria" pitchFamily="2" charset="-78"/>
                <a:cs typeface="Alexandria" pitchFamily="2" charset="-78"/>
              </a:rPr>
              <a:t>Is there other data that is not entered on the document, but would be useful for this process?</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18033770"/>
      </p:ext>
    </p:extLst>
  </p:cSld>
  <p:clrMapOvr>
    <a:masterClrMapping/>
  </p:clrMapOvr>
  <mc:AlternateContent xmlns:mc="http://schemas.openxmlformats.org/markup-compatibility/2006" xmlns:p14="http://schemas.microsoft.com/office/powerpoint/2010/main">
    <mc:Choice Requires="p14">
      <p:transition spd="slow" p14:dur="2000" advTm="239848"/>
    </mc:Choice>
    <mc:Fallback xmlns="">
      <p:transition spd="slow" advTm="2398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20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515600" cy="35124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Document Analysis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Document analysis is useful to supplement other techniques such as interviewing, workshops and observation. For example, analyzing the origin and usage of a document can prove very enlightening when investigating a process. Samples of completed documents or system printouts also help to clarify the key items of data used to carry out the work and can prove an excellent basis for modelling data (see in the future chapters). </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Quantitative </a:t>
            </a:r>
            <a:r>
              <a:rPr lang="en-US" sz="20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03433493"/>
      </p:ext>
    </p:extLst>
  </p:cSld>
  <p:clrMapOvr>
    <a:masterClrMapping/>
  </p:clrMapOvr>
  <mc:AlternateContent xmlns:mc="http://schemas.openxmlformats.org/markup-compatibility/2006" xmlns:p14="http://schemas.microsoft.com/office/powerpoint/2010/main">
    <mc:Choice Requires="p14">
      <p:transition spd="slow" p14:dur="2000" advTm="71657"/>
    </mc:Choice>
    <mc:Fallback xmlns="">
      <p:transition spd="slow" advTm="7165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82617"/>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09802"/>
            <a:ext cx="6330331" cy="33636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Some of the techniques described in this chapter are suitable for general investigation of the problem situation and others more for eliciting requirements for the new system. Of those suitable for requirements, some are more suitable for a waterfall approach and others geared more towards Agile developments. Some techniques are suitable in all situations. </a:t>
            </a:r>
            <a:r>
              <a:rPr lang="en-US" sz="1600" b="1" dirty="0">
                <a:solidFill>
                  <a:schemeClr val="tx1"/>
                </a:solidFill>
                <a:latin typeface="Alexandria" pitchFamily="2" charset="-78"/>
                <a:cs typeface="Alexandria" pitchFamily="2" charset="-78"/>
              </a:rPr>
              <a:t>Table 5.1 gives a guide to the suitability of these techniques for the different situations.</a:t>
            </a:r>
          </a:p>
        </p:txBody>
      </p:sp>
      <p:sp>
        <p:nvSpPr>
          <p:cNvPr id="13" name="Title 1"/>
          <p:cNvSpPr txBox="1">
            <a:spLocks/>
          </p:cNvSpPr>
          <p:nvPr/>
        </p:nvSpPr>
        <p:spPr>
          <a:xfrm>
            <a:off x="6444343" y="1584922"/>
            <a:ext cx="5226957" cy="4287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Suitability </a:t>
            </a:r>
            <a:r>
              <a:rPr lang="en-US" sz="2000" b="1" dirty="0">
                <a:solidFill>
                  <a:srgbClr val="00B0F0"/>
                </a:solidFill>
                <a:latin typeface="Alexandria" pitchFamily="2" charset="-78"/>
                <a:cs typeface="Alexandria" pitchFamily="2" charset="-78"/>
              </a:rPr>
              <a:t>of Techniques </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880625" y="1149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08200774"/>
      </p:ext>
    </p:extLst>
  </p:cSld>
  <p:clrMapOvr>
    <a:masterClrMapping/>
  </p:clrMapOvr>
  <mc:AlternateContent xmlns:mc="http://schemas.openxmlformats.org/markup-compatibility/2006" xmlns:p14="http://schemas.microsoft.com/office/powerpoint/2010/main">
    <mc:Choice Requires="p14">
      <p:transition spd="slow" p14:dur="2000" advTm="122159"/>
    </mc:Choice>
    <mc:Fallback xmlns="">
      <p:transition spd="slow" advTm="12215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627086" y="1103086"/>
            <a:ext cx="5573650" cy="51006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Suitability </a:t>
            </a:r>
            <a:r>
              <a:rPr lang="en-US" sz="2000" b="1" dirty="0">
                <a:solidFill>
                  <a:srgbClr val="00B0F0"/>
                </a:solidFill>
                <a:latin typeface="Alexandria" pitchFamily="2" charset="-78"/>
                <a:cs typeface="Alexandria" pitchFamily="2" charset="-78"/>
              </a:rPr>
              <a:t>of Techniques </a:t>
            </a:r>
          </a:p>
        </p:txBody>
      </p:sp>
      <p:pic>
        <p:nvPicPr>
          <p:cNvPr id="10" name="Content Placeholder 3"/>
          <p:cNvPicPr>
            <a:picLocks noChangeAspect="1"/>
          </p:cNvPicPr>
          <p:nvPr/>
        </p:nvPicPr>
        <p:blipFill>
          <a:blip r:embed="rId3"/>
          <a:stretch>
            <a:fillRect/>
          </a:stretch>
        </p:blipFill>
        <p:spPr>
          <a:xfrm>
            <a:off x="976745" y="2075543"/>
            <a:ext cx="10203873" cy="3956957"/>
          </a:xfrm>
          <a:prstGeom prst="rect">
            <a:avLst/>
          </a:prstGeom>
        </p:spPr>
      </p:pic>
      <p:sp>
        <p:nvSpPr>
          <p:cNvPr id="9" name="Rectangle 8"/>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9499708"/>
      </p:ext>
    </p:extLst>
  </p:cSld>
  <p:clrMapOvr>
    <a:masterClrMapping/>
  </p:clrMapOvr>
  <mc:AlternateContent xmlns:mc="http://schemas.openxmlformats.org/markup-compatibility/2006" xmlns:p14="http://schemas.microsoft.com/office/powerpoint/2010/main">
    <mc:Choice Requires="p14">
      <p:transition spd="slow" p14:dur="2000" advTm="212613"/>
    </mc:Choice>
    <mc:Fallback xmlns="">
      <p:transition spd="slow" advTm="21261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38755"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32000"/>
            <a:ext cx="6330331" cy="3643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While the investigation of the current situation is going on, the analyst will need to record the findings, in order to understand the range of issues and the business needs. Meeting reports should be produced for each interview and workshop so that they can be agreed with the participants. It is also helpful to use diagrams to document the business situation. There are five suggested diagrammatic techniques that help the analyst understand the information that has been obtained and find the root cause of any problems. </a:t>
            </a:r>
          </a:p>
        </p:txBody>
      </p:sp>
      <p:sp>
        <p:nvSpPr>
          <p:cNvPr id="13" name="Title 1"/>
          <p:cNvSpPr txBox="1">
            <a:spLocks/>
          </p:cNvSpPr>
          <p:nvPr/>
        </p:nvSpPr>
        <p:spPr>
          <a:xfrm>
            <a:off x="6255658" y="1349627"/>
            <a:ext cx="5457372" cy="5653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62849" y="10109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51724705"/>
      </p:ext>
    </p:extLst>
  </p:cSld>
  <p:clrMapOvr>
    <a:masterClrMapping/>
  </p:clrMapOvr>
  <mc:AlternateContent xmlns:mc="http://schemas.openxmlformats.org/markup-compatibility/2006" xmlns:p14="http://schemas.microsoft.com/office/powerpoint/2010/main">
    <mc:Choice Requires="p14">
      <p:transition spd="slow" p14:dur="2000" advTm="130058"/>
    </mc:Choice>
    <mc:Fallback xmlns="">
      <p:transition spd="slow" advTm="13005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24891"/>
            <a:ext cx="5614763" cy="3341277"/>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1800" b="1" dirty="0">
                <a:latin typeface="Alexandria" pitchFamily="2" charset="-78"/>
                <a:cs typeface="Alexandria" pitchFamily="2" charset="-78"/>
              </a:rPr>
              <a:t>Rich </a:t>
            </a:r>
            <a:r>
              <a:rPr lang="en-US" sz="1800" b="1" dirty="0" smtClean="0">
                <a:latin typeface="Alexandria" pitchFamily="2" charset="-78"/>
                <a:cs typeface="Alexandria" pitchFamily="2" charset="-78"/>
              </a:rPr>
              <a:t>pictures</a:t>
            </a:r>
          </a:p>
          <a:p>
            <a:pPr marL="514350" indent="-514350">
              <a:buFont typeface="+mj-lt"/>
              <a:buAutoNum type="arabicPeriod"/>
            </a:pPr>
            <a:r>
              <a:rPr lang="en-US" sz="1800" b="1" dirty="0" smtClean="0">
                <a:latin typeface="Alexandria" pitchFamily="2" charset="-78"/>
                <a:cs typeface="Alexandria" pitchFamily="2" charset="-78"/>
              </a:rPr>
              <a:t>Mind maps</a:t>
            </a:r>
          </a:p>
          <a:p>
            <a:pPr marL="514350" indent="-514350">
              <a:buFont typeface="+mj-lt"/>
              <a:buAutoNum type="arabicPeriod"/>
            </a:pPr>
            <a:r>
              <a:rPr lang="en-US" sz="1800" b="1" dirty="0">
                <a:latin typeface="Alexandria" pitchFamily="2" charset="-78"/>
                <a:cs typeface="Alexandria" pitchFamily="2" charset="-78"/>
              </a:rPr>
              <a:t>Business process models</a:t>
            </a:r>
            <a:endParaRPr lang="en-US" sz="1800" dirty="0">
              <a:latin typeface="Alexandria" pitchFamily="2" charset="-78"/>
              <a:cs typeface="Alexandria" pitchFamily="2" charset="-78"/>
            </a:endParaRPr>
          </a:p>
          <a:p>
            <a:pPr marL="514350" indent="-514350">
              <a:buFont typeface="+mj-lt"/>
              <a:buAutoNum type="arabicPeriod"/>
            </a:pPr>
            <a:r>
              <a:rPr lang="en-US" sz="1800" b="1" dirty="0">
                <a:latin typeface="Alexandria" pitchFamily="2" charset="-78"/>
                <a:cs typeface="Alexandria" pitchFamily="2" charset="-78"/>
              </a:rPr>
              <a:t>Spaghetti </a:t>
            </a:r>
            <a:r>
              <a:rPr lang="en-US" sz="1800" b="1" dirty="0" smtClean="0">
                <a:latin typeface="Alexandria" pitchFamily="2" charset="-78"/>
                <a:cs typeface="Alexandria" pitchFamily="2" charset="-78"/>
              </a:rPr>
              <a:t>maps</a:t>
            </a:r>
            <a:endParaRPr lang="en-US" sz="1800" dirty="0" smtClean="0">
              <a:latin typeface="Alexandria" pitchFamily="2" charset="-78"/>
              <a:cs typeface="Alexandria" pitchFamily="2" charset="-78"/>
            </a:endParaRPr>
          </a:p>
          <a:p>
            <a:pPr marL="514350" indent="-514350">
              <a:buFont typeface="+mj-lt"/>
              <a:buAutoNum type="arabicPeriod"/>
            </a:pPr>
            <a:r>
              <a:rPr lang="en-US" sz="1800" b="1" dirty="0" smtClean="0">
                <a:latin typeface="Alexandria" pitchFamily="2" charset="-78"/>
                <a:cs typeface="Alexandria" pitchFamily="2" charset="-78"/>
              </a:rPr>
              <a:t>Fishbone </a:t>
            </a:r>
            <a:r>
              <a:rPr lang="en-US" sz="1800" b="1" dirty="0">
                <a:latin typeface="Alexandria" pitchFamily="2" charset="-78"/>
                <a:cs typeface="Alexandria" pitchFamily="2" charset="-78"/>
              </a:rPr>
              <a:t>diagrams</a:t>
            </a:r>
          </a:p>
          <a:p>
            <a:pPr marL="514350" indent="-514350">
              <a:buFont typeface="+mj-lt"/>
              <a:buAutoNum type="arabicPeriod"/>
            </a:pPr>
            <a:endParaRPr lang="en-US" sz="1800" b="1" dirty="0">
              <a:latin typeface="Alexandria" pitchFamily="2" charset="-78"/>
              <a:cs typeface="Alexandria" pitchFamily="2" charset="-78"/>
            </a:endParaRPr>
          </a:p>
          <a:p>
            <a:pPr marL="514350" indent="-514350">
              <a:buFont typeface="+mj-lt"/>
              <a:buAutoNum type="arabicPeriod"/>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72723"/>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028153"/>
            <a:ext cx="6059755" cy="12798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5271584" y="3546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92662434"/>
      </p:ext>
    </p:extLst>
  </p:cSld>
  <p:clrMapOvr>
    <a:masterClrMapping/>
  </p:clrMapOvr>
  <p:transition spd="slow" advTm="91887">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1493" y="1644331"/>
            <a:ext cx="10812720" cy="43881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02971"/>
            <a:ext cx="10515600" cy="38317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600" b="1" dirty="0">
                <a:latin typeface="Alexandria" pitchFamily="2" charset="-78"/>
                <a:cs typeface="Alexandria" pitchFamily="2" charset="-78"/>
              </a:rPr>
              <a:t>Rich pictures</a:t>
            </a:r>
          </a:p>
          <a:p>
            <a:pPr marL="0" indent="0" algn="just">
              <a:buNone/>
            </a:pPr>
            <a:r>
              <a:rPr lang="en-US" sz="1600" dirty="0">
                <a:latin typeface="Alexandria" pitchFamily="2" charset="-78"/>
                <a:cs typeface="Alexandria" pitchFamily="2" charset="-78"/>
              </a:rPr>
              <a:t>The rich picture technique is one of the few that provide an overview of an entire business </a:t>
            </a:r>
            <a:r>
              <a:rPr lang="en-US" sz="1600" dirty="0" smtClean="0">
                <a:latin typeface="Alexandria" pitchFamily="2" charset="-78"/>
                <a:cs typeface="Alexandria" pitchFamily="2" charset="-78"/>
              </a:rPr>
              <a:t>situation.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Whereas </a:t>
            </a:r>
            <a:r>
              <a:rPr lang="en-US" sz="1600" dirty="0">
                <a:latin typeface="Alexandria" pitchFamily="2" charset="-78"/>
                <a:cs typeface="Alexandria" pitchFamily="2" charset="-78"/>
              </a:rPr>
              <a:t>modelling approaches such as data or process modelling provide a clear representation of a specific aspect of a business system, rich pictures show all </a:t>
            </a:r>
            <a:r>
              <a:rPr lang="en-US" sz="1600" dirty="0" smtClean="0">
                <a:latin typeface="Alexandria" pitchFamily="2" charset="-78"/>
                <a:cs typeface="Alexandria" pitchFamily="2" charset="-78"/>
              </a:rPr>
              <a:t>aspects.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this reason the rich picture can show the human characteristics of the business situation and can reflect intangible areas such as the culture of the </a:t>
            </a:r>
            <a:r>
              <a:rPr lang="en-US" sz="1600" dirty="0" smtClean="0">
                <a:latin typeface="Alexandria" pitchFamily="2" charset="-78"/>
                <a:cs typeface="Alexandria" pitchFamily="2" charset="-78"/>
              </a:rPr>
              <a:t>organization.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rich picture allows the analyst to document all of the human and cultural aspects as well as information flows and information </a:t>
            </a:r>
            <a:r>
              <a:rPr lang="en-US" sz="1600" dirty="0" smtClean="0">
                <a:latin typeface="Alexandria" pitchFamily="2" charset="-78"/>
                <a:cs typeface="Alexandria" pitchFamily="2" charset="-78"/>
              </a:rPr>
              <a:t>usage.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Its </a:t>
            </a:r>
            <a:r>
              <a:rPr lang="en-US" sz="1600" dirty="0">
                <a:latin typeface="Alexandria" pitchFamily="2" charset="-78"/>
                <a:cs typeface="Alexandria" pitchFamily="2" charset="-78"/>
              </a:rPr>
              <a:t>strength is that the process of building the rich picture helps the analyst to form a mental map of the situation and see connections between different issues.</a:t>
            </a:r>
          </a:p>
          <a:p>
            <a:pPr marL="0" indent="0" algn="just">
              <a:buNone/>
            </a:pPr>
            <a:r>
              <a:rPr lang="en-US" sz="1600" b="1" dirty="0">
                <a:latin typeface="Alexandria" pitchFamily="2" charset="-78"/>
                <a:cs typeface="Alexandria" pitchFamily="2" charset="-78"/>
              </a:rPr>
              <a:t>Figure 5.5 shows an example of a rich picture for a business system called Rake’s Wines.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641600" y="1110012"/>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4797101"/>
      </p:ext>
    </p:extLst>
  </p:cSld>
  <p:clrMapOvr>
    <a:masterClrMapping/>
  </p:clrMapOvr>
  <mc:AlternateContent xmlns:mc="http://schemas.openxmlformats.org/markup-compatibility/2006" xmlns:p14="http://schemas.microsoft.com/office/powerpoint/2010/main">
    <mc:Choice Requires="p14">
      <p:transition spd="slow" p14:dur="2000" advTm="117221"/>
    </mc:Choice>
    <mc:Fallback xmlns="">
      <p:transition spd="slow" advTm="11722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27725" y="1212214"/>
            <a:ext cx="7336549" cy="4638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  </a:t>
            </a:r>
            <a:r>
              <a:rPr lang="en-US" sz="2000" b="1" dirty="0" smtClean="0">
                <a:solidFill>
                  <a:srgbClr val="00B0F0"/>
                </a:solidFill>
                <a:latin typeface="Alexandria" pitchFamily="2" charset="-78"/>
                <a:cs typeface="Alexandria" pitchFamily="2" charset="-78"/>
              </a:rPr>
              <a:t>Rich </a:t>
            </a:r>
            <a:r>
              <a:rPr lang="en-US" sz="2000" b="1" dirty="0">
                <a:solidFill>
                  <a:srgbClr val="00B0F0"/>
                </a:solidFill>
                <a:latin typeface="Alexandria" pitchFamily="2" charset="-78"/>
                <a:cs typeface="Alexandria" pitchFamily="2" charset="-78"/>
              </a:rPr>
              <a:t>pictures</a:t>
            </a:r>
            <a:br>
              <a:rPr lang="en-US" sz="2000" b="1" dirty="0">
                <a:solidFill>
                  <a:srgbClr val="00B0F0"/>
                </a:solidFill>
                <a:latin typeface="Alexandria" pitchFamily="2" charset="-78"/>
                <a:cs typeface="Alexandria" pitchFamily="2" charset="-78"/>
              </a:rPr>
            </a:br>
            <a:r>
              <a:rPr lang="en-GB" sz="2000" b="1" dirty="0" smtClean="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997528" y="2061028"/>
            <a:ext cx="9767454" cy="4173515"/>
          </a:xfrm>
          <a:prstGeom prst="rect">
            <a:avLst/>
          </a:prstGeom>
        </p:spPr>
      </p:pic>
      <p:sp>
        <p:nvSpPr>
          <p:cNvPr id="9" name="Rectangle 8"/>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10451282"/>
      </p:ext>
    </p:extLst>
  </p:cSld>
  <p:clrMapOvr>
    <a:masterClrMapping/>
  </p:clrMapOvr>
  <mc:AlternateContent xmlns:mc="http://schemas.openxmlformats.org/markup-compatibility/2006" xmlns:p14="http://schemas.microsoft.com/office/powerpoint/2010/main">
    <mc:Choice Requires="p14">
      <p:transition spd="slow" p14:dur="2000" advTm="226769"/>
    </mc:Choice>
    <mc:Fallback xmlns="">
      <p:transition spd="slow" advTm="2267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703262"/>
            <a:ext cx="10812720" cy="40766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75543"/>
            <a:ext cx="10222747" cy="3497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Mind maps</a:t>
            </a:r>
          </a:p>
          <a:p>
            <a:pPr marL="0" indent="0" algn="just">
              <a:buNone/>
            </a:pPr>
            <a:r>
              <a:rPr lang="en-US" sz="1600" dirty="0">
                <a:latin typeface="Alexandria" pitchFamily="2" charset="-78"/>
                <a:cs typeface="Alexandria" pitchFamily="2" charset="-78"/>
              </a:rPr>
              <a:t>Mind maps are a useful tool for summarizing a lot of information in a simple visual form that is structured to highlight connections between different ideas and </a:t>
            </a:r>
            <a:r>
              <a:rPr lang="en-US" sz="1600" dirty="0" smtClean="0">
                <a:latin typeface="Alexandria" pitchFamily="2" charset="-78"/>
                <a:cs typeface="Alexandria" pitchFamily="2" charset="-78"/>
              </a:rPr>
              <a:t>topics.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system or problem under consideration is drawn at the center of the diagram with the main elements shown as first level of branches radiating from the central </a:t>
            </a:r>
            <a:r>
              <a:rPr lang="en-US" sz="1600" dirty="0" smtClean="0">
                <a:latin typeface="Alexandria" pitchFamily="2" charset="-78"/>
                <a:cs typeface="Alexandria" pitchFamily="2" charset="-78"/>
              </a:rPr>
              <a:t>point.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branches might represent such matters as particular processes, the equipment and systems used, relationships between the staff that do the job and so </a:t>
            </a:r>
            <a:r>
              <a:rPr lang="en-US" sz="1600" dirty="0" smtClean="0">
                <a:latin typeface="Alexandria" pitchFamily="2" charset="-78"/>
                <a:cs typeface="Alexandria" pitchFamily="2" charset="-78"/>
              </a:rPr>
              <a:t>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the branch for equipment might show problems with the printing or photocopying equipment and the branch for systems might show the key failings of the IT </a:t>
            </a:r>
            <a:r>
              <a:rPr lang="en-US" sz="1600" dirty="0" smtClean="0">
                <a:latin typeface="Alexandria" pitchFamily="2" charset="-78"/>
                <a:cs typeface="Alexandria" pitchFamily="2" charset="-78"/>
              </a:rPr>
              <a:t>system.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Mind </a:t>
            </a:r>
            <a:r>
              <a:rPr lang="en-US" sz="1600" dirty="0">
                <a:latin typeface="Alexandria" pitchFamily="2" charset="-78"/>
                <a:cs typeface="Alexandria" pitchFamily="2" charset="-78"/>
              </a:rPr>
              <a:t>maps are extremely useful in helping analysts to order their thinking, and they work well both on their own and when used in conjunction with rich pictures.</a:t>
            </a:r>
          </a:p>
          <a:p>
            <a:pPr marL="0" indent="0" algn="just">
              <a:buNone/>
            </a:pPr>
            <a:r>
              <a:rPr lang="en-US" sz="1600" b="1" dirty="0">
                <a:latin typeface="Alexandria" pitchFamily="2" charset="-78"/>
                <a:cs typeface="Alexandria" pitchFamily="2" charset="-78"/>
              </a:rPr>
              <a:t>The mind map in Figure 5.6 for Rake’s Wines relates to the rich picture shown in Figure 5.5.</a:t>
            </a:r>
          </a:p>
        </p:txBody>
      </p:sp>
      <p:sp>
        <p:nvSpPr>
          <p:cNvPr id="10" name="Title 1"/>
          <p:cNvSpPr txBox="1">
            <a:spLocks/>
          </p:cNvSpPr>
          <p:nvPr/>
        </p:nvSpPr>
        <p:spPr>
          <a:xfrm>
            <a:off x="2641600" y="1206915"/>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2833540"/>
      </p:ext>
    </p:extLst>
  </p:cSld>
  <p:clrMapOvr>
    <a:masterClrMapping/>
  </p:clrMapOvr>
  <mc:AlternateContent xmlns:mc="http://schemas.openxmlformats.org/markup-compatibility/2006" xmlns:p14="http://schemas.microsoft.com/office/powerpoint/2010/main">
    <mc:Choice Requires="p14">
      <p:transition spd="slow" p14:dur="2000" advTm="177514"/>
    </mc:Choice>
    <mc:Fallback xmlns="">
      <p:transition spd="slow" advTm="1775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54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665018" y="2119085"/>
            <a:ext cx="10688782" cy="3913415"/>
          </a:xfrm>
          <a:prstGeom prst="rect">
            <a:avLst/>
          </a:prstGeom>
        </p:spPr>
      </p:pic>
      <p:sp>
        <p:nvSpPr>
          <p:cNvPr id="9" name="Title 1"/>
          <p:cNvSpPr txBox="1">
            <a:spLocks/>
          </p:cNvSpPr>
          <p:nvPr/>
        </p:nvSpPr>
        <p:spPr>
          <a:xfrm>
            <a:off x="2641600" y="1110012"/>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29864344"/>
      </p:ext>
    </p:extLst>
  </p:cSld>
  <p:clrMapOvr>
    <a:masterClrMapping/>
  </p:clrMapOvr>
  <mc:AlternateContent xmlns:mc="http://schemas.openxmlformats.org/markup-compatibility/2006" xmlns:p14="http://schemas.microsoft.com/office/powerpoint/2010/main">
    <mc:Choice Requires="p14">
      <p:transition spd="slow" p14:dur="2000" advTm="228688"/>
    </mc:Choice>
    <mc:Fallback xmlns="">
      <p:transition spd="slow" advTm="22868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37801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75543"/>
            <a:ext cx="10515600" cy="3149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3. Business process models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In order to understand fully how a process is carried out, it is helpful to draw </a:t>
            </a:r>
            <a:r>
              <a:rPr lang="en-US" sz="1600" b="1" dirty="0">
                <a:latin typeface="Alexandria" pitchFamily="2" charset="-78"/>
                <a:cs typeface="Alexandria" pitchFamily="2" charset="-78"/>
              </a:rPr>
              <a:t>a ‘</a:t>
            </a:r>
            <a:r>
              <a:rPr lang="en-US" sz="1600" b="1" dirty="0" err="1">
                <a:latin typeface="Alexandria" pitchFamily="2" charset="-78"/>
                <a:cs typeface="Alexandria" pitchFamily="2" charset="-78"/>
              </a:rPr>
              <a:t>swimlane</a:t>
            </a:r>
            <a:r>
              <a:rPr lang="en-US" sz="1600" b="1" dirty="0">
                <a:latin typeface="Alexandria" pitchFamily="2" charset="-78"/>
                <a:cs typeface="Alexandria" pitchFamily="2" charset="-78"/>
              </a:rPr>
              <a:t>’ diagram</a:t>
            </a:r>
            <a:r>
              <a:rPr lang="en-US" sz="1600" dirty="0">
                <a:latin typeface="Alexandria" pitchFamily="2" charset="-78"/>
                <a:cs typeface="Alexandria" pitchFamily="2" charset="-78"/>
              </a:rPr>
              <a:t>, which shows the tasks in a process, the actors responsible for carrying them out, and the process flow. These models are easy to draw and business stakeholders find them accessible, so they provide a good communication tool between the analyst and the business staff. Business process models are also invaluable as a diagnostic aid since they help identify problems such as delays, bottlenecks and duplicate tasks. They are described in greater detail in the future chapters.</a:t>
            </a:r>
            <a:endParaRPr lang="en-US" sz="1600" b="1" dirty="0">
              <a:latin typeface="Alexandria" pitchFamily="2" charset="-78"/>
              <a:cs typeface="Alexandria" pitchFamily="2" charset="-78"/>
            </a:endParaRPr>
          </a:p>
        </p:txBody>
      </p:sp>
      <p:sp>
        <p:nvSpPr>
          <p:cNvPr id="10" name="Title 1"/>
          <p:cNvSpPr txBox="1">
            <a:spLocks/>
          </p:cNvSpPr>
          <p:nvPr/>
        </p:nvSpPr>
        <p:spPr>
          <a:xfrm>
            <a:off x="2525485" y="1227313"/>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32124035"/>
      </p:ext>
    </p:extLst>
  </p:cSld>
  <p:clrMapOvr>
    <a:masterClrMapping/>
  </p:clrMapOvr>
  <mc:AlternateContent xmlns:mc="http://schemas.openxmlformats.org/markup-compatibility/2006" xmlns:p14="http://schemas.microsoft.com/office/powerpoint/2010/main">
    <mc:Choice Requires="p14">
      <p:transition spd="slow" p14:dur="2000" advTm="146740"/>
    </mc:Choice>
    <mc:Fallback xmlns="">
      <p:transition spd="slow" advTm="14674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148114"/>
            <a:ext cx="10515600"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Spaghetti maps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 spaghetti map is a tool to show the movement and interactions of the stakeholders in a particular environment, when performing particular tasks and processes. It is called </a:t>
            </a:r>
            <a:r>
              <a:rPr lang="en-US" sz="1600" dirty="0" err="1">
                <a:latin typeface="Alexandria" pitchFamily="2" charset="-78"/>
                <a:cs typeface="Alexandria" pitchFamily="2" charset="-78"/>
              </a:rPr>
              <a:t>aspaghetti</a:t>
            </a:r>
            <a:r>
              <a:rPr lang="en-US" sz="1600" dirty="0">
                <a:latin typeface="Alexandria" pitchFamily="2" charset="-78"/>
                <a:cs typeface="Alexandria" pitchFamily="2" charset="-78"/>
              </a:rPr>
              <a:t> map simply because as the movements are drawn, the diagram created resembles a plate of spaghetti, with lines crossing back and forth without any apparent formality or design. Spaghetti maps can be drawn up during an observation session, mapping the movements of users across the room to meet different actors or to use equipment such as printers or photocopiers.</a:t>
            </a:r>
          </a:p>
          <a:p>
            <a:pPr marL="0" indent="0" algn="just">
              <a:buNone/>
            </a:pPr>
            <a:r>
              <a:rPr lang="en-US" sz="1600" b="1" dirty="0">
                <a:latin typeface="Alexandria" pitchFamily="2" charset="-78"/>
                <a:cs typeface="Alexandria" pitchFamily="2" charset="-78"/>
              </a:rPr>
              <a:t>Figure 5.7 shows a spaghetti diagram drawn while observing a clerk in the service department of a garage checking in a car for repair and allocating a courtesy car to the customer. </a:t>
            </a:r>
          </a:p>
          <a:p>
            <a:pPr marL="0" indent="0" algn="just">
              <a:buNone/>
            </a:pPr>
            <a:r>
              <a:rPr lang="en-US" sz="1600" dirty="0">
                <a:latin typeface="Alexandria" pitchFamily="2" charset="-78"/>
                <a:cs typeface="Alexandria" pitchFamily="2" charset="-78"/>
              </a:rPr>
              <a:t>This diagram represents one person executing one instance of a common task, and makes clear the scope for efficiency gains.</a:t>
            </a:r>
            <a:endParaRPr lang="en-US" sz="1600" b="1" dirty="0">
              <a:latin typeface="Alexandria" pitchFamily="2" charset="-78"/>
              <a:cs typeface="Alexandria" pitchFamily="2" charset="-78"/>
            </a:endParaRPr>
          </a:p>
        </p:txBody>
      </p:sp>
      <p:sp>
        <p:nvSpPr>
          <p:cNvPr id="10" name="Title 1"/>
          <p:cNvSpPr txBox="1">
            <a:spLocks/>
          </p:cNvSpPr>
          <p:nvPr/>
        </p:nvSpPr>
        <p:spPr>
          <a:xfrm>
            <a:off x="2641600" y="1110012"/>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29620381"/>
      </p:ext>
    </p:extLst>
  </p:cSld>
  <p:clrMapOvr>
    <a:masterClrMapping/>
  </p:clrMapOvr>
  <mc:AlternateContent xmlns:mc="http://schemas.openxmlformats.org/markup-compatibility/2006" xmlns:p14="http://schemas.microsoft.com/office/powerpoint/2010/main">
    <mc:Choice Requires="p14">
      <p:transition spd="slow" p14:dur="2000" advTm="139762"/>
    </mc:Choice>
    <mc:Fallback xmlns="">
      <p:transition spd="slow" advTm="13976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83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38200" y="2046514"/>
            <a:ext cx="10217727" cy="3985986"/>
          </a:xfrm>
          <a:prstGeom prst="rect">
            <a:avLst/>
          </a:prstGeom>
        </p:spPr>
      </p:pic>
      <p:sp>
        <p:nvSpPr>
          <p:cNvPr id="9" name="Title 1"/>
          <p:cNvSpPr txBox="1">
            <a:spLocks/>
          </p:cNvSpPr>
          <p:nvPr/>
        </p:nvSpPr>
        <p:spPr>
          <a:xfrm>
            <a:off x="2641600" y="1231277"/>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79326142"/>
      </p:ext>
    </p:extLst>
  </p:cSld>
  <p:clrMapOvr>
    <a:masterClrMapping/>
  </p:clrMapOvr>
  <mc:AlternateContent xmlns:mc="http://schemas.openxmlformats.org/markup-compatibility/2006" xmlns:p14="http://schemas.microsoft.com/office/powerpoint/2010/main">
    <mc:Choice Requires="p14">
      <p:transition spd="slow" p14:dur="2000" advTm="132030"/>
    </mc:Choice>
    <mc:Fallback xmlns="">
      <p:transition spd="slow" advTm="13203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90057"/>
            <a:ext cx="10515600" cy="2902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dirty="0">
                <a:latin typeface="Alexandria" pitchFamily="2" charset="-78"/>
                <a:cs typeface="Alexandria" pitchFamily="2" charset="-78"/>
              </a:rPr>
              <a:t>It is interesting to note that a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 would not show the physical movement required for an actor to perform a task, so it would not highlight the potential for improvement. The two diagrams together help identify the scope for improvement in the process.</a:t>
            </a:r>
          </a:p>
        </p:txBody>
      </p:sp>
      <p:sp>
        <p:nvSpPr>
          <p:cNvPr id="8" name="Title 1"/>
          <p:cNvSpPr txBox="1">
            <a:spLocks/>
          </p:cNvSpPr>
          <p:nvPr/>
        </p:nvSpPr>
        <p:spPr>
          <a:xfrm>
            <a:off x="2413211" y="1258700"/>
            <a:ext cx="7365577" cy="42679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r>
              <a:rPr lang="en-US" sz="2000" b="1" dirty="0">
                <a:solidFill>
                  <a:srgbClr val="00B0F0"/>
                </a:solidFill>
                <a:latin typeface="Alexandria" pitchFamily="2" charset="-78"/>
                <a:cs typeface="Alexandria" pitchFamily="2" charset="-78"/>
              </a:rPr>
              <a:t>Spaghetti maps</a:t>
            </a:r>
            <a:endParaRPr lang="en-US" sz="2000"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40036775"/>
      </p:ext>
    </p:extLst>
  </p:cSld>
  <p:clrMapOvr>
    <a:masterClrMapping/>
  </p:clrMapOvr>
  <mc:AlternateContent xmlns:mc="http://schemas.openxmlformats.org/markup-compatibility/2006" xmlns:p14="http://schemas.microsoft.com/office/powerpoint/2010/main">
    <mc:Choice Requires="p14">
      <p:transition spd="slow" p14:dur="2000" advTm="66475"/>
    </mc:Choice>
    <mc:Fallback xmlns="">
      <p:transition spd="slow" advTm="6647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104571"/>
            <a:ext cx="10515600" cy="31060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Fishbone diagrams</a:t>
            </a:r>
          </a:p>
          <a:p>
            <a:pPr marL="0" indent="0" algn="just">
              <a:buNone/>
            </a:pPr>
            <a:r>
              <a:rPr lang="en-US" sz="1600" dirty="0">
                <a:latin typeface="Alexandria" pitchFamily="2" charset="-78"/>
                <a:cs typeface="Alexandria" pitchFamily="2" charset="-78"/>
              </a:rPr>
              <a:t>One of the major objectives in investigating and modelling a business system is to identify where there are problems and discover their underlying </a:t>
            </a:r>
            <a:r>
              <a:rPr lang="en-US" sz="1600" dirty="0" smtClean="0">
                <a:latin typeface="Alexandria" pitchFamily="2" charset="-78"/>
                <a:cs typeface="Alexandria" pitchFamily="2" charset="-78"/>
              </a:rPr>
              <a:t>causes.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Some </a:t>
            </a:r>
            <a:r>
              <a:rPr lang="en-US" sz="1600" dirty="0">
                <a:latin typeface="Alexandria" pitchFamily="2" charset="-78"/>
                <a:cs typeface="Alexandria" pitchFamily="2" charset="-78"/>
              </a:rPr>
              <a:t>of these may be obvious, or the stakeholders may be aware of the root causes of their </a:t>
            </a:r>
            <a:r>
              <a:rPr lang="en-US" sz="1600" dirty="0" smtClean="0">
                <a:latin typeface="Alexandria" pitchFamily="2" charset="-78"/>
                <a:cs typeface="Alexandria" pitchFamily="2" charset="-78"/>
              </a:rPr>
              <a:t>problems.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fishbone diagram is a problem-analysis technique, designed to help understand the underlying causes of an inefficient process or a business </a:t>
            </a:r>
            <a:r>
              <a:rPr lang="en-US" sz="1600" dirty="0" smtClean="0">
                <a:latin typeface="Alexandria" pitchFamily="2" charset="-78"/>
                <a:cs typeface="Alexandria" pitchFamily="2" charset="-78"/>
              </a:rPr>
              <a:t>problem.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technique was invented by </a:t>
            </a:r>
            <a:r>
              <a:rPr lang="en-US" sz="1600" dirty="0" err="1">
                <a:latin typeface="Alexandria" pitchFamily="2" charset="-78"/>
                <a:cs typeface="Alexandria" pitchFamily="2" charset="-78"/>
              </a:rPr>
              <a:t>Dr</a:t>
            </a:r>
            <a:r>
              <a:rPr lang="en-US" sz="1600" dirty="0">
                <a:latin typeface="Alexandria" pitchFamily="2" charset="-78"/>
                <a:cs typeface="Alexandria" pitchFamily="2" charset="-78"/>
              </a:rPr>
              <a:t> Kaoru Ishikawa (Ishikawa 1985), and the diagrams are sometimes known as Ishikawa </a:t>
            </a:r>
            <a:r>
              <a:rPr lang="en-US" sz="1600" dirty="0" smtClean="0">
                <a:latin typeface="Alexandria" pitchFamily="2" charset="-78"/>
                <a:cs typeface="Alexandria" pitchFamily="2" charset="-78"/>
              </a:rPr>
              <a:t>diagrams.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Radiating </a:t>
            </a:r>
            <a:r>
              <a:rPr lang="en-US" sz="1600" dirty="0">
                <a:latin typeface="Alexandria" pitchFamily="2" charset="-78"/>
                <a:cs typeface="Alexandria" pitchFamily="2" charset="-78"/>
              </a:rPr>
              <a:t>up and down from this backbone are spines; the spines suggest possible areas for causes of the problem.</a:t>
            </a:r>
          </a:p>
          <a:p>
            <a:pPr marL="0" indent="0" algn="just">
              <a:buNone/>
            </a:pPr>
            <a:r>
              <a:rPr lang="en-US" sz="1600" b="1" dirty="0">
                <a:latin typeface="Alexandria" pitchFamily="2" charset="-78"/>
                <a:cs typeface="Alexandria" pitchFamily="2" charset="-78"/>
              </a:rPr>
              <a:t>A number of approaches may be used when labelling the spines:</a:t>
            </a:r>
          </a:p>
        </p:txBody>
      </p:sp>
      <p:sp>
        <p:nvSpPr>
          <p:cNvPr id="8" name="Title 1"/>
          <p:cNvSpPr txBox="1">
            <a:spLocks/>
          </p:cNvSpPr>
          <p:nvPr/>
        </p:nvSpPr>
        <p:spPr>
          <a:xfrm>
            <a:off x="2475108" y="1258668"/>
            <a:ext cx="5667406" cy="3709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16454916"/>
      </p:ext>
    </p:extLst>
  </p:cSld>
  <p:clrMapOvr>
    <a:masterClrMapping/>
  </p:clrMapOvr>
  <mc:AlternateContent xmlns:mc="http://schemas.openxmlformats.org/markup-compatibility/2006" xmlns:p14="http://schemas.microsoft.com/office/powerpoint/2010/main">
    <mc:Choice Requires="p14">
      <p:transition spd="slow" p14:dur="2000" advTm="131656"/>
    </mc:Choice>
    <mc:Fallback xmlns="">
      <p:transition spd="slow" advTm="13165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32000"/>
            <a:ext cx="10515600" cy="34108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Fishbone diagrams</a:t>
            </a:r>
          </a:p>
          <a:p>
            <a:pPr marL="0" indent="0" algn="just">
              <a:buNone/>
            </a:pPr>
            <a:r>
              <a:rPr lang="en-US" sz="1600" b="1" dirty="0">
                <a:latin typeface="Alexandria" pitchFamily="2" charset="-78"/>
                <a:cs typeface="Alexandria" pitchFamily="2" charset="-78"/>
              </a:rPr>
              <a:t>A number of approaches may be used when labelling the spines:</a:t>
            </a:r>
          </a:p>
          <a:p>
            <a:pPr algn="just"/>
            <a:r>
              <a:rPr lang="en-US" sz="1600" b="1" dirty="0">
                <a:latin typeface="Alexandria" pitchFamily="2" charset="-78"/>
                <a:cs typeface="Alexandria" pitchFamily="2" charset="-78"/>
              </a:rPr>
              <a:t>The four </a:t>
            </a:r>
            <a:r>
              <a:rPr lang="en-US" sz="1600" b="1" dirty="0" err="1">
                <a:latin typeface="Alexandria" pitchFamily="2" charset="-78"/>
                <a:cs typeface="Alexandria" pitchFamily="2" charset="-78"/>
              </a:rPr>
              <a:t>Ms</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manpower, machines, measures and methods.</a:t>
            </a:r>
          </a:p>
          <a:p>
            <a:pPr algn="just"/>
            <a:r>
              <a:rPr lang="en-US" sz="1600" b="1" dirty="0">
                <a:latin typeface="Alexandria" pitchFamily="2" charset="-78"/>
                <a:cs typeface="Alexandria" pitchFamily="2" charset="-78"/>
              </a:rPr>
              <a:t>An alternative four </a:t>
            </a:r>
            <a:r>
              <a:rPr lang="en-US" sz="1600" b="1" dirty="0" err="1">
                <a:latin typeface="Alexandria" pitchFamily="2" charset="-78"/>
                <a:cs typeface="Alexandria" pitchFamily="2" charset="-78"/>
              </a:rPr>
              <a:t>Ms</a:t>
            </a:r>
            <a:r>
              <a:rPr lang="en-US" sz="1600" dirty="0">
                <a:latin typeface="Alexandria" pitchFamily="2" charset="-78"/>
                <a:cs typeface="Alexandria" pitchFamily="2" charset="-78"/>
              </a:rPr>
              <a:t>: manpower, machines, </a:t>
            </a:r>
            <a:r>
              <a:rPr lang="en-US" sz="1600" i="1" dirty="0">
                <a:latin typeface="Alexandria" pitchFamily="2" charset="-78"/>
                <a:cs typeface="Alexandria" pitchFamily="2" charset="-78"/>
              </a:rPr>
              <a:t>materials </a:t>
            </a:r>
            <a:r>
              <a:rPr lang="en-US" sz="1600" dirty="0">
                <a:latin typeface="Alexandria" pitchFamily="2" charset="-78"/>
                <a:cs typeface="Alexandria" pitchFamily="2" charset="-78"/>
              </a:rPr>
              <a:t>and methods.</a:t>
            </a:r>
          </a:p>
          <a:p>
            <a:pPr algn="just"/>
            <a:r>
              <a:rPr lang="en-US" sz="1600" b="1" dirty="0">
                <a:latin typeface="Alexandria" pitchFamily="2" charset="-78"/>
                <a:cs typeface="Alexandria" pitchFamily="2" charset="-78"/>
              </a:rPr>
              <a:t>The six Ps: </a:t>
            </a:r>
            <a:r>
              <a:rPr lang="en-US" sz="1600" dirty="0">
                <a:latin typeface="Alexandria" pitchFamily="2" charset="-78"/>
                <a:cs typeface="Alexandria" pitchFamily="2" charset="-78"/>
              </a:rPr>
              <a:t>people, place, processes, physical evidence, product/service and performance measures.</a:t>
            </a:r>
          </a:p>
          <a:p>
            <a:pPr algn="just"/>
            <a:r>
              <a:rPr lang="en-US" sz="1600" b="1" dirty="0">
                <a:latin typeface="Alexandria" pitchFamily="2" charset="-78"/>
                <a:cs typeface="Alexandria" pitchFamily="2" charset="-78"/>
              </a:rPr>
              <a:t>The four </a:t>
            </a:r>
            <a:r>
              <a:rPr lang="en-US" sz="1600" b="1" dirty="0" err="1">
                <a:latin typeface="Alexandria" pitchFamily="2" charset="-78"/>
                <a:cs typeface="Alexandria" pitchFamily="2" charset="-78"/>
              </a:rPr>
              <a:t>Ss</a:t>
            </a:r>
            <a:r>
              <a:rPr lang="en-US" sz="1600" dirty="0">
                <a:latin typeface="Alexandria" pitchFamily="2" charset="-78"/>
                <a:cs typeface="Alexandria" pitchFamily="2" charset="-78"/>
              </a:rPr>
              <a:t>: surroundings, suppliers, systems and skills.</a:t>
            </a:r>
          </a:p>
          <a:p>
            <a:pPr marL="0" indent="0" algn="just">
              <a:buNone/>
            </a:pPr>
            <a:r>
              <a:rPr lang="en-US" sz="1600" dirty="0">
                <a:latin typeface="Alexandria" pitchFamily="2" charset="-78"/>
                <a:cs typeface="Alexandria" pitchFamily="2" charset="-78"/>
              </a:rPr>
              <a:t>These categories help because they list areas that have been found to be the sources of inefficiencies in many business systems.</a:t>
            </a:r>
          </a:p>
        </p:txBody>
      </p:sp>
      <p:sp>
        <p:nvSpPr>
          <p:cNvPr id="10" name="Title 1"/>
          <p:cNvSpPr txBox="1">
            <a:spLocks/>
          </p:cNvSpPr>
          <p:nvPr/>
        </p:nvSpPr>
        <p:spPr>
          <a:xfrm>
            <a:off x="2641600" y="1231277"/>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5476339"/>
      </p:ext>
    </p:extLst>
  </p:cSld>
  <p:clrMapOvr>
    <a:masterClrMapping/>
  </p:clrMapOvr>
  <mc:AlternateContent xmlns:mc="http://schemas.openxmlformats.org/markup-compatibility/2006" xmlns:p14="http://schemas.microsoft.com/office/powerpoint/2010/main">
    <mc:Choice Requires="p14">
      <p:transition spd="slow" p14:dur="2000" advTm="234341"/>
    </mc:Choice>
    <mc:Fallback xmlns="">
      <p:transition spd="slow" advTm="23434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1983697"/>
            <a:ext cx="10515600" cy="36188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Fishbone diagrams</a:t>
            </a:r>
          </a:p>
          <a:p>
            <a:pPr marL="0" indent="0" algn="just">
              <a:buNone/>
            </a:pPr>
            <a:r>
              <a:rPr lang="en-US" sz="1600" dirty="0">
                <a:latin typeface="Alexandria" pitchFamily="2" charset="-78"/>
                <a:cs typeface="Alexandria" pitchFamily="2" charset="-78"/>
              </a:rPr>
              <a:t>In practice we often consider a range of categories and might combine the most relevant elements from the approaches above, or even define some categories that are particularly relevant to a given </a:t>
            </a:r>
            <a:r>
              <a:rPr lang="en-US" sz="1600" dirty="0" smtClean="0">
                <a:latin typeface="Alexandria" pitchFamily="2" charset="-78"/>
                <a:cs typeface="Alexandria" pitchFamily="2" charset="-78"/>
              </a:rPr>
              <a:t>project. Data </a:t>
            </a:r>
            <a:r>
              <a:rPr lang="en-US" sz="1600" dirty="0">
                <a:latin typeface="Alexandria" pitchFamily="2" charset="-78"/>
                <a:cs typeface="Alexandria" pitchFamily="2" charset="-78"/>
              </a:rPr>
              <a:t>for this analysis can be found from interviews, workshops, activity sampling, observation and special purpose records.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categories to be used on the fishbone diagrams can also provide a structure to a workshop discussion. As with mind maps, the spines have more detailed elements associated with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resultant diagram is shaped like a fishbone – hence the name fishbone diagrams.</a:t>
            </a:r>
          </a:p>
          <a:p>
            <a:pPr marL="0" indent="0" algn="just">
              <a:buNone/>
            </a:pPr>
            <a:r>
              <a:rPr lang="en-US" sz="1600" b="1" dirty="0">
                <a:latin typeface="Alexandria" pitchFamily="2" charset="-78"/>
                <a:cs typeface="Alexandria" pitchFamily="2" charset="-78"/>
              </a:rPr>
              <a:t>An example of a fishbone diagram (for the Rake’s Wines scenario) is shown in Figure 5.8.</a:t>
            </a:r>
          </a:p>
        </p:txBody>
      </p:sp>
      <p:sp>
        <p:nvSpPr>
          <p:cNvPr id="10" name="Title 1"/>
          <p:cNvSpPr txBox="1">
            <a:spLocks/>
          </p:cNvSpPr>
          <p:nvPr/>
        </p:nvSpPr>
        <p:spPr>
          <a:xfrm>
            <a:off x="2641600" y="1161513"/>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533549"/>
      </p:ext>
    </p:extLst>
  </p:cSld>
  <p:clrMapOvr>
    <a:masterClrMapping/>
  </p:clrMapOvr>
  <mc:AlternateContent xmlns:mc="http://schemas.openxmlformats.org/markup-compatibility/2006" xmlns:p14="http://schemas.microsoft.com/office/powerpoint/2010/main">
    <mc:Choice Requires="p14">
      <p:transition spd="slow" p14:dur="2000" advTm="151043"/>
    </mc:Choice>
    <mc:Fallback xmlns="">
      <p:transition spd="slow" advTm="15104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975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612571" y="1225578"/>
            <a:ext cx="8084458" cy="4599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r>
              <a:rPr lang="en-US" sz="2000" b="1" dirty="0" smtClean="0">
                <a:solidFill>
                  <a:srgbClr val="00B0F0"/>
                </a:solidFill>
                <a:latin typeface="Alexandria" pitchFamily="2" charset="-78"/>
                <a:cs typeface="Alexandria" pitchFamily="2" charset="-78"/>
              </a:rPr>
              <a:t>Spaghetti maps</a:t>
            </a:r>
            <a:endParaRPr lang="en-US" sz="2000"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838201" y="2002971"/>
            <a:ext cx="10515600" cy="3875316"/>
          </a:xfrm>
          <a:prstGeom prst="rect">
            <a:avLst/>
          </a:prstGeom>
        </p:spPr>
      </p:pic>
      <p:sp>
        <p:nvSpPr>
          <p:cNvPr id="9" name="Rectangle 8"/>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1488933"/>
      </p:ext>
    </p:extLst>
  </p:cSld>
  <p:clrMapOvr>
    <a:masterClrMapping/>
  </p:clrMapOvr>
  <mc:AlternateContent xmlns:mc="http://schemas.openxmlformats.org/markup-compatibility/2006" xmlns:p14="http://schemas.microsoft.com/office/powerpoint/2010/main">
    <mc:Choice Requires="p14">
      <p:transition spd="slow" p14:dur="2000" advTm="125457"/>
    </mc:Choice>
    <mc:Fallback xmlns="">
      <p:transition spd="slow" advTm="12545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3"/>
            <a:ext cx="10812720" cy="43470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31999"/>
            <a:ext cx="10515600" cy="37592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Fishbone diagrams</a:t>
            </a:r>
          </a:p>
          <a:p>
            <a:pPr marL="0" indent="0" algn="just">
              <a:buNone/>
            </a:pPr>
            <a:r>
              <a:rPr lang="en-US" sz="1600" dirty="0">
                <a:latin typeface="Alexandria" pitchFamily="2" charset="-78"/>
                <a:cs typeface="Alexandria" pitchFamily="2" charset="-78"/>
              </a:rPr>
              <a:t>Once the diagram has been completed, we can analyze the results by looking for the key causes of problems. These are the items that are listed several times, since they are the ones that are likely to be having a broad impact upon the situation. They should be considered for rapid action in order to help address the issue promptly.</a:t>
            </a:r>
          </a:p>
        </p:txBody>
      </p:sp>
      <p:sp>
        <p:nvSpPr>
          <p:cNvPr id="8" name="Title 1"/>
          <p:cNvSpPr txBox="1">
            <a:spLocks/>
          </p:cNvSpPr>
          <p:nvPr/>
        </p:nvSpPr>
        <p:spPr>
          <a:xfrm>
            <a:off x="2460594" y="1203518"/>
            <a:ext cx="5391634" cy="48128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endParaRPr lang="en-US" sz="2000"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27517204"/>
      </p:ext>
    </p:extLst>
  </p:cSld>
  <p:clrMapOvr>
    <a:masterClrMapping/>
  </p:clrMapOvr>
  <mc:AlternateContent xmlns:mc="http://schemas.openxmlformats.org/markup-compatibility/2006" xmlns:p14="http://schemas.microsoft.com/office/powerpoint/2010/main">
    <mc:Choice Requires="p14">
      <p:transition spd="slow" p14:dur="2000" advTm="61300"/>
    </mc:Choice>
    <mc:Fallback xmlns="">
      <p:transition spd="slow" advTm="613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063578"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2070205"/>
            <a:ext cx="9390743" cy="346079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Any business analysis project will inevitably include investigating business situations in order to clarify the problem to be addressed. To do this effectively, the business analyst needs a toolkit containing a range of investigative and diagrammatic techniques. This toolkit provides the basis for a key competency of a business analyst which is the ability to appreciate when particular techniques are relevant and the ability to apply them effectively.</a:t>
            </a:r>
          </a:p>
        </p:txBody>
      </p:sp>
      <p:sp>
        <p:nvSpPr>
          <p:cNvPr id="13" name="Title 1"/>
          <p:cNvSpPr txBox="1">
            <a:spLocks/>
          </p:cNvSpPr>
          <p:nvPr/>
        </p:nvSpPr>
        <p:spPr>
          <a:xfrm>
            <a:off x="2688418" y="981836"/>
            <a:ext cx="4983621"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201449" y="7822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7239"/>
    </mc:Choice>
    <mc:Fallback xmlns="">
      <p:transition spd="slow" advTm="8723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3"/>
            <a:ext cx="10812720" cy="43470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31999"/>
            <a:ext cx="10515600" cy="37592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u="sng" dirty="0" smtClean="0">
                <a:latin typeface="Alexandria" pitchFamily="2" charset="-78"/>
                <a:cs typeface="Alexandria" pitchFamily="2" charset="-78"/>
              </a:rPr>
              <a:t>Business analysis real life case studies </a:t>
            </a:r>
          </a:p>
          <a:p>
            <a:pPr marL="285750" indent="-285750" algn="just">
              <a:buFont typeface="Arial" panose="020B0604020202020204" pitchFamily="34" charset="0"/>
              <a:buChar char="•"/>
            </a:pPr>
            <a:r>
              <a:rPr lang="en-US" sz="1600" b="1" dirty="0" smtClean="0">
                <a:latin typeface="Alexandria" pitchFamily="2" charset="-78"/>
                <a:cs typeface="Alexandria" pitchFamily="2" charset="-78"/>
                <a:hlinkClick r:id="rId3"/>
              </a:rPr>
              <a:t>https</a:t>
            </a:r>
            <a:r>
              <a:rPr lang="en-US" sz="1600" b="1" dirty="0">
                <a:latin typeface="Alexandria" pitchFamily="2" charset="-78"/>
                <a:cs typeface="Alexandria" pitchFamily="2" charset="-78"/>
                <a:hlinkClick r:id="rId3"/>
              </a:rPr>
              <a:t>://www.thecareeraccelerators.ca/blog/real-world-applications-of-Business-Analysis#:~:text=Real%2Dworld%20example%3A%20A%20retail,is%20to%20boost%20online%20sales</a:t>
            </a:r>
            <a:r>
              <a:rPr lang="en-US" sz="1600" b="1" dirty="0" smtClean="0">
                <a:latin typeface="Alexandria" pitchFamily="2" charset="-78"/>
                <a:cs typeface="Alexandria" pitchFamily="2" charset="-78"/>
              </a:rPr>
              <a:t>.</a:t>
            </a:r>
          </a:p>
          <a:p>
            <a:pPr marL="285750" indent="-285750" algn="just">
              <a:buFont typeface="Arial" panose="020B0604020202020204" pitchFamily="34" charset="0"/>
              <a:buChar char="•"/>
            </a:pPr>
            <a:endParaRPr lang="en-US" sz="1600" dirty="0" smtClean="0">
              <a:latin typeface="Alexandria" pitchFamily="2" charset="-78"/>
              <a:cs typeface="Alexandria" pitchFamily="2" charset="-78"/>
              <a:hlinkClick r:id="rId4"/>
            </a:endParaRPr>
          </a:p>
          <a:p>
            <a:pPr marL="285750" indent="-285750" algn="just">
              <a:buFont typeface="Arial" panose="020B0604020202020204" pitchFamily="34" charset="0"/>
              <a:buChar char="•"/>
            </a:pPr>
            <a:r>
              <a:rPr lang="en-US" sz="1600" dirty="0" smtClean="0">
                <a:latin typeface="Alexandria" pitchFamily="2" charset="-78"/>
                <a:cs typeface="Alexandria" pitchFamily="2" charset="-78"/>
                <a:hlinkClick r:id="rId4"/>
              </a:rPr>
              <a:t>https</a:t>
            </a:r>
            <a:r>
              <a:rPr lang="en-US" sz="1600" dirty="0">
                <a:latin typeface="Alexandria" pitchFamily="2" charset="-78"/>
                <a:cs typeface="Alexandria" pitchFamily="2" charset="-78"/>
                <a:hlinkClick r:id="rId4"/>
              </a:rPr>
              <a:t>://www.theknowledgeacademy.com/blog/business-analysis-example</a:t>
            </a:r>
            <a:r>
              <a:rPr lang="en-US" sz="1600" dirty="0" smtClean="0">
                <a:latin typeface="Alexandria" pitchFamily="2" charset="-78"/>
                <a:cs typeface="Alexandria" pitchFamily="2" charset="-78"/>
                <a:hlinkClick r:id="rId4"/>
              </a:rPr>
              <a:t>/</a:t>
            </a:r>
            <a:endParaRPr lang="en-US" sz="1600" dirty="0" smtClean="0">
              <a:latin typeface="Alexandria" pitchFamily="2" charset="-78"/>
              <a:cs typeface="Alexandria" pitchFamily="2" charset="-78"/>
            </a:endParaRPr>
          </a:p>
          <a:p>
            <a:pPr marL="285750" indent="-285750" algn="just">
              <a:buFont typeface="Arial" panose="020B0604020202020204" pitchFamily="34" charset="0"/>
              <a:buChar char="•"/>
            </a:pPr>
            <a:endParaRPr lang="en-US" sz="1600" dirty="0" smtClean="0">
              <a:latin typeface="Alexandria" pitchFamily="2" charset="-78"/>
              <a:cs typeface="Alexandria" pitchFamily="2" charset="-78"/>
              <a:hlinkClick r:id="rId5"/>
            </a:endParaRPr>
          </a:p>
          <a:p>
            <a:pPr marL="285750" indent="-285750" algn="just">
              <a:buFont typeface="Arial" panose="020B0604020202020204" pitchFamily="34" charset="0"/>
              <a:buChar char="•"/>
            </a:pPr>
            <a:r>
              <a:rPr lang="en-US" sz="1600" dirty="0" smtClean="0">
                <a:latin typeface="Alexandria" pitchFamily="2" charset="-78"/>
                <a:cs typeface="Alexandria" pitchFamily="2" charset="-78"/>
                <a:hlinkClick r:id="rId5"/>
              </a:rPr>
              <a:t>https</a:t>
            </a:r>
            <a:r>
              <a:rPr lang="en-US" sz="1600" dirty="0">
                <a:latin typeface="Alexandria" pitchFamily="2" charset="-78"/>
                <a:cs typeface="Alexandria" pitchFamily="2" charset="-78"/>
                <a:hlinkClick r:id="rId5"/>
              </a:rPr>
              <a:t>://</a:t>
            </a:r>
            <a:r>
              <a:rPr lang="en-US" sz="1600" dirty="0" smtClean="0">
                <a:latin typeface="Alexandria" pitchFamily="2" charset="-78"/>
                <a:cs typeface="Alexandria" pitchFamily="2" charset="-78"/>
                <a:hlinkClick r:id="rId5"/>
              </a:rPr>
              <a:t>www.knowledgehut.com/blog/business-management/example-business-analysis</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r>
              <a:rPr lang="en-US" sz="1600" b="1" u="sng" dirty="0" smtClean="0">
                <a:latin typeface="Alexandria" pitchFamily="2" charset="-78"/>
                <a:cs typeface="Alexandria" pitchFamily="2" charset="-78"/>
              </a:rPr>
              <a:t>Samples of Companies’ mission and vision</a:t>
            </a:r>
          </a:p>
          <a:p>
            <a:pPr marL="285750" indent="-285750" algn="just">
              <a:buFont typeface="Arial" panose="020B0604020202020204" pitchFamily="34" charset="0"/>
              <a:buChar char="•"/>
            </a:pPr>
            <a:r>
              <a:rPr lang="en-US" sz="1600" b="1" u="sng" dirty="0">
                <a:latin typeface="Alexandria" pitchFamily="2" charset="-78"/>
                <a:cs typeface="Alexandria" pitchFamily="2" charset="-78"/>
                <a:hlinkClick r:id="rId6"/>
              </a:rPr>
              <a:t>https://</a:t>
            </a:r>
            <a:r>
              <a:rPr lang="en-US" sz="1600" b="1" u="sng" dirty="0" smtClean="0">
                <a:latin typeface="Alexandria" pitchFamily="2" charset="-78"/>
                <a:cs typeface="Alexandria" pitchFamily="2" charset="-78"/>
                <a:hlinkClick r:id="rId6"/>
              </a:rPr>
              <a:t>blog.hubspot.com/marketing/inspiring-company-mission-statements</a:t>
            </a:r>
            <a:endParaRPr lang="en-US" sz="1600" b="1" u="sng" dirty="0" smtClean="0">
              <a:latin typeface="Alexandria" pitchFamily="2" charset="-78"/>
              <a:cs typeface="Alexandria" pitchFamily="2" charset="-78"/>
            </a:endParaRPr>
          </a:p>
          <a:p>
            <a:pPr marL="285750" indent="-285750" algn="just">
              <a:buFont typeface="Arial" panose="020B0604020202020204" pitchFamily="34" charset="0"/>
              <a:buChar char="•"/>
            </a:pPr>
            <a:r>
              <a:rPr lang="en-US" sz="1600" b="1" u="sng" dirty="0">
                <a:latin typeface="Alexandria" pitchFamily="2" charset="-78"/>
                <a:cs typeface="Alexandria" pitchFamily="2" charset="-78"/>
                <a:hlinkClick r:id="rId7"/>
              </a:rPr>
              <a:t>https://</a:t>
            </a:r>
            <a:r>
              <a:rPr lang="en-US" sz="1600" b="1" u="sng" dirty="0" smtClean="0">
                <a:latin typeface="Alexandria" pitchFamily="2" charset="-78"/>
                <a:cs typeface="Alexandria" pitchFamily="2" charset="-78"/>
                <a:hlinkClick r:id="rId7"/>
              </a:rPr>
              <a:t>www.hubspot.com/hubfs/100%20Mission%20Statement%20Templates%20%26%20Examples-V2.pdf?hubs_signup-url=offers.hubspot.com%2F100-mission-statements&amp;hubs_signup-cta=Submit&amp;hubs_offer=offers.hubspot.com%2F100-mission-statements</a:t>
            </a:r>
            <a:endParaRPr lang="en-US" sz="1600" b="1" u="sng" dirty="0" smtClean="0">
              <a:latin typeface="Alexandria" pitchFamily="2" charset="-78"/>
              <a:cs typeface="Alexandria" pitchFamily="2" charset="-78"/>
            </a:endParaRPr>
          </a:p>
          <a:p>
            <a:pPr marL="285750" indent="-285750" algn="just">
              <a:buFont typeface="Arial" panose="020B0604020202020204" pitchFamily="34" charset="0"/>
              <a:buChar char="•"/>
            </a:pPr>
            <a:endParaRPr lang="en-US" sz="1600" b="1" u="sng" dirty="0" smtClean="0">
              <a:latin typeface="Alexandria" pitchFamily="2" charset="-78"/>
              <a:cs typeface="Alexandria" pitchFamily="2" charset="-78"/>
            </a:endParaRPr>
          </a:p>
          <a:p>
            <a:pPr algn="just"/>
            <a:endParaRPr lang="en-US" sz="1600" b="1" u="sng" dirty="0" smtClean="0">
              <a:latin typeface="Alexandria" pitchFamily="2" charset="-78"/>
              <a:cs typeface="Alexandria" pitchFamily="2" charset="-78"/>
            </a:endParaRPr>
          </a:p>
          <a:p>
            <a:pPr algn="just"/>
            <a:endParaRPr lang="en-US" sz="1600" b="1" u="sng"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460594" y="1203518"/>
            <a:ext cx="5391634" cy="48128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important links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0533420"/>
      </p:ext>
    </p:extLst>
  </p:cSld>
  <p:clrMapOvr>
    <a:masterClrMapping/>
  </p:clrMapOvr>
  <mc:AlternateContent xmlns:mc="http://schemas.openxmlformats.org/markup-compatibility/2006" xmlns:p14="http://schemas.microsoft.com/office/powerpoint/2010/main">
    <mc:Choice Requires="p14">
      <p:transition spd="slow" p14:dur="2000" advTm="66717"/>
    </mc:Choice>
    <mc:Fallback xmlns="">
      <p:transition spd="slow" advTm="6671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656833695"/>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27306113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A56D69-B769-485C-86A5-78CAD72C6789}"/>
</file>

<file path=customXml/itemProps2.xml><?xml version="1.0" encoding="utf-8"?>
<ds:datastoreItem xmlns:ds="http://schemas.openxmlformats.org/officeDocument/2006/customXml" ds:itemID="{4FAA55A2-5DA8-4D70-A5AC-2D6EB00373A4}"/>
</file>

<file path=customXml/itemProps3.xml><?xml version="1.0" encoding="utf-8"?>
<ds:datastoreItem xmlns:ds="http://schemas.openxmlformats.org/officeDocument/2006/customXml" ds:itemID="{0B2CA46B-09AE-4C09-BA04-4080D5F2027B}"/>
</file>

<file path=docProps/app.xml><?xml version="1.0" encoding="utf-8"?>
<Properties xmlns="http://schemas.openxmlformats.org/officeDocument/2006/extended-properties" xmlns:vt="http://schemas.openxmlformats.org/officeDocument/2006/docPropsVTypes">
  <Template>Theme3</Template>
  <TotalTime>5805</TotalTime>
  <Words>3471</Words>
  <Application>Microsoft Office PowerPoint</Application>
  <PresentationFormat>Widescreen</PresentationFormat>
  <Paragraphs>256</Paragraphs>
  <Slides>47</Slides>
  <Notes>46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356</cp:revision>
  <dcterms:created xsi:type="dcterms:W3CDTF">2023-04-29T09:08:23Z</dcterms:created>
  <dcterms:modified xsi:type="dcterms:W3CDTF">2024-07-12T09:14:40Z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