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28"/>
  </p:notesMasterIdLst>
  <p:sldIdLst>
    <p:sldId id="260" r:id="rId2"/>
    <p:sldId id="282" r:id="rId3"/>
    <p:sldId id="283" r:id="rId4"/>
    <p:sldId id="284" r:id="rId5"/>
    <p:sldId id="301" r:id="rId6"/>
    <p:sldId id="302" r:id="rId7"/>
    <p:sldId id="303" r:id="rId8"/>
    <p:sldId id="304" r:id="rId9"/>
    <p:sldId id="305" r:id="rId10"/>
    <p:sldId id="306" r:id="rId11"/>
    <p:sldId id="307" r:id="rId12"/>
    <p:sldId id="285" r:id="rId13"/>
    <p:sldId id="287" r:id="rId14"/>
    <p:sldId id="308" r:id="rId15"/>
    <p:sldId id="288" r:id="rId16"/>
    <p:sldId id="289" r:id="rId17"/>
    <p:sldId id="290" r:id="rId18"/>
    <p:sldId id="291" r:id="rId19"/>
    <p:sldId id="292" r:id="rId20"/>
    <p:sldId id="295" r:id="rId21"/>
    <p:sldId id="310" r:id="rId22"/>
    <p:sldId id="311" r:id="rId23"/>
    <p:sldId id="309" r:id="rId24"/>
    <p:sldId id="296" r:id="rId25"/>
    <p:sldId id="297" r:id="rId26"/>
    <p:sldId id="29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285" autoAdjust="0"/>
  </p:normalViewPr>
  <p:slideViewPr>
    <p:cSldViewPr snapToGrid="0">
      <p:cViewPr varScale="1">
        <p:scale>
          <a:sx n="64" d="100"/>
          <a:sy n="64" d="100"/>
        </p:scale>
        <p:origin x="72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B8BF8-D218-4D99-8222-3DB87281439E}" type="datetimeFigureOut">
              <a:rPr lang="en-US" smtClean="0"/>
              <a:t>10/8/2023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3C8A9-2E18-4CDE-808C-35A6F74E129F}" type="slidenum">
              <a:rPr lang="en-US" smtClean="0"/>
              <a:t>‹#›</a:t>
            </a:fld>
            <a:endParaRPr lang="en-US"/>
          </a:p>
        </p:txBody>
      </p:sp>
    </p:spTree>
    <p:extLst>
      <p:ext uri="{BB962C8B-B14F-4D97-AF65-F5344CB8AC3E}">
        <p14:creationId xmlns:p14="http://schemas.microsoft.com/office/powerpoint/2010/main" val="239177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1927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6860935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r>
              <a:rPr lang="en-US" smtClean="0"/>
              <a:t>Lecture 0 - Overview</a:t>
            </a:r>
            <a:endParaRPr lang="en-US" dirty="0" smtClean="0"/>
          </a:p>
        </p:txBody>
      </p:sp>
      <p:sp>
        <p:nvSpPr>
          <p:cNvPr id="27" name="Footer Placeholder 26"/>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28" name="Slide Number Placeholder 27"/>
          <p:cNvSpPr>
            <a:spLocks noGrp="1"/>
          </p:cNvSpPr>
          <p:nvPr>
            <p:ph type="sldNum" sz="quarter" idx="12"/>
          </p:nvPr>
        </p:nvSpPr>
        <p:spPr/>
        <p:txBody>
          <a:body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113217170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354963593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86155605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Lecture 0 - Overview</a:t>
            </a:r>
            <a:endParaRPr lang="en-US"/>
          </a:p>
        </p:txBody>
      </p:sp>
      <p:sp>
        <p:nvSpPr>
          <p:cNvPr id="8" name="Footer Placeholder 7"/>
          <p:cNvSpPr>
            <a:spLocks noGrp="1"/>
          </p:cNvSpPr>
          <p:nvPr>
            <p:ph type="ftr" sz="quarter" idx="11"/>
          </p:nvPr>
        </p:nvSpPr>
        <p:spPr/>
        <p:txBody>
          <a:bodyPr/>
          <a:lstStyle/>
          <a:p>
            <a:r>
              <a:rPr lang="en-US" smtClean="0"/>
              <a:t>www.midocean.ae</a:t>
            </a:r>
            <a:endParaRPr lang="en-US"/>
          </a:p>
        </p:txBody>
      </p:sp>
      <p:sp>
        <p:nvSpPr>
          <p:cNvPr id="9" name="Slide Number Placeholder 8"/>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23381144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59988741"/>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Lecture 0 - Overview</a:t>
            </a:r>
            <a:endParaRPr lang="en-US"/>
          </a:p>
        </p:txBody>
      </p:sp>
      <p:sp>
        <p:nvSpPr>
          <p:cNvPr id="3" name="Footer Placeholder 2"/>
          <p:cNvSpPr>
            <a:spLocks noGrp="1"/>
          </p:cNvSpPr>
          <p:nvPr>
            <p:ph type="ftr" sz="quarter" idx="11"/>
          </p:nvPr>
        </p:nvSpPr>
        <p:spPr/>
        <p:txBody>
          <a:bodyPr/>
          <a:lstStyle/>
          <a:p>
            <a:r>
              <a:rPr lang="en-US" smtClean="0"/>
              <a:t>www.midocean.ae</a:t>
            </a:r>
            <a:endParaRPr lang="en-US"/>
          </a:p>
        </p:txBody>
      </p:sp>
      <p:sp>
        <p:nvSpPr>
          <p:cNvPr id="4" name="Slide Number Placeholder 3"/>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99755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65361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78250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436408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081143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4"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z="1200" dirty="0" smtClean="0">
                <a:solidFill>
                  <a:schemeClr val="bg1"/>
                </a:solidFill>
              </a:rPr>
              <a:t>www.midocean.ae</a:t>
            </a:r>
          </a:p>
        </p:txBody>
      </p:sp>
      <p:sp>
        <p:nvSpPr>
          <p:cNvPr id="5"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266673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smtClean="0"/>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pic>
        <p:nvPicPr>
          <p:cNvPr id="7" name="Picture 6">
            <a:extLst>
              <a:ext uri="{FF2B5EF4-FFF2-40B4-BE49-F238E27FC236}">
                <a16:creationId xmlns:a16="http://schemas.microsoft.com/office/drawing/2014/main" id="{55CD1180-4C62-EDA2-42A3-AF92F9FA68DE}"/>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808263" y="0"/>
            <a:ext cx="2383737" cy="1125123"/>
          </a:xfrm>
          <a:prstGeom prst="rect">
            <a:avLst/>
          </a:prstGeom>
        </p:spPr>
      </p:pic>
    </p:spTree>
    <p:extLst>
      <p:ext uri="{BB962C8B-B14F-4D97-AF65-F5344CB8AC3E}">
        <p14:creationId xmlns:p14="http://schemas.microsoft.com/office/powerpoint/2010/main" val="320555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par>
    </p:tnLst>
  </p:timing>
  <p:hf hdr="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1"/>
            <a:ext cx="6668803" cy="4082142"/>
          </a:xfrm>
        </p:spPr>
      </p:pic>
      <p:sp>
        <p:nvSpPr>
          <p:cNvPr id="9" name="TextBox 8">
            <a:extLst>
              <a:ext uri="{FF2B5EF4-FFF2-40B4-BE49-F238E27FC236}">
                <a16:creationId xmlns:a16="http://schemas.microsoft.com/office/drawing/2014/main" id="{25760A6C-566F-B7E3-1EEE-CB29F0CF0113}"/>
              </a:ext>
            </a:extLst>
          </p:cNvPr>
          <p:cNvSpPr txBox="1"/>
          <p:nvPr/>
        </p:nvSpPr>
        <p:spPr>
          <a:xfrm>
            <a:off x="4454271" y="2264257"/>
            <a:ext cx="7737728" cy="1200329"/>
          </a:xfrm>
          <a:prstGeom prst="rect">
            <a:avLst/>
          </a:prstGeom>
          <a:noFill/>
        </p:spPr>
        <p:txBody>
          <a:bodyPr wrap="squar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Risk Management</a:t>
            </a:r>
          </a:p>
          <a:p>
            <a:r>
              <a:rPr lang="en-US" sz="2800" b="1" dirty="0">
                <a:solidFill>
                  <a:srgbClr val="00B0F0"/>
                </a:solidFill>
                <a:latin typeface="Times New Roman" panose="02020603050405020304" pitchFamily="18" charset="0"/>
                <a:cs typeface="Times New Roman" panose="02020603050405020304" pitchFamily="18" charset="0"/>
              </a:rPr>
              <a:t>MGM </a:t>
            </a:r>
            <a:r>
              <a:rPr lang="en-US" sz="2800" b="1" dirty="0" smtClean="0">
                <a:solidFill>
                  <a:srgbClr val="00B0F0"/>
                </a:solidFill>
                <a:latin typeface="Times New Roman" panose="02020603050405020304" pitchFamily="18" charset="0"/>
                <a:cs typeface="Times New Roman" panose="02020603050405020304" pitchFamily="18" charset="0"/>
              </a:rPr>
              <a:t>510</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274509" y="5448880"/>
            <a:ext cx="7397951" cy="921558"/>
          </a:xfrm>
          <a:prstGeom prst="round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2</a:t>
            </a:r>
            <a:endParaRPr lang="en-US" sz="2800" b="1" dirty="0" smtClean="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3152129" y="3769849"/>
            <a:ext cx="184731" cy="954107"/>
          </a:xfrm>
          <a:prstGeom prst="rect">
            <a:avLst/>
          </a:prstGeom>
          <a:noFill/>
        </p:spPr>
        <p:txBody>
          <a:bodyPr wrap="none" rtlCol="0">
            <a:spAutoFit/>
          </a:bodyPr>
          <a:lstStyle/>
          <a:p>
            <a:endParaRPr lang="en-US" sz="2800" dirty="0" smtClean="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8129493" y="5353912"/>
            <a:ext cx="3910107" cy="954107"/>
          </a:xfrm>
          <a:prstGeom prst="rect">
            <a:avLst/>
          </a:prstGeom>
          <a:noFill/>
        </p:spPr>
        <p:txBody>
          <a:bodyPr wrap="square" rtlCol="0">
            <a:spAutoFit/>
          </a:bodyPr>
          <a:lstStyle/>
          <a:p>
            <a:r>
              <a:rPr lang="en-US" sz="2800" dirty="0" smtClean="0">
                <a:solidFill>
                  <a:srgbClr val="00B0F0"/>
                </a:solidFill>
                <a:latin typeface="Times New Roman" panose="02020603050405020304" pitchFamily="18" charset="0"/>
                <a:cs typeface="Times New Roman" panose="02020603050405020304" pitchFamily="18" charset="0"/>
              </a:rPr>
              <a:t>Prepared by</a:t>
            </a:r>
            <a:endParaRPr lang="en-US" sz="2800" b="1" dirty="0" smtClean="0">
              <a:solidFill>
                <a:srgbClr val="00B0F0"/>
              </a:solidFill>
              <a:latin typeface="Times New Roman" panose="02020603050405020304" pitchFamily="18" charset="0"/>
              <a:cs typeface="Times New Roman" panose="02020603050405020304" pitchFamily="18" charset="0"/>
            </a:endParaRPr>
          </a:p>
          <a:p>
            <a:r>
              <a:rPr lang="en-US" sz="2800" b="1" dirty="0" smtClean="0">
                <a:solidFill>
                  <a:srgbClr val="00B0F0"/>
                </a:solidFill>
                <a:latin typeface="Times New Roman" panose="02020603050405020304" pitchFamily="18" charset="0"/>
                <a:cs typeface="Times New Roman" panose="02020603050405020304" pitchFamily="18" charset="0"/>
              </a:rPr>
              <a:t>Dr</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smtClean="0">
                <a:solidFill>
                  <a:srgbClr val="00B0F0"/>
                </a:solidFill>
                <a:latin typeface="Times New Roman" panose="02020603050405020304" pitchFamily="18" charset="0"/>
                <a:cs typeface="Times New Roman" panose="02020603050405020304" pitchFamily="18" charset="0"/>
              </a:rPr>
              <a:t>Nael Zabel</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6661843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2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Title 1"/>
          <p:cNvSpPr>
            <a:spLocks noGrp="1"/>
          </p:cNvSpPr>
          <p:nvPr>
            <p:ph type="title"/>
          </p:nvPr>
        </p:nvSpPr>
        <p:spPr>
          <a:xfrm>
            <a:off x="470647" y="469859"/>
            <a:ext cx="9224681" cy="655264"/>
          </a:xfrm>
        </p:spPr>
        <p:txBody>
          <a:bodyPr/>
          <a:lstStyle/>
          <a:p>
            <a:r>
              <a:rPr lang="en-US" dirty="0"/>
              <a:t>Topics to Cover in Week 2</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r>
              <a:rPr lang="en-US" dirty="0"/>
              <a:t>MGM 510  </a:t>
            </a:r>
            <a:r>
              <a:rPr lang="en-US" dirty="0" smtClean="0"/>
              <a:t>- Risk </a:t>
            </a:r>
            <a:r>
              <a:rPr lang="en-US" dirty="0"/>
              <a:t>Management</a:t>
            </a:r>
          </a:p>
          <a:p>
            <a:endParaRPr lang="en-US" dirty="0"/>
          </a:p>
        </p:txBody>
      </p:sp>
      <p:sp>
        <p:nvSpPr>
          <p:cNvPr id="10" name="TextBox 9">
            <a:extLst>
              <a:ext uri="{FF2B5EF4-FFF2-40B4-BE49-F238E27FC236}">
                <a16:creationId xmlns:a16="http://schemas.microsoft.com/office/drawing/2014/main" id="{3120D5D0-FD2B-4E97-A202-F1B364E3E27A}"/>
              </a:ext>
            </a:extLst>
          </p:cNvPr>
          <p:cNvSpPr txBox="1"/>
          <p:nvPr/>
        </p:nvSpPr>
        <p:spPr>
          <a:xfrm>
            <a:off x="1103312" y="1384157"/>
            <a:ext cx="9172575" cy="4524315"/>
          </a:xfrm>
          <a:prstGeom prst="rect">
            <a:avLst/>
          </a:prstGeom>
          <a:noFill/>
        </p:spPr>
        <p:txBody>
          <a:bodyPr wrap="square">
            <a:spAutoFit/>
          </a:bodyPr>
          <a:lstStyle/>
          <a:p>
            <a:pPr marL="571500" indent="-571500">
              <a:buFont typeface="Wingdings" panose="05000000000000000000" pitchFamily="2" charset="2"/>
              <a:buChar char="§"/>
              <a:defRPr/>
            </a:pPr>
            <a:r>
              <a:rPr lang="en-US" sz="3600" dirty="0">
                <a:solidFill>
                  <a:prstClr val="black"/>
                </a:solidFill>
                <a:latin typeface="Calibri" panose="020F0502020204030204"/>
              </a:rPr>
              <a:t>Principals Iso 31000: 2018.</a:t>
            </a:r>
          </a:p>
          <a:p>
            <a:pPr marL="571500" indent="-571500">
              <a:buFont typeface="Wingdings" panose="05000000000000000000" pitchFamily="2" charset="2"/>
              <a:buChar char="§"/>
              <a:defRPr/>
            </a:pPr>
            <a:r>
              <a:rPr lang="en-US" sz="3600" dirty="0">
                <a:solidFill>
                  <a:prstClr val="black"/>
                </a:solidFill>
                <a:latin typeface="Calibri" panose="020F0502020204030204"/>
              </a:rPr>
              <a:t>Impact of risk on organizations.</a:t>
            </a:r>
          </a:p>
          <a:p>
            <a:pPr marL="1028700" lvl="1" indent="-571500">
              <a:buFont typeface="Wingdings" panose="05000000000000000000" pitchFamily="2" charset="2"/>
              <a:buChar char="§"/>
              <a:defRPr/>
            </a:pPr>
            <a:r>
              <a:rPr lang="en-US" sz="3600" dirty="0">
                <a:solidFill>
                  <a:prstClr val="black"/>
                </a:solidFill>
                <a:latin typeface="Calibri" panose="020F0502020204030204"/>
              </a:rPr>
              <a:t>Level of risk </a:t>
            </a:r>
          </a:p>
          <a:p>
            <a:pPr marL="1028700" lvl="1" indent="-571500">
              <a:buFont typeface="Wingdings" panose="05000000000000000000" pitchFamily="2" charset="2"/>
              <a:buChar char="§"/>
              <a:defRPr/>
            </a:pPr>
            <a:r>
              <a:rPr lang="en-US" sz="3600" dirty="0">
                <a:solidFill>
                  <a:prstClr val="black"/>
                </a:solidFill>
                <a:latin typeface="Calibri" panose="020F0502020204030204"/>
              </a:rPr>
              <a:t>Impact of hazard risks </a:t>
            </a:r>
          </a:p>
          <a:p>
            <a:pPr marL="1028700" lvl="1" indent="-571500">
              <a:buFont typeface="Wingdings" panose="05000000000000000000" pitchFamily="2" charset="2"/>
              <a:buChar char="§"/>
              <a:defRPr/>
            </a:pPr>
            <a:r>
              <a:rPr lang="en-US" sz="3600" dirty="0">
                <a:solidFill>
                  <a:prstClr val="black"/>
                </a:solidFill>
                <a:latin typeface="Calibri" panose="020F0502020204030204"/>
              </a:rPr>
              <a:t>Attachment of risks </a:t>
            </a:r>
          </a:p>
          <a:p>
            <a:pPr marL="1028700" lvl="1" indent="-571500">
              <a:buFont typeface="Wingdings" panose="05000000000000000000" pitchFamily="2" charset="2"/>
              <a:buChar char="§"/>
              <a:defRPr/>
            </a:pPr>
            <a:r>
              <a:rPr lang="en-US" sz="3600" dirty="0">
                <a:solidFill>
                  <a:prstClr val="black"/>
                </a:solidFill>
                <a:latin typeface="Calibri" panose="020F0502020204030204"/>
              </a:rPr>
              <a:t>Risk and reward </a:t>
            </a:r>
          </a:p>
          <a:p>
            <a:pPr marL="1028700" lvl="1" indent="-571500">
              <a:buFont typeface="Wingdings" panose="05000000000000000000" pitchFamily="2" charset="2"/>
              <a:buChar char="§"/>
              <a:defRPr/>
            </a:pPr>
            <a:r>
              <a:rPr lang="en-US" sz="3600" dirty="0">
                <a:solidFill>
                  <a:prstClr val="black"/>
                </a:solidFill>
                <a:latin typeface="Calibri" panose="020F0502020204030204"/>
              </a:rPr>
              <a:t>Attitudes to risk </a:t>
            </a:r>
          </a:p>
          <a:p>
            <a:pPr marL="1028700" lvl="1" indent="-571500">
              <a:buFont typeface="Wingdings" panose="05000000000000000000" pitchFamily="2" charset="2"/>
              <a:buChar char="§"/>
              <a:defRPr/>
            </a:pPr>
            <a:r>
              <a:rPr lang="en-US" sz="3600" dirty="0">
                <a:solidFill>
                  <a:prstClr val="black"/>
                </a:solidFill>
                <a:latin typeface="Calibri" panose="020F0502020204030204"/>
              </a:rPr>
              <a:t>Risk and triggers</a:t>
            </a:r>
          </a:p>
        </p:txBody>
      </p:sp>
    </p:spTree>
    <p:extLst>
      <p:ext uri="{BB962C8B-B14F-4D97-AF65-F5344CB8AC3E}">
        <p14:creationId xmlns:p14="http://schemas.microsoft.com/office/powerpoint/2010/main" val="24731418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2</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Title 1"/>
          <p:cNvSpPr>
            <a:spLocks noGrp="1"/>
          </p:cNvSpPr>
          <p:nvPr>
            <p:ph type="title"/>
          </p:nvPr>
        </p:nvSpPr>
        <p:spPr>
          <a:xfrm>
            <a:off x="470647" y="469859"/>
            <a:ext cx="9224681" cy="655264"/>
          </a:xfrm>
        </p:spPr>
        <p:txBody>
          <a:bodyPr>
            <a:normAutofit/>
          </a:bodyPr>
          <a:lstStyle/>
          <a:p>
            <a:r>
              <a:rPr lang="en-US" dirty="0"/>
              <a:t>3 </a:t>
            </a:r>
            <a:r>
              <a:rPr lang="en-US" dirty="0" err="1"/>
              <a:t>Pilers</a:t>
            </a:r>
            <a:r>
              <a:rPr lang="en-US" dirty="0"/>
              <a:t> of </a:t>
            </a:r>
            <a:r>
              <a:rPr lang="en-US" dirty="0" smtClean="0"/>
              <a:t>ISO31:2018</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9" name="Picture 2">
            <a:extLst>
              <a:ext uri="{FF2B5EF4-FFF2-40B4-BE49-F238E27FC236}">
                <a16:creationId xmlns:a16="http://schemas.microsoft.com/office/drawing/2014/main" id="{FF175FFF-80BE-4219-8157-66270909686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81406" y="1633537"/>
            <a:ext cx="9902229" cy="3748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0914277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919370" y="1707626"/>
            <a:ext cx="10132315" cy="3970318"/>
          </a:xfrm>
          <a:prstGeom prst="rect">
            <a:avLst/>
          </a:prstGeom>
          <a:noFill/>
        </p:spPr>
        <p:txBody>
          <a:bodyPr wrap="square">
            <a:spAutoFit/>
          </a:bodyPr>
          <a:lstStyle/>
          <a:p>
            <a:pPr>
              <a:defRPr/>
            </a:pPr>
            <a:r>
              <a:rPr lang="en-US" sz="3600" dirty="0">
                <a:solidFill>
                  <a:prstClr val="black"/>
                </a:solidFill>
                <a:latin typeface="Calibri" panose="020F0502020204030204"/>
              </a:rPr>
              <a:t>a) Integrated</a:t>
            </a:r>
          </a:p>
          <a:p>
            <a:pPr>
              <a:defRPr/>
            </a:pPr>
            <a:r>
              <a:rPr lang="en-US" sz="3600" dirty="0">
                <a:solidFill>
                  <a:prstClr val="black"/>
                </a:solidFill>
                <a:latin typeface="Calibri" panose="020F0502020204030204"/>
              </a:rPr>
              <a:t>Risk management is an integral part of all organizational activities.</a:t>
            </a:r>
          </a:p>
          <a:p>
            <a:pPr>
              <a:defRPr/>
            </a:pPr>
            <a:r>
              <a:rPr lang="en-US" sz="3600" dirty="0">
                <a:solidFill>
                  <a:prstClr val="black"/>
                </a:solidFill>
                <a:latin typeface="Calibri" panose="020F0502020204030204"/>
              </a:rPr>
              <a:t>b) Structured and comprehensive</a:t>
            </a:r>
          </a:p>
          <a:p>
            <a:pPr>
              <a:defRPr/>
            </a:pPr>
            <a:r>
              <a:rPr lang="en-US" sz="3600" dirty="0">
                <a:solidFill>
                  <a:prstClr val="black"/>
                </a:solidFill>
                <a:latin typeface="Calibri" panose="020F0502020204030204"/>
              </a:rPr>
              <a:t>A structured and comprehensive approach to risk management contributes to consistent and comparable results.</a:t>
            </a:r>
          </a:p>
        </p:txBody>
      </p:sp>
    </p:spTree>
    <p:extLst>
      <p:ext uri="{BB962C8B-B14F-4D97-AF65-F5344CB8AC3E}">
        <p14:creationId xmlns:p14="http://schemas.microsoft.com/office/powerpoint/2010/main" val="2135902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782192" y="1794043"/>
            <a:ext cx="10627615" cy="3416320"/>
          </a:xfrm>
          <a:prstGeom prst="rect">
            <a:avLst/>
          </a:prstGeom>
          <a:noFill/>
        </p:spPr>
        <p:txBody>
          <a:bodyPr wrap="square">
            <a:spAutoFit/>
          </a:bodyPr>
          <a:lstStyle/>
          <a:p>
            <a:pPr>
              <a:defRPr/>
            </a:pPr>
            <a:r>
              <a:rPr lang="en-US" sz="3600" dirty="0">
                <a:solidFill>
                  <a:prstClr val="black"/>
                </a:solidFill>
                <a:latin typeface="Calibri" panose="020F0502020204030204"/>
              </a:rPr>
              <a:t>c) Customized</a:t>
            </a:r>
          </a:p>
          <a:p>
            <a:pPr>
              <a:defRPr/>
            </a:pPr>
            <a:endParaRPr lang="en-US" sz="3600" dirty="0">
              <a:solidFill>
                <a:prstClr val="black"/>
              </a:solidFill>
              <a:latin typeface="Calibri" panose="020F0502020204030204"/>
            </a:endParaRPr>
          </a:p>
          <a:p>
            <a:pPr>
              <a:defRPr/>
            </a:pPr>
            <a:r>
              <a:rPr lang="en-US" sz="3600" dirty="0">
                <a:solidFill>
                  <a:prstClr val="black"/>
                </a:solidFill>
                <a:latin typeface="Calibri" panose="020F0502020204030204"/>
              </a:rPr>
              <a:t>The risk management framework and process are customized and proportionate to the organization’s external and internal context related to its objectives.</a:t>
            </a:r>
          </a:p>
          <a:p>
            <a:pPr>
              <a:defRPr/>
            </a:pPr>
            <a:endParaRPr lang="en-US" sz="3600" dirty="0">
              <a:solidFill>
                <a:prstClr val="black"/>
              </a:solidFill>
              <a:latin typeface="Calibri" panose="020F0502020204030204"/>
            </a:endParaRPr>
          </a:p>
        </p:txBody>
      </p:sp>
    </p:spTree>
    <p:extLst>
      <p:ext uri="{BB962C8B-B14F-4D97-AF65-F5344CB8AC3E}">
        <p14:creationId xmlns:p14="http://schemas.microsoft.com/office/powerpoint/2010/main" val="27869907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1085850" y="1538661"/>
            <a:ext cx="10303765" cy="3416320"/>
          </a:xfrm>
          <a:prstGeom prst="rect">
            <a:avLst/>
          </a:prstGeom>
          <a:noFill/>
        </p:spPr>
        <p:txBody>
          <a:bodyPr wrap="square">
            <a:spAutoFit/>
          </a:bodyPr>
          <a:lstStyle/>
          <a:p>
            <a:pPr>
              <a:defRPr/>
            </a:pPr>
            <a:r>
              <a:rPr lang="en-US" sz="3600" dirty="0">
                <a:solidFill>
                  <a:prstClr val="black"/>
                </a:solidFill>
                <a:latin typeface="Calibri" panose="020F0502020204030204"/>
              </a:rPr>
              <a:t>d) Inclusive</a:t>
            </a:r>
          </a:p>
          <a:p>
            <a:pPr>
              <a:defRPr/>
            </a:pPr>
            <a:endParaRPr lang="en-US" sz="3600" dirty="0">
              <a:solidFill>
                <a:prstClr val="black"/>
              </a:solidFill>
              <a:latin typeface="Calibri" panose="020F0502020204030204"/>
            </a:endParaRPr>
          </a:p>
          <a:p>
            <a:pPr>
              <a:defRPr/>
            </a:pPr>
            <a:r>
              <a:rPr lang="en-US" sz="3600" dirty="0">
                <a:solidFill>
                  <a:prstClr val="black"/>
                </a:solidFill>
                <a:latin typeface="Calibri" panose="020F0502020204030204"/>
              </a:rPr>
              <a:t>Appropriate and timely involvement of stakeholders enables their knowledge, views and perceptions to be considered. This results in improved awareness and informed risk management.</a:t>
            </a:r>
          </a:p>
        </p:txBody>
      </p:sp>
    </p:spTree>
    <p:extLst>
      <p:ext uri="{BB962C8B-B14F-4D97-AF65-F5344CB8AC3E}">
        <p14:creationId xmlns:p14="http://schemas.microsoft.com/office/powerpoint/2010/main" val="11250663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781050" y="1538661"/>
            <a:ext cx="10608565" cy="3970318"/>
          </a:xfrm>
          <a:prstGeom prst="rect">
            <a:avLst/>
          </a:prstGeom>
          <a:noFill/>
        </p:spPr>
        <p:txBody>
          <a:bodyPr wrap="square">
            <a:spAutoFit/>
          </a:bodyPr>
          <a:lstStyle/>
          <a:p>
            <a:pPr>
              <a:defRPr/>
            </a:pPr>
            <a:r>
              <a:rPr lang="en-US" sz="3600" dirty="0">
                <a:solidFill>
                  <a:prstClr val="black"/>
                </a:solidFill>
                <a:latin typeface="Calibri" panose="020F0502020204030204"/>
              </a:rPr>
              <a:t>e) Dynamic</a:t>
            </a:r>
          </a:p>
          <a:p>
            <a:pPr>
              <a:defRPr/>
            </a:pPr>
            <a:endParaRPr lang="en-US" sz="3600" dirty="0">
              <a:solidFill>
                <a:prstClr val="black"/>
              </a:solidFill>
              <a:latin typeface="Calibri" panose="020F0502020204030204"/>
            </a:endParaRPr>
          </a:p>
          <a:p>
            <a:pPr>
              <a:defRPr/>
            </a:pPr>
            <a:r>
              <a:rPr lang="en-US" sz="3600" dirty="0">
                <a:solidFill>
                  <a:prstClr val="black"/>
                </a:solidFill>
                <a:latin typeface="Calibri" panose="020F0502020204030204"/>
              </a:rPr>
              <a:t>Risks can emerge, change or disappear as an organization’s external and internal context changes. Risk management anticipates, detects, acknowledges and responds to those changes and events in an appropriate and timely manner.</a:t>
            </a:r>
          </a:p>
        </p:txBody>
      </p:sp>
    </p:spTree>
    <p:extLst>
      <p:ext uri="{BB962C8B-B14F-4D97-AF65-F5344CB8AC3E}">
        <p14:creationId xmlns:p14="http://schemas.microsoft.com/office/powerpoint/2010/main" val="24008988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1085850" y="1538661"/>
            <a:ext cx="10303765" cy="2862322"/>
          </a:xfrm>
          <a:prstGeom prst="rect">
            <a:avLst/>
          </a:prstGeom>
          <a:noFill/>
        </p:spPr>
        <p:txBody>
          <a:bodyPr wrap="square">
            <a:spAutoFit/>
          </a:bodyPr>
          <a:lstStyle/>
          <a:p>
            <a:pPr>
              <a:defRPr/>
            </a:pPr>
            <a:r>
              <a:rPr lang="en-US" sz="3600" dirty="0">
                <a:solidFill>
                  <a:prstClr val="black"/>
                </a:solidFill>
                <a:latin typeface="Calibri" panose="020F0502020204030204"/>
              </a:rPr>
              <a:t>f) Best available information</a:t>
            </a:r>
          </a:p>
          <a:p>
            <a:pPr>
              <a:defRPr/>
            </a:pPr>
            <a:endParaRPr lang="en-US" sz="3600" dirty="0">
              <a:solidFill>
                <a:prstClr val="black"/>
              </a:solidFill>
              <a:latin typeface="Calibri" panose="020F0502020204030204"/>
            </a:endParaRPr>
          </a:p>
          <a:p>
            <a:pPr>
              <a:defRPr/>
            </a:pPr>
            <a:r>
              <a:rPr lang="en-US" sz="3600" dirty="0">
                <a:solidFill>
                  <a:prstClr val="black"/>
                </a:solidFill>
                <a:latin typeface="Calibri" panose="020F0502020204030204"/>
              </a:rPr>
              <a:t>The inputs to risk management are based on historical and current information, as well as on future expectations. </a:t>
            </a:r>
          </a:p>
        </p:txBody>
      </p:sp>
    </p:spTree>
    <p:extLst>
      <p:ext uri="{BB962C8B-B14F-4D97-AF65-F5344CB8AC3E}">
        <p14:creationId xmlns:p14="http://schemas.microsoft.com/office/powerpoint/2010/main" val="42454018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1085850" y="1538661"/>
            <a:ext cx="10303765" cy="2862322"/>
          </a:xfrm>
          <a:prstGeom prst="rect">
            <a:avLst/>
          </a:prstGeom>
          <a:noFill/>
        </p:spPr>
        <p:txBody>
          <a:bodyPr wrap="square">
            <a:spAutoFit/>
          </a:bodyPr>
          <a:lstStyle/>
          <a:p>
            <a:pPr>
              <a:defRPr/>
            </a:pPr>
            <a:r>
              <a:rPr lang="en-US" sz="3600" dirty="0">
                <a:solidFill>
                  <a:prstClr val="black"/>
                </a:solidFill>
                <a:latin typeface="Calibri" panose="020F0502020204030204"/>
              </a:rPr>
              <a:t>g) Human and cultural factors</a:t>
            </a:r>
          </a:p>
          <a:p>
            <a:pPr>
              <a:defRPr/>
            </a:pPr>
            <a:endParaRPr lang="en-US" sz="3600" dirty="0">
              <a:solidFill>
                <a:prstClr val="black"/>
              </a:solidFill>
              <a:latin typeface="Calibri" panose="020F0502020204030204"/>
            </a:endParaRPr>
          </a:p>
          <a:p>
            <a:pPr>
              <a:defRPr/>
            </a:pPr>
            <a:r>
              <a:rPr lang="en-US" sz="3600" dirty="0">
                <a:solidFill>
                  <a:prstClr val="black"/>
                </a:solidFill>
                <a:latin typeface="Calibri" panose="020F0502020204030204"/>
              </a:rPr>
              <a:t>Human </a:t>
            </a:r>
            <a:r>
              <a:rPr lang="en-US" sz="3600" dirty="0" err="1">
                <a:solidFill>
                  <a:prstClr val="black"/>
                </a:solidFill>
                <a:latin typeface="Calibri" panose="020F0502020204030204"/>
              </a:rPr>
              <a:t>behaviour</a:t>
            </a:r>
            <a:r>
              <a:rPr lang="en-US" sz="3600" dirty="0">
                <a:solidFill>
                  <a:prstClr val="black"/>
                </a:solidFill>
                <a:latin typeface="Calibri" panose="020F0502020204030204"/>
              </a:rPr>
              <a:t> and culture significantly influence all aspects of risk management at each level and stage.</a:t>
            </a:r>
          </a:p>
        </p:txBody>
      </p:sp>
    </p:spTree>
    <p:extLst>
      <p:ext uri="{BB962C8B-B14F-4D97-AF65-F5344CB8AC3E}">
        <p14:creationId xmlns:p14="http://schemas.microsoft.com/office/powerpoint/2010/main" val="378846145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1085850" y="1538661"/>
            <a:ext cx="10303765" cy="3416320"/>
          </a:xfrm>
          <a:prstGeom prst="rect">
            <a:avLst/>
          </a:prstGeom>
          <a:noFill/>
        </p:spPr>
        <p:txBody>
          <a:bodyPr wrap="square">
            <a:spAutoFit/>
          </a:bodyPr>
          <a:lstStyle/>
          <a:p>
            <a:pPr>
              <a:defRPr/>
            </a:pPr>
            <a:r>
              <a:rPr lang="en-US" sz="3600" dirty="0">
                <a:solidFill>
                  <a:prstClr val="black"/>
                </a:solidFill>
                <a:latin typeface="Calibri" panose="020F0502020204030204"/>
              </a:rPr>
              <a:t>d) Inclusive</a:t>
            </a:r>
          </a:p>
          <a:p>
            <a:pPr>
              <a:defRPr/>
            </a:pPr>
            <a:endParaRPr lang="en-US" sz="3600" dirty="0">
              <a:solidFill>
                <a:prstClr val="black"/>
              </a:solidFill>
              <a:latin typeface="Calibri" panose="020F0502020204030204"/>
            </a:endParaRPr>
          </a:p>
          <a:p>
            <a:pPr>
              <a:defRPr/>
            </a:pPr>
            <a:r>
              <a:rPr lang="en-US" sz="3600" dirty="0">
                <a:solidFill>
                  <a:prstClr val="black"/>
                </a:solidFill>
                <a:latin typeface="Calibri" panose="020F0502020204030204"/>
              </a:rPr>
              <a:t>Appropriate and timely involvement of stakeholders enables their knowledge, views and perceptions to be considered. This results in improved awareness and informed risk management.</a:t>
            </a:r>
          </a:p>
        </p:txBody>
      </p:sp>
    </p:spTree>
    <p:extLst>
      <p:ext uri="{BB962C8B-B14F-4D97-AF65-F5344CB8AC3E}">
        <p14:creationId xmlns:p14="http://schemas.microsoft.com/office/powerpoint/2010/main" val="7702577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Principals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53DBCD90-311A-4E66-8504-5B6144D9BCCE}"/>
              </a:ext>
            </a:extLst>
          </p:cNvPr>
          <p:cNvSpPr txBox="1"/>
          <p:nvPr/>
        </p:nvSpPr>
        <p:spPr>
          <a:xfrm>
            <a:off x="944115" y="1647991"/>
            <a:ext cx="10303765" cy="2308324"/>
          </a:xfrm>
          <a:prstGeom prst="rect">
            <a:avLst/>
          </a:prstGeom>
          <a:noFill/>
        </p:spPr>
        <p:txBody>
          <a:bodyPr wrap="square">
            <a:spAutoFit/>
          </a:bodyPr>
          <a:lstStyle/>
          <a:p>
            <a:pPr>
              <a:defRPr/>
            </a:pPr>
            <a:r>
              <a:rPr lang="en-US" sz="3600" dirty="0">
                <a:solidFill>
                  <a:prstClr val="black"/>
                </a:solidFill>
                <a:latin typeface="Calibri" panose="020F0502020204030204"/>
              </a:rPr>
              <a:t>h) Continual improvement</a:t>
            </a:r>
          </a:p>
          <a:p>
            <a:pPr>
              <a:defRPr/>
            </a:pPr>
            <a:endParaRPr lang="en-US" sz="3600" dirty="0">
              <a:solidFill>
                <a:prstClr val="black"/>
              </a:solidFill>
              <a:latin typeface="Calibri" panose="020F0502020204030204"/>
            </a:endParaRPr>
          </a:p>
          <a:p>
            <a:pPr>
              <a:defRPr/>
            </a:pPr>
            <a:r>
              <a:rPr lang="en-US" sz="3600" dirty="0">
                <a:solidFill>
                  <a:prstClr val="black"/>
                </a:solidFill>
                <a:latin typeface="Calibri" panose="020F0502020204030204"/>
              </a:rPr>
              <a:t>Risk management is continually improved through learning and experience.</a:t>
            </a:r>
          </a:p>
        </p:txBody>
      </p:sp>
    </p:spTree>
    <p:extLst>
      <p:ext uri="{BB962C8B-B14F-4D97-AF65-F5344CB8AC3E}">
        <p14:creationId xmlns:p14="http://schemas.microsoft.com/office/powerpoint/2010/main" val="15971024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Impact of risk on organizations</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66989BF9-E9EB-47C6-AF6B-1A93D76D311F}"/>
              </a:ext>
            </a:extLst>
          </p:cNvPr>
          <p:cNvSpPr txBox="1"/>
          <p:nvPr/>
        </p:nvSpPr>
        <p:spPr>
          <a:xfrm>
            <a:off x="314763" y="1794043"/>
            <a:ext cx="9155763" cy="3416320"/>
          </a:xfrm>
          <a:prstGeom prst="rect">
            <a:avLst/>
          </a:prstGeom>
          <a:noFill/>
        </p:spPr>
        <p:txBody>
          <a:bodyPr wrap="square">
            <a:spAutoFit/>
          </a:bodyPr>
          <a:lstStyle/>
          <a:p>
            <a:pPr marL="285750" indent="-285750" algn="just" defTabSz="685800">
              <a:buFont typeface="Wingdings" panose="05000000000000000000" pitchFamily="2" charset="2"/>
              <a:buChar char="q"/>
              <a:defRPr/>
            </a:pPr>
            <a:r>
              <a:rPr lang="en-US" sz="3600" kern="0" dirty="0">
                <a:solidFill>
                  <a:prstClr val="black"/>
                </a:solidFill>
                <a:latin typeface="Calibri" panose="020F0502020204030204"/>
              </a:rPr>
              <a:t>Level of risk </a:t>
            </a:r>
          </a:p>
          <a:p>
            <a:pPr marL="285750" indent="-285750" algn="just" defTabSz="685800">
              <a:buFont typeface="Wingdings" panose="05000000000000000000" pitchFamily="2" charset="2"/>
              <a:buChar char="q"/>
              <a:defRPr/>
            </a:pPr>
            <a:r>
              <a:rPr lang="en-US" sz="3600" kern="0" dirty="0">
                <a:solidFill>
                  <a:prstClr val="black"/>
                </a:solidFill>
                <a:latin typeface="Calibri" panose="020F0502020204030204"/>
              </a:rPr>
              <a:t>Impact of hazard risks </a:t>
            </a:r>
          </a:p>
          <a:p>
            <a:pPr marL="285750" indent="-285750" algn="just" defTabSz="685800">
              <a:buFont typeface="Wingdings" panose="05000000000000000000" pitchFamily="2" charset="2"/>
              <a:buChar char="q"/>
              <a:defRPr/>
            </a:pPr>
            <a:r>
              <a:rPr lang="en-US" sz="3600" kern="0" dirty="0">
                <a:solidFill>
                  <a:prstClr val="black"/>
                </a:solidFill>
                <a:latin typeface="Calibri" panose="020F0502020204030204"/>
              </a:rPr>
              <a:t>Attachment of risks </a:t>
            </a:r>
          </a:p>
          <a:p>
            <a:pPr marL="285750" indent="-285750" algn="just" defTabSz="685800">
              <a:buFont typeface="Wingdings" panose="05000000000000000000" pitchFamily="2" charset="2"/>
              <a:buChar char="q"/>
              <a:defRPr/>
            </a:pPr>
            <a:r>
              <a:rPr lang="en-US" sz="3600" kern="0" dirty="0">
                <a:solidFill>
                  <a:prstClr val="black"/>
                </a:solidFill>
                <a:latin typeface="Calibri" panose="020F0502020204030204"/>
              </a:rPr>
              <a:t>Risk and reward </a:t>
            </a:r>
          </a:p>
          <a:p>
            <a:pPr marL="285750" indent="-285750" algn="just" defTabSz="685800">
              <a:buFont typeface="Wingdings" panose="05000000000000000000" pitchFamily="2" charset="2"/>
              <a:buChar char="q"/>
              <a:defRPr/>
            </a:pPr>
            <a:r>
              <a:rPr lang="en-US" sz="3600" kern="0" dirty="0">
                <a:solidFill>
                  <a:prstClr val="black"/>
                </a:solidFill>
                <a:latin typeface="Calibri" panose="020F0502020204030204"/>
              </a:rPr>
              <a:t>Attitudes to risk </a:t>
            </a:r>
          </a:p>
          <a:p>
            <a:pPr marL="285750" indent="-285750" algn="just" defTabSz="685800">
              <a:buFont typeface="Wingdings" panose="05000000000000000000" pitchFamily="2" charset="2"/>
              <a:buChar char="q"/>
              <a:defRPr/>
            </a:pPr>
            <a:r>
              <a:rPr lang="en-US" sz="3600" kern="0" dirty="0">
                <a:solidFill>
                  <a:prstClr val="black"/>
                </a:solidFill>
                <a:latin typeface="Calibri" panose="020F0502020204030204"/>
              </a:rPr>
              <a:t>Risk and triggers</a:t>
            </a:r>
          </a:p>
        </p:txBody>
      </p:sp>
    </p:spTree>
    <p:extLst>
      <p:ext uri="{BB962C8B-B14F-4D97-AF65-F5344CB8AC3E}">
        <p14:creationId xmlns:p14="http://schemas.microsoft.com/office/powerpoint/2010/main" val="38774411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Four Areas of Improvement by RM</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66989BF9-E9EB-47C6-AF6B-1A93D76D311F}"/>
              </a:ext>
            </a:extLst>
          </p:cNvPr>
          <p:cNvSpPr txBox="1"/>
          <p:nvPr/>
        </p:nvSpPr>
        <p:spPr>
          <a:xfrm>
            <a:off x="314763" y="2029179"/>
            <a:ext cx="10686612" cy="2862322"/>
          </a:xfrm>
          <a:prstGeom prst="rect">
            <a:avLst/>
          </a:prstGeom>
          <a:noFill/>
        </p:spPr>
        <p:txBody>
          <a:bodyPr wrap="square">
            <a:spAutoFit/>
          </a:bodyPr>
          <a:lstStyle/>
          <a:p>
            <a:pPr algn="just" defTabSz="685800">
              <a:defRPr/>
            </a:pPr>
            <a:r>
              <a:rPr lang="en-US" sz="3600" b="1" kern="0" dirty="0">
                <a:solidFill>
                  <a:prstClr val="black"/>
                </a:solidFill>
                <a:latin typeface="Calibri" panose="020F0502020204030204"/>
              </a:rPr>
              <a:t>●● Strategy, </a:t>
            </a:r>
            <a:r>
              <a:rPr lang="en-US" sz="3600" kern="0" dirty="0">
                <a:solidFill>
                  <a:prstClr val="black"/>
                </a:solidFill>
                <a:latin typeface="Calibri" panose="020F0502020204030204"/>
              </a:rPr>
              <a:t>because the risks associated with different strategic options.</a:t>
            </a:r>
          </a:p>
          <a:p>
            <a:pPr algn="just" defTabSz="685800">
              <a:defRPr/>
            </a:pPr>
            <a:endParaRPr lang="en-US" sz="3600" kern="0" dirty="0">
              <a:solidFill>
                <a:prstClr val="black"/>
              </a:solidFill>
              <a:latin typeface="Calibri" panose="020F0502020204030204"/>
            </a:endParaRPr>
          </a:p>
          <a:p>
            <a:pPr algn="just" defTabSz="685800">
              <a:defRPr/>
            </a:pPr>
            <a:r>
              <a:rPr lang="en-US" sz="3600" b="1" kern="0" dirty="0">
                <a:solidFill>
                  <a:prstClr val="black"/>
                </a:solidFill>
                <a:latin typeface="Calibri" panose="020F0502020204030204"/>
              </a:rPr>
              <a:t>●● Tactics, </a:t>
            </a:r>
            <a:r>
              <a:rPr lang="en-US" sz="3600" kern="0" dirty="0">
                <a:solidFill>
                  <a:prstClr val="black"/>
                </a:solidFill>
                <a:latin typeface="Calibri" panose="020F0502020204030204"/>
              </a:rPr>
              <a:t>because consideration will have been given to selection of the tactics </a:t>
            </a:r>
          </a:p>
        </p:txBody>
      </p:sp>
    </p:spTree>
    <p:extLst>
      <p:ext uri="{BB962C8B-B14F-4D97-AF65-F5344CB8AC3E}">
        <p14:creationId xmlns:p14="http://schemas.microsoft.com/office/powerpoint/2010/main" val="13889400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Four Areas of Improvement by RM</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66989BF9-E9EB-47C6-AF6B-1A93D76D311F}"/>
              </a:ext>
            </a:extLst>
          </p:cNvPr>
          <p:cNvSpPr txBox="1"/>
          <p:nvPr/>
        </p:nvSpPr>
        <p:spPr>
          <a:xfrm>
            <a:off x="419538" y="1500974"/>
            <a:ext cx="10686612" cy="3970318"/>
          </a:xfrm>
          <a:prstGeom prst="rect">
            <a:avLst/>
          </a:prstGeom>
          <a:noFill/>
        </p:spPr>
        <p:txBody>
          <a:bodyPr wrap="square">
            <a:spAutoFit/>
          </a:bodyPr>
          <a:lstStyle/>
          <a:p>
            <a:pPr algn="just" defTabSz="685800">
              <a:defRPr/>
            </a:pPr>
            <a:r>
              <a:rPr lang="en-US" sz="3600" b="1" kern="0" dirty="0">
                <a:solidFill>
                  <a:prstClr val="black"/>
                </a:solidFill>
                <a:latin typeface="Calibri" panose="020F0502020204030204"/>
              </a:rPr>
              <a:t>●● Operations</a:t>
            </a:r>
            <a:r>
              <a:rPr lang="en-US" sz="3600" kern="0" dirty="0">
                <a:solidFill>
                  <a:prstClr val="black"/>
                </a:solidFill>
                <a:latin typeface="Calibri" panose="020F0502020204030204"/>
              </a:rPr>
              <a:t>, because events that can cause disruption.</a:t>
            </a:r>
          </a:p>
          <a:p>
            <a:pPr algn="just" defTabSz="685800">
              <a:defRPr/>
            </a:pPr>
            <a:r>
              <a:rPr lang="en-US" sz="3600" kern="0" dirty="0">
                <a:solidFill>
                  <a:prstClr val="black"/>
                </a:solidFill>
                <a:latin typeface="Calibri" panose="020F0502020204030204"/>
              </a:rPr>
              <a:t> </a:t>
            </a:r>
          </a:p>
          <a:p>
            <a:pPr algn="just" defTabSz="685800">
              <a:defRPr/>
            </a:pPr>
            <a:r>
              <a:rPr lang="en-US" sz="3600" kern="0" dirty="0">
                <a:solidFill>
                  <a:prstClr val="black"/>
                </a:solidFill>
                <a:latin typeface="Calibri" panose="020F0502020204030204"/>
              </a:rPr>
              <a:t>●● Compliance will be enhanced because the risks associated with failure to </a:t>
            </a:r>
          </a:p>
          <a:p>
            <a:pPr algn="just" defTabSz="685800">
              <a:defRPr/>
            </a:pPr>
            <a:r>
              <a:rPr lang="en-US" sz="3600" kern="0" dirty="0">
                <a:solidFill>
                  <a:prstClr val="black"/>
                </a:solidFill>
                <a:latin typeface="Calibri" panose="020F0502020204030204"/>
              </a:rPr>
              <a:t>achieve compliance with statutory and customer obligations will be recognized.</a:t>
            </a:r>
          </a:p>
        </p:txBody>
      </p:sp>
    </p:spTree>
    <p:extLst>
      <p:ext uri="{BB962C8B-B14F-4D97-AF65-F5344CB8AC3E}">
        <p14:creationId xmlns:p14="http://schemas.microsoft.com/office/powerpoint/2010/main" val="3428954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Level of risk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66989BF9-E9EB-47C6-AF6B-1A93D76D311F}"/>
              </a:ext>
            </a:extLst>
          </p:cNvPr>
          <p:cNvSpPr txBox="1"/>
          <p:nvPr/>
        </p:nvSpPr>
        <p:spPr>
          <a:xfrm>
            <a:off x="523663" y="2029179"/>
            <a:ext cx="10686612" cy="2862322"/>
          </a:xfrm>
          <a:prstGeom prst="rect">
            <a:avLst/>
          </a:prstGeom>
          <a:noFill/>
        </p:spPr>
        <p:txBody>
          <a:bodyPr wrap="square">
            <a:spAutoFit/>
          </a:bodyPr>
          <a:lstStyle/>
          <a:p>
            <a:pPr algn="just" defTabSz="685800">
              <a:defRPr/>
            </a:pPr>
            <a:r>
              <a:rPr lang="en-US" sz="3600" b="1" kern="0" dirty="0">
                <a:solidFill>
                  <a:prstClr val="black"/>
                </a:solidFill>
                <a:latin typeface="Calibri" panose="020F0502020204030204"/>
              </a:rPr>
              <a:t>This level of risk should be compared with the risk attitude and risk appetite of the organization for risks of that type. </a:t>
            </a:r>
          </a:p>
          <a:p>
            <a:pPr algn="just" defTabSz="685800">
              <a:defRPr/>
            </a:pPr>
            <a:r>
              <a:rPr lang="en-US" sz="3600" b="1" kern="0" dirty="0">
                <a:solidFill>
                  <a:prstClr val="black"/>
                </a:solidFill>
                <a:latin typeface="Calibri" panose="020F0502020204030204"/>
              </a:rPr>
              <a:t>The risk appetite will sometimes be described as  </a:t>
            </a:r>
          </a:p>
          <a:p>
            <a:pPr algn="just" defTabSz="685800">
              <a:defRPr/>
            </a:pPr>
            <a:r>
              <a:rPr lang="en-US" sz="3600" b="1" kern="0" dirty="0">
                <a:solidFill>
                  <a:prstClr val="black"/>
                </a:solidFill>
                <a:latin typeface="Calibri" panose="020F0502020204030204"/>
              </a:rPr>
              <a:t>a set of risk criteria.</a:t>
            </a:r>
            <a:endParaRPr lang="en-US" sz="3600" kern="0" dirty="0">
              <a:solidFill>
                <a:prstClr val="black"/>
              </a:solidFill>
              <a:latin typeface="Calibri" panose="020F0502020204030204"/>
            </a:endParaRPr>
          </a:p>
        </p:txBody>
      </p:sp>
    </p:spTree>
    <p:extLst>
      <p:ext uri="{BB962C8B-B14F-4D97-AF65-F5344CB8AC3E}">
        <p14:creationId xmlns:p14="http://schemas.microsoft.com/office/powerpoint/2010/main" val="266287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Impact of hazard risks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C2B89BF8-5EE3-4807-801F-D10BC1705DF8}"/>
              </a:ext>
            </a:extLst>
          </p:cNvPr>
          <p:cNvSpPr txBox="1"/>
          <p:nvPr/>
        </p:nvSpPr>
        <p:spPr>
          <a:xfrm>
            <a:off x="381000" y="1819276"/>
            <a:ext cx="10591799" cy="3108543"/>
          </a:xfrm>
          <a:prstGeom prst="rect">
            <a:avLst/>
          </a:prstGeom>
          <a:noFill/>
        </p:spPr>
        <p:txBody>
          <a:bodyPr wrap="square">
            <a:spAutoFit/>
          </a:bodyPr>
          <a:lstStyle/>
          <a:p>
            <a:pPr>
              <a:defRPr/>
            </a:pPr>
            <a:r>
              <a:rPr lang="en-US" sz="2800" dirty="0">
                <a:solidFill>
                  <a:sysClr val="windowText" lastClr="000000"/>
                </a:solidFill>
                <a:latin typeface="Arial" panose="020B0604020202020204" pitchFamily="34" charset="0"/>
                <a:cs typeface="Arial" panose="020B0604020202020204" pitchFamily="34" charset="0"/>
              </a:rPr>
              <a:t>Hazard risk management is concerned with issues such as health and safety at work, fire prevention, avoiding damage to property and the consequences of defective products. </a:t>
            </a:r>
          </a:p>
          <a:p>
            <a:pPr>
              <a:defRPr/>
            </a:pPr>
            <a:endParaRPr lang="en-US" sz="2800" dirty="0">
              <a:solidFill>
                <a:sysClr val="windowText" lastClr="000000"/>
              </a:solidFill>
              <a:latin typeface="Arial" panose="020B0604020202020204" pitchFamily="34" charset="0"/>
              <a:cs typeface="Arial" panose="020B0604020202020204" pitchFamily="34" charset="0"/>
            </a:endParaRPr>
          </a:p>
          <a:p>
            <a:pPr>
              <a:defRPr/>
            </a:pPr>
            <a:r>
              <a:rPr lang="en-US" sz="2800" dirty="0">
                <a:solidFill>
                  <a:sysClr val="windowText" lastClr="000000"/>
                </a:solidFill>
                <a:latin typeface="Arial" panose="020B0604020202020204" pitchFamily="34" charset="0"/>
                <a:cs typeface="Arial" panose="020B0604020202020204" pitchFamily="34" charset="0"/>
              </a:rPr>
              <a:t>Hazard risks can cause disruption to normal operations, as well as resulting in increased costs and poor publicity associated with disruptive events.</a:t>
            </a:r>
          </a:p>
        </p:txBody>
      </p:sp>
    </p:spTree>
    <p:extLst>
      <p:ext uri="{BB962C8B-B14F-4D97-AF65-F5344CB8AC3E}">
        <p14:creationId xmlns:p14="http://schemas.microsoft.com/office/powerpoint/2010/main" val="41551116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Attachment of risks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C2B89BF8-5EE3-4807-801F-D10BC1705DF8}"/>
              </a:ext>
            </a:extLst>
          </p:cNvPr>
          <p:cNvSpPr txBox="1"/>
          <p:nvPr/>
        </p:nvSpPr>
        <p:spPr>
          <a:xfrm>
            <a:off x="381000" y="1819276"/>
            <a:ext cx="10591799" cy="3108543"/>
          </a:xfrm>
          <a:prstGeom prst="rect">
            <a:avLst/>
          </a:prstGeom>
          <a:noFill/>
        </p:spPr>
        <p:txBody>
          <a:bodyPr wrap="square">
            <a:spAutoFit/>
          </a:bodyPr>
          <a:lstStyle/>
          <a:p>
            <a:r>
              <a:rPr lang="en-US" sz="2800" dirty="0">
                <a:solidFill>
                  <a:sysClr val="windowText" lastClr="000000"/>
                </a:solidFill>
                <a:latin typeface="Arial" panose="020B0604020202020204" pitchFamily="34" charset="0"/>
                <a:cs typeface="Arial" panose="020B0604020202020204" pitchFamily="34" charset="0"/>
              </a:rPr>
              <a:t>Most standard definitions of risk refer to risks as being attached to corporate objectives.</a:t>
            </a:r>
          </a:p>
          <a:p>
            <a:endParaRPr lang="en-US" sz="2800" dirty="0">
              <a:solidFill>
                <a:sysClr val="windowText" lastClr="000000"/>
              </a:solidFill>
              <a:latin typeface="Arial" panose="020B0604020202020204" pitchFamily="34" charset="0"/>
              <a:cs typeface="Arial" panose="020B0604020202020204" pitchFamily="34" charset="0"/>
            </a:endParaRPr>
          </a:p>
          <a:p>
            <a:r>
              <a:rPr lang="en-US" sz="2800" dirty="0">
                <a:solidFill>
                  <a:sysClr val="windowText" lastClr="000000"/>
                </a:solidFill>
                <a:latin typeface="Arial" panose="020B0604020202020204" pitchFamily="34" charset="0"/>
                <a:cs typeface="Arial" panose="020B0604020202020204" pitchFamily="34" charset="0"/>
              </a:rPr>
              <a:t>key components of the existing nature and future enhancement of the business model and can relate to operations, tactics and corporate strategy, as well as </a:t>
            </a:r>
          </a:p>
          <a:p>
            <a:r>
              <a:rPr lang="en-US" sz="2800" dirty="0">
                <a:solidFill>
                  <a:sysClr val="windowText" lastClr="000000"/>
                </a:solidFill>
                <a:latin typeface="Arial" panose="020B0604020202020204" pitchFamily="34" charset="0"/>
                <a:cs typeface="Arial" panose="020B0604020202020204" pitchFamily="34" charset="0"/>
              </a:rPr>
              <a:t>compliance activities.</a:t>
            </a:r>
          </a:p>
        </p:txBody>
      </p:sp>
    </p:spTree>
    <p:extLst>
      <p:ext uri="{BB962C8B-B14F-4D97-AF65-F5344CB8AC3E}">
        <p14:creationId xmlns:p14="http://schemas.microsoft.com/office/powerpoint/2010/main" val="38697347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Risk and reward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C2B89BF8-5EE3-4807-801F-D10BC1705DF8}"/>
              </a:ext>
            </a:extLst>
          </p:cNvPr>
          <p:cNvSpPr txBox="1"/>
          <p:nvPr/>
        </p:nvSpPr>
        <p:spPr>
          <a:xfrm>
            <a:off x="381000" y="1819276"/>
            <a:ext cx="10591799" cy="1815882"/>
          </a:xfrm>
          <a:prstGeom prst="rect">
            <a:avLst/>
          </a:prstGeom>
          <a:noFill/>
        </p:spPr>
        <p:txBody>
          <a:bodyPr wrap="square">
            <a:spAutoFit/>
          </a:bodyPr>
          <a:lstStyle/>
          <a:p>
            <a:pPr>
              <a:defRPr/>
            </a:pPr>
            <a:r>
              <a:rPr lang="en-US" sz="2800" dirty="0">
                <a:solidFill>
                  <a:sysClr val="windowText" lastClr="000000"/>
                </a:solidFill>
                <a:latin typeface="Arial" panose="020B0604020202020204" pitchFamily="34" charset="0"/>
                <a:cs typeface="Arial" panose="020B0604020202020204" pitchFamily="34" charset="0"/>
              </a:rPr>
              <a:t>When an organization puts value at risk in this way, it should do so with the full knowledge of the risk exposure and it should be satisfied that the risk exposure is within the appetite of the organization.</a:t>
            </a:r>
          </a:p>
        </p:txBody>
      </p:sp>
    </p:spTree>
    <p:extLst>
      <p:ext uri="{BB962C8B-B14F-4D97-AF65-F5344CB8AC3E}">
        <p14:creationId xmlns:p14="http://schemas.microsoft.com/office/powerpoint/2010/main" val="93462406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Attitudes to Risk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C2B89BF8-5EE3-4807-801F-D10BC1705DF8}"/>
              </a:ext>
            </a:extLst>
          </p:cNvPr>
          <p:cNvSpPr txBox="1"/>
          <p:nvPr/>
        </p:nvSpPr>
        <p:spPr>
          <a:xfrm>
            <a:off x="381000" y="1819276"/>
            <a:ext cx="10591799" cy="1384995"/>
          </a:xfrm>
          <a:prstGeom prst="rect">
            <a:avLst/>
          </a:prstGeom>
          <a:noFill/>
        </p:spPr>
        <p:txBody>
          <a:bodyPr wrap="square">
            <a:spAutoFit/>
          </a:bodyPr>
          <a:lstStyle/>
          <a:p>
            <a:pPr>
              <a:defRPr/>
            </a:pPr>
            <a:r>
              <a:rPr lang="en-US" sz="2800" dirty="0">
                <a:solidFill>
                  <a:sysClr val="windowText" lastClr="000000"/>
                </a:solidFill>
                <a:latin typeface="Arial" panose="020B0604020202020204" pitchFamily="34" charset="0"/>
                <a:cs typeface="Arial" panose="020B0604020202020204" pitchFamily="34" charset="0"/>
              </a:rPr>
              <a:t>Different organizations will have different attitudes to risk. Some organizations may be considered to be risk averse, whilst others will be risk aggressive.</a:t>
            </a:r>
          </a:p>
        </p:txBody>
      </p:sp>
    </p:spTree>
    <p:extLst>
      <p:ext uri="{BB962C8B-B14F-4D97-AF65-F5344CB8AC3E}">
        <p14:creationId xmlns:p14="http://schemas.microsoft.com/office/powerpoint/2010/main" val="24922748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RISK ATTITUDE</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10" name="Content Placeholder 2">
            <a:extLst>
              <a:ext uri="{FF2B5EF4-FFF2-40B4-BE49-F238E27FC236}">
                <a16:creationId xmlns:a16="http://schemas.microsoft.com/office/drawing/2014/main" id="{50450919-5108-49C6-8B4E-4648B4CBA491}"/>
              </a:ext>
            </a:extLst>
          </p:cNvPr>
          <p:cNvSpPr txBox="1">
            <a:spLocks/>
          </p:cNvSpPr>
          <p:nvPr/>
        </p:nvSpPr>
        <p:spPr>
          <a:xfrm>
            <a:off x="385199" y="1776551"/>
            <a:ext cx="11197202" cy="3694741"/>
          </a:xfrm>
          <a:prstGeom prst="rect">
            <a:avLst/>
          </a:prstGeom>
        </p:spPr>
        <p:txBody>
          <a:bodyPr lIns="91418" tIns="45710" rIns="91418" bIns="45710"/>
          <a:lstStyle>
            <a:lvl1pPr marL="0" indent="0" algn="l" defTabSz="455613" rtl="0" eaLnBrk="0" fontAlgn="base" hangingPunct="0">
              <a:spcBef>
                <a:spcPct val="20000"/>
              </a:spcBef>
              <a:spcAft>
                <a:spcPct val="0"/>
              </a:spcAft>
              <a:buFont typeface="Arial" panose="020B0604020202020204" pitchFamily="34" charset="0"/>
              <a:buNone/>
              <a:defRPr lang="it-IT" sz="1600" b="1" kern="0" dirty="0" smtClean="0">
                <a:solidFill>
                  <a:srgbClr val="E32119"/>
                </a:solidFill>
                <a:latin typeface="Arial"/>
                <a:ea typeface="+mn-ea"/>
                <a:cs typeface="Arial"/>
              </a:defRPr>
            </a:lvl1pPr>
            <a:lvl2pPr marL="342818" indent="-342818" algn="just" defTabSz="937987" rtl="0" eaLnBrk="0" fontAlgn="base" hangingPunct="0">
              <a:spcBef>
                <a:spcPct val="50000"/>
              </a:spcBef>
              <a:spcAft>
                <a:spcPct val="0"/>
              </a:spcAft>
              <a:buFontTx/>
              <a:buBlip>
                <a:blip r:embed="rId2"/>
              </a:buBlip>
              <a:defRPr lang="it-IT" sz="1600" kern="0" dirty="0" smtClean="0">
                <a:solidFill>
                  <a:schemeClr val="tx1">
                    <a:lumMod val="65000"/>
                    <a:lumOff val="35000"/>
                  </a:schemeClr>
                </a:solidFill>
                <a:latin typeface="Arial"/>
                <a:ea typeface="+mn-ea"/>
                <a:cs typeface="Arial"/>
              </a:defRPr>
            </a:lvl2pPr>
            <a:lvl3pPr marL="725314" indent="-342818" algn="just" defTabSz="937987" rtl="0" eaLnBrk="0" fontAlgn="base" hangingPunct="0">
              <a:spcBef>
                <a:spcPct val="50000"/>
              </a:spcBef>
              <a:spcAft>
                <a:spcPct val="0"/>
              </a:spcAft>
              <a:buFontTx/>
              <a:buBlip>
                <a:blip r:embed="rId2"/>
              </a:buBlip>
              <a:defRPr lang="it-IT" sz="1600" kern="0" dirty="0">
                <a:solidFill>
                  <a:schemeClr val="tx1">
                    <a:lumMod val="65000"/>
                    <a:lumOff val="35000"/>
                  </a:schemeClr>
                </a:solidFill>
                <a:latin typeface="Arial"/>
                <a:ea typeface="+mn-ea"/>
                <a:cs typeface="Arial"/>
              </a:defRPr>
            </a:lvl3pPr>
            <a:lvl4pPr marL="1115732" indent="-341918" algn="just" defTabSz="455613" rtl="0" eaLnBrk="0" fontAlgn="base" hangingPunct="0">
              <a:spcBef>
                <a:spcPts val="960"/>
              </a:spcBef>
              <a:spcAft>
                <a:spcPct val="0"/>
              </a:spcAft>
              <a:buFont typeface="Courier New" pitchFamily="49" charset="0"/>
              <a:buChar char="o"/>
              <a:defRPr sz="1600" kern="1200" baseline="0">
                <a:solidFill>
                  <a:schemeClr val="tx1">
                    <a:lumMod val="65000"/>
                    <a:lumOff val="35000"/>
                  </a:schemeClr>
                </a:solidFill>
                <a:latin typeface="Arial" pitchFamily="34" charset="0"/>
                <a:ea typeface="MS PGothic" pitchFamily="34" charset="-128"/>
                <a:cs typeface="Geneva"/>
              </a:defRPr>
            </a:lvl4pPr>
            <a:lvl5pPr marL="2055813" indent="-227013" algn="l" defTabSz="455613"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ヒラギノ角ゴ Pro W3" charset="-128"/>
                <a:cs typeface="Geneva"/>
              </a:defRPr>
            </a:lvl5pPr>
            <a:lvl6pPr marL="2513996" indent="-228545" algn="l" defTabSz="457090" rtl="0" eaLnBrk="1" latinLnBrk="0" hangingPunct="1">
              <a:spcBef>
                <a:spcPct val="20000"/>
              </a:spcBef>
              <a:buFont typeface="Arial"/>
              <a:buChar char="•"/>
              <a:defRPr sz="2000" kern="1200">
                <a:solidFill>
                  <a:schemeClr val="tx1"/>
                </a:solidFill>
                <a:latin typeface="+mn-lt"/>
                <a:ea typeface="+mn-ea"/>
                <a:cs typeface="+mn-cs"/>
              </a:defRPr>
            </a:lvl6pPr>
            <a:lvl7pPr marL="2971086" indent="-228545" algn="l" defTabSz="457090" rtl="0" eaLnBrk="1" latinLnBrk="0" hangingPunct="1">
              <a:spcBef>
                <a:spcPct val="20000"/>
              </a:spcBef>
              <a:buFont typeface="Arial"/>
              <a:buChar char="•"/>
              <a:defRPr sz="2000" kern="1200">
                <a:solidFill>
                  <a:schemeClr val="tx1"/>
                </a:solidFill>
                <a:latin typeface="+mn-lt"/>
                <a:ea typeface="+mn-ea"/>
                <a:cs typeface="+mn-cs"/>
              </a:defRPr>
            </a:lvl7pPr>
            <a:lvl8pPr marL="3428178" indent="-228545" algn="l" defTabSz="457090" rtl="0" eaLnBrk="1" latinLnBrk="0" hangingPunct="1">
              <a:spcBef>
                <a:spcPct val="20000"/>
              </a:spcBef>
              <a:buFont typeface="Arial"/>
              <a:buChar char="•"/>
              <a:defRPr sz="2000" kern="1200">
                <a:solidFill>
                  <a:schemeClr val="tx1"/>
                </a:solidFill>
                <a:latin typeface="+mn-lt"/>
                <a:ea typeface="+mn-ea"/>
                <a:cs typeface="+mn-cs"/>
              </a:defRPr>
            </a:lvl8pPr>
            <a:lvl9pPr marL="3885268" indent="-228545" algn="l" defTabSz="457090" rtl="0" eaLnBrk="1" latinLnBrk="0" hangingPunct="1">
              <a:spcBef>
                <a:spcPct val="20000"/>
              </a:spcBef>
              <a:buFont typeface="Arial"/>
              <a:buChar char="•"/>
              <a:defRPr sz="2000" kern="1200">
                <a:solidFill>
                  <a:schemeClr val="tx1"/>
                </a:solidFill>
                <a:latin typeface="+mn-lt"/>
                <a:ea typeface="+mn-ea"/>
                <a:cs typeface="+mn-cs"/>
              </a:defRPr>
            </a:lvl9pPr>
          </a:lstStyle>
          <a:p>
            <a:pPr marL="0" marR="0" lvl="1" indent="0" algn="just" defTabSz="455613" rtl="0" eaLnBrk="0" fontAlgn="base" latinLnBrk="0" hangingPunct="0">
              <a:lnSpc>
                <a:spcPct val="100000"/>
              </a:lnSpc>
              <a:spcBef>
                <a:spcPct val="20000"/>
              </a:spcBef>
              <a:spcAft>
                <a:spcPct val="0"/>
              </a:spcAft>
              <a:buClrTx/>
              <a:buSzTx/>
              <a:buFontTx/>
              <a:buNone/>
              <a:tabLst/>
              <a:defRPr/>
            </a:pPr>
            <a:r>
              <a:rPr kumimoji="0" lang="en-US" sz="3200" b="1" i="0" u="none" strike="noStrike" kern="0" cap="none" spc="0" normalizeH="0" baseline="0" noProof="0">
                <a:ln>
                  <a:noFill/>
                </a:ln>
                <a:solidFill>
                  <a:srgbClr val="FF0000"/>
                </a:solidFill>
                <a:effectLst/>
                <a:uLnTx/>
                <a:uFillTx/>
                <a:latin typeface="Arial"/>
                <a:ea typeface="+mn-ea"/>
                <a:cs typeface="Arial"/>
              </a:rPr>
              <a:t>Risk Attitude </a:t>
            </a:r>
            <a:r>
              <a:rPr kumimoji="0" lang="en-US" sz="3200" b="0" i="0" u="none" strike="noStrike" kern="1200" cap="none" spc="0" normalizeH="0" baseline="0" noProof="0">
                <a:ln>
                  <a:noFill/>
                </a:ln>
                <a:solidFill>
                  <a:sysClr val="windowText" lastClr="000000"/>
                </a:solidFill>
                <a:effectLst/>
                <a:uLnTx/>
                <a:uFillTx/>
                <a:latin typeface="Arial" panose="020B0604020202020204" pitchFamily="34" charset="0"/>
                <a:ea typeface="+mn-ea"/>
                <a:cs typeface="Arial" panose="020B0604020202020204" pitchFamily="34" charset="0"/>
              </a:rPr>
              <a:t>A chosen mental disposition towards uncertainty, adopted explicitly or implicitly by individuals and groups, driven by perception, and evidenced by observable behavior.</a:t>
            </a:r>
          </a:p>
        </p:txBody>
      </p:sp>
      <p:sp>
        <p:nvSpPr>
          <p:cNvPr id="11" name="TextBox 10">
            <a:extLst>
              <a:ext uri="{FF2B5EF4-FFF2-40B4-BE49-F238E27FC236}">
                <a16:creationId xmlns:a16="http://schemas.microsoft.com/office/drawing/2014/main" id="{87225836-26A5-4B9A-84A2-F4EDBC2787FF}"/>
              </a:ext>
            </a:extLst>
          </p:cNvPr>
          <p:cNvSpPr txBox="1"/>
          <p:nvPr/>
        </p:nvSpPr>
        <p:spPr>
          <a:xfrm>
            <a:off x="385199" y="4110781"/>
            <a:ext cx="10911451" cy="461665"/>
          </a:xfrm>
          <a:prstGeom prst="rect">
            <a:avLst/>
          </a:prstGeom>
          <a:noFill/>
        </p:spPr>
        <p:txBody>
          <a:bodyPr wrap="square">
            <a:spAutoFit/>
          </a:bodyPr>
          <a:lstStyle/>
          <a:p>
            <a:pPr algn="ctr"/>
            <a:r>
              <a:rPr lang="en-GB" sz="2400" b="1" dirty="0">
                <a:solidFill>
                  <a:sysClr val="windowText" lastClr="000000"/>
                </a:solidFill>
                <a:latin typeface="Arial" panose="020B0604020202020204" pitchFamily="34" charset="0"/>
                <a:cs typeface="Arial" panose="020B0604020202020204" pitchFamily="34" charset="0"/>
              </a:rPr>
              <a:t>Risk Seeker/Taker    Risk Neutral     Risk Averter/Adverse </a:t>
            </a:r>
            <a:endParaRPr lang="en-US" dirty="0">
              <a:solidFill>
                <a:prstClr val="black"/>
              </a:solidFill>
              <a:latin typeface="Calibri" panose="020F0502020204030204"/>
            </a:endParaRPr>
          </a:p>
        </p:txBody>
      </p:sp>
      <p:sp>
        <p:nvSpPr>
          <p:cNvPr id="12" name="Left Arrow 5">
            <a:extLst>
              <a:ext uri="{FF2B5EF4-FFF2-40B4-BE49-F238E27FC236}">
                <a16:creationId xmlns:a16="http://schemas.microsoft.com/office/drawing/2014/main" id="{6A27C8F5-7587-460A-A152-08E9A8016E7C}"/>
              </a:ext>
            </a:extLst>
          </p:cNvPr>
          <p:cNvSpPr/>
          <p:nvPr/>
        </p:nvSpPr>
        <p:spPr>
          <a:xfrm>
            <a:off x="2205070" y="5050398"/>
            <a:ext cx="2657959" cy="372069"/>
          </a:xfrm>
          <a:prstGeom prst="leftArrow">
            <a:avLst/>
          </a:prstGeom>
          <a:solidFill>
            <a:srgbClr val="FF0000"/>
          </a:solidFill>
          <a:ln w="12700" cap="flat" cmpd="sng" algn="ctr">
            <a:solidFill>
              <a:srgbClr val="4472C4">
                <a:shade val="50000"/>
              </a:srgbClr>
            </a:solid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
        <p:nvSpPr>
          <p:cNvPr id="13" name="Left Arrow 6">
            <a:extLst>
              <a:ext uri="{FF2B5EF4-FFF2-40B4-BE49-F238E27FC236}">
                <a16:creationId xmlns:a16="http://schemas.microsoft.com/office/drawing/2014/main" id="{4849101A-19C9-4381-8BDE-F1BD54224F96}"/>
              </a:ext>
            </a:extLst>
          </p:cNvPr>
          <p:cNvSpPr/>
          <p:nvPr/>
        </p:nvSpPr>
        <p:spPr>
          <a:xfrm rot="10800000">
            <a:off x="6224942" y="5024676"/>
            <a:ext cx="2853626" cy="372069"/>
          </a:xfrm>
          <a:prstGeom prst="leftArrow">
            <a:avLst/>
          </a:prstGeom>
          <a:solidFill>
            <a:srgbClr val="41B983"/>
          </a:solidFill>
          <a:ln w="12700" cap="flat" cmpd="sng" algn="ctr">
            <a:solidFill>
              <a:srgbClr val="4472C4">
                <a:shade val="50000"/>
              </a:srgbClr>
            </a:solidFill>
            <a:prstDash val="solid"/>
            <a:miter lim="800000"/>
          </a:ln>
          <a:effectLst/>
        </p:spPr>
        <p:txBody>
          <a:bodyPr rtlCol="0" anchor="ctr"/>
          <a:lstStyle/>
          <a:p>
            <a:pPr algn="ctr" defTabSz="685800">
              <a:defRPr/>
            </a:pPr>
            <a:endParaRPr lang="en-US" sz="1350" kern="0">
              <a:solidFill>
                <a:prstClr val="white"/>
              </a:solidFill>
              <a:latin typeface="Calibri" panose="020F0502020204030204"/>
            </a:endParaRPr>
          </a:p>
        </p:txBody>
      </p:sp>
    </p:spTree>
    <p:extLst>
      <p:ext uri="{BB962C8B-B14F-4D97-AF65-F5344CB8AC3E}">
        <p14:creationId xmlns:p14="http://schemas.microsoft.com/office/powerpoint/2010/main" val="406044652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RISK ATTITUDE</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50450919-5108-49C6-8B4E-4648B4CBA491}"/>
              </a:ext>
            </a:extLst>
          </p:cNvPr>
          <p:cNvSpPr txBox="1">
            <a:spLocks/>
          </p:cNvSpPr>
          <p:nvPr/>
        </p:nvSpPr>
        <p:spPr>
          <a:xfrm>
            <a:off x="337574" y="2062191"/>
            <a:ext cx="11197202" cy="3051146"/>
          </a:xfrm>
          <a:prstGeom prst="rect">
            <a:avLst/>
          </a:prstGeom>
        </p:spPr>
        <p:txBody>
          <a:bodyPr lIns="91418" tIns="45710" rIns="91418" bIns="45710"/>
          <a:lstStyle>
            <a:lvl1pPr marL="0" indent="0" algn="l" defTabSz="455613" rtl="0" eaLnBrk="0" fontAlgn="base" hangingPunct="0">
              <a:spcBef>
                <a:spcPct val="20000"/>
              </a:spcBef>
              <a:spcAft>
                <a:spcPct val="0"/>
              </a:spcAft>
              <a:buFont typeface="Arial" panose="020B0604020202020204" pitchFamily="34" charset="0"/>
              <a:buNone/>
              <a:defRPr lang="it-IT" sz="1600" b="1" kern="0" dirty="0" smtClean="0">
                <a:solidFill>
                  <a:srgbClr val="E32119"/>
                </a:solidFill>
                <a:latin typeface="Arial"/>
                <a:ea typeface="+mn-ea"/>
                <a:cs typeface="Arial"/>
              </a:defRPr>
            </a:lvl1pPr>
            <a:lvl2pPr marL="342818" indent="-342818" algn="just" defTabSz="937987" rtl="0" eaLnBrk="0" fontAlgn="base" hangingPunct="0">
              <a:spcBef>
                <a:spcPct val="50000"/>
              </a:spcBef>
              <a:spcAft>
                <a:spcPct val="0"/>
              </a:spcAft>
              <a:buFontTx/>
              <a:buBlip>
                <a:blip r:embed="rId2"/>
              </a:buBlip>
              <a:defRPr lang="it-IT" sz="1600" kern="0" dirty="0" smtClean="0">
                <a:solidFill>
                  <a:schemeClr val="tx1">
                    <a:lumMod val="65000"/>
                    <a:lumOff val="35000"/>
                  </a:schemeClr>
                </a:solidFill>
                <a:latin typeface="Arial"/>
                <a:ea typeface="+mn-ea"/>
                <a:cs typeface="Arial"/>
              </a:defRPr>
            </a:lvl2pPr>
            <a:lvl3pPr marL="725314" indent="-342818" algn="just" defTabSz="937987" rtl="0" eaLnBrk="0" fontAlgn="base" hangingPunct="0">
              <a:spcBef>
                <a:spcPct val="50000"/>
              </a:spcBef>
              <a:spcAft>
                <a:spcPct val="0"/>
              </a:spcAft>
              <a:buFontTx/>
              <a:buBlip>
                <a:blip r:embed="rId2"/>
              </a:buBlip>
              <a:defRPr lang="it-IT" sz="1600" kern="0" dirty="0">
                <a:solidFill>
                  <a:schemeClr val="tx1">
                    <a:lumMod val="65000"/>
                    <a:lumOff val="35000"/>
                  </a:schemeClr>
                </a:solidFill>
                <a:latin typeface="Arial"/>
                <a:ea typeface="+mn-ea"/>
                <a:cs typeface="Arial"/>
              </a:defRPr>
            </a:lvl3pPr>
            <a:lvl4pPr marL="1115732" indent="-341918" algn="just" defTabSz="455613" rtl="0" eaLnBrk="0" fontAlgn="base" hangingPunct="0">
              <a:spcBef>
                <a:spcPts val="960"/>
              </a:spcBef>
              <a:spcAft>
                <a:spcPct val="0"/>
              </a:spcAft>
              <a:buFont typeface="Courier New" pitchFamily="49" charset="0"/>
              <a:buChar char="o"/>
              <a:defRPr sz="1600" kern="1200" baseline="0">
                <a:solidFill>
                  <a:schemeClr val="tx1">
                    <a:lumMod val="65000"/>
                    <a:lumOff val="35000"/>
                  </a:schemeClr>
                </a:solidFill>
                <a:latin typeface="Arial" pitchFamily="34" charset="0"/>
                <a:ea typeface="MS PGothic" pitchFamily="34" charset="-128"/>
                <a:cs typeface="Geneva"/>
              </a:defRPr>
            </a:lvl4pPr>
            <a:lvl5pPr marL="2055813" indent="-227013" algn="l" defTabSz="455613"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ヒラギノ角ゴ Pro W3" charset="-128"/>
                <a:cs typeface="Geneva"/>
              </a:defRPr>
            </a:lvl5pPr>
            <a:lvl6pPr marL="2513996" indent="-228545" algn="l" defTabSz="457090" rtl="0" eaLnBrk="1" latinLnBrk="0" hangingPunct="1">
              <a:spcBef>
                <a:spcPct val="20000"/>
              </a:spcBef>
              <a:buFont typeface="Arial"/>
              <a:buChar char="•"/>
              <a:defRPr sz="2000" kern="1200">
                <a:solidFill>
                  <a:schemeClr val="tx1"/>
                </a:solidFill>
                <a:latin typeface="+mn-lt"/>
                <a:ea typeface="+mn-ea"/>
                <a:cs typeface="+mn-cs"/>
              </a:defRPr>
            </a:lvl6pPr>
            <a:lvl7pPr marL="2971086" indent="-228545" algn="l" defTabSz="457090" rtl="0" eaLnBrk="1" latinLnBrk="0" hangingPunct="1">
              <a:spcBef>
                <a:spcPct val="20000"/>
              </a:spcBef>
              <a:buFont typeface="Arial"/>
              <a:buChar char="•"/>
              <a:defRPr sz="2000" kern="1200">
                <a:solidFill>
                  <a:schemeClr val="tx1"/>
                </a:solidFill>
                <a:latin typeface="+mn-lt"/>
                <a:ea typeface="+mn-ea"/>
                <a:cs typeface="+mn-cs"/>
              </a:defRPr>
            </a:lvl7pPr>
            <a:lvl8pPr marL="3428178" indent="-228545" algn="l" defTabSz="457090" rtl="0" eaLnBrk="1" latinLnBrk="0" hangingPunct="1">
              <a:spcBef>
                <a:spcPct val="20000"/>
              </a:spcBef>
              <a:buFont typeface="Arial"/>
              <a:buChar char="•"/>
              <a:defRPr sz="2000" kern="1200">
                <a:solidFill>
                  <a:schemeClr val="tx1"/>
                </a:solidFill>
                <a:latin typeface="+mn-lt"/>
                <a:ea typeface="+mn-ea"/>
                <a:cs typeface="+mn-cs"/>
              </a:defRPr>
            </a:lvl8pPr>
            <a:lvl9pPr marL="3885268" indent="-228545" algn="l" defTabSz="457090" rtl="0" eaLnBrk="1" latinLnBrk="0" hangingPunct="1">
              <a:spcBef>
                <a:spcPct val="20000"/>
              </a:spcBef>
              <a:buFont typeface="Arial"/>
              <a:buChar char="•"/>
              <a:defRPr sz="2000" kern="1200">
                <a:solidFill>
                  <a:schemeClr val="tx1"/>
                </a:solidFill>
                <a:latin typeface="+mn-lt"/>
                <a:ea typeface="+mn-ea"/>
                <a:cs typeface="+mn-cs"/>
              </a:defRPr>
            </a:lvl9pPr>
          </a:lstStyle>
          <a:p>
            <a:pPr marL="889000" lvl="1" indent="-546100" algn="l" defTabSz="914400" eaLnBrk="1" hangingPunct="1">
              <a:lnSpc>
                <a:spcPct val="90000"/>
              </a:lnSpc>
              <a:spcAft>
                <a:spcPct val="35000"/>
              </a:spcAft>
              <a:buClr>
                <a:srgbClr val="CC0000"/>
              </a:buClr>
              <a:buFont typeface="Wingdings 3" pitchFamily="18" charset="2"/>
              <a:buChar char="u"/>
              <a:defRPr/>
            </a:pPr>
            <a:r>
              <a:rPr lang="en-US" sz="2000" kern="1200">
                <a:solidFill>
                  <a:sysClr val="windowText" lastClr="000000"/>
                </a:solidFill>
                <a:latin typeface="Arial" panose="020B0604020202020204" pitchFamily="34" charset="0"/>
                <a:cs typeface="Arial" panose="020B0604020202020204" pitchFamily="34" charset="0"/>
              </a:rPr>
              <a:t>Risk appetite, which is the degree of uncertainty an entity is willing to take on in anticipation of a reward.</a:t>
            </a:r>
          </a:p>
          <a:p>
            <a:pPr marL="889000" lvl="1" indent="-546100" algn="l" defTabSz="914400" eaLnBrk="1" hangingPunct="1">
              <a:lnSpc>
                <a:spcPct val="90000"/>
              </a:lnSpc>
              <a:spcAft>
                <a:spcPct val="35000"/>
              </a:spcAft>
              <a:buClr>
                <a:srgbClr val="CC0000"/>
              </a:buClr>
              <a:buFont typeface="Wingdings 3" pitchFamily="18" charset="2"/>
              <a:buChar char="u"/>
              <a:defRPr/>
            </a:pPr>
            <a:r>
              <a:rPr lang="en-US" sz="2000" kern="1200">
                <a:solidFill>
                  <a:sysClr val="windowText" lastClr="000000"/>
                </a:solidFill>
                <a:latin typeface="Arial" panose="020B0604020202020204" pitchFamily="34" charset="0"/>
                <a:cs typeface="Arial" panose="020B0604020202020204" pitchFamily="34" charset="0"/>
              </a:rPr>
              <a:t>Risk tolerance, which is the degree, amount, or volume of risk that an organization or individual will withstand.</a:t>
            </a:r>
          </a:p>
          <a:p>
            <a:pPr marL="889000" lvl="1" indent="-546100" algn="l" defTabSz="914400" eaLnBrk="1" hangingPunct="1">
              <a:lnSpc>
                <a:spcPct val="90000"/>
              </a:lnSpc>
              <a:spcAft>
                <a:spcPct val="35000"/>
              </a:spcAft>
              <a:buClr>
                <a:srgbClr val="CC0000"/>
              </a:buClr>
              <a:buFont typeface="Wingdings 3" pitchFamily="18" charset="2"/>
              <a:buChar char="u"/>
              <a:defRPr/>
            </a:pPr>
            <a:r>
              <a:rPr lang="en-US" sz="2000" kern="1200">
                <a:solidFill>
                  <a:sysClr val="windowText" lastClr="000000"/>
                </a:solidFill>
                <a:latin typeface="Arial" panose="020B0604020202020204" pitchFamily="34" charset="0"/>
                <a:cs typeface="Arial" panose="020B0604020202020204" pitchFamily="34" charset="0"/>
              </a:rPr>
              <a:t>Risk threshold, which refers to measures along the level of uncertainty or the level of impact at which a stakeholder may have a specific interest. Below that risk threshold, the organization will accept the risk. Above that risk threshold, the organization will not tolerate the risk.</a:t>
            </a:r>
            <a:endParaRPr lang="en-US" sz="2400" b="1" kern="1200">
              <a:solidFill>
                <a:sysClr val="windowText" lastClr="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660025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RISK ATTITUDE</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50450919-5108-49C6-8B4E-4648B4CBA491}"/>
              </a:ext>
            </a:extLst>
          </p:cNvPr>
          <p:cNvSpPr txBox="1">
            <a:spLocks/>
          </p:cNvSpPr>
          <p:nvPr/>
        </p:nvSpPr>
        <p:spPr>
          <a:xfrm>
            <a:off x="337574" y="2062191"/>
            <a:ext cx="11197202" cy="3051146"/>
          </a:xfrm>
          <a:prstGeom prst="rect">
            <a:avLst/>
          </a:prstGeom>
        </p:spPr>
        <p:txBody>
          <a:bodyPr lIns="91418" tIns="45710" rIns="91418" bIns="45710"/>
          <a:lstStyle>
            <a:lvl1pPr marL="0" indent="0" algn="l" defTabSz="455613" rtl="0" eaLnBrk="0" fontAlgn="base" hangingPunct="0">
              <a:spcBef>
                <a:spcPct val="20000"/>
              </a:spcBef>
              <a:spcAft>
                <a:spcPct val="0"/>
              </a:spcAft>
              <a:buFont typeface="Arial" panose="020B0604020202020204" pitchFamily="34" charset="0"/>
              <a:buNone/>
              <a:defRPr lang="it-IT" sz="1600" b="1" kern="0" dirty="0" smtClean="0">
                <a:solidFill>
                  <a:srgbClr val="E32119"/>
                </a:solidFill>
                <a:latin typeface="Arial"/>
                <a:ea typeface="+mn-ea"/>
                <a:cs typeface="Arial"/>
              </a:defRPr>
            </a:lvl1pPr>
            <a:lvl2pPr marL="342818" indent="-342818" algn="just" defTabSz="937987" rtl="0" eaLnBrk="0" fontAlgn="base" hangingPunct="0">
              <a:spcBef>
                <a:spcPct val="50000"/>
              </a:spcBef>
              <a:spcAft>
                <a:spcPct val="0"/>
              </a:spcAft>
              <a:buFontTx/>
              <a:buBlip>
                <a:blip r:embed="rId2"/>
              </a:buBlip>
              <a:defRPr lang="it-IT" sz="1600" kern="0" dirty="0" smtClean="0">
                <a:solidFill>
                  <a:schemeClr val="tx1">
                    <a:lumMod val="65000"/>
                    <a:lumOff val="35000"/>
                  </a:schemeClr>
                </a:solidFill>
                <a:latin typeface="Arial"/>
                <a:ea typeface="+mn-ea"/>
                <a:cs typeface="Arial"/>
              </a:defRPr>
            </a:lvl2pPr>
            <a:lvl3pPr marL="725314" indent="-342818" algn="just" defTabSz="937987" rtl="0" eaLnBrk="0" fontAlgn="base" hangingPunct="0">
              <a:spcBef>
                <a:spcPct val="50000"/>
              </a:spcBef>
              <a:spcAft>
                <a:spcPct val="0"/>
              </a:spcAft>
              <a:buFontTx/>
              <a:buBlip>
                <a:blip r:embed="rId2"/>
              </a:buBlip>
              <a:defRPr lang="it-IT" sz="1600" kern="0" dirty="0">
                <a:solidFill>
                  <a:schemeClr val="tx1">
                    <a:lumMod val="65000"/>
                    <a:lumOff val="35000"/>
                  </a:schemeClr>
                </a:solidFill>
                <a:latin typeface="Arial"/>
                <a:ea typeface="+mn-ea"/>
                <a:cs typeface="Arial"/>
              </a:defRPr>
            </a:lvl3pPr>
            <a:lvl4pPr marL="1115732" indent="-341918" algn="just" defTabSz="455613" rtl="0" eaLnBrk="0" fontAlgn="base" hangingPunct="0">
              <a:spcBef>
                <a:spcPts val="960"/>
              </a:spcBef>
              <a:spcAft>
                <a:spcPct val="0"/>
              </a:spcAft>
              <a:buFont typeface="Courier New" pitchFamily="49" charset="0"/>
              <a:buChar char="o"/>
              <a:defRPr sz="1600" kern="1200" baseline="0">
                <a:solidFill>
                  <a:schemeClr val="tx1">
                    <a:lumMod val="65000"/>
                    <a:lumOff val="35000"/>
                  </a:schemeClr>
                </a:solidFill>
                <a:latin typeface="Arial" pitchFamily="34" charset="0"/>
                <a:ea typeface="MS PGothic" pitchFamily="34" charset="-128"/>
                <a:cs typeface="Geneva"/>
              </a:defRPr>
            </a:lvl4pPr>
            <a:lvl5pPr marL="2055813" indent="-227013" algn="l" defTabSz="455613"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ヒラギノ角ゴ Pro W3" charset="-128"/>
                <a:cs typeface="Geneva"/>
              </a:defRPr>
            </a:lvl5pPr>
            <a:lvl6pPr marL="2513996" indent="-228545" algn="l" defTabSz="457090" rtl="0" eaLnBrk="1" latinLnBrk="0" hangingPunct="1">
              <a:spcBef>
                <a:spcPct val="20000"/>
              </a:spcBef>
              <a:buFont typeface="Arial"/>
              <a:buChar char="•"/>
              <a:defRPr sz="2000" kern="1200">
                <a:solidFill>
                  <a:schemeClr val="tx1"/>
                </a:solidFill>
                <a:latin typeface="+mn-lt"/>
                <a:ea typeface="+mn-ea"/>
                <a:cs typeface="+mn-cs"/>
              </a:defRPr>
            </a:lvl6pPr>
            <a:lvl7pPr marL="2971086" indent="-228545" algn="l" defTabSz="457090" rtl="0" eaLnBrk="1" latinLnBrk="0" hangingPunct="1">
              <a:spcBef>
                <a:spcPct val="20000"/>
              </a:spcBef>
              <a:buFont typeface="Arial"/>
              <a:buChar char="•"/>
              <a:defRPr sz="2000" kern="1200">
                <a:solidFill>
                  <a:schemeClr val="tx1"/>
                </a:solidFill>
                <a:latin typeface="+mn-lt"/>
                <a:ea typeface="+mn-ea"/>
                <a:cs typeface="+mn-cs"/>
              </a:defRPr>
            </a:lvl7pPr>
            <a:lvl8pPr marL="3428178" indent="-228545" algn="l" defTabSz="457090" rtl="0" eaLnBrk="1" latinLnBrk="0" hangingPunct="1">
              <a:spcBef>
                <a:spcPct val="20000"/>
              </a:spcBef>
              <a:buFont typeface="Arial"/>
              <a:buChar char="•"/>
              <a:defRPr sz="2000" kern="1200">
                <a:solidFill>
                  <a:schemeClr val="tx1"/>
                </a:solidFill>
                <a:latin typeface="+mn-lt"/>
                <a:ea typeface="+mn-ea"/>
                <a:cs typeface="+mn-cs"/>
              </a:defRPr>
            </a:lvl8pPr>
            <a:lvl9pPr marL="3885268" indent="-228545" algn="l" defTabSz="457090" rtl="0" eaLnBrk="1" latinLnBrk="0" hangingPunct="1">
              <a:spcBef>
                <a:spcPct val="20000"/>
              </a:spcBef>
              <a:buFont typeface="Arial"/>
              <a:buChar char="•"/>
              <a:defRPr sz="2000" kern="1200">
                <a:solidFill>
                  <a:schemeClr val="tx1"/>
                </a:solidFill>
                <a:latin typeface="+mn-lt"/>
                <a:ea typeface="+mn-ea"/>
                <a:cs typeface="+mn-cs"/>
              </a:defRPr>
            </a:lvl9pPr>
          </a:lstStyle>
          <a:p>
            <a:pPr marL="889000" lvl="1" indent="-546100" algn="l" defTabSz="914400" eaLnBrk="1" hangingPunct="1">
              <a:lnSpc>
                <a:spcPct val="90000"/>
              </a:lnSpc>
              <a:spcAft>
                <a:spcPct val="35000"/>
              </a:spcAft>
              <a:buClr>
                <a:srgbClr val="CC0000"/>
              </a:buClr>
              <a:buFont typeface="Wingdings 3" pitchFamily="18" charset="2"/>
              <a:buChar char="u"/>
              <a:defRPr/>
            </a:pPr>
            <a:r>
              <a:rPr lang="en-US" sz="2000" kern="1200">
                <a:solidFill>
                  <a:sysClr val="windowText" lastClr="000000"/>
                </a:solidFill>
                <a:latin typeface="Arial" panose="020B0604020202020204" pitchFamily="34" charset="0"/>
                <a:cs typeface="Arial" panose="020B0604020202020204" pitchFamily="34" charset="0"/>
              </a:rPr>
              <a:t>Risk appetite, which is the degree of uncertainty an entity is willing to take on in anticipation of a reward.</a:t>
            </a:r>
          </a:p>
          <a:p>
            <a:pPr marL="889000" lvl="1" indent="-546100" algn="l" defTabSz="914400" eaLnBrk="1" hangingPunct="1">
              <a:lnSpc>
                <a:spcPct val="90000"/>
              </a:lnSpc>
              <a:spcAft>
                <a:spcPct val="35000"/>
              </a:spcAft>
              <a:buClr>
                <a:srgbClr val="CC0000"/>
              </a:buClr>
              <a:buFont typeface="Wingdings 3" pitchFamily="18" charset="2"/>
              <a:buChar char="u"/>
              <a:defRPr/>
            </a:pPr>
            <a:r>
              <a:rPr lang="en-US" sz="2000" kern="1200">
                <a:solidFill>
                  <a:sysClr val="windowText" lastClr="000000"/>
                </a:solidFill>
                <a:latin typeface="Arial" panose="020B0604020202020204" pitchFamily="34" charset="0"/>
                <a:cs typeface="Arial" panose="020B0604020202020204" pitchFamily="34" charset="0"/>
              </a:rPr>
              <a:t>Risk tolerance, which is the degree, amount, or volume of risk that an organization or individual will withstand.</a:t>
            </a:r>
          </a:p>
          <a:p>
            <a:pPr marL="889000" lvl="1" indent="-546100" algn="l" defTabSz="914400" eaLnBrk="1" hangingPunct="1">
              <a:lnSpc>
                <a:spcPct val="90000"/>
              </a:lnSpc>
              <a:spcAft>
                <a:spcPct val="35000"/>
              </a:spcAft>
              <a:buClr>
                <a:srgbClr val="CC0000"/>
              </a:buClr>
              <a:buFont typeface="Wingdings 3" pitchFamily="18" charset="2"/>
              <a:buChar char="u"/>
              <a:defRPr/>
            </a:pPr>
            <a:r>
              <a:rPr lang="en-US" sz="2000" kern="1200">
                <a:solidFill>
                  <a:sysClr val="windowText" lastClr="000000"/>
                </a:solidFill>
                <a:latin typeface="Arial" panose="020B0604020202020204" pitchFamily="34" charset="0"/>
                <a:cs typeface="Arial" panose="020B0604020202020204" pitchFamily="34" charset="0"/>
              </a:rPr>
              <a:t>Risk threshold, which refers to measures along the level of uncertainty or the level of impact at which a stakeholder may have a specific interest. Below that risk threshold, the organization will accept the risk. Above that risk threshold, the organization will not tolerate the risk.</a:t>
            </a:r>
            <a:endParaRPr lang="en-US" sz="2400" b="1" kern="1200">
              <a:solidFill>
                <a:sysClr val="windowText" lastClr="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040043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RISK ATTITUDE</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grpSp>
        <p:nvGrpSpPr>
          <p:cNvPr id="6" name="Group 20">
            <a:extLst>
              <a:ext uri="{FF2B5EF4-FFF2-40B4-BE49-F238E27FC236}">
                <a16:creationId xmlns:a16="http://schemas.microsoft.com/office/drawing/2014/main" id="{94887618-291D-4EB4-89B3-A9DA9C984930}"/>
              </a:ext>
            </a:extLst>
          </p:cNvPr>
          <p:cNvGrpSpPr>
            <a:grpSpLocks/>
          </p:cNvGrpSpPr>
          <p:nvPr/>
        </p:nvGrpSpPr>
        <p:grpSpPr bwMode="auto">
          <a:xfrm>
            <a:off x="693318" y="1573539"/>
            <a:ext cx="10229850" cy="4644061"/>
            <a:chOff x="808506" y="981635"/>
            <a:chExt cx="8187576" cy="5177118"/>
          </a:xfrm>
        </p:grpSpPr>
        <p:sp>
          <p:nvSpPr>
            <p:cNvPr id="9" name="Down Arrow 3">
              <a:extLst>
                <a:ext uri="{FF2B5EF4-FFF2-40B4-BE49-F238E27FC236}">
                  <a16:creationId xmlns:a16="http://schemas.microsoft.com/office/drawing/2014/main" id="{A95E71BE-0337-4D0E-8006-DC89AF58ED2B}"/>
                </a:ext>
              </a:extLst>
            </p:cNvPr>
            <p:cNvSpPr/>
            <p:nvPr/>
          </p:nvSpPr>
          <p:spPr>
            <a:xfrm>
              <a:off x="2124423" y="981635"/>
              <a:ext cx="538114" cy="5177118"/>
            </a:xfrm>
            <a:prstGeom prst="downArrow">
              <a:avLst/>
            </a:prstGeom>
            <a:gradFill rotWithShape="1">
              <a:gsLst>
                <a:gs pos="0">
                  <a:srgbClr val="FF0000"/>
                </a:gs>
                <a:gs pos="77000">
                  <a:srgbClr val="FFC000"/>
                </a:gs>
              </a:gsLst>
              <a:lin ang="16200000" scaled="0"/>
            </a:gradFill>
            <a:ln w="9525" cap="flat" cmpd="sng" algn="ctr">
              <a:solidFill>
                <a:srgbClr val="4F81BD">
                  <a:shade val="95000"/>
                  <a:satMod val="105000"/>
                </a:srgbClr>
              </a:solidFill>
              <a:prstDash val="solid"/>
            </a:ln>
            <a:effectLst>
              <a:outerShdw blurRad="40000" dist="23000" dir="5400000" rotWithShape="0">
                <a:srgbClr val="000000">
                  <a:alpha val="35000"/>
                </a:srgbClr>
              </a:outerShdw>
            </a:effectLst>
          </p:spPr>
          <p:txBody>
            <a:bodyPr anchor="ctr"/>
            <a:lstStyle/>
            <a:p>
              <a:pPr algn="ctr" defTabSz="455613" eaLnBrk="0" fontAlgn="base" hangingPunct="0">
                <a:spcBef>
                  <a:spcPct val="0"/>
                </a:spcBef>
                <a:spcAft>
                  <a:spcPct val="0"/>
                </a:spcAft>
                <a:defRPr/>
              </a:pPr>
              <a:endParaRPr lang="en-US" b="1" kern="0">
                <a:solidFill>
                  <a:prstClr val="white"/>
                </a:solidFill>
                <a:latin typeface="Calibri" panose="020F0502020204030204"/>
              </a:endParaRPr>
            </a:p>
          </p:txBody>
        </p:sp>
        <p:sp>
          <p:nvSpPr>
            <p:cNvPr id="10" name="Rounded Rectangle 4">
              <a:extLst>
                <a:ext uri="{FF2B5EF4-FFF2-40B4-BE49-F238E27FC236}">
                  <a16:creationId xmlns:a16="http://schemas.microsoft.com/office/drawing/2014/main" id="{D3F662CE-EB18-42BC-B38E-6DCFC4F6FA25}"/>
                </a:ext>
              </a:extLst>
            </p:cNvPr>
            <p:cNvSpPr/>
            <p:nvPr/>
          </p:nvSpPr>
          <p:spPr>
            <a:xfrm>
              <a:off x="2783543" y="981635"/>
              <a:ext cx="1479176" cy="887506"/>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Risk </a:t>
              </a:r>
            </a:p>
            <a:p>
              <a:pPr algn="ctr" defTabSz="455613" eaLnBrk="0" fontAlgn="base" hangingPunct="0">
                <a:spcBef>
                  <a:spcPct val="0"/>
                </a:spcBef>
                <a:spcAft>
                  <a:spcPct val="0"/>
                </a:spcAft>
                <a:defRPr/>
              </a:pPr>
              <a:r>
                <a:rPr lang="en-US" sz="1600" b="1" kern="0" dirty="0">
                  <a:solidFill>
                    <a:prstClr val="white"/>
                  </a:solidFill>
                  <a:latin typeface="Calibri" panose="020F0502020204030204"/>
                </a:rPr>
                <a:t>Appetite</a:t>
              </a:r>
            </a:p>
          </p:txBody>
        </p:sp>
        <p:sp>
          <p:nvSpPr>
            <p:cNvPr id="11" name="Rounded Rectangle 5">
              <a:extLst>
                <a:ext uri="{FF2B5EF4-FFF2-40B4-BE49-F238E27FC236}">
                  <a16:creationId xmlns:a16="http://schemas.microsoft.com/office/drawing/2014/main" id="{558EB8C1-063D-450C-B225-797911D79072}"/>
                </a:ext>
              </a:extLst>
            </p:cNvPr>
            <p:cNvSpPr/>
            <p:nvPr/>
          </p:nvSpPr>
          <p:spPr>
            <a:xfrm>
              <a:off x="2783543" y="2868705"/>
              <a:ext cx="1479176" cy="887506"/>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Risk</a:t>
              </a:r>
              <a:r>
                <a:rPr lang="en-US" b="1" kern="0" dirty="0">
                  <a:solidFill>
                    <a:prstClr val="white"/>
                  </a:solidFill>
                  <a:latin typeface="Calibri" panose="020F0502020204030204"/>
                </a:rPr>
                <a:t> </a:t>
              </a:r>
            </a:p>
            <a:p>
              <a:pPr algn="ctr" defTabSz="455613" eaLnBrk="0" fontAlgn="base" hangingPunct="0">
                <a:spcBef>
                  <a:spcPct val="0"/>
                </a:spcBef>
                <a:spcAft>
                  <a:spcPct val="0"/>
                </a:spcAft>
                <a:defRPr/>
              </a:pPr>
              <a:r>
                <a:rPr lang="en-US" sz="1600" b="1" kern="0" dirty="0">
                  <a:solidFill>
                    <a:prstClr val="white"/>
                  </a:solidFill>
                  <a:latin typeface="Calibri" panose="020F0502020204030204"/>
                </a:rPr>
                <a:t>Tolerance</a:t>
              </a:r>
            </a:p>
          </p:txBody>
        </p:sp>
        <p:sp>
          <p:nvSpPr>
            <p:cNvPr id="12" name="Rounded Rectangle 6">
              <a:extLst>
                <a:ext uri="{FF2B5EF4-FFF2-40B4-BE49-F238E27FC236}">
                  <a16:creationId xmlns:a16="http://schemas.microsoft.com/office/drawing/2014/main" id="{CCA0BA26-20C5-4F17-8BB0-03B26D32F227}"/>
                </a:ext>
              </a:extLst>
            </p:cNvPr>
            <p:cNvSpPr/>
            <p:nvPr/>
          </p:nvSpPr>
          <p:spPr>
            <a:xfrm>
              <a:off x="2783543" y="4755776"/>
              <a:ext cx="1479176" cy="887506"/>
            </a:xfrm>
            <a:prstGeom prst="roundRect">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Risk</a:t>
              </a:r>
            </a:p>
            <a:p>
              <a:pPr algn="ctr" defTabSz="455613" eaLnBrk="0" fontAlgn="base" hangingPunct="0">
                <a:spcBef>
                  <a:spcPct val="0"/>
                </a:spcBef>
                <a:spcAft>
                  <a:spcPct val="0"/>
                </a:spcAft>
                <a:defRPr/>
              </a:pPr>
              <a:r>
                <a:rPr lang="en-US" sz="1600" b="1" kern="0" dirty="0">
                  <a:solidFill>
                    <a:prstClr val="white"/>
                  </a:solidFill>
                  <a:latin typeface="Calibri" panose="020F0502020204030204"/>
                </a:rPr>
                <a:t>threshold</a:t>
              </a:r>
            </a:p>
          </p:txBody>
        </p:sp>
        <p:sp>
          <p:nvSpPr>
            <p:cNvPr id="13" name="TextBox 9">
              <a:extLst>
                <a:ext uri="{FF2B5EF4-FFF2-40B4-BE49-F238E27FC236}">
                  <a16:creationId xmlns:a16="http://schemas.microsoft.com/office/drawing/2014/main" id="{E941B419-9F40-45B1-81C8-6A581981F083}"/>
                </a:ext>
              </a:extLst>
            </p:cNvPr>
            <p:cNvSpPr txBox="1">
              <a:spLocks noChangeArrowheads="1"/>
            </p:cNvSpPr>
            <p:nvPr/>
          </p:nvSpPr>
          <p:spPr bwMode="auto">
            <a:xfrm>
              <a:off x="921967" y="1331259"/>
              <a:ext cx="131613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defTabSz="455613" eaLnBrk="0" fontAlgn="base" hangingPunct="0">
                <a:spcBef>
                  <a:spcPct val="0"/>
                </a:spcBef>
                <a:spcAft>
                  <a:spcPct val="0"/>
                </a:spcAft>
                <a:defRPr/>
              </a:pPr>
              <a:r>
                <a:rPr lang="en-US" altLang="en-US" b="1" kern="0">
                  <a:solidFill>
                    <a:prstClr val="black"/>
                  </a:solidFill>
                  <a:latin typeface="Calibri" panose="020F0502020204030204"/>
                  <a:ea typeface="MS PGothic" panose="020B0600070205080204" pitchFamily="34" charset="-128"/>
                </a:rPr>
                <a:t>Low</a:t>
              </a:r>
            </a:p>
            <a:p>
              <a:pPr algn="ctr" defTabSz="455613" eaLnBrk="0" fontAlgn="base" hangingPunct="0">
                <a:spcBef>
                  <a:spcPct val="0"/>
                </a:spcBef>
                <a:spcAft>
                  <a:spcPct val="0"/>
                </a:spcAft>
                <a:defRPr/>
              </a:pPr>
              <a:r>
                <a:rPr lang="en-US" altLang="en-US" b="1" kern="0">
                  <a:solidFill>
                    <a:prstClr val="black"/>
                  </a:solidFill>
                  <a:latin typeface="Calibri" panose="020F0502020204030204"/>
                  <a:ea typeface="MS PGothic" panose="020B0600070205080204" pitchFamily="34" charset="-128"/>
                </a:rPr>
                <a:t>Measurable</a:t>
              </a:r>
            </a:p>
          </p:txBody>
        </p:sp>
        <p:sp>
          <p:nvSpPr>
            <p:cNvPr id="14" name="TextBox 10">
              <a:extLst>
                <a:ext uri="{FF2B5EF4-FFF2-40B4-BE49-F238E27FC236}">
                  <a16:creationId xmlns:a16="http://schemas.microsoft.com/office/drawing/2014/main" id="{5D54B91F-2037-457C-AA03-CE42B96F9F3F}"/>
                </a:ext>
              </a:extLst>
            </p:cNvPr>
            <p:cNvSpPr txBox="1">
              <a:spLocks noChangeArrowheads="1"/>
            </p:cNvSpPr>
            <p:nvPr/>
          </p:nvSpPr>
          <p:spPr bwMode="auto">
            <a:xfrm>
              <a:off x="808506" y="4755776"/>
              <a:ext cx="131613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lgn="ctr" defTabSz="455613" eaLnBrk="0" fontAlgn="base" hangingPunct="0">
                <a:spcBef>
                  <a:spcPct val="0"/>
                </a:spcBef>
                <a:spcAft>
                  <a:spcPct val="0"/>
                </a:spcAft>
                <a:defRPr/>
              </a:pPr>
              <a:r>
                <a:rPr lang="en-US" altLang="en-US" b="1" kern="0">
                  <a:solidFill>
                    <a:prstClr val="black"/>
                  </a:solidFill>
                  <a:latin typeface="Calibri" panose="020F0502020204030204"/>
                  <a:ea typeface="MS PGothic" panose="020B0600070205080204" pitchFamily="34" charset="-128"/>
                </a:rPr>
                <a:t>High</a:t>
              </a:r>
            </a:p>
            <a:p>
              <a:pPr algn="ctr" defTabSz="455613" eaLnBrk="0" fontAlgn="base" hangingPunct="0">
                <a:spcBef>
                  <a:spcPct val="0"/>
                </a:spcBef>
                <a:spcAft>
                  <a:spcPct val="0"/>
                </a:spcAft>
                <a:defRPr/>
              </a:pPr>
              <a:r>
                <a:rPr lang="en-US" altLang="en-US" b="1" kern="0">
                  <a:solidFill>
                    <a:prstClr val="black"/>
                  </a:solidFill>
                  <a:latin typeface="Calibri" panose="020F0502020204030204"/>
                  <a:ea typeface="MS PGothic" panose="020B0600070205080204" pitchFamily="34" charset="-128"/>
                </a:rPr>
                <a:t>Measurable</a:t>
              </a:r>
            </a:p>
          </p:txBody>
        </p:sp>
        <p:sp>
          <p:nvSpPr>
            <p:cNvPr id="15" name="Oval 14">
              <a:extLst>
                <a:ext uri="{FF2B5EF4-FFF2-40B4-BE49-F238E27FC236}">
                  <a16:creationId xmlns:a16="http://schemas.microsoft.com/office/drawing/2014/main" id="{E34713BF-EF64-48A1-A156-BE05BF0C7BF2}"/>
                </a:ext>
              </a:extLst>
            </p:cNvPr>
            <p:cNvSpPr/>
            <p:nvPr/>
          </p:nvSpPr>
          <p:spPr>
            <a:xfrm>
              <a:off x="4814047" y="981635"/>
              <a:ext cx="2003612" cy="887506"/>
            </a:xfrm>
            <a:prstGeom prst="ellipse">
              <a:avLst/>
            </a:prstGeom>
            <a:gradFill rotWithShape="1">
              <a:gsLst>
                <a:gs pos="0">
                  <a:srgbClr val="C0504D">
                    <a:tint val="100000"/>
                    <a:shade val="100000"/>
                    <a:satMod val="130000"/>
                  </a:srgbClr>
                </a:gs>
                <a:gs pos="100000">
                  <a:srgbClr val="C0504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High Level Identification</a:t>
              </a:r>
            </a:p>
          </p:txBody>
        </p:sp>
        <p:sp>
          <p:nvSpPr>
            <p:cNvPr id="16" name="Oval 15">
              <a:extLst>
                <a:ext uri="{FF2B5EF4-FFF2-40B4-BE49-F238E27FC236}">
                  <a16:creationId xmlns:a16="http://schemas.microsoft.com/office/drawing/2014/main" id="{CBDA22F2-720A-44AE-BB64-9544F8BC066D}"/>
                </a:ext>
              </a:extLst>
            </p:cNvPr>
            <p:cNvSpPr/>
            <p:nvPr/>
          </p:nvSpPr>
          <p:spPr>
            <a:xfrm>
              <a:off x="4814047" y="2868705"/>
              <a:ext cx="2003612" cy="887506"/>
            </a:xfrm>
            <a:prstGeom prst="ellipse">
              <a:avLst/>
            </a:prstGeom>
            <a:gradFill rotWithShape="1">
              <a:gsLst>
                <a:gs pos="0">
                  <a:srgbClr val="C0504D">
                    <a:tint val="100000"/>
                    <a:shade val="100000"/>
                    <a:satMod val="130000"/>
                  </a:srgbClr>
                </a:gs>
                <a:gs pos="100000">
                  <a:srgbClr val="C0504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Define a Degree of Tolerance</a:t>
              </a:r>
            </a:p>
          </p:txBody>
        </p:sp>
        <p:sp>
          <p:nvSpPr>
            <p:cNvPr id="17" name="Oval 16">
              <a:extLst>
                <a:ext uri="{FF2B5EF4-FFF2-40B4-BE49-F238E27FC236}">
                  <a16:creationId xmlns:a16="http://schemas.microsoft.com/office/drawing/2014/main" id="{C834A88E-E223-43F1-B23A-327FA90406A3}"/>
                </a:ext>
              </a:extLst>
            </p:cNvPr>
            <p:cNvSpPr/>
            <p:nvPr/>
          </p:nvSpPr>
          <p:spPr>
            <a:xfrm>
              <a:off x="4639234" y="4755775"/>
              <a:ext cx="2353235" cy="1107142"/>
            </a:xfrm>
            <a:prstGeom prst="ellipse">
              <a:avLst/>
            </a:prstGeom>
            <a:gradFill rotWithShape="1">
              <a:gsLst>
                <a:gs pos="0">
                  <a:srgbClr val="C0504D">
                    <a:tint val="100000"/>
                    <a:shade val="100000"/>
                    <a:satMod val="130000"/>
                  </a:srgbClr>
                </a:gs>
                <a:gs pos="100000">
                  <a:srgbClr val="C0504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Measures the Level of Uncertainty or Impact</a:t>
              </a:r>
            </a:p>
          </p:txBody>
        </p:sp>
        <p:sp>
          <p:nvSpPr>
            <p:cNvPr id="18" name="Right Arrow 12">
              <a:extLst>
                <a:ext uri="{FF2B5EF4-FFF2-40B4-BE49-F238E27FC236}">
                  <a16:creationId xmlns:a16="http://schemas.microsoft.com/office/drawing/2014/main" id="{6EBA8778-0BCB-45FE-8A7C-B30937B02E54}"/>
                </a:ext>
              </a:extLst>
            </p:cNvPr>
            <p:cNvSpPr/>
            <p:nvPr/>
          </p:nvSpPr>
          <p:spPr>
            <a:xfrm>
              <a:off x="4370294" y="1331259"/>
              <a:ext cx="174813" cy="201706"/>
            </a:xfrm>
            <a:prstGeom prst="rightArrow">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endParaRPr lang="en-US" b="1" kern="0">
                <a:solidFill>
                  <a:prstClr val="white"/>
                </a:solidFill>
                <a:latin typeface="Calibri" panose="020F0502020204030204"/>
              </a:endParaRPr>
            </a:p>
          </p:txBody>
        </p:sp>
        <p:sp>
          <p:nvSpPr>
            <p:cNvPr id="19" name="Right Arrow 13">
              <a:extLst>
                <a:ext uri="{FF2B5EF4-FFF2-40B4-BE49-F238E27FC236}">
                  <a16:creationId xmlns:a16="http://schemas.microsoft.com/office/drawing/2014/main" id="{1D7B4C52-03D4-4507-9604-72EAD52D08A1}"/>
                </a:ext>
              </a:extLst>
            </p:cNvPr>
            <p:cNvSpPr/>
            <p:nvPr/>
          </p:nvSpPr>
          <p:spPr>
            <a:xfrm>
              <a:off x="4374777" y="5107641"/>
              <a:ext cx="174813" cy="201706"/>
            </a:xfrm>
            <a:prstGeom prst="rightArrow">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endParaRPr lang="en-US" b="1" kern="0">
                <a:solidFill>
                  <a:prstClr val="white"/>
                </a:solidFill>
                <a:latin typeface="Calibri" panose="020F0502020204030204"/>
              </a:endParaRPr>
            </a:p>
          </p:txBody>
        </p:sp>
        <p:sp>
          <p:nvSpPr>
            <p:cNvPr id="20" name="Right Arrow 14">
              <a:extLst>
                <a:ext uri="{FF2B5EF4-FFF2-40B4-BE49-F238E27FC236}">
                  <a16:creationId xmlns:a16="http://schemas.microsoft.com/office/drawing/2014/main" id="{1428891E-2CFC-47C6-BDE9-86CB9CB6AA82}"/>
                </a:ext>
              </a:extLst>
            </p:cNvPr>
            <p:cNvSpPr/>
            <p:nvPr/>
          </p:nvSpPr>
          <p:spPr>
            <a:xfrm>
              <a:off x="4370292" y="3219450"/>
              <a:ext cx="174813" cy="201706"/>
            </a:xfrm>
            <a:prstGeom prst="rightArrow">
              <a:avLst/>
            </a:prstGeom>
            <a:gradFill rotWithShape="1">
              <a:gsLst>
                <a:gs pos="0">
                  <a:srgbClr val="4F81BD">
                    <a:tint val="100000"/>
                    <a:shade val="100000"/>
                    <a:satMod val="130000"/>
                  </a:srgbClr>
                </a:gs>
                <a:gs pos="100000">
                  <a:srgbClr val="4F81BD">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endParaRPr lang="en-US" b="1" kern="0">
                <a:solidFill>
                  <a:prstClr val="white"/>
                </a:solidFill>
                <a:latin typeface="Calibri" panose="020F0502020204030204"/>
              </a:endParaRPr>
            </a:p>
          </p:txBody>
        </p:sp>
        <p:sp>
          <p:nvSpPr>
            <p:cNvPr id="21" name="Rounded Rectangle 15">
              <a:extLst>
                <a:ext uri="{FF2B5EF4-FFF2-40B4-BE49-F238E27FC236}">
                  <a16:creationId xmlns:a16="http://schemas.microsoft.com/office/drawing/2014/main" id="{FC1A2A7B-E079-4042-B7B1-5ACFF564DCDC}"/>
                </a:ext>
              </a:extLst>
            </p:cNvPr>
            <p:cNvSpPr/>
            <p:nvPr/>
          </p:nvSpPr>
          <p:spPr>
            <a:xfrm>
              <a:off x="7113494" y="981635"/>
              <a:ext cx="1882588" cy="887506"/>
            </a:xfrm>
            <a:prstGeom prst="roundRect">
              <a:avLst/>
            </a:prstGeom>
            <a:gradFill rotWithShape="1">
              <a:gsLst>
                <a:gs pos="0">
                  <a:srgbClr val="F79646">
                    <a:tint val="100000"/>
                    <a:shade val="100000"/>
                    <a:satMod val="130000"/>
                  </a:srgbClr>
                </a:gs>
                <a:gs pos="100000">
                  <a:srgbClr val="F79646">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Take High Risk</a:t>
              </a:r>
            </a:p>
          </p:txBody>
        </p:sp>
        <p:sp>
          <p:nvSpPr>
            <p:cNvPr id="22" name="Rounded Rectangle 16">
              <a:extLst>
                <a:ext uri="{FF2B5EF4-FFF2-40B4-BE49-F238E27FC236}">
                  <a16:creationId xmlns:a16="http://schemas.microsoft.com/office/drawing/2014/main" id="{50E37563-33FC-4C4D-A209-347D8BE32197}"/>
                </a:ext>
              </a:extLst>
            </p:cNvPr>
            <p:cNvSpPr/>
            <p:nvPr/>
          </p:nvSpPr>
          <p:spPr>
            <a:xfrm>
              <a:off x="7113494" y="2882152"/>
              <a:ext cx="1882588" cy="887506"/>
            </a:xfrm>
            <a:prstGeom prst="roundRect">
              <a:avLst/>
            </a:prstGeom>
            <a:gradFill rotWithShape="1">
              <a:gsLst>
                <a:gs pos="0">
                  <a:srgbClr val="F79646">
                    <a:tint val="100000"/>
                    <a:shade val="100000"/>
                    <a:satMod val="130000"/>
                  </a:srgbClr>
                </a:gs>
                <a:gs pos="100000">
                  <a:srgbClr val="F79646">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Take Risk up to 100,000 $</a:t>
              </a:r>
            </a:p>
          </p:txBody>
        </p:sp>
        <p:sp>
          <p:nvSpPr>
            <p:cNvPr id="23" name="Rounded Rectangle 17">
              <a:extLst>
                <a:ext uri="{FF2B5EF4-FFF2-40B4-BE49-F238E27FC236}">
                  <a16:creationId xmlns:a16="http://schemas.microsoft.com/office/drawing/2014/main" id="{F3F61A73-D0BE-461E-9E92-F2F6D88A90D6}"/>
                </a:ext>
              </a:extLst>
            </p:cNvPr>
            <p:cNvSpPr/>
            <p:nvPr/>
          </p:nvSpPr>
          <p:spPr>
            <a:xfrm>
              <a:off x="7113494" y="4782669"/>
              <a:ext cx="1882588" cy="887506"/>
            </a:xfrm>
            <a:prstGeom prst="roundRect">
              <a:avLst/>
            </a:prstGeom>
            <a:gradFill rotWithShape="1">
              <a:gsLst>
                <a:gs pos="0">
                  <a:srgbClr val="F79646">
                    <a:tint val="100000"/>
                    <a:shade val="100000"/>
                    <a:satMod val="130000"/>
                  </a:srgbClr>
                </a:gs>
                <a:gs pos="100000">
                  <a:srgbClr val="F79646">
                    <a:tint val="50000"/>
                    <a:shade val="100000"/>
                    <a:satMod val="350000"/>
                  </a:srgb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p:spPr>
          <p:txBody>
            <a:bodyPr anchor="ctr"/>
            <a:lstStyle/>
            <a:p>
              <a:pPr algn="ctr" defTabSz="455613" eaLnBrk="0" fontAlgn="base" hangingPunct="0">
                <a:spcBef>
                  <a:spcPct val="0"/>
                </a:spcBef>
                <a:spcAft>
                  <a:spcPct val="0"/>
                </a:spcAft>
                <a:defRPr/>
              </a:pPr>
              <a:r>
                <a:rPr lang="en-US" sz="1600" b="1" kern="0" dirty="0">
                  <a:solidFill>
                    <a:prstClr val="white"/>
                  </a:solidFill>
                  <a:latin typeface="Calibri" panose="020F0502020204030204"/>
                </a:rPr>
                <a:t>Take Risk up to 100,000 $ and 50% Probability </a:t>
              </a:r>
            </a:p>
          </p:txBody>
        </p:sp>
      </p:grpSp>
    </p:spTree>
    <p:extLst>
      <p:ext uri="{BB962C8B-B14F-4D97-AF65-F5344CB8AC3E}">
        <p14:creationId xmlns:p14="http://schemas.microsoft.com/office/powerpoint/2010/main" val="41268114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Risk and triggers</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C2B89BF8-5EE3-4807-801F-D10BC1705DF8}"/>
              </a:ext>
            </a:extLst>
          </p:cNvPr>
          <p:cNvSpPr txBox="1"/>
          <p:nvPr/>
        </p:nvSpPr>
        <p:spPr>
          <a:xfrm>
            <a:off x="523664" y="1776790"/>
            <a:ext cx="10591799" cy="2246769"/>
          </a:xfrm>
          <a:prstGeom prst="rect">
            <a:avLst/>
          </a:prstGeom>
          <a:noFill/>
        </p:spPr>
        <p:txBody>
          <a:bodyPr wrap="square">
            <a:spAutoFit/>
          </a:bodyPr>
          <a:lstStyle/>
          <a:p>
            <a:pPr>
              <a:defRPr/>
            </a:pPr>
            <a:r>
              <a:rPr lang="en-US" sz="2800" dirty="0">
                <a:solidFill>
                  <a:srgbClr val="555555"/>
                </a:solidFill>
                <a:latin typeface="Open Sans" panose="020B0606030504020204" pitchFamily="34" charset="0"/>
              </a:rPr>
              <a:t> A </a:t>
            </a:r>
            <a:r>
              <a:rPr lang="en-US" sz="2800" b="1" dirty="0">
                <a:solidFill>
                  <a:srgbClr val="555555"/>
                </a:solidFill>
                <a:latin typeface="Open Sans" panose="020B0606030504020204" pitchFamily="34" charset="0"/>
              </a:rPr>
              <a:t>risk trigger</a:t>
            </a:r>
            <a:r>
              <a:rPr lang="en-US" sz="2800" dirty="0">
                <a:solidFill>
                  <a:srgbClr val="555555"/>
                </a:solidFill>
                <a:latin typeface="Open Sans" panose="020B0606030504020204" pitchFamily="34" charset="0"/>
              </a:rPr>
              <a:t> is a condition or other event that will cause a risk to take place. Risk triggers for a given risk are identified during the risk analysis.</a:t>
            </a:r>
          </a:p>
          <a:p>
            <a:pPr>
              <a:defRPr/>
            </a:pPr>
            <a:r>
              <a:rPr lang="en-US" sz="2800" dirty="0">
                <a:solidFill>
                  <a:srgbClr val="555555"/>
                </a:solidFill>
                <a:latin typeface="Open Sans" panose="020B0606030504020204" pitchFamily="34" charset="0"/>
              </a:rPr>
              <a:t>Understanding risk triggers helps a person develop a more efficient risk response.</a:t>
            </a:r>
            <a:endParaRPr lang="en-US" sz="2800" dirty="0">
              <a:solidFill>
                <a:sysClr val="windowText" lastClr="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47246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Risk and triggers</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C2B89BF8-5EE3-4807-801F-D10BC1705DF8}"/>
              </a:ext>
            </a:extLst>
          </p:cNvPr>
          <p:cNvSpPr txBox="1"/>
          <p:nvPr/>
        </p:nvSpPr>
        <p:spPr>
          <a:xfrm>
            <a:off x="523664" y="1776790"/>
            <a:ext cx="10591799" cy="2677656"/>
          </a:xfrm>
          <a:prstGeom prst="rect">
            <a:avLst/>
          </a:prstGeom>
          <a:noFill/>
        </p:spPr>
        <p:txBody>
          <a:bodyPr wrap="square">
            <a:spAutoFit/>
          </a:bodyPr>
          <a:lstStyle/>
          <a:p>
            <a:pPr>
              <a:defRPr/>
            </a:pPr>
            <a:r>
              <a:rPr lang="en-US" sz="2800" dirty="0">
                <a:solidFill>
                  <a:sysClr val="windowText" lastClr="000000"/>
                </a:solidFill>
                <a:latin typeface="Arial" panose="020B0604020202020204" pitchFamily="34" charset="0"/>
                <a:cs typeface="Arial" panose="020B0604020202020204" pitchFamily="34" charset="0"/>
              </a:rPr>
              <a:t>Risk is sometimes defined as uncertainty of outcomes.</a:t>
            </a:r>
          </a:p>
          <a:p>
            <a:pPr>
              <a:defRPr/>
            </a:pPr>
            <a:r>
              <a:rPr lang="en-US" sz="2800" dirty="0">
                <a:solidFill>
                  <a:sysClr val="windowText" lastClr="000000"/>
                </a:solidFill>
                <a:latin typeface="Arial" panose="020B0604020202020204" pitchFamily="34" charset="0"/>
                <a:cs typeface="Arial" panose="020B0604020202020204" pitchFamily="34" charset="0"/>
              </a:rPr>
              <a:t> As the construction work proceeds, more information will be available about the nature of the conditions. </a:t>
            </a:r>
          </a:p>
          <a:p>
            <a:pPr>
              <a:defRPr/>
            </a:pPr>
            <a:r>
              <a:rPr lang="en-US" sz="2800" dirty="0">
                <a:solidFill>
                  <a:sysClr val="windowText" lastClr="000000"/>
                </a:solidFill>
                <a:latin typeface="Arial" panose="020B0604020202020204" pitchFamily="34" charset="0"/>
                <a:cs typeface="Arial" panose="020B0604020202020204" pitchFamily="34" charset="0"/>
              </a:rPr>
              <a:t>This information may be positive news that the ground is stronger than expected and less foundation work is required. </a:t>
            </a:r>
          </a:p>
          <a:p>
            <a:pPr>
              <a:defRPr/>
            </a:pPr>
            <a:endParaRPr lang="en-US" sz="2800" dirty="0">
              <a:solidFill>
                <a:sysClr val="windowText" lastClr="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3044680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2</a:t>
            </a:r>
          </a:p>
        </p:txBody>
      </p:sp>
      <p:sp>
        <p:nvSpPr>
          <p:cNvPr id="5" name="Title 1"/>
          <p:cNvSpPr>
            <a:spLocks noGrp="1"/>
          </p:cNvSpPr>
          <p:nvPr>
            <p:ph type="title"/>
          </p:nvPr>
        </p:nvSpPr>
        <p:spPr>
          <a:xfrm>
            <a:off x="470647" y="469859"/>
            <a:ext cx="9224681" cy="655264"/>
          </a:xfrm>
        </p:spPr>
        <p:txBody>
          <a:bodyPr/>
          <a:lstStyle/>
          <a:p>
            <a:r>
              <a:rPr lang="en-US" dirty="0"/>
              <a:t>Disruptive events and the bow-tie</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MGM 510  </a:t>
            </a: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 Risk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Picture 5">
            <a:extLst>
              <a:ext uri="{FF2B5EF4-FFF2-40B4-BE49-F238E27FC236}">
                <a16:creationId xmlns:a16="http://schemas.microsoft.com/office/drawing/2014/main" id="{30B03CF3-FDF4-4A97-9E94-5D8D04D96E95}"/>
              </a:ext>
            </a:extLst>
          </p:cNvPr>
          <p:cNvPicPr>
            <a:picLocks noChangeAspect="1"/>
          </p:cNvPicPr>
          <p:nvPr/>
        </p:nvPicPr>
        <p:blipFill>
          <a:blip r:embed="rId2"/>
          <a:stretch>
            <a:fillRect/>
          </a:stretch>
        </p:blipFill>
        <p:spPr>
          <a:xfrm>
            <a:off x="1635401" y="1692817"/>
            <a:ext cx="8324850" cy="4226463"/>
          </a:xfrm>
          <a:prstGeom prst="rect">
            <a:avLst/>
          </a:prstGeom>
        </p:spPr>
      </p:pic>
    </p:spTree>
    <p:extLst>
      <p:ext uri="{BB962C8B-B14F-4D97-AF65-F5344CB8AC3E}">
        <p14:creationId xmlns:p14="http://schemas.microsoft.com/office/powerpoint/2010/main" val="368666231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543</TotalTime>
  <Words>1181</Words>
  <Application>Microsoft Office PowerPoint</Application>
  <PresentationFormat>Widescreen</PresentationFormat>
  <Paragraphs>194</Paragraphs>
  <Slides>26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MS PGothic</vt:lpstr>
      <vt:lpstr>Arial</vt:lpstr>
      <vt:lpstr>Calibri</vt:lpstr>
      <vt:lpstr>Open Sans</vt:lpstr>
      <vt:lpstr>Times New Roman</vt:lpstr>
      <vt:lpstr>Wingdings</vt:lpstr>
      <vt:lpstr>Wingdings 3</vt:lpstr>
      <vt:lpstr>Office Theme</vt:lpstr>
      <vt:lpstr>PowerPoint Presentation</vt:lpstr>
      <vt:lpstr>Topics to Cover in Week 2</vt:lpstr>
      <vt:lpstr>3 Pilers of ISO31:2018</vt:lpstr>
      <vt:lpstr>Principals </vt:lpstr>
      <vt:lpstr>Principals </vt:lpstr>
      <vt:lpstr>Principals </vt:lpstr>
      <vt:lpstr>Principals </vt:lpstr>
      <vt:lpstr>Principals </vt:lpstr>
      <vt:lpstr>Principals </vt:lpstr>
      <vt:lpstr>Principals </vt:lpstr>
      <vt:lpstr>Principals </vt:lpstr>
      <vt:lpstr>Impact of risk on organizations</vt:lpstr>
      <vt:lpstr>Four Areas of Improvement by RM</vt:lpstr>
      <vt:lpstr>Four Areas of Improvement by RM</vt:lpstr>
      <vt:lpstr>Level of risk </vt:lpstr>
      <vt:lpstr>Impact of hazard risks </vt:lpstr>
      <vt:lpstr>Attachment of risks </vt:lpstr>
      <vt:lpstr>Risk and reward </vt:lpstr>
      <vt:lpstr>Attitudes to Risk </vt:lpstr>
      <vt:lpstr>RISK ATTITUDE</vt:lpstr>
      <vt:lpstr>RISK ATTITUDE</vt:lpstr>
      <vt:lpstr>RISK ATTITUDE</vt:lpstr>
      <vt:lpstr>RISK ATTITUDE</vt:lpstr>
      <vt:lpstr>Risk and triggers</vt:lpstr>
      <vt:lpstr>Risk and triggers</vt:lpstr>
      <vt:lpstr>Disruptive events and the bow-tie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Nael Y Zabel</cp:lastModifiedBy>
  <cp:revision>145</cp:revision>
  <dcterms:created xsi:type="dcterms:W3CDTF">2023-09-12T14:13:52Z</dcterms:created>
  <dcterms:modified xsi:type="dcterms:W3CDTF">2023-10-08T18:35:55Z</dcterms:modified>
</cp:coreProperties>
</file>