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1"/>
  </p:notesMasterIdLst>
  <p:sldIdLst>
    <p:sldId id="480" r:id="rId5"/>
    <p:sldId id="503" r:id="rId6"/>
    <p:sldId id="549" r:id="rId7"/>
    <p:sldId id="545" r:id="rId8"/>
    <p:sldId id="560" r:id="rId9"/>
    <p:sldId id="557" r:id="rId10"/>
    <p:sldId id="558" r:id="rId11"/>
    <p:sldId id="559" r:id="rId12"/>
    <p:sldId id="541" r:id="rId13"/>
    <p:sldId id="546" r:id="rId14"/>
    <p:sldId id="547" r:id="rId15"/>
    <p:sldId id="548" r:id="rId16"/>
    <p:sldId id="551" r:id="rId17"/>
    <p:sldId id="555" r:id="rId18"/>
    <p:sldId id="556" r:id="rId19"/>
    <p:sldId id="349"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717"/>
  </p:normalViewPr>
  <p:slideViewPr>
    <p:cSldViewPr snapToGrid="0">
      <p:cViewPr varScale="1">
        <p:scale>
          <a:sx n="65" d="100"/>
          <a:sy n="65" d="100"/>
        </p:scale>
        <p:origin x="91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10684421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9/22/2024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9/22/2024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9/22/2024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9/22/2024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9/22/2024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9539222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9/22/2024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5"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12.jpeg"/><Relationship Id="rId4" Type="http://schemas.openxmlformats.org/officeDocument/2006/relationships/image" Target="../media/image11.jpeg"/></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16.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93294" y="3989387"/>
            <a:ext cx="5216525" cy="398780"/>
          </a:xfrm>
          <a:prstGeom prst="rect">
            <a:avLst/>
          </a:prstGeom>
          <a:noFill/>
        </p:spPr>
        <p:txBody>
          <a:bodyPr wrap="square" rtlCol="0">
            <a:spAutoFit/>
          </a:bodyPr>
          <a:lstStyle/>
          <a:p>
            <a:r>
              <a:rPr lang="en-US" sz="2000" dirty="0">
                <a:latin typeface="Alexandria" charset="0"/>
                <a:cs typeface="Alexandria" charset="0"/>
              </a:rPr>
              <a:t>Prepared by Dr. Abdulaziz Alsaedi</a:t>
            </a:r>
          </a:p>
        </p:txBody>
      </p:sp>
      <p:sp>
        <p:nvSpPr>
          <p:cNvPr id="31" name="TextBox 30"/>
          <p:cNvSpPr txBox="1"/>
          <p:nvPr/>
        </p:nvSpPr>
        <p:spPr>
          <a:xfrm>
            <a:off x="193294" y="2533321"/>
            <a:ext cx="5902706" cy="1138773"/>
          </a:xfrm>
          <a:prstGeom prst="rect">
            <a:avLst/>
          </a:prstGeom>
          <a:noFill/>
        </p:spPr>
        <p:txBody>
          <a:bodyPr wrap="none" rtlCol="0">
            <a:spAutoFit/>
          </a:bodyPr>
          <a:lstStyle/>
          <a:p>
            <a:r>
              <a:rPr lang="en-US" sz="3200" dirty="0">
                <a:solidFill>
                  <a:srgbClr val="00B0F0"/>
                </a:solidFill>
                <a:latin typeface="Alexandria" charset="0"/>
                <a:cs typeface="Alexandria" charset="0"/>
              </a:rPr>
              <a:t>Introduction to </a:t>
            </a:r>
          </a:p>
          <a:p>
            <a:r>
              <a:rPr lang="en-US" sz="3600" b="1" dirty="0">
                <a:solidFill>
                  <a:srgbClr val="00B0F0"/>
                </a:solidFill>
                <a:latin typeface="Alexandria" charset="0"/>
                <a:cs typeface="Alexandria" charset="0"/>
              </a:rPr>
              <a:t>Healthcare Systems Curricula</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Overview</a:t>
            </a:r>
          </a:p>
        </p:txBody>
      </p:sp>
      <p:sp>
        <p:nvSpPr>
          <p:cNvPr id="46" name="TextBox 45"/>
          <p:cNvSpPr txBox="1"/>
          <p:nvPr/>
        </p:nvSpPr>
        <p:spPr>
          <a:xfrm>
            <a:off x="329269" y="5104240"/>
            <a:ext cx="2224648" cy="707886"/>
          </a:xfrm>
          <a:prstGeom prst="rect">
            <a:avLst/>
          </a:prstGeom>
          <a:noFill/>
        </p:spPr>
        <p:txBody>
          <a:bodyPr wrap="none" rtlCol="0">
            <a:spAutoFit/>
          </a:bodyPr>
          <a:lstStyle/>
          <a:p>
            <a:r>
              <a:rPr lang="en-US" sz="2000" b="1" dirty="0">
                <a:latin typeface="Alexandria" charset="0"/>
                <a:cs typeface="Alexandria" charset="0"/>
              </a:rPr>
              <a:t>MHA611</a:t>
            </a:r>
          </a:p>
          <a:p>
            <a:r>
              <a:rPr lang="en-US" sz="2000" dirty="0">
                <a:latin typeface="Alexandria" charset="0"/>
                <a:cs typeface="Alexandria" charset="0"/>
              </a:rPr>
              <a:t>Healthcare Systems</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pic>
        <p:nvPicPr>
          <p:cNvPr id="2" name="Picture 4" descr="Medical infographic with photo">
            <a:extLst>
              <a:ext uri="{FF2B5EF4-FFF2-40B4-BE49-F238E27FC236}">
                <a16:creationId xmlns:a16="http://schemas.microsoft.com/office/drawing/2014/main" id="{C1ECAC7B-CA76-CE49-9386-38C4FB06D78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0381" y="-358189"/>
            <a:ext cx="7410451" cy="7409090"/>
          </a:xfrm>
          <a:prstGeom prst="ellipse">
            <a:avLst/>
          </a:prstGeom>
          <a:ln w="63500" cap="rnd">
            <a:no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idocean  01-03"/>
          <p:cNvPicPr>
            <a:picLocks noChangeAspect="1"/>
          </p:cNvPicPr>
          <p:nvPr/>
        </p:nvPicPr>
        <p:blipFill>
          <a:blip r:embed="rId2"/>
          <a:stretch>
            <a:fillRect/>
          </a:stretch>
        </p:blipFill>
        <p:spPr>
          <a:xfrm>
            <a:off x="9189085" y="1"/>
            <a:ext cx="3002915" cy="1944914"/>
          </a:xfrm>
          <a:prstGeom prst="rect">
            <a:avLst/>
          </a:prstGeom>
        </p:spPr>
      </p:pic>
      <p:sp>
        <p:nvSpPr>
          <p:cNvPr id="6" name="TextBox 5">
            <a:extLst>
              <a:ext uri="{FF2B5EF4-FFF2-40B4-BE49-F238E27FC236}">
                <a16:creationId xmlns:a16="http://schemas.microsoft.com/office/drawing/2014/main" id="{14616346-0FD7-1830-A939-9A13801EA275}"/>
              </a:ext>
            </a:extLst>
          </p:cNvPr>
          <p:cNvSpPr txBox="1"/>
          <p:nvPr/>
        </p:nvSpPr>
        <p:spPr>
          <a:xfrm>
            <a:off x="333828" y="710848"/>
            <a:ext cx="520490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Outlines: </a:t>
            </a:r>
          </a:p>
        </p:txBody>
      </p:sp>
      <p:sp>
        <p:nvSpPr>
          <p:cNvPr id="3" name="Rectangle: Rounded Corners 33">
            <a:extLst>
              <a:ext uri="{FF2B5EF4-FFF2-40B4-BE49-F238E27FC236}">
                <a16:creationId xmlns:a16="http://schemas.microsoft.com/office/drawing/2014/main" id="{F95582C6-D938-1E87-49F1-C9EC5ECF4EDD}"/>
              </a:ext>
            </a:extLst>
          </p:cNvPr>
          <p:cNvSpPr/>
          <p:nvPr/>
        </p:nvSpPr>
        <p:spPr>
          <a:xfrm>
            <a:off x="653870" y="22568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Healthcare Systems</a:t>
            </a:r>
          </a:p>
        </p:txBody>
      </p:sp>
      <p:sp>
        <p:nvSpPr>
          <p:cNvPr id="4" name="Rectangle: Rounded Corners 33">
            <a:extLst>
              <a:ext uri="{FF2B5EF4-FFF2-40B4-BE49-F238E27FC236}">
                <a16:creationId xmlns:a16="http://schemas.microsoft.com/office/drawing/2014/main" id="{758639D0-A58A-FD0E-CFA5-57792C8E2CE5}"/>
              </a:ext>
            </a:extLst>
          </p:cNvPr>
          <p:cNvSpPr/>
          <p:nvPr/>
        </p:nvSpPr>
        <p:spPr>
          <a:xfrm>
            <a:off x="4422982" y="225688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Why is HC Systems</a:t>
            </a:r>
          </a:p>
        </p:txBody>
      </p:sp>
      <p:sp>
        <p:nvSpPr>
          <p:cNvPr id="5" name="Rectangle: Rounded Corners 33">
            <a:extLst>
              <a:ext uri="{FF2B5EF4-FFF2-40B4-BE49-F238E27FC236}">
                <a16:creationId xmlns:a16="http://schemas.microsoft.com/office/drawing/2014/main" id="{9196CC83-831E-4696-8911-C6A56DB3FD37}"/>
              </a:ext>
            </a:extLst>
          </p:cNvPr>
          <p:cNvSpPr/>
          <p:nvPr/>
        </p:nvSpPr>
        <p:spPr>
          <a:xfrm>
            <a:off x="8192094" y="2256884"/>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Why do we study HCS</a:t>
            </a:r>
          </a:p>
        </p:txBody>
      </p:sp>
      <p:sp>
        <p:nvSpPr>
          <p:cNvPr id="8" name="Rectangle: Rounded Corners 33">
            <a:extLst>
              <a:ext uri="{FF2B5EF4-FFF2-40B4-BE49-F238E27FC236}">
                <a16:creationId xmlns:a16="http://schemas.microsoft.com/office/drawing/2014/main" id="{741380E2-81A0-E9A3-0EC0-0C1D1337EC3D}"/>
              </a:ext>
            </a:extLst>
          </p:cNvPr>
          <p:cNvSpPr/>
          <p:nvPr/>
        </p:nvSpPr>
        <p:spPr>
          <a:xfrm>
            <a:off x="653870" y="336664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About HCS curricula</a:t>
            </a:r>
          </a:p>
        </p:txBody>
      </p:sp>
      <p:sp>
        <p:nvSpPr>
          <p:cNvPr id="9" name="Rectangle: Rounded Corners 33">
            <a:extLst>
              <a:ext uri="{FF2B5EF4-FFF2-40B4-BE49-F238E27FC236}">
                <a16:creationId xmlns:a16="http://schemas.microsoft.com/office/drawing/2014/main" id="{46654194-6674-6F3C-A7B7-35198B35FA17}"/>
              </a:ext>
            </a:extLst>
          </p:cNvPr>
          <p:cNvSpPr/>
          <p:nvPr/>
        </p:nvSpPr>
        <p:spPr>
          <a:xfrm>
            <a:off x="4422982" y="3366639"/>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Course objectives</a:t>
            </a:r>
          </a:p>
        </p:txBody>
      </p:sp>
      <p:sp>
        <p:nvSpPr>
          <p:cNvPr id="10" name="Rectangle: Rounded Corners 33">
            <a:extLst>
              <a:ext uri="{FF2B5EF4-FFF2-40B4-BE49-F238E27FC236}">
                <a16:creationId xmlns:a16="http://schemas.microsoft.com/office/drawing/2014/main" id="{09C50FF2-E0F9-92D5-BEBA-8A1C29AA5096}"/>
              </a:ext>
            </a:extLst>
          </p:cNvPr>
          <p:cNvSpPr/>
          <p:nvPr/>
        </p:nvSpPr>
        <p:spPr>
          <a:xfrm>
            <a:off x="8192094" y="3366638"/>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Course focus areas</a:t>
            </a:r>
          </a:p>
        </p:txBody>
      </p:sp>
      <p:sp>
        <p:nvSpPr>
          <p:cNvPr id="7" name="Rectangle: Rounded Corners 33">
            <a:extLst>
              <a:ext uri="{FF2B5EF4-FFF2-40B4-BE49-F238E27FC236}">
                <a16:creationId xmlns:a16="http://schemas.microsoft.com/office/drawing/2014/main" id="{B0B3ACDF-6ABF-8C3C-2237-CB7DAC6D595B}"/>
              </a:ext>
            </a:extLst>
          </p:cNvPr>
          <p:cNvSpPr/>
          <p:nvPr/>
        </p:nvSpPr>
        <p:spPr>
          <a:xfrm>
            <a:off x="653870" y="4476393"/>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Learning outcomes</a:t>
            </a:r>
          </a:p>
        </p:txBody>
      </p:sp>
      <p:sp>
        <p:nvSpPr>
          <p:cNvPr id="12" name="Rectangle: Rounded Corners 33">
            <a:extLst>
              <a:ext uri="{FF2B5EF4-FFF2-40B4-BE49-F238E27FC236}">
                <a16:creationId xmlns:a16="http://schemas.microsoft.com/office/drawing/2014/main" id="{31774D04-85AD-A962-26EA-C631B52DF77A}"/>
              </a:ext>
            </a:extLst>
          </p:cNvPr>
          <p:cNvSpPr/>
          <p:nvPr/>
        </p:nvSpPr>
        <p:spPr>
          <a:xfrm>
            <a:off x="4422982" y="447639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Important dates</a:t>
            </a:r>
          </a:p>
        </p:txBody>
      </p:sp>
      <p:sp>
        <p:nvSpPr>
          <p:cNvPr id="13" name="Rectangle: Rounded Corners 33">
            <a:extLst>
              <a:ext uri="{FF2B5EF4-FFF2-40B4-BE49-F238E27FC236}">
                <a16:creationId xmlns:a16="http://schemas.microsoft.com/office/drawing/2014/main" id="{2936FA50-0FFD-0226-7B3B-91AFD3EAFEB7}"/>
              </a:ext>
            </a:extLst>
          </p:cNvPr>
          <p:cNvSpPr/>
          <p:nvPr/>
        </p:nvSpPr>
        <p:spPr>
          <a:xfrm>
            <a:off x="8192094" y="4476391"/>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Quiz &amp; Final Exam</a:t>
            </a:r>
          </a:p>
        </p:txBody>
      </p:sp>
    </p:spTree>
    <p:extLst>
      <p:ext uri="{BB962C8B-B14F-4D97-AF65-F5344CB8AC3E}">
        <p14:creationId xmlns:p14="http://schemas.microsoft.com/office/powerpoint/2010/main" val="247534503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icture Placeholder 8">
            <a:extLst>
              <a:ext uri="{FF2B5EF4-FFF2-40B4-BE49-F238E27FC236}">
                <a16:creationId xmlns:a16="http://schemas.microsoft.com/office/drawing/2014/main" id="{0F704FE5-715B-9CE7-D824-4DF6842EC3CB}"/>
              </a:ext>
            </a:extLst>
          </p:cNvPr>
          <p:cNvSpPr>
            <a:spLocks noGrp="1"/>
          </p:cNvSpPr>
          <p:nvPr>
            <p:ph type="pic" sz="quarter" idx="10"/>
          </p:nvPr>
        </p:nvSpPr>
        <p:spPr>
          <a:xfrm>
            <a:off x="0" y="1"/>
            <a:ext cx="6826172" cy="6857998"/>
          </a:xfrm>
        </p:spPr>
        <p:txBody>
          <a:bodyPr/>
          <a:lstStyle/>
          <a:p>
            <a:r>
              <a:rPr lang="x-none" dirty="0"/>
              <a:t> </a:t>
            </a:r>
          </a:p>
        </p:txBody>
      </p:sp>
      <p:pic>
        <p:nvPicPr>
          <p:cNvPr id="4" name="Picture 3" descr="A person in a white robe&#10;&#10;Description automatically generated">
            <a:extLst>
              <a:ext uri="{FF2B5EF4-FFF2-40B4-BE49-F238E27FC236}">
                <a16:creationId xmlns:a16="http://schemas.microsoft.com/office/drawing/2014/main" id="{CA6DAE00-ECB4-7D77-1920-5E752F7174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1" y="355600"/>
            <a:ext cx="3479800" cy="6502400"/>
          </a:xfrm>
          <a:prstGeom prst="rect">
            <a:avLst/>
          </a:prstGeo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3904343" y="667863"/>
            <a:ext cx="5204907"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Dr. Abdulaziz Alsaedi</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904343" y="1229780"/>
            <a:ext cx="8287658" cy="5478423"/>
          </a:xfrm>
          <a:prstGeom prst="rect">
            <a:avLst/>
          </a:prstGeom>
          <a:noFill/>
        </p:spPr>
        <p:txBody>
          <a:bodyPr wrap="square" rtlCol="0">
            <a:spAutoFit/>
          </a:bodyPr>
          <a:lstStyle/>
          <a:p>
            <a:r>
              <a:rPr lang="en-US" sz="1400" b="1" dirty="0">
                <a:latin typeface="Alexandria" charset="0"/>
                <a:cs typeface="Alexandria" charset="0"/>
              </a:rPr>
              <a:t>Education: </a:t>
            </a:r>
          </a:p>
          <a:p>
            <a:r>
              <a:rPr lang="en-US" sz="1400" dirty="0">
                <a:latin typeface="Alexandria" charset="0"/>
                <a:cs typeface="Alexandria" charset="0"/>
              </a:rPr>
              <a:t>Philosophy Degree (Ph.D.) in Evaluation of Health Services Management, Malaysia (2023)</a:t>
            </a:r>
          </a:p>
          <a:p>
            <a:r>
              <a:rPr lang="en-US" sz="1400" dirty="0">
                <a:latin typeface="Alexandria" charset="0"/>
                <a:cs typeface="Alexandria" charset="0"/>
              </a:rPr>
              <a:t>Master Degree in Health Services and Hospital Administration, Saudi Arabia (2013)</a:t>
            </a:r>
          </a:p>
          <a:p>
            <a:r>
              <a:rPr lang="en-US" sz="1400" dirty="0">
                <a:latin typeface="Alexandria" charset="0"/>
                <a:cs typeface="Alexandria" charset="0"/>
              </a:rPr>
              <a:t>Bachelor Degree in Health Services and Hospital Administration, Saudi Arabia (2010)</a:t>
            </a:r>
          </a:p>
          <a:p>
            <a:endParaRPr lang="en-US" sz="1400" dirty="0">
              <a:latin typeface="Alexandria" charset="0"/>
              <a:cs typeface="Alexandria" charset="0"/>
            </a:endParaRPr>
          </a:p>
          <a:p>
            <a:r>
              <a:rPr lang="en-US" sz="1400" b="1" dirty="0">
                <a:latin typeface="Alexandria" charset="0"/>
                <a:cs typeface="Alexandria" charset="0"/>
              </a:rPr>
              <a:t>Work Experience</a:t>
            </a:r>
          </a:p>
          <a:p>
            <a:r>
              <a:rPr lang="en-US" sz="1400" dirty="0">
                <a:latin typeface="Alexandria" charset="0"/>
                <a:cs typeface="Alexandria" charset="0"/>
              </a:rPr>
              <a:t>Prince Mohammed Bin Abdulaziz Hospital, National Guard Health Affairs, </a:t>
            </a:r>
            <a:r>
              <a:rPr lang="en-US" sz="1400" dirty="0" err="1">
                <a:latin typeface="Alexandria" charset="0"/>
                <a:cs typeface="Alexandria" charset="0"/>
              </a:rPr>
              <a:t>Madinah</a:t>
            </a:r>
            <a:r>
              <a:rPr lang="en-US" sz="1400" dirty="0">
                <a:latin typeface="Alexandria" charset="0"/>
                <a:cs typeface="Alexandria" charset="0"/>
              </a:rPr>
              <a:t> (2013 – Present)</a:t>
            </a:r>
          </a:p>
          <a:p>
            <a:r>
              <a:rPr lang="en-US" sz="1400" dirty="0">
                <a:latin typeface="Alexandria" charset="0"/>
                <a:cs typeface="Alexandria" charset="0"/>
              </a:rPr>
              <a:t>Difference MOH facilities, Madinah, Saudi Arabia (previously)</a:t>
            </a:r>
          </a:p>
          <a:p>
            <a:endParaRPr lang="en-US" sz="1400" dirty="0">
              <a:latin typeface="Alexandria" charset="0"/>
              <a:cs typeface="Alexandria" charset="0"/>
            </a:endParaRPr>
          </a:p>
          <a:p>
            <a:r>
              <a:rPr lang="en-US" sz="1400" b="1" dirty="0">
                <a:latin typeface="Alexandria" charset="0"/>
                <a:cs typeface="Alexandria" charset="0"/>
              </a:rPr>
              <a:t>Voluntary Experience</a:t>
            </a:r>
          </a:p>
          <a:p>
            <a:r>
              <a:rPr lang="en-US" sz="1400" dirty="0">
                <a:latin typeface="Alexandria" charset="0"/>
                <a:cs typeface="Alexandria" charset="0"/>
              </a:rPr>
              <a:t>Chairman of the Strategic and Development Committee, healthcare Quality Association (2023 – Present)</a:t>
            </a:r>
          </a:p>
          <a:p>
            <a:r>
              <a:rPr lang="en-US" sz="1400" dirty="0">
                <a:latin typeface="Alexandria" charset="0"/>
                <a:cs typeface="Alexandria" charset="0"/>
              </a:rPr>
              <a:t>Director of the Saudi Society for Health Administration, </a:t>
            </a:r>
            <a:r>
              <a:rPr lang="en-US" sz="1400" dirty="0" err="1">
                <a:latin typeface="Alexandria" charset="0"/>
                <a:cs typeface="Alexandria" charset="0"/>
              </a:rPr>
              <a:t>Madinah</a:t>
            </a:r>
            <a:r>
              <a:rPr lang="en-US" sz="1400" dirty="0">
                <a:latin typeface="Alexandria" charset="0"/>
                <a:cs typeface="Alexandria" charset="0"/>
              </a:rPr>
              <a:t> Branch (2021 – 2024) </a:t>
            </a:r>
          </a:p>
          <a:p>
            <a:r>
              <a:rPr lang="en-US" sz="1400" dirty="0">
                <a:latin typeface="Alexandria" charset="0"/>
                <a:cs typeface="Alexandria" charset="0"/>
              </a:rPr>
              <a:t>Deputy Chairman, Strategic and Institutional Excellence, Saudi Society for Health Administration (2022)</a:t>
            </a:r>
          </a:p>
          <a:p>
            <a:r>
              <a:rPr lang="en-US" sz="1400" dirty="0">
                <a:latin typeface="Alexandria" charset="0"/>
                <a:cs typeface="Alexandria" charset="0"/>
              </a:rPr>
              <a:t>Chairman, Training Committee of the Saudi Society for Health Administration, </a:t>
            </a:r>
            <a:r>
              <a:rPr lang="en-US" sz="1400" dirty="0" err="1">
                <a:latin typeface="Alexandria" charset="0"/>
                <a:cs typeface="Alexandria" charset="0"/>
              </a:rPr>
              <a:t>Madinah</a:t>
            </a:r>
            <a:r>
              <a:rPr lang="en-US" sz="1400" dirty="0">
                <a:latin typeface="Alexandria" charset="0"/>
                <a:cs typeface="Alexandria" charset="0"/>
              </a:rPr>
              <a:t> Branch (2018)</a:t>
            </a:r>
          </a:p>
          <a:p>
            <a:endParaRPr lang="en-US" sz="1400" dirty="0">
              <a:latin typeface="Alexandria" charset="0"/>
              <a:cs typeface="Alexandria" charset="0"/>
            </a:endParaRPr>
          </a:p>
          <a:p>
            <a:r>
              <a:rPr lang="en-US" sz="1400" b="1" dirty="0">
                <a:latin typeface="Alexandria" charset="0"/>
                <a:cs typeface="Alexandria" charset="0"/>
              </a:rPr>
              <a:t>Academic &amp; Research Experience</a:t>
            </a:r>
          </a:p>
          <a:p>
            <a:r>
              <a:rPr lang="en-US" sz="1400" dirty="0">
                <a:latin typeface="Alexandria" charset="0"/>
                <a:cs typeface="Alexandria" charset="0"/>
              </a:rPr>
              <a:t>Local specialized conference on health administration</a:t>
            </a:r>
          </a:p>
          <a:p>
            <a:r>
              <a:rPr lang="en-US" sz="1400" dirty="0">
                <a:latin typeface="Alexandria" charset="0"/>
                <a:cs typeface="Alexandria" charset="0"/>
              </a:rPr>
              <a:t>Publications in Scopus indexed journals</a:t>
            </a:r>
          </a:p>
          <a:p>
            <a:r>
              <a:rPr lang="en-US" sz="1400" dirty="0">
                <a:latin typeface="Alexandria" charset="0"/>
                <a:cs typeface="Alexandria" charset="0"/>
              </a:rPr>
              <a:t>Ongoing research projects on artificial intelligence in healthcare and clinical governance</a:t>
            </a:r>
          </a:p>
          <a:p>
            <a:endParaRPr lang="en-US" sz="1400" dirty="0">
              <a:latin typeface="Alexandria" charset="0"/>
              <a:cs typeface="Alexandria" charset="0"/>
            </a:endParaRPr>
          </a:p>
          <a:p>
            <a:r>
              <a:rPr lang="en-US" sz="1400" b="1" dirty="0">
                <a:latin typeface="Alexandria" charset="0"/>
                <a:cs typeface="Alexandria" charset="0"/>
              </a:rPr>
              <a:t>Consultations</a:t>
            </a:r>
          </a:p>
          <a:p>
            <a:r>
              <a:rPr lang="en-US" sz="1400" dirty="0">
                <a:latin typeface="Alexandria" charset="0"/>
                <a:cs typeface="Alexandria" charset="0"/>
              </a:rPr>
              <a:t>Contributed to various consultation projects with public organizations and NGOs</a:t>
            </a:r>
          </a:p>
          <a:p>
            <a:endParaRPr lang="en-US" sz="1400" dirty="0">
              <a:latin typeface="Alexandria" charset="0"/>
              <a:cs typeface="Alexandria" charset="0"/>
            </a:endParaRPr>
          </a:p>
          <a:p>
            <a:r>
              <a:rPr lang="en-US" sz="1400" b="1" dirty="0">
                <a:latin typeface="Alexandria" charset="0"/>
                <a:cs typeface="Alexandria" charset="0"/>
              </a:rPr>
              <a:t>Courses and Workshops</a:t>
            </a:r>
          </a:p>
          <a:p>
            <a:r>
              <a:rPr lang="en-US" sz="1400" dirty="0">
                <a:latin typeface="Alexandria" charset="0"/>
                <a:cs typeface="Alexandria" charset="0"/>
              </a:rPr>
              <a:t>Provided many courses and workshops on different topics</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366986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1882478"/>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b="0" i="0" dirty="0">
                <a:effectLst/>
                <a:latin typeface="__fkGroteskNeue_598ab8"/>
              </a:rPr>
              <a:t>Healthcare systems encompass the organizations, institutions, resources, and people whose primary purpose is to improve health outcomes. They are complex structures that integrate various components to deliver health services effectively.</a:t>
            </a:r>
          </a:p>
          <a:p>
            <a:pPr algn="just">
              <a:lnSpc>
                <a:spcPct val="150000"/>
              </a:lnSpc>
            </a:pPr>
            <a:endParaRPr lang="en-US" b="0" i="0" dirty="0">
              <a:effectLst/>
              <a:latin typeface="__fkGroteskNeue_598ab8"/>
            </a:endParaRPr>
          </a:p>
          <a:p>
            <a:pPr marL="285750" indent="-285750" algn="just">
              <a:lnSpc>
                <a:spcPct val="150000"/>
              </a:lnSpc>
              <a:buFont typeface="Arial" panose="020B0604020202020204" pitchFamily="34" charset="0"/>
              <a:buChar char="•"/>
            </a:pPr>
            <a:r>
              <a:rPr lang="en-US" b="0" i="0" dirty="0">
                <a:effectLst/>
                <a:latin typeface="__fkGroteskNeue_598ab8"/>
              </a:rPr>
              <a:t>According to the World Health Organization (WHO), a health system includes all organizations and actions aimed at promoting, restoring, or maintaining health. </a:t>
            </a:r>
          </a:p>
          <a:p>
            <a:pPr algn="just">
              <a:lnSpc>
                <a:spcPct val="150000"/>
              </a:lnSpc>
            </a:pPr>
            <a:endParaRPr lang="en-US" b="0" i="0" dirty="0">
              <a:effectLst/>
              <a:latin typeface="__fkGroteskNeue_598ab8"/>
            </a:endParaRPr>
          </a:p>
          <a:p>
            <a:pPr marL="285750" indent="-285750" algn="just">
              <a:lnSpc>
                <a:spcPct val="150000"/>
              </a:lnSpc>
              <a:buFont typeface="Arial" panose="020B0604020202020204" pitchFamily="34" charset="0"/>
              <a:buChar char="•"/>
            </a:pPr>
            <a:r>
              <a:rPr lang="en-US" b="0" i="0" dirty="0">
                <a:effectLst/>
                <a:latin typeface="__fkGroteskNeue_598ab8"/>
              </a:rPr>
              <a:t>This definition extends beyond hospitals and clinics to include community health initiatives, rehabilitation services, and public health policies that influence health determinants.</a:t>
            </a:r>
            <a:endParaRPr lang="en-US"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8E8135DA-19A9-C7A1-2462-C2116DB98ACE}"/>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Healthcare Systems</a:t>
            </a:r>
          </a:p>
        </p:txBody>
      </p:sp>
    </p:spTree>
    <p:extLst>
      <p:ext uri="{BB962C8B-B14F-4D97-AF65-F5344CB8AC3E}">
        <p14:creationId xmlns:p14="http://schemas.microsoft.com/office/powerpoint/2010/main" val="41240714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1946228"/>
            <a:ext cx="10256795" cy="3788858"/>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Healthcare is currently undergoing and will continue to undergo significant redesigns and changes that will impact the ways in which patients receive care and how physicians and healthcare professionals “deliver” care.</a:t>
            </a:r>
          </a:p>
          <a:p>
            <a:pPr marL="285750" indent="-285750" algn="just">
              <a:lnSpc>
                <a:spcPct val="150000"/>
              </a:lnSpc>
              <a:buFont typeface="Arial" panose="020B0604020202020204" pitchFamily="34" charset="0"/>
              <a:buChar char="•"/>
            </a:pPr>
            <a:r>
              <a:rPr lang="en-US" dirty="0">
                <a:latin typeface="Alexandria" charset="0"/>
              </a:rPr>
              <a:t>Understanding how care is delivered and how healthcare professionals work together to deliver that care provides building blocks for physicians and other healthcare professionals to improve all aspects of patient care and healthcare delivery.</a:t>
            </a:r>
          </a:p>
          <a:p>
            <a:pPr marL="285750" indent="-285750" algn="just">
              <a:lnSpc>
                <a:spcPct val="150000"/>
              </a:lnSpc>
              <a:buFont typeface="Arial" panose="020B0604020202020204" pitchFamily="34" charset="0"/>
              <a:buChar char="•"/>
            </a:pPr>
            <a:r>
              <a:rPr lang="en-US" dirty="0">
                <a:latin typeface="Alexandria" charset="0"/>
              </a:rPr>
              <a:t>Healthcare needs to be provided to expanding and diverse patient populations, including the underserved, patients at the extremes of age, and those with chronic, often environmentally enabled, comorbid conditions.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8F80183B-9816-D59B-76E2-5D50BD2BCF2B}"/>
              </a:ext>
            </a:extLst>
          </p:cNvPr>
          <p:cNvSpPr txBox="1"/>
          <p:nvPr/>
        </p:nvSpPr>
        <p:spPr>
          <a:xfrm>
            <a:off x="942308" y="1019069"/>
            <a:ext cx="5270602"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Why is the healthcare Systems?</a:t>
            </a:r>
          </a:p>
        </p:txBody>
      </p:sp>
    </p:spTree>
    <p:extLst>
      <p:ext uri="{BB962C8B-B14F-4D97-AF65-F5344CB8AC3E}">
        <p14:creationId xmlns:p14="http://schemas.microsoft.com/office/powerpoint/2010/main" val="191650470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9" y="1793930"/>
            <a:ext cx="6082960" cy="4204356"/>
          </a:xfrm>
          <a:prstGeom prst="rect">
            <a:avLst/>
          </a:prstGeom>
          <a:noFill/>
        </p:spPr>
        <p:txBody>
          <a:bodyPr wrap="square" rtlCol="0">
            <a:spAutoFit/>
          </a:bodyPr>
          <a:lstStyle/>
          <a:p>
            <a:pPr algn="just">
              <a:lnSpc>
                <a:spcPct val="150000"/>
              </a:lnSpc>
            </a:pPr>
            <a:r>
              <a:rPr lang="en-US" b="1" dirty="0">
                <a:latin typeface="__fkGroteskNeue_598ab8"/>
              </a:rPr>
              <a:t>Improving Patient Outcomes: </a:t>
            </a:r>
          </a:p>
          <a:p>
            <a:pPr marL="285750" indent="-285750" algn="just">
              <a:lnSpc>
                <a:spcPct val="150000"/>
              </a:lnSpc>
              <a:buFont typeface="Arial" panose="020B0604020202020204" pitchFamily="34" charset="0"/>
              <a:buChar char="•"/>
            </a:pPr>
            <a:r>
              <a:rPr lang="en-US" dirty="0">
                <a:latin typeface="__fkGroteskNeue_598ab8"/>
              </a:rPr>
              <a:t>Understanding healthcare systems enables professionals to identify best practices and implement strategies that enhance patient care and safety. By analyzing data and outcomes, students can learn how to create systems that prioritize patient needs and experiences, ultimately leading to better health results. According to the World Health Organization (WHO), a health system includes all organizations and actions aimed at promoting, restoring, or maintaining health.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8E8135DA-19A9-C7A1-2462-C2116DB98ACE}"/>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Why do we study healthcare Systems</a:t>
            </a:r>
          </a:p>
        </p:txBody>
      </p:sp>
      <p:pic>
        <p:nvPicPr>
          <p:cNvPr id="1026" name="Picture 2" descr="8 Effective Strategies for Improving Patient Outcomes - Dropstat">
            <a:extLst>
              <a:ext uri="{FF2B5EF4-FFF2-40B4-BE49-F238E27FC236}">
                <a16:creationId xmlns:a16="http://schemas.microsoft.com/office/drawing/2014/main" id="{12CC7080-2915-7574-372F-E0B128FA4EC3}"/>
              </a:ext>
            </a:extLst>
          </p:cNvPr>
          <p:cNvPicPr>
            <a:picLocks noChangeAspect="1" noChangeArrowheads="1"/>
          </p:cNvPicPr>
          <p:nvPr/>
        </p:nvPicPr>
        <p:blipFill>
          <a:blip r:embed="rId3">
            <a:alphaModFix amt="70000"/>
            <a:extLst>
              <a:ext uri="{28A0092B-C50C-407E-A947-70E740481C1C}">
                <a14:useLocalDpi xmlns:a14="http://schemas.microsoft.com/office/drawing/2010/main" val="0"/>
              </a:ext>
            </a:extLst>
          </a:blip>
          <a:srcRect/>
          <a:stretch>
            <a:fillRect/>
          </a:stretch>
        </p:blipFill>
        <p:spPr bwMode="auto">
          <a:xfrm>
            <a:off x="7672623" y="2263698"/>
            <a:ext cx="3467064" cy="34670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5293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1793930"/>
            <a:ext cx="10052793" cy="1711366"/>
          </a:xfrm>
          <a:prstGeom prst="rect">
            <a:avLst/>
          </a:prstGeom>
          <a:noFill/>
        </p:spPr>
        <p:txBody>
          <a:bodyPr wrap="square" rtlCol="0">
            <a:spAutoFit/>
          </a:bodyPr>
          <a:lstStyle/>
          <a:p>
            <a:pPr algn="just">
              <a:lnSpc>
                <a:spcPct val="150000"/>
              </a:lnSpc>
            </a:pPr>
            <a:r>
              <a:rPr lang="en-US" b="1" dirty="0">
                <a:latin typeface="__fkGroteskNeue_598ab8"/>
              </a:rPr>
              <a:t>Addressing Health Inequalities: </a:t>
            </a:r>
          </a:p>
          <a:p>
            <a:pPr marL="285750" indent="-285750" algn="just">
              <a:lnSpc>
                <a:spcPct val="150000"/>
              </a:lnSpc>
              <a:buFont typeface="Arial" panose="020B0604020202020204" pitchFamily="34" charset="0"/>
              <a:buChar char="•"/>
            </a:pPr>
            <a:r>
              <a:rPr lang="en-US" b="0" i="0" dirty="0">
                <a:effectLst/>
                <a:latin typeface="__fkGroteskNeue_598ab8"/>
              </a:rPr>
              <a:t>Healthcare systems often reveal disparities in access and quality of care across different populations. Studying these systems allows future health professionals to recognize and address unjustified variations in health outcomes, thereby promoting equity in health services</a:t>
            </a:r>
            <a:endParaRPr lang="en-US" dirty="0">
              <a:latin typeface="__fkGroteskNeue_598ab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8E8135DA-19A9-C7A1-2462-C2116DB98ACE}"/>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Why do we study healthcare Systems</a:t>
            </a:r>
          </a:p>
        </p:txBody>
      </p:sp>
      <p:sp>
        <p:nvSpPr>
          <p:cNvPr id="2" name="TextBox 1">
            <a:extLst>
              <a:ext uri="{FF2B5EF4-FFF2-40B4-BE49-F238E27FC236}">
                <a16:creationId xmlns:a16="http://schemas.microsoft.com/office/drawing/2014/main" id="{853EA31C-4EE8-CC0A-BF55-36DF1071A7AC}"/>
              </a:ext>
            </a:extLst>
          </p:cNvPr>
          <p:cNvSpPr txBox="1"/>
          <p:nvPr/>
        </p:nvSpPr>
        <p:spPr>
          <a:xfrm>
            <a:off x="942308" y="3648502"/>
            <a:ext cx="10052793" cy="1711366"/>
          </a:xfrm>
          <a:prstGeom prst="rect">
            <a:avLst/>
          </a:prstGeom>
          <a:noFill/>
        </p:spPr>
        <p:txBody>
          <a:bodyPr wrap="square" rtlCol="0">
            <a:spAutoFit/>
          </a:bodyPr>
          <a:lstStyle/>
          <a:p>
            <a:pPr algn="just">
              <a:lnSpc>
                <a:spcPct val="150000"/>
              </a:lnSpc>
            </a:pPr>
            <a:r>
              <a:rPr lang="en-US" b="1" dirty="0">
                <a:latin typeface="__fkGroteskNeue_598ab8"/>
              </a:rPr>
              <a:t>Contributing to Public Health: </a:t>
            </a:r>
          </a:p>
          <a:p>
            <a:pPr marL="285750" indent="-285750" algn="just">
              <a:lnSpc>
                <a:spcPct val="150000"/>
              </a:lnSpc>
              <a:buFont typeface="Arial" panose="020B0604020202020204" pitchFamily="34" charset="0"/>
              <a:buChar char="•"/>
            </a:pPr>
            <a:r>
              <a:rPr lang="en-US" b="0" i="0" dirty="0">
                <a:effectLst/>
                <a:latin typeface="__fkGroteskNeue_598ab8"/>
              </a:rPr>
              <a:t>A comprehensive understanding of healthcare systems is crucial for addressing public health challenges. Students learn how to integrate public health policies with clinical practices, which is vital for managing chronic diseases and improving overall community health. </a:t>
            </a:r>
            <a:endParaRPr lang="en-US" dirty="0">
              <a:latin typeface="__fkGroteskNeue_598ab8"/>
            </a:endParaRPr>
          </a:p>
        </p:txBody>
      </p:sp>
    </p:spTree>
    <p:extLst>
      <p:ext uri="{BB962C8B-B14F-4D97-AF65-F5344CB8AC3E}">
        <p14:creationId xmlns:p14="http://schemas.microsoft.com/office/powerpoint/2010/main" val="40089183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1793930"/>
            <a:ext cx="10052793" cy="1711366"/>
          </a:xfrm>
          <a:prstGeom prst="rect">
            <a:avLst/>
          </a:prstGeom>
          <a:noFill/>
        </p:spPr>
        <p:txBody>
          <a:bodyPr wrap="square" rtlCol="0">
            <a:spAutoFit/>
          </a:bodyPr>
          <a:lstStyle/>
          <a:p>
            <a:pPr algn="just">
              <a:lnSpc>
                <a:spcPct val="150000"/>
              </a:lnSpc>
            </a:pPr>
            <a:r>
              <a:rPr lang="en-US" b="1" dirty="0">
                <a:latin typeface="__fkGroteskNeue_598ab8"/>
              </a:rPr>
              <a:t>Development of Transferable Skills: </a:t>
            </a:r>
          </a:p>
          <a:p>
            <a:pPr marL="285750" indent="-285750" algn="just">
              <a:lnSpc>
                <a:spcPct val="150000"/>
              </a:lnSpc>
              <a:buFont typeface="Arial" panose="020B0604020202020204" pitchFamily="34" charset="0"/>
              <a:buChar char="•"/>
            </a:pPr>
            <a:r>
              <a:rPr lang="en-US" b="0" i="0" dirty="0">
                <a:effectLst/>
                <a:latin typeface="__fkGroteskNeue_598ab8"/>
              </a:rPr>
              <a:t>Studying healthcare systems equips individuals with essential skills such as critical thinking, problem-solving, communication, and teamwork. These skills are highly valued across multiple sectors and enhance employability.</a:t>
            </a:r>
            <a:endParaRPr lang="en-US" dirty="0">
              <a:latin typeface="__fkGroteskNeue_598ab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8E8135DA-19A9-C7A1-2462-C2116DB98ACE}"/>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Why do we study healthcare Systems</a:t>
            </a:r>
          </a:p>
        </p:txBody>
      </p:sp>
      <p:sp>
        <p:nvSpPr>
          <p:cNvPr id="2" name="TextBox 1">
            <a:extLst>
              <a:ext uri="{FF2B5EF4-FFF2-40B4-BE49-F238E27FC236}">
                <a16:creationId xmlns:a16="http://schemas.microsoft.com/office/drawing/2014/main" id="{853EA31C-4EE8-CC0A-BF55-36DF1071A7AC}"/>
              </a:ext>
            </a:extLst>
          </p:cNvPr>
          <p:cNvSpPr txBox="1"/>
          <p:nvPr/>
        </p:nvSpPr>
        <p:spPr>
          <a:xfrm>
            <a:off x="942308" y="3648502"/>
            <a:ext cx="10052793" cy="2126864"/>
          </a:xfrm>
          <a:prstGeom prst="rect">
            <a:avLst/>
          </a:prstGeom>
          <a:noFill/>
        </p:spPr>
        <p:txBody>
          <a:bodyPr wrap="square" rtlCol="0">
            <a:spAutoFit/>
          </a:bodyPr>
          <a:lstStyle/>
          <a:p>
            <a:pPr algn="just">
              <a:lnSpc>
                <a:spcPct val="150000"/>
              </a:lnSpc>
            </a:pPr>
            <a:r>
              <a:rPr lang="en-US" b="1" dirty="0">
                <a:latin typeface="__fkGroteskNeue_598ab8"/>
              </a:rPr>
              <a:t>Career Opportunities: </a:t>
            </a:r>
          </a:p>
          <a:p>
            <a:pPr marL="285750" indent="-285750" algn="just">
              <a:lnSpc>
                <a:spcPct val="150000"/>
              </a:lnSpc>
              <a:buFont typeface="Arial" panose="020B0604020202020204" pitchFamily="34" charset="0"/>
              <a:buChar char="•"/>
            </a:pPr>
            <a:r>
              <a:rPr lang="en-US" b="0" i="0" dirty="0">
                <a:effectLst/>
                <a:latin typeface="__fkGroteskNeue_598ab8"/>
              </a:rPr>
              <a:t>The healthcare sector is one of the fastest-growing industries globally, providing a wide range of career opportunities. Graduates in healthcare studies are in high demand due to the increasing need for healthcare services as populations age and require more support. This field offers not only job security but also diverse paths in various roles such as management, policy-making, and direct patient care.</a:t>
            </a:r>
            <a:endParaRPr lang="en-US" dirty="0">
              <a:latin typeface="__fkGroteskNeue_598ab8"/>
            </a:endParaRPr>
          </a:p>
        </p:txBody>
      </p:sp>
    </p:spTree>
    <p:extLst>
      <p:ext uri="{BB962C8B-B14F-4D97-AF65-F5344CB8AC3E}">
        <p14:creationId xmlns:p14="http://schemas.microsoft.com/office/powerpoint/2010/main" val="37829196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1882478"/>
            <a:ext cx="10256795" cy="3373359"/>
          </a:xfrm>
          <a:prstGeom prst="rect">
            <a:avLst/>
          </a:prstGeom>
          <a:noFill/>
        </p:spPr>
        <p:txBody>
          <a:bodyPr wrap="square" rtlCol="0">
            <a:spAutoFit/>
          </a:bodyPr>
          <a:lstStyle/>
          <a:p>
            <a:pPr marL="285750" indent="-285750" algn="just">
              <a:lnSpc>
                <a:spcPct val="150000"/>
              </a:lnSpc>
              <a:buFont typeface="Arial" panose="020B0604020202020204" pitchFamily="34" charset="0"/>
              <a:buChar char="•"/>
            </a:pPr>
            <a:r>
              <a:rPr lang="en-US" dirty="0">
                <a:latin typeface="Alexandria" charset="0"/>
              </a:rPr>
              <a:t>This course covers important concepts about healthcare systems, the importance of these systems in providing high-quality healthcare, and the main components of these systems in more detail.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In addition, the ability to measure the efficiency and performance of these systems and the specific international indicators used to measure their efficiency and effectiveness. </a:t>
            </a:r>
          </a:p>
          <a:p>
            <a:pPr algn="just">
              <a:lnSpc>
                <a:spcPct val="150000"/>
              </a:lnSpc>
            </a:pPr>
            <a:endParaRPr lang="en-US" dirty="0">
              <a:latin typeface="Alexandria" charset="0"/>
            </a:endParaRPr>
          </a:p>
          <a:p>
            <a:pPr marL="285750" indent="-285750" algn="just">
              <a:lnSpc>
                <a:spcPct val="150000"/>
              </a:lnSpc>
              <a:buFont typeface="Arial" panose="020B0604020202020204" pitchFamily="34" charset="0"/>
              <a:buChar char="•"/>
            </a:pPr>
            <a:r>
              <a:rPr lang="en-US" dirty="0">
                <a:latin typeface="Alexandria" charset="0"/>
              </a:rPr>
              <a:t>It will also review the different healthcare systems of developed and developing countries and compare them in terms of advantages and challenges.</a:t>
            </a:r>
            <a:endParaRPr lang="en-SA"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394FE7FB-7E21-C4CD-303E-3BB614EE22BD}"/>
              </a:ext>
            </a:extLst>
          </p:cNvPr>
          <p:cNvSpPr txBox="1"/>
          <p:nvPr/>
        </p:nvSpPr>
        <p:spPr>
          <a:xfrm>
            <a:off x="942308" y="1019069"/>
            <a:ext cx="6297736"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About the healthcare System curricula</a:t>
            </a:r>
          </a:p>
        </p:txBody>
      </p:sp>
    </p:spTree>
    <p:extLst>
      <p:ext uri="{BB962C8B-B14F-4D97-AF65-F5344CB8AC3E}">
        <p14:creationId xmlns:p14="http://schemas.microsoft.com/office/powerpoint/2010/main" val="33349518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1882478"/>
            <a:ext cx="10256795" cy="3470822"/>
          </a:xfrm>
          <a:prstGeom prst="rect">
            <a:avLst/>
          </a:prstGeom>
          <a:noFill/>
        </p:spPr>
        <p:txBody>
          <a:bodyPr wrap="square" rtlCol="0">
            <a:spAutoFit/>
          </a:bodyPr>
          <a:lstStyle/>
          <a:p>
            <a:pPr marL="285750" lvl="0" indent="-285750" algn="just">
              <a:lnSpc>
                <a:spcPct val="150000"/>
              </a:lnSpc>
              <a:spcAft>
                <a:spcPts val="1000"/>
              </a:spcAft>
              <a:buFont typeface="Arial" panose="020B0604020202020204" pitchFamily="34" charset="0"/>
              <a:buChar char="•"/>
            </a:pPr>
            <a:r>
              <a:rPr lang="en-US" dirty="0">
                <a:latin typeface="Alexandria" charset="0"/>
              </a:rPr>
              <a:t>Defining healthcare systems and their objectives.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Identifying the components of healthcare systems and integration between them.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Identifying the vital role of healthcare systems in providing high-quality health services.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Measuring the effectiveness and efficiency of healthcare systems, and what are the used international indicators.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Comparing different healthcare systems for developed and developing countries and benefiting from their advantages and challenges.</a:t>
            </a:r>
            <a:endParaRPr lang="en-SA"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5742D200-39A2-E357-8987-584248742A33}"/>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Objectives of the course</a:t>
            </a:r>
          </a:p>
        </p:txBody>
      </p:sp>
    </p:spTree>
    <p:extLst>
      <p:ext uri="{BB962C8B-B14F-4D97-AF65-F5344CB8AC3E}">
        <p14:creationId xmlns:p14="http://schemas.microsoft.com/office/powerpoint/2010/main" val="3696085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942308" y="1882478"/>
            <a:ext cx="5026006" cy="3727302"/>
          </a:xfrm>
          <a:prstGeom prst="rect">
            <a:avLst/>
          </a:prstGeom>
          <a:noFill/>
        </p:spPr>
        <p:txBody>
          <a:bodyPr wrap="square" rtlCol="0">
            <a:spAutoFit/>
          </a:bodyPr>
          <a:lstStyle/>
          <a:p>
            <a:pPr marL="285750" indent="-285750" algn="just">
              <a:lnSpc>
                <a:spcPct val="150000"/>
              </a:lnSpc>
              <a:spcAft>
                <a:spcPts val="1000"/>
              </a:spcAft>
              <a:buFont typeface="Arial" panose="020B0604020202020204" pitchFamily="34" charset="0"/>
              <a:buChar char="•"/>
            </a:pPr>
            <a:r>
              <a:rPr lang="en-US" dirty="0">
                <a:latin typeface="Alexandria" charset="0"/>
              </a:rPr>
              <a:t>Concepts of healthcare systems. </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Why healthcare systems? </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Components of healthcare systems. </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Structures and processes of healthcare.</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Value in healthcare.</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Quality and patient safety. </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Leadership in healthcare.</a:t>
            </a:r>
            <a:endParaRPr lang="en-SA"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 name="TextBox 3">
            <a:extLst>
              <a:ext uri="{FF2B5EF4-FFF2-40B4-BE49-F238E27FC236}">
                <a16:creationId xmlns:a16="http://schemas.microsoft.com/office/drawing/2014/main" id="{7E6F9A17-F855-61E1-1C6A-90F866B12560}"/>
              </a:ext>
            </a:extLst>
          </p:cNvPr>
          <p:cNvSpPr txBox="1"/>
          <p:nvPr/>
        </p:nvSpPr>
        <p:spPr>
          <a:xfrm>
            <a:off x="5831254" y="1882478"/>
            <a:ext cx="5418436" cy="3470822"/>
          </a:xfrm>
          <a:prstGeom prst="rect">
            <a:avLst/>
          </a:prstGeom>
          <a:noFill/>
        </p:spPr>
        <p:txBody>
          <a:bodyPr wrap="square">
            <a:spAutoFit/>
          </a:bodyPr>
          <a:lstStyle/>
          <a:p>
            <a:pPr marL="285750" lvl="0" indent="-285750" algn="just">
              <a:lnSpc>
                <a:spcPct val="150000"/>
              </a:lnSpc>
              <a:spcAft>
                <a:spcPts val="1000"/>
              </a:spcAft>
              <a:buFont typeface="Arial" panose="020B0604020202020204" pitchFamily="34" charset="0"/>
              <a:buChar char="•"/>
            </a:pPr>
            <a:r>
              <a:rPr lang="en-US" dirty="0">
                <a:latin typeface="Alexandria" charset="0"/>
              </a:rPr>
              <a:t>Structural and social determinants of health.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Health laws and ethics.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Health policy and economics.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Measure healthcare systems’ efficiency and effectiveness. </a:t>
            </a:r>
            <a:endParaRPr lang="en-SA" dirty="0">
              <a:latin typeface="Alexandria" charset="0"/>
            </a:endParaRPr>
          </a:p>
          <a:p>
            <a:pPr marL="285750" lvl="0" indent="-285750" algn="just">
              <a:lnSpc>
                <a:spcPct val="150000"/>
              </a:lnSpc>
              <a:spcAft>
                <a:spcPts val="1000"/>
              </a:spcAft>
              <a:buFont typeface="Arial" panose="020B0604020202020204" pitchFamily="34" charset="0"/>
              <a:buChar char="•"/>
            </a:pPr>
            <a:r>
              <a:rPr lang="en-US" dirty="0">
                <a:latin typeface="Alexandria" charset="0"/>
              </a:rPr>
              <a:t>Examples of healthcare systems from developed and developing countries. </a:t>
            </a:r>
            <a:endParaRPr lang="en-SA" dirty="0">
              <a:latin typeface="Alexandria" charset="0"/>
            </a:endParaRPr>
          </a:p>
        </p:txBody>
      </p:sp>
      <p:sp>
        <p:nvSpPr>
          <p:cNvPr id="2" name="TextBox 1">
            <a:extLst>
              <a:ext uri="{FF2B5EF4-FFF2-40B4-BE49-F238E27FC236}">
                <a16:creationId xmlns:a16="http://schemas.microsoft.com/office/drawing/2014/main" id="{20179175-45BA-A397-DD14-68172475AE1C}"/>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Course focused areas:  </a:t>
            </a:r>
          </a:p>
        </p:txBody>
      </p:sp>
    </p:spTree>
    <p:extLst>
      <p:ext uri="{BB962C8B-B14F-4D97-AF65-F5344CB8AC3E}">
        <p14:creationId xmlns:p14="http://schemas.microsoft.com/office/powerpoint/2010/main" val="353104268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942308" y="2006607"/>
            <a:ext cx="10256795" cy="3470822"/>
          </a:xfrm>
          <a:prstGeom prst="rect">
            <a:avLst/>
          </a:prstGeom>
          <a:noFill/>
        </p:spPr>
        <p:txBody>
          <a:bodyPr wrap="square" rtlCol="0">
            <a:spAutoFit/>
          </a:bodyPr>
          <a:lstStyle/>
          <a:p>
            <a:pPr marL="285750" indent="-285750" algn="just">
              <a:lnSpc>
                <a:spcPct val="150000"/>
              </a:lnSpc>
              <a:spcAft>
                <a:spcPts val="1000"/>
              </a:spcAft>
              <a:buFont typeface="Arial" panose="020B0604020202020204" pitchFamily="34" charset="0"/>
              <a:buChar char="•"/>
            </a:pPr>
            <a:r>
              <a:rPr lang="en-US" dirty="0">
                <a:latin typeface="Alexandria" charset="0"/>
              </a:rPr>
              <a:t>Student’s awareness of the concepts of healthcare systems.</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Student’s awareness of the importance of developing healthcare systems in enhancing individual and community health.</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Student’s awareness of the components of healthcare systems and their effect on individual health.</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Student’s awareness of how to measure the efficiency and effectiveness of healthcare systems. </a:t>
            </a:r>
            <a:endParaRPr lang="en-SA" dirty="0">
              <a:latin typeface="Alexandria" charset="0"/>
            </a:endParaRPr>
          </a:p>
          <a:p>
            <a:pPr marL="285750" indent="-285750" algn="just">
              <a:lnSpc>
                <a:spcPct val="150000"/>
              </a:lnSpc>
              <a:spcAft>
                <a:spcPts val="1000"/>
              </a:spcAft>
              <a:buFont typeface="Arial" panose="020B0604020202020204" pitchFamily="34" charset="0"/>
              <a:buChar char="•"/>
            </a:pPr>
            <a:r>
              <a:rPr lang="en-US" dirty="0">
                <a:latin typeface="Alexandria" charset="0"/>
              </a:rPr>
              <a:t>Student’s ability to evaluate the current healthcare system in his/her home country compared with others. </a:t>
            </a:r>
            <a:endParaRPr lang="en-SA" dirty="0">
              <a:latin typeface="Alexandria" charset="0"/>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a16="http://schemas.microsoft.com/office/drawing/2014/main" id="{0E1DA79D-0B48-370F-9956-55AD16E9D8CA}"/>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Learning Outcomes</a:t>
            </a:r>
          </a:p>
        </p:txBody>
      </p:sp>
    </p:spTree>
    <p:extLst>
      <p:ext uri="{BB962C8B-B14F-4D97-AF65-F5344CB8AC3E}">
        <p14:creationId xmlns:p14="http://schemas.microsoft.com/office/powerpoint/2010/main" val="16805420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5271CAC4-E51C-3195-12B3-92A9DF8EF9C5}"/>
              </a:ext>
            </a:extLst>
          </p:cNvPr>
          <p:cNvSpPr/>
          <p:nvPr/>
        </p:nvSpPr>
        <p:spPr>
          <a:xfrm>
            <a:off x="7292714" y="2056645"/>
            <a:ext cx="4051793" cy="4532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280" y="916889"/>
            <a:ext cx="5939637" cy="5672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500961" y="2220662"/>
            <a:ext cx="3635298" cy="2957861"/>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lexandria" charset="0"/>
              </a:rPr>
              <a:t>The semester contains 13 weeks. </a:t>
            </a:r>
          </a:p>
          <a:p>
            <a:pPr marL="285750" indent="-285750">
              <a:lnSpc>
                <a:spcPct val="150000"/>
              </a:lnSpc>
              <a:buFont typeface="Arial" panose="020B0604020202020204" pitchFamily="34" charset="0"/>
              <a:buChar char="•"/>
            </a:pPr>
            <a:r>
              <a:rPr lang="en-US" dirty="0">
                <a:latin typeface="Alexandria" charset="0"/>
              </a:rPr>
              <a:t>Each week, you have a recorded lecture to listen to and a related quiz.</a:t>
            </a:r>
          </a:p>
          <a:p>
            <a:pPr marL="285750" indent="-285750">
              <a:lnSpc>
                <a:spcPct val="150000"/>
              </a:lnSpc>
              <a:buFont typeface="Arial" panose="020B0604020202020204" pitchFamily="34" charset="0"/>
              <a:buChar char="•"/>
            </a:pPr>
            <a:r>
              <a:rPr lang="en-US" dirty="0">
                <a:latin typeface="Alexandria" charset="0"/>
              </a:rPr>
              <a:t>Quiz includes Multiple Choices Questions (MCQs) and/or True &amp; False.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8E8135DA-19A9-C7A1-2462-C2116DB98ACE}"/>
              </a:ext>
            </a:extLst>
          </p:cNvPr>
          <p:cNvSpPr txBox="1"/>
          <p:nvPr/>
        </p:nvSpPr>
        <p:spPr>
          <a:xfrm>
            <a:off x="7714291" y="1439366"/>
            <a:ext cx="3208638"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Important Dates</a:t>
            </a:r>
          </a:p>
        </p:txBody>
      </p:sp>
      <p:grpSp>
        <p:nvGrpSpPr>
          <p:cNvPr id="2" name="Group 1">
            <a:extLst>
              <a:ext uri="{FF2B5EF4-FFF2-40B4-BE49-F238E27FC236}">
                <a16:creationId xmlns:a16="http://schemas.microsoft.com/office/drawing/2014/main" id="{33A8A102-CCA1-D8CB-9DD0-0A0423931973}"/>
              </a:ext>
            </a:extLst>
          </p:cNvPr>
          <p:cNvGrpSpPr/>
          <p:nvPr/>
        </p:nvGrpSpPr>
        <p:grpSpPr>
          <a:xfrm>
            <a:off x="847493" y="1103971"/>
            <a:ext cx="5248507" cy="5374888"/>
            <a:chOff x="3670949" y="1234068"/>
            <a:chExt cx="4531597" cy="4934857"/>
          </a:xfrm>
        </p:grpSpPr>
        <p:pic>
          <p:nvPicPr>
            <p:cNvPr id="3" name="Picture 2" descr="A screenshot of a calendar&#10;&#10;Description automatically generated">
              <a:extLst>
                <a:ext uri="{FF2B5EF4-FFF2-40B4-BE49-F238E27FC236}">
                  <a16:creationId xmlns:a16="http://schemas.microsoft.com/office/drawing/2014/main" id="{E5188628-6D16-0158-8A02-7F31CC380709}"/>
                </a:ext>
              </a:extLst>
            </p:cNvPr>
            <p:cNvPicPr>
              <a:picLocks noChangeAspect="1"/>
            </p:cNvPicPr>
            <p:nvPr/>
          </p:nvPicPr>
          <p:blipFill>
            <a:blip r:embed="rId3">
              <a:extLst>
                <a:ext uri="{28A0092B-C50C-407E-A947-70E740481C1C}">
                  <a14:useLocalDpi xmlns:a14="http://schemas.microsoft.com/office/drawing/2010/main" val="0"/>
                </a:ext>
              </a:extLst>
            </a:blip>
            <a:srcRect l="77315" t="25397" b="2646"/>
            <a:stretch/>
          </p:blipFill>
          <p:spPr>
            <a:xfrm>
              <a:off x="6865257" y="1234068"/>
              <a:ext cx="1337289" cy="4934857"/>
            </a:xfrm>
            <a:prstGeom prst="rect">
              <a:avLst/>
            </a:prstGeom>
          </p:spPr>
        </p:pic>
        <p:pic>
          <p:nvPicPr>
            <p:cNvPr id="4" name="Picture 3" descr="A screenshot of a calendar&#10;&#10;Description automatically generated">
              <a:extLst>
                <a:ext uri="{FF2B5EF4-FFF2-40B4-BE49-F238E27FC236}">
                  <a16:creationId xmlns:a16="http://schemas.microsoft.com/office/drawing/2014/main" id="{648A54ED-1855-05A4-92DD-CC6C5DA4F69A}"/>
                </a:ext>
              </a:extLst>
            </p:cNvPr>
            <p:cNvPicPr>
              <a:picLocks noChangeAspect="1"/>
            </p:cNvPicPr>
            <p:nvPr/>
          </p:nvPicPr>
          <p:blipFill>
            <a:blip r:embed="rId3">
              <a:extLst>
                <a:ext uri="{28A0092B-C50C-407E-A947-70E740481C1C}">
                  <a14:useLocalDpi xmlns:a14="http://schemas.microsoft.com/office/drawing/2010/main" val="0"/>
                </a:ext>
              </a:extLst>
            </a:blip>
            <a:srcRect t="25397" r="45814" b="2646"/>
            <a:stretch/>
          </p:blipFill>
          <p:spPr>
            <a:xfrm>
              <a:off x="3670949" y="1234068"/>
              <a:ext cx="3194308" cy="4934857"/>
            </a:xfrm>
            <a:prstGeom prst="rect">
              <a:avLst/>
            </a:prstGeom>
          </p:spPr>
        </p:pic>
      </p:grpSp>
    </p:spTree>
    <p:extLst>
      <p:ext uri="{BB962C8B-B14F-4D97-AF65-F5344CB8AC3E}">
        <p14:creationId xmlns:p14="http://schemas.microsoft.com/office/powerpoint/2010/main" val="13382673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24">
            <a:extLst>
              <a:ext uri="{FF2B5EF4-FFF2-40B4-BE49-F238E27FC236}">
                <a16:creationId xmlns:a16="http://schemas.microsoft.com/office/drawing/2014/main" id="{5271CAC4-E51C-3195-12B3-92A9DF8EF9C5}"/>
              </a:ext>
            </a:extLst>
          </p:cNvPr>
          <p:cNvSpPr/>
          <p:nvPr/>
        </p:nvSpPr>
        <p:spPr>
          <a:xfrm>
            <a:off x="7292714" y="2056645"/>
            <a:ext cx="4051793" cy="453239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17280" y="916889"/>
            <a:ext cx="5939637" cy="567214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8" name="TextBox 47"/>
          <p:cNvSpPr txBox="1"/>
          <p:nvPr/>
        </p:nvSpPr>
        <p:spPr>
          <a:xfrm>
            <a:off x="7437724" y="2220662"/>
            <a:ext cx="3761771" cy="3788858"/>
          </a:xfrm>
          <a:prstGeom prst="rect">
            <a:avLst/>
          </a:prstGeom>
          <a:noFill/>
        </p:spPr>
        <p:txBody>
          <a:bodyPr wrap="square" rtlCol="0">
            <a:spAutoFit/>
          </a:bodyPr>
          <a:lstStyle/>
          <a:p>
            <a:pPr marL="285750" indent="-285750">
              <a:lnSpc>
                <a:spcPct val="150000"/>
              </a:lnSpc>
              <a:buFont typeface="Arial" panose="020B0604020202020204" pitchFamily="34" charset="0"/>
              <a:buChar char="•"/>
            </a:pPr>
            <a:r>
              <a:rPr lang="en-US" dirty="0">
                <a:latin typeface="Alexandria" charset="0"/>
              </a:rPr>
              <a:t>Weekly virtual discussion meeting (optional).</a:t>
            </a:r>
          </a:p>
          <a:p>
            <a:pPr marL="285750" indent="-285750">
              <a:lnSpc>
                <a:spcPct val="150000"/>
              </a:lnSpc>
              <a:buFont typeface="Arial" panose="020B0604020202020204" pitchFamily="34" charset="0"/>
              <a:buChar char="•"/>
            </a:pPr>
            <a:r>
              <a:rPr lang="en-US" dirty="0">
                <a:latin typeface="Alexandria" charset="0"/>
              </a:rPr>
              <a:t>A Quiz contains 8 questions (8 scores/ all 80%).</a:t>
            </a:r>
          </a:p>
          <a:p>
            <a:pPr marL="285750" indent="-285750">
              <a:lnSpc>
                <a:spcPct val="150000"/>
              </a:lnSpc>
              <a:buFont typeface="Arial" panose="020B0604020202020204" pitchFamily="34" charset="0"/>
              <a:buChar char="•"/>
            </a:pPr>
            <a:r>
              <a:rPr lang="en-US" dirty="0">
                <a:latin typeface="Alexandria" charset="0"/>
              </a:rPr>
              <a:t>Final exam contains 20 questions (20 scores/ 20%).</a:t>
            </a:r>
          </a:p>
          <a:p>
            <a:pPr marL="285750" indent="-285750">
              <a:lnSpc>
                <a:spcPct val="150000"/>
              </a:lnSpc>
              <a:buFont typeface="Arial" panose="020B0604020202020204" pitchFamily="34" charset="0"/>
              <a:buChar char="•"/>
            </a:pPr>
            <a:r>
              <a:rPr lang="en-US" dirty="0">
                <a:latin typeface="Alexandria" charset="0"/>
              </a:rPr>
              <a:t>For personal circumstances to postpone a quiz or the final exam, contact the respective department.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TextBox 9">
            <a:extLst>
              <a:ext uri="{FF2B5EF4-FFF2-40B4-BE49-F238E27FC236}">
                <a16:creationId xmlns:a16="http://schemas.microsoft.com/office/drawing/2014/main" id="{8E8135DA-19A9-C7A1-2462-C2116DB98ACE}"/>
              </a:ext>
            </a:extLst>
          </p:cNvPr>
          <p:cNvSpPr txBox="1"/>
          <p:nvPr/>
        </p:nvSpPr>
        <p:spPr>
          <a:xfrm>
            <a:off x="7714291" y="1439366"/>
            <a:ext cx="3208638" cy="523220"/>
          </a:xfrm>
          <a:prstGeom prst="rect">
            <a:avLst/>
          </a:prstGeom>
          <a:noFill/>
        </p:spPr>
        <p:txBody>
          <a:bodyPr wrap="square" rtlCol="0">
            <a:spAutoFit/>
          </a:bodyPr>
          <a:lstStyle/>
          <a:p>
            <a:pPr algn="ctr"/>
            <a:r>
              <a:rPr lang="en-US" sz="2800" b="1" dirty="0">
                <a:solidFill>
                  <a:srgbClr val="00AEEF"/>
                </a:solidFill>
                <a:latin typeface="Alexandria" charset="0"/>
                <a:cs typeface="Alexandria" charset="0"/>
              </a:rPr>
              <a:t>Quiz &amp; Final Exam</a:t>
            </a:r>
          </a:p>
        </p:txBody>
      </p:sp>
      <p:pic>
        <p:nvPicPr>
          <p:cNvPr id="6" name="Picture 5" descr="A screenshot of a computer&#10;&#10;Description automatically generated">
            <a:extLst>
              <a:ext uri="{FF2B5EF4-FFF2-40B4-BE49-F238E27FC236}">
                <a16:creationId xmlns:a16="http://schemas.microsoft.com/office/drawing/2014/main" id="{2FE8BA67-0BBE-813A-1758-A9730C535FC0}"/>
              </a:ext>
            </a:extLst>
          </p:cNvPr>
          <p:cNvPicPr>
            <a:picLocks noChangeAspect="1"/>
          </p:cNvPicPr>
          <p:nvPr/>
        </p:nvPicPr>
        <p:blipFill>
          <a:blip r:embed="rId3">
            <a:extLst>
              <a:ext uri="{28A0092B-C50C-407E-A947-70E740481C1C}">
                <a14:useLocalDpi xmlns:a14="http://schemas.microsoft.com/office/drawing/2010/main" val="0"/>
              </a:ext>
            </a:extLst>
          </a:blip>
          <a:srcRect t="17561"/>
          <a:stretch/>
        </p:blipFill>
        <p:spPr>
          <a:xfrm>
            <a:off x="593819" y="916888"/>
            <a:ext cx="5922481" cy="5672148"/>
          </a:xfrm>
          <a:prstGeom prst="rect">
            <a:avLst/>
          </a:prstGeom>
          <a:ln>
            <a:noFill/>
          </a:ln>
          <a:effectLst>
            <a:softEdge rad="112500"/>
          </a:effectLst>
        </p:spPr>
      </p:pic>
    </p:spTree>
    <p:extLst>
      <p:ext uri="{BB962C8B-B14F-4D97-AF65-F5344CB8AC3E}">
        <p14:creationId xmlns:p14="http://schemas.microsoft.com/office/powerpoint/2010/main" val="17358391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TextBox 8">
            <a:extLst>
              <a:ext uri="{FF2B5EF4-FFF2-40B4-BE49-F238E27FC236}">
                <a16:creationId xmlns:a16="http://schemas.microsoft.com/office/drawing/2014/main" id="{32DA2A44-13EE-162B-2A79-75935C652B49}"/>
              </a:ext>
            </a:extLst>
          </p:cNvPr>
          <p:cNvSpPr txBox="1"/>
          <p:nvPr/>
        </p:nvSpPr>
        <p:spPr>
          <a:xfrm>
            <a:off x="1041162" y="6090402"/>
            <a:ext cx="10388838" cy="276999"/>
          </a:xfrm>
          <a:prstGeom prst="rect">
            <a:avLst/>
          </a:prstGeom>
          <a:noFill/>
        </p:spPr>
        <p:txBody>
          <a:bodyPr wrap="square" rtlCol="0">
            <a:spAutoFit/>
          </a:bodyPr>
          <a:lstStyle/>
          <a:p>
            <a:pPr algn="r"/>
            <a:r>
              <a:rPr lang="en-US" sz="1200" dirty="0">
                <a:latin typeface="Alexandria" charset="0"/>
                <a:cs typeface="Alexandria" charset="0"/>
              </a:rPr>
              <a:t>Book: healthcare System around the world</a:t>
            </a:r>
          </a:p>
        </p:txBody>
      </p:sp>
      <p:sp>
        <p:nvSpPr>
          <p:cNvPr id="10" name="TextBox 9">
            <a:extLst>
              <a:ext uri="{FF2B5EF4-FFF2-40B4-BE49-F238E27FC236}">
                <a16:creationId xmlns:a16="http://schemas.microsoft.com/office/drawing/2014/main" id="{8E8135DA-19A9-C7A1-2462-C2116DB98ACE}"/>
              </a:ext>
            </a:extLst>
          </p:cNvPr>
          <p:cNvSpPr txBox="1"/>
          <p:nvPr/>
        </p:nvSpPr>
        <p:spPr>
          <a:xfrm>
            <a:off x="942308" y="1019069"/>
            <a:ext cx="8362330" cy="523220"/>
          </a:xfrm>
          <a:prstGeom prst="rect">
            <a:avLst/>
          </a:prstGeom>
          <a:noFill/>
        </p:spPr>
        <p:txBody>
          <a:bodyPr wrap="square" rtlCol="0">
            <a:spAutoFit/>
          </a:bodyPr>
          <a:lstStyle/>
          <a:p>
            <a:r>
              <a:rPr lang="en-US" sz="2800" b="1" dirty="0">
                <a:solidFill>
                  <a:srgbClr val="00AEEF"/>
                </a:solidFill>
                <a:latin typeface="Alexandria" charset="0"/>
                <a:cs typeface="Alexandria" charset="0"/>
              </a:rPr>
              <a:t>Course Materials  </a:t>
            </a:r>
          </a:p>
        </p:txBody>
      </p:sp>
      <p:pic>
        <p:nvPicPr>
          <p:cNvPr id="3" name="Picture 2" descr="A book cover with text&#10;&#10;Description automatically generated">
            <a:extLst>
              <a:ext uri="{FF2B5EF4-FFF2-40B4-BE49-F238E27FC236}">
                <a16:creationId xmlns:a16="http://schemas.microsoft.com/office/drawing/2014/main" id="{16800D4C-B18C-4C34-319E-76A660E550E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2308" y="1887343"/>
            <a:ext cx="3040184" cy="3951588"/>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5" name="Picture 4" descr="A blue and white cover with a capsule of earth inside&#10;&#10;Description automatically generated">
            <a:extLst>
              <a:ext uri="{FF2B5EF4-FFF2-40B4-BE49-F238E27FC236}">
                <a16:creationId xmlns:a16="http://schemas.microsoft.com/office/drawing/2014/main" id="{2E52870E-E852-6FB7-36B1-595BE879DCE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929164" y="2310130"/>
            <a:ext cx="2333674" cy="31211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Picture 7" descr="A book cover with a map of the earth&#10;&#10;Description automatically generated">
            <a:extLst>
              <a:ext uri="{FF2B5EF4-FFF2-40B4-BE49-F238E27FC236}">
                <a16:creationId xmlns:a16="http://schemas.microsoft.com/office/drawing/2014/main" id="{28608DA1-FE91-771D-4824-5BBB1D59C480}"/>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209510" y="2310130"/>
            <a:ext cx="2333674" cy="3121141"/>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27555449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336554" y="5945793"/>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ACAD8EE6-1E14-434A-B292-3FD951C46BD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 ds:uri="d13aca44-ef33-4cf4-9980-7f0b00e6eeb9"/>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otalTime>2728</TotalTime>
  <Words>1162</Words>
  <Application>Microsoft Office PowerPoint</Application>
  <PresentationFormat>Widescreen</PresentationFormat>
  <Paragraphs>115</Paragraphs>
  <Slides>16</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__fkGroteskNeue_598ab8</vt:lpstr>
      <vt:lpstr>Alexandria</vt: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Hayat Farag</cp:lastModifiedBy>
  <cp:revision>73</cp:revision>
  <dcterms:created xsi:type="dcterms:W3CDTF">2023-04-29T09:08:00Z</dcterms:created>
  <dcterms:modified xsi:type="dcterms:W3CDTF">2024-09-22T15:33:08Z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0x010100DC69378573D04C4981F1C0E645EFE562</vt:lpwstr>
  </property>
  <property fmtid="{D5CDD505-2E9C-101B-9397-08002B2CF9AE}" pid="5" name="MediaServiceImageTags">
    <vt:lpwstr/>
  </property>
  <property fmtid="{D5CDD505-2E9C-101B-9397-08002B2CF9AE}" pid="6" name="MSIP_Label_defa4170-0d19-0005-0004-bc88714345d2_Enabled">
    <vt:lpwstr>true</vt:lpwstr>
  </property>
  <property fmtid="{D5CDD505-2E9C-101B-9397-08002B2CF9AE}" pid="7" name="MSIP_Label_defa4170-0d19-0005-0004-bc88714345d2_SetDate">
    <vt:lpwstr>2024-09-14T11:47:21Z</vt:lpwstr>
  </property>
  <property fmtid="{D5CDD505-2E9C-101B-9397-08002B2CF9AE}" pid="8" name="MSIP_Label_defa4170-0d19-0005-0004-bc88714345d2_Method">
    <vt:lpwstr>Standard</vt:lpwstr>
  </property>
  <property fmtid="{D5CDD505-2E9C-101B-9397-08002B2CF9AE}" pid="9" name="MSIP_Label_defa4170-0d19-0005-0004-bc88714345d2_Name">
    <vt:lpwstr>defa4170-0d19-0005-0004-bc88714345d2</vt:lpwstr>
  </property>
  <property fmtid="{D5CDD505-2E9C-101B-9397-08002B2CF9AE}" pid="10" name="MSIP_Label_defa4170-0d19-0005-0004-bc88714345d2_SiteId">
    <vt:lpwstr>2c488ec8-d6f8-4130-ba09-6f8bd726d989</vt:lpwstr>
  </property>
  <property fmtid="{D5CDD505-2E9C-101B-9397-08002B2CF9AE}" pid="11" name="MSIP_Label_defa4170-0d19-0005-0004-bc88714345d2_ActionId">
    <vt:lpwstr>18b458b2-4af3-4633-aca5-bc995f596889</vt:lpwstr>
  </property>
  <property fmtid="{D5CDD505-2E9C-101B-9397-08002B2CF9AE}" pid="12" name="MSIP_Label_defa4170-0d19-0005-0004-bc88714345d2_ContentBits">
    <vt:lpwstr>0</vt:lpwstr>
  </property>
</Properties>
</file>