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3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2"/>
  </p:notesMasterIdLst>
  <p:sldIdLst>
    <p:sldId id="260" r:id="rId2"/>
    <p:sldId id="320" r:id="rId3"/>
    <p:sldId id="282" r:id="rId4"/>
    <p:sldId id="283" r:id="rId5"/>
    <p:sldId id="284" r:id="rId6"/>
    <p:sldId id="285" r:id="rId7"/>
    <p:sldId id="286" r:id="rId8"/>
    <p:sldId id="287" r:id="rId9"/>
    <p:sldId id="321" r:id="rId10"/>
    <p:sldId id="294" r:id="rId11"/>
    <p:sldId id="295" r:id="rId12"/>
    <p:sldId id="288" r:id="rId13"/>
    <p:sldId id="289" r:id="rId14"/>
    <p:sldId id="322" r:id="rId15"/>
    <p:sldId id="290" r:id="rId16"/>
    <p:sldId id="291" r:id="rId17"/>
    <p:sldId id="323" r:id="rId18"/>
    <p:sldId id="292" r:id="rId19"/>
    <p:sldId id="324" r:id="rId20"/>
    <p:sldId id="304" r:id="rId21"/>
    <p:sldId id="325" r:id="rId22"/>
    <p:sldId id="293" r:id="rId23"/>
    <p:sldId id="326" r:id="rId24"/>
    <p:sldId id="296" r:id="rId25"/>
    <p:sldId id="305" r:id="rId26"/>
    <p:sldId id="297" r:id="rId27"/>
    <p:sldId id="306" r:id="rId28"/>
    <p:sldId id="307" r:id="rId29"/>
    <p:sldId id="308" r:id="rId30"/>
    <p:sldId id="298" r:id="rId31"/>
    <p:sldId id="299" r:id="rId32"/>
    <p:sldId id="309" r:id="rId33"/>
    <p:sldId id="315" r:id="rId34"/>
    <p:sldId id="314" r:id="rId35"/>
    <p:sldId id="313" r:id="rId36"/>
    <p:sldId id="310" r:id="rId37"/>
    <p:sldId id="316" r:id="rId38"/>
    <p:sldId id="319" r:id="rId39"/>
    <p:sldId id="318" r:id="rId40"/>
    <p:sldId id="317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285" autoAdjust="0"/>
  </p:normalViewPr>
  <p:slideViewPr>
    <p:cSldViewPr snapToGrid="0">
      <p:cViewPr varScale="1">
        <p:scale>
          <a:sx n="77" d="100"/>
          <a:sy n="77" d="100"/>
        </p:scale>
        <p:origin x="883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B8BF8-D218-4D99-8222-3DB87281439E}" type="datetimeFigureOut">
              <a:rPr lang="en-US" smtClean="0"/>
              <a:t>2/13/2024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3C8A9-2E18-4CDE-808C-35A6F74E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7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81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5EBDE3-669A-83D7-1F52-7C1D146750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25159A-5EA2-D0C3-BF35-A748308BBE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7D34870-B1C3-6717-A3A9-B9F1371F7B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F6244D-7EE5-5164-3022-CF82A4DD62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845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609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132171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635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556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114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59988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550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15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506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0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1435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2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266673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0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559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1"/>
            <a:ext cx="6668803" cy="4082142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454271" y="2264257"/>
            <a:ext cx="7737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Management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MGM 510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274509" y="5448880"/>
            <a:ext cx="7397951" cy="921558"/>
          </a:xfrm>
          <a:prstGeom prst="round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152129" y="3769849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8129493" y="5353912"/>
            <a:ext cx="39101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Hamed Almahadin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661843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B4678F-2F56-829C-1772-B58D7E6DD1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538AA00E-A492-3FE2-9C34-18376B715F7D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84F28B7C-0217-E9A5-0F4E-FE17C21C526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1"/>
            <a:ext cx="6668803" cy="4082142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475A140-3EF9-36D8-D2C9-2A08C21E08E3}"/>
              </a:ext>
            </a:extLst>
          </p:cNvPr>
          <p:cNvSpPr txBox="1"/>
          <p:nvPr/>
        </p:nvSpPr>
        <p:spPr>
          <a:xfrm>
            <a:off x="4454271" y="2264257"/>
            <a:ext cx="773772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Chapter#3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Risks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2D0BBBD-F2A6-46B4-1FEF-FE66C764C0BA}"/>
              </a:ext>
            </a:extLst>
          </p:cNvPr>
          <p:cNvSpPr/>
          <p:nvPr/>
        </p:nvSpPr>
        <p:spPr>
          <a:xfrm>
            <a:off x="274509" y="5448880"/>
            <a:ext cx="7397951" cy="921558"/>
          </a:xfrm>
          <a:prstGeom prst="round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EB66D40-A524-E8A8-E678-C7F2D3448481}"/>
              </a:ext>
            </a:extLst>
          </p:cNvPr>
          <p:cNvSpPr txBox="1"/>
          <p:nvPr/>
        </p:nvSpPr>
        <p:spPr>
          <a:xfrm>
            <a:off x="3152129" y="3769849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6DC794D-A9F2-E0AF-6F60-79DF1220BEAB}"/>
              </a:ext>
            </a:extLst>
          </p:cNvPr>
          <p:cNvSpPr txBox="1"/>
          <p:nvPr/>
        </p:nvSpPr>
        <p:spPr>
          <a:xfrm>
            <a:off x="8129493" y="5353912"/>
            <a:ext cx="39101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Hamed Almahadin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7EA3F46-28CA-084A-4784-52A6CED721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B8A4DB15-53B0-E59A-5258-70231FD4439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D46A2B5-6D77-635A-3759-1B17AE122A0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576869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Topics to Cover in Week 3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- Risk Management</a:t>
            </a:r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1033738" y="1832911"/>
            <a:ext cx="917257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Risk Classification. 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Four Types of Risk.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Manage uncertainty risks.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Control Management.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Categories of operational disruption.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Minimize compliance risks</a:t>
            </a:r>
          </a:p>
        </p:txBody>
      </p:sp>
    </p:spTree>
    <p:extLst>
      <p:ext uri="{BB962C8B-B14F-4D97-AF65-F5344CB8AC3E}">
        <p14:creationId xmlns:p14="http://schemas.microsoft.com/office/powerpoint/2010/main" val="24731418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Risk Classification 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18AD3BA-DF7D-4333-B99B-7571776CC91A}"/>
              </a:ext>
            </a:extLst>
          </p:cNvPr>
          <p:cNvSpPr txBox="1"/>
          <p:nvPr/>
        </p:nvSpPr>
        <p:spPr>
          <a:xfrm>
            <a:off x="661191" y="2010322"/>
            <a:ext cx="10869613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Risks can be classified in many ways. </a:t>
            </a: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endParaRPr lang="en-US" sz="3600" dirty="0">
              <a:solidFill>
                <a:prstClr val="black"/>
              </a:solidFill>
              <a:latin typeface="Calibri" panose="020F0502020204030204"/>
            </a:endParaRP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Hazard risks can be divided into many types of risks, including:</a:t>
            </a:r>
          </a:p>
          <a:p>
            <a:pPr marL="1028700" lvl="1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srgbClr val="0070C0"/>
                </a:solidFill>
                <a:latin typeface="Calibri" panose="020F0502020204030204"/>
              </a:rPr>
              <a:t>Risks to property</a:t>
            </a:r>
          </a:p>
          <a:p>
            <a:pPr marL="1028700" lvl="1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srgbClr val="0070C0"/>
                </a:solidFill>
                <a:latin typeface="Calibri" panose="020F0502020204030204"/>
              </a:rPr>
              <a:t>Risks to people </a:t>
            </a:r>
          </a:p>
          <a:p>
            <a:pPr marL="1028700" lvl="1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srgbClr val="0070C0"/>
                </a:solidFill>
                <a:latin typeface="Calibri" panose="020F0502020204030204"/>
              </a:rPr>
              <a:t>Risks to the continuity of a business</a:t>
            </a:r>
          </a:p>
        </p:txBody>
      </p:sp>
    </p:spTree>
    <p:extLst>
      <p:ext uri="{BB962C8B-B14F-4D97-AF65-F5344CB8AC3E}">
        <p14:creationId xmlns:p14="http://schemas.microsoft.com/office/powerpoint/2010/main" val="21105667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Types of Risks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0A6855F-72C8-4EAC-9566-30CB18F4DE97}"/>
              </a:ext>
            </a:extLst>
          </p:cNvPr>
          <p:cNvSpPr txBox="1"/>
          <p:nvPr/>
        </p:nvSpPr>
        <p:spPr>
          <a:xfrm>
            <a:off x="540508" y="1861292"/>
            <a:ext cx="1086961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Risks can be classified according to the timeframe for the impact of the risk.</a:t>
            </a:r>
          </a:p>
          <a:p>
            <a:pPr algn="just">
              <a:defRPr/>
            </a:pPr>
            <a:endParaRPr lang="en-US" sz="3600" dirty="0">
              <a:solidFill>
                <a:prstClr val="black"/>
              </a:solidFill>
              <a:latin typeface="Calibri" panose="020F0502020204030204"/>
            </a:endParaRP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The classification of risks as long-, medium- and short-term impact is a very useful means of analyzing the risk exposure of an organization.</a:t>
            </a:r>
          </a:p>
        </p:txBody>
      </p:sp>
    </p:spTree>
    <p:extLst>
      <p:ext uri="{BB962C8B-B14F-4D97-AF65-F5344CB8AC3E}">
        <p14:creationId xmlns:p14="http://schemas.microsoft.com/office/powerpoint/2010/main" val="16724557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long-term risks 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55ADFF-57E8-4596-B04C-9E0F6744E57A}"/>
              </a:ext>
            </a:extLst>
          </p:cNvPr>
          <p:cNvSpPr txBox="1"/>
          <p:nvPr/>
        </p:nvSpPr>
        <p:spPr>
          <a:xfrm>
            <a:off x="661191" y="1891109"/>
            <a:ext cx="1086961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srgbClr val="0070C0"/>
                </a:solidFill>
                <a:latin typeface="Calibri" panose="020F0502020204030204"/>
              </a:rPr>
              <a:t>Long-term risks </a:t>
            </a: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will impact several years, perhaps up to five years, after the event occurs or the decision is taken. </a:t>
            </a:r>
          </a:p>
          <a:p>
            <a:pPr algn="just">
              <a:defRPr/>
            </a:pPr>
            <a:endParaRPr lang="en-US" sz="3600" dirty="0">
              <a:solidFill>
                <a:prstClr val="black"/>
              </a:solidFill>
              <a:latin typeface="Calibri" panose="020F0502020204030204"/>
            </a:endParaRP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srgbClr val="0070C0"/>
                </a:solidFill>
                <a:latin typeface="Calibri" panose="020F0502020204030204"/>
              </a:rPr>
              <a:t>Long-term risks </a:t>
            </a: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therefore relate to strategic decisions.</a:t>
            </a:r>
          </a:p>
        </p:txBody>
      </p:sp>
    </p:spTree>
    <p:extLst>
      <p:ext uri="{BB962C8B-B14F-4D97-AF65-F5344CB8AC3E}">
        <p14:creationId xmlns:p14="http://schemas.microsoft.com/office/powerpoint/2010/main" val="6499777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Medium-term risks 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55ADFF-57E8-4596-B04C-9E0F6744E57A}"/>
              </a:ext>
            </a:extLst>
          </p:cNvPr>
          <p:cNvSpPr txBox="1"/>
          <p:nvPr/>
        </p:nvSpPr>
        <p:spPr>
          <a:xfrm>
            <a:off x="788986" y="1590579"/>
            <a:ext cx="1086961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srgbClr val="0070C0"/>
                </a:solidFill>
                <a:latin typeface="Calibri" panose="020F0502020204030204"/>
              </a:rPr>
              <a:t>Medium-term risks </a:t>
            </a: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have their impact some time after the event occurs or the decision is taken, and typically this will be about a year later. 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endParaRPr lang="en-US" sz="3600" dirty="0">
              <a:solidFill>
                <a:prstClr val="black"/>
              </a:solidFill>
              <a:latin typeface="Calibri" panose="020F0502020204030204"/>
            </a:endParaRP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srgbClr val="0070C0"/>
                </a:solidFill>
                <a:latin typeface="Calibri" panose="020F0502020204030204"/>
              </a:rPr>
              <a:t>Medium-term risks </a:t>
            </a: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are often associated with projects or programs of work.</a:t>
            </a:r>
          </a:p>
        </p:txBody>
      </p:sp>
    </p:spTree>
    <p:extLst>
      <p:ext uri="{BB962C8B-B14F-4D97-AF65-F5344CB8AC3E}">
        <p14:creationId xmlns:p14="http://schemas.microsoft.com/office/powerpoint/2010/main" val="31340124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Short-term risks 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55ADFF-57E8-4596-B04C-9E0F6744E57A}"/>
              </a:ext>
            </a:extLst>
          </p:cNvPr>
          <p:cNvSpPr txBox="1"/>
          <p:nvPr/>
        </p:nvSpPr>
        <p:spPr>
          <a:xfrm>
            <a:off x="661191" y="1590579"/>
            <a:ext cx="1086961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endParaRPr lang="en-US" sz="3600" dirty="0">
              <a:solidFill>
                <a:srgbClr val="0070C0"/>
              </a:solidFill>
              <a:latin typeface="Calibri" panose="020F0502020204030204"/>
            </a:endParaRP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endParaRPr lang="en-US" sz="3600" dirty="0">
              <a:solidFill>
                <a:srgbClr val="0070C0"/>
              </a:solidFill>
              <a:latin typeface="Calibri" panose="020F0502020204030204"/>
            </a:endParaRP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srgbClr val="0070C0"/>
                </a:solidFill>
                <a:latin typeface="Calibri" panose="020F0502020204030204"/>
              </a:rPr>
              <a:t>Short-term risks </a:t>
            </a: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have their impact immediately after the event occurs. </a:t>
            </a:r>
          </a:p>
          <a:p>
            <a:pPr algn="just">
              <a:defRPr/>
            </a:pPr>
            <a:endParaRPr lang="en-US" sz="36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8976031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5D0CBC-3716-0930-82CD-5CF09D9242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F745E1-92F3-F94F-E22B-261DBE3D6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37613A15-7CFC-0F7B-F842-FC8D16716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A2CC0CF-5741-21A8-117A-5E277CC40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Short-term risks </a:t>
            </a:r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FB5FA68A-3EB7-ADE4-A3D2-173219C88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3D3D97-78B7-79DA-53BE-3797137CB218}"/>
              </a:ext>
            </a:extLst>
          </p:cNvPr>
          <p:cNvSpPr txBox="1"/>
          <p:nvPr/>
        </p:nvSpPr>
        <p:spPr>
          <a:xfrm>
            <a:off x="661191" y="1590579"/>
            <a:ext cx="1086961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endParaRPr lang="en-US" sz="3600" dirty="0">
              <a:solidFill>
                <a:prstClr val="black"/>
              </a:solidFill>
              <a:latin typeface="Calibri" panose="020F0502020204030204"/>
            </a:endParaRPr>
          </a:p>
          <a:p>
            <a:pPr algn="just">
              <a:defRPr/>
            </a:pPr>
            <a:endParaRPr lang="en-US" sz="3600" dirty="0">
              <a:solidFill>
                <a:prstClr val="black"/>
              </a:solidFill>
              <a:latin typeface="Calibri" panose="020F0502020204030204"/>
            </a:endParaRP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Accidents at work, traffic accidents, fire and theft are all short-term risks that have an immediate impact and immediate consequences as soon as the event has occurred. </a:t>
            </a:r>
          </a:p>
        </p:txBody>
      </p:sp>
    </p:spTree>
    <p:extLst>
      <p:ext uri="{BB962C8B-B14F-4D97-AF65-F5344CB8AC3E}">
        <p14:creationId xmlns:p14="http://schemas.microsoft.com/office/powerpoint/2010/main" val="7576271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Short-term risks 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D55ADFF-57E8-4596-B04C-9E0F6744E57A}"/>
              </a:ext>
            </a:extLst>
          </p:cNvPr>
          <p:cNvSpPr txBox="1"/>
          <p:nvPr/>
        </p:nvSpPr>
        <p:spPr>
          <a:xfrm>
            <a:off x="788986" y="1590579"/>
            <a:ext cx="1086961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endParaRPr lang="en-US" sz="3600" dirty="0">
              <a:solidFill>
                <a:srgbClr val="0070C0"/>
              </a:solidFill>
              <a:latin typeface="Calibri" panose="020F0502020204030204"/>
            </a:endParaRP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srgbClr val="0070C0"/>
                </a:solidFill>
                <a:latin typeface="Calibri" panose="020F0502020204030204"/>
              </a:rPr>
              <a:t>Short-term risks </a:t>
            </a: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cause immediate disruption to normal efficient operations and are probably the easiest types of risks to identify and manage or mitigate.</a:t>
            </a:r>
          </a:p>
        </p:txBody>
      </p:sp>
    </p:spTree>
    <p:extLst>
      <p:ext uri="{BB962C8B-B14F-4D97-AF65-F5344CB8AC3E}">
        <p14:creationId xmlns:p14="http://schemas.microsoft.com/office/powerpoint/2010/main" val="20045152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Short-term risks 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55ADFF-57E8-4596-B04C-9E0F6744E57A}"/>
              </a:ext>
            </a:extLst>
          </p:cNvPr>
          <p:cNvSpPr txBox="1"/>
          <p:nvPr/>
        </p:nvSpPr>
        <p:spPr>
          <a:xfrm>
            <a:off x="788986" y="1590579"/>
            <a:ext cx="1086961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srgbClr val="0070C0"/>
                </a:solidFill>
                <a:latin typeface="Calibri" panose="020F0502020204030204"/>
              </a:rPr>
              <a:t>Insurable risks </a:t>
            </a: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are quite often short-term risks, although the exact timing and magnitude/impact of the insured events is uncertain. </a:t>
            </a:r>
          </a:p>
          <a:p>
            <a:pPr algn="just">
              <a:defRPr/>
            </a:pPr>
            <a:endParaRPr lang="en-US" sz="3600" dirty="0">
              <a:solidFill>
                <a:prstClr val="black"/>
              </a:solidFill>
              <a:latin typeface="Calibri" panose="020F0502020204030204"/>
            </a:endParaRPr>
          </a:p>
          <a:p>
            <a:pPr marL="571500" indent="-571500" algn="just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Insurance is designed to provide protection against risks that have immediate consequences.</a:t>
            </a:r>
          </a:p>
        </p:txBody>
      </p:sp>
    </p:spTree>
    <p:extLst>
      <p:ext uri="{BB962C8B-B14F-4D97-AF65-F5344CB8AC3E}">
        <p14:creationId xmlns:p14="http://schemas.microsoft.com/office/powerpoint/2010/main" val="4494957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Four Types of Risk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E602315-C641-4210-8BF8-7193D9786712}"/>
              </a:ext>
            </a:extLst>
          </p:cNvPr>
          <p:cNvSpPr txBox="1"/>
          <p:nvPr/>
        </p:nvSpPr>
        <p:spPr>
          <a:xfrm>
            <a:off x="788986" y="1590578"/>
            <a:ext cx="5897563" cy="32624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/>
            </a:pPr>
            <a:r>
              <a:rPr lang="en-US" sz="4400" dirty="0">
                <a:solidFill>
                  <a:srgbClr val="0070C0"/>
                </a:solidFill>
                <a:latin typeface="Calibri" panose="020F0502020204030204"/>
              </a:rPr>
              <a:t>●● Compliance risks;</a:t>
            </a:r>
          </a:p>
          <a:p>
            <a:pPr>
              <a:spcAft>
                <a:spcPts val="1200"/>
              </a:spcAft>
              <a:defRPr/>
            </a:pPr>
            <a:r>
              <a:rPr lang="en-US" sz="4400" dirty="0">
                <a:solidFill>
                  <a:srgbClr val="0070C0"/>
                </a:solidFill>
                <a:latin typeface="Calibri" panose="020F0502020204030204"/>
              </a:rPr>
              <a:t>●● Hazard risks;</a:t>
            </a:r>
          </a:p>
          <a:p>
            <a:pPr>
              <a:spcAft>
                <a:spcPts val="1200"/>
              </a:spcAft>
              <a:defRPr/>
            </a:pPr>
            <a:r>
              <a:rPr lang="en-US" sz="4400" dirty="0">
                <a:solidFill>
                  <a:srgbClr val="0070C0"/>
                </a:solidFill>
                <a:latin typeface="Calibri" panose="020F0502020204030204"/>
              </a:rPr>
              <a:t>●● Control risks;</a:t>
            </a:r>
          </a:p>
          <a:p>
            <a:pPr>
              <a:spcAft>
                <a:spcPts val="1200"/>
              </a:spcAft>
              <a:defRPr/>
            </a:pPr>
            <a:r>
              <a:rPr lang="en-US" sz="4400" dirty="0">
                <a:solidFill>
                  <a:srgbClr val="0070C0"/>
                </a:solidFill>
                <a:latin typeface="Calibri" panose="020F0502020204030204"/>
              </a:rPr>
              <a:t>●● Opportunity risks.</a:t>
            </a:r>
          </a:p>
        </p:txBody>
      </p:sp>
    </p:spTree>
    <p:extLst>
      <p:ext uri="{BB962C8B-B14F-4D97-AF65-F5344CB8AC3E}">
        <p14:creationId xmlns:p14="http://schemas.microsoft.com/office/powerpoint/2010/main" val="17621796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Compliance Risks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EF0B77-13A6-4321-91B5-1E52CAABC68A}"/>
              </a:ext>
            </a:extLst>
          </p:cNvPr>
          <p:cNvSpPr txBox="1"/>
          <p:nvPr/>
        </p:nvSpPr>
        <p:spPr>
          <a:xfrm>
            <a:off x="471487" y="1650458"/>
            <a:ext cx="1124902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§"/>
            </a:pPr>
            <a:endParaRPr lang="en-US" sz="3600" dirty="0">
              <a:solidFill>
                <a:srgbClr val="0070C0"/>
              </a:solidFill>
              <a:latin typeface="Roboto" panose="02000000000000000000" pitchFamily="2" charset="0"/>
            </a:endParaRPr>
          </a:p>
          <a:p>
            <a:pPr marL="457200" indent="-457200" algn="just">
              <a:buFont typeface="Wingdings" panose="05000000000000000000" pitchFamily="2" charset="2"/>
              <a:buChar char="§"/>
            </a:pPr>
            <a:endParaRPr lang="en-US" sz="3600" dirty="0">
              <a:solidFill>
                <a:srgbClr val="0070C0"/>
              </a:solidFill>
              <a:latin typeface="Roboto" panose="02000000000000000000" pitchFamily="2" charset="0"/>
            </a:endParaRP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3600" dirty="0">
                <a:solidFill>
                  <a:srgbClr val="0070C0"/>
                </a:solidFill>
                <a:latin typeface="Roboto" panose="02000000000000000000" pitchFamily="2" charset="0"/>
              </a:rPr>
              <a:t>Compliance</a:t>
            </a:r>
            <a:r>
              <a:rPr lang="en-US" sz="3600" dirty="0">
                <a:latin typeface="Roboto" panose="02000000000000000000" pitchFamily="2" charset="0"/>
              </a:rPr>
              <a:t> is defined as the outcome for adhering</a:t>
            </a:r>
            <a:r>
              <a:rPr lang="ar-EG" sz="3600" dirty="0">
                <a:latin typeface="Roboto" panose="02000000000000000000" pitchFamily="2" charset="0"/>
                <a:cs typeface="Arial" panose="020B0604020202020204" pitchFamily="34" charset="0"/>
              </a:rPr>
              <a:t> </a:t>
            </a:r>
            <a:r>
              <a:rPr lang="en-US" sz="3600" dirty="0">
                <a:latin typeface="Roboto" panose="02000000000000000000" pitchFamily="2" charset="0"/>
              </a:rPr>
              <a:t> to a rule.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endParaRPr lang="en-US" sz="3600" dirty="0">
              <a:latin typeface="Roboto" panose="02000000000000000000" pitchFamily="2" charset="0"/>
            </a:endParaRPr>
          </a:p>
          <a:p>
            <a:pPr algn="just"/>
            <a:endParaRPr lang="en-US" sz="3600" dirty="0">
              <a:latin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41972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2D9545-CB64-5CFF-1439-4DBD162934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B375FD-29CB-398D-CF61-6553F56547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519B8C9B-6488-2964-7EB7-E332569AC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5726EF2-C5D4-72C4-54CE-CED62AFBF6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Compliance Risks</a:t>
            </a:r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DC70BFD5-86D0-967E-202F-C97990DA1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32BBEB-47A5-A7F3-F025-27B91B4D66DD}"/>
              </a:ext>
            </a:extLst>
          </p:cNvPr>
          <p:cNvSpPr txBox="1"/>
          <p:nvPr/>
        </p:nvSpPr>
        <p:spPr>
          <a:xfrm>
            <a:off x="471487" y="1650458"/>
            <a:ext cx="1124902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en-US" sz="3600" dirty="0">
              <a:latin typeface="Roboto" panose="02000000000000000000" pitchFamily="2" charset="0"/>
            </a:endParaRP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3600" dirty="0">
                <a:latin typeface="Roboto" panose="02000000000000000000" pitchFamily="2" charset="0"/>
              </a:rPr>
              <a:t> </a:t>
            </a:r>
            <a:r>
              <a:rPr lang="en-US" sz="3600" dirty="0">
                <a:solidFill>
                  <a:srgbClr val="0070C0"/>
                </a:solidFill>
                <a:latin typeface="Roboto" panose="02000000000000000000" pitchFamily="2" charset="0"/>
              </a:rPr>
              <a:t>Compliance risk </a:t>
            </a:r>
            <a:r>
              <a:rPr lang="en-US" sz="3600" dirty="0">
                <a:latin typeface="Roboto" panose="02000000000000000000" pitchFamily="2" charset="0"/>
              </a:rPr>
              <a:t>captures the legal and financial penalties for failing to act under internal and external regulations and legislature. </a:t>
            </a:r>
          </a:p>
        </p:txBody>
      </p:sp>
    </p:spTree>
    <p:extLst>
      <p:ext uri="{BB962C8B-B14F-4D97-AF65-F5344CB8AC3E}">
        <p14:creationId xmlns:p14="http://schemas.microsoft.com/office/powerpoint/2010/main" val="24596471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Examples of Compliance Risks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EF0B77-13A6-4321-91B5-1E52CAABC68A}"/>
              </a:ext>
            </a:extLst>
          </p:cNvPr>
          <p:cNvSpPr txBox="1"/>
          <p:nvPr/>
        </p:nvSpPr>
        <p:spPr>
          <a:xfrm>
            <a:off x="276225" y="1912736"/>
            <a:ext cx="5629275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Low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38445D"/>
                </a:solidFill>
                <a:latin typeface="Roboto" panose="02000000000000000000" pitchFamily="2" charset="0"/>
              </a:rPr>
              <a:t>Failure to conduct due diligence on new customers.</a:t>
            </a:r>
          </a:p>
          <a:p>
            <a:pPr>
              <a:defRPr/>
            </a:pPr>
            <a:endParaRPr lang="en-US" sz="3200" dirty="0">
              <a:solidFill>
                <a:srgbClr val="38445D"/>
              </a:solidFill>
              <a:latin typeface="Roboto" panose="02000000000000000000" pitchFamily="2" charset="0"/>
            </a:endParaRPr>
          </a:p>
          <a:p>
            <a:pPr>
              <a:defRPr/>
            </a:pPr>
            <a:endParaRPr lang="en-US" sz="3200" dirty="0">
              <a:solidFill>
                <a:srgbClr val="38445D"/>
              </a:solidFill>
              <a:latin typeface="Roboto" panose="02000000000000000000" pitchFamily="2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38445D"/>
                </a:solidFill>
                <a:latin typeface="Roboto" panose="02000000000000000000" pitchFamily="2" charset="0"/>
              </a:rPr>
              <a:t>Failure to report suspicious</a:t>
            </a:r>
            <a:r>
              <a:rPr lang="ar-EG" sz="3200" dirty="0">
                <a:solidFill>
                  <a:srgbClr val="38445D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 </a:t>
            </a:r>
            <a:r>
              <a:rPr lang="en-US" sz="3200" dirty="0">
                <a:solidFill>
                  <a:srgbClr val="38445D"/>
                </a:solidFill>
                <a:latin typeface="Roboto" panose="02000000000000000000" pitchFamily="2" charset="0"/>
              </a:rPr>
              <a:t> transactions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0AAF9C8-1739-4FCA-A135-33191231E8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7817" y="1901636"/>
            <a:ext cx="4934046" cy="3241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0946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Hazard Risks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EF0B77-13A6-4321-91B5-1E52CAABC68A}"/>
              </a:ext>
            </a:extLst>
          </p:cNvPr>
          <p:cNvSpPr txBox="1"/>
          <p:nvPr/>
        </p:nvSpPr>
        <p:spPr>
          <a:xfrm>
            <a:off x="400050" y="1859340"/>
            <a:ext cx="11249025" cy="2185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endParaRPr lang="en-US" sz="2800" dirty="0">
              <a:solidFill>
                <a:srgbClr val="0070C0"/>
              </a:solidFill>
              <a:latin typeface="Roboto" panose="02000000000000000000" pitchFamily="2" charset="0"/>
            </a:endParaRPr>
          </a:p>
          <a:p>
            <a:pPr algn="just">
              <a:defRPr/>
            </a:pPr>
            <a:endParaRPr lang="en-US" sz="2800" dirty="0">
              <a:solidFill>
                <a:srgbClr val="0070C0"/>
              </a:solidFill>
              <a:latin typeface="Roboto" panose="02000000000000000000" pitchFamily="2" charset="0"/>
            </a:endParaRPr>
          </a:p>
          <a:p>
            <a:pPr algn="just">
              <a:defRPr/>
            </a:pPr>
            <a:r>
              <a:rPr lang="en-US" sz="4000" dirty="0">
                <a:solidFill>
                  <a:srgbClr val="0070C0"/>
                </a:solidFill>
                <a:latin typeface="Roboto" panose="02000000000000000000" pitchFamily="2" charset="0"/>
              </a:rPr>
              <a:t>Hazard risks </a:t>
            </a:r>
            <a:r>
              <a:rPr lang="en-US" sz="4000" dirty="0">
                <a:latin typeface="Roboto" panose="02000000000000000000" pitchFamily="2" charset="0"/>
              </a:rPr>
              <a:t>are the risks that can only inhibit achievement of the corporate mission. </a:t>
            </a:r>
          </a:p>
        </p:txBody>
      </p:sp>
    </p:spTree>
    <p:extLst>
      <p:ext uri="{BB962C8B-B14F-4D97-AF65-F5344CB8AC3E}">
        <p14:creationId xmlns:p14="http://schemas.microsoft.com/office/powerpoint/2010/main" val="8482884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B207B0-62C1-3289-7253-9B73519B00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794EA8-6849-1C1F-D537-4E5096F05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D743B128-4C8B-5462-152F-0C2FFA334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01B7392-3E62-E77C-E7E8-5E3ADDBF15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Hazard Risks</a:t>
            </a:r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E7C8B9D7-47BF-8C4A-F9DA-D0B8DB0C35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135BCF-AF03-8445-774B-F258E5CDFD95}"/>
              </a:ext>
            </a:extLst>
          </p:cNvPr>
          <p:cNvSpPr txBox="1"/>
          <p:nvPr/>
        </p:nvSpPr>
        <p:spPr>
          <a:xfrm>
            <a:off x="400050" y="1859340"/>
            <a:ext cx="11249025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endParaRPr lang="en-US" sz="2800" dirty="0">
              <a:latin typeface="Roboto" panose="02000000000000000000" pitchFamily="2" charset="0"/>
            </a:endParaRPr>
          </a:p>
          <a:p>
            <a:pPr algn="just">
              <a:defRPr/>
            </a:pPr>
            <a:endParaRPr lang="en-US" sz="2800" dirty="0">
              <a:latin typeface="Roboto" panose="02000000000000000000" pitchFamily="2" charset="0"/>
            </a:endParaRPr>
          </a:p>
          <a:p>
            <a:pPr algn="just">
              <a:defRPr/>
            </a:pPr>
            <a:r>
              <a:rPr lang="en-US" sz="4000" dirty="0">
                <a:latin typeface="Roboto" panose="02000000000000000000" pitchFamily="2" charset="0"/>
              </a:rPr>
              <a:t>Typically, these are insurable-type risks or perils, and will include fire, storm, flood, injury and so on.</a:t>
            </a:r>
          </a:p>
        </p:txBody>
      </p:sp>
    </p:spTree>
    <p:extLst>
      <p:ext uri="{BB962C8B-B14F-4D97-AF65-F5344CB8AC3E}">
        <p14:creationId xmlns:p14="http://schemas.microsoft.com/office/powerpoint/2010/main" val="38253274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Control Risks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EF0B77-13A6-4321-91B5-1E52CAABC68A}"/>
              </a:ext>
            </a:extLst>
          </p:cNvPr>
          <p:cNvSpPr txBox="1"/>
          <p:nvPr/>
        </p:nvSpPr>
        <p:spPr>
          <a:xfrm>
            <a:off x="523664" y="1659285"/>
            <a:ext cx="11249025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endParaRPr lang="en-US" sz="3200" dirty="0">
              <a:solidFill>
                <a:srgbClr val="0070C0"/>
              </a:solidFill>
              <a:latin typeface="Roboto" panose="02000000000000000000" pitchFamily="2" charset="0"/>
            </a:endParaRPr>
          </a:p>
          <a:p>
            <a:pPr algn="just">
              <a:defRPr/>
            </a:pPr>
            <a:endParaRPr lang="en-US" sz="3200" dirty="0">
              <a:solidFill>
                <a:srgbClr val="0070C0"/>
              </a:solidFill>
              <a:latin typeface="Roboto" panose="02000000000000000000" pitchFamily="2" charset="0"/>
            </a:endParaRPr>
          </a:p>
          <a:p>
            <a:pPr algn="just">
              <a:defRPr/>
            </a:pPr>
            <a:r>
              <a:rPr lang="en-US" sz="4000" dirty="0">
                <a:solidFill>
                  <a:srgbClr val="0070C0"/>
                </a:solidFill>
                <a:latin typeface="Roboto" panose="02000000000000000000" pitchFamily="2" charset="0"/>
              </a:rPr>
              <a:t>Control risks </a:t>
            </a:r>
            <a:r>
              <a:rPr lang="en-US" sz="4000" dirty="0">
                <a:latin typeface="Roboto" panose="02000000000000000000" pitchFamily="2" charset="0"/>
              </a:rPr>
              <a:t>are risks that cause doubt about the ability to achieve the organization’s mission. </a:t>
            </a:r>
          </a:p>
          <a:p>
            <a:pPr>
              <a:defRPr/>
            </a:pPr>
            <a:endParaRPr lang="en-US" sz="3200" dirty="0">
              <a:solidFill>
                <a:srgbClr val="38445D"/>
              </a:solidFill>
              <a:latin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27118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FC59C1-5DB5-255C-C11D-B48E2E0D3B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F8F428-33FD-318C-68BF-EEBA4294C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2CF3E5D4-7218-5B70-77F5-B785CFA90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8876028-1C77-AB38-6E76-22DEC4542A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Control Risks</a:t>
            </a:r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5F28C68E-1829-BE1A-D3B9-79E5A746D8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7521BE-150A-55BC-0F7E-0FBDC98D91BE}"/>
              </a:ext>
            </a:extLst>
          </p:cNvPr>
          <p:cNvSpPr txBox="1"/>
          <p:nvPr/>
        </p:nvSpPr>
        <p:spPr>
          <a:xfrm>
            <a:off x="523664" y="1659285"/>
            <a:ext cx="11249025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endParaRPr lang="en-US" sz="4000" dirty="0">
              <a:solidFill>
                <a:srgbClr val="38445D"/>
              </a:solidFill>
              <a:latin typeface="Roboto" panose="02000000000000000000" pitchFamily="2" charset="0"/>
            </a:endParaRPr>
          </a:p>
          <a:p>
            <a:pPr marL="571500" indent="-571500" algn="just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latin typeface="Roboto" panose="02000000000000000000" pitchFamily="2" charset="0"/>
              </a:rPr>
              <a:t>Internal financial control protocols are a good example of a response to a control risk. </a:t>
            </a:r>
          </a:p>
          <a:p>
            <a:pPr algn="just">
              <a:defRPr/>
            </a:pPr>
            <a:endParaRPr lang="en-US" sz="4000" dirty="0">
              <a:latin typeface="Roboto" panose="02000000000000000000" pitchFamily="2" charset="0"/>
            </a:endParaRPr>
          </a:p>
          <a:p>
            <a:pPr marL="571500" indent="-571500" algn="just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latin typeface="Roboto" panose="02000000000000000000" pitchFamily="2" charset="0"/>
              </a:rPr>
              <a:t>Control risks are the most difficult type of risk.</a:t>
            </a:r>
          </a:p>
        </p:txBody>
      </p:sp>
    </p:spTree>
    <p:extLst>
      <p:ext uri="{BB962C8B-B14F-4D97-AF65-F5344CB8AC3E}">
        <p14:creationId xmlns:p14="http://schemas.microsoft.com/office/powerpoint/2010/main" val="14666183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Control Risks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5128E8D-23ED-40D3-957E-352E4AA50376}"/>
              </a:ext>
            </a:extLst>
          </p:cNvPr>
          <p:cNvSpPr txBox="1"/>
          <p:nvPr/>
        </p:nvSpPr>
        <p:spPr>
          <a:xfrm>
            <a:off x="596348" y="1838073"/>
            <a:ext cx="1086973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boto" panose="02000000000000000000" pitchFamily="2" charset="0"/>
              </a:rPr>
              <a:t>Control risks </a:t>
            </a:r>
            <a:r>
              <a:rPr kumimoji="0" lang="en-US" sz="4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" panose="02000000000000000000" pitchFamily="2" charset="0"/>
              </a:rPr>
              <a:t>are associated with uncertainty, and examples include the potential for failure to achieve legal compliance and losses caused by fraud</a:t>
            </a:r>
            <a:r>
              <a:rPr kumimoji="0" lang="ar-EG" sz="4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" panose="02000000000000000000" pitchFamily="2" charset="0"/>
                <a:cs typeface="Arial" panose="020B0604020202020204" pitchFamily="34" charset="0"/>
              </a:rPr>
              <a:t> </a:t>
            </a:r>
            <a:r>
              <a:rPr kumimoji="0" lang="en-US" sz="4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" panose="02000000000000000000" pitchFamily="2" charset="0"/>
              </a:rPr>
              <a:t>. 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Roboto" panose="02000000000000000000" pitchFamily="2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7462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E06E6F-A900-8D06-B9BD-AE14B2D467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87799F9-26EE-D86D-9DB3-310D2009B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2768267-EBB3-7D2C-52A0-969EA06510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38B1749-82A0-5DB7-03A3-AD973473A7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Control Risks</a:t>
            </a:r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930C5141-5B83-AA2B-4562-DA1F6560D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F0A9D70-F567-8037-E246-05FCAFD8836E}"/>
              </a:ext>
            </a:extLst>
          </p:cNvPr>
          <p:cNvSpPr txBox="1"/>
          <p:nvPr/>
        </p:nvSpPr>
        <p:spPr>
          <a:xfrm>
            <a:off x="596348" y="1838073"/>
            <a:ext cx="10869732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Roboto" panose="02000000000000000000" pitchFamily="2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" panose="02000000000000000000" pitchFamily="2" charset="0"/>
              </a:rPr>
              <a:t>They are usually dependent on the successful management of people and effective implementation of control protocols.</a:t>
            </a:r>
          </a:p>
        </p:txBody>
      </p:sp>
    </p:spTree>
    <p:extLst>
      <p:ext uri="{BB962C8B-B14F-4D97-AF65-F5344CB8AC3E}">
        <p14:creationId xmlns:p14="http://schemas.microsoft.com/office/powerpoint/2010/main" val="8315244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Opportunity  Risks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128E8D-23ED-40D3-957E-352E4AA50376}"/>
              </a:ext>
            </a:extLst>
          </p:cNvPr>
          <p:cNvSpPr txBox="1"/>
          <p:nvPr/>
        </p:nvSpPr>
        <p:spPr>
          <a:xfrm>
            <a:off x="811645" y="1500974"/>
            <a:ext cx="10568710" cy="298543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4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</a:endParaRPr>
          </a:p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4000" b="0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lt"/>
              </a:rPr>
              <a:t>Opportunity risks </a:t>
            </a:r>
            <a:r>
              <a:rPr kumimoji="0" lang="en-US" sz="4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</a:rPr>
              <a:t>are the risks that are (usually) deliberately</a:t>
            </a:r>
            <a:r>
              <a:rPr kumimoji="0" lang="ar-EG" sz="4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cs typeface="Arial" panose="020B0604020202020204" pitchFamily="34" charset="0"/>
              </a:rPr>
              <a:t> </a:t>
            </a:r>
            <a:r>
              <a:rPr kumimoji="0" lang="en-US" sz="4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</a:rPr>
              <a:t> sought or embraced by the organization.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29448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3E5C36-3AB5-E564-F806-58498CC2BB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CE661-CB09-1329-AE86-9FEA44B4AE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9BE29D31-7CE5-C3DD-32F4-05F57000B3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2B64852-B89F-D4ED-B92C-C7FD2FA64D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Opportunity  Risks</a:t>
            </a:r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C79D7136-08EC-F25A-6B0A-8023A4B56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746BBB-FAB1-F6D8-C538-7879D0F72D91}"/>
              </a:ext>
            </a:extLst>
          </p:cNvPr>
          <p:cNvSpPr txBox="1"/>
          <p:nvPr/>
        </p:nvSpPr>
        <p:spPr>
          <a:xfrm>
            <a:off x="811645" y="1500974"/>
            <a:ext cx="10568710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38445D"/>
              </a:solidFill>
              <a:effectLst/>
              <a:uLnTx/>
              <a:uFillTx/>
              <a:latin typeface="Roboto" panose="02000000000000000000" pitchFamily="2" charset="0"/>
            </a:endParaRPr>
          </a:p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" panose="02000000000000000000" pitchFamily="2" charset="0"/>
              </a:rPr>
              <a:t>These risks arise because the organization is seeking to enhance the achievement of the mission, although they might inhibit the organization if the outcome is adverse. </a:t>
            </a:r>
          </a:p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3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Roboto" panose="02000000000000000000" pitchFamily="2" charset="0"/>
            </a:endParaRPr>
          </a:p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" panose="02000000000000000000" pitchFamily="2" charset="0"/>
              </a:rPr>
              <a:t>This is the most important type of risk for the future long-term  success of any organization.</a:t>
            </a:r>
          </a:p>
        </p:txBody>
      </p:sp>
    </p:spTree>
    <p:extLst>
      <p:ext uri="{BB962C8B-B14F-4D97-AF65-F5344CB8AC3E}">
        <p14:creationId xmlns:p14="http://schemas.microsoft.com/office/powerpoint/2010/main" val="26046101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Embrace Opportunity Risks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128E8D-23ED-40D3-957E-352E4AA50376}"/>
              </a:ext>
            </a:extLst>
          </p:cNvPr>
          <p:cNvSpPr txBox="1"/>
          <p:nvPr/>
        </p:nvSpPr>
        <p:spPr>
          <a:xfrm>
            <a:off x="651740" y="2204822"/>
            <a:ext cx="1056871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" panose="02000000000000000000" pitchFamily="2" charset="0"/>
              </a:rPr>
              <a:t>Some risks are taken deliberately by organizations in order to achieve their mission.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Roboto" panose="02000000000000000000" pitchFamily="2" charset="0"/>
            </a:endParaRPr>
          </a:p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" panose="02000000000000000000" pitchFamily="2" charset="0"/>
              </a:rPr>
              <a:t>These risks are often marketplace or commercial risks that have been taken in the expectation of achieving a positive return. </a:t>
            </a:r>
          </a:p>
        </p:txBody>
      </p:sp>
    </p:spTree>
    <p:extLst>
      <p:ext uri="{BB962C8B-B14F-4D97-AF65-F5344CB8AC3E}">
        <p14:creationId xmlns:p14="http://schemas.microsoft.com/office/powerpoint/2010/main" val="26007824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Embrace Opportunity Risks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128E8D-23ED-40D3-957E-352E4AA50376}"/>
              </a:ext>
            </a:extLst>
          </p:cNvPr>
          <p:cNvSpPr txBox="1"/>
          <p:nvPr/>
        </p:nvSpPr>
        <p:spPr>
          <a:xfrm>
            <a:off x="651740" y="1577633"/>
            <a:ext cx="10568710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boto" panose="02000000000000000000" pitchFamily="2" charset="0"/>
              </a:rPr>
              <a:t>Opportunity risks 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" panose="02000000000000000000" pitchFamily="2" charset="0"/>
              </a:rPr>
              <a:t>can otherwise be referred to as commercial, speculative or business risks. </a:t>
            </a:r>
          </a:p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Roboto" panose="02000000000000000000" pitchFamily="2" charset="0"/>
            </a:endParaRPr>
          </a:p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boto" panose="02000000000000000000" pitchFamily="2" charset="0"/>
              </a:rPr>
              <a:t>Opportunity risks 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" panose="02000000000000000000" pitchFamily="2" charset="0"/>
              </a:rPr>
              <a:t>are the type of risk with potential to enhance.</a:t>
            </a:r>
          </a:p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Roboto" panose="02000000000000000000" pitchFamily="2" charset="0"/>
            </a:endParaRPr>
          </a:p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" panose="02000000000000000000" pitchFamily="2" charset="0"/>
              </a:rPr>
              <a:t>All organizations have some appetite for seizing opportunities and are willing to invest in them. </a:t>
            </a:r>
          </a:p>
        </p:txBody>
      </p:sp>
    </p:spTree>
    <p:extLst>
      <p:ext uri="{BB962C8B-B14F-4D97-AF65-F5344CB8AC3E}">
        <p14:creationId xmlns:p14="http://schemas.microsoft.com/office/powerpoint/2010/main" val="24954732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Manage uncertainty risks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128E8D-23ED-40D3-957E-352E4AA50376}"/>
              </a:ext>
            </a:extLst>
          </p:cNvPr>
          <p:cNvSpPr txBox="1"/>
          <p:nvPr/>
        </p:nvSpPr>
        <p:spPr>
          <a:xfrm>
            <a:off x="697236" y="1527348"/>
            <a:ext cx="1084302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" panose="02000000000000000000" pitchFamily="2" charset="0"/>
              </a:rPr>
              <a:t>The organization has to accept a level of uncertainty.</a:t>
            </a:r>
          </a:p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Roboto" panose="02000000000000000000" pitchFamily="2" charset="0"/>
            </a:endParaRPr>
          </a:p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" panose="02000000000000000000" pitchFamily="2" charset="0"/>
              </a:rPr>
              <a:t> Uncertainty or control risks are an inevitable part of undertaking a project.</a:t>
            </a:r>
          </a:p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Roboto" panose="02000000000000000000" pitchFamily="2" charset="0"/>
            </a:endParaRPr>
          </a:p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" panose="02000000000000000000" pitchFamily="2" charset="0"/>
              </a:rPr>
              <a:t>A contingency fund to allow for the unexpected will need to be part of a project budget, as well as contingent time built into project schedules. 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38445D"/>
              </a:solidFill>
              <a:effectLst/>
              <a:uLnTx/>
              <a:uFillTx/>
              <a:latin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5688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Manage uncertainty risks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128E8D-23ED-40D3-957E-352E4AA50376}"/>
              </a:ext>
            </a:extLst>
          </p:cNvPr>
          <p:cNvSpPr txBox="1"/>
          <p:nvPr/>
        </p:nvSpPr>
        <p:spPr>
          <a:xfrm>
            <a:off x="1144885" y="2009585"/>
            <a:ext cx="990223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" panose="02000000000000000000" pitchFamily="2" charset="0"/>
              </a:rPr>
              <a:t>The organization must make the necessary resources available to identify the controls, implement the controls and respond to the consequences of any control risk materializing.</a:t>
            </a:r>
          </a:p>
        </p:txBody>
      </p:sp>
    </p:spTree>
    <p:extLst>
      <p:ext uri="{BB962C8B-B14F-4D97-AF65-F5344CB8AC3E}">
        <p14:creationId xmlns:p14="http://schemas.microsoft.com/office/powerpoint/2010/main" val="30317085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Manage uncertainty risks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128E8D-23ED-40D3-957E-352E4AA50376}"/>
              </a:ext>
            </a:extLst>
          </p:cNvPr>
          <p:cNvSpPr txBox="1"/>
          <p:nvPr/>
        </p:nvSpPr>
        <p:spPr>
          <a:xfrm>
            <a:off x="1103312" y="1642966"/>
            <a:ext cx="1046609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" panose="02000000000000000000" pitchFamily="2" charset="0"/>
              </a:rPr>
              <a:t>The nature of control risks and the appropriate responses depend on the level of uncertainty and the nature of the risk.</a:t>
            </a:r>
          </a:p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Roboto" panose="02000000000000000000" pitchFamily="2" charset="0"/>
            </a:endParaRPr>
          </a:p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" panose="02000000000000000000" pitchFamily="2" charset="0"/>
              </a:rPr>
              <a:t> Uncertainty represents a deviation from the required or expected outcome. </a:t>
            </a:r>
          </a:p>
        </p:txBody>
      </p:sp>
    </p:spTree>
    <p:extLst>
      <p:ext uri="{BB962C8B-B14F-4D97-AF65-F5344CB8AC3E}">
        <p14:creationId xmlns:p14="http://schemas.microsoft.com/office/powerpoint/2010/main" val="10725575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Manage uncertainty risks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128E8D-23ED-40D3-957E-352E4AA50376}"/>
              </a:ext>
            </a:extLst>
          </p:cNvPr>
          <p:cNvSpPr txBox="1"/>
          <p:nvPr/>
        </p:nvSpPr>
        <p:spPr>
          <a:xfrm>
            <a:off x="914398" y="1999143"/>
            <a:ext cx="1054417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571500" marR="0" lvl="0" indent="-5715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" panose="02000000000000000000" pitchFamily="2" charset="0"/>
              </a:rPr>
              <a:t>“The risk management requirements of the UK corporate governance code (September 2016) concentrate on internal control with little reference to risk assessment.”</a:t>
            </a:r>
          </a:p>
        </p:txBody>
      </p:sp>
    </p:spTree>
    <p:extLst>
      <p:ext uri="{BB962C8B-B14F-4D97-AF65-F5344CB8AC3E}">
        <p14:creationId xmlns:p14="http://schemas.microsoft.com/office/powerpoint/2010/main" val="2900228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Control Management 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A668F7-FC0E-465B-8CAC-87E2CE74344A}"/>
              </a:ext>
            </a:extLst>
          </p:cNvPr>
          <p:cNvSpPr txBox="1"/>
          <p:nvPr/>
        </p:nvSpPr>
        <p:spPr>
          <a:xfrm>
            <a:off x="798511" y="1443841"/>
            <a:ext cx="10793413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" panose="02000000000000000000" pitchFamily="2" charset="0"/>
              </a:rPr>
              <a:t>Control management is the basis of the approach to risk management adopted by internal auditors and accountants.</a:t>
            </a:r>
          </a:p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Roboto" panose="02000000000000000000" pitchFamily="2" charset="0"/>
            </a:endParaRPr>
          </a:p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" panose="02000000000000000000" pitchFamily="2" charset="0"/>
              </a:rPr>
              <a:t>Control management is concerned with reducing the uncertainty associated with significant risks and reducing the variability of outcomes.</a:t>
            </a:r>
          </a:p>
        </p:txBody>
      </p:sp>
    </p:spTree>
    <p:extLst>
      <p:ext uri="{BB962C8B-B14F-4D97-AF65-F5344CB8AC3E}">
        <p14:creationId xmlns:p14="http://schemas.microsoft.com/office/powerpoint/2010/main" val="27554097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Mitigate hazard risks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A668F7-FC0E-465B-8CAC-87E2CE74344A}"/>
              </a:ext>
            </a:extLst>
          </p:cNvPr>
          <p:cNvSpPr txBox="1"/>
          <p:nvPr/>
        </p:nvSpPr>
        <p:spPr>
          <a:xfrm>
            <a:off x="737316" y="1633537"/>
            <a:ext cx="1079341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" panose="02000000000000000000" pitchFamily="2" charset="0"/>
              </a:rPr>
              <a:t>The range of hazard risks that can affect an organization needs to be identified. </a:t>
            </a:r>
          </a:p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Roboto" panose="02000000000000000000" pitchFamily="2" charset="0"/>
            </a:endParaRPr>
          </a:p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" panose="02000000000000000000" pitchFamily="2" charset="0"/>
              </a:rPr>
              <a:t>Hazard risks can result in unplanned disruption for the organization. </a:t>
            </a:r>
          </a:p>
        </p:txBody>
      </p:sp>
    </p:spTree>
    <p:extLst>
      <p:ext uri="{BB962C8B-B14F-4D97-AF65-F5344CB8AC3E}">
        <p14:creationId xmlns:p14="http://schemas.microsoft.com/office/powerpoint/2010/main" val="29615999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Categories of operational disruption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EF4DA49-068C-4B35-93DC-DE60949D54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3036943"/>
              </p:ext>
            </p:extLst>
          </p:nvPr>
        </p:nvGraphicFramePr>
        <p:xfrm>
          <a:off x="1179056" y="1702715"/>
          <a:ext cx="9400375" cy="3885777"/>
        </p:xfrm>
        <a:graphic>
          <a:graphicData uri="http://schemas.openxmlformats.org/drawingml/2006/table">
            <a:tbl>
              <a:tblPr firstRow="1" bandRow="1"/>
              <a:tblGrid>
                <a:gridCol w="2793957">
                  <a:extLst>
                    <a:ext uri="{9D8B030D-6E8A-4147-A177-3AD203B41FA5}">
                      <a16:colId xmlns:a16="http://schemas.microsoft.com/office/drawing/2014/main" val="307070120"/>
                    </a:ext>
                  </a:extLst>
                </a:gridCol>
                <a:gridCol w="6606418">
                  <a:extLst>
                    <a:ext uri="{9D8B030D-6E8A-4147-A177-3AD203B41FA5}">
                      <a16:colId xmlns:a16="http://schemas.microsoft.com/office/drawing/2014/main" val="3957578981"/>
                    </a:ext>
                  </a:extLst>
                </a:gridCol>
              </a:tblGrid>
              <a:tr h="62974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3600" dirty="0"/>
                        <a:t>Category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6E6">
                        <a:lumMod val="2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3600" dirty="0"/>
                        <a:t>Examples of Disruption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6E6">
                        <a:lumMod val="2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2052610"/>
                  </a:ext>
                </a:extLst>
              </a:tr>
              <a:tr h="324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3200" dirty="0"/>
                    </a:p>
                    <a:p>
                      <a:pPr algn="ctr"/>
                      <a:endParaRPr lang="en-US" sz="3200" dirty="0"/>
                    </a:p>
                    <a:p>
                      <a:pPr algn="ctr"/>
                      <a:r>
                        <a:rPr lang="en-US" sz="4000" dirty="0"/>
                        <a:t>People 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571500" indent="-571500" algn="just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Lack of people skills and/or resources Inappropriate behavior by a senior manager </a:t>
                      </a:r>
                    </a:p>
                    <a:p>
                      <a:pPr marL="571500" indent="-571500" algn="just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Unexpected absence of key personnel</a:t>
                      </a:r>
                    </a:p>
                    <a:p>
                      <a:pPr marL="571500" indent="-571500" algn="just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health, accident or injury to people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69138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676372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Categories of operational disruption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EF4DA49-068C-4B35-93DC-DE60949D54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6059613"/>
              </p:ext>
            </p:extLst>
          </p:nvPr>
        </p:nvGraphicFramePr>
        <p:xfrm>
          <a:off x="1020030" y="1720487"/>
          <a:ext cx="9774795" cy="4145280"/>
        </p:xfrm>
        <a:graphic>
          <a:graphicData uri="http://schemas.openxmlformats.org/drawingml/2006/table">
            <a:tbl>
              <a:tblPr firstRow="1" bandRow="1"/>
              <a:tblGrid>
                <a:gridCol w="2905241">
                  <a:extLst>
                    <a:ext uri="{9D8B030D-6E8A-4147-A177-3AD203B41FA5}">
                      <a16:colId xmlns:a16="http://schemas.microsoft.com/office/drawing/2014/main" val="307070120"/>
                    </a:ext>
                  </a:extLst>
                </a:gridCol>
                <a:gridCol w="6869554">
                  <a:extLst>
                    <a:ext uri="{9D8B030D-6E8A-4147-A177-3AD203B41FA5}">
                      <a16:colId xmlns:a16="http://schemas.microsoft.com/office/drawing/2014/main" val="3957578981"/>
                    </a:ext>
                  </a:extLst>
                </a:gridCol>
              </a:tblGrid>
              <a:tr h="62974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3600" dirty="0"/>
                        <a:t>Category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6E6">
                        <a:lumMod val="2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3600" dirty="0"/>
                        <a:t>Examples of Disruption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6E6">
                        <a:lumMod val="2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2052610"/>
                  </a:ext>
                </a:extLst>
              </a:tr>
              <a:tr h="324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3200" dirty="0"/>
                    </a:p>
                    <a:p>
                      <a:pPr algn="ctr"/>
                      <a:endParaRPr lang="en-US" sz="3200" dirty="0"/>
                    </a:p>
                    <a:p>
                      <a:pPr algn="ctr"/>
                      <a:r>
                        <a:rPr lang="en-US" sz="4000" dirty="0"/>
                        <a:t>Premises</a:t>
                      </a:r>
                      <a:endParaRPr lang="ar-EG" sz="4000" dirty="0"/>
                    </a:p>
                    <a:p>
                      <a:pPr algn="ctr"/>
                      <a:r>
                        <a:rPr lang="en-US" sz="4000" dirty="0"/>
                        <a:t>  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571500" indent="-571500" algn="just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Inadequate, insufficient or denial of access to premises</a:t>
                      </a:r>
                    </a:p>
                    <a:p>
                      <a:pPr marL="571500" indent="-571500" algn="just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Damage to or contamination of premises</a:t>
                      </a:r>
                    </a:p>
                    <a:p>
                      <a:pPr marL="571500" indent="-571500" algn="just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Damage to and breakdown of physical assets</a:t>
                      </a:r>
                    </a:p>
                    <a:p>
                      <a:pPr marL="571500" indent="-571500" algn="just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Theft or loss of physical assets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69138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824375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Categories of operational disruption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EF4DA49-068C-4B35-93DC-DE60949D54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4452791"/>
              </p:ext>
            </p:extLst>
          </p:nvPr>
        </p:nvGraphicFramePr>
        <p:xfrm>
          <a:off x="1278448" y="1503932"/>
          <a:ext cx="9774795" cy="4145280"/>
        </p:xfrm>
        <a:graphic>
          <a:graphicData uri="http://schemas.openxmlformats.org/drawingml/2006/table">
            <a:tbl>
              <a:tblPr firstRow="1" bandRow="1"/>
              <a:tblGrid>
                <a:gridCol w="2532215">
                  <a:extLst>
                    <a:ext uri="{9D8B030D-6E8A-4147-A177-3AD203B41FA5}">
                      <a16:colId xmlns:a16="http://schemas.microsoft.com/office/drawing/2014/main" val="307070120"/>
                    </a:ext>
                  </a:extLst>
                </a:gridCol>
                <a:gridCol w="7242580">
                  <a:extLst>
                    <a:ext uri="{9D8B030D-6E8A-4147-A177-3AD203B41FA5}">
                      <a16:colId xmlns:a16="http://schemas.microsoft.com/office/drawing/2014/main" val="3957578981"/>
                    </a:ext>
                  </a:extLst>
                </a:gridCol>
              </a:tblGrid>
              <a:tr h="62974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3600" dirty="0"/>
                        <a:t>Category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6E6">
                        <a:lumMod val="2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3600" dirty="0"/>
                        <a:t>Examples of Disruption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6E6">
                        <a:lumMod val="2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2052610"/>
                  </a:ext>
                </a:extLst>
              </a:tr>
              <a:tr h="324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3200" dirty="0"/>
                    </a:p>
                    <a:p>
                      <a:pPr algn="ctr"/>
                      <a:endParaRPr lang="en-US" sz="3200" dirty="0"/>
                    </a:p>
                    <a:p>
                      <a:pPr algn="ctr"/>
                      <a:r>
                        <a:rPr lang="en-US" sz="4000" dirty="0"/>
                        <a:t>Processes 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571500" indent="-571500" algn="just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Failure of IT hardware or software systems</a:t>
                      </a:r>
                    </a:p>
                    <a:p>
                      <a:pPr marL="571500" indent="-571500" algn="just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Disruption by hacker or computer virus</a:t>
                      </a:r>
                    </a:p>
                    <a:p>
                      <a:pPr marL="571500" indent="-571500" algn="just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Inadequate management of information</a:t>
                      </a:r>
                    </a:p>
                    <a:p>
                      <a:pPr marL="571500" indent="-571500" algn="just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Failure of communication or transport systems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69138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51840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Categories of operational disruption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EF4DA49-068C-4B35-93DC-DE60949D54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3834521"/>
              </p:ext>
            </p:extLst>
          </p:nvPr>
        </p:nvGraphicFramePr>
        <p:xfrm>
          <a:off x="1208600" y="1613263"/>
          <a:ext cx="9774795" cy="4145280"/>
        </p:xfrm>
        <a:graphic>
          <a:graphicData uri="http://schemas.openxmlformats.org/drawingml/2006/table">
            <a:tbl>
              <a:tblPr firstRow="1" bandRow="1"/>
              <a:tblGrid>
                <a:gridCol w="2905241">
                  <a:extLst>
                    <a:ext uri="{9D8B030D-6E8A-4147-A177-3AD203B41FA5}">
                      <a16:colId xmlns:a16="http://schemas.microsoft.com/office/drawing/2014/main" val="307070120"/>
                    </a:ext>
                  </a:extLst>
                </a:gridCol>
                <a:gridCol w="6869554">
                  <a:extLst>
                    <a:ext uri="{9D8B030D-6E8A-4147-A177-3AD203B41FA5}">
                      <a16:colId xmlns:a16="http://schemas.microsoft.com/office/drawing/2014/main" val="3957578981"/>
                    </a:ext>
                  </a:extLst>
                </a:gridCol>
              </a:tblGrid>
              <a:tr h="62974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3600" dirty="0"/>
                        <a:t>Category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6E6">
                        <a:lumMod val="2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3600" dirty="0"/>
                        <a:t>Examples of Disruption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6E6">
                        <a:lumMod val="2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2052610"/>
                  </a:ext>
                </a:extLst>
              </a:tr>
              <a:tr h="324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3200" dirty="0"/>
                    </a:p>
                    <a:p>
                      <a:pPr algn="ctr"/>
                      <a:endParaRPr lang="en-US" sz="3200" dirty="0"/>
                    </a:p>
                    <a:p>
                      <a:pPr algn="ctr"/>
                      <a:r>
                        <a:rPr lang="en-US" sz="4000" dirty="0"/>
                        <a:t>Products  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571500" indent="-571500" algn="just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Poor product or service quality</a:t>
                      </a:r>
                    </a:p>
                    <a:p>
                      <a:pPr marL="571500" indent="-571500" algn="just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Disruption caused by failure of supplier</a:t>
                      </a:r>
                    </a:p>
                    <a:p>
                      <a:pPr marL="571500" indent="-571500" algn="just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Delivery of defective goods or components</a:t>
                      </a:r>
                    </a:p>
                    <a:p>
                      <a:pPr marL="571500" indent="-571500" algn="just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Failure of outsourced services and facilities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69138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096987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Minimize compliance risks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CDE6D3-0E49-4270-8BD7-7628A71A31F2}"/>
              </a:ext>
            </a:extLst>
          </p:cNvPr>
          <p:cNvSpPr txBox="1"/>
          <p:nvPr/>
        </p:nvSpPr>
        <p:spPr>
          <a:xfrm>
            <a:off x="792480" y="1775449"/>
            <a:ext cx="11025459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" panose="02000000000000000000" pitchFamily="2" charset="0"/>
              </a:rPr>
              <a:t>All organizations will be aware of the wide range of compliance requirements that they have to fulfil. </a:t>
            </a:r>
          </a:p>
          <a:p>
            <a:pPr marR="0" lvl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Roboto" panose="02000000000000000000" pitchFamily="2" charset="0"/>
            </a:endParaRPr>
          </a:p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" panose="02000000000000000000" pitchFamily="2" charset="0"/>
              </a:rPr>
              <a:t>These compliance requirements vary considerably between business sectors, and many sectors are highly regulated with their own dedicated regulator for the industry or sector. </a:t>
            </a:r>
          </a:p>
        </p:txBody>
      </p:sp>
    </p:spTree>
    <p:extLst>
      <p:ext uri="{BB962C8B-B14F-4D97-AF65-F5344CB8AC3E}">
        <p14:creationId xmlns:p14="http://schemas.microsoft.com/office/powerpoint/2010/main" val="111948807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Minimize compliance risks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6CDE6D3-0E49-4270-8BD7-7628A71A31F2}"/>
              </a:ext>
            </a:extLst>
          </p:cNvPr>
          <p:cNvSpPr txBox="1"/>
          <p:nvPr/>
        </p:nvSpPr>
        <p:spPr>
          <a:xfrm>
            <a:off x="792480" y="2196964"/>
            <a:ext cx="1102545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" panose="02000000000000000000" pitchFamily="2" charset="0"/>
              </a:rPr>
              <a:t>Generally speaking, organizations will work towards ensuring full compliance with all applicable rules and regulations and, thereby, minimize the compliance risks. </a:t>
            </a:r>
          </a:p>
        </p:txBody>
      </p:sp>
    </p:spTree>
    <p:extLst>
      <p:ext uri="{BB962C8B-B14F-4D97-AF65-F5344CB8AC3E}">
        <p14:creationId xmlns:p14="http://schemas.microsoft.com/office/powerpoint/2010/main" val="182185681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Minimize compliance risks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CDE6D3-0E49-4270-8BD7-7628A71A31F2}"/>
              </a:ext>
            </a:extLst>
          </p:cNvPr>
          <p:cNvSpPr txBox="1"/>
          <p:nvPr/>
        </p:nvSpPr>
        <p:spPr>
          <a:xfrm>
            <a:off x="802641" y="1878936"/>
            <a:ext cx="107188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" panose="02000000000000000000" pitchFamily="2" charset="0"/>
              </a:rPr>
              <a:t>In many cases, dedicated teams of specialist risk professionals will be employed, and this is particularly the case in relation to health and safety, money-laundering and security arrangements.</a:t>
            </a:r>
          </a:p>
        </p:txBody>
      </p:sp>
    </p:spTree>
    <p:extLst>
      <p:ext uri="{BB962C8B-B14F-4D97-AF65-F5344CB8AC3E}">
        <p14:creationId xmlns:p14="http://schemas.microsoft.com/office/powerpoint/2010/main" val="319241414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Minimize compliance risks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CDE6D3-0E49-4270-8BD7-7628A71A31F2}"/>
              </a:ext>
            </a:extLst>
          </p:cNvPr>
          <p:cNvSpPr txBox="1"/>
          <p:nvPr/>
        </p:nvSpPr>
        <p:spPr>
          <a:xfrm>
            <a:off x="651740" y="1555322"/>
            <a:ext cx="11284815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" panose="02000000000000000000" pitchFamily="2" charset="0"/>
              </a:rPr>
              <a:t>It is important for organizations to recognize their compliance risks and include consideration of these risks in their risk management activities.</a:t>
            </a:r>
          </a:p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Roboto" panose="02000000000000000000" pitchFamily="2" charset="0"/>
            </a:endParaRPr>
          </a:p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" panose="02000000000000000000" pitchFamily="2" charset="0"/>
              </a:rPr>
              <a:t>It is also important to ensure that the various areas of risk management expertise within the company co-operate with each other, so that an organized and/or co- ordinated approach to compliance is achieved.</a:t>
            </a:r>
          </a:p>
        </p:txBody>
      </p:sp>
    </p:spTree>
    <p:extLst>
      <p:ext uri="{BB962C8B-B14F-4D97-AF65-F5344CB8AC3E}">
        <p14:creationId xmlns:p14="http://schemas.microsoft.com/office/powerpoint/2010/main" val="114421787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Picture 5" descr="Thank You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9160" y="2424671"/>
            <a:ext cx="6734386" cy="243556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254878" y="2573456"/>
            <a:ext cx="2603021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en-US" sz="2800" b="1" dirty="0">
              <a:solidFill>
                <a:schemeClr val="bg1"/>
              </a:solidFill>
            </a:endParaRPr>
          </a:p>
          <a:p>
            <a:pPr algn="ctr"/>
            <a:endParaRPr lang="en-US" sz="2800" b="1" dirty="0">
              <a:solidFill>
                <a:schemeClr val="bg1"/>
              </a:solidFill>
            </a:endParaRPr>
          </a:p>
          <a:p>
            <a:pPr algn="ctr"/>
            <a:r>
              <a:rPr lang="en-US" sz="4000" b="1" dirty="0">
                <a:solidFill>
                  <a:schemeClr val="bg1"/>
                </a:solidFill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8118128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B447E1B-165F-4DB3-9216-82D6C0DED469}"/>
</file>

<file path=customXml/itemProps2.xml><?xml version="1.0" encoding="utf-8"?>
<ds:datastoreItem xmlns:ds="http://schemas.openxmlformats.org/officeDocument/2006/customXml" ds:itemID="{AA657717-277B-41F1-AF8A-DAEA5E186903}"/>
</file>

<file path=customXml/itemProps3.xml><?xml version="1.0" encoding="utf-8"?>
<ds:datastoreItem xmlns:ds="http://schemas.openxmlformats.org/officeDocument/2006/customXml" ds:itemID="{1E1138F1-B737-406F-ABDA-2C790AC30534}"/>
</file>

<file path=docProps/app.xml><?xml version="1.0" encoding="utf-8"?>
<Properties xmlns="http://schemas.openxmlformats.org/officeDocument/2006/extended-properties" xmlns:vt="http://schemas.openxmlformats.org/officeDocument/2006/docPropsVTypes">
  <TotalTime>585</TotalTime>
  <Words>1674</Words>
  <Application>Microsoft Office PowerPoint</Application>
  <PresentationFormat>Widescreen</PresentationFormat>
  <Paragraphs>303</Paragraphs>
  <Slides>40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Arial</vt:lpstr>
      <vt:lpstr>Calibri</vt:lpstr>
      <vt:lpstr>Roboto</vt:lpstr>
      <vt:lpstr>Times New Roman</vt:lpstr>
      <vt:lpstr>Wingdings</vt:lpstr>
      <vt:lpstr>Office Theme</vt:lpstr>
      <vt:lpstr>PowerPoint Presentation</vt:lpstr>
      <vt:lpstr>PowerPoint Presentation</vt:lpstr>
      <vt:lpstr>Topics to Cover in Week 3</vt:lpstr>
      <vt:lpstr>Risk Classification </vt:lpstr>
      <vt:lpstr>Types of Risks</vt:lpstr>
      <vt:lpstr>long-term risks </vt:lpstr>
      <vt:lpstr>Medium-term risks </vt:lpstr>
      <vt:lpstr>Short-term risks </vt:lpstr>
      <vt:lpstr>Short-term risks </vt:lpstr>
      <vt:lpstr>Short-term risks </vt:lpstr>
      <vt:lpstr>Short-term risks </vt:lpstr>
      <vt:lpstr>Four Types of Risk</vt:lpstr>
      <vt:lpstr>Compliance Risks</vt:lpstr>
      <vt:lpstr>Compliance Risks</vt:lpstr>
      <vt:lpstr>Examples of Compliance Risks</vt:lpstr>
      <vt:lpstr>Hazard Risks</vt:lpstr>
      <vt:lpstr>Hazard Risks</vt:lpstr>
      <vt:lpstr>Control Risks</vt:lpstr>
      <vt:lpstr>Control Risks</vt:lpstr>
      <vt:lpstr>Control Risks</vt:lpstr>
      <vt:lpstr>Control Risks</vt:lpstr>
      <vt:lpstr>Opportunity  Risks</vt:lpstr>
      <vt:lpstr>Opportunity  Risks</vt:lpstr>
      <vt:lpstr>Embrace Opportunity Risks</vt:lpstr>
      <vt:lpstr>Embrace Opportunity Risks</vt:lpstr>
      <vt:lpstr>Manage uncertainty risks</vt:lpstr>
      <vt:lpstr>Manage uncertainty risks</vt:lpstr>
      <vt:lpstr>Manage uncertainty risks</vt:lpstr>
      <vt:lpstr>Manage uncertainty risks</vt:lpstr>
      <vt:lpstr>Control Management </vt:lpstr>
      <vt:lpstr>Mitigate hazard risks</vt:lpstr>
      <vt:lpstr>Categories of operational disruption</vt:lpstr>
      <vt:lpstr>Categories of operational disruption</vt:lpstr>
      <vt:lpstr>Categories of operational disruption</vt:lpstr>
      <vt:lpstr>Categories of operational disruption</vt:lpstr>
      <vt:lpstr>Minimize compliance risks</vt:lpstr>
      <vt:lpstr>Minimize compliance risks</vt:lpstr>
      <vt:lpstr>Minimize compliance risks</vt:lpstr>
      <vt:lpstr>Minimize compliance risks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hamed almahadin</cp:lastModifiedBy>
  <cp:revision>201</cp:revision>
  <dcterms:created xsi:type="dcterms:W3CDTF">2023-09-12T14:13:52Z</dcterms:created>
  <dcterms:modified xsi:type="dcterms:W3CDTF">2024-02-13T12:48:53Z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