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93BB28-595E-4F6F-A3CD-4EFD919A4E55}" type="datetimeFigureOut">
              <a:rPr lang="en-GB" smtClean="0"/>
              <a:t>15/08/2024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B84080-DA96-42EE-AA48-E69458A9AA9C}" type="slidenum">
              <a:rPr lang="en-GB" smtClean="0"/>
              <a:t>‹#›</a:t>
            </a:fld>
            <a:endParaRPr lang="en-GB"/>
          </a:p>
        </p:txBody>
      </p:sp>
    </p:spTree>
    <p:extLst>
      <p:ext uri="{BB962C8B-B14F-4D97-AF65-F5344CB8AC3E}">
        <p14:creationId xmlns:p14="http://schemas.microsoft.com/office/powerpoint/2010/main" val="3336820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513477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2045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Writing Project Reports</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10th Lecture</a:t>
            </a:r>
          </a:p>
        </p:txBody>
      </p:sp>
      <p:sp>
        <p:nvSpPr>
          <p:cNvPr id="14" name="Oval 13"/>
          <p:cNvSpPr/>
          <p:nvPr/>
        </p:nvSpPr>
        <p:spPr>
          <a:xfrm>
            <a:off x="6252344"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Writing Project Reports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1503745"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10th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b="1" dirty="0">
                <a:solidFill>
                  <a:srgbClr val="00B050"/>
                </a:solidFill>
              </a:rPr>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216203" y="482245"/>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2" name="Picture 1">
            <a:extLst>
              <a:ext uri="{FF2B5EF4-FFF2-40B4-BE49-F238E27FC236}">
                <a16:creationId xmlns:a16="http://schemas.microsoft.com/office/drawing/2014/main" id="{8E358D81-545E-6786-C584-9A7DFDED16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3917970"/>
          </a:xfrm>
        </p:spPr>
        <p:txBody>
          <a:bodyPr>
            <a:normAutofit/>
          </a:bodyPr>
          <a:lstStyle/>
          <a:p>
            <a:pPr marL="0" indent="0">
              <a:lnSpc>
                <a:spcPct val="150000"/>
              </a:lnSpc>
              <a:buNone/>
            </a:pPr>
            <a:r>
              <a:rPr lang="en-US" sz="2600" dirty="0"/>
              <a:t>1. Know your readers and what they want.</a:t>
            </a:r>
          </a:p>
          <a:p>
            <a:pPr marL="0" indent="0">
              <a:lnSpc>
                <a:spcPct val="150000"/>
              </a:lnSpc>
              <a:buNone/>
            </a:pPr>
            <a:r>
              <a:rPr lang="en-US" sz="2600" dirty="0"/>
              <a:t>2. The project report.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216203" y="482245"/>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2" name="Picture 1">
            <a:extLst>
              <a:ext uri="{FF2B5EF4-FFF2-40B4-BE49-F238E27FC236}">
                <a16:creationId xmlns:a16="http://schemas.microsoft.com/office/drawing/2014/main" id="{DA1A0B1A-9F09-B78B-9546-DB614E63D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fontScale="92500"/>
          </a:bodyPr>
          <a:lstStyle/>
          <a:p>
            <a:pPr marL="0" indent="0" algn="just">
              <a:buNone/>
            </a:pPr>
            <a:r>
              <a:rPr lang="en-US" b="1" dirty="0">
                <a:solidFill>
                  <a:srgbClr val="FF0000"/>
                </a:solidFill>
              </a:rPr>
              <a:t>Introduction:</a:t>
            </a:r>
          </a:p>
          <a:p>
            <a:pPr algn="just"/>
            <a:r>
              <a:rPr lang="en-US" dirty="0"/>
              <a:t>Project reports can differ a great deal from one another in a number of ways.</a:t>
            </a:r>
          </a:p>
          <a:p>
            <a:pPr algn="just"/>
            <a:r>
              <a:rPr lang="en-US" dirty="0"/>
              <a:t> They differ in their </a:t>
            </a:r>
            <a:r>
              <a:rPr lang="en-US" b="1" dirty="0"/>
              <a:t>purpose</a:t>
            </a:r>
            <a:r>
              <a:rPr lang="en-US" dirty="0"/>
              <a:t>, their </a:t>
            </a:r>
            <a:r>
              <a:rPr lang="en-US" b="1" dirty="0"/>
              <a:t>formats</a:t>
            </a:r>
            <a:r>
              <a:rPr lang="en-US" dirty="0"/>
              <a:t>, and </a:t>
            </a:r>
            <a:r>
              <a:rPr lang="en-US" b="1" dirty="0"/>
              <a:t>their formality</a:t>
            </a:r>
            <a:r>
              <a:rPr lang="en-US" dirty="0"/>
              <a:t>, to name just a few. </a:t>
            </a:r>
          </a:p>
          <a:p>
            <a:pPr algn="just"/>
            <a:r>
              <a:rPr lang="en-US" dirty="0"/>
              <a:t>They include final reports that present the project after completion, progress reports that review how a current project is progressing, and project proposals that seek to get a project funded.</a:t>
            </a:r>
          </a:p>
          <a:p>
            <a:pPr algn="just"/>
            <a:r>
              <a:rPr lang="en-US" dirty="0"/>
              <a:t> Even an extended e-mail to a project leader, presenting a problem that has come up and what might be done about it, could be considered a project report of sorts.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00B57B4-E6AE-B474-25DE-6C4609693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 Know your readers and what they want:</a:t>
            </a:r>
          </a:p>
          <a:p>
            <a:pPr algn="just"/>
            <a:r>
              <a:rPr lang="en-US" dirty="0"/>
              <a:t>Writing specialists, authors, and readers alike make one recommendation to report writers above all others: </a:t>
            </a:r>
            <a:r>
              <a:rPr lang="en-US" b="1" dirty="0"/>
              <a:t>Know your readers</a:t>
            </a:r>
            <a:r>
              <a:rPr lang="en-US" dirty="0"/>
              <a:t>—know what they want and how they want it delivered. </a:t>
            </a:r>
          </a:p>
          <a:p>
            <a:pPr algn="just"/>
            <a:r>
              <a:rPr lang="en-US" dirty="0"/>
              <a:t>Endless reports have been tossed aside because this simple recommendation was not followed. Although the advice is sound, its implementation is often difficult. </a:t>
            </a:r>
          </a:p>
          <a:p>
            <a:pPr algn="just"/>
            <a:r>
              <a:rPr lang="en-US" dirty="0"/>
              <a:t>When we write project reports, we tend to address our own views of the project and what we consider most important.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4D7B82A-FEE7-08D5-E6D6-20D753DE3E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99504"/>
            <a:ext cx="10515600" cy="4351338"/>
          </a:xfrm>
        </p:spPr>
        <p:txBody>
          <a:bodyPr>
            <a:normAutofit/>
          </a:bodyPr>
          <a:lstStyle/>
          <a:p>
            <a:pPr algn="just"/>
            <a:r>
              <a:rPr lang="en-US" b="1" dirty="0"/>
              <a:t>Generally</a:t>
            </a:r>
            <a:r>
              <a:rPr lang="en-US" dirty="0"/>
              <a:t> speaking, </a:t>
            </a:r>
            <a:r>
              <a:rPr lang="en-US" b="1" dirty="0"/>
              <a:t>the readers of a project report </a:t>
            </a:r>
            <a:r>
              <a:rPr lang="en-US" dirty="0"/>
              <a:t>are some of the same stakeholders who have had an interest in the project all along. The time to get to know your readers, then, is not at the end of the project but from its very beginning. </a:t>
            </a:r>
          </a:p>
          <a:p>
            <a:pPr algn="just"/>
            <a:r>
              <a:rPr lang="en-US" dirty="0"/>
              <a:t>Project leaders need to communicate with their stakeholders all the way through a project. </a:t>
            </a:r>
          </a:p>
          <a:p>
            <a:pPr algn="just"/>
            <a:r>
              <a:rPr lang="en-US" dirty="0"/>
              <a:t>In their conversations, interim reports, and presentations, project leaders need to consider what stakeholders consider most important and how they want information presented to them.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68784DE6-8543-16AB-D15B-3C9112252F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07306"/>
            <a:ext cx="10515600" cy="4351338"/>
          </a:xfrm>
        </p:spPr>
        <p:txBody>
          <a:bodyPr>
            <a:normAutofit fontScale="92500" lnSpcReduction="10000"/>
          </a:bodyPr>
          <a:lstStyle/>
          <a:p>
            <a:pPr algn="just">
              <a:lnSpc>
                <a:spcPct val="150000"/>
              </a:lnSpc>
              <a:buFont typeface="Wingdings" panose="05000000000000000000" pitchFamily="2" charset="2"/>
              <a:buChar char="§"/>
            </a:pPr>
            <a:r>
              <a:rPr lang="en-US" b="1" dirty="0">
                <a:solidFill>
                  <a:srgbClr val="FF0000"/>
                </a:solidFill>
              </a:rPr>
              <a:t>What any reader wants:</a:t>
            </a:r>
          </a:p>
          <a:p>
            <a:pPr marL="0" indent="0" algn="just">
              <a:lnSpc>
                <a:spcPct val="150000"/>
              </a:lnSpc>
              <a:buNone/>
            </a:pPr>
            <a:r>
              <a:rPr lang="en-US" b="1" dirty="0"/>
              <a:t>Most readers of a project report have some general things they would like writers to keep in mind.</a:t>
            </a:r>
          </a:p>
          <a:p>
            <a:pPr marL="0" indent="0" algn="just">
              <a:lnSpc>
                <a:spcPct val="150000"/>
              </a:lnSpc>
              <a:buNone/>
            </a:pPr>
            <a:r>
              <a:rPr lang="en-US" i="1" dirty="0">
                <a:solidFill>
                  <a:srgbClr val="FF0000"/>
                </a:solidFill>
              </a:rPr>
              <a:t>- Readers want things simple. </a:t>
            </a:r>
            <a:r>
              <a:rPr lang="en-US" dirty="0"/>
              <a:t>They do not have the time or inclination to work at understanding what you are trying to say. Keep sentences simple and vocabulary straightforward; avoid jargon and acronyms that are not familiar to your readers.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A932FC55-8E28-71AE-1A5D-FB1281DFDC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07306"/>
            <a:ext cx="10515600" cy="4351338"/>
          </a:xfrm>
        </p:spPr>
        <p:txBody>
          <a:bodyPr>
            <a:normAutofit lnSpcReduction="10000"/>
          </a:bodyPr>
          <a:lstStyle/>
          <a:p>
            <a:pPr marL="0" indent="0" algn="just">
              <a:lnSpc>
                <a:spcPct val="150000"/>
              </a:lnSpc>
              <a:buNone/>
            </a:pPr>
            <a:r>
              <a:rPr lang="en-US" i="1" dirty="0">
                <a:solidFill>
                  <a:srgbClr val="FF0000"/>
                </a:solidFill>
              </a:rPr>
              <a:t>- Readers want what they want. </a:t>
            </a:r>
            <a:r>
              <a:rPr lang="en-US" dirty="0"/>
              <a:t>They want to jump to things that are of interest and importance to them. You need to make sure you cover what is important to your key readership and help them find it in your report.</a:t>
            </a:r>
          </a:p>
          <a:p>
            <a:pPr marL="0" indent="0" algn="just">
              <a:lnSpc>
                <a:spcPct val="150000"/>
              </a:lnSpc>
              <a:buNone/>
            </a:pPr>
            <a:r>
              <a:rPr lang="en-US" i="1" dirty="0">
                <a:solidFill>
                  <a:srgbClr val="FF0000"/>
                </a:solidFill>
              </a:rPr>
              <a:t>- Readers want what they want quickly. </a:t>
            </a:r>
            <a:r>
              <a:rPr lang="en-US" dirty="0"/>
              <a:t>They want to dig into or skim the material as they see fit. The best-written reports facilitate a quick reading of key ideas and components.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CBDB80F-BB87-77F1-4824-E9A33FCF2A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a:bodyPr>
          <a:lstStyle/>
          <a:p>
            <a:pPr algn="just">
              <a:lnSpc>
                <a:spcPct val="150000"/>
              </a:lnSpc>
              <a:buFontTx/>
              <a:buChar char="-"/>
            </a:pPr>
            <a:r>
              <a:rPr lang="en-US" i="1" dirty="0">
                <a:solidFill>
                  <a:srgbClr val="FF0000"/>
                </a:solidFill>
              </a:rPr>
              <a:t>You want your readers to have confidence in your abilities. </a:t>
            </a:r>
            <a:r>
              <a:rPr lang="en-US" dirty="0"/>
              <a:t>Developing your relationship with key stakeholders during the course of the project is the best way to build stakeholder trust. </a:t>
            </a:r>
          </a:p>
          <a:p>
            <a:pPr algn="just">
              <a:lnSpc>
                <a:spcPct val="150000"/>
              </a:lnSpc>
              <a:buFontTx/>
              <a:buChar char="-"/>
            </a:pPr>
            <a:r>
              <a:rPr lang="en-US" dirty="0"/>
              <a:t>How well the report is written, however, is a key element in maintaining that confidence.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27A5DBEB-0770-0B36-6757-D439BF2A19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lnSpcReduction="10000"/>
          </a:bodyPr>
          <a:lstStyle/>
          <a:p>
            <a:pPr algn="just">
              <a:buFont typeface="Wingdings" panose="05000000000000000000" pitchFamily="2" charset="2"/>
              <a:buChar char="§"/>
            </a:pPr>
            <a:r>
              <a:rPr lang="en-US" b="1" dirty="0">
                <a:solidFill>
                  <a:srgbClr val="FF0000"/>
                </a:solidFill>
              </a:rPr>
              <a:t>What decision makers want</a:t>
            </a:r>
          </a:p>
          <a:p>
            <a:pPr algn="just"/>
            <a:r>
              <a:rPr lang="en-US" dirty="0"/>
              <a:t>One of your most important readers is the decision maker. </a:t>
            </a:r>
          </a:p>
          <a:p>
            <a:pPr algn="just"/>
            <a:r>
              <a:rPr lang="en-US" b="1" dirty="0"/>
              <a:t>Decision makers </a:t>
            </a:r>
            <a:r>
              <a:rPr lang="en-US" dirty="0"/>
              <a:t>are those who have the authority to allocate resources to the project and to follow up on any recommendations the report will make.</a:t>
            </a:r>
          </a:p>
          <a:p>
            <a:pPr algn="just"/>
            <a:r>
              <a:rPr lang="en-US" dirty="0"/>
              <a:t> Like any other category of reader, decision makers come in all shapes and sizes. </a:t>
            </a:r>
          </a:p>
          <a:p>
            <a:pPr algn="just"/>
            <a:r>
              <a:rPr lang="en-US" b="1" dirty="0"/>
              <a:t>There are at least two common characteristics </a:t>
            </a:r>
            <a:r>
              <a:rPr lang="en-US" dirty="0"/>
              <a:t>among them, however, that the writer should keep in mind. </a:t>
            </a:r>
            <a:r>
              <a:rPr lang="en-US" b="1" dirty="0">
                <a:solidFill>
                  <a:srgbClr val="FF0000"/>
                </a:solidFill>
              </a:rPr>
              <a:t>First, decision makers are busy people.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F12E293-1997-55FB-716D-AE780796AC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algn="just"/>
            <a:r>
              <a:rPr lang="en-US" dirty="0"/>
              <a:t>Although your project may be first and foremost in your mind, it is likely only one of many and varied projects and tasks confronting the decision maker. </a:t>
            </a:r>
          </a:p>
          <a:p>
            <a:pPr algn="just"/>
            <a:r>
              <a:rPr lang="en-US" b="1" dirty="0">
                <a:solidFill>
                  <a:srgbClr val="FF0000"/>
                </a:solidFill>
              </a:rPr>
              <a:t>Second, decision makers are paid to make things happen. </a:t>
            </a:r>
            <a:r>
              <a:rPr lang="en-US" dirty="0"/>
              <a:t>As a result, they must translate the information provided in reports into concrete courses of action. </a:t>
            </a:r>
          </a:p>
          <a:p>
            <a:pPr algn="just"/>
            <a:r>
              <a:rPr lang="en-US" dirty="0"/>
              <a:t>Authors succeed with decision makers to the extent they help them do this.</a:t>
            </a:r>
          </a:p>
          <a:p>
            <a:pPr algn="just"/>
            <a:r>
              <a:rPr lang="en-US" dirty="0"/>
              <a:t> </a:t>
            </a:r>
            <a:r>
              <a:rPr lang="en-US" b="1" dirty="0"/>
              <a:t>As a direct result of these two basic characteristics, formal project reports should attend to a number of issues: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A5DEDC0-89E1-4846-3F29-261B7D25AD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fontScale="92500" lnSpcReduction="10000"/>
          </a:bodyPr>
          <a:lstStyle/>
          <a:p>
            <a:pPr algn="just">
              <a:lnSpc>
                <a:spcPct val="150000"/>
              </a:lnSpc>
              <a:buFontTx/>
              <a:buChar char="-"/>
            </a:pPr>
            <a:r>
              <a:rPr lang="en-US" dirty="0">
                <a:solidFill>
                  <a:srgbClr val="FF0000"/>
                </a:solidFill>
              </a:rPr>
              <a:t>Give background information quickly. </a:t>
            </a:r>
            <a:r>
              <a:rPr lang="en-US" dirty="0"/>
              <a:t>Because the decision maker is confronted with many tasks and projects, you will want to remind him or her quickly about your project.</a:t>
            </a:r>
          </a:p>
          <a:p>
            <a:pPr algn="just">
              <a:lnSpc>
                <a:spcPct val="150000"/>
              </a:lnSpc>
              <a:buFontTx/>
              <a:buChar char="-"/>
            </a:pPr>
            <a:r>
              <a:rPr lang="en-US" dirty="0">
                <a:solidFill>
                  <a:srgbClr val="FF0000"/>
                </a:solidFill>
              </a:rPr>
              <a:t>Think and write strategically. </a:t>
            </a:r>
            <a:r>
              <a:rPr lang="en-US" dirty="0"/>
              <a:t>When developing formal reports for decision makers, focus on key strategic issues and information relevant to them.</a:t>
            </a:r>
          </a:p>
          <a:p>
            <a:pPr algn="just">
              <a:lnSpc>
                <a:spcPct val="150000"/>
              </a:lnSpc>
              <a:buFontTx/>
              <a:buChar char="-"/>
            </a:pPr>
            <a:r>
              <a:rPr lang="en-US" dirty="0">
                <a:solidFill>
                  <a:srgbClr val="FF0000"/>
                </a:solidFill>
              </a:rPr>
              <a:t>Layer information according to detail. </a:t>
            </a:r>
            <a:r>
              <a:rPr lang="en-US" dirty="0"/>
              <a:t>Generally speaking, decision makers do not like to be hit with a lot of detail all at once.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137DDDA-30D2-9384-0976-F9840D20A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99504"/>
            <a:ext cx="10732427" cy="4351338"/>
          </a:xfrm>
        </p:spPr>
        <p:txBody>
          <a:bodyPr>
            <a:normAutofit lnSpcReduction="10000"/>
          </a:bodyPr>
          <a:lstStyle/>
          <a:p>
            <a:pPr algn="just">
              <a:lnSpc>
                <a:spcPct val="150000"/>
              </a:lnSpc>
              <a:buFontTx/>
              <a:buChar char="-"/>
            </a:pPr>
            <a:r>
              <a:rPr lang="en-US" dirty="0">
                <a:solidFill>
                  <a:srgbClr val="FF0000"/>
                </a:solidFill>
              </a:rPr>
              <a:t>Avoid technical jargon. </a:t>
            </a:r>
            <a:r>
              <a:rPr lang="en-US" dirty="0"/>
              <a:t>Common phrases and vocabulary for a technical expert can be so much incomprehensible jargon to those outside the technical or specialist area.</a:t>
            </a:r>
          </a:p>
          <a:p>
            <a:pPr algn="just">
              <a:lnSpc>
                <a:spcPct val="150000"/>
              </a:lnSpc>
              <a:buFontTx/>
              <a:buChar char="-"/>
            </a:pPr>
            <a:r>
              <a:rPr lang="en-US" dirty="0">
                <a:solidFill>
                  <a:srgbClr val="FF0000"/>
                </a:solidFill>
              </a:rPr>
              <a:t>Write for their level of expertise. </a:t>
            </a:r>
            <a:r>
              <a:rPr lang="en-US" dirty="0"/>
              <a:t>The expertise of decision makers is often different from that of the project writer. Fully explain ideas that may lie outside their area of expertise but don’t get bogged down in unnecessary detail.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7D1B8ECB-7020-BA03-62D0-796D586B8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4" y="1960315"/>
            <a:ext cx="10842171" cy="4351338"/>
          </a:xfrm>
        </p:spPr>
        <p:txBody>
          <a:bodyPr>
            <a:normAutofit fontScale="92500" lnSpcReduction="20000"/>
          </a:bodyPr>
          <a:lstStyle/>
          <a:p>
            <a:pPr algn="just">
              <a:buFont typeface="Wingdings" panose="05000000000000000000" pitchFamily="2" charset="2"/>
              <a:buChar char="§"/>
            </a:pPr>
            <a:r>
              <a:rPr lang="en-US" b="1" dirty="0">
                <a:solidFill>
                  <a:srgbClr val="FF0000"/>
                </a:solidFill>
              </a:rPr>
              <a:t>What expert advisors want:</a:t>
            </a:r>
          </a:p>
          <a:p>
            <a:pPr algn="just">
              <a:lnSpc>
                <a:spcPct val="150000"/>
              </a:lnSpc>
            </a:pPr>
            <a:r>
              <a:rPr lang="en-US" dirty="0"/>
              <a:t>Decision makers often make use of expert advisors to review and confirm the quality of a project report’s content. Whoever plays the role of expert advisor will likely have expectations of his or her own.</a:t>
            </a:r>
          </a:p>
          <a:p>
            <a:pPr algn="just">
              <a:lnSpc>
                <a:spcPct val="150000"/>
              </a:lnSpc>
            </a:pPr>
            <a:r>
              <a:rPr lang="en-US" dirty="0"/>
              <a:t>Expert advisors </a:t>
            </a:r>
            <a:r>
              <a:rPr lang="en-US" b="1" dirty="0"/>
              <a:t>often want to have available to them the technical detail behind the report. </a:t>
            </a:r>
            <a:r>
              <a:rPr lang="en-US" dirty="0"/>
              <a:t>They expect thorough explanations that are to the point. They may also like to have available the data used in developing the project’s product.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3D9BB02-BE3D-05CD-1C52-9C6DE82DB6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lnSpcReduction="10000"/>
          </a:bodyPr>
          <a:lstStyle/>
          <a:p>
            <a:pPr algn="just">
              <a:buFont typeface="Wingdings" panose="05000000000000000000" pitchFamily="2" charset="2"/>
              <a:buChar char="§"/>
            </a:pPr>
            <a:r>
              <a:rPr lang="en-US" b="1" dirty="0">
                <a:solidFill>
                  <a:srgbClr val="FF0000"/>
                </a:solidFill>
              </a:rPr>
              <a:t>What implementers want</a:t>
            </a:r>
          </a:p>
          <a:p>
            <a:pPr algn="just"/>
            <a:r>
              <a:rPr lang="en-US" dirty="0"/>
              <a:t>Many projects are done as a first step where follow-up work is envisioned. </a:t>
            </a:r>
          </a:p>
          <a:p>
            <a:pPr algn="just"/>
            <a:r>
              <a:rPr lang="en-US" b="1" dirty="0">
                <a:solidFill>
                  <a:srgbClr val="FF0000"/>
                </a:solidFill>
              </a:rPr>
              <a:t>Tim and Jennifer’s </a:t>
            </a:r>
            <a:r>
              <a:rPr lang="en-US" dirty="0"/>
              <a:t>feasibility study is just one example. </a:t>
            </a:r>
          </a:p>
          <a:p>
            <a:pPr algn="just"/>
            <a:r>
              <a:rPr lang="en-US" dirty="0"/>
              <a:t>If Tech Machine executives decide to go ahead with the venture, those who will implement the effort will turn to </a:t>
            </a:r>
            <a:r>
              <a:rPr lang="en-US" b="1" dirty="0">
                <a:solidFill>
                  <a:srgbClr val="FF0000"/>
                </a:solidFill>
              </a:rPr>
              <a:t>Tim and Jennifer’s </a:t>
            </a:r>
            <a:r>
              <a:rPr lang="en-US" dirty="0"/>
              <a:t>report for help.</a:t>
            </a:r>
          </a:p>
          <a:p>
            <a:pPr algn="just"/>
            <a:r>
              <a:rPr lang="en-US" dirty="0"/>
              <a:t> Implementers will use the information within the report to help carry out some or all of its recommendations or other actions decision makers have chosen to pursue.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F83B022-9108-3833-7C28-11EDB92E92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normAutofit lnSpcReduction="10000"/>
          </a:bodyPr>
          <a:lstStyle/>
          <a:p>
            <a:pPr marL="0" indent="0" algn="just">
              <a:buNone/>
            </a:pPr>
            <a:r>
              <a:rPr lang="en-US" b="1" dirty="0">
                <a:solidFill>
                  <a:srgbClr val="FF0000"/>
                </a:solidFill>
              </a:rPr>
              <a:t>2. The project report:</a:t>
            </a:r>
          </a:p>
          <a:p>
            <a:pPr algn="just"/>
            <a:r>
              <a:rPr lang="en-US" dirty="0"/>
              <a:t>Formal project reports tend to have a common structure. That structure is helpful to both </a:t>
            </a:r>
            <a:r>
              <a:rPr lang="en-US" b="1" dirty="0"/>
              <a:t>the writer</a:t>
            </a:r>
            <a:r>
              <a:rPr lang="en-US" dirty="0"/>
              <a:t>—who wants to know what to cover—and </a:t>
            </a:r>
            <a:r>
              <a:rPr lang="en-US" b="1" dirty="0"/>
              <a:t>the reader</a:t>
            </a:r>
            <a:r>
              <a:rPr lang="en-US" dirty="0"/>
              <a:t>—who knows what to expect. </a:t>
            </a:r>
          </a:p>
          <a:p>
            <a:pPr algn="just"/>
            <a:r>
              <a:rPr lang="en-US" b="1" dirty="0"/>
              <a:t>We cover that structure in three basic parts: </a:t>
            </a:r>
            <a:r>
              <a:rPr lang="en-US" b="1" dirty="0">
                <a:solidFill>
                  <a:srgbClr val="FF0000"/>
                </a:solidFill>
              </a:rPr>
              <a:t>the front end</a:t>
            </a:r>
            <a:r>
              <a:rPr lang="en-US" dirty="0"/>
              <a:t>, the </a:t>
            </a:r>
            <a:r>
              <a:rPr lang="en-US" b="1" dirty="0">
                <a:solidFill>
                  <a:srgbClr val="FF0000"/>
                </a:solidFill>
              </a:rPr>
              <a:t>body of the report</a:t>
            </a:r>
            <a:r>
              <a:rPr lang="en-US" dirty="0"/>
              <a:t>, and </a:t>
            </a:r>
            <a:r>
              <a:rPr lang="en-US" b="1" dirty="0">
                <a:solidFill>
                  <a:srgbClr val="FF0000"/>
                </a:solidFill>
              </a:rPr>
              <a:t>the back end</a:t>
            </a:r>
            <a:r>
              <a:rPr lang="en-US" dirty="0"/>
              <a:t>. </a:t>
            </a:r>
            <a:r>
              <a:rPr lang="en-US" b="1" dirty="0"/>
              <a:t>The front end </a:t>
            </a:r>
            <a:r>
              <a:rPr lang="en-US" dirty="0"/>
              <a:t>of a report covers all material up to the actual body of the report (e.g., the cover page, table of contents, and executive summary). </a:t>
            </a:r>
          </a:p>
          <a:p>
            <a:pPr algn="just"/>
            <a:r>
              <a:rPr lang="en-US" dirty="0"/>
              <a:t>Usually developed at the end of the actual writing of the report, the elements of the front end are, nevertheless, extremely important to the report’s success.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8BE9B39-AE51-0B31-63B1-4A4B37BAD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algn="just">
              <a:lnSpc>
                <a:spcPct val="150000"/>
              </a:lnSpc>
            </a:pPr>
            <a:r>
              <a:rPr lang="en-US" b="1" dirty="0"/>
              <a:t>The body of the report </a:t>
            </a:r>
            <a:r>
              <a:rPr lang="en-US" dirty="0"/>
              <a:t>covers the actual discussion of the project itself. It includes an introduction, major sections and subsections of the report’s content, the report’s conclusions and recommendations, and the reference section. </a:t>
            </a:r>
          </a:p>
          <a:p>
            <a:pPr algn="just">
              <a:lnSpc>
                <a:spcPct val="150000"/>
              </a:lnSpc>
            </a:pPr>
            <a:r>
              <a:rPr lang="en-US" b="1" dirty="0"/>
              <a:t>The back end of the report </a:t>
            </a:r>
            <a:r>
              <a:rPr lang="en-US" dirty="0"/>
              <a:t>includes all the support material for the report in appropriate appendices.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2CD02C56-4492-66D1-77B4-BEA9D6B081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solidFill>
                  <a:srgbClr val="FF0000"/>
                </a:solidFill>
              </a:rPr>
              <a:t>1. The front end</a:t>
            </a:r>
          </a:p>
          <a:p>
            <a:pPr marL="0" indent="0" algn="just">
              <a:lnSpc>
                <a:spcPct val="150000"/>
              </a:lnSpc>
              <a:buNone/>
            </a:pPr>
            <a:r>
              <a:rPr lang="en-US" dirty="0"/>
              <a:t>The </a:t>
            </a:r>
            <a:r>
              <a:rPr lang="en-US" b="1" dirty="0"/>
              <a:t>front end of a report </a:t>
            </a:r>
            <a:r>
              <a:rPr lang="en-US" dirty="0"/>
              <a:t>includes its cover page, possibly a letter of transmittal, a table of contents, lists of tables and illustrations, and the executive summary. Each of these begins on a new page.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2C6F9E3-4968-95E8-4611-F916EB180F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69759"/>
            <a:ext cx="10515600" cy="4351338"/>
          </a:xfrm>
        </p:spPr>
        <p:txBody>
          <a:bodyPr/>
          <a:lstStyle/>
          <a:p>
            <a:pPr marL="0" indent="0" algn="just">
              <a:buNone/>
            </a:pPr>
            <a:r>
              <a:rPr lang="en-US" dirty="0">
                <a:solidFill>
                  <a:srgbClr val="FF0000"/>
                </a:solidFill>
              </a:rPr>
              <a:t>- The Cover Page</a:t>
            </a:r>
          </a:p>
          <a:p>
            <a:pPr algn="just">
              <a:lnSpc>
                <a:spcPct val="150000"/>
              </a:lnSpc>
            </a:pPr>
            <a:r>
              <a:rPr lang="en-US" dirty="0"/>
              <a:t>The cover page of a project report is straightforward.</a:t>
            </a:r>
          </a:p>
          <a:p>
            <a:pPr algn="just">
              <a:lnSpc>
                <a:spcPct val="150000"/>
              </a:lnSpc>
            </a:pPr>
            <a:r>
              <a:rPr lang="en-US" dirty="0"/>
              <a:t> It begins with the title of the report, gives the authors’ names and titles (sometimes this is an organization rather than a person or team), provides the date of transmittal, and includes the names of the people or organization receiving the report.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905D1F2-81EE-FEBA-6CBC-DD205BDAB1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solidFill>
                  <a:srgbClr val="FF0000"/>
                </a:solidFill>
              </a:rPr>
              <a:t>- The Letter of Transmittal</a:t>
            </a:r>
          </a:p>
          <a:p>
            <a:pPr algn="just">
              <a:lnSpc>
                <a:spcPct val="150000"/>
              </a:lnSpc>
            </a:pPr>
            <a:r>
              <a:rPr lang="en-US" dirty="0"/>
              <a:t>The </a:t>
            </a:r>
            <a:r>
              <a:rPr lang="en-US" b="1" dirty="0"/>
              <a:t>letter of transmittal </a:t>
            </a:r>
            <a:r>
              <a:rPr lang="en-US" dirty="0"/>
              <a:t>is used to convey the project report to a specific reader, group, or audience. </a:t>
            </a:r>
          </a:p>
          <a:p>
            <a:pPr algn="just">
              <a:lnSpc>
                <a:spcPct val="150000"/>
              </a:lnSpc>
            </a:pPr>
            <a:r>
              <a:rPr lang="en-US" dirty="0"/>
              <a:t>It usually follows the normal layout and conventions of a business letter or memo. Opening remarks usually identify the project to the reader.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04D5B4B-5318-4F02-6CCE-CA936BC106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035536"/>
          </a:xfrm>
        </p:spPr>
        <p:txBody>
          <a:bodyPr>
            <a:normAutofit/>
          </a:bodyPr>
          <a:lstStyle/>
          <a:p>
            <a:pPr marL="0" indent="0" algn="just">
              <a:buNone/>
            </a:pPr>
            <a:r>
              <a:rPr lang="en-US" dirty="0">
                <a:solidFill>
                  <a:srgbClr val="FF0000"/>
                </a:solidFill>
              </a:rPr>
              <a:t>- The Table of Contents</a:t>
            </a:r>
          </a:p>
          <a:p>
            <a:pPr algn="just">
              <a:lnSpc>
                <a:spcPct val="150000"/>
              </a:lnSpc>
            </a:pPr>
            <a:r>
              <a:rPr lang="en-US" dirty="0"/>
              <a:t>The </a:t>
            </a:r>
            <a:r>
              <a:rPr lang="en-US" b="1" dirty="0"/>
              <a:t>table of contents </a:t>
            </a:r>
            <a:r>
              <a:rPr lang="en-US" dirty="0"/>
              <a:t>lists the major sections and subsections of the report along with the page numbers where they can be found. </a:t>
            </a:r>
          </a:p>
          <a:p>
            <a:pPr algn="just">
              <a:lnSpc>
                <a:spcPct val="150000"/>
              </a:lnSpc>
            </a:pPr>
            <a:r>
              <a:rPr lang="en-US" dirty="0"/>
              <a:t>The table of contents begins on a separate page with the title of the report at the top followed by the title “Table of Contents.”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CB94058-AE41-0C98-2500-986C9BADBA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4691" y="2007306"/>
            <a:ext cx="10515600" cy="4351338"/>
          </a:xfrm>
        </p:spPr>
        <p:txBody>
          <a:bodyPr>
            <a:normAutofit/>
          </a:bodyPr>
          <a:lstStyle/>
          <a:p>
            <a:pPr marL="0" indent="0" algn="just">
              <a:buNone/>
            </a:pPr>
            <a:r>
              <a:rPr lang="en-US" dirty="0">
                <a:solidFill>
                  <a:srgbClr val="FF0000"/>
                </a:solidFill>
              </a:rPr>
              <a:t>- Lists of Tables and Illustrations</a:t>
            </a:r>
          </a:p>
          <a:p>
            <a:pPr algn="just">
              <a:lnSpc>
                <a:spcPct val="150000"/>
              </a:lnSpc>
            </a:pPr>
            <a:r>
              <a:rPr lang="en-US" dirty="0"/>
              <a:t>Project reports also contain </a:t>
            </a:r>
            <a:r>
              <a:rPr lang="en-US" b="1" dirty="0"/>
              <a:t>lists of tables and illustrations </a:t>
            </a:r>
            <a:r>
              <a:rPr lang="en-US" dirty="0"/>
              <a:t>that appear in the report. </a:t>
            </a:r>
          </a:p>
          <a:p>
            <a:pPr algn="just">
              <a:lnSpc>
                <a:spcPct val="150000"/>
              </a:lnSpc>
            </a:pPr>
            <a:r>
              <a:rPr lang="en-US" dirty="0"/>
              <a:t>These are listed separately from one another, have their own titles (e.g., “List of Tables”), and provide the page numbers where the tables and illustrations can be found.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9FB9DB3-F0DD-EC9F-11B4-D1D809565F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199257"/>
          </a:xfrm>
        </p:spPr>
        <p:txBody>
          <a:bodyPr>
            <a:normAutofit/>
          </a:bodyPr>
          <a:lstStyle/>
          <a:p>
            <a:pPr marL="0" indent="0" algn="just">
              <a:buNone/>
            </a:pPr>
            <a:r>
              <a:rPr lang="en-US" dirty="0">
                <a:solidFill>
                  <a:srgbClr val="FF0000"/>
                </a:solidFill>
              </a:rPr>
              <a:t>- The Executive Summary</a:t>
            </a:r>
          </a:p>
          <a:p>
            <a:pPr algn="just">
              <a:lnSpc>
                <a:spcPct val="150000"/>
              </a:lnSpc>
            </a:pPr>
            <a:r>
              <a:rPr lang="en-US" dirty="0"/>
              <a:t>The </a:t>
            </a:r>
            <a:r>
              <a:rPr lang="en-US" b="1" dirty="0"/>
              <a:t>executive summary </a:t>
            </a:r>
            <a:r>
              <a:rPr lang="en-US" dirty="0"/>
              <a:t>is one of the most important components of any project report.</a:t>
            </a:r>
          </a:p>
          <a:p>
            <a:pPr algn="just">
              <a:lnSpc>
                <a:spcPct val="150000"/>
              </a:lnSpc>
            </a:pPr>
            <a:r>
              <a:rPr lang="en-US" dirty="0"/>
              <a:t> A great deal of attention should be given to it. The label “executive summary” conveys the essence of what is being written and for whom.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2A5158A7-6F02-CD8D-2668-CF67B642FB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lnSpcReduction="10000"/>
          </a:bodyPr>
          <a:lstStyle/>
          <a:p>
            <a:pPr marL="0" indent="0" algn="just">
              <a:buNone/>
            </a:pPr>
            <a:r>
              <a:rPr lang="en-US" b="1" dirty="0">
                <a:solidFill>
                  <a:srgbClr val="FF0000"/>
                </a:solidFill>
              </a:rPr>
              <a:t>2. The body</a:t>
            </a:r>
          </a:p>
          <a:p>
            <a:pPr algn="just">
              <a:lnSpc>
                <a:spcPct val="150000"/>
              </a:lnSpc>
            </a:pPr>
            <a:r>
              <a:rPr lang="en-US" dirty="0"/>
              <a:t>The body of the report begins on a new page with the title of the report at the top.</a:t>
            </a:r>
          </a:p>
          <a:p>
            <a:pPr algn="just">
              <a:lnSpc>
                <a:spcPct val="150000"/>
              </a:lnSpc>
            </a:pPr>
            <a:r>
              <a:rPr lang="en-US" dirty="0"/>
              <a:t> It begins with the report’s introduction, moves through the major sections and subsections of the report, wraps up with the report’s conclusions and recommendations, and ends with the reference section.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6C0E7756-BF3F-E39A-41C2-0AD1698769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8" y="1922999"/>
            <a:ext cx="10946674" cy="4351338"/>
          </a:xfrm>
        </p:spPr>
        <p:txBody>
          <a:bodyPr>
            <a:normAutofit fontScale="92500"/>
          </a:bodyPr>
          <a:lstStyle/>
          <a:p>
            <a:pPr marL="0" indent="0" algn="just">
              <a:buNone/>
            </a:pPr>
            <a:r>
              <a:rPr lang="en-US" dirty="0">
                <a:solidFill>
                  <a:srgbClr val="FF0000"/>
                </a:solidFill>
              </a:rPr>
              <a:t>- The Introduction</a:t>
            </a:r>
          </a:p>
          <a:p>
            <a:pPr algn="just"/>
            <a:r>
              <a:rPr lang="en-US" dirty="0"/>
              <a:t>The introduction of the report provides at least two key background elements of the project. </a:t>
            </a:r>
          </a:p>
          <a:p>
            <a:pPr algn="just"/>
            <a:r>
              <a:rPr lang="en-US" b="1" dirty="0">
                <a:solidFill>
                  <a:srgbClr val="FF0000"/>
                </a:solidFill>
              </a:rPr>
              <a:t>The first element </a:t>
            </a:r>
            <a:r>
              <a:rPr lang="en-US" dirty="0"/>
              <a:t>is the purpose and objectives of the project and any key information related to them (e.g., for whom the project was done, key constraints). </a:t>
            </a:r>
          </a:p>
          <a:p>
            <a:pPr algn="just"/>
            <a:r>
              <a:rPr lang="en-US" dirty="0"/>
              <a:t>The introductory statement given in the executive summary can be duplicated and elaborated a little more here. A good, serviceable start for an introduction is a purpose statement that mirrors the project’s mission statement:</a:t>
            </a:r>
          </a:p>
          <a:p>
            <a:pPr algn="just"/>
            <a:r>
              <a:rPr lang="en-US" dirty="0"/>
              <a:t>“The purpose of this project was to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D7882CA-CA8A-C64C-1716-0E89011D76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3968810"/>
          </a:xfrm>
        </p:spPr>
        <p:txBody>
          <a:bodyPr>
            <a:normAutofit/>
          </a:bodyPr>
          <a:lstStyle/>
          <a:p>
            <a:pPr algn="just">
              <a:lnSpc>
                <a:spcPct val="150000"/>
              </a:lnSpc>
            </a:pPr>
            <a:r>
              <a:rPr lang="en-US" b="1" dirty="0">
                <a:solidFill>
                  <a:srgbClr val="FF0000"/>
                </a:solidFill>
              </a:rPr>
              <a:t>The second element</a:t>
            </a:r>
            <a:r>
              <a:rPr lang="en-US" dirty="0"/>
              <a:t> </a:t>
            </a:r>
            <a:r>
              <a:rPr lang="en-US" b="1" dirty="0"/>
              <a:t>of an introduction is the project’s scope statement. </a:t>
            </a:r>
            <a:r>
              <a:rPr lang="en-US" dirty="0"/>
              <a:t>This would include the project’s main objectives and its specific deliverables.</a:t>
            </a:r>
          </a:p>
          <a:p>
            <a:pPr algn="just">
              <a:lnSpc>
                <a:spcPct val="150000"/>
              </a:lnSpc>
            </a:pPr>
            <a:r>
              <a:rPr lang="en-US" dirty="0"/>
              <a:t> A general overview of the project scope is enough for the body of the report with any more required detail given in a supporting appendix.</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626FDC3-4F64-AE13-633A-865F8F76F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fontScale="92500"/>
          </a:bodyPr>
          <a:lstStyle/>
          <a:p>
            <a:pPr marL="0" indent="0" algn="just">
              <a:buNone/>
            </a:pPr>
            <a:r>
              <a:rPr lang="en-US" dirty="0">
                <a:solidFill>
                  <a:srgbClr val="FF0000"/>
                </a:solidFill>
              </a:rPr>
              <a:t>- Major Sections and Subsections of the Report </a:t>
            </a:r>
          </a:p>
          <a:p>
            <a:pPr algn="just">
              <a:lnSpc>
                <a:spcPct val="150000"/>
              </a:lnSpc>
            </a:pPr>
            <a:r>
              <a:rPr lang="en-US" dirty="0"/>
              <a:t>The major sections and subsections of the report follow and, together, form the “macrostructure” of the report. </a:t>
            </a:r>
          </a:p>
          <a:p>
            <a:pPr algn="just">
              <a:lnSpc>
                <a:spcPct val="150000"/>
              </a:lnSpc>
            </a:pPr>
            <a:r>
              <a:rPr lang="en-US" b="1" dirty="0">
                <a:solidFill>
                  <a:srgbClr val="FF0000"/>
                </a:solidFill>
              </a:rPr>
              <a:t>The macrostructure </a:t>
            </a:r>
            <a:r>
              <a:rPr lang="en-US" dirty="0"/>
              <a:t>is the overall organizational structure of the report’s body, which allows it to flow logically from one topic to the next. A well-planned macrostructure allows the reader to easily navigate and understand the main objectives and topics of the report and, therefore, the project itself.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C3A846CA-862A-4C8B-CCC4-5DC59789D2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69759"/>
            <a:ext cx="10515600" cy="3860778"/>
          </a:xfrm>
        </p:spPr>
        <p:txBody>
          <a:bodyPr>
            <a:normAutofit fontScale="85000" lnSpcReduction="20000"/>
          </a:bodyPr>
          <a:lstStyle/>
          <a:p>
            <a:pPr algn="just">
              <a:lnSpc>
                <a:spcPct val="150000"/>
              </a:lnSpc>
            </a:pPr>
            <a:r>
              <a:rPr lang="en-US" dirty="0"/>
              <a:t>The major objectives of the project might be used to structure the </a:t>
            </a:r>
            <a:r>
              <a:rPr lang="en-US" b="1" dirty="0"/>
              <a:t>major sections </a:t>
            </a:r>
            <a:r>
              <a:rPr lang="en-US" dirty="0"/>
              <a:t>of the report, and </a:t>
            </a:r>
            <a:r>
              <a:rPr lang="en-US" b="1" dirty="0"/>
              <a:t>subsections</a:t>
            </a:r>
            <a:r>
              <a:rPr lang="en-US" dirty="0"/>
              <a:t> might deal with second-level objectives or deliverables. </a:t>
            </a:r>
          </a:p>
          <a:p>
            <a:pPr algn="just">
              <a:lnSpc>
                <a:spcPct val="150000"/>
              </a:lnSpc>
            </a:pPr>
            <a:r>
              <a:rPr lang="en-US" dirty="0"/>
              <a:t>In this case, the scope statement given in the introduction can serve as an overview of the report’s content. The key here is to “chunk” information in ways that make sense.</a:t>
            </a:r>
          </a:p>
          <a:p>
            <a:pPr algn="just">
              <a:lnSpc>
                <a:spcPct val="150000"/>
              </a:lnSpc>
            </a:pPr>
            <a:r>
              <a:rPr lang="en-US" dirty="0"/>
              <a:t> The structure of the project itself can help writers do just that.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F81FA7A-0D25-EE1E-6943-443260077D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dirty="0">
                <a:solidFill>
                  <a:srgbClr val="FF0000"/>
                </a:solidFill>
              </a:rPr>
              <a:t>- Conclusions and Recommendations</a:t>
            </a:r>
          </a:p>
          <a:p>
            <a:pPr algn="just">
              <a:lnSpc>
                <a:spcPct val="150000"/>
              </a:lnSpc>
            </a:pPr>
            <a:r>
              <a:rPr lang="en-US" b="1" dirty="0"/>
              <a:t>Conclusions and recommendations </a:t>
            </a:r>
            <a:r>
              <a:rPr lang="en-US" dirty="0"/>
              <a:t>wrap up the report and are one of its most important sections. </a:t>
            </a:r>
          </a:p>
          <a:p>
            <a:pPr algn="just">
              <a:lnSpc>
                <a:spcPct val="150000"/>
              </a:lnSpc>
            </a:pPr>
            <a:r>
              <a:rPr lang="en-US" dirty="0"/>
              <a:t>After reading the executive summary and, perhaps, giving the body of the report a quick scan, many decision makers turn to this section for extended reading and consideration.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7E0075E-5780-E530-FEA4-BD8986F119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4404"/>
            <a:ext cx="11194868" cy="4164510"/>
          </a:xfrm>
        </p:spPr>
        <p:txBody>
          <a:bodyPr>
            <a:normAutofit fontScale="92500" lnSpcReduction="10000"/>
          </a:bodyPr>
          <a:lstStyle/>
          <a:p>
            <a:pPr marL="0" indent="0" algn="just">
              <a:buNone/>
            </a:pPr>
            <a:r>
              <a:rPr lang="en-US" dirty="0">
                <a:solidFill>
                  <a:srgbClr val="FF0000"/>
                </a:solidFill>
              </a:rPr>
              <a:t>Conclusions </a:t>
            </a:r>
          </a:p>
          <a:p>
            <a:pPr algn="just">
              <a:lnSpc>
                <a:spcPct val="150000"/>
              </a:lnSpc>
            </a:pPr>
            <a:r>
              <a:rPr lang="en-US" dirty="0"/>
              <a:t>summarize the findings and outcomes of the project, not the content of the report itself—a common mistake. </a:t>
            </a:r>
          </a:p>
          <a:p>
            <a:pPr algn="just">
              <a:lnSpc>
                <a:spcPct val="150000"/>
              </a:lnSpc>
            </a:pPr>
            <a:r>
              <a:rPr lang="en-US" dirty="0"/>
              <a:t>Now that the project is done, what did you find out or discover? What can you conclude about the project’s objectives? </a:t>
            </a:r>
          </a:p>
          <a:p>
            <a:pPr algn="just">
              <a:lnSpc>
                <a:spcPct val="150000"/>
              </a:lnSpc>
            </a:pPr>
            <a:r>
              <a:rPr lang="en-US" dirty="0"/>
              <a:t>This section calls on the project leader and team to analyze the project and its objectives and outcomes.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A97B9378-A41A-5936-6A2B-41DFBD1BC4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868298" cy="3957159"/>
          </a:xfrm>
        </p:spPr>
        <p:txBody>
          <a:bodyPr>
            <a:normAutofit fontScale="92500" lnSpcReduction="20000"/>
          </a:bodyPr>
          <a:lstStyle/>
          <a:p>
            <a:pPr algn="just">
              <a:lnSpc>
                <a:spcPct val="150000"/>
              </a:lnSpc>
            </a:pPr>
            <a:r>
              <a:rPr lang="en-US" dirty="0">
                <a:solidFill>
                  <a:srgbClr val="FF0000"/>
                </a:solidFill>
              </a:rPr>
              <a:t>Recommendations</a:t>
            </a:r>
            <a:r>
              <a:rPr lang="en-US" dirty="0"/>
              <a:t> are courses of action that the project team suggests decision makers should take. </a:t>
            </a:r>
          </a:p>
          <a:p>
            <a:pPr algn="just">
              <a:lnSpc>
                <a:spcPct val="150000"/>
              </a:lnSpc>
            </a:pPr>
            <a:r>
              <a:rPr lang="en-US" dirty="0"/>
              <a:t>Recall that decision makers are paid to make things happen. Your recommendations, then, should be clear, concrete, and action oriented. </a:t>
            </a:r>
          </a:p>
          <a:p>
            <a:pPr algn="just">
              <a:lnSpc>
                <a:spcPct val="150000"/>
              </a:lnSpc>
            </a:pPr>
            <a:r>
              <a:rPr lang="en-US" b="1" dirty="0">
                <a:solidFill>
                  <a:srgbClr val="FF0000"/>
                </a:solidFill>
              </a:rPr>
              <a:t>Tim and Jennifer</a:t>
            </a:r>
            <a:r>
              <a:rPr lang="en-US" dirty="0"/>
              <a:t>, for example, might recommend a specific location to set up manufacturing operations and specific vendors to fill the company’s needs for equipment and material.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37FF3C98-FB27-B70B-53B4-44CA0A03B1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buNone/>
            </a:pPr>
            <a:r>
              <a:rPr lang="en-US" dirty="0">
                <a:solidFill>
                  <a:srgbClr val="FF0000"/>
                </a:solidFill>
              </a:rPr>
              <a:t>- References</a:t>
            </a:r>
          </a:p>
          <a:p>
            <a:pPr algn="just">
              <a:lnSpc>
                <a:spcPct val="150000"/>
              </a:lnSpc>
            </a:pPr>
            <a:r>
              <a:rPr lang="en-US" dirty="0"/>
              <a:t>Most projects most often use some sources of support for their work. Books, journals, articles, and government documents are a few examples. People contacted and websites are others.</a:t>
            </a:r>
          </a:p>
          <a:p>
            <a:pPr algn="just">
              <a:lnSpc>
                <a:spcPct val="150000"/>
              </a:lnSpc>
            </a:pPr>
            <a:r>
              <a:rPr lang="en-US" dirty="0"/>
              <a:t> The </a:t>
            </a:r>
            <a:r>
              <a:rPr lang="en-US" b="1" dirty="0"/>
              <a:t>reference section </a:t>
            </a:r>
            <a:r>
              <a:rPr lang="en-US" dirty="0"/>
              <a:t>is where these materials are listed.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8" name="Rectangle 7"/>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81929E92-B2AA-239D-2B07-707CE64A8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48599"/>
          </a:xfrm>
        </p:spPr>
        <p:txBody>
          <a:bodyPr>
            <a:normAutofit/>
          </a:bodyPr>
          <a:lstStyle/>
          <a:p>
            <a:pPr algn="just">
              <a:lnSpc>
                <a:spcPct val="150000"/>
              </a:lnSpc>
            </a:pPr>
            <a:r>
              <a:rPr lang="en-US" dirty="0"/>
              <a:t>The reference section is usually one of the last sections developed for a project report. By that time, the sources and citations used in a project are often long-gone and forgotten.</a:t>
            </a:r>
          </a:p>
          <a:p>
            <a:pPr algn="just">
              <a:lnSpc>
                <a:spcPct val="150000"/>
              </a:lnSpc>
            </a:pPr>
            <a:r>
              <a:rPr lang="en-US" dirty="0"/>
              <a:t> It is important, therefore, to keep a running list of support material as the project moves forward in one centralized location.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8" name="Rectangle 7"/>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B4FF89D-4E45-A398-2009-22BB753DBF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normAutofit lnSpcReduction="10000"/>
          </a:bodyPr>
          <a:lstStyle/>
          <a:p>
            <a:pPr marL="0" indent="0" algn="just">
              <a:buNone/>
            </a:pPr>
            <a:r>
              <a:rPr lang="en-US" b="1" dirty="0">
                <a:solidFill>
                  <a:srgbClr val="FF0000"/>
                </a:solidFill>
              </a:rPr>
              <a:t>3. The back end: supporting appendices</a:t>
            </a:r>
          </a:p>
          <a:p>
            <a:pPr algn="just">
              <a:lnSpc>
                <a:spcPct val="150000"/>
              </a:lnSpc>
            </a:pPr>
            <a:r>
              <a:rPr lang="en-US" dirty="0"/>
              <a:t>The back end of a report contains all the support material of a project report in appropriate appendices . </a:t>
            </a:r>
          </a:p>
          <a:p>
            <a:pPr algn="just">
              <a:lnSpc>
                <a:spcPct val="150000"/>
              </a:lnSpc>
            </a:pPr>
            <a:r>
              <a:rPr lang="en-US" dirty="0"/>
              <a:t>Those </a:t>
            </a:r>
            <a:r>
              <a:rPr lang="en-US" b="1" dirty="0"/>
              <a:t>appendices</a:t>
            </a:r>
            <a:r>
              <a:rPr lang="en-US" dirty="0"/>
              <a:t> contain detailed information for the final report.</a:t>
            </a:r>
          </a:p>
          <a:p>
            <a:pPr algn="just">
              <a:lnSpc>
                <a:spcPct val="150000"/>
              </a:lnSpc>
            </a:pPr>
            <a:r>
              <a:rPr lang="en-US" dirty="0"/>
              <a:t> They include as well material that might have been mandated by the project but is inappropriate or too detailed for inclusion into the body of the report.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0D5FC1A6-754F-8853-66F0-660CBD10BB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lnSpc>
                <a:spcPct val="150000"/>
              </a:lnSpc>
              <a:buNone/>
            </a:pPr>
            <a:r>
              <a:rPr lang="en-US" dirty="0"/>
              <a:t>The project may have been required, for example, to conduct certain studies. </a:t>
            </a:r>
          </a:p>
          <a:p>
            <a:pPr marL="0" indent="0" algn="just">
              <a:lnSpc>
                <a:spcPct val="150000"/>
              </a:lnSpc>
              <a:buNone/>
            </a:pPr>
            <a:r>
              <a:rPr lang="en-US" dirty="0"/>
              <a:t>The details of those studies might well be included as appendices so expert advisors can review their quality.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0F028E02-7453-EE13-98BE-169B2BD58D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a:t>References: </a:t>
            </a:r>
          </a:p>
          <a:p>
            <a:pPr marL="0" indent="0">
              <a:buNone/>
            </a:pPr>
            <a:r>
              <a:rPr lang="en-US" dirty="0"/>
              <a:t>Leading project teams.</a:t>
            </a:r>
            <a:endParaRPr lang="en-US" b="1" i="1" dirty="0"/>
          </a:p>
          <a:p>
            <a:pPr marL="0" indent="0">
              <a:buNone/>
            </a:pPr>
            <a:r>
              <a:rPr lang="en-US" dirty="0"/>
              <a:t>The Basics of Project Management and Team Leadership.</a:t>
            </a:r>
          </a:p>
          <a:p>
            <a:pPr marL="0" indent="0">
              <a:buNone/>
            </a:pPr>
            <a:r>
              <a:rPr lang="en-US" dirty="0"/>
              <a:t>By: Anthony T. Cobb</a:t>
            </a:r>
          </a:p>
          <a:p>
            <a:pPr marL="0" indent="0">
              <a:buNone/>
            </a:pPr>
            <a:r>
              <a:rPr lang="en-US" i="1" dirty="0"/>
              <a:t>Virginia Tech</a:t>
            </a:r>
            <a:endParaRPr lang="en-US" b="1" i="1" dirty="0"/>
          </a:p>
          <a:p>
            <a:pPr marL="0" indent="0">
              <a:buNone/>
            </a:pPr>
            <a:endParaRPr lang="ar-EG" b="1" i="1" dirty="0"/>
          </a:p>
          <a:p>
            <a:pPr marL="0" indent="0">
              <a:buNone/>
            </a:pPr>
            <a:r>
              <a:rPr lang="en-US" b="1" dirty="0"/>
              <a:t>Chapter 9</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10" name="Picture 9"/>
          <p:cNvPicPr>
            <a:picLocks noChangeAspect="1"/>
          </p:cNvPicPr>
          <p:nvPr/>
        </p:nvPicPr>
        <p:blipFill>
          <a:blip r:embed="rId3"/>
          <a:stretch>
            <a:fillRect/>
          </a:stretch>
        </p:blipFill>
        <p:spPr>
          <a:xfrm>
            <a:off x="6727371" y="1531014"/>
            <a:ext cx="5109631" cy="4995794"/>
          </a:xfrm>
          <a:prstGeom prst="rect">
            <a:avLst/>
          </a:prstGeom>
        </p:spPr>
      </p:pic>
      <p:sp>
        <p:nvSpPr>
          <p:cNvPr id="11" name="Rectangle 10"/>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0EBF36D-BF02-43D5-EAE6-8CC24F7B76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6108ED-F4D7-49B6-B82D-79AE0FCB029C}">
  <ds:schemaRefs>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http://www.w3.org/XML/1998/namespace"/>
    <ds:schemaRef ds:uri="http://purl.org/dc/elements/1.1/"/>
    <ds:schemaRef ds:uri="http://purl.org/dc/dcmitype/"/>
    <ds:schemaRef ds:uri="49100919-8a76-4266-be0c-7dc583902cb4"/>
    <ds:schemaRef ds:uri="d13aca44-ef33-4cf4-9980-7f0b00e6eeb9"/>
    <ds:schemaRef ds:uri="http://purl.org/dc/terms/"/>
  </ds:schemaRefs>
</ds:datastoreItem>
</file>

<file path=customXml/itemProps2.xml><?xml version="1.0" encoding="utf-8"?>
<ds:datastoreItem xmlns:ds="http://schemas.openxmlformats.org/officeDocument/2006/customXml" ds:itemID="{0187DA11-9A38-4326-BC78-E130047FFE7C}"/>
</file>

<file path=customXml/itemProps3.xml><?xml version="1.0" encoding="utf-8"?>
<ds:datastoreItem xmlns:ds="http://schemas.openxmlformats.org/officeDocument/2006/customXml" ds:itemID="{5C0E4717-BE5E-4FA0-8B25-163AAE1F528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4348</TotalTime>
  <Words>2666</Words>
  <Application>Microsoft Office PowerPoint</Application>
  <PresentationFormat>Widescreen</PresentationFormat>
  <Paragraphs>206</Paragraphs>
  <Slides>37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Alexandria</vt:lpstr>
      <vt:lpstr>Aptos</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188</cp:revision>
  <dcterms:created xsi:type="dcterms:W3CDTF">2021-08-03T13:03:26Z</dcterms:created>
  <dcterms:modified xsi:type="dcterms:W3CDTF">2024-08-16T08:02:10Z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