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8"/>
  </p:notesMasterIdLst>
  <p:sldIdLst>
    <p:sldId id="480" r:id="rId5"/>
    <p:sldId id="313" r:id="rId6"/>
    <p:sldId id="271" r:id="rId7"/>
    <p:sldId id="482" r:id="rId8"/>
    <p:sldId id="256" r:id="rId9"/>
    <p:sldId id="483" r:id="rId10"/>
    <p:sldId id="484" r:id="rId11"/>
    <p:sldId id="487" r:id="rId12"/>
    <p:sldId id="485" r:id="rId13"/>
    <p:sldId id="488" r:id="rId14"/>
    <p:sldId id="486" r:id="rId15"/>
    <p:sldId id="489" r:id="rId16"/>
    <p:sldId id="491" r:id="rId17"/>
    <p:sldId id="490" r:id="rId18"/>
    <p:sldId id="492" r:id="rId19"/>
    <p:sldId id="493" r:id="rId20"/>
    <p:sldId id="494" r:id="rId21"/>
    <p:sldId id="495"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12" r:id="rId35"/>
    <p:sldId id="510" r:id="rId36"/>
    <p:sldId id="51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482"/>
            <p14:sldId id="256"/>
            <p14:sldId id="483"/>
            <p14:sldId id="484"/>
            <p14:sldId id="487"/>
            <p14:sldId id="485"/>
            <p14:sldId id="488"/>
            <p14:sldId id="486"/>
            <p14:sldId id="489"/>
            <p14:sldId id="491"/>
            <p14:sldId id="490"/>
            <p14:sldId id="492"/>
            <p14:sldId id="493"/>
            <p14:sldId id="494"/>
            <p14:sldId id="495"/>
            <p14:sldId id="497"/>
            <p14:sldId id="498"/>
            <p14:sldId id="499"/>
            <p14:sldId id="500"/>
            <p14:sldId id="501"/>
            <p14:sldId id="502"/>
            <p14:sldId id="503"/>
            <p14:sldId id="504"/>
            <p14:sldId id="505"/>
            <p14:sldId id="506"/>
            <p14:sldId id="507"/>
            <p14:sldId id="508"/>
            <p14:sldId id="512"/>
            <p14:sldId id="510"/>
            <p14:sldId id="51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autoAdjust="0"/>
    <p:restoredTop sz="94660"/>
  </p:normalViewPr>
  <p:slideViewPr>
    <p:cSldViewPr snapToGrid="0">
      <p:cViewPr varScale="1">
        <p:scale>
          <a:sx n="80" d="100"/>
          <a:sy n="80" d="100"/>
        </p:scale>
        <p:origin x="557"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25489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829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7565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351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sv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latin typeface="Alexandria" charset="0"/>
                <a:cs typeface="Alexandria" charset="0"/>
              </a:rPr>
              <a:t>إعداد: د. شريهان محمد</a:t>
            </a:r>
          </a:p>
        </p:txBody>
      </p:sp>
      <p:sp>
        <p:nvSpPr>
          <p:cNvPr id="31" name="TextBox 30"/>
          <p:cNvSpPr txBox="1"/>
          <p:nvPr/>
        </p:nvSpPr>
        <p:spPr>
          <a:xfrm>
            <a:off x="702617" y="2406145"/>
            <a:ext cx="4543231" cy="830997"/>
          </a:xfrm>
          <a:prstGeom prst="rect">
            <a:avLst/>
          </a:prstGeom>
          <a:noFill/>
        </p:spPr>
        <p:txBody>
          <a:bodyPr wrap="none" rtlCol="0">
            <a:spAutoFit/>
          </a:bodyPr>
          <a:lstStyle/>
          <a:p>
            <a:r>
              <a:rPr lang="ar-EG"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8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effectLst>
                  <a:outerShdw blurRad="38100" dist="38100" dir="2700000" algn="tl">
                    <a:srgbClr val="000000">
                      <a:alpha val="43137"/>
                    </a:srgbClr>
                  </a:outerShdw>
                </a:effectLst>
                <a:latin typeface="Alexandria" charset="0"/>
                <a:cs typeface="Alexandria" charset="0"/>
              </a:rPr>
              <a:t>المحاضرة التمهيدية</a:t>
            </a:r>
          </a:p>
        </p:txBody>
      </p:sp>
      <p:sp>
        <p:nvSpPr>
          <p:cNvPr id="46" name="TextBox 45"/>
          <p:cNvSpPr txBox="1"/>
          <p:nvPr/>
        </p:nvSpPr>
        <p:spPr>
          <a:xfrm>
            <a:off x="357844" y="5247115"/>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DGM 131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818187" y="2136658"/>
            <a:ext cx="5578143" cy="3539430"/>
          </a:xfrm>
          <a:prstGeom prst="rect">
            <a:avLst/>
          </a:prstGeom>
          <a:noFill/>
        </p:spPr>
        <p:txBody>
          <a:bodyPr wrap="square" rtlCol="0">
            <a:spAutoFit/>
          </a:bodyPr>
          <a:lstStyle/>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مواصفات المقرر.</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مخرجات التعلم.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المواضيع الدراسية.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بقوانين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أخلاقيات المهنة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649686"/>
            <a:ext cx="9117349" cy="496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860078" cy="769441"/>
          </a:xfrm>
          <a:prstGeom prst="rect">
            <a:avLst/>
          </a:prstGeom>
          <a:noFill/>
        </p:spPr>
        <p:txBody>
          <a:bodyPr wrap="none" rtlCol="0">
            <a:spAutoFit/>
          </a:bodyPr>
          <a:lstStyle/>
          <a:p>
            <a:r>
              <a:rPr lang="ar-SA" sz="4400" b="1" dirty="0">
                <a:solidFill>
                  <a:schemeClr val="tx1">
                    <a:lumMod val="85000"/>
                    <a:lumOff val="1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مواصفات المقرر</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B533942A-A642-415E-B503-52C5EFE1F9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7243" y="177006"/>
            <a:ext cx="2152148" cy="1004906"/>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42183" y="1730859"/>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a:t>
            </a:r>
            <a:r>
              <a:rPr lang="ar-SA"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هدف هذا المقرر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تكوين معارف نظرية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 </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تشريعات الإعلام وأخلاقياته</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تناول  </a:t>
            </a:r>
            <a:r>
              <a:rPr lang="ar-SA"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نظريات حرية الصحافة والإعلام</a:t>
            </a:r>
            <a:r>
              <a:rPr lang="ar-SA"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عناصر حرية الإعلام</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ضماناتها</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التزاماتها</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القانونية</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الأخلاقية</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يتناول </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طبيعة التشريعات الصحفية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عصر الصحافة الرقمية </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الإذاعية والتلفزيونية في دول العالم العربي</a:t>
            </a:r>
            <a:r>
              <a:rPr lang="ar-SA"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ومواثيق الشرف الإعلامي وعربي</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ودولي</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SA"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050" name="Picture 2" descr="Lobbying Laws and Regulations | New York State Commission on Ethics and  Lobbying in Government">
            <a:extLst>
              <a:ext uri="{FF2B5EF4-FFF2-40B4-BE49-F238E27FC236}">
                <a16:creationId xmlns:a16="http://schemas.microsoft.com/office/drawing/2014/main" id="{EBBEBC70-DA5E-4AD9-991A-EB418D8E574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8126" y="2560612"/>
            <a:ext cx="2396613" cy="21261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BE12278B-8A5F-429E-8693-408871344A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51171"/>
            <a:ext cx="2152148" cy="1004906"/>
          </a:xfrm>
          <a:prstGeom prst="rect">
            <a:avLst/>
          </a:prstGeom>
        </p:spPr>
      </p:pic>
      <p:sp>
        <p:nvSpPr>
          <p:cNvPr id="10" name="Rectangle 9">
            <a:extLst>
              <a:ext uri="{FF2B5EF4-FFF2-40B4-BE49-F238E27FC236}">
                <a16:creationId xmlns:a16="http://schemas.microsoft.com/office/drawing/2014/main" id="{22C040E4-304A-4592-B2FD-8E236092A9DF}"/>
              </a:ext>
            </a:extLst>
          </p:cNvPr>
          <p:cNvSpPr/>
          <p:nvPr/>
        </p:nvSpPr>
        <p:spPr>
          <a:xfrm flipV="1">
            <a:off x="0" y="653624"/>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1914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9536" y="2138362"/>
            <a:ext cx="55999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إضافة إلى تناول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أبرز أشكال الخروقات الأخلاقية في عصر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ويركز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العادل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السياسات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أفضل الممارسات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الأخرى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الصور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العلامات التجارية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مقاطع الأفلام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 من الأعمال المحمية بحقوق الطبع والنشر.</a:t>
            </a:r>
            <a:endParaRPr lang="en-US" sz="36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074" name="Picture 2" descr="Quiz - Quizizz">
            <a:extLst>
              <a:ext uri="{FF2B5EF4-FFF2-40B4-BE49-F238E27FC236}">
                <a16:creationId xmlns:a16="http://schemas.microsoft.com/office/drawing/2014/main" id="{F73458CD-EA1E-601B-5298-D7CB7C91AA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2641" y="2653748"/>
            <a:ext cx="2256390" cy="218373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8D6B00B8-7CBB-4471-9BFB-620BC121E7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24174"/>
            <a:ext cx="2152148" cy="100490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860078" cy="769441"/>
          </a:xfrm>
          <a:prstGeom prst="rect">
            <a:avLst/>
          </a:prstGeom>
          <a:noFill/>
        </p:spPr>
        <p:txBody>
          <a:bodyPr wrap="none" rtlCol="0">
            <a:spAutoFit/>
          </a:bodyPr>
          <a:lstStyle/>
          <a:p>
            <a:r>
              <a:rPr lang="ar-SA" sz="44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مخرجات التعلم</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8B7A9728-76F8-45B7-B190-636D06D24E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51171"/>
            <a:ext cx="2152148" cy="1004906"/>
          </a:xfrm>
          <a:prstGeom prst="rect">
            <a:avLst/>
          </a:prstGeom>
        </p:spPr>
      </p:pic>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9" y="2456412"/>
            <a:ext cx="5649620"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التعرف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أفضل الممارسات الأخلاقية والمهنية المعاصرة في الفضاء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تمليها المعايير القانونية وتحديد المصطلحات القانونية الرئيسية.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فهم مبادئ وأسس حرية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وضماناتها والقيود والالتزامات التي تفرض عليه.</a:t>
            </a:r>
          </a:p>
        </p:txBody>
      </p:sp>
      <p:pic>
        <p:nvPicPr>
          <p:cNvPr id="4098" name="Picture 2" descr="ethics and unethical practices in advertising">
            <a:extLst>
              <a:ext uri="{FF2B5EF4-FFF2-40B4-BE49-F238E27FC236}">
                <a16:creationId xmlns:a16="http://schemas.microsoft.com/office/drawing/2014/main" id="{06B20AA7-1711-B678-03D3-AA6DAAC48B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8522" y="2594114"/>
            <a:ext cx="2412724" cy="22725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527B06E-D97B-A558-0F1E-216C78346CE8}"/>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91AF9AD-57EB-40C9-83F4-AE89E02FF2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593083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9718" y="2247691"/>
            <a:ext cx="5649620"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التعبير عن الحقوق القانونية وتعريفها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وممارسة القيم الأخلاقية، والمسؤوليات،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ومعرفة حدود الحقوق القانونية.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تشخيص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المشكلات الأخلاقية والمهنية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تسيء للممارسة الإعلامية في مختلف وسائل الإعلام،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وبالأخص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التي ارتبط ظهورها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بالبيئة الرقمية.</a:t>
            </a:r>
          </a:p>
        </p:txBody>
      </p:sp>
      <p:pic>
        <p:nvPicPr>
          <p:cNvPr id="5122" name="Picture 2" descr="Policies – HighRQ">
            <a:extLst>
              <a:ext uri="{FF2B5EF4-FFF2-40B4-BE49-F238E27FC236}">
                <a16:creationId xmlns:a16="http://schemas.microsoft.com/office/drawing/2014/main" id="{02D999B0-C4C4-A838-919E-BB169835CF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970" y="2464907"/>
            <a:ext cx="2455907" cy="23274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9009FD1-AC18-52CC-2E02-6327E4B68114}"/>
              </a:ext>
            </a:extLst>
          </p:cNvPr>
          <p:cNvSpPr/>
          <p:nvPr/>
        </p:nvSpPr>
        <p:spPr>
          <a:xfrm flipV="1">
            <a:off x="0" y="603767"/>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AFCA853-2F36-4034-ABE6-6745249D6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662863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02426" y="1407805"/>
            <a:ext cx="5649620" cy="4708981"/>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شرح القضايا القانونية الحالية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تؤثر على الصحفيين وممارستهم لعملهم الإعلامي في عصر الصحافة الرقمية.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الاستخدام الصحيح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للأعمال والعلامات التجارية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المحمية بحقوق الطبع والنشر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الالتزام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بالمسئولية الاجتماعية أثناء ممارسة العمل الإعلامي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مختلف الوسائط الإعلامية التقليدية والرقمية.</a:t>
            </a:r>
          </a:p>
          <a:p>
            <a:pPr algn="just" rtl="1"/>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6146" name="Picture 2" descr="Why and how to embrace multimedia storytelling - PR Daily">
            <a:extLst>
              <a:ext uri="{FF2B5EF4-FFF2-40B4-BE49-F238E27FC236}">
                <a16:creationId xmlns:a16="http://schemas.microsoft.com/office/drawing/2014/main" id="{9BD016BC-6879-6E68-063D-B4E3867138F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62270" y="2464904"/>
            <a:ext cx="2514600" cy="22760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DCC0460-C350-491E-9FDA-682B38B33E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440073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3312125" cy="769441"/>
          </a:xfrm>
          <a:prstGeom prst="rect">
            <a:avLst/>
          </a:prstGeom>
          <a:noFill/>
        </p:spPr>
        <p:txBody>
          <a:bodyPr wrap="none" rtlCol="0">
            <a:spAutoFit/>
          </a:bodyPr>
          <a:lstStyle/>
          <a:p>
            <a:r>
              <a:rPr lang="ar-SA" sz="44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المواضيع الدراسية</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460F4AB5-EF05-4C5D-925B-79CE4BDF6F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9900" y="2009155"/>
            <a:ext cx="564962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نظريات تفسير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ومفهوم حرية الصحافة والإعلام وعناصرها.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ح</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رية الرأي والتعبير وضماناتها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النصوص التشريعية العربية.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الطبع والنشر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وما يقابلها من مفاهيم.</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الإعلامية العربية والعالمية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وأهم الفروقات بينها.</a:t>
            </a:r>
          </a:p>
        </p:txBody>
      </p:sp>
      <p:pic>
        <p:nvPicPr>
          <p:cNvPr id="7170" name="Picture 2" descr="هجوم تصيد جديد يسيء استخدام ملفات PowerPoint لنشر البرامج الضارة">
            <a:extLst>
              <a:ext uri="{FF2B5EF4-FFF2-40B4-BE49-F238E27FC236}">
                <a16:creationId xmlns:a16="http://schemas.microsoft.com/office/drawing/2014/main" id="{8666067A-6993-84D1-BC48-285BDAC871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42574" y="2638452"/>
            <a:ext cx="2252485" cy="21408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588C621-4D6D-4DBD-9193-340743E935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69458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3399" y="2009155"/>
            <a:ext cx="564962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القيم الأخلاقية والقواعد المهنية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للعمل الإعلامي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البيئة التقليدية والرقمية.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مواثيق الشرف واللوائح الأخلاقية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والضابطة لبيئة العمل الإعلامي.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قضايا انتهاك الخصوصية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وآليات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8-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الأخلاقية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المُنظمة للتعامل الإعلامي من خلال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pic>
        <p:nvPicPr>
          <p:cNvPr id="8194" name="Picture 2" descr="Ethics and Psychology: March 2021">
            <a:extLst>
              <a:ext uri="{FF2B5EF4-FFF2-40B4-BE49-F238E27FC236}">
                <a16:creationId xmlns:a16="http://schemas.microsoft.com/office/drawing/2014/main" id="{F919C03D-3992-9E6C-89B0-A95CCF4D8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7677" y="2468014"/>
            <a:ext cx="2477367" cy="23226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0078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994837" y="4873523"/>
            <a:ext cx="2719014" cy="769441"/>
          </a:xfrm>
          <a:prstGeom prst="rect">
            <a:avLst/>
          </a:prstGeom>
          <a:noFill/>
        </p:spPr>
        <p:txBody>
          <a:bodyPr wrap="none" rtlCol="0">
            <a:spAutoFit/>
          </a:bodyPr>
          <a:lstStyle/>
          <a:p>
            <a:r>
              <a:rPr lang="ar-EG" sz="44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المراجع المقترحة</a:t>
            </a:r>
            <a:endParaRPr lang="ar-SA" sz="44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215B7874-5837-46F8-B496-752AD9EBDB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3166341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6" y="2307327"/>
            <a:ext cx="8468139"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E88361-7077-4030-92CD-5DD7B19E96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429758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219585" y="4873523"/>
            <a:ext cx="4774064" cy="769441"/>
          </a:xfrm>
          <a:prstGeom prst="rect">
            <a:avLst/>
          </a:prstGeom>
          <a:noFill/>
        </p:spPr>
        <p:txBody>
          <a:bodyPr wrap="square" rtlCol="0">
            <a:spAutoFit/>
          </a:bodyPr>
          <a:lstStyle/>
          <a:p>
            <a:r>
              <a:rPr lang="ar-EG" sz="44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ما المقصود بقوانين الإعلام؟</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BA34A5A2-A11D-4EB2-8803-60DB67ACBF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956371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7743" y="1870000"/>
            <a:ext cx="5780047"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 ذلك القانون العامل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تنظيم وحماية كافة أشكال البيانات والمعلومات ذات الإطار الشخصي والعام،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بالإضافة إلى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كافة أنماط 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وبذلك يُشكّل جزءاً كبيراً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الحقوق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الجنائي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ويعتبر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الكبير السريع في كافة أشكال وأنماط وسائل الإعلام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أكبر مشكلات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الإعلام.</a:t>
            </a:r>
          </a:p>
        </p:txBody>
      </p:sp>
      <p:pic>
        <p:nvPicPr>
          <p:cNvPr id="9220" name="Picture 4" descr="قوانين خاصة بقطاع الكهرباء">
            <a:extLst>
              <a:ext uri="{FF2B5EF4-FFF2-40B4-BE49-F238E27FC236}">
                <a16:creationId xmlns:a16="http://schemas.microsoft.com/office/drawing/2014/main" id="{873C3D84-E379-70A6-28D9-823ED531B9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4195" y="2619922"/>
            <a:ext cx="2543175" cy="21409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7F47E31-E6FC-9E7B-D0C4-F5D4C284EE88}"/>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F26C75DF-527E-46A1-91C1-F15D64E68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037665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7724" y="2052814"/>
            <a:ext cx="521804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وينقسم 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أشكال وأنماط من أمثالها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الملكية الفكرية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تعتبر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أشهر القوانين العاملة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الكثير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 العربية والغربية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تنتمي إلى العديد من القوانين 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المدني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البث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 والاتصالات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تنتمي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الإداري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عام.</a:t>
            </a:r>
          </a:p>
        </p:txBody>
      </p:sp>
      <p:pic>
        <p:nvPicPr>
          <p:cNvPr id="10242" name="Picture 2" descr="قانون حماية حقوق الملكية الفكرية رقم 82 لسنة 2002">
            <a:extLst>
              <a:ext uri="{FF2B5EF4-FFF2-40B4-BE49-F238E27FC236}">
                <a16:creationId xmlns:a16="http://schemas.microsoft.com/office/drawing/2014/main" id="{44615B91-5734-DDC5-A76F-39C9E91F8C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2430" y="2534476"/>
            <a:ext cx="2468216" cy="23158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422D11C-040F-2C13-366E-B4DE77E049A3}"/>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879B840-B208-4E77-AB31-B6761B3AFC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479035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7" y="2307327"/>
            <a:ext cx="5780047"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وقانون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يتلخَّص بالمعنى التقليدي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دور النشر والبث ووسائل الإعلام المختلفة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الصحيفة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المذياع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التلفاز</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صناعة الأفلام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الخاصة بالسينما، وبعدها نشأت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أوساط جديدة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وتنتمي إليها وسميت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بوسائل الإعلام الجماهيري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التواصل الاجتماعي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مثل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الملتيميديا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11266" name="Picture 2" descr="Ethical dilemmas are putting brands and their media buying in the spotlight">
            <a:extLst>
              <a:ext uri="{FF2B5EF4-FFF2-40B4-BE49-F238E27FC236}">
                <a16:creationId xmlns:a16="http://schemas.microsoft.com/office/drawing/2014/main" id="{13AFD9F1-2F43-5F12-B4A6-4CC7EB2711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7087" y="2574235"/>
            <a:ext cx="2212242" cy="22057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4B9134D-48E6-71ED-0B6D-3C421882BBA3}"/>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38BA92C-CED5-40EF-B59C-A4F7D3B301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994606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7" y="183025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ويهتم قانون الإعلام بتنظيم حقوق أوساط كبيرة ومتعددة من وسائل الإعلام المختلفة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تعمل على ضمان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بيئة تحتية للاتصالات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جودة عالية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تكون كثيرة المتعة وكذلك العمل بحرية في الاستخدام؛ بحيث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تضمن تعدد الأفكار والآراء وحرية الفكر،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وأخيراً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مستخدمي وسائل الإعلام وحماية الملكية الفكرية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خلال التشريعات الإعلامية المختلفة.</a:t>
            </a:r>
          </a:p>
        </p:txBody>
      </p:sp>
      <p:pic>
        <p:nvPicPr>
          <p:cNvPr id="12290" name="Picture 2" descr="ماهو الفرق بين قانون الملكية الفكرية وحقوق التأليف والنشر؟ - شركة  مايكروفيرا | موقع رسمي">
            <a:extLst>
              <a:ext uri="{FF2B5EF4-FFF2-40B4-BE49-F238E27FC236}">
                <a16:creationId xmlns:a16="http://schemas.microsoft.com/office/drawing/2014/main" id="{6A2BEEE0-6727-0027-88AF-C588B91CCF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6614" y="2743200"/>
            <a:ext cx="2251421" cy="22064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3821DA78-401B-D048-E7AB-4E89341937E8}"/>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206C3FA-1C27-48BC-82DC-3D4E1CFF45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942288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30087" y="2267568"/>
            <a:ext cx="578457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وتهتم أيضاً قوانين الإعلام والتشريعات بحقوق 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تُشكّل أساساً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الناحية التقنية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التابعة للاتصالات، والتي يتم عن طريقها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إرسال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استقبال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البيانات والمعلومات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وتعمل على التأثير في تلك الإطارات بالتحديد في إطار الملتيميديا وتتداخل فيها.</a:t>
            </a:r>
          </a:p>
        </p:txBody>
      </p:sp>
      <p:pic>
        <p:nvPicPr>
          <p:cNvPr id="13314" name="Picture 2" descr="SAIP.GOV.SA IP.ACADEMY@SAIP.GOV.SA 920021421 @SAIPKSA">
            <a:extLst>
              <a:ext uri="{FF2B5EF4-FFF2-40B4-BE49-F238E27FC236}">
                <a16:creationId xmlns:a16="http://schemas.microsoft.com/office/drawing/2014/main" id="{BA2F1F54-03A1-A950-F843-8EFDE586D0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5188" y="2510458"/>
            <a:ext cx="2181225" cy="209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9256286-D173-D966-3A59-CFE09877C743}"/>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92F9FD23-9514-404C-8EF5-7F6A0A8622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195875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924338" y="4873523"/>
            <a:ext cx="5178640" cy="646331"/>
          </a:xfrm>
          <a:prstGeom prst="rect">
            <a:avLst/>
          </a:prstGeom>
          <a:noFill/>
        </p:spPr>
        <p:txBody>
          <a:bodyPr wrap="square" rtlCol="0">
            <a:spAutoFit/>
          </a:bodyPr>
          <a:lstStyle/>
          <a:p>
            <a:pPr algn="ctr"/>
            <a:r>
              <a:rPr lang="ar-EG" sz="3600" b="1" dirty="0">
                <a:solidFill>
                  <a:schemeClr val="bg2">
                    <a:lumMod val="25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أهمية أخلاقيات المهنة الإعلامية</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01279"/>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2" name="Graphic 21">
            <a:extLst>
              <a:ext uri="{FF2B5EF4-FFF2-40B4-BE49-F238E27FC236}">
                <a16:creationId xmlns:a16="http://schemas.microsoft.com/office/drawing/2014/main" id="{8942628A-92CB-4D55-B0C6-266E16FB3B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175392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0078" y="2078727"/>
            <a:ext cx="5784574" cy="3170099"/>
          </a:xfrm>
          <a:prstGeom prst="rect">
            <a:avLst/>
          </a:prstGeom>
          <a:noFill/>
        </p:spPr>
        <p:txBody>
          <a:bodyPr wrap="square" rtlCol="0">
            <a:spAutoFit/>
          </a:bodyPr>
          <a:lstStyle/>
          <a:p>
            <a:pPr algn="just"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تظهر أخلاقيات المهنة الإعلامية في  أشكال عدة: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2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بتعامل الصحفي أو الإعلامي مع مصادره:</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أن يلتزم الإعلامي أو الصحافي بسرية المصادر من أن يكشف عن هوية واسم المصدر الذي استخلص الأخبار والمعلومات . </a:t>
            </a:r>
          </a:p>
        </p:txBody>
      </p:sp>
      <p:pic>
        <p:nvPicPr>
          <p:cNvPr id="14338" name="Picture 2" descr="BACP's media resources">
            <a:extLst>
              <a:ext uri="{FF2B5EF4-FFF2-40B4-BE49-F238E27FC236}">
                <a16:creationId xmlns:a16="http://schemas.microsoft.com/office/drawing/2014/main" id="{52F7D8DA-5FBD-C4E3-9ACC-9877472DD26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3789" y="2723323"/>
            <a:ext cx="2234611" cy="2170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1F972BC-D2AA-EE5C-77B4-0AC109BF01E0}"/>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7DFEE16-7A11-47CA-ACE7-9AB0086A5F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35360588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53944" y="2188055"/>
            <a:ext cx="5784574"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32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بتعامل الإعلامي مع المواطنين من جمهور ووسائل إعلام</a:t>
            </a:r>
            <a:r>
              <a:rPr lang="ar-EG" sz="32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وتشمل عدم التطفل على الحياة الخاصة للآخرين والخوض في أمورهم الشخصية والكشف عن أسرار حياتهم الخاصة واستقلالها لتحقيق مصالح معينة سواء كانت شخصية أو عامة.</a:t>
            </a:r>
          </a:p>
        </p:txBody>
      </p:sp>
      <p:pic>
        <p:nvPicPr>
          <p:cNvPr id="15362" name="Picture 2" descr="5 Most Effective Social Media to Reach Millennials in 2021">
            <a:extLst>
              <a:ext uri="{FF2B5EF4-FFF2-40B4-BE49-F238E27FC236}">
                <a16:creationId xmlns:a16="http://schemas.microsoft.com/office/drawing/2014/main" id="{09C1458A-24FB-DEC3-448F-0667541F632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354" r="9332"/>
          <a:stretch/>
        </p:blipFill>
        <p:spPr bwMode="auto">
          <a:xfrm>
            <a:off x="1630016" y="2693506"/>
            <a:ext cx="2189684" cy="20989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ED3F309-E45A-0537-BE03-4A52A7A10601}"/>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E07D9C5-A7B2-4DEE-AEBE-8FD9AA6EB4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486257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383" y="2257627"/>
            <a:ext cx="578457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بالإعلان</a:t>
            </a:r>
            <a:r>
              <a:rPr lang="ar-EG" sz="30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مبادئ تقوم على الحرص على تجنب نشر الإعلانات التي تقدم منتجات غير مناسبة من الناحية الأخلاقية أو الدينية للمجتمعات، وكذلك الإعلانات التي تشمل سبًا أو قذفًا أو ألفاظ نابية، أو تلك التي تنتهك الآداب العامة أو تنشر العنف وتحرض على الجرائم.</a:t>
            </a:r>
          </a:p>
        </p:txBody>
      </p:sp>
      <p:pic>
        <p:nvPicPr>
          <p:cNvPr id="16386" name="Picture 2" descr="Online Advertising in the Philippines">
            <a:extLst>
              <a:ext uri="{FF2B5EF4-FFF2-40B4-BE49-F238E27FC236}">
                <a16:creationId xmlns:a16="http://schemas.microsoft.com/office/drawing/2014/main" id="{979AE9EB-86BC-8085-4DCD-4132DBFBBCE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4339" y="2633873"/>
            <a:ext cx="2393633" cy="20872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A27DA96-A90C-CDC8-F3EA-E6B9AFB4EB26}"/>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428457A4-C336-4D2F-A20A-73078E4BE7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1178284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3640" y="1850128"/>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بالسياسات التحريرية لوسائل الإعلام: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وهي تقوم على الصدق والدقة في تحري الأخبار والإنصاف والتوازن وتجنب التحريف والتشويه.</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بحق الزمالة بين الإعلاميين: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وتشمل عدم الاعتداء على زملاء المهنة بالقذف أو السب أو المعاملة السيئة من احتقار أو سخرية أو سرقة أو انتحال.</a:t>
            </a:r>
          </a:p>
        </p:txBody>
      </p:sp>
      <p:pic>
        <p:nvPicPr>
          <p:cNvPr id="17410" name="Picture 2" descr="السياسة التحريرية للمؤسسة الصحفية | موقع اسكتشات">
            <a:extLst>
              <a:ext uri="{FF2B5EF4-FFF2-40B4-BE49-F238E27FC236}">
                <a16:creationId xmlns:a16="http://schemas.microsoft.com/office/drawing/2014/main" id="{26E9116D-E261-6C11-FC5E-381A4CB4E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295" y="2643187"/>
            <a:ext cx="2168801" cy="187911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411B4E1-61DE-67FA-1D3A-C4DBCB24A2B7}"/>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AB653FE1-30FA-45CD-959F-B9E9CE87C3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4179935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5" y="181037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b="1"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خاصة بوسائل الإعلام بالمجتمع وقيمه وعاداته وتقاليده</a:t>
            </a:r>
            <a:r>
              <a:rPr lang="ar-EG" sz="3000" b="1"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ويدخل في ذلك عدم التحريض على كل ما يخالف القيم والعادات والمعايير التي يقوم عليها المجتمع من إثارة الفاحشة، أو التحريض على العنف السلوكيات الشاذة.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ويدخل في هذا المجال أيضًا عدم التأثير على العدالة وسيرها مثل التعليق على القضايا المعروضة على القضاء.</a:t>
            </a:r>
          </a:p>
        </p:txBody>
      </p:sp>
      <p:pic>
        <p:nvPicPr>
          <p:cNvPr id="18434" name="Picture 2" descr="حرية التعبير – Alalag Press">
            <a:extLst>
              <a:ext uri="{FF2B5EF4-FFF2-40B4-BE49-F238E27FC236}">
                <a16:creationId xmlns:a16="http://schemas.microsoft.com/office/drawing/2014/main" id="{407A70CE-6493-B371-E84A-A337F98D33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8209" y="2564296"/>
            <a:ext cx="2552700" cy="22535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D6BC48B-728D-3E68-6A1F-31E15A9F8872}"/>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BE70926-3B64-4912-94EE-EF2BAE1AFD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538929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3456" y="1571831"/>
            <a:ext cx="5784574" cy="4308872"/>
          </a:xfrm>
          <a:prstGeom prst="rect">
            <a:avLst/>
          </a:prstGeom>
          <a:noFill/>
        </p:spPr>
        <p:txBody>
          <a:bodyPr wrap="square" rtlCol="0">
            <a:spAutoFit/>
          </a:bodyPr>
          <a:lstStyle/>
          <a:p>
            <a:pPr algn="just" rtl="1"/>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لماذا نهتم بتطبيق الأخلاقيات المهنية في المجال الإعلامي: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الناجح والموضوعي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يحتاج دائمًا إلى القوانين والرقابة الحكومية لتنظيم مهنته، فهناك أيضًا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الدوافع والرقابة الذاتية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وأخلاقيات المهنة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كضوابط للعمل الإعلامي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فأهمية أخلاقيات المهنة ترجع لكونها تُعد بمثابة وجيهات داخلية لقرارات المهني في مختلف المواقف التي يواجهها أثناء عمله المهني.</a:t>
            </a:r>
          </a:p>
        </p:txBody>
      </p:sp>
      <p:pic>
        <p:nvPicPr>
          <p:cNvPr id="19458" name="Picture 2" descr="Psychologists: 'There is no alternative to free speech' | Cornell Chronicle">
            <a:extLst>
              <a:ext uri="{FF2B5EF4-FFF2-40B4-BE49-F238E27FC236}">
                <a16:creationId xmlns:a16="http://schemas.microsoft.com/office/drawing/2014/main" id="{D678684C-769F-E2DD-F42F-F5319885809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5554" y="2683565"/>
            <a:ext cx="2449611" cy="22064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01730F7-1779-D7BB-3D6B-E85F1C5DA3A7}"/>
              </a:ext>
            </a:extLst>
          </p:cNvPr>
          <p:cNvSpPr/>
          <p:nvPr/>
        </p:nvSpPr>
        <p:spPr>
          <a:xfrm flipV="1">
            <a:off x="0" y="603768"/>
            <a:ext cx="91430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2396D96F-2608-4C36-B85C-BC3B34A685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4443121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5" y="2009152"/>
            <a:ext cx="578457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أخلاقيات المهنة هي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من المبادئ والقيم المُنظمة لما هو صحيح وموضوعي في 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تعتمد على مجموعة منتقاة من المبادئ المُوجهة للسلوك الأخلاقي، وهذه المبادئ مهمة للمؤسسات الإعلامية خاصة في أوقات الأزمات، وتستهدف هذه المبادئ تشكيل ذاتية المؤسسة الإعلامية أو الجماعة المهنية.</a:t>
            </a:r>
          </a:p>
        </p:txBody>
      </p:sp>
      <p:pic>
        <p:nvPicPr>
          <p:cNvPr id="21506" name="Picture 2" descr="When using data to predict outcomes, consider the ethical dilemmas, new  report urges - The Hechinger Report">
            <a:extLst>
              <a:ext uri="{FF2B5EF4-FFF2-40B4-BE49-F238E27FC236}">
                <a16:creationId xmlns:a16="http://schemas.microsoft.com/office/drawing/2014/main" id="{E13FEC43-3E5E-1556-E089-D46A361802D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9559" y="2792897"/>
            <a:ext cx="2223260" cy="200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F32B371D-5B22-5870-A95D-8B2ADE39117D}"/>
              </a:ext>
            </a:extLst>
          </p:cNvPr>
          <p:cNvSpPr/>
          <p:nvPr/>
        </p:nvSpPr>
        <p:spPr>
          <a:xfrm flipV="1">
            <a:off x="0" y="603768"/>
            <a:ext cx="9143093" cy="45719"/>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B7E67C1-DC55-4EC5-BD86-D2D517AD8D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8822094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43999" y="1810372"/>
            <a:ext cx="5784574"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أخلاقيات المهنة الإعلامية تفرض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الرقابة يجب أن تكون ذاتية والرادع أيضًا ذاتي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فالإعلامي أو الصحفي ذو الضمير الذي يحرص على انتقاء معلوماته وأخباره من مصادر موثوقة عالية المصداقية بحيث يكسب فيها ثقة الجمهور، فشعور الإعلامي بالمسئولية لا يمكن أن يُفرض لحكم القانون، بل يأتي من رقابته الذاتية لنفسه والتزامه بمعايير المهنة الرفيعة.</a:t>
            </a:r>
          </a:p>
        </p:txBody>
      </p:sp>
      <p:pic>
        <p:nvPicPr>
          <p:cNvPr id="20482" name="Picture 2" descr="The Right Way to Protect Free Speech on Campus - WSJ">
            <a:extLst>
              <a:ext uri="{FF2B5EF4-FFF2-40B4-BE49-F238E27FC236}">
                <a16:creationId xmlns:a16="http://schemas.microsoft.com/office/drawing/2014/main" id="{F9513C10-CB61-2DC6-5CEA-E0010DFF5E6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49288" y="2504659"/>
            <a:ext cx="2097156" cy="21670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82D34D8-1ACF-98A1-057A-7975FEFB24B2}"/>
              </a:ext>
            </a:extLst>
          </p:cNvPr>
          <p:cNvSpPr/>
          <p:nvPr/>
        </p:nvSpPr>
        <p:spPr>
          <a:xfrm flipV="1">
            <a:off x="0" y="603768"/>
            <a:ext cx="9143093" cy="45719"/>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A2078C1-30D8-471C-AFBB-1877011276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2289710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1513" y="2237756"/>
            <a:ext cx="5416816"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الإعلامي يكون مسئولًا تجاه العديد من الجهات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فهو مسئول بالدرجة الأولى أمام نفسه ومن ثم الجمهور والمعلنيين والوسيلة الإعلامية ذاتها وزملائه وأخيرًا أمام المجتمع.</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03768"/>
            <a:ext cx="9143093" cy="45719"/>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Ethical Data Collection - How to Find the Sweet Spot | Salesforce">
            <a:extLst>
              <a:ext uri="{FF2B5EF4-FFF2-40B4-BE49-F238E27FC236}">
                <a16:creationId xmlns:a16="http://schemas.microsoft.com/office/drawing/2014/main" id="{43796DC5-142C-B21D-A0E9-D95133904B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5977" y="2431698"/>
            <a:ext cx="2652072" cy="2514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24817EE9-FFDD-4B9F-A18E-AF82F9B2FD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38" y="147034"/>
            <a:ext cx="2152148" cy="1004906"/>
          </a:xfrm>
          <a:prstGeom prst="rect">
            <a:avLst/>
          </a:prstGeom>
        </p:spPr>
      </p:pic>
    </p:spTree>
    <p:extLst>
      <p:ext uri="{BB962C8B-B14F-4D97-AF65-F5344CB8AC3E}">
        <p14:creationId xmlns:p14="http://schemas.microsoft.com/office/powerpoint/2010/main" val="513852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2F46B9CD-5A59-472D-AF4E-6E8E28BE7E5C}"/>
              </a:ext>
            </a:extLst>
          </p:cNvPr>
          <p:cNvSpPr txBox="1"/>
          <p:nvPr/>
        </p:nvSpPr>
        <p:spPr>
          <a:xfrm>
            <a:off x="4818187" y="2136658"/>
            <a:ext cx="5578143" cy="3539430"/>
          </a:xfrm>
          <a:prstGeom prst="rect">
            <a:avLst/>
          </a:prstGeom>
          <a:noFill/>
        </p:spPr>
        <p:txBody>
          <a:bodyPr wrap="square" rtlCol="0">
            <a:spAutoFit/>
          </a:bodyPr>
          <a:lstStyle/>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مواصفات المقرر.</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مخرجات التعلم.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المواضيع الدراسية.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بقوانين الإعلام؟</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أخلاقيات المهنة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p:txBody>
      </p:sp>
      <p:sp>
        <p:nvSpPr>
          <p:cNvPr id="13" name="TextBox 12">
            <a:extLst>
              <a:ext uri="{FF2B5EF4-FFF2-40B4-BE49-F238E27FC236}">
                <a16:creationId xmlns:a16="http://schemas.microsoft.com/office/drawing/2014/main" id="{484536C8-B1AA-4C8E-A57C-0CC7DBA3C987}"/>
              </a:ext>
            </a:extLst>
          </p:cNvPr>
          <p:cNvSpPr txBox="1"/>
          <p:nvPr/>
        </p:nvSpPr>
        <p:spPr>
          <a:xfrm>
            <a:off x="3282167" y="135228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4" name="TextBox 13">
            <a:extLst>
              <a:ext uri="{FF2B5EF4-FFF2-40B4-BE49-F238E27FC236}">
                <a16:creationId xmlns:a16="http://schemas.microsoft.com/office/drawing/2014/main" id="{46A8ABA1-4C17-4B0C-B06B-CBF605A4EACC}"/>
              </a:ext>
            </a:extLst>
          </p:cNvPr>
          <p:cNvSpPr txBox="1"/>
          <p:nvPr/>
        </p:nvSpPr>
        <p:spPr>
          <a:xfrm>
            <a:off x="3415544" y="1720960"/>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التمهيدية</a:t>
            </a:r>
            <a:endParaRPr lang="en-US" sz="1600" b="1" dirty="0">
              <a:solidFill>
                <a:schemeClr val="bg1"/>
              </a:solidFill>
              <a:latin typeface="Sakkal Majalla" panose="02000000000000000000" pitchFamily="2" charset="-78"/>
              <a:cs typeface="Sakkal Majalla" panose="02000000000000000000" pitchFamily="2" charset="-78"/>
            </a:endParaRPr>
          </a:p>
        </p:txBody>
      </p:sp>
      <p:sp>
        <p:nvSpPr>
          <p:cNvPr id="15" name="TextBox 14">
            <a:extLst>
              <a:ext uri="{FF2B5EF4-FFF2-40B4-BE49-F238E27FC236}">
                <a16:creationId xmlns:a16="http://schemas.microsoft.com/office/drawing/2014/main" id="{961C3A38-C077-4936-8CC0-93267B186DD6}"/>
              </a:ext>
            </a:extLst>
          </p:cNvPr>
          <p:cNvSpPr txBox="1"/>
          <p:nvPr/>
        </p:nvSpPr>
        <p:spPr>
          <a:xfrm>
            <a:off x="6983206" y="1428772"/>
            <a:ext cx="3902032" cy="707886"/>
          </a:xfrm>
          <a:prstGeom prst="rect">
            <a:avLst/>
          </a:prstGeom>
          <a:noFill/>
        </p:spPr>
        <p:txBody>
          <a:bodyPr wrap="square" rtlCol="0">
            <a:spAutoFit/>
          </a:bodyPr>
          <a:lstStyle/>
          <a:p>
            <a:pPr algn="ctr"/>
            <a:r>
              <a:rPr lang="ar-EG"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rgbClr val="C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3396545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7295C248-93D8-41EB-875B-A233917BC368}"/>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5" name="Rectangle: Rounded Corners 14">
            <a:extLst>
              <a:ext uri="{FF2B5EF4-FFF2-40B4-BE49-F238E27FC236}">
                <a16:creationId xmlns:a16="http://schemas.microsoft.com/office/drawing/2014/main" id="{7D0ECDA1-2415-465A-9918-1445E7D0CD12}"/>
              </a:ext>
            </a:extLst>
          </p:cNvPr>
          <p:cNvSpPr/>
          <p:nvPr/>
        </p:nvSpPr>
        <p:spPr>
          <a:xfrm>
            <a:off x="6370224"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التمهيدية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6" name="TextBox 15">
            <a:extLst>
              <a:ext uri="{FF2B5EF4-FFF2-40B4-BE49-F238E27FC236}">
                <a16:creationId xmlns:a16="http://schemas.microsoft.com/office/drawing/2014/main" id="{46EAE874-4E62-4015-9382-D3EAF20BDC28}"/>
              </a:ext>
            </a:extLst>
          </p:cNvPr>
          <p:cNvSpPr txBox="1"/>
          <p:nvPr/>
        </p:nvSpPr>
        <p:spPr>
          <a:xfrm>
            <a:off x="7562920" y="4832369"/>
            <a:ext cx="1233030"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DGM 131</a:t>
            </a:r>
          </a:p>
        </p:txBody>
      </p:sp>
      <p:sp>
        <p:nvSpPr>
          <p:cNvPr id="17" name="TextBox 16">
            <a:extLst>
              <a:ext uri="{FF2B5EF4-FFF2-40B4-BE49-F238E27FC236}">
                <a16:creationId xmlns:a16="http://schemas.microsoft.com/office/drawing/2014/main" id="{A1E77274-9D49-45A8-B05A-A4A875B77F0A}"/>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F680C5-31F3-4689-9C2D-979CB82D9038}"/>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TotalTime>
  <Words>1153</Words>
  <Application>Microsoft Office PowerPoint</Application>
  <PresentationFormat>Widescreen</PresentationFormat>
  <Paragraphs>92</Paragraphs>
  <Slides>33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Alexandria</vt:lpstr>
      <vt:lpstr>Arial</vt:lpstr>
      <vt:lpstr>Calibri</vt:lpstr>
      <vt:lpstr>Calibri Light</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4</cp:revision>
  <dcterms:created xsi:type="dcterms:W3CDTF">2023-04-29T09:08:00Z</dcterms:created>
  <dcterms:modified xsi:type="dcterms:W3CDTF">2026-09-08T20:04:31Z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