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606" r:id="rId6"/>
    <p:sldId id="608" r:id="rId7"/>
    <p:sldId id="497" r:id="rId8"/>
    <p:sldId id="692" r:id="rId9"/>
    <p:sldId id="693" r:id="rId10"/>
    <p:sldId id="694" r:id="rId11"/>
    <p:sldId id="695" r:id="rId12"/>
    <p:sldId id="696" r:id="rId13"/>
    <p:sldId id="697" r:id="rId14"/>
    <p:sldId id="698" r:id="rId15"/>
    <p:sldId id="699" r:id="rId16"/>
    <p:sldId id="700" r:id="rId17"/>
    <p:sldId id="701" r:id="rId18"/>
    <p:sldId id="702" r:id="rId19"/>
    <p:sldId id="703" r:id="rId20"/>
    <p:sldId id="704" r:id="rId21"/>
    <p:sldId id="705" r:id="rId22"/>
    <p:sldId id="706" r:id="rId23"/>
    <p:sldId id="707" r:id="rId24"/>
    <p:sldId id="708" r:id="rId25"/>
    <p:sldId id="709" r:id="rId26"/>
    <p:sldId id="710" r:id="rId27"/>
    <p:sldId id="711" r:id="rId28"/>
    <p:sldId id="712" r:id="rId29"/>
    <p:sldId id="713" r:id="rId30"/>
    <p:sldId id="714" r:id="rId31"/>
    <p:sldId id="715" r:id="rId32"/>
    <p:sldId id="716" r:id="rId33"/>
    <p:sldId id="718" r:id="rId34"/>
    <p:sldId id="717" r:id="rId35"/>
    <p:sldId id="719" r:id="rId36"/>
    <p:sldId id="721" r:id="rId37"/>
    <p:sldId id="722" r:id="rId38"/>
    <p:sldId id="723" r:id="rId39"/>
    <p:sldId id="724" r:id="rId40"/>
    <p:sldId id="725" r:id="rId41"/>
    <p:sldId id="726" r:id="rId42"/>
    <p:sldId id="72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8"/>
            <p14:sldId id="717"/>
            <p14:sldId id="719"/>
            <p14:sldId id="721"/>
            <p14:sldId id="722"/>
            <p14:sldId id="723"/>
            <p14:sldId id="724"/>
            <p14:sldId id="725"/>
            <p14:sldId id="726"/>
            <p14:sldId id="7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91" d="100"/>
          <a:sy n="91" d="100"/>
        </p:scale>
        <p:origin x="34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49464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4499905"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8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8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1190625" y="5543610"/>
            <a:ext cx="8401050" cy="1167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Lec.6 : Insurance</a:t>
            </a:r>
            <a:r>
              <a:rPr lang="ar-YE"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company operations</a:t>
            </a:r>
          </a:p>
          <a:p>
            <a:pPr algn="ctr"/>
            <a:r>
              <a:rPr lang="en-US" sz="2800" b="1" dirty="0">
                <a:solidFill>
                  <a:schemeClr val="bg1"/>
                </a:solidFill>
                <a:latin typeface="Alexandria" charset="0"/>
                <a:cs typeface="Alexandria" charset="0"/>
              </a:rPr>
              <a:t> </a:t>
            </a:r>
            <a:r>
              <a:rPr lang="ar-YE" sz="3600" b="1" dirty="0">
                <a:solidFill>
                  <a:schemeClr val="bg1"/>
                </a:solidFill>
                <a:latin typeface="Traditional Arabic" panose="02020603050405020304" pitchFamily="18" charset="-78"/>
                <a:cs typeface="Traditional Arabic" panose="02020603050405020304" pitchFamily="18" charset="-78"/>
              </a:rPr>
              <a:t>المحاضرة 6: عمليات شركات التأمين</a:t>
            </a:r>
            <a:endParaRPr lang="en-US" sz="4800" b="1" dirty="0">
              <a:solidFill>
                <a:schemeClr val="bg1"/>
              </a:solidFill>
              <a:latin typeface="Traditional Arabic" panose="02020603050405020304" pitchFamily="18" charset="-78"/>
              <a:cs typeface="Traditional Arabic" panose="02020603050405020304" pitchFamily="18" charset="-78"/>
            </a:endParaRPr>
          </a:p>
        </p:txBody>
      </p:sp>
      <p:sp>
        <p:nvSpPr>
          <p:cNvPr id="46" name="TextBox 45"/>
          <p:cNvSpPr txBox="1"/>
          <p:nvPr/>
        </p:nvSpPr>
        <p:spPr>
          <a:xfrm>
            <a:off x="816239" y="4329222"/>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560E47AF-DA68-F677-E648-8B8DFD46DB5B}"/>
              </a:ext>
            </a:extLst>
          </p:cNvPr>
          <p:cNvPicPr>
            <a:picLocks noChangeAspect="1"/>
          </p:cNvPicPr>
          <p:nvPr/>
        </p:nvPicPr>
        <p:blipFill>
          <a:blip r:embed="rId6"/>
          <a:stretch>
            <a:fillRect/>
          </a:stretch>
        </p:blipFill>
        <p:spPr>
          <a:xfrm>
            <a:off x="4829174" y="642370"/>
            <a:ext cx="6962775" cy="4637317"/>
          </a:xfrm>
          <a:prstGeom prst="rect">
            <a:avLst/>
          </a:prstGeom>
        </p:spPr>
      </p:pic>
      <p:pic>
        <p:nvPicPr>
          <p:cNvPr id="6" name="Audio 5">
            <a:hlinkClick r:id="" action="ppaction://media"/>
            <a:extLst>
              <a:ext uri="{FF2B5EF4-FFF2-40B4-BE49-F238E27FC236}">
                <a16:creationId xmlns:a16="http://schemas.microsoft.com/office/drawing/2014/main" id="{FA056BF4-D888-BECF-DFAF-58704E2CD57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9053"/>
    </mc:Choice>
    <mc:Fallback>
      <p:transition spd="slow" advTm="59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670467"/>
            <a:ext cx="5729933"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Lec.6 : Insurance</a:t>
            </a:r>
            <a:r>
              <a:rPr kumimoji="0" lang="ar-Y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company operations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YE" sz="40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rPr>
              <a:t>المحاضرة 6: عمليات شركات التأمين</a:t>
            </a:r>
            <a:endParaRPr kumimoji="0" lang="en-US" sz="4000" b="1" i="0" u="none" strike="noStrike" kern="1200" cap="none" spc="0" normalizeH="0" baseline="0" noProof="0" dirty="0">
              <a:ln>
                <a:noFill/>
              </a:ln>
              <a:solidFill>
                <a:srgbClr val="00B0F0"/>
              </a:solidFill>
              <a:effectLst/>
              <a:uLnTx/>
              <a:uFillTx/>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2DA0C24A-124E-2783-755F-801E57ED0408}"/>
              </a:ext>
            </a:extLst>
          </p:cNvPr>
          <p:cNvSpPr txBox="1"/>
          <p:nvPr/>
        </p:nvSpPr>
        <p:spPr>
          <a:xfrm>
            <a:off x="414994" y="3504317"/>
            <a:ext cx="5176181" cy="2031325"/>
          </a:xfrm>
          <a:prstGeom prst="rect">
            <a:avLst/>
          </a:prstGeom>
          <a:noFill/>
        </p:spPr>
        <p:txBody>
          <a:bodyPr wrap="square">
            <a:spAutoFit/>
          </a:bodyPr>
          <a:lstStyle/>
          <a:p>
            <a:pPr algn="l"/>
            <a:r>
              <a:rPr lang="en-US" b="1" dirty="0">
                <a:solidFill>
                  <a:srgbClr val="00B0F0"/>
                </a:solidFill>
                <a:latin typeface="Alexandria" charset="0"/>
              </a:rPr>
              <a:t>“People who work for insurance companies do a lot more than sell insurance.”</a:t>
            </a:r>
          </a:p>
          <a:p>
            <a:pPr algn="r"/>
            <a:r>
              <a:rPr lang="en-US" b="1" dirty="0">
                <a:solidFill>
                  <a:srgbClr val="00B0F0"/>
                </a:solidFill>
                <a:latin typeface="Alexandria" charset="0"/>
              </a:rPr>
              <a:t>Insurance Information Institute</a:t>
            </a:r>
          </a:p>
          <a:p>
            <a:pPr algn="r"/>
            <a:r>
              <a:rPr lang="ar-YE" sz="2400" b="1" dirty="0">
                <a:solidFill>
                  <a:srgbClr val="00B0F0"/>
                </a:solidFill>
                <a:latin typeface="Traditional Arabic" panose="02020603050405020304" pitchFamily="18" charset="-78"/>
                <a:cs typeface="Traditional Arabic" panose="02020603050405020304" pitchFamily="18" charset="-78"/>
              </a:rPr>
              <a:t>"الأشخاص الذين يعملون في شركات التأمين يقومون بأكثر من مجرد بيع التأمين." </a:t>
            </a:r>
            <a:endParaRPr lang="en-US" sz="2400" b="1" dirty="0">
              <a:solidFill>
                <a:srgbClr val="00B0F0"/>
              </a:solidFill>
              <a:latin typeface="Traditional Arabic" panose="02020603050405020304" pitchFamily="18" charset="-78"/>
              <a:cs typeface="Traditional Arabic" panose="02020603050405020304" pitchFamily="18" charset="-78"/>
            </a:endParaRPr>
          </a:p>
          <a:p>
            <a:r>
              <a:rPr lang="ar-YE" sz="2400" b="1" dirty="0">
                <a:solidFill>
                  <a:srgbClr val="00B0F0"/>
                </a:solidFill>
                <a:latin typeface="Traditional Arabic" panose="02020603050405020304" pitchFamily="18" charset="-78"/>
                <a:cs typeface="Traditional Arabic" panose="02020603050405020304" pitchFamily="18" charset="-78"/>
              </a:rPr>
              <a:t>معهد معلومات التأمين</a:t>
            </a:r>
            <a:endParaRPr lang="en-MY" sz="2400" b="1" dirty="0">
              <a:solidFill>
                <a:srgbClr val="00B0F0"/>
              </a:solidFill>
              <a:latin typeface="Traditional Arabic" panose="02020603050405020304" pitchFamily="18" charset="-78"/>
              <a:cs typeface="Traditional Arabic" panose="02020603050405020304" pitchFamily="18" charset="-78"/>
            </a:endParaRPr>
          </a:p>
        </p:txBody>
      </p:sp>
      <p:pic>
        <p:nvPicPr>
          <p:cNvPr id="3" name="Picture 2">
            <a:extLst>
              <a:ext uri="{FF2B5EF4-FFF2-40B4-BE49-F238E27FC236}">
                <a16:creationId xmlns:a16="http://schemas.microsoft.com/office/drawing/2014/main" id="{52041AE0-B72E-7676-2C90-A57F6C276594}"/>
              </a:ext>
            </a:extLst>
          </p:cNvPr>
          <p:cNvPicPr>
            <a:picLocks noChangeAspect="1"/>
          </p:cNvPicPr>
          <p:nvPr/>
        </p:nvPicPr>
        <p:blipFill>
          <a:blip r:embed="rId6"/>
          <a:stretch>
            <a:fillRect/>
          </a:stretch>
        </p:blipFill>
        <p:spPr>
          <a:xfrm>
            <a:off x="6023295" y="1606133"/>
            <a:ext cx="6168705" cy="3581400"/>
          </a:xfrm>
          <a:prstGeom prst="rect">
            <a:avLst/>
          </a:prstGeom>
        </p:spPr>
      </p:pic>
      <p:pic>
        <p:nvPicPr>
          <p:cNvPr id="2" name="Audio 1">
            <a:hlinkClick r:id="" action="ppaction://media"/>
            <a:extLst>
              <a:ext uri="{FF2B5EF4-FFF2-40B4-BE49-F238E27FC236}">
                <a16:creationId xmlns:a16="http://schemas.microsoft.com/office/drawing/2014/main" id="{9FC84446-3862-DEBD-FA16-5B0C7877FB7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5735"/>
    </mc:Choice>
    <mc:Fallback>
      <p:transition spd="slow" advTm="2257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95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984771" y="609498"/>
            <a:ext cx="5444455"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78965" y="1779541"/>
            <a:ext cx="6288947" cy="499893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Explain the rate-making function of insurers.</a:t>
            </a:r>
          </a:p>
          <a:p>
            <a:pPr marL="285750" indent="-285750" algn="l">
              <a:lnSpc>
                <a:spcPct val="200000"/>
              </a:lnSpc>
              <a:buFont typeface="Wingdings" panose="05000000000000000000" pitchFamily="2" charset="2"/>
              <a:buChar char="v"/>
            </a:pPr>
            <a:r>
              <a:rPr lang="en-US" b="0" i="0" u="none" strike="noStrike" baseline="0" dirty="0">
                <a:solidFill>
                  <a:srgbClr val="000000"/>
                </a:solidFill>
                <a:latin typeface="QuaySansITCPro-Book"/>
              </a:rPr>
              <a:t>Explain the steps in the underwriting process.</a:t>
            </a:r>
          </a:p>
          <a:p>
            <a:pPr marL="285750" indent="-285750" algn="l">
              <a:lnSpc>
                <a:spcPct val="200000"/>
              </a:lnSpc>
              <a:buFont typeface="Wingdings" panose="05000000000000000000" pitchFamily="2" charset="2"/>
              <a:buChar char="v"/>
            </a:pPr>
            <a:r>
              <a:rPr lang="en-US" dirty="0">
                <a:solidFill>
                  <a:srgbClr val="000000"/>
                </a:solidFill>
                <a:latin typeface="QuaySansITCPro-Book"/>
              </a:rPr>
              <a:t>Describe the sales and marketing activities of insurers.</a:t>
            </a:r>
          </a:p>
          <a:p>
            <a:pPr marL="285750" indent="-285750" algn="l">
              <a:lnSpc>
                <a:spcPct val="200000"/>
              </a:lnSpc>
              <a:buFont typeface="Wingdings" panose="05000000000000000000" pitchFamily="2" charset="2"/>
              <a:buChar char="v"/>
            </a:pPr>
            <a:r>
              <a:rPr lang="en-US" dirty="0">
                <a:solidFill>
                  <a:srgbClr val="000000"/>
                </a:solidFill>
                <a:latin typeface="QuaySansITCPro-Book"/>
              </a:rPr>
              <a:t>Describe the steps in the process of settling a claim.</a:t>
            </a:r>
          </a:p>
          <a:p>
            <a:pPr marL="285750" indent="-285750" algn="l">
              <a:lnSpc>
                <a:spcPct val="200000"/>
              </a:lnSpc>
              <a:buFont typeface="Wingdings" panose="05000000000000000000" pitchFamily="2" charset="2"/>
              <a:buChar char="v"/>
            </a:pPr>
            <a:r>
              <a:rPr lang="en-US" dirty="0">
                <a:solidFill>
                  <a:srgbClr val="000000"/>
                </a:solidFill>
                <a:latin typeface="QuaySansITCPro-Book"/>
              </a:rPr>
              <a:t>Explain the reasons for reinsurance and the various types of reinsurance treaties.</a:t>
            </a:r>
          </a:p>
          <a:p>
            <a:pPr marL="285750" indent="-285750" algn="l">
              <a:lnSpc>
                <a:spcPct val="200000"/>
              </a:lnSpc>
              <a:buFont typeface="Wingdings" panose="05000000000000000000" pitchFamily="2" charset="2"/>
              <a:buChar char="v"/>
            </a:pPr>
            <a:r>
              <a:rPr lang="en-US" dirty="0">
                <a:solidFill>
                  <a:srgbClr val="000000"/>
                </a:solidFill>
                <a:latin typeface="QuaySansITCPro-Book"/>
              </a:rPr>
              <a:t> Explain </a:t>
            </a:r>
            <a:r>
              <a:rPr lang="en-US" b="0" i="0" u="none" strike="noStrike" baseline="0" dirty="0">
                <a:solidFill>
                  <a:srgbClr val="000000"/>
                </a:solidFill>
                <a:latin typeface="QuaySansITCPro-Book"/>
              </a:rPr>
              <a:t>the importance of insurance company investments and identify the various types of investments of </a:t>
            </a:r>
            <a:r>
              <a:rPr lang="en-MY" b="0" i="0" u="none" strike="noStrike" baseline="0" dirty="0">
                <a:solidFill>
                  <a:srgbClr val="000000"/>
                </a:solidFill>
                <a:latin typeface="QuaySansITCPro-Book"/>
              </a:rPr>
              <a:t>insurers.</a:t>
            </a:r>
            <a:endPar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B60D8B74-789B-09D8-B538-D4E9A1378727}"/>
              </a:ext>
            </a:extLst>
          </p:cNvPr>
          <p:cNvSpPr txBox="1"/>
          <p:nvPr/>
        </p:nvSpPr>
        <p:spPr>
          <a:xfrm>
            <a:off x="6096000" y="2107596"/>
            <a:ext cx="5917035" cy="4031873"/>
          </a:xfrm>
          <a:prstGeom prst="rect">
            <a:avLst/>
          </a:prstGeom>
          <a:noFill/>
        </p:spPr>
        <p:txBody>
          <a:bodyPr wrap="square">
            <a:spAutoFit/>
          </a:bodyPr>
          <a:lstStyle/>
          <a:p>
            <a:pPr algn="r" rtl="1"/>
            <a:r>
              <a:rPr lang="ar-YE" sz="3200" b="1" dirty="0">
                <a:latin typeface="Traditional Arabic" panose="02020603050405020304" pitchFamily="18" charset="-78"/>
                <a:cs typeface="Traditional Arabic" panose="02020603050405020304" pitchFamily="18" charset="-78"/>
              </a:rPr>
              <a:t>بعد دراسة هذا الفصل، يجب أن تكون قادرًا على:</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شرح وظيفة تحديد الأسعار في شركات التأمين.</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شرح خطوات عملية الإكتتاب.</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وصف أنشطة المبيعات والتسويق لدى شركات التأمين.</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وصف خطوات عملية تسوية المطالبة.</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شرح أسباب إعادة التأمين وأنواع معاهدات إعادة التأمين المختلفة.</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شرح أهمية استثمارات شركات التأمين وتحديد الأنواع المختلفة من الاستثمارات لديها.</a:t>
            </a:r>
          </a:p>
        </p:txBody>
      </p:sp>
      <p:pic>
        <p:nvPicPr>
          <p:cNvPr id="4" name="Audio 3">
            <a:hlinkClick r:id="" action="ppaction://media"/>
            <a:extLst>
              <a:ext uri="{FF2B5EF4-FFF2-40B4-BE49-F238E27FC236}">
                <a16:creationId xmlns:a16="http://schemas.microsoft.com/office/drawing/2014/main" id="{FEEDF4C0-A7DB-CDFE-8A15-D3CBA1C79B3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3598"/>
    </mc:Choice>
    <mc:Fallback>
      <p:transition spd="slow" advTm="935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368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617697"/>
            <a:ext cx="8643233"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Insurance Company</a:t>
            </a:r>
            <a:r>
              <a:rPr lang="ar-YE" sz="3600" b="1" dirty="0">
                <a:solidFill>
                  <a:schemeClr val="bg1"/>
                </a:solidFill>
                <a:latin typeface="Alexandria" charset="0"/>
              </a:rPr>
              <a:t> </a:t>
            </a:r>
            <a:r>
              <a:rPr lang="en-US" sz="3600" b="1" dirty="0">
                <a:solidFill>
                  <a:schemeClr val="bg1"/>
                </a:solidFill>
                <a:latin typeface="Alexandria" charset="0"/>
              </a:rPr>
              <a:t>Operations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عمليات شركات التأمين</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41999" y="1943100"/>
            <a:ext cx="6015952" cy="373595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most important operations of an insurance company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Rate making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Underwriting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Production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Claims settlement</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Investments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id="{97E752FD-B1BD-6169-A219-49268A67F487}"/>
              </a:ext>
            </a:extLst>
          </p:cNvPr>
          <p:cNvPicPr>
            <a:picLocks noChangeAspect="1"/>
          </p:cNvPicPr>
          <p:nvPr/>
        </p:nvPicPr>
        <p:blipFill>
          <a:blip r:embed="rId5"/>
          <a:stretch>
            <a:fillRect/>
          </a:stretch>
        </p:blipFill>
        <p:spPr>
          <a:xfrm>
            <a:off x="3677871" y="3214506"/>
            <a:ext cx="3698050" cy="2773538"/>
          </a:xfrm>
          <a:prstGeom prst="rect">
            <a:avLst/>
          </a:prstGeom>
        </p:spPr>
      </p:pic>
      <p:sp>
        <p:nvSpPr>
          <p:cNvPr id="8" name="TextBox 7">
            <a:extLst>
              <a:ext uri="{FF2B5EF4-FFF2-40B4-BE49-F238E27FC236}">
                <a16:creationId xmlns:a16="http://schemas.microsoft.com/office/drawing/2014/main" id="{BD15511F-6F59-6FCE-FCA5-96888A5C5EB7}"/>
              </a:ext>
            </a:extLst>
          </p:cNvPr>
          <p:cNvSpPr txBox="1"/>
          <p:nvPr/>
        </p:nvSpPr>
        <p:spPr>
          <a:xfrm>
            <a:off x="7290033" y="2309891"/>
            <a:ext cx="4673012" cy="3539430"/>
          </a:xfrm>
          <a:prstGeom prst="rect">
            <a:avLst/>
          </a:prstGeom>
          <a:noFill/>
        </p:spPr>
        <p:txBody>
          <a:bodyPr wrap="square">
            <a:spAutoFit/>
          </a:bodyPr>
          <a:lstStyle/>
          <a:p>
            <a:pPr algn="r" rtl="1"/>
            <a:r>
              <a:rPr lang="ar-YE" sz="3200" b="1" dirty="0">
                <a:latin typeface="Traditional Arabic" panose="02020603050405020304" pitchFamily="18" charset="-78"/>
                <a:cs typeface="Traditional Arabic" panose="02020603050405020304" pitchFamily="18" charset="-78"/>
              </a:rPr>
              <a:t>تشمل أهم عمليات شركة التأمين ما يلي:</a:t>
            </a:r>
          </a:p>
          <a:p>
            <a:pPr marL="457200" indent="-45720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تحديد الأسعار</a:t>
            </a:r>
          </a:p>
          <a:p>
            <a:pPr marL="457200" indent="-45720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الإكتتاب</a:t>
            </a:r>
          </a:p>
          <a:p>
            <a:pPr marL="457200" indent="-45720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الإنتاج</a:t>
            </a:r>
          </a:p>
          <a:p>
            <a:pPr marL="457200" indent="-45720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تسوية المطالبات</a:t>
            </a:r>
          </a:p>
          <a:p>
            <a:pPr marL="457200" indent="-45720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إعادة التأمين</a:t>
            </a:r>
          </a:p>
          <a:p>
            <a:pPr marL="457200" indent="-45720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الاستثمارات</a:t>
            </a:r>
            <a:endParaRPr lang="ar-YE" b="1" dirty="0">
              <a:latin typeface="Traditional Arabic" panose="02020603050405020304" pitchFamily="18" charset="-78"/>
              <a:cs typeface="Traditional Arabic" panose="02020603050405020304" pitchFamily="18" charset="-78"/>
            </a:endParaRPr>
          </a:p>
        </p:txBody>
      </p:sp>
      <p:pic>
        <p:nvPicPr>
          <p:cNvPr id="9" name="Audio 8">
            <a:hlinkClick r:id="" action="ppaction://media"/>
            <a:extLst>
              <a:ext uri="{FF2B5EF4-FFF2-40B4-BE49-F238E27FC236}">
                <a16:creationId xmlns:a16="http://schemas.microsoft.com/office/drawing/2014/main" id="{195409DF-DD02-DCC7-FCF5-2817EE87A85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mc:Choice xmlns:p14="http://schemas.microsoft.com/office/powerpoint/2010/main" Requires="p14">
      <p:transition spd="slow" p14:dur="2000" advTm="226147"/>
    </mc:Choice>
    <mc:Fallback>
      <p:transition spd="slow" advTm="2261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31278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166781" y="545496"/>
            <a:ext cx="85289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Rating and Rate making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schemeClr val="bg1"/>
                </a:solidFill>
                <a:latin typeface="Traditional Arabic" panose="02020603050405020304" pitchFamily="18" charset="-78"/>
                <a:cs typeface="Traditional Arabic" panose="02020603050405020304" pitchFamily="18" charset="-78"/>
              </a:rPr>
              <a:t>تصنيف وتحديد الأسعار</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27713" y="1667311"/>
            <a:ext cx="5754974" cy="522316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Rate making refers to the pricing of insurance and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calculation of insurance premiums. The premium paid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by the insured is the result of multiplying a rate determined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by actuaries by the number of exposure units,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then adjusting the premium by various rating factors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 process called rating). A rate is the price per</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unit of insurance. An exposure unit is the unit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measurement used in insurance pricing, which varies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by line of insurance.</a:t>
            </a:r>
            <a:endParaRPr lang="ar-YE" sz="16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1600" dirty="0">
                <a:solidFill>
                  <a:srgbClr val="000000"/>
                </a:solidFill>
                <a:cs typeface="Tajawal ExtraBold" panose="00000800000000000000" pitchFamily="2" charset="-78"/>
              </a:rPr>
              <a:t>Insurance pricing differs considerably from the pricing</a:t>
            </a:r>
            <a:r>
              <a:rPr lang="ar-YE" sz="1600" dirty="0">
                <a:solidFill>
                  <a:srgbClr val="000000"/>
                </a:solidFill>
                <a:cs typeface="Tajawal ExtraBold" panose="00000800000000000000" pitchFamily="2" charset="-78"/>
              </a:rPr>
              <a:t>  </a:t>
            </a:r>
            <a:r>
              <a:rPr lang="en-US" sz="1600" dirty="0">
                <a:solidFill>
                  <a:srgbClr val="000000"/>
                </a:solidFill>
                <a:cs typeface="Tajawal ExtraBold" panose="00000800000000000000" pitchFamily="2" charset="-78"/>
              </a:rPr>
              <a:t>of other products.</a:t>
            </a:r>
            <a:endParaRPr lang="ar-YE" sz="1600" dirty="0">
              <a:solidFill>
                <a:srgbClr val="000000"/>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1600" dirty="0">
                <a:solidFill>
                  <a:srgbClr val="000000"/>
                </a:solidFill>
                <a:cs typeface="Tajawal ExtraBold" panose="00000800000000000000" pitchFamily="2" charset="-78"/>
              </a:rPr>
              <a:t>The person who determines rates and premiums is</a:t>
            </a:r>
            <a:r>
              <a:rPr lang="ar-YE" sz="1600" dirty="0">
                <a:solidFill>
                  <a:srgbClr val="000000"/>
                </a:solidFill>
                <a:cs typeface="Tajawal ExtraBold" panose="00000800000000000000" pitchFamily="2" charset="-78"/>
              </a:rPr>
              <a:t> </a:t>
            </a:r>
            <a:r>
              <a:rPr lang="en-US" sz="1600" dirty="0">
                <a:solidFill>
                  <a:srgbClr val="000000"/>
                </a:solidFill>
                <a:cs typeface="Tajawal ExtraBold" panose="00000800000000000000" pitchFamily="2" charset="-78"/>
              </a:rPr>
              <a:t>known as an actuary. He or she is a highly skilled mathematician</a:t>
            </a:r>
            <a:r>
              <a:rPr lang="ar-YE" sz="1600" dirty="0">
                <a:solidFill>
                  <a:srgbClr val="000000"/>
                </a:solidFill>
                <a:cs typeface="Tajawal ExtraBold" panose="00000800000000000000" pitchFamily="2" charset="-78"/>
              </a:rPr>
              <a:t> </a:t>
            </a:r>
            <a:r>
              <a:rPr lang="en-US" sz="1600" dirty="0">
                <a:solidFill>
                  <a:srgbClr val="000000"/>
                </a:solidFill>
                <a:cs typeface="Tajawal ExtraBold" panose="00000800000000000000" pitchFamily="2" charset="-78"/>
              </a:rPr>
              <a:t>who is involved in all phases of insurance</a:t>
            </a:r>
            <a:r>
              <a:rPr lang="ar-YE" sz="1600" dirty="0">
                <a:solidFill>
                  <a:srgbClr val="000000"/>
                </a:solidFill>
                <a:cs typeface="Tajawal ExtraBold" panose="00000800000000000000" pitchFamily="2" charset="-78"/>
              </a:rPr>
              <a:t> </a:t>
            </a:r>
            <a:r>
              <a:rPr lang="en-US" sz="1600" dirty="0">
                <a:solidFill>
                  <a:srgbClr val="000000"/>
                </a:solidFill>
                <a:cs typeface="Tajawal ExtraBold" panose="00000800000000000000" pitchFamily="2" charset="-78"/>
              </a:rPr>
              <a:t>company operations, including planning, pricing, and</a:t>
            </a:r>
            <a:r>
              <a:rPr lang="ar-YE" sz="1600" dirty="0">
                <a:solidFill>
                  <a:srgbClr val="000000"/>
                </a:solidFill>
                <a:cs typeface="Tajawal ExtraBold" panose="00000800000000000000" pitchFamily="2" charset="-78"/>
              </a:rPr>
              <a:t> </a:t>
            </a:r>
            <a:r>
              <a:rPr lang="en-MY" sz="1600" b="0" i="0" u="none" strike="noStrike" baseline="0" dirty="0">
                <a:latin typeface="SabonLTPro-Roman"/>
              </a:rPr>
              <a:t>research</a:t>
            </a:r>
            <a:r>
              <a:rPr lang="ar-YE" sz="1600" dirty="0">
                <a:solidFill>
                  <a:srgbClr val="000000"/>
                </a:solidFill>
                <a:cs typeface="Tajawal ExtraBold" panose="00000800000000000000" pitchFamily="2" charset="-78"/>
              </a:rPr>
              <a:t> </a:t>
            </a:r>
            <a:endParaRPr lang="en-MY" sz="1600" dirty="0">
              <a:solidFill>
                <a:srgbClr val="000000"/>
              </a:solidFill>
              <a:cs typeface="Tajawal ExtraBold" panose="00000800000000000000" pitchFamily="2" charset="-78"/>
            </a:endParaRPr>
          </a:p>
        </p:txBody>
      </p:sp>
      <p:sp>
        <p:nvSpPr>
          <p:cNvPr id="4" name="TextBox 3">
            <a:extLst>
              <a:ext uri="{FF2B5EF4-FFF2-40B4-BE49-F238E27FC236}">
                <a16:creationId xmlns:a16="http://schemas.microsoft.com/office/drawing/2014/main" id="{D429B9DD-668F-2C01-E1D3-9A8B0C6FF9C0}"/>
              </a:ext>
            </a:extLst>
          </p:cNvPr>
          <p:cNvSpPr txBox="1"/>
          <p:nvPr/>
        </p:nvSpPr>
        <p:spPr>
          <a:xfrm>
            <a:off x="6357358" y="1878504"/>
            <a:ext cx="5581601" cy="4524315"/>
          </a:xfrm>
          <a:prstGeom prst="rect">
            <a:avLst/>
          </a:prstGeom>
          <a:noFill/>
        </p:spPr>
        <p:txBody>
          <a:bodyPr wrap="square">
            <a:spAutoFit/>
          </a:bodyPr>
          <a:lstStyle/>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يشير تحديد الأسعار إلى تسعير التأمين وحساب أقساط التأمين. القسط الذي يدفعه المؤمن له هو نتيجة ضرب معدل يتم تحديده من قبل الخبير الاكتواري في عدد وحدات التعرض، ثم تعديل القسط بواسطة عوامل تصنيف مختلفة (وهي عملية تُعرف باسم معدل التسعير). المعدل هو السعر لكل وحدة من التأمين. وحدة التعرض هي وحدة القياس المستخدمة في تسعير التأمين، والتي تختلف حسب خط التأمين.</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يختلف تسعير التأمين بشكل كبير عن تسعير المنتجات الأخرى.</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الشخص الذي يحدد المعدلات والأقساط يُعرف بالخبير الاكتواري. هو أو هي رياضي محترف ذو مهارة عالية ويشارك في جميع مراحل عمليات شركات التأمين، بما في ذلك التخطيط، والتسعير، والبحث.</a:t>
            </a:r>
          </a:p>
        </p:txBody>
      </p:sp>
    </p:spTree>
    <p:extLst>
      <p:ext uri="{BB962C8B-B14F-4D97-AF65-F5344CB8AC3E}">
        <p14:creationId xmlns:p14="http://schemas.microsoft.com/office/powerpoint/2010/main" val="1802942233"/>
      </p:ext>
    </p:extLst>
  </p:cSld>
  <p:clrMapOvr>
    <a:masterClrMapping/>
  </p:clrMapOvr>
  <mc:AlternateContent xmlns:mc="http://schemas.openxmlformats.org/markup-compatibility/2006">
    <mc:Choice xmlns:p14="http://schemas.microsoft.com/office/powerpoint/2010/main" Requires="p14">
      <p:transition spd="slow" p14:dur="2000" advTm="4663"/>
    </mc:Choice>
    <mc:Fallback>
      <p:transition spd="slow" advTm="466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04154" cy="536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37361" y="592684"/>
            <a:ext cx="8528935"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Underwriting</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الإكتتاب</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22133" y="1874439"/>
            <a:ext cx="6225002" cy="490403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Underwriting refers to the process of selecting, classifying,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and pricing applicants for insurance. The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underwriter is the person who decides to accept or</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reject an application.</a:t>
            </a:r>
            <a:endParaRPr lang="ar-YE" sz="1500" dirty="0">
              <a:solidFill>
                <a:srgbClr val="0A1F61"/>
              </a:solidFill>
              <a:cs typeface="Tajawal ExtraBold" panose="00000800000000000000" pitchFamily="2" charset="-78"/>
            </a:endParaRPr>
          </a:p>
          <a:p>
            <a:pPr algn="l">
              <a:lnSpc>
                <a:spcPct val="150000"/>
              </a:lnSpc>
            </a:pPr>
            <a:r>
              <a:rPr lang="ar-YE" sz="1500" dirty="0">
                <a:solidFill>
                  <a:srgbClr val="0A1F61"/>
                </a:solidFill>
                <a:cs typeface="Tajawal ExtraBold" panose="00000800000000000000" pitchFamily="2" charset="-78"/>
              </a:rPr>
              <a:t> </a:t>
            </a:r>
            <a:r>
              <a:rPr lang="en-MY" sz="1500" b="1" dirty="0">
                <a:solidFill>
                  <a:schemeClr val="accent5">
                    <a:lumMod val="75000"/>
                  </a:schemeClr>
                </a:solidFill>
                <a:cs typeface="Tajawal ExtraBold" panose="00000800000000000000" pitchFamily="2" charset="-78"/>
              </a:rPr>
              <a:t>Statement of Underwriting Policy</a:t>
            </a:r>
          </a:p>
          <a:p>
            <a:pPr marL="342900" indent="-342900" algn="l">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Underwriting starts with a clear statement of underwriting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policy. An insurer must establish an</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underwriting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policy that is consistent with company objectives.</a:t>
            </a:r>
            <a:r>
              <a:rPr lang="ar-YE" sz="1500" dirty="0">
                <a:solidFill>
                  <a:srgbClr val="0A1F61"/>
                </a:solidFill>
                <a:cs typeface="Tajawal ExtraBold" panose="00000800000000000000" pitchFamily="2" charset="-78"/>
              </a:rPr>
              <a:t>  </a:t>
            </a:r>
          </a:p>
          <a:p>
            <a:pPr marL="342900" indent="-342900" algn="l">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The insurer’s underwriting policy is determined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by top-level management in charge of</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underwriting.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The underwriting policy is stated in detail in an underwriting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guide that specifies the lines of insurance to be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written; territories to be developed; forms and rating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plans to be used; acceptable, borderline, and prohibited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business; amounts of insurance to be written;</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business that requires approval by a senior underwriter;</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and other underwriting details.</a:t>
            </a:r>
            <a:endParaRPr lang="en-MY" sz="15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9E357385-6656-4AA9-8649-D7D9F1932D42}"/>
              </a:ext>
            </a:extLst>
          </p:cNvPr>
          <p:cNvSpPr txBox="1"/>
          <p:nvPr/>
        </p:nvSpPr>
        <p:spPr>
          <a:xfrm>
            <a:off x="6347135" y="1917728"/>
            <a:ext cx="5583198" cy="4893647"/>
          </a:xfrm>
          <a:prstGeom prst="rect">
            <a:avLst/>
          </a:prstGeom>
          <a:noFill/>
        </p:spPr>
        <p:txBody>
          <a:bodyPr wrap="square">
            <a:spAutoFit/>
          </a:bodyPr>
          <a:lstStyle/>
          <a:p>
            <a:pPr algn="r" rtl="1"/>
            <a:r>
              <a:rPr lang="ar-YE" sz="2400" b="1" dirty="0">
                <a:latin typeface="Traditional Arabic" panose="02020603050405020304" pitchFamily="18" charset="-78"/>
                <a:cs typeface="Traditional Arabic" panose="02020603050405020304" pitchFamily="18" charset="-78"/>
              </a:rPr>
              <a:t>الإكتتاب يشير إلى عملية اختيار وتصنيف وتسعير المتقدمين للتأمين. المكتتب هو الشخص الذي يقرر قبول أو رفض طلب التأمين.</a:t>
            </a:r>
          </a:p>
          <a:p>
            <a:pPr algn="r" rtl="1"/>
            <a:r>
              <a:rPr lang="ar-YE" sz="2400" b="1" dirty="0">
                <a:solidFill>
                  <a:srgbClr val="0070C0"/>
                </a:solidFill>
                <a:latin typeface="Traditional Arabic" panose="02020603050405020304" pitchFamily="18" charset="-78"/>
                <a:cs typeface="Traditional Arabic" panose="02020603050405020304" pitchFamily="18" charset="-78"/>
              </a:rPr>
              <a:t>بيان سياسة الإكتتاب</a:t>
            </a:r>
          </a:p>
          <a:p>
            <a:pPr algn="r" rtl="1"/>
            <a:r>
              <a:rPr lang="ar-YE" sz="2400" b="1" dirty="0">
                <a:latin typeface="Traditional Arabic" panose="02020603050405020304" pitchFamily="18" charset="-78"/>
                <a:cs typeface="Traditional Arabic" panose="02020603050405020304" pitchFamily="18" charset="-78"/>
              </a:rPr>
              <a:t>يبدأ الإكتتاب ببيان واضح لسياسة الإكتتاب. يجب على شركة التأمين وضع سياسة اكتتاب تتماشى مع أهداف الشركة.</a:t>
            </a:r>
          </a:p>
          <a:p>
            <a:pPr algn="r" rtl="1"/>
            <a:r>
              <a:rPr lang="ar-YE" sz="2400" b="1" dirty="0">
                <a:latin typeface="Traditional Arabic" panose="02020603050405020304" pitchFamily="18" charset="-78"/>
                <a:cs typeface="Traditional Arabic" panose="02020603050405020304" pitchFamily="18" charset="-78"/>
              </a:rPr>
              <a:t>تحدد سياسة الاكتتاب الخاصة بشركة التأمين بواسطة الإدارة العليا المسؤولة عن الإكتتاب. يتم توضيح سياسة الاكتتاب بالتفصيل في دليل الإكتتاب الذي يحدد أنواع التأمين التي سيتم تغطيتها؛ المناطق التي سيتم تطويرها؛ النماذج وخطط التسعير المستخدمة؛ الأعمال المقبولة، على الحدود، والممنوعة؛ مبالغ التأمين التي سيتم تغطيتها؛ الأعمال التي تتطلب موافقة من مكتتب كبير؛ وتفاصيل اكتتاب أخرى.</a:t>
            </a:r>
          </a:p>
        </p:txBody>
      </p:sp>
    </p:spTree>
    <p:extLst>
      <p:ext uri="{BB962C8B-B14F-4D97-AF65-F5344CB8AC3E}">
        <p14:creationId xmlns:p14="http://schemas.microsoft.com/office/powerpoint/2010/main" val="604519736"/>
      </p:ext>
    </p:extLst>
  </p:cSld>
  <p:clrMapOvr>
    <a:masterClrMapping/>
  </p:clrMapOvr>
  <mc:AlternateContent xmlns:mc="http://schemas.openxmlformats.org/markup-compatibility/2006" xmlns:p14="http://schemas.microsoft.com/office/powerpoint/2010/main">
    <mc:Choice Requires="p14">
      <p:transition spd="slow" p14:dur="2000" advTm="185285"/>
    </mc:Choice>
    <mc:Fallback xmlns="">
      <p:transition spd="slow" advTm="1852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696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21034" y="539428"/>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Basic Underwriting Principles</a:t>
            </a:r>
            <a:endParaRPr lang="ar-YE" sz="4000" b="1" dirty="0">
              <a:solidFill>
                <a:schemeClr val="bg1"/>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4000" b="1" dirty="0">
                <a:solidFill>
                  <a:schemeClr val="bg1"/>
                </a:solidFill>
                <a:latin typeface="Traditional Arabic" panose="02020603050405020304" pitchFamily="18" charset="-78"/>
                <a:cs typeface="Traditional Arabic" panose="02020603050405020304" pitchFamily="18" charset="-78"/>
              </a:rPr>
              <a:t>مبادئ الاكتتاب الأساسية</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17871" y="1805946"/>
            <a:ext cx="5362144" cy="281262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Underwriting is based on a number of principles.</a:t>
            </a:r>
            <a:r>
              <a:rPr lang="ar-YE" sz="2000" dirty="0">
                <a:solidFill>
                  <a:srgbClr val="0A1F61"/>
                </a:solidFill>
                <a:cs typeface="Tajawal ExtraBold" panose="00000800000000000000" pitchFamily="2" charset="-78"/>
              </a:rPr>
              <a:t> </a:t>
            </a:r>
            <a:endParaRPr lang="en-US"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Three principles are especially important:</a:t>
            </a:r>
          </a:p>
          <a:p>
            <a:pPr>
              <a:lnSpc>
                <a:spcPct val="150000"/>
              </a:lnSpc>
            </a:pPr>
            <a:r>
              <a:rPr lang="en-US" sz="2000" dirty="0">
                <a:solidFill>
                  <a:srgbClr val="0A1F61"/>
                </a:solidFill>
                <a:cs typeface="Tajawal ExtraBold" panose="00000800000000000000" pitchFamily="2" charset="-78"/>
              </a:rPr>
              <a:t>1- </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Attain an underwriting profit.</a:t>
            </a:r>
          </a:p>
          <a:p>
            <a:pPr>
              <a:lnSpc>
                <a:spcPct val="150000"/>
              </a:lnSpc>
            </a:pPr>
            <a:r>
              <a:rPr lang="en-US" sz="2000" dirty="0">
                <a:solidFill>
                  <a:srgbClr val="0A1F61"/>
                </a:solidFill>
                <a:cs typeface="Tajawal ExtraBold" panose="00000800000000000000" pitchFamily="2" charset="-78"/>
              </a:rPr>
              <a:t>2- Select prospective insureds according to the company’s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 standards.</a:t>
            </a:r>
          </a:p>
          <a:p>
            <a:pPr>
              <a:lnSpc>
                <a:spcPct val="150000"/>
              </a:lnSpc>
            </a:pPr>
            <a:r>
              <a:rPr lang="en-US" sz="2000" dirty="0">
                <a:solidFill>
                  <a:srgbClr val="0A1F61"/>
                </a:solidFill>
                <a:cs typeface="Tajawal ExtraBold" panose="00000800000000000000" pitchFamily="2" charset="-78"/>
              </a:rPr>
              <a:t>3- </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Provide equity among the policyholders.</a:t>
            </a:r>
            <a:r>
              <a:rPr lang="ar-YE" sz="2000" dirty="0">
                <a:solidFill>
                  <a:srgbClr val="0A1F61"/>
                </a:solidFill>
                <a:cs typeface="Tajawal ExtraBold" panose="00000800000000000000" pitchFamily="2" charset="-78"/>
              </a:rPr>
              <a:t> </a:t>
            </a:r>
          </a:p>
        </p:txBody>
      </p:sp>
      <p:pic>
        <p:nvPicPr>
          <p:cNvPr id="4" name="Picture 3">
            <a:extLst>
              <a:ext uri="{FF2B5EF4-FFF2-40B4-BE49-F238E27FC236}">
                <a16:creationId xmlns:a16="http://schemas.microsoft.com/office/drawing/2014/main" id="{8C03286E-2D7E-C9FD-E8B9-1E6719FE5CAD}"/>
              </a:ext>
            </a:extLst>
          </p:cNvPr>
          <p:cNvPicPr>
            <a:picLocks noChangeAspect="1"/>
          </p:cNvPicPr>
          <p:nvPr/>
        </p:nvPicPr>
        <p:blipFill>
          <a:blip r:embed="rId3"/>
          <a:stretch>
            <a:fillRect/>
          </a:stretch>
        </p:blipFill>
        <p:spPr>
          <a:xfrm>
            <a:off x="5159589" y="4548963"/>
            <a:ext cx="3615598" cy="2024735"/>
          </a:xfrm>
          <a:prstGeom prst="rect">
            <a:avLst/>
          </a:prstGeom>
        </p:spPr>
      </p:pic>
      <p:sp>
        <p:nvSpPr>
          <p:cNvPr id="8" name="TextBox 7">
            <a:extLst>
              <a:ext uri="{FF2B5EF4-FFF2-40B4-BE49-F238E27FC236}">
                <a16:creationId xmlns:a16="http://schemas.microsoft.com/office/drawing/2014/main" id="{B0A14C52-E3EE-B0CA-EC57-D5495EDE2671}"/>
              </a:ext>
            </a:extLst>
          </p:cNvPr>
          <p:cNvSpPr txBox="1"/>
          <p:nvPr/>
        </p:nvSpPr>
        <p:spPr>
          <a:xfrm>
            <a:off x="5536734" y="1976712"/>
            <a:ext cx="6337883" cy="2677656"/>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يعتمد الاكتتاب على عدد من المبادئ، وهناك ثلاثة مبادئ مهمة بشكل خاص:</a:t>
            </a:r>
          </a:p>
          <a:p>
            <a:pPr algn="r" rtl="1"/>
            <a:r>
              <a:rPr lang="ar-YE" sz="2800" b="1" dirty="0">
                <a:latin typeface="Traditional Arabic" panose="02020603050405020304" pitchFamily="18" charset="-78"/>
                <a:cs typeface="Traditional Arabic" panose="02020603050405020304" pitchFamily="18" charset="-78"/>
              </a:rPr>
              <a:t>1-  تحقيق ربح من الاكتتاب.</a:t>
            </a:r>
          </a:p>
          <a:p>
            <a:pPr algn="r" rtl="1"/>
            <a:r>
              <a:rPr lang="ar-YE" sz="2800" b="1" dirty="0">
                <a:latin typeface="Traditional Arabic" panose="02020603050405020304" pitchFamily="18" charset="-78"/>
                <a:cs typeface="Traditional Arabic" panose="02020603050405020304" pitchFamily="18" charset="-78"/>
              </a:rPr>
              <a:t>2- اختيار المؤمن عليهم المحتملين وفقاً لمعايير الاكتتاب الخاصة بالشركة.</a:t>
            </a:r>
          </a:p>
          <a:p>
            <a:pPr algn="r" rtl="1"/>
            <a:r>
              <a:rPr lang="ar-YE" sz="2800" b="1" dirty="0">
                <a:latin typeface="Traditional Arabic" panose="02020603050405020304" pitchFamily="18" charset="-78"/>
                <a:cs typeface="Traditional Arabic" panose="02020603050405020304" pitchFamily="18" charset="-78"/>
              </a:rPr>
              <a:t>3- توفير العدالة بين حاملي الوثائق</a:t>
            </a:r>
            <a:r>
              <a:rPr lang="ar-YE" sz="2800" b="1" dirty="0"/>
              <a:t>.</a:t>
            </a:r>
          </a:p>
        </p:txBody>
      </p:sp>
    </p:spTree>
    <p:extLst>
      <p:ext uri="{BB962C8B-B14F-4D97-AF65-F5344CB8AC3E}">
        <p14:creationId xmlns:p14="http://schemas.microsoft.com/office/powerpoint/2010/main" val="3331396494"/>
      </p:ext>
    </p:extLst>
  </p:cSld>
  <p:clrMapOvr>
    <a:masterClrMapping/>
  </p:clrMapOvr>
  <mc:AlternateContent xmlns:mc="http://schemas.openxmlformats.org/markup-compatibility/2006" xmlns:p14="http://schemas.microsoft.com/office/powerpoint/2010/main">
    <mc:Choice Requires="p14">
      <p:transition spd="slow" p14:dur="2000" advTm="208333"/>
    </mc:Choice>
    <mc:Fallback xmlns="">
      <p:transition spd="slow" advTm="20833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1057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180432" y="1702640"/>
            <a:ext cx="5915568" cy="490403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The primary objective of underwriting is to attain</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an underwriting profit. The objective is to produce a profitable book of business. The underwriter constantly</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strives to select certain types of applicants and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to reject others so as to obtain a profitable portfolio</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of business.</a:t>
            </a:r>
          </a:p>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The second principle is to select prospective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insureds according to the company’s underwriting</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standards. This means that the underwriters should</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select only those insureds whose actual loss experience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is not likely to exceed the loss experience assumed in the</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rating structure.</a:t>
            </a:r>
          </a:p>
          <a:p>
            <a:pPr marL="342900" indent="-342900">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 A final underwriting principle is equity among the policyholders. This means that equitable rates should be charged, and that each group of policyholders should pay its own way in terms of losses and expenses. Stated differently, one group of policyholders should not unduly subsidize another group.</a:t>
            </a:r>
            <a:endParaRPr lang="en-MY" sz="1500" dirty="0">
              <a:solidFill>
                <a:srgbClr val="0A1F61"/>
              </a:solidFill>
              <a:cs typeface="Tajawal ExtraBold" panose="00000800000000000000" pitchFamily="2" charset="-78"/>
            </a:endParaRPr>
          </a:p>
        </p:txBody>
      </p:sp>
      <p:sp>
        <p:nvSpPr>
          <p:cNvPr id="2" name="TextBox 1">
            <a:extLst>
              <a:ext uri="{FF2B5EF4-FFF2-40B4-BE49-F238E27FC236}">
                <a16:creationId xmlns:a16="http://schemas.microsoft.com/office/drawing/2014/main" id="{94B74F8F-95D5-1CFC-0BCF-C6D5A706FD39}"/>
              </a:ext>
            </a:extLst>
          </p:cNvPr>
          <p:cNvSpPr txBox="1"/>
          <p:nvPr/>
        </p:nvSpPr>
        <p:spPr>
          <a:xfrm>
            <a:off x="2921034" y="539428"/>
            <a:ext cx="85289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Basic Underwriting Principles</a:t>
            </a:r>
            <a:endParaRPr lang="ar-YE" sz="3200" b="1" dirty="0">
              <a:solidFill>
                <a:schemeClr val="bg1"/>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schemeClr val="bg1"/>
                </a:solidFill>
                <a:latin typeface="Traditional Arabic" panose="02020603050405020304" pitchFamily="18" charset="-78"/>
                <a:cs typeface="Traditional Arabic" panose="02020603050405020304" pitchFamily="18" charset="-78"/>
              </a:rPr>
              <a:t>مبادئ الإكتتاب الأساسية</a:t>
            </a:r>
          </a:p>
        </p:txBody>
      </p:sp>
      <p:sp>
        <p:nvSpPr>
          <p:cNvPr id="10" name="TextBox 9">
            <a:extLst>
              <a:ext uri="{FF2B5EF4-FFF2-40B4-BE49-F238E27FC236}">
                <a16:creationId xmlns:a16="http://schemas.microsoft.com/office/drawing/2014/main" id="{B0A05264-4247-D695-42F0-34A36893156C}"/>
              </a:ext>
            </a:extLst>
          </p:cNvPr>
          <p:cNvSpPr txBox="1"/>
          <p:nvPr/>
        </p:nvSpPr>
        <p:spPr>
          <a:xfrm>
            <a:off x="6207854" y="1794324"/>
            <a:ext cx="5425580" cy="4893647"/>
          </a:xfrm>
          <a:prstGeom prst="rect">
            <a:avLst/>
          </a:prstGeom>
          <a:noFill/>
        </p:spPr>
        <p:txBody>
          <a:bodyPr wrap="square">
            <a:spAutoFit/>
          </a:bodyPr>
          <a:lstStyle/>
          <a:p>
            <a:pPr algn="r" rtl="1"/>
            <a:r>
              <a:rPr lang="ar-YE" sz="2400" b="1" dirty="0">
                <a:latin typeface="Traditional Arabic" panose="02020603050405020304" pitchFamily="18" charset="-78"/>
                <a:cs typeface="Traditional Arabic" panose="02020603050405020304" pitchFamily="18" charset="-78"/>
              </a:rPr>
              <a:t>الهدف الأساسي من الإكتتاب </a:t>
            </a:r>
            <a:r>
              <a:rPr lang="ar-YE" sz="2400" dirty="0">
                <a:latin typeface="Traditional Arabic" panose="02020603050405020304" pitchFamily="18" charset="-78"/>
                <a:cs typeface="Traditional Arabic" panose="02020603050405020304" pitchFamily="18" charset="-78"/>
              </a:rPr>
              <a:t>هو تحقيق ربح من عملية الاكتتاب. ويهدف ذلك إلى تكوين محفظة تجارية مربحة. يسعى المكتتب باستمرار إلى اختيار أنواع معينة من المتقدمين ورفض آخرين بهدف تحقيق محفظة مربحة من الأعمال.</a:t>
            </a:r>
          </a:p>
          <a:p>
            <a:pPr algn="r" rtl="1"/>
            <a:r>
              <a:rPr lang="ar-YE" sz="2400" b="1" dirty="0">
                <a:latin typeface="Traditional Arabic" panose="02020603050405020304" pitchFamily="18" charset="-78"/>
                <a:cs typeface="Traditional Arabic" panose="02020603050405020304" pitchFamily="18" charset="-78"/>
              </a:rPr>
              <a:t>المبدأ الثاني هو اختيار المؤمن عليهم المحتملين </a:t>
            </a:r>
            <a:r>
              <a:rPr lang="ar-YE" sz="2400" dirty="0">
                <a:latin typeface="Traditional Arabic" panose="02020603050405020304" pitchFamily="18" charset="-78"/>
                <a:cs typeface="Traditional Arabic" panose="02020603050405020304" pitchFamily="18" charset="-78"/>
              </a:rPr>
              <a:t>وفقًا لمعايير الاكتتاب الخاصة بالشركة. وهذا يعني أن على المكتتبين اختيار فقط أولئك المؤمن عليهم الذين من غير المحتمل أن يتجاوز تجربتهم الفعلية من الخسائر تلك التي تم افتراضها في هيكل التسعير.</a:t>
            </a:r>
          </a:p>
          <a:p>
            <a:pPr algn="r" rtl="1"/>
            <a:r>
              <a:rPr lang="ar-YE" sz="2400" b="1" dirty="0">
                <a:latin typeface="Traditional Arabic" panose="02020603050405020304" pitchFamily="18" charset="-78"/>
                <a:cs typeface="Traditional Arabic" panose="02020603050405020304" pitchFamily="18" charset="-78"/>
              </a:rPr>
              <a:t>أما المبدأ الأخير للاكتتاب فهو تحقيق العدالة بين حملة الوثائق</a:t>
            </a:r>
            <a:r>
              <a:rPr lang="ar-YE" sz="2400" dirty="0">
                <a:latin typeface="Traditional Arabic" panose="02020603050405020304" pitchFamily="18" charset="-78"/>
                <a:cs typeface="Traditional Arabic" panose="02020603050405020304" pitchFamily="18" charset="-78"/>
              </a:rPr>
              <a:t>. وهذا يعني أنه يجب فرض أسعار عادلة، وأن يتحمل كل مجموعة من حملة الوثائق تكاليفها الخاصة من الخسائر والنفقات. بمعنى آخر، لا ينبغي أن تدعم مجموعة من حملة الوثائق مجموعة أخرى بشكل غير عادل.</a:t>
            </a:r>
          </a:p>
        </p:txBody>
      </p:sp>
    </p:spTree>
    <p:extLst>
      <p:ext uri="{BB962C8B-B14F-4D97-AF65-F5344CB8AC3E}">
        <p14:creationId xmlns:p14="http://schemas.microsoft.com/office/powerpoint/2010/main" val="3365460613"/>
      </p:ext>
    </p:extLst>
  </p:cSld>
  <p:clrMapOvr>
    <a:masterClrMapping/>
  </p:clrMapOvr>
  <mc:AlternateContent xmlns:mc="http://schemas.openxmlformats.org/markup-compatibility/2006" xmlns:p14="http://schemas.microsoft.com/office/powerpoint/2010/main">
    <mc:Choice Requires="p14">
      <p:transition spd="slow" p14:dur="2000" advTm="87056"/>
    </mc:Choice>
    <mc:Fallback xmlns="">
      <p:transition spd="slow" advTm="870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3853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36654" y="589186"/>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Steps in Underwriting</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خطوات الإكتتاب</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23418" y="2391211"/>
            <a:ext cx="11488064" cy="225446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Agent as First Underwriter This step is often called field underwriting</a:t>
            </a:r>
            <a:r>
              <a:rPr lang="en-US" sz="2000" dirty="0">
                <a:solidFill>
                  <a:srgbClr val="0A1F61"/>
                </a:solidFill>
                <a:cs typeface="Tajawal ExtraBold" panose="00000800000000000000" pitchFamily="2" charset="-78"/>
              </a:rPr>
              <a:t>. The agent is told what types of</a:t>
            </a:r>
          </a:p>
          <a:p>
            <a:pPr>
              <a:lnSpc>
                <a:spcPct val="150000"/>
              </a:lnSpc>
            </a:pPr>
            <a:r>
              <a:rPr lang="en-US" sz="2000" dirty="0">
                <a:solidFill>
                  <a:srgbClr val="0A1F61"/>
                </a:solidFill>
                <a:cs typeface="Tajawal ExtraBold" panose="00000800000000000000" pitchFamily="2" charset="-78"/>
              </a:rPr>
              <a:t>  applicants are acceptable, borderline, or prohibited.</a:t>
            </a:r>
            <a:endParaRPr lang="ar-YE" sz="2000" dirty="0">
              <a:solidFill>
                <a:srgbClr val="0A1F61"/>
              </a:solidFill>
              <a:cs typeface="Tajawal ExtraBold" panose="00000800000000000000" pitchFamily="2" charset="-78"/>
            </a:endParaRPr>
          </a:p>
          <a:p>
            <a:pPr algn="r" rtl="1">
              <a:lnSpc>
                <a:spcPct val="150000"/>
              </a:lnSpc>
            </a:pPr>
            <a:r>
              <a:rPr lang="ar-YE" sz="2800" dirty="0">
                <a:latin typeface="Traditional Arabic" panose="02020603050405020304" pitchFamily="18" charset="-78"/>
                <a:cs typeface="Traditional Arabic" panose="02020603050405020304" pitchFamily="18" charset="-78"/>
              </a:rPr>
              <a:t>الوكيل كأول مكتتب يُطلق على هذه الخطوة غالبًا "الإكتتاب الميداني". يتم إبلاغ الوكيل بأنواع المتقدمين المقبولين أو المقبولين بشروط أو المرفوضين.</a:t>
            </a:r>
            <a:endParaRPr lang="en-US" sz="2800" dirty="0">
              <a:solidFill>
                <a:srgbClr val="0A1F61"/>
              </a:solidFill>
              <a:latin typeface="Traditional Arabic" panose="02020603050405020304" pitchFamily="18" charset="-78"/>
              <a:cs typeface="Traditional Arabic" panose="02020603050405020304" pitchFamily="18" charset="-78"/>
            </a:endParaRPr>
          </a:p>
        </p:txBody>
      </p:sp>
      <p:sp>
        <p:nvSpPr>
          <p:cNvPr id="2" name="Rectangle 1">
            <a:extLst>
              <a:ext uri="{FF2B5EF4-FFF2-40B4-BE49-F238E27FC236}">
                <a16:creationId xmlns:a16="http://schemas.microsoft.com/office/drawing/2014/main" id="{C8CE0602-6999-8A53-7095-AB658E2B8C6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خطوات الاكتتاب</a:t>
            </a: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08971255"/>
      </p:ext>
    </p:extLst>
  </p:cSld>
  <p:clrMapOvr>
    <a:masterClrMapping/>
  </p:clrMapOvr>
  <mc:AlternateContent xmlns:mc="http://schemas.openxmlformats.org/markup-compatibility/2006" xmlns:p14="http://schemas.microsoft.com/office/powerpoint/2010/main">
    <mc:Choice Requires="p14">
      <p:transition spd="slow" p14:dur="2000" advTm="119672"/>
    </mc:Choice>
    <mc:Fallback xmlns="">
      <p:transition spd="slow" advTm="1196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1920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57716" y="500900"/>
            <a:ext cx="8484868"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Sources of Underwriting Information</a:t>
            </a:r>
            <a:endParaRPr lang="ar-YE" sz="3200" b="1" dirty="0">
              <a:solidFill>
                <a:schemeClr val="bg1"/>
              </a:solidFill>
              <a:latin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YE" sz="3200" b="1" dirty="0">
                <a:solidFill>
                  <a:schemeClr val="bg1"/>
                </a:solidFill>
                <a:latin typeface="Traditional Arabic" panose="02020603050405020304" pitchFamily="18" charset="-78"/>
                <a:cs typeface="Traditional Arabic" panose="02020603050405020304" pitchFamily="18" charset="-78"/>
              </a:rPr>
              <a:t>مصادر المعلومات للاكتتاب</a:t>
            </a:r>
          </a:p>
        </p:txBody>
      </p:sp>
      <p:sp>
        <p:nvSpPr>
          <p:cNvPr id="14" name="TextBox 13">
            <a:extLst>
              <a:ext uri="{FF2B5EF4-FFF2-40B4-BE49-F238E27FC236}">
                <a16:creationId xmlns:a16="http://schemas.microsoft.com/office/drawing/2014/main" id="{87257550-6B76-0921-6F03-193A15BDE0F1}"/>
              </a:ext>
            </a:extLst>
          </p:cNvPr>
          <p:cNvSpPr txBox="1"/>
          <p:nvPr/>
        </p:nvSpPr>
        <p:spPr>
          <a:xfrm>
            <a:off x="422949" y="1700867"/>
            <a:ext cx="5673051" cy="5035353"/>
          </a:xfrm>
          <a:prstGeom prst="rect">
            <a:avLst/>
          </a:prstGeom>
          <a:noFill/>
        </p:spPr>
        <p:txBody>
          <a:bodyPr wrap="square">
            <a:spAutoFit/>
          </a:bodyPr>
          <a:lstStyle/>
          <a:p>
            <a:pPr>
              <a:lnSpc>
                <a:spcPct val="150000"/>
              </a:lnSpc>
            </a:pPr>
            <a:r>
              <a:rPr lang="en-US" dirty="0">
                <a:solidFill>
                  <a:srgbClr val="0A1F61"/>
                </a:solidFill>
                <a:cs typeface="Tajawal ExtraBold" panose="00000800000000000000" pitchFamily="2" charset="-78"/>
              </a:rPr>
              <a:t>The underwriter requires certain information in deciding whether to accept or reject an applicant for insurance.</a:t>
            </a:r>
          </a:p>
          <a:p>
            <a:pPr>
              <a:lnSpc>
                <a:spcPct val="150000"/>
              </a:lnSpc>
            </a:pPr>
            <a:r>
              <a:rPr lang="en-US" dirty="0">
                <a:solidFill>
                  <a:srgbClr val="0A1F61"/>
                </a:solidFill>
                <a:cs typeface="Tajawal ExtraBold" panose="00000800000000000000" pitchFamily="2" charset="-78"/>
              </a:rPr>
              <a:t>Important sources of information include the following:</a:t>
            </a:r>
          </a:p>
          <a:p>
            <a:pPr>
              <a:lnSpc>
                <a:spcPct val="150000"/>
              </a:lnSpc>
            </a:pPr>
            <a:r>
              <a:rPr lang="en-US" b="1" dirty="0">
                <a:solidFill>
                  <a:srgbClr val="0A1F61"/>
                </a:solidFill>
                <a:cs typeface="Tajawal ExtraBold" panose="00000800000000000000" pitchFamily="2" charset="-78"/>
              </a:rPr>
              <a:t>Application: </a:t>
            </a:r>
            <a:r>
              <a:rPr lang="en-US" dirty="0">
                <a:solidFill>
                  <a:srgbClr val="0A1F61"/>
                </a:solidFill>
                <a:cs typeface="Tajawal ExtraBold" panose="00000800000000000000" pitchFamily="2" charset="-78"/>
              </a:rPr>
              <a:t>The type of information required depends on the type of insurance requested.</a:t>
            </a:r>
          </a:p>
          <a:p>
            <a:pPr>
              <a:lnSpc>
                <a:spcPct val="150000"/>
              </a:lnSpc>
            </a:pPr>
            <a:r>
              <a:rPr lang="en-US" b="1" dirty="0">
                <a:solidFill>
                  <a:srgbClr val="0A1F61"/>
                </a:solidFill>
                <a:cs typeface="Tajawal ExtraBold" panose="00000800000000000000" pitchFamily="2" charset="-78"/>
              </a:rPr>
              <a:t>Agent’s report: </a:t>
            </a:r>
            <a:r>
              <a:rPr lang="en-US" dirty="0">
                <a:solidFill>
                  <a:srgbClr val="0A1F61"/>
                </a:solidFill>
                <a:cs typeface="Tajawal ExtraBold" panose="00000800000000000000" pitchFamily="2" charset="-78"/>
              </a:rPr>
              <a:t>Many insurers require the agent or broker to give an evaluation of the prospective insured.</a:t>
            </a:r>
          </a:p>
          <a:p>
            <a:pPr>
              <a:lnSpc>
                <a:spcPct val="150000"/>
              </a:lnSpc>
            </a:pPr>
            <a:r>
              <a:rPr lang="en-US" b="1" dirty="0">
                <a:solidFill>
                  <a:srgbClr val="0A1F61"/>
                </a:solidFill>
                <a:cs typeface="Tajawal ExtraBold" panose="00000800000000000000" pitchFamily="2" charset="-78"/>
              </a:rPr>
              <a:t>Inspection report: </a:t>
            </a:r>
            <a:r>
              <a:rPr lang="en-US" dirty="0">
                <a:solidFill>
                  <a:srgbClr val="0A1F61"/>
                </a:solidFill>
                <a:cs typeface="Tajawal ExtraBold" panose="00000800000000000000" pitchFamily="2" charset="-78"/>
              </a:rPr>
              <a:t>In property insurance, the company may require an inspection report by some outside agency, especially if the underwriter suspects moral hazard. An outside firm investigates the applicant for insurance and makes a detailed report to the company.</a:t>
            </a:r>
          </a:p>
        </p:txBody>
      </p:sp>
      <p:sp>
        <p:nvSpPr>
          <p:cNvPr id="4" name="TextBox 3">
            <a:extLst>
              <a:ext uri="{FF2B5EF4-FFF2-40B4-BE49-F238E27FC236}">
                <a16:creationId xmlns:a16="http://schemas.microsoft.com/office/drawing/2014/main" id="{4E7736DF-8D6F-0555-105B-7A856CE56668}"/>
              </a:ext>
            </a:extLst>
          </p:cNvPr>
          <p:cNvSpPr txBox="1"/>
          <p:nvPr/>
        </p:nvSpPr>
        <p:spPr>
          <a:xfrm>
            <a:off x="5996730" y="1627129"/>
            <a:ext cx="5965971" cy="4370427"/>
          </a:xfrm>
          <a:prstGeom prst="rect">
            <a:avLst/>
          </a:prstGeom>
          <a:noFill/>
        </p:spPr>
        <p:txBody>
          <a:bodyPr wrap="square">
            <a:spAutoFit/>
          </a:bodyPr>
          <a:lstStyle/>
          <a:p>
            <a:pPr algn="r" rtl="1"/>
            <a:br>
              <a:rPr lang="ar-YE" dirty="0"/>
            </a:br>
            <a:r>
              <a:rPr lang="ar-YE" sz="2600" dirty="0">
                <a:latin typeface="Traditional Arabic" panose="02020603050405020304" pitchFamily="18" charset="-78"/>
                <a:cs typeface="Traditional Arabic" panose="02020603050405020304" pitchFamily="18" charset="-78"/>
              </a:rPr>
              <a:t>يتطلب الإكتتاب بعض المعلومات عند اتخاذ القرار بقبول أو رفض طلب التأمين.</a:t>
            </a:r>
            <a:br>
              <a:rPr lang="ar-YE" sz="26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تشمل المصادر المهمة للمعلومات ما يلي:</a:t>
            </a:r>
          </a:p>
          <a:p>
            <a:pPr algn="r" rtl="1">
              <a:buFont typeface="Arial" panose="020B0604020202020204" pitchFamily="34" charset="0"/>
              <a:buChar char="•"/>
            </a:pPr>
            <a:r>
              <a:rPr lang="ar-YE" sz="2600" b="1" dirty="0">
                <a:latin typeface="Traditional Arabic" panose="02020603050405020304" pitchFamily="18" charset="-78"/>
                <a:cs typeface="Traditional Arabic" panose="02020603050405020304" pitchFamily="18" charset="-78"/>
              </a:rPr>
              <a:t>الطلب:</a:t>
            </a:r>
            <a:r>
              <a:rPr lang="ar-YE" sz="2600" dirty="0">
                <a:latin typeface="Traditional Arabic" panose="02020603050405020304" pitchFamily="18" charset="-78"/>
                <a:cs typeface="Traditional Arabic" panose="02020603050405020304" pitchFamily="18" charset="-78"/>
              </a:rPr>
              <a:t> يعتمد نوع المعلومات المطلوبة على نوع التأمين المطلوب.</a:t>
            </a:r>
          </a:p>
          <a:p>
            <a:pPr algn="r" rtl="1">
              <a:buFont typeface="Arial" panose="020B0604020202020204" pitchFamily="34" charset="0"/>
              <a:buChar char="•"/>
            </a:pPr>
            <a:r>
              <a:rPr lang="ar-YE" sz="2600" b="1" dirty="0">
                <a:latin typeface="Traditional Arabic" panose="02020603050405020304" pitchFamily="18" charset="-78"/>
                <a:cs typeface="Traditional Arabic" panose="02020603050405020304" pitchFamily="18" charset="-78"/>
              </a:rPr>
              <a:t>تقرير الوكيل:</a:t>
            </a:r>
            <a:r>
              <a:rPr lang="ar-YE" sz="2600" dirty="0">
                <a:latin typeface="Traditional Arabic" panose="02020603050405020304" pitchFamily="18" charset="-78"/>
                <a:cs typeface="Traditional Arabic" panose="02020603050405020304" pitchFamily="18" charset="-78"/>
              </a:rPr>
              <a:t> تتطلب العديد من شركات التأمين من الوكيل أو الوسيط تقديم تقييم للعميل المحتمل.</a:t>
            </a:r>
          </a:p>
          <a:p>
            <a:pPr algn="r" rtl="1">
              <a:buFont typeface="Arial" panose="020B0604020202020204" pitchFamily="34" charset="0"/>
              <a:buChar char="•"/>
            </a:pPr>
            <a:r>
              <a:rPr lang="ar-YE" sz="2600" b="1" dirty="0">
                <a:latin typeface="Traditional Arabic" panose="02020603050405020304" pitchFamily="18" charset="-78"/>
                <a:cs typeface="Traditional Arabic" panose="02020603050405020304" pitchFamily="18" charset="-78"/>
              </a:rPr>
              <a:t>تقرير التفتيش:</a:t>
            </a:r>
            <a:r>
              <a:rPr lang="ar-YE" sz="2600" dirty="0">
                <a:latin typeface="Traditional Arabic" panose="02020603050405020304" pitchFamily="18" charset="-78"/>
                <a:cs typeface="Traditional Arabic" panose="02020603050405020304" pitchFamily="18" charset="-78"/>
              </a:rPr>
              <a:t> في تأمين الممتلكات، قد تطلب الشركة تقرير تفتيش من وكالة خارجية، خاصة إذا اشتبه الإكتتاب في وجود خطر معنوي. تقوم شركة خارجية بالتحقيق في طالب التأمين وتقدم تقريرًا مفصلًا للشركة.</a:t>
            </a:r>
          </a:p>
        </p:txBody>
      </p:sp>
    </p:spTree>
    <p:extLst>
      <p:ext uri="{BB962C8B-B14F-4D97-AF65-F5344CB8AC3E}">
        <p14:creationId xmlns:p14="http://schemas.microsoft.com/office/powerpoint/2010/main" val="2286430891"/>
      </p:ext>
    </p:extLst>
  </p:cSld>
  <p:clrMapOvr>
    <a:masterClrMapping/>
  </p:clrMapOvr>
  <mc:AlternateContent xmlns:mc="http://schemas.openxmlformats.org/markup-compatibility/2006" xmlns:p14="http://schemas.microsoft.com/office/powerpoint/2010/main">
    <mc:Choice Requires="p14">
      <p:transition spd="slow" p14:dur="2000" advTm="170351"/>
    </mc:Choice>
    <mc:Fallback xmlns="">
      <p:transition spd="slow" advTm="1703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34568" y="534456"/>
            <a:ext cx="94855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422949" y="1667311"/>
            <a:ext cx="6263077" cy="4199611"/>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Physical inspection</a:t>
            </a:r>
            <a:r>
              <a:rPr lang="en-US" sz="2000" dirty="0">
                <a:solidFill>
                  <a:srgbClr val="0A1F61"/>
                </a:solidFill>
                <a:cs typeface="Tajawal ExtraBold" panose="00000800000000000000" pitchFamily="2" charset="-78"/>
              </a:rPr>
              <a:t>: In property insurance and casualty insurance, the underwriter may require a physical inspection before the application is approved.</a:t>
            </a:r>
          </a:p>
          <a:p>
            <a:pPr>
              <a:lnSpc>
                <a:spcPct val="150000"/>
              </a:lnSpc>
            </a:pPr>
            <a:r>
              <a:rPr lang="en-US" sz="2000" b="1" dirty="0">
                <a:solidFill>
                  <a:srgbClr val="0A1F61"/>
                </a:solidFill>
                <a:cs typeface="Tajawal ExtraBold" panose="00000800000000000000" pitchFamily="2" charset="-78"/>
              </a:rPr>
              <a:t>Physical examination : </a:t>
            </a:r>
            <a:r>
              <a:rPr lang="en-US" sz="2000" dirty="0">
                <a:solidFill>
                  <a:srgbClr val="0A1F61"/>
                </a:solidFill>
                <a:cs typeface="Tajawal ExtraBold" panose="00000800000000000000" pitchFamily="2" charset="-78"/>
              </a:rPr>
              <a:t>In life insurance, a physical exam may be required to determine if the applicant is overweight; has high blood pressure; or has any abnormalities in the heart, respiratory system, urinary system, or other parts of the body.</a:t>
            </a:r>
          </a:p>
          <a:p>
            <a:pPr>
              <a:lnSpc>
                <a:spcPct val="150000"/>
              </a:lnSpc>
            </a:pPr>
            <a:endParaRPr lang="en-MY" sz="2000" dirty="0">
              <a:solidFill>
                <a:srgbClr val="0A1F61"/>
              </a:solidFill>
              <a:cs typeface="Tajawal ExtraBold" panose="00000800000000000000" pitchFamily="2" charset="-78"/>
            </a:endParaRPr>
          </a:p>
        </p:txBody>
      </p:sp>
      <p:sp>
        <p:nvSpPr>
          <p:cNvPr id="2" name="TextBox 1">
            <a:extLst>
              <a:ext uri="{FF2B5EF4-FFF2-40B4-BE49-F238E27FC236}">
                <a16:creationId xmlns:a16="http://schemas.microsoft.com/office/drawing/2014/main" id="{C8AC449D-6002-6CD1-50D2-8CA2A69D0C85}"/>
              </a:ext>
            </a:extLst>
          </p:cNvPr>
          <p:cNvSpPr txBox="1"/>
          <p:nvPr/>
        </p:nvSpPr>
        <p:spPr>
          <a:xfrm>
            <a:off x="2932549" y="617697"/>
            <a:ext cx="8484868"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Sources of Underwriting Information</a:t>
            </a:r>
            <a:endParaRPr lang="ar-YE" sz="3200" b="1" dirty="0">
              <a:solidFill>
                <a:schemeClr val="bg1"/>
              </a:solidFill>
              <a:latin typeface="Alexandria"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YE" sz="3200" b="1" dirty="0">
                <a:solidFill>
                  <a:schemeClr val="bg1"/>
                </a:solidFill>
                <a:latin typeface="Traditional Arabic" panose="02020603050405020304" pitchFamily="18" charset="-78"/>
                <a:cs typeface="Traditional Arabic" panose="02020603050405020304" pitchFamily="18" charset="-78"/>
              </a:rPr>
              <a:t>مصادر المعلومات للاكتتاب</a:t>
            </a:r>
          </a:p>
        </p:txBody>
      </p:sp>
      <p:sp>
        <p:nvSpPr>
          <p:cNvPr id="8" name="TextBox 7">
            <a:extLst>
              <a:ext uri="{FF2B5EF4-FFF2-40B4-BE49-F238E27FC236}">
                <a16:creationId xmlns:a16="http://schemas.microsoft.com/office/drawing/2014/main" id="{E76DCA44-A3EF-D84C-3159-CF246E7A24AA}"/>
              </a:ext>
            </a:extLst>
          </p:cNvPr>
          <p:cNvSpPr txBox="1"/>
          <p:nvPr/>
        </p:nvSpPr>
        <p:spPr>
          <a:xfrm>
            <a:off x="6686026" y="1861923"/>
            <a:ext cx="5224243" cy="3539430"/>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التفتيش المادي </a:t>
            </a:r>
            <a:r>
              <a:rPr lang="ar-YE" sz="2800" dirty="0">
                <a:latin typeface="Traditional Arabic" panose="02020603050405020304" pitchFamily="18" charset="-78"/>
                <a:cs typeface="Traditional Arabic" panose="02020603050405020304" pitchFamily="18" charset="-78"/>
              </a:rPr>
              <a:t>: في تأمين الممتلكات وتأمين الحوادث، قد يتطلب المقيّم إجراء تفتيش مادي قبل الموافقة على الطلب.</a:t>
            </a:r>
          </a:p>
          <a:p>
            <a:pPr algn="r" rtl="1"/>
            <a:r>
              <a:rPr lang="ar-YE" sz="2800" b="1" dirty="0">
                <a:latin typeface="Traditional Arabic" panose="02020603050405020304" pitchFamily="18" charset="-78"/>
                <a:cs typeface="Traditional Arabic" panose="02020603050405020304" pitchFamily="18" charset="-78"/>
              </a:rPr>
              <a:t>الفحص الجسدي</a:t>
            </a:r>
            <a:r>
              <a:rPr lang="ar-YE" sz="2800" dirty="0">
                <a:latin typeface="Traditional Arabic" panose="02020603050405020304" pitchFamily="18" charset="-78"/>
                <a:cs typeface="Traditional Arabic" panose="02020603050405020304" pitchFamily="18" charset="-78"/>
              </a:rPr>
              <a:t>: في تأمين الحياة، قد يتطلب إجراء فحص جسدي لتحديد ما إذا كان المتقدم يعاني من زيادة الوزن؛ أو ضغط الدم المرتفع؛ أو وجود أي تشوهات في القلب أو الجهاز التنفسي أو الجهاز البولي أو أي أجزاء أخرى من الجسم.</a:t>
            </a:r>
          </a:p>
        </p:txBody>
      </p:sp>
    </p:spTree>
    <p:extLst>
      <p:ext uri="{BB962C8B-B14F-4D97-AF65-F5344CB8AC3E}">
        <p14:creationId xmlns:p14="http://schemas.microsoft.com/office/powerpoint/2010/main" val="2470506487"/>
      </p:ext>
    </p:extLst>
  </p:cSld>
  <p:clrMapOvr>
    <a:masterClrMapping/>
  </p:clrMapOvr>
  <mc:AlternateContent xmlns:mc="http://schemas.openxmlformats.org/markup-compatibility/2006" xmlns:p14="http://schemas.microsoft.com/office/powerpoint/2010/main">
    <mc:Choice Requires="p14">
      <p:transition spd="slow" p14:dur="2000" advTm="76574"/>
    </mc:Choice>
    <mc:Fallback xmlns="">
      <p:transition spd="slow" advTm="765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87695" y="704555"/>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Making an Underwriting Decision</a:t>
            </a:r>
            <a:endParaRPr lang="ar-YE" sz="4000" b="1" dirty="0">
              <a:solidFill>
                <a:schemeClr val="bg1"/>
              </a:solidFill>
              <a:latin typeface="Alexandria" charset="0"/>
            </a:endParaRPr>
          </a:p>
          <a:p>
            <a:pPr algn="ctr"/>
            <a:r>
              <a:rPr lang="ar-YE" sz="4000" b="1" dirty="0">
                <a:solidFill>
                  <a:schemeClr val="bg1"/>
                </a:solidFill>
                <a:latin typeface="Alexandria" charset="0"/>
              </a:rPr>
              <a:t>اتخاذ قرار الإكتتاب</a:t>
            </a:r>
            <a:endParaRPr lang="en-US" sz="4000" b="1" dirty="0">
              <a:solidFill>
                <a:schemeClr val="bg1"/>
              </a:solidFill>
              <a:latin typeface="Alexandria" charset="0"/>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22949" y="2021691"/>
            <a:ext cx="11488064" cy="4524315"/>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After the underwriter </a:t>
            </a:r>
            <a:r>
              <a:rPr lang="en-US" sz="2000" dirty="0">
                <a:solidFill>
                  <a:srgbClr val="0A1F61"/>
                </a:solidFill>
                <a:cs typeface="Tajawal ExtraBold" panose="00000800000000000000" pitchFamily="2" charset="-78"/>
              </a:rPr>
              <a:t>evaluates the information, an underwriting decision must be made. There are three basic underwriting decisions with respect to an initial application for insurance: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Accept the application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Accept the application subject to certain restrictions or modifications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Reject the application.</a:t>
            </a:r>
            <a:endParaRPr lang="ar-YE" sz="2000" dirty="0">
              <a:solidFill>
                <a:srgbClr val="0A1F61"/>
              </a:solidFill>
              <a:cs typeface="Tajawal ExtraBold" panose="00000800000000000000" pitchFamily="2" charset="-78"/>
            </a:endParaRPr>
          </a:p>
          <a:p>
            <a:pPr algn="r">
              <a:lnSpc>
                <a:spcPct val="150000"/>
              </a:lnSpc>
            </a:pPr>
            <a:br>
              <a:rPr lang="ar-YE" sz="2000" dirty="0"/>
            </a:br>
            <a:r>
              <a:rPr lang="ar-YE" sz="2400" b="1" dirty="0">
                <a:latin typeface="Traditional Arabic" panose="02020603050405020304" pitchFamily="18" charset="-78"/>
                <a:cs typeface="Traditional Arabic" panose="02020603050405020304" pitchFamily="18" charset="-78"/>
              </a:rPr>
              <a:t>بعد أن يقيم المكتتب المعلومات، يجب اتخاذ قرار بالإكتتاب. هناك ثلاثة قرارات أساسية بشأن الإكتتاب فيما يتعلق بالطلب الأولي للتأمين:</a:t>
            </a:r>
          </a:p>
          <a:p>
            <a:pPr marL="457200" indent="-4572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قبول الطلب</a:t>
            </a:r>
          </a:p>
          <a:p>
            <a:pPr marL="457200" indent="-4572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قبول الطلب مع وجود قيود أو تعديلات معينة</a:t>
            </a:r>
          </a:p>
          <a:p>
            <a:pPr marL="457200" indent="-4572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رفض الطلب.</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90347093"/>
      </p:ext>
    </p:extLst>
  </p:cSld>
  <p:clrMapOvr>
    <a:masterClrMapping/>
  </p:clrMapOvr>
  <mc:AlternateContent xmlns:mc="http://schemas.openxmlformats.org/markup-compatibility/2006" xmlns:p14="http://schemas.microsoft.com/office/powerpoint/2010/main">
    <mc:Choice Requires="p14">
      <p:transition spd="slow" p14:dur="2000" advTm="120153"/>
    </mc:Choice>
    <mc:Fallback xmlns="">
      <p:transition spd="slow" advTm="12015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84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54139" y="658836"/>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Other Underwriting Considerations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اعتبارات</a:t>
            </a:r>
            <a:r>
              <a:rPr kumimoji="0" lang="ar-YE" sz="1800" b="0"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 </a:t>
            </a:r>
            <a:r>
              <a:rPr lang="ar-YE" sz="4000" b="1" dirty="0">
                <a:solidFill>
                  <a:schemeClr val="bg1"/>
                </a:solidFill>
                <a:latin typeface="Traditional Arabic" panose="02020603050405020304" pitchFamily="18" charset="-78"/>
                <a:cs typeface="Traditional Arabic" panose="02020603050405020304" pitchFamily="18" charset="-78"/>
              </a:rPr>
              <a:t>أخرى الإكتتاب</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30671" y="1822647"/>
            <a:ext cx="6011406" cy="476079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700" b="1" dirty="0">
                <a:solidFill>
                  <a:srgbClr val="0A1F61"/>
                </a:solidFill>
                <a:cs typeface="Tajawal ExtraBold" panose="00000800000000000000" pitchFamily="2" charset="-78"/>
              </a:rPr>
              <a:t>Rate adequacy and underwriting: </a:t>
            </a:r>
            <a:r>
              <a:rPr lang="en-US" sz="1700" dirty="0">
                <a:solidFill>
                  <a:srgbClr val="0A1F61"/>
                </a:solidFill>
                <a:cs typeface="Tajawal ExtraBold" panose="00000800000000000000" pitchFamily="2" charset="-78"/>
              </a:rPr>
              <a:t>Property and casualty insurers are more willing to underwrite new business for a specific line if rates are considered adequate.</a:t>
            </a:r>
          </a:p>
          <a:p>
            <a:pPr marL="342900" indent="-342900">
              <a:lnSpc>
                <a:spcPct val="150000"/>
              </a:lnSpc>
              <a:buFont typeface="Wingdings" panose="05000000000000000000" pitchFamily="2" charset="2"/>
              <a:buChar char="v"/>
            </a:pPr>
            <a:r>
              <a:rPr lang="en-US" sz="1700" dirty="0">
                <a:solidFill>
                  <a:srgbClr val="0A1F61"/>
                </a:solidFill>
                <a:cs typeface="Tajawal ExtraBold" panose="00000800000000000000" pitchFamily="2" charset="-78"/>
              </a:rPr>
              <a:t> </a:t>
            </a:r>
            <a:r>
              <a:rPr lang="en-US" sz="1700" b="1" dirty="0">
                <a:solidFill>
                  <a:srgbClr val="0A1F61"/>
                </a:solidFill>
                <a:cs typeface="Tajawal ExtraBold" panose="00000800000000000000" pitchFamily="2" charset="-78"/>
              </a:rPr>
              <a:t>Reinsurance and underwriting: </a:t>
            </a:r>
            <a:r>
              <a:rPr lang="en-US" sz="1700" dirty="0">
                <a:solidFill>
                  <a:srgbClr val="0A1F61"/>
                </a:solidFill>
                <a:cs typeface="Tajawal ExtraBold" panose="00000800000000000000" pitchFamily="2" charset="-78"/>
              </a:rPr>
              <a:t>Availability of reinsurance may result in more liberal underwriting. However, if reinsurance cannot be obtained on favorable terms, underwriting may be more restrictive. </a:t>
            </a:r>
          </a:p>
          <a:p>
            <a:pPr marL="342900" indent="-342900">
              <a:lnSpc>
                <a:spcPct val="150000"/>
              </a:lnSpc>
              <a:buFont typeface="Wingdings" panose="05000000000000000000" pitchFamily="2" charset="2"/>
              <a:buChar char="v"/>
            </a:pPr>
            <a:r>
              <a:rPr lang="en-US" sz="1700" b="1" dirty="0">
                <a:solidFill>
                  <a:srgbClr val="0A1F61"/>
                </a:solidFill>
                <a:cs typeface="Tajawal ExtraBold" panose="00000800000000000000" pitchFamily="2" charset="-78"/>
              </a:rPr>
              <a:t>Renewal underwriting: </a:t>
            </a:r>
            <a:r>
              <a:rPr lang="en-US" sz="1700" dirty="0">
                <a:solidFill>
                  <a:srgbClr val="0A1F61"/>
                </a:solidFill>
                <a:cs typeface="Tajawal ExtraBold" panose="00000800000000000000" pitchFamily="2" charset="-78"/>
              </a:rPr>
              <a:t>In life insurance, policies are not cancellable. In property and casualty insurance, most policies can be canceled or not renewed. If the loss experience is unfavorable, the insurer may either cancel or not renew the policy. </a:t>
            </a:r>
            <a:endParaRPr lang="en-MY" sz="17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CDF19DC7-C515-BD49-0564-77202C828A80}"/>
              </a:ext>
            </a:extLst>
          </p:cNvPr>
          <p:cNvSpPr txBox="1"/>
          <p:nvPr/>
        </p:nvSpPr>
        <p:spPr>
          <a:xfrm>
            <a:off x="6258187" y="2394146"/>
            <a:ext cx="5652826" cy="4062651"/>
          </a:xfrm>
          <a:prstGeom prst="rect">
            <a:avLst/>
          </a:prstGeom>
          <a:noFill/>
        </p:spPr>
        <p:txBody>
          <a:bodyPr wrap="square">
            <a:spAutoFit/>
          </a:bodyPr>
          <a:lstStyle/>
          <a:p>
            <a:pPr algn="r" rtl="1"/>
            <a:br>
              <a:rPr lang="ar-YE" dirty="0"/>
            </a:br>
            <a:r>
              <a:rPr lang="ar-YE" sz="2400" b="1" dirty="0">
                <a:latin typeface="Traditional Arabic" panose="02020603050405020304" pitchFamily="18" charset="-78"/>
                <a:cs typeface="Traditional Arabic" panose="02020603050405020304" pitchFamily="18" charset="-78"/>
              </a:rPr>
              <a:t>ملاءمة الأسعار والإكتتاب: </a:t>
            </a:r>
            <a:r>
              <a:rPr lang="ar-YE" sz="2400" dirty="0">
                <a:latin typeface="Traditional Arabic" panose="02020603050405020304" pitchFamily="18" charset="-78"/>
                <a:cs typeface="Traditional Arabic" panose="02020603050405020304" pitchFamily="18" charset="-78"/>
              </a:rPr>
              <a:t>تكون شركات التأمين على الممتلكات والحوادث أكثر استعدادًا للإكتتاب في أعمال جديدة في خط معين إذا اعتُبرت الأسعار ملائمة.</a:t>
            </a:r>
            <a:br>
              <a:rPr lang="ar-YE" sz="2400" dirty="0">
                <a:latin typeface="Traditional Arabic" panose="02020603050405020304" pitchFamily="18" charset="-78"/>
                <a:cs typeface="Traditional Arabic" panose="02020603050405020304" pitchFamily="18" charset="-78"/>
              </a:rPr>
            </a:br>
            <a:r>
              <a:rPr lang="ar-YE" sz="2400" b="1" dirty="0">
                <a:latin typeface="Traditional Arabic" panose="02020603050405020304" pitchFamily="18" charset="-78"/>
                <a:cs typeface="Traditional Arabic" panose="02020603050405020304" pitchFamily="18" charset="-78"/>
              </a:rPr>
              <a:t>إعادة التأمين والإكتتاب:</a:t>
            </a:r>
            <a:r>
              <a:rPr lang="ar-YE" sz="2400" dirty="0">
                <a:latin typeface="Traditional Arabic" panose="02020603050405020304" pitchFamily="18" charset="-78"/>
                <a:cs typeface="Traditional Arabic" panose="02020603050405020304" pitchFamily="18" charset="-78"/>
              </a:rPr>
              <a:t> قد تؤدي توفر إعادة التأمين إلى إكتتاب أكثر تساهلاً. ومع ذلك، إذا لم يكن من الممكن الحصول على إعادة التأمين بشروط ملائمة، قد يكون الإكتتاب أكثر تقييدًا.</a:t>
            </a:r>
            <a:br>
              <a:rPr lang="ar-YE" sz="2400" dirty="0">
                <a:latin typeface="Traditional Arabic" panose="02020603050405020304" pitchFamily="18" charset="-78"/>
                <a:cs typeface="Traditional Arabic" panose="02020603050405020304" pitchFamily="18" charset="-78"/>
              </a:rPr>
            </a:br>
            <a:r>
              <a:rPr lang="ar-YE" sz="2400" b="1" dirty="0">
                <a:latin typeface="Traditional Arabic" panose="02020603050405020304" pitchFamily="18" charset="-78"/>
                <a:cs typeface="Traditional Arabic" panose="02020603050405020304" pitchFamily="18" charset="-78"/>
              </a:rPr>
              <a:t>إكتتاب التجديد: </a:t>
            </a:r>
            <a:r>
              <a:rPr lang="ar-YE" sz="2400" dirty="0">
                <a:latin typeface="Traditional Arabic" panose="02020603050405020304" pitchFamily="18" charset="-78"/>
                <a:cs typeface="Traditional Arabic" panose="02020603050405020304" pitchFamily="18" charset="-78"/>
              </a:rPr>
              <a:t>في تأمين الحياة، لا يمكن إلغاء بوالص التأمين . في تأمين الممتلكات والحوادث، يمكن إلغاء معظم البوالص أو عدم تجديدها. إذا كانت تجربة الخسائر غير مواتية، قد يقوم المؤمن بإلغاء البوليصة أو عدم تجديدها.</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389116895"/>
      </p:ext>
    </p:extLst>
  </p:cSld>
  <p:clrMapOvr>
    <a:masterClrMapping/>
  </p:clrMapOvr>
  <mc:AlternateContent xmlns:mc="http://schemas.openxmlformats.org/markup-compatibility/2006" xmlns:p14="http://schemas.microsoft.com/office/powerpoint/2010/main">
    <mc:Choice Requires="p14">
      <p:transition spd="slow" p14:dur="2000" advTm="153974"/>
    </mc:Choice>
    <mc:Fallback xmlns="">
      <p:transition spd="slow" advTm="15397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920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57715" y="584685"/>
            <a:ext cx="85289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Production</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الإنتاج</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1" y="1837133"/>
            <a:ext cx="6205666" cy="461985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The term production refers to the sales and marketing activities of insurers. Agents who sell insurance are frequently referred to as producers. This word is used because an insurance company can be legally chartered, personnel can be hired, and policy forms printed, but no business is produced until a policy is sold. The key to the insurer’s financial success is an effective sales force</a:t>
            </a:r>
            <a:r>
              <a:rPr lang="en-US" b="1" dirty="0">
                <a:solidFill>
                  <a:srgbClr val="0A1F61"/>
                </a:solidFill>
                <a:cs typeface="Tajawal ExtraBold" panose="00000800000000000000" pitchFamily="2" charset="-78"/>
              </a:rPr>
              <a:t>.</a:t>
            </a:r>
          </a:p>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 Agency Department</a:t>
            </a:r>
          </a:p>
          <a:p>
            <a:pPr>
              <a:lnSpc>
                <a:spcPct val="150000"/>
              </a:lnSpc>
            </a:pPr>
            <a:r>
              <a:rPr lang="en-US" dirty="0">
                <a:solidFill>
                  <a:srgbClr val="0A1F61"/>
                </a:solidFill>
                <a:cs typeface="Tajawal ExtraBold" panose="00000800000000000000" pitchFamily="2" charset="-78"/>
              </a:rPr>
              <a:t>This department is responsible for recruiting and training new agents and for the supervision of general agents, branch office managers, and local agents</a:t>
            </a:r>
            <a:r>
              <a:rPr lang="en-US" b="1" dirty="0">
                <a:solidFill>
                  <a:srgbClr val="0A1F61"/>
                </a:solidFill>
                <a:cs typeface="Tajawal ExtraBold" panose="00000800000000000000" pitchFamily="2" charset="-78"/>
              </a:rPr>
              <a:t>.</a:t>
            </a:r>
          </a:p>
        </p:txBody>
      </p:sp>
      <p:sp>
        <p:nvSpPr>
          <p:cNvPr id="4" name="TextBox 3">
            <a:extLst>
              <a:ext uri="{FF2B5EF4-FFF2-40B4-BE49-F238E27FC236}">
                <a16:creationId xmlns:a16="http://schemas.microsoft.com/office/drawing/2014/main" id="{F729002C-28DE-A444-7FE0-3D1A28EEFC01}"/>
              </a:ext>
            </a:extLst>
          </p:cNvPr>
          <p:cNvSpPr txBox="1"/>
          <p:nvPr/>
        </p:nvSpPr>
        <p:spPr>
          <a:xfrm>
            <a:off x="6096000" y="1999163"/>
            <a:ext cx="5984147" cy="3970318"/>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يشير مصطلح الإنتاج إلى أنشطة البيع والتسويق لشركات التأمين. غالبًا ما يُشار إلى الوكلاء الذين يبيعون التأمين على أنهم منتجون. يتم استخدام هذه الكلمة لأن شركة التأمين يمكن أن تُعتمد قانونيًا، ويمكن توظيف موظفين، وطباعه نماذج وثائق، ولكن لا يتم إنتاج أي أعمال حتى يتم بيع وثيقة. المفتاح لنجاح شركة التأمين المالي هو وجود قوة مبيعات فعالة.</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قسم الوكالة</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هذا القسم مسؤول عن توظيف وتدريب وكلاء جدد، والإشراف على الوكلاء العامين، ومديري الفروع، والوكلاء المحليين</a:t>
            </a:r>
            <a:r>
              <a:rPr lang="ar-YE" dirty="0"/>
              <a:t>.</a:t>
            </a:r>
            <a:endParaRPr lang="en-MY" dirty="0"/>
          </a:p>
        </p:txBody>
      </p:sp>
    </p:spTree>
    <p:extLst>
      <p:ext uri="{BB962C8B-B14F-4D97-AF65-F5344CB8AC3E}">
        <p14:creationId xmlns:p14="http://schemas.microsoft.com/office/powerpoint/2010/main" val="3678320020"/>
      </p:ext>
    </p:extLst>
  </p:cSld>
  <p:clrMapOvr>
    <a:masterClrMapping/>
  </p:clrMapOvr>
  <mc:AlternateContent xmlns:mc="http://schemas.openxmlformats.org/markup-compatibility/2006" xmlns:p14="http://schemas.microsoft.com/office/powerpoint/2010/main">
    <mc:Choice Requires="p14">
      <p:transition spd="slow" p14:dur="2000" advTm="87602"/>
    </mc:Choice>
    <mc:Fallback xmlns="">
      <p:transition spd="slow" advTm="8760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229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23209" y="595262"/>
            <a:ext cx="85289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Claims Settlement</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تسوية المطالبات</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446804" y="1743121"/>
            <a:ext cx="5649196" cy="461985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Every insurance company has a claims division or department for adjusting claims. This section of the chapter examines the basic objectives in adjusting claims, the different types of claim adjustors, and the various steps in the claim-settlement  process.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Basic Objectives in Claims Settlement From the insurer’s viewpoint, there are several basic objectives in settling claims.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Verification of a covered loss.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Fair and prompt payment of claims.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Provide personal assistance to the insured</a:t>
            </a:r>
            <a:r>
              <a:rPr lang="en-MY" dirty="0">
                <a:solidFill>
                  <a:srgbClr val="0A1F61"/>
                </a:solidFill>
                <a:cs typeface="Tajawal ExtraBold" panose="00000800000000000000" pitchFamily="2" charset="-78"/>
              </a:rPr>
              <a:t>.</a:t>
            </a:r>
            <a:endParaRPr lang="en-US"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EA6456BE-0EB2-DC86-9816-09258013140C}"/>
              </a:ext>
            </a:extLst>
          </p:cNvPr>
          <p:cNvSpPr txBox="1"/>
          <p:nvPr/>
        </p:nvSpPr>
        <p:spPr>
          <a:xfrm>
            <a:off x="6096000" y="1849616"/>
            <a:ext cx="5484912" cy="4678204"/>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تمتلك كل شركة تأمين قسمًا أو إدارة مخصصة لتسوية المطالبات. يتناول هذا القسم من الفصل الأهداف الأساسية في تسوية المطالبات، وأنواع مختلفي تسوية المطالبات، والخطوات المتنوعة في عملية تسوية المطالبات.</a:t>
            </a:r>
          </a:p>
          <a:p>
            <a:pPr algn="r" rtl="1"/>
            <a:r>
              <a:rPr lang="ar-YE" sz="2800" b="1" dirty="0">
                <a:latin typeface="Traditional Arabic" panose="02020603050405020304" pitchFamily="18" charset="-78"/>
                <a:cs typeface="Traditional Arabic" panose="02020603050405020304" pitchFamily="18" charset="-78"/>
              </a:rPr>
              <a:t>الأهداف الأساسية في تسوية المطالبات</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من وجهة نظر المؤمن، هناك عدة أهداف أساسية في تسوية المطالبات:</a:t>
            </a:r>
          </a:p>
          <a:p>
            <a:pPr marL="342900" indent="-3429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التحقق من الخسارة المشمولة.</a:t>
            </a:r>
          </a:p>
          <a:p>
            <a:pPr marL="342900" indent="-3429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الدفع العادل والسريع للمطالبات.</a:t>
            </a:r>
          </a:p>
          <a:p>
            <a:pPr marL="342900" indent="-3429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تقديم المساعدة الشخصية للمؤمن عليه.</a:t>
            </a:r>
            <a:endParaRPr lang="ar-YE"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9140330"/>
      </p:ext>
    </p:extLst>
  </p:cSld>
  <p:clrMapOvr>
    <a:masterClrMapping/>
  </p:clrMapOvr>
  <mc:AlternateContent xmlns:mc="http://schemas.openxmlformats.org/markup-compatibility/2006" xmlns:p14="http://schemas.microsoft.com/office/powerpoint/2010/main">
    <mc:Choice Requires="p14">
      <p:transition spd="slow" p14:dur="2000" advTm="61303"/>
    </mc:Choice>
    <mc:Fallback xmlns="">
      <p:transition spd="slow" advTm="6130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84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287416" y="1766842"/>
            <a:ext cx="6054662" cy="503535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The first </a:t>
            </a:r>
            <a:r>
              <a:rPr lang="en-US" dirty="0">
                <a:solidFill>
                  <a:srgbClr val="0A1F61"/>
                </a:solidFill>
                <a:cs typeface="Tajawal ExtraBold" panose="00000800000000000000" pitchFamily="2" charset="-78"/>
              </a:rPr>
              <a:t>objective in settling claims is to verify </a:t>
            </a:r>
            <a:r>
              <a:rPr lang="en-US" b="1" dirty="0">
                <a:solidFill>
                  <a:srgbClr val="0A1F61"/>
                </a:solidFill>
                <a:cs typeface="Tajawal ExtraBold" panose="00000800000000000000" pitchFamily="2" charset="-78"/>
              </a:rPr>
              <a:t>that a covered loss has occurred</a:t>
            </a:r>
            <a:r>
              <a:rPr lang="en-US" dirty="0">
                <a:solidFill>
                  <a:srgbClr val="0A1F61"/>
                </a:solidFill>
                <a:cs typeface="Tajawal ExtraBold" panose="00000800000000000000" pitchFamily="2" charset="-78"/>
              </a:rPr>
              <a:t>. This step involves determining whether a specific person or property is covered under the policy, and the extent of the coverage .</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a:t>
            </a:r>
            <a:r>
              <a:rPr lang="en-US" b="1" dirty="0">
                <a:solidFill>
                  <a:srgbClr val="0A1F61"/>
                </a:solidFill>
                <a:cs typeface="Tajawal ExtraBold" panose="00000800000000000000" pitchFamily="2" charset="-78"/>
              </a:rPr>
              <a:t>The second objec</a:t>
            </a:r>
            <a:r>
              <a:rPr lang="en-US" dirty="0">
                <a:solidFill>
                  <a:srgbClr val="0A1F61"/>
                </a:solidFill>
                <a:cs typeface="Tajawal ExtraBold" panose="00000800000000000000" pitchFamily="2" charset="-78"/>
              </a:rPr>
              <a:t>tive is the fair and prompt payment of claims. If a valid claim is denied, the fundamental social and contractual purpose of protecting the insured is defeated.</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a:t>
            </a:r>
            <a:r>
              <a:rPr lang="en-US" b="1" dirty="0">
                <a:solidFill>
                  <a:srgbClr val="0A1F61"/>
                </a:solidFill>
                <a:cs typeface="Tajawal ExtraBold" panose="00000800000000000000" pitchFamily="2" charset="-78"/>
              </a:rPr>
              <a:t>A third objective </a:t>
            </a:r>
            <a:r>
              <a:rPr lang="en-US" dirty="0">
                <a:solidFill>
                  <a:srgbClr val="0A1F61"/>
                </a:solidFill>
                <a:cs typeface="Tajawal ExtraBold" panose="00000800000000000000" pitchFamily="2" charset="-78"/>
              </a:rPr>
              <a:t>is to provide personal assistance to the insured after a covered loss occurs. Aside from any contractual obligations, the insurer should also provide  personal assistance after a loss occurs.</a:t>
            </a:r>
            <a:endParaRPr lang="en-MY" dirty="0">
              <a:solidFill>
                <a:srgbClr val="0A1F61"/>
              </a:solidFill>
              <a:cs typeface="Tajawal ExtraBold" panose="00000800000000000000" pitchFamily="2" charset="-78"/>
            </a:endParaRPr>
          </a:p>
        </p:txBody>
      </p:sp>
      <p:sp>
        <p:nvSpPr>
          <p:cNvPr id="2" name="TextBox 1">
            <a:extLst>
              <a:ext uri="{FF2B5EF4-FFF2-40B4-BE49-F238E27FC236}">
                <a16:creationId xmlns:a16="http://schemas.microsoft.com/office/drawing/2014/main" id="{FF033BB2-4219-B1DA-C5AE-219A7DD7D48E}"/>
              </a:ext>
            </a:extLst>
          </p:cNvPr>
          <p:cNvSpPr txBox="1"/>
          <p:nvPr/>
        </p:nvSpPr>
        <p:spPr>
          <a:xfrm>
            <a:off x="2923209" y="595262"/>
            <a:ext cx="85289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Claims Settlement</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تسوية المطالبات</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18D03C71-5C62-8815-F357-99246A95BA07}"/>
              </a:ext>
            </a:extLst>
          </p:cNvPr>
          <p:cNvSpPr txBox="1"/>
          <p:nvPr/>
        </p:nvSpPr>
        <p:spPr>
          <a:xfrm>
            <a:off x="6283353" y="1868472"/>
            <a:ext cx="5621231" cy="4832092"/>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الهدف الأول في تسوية المطالبات هو التحقق من حدوث خسارة مشمولة. </a:t>
            </a:r>
            <a:r>
              <a:rPr lang="ar-YE" sz="2800" dirty="0">
                <a:latin typeface="Traditional Arabic" panose="02020603050405020304" pitchFamily="18" charset="-78"/>
                <a:cs typeface="Traditional Arabic" panose="02020603050405020304" pitchFamily="18" charset="-78"/>
              </a:rPr>
              <a:t>تشمل هذه الخطوة تحديد ما إذا كانت شخص معين أو ممتلكات معينة مشمولة في الوثيقة، ومدى هذه التغطية.</a:t>
            </a:r>
            <a:br>
              <a:rPr lang="ar-YE" sz="2800" dirty="0">
                <a:latin typeface="Traditional Arabic" panose="02020603050405020304" pitchFamily="18" charset="-78"/>
                <a:cs typeface="Traditional Arabic" panose="02020603050405020304" pitchFamily="18" charset="-78"/>
              </a:rPr>
            </a:br>
            <a:r>
              <a:rPr lang="ar-YE" sz="2800" b="1" dirty="0">
                <a:latin typeface="Traditional Arabic" panose="02020603050405020304" pitchFamily="18" charset="-78"/>
                <a:cs typeface="Traditional Arabic" panose="02020603050405020304" pitchFamily="18" charset="-78"/>
              </a:rPr>
              <a:t>الهدف الثاني هو دفع المطالبات بشكل عادل وسريع</a:t>
            </a:r>
            <a:r>
              <a:rPr lang="ar-YE" sz="2800" dirty="0">
                <a:latin typeface="Traditional Arabic" panose="02020603050405020304" pitchFamily="18" charset="-78"/>
                <a:cs typeface="Traditional Arabic" panose="02020603050405020304" pitchFamily="18" charset="-78"/>
              </a:rPr>
              <a:t>. إذا تم رفض مطالبة صحيحة، فإن الهدف الاجتماعي والعقدي الأساسي المتمثل في حماية المؤمن له يُهزم.</a:t>
            </a:r>
            <a:br>
              <a:rPr lang="ar-YE" sz="2800" dirty="0">
                <a:latin typeface="Traditional Arabic" panose="02020603050405020304" pitchFamily="18" charset="-78"/>
                <a:cs typeface="Traditional Arabic" panose="02020603050405020304" pitchFamily="18" charset="-78"/>
              </a:rPr>
            </a:br>
            <a:r>
              <a:rPr lang="ar-YE" sz="2800" b="1" dirty="0">
                <a:latin typeface="Traditional Arabic" panose="02020603050405020304" pitchFamily="18" charset="-78"/>
                <a:cs typeface="Traditional Arabic" panose="02020603050405020304" pitchFamily="18" charset="-78"/>
              </a:rPr>
              <a:t>الهدف الثالث هو تقديم المساعدة الشخصية للمؤمن له </a:t>
            </a:r>
            <a:r>
              <a:rPr lang="ar-YE" sz="2800" dirty="0">
                <a:latin typeface="Traditional Arabic" panose="02020603050405020304" pitchFamily="18" charset="-78"/>
                <a:cs typeface="Traditional Arabic" panose="02020603050405020304" pitchFamily="18" charset="-78"/>
              </a:rPr>
              <a:t>بعد حدوث خسارة مشمولة. بصرف النظر عن أي التزامات تعاقدية، يجب على شركة التأمين أيضًا تقديم المساعدة الشخصية بعد حدوث الخسارة.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236571019"/>
      </p:ext>
    </p:extLst>
  </p:cSld>
  <p:clrMapOvr>
    <a:masterClrMapping/>
  </p:clrMapOvr>
  <mc:AlternateContent xmlns:mc="http://schemas.openxmlformats.org/markup-compatibility/2006" xmlns:p14="http://schemas.microsoft.com/office/powerpoint/2010/main">
    <mc:Choice Requires="p14">
      <p:transition spd="slow" p14:dur="2000" advTm="76948"/>
    </mc:Choice>
    <mc:Fallback xmlns="">
      <p:transition spd="slow" advTm="7694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284835" cy="511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04127" y="612959"/>
            <a:ext cx="85289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Types of Claims Adjustors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أنواع مقيمي المطالبات</a:t>
            </a: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2" y="1571684"/>
            <a:ext cx="4928464"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Personnel who adjust claims are known as a claims adjustors. The major types of adjustors 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Agents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Staff claims representatives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adjustors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Public adjustors.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id="{5D8D9519-6DE4-DB8A-A2A6-BFD1B912CD49}"/>
              </a:ext>
            </a:extLst>
          </p:cNvPr>
          <p:cNvPicPr>
            <a:picLocks noChangeAspect="1"/>
          </p:cNvPicPr>
          <p:nvPr/>
        </p:nvPicPr>
        <p:blipFill>
          <a:blip r:embed="rId3"/>
          <a:stretch>
            <a:fillRect/>
          </a:stretch>
        </p:blipFill>
        <p:spPr>
          <a:xfrm>
            <a:off x="3242815" y="4242186"/>
            <a:ext cx="3840291" cy="2214786"/>
          </a:xfrm>
          <a:prstGeom prst="rect">
            <a:avLst/>
          </a:prstGeom>
        </p:spPr>
      </p:pic>
      <p:sp>
        <p:nvSpPr>
          <p:cNvPr id="8" name="TextBox 7">
            <a:extLst>
              <a:ext uri="{FF2B5EF4-FFF2-40B4-BE49-F238E27FC236}">
                <a16:creationId xmlns:a16="http://schemas.microsoft.com/office/drawing/2014/main" id="{3435739B-24FB-6F6E-A58D-AC389B63E89E}"/>
              </a:ext>
            </a:extLst>
          </p:cNvPr>
          <p:cNvSpPr txBox="1"/>
          <p:nvPr/>
        </p:nvSpPr>
        <p:spPr>
          <a:xfrm>
            <a:off x="5916966" y="1950519"/>
            <a:ext cx="6094602" cy="2954655"/>
          </a:xfrm>
          <a:prstGeom prst="rect">
            <a:avLst/>
          </a:prstGeom>
          <a:noFill/>
        </p:spPr>
        <p:txBody>
          <a:bodyPr wrap="square">
            <a:spAutoFit/>
          </a:bodyPr>
          <a:lstStyle/>
          <a:p>
            <a:pPr algn="r" rtl="1"/>
            <a:br>
              <a:rPr lang="ar-YE" dirty="0"/>
            </a:br>
            <a:r>
              <a:rPr lang="ar-YE" sz="2800" dirty="0">
                <a:latin typeface="Traditional Arabic" panose="02020603050405020304" pitchFamily="18" charset="-78"/>
                <a:cs typeface="Traditional Arabic" panose="02020603050405020304" pitchFamily="18" charset="-78"/>
              </a:rPr>
              <a:t>يُعرف الأفراد الذين يقيمون المطالبات بمقيمي المطالبات. تشمل الأنواع الرئيسية من المصححين ما يلي: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الوكلاء</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ممثلو المطالبات العاملون في المؤسسة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المقيمون المستقلون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المقيمون العموميون</a:t>
            </a:r>
            <a:endParaRPr lang="ar-YE"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18653028"/>
      </p:ext>
    </p:extLst>
  </p:cSld>
  <p:clrMapOvr>
    <a:masterClrMapping/>
  </p:clrMapOvr>
  <mc:AlternateContent xmlns:mc="http://schemas.openxmlformats.org/markup-compatibility/2006" xmlns:p14="http://schemas.microsoft.com/office/powerpoint/2010/main">
    <mc:Choice Requires="p14">
      <p:transition spd="slow" p14:dur="2000" advTm="92102"/>
    </mc:Choice>
    <mc:Fallback xmlns="">
      <p:transition spd="slow" advTm="9210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88363" y="617697"/>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Insurance agents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وكلاء التأمين</a:t>
            </a:r>
            <a:r>
              <a:rPr lang="en-US" sz="4000" b="1" dirty="0">
                <a:solidFill>
                  <a:schemeClr val="bg1"/>
                </a:solidFill>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109214" y="1941136"/>
            <a:ext cx="5915569" cy="466127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Insurance agents often have authority to settle small first-party claims up to some maximum limit.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first-party claim is a claim submitted by the insured to the insurer, such as a small theft loss by the insured. The insured submits the claim directly to the agent, who has the authority to pay up to some specified amount. This approach to claims settlement has several advantages: It is speedy, it reduces adjustment expenses, and it preserves the policyholder’s goodwill..</a:t>
            </a: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03657BCE-CA74-C571-5452-2960D6BA8593}"/>
              </a:ext>
            </a:extLst>
          </p:cNvPr>
          <p:cNvSpPr txBox="1"/>
          <p:nvPr/>
        </p:nvSpPr>
        <p:spPr>
          <a:xfrm>
            <a:off x="6167219" y="2295891"/>
            <a:ext cx="5350080" cy="3539430"/>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غالبًا ما يكون لوكلاء التأمين سلطة تسوية المطالبات الصغيرة من الطرف الأول حتى حد أقصى معين. المطالبة من الطرف الأول هي مطالبة يقدمها المؤمن عليه إلى شركة التأمين، مثل خسارة سرقة صغيرة يتحملها المؤمن عليه. يقوم المؤمن عليه بتقديم المطالبة مباشرة إلى الوكيل، الذي لديه السلطة لدفع مبلغ محدد مسبقًا. هذه الطريقة في تسوية المطالبات لها عدة مزايا: فهي سريعة، وتقلل من نفقات التعديل، وتحافظ على حسن نية المؤمن له.</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85954120"/>
      </p:ext>
    </p:extLst>
  </p:cSld>
  <p:clrMapOvr>
    <a:masterClrMapping/>
  </p:clrMapOvr>
  <mc:AlternateContent xmlns:mc="http://schemas.openxmlformats.org/markup-compatibility/2006" xmlns:p14="http://schemas.microsoft.com/office/powerpoint/2010/main">
    <mc:Choice Requires="p14">
      <p:transition spd="slow" p14:dur="2000" advTm="108959"/>
    </mc:Choice>
    <mc:Fallback xmlns="">
      <p:transition spd="slow" advTm="10895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4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04127" y="637277"/>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Claims representatives</a:t>
            </a:r>
            <a:r>
              <a:rPr kumimoji="0" lang="en-US" sz="4000" b="1" i="0" u="none" strike="noStrike" kern="1200" cap="none" spc="0" normalizeH="0" baseline="0" noProof="0" dirty="0">
                <a:ln>
                  <a:noFill/>
                </a:ln>
                <a:solidFill>
                  <a:prstClr val="white"/>
                </a:solidFill>
                <a:effectLst/>
                <a:uLnTx/>
                <a:uFillTx/>
                <a:latin typeface="Alexandria" charset="0"/>
                <a:ea typeface="+mn-ea"/>
                <a:cs typeface="+mn-cs"/>
              </a:rPr>
              <a:t> staff</a:t>
            </a:r>
          </a:p>
          <a:p>
            <a:pPr algn="ctr"/>
            <a:r>
              <a:rPr lang="en-US" sz="4000" b="1" dirty="0">
                <a:solidFill>
                  <a:schemeClr val="bg1"/>
                </a:solidFill>
                <a:latin typeface="Traditional Arabic" panose="02020603050405020304" pitchFamily="18" charset="-78"/>
                <a:cs typeface="Traditional Arabic" panose="02020603050405020304" pitchFamily="18" charset="-78"/>
              </a:rPr>
              <a:t> </a:t>
            </a:r>
            <a:r>
              <a:rPr lang="ar-YE" sz="4000" b="1" dirty="0">
                <a:solidFill>
                  <a:schemeClr val="bg1"/>
                </a:solidFill>
                <a:latin typeface="Traditional Arabic" panose="02020603050405020304" pitchFamily="18" charset="-78"/>
                <a:cs typeface="Traditional Arabic" panose="02020603050405020304" pitchFamily="18" charset="-78"/>
              </a:rPr>
              <a:t>موظفو ممثلي المطالبات</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04193" y="1960716"/>
            <a:ext cx="11373282" cy="4753609"/>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Claims representatives Staff are employees of an insurer who adjust most claims. Staff claim representatives are typically salaried employees and represent only one insurer. After notice of the loss is received, a claims representative will investigate the claim, determine the amount of loss, and arrange for payment.</a:t>
            </a:r>
            <a:endParaRPr lang="ar-YE" sz="2000" dirty="0">
              <a:solidFill>
                <a:srgbClr val="0A1F61"/>
              </a:solidFill>
              <a:cs typeface="Tajawal ExtraBold" panose="00000800000000000000" pitchFamily="2" charset="-78"/>
            </a:endParaRPr>
          </a:p>
          <a:p>
            <a:pPr algn="r" rtl="1">
              <a:lnSpc>
                <a:spcPct val="150000"/>
              </a:lnSpc>
            </a:pPr>
            <a:br>
              <a:rPr lang="ar-YE" sz="2000" dirty="0"/>
            </a:br>
            <a:r>
              <a:rPr lang="ar-YE" sz="2800" b="1" dirty="0">
                <a:latin typeface="Traditional Arabic" panose="02020603050405020304" pitchFamily="18" charset="-78"/>
                <a:cs typeface="Traditional Arabic" panose="02020603050405020304" pitchFamily="18" charset="-78"/>
              </a:rPr>
              <a:t>موظفو ممثلي المطالبات</a:t>
            </a:r>
            <a:r>
              <a:rPr lang="en-US" sz="2800" b="1" dirty="0">
                <a:latin typeface="Traditional Arabic" panose="02020603050405020304" pitchFamily="18" charset="-78"/>
                <a:cs typeface="Traditional Arabic" panose="02020603050405020304" pitchFamily="18" charset="-78"/>
              </a:rPr>
              <a:t> </a:t>
            </a:r>
            <a:r>
              <a:rPr lang="ar-YE" sz="2800" b="1" dirty="0">
                <a:latin typeface="Traditional Arabic" panose="02020603050405020304" pitchFamily="18" charset="-78"/>
                <a:cs typeface="Traditional Arabic" panose="02020603050405020304" pitchFamily="18" charset="-78"/>
              </a:rPr>
              <a:t>هم موظفون في شركة التأمين يقومون بتقدير معظم المطالبات. وعادة ما يكون موظفو تمثيل المطالبات موظفين يتقاضون رواتب ويعملون لصالح شركة تأمين واحدة فقط. بعد استلام إشعار الخسارة، سيقوم ممثل المطالبات بالتحقيق في المطالبة، وتحديد مقدار الخسارة، وترتيب الدفع.</a:t>
            </a:r>
            <a:endParaRPr lang="ar-YE" sz="2800" b="1" dirty="0">
              <a:solidFill>
                <a:srgbClr val="0A1F61"/>
              </a:solidFill>
              <a:latin typeface="Traditional Arabic" panose="02020603050405020304" pitchFamily="18" charset="-78"/>
              <a:cs typeface="Traditional Arabic" panose="02020603050405020304" pitchFamily="18" charset="-78"/>
            </a:endParaRPr>
          </a:p>
          <a:p>
            <a:pPr marL="342900" indent="-342900">
              <a:lnSpc>
                <a:spcPct val="150000"/>
              </a:lnSpc>
              <a:buFont typeface="Wingdings" panose="05000000000000000000" pitchFamily="2" charset="2"/>
              <a:buChar char="v"/>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51225594"/>
      </p:ext>
    </p:extLst>
  </p:cSld>
  <p:clrMapOvr>
    <a:masterClrMapping/>
  </p:clrMapOvr>
  <mc:AlternateContent xmlns:mc="http://schemas.openxmlformats.org/markup-compatibility/2006" xmlns:p14="http://schemas.microsoft.com/office/powerpoint/2010/main">
    <mc:Choice Requires="p14">
      <p:transition spd="slow" p14:dur="2000" advTm="41675"/>
    </mc:Choice>
    <mc:Fallback xmlns="">
      <p:transition spd="slow" advTm="416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4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99679" y="617697"/>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Independent adjustors</a:t>
            </a:r>
          </a:p>
          <a:p>
            <a:pPr algn="ctr"/>
            <a:r>
              <a:rPr lang="ar-YE" sz="4000" b="1" dirty="0">
                <a:solidFill>
                  <a:schemeClr val="bg1"/>
                </a:solidFill>
                <a:latin typeface="Traditional Arabic" panose="02020603050405020304" pitchFamily="18" charset="-78"/>
                <a:cs typeface="Traditional Arabic" panose="02020603050405020304" pitchFamily="18" charset="-78"/>
              </a:rPr>
              <a:t>المقيمون المستقلون </a:t>
            </a:r>
            <a:r>
              <a:rPr lang="en-US" sz="4000" b="1" dirty="0">
                <a:solidFill>
                  <a:schemeClr val="bg1"/>
                </a:solidFill>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622974" y="2242342"/>
            <a:ext cx="11288039" cy="271612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adjustors can also be used to adjust claims. An independent adjustor is an organization or</a:t>
            </a:r>
          </a:p>
          <a:p>
            <a:pPr>
              <a:lnSpc>
                <a:spcPct val="150000"/>
              </a:lnSpc>
            </a:pPr>
            <a:r>
              <a:rPr lang="en-US" sz="2000" dirty="0">
                <a:solidFill>
                  <a:srgbClr val="0A1F61"/>
                </a:solidFill>
                <a:cs typeface="Tajawal ExtraBold" panose="00000800000000000000" pitchFamily="2" charset="-78"/>
              </a:rPr>
              <a:t>   individual that adjusts claims for a fee. Claims personnel are highly trained individuals who adjust claims</a:t>
            </a:r>
          </a:p>
          <a:p>
            <a:pPr>
              <a:lnSpc>
                <a:spcPct val="150000"/>
              </a:lnSpc>
            </a:pPr>
            <a:r>
              <a:rPr lang="en-US" sz="2000" dirty="0">
                <a:solidFill>
                  <a:srgbClr val="0A1F61"/>
                </a:solidFill>
                <a:cs typeface="Tajawal ExtraBold" panose="00000800000000000000" pitchFamily="2" charset="-78"/>
              </a:rPr>
              <a:t>on a full-time basis.</a:t>
            </a:r>
          </a:p>
          <a:p>
            <a:pPr algn="r" rtl="1">
              <a:lnSpc>
                <a:spcPct val="150000"/>
              </a:lnSpc>
            </a:pPr>
            <a:r>
              <a:rPr lang="ar-YE" sz="2800" dirty="0">
                <a:solidFill>
                  <a:srgbClr val="0A1F61"/>
                </a:solidFill>
                <a:latin typeface="Traditional Arabic" panose="02020603050405020304" pitchFamily="18" charset="-78"/>
                <a:cs typeface="Traditional Arabic" panose="02020603050405020304" pitchFamily="18" charset="-78"/>
              </a:rPr>
              <a:t>يمكن أيضًا استخدام المقيمين المستقلين لتسوية المطالبات. المقيم المستقل هو منظمة أو فرد يقوم بتسوية المطالبات مقابل أجر. موظفو المطالبات هم أفراد مدربون تدريباً عالياً يقومون بتسوية المطالبات على أساس دوام كامل</a:t>
            </a:r>
            <a:r>
              <a:rPr lang="ar-YE" sz="2000" dirty="0">
                <a:solidFill>
                  <a:srgbClr val="0A1F61"/>
                </a:solidFill>
                <a:cs typeface="Tajawal ExtraBold" panose="00000800000000000000" pitchFamily="2" charset="-78"/>
              </a:rPr>
              <a: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13295718"/>
      </p:ext>
    </p:extLst>
  </p:cSld>
  <p:clrMapOvr>
    <a:masterClrMapping/>
  </p:clrMapOvr>
  <mc:AlternateContent xmlns:mc="http://schemas.openxmlformats.org/markup-compatibility/2006" xmlns:p14="http://schemas.microsoft.com/office/powerpoint/2010/main">
    <mc:Choice Requires="p14">
      <p:transition spd="slow" p14:dur="2000" advTm="42532"/>
    </mc:Choice>
    <mc:Fallback xmlns="">
      <p:transition spd="slow" advTm="425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90502" y="589680"/>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Public adjustors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المقيمون العموميون</a:t>
            </a:r>
            <a:r>
              <a:rPr lang="en-US" sz="4000" b="1" dirty="0">
                <a:solidFill>
                  <a:schemeClr val="bg1"/>
                </a:solidFill>
                <a:latin typeface="Traditional Arabic" panose="02020603050405020304" pitchFamily="18" charset="-78"/>
                <a:cs typeface="Traditional Arabic" panose="02020603050405020304" pitchFamily="18" charset="-78"/>
              </a:rPr>
              <a:t> </a:t>
            </a:r>
          </a:p>
        </p:txBody>
      </p:sp>
      <p:sp>
        <p:nvSpPr>
          <p:cNvPr id="14" name="TextBox 13">
            <a:extLst>
              <a:ext uri="{FF2B5EF4-FFF2-40B4-BE49-F238E27FC236}">
                <a16:creationId xmlns:a16="http://schemas.microsoft.com/office/drawing/2014/main" id="{87257550-6B76-0921-6F03-193A15BDE0F1}"/>
              </a:ext>
            </a:extLst>
          </p:cNvPr>
          <p:cNvSpPr txBox="1"/>
          <p:nvPr/>
        </p:nvSpPr>
        <p:spPr>
          <a:xfrm>
            <a:off x="371305" y="2196724"/>
            <a:ext cx="5358376" cy="466127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Public adjustors are also used to settle claims. A public adjustor represents the insured rather than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company and is paid a fee based on the amount of the claim settlement. A public adjustor may be employed by the insured if a complex loss situation occurs and technical assistance is needed, and also in those cases where the insured and insurer cannot resolve a dispute over a claim..</a:t>
            </a:r>
            <a:endParaRPr lang="ar-YE"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B4A3B2EB-A4C7-E467-3630-0A182E62F29C}"/>
              </a:ext>
            </a:extLst>
          </p:cNvPr>
          <p:cNvSpPr txBox="1"/>
          <p:nvPr/>
        </p:nvSpPr>
        <p:spPr>
          <a:xfrm>
            <a:off x="6006517" y="2394623"/>
            <a:ext cx="5562509" cy="4031873"/>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يتم أيضًا استخدام "مقيمي الخسائر العامين" لتسوية المطالبات. يمثل مقيم الخسائر العام المؤمن له، وليس شركة التأمين، ويتقاضى أجرًا يعتمد على مقدار تسوية المطالبة. يمكن للمؤمن له الاستعانة بمقيم خسائر عام في حالة حدوث خسارة معقدة تتطلب مساعدة فنية، وكذلك في الحالات التي لا يتمكن فيها المؤمن له وشركة التأمين من حل النزاع حول المطالبة.</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3430209"/>
      </p:ext>
    </p:extLst>
  </p:cSld>
  <p:clrMapOvr>
    <a:masterClrMapping/>
  </p:clrMapOvr>
  <mc:AlternateContent xmlns:mc="http://schemas.openxmlformats.org/markup-compatibility/2006" xmlns:p14="http://schemas.microsoft.com/office/powerpoint/2010/main">
    <mc:Choice Requires="p14">
      <p:transition spd="slow" p14:dur="2000" advTm="57579"/>
    </mc:Choice>
    <mc:Fallback xmlns="">
      <p:transition spd="slow" advTm="5757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0626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21380" y="674272"/>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Steps in Settlement of a Claim</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خطوات تسوية المطالبة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55862" y="2510789"/>
            <a:ext cx="5853327" cy="235096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There are several important steps in settling a claim: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Notice of loss must be given.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claim is investigated.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proof of loss may be required.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decision is made concerning payment.</a:t>
            </a: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AB5A5665-9677-4668-9B05-1F5AD50666E4}"/>
              </a:ext>
            </a:extLst>
          </p:cNvPr>
          <p:cNvSpPr txBox="1"/>
          <p:nvPr/>
        </p:nvSpPr>
        <p:spPr>
          <a:xfrm>
            <a:off x="6476301" y="2125365"/>
            <a:ext cx="5461233" cy="2831544"/>
          </a:xfrm>
          <a:prstGeom prst="rect">
            <a:avLst/>
          </a:prstGeom>
          <a:noFill/>
        </p:spPr>
        <p:txBody>
          <a:bodyPr wrap="square">
            <a:spAutoFit/>
          </a:bodyPr>
          <a:lstStyle/>
          <a:p>
            <a:pPr algn="r" rtl="1"/>
            <a:br>
              <a:rPr lang="ar-YE" dirty="0"/>
            </a:br>
            <a:r>
              <a:rPr lang="ar-YE" sz="3200" b="1" dirty="0">
                <a:latin typeface="Traditional Arabic" panose="02020603050405020304" pitchFamily="18" charset="-78"/>
                <a:cs typeface="Traditional Arabic" panose="02020603050405020304" pitchFamily="18" charset="-78"/>
              </a:rPr>
              <a:t>هناك عدة خطوات هامة في تسوية المطالبة: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يجب إبلاغ عن الخسارة.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يتم التحقيق في المطالبة.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قد يُطلب إثبات للخسارة.</a:t>
            </a:r>
          </a:p>
          <a:p>
            <a:pPr marL="457200" indent="-4572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يتم اتخاذ قرار بشأن الدفع</a:t>
            </a:r>
            <a:r>
              <a:rPr lang="ar-YE" dirty="0"/>
              <a:t>.</a:t>
            </a:r>
          </a:p>
        </p:txBody>
      </p:sp>
    </p:spTree>
    <p:extLst>
      <p:ext uri="{BB962C8B-B14F-4D97-AF65-F5344CB8AC3E}">
        <p14:creationId xmlns:p14="http://schemas.microsoft.com/office/powerpoint/2010/main" val="3747626500"/>
      </p:ext>
    </p:extLst>
  </p:cSld>
  <p:clrMapOvr>
    <a:masterClrMapping/>
  </p:clrMapOvr>
  <mc:AlternateContent xmlns:mc="http://schemas.openxmlformats.org/markup-compatibility/2006" xmlns:p14="http://schemas.microsoft.com/office/powerpoint/2010/main">
    <mc:Choice Requires="p14">
      <p:transition spd="slow" p14:dur="2000" advTm="102579"/>
    </mc:Choice>
    <mc:Fallback xmlns="">
      <p:transition spd="slow" advTm="10257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4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04127" y="592408"/>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Reinsurance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إعادة التأمين</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80986" y="1961636"/>
            <a:ext cx="5727490" cy="4619854"/>
          </a:xfrm>
          <a:prstGeom prst="rect">
            <a:avLst/>
          </a:prstGeom>
          <a:noFill/>
        </p:spPr>
        <p:txBody>
          <a:bodyPr wrap="square">
            <a:spAutoFit/>
          </a:bodyPr>
          <a:lstStyle/>
          <a:p>
            <a:pPr>
              <a:lnSpc>
                <a:spcPct val="150000"/>
              </a:lnSpc>
            </a:pPr>
            <a:r>
              <a:rPr lang="en-US" b="1" dirty="0">
                <a:solidFill>
                  <a:srgbClr val="0A1F61"/>
                </a:solidFill>
                <a:cs typeface="Tajawal ExtraBold" panose="00000800000000000000" pitchFamily="2" charset="-78"/>
              </a:rPr>
              <a:t>Reinsurance is another important insurance operation</a:t>
            </a:r>
            <a:r>
              <a:rPr lang="en-US" dirty="0">
                <a:solidFill>
                  <a:srgbClr val="0A1F61"/>
                </a:solidFill>
                <a:cs typeface="Tajawal ExtraBold" panose="00000800000000000000" pitchFamily="2" charset="-78"/>
              </a:rPr>
              <a:t>.</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Reinsurance is an arrangement by which the primary insurer that initially writes the insurance transfers to another insurer (called the reinsurer) part or all of the potential losses associated with such insurance.</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The primary insurer that initially writes the insurance is called the ceding company. The insurer that accepts part or all of the insurance from the ceding company is called the reinsurer. The amount of insurance retained by the ceding company for its own account is called the retention limit, or net retention.</a:t>
            </a:r>
            <a:endParaRPr lang="en-MY"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916E839C-DE74-F9E0-77A4-07DC983FD042}"/>
              </a:ext>
            </a:extLst>
          </p:cNvPr>
          <p:cNvSpPr txBox="1"/>
          <p:nvPr/>
        </p:nvSpPr>
        <p:spPr>
          <a:xfrm>
            <a:off x="6183524" y="1995823"/>
            <a:ext cx="5727490" cy="4678204"/>
          </a:xfrm>
          <a:prstGeom prst="rect">
            <a:avLst/>
          </a:prstGeom>
          <a:noFill/>
        </p:spPr>
        <p:txBody>
          <a:bodyPr wrap="square">
            <a:spAutoFit/>
          </a:bodyPr>
          <a:lstStyle/>
          <a:p>
            <a:pPr algn="r" rtl="1"/>
            <a:br>
              <a:rPr lang="ar-YE" dirty="0"/>
            </a:br>
            <a:r>
              <a:rPr lang="ar-YE" sz="2800" b="1" dirty="0">
                <a:latin typeface="Traditional Arabic" panose="02020603050405020304" pitchFamily="18" charset="-78"/>
                <a:cs typeface="Traditional Arabic" panose="02020603050405020304" pitchFamily="18" charset="-78"/>
              </a:rPr>
              <a:t>إعادة التأمين هي عملية تأمينية مهمة أخرى.</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إعادة التأمين هي ترتيب يتم بموجبه نقل شركة التأمين الأساسية، التي تكتب التأمين في البداية، جزءًا أو كل الخسائر المحتملة المرتبطة بهذا التأمين إلى شركة تأمين أخرى (تسمى معيد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تسمى شركة التأمين الأساسية التي تكتب التأمين في البداية بشركة التنازل. بينما تسمى شركة التأمين التي تقبل جزءًا أو كل التأمين من شركة التنازل بمعيد التأمين.</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المبلغ من التأمين الذي تحتفظ به شركة التنازل لحسابها الخاص يسمى حد الاحتفاظ أو الاحتفاظ الصافي.</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03547887"/>
      </p:ext>
    </p:extLst>
  </p:cSld>
  <p:clrMapOvr>
    <a:masterClrMapping/>
  </p:clrMapOvr>
  <mc:AlternateContent xmlns:mc="http://schemas.openxmlformats.org/markup-compatibility/2006" xmlns:p14="http://schemas.microsoft.com/office/powerpoint/2010/main">
    <mc:Choice Requires="p14">
      <p:transition spd="slow" p14:dur="2000" advTm="248677"/>
    </mc:Choice>
    <mc:Fallback xmlns="">
      <p:transition spd="slow" advTm="24867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006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622974" y="2315181"/>
            <a:ext cx="11288039" cy="225446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amount of insurance ceded to the reinsurer is known as the cession. Finally, the reinsurer in turn may reinsure part or all of the risk with another insurer.</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تُعرف كمية التأمين المُتنازل عنها إلى مُعيد التأمين بالتحويل. وأخيرًا، قد يقوم مُعيد التأمين بدوره بإعادة تأمين جزء أو كل من المخاطر مع مُؤمن آخر.</a:t>
            </a:r>
            <a:endParaRPr lang="en-MY" sz="2800" dirty="0">
              <a:solidFill>
                <a:srgbClr val="0A1F6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EA88FF27-CA6D-FEA5-8EA8-8776ABBE35A5}"/>
              </a:ext>
            </a:extLst>
          </p:cNvPr>
          <p:cNvSpPr txBox="1"/>
          <p:nvPr/>
        </p:nvSpPr>
        <p:spPr>
          <a:xfrm>
            <a:off x="3004127" y="592408"/>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Reinsurance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إعادة التأمين</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405092620"/>
      </p:ext>
    </p:extLst>
  </p:cSld>
  <p:clrMapOvr>
    <a:masterClrMapping/>
  </p:clrMapOvr>
  <mc:AlternateContent xmlns:mc="http://schemas.openxmlformats.org/markup-compatibility/2006" xmlns:p14="http://schemas.microsoft.com/office/powerpoint/2010/main">
    <mc:Choice Requires="p14">
      <p:transition spd="slow" p14:dur="2000" advTm="56047"/>
    </mc:Choice>
    <mc:Fallback xmlns="">
      <p:transition spd="slow" advTm="5604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143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36342" y="737975"/>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Reasons for Reinsurance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أسباب إعادة التأمين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11728" y="1920414"/>
            <a:ext cx="5310232"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is used for several reasons. The most  important reasons 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Increase underwriting capacity.</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Stabilize profits.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Reduce the unearned premium reserve.</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Provide protection against a catastrophic loss.</a:t>
            </a:r>
          </a:p>
          <a:p>
            <a:pPr>
              <a:lnSpc>
                <a:spcPct val="150000"/>
              </a:lnSpc>
            </a:pPr>
            <a:r>
              <a:rPr lang="en-US" sz="2000" dirty="0">
                <a:solidFill>
                  <a:srgbClr val="0A1F61"/>
                </a:solidFill>
                <a:cs typeface="Tajawal ExtraBold" panose="00000800000000000000" pitchFamily="2" charset="-78"/>
              </a:rPr>
              <a:t>Reinsurance also enables an insurer to retire from a territory or class of business and to obtain underwriting advice from the reinsurer.</a:t>
            </a:r>
            <a:endParaRPr lang="en-MY" sz="20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BC799B23-0C73-25E4-3676-B364CD278332}"/>
              </a:ext>
            </a:extLst>
          </p:cNvPr>
          <p:cNvSpPr txBox="1"/>
          <p:nvPr/>
        </p:nvSpPr>
        <p:spPr>
          <a:xfrm>
            <a:off x="6096000" y="2228671"/>
            <a:ext cx="5644551" cy="4524315"/>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تُستخدم إعادة التأمين لعدة أسباب. </a:t>
            </a:r>
          </a:p>
          <a:p>
            <a:pPr algn="r" rtl="1"/>
            <a:r>
              <a:rPr lang="ar-YE" sz="3200" dirty="0">
                <a:latin typeface="Traditional Arabic" panose="02020603050405020304" pitchFamily="18" charset="-78"/>
                <a:cs typeface="Traditional Arabic" panose="02020603050405020304" pitchFamily="18" charset="-78"/>
              </a:rPr>
              <a:t>تشمل الأسباب الأكثر أهمية ما يلي:</a:t>
            </a:r>
          </a:p>
          <a:p>
            <a:pPr marL="571500" indent="-5715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 زيادة القدرة على الاكتتاب.</a:t>
            </a:r>
          </a:p>
          <a:p>
            <a:pPr marL="571500" indent="-5715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 استقرار الأرباح. </a:t>
            </a:r>
          </a:p>
          <a:p>
            <a:pPr marL="571500" indent="-5715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تقليل احتياطي الأقساط غير المكتسبة. </a:t>
            </a:r>
          </a:p>
          <a:p>
            <a:pPr marL="571500" indent="-57150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توفير الحماية ضد الخسائر الكارثية. </a:t>
            </a:r>
          </a:p>
          <a:p>
            <a:pPr algn="r" rtl="1"/>
            <a:r>
              <a:rPr lang="ar-YE" sz="3200" dirty="0">
                <a:latin typeface="Traditional Arabic" panose="02020603050405020304" pitchFamily="18" charset="-78"/>
                <a:cs typeface="Traditional Arabic" panose="02020603050405020304" pitchFamily="18" charset="-78"/>
              </a:rPr>
              <a:t>كما تتيح إعادة التأمين لشركة التأمين الانسحاب من منطقة أو فئة أعمال معينة والحصول على مشورة اكتتاب من معيد التأمين</a:t>
            </a:r>
            <a:r>
              <a:rPr lang="ar-YE" sz="1600" dirty="0"/>
              <a:t>.</a:t>
            </a:r>
            <a:endParaRPr lang="en-MY" sz="1600" dirty="0"/>
          </a:p>
        </p:txBody>
      </p:sp>
    </p:spTree>
    <p:extLst>
      <p:ext uri="{BB962C8B-B14F-4D97-AF65-F5344CB8AC3E}">
        <p14:creationId xmlns:p14="http://schemas.microsoft.com/office/powerpoint/2010/main" val="3346058263"/>
      </p:ext>
    </p:extLst>
  </p:cSld>
  <p:clrMapOvr>
    <a:masterClrMapping/>
  </p:clrMapOvr>
  <mc:AlternateContent xmlns:mc="http://schemas.openxmlformats.org/markup-compatibility/2006" xmlns:p14="http://schemas.microsoft.com/office/powerpoint/2010/main">
    <mc:Choice Requires="p14">
      <p:transition spd="slow" p14:dur="2000" advTm="181663"/>
    </mc:Choice>
    <mc:Fallback xmlns="">
      <p:transition spd="slow" advTm="1816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19513" y="617697"/>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Increase Underwriting Capacity</a:t>
            </a:r>
          </a:p>
          <a:p>
            <a:pPr algn="ctr"/>
            <a:r>
              <a:rPr lang="en-US"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زيادة القدرة على الإكتتاب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622974" y="2184172"/>
            <a:ext cx="11288039" cy="382412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can be used to increase the insurance company’s underwriting capacity to write new business. The company may be asked to assume liability for losses in excess of its retention limit. Without reinsurance, the agent would have to place large amounts of insurance with several companies or not accept the risk.</a:t>
            </a:r>
          </a:p>
          <a:p>
            <a:pPr algn="r" rtl="1">
              <a:lnSpc>
                <a:spcPct val="150000"/>
              </a:lnSpc>
            </a:pPr>
            <a:r>
              <a:rPr lang="ar-YE" sz="2800" b="1" dirty="0">
                <a:solidFill>
                  <a:srgbClr val="0A1F61"/>
                </a:solidFill>
                <a:latin typeface="Traditional Arabic" panose="02020603050405020304" pitchFamily="18" charset="-78"/>
                <a:cs typeface="Traditional Arabic" panose="02020603050405020304" pitchFamily="18" charset="-78"/>
              </a:rPr>
              <a:t>يمكن استخدام إعادة التأمين لزيادة قدرة شركة التأمين على الإكتتاب لكتابة أعمال جديدة. قد يُطلب من الشركة تحمل المسؤولية عن الخسائر التي تتجاوز حد الاحتفاظ الخاص بها. دون إعادة التأمين، سيتعين على الوكيل وضع كميات كبيرة من التأمين مع عدة شركات أو عدم قبول المخاطر.</a:t>
            </a:r>
            <a:endParaRPr lang="en-MY" sz="2800" b="1"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70476400"/>
      </p:ext>
    </p:extLst>
  </p:cSld>
  <p:clrMapOvr>
    <a:masterClrMapping/>
  </p:clrMapOvr>
  <mc:AlternateContent xmlns:mc="http://schemas.openxmlformats.org/markup-compatibility/2006" xmlns:p14="http://schemas.microsoft.com/office/powerpoint/2010/main">
    <mc:Choice Requires="p14">
      <p:transition spd="slow" p14:dur="2000" advTm="164662"/>
    </mc:Choice>
    <mc:Fallback xmlns="">
      <p:transition spd="slow" advTm="1646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48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96405" y="657509"/>
            <a:ext cx="8528935"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Stabilize Profits</a:t>
            </a:r>
            <a:endParaRPr lang="ar-YE" sz="4000" b="1" dirty="0">
              <a:solidFill>
                <a:schemeClr val="bg1"/>
              </a:solidFill>
              <a:latin typeface="Alexandria" charset="0"/>
            </a:endParaRPr>
          </a:p>
          <a:p>
            <a:pPr algn="ctr"/>
            <a:r>
              <a:rPr lang="en-US"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استقرار الأرباح</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622974" y="2184172"/>
            <a:ext cx="5933101" cy="281461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is used to stabilize profits. An insurer may wish to avoid large fluctuations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annual financial results. Loss experience can fluctuate widely because of social and economic conditions,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natural disasters, and chance. Reinsurance can be used to stabilize the effects of poor loss experience</a:t>
            </a:r>
            <a:endParaRPr lang="en-MY" sz="20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D817F490-FE2D-C921-0D3F-B0CECDFA2941}"/>
              </a:ext>
            </a:extLst>
          </p:cNvPr>
          <p:cNvSpPr txBox="1"/>
          <p:nvPr/>
        </p:nvSpPr>
        <p:spPr>
          <a:xfrm>
            <a:off x="6251895" y="2167116"/>
            <a:ext cx="5761140" cy="2954655"/>
          </a:xfrm>
          <a:prstGeom prst="rect">
            <a:avLst/>
          </a:prstGeom>
          <a:noFill/>
        </p:spPr>
        <p:txBody>
          <a:bodyPr wrap="square">
            <a:spAutoFit/>
          </a:bodyPr>
          <a:lstStyle/>
          <a:p>
            <a:pPr algn="r" rtl="1"/>
            <a:br>
              <a:rPr lang="ar-YE" dirty="0"/>
            </a:br>
            <a:r>
              <a:rPr lang="ar-YE" sz="2800" b="1" dirty="0">
                <a:latin typeface="Traditional Arabic" panose="02020603050405020304" pitchFamily="18" charset="-78"/>
                <a:cs typeface="Traditional Arabic" panose="02020603050405020304" pitchFamily="18" charset="-78"/>
              </a:rPr>
              <a:t>يتم استخدام إعادة التأمين لاستقرار الأرباح. قد يرغب المؤمن في تجنب التقلبات الكبيرة في النتائج المالية السنوية. يمكن أن تتقلب تجارب الخسائر بشكل كبير بسبب الظروف الاجتماعية والاقتصادية، والكوارث الطبيعية، والصدف. يمكن استخدام إعادة التأمين لتثبيت آثار ظروف الخسائر السيئة</a:t>
            </a:r>
            <a:r>
              <a:rPr lang="ar-YE" sz="2800" dirty="0">
                <a:latin typeface="Traditional Arabic" panose="02020603050405020304" pitchFamily="18" charset="-78"/>
                <a:cs typeface="Traditional Arabic" panose="02020603050405020304" pitchFamily="18" charset="-78"/>
              </a:rPr>
              <a:t>.</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82979748"/>
      </p:ext>
    </p:extLst>
  </p:cSld>
  <p:clrMapOvr>
    <a:masterClrMapping/>
  </p:clrMapOvr>
  <mc:AlternateContent xmlns:mc="http://schemas.openxmlformats.org/markup-compatibility/2006" xmlns:p14="http://schemas.microsoft.com/office/powerpoint/2010/main">
    <mc:Choice Requires="p14">
      <p:transition spd="slow" p14:dur="2000" advTm="148732"/>
    </mc:Choice>
    <mc:Fallback xmlns="">
      <p:transition spd="slow" advTm="1487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50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634650"/>
            <a:ext cx="8938058" cy="1323439"/>
          </a:xfrm>
          <a:prstGeom prst="rect">
            <a:avLst/>
          </a:prstGeom>
          <a:solidFill>
            <a:srgbClr val="00B0F0"/>
          </a:solidFill>
        </p:spPr>
        <p:txBody>
          <a:bodyPr wrap="square" rtlCol="0">
            <a:spAutoFit/>
          </a:bodyPr>
          <a:lstStyle/>
          <a:p>
            <a:pPr algn="ctr"/>
            <a:r>
              <a:rPr lang="en-US" sz="4000" b="1" dirty="0">
                <a:solidFill>
                  <a:schemeClr val="bg1"/>
                </a:solidFill>
                <a:latin typeface="Alexandria" charset="0"/>
              </a:rPr>
              <a:t>Reduce the Unearned Premium Reserve</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تقليل احتياطي الأقساط غير المكتسبة</a:t>
            </a:r>
          </a:p>
        </p:txBody>
      </p:sp>
      <p:sp>
        <p:nvSpPr>
          <p:cNvPr id="14" name="TextBox 13">
            <a:extLst>
              <a:ext uri="{FF2B5EF4-FFF2-40B4-BE49-F238E27FC236}">
                <a16:creationId xmlns:a16="http://schemas.microsoft.com/office/drawing/2014/main" id="{87257550-6B76-0921-6F03-193A15BDE0F1}"/>
              </a:ext>
            </a:extLst>
          </p:cNvPr>
          <p:cNvSpPr txBox="1"/>
          <p:nvPr/>
        </p:nvSpPr>
        <p:spPr>
          <a:xfrm>
            <a:off x="180432" y="1958089"/>
            <a:ext cx="5724088"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Reinsurance can be used to reduce the unearned premium reserve. For some insurers, especially newer and smaller companies, the ability to write large amounts of new insurance may be restricted by the unearned premium reserve requirement. The unearned premium reserve is a liability item on the insurer’s balance sheet that represents the unearned portion of gross premiums on all outstanding policies at the time of valuation.</a:t>
            </a:r>
            <a:endParaRPr lang="en-MY" sz="20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0930B7CA-D444-A907-0CDC-F5B8A44ACB13}"/>
              </a:ext>
            </a:extLst>
          </p:cNvPr>
          <p:cNvSpPr txBox="1"/>
          <p:nvPr/>
        </p:nvSpPr>
        <p:spPr>
          <a:xfrm>
            <a:off x="6096000" y="2125827"/>
            <a:ext cx="5838738" cy="4031873"/>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يمكن استخدام إعادة التأمين لتقليل احتياطي الأقساط غير المكتسبة. بالنسبة لبعض شركات التأمين، وخاصة الشركات الجديدة والأصغر، قد تكون القدرة على إصدار كميات كبيرة من التأمين الجديد مقيدة بمتطلبات احتياطي الأقساط غير المكتسبة. احتياطي الأقساط غير المكتسبة هو عنصر خصم في الميزانية العمومية لشركة التأمين يمثل الجزء غير المكتسب من الأقساط الإجمالية على جميع الوثائق السارية في وقت التقييم.</a:t>
            </a:r>
          </a:p>
        </p:txBody>
      </p:sp>
    </p:spTree>
    <p:extLst>
      <p:ext uri="{BB962C8B-B14F-4D97-AF65-F5344CB8AC3E}">
        <p14:creationId xmlns:p14="http://schemas.microsoft.com/office/powerpoint/2010/main" val="1658056712"/>
      </p:ext>
    </p:extLst>
  </p:cSld>
  <p:clrMapOvr>
    <a:masterClrMapping/>
  </p:clrMapOvr>
  <mc:AlternateContent xmlns:mc="http://schemas.openxmlformats.org/markup-compatibility/2006" xmlns:p14="http://schemas.microsoft.com/office/powerpoint/2010/main">
    <mc:Choice Requires="p14">
      <p:transition spd="slow" p14:dur="2000" advTm="57341"/>
    </mc:Choice>
    <mc:Fallback xmlns="">
      <p:transition spd="slow" advTm="573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17790" y="457437"/>
            <a:ext cx="9269648" cy="807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44293" y="622331"/>
            <a:ext cx="8556346"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Provide Protection against a Catastrophic Loss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توفير الحماية ضد خسارة كارثية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63555" y="1677284"/>
            <a:ext cx="6204357" cy="512294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Reinsurance also provides financial protection against a catastrophic loss. Insurers often experience catastrophic losses because of hurricanes and earthquakes and other natural disasters, industrial explosions, commercial airline disasters, and similar events. Reinsurance can provide considerable protection to the ceding company that experiences a catastrophic loss.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reinsurer pays part or all of the losses that exceed the ceding company’s retention up to some specified maximum limit.</a:t>
            </a:r>
          </a:p>
        </p:txBody>
      </p:sp>
      <p:sp>
        <p:nvSpPr>
          <p:cNvPr id="8" name="TextBox 7">
            <a:extLst>
              <a:ext uri="{FF2B5EF4-FFF2-40B4-BE49-F238E27FC236}">
                <a16:creationId xmlns:a16="http://schemas.microsoft.com/office/drawing/2014/main" id="{ECB3AEBF-91A1-728F-8FCF-097BAEF5F878}"/>
              </a:ext>
            </a:extLst>
          </p:cNvPr>
          <p:cNvSpPr txBox="1"/>
          <p:nvPr/>
        </p:nvSpPr>
        <p:spPr>
          <a:xfrm>
            <a:off x="6342077" y="1841242"/>
            <a:ext cx="5712903" cy="4524315"/>
          </a:xfrm>
          <a:prstGeom prst="rect">
            <a:avLst/>
          </a:prstGeom>
          <a:noFill/>
        </p:spPr>
        <p:txBody>
          <a:bodyPr wrap="square">
            <a:spAutoFit/>
          </a:bodyPr>
          <a:lstStyle/>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تقدم إعادة التأمين أيضًا حماية مالية ضد خسارة كارثية. غالبًا ما تتعرض شركات التأمين لخسائر كارثية بسبب الأعاصير والزلازل وغيرها من الكوارث الطبيعية، والانفجارات الصناعية، وكوارث الطائرات التجارية، والأحداث المشابهة. يمكن أن توفر إعادة التأمين حماية كبيرة للشركة المُتنازلة التي تتعرض لخسارة كارثية.</a:t>
            </a:r>
            <a:endParaRPr lang="en-US" sz="3200" dirty="0">
              <a:latin typeface="Traditional Arabic" panose="02020603050405020304" pitchFamily="18" charset="-78"/>
              <a:cs typeface="Traditional Arabic" panose="02020603050405020304" pitchFamily="18" charset="-78"/>
            </a:endParaRP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يدفع معيد التأمين جزءً أو كل الخسائر التي تتجاوز احتفاظ الشركة المُتنازلة حتى حد أقصى محدد</a:t>
            </a:r>
            <a:r>
              <a:rPr lang="ar-YE" sz="2000" dirty="0"/>
              <a:t>.</a:t>
            </a:r>
            <a:endParaRPr lang="en-MY" sz="2000" dirty="0"/>
          </a:p>
        </p:txBody>
      </p:sp>
    </p:spTree>
    <p:extLst>
      <p:ext uri="{BB962C8B-B14F-4D97-AF65-F5344CB8AC3E}">
        <p14:creationId xmlns:p14="http://schemas.microsoft.com/office/powerpoint/2010/main" val="1769128993"/>
      </p:ext>
    </p:extLst>
  </p:cSld>
  <p:clrMapOvr>
    <a:masterClrMapping/>
  </p:clrMapOvr>
  <mc:AlternateContent xmlns:mc="http://schemas.openxmlformats.org/markup-compatibility/2006" xmlns:p14="http://schemas.microsoft.com/office/powerpoint/2010/main">
    <mc:Choice Requires="p14">
      <p:transition spd="slow" p14:dur="2000" advTm="171691"/>
    </mc:Choice>
    <mc:Fallback xmlns="">
      <p:transition spd="slow" advTm="17169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071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43971" y="531368"/>
            <a:ext cx="7786114"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Other Reasons for Reinsurance</a:t>
            </a:r>
          </a:p>
          <a:p>
            <a:pPr algn="ctr"/>
            <a:r>
              <a:rPr lang="en-US" sz="3200" b="1" dirty="0">
                <a:solidFill>
                  <a:schemeClr val="bg1"/>
                </a:solidFill>
                <a:latin typeface="Alexandria" charset="0"/>
              </a:rPr>
              <a:t> </a:t>
            </a:r>
            <a:r>
              <a:rPr lang="ar-YE" sz="3200" b="1" dirty="0">
                <a:solidFill>
                  <a:schemeClr val="bg1"/>
                </a:solidFill>
                <a:latin typeface="Traditional Arabic" panose="02020603050405020304" pitchFamily="18" charset="-78"/>
                <a:cs typeface="Traditional Arabic" panose="02020603050405020304" pitchFamily="18" charset="-78"/>
              </a:rPr>
              <a:t>أسباب أخرى لإعادة التأمين</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59906" y="1639054"/>
            <a:ext cx="5768129" cy="489210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900" dirty="0">
                <a:solidFill>
                  <a:srgbClr val="0A1F61"/>
                </a:solidFill>
                <a:cs typeface="Tajawal ExtraBold" panose="00000800000000000000" pitchFamily="2" charset="-78"/>
              </a:rPr>
              <a:t>An insurer can also use reinsurance to retire from the business or from a given line of insurance or territory. Reinsurance permits the insurer’s liabilities for existing insurance to be transferred to another carrier; thus, policyholders’ coverage remains undisturbed.</a:t>
            </a:r>
          </a:p>
          <a:p>
            <a:pPr marL="342900" indent="-342900">
              <a:lnSpc>
                <a:spcPct val="150000"/>
              </a:lnSpc>
              <a:buFont typeface="Wingdings" panose="05000000000000000000" pitchFamily="2" charset="2"/>
              <a:buChar char="v"/>
            </a:pPr>
            <a:r>
              <a:rPr lang="en-US" sz="1900" dirty="0">
                <a:solidFill>
                  <a:srgbClr val="0A1F61"/>
                </a:solidFill>
                <a:cs typeface="Tajawal ExtraBold" panose="00000800000000000000" pitchFamily="2" charset="-78"/>
              </a:rPr>
              <a:t>Finally, reinsurance allows an insurer to obtain the underwriting advice and assistance of the reinsurer.</a:t>
            </a:r>
          </a:p>
          <a:p>
            <a:pPr marL="342900" indent="-342900">
              <a:lnSpc>
                <a:spcPct val="150000"/>
              </a:lnSpc>
              <a:buFont typeface="Wingdings" panose="05000000000000000000" pitchFamily="2" charset="2"/>
              <a:buChar char="v"/>
            </a:pPr>
            <a:r>
              <a:rPr lang="en-US" sz="1900" dirty="0">
                <a:solidFill>
                  <a:srgbClr val="0A1F61"/>
                </a:solidFill>
                <a:cs typeface="Tajawal ExtraBold" panose="00000800000000000000" pitchFamily="2" charset="-78"/>
              </a:rPr>
              <a:t> The reinsurer can often provide valuable assistance with respect to rating, retention limits, policy coverages, and other underwriting details</a:t>
            </a:r>
            <a:r>
              <a:rPr lang="en-US" sz="2000" dirty="0">
                <a:solidFill>
                  <a:srgbClr val="0A1F61"/>
                </a:solidFill>
                <a:cs typeface="Tajawal ExtraBold" panose="00000800000000000000" pitchFamily="2" charset="-78"/>
              </a:rPr>
              <a:t>.</a:t>
            </a:r>
            <a:endParaRPr lang="en-MY" sz="2000"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42F9B0A4-654E-C0D6-6EB7-D32D6F0409AB}"/>
              </a:ext>
            </a:extLst>
          </p:cNvPr>
          <p:cNvSpPr txBox="1"/>
          <p:nvPr/>
        </p:nvSpPr>
        <p:spPr>
          <a:xfrm>
            <a:off x="5763237" y="1830221"/>
            <a:ext cx="6159400" cy="4401205"/>
          </a:xfrm>
          <a:prstGeom prst="rect">
            <a:avLst/>
          </a:prstGeom>
          <a:noFill/>
        </p:spPr>
        <p:txBody>
          <a:bodyPr wrap="square">
            <a:spAutoFit/>
          </a:bodyPr>
          <a:lstStyle/>
          <a:p>
            <a:pPr marL="285750" indent="-285750" algn="r" rtl="1">
              <a:buFont typeface="Wingdings" panose="05000000000000000000" pitchFamily="2" charset="2"/>
              <a:buChar char="v"/>
            </a:pPr>
            <a:r>
              <a:rPr lang="en-US" sz="2800" dirty="0">
                <a:latin typeface="Traditional Arabic" panose="02020603050405020304" pitchFamily="18" charset="-78"/>
                <a:cs typeface="Traditional Arabic" panose="02020603050405020304" pitchFamily="18" charset="-78"/>
              </a:rPr>
              <a:t> </a:t>
            </a:r>
            <a:r>
              <a:rPr lang="ar-YE" sz="2800" dirty="0">
                <a:latin typeface="Traditional Arabic" panose="02020603050405020304" pitchFamily="18" charset="-78"/>
                <a:cs typeface="Traditional Arabic" panose="02020603050405020304" pitchFamily="18" charset="-78"/>
              </a:rPr>
              <a:t>يمكن لشركة التأمين أيضًا استخدام إعادة التأمين للتخلي عن العمل أو عن فرع تأمين معين أو منطقة جغرافية معينة. تسمح إعادة التأمين بنقل التزامات شركة التأمين المتعلقة بالتأمين القائم إلى جهة تأمين أخرى؛ وبالتالي، تظل تغطية حاملي الوثائق غير متأثرة.</a:t>
            </a:r>
            <a:endParaRPr lang="en-US" sz="2800" dirty="0">
              <a:latin typeface="Traditional Arabic" panose="02020603050405020304" pitchFamily="18" charset="-78"/>
              <a:cs typeface="Traditional Arabic" panose="02020603050405020304" pitchFamily="18" charset="-78"/>
            </a:endParaRP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أخيرًا، تتيح إعادة التأمين لشركة التأمين الحصول على المشورة والمساعدة من معيد التأمين. </a:t>
            </a:r>
            <a:endParaRPr lang="en-US" sz="2800" dirty="0">
              <a:latin typeface="Traditional Arabic" panose="02020603050405020304" pitchFamily="18" charset="-78"/>
              <a:cs typeface="Traditional Arabic" panose="02020603050405020304" pitchFamily="18" charset="-78"/>
            </a:endParaRP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يمكن لمعيد التأمين غالبًا تقديم مساعدة قيمة فيما يتعلق بالتسعير، وحدود الاحتفاظ، وتغطيات الوثائق، وغيرها من تفاصيل الاكتتاب</a:t>
            </a:r>
            <a:r>
              <a:rPr lang="ar-YE" dirty="0"/>
              <a:t>.</a:t>
            </a:r>
            <a:endParaRPr lang="en-MY" dirty="0"/>
          </a:p>
        </p:txBody>
      </p:sp>
    </p:spTree>
    <p:extLst>
      <p:ext uri="{BB962C8B-B14F-4D97-AF65-F5344CB8AC3E}">
        <p14:creationId xmlns:p14="http://schemas.microsoft.com/office/powerpoint/2010/main" val="3658001208"/>
      </p:ext>
    </p:extLst>
  </p:cSld>
  <p:clrMapOvr>
    <a:masterClrMapping/>
  </p:clrMapOvr>
  <mc:AlternateContent xmlns:mc="http://schemas.openxmlformats.org/markup-compatibility/2006" xmlns:p14="http://schemas.microsoft.com/office/powerpoint/2010/main">
    <mc:Choice Requires="p14">
      <p:transition spd="slow" p14:dur="2000" advTm="93971"/>
    </mc:Choice>
    <mc:Fallback xmlns="">
      <p:transition spd="slow" advTm="9397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808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9" y="617697"/>
            <a:ext cx="9280864"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Types of Reinsurance</a:t>
            </a:r>
          </a:p>
          <a:p>
            <a:pPr algn="ctr"/>
            <a:r>
              <a:rPr lang="ar-YE" sz="3200" b="1" dirty="0">
                <a:solidFill>
                  <a:schemeClr val="bg1"/>
                </a:solidFill>
                <a:latin typeface="Traditional Arabic" panose="02020603050405020304" pitchFamily="18" charset="-78"/>
                <a:cs typeface="Traditional Arabic" panose="02020603050405020304" pitchFamily="18" charset="-78"/>
              </a:rPr>
              <a:t>أنواع إعادة التأمين</a:t>
            </a:r>
          </a:p>
        </p:txBody>
      </p:sp>
      <p:sp>
        <p:nvSpPr>
          <p:cNvPr id="14" name="TextBox 13">
            <a:extLst>
              <a:ext uri="{FF2B5EF4-FFF2-40B4-BE49-F238E27FC236}">
                <a16:creationId xmlns:a16="http://schemas.microsoft.com/office/drawing/2014/main" id="{87257550-6B76-0921-6F03-193A15BDE0F1}"/>
              </a:ext>
            </a:extLst>
          </p:cNvPr>
          <p:cNvSpPr txBox="1"/>
          <p:nvPr/>
        </p:nvSpPr>
        <p:spPr>
          <a:xfrm>
            <a:off x="297111" y="1735059"/>
            <a:ext cx="5887672" cy="4619854"/>
          </a:xfrm>
          <a:prstGeom prst="rect">
            <a:avLst/>
          </a:prstGeom>
          <a:noFill/>
        </p:spPr>
        <p:txBody>
          <a:bodyPr wrap="square">
            <a:spAutoFit/>
          </a:bodyPr>
          <a:lstStyle/>
          <a:p>
            <a:pPr>
              <a:lnSpc>
                <a:spcPct val="150000"/>
              </a:lnSpc>
            </a:pPr>
            <a:r>
              <a:rPr lang="en-US" dirty="0">
                <a:solidFill>
                  <a:srgbClr val="0A1F61"/>
                </a:solidFill>
                <a:cs typeface="Tajawal ExtraBold" panose="00000800000000000000" pitchFamily="2" charset="-78"/>
              </a:rPr>
              <a:t>There are two principal types of reinsurance: facultative reinsurance and treaty reinsurance.</a:t>
            </a:r>
          </a:p>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Facultative reinsurance </a:t>
            </a:r>
            <a:r>
              <a:rPr lang="en-US" dirty="0">
                <a:solidFill>
                  <a:srgbClr val="0A1F61"/>
                </a:solidFill>
                <a:cs typeface="Tajawal ExtraBold" panose="00000800000000000000" pitchFamily="2" charset="-78"/>
              </a:rPr>
              <a:t>is an optional, case-by-case method that is used when the ceding company receives an application for insurance that exceeds its retention limit. Reinsurance is not automatic..</a:t>
            </a:r>
          </a:p>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Treaty reinsurance </a:t>
            </a:r>
            <a:r>
              <a:rPr lang="en-US" dirty="0">
                <a:solidFill>
                  <a:srgbClr val="0A1F61"/>
                </a:solidFill>
                <a:cs typeface="Tajawal ExtraBold" panose="00000800000000000000" pitchFamily="2" charset="-78"/>
              </a:rPr>
              <a:t>means the primary insurer has agreed to cede insurance to the reinsurer, and the reinsurer has agreed to accept the business. All business that falls within the scope of the agreement is automatically reinsured according to the terms of the treaty.</a:t>
            </a:r>
            <a:endParaRPr lang="en-MY"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E3D7C0D6-352B-3B31-C572-CB8A40F59D07}"/>
              </a:ext>
            </a:extLst>
          </p:cNvPr>
          <p:cNvSpPr txBox="1"/>
          <p:nvPr/>
        </p:nvSpPr>
        <p:spPr>
          <a:xfrm>
            <a:off x="6122912" y="1956056"/>
            <a:ext cx="5710106"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هناك نوعان رئيسيان من إعادة التأمين: إعادة التأمين الاختياري وإعادة التأمين التعاقدي.</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إعادة التأمين الاختياري</a:t>
            </a:r>
            <a:r>
              <a:rPr lang="en-US" sz="2800" b="1" dirty="0">
                <a:latin typeface="Traditional Arabic" panose="02020603050405020304" pitchFamily="18" charset="-78"/>
                <a:cs typeface="Traditional Arabic" panose="02020603050405020304" pitchFamily="18" charset="-78"/>
              </a:rPr>
              <a:t> :</a:t>
            </a:r>
            <a:r>
              <a:rPr lang="ar-YE" sz="2800" b="1" dirty="0">
                <a:latin typeface="Traditional Arabic" panose="02020603050405020304" pitchFamily="18" charset="-78"/>
                <a:cs typeface="Traditional Arabic" panose="02020603050405020304" pitchFamily="18" charset="-78"/>
              </a:rPr>
              <a:t> </a:t>
            </a:r>
            <a:r>
              <a:rPr lang="ar-YE" sz="2800" dirty="0">
                <a:latin typeface="Traditional Arabic" panose="02020603050405020304" pitchFamily="18" charset="-78"/>
                <a:cs typeface="Traditional Arabic" panose="02020603050405020304" pitchFamily="18" charset="-78"/>
              </a:rPr>
              <a:t>هي وسيلة اختيارية تُستخدم حالة بحالة عندما تتلقى الشركة المثقلة طلبًا للتأمين يتجاوز حد احتفاظها. إعادة التأمين ليست تلقائية.</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أما إعادة التأمين التعاقدي </a:t>
            </a:r>
            <a:r>
              <a:rPr lang="ar-YE" sz="2800" dirty="0">
                <a:latin typeface="Traditional Arabic" panose="02020603050405020304" pitchFamily="18" charset="-78"/>
                <a:cs typeface="Traditional Arabic" panose="02020603050405020304" pitchFamily="18" charset="-78"/>
              </a:rPr>
              <a:t>فهي تعني أن المؤمن الأساسي قد وافق على إحالة التأمين إلى معيد التأمين، وقد وافق معيد التأمين على قبول العمل. يتم إعادة تأمين جميع الأعمال التي تقع ضمن نطاق الاتفاق تلقائيًا وفقًا لشروط العقد.</a:t>
            </a:r>
          </a:p>
        </p:txBody>
      </p:sp>
    </p:spTree>
    <p:extLst>
      <p:ext uri="{BB962C8B-B14F-4D97-AF65-F5344CB8AC3E}">
        <p14:creationId xmlns:p14="http://schemas.microsoft.com/office/powerpoint/2010/main" val="2546878346"/>
      </p:ext>
    </p:extLst>
  </p:cSld>
  <p:clrMapOvr>
    <a:masterClrMapping/>
  </p:clrMapOvr>
  <mc:AlternateContent xmlns:mc="http://schemas.openxmlformats.org/markup-compatibility/2006" xmlns:p14="http://schemas.microsoft.com/office/powerpoint/2010/main">
    <mc:Choice Requires="p14">
      <p:transition spd="slow" p14:dur="2000" advTm="135339"/>
    </mc:Choice>
    <mc:Fallback xmlns="">
      <p:transition spd="slow" advTm="1353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57314"/>
            <a:ext cx="9354003"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Methods for Sharing Losses</a:t>
            </a:r>
          </a:p>
          <a:p>
            <a:pPr algn="ctr"/>
            <a:r>
              <a:rPr lang="ar-YE" sz="3200" b="1" dirty="0">
                <a:solidFill>
                  <a:schemeClr val="bg1"/>
                </a:solidFill>
                <a:latin typeface="Traditional Arabic" panose="02020603050405020304" pitchFamily="18" charset="-78"/>
                <a:cs typeface="Traditional Arabic" panose="02020603050405020304" pitchFamily="18" charset="-78"/>
              </a:rPr>
              <a:t>طرق مشاركة الخسائر</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13889" y="1680832"/>
            <a:ext cx="5709406" cy="5035353"/>
          </a:xfrm>
          <a:prstGeom prst="rect">
            <a:avLst/>
          </a:prstGeom>
          <a:noFill/>
        </p:spPr>
        <p:txBody>
          <a:bodyPr wrap="square">
            <a:spAutoFit/>
          </a:bodyPr>
          <a:lstStyle/>
          <a:p>
            <a:pPr>
              <a:lnSpc>
                <a:spcPct val="150000"/>
              </a:lnSpc>
            </a:pPr>
            <a:r>
              <a:rPr lang="en-US" dirty="0">
                <a:solidFill>
                  <a:srgbClr val="0A1F61"/>
                </a:solidFill>
                <a:cs typeface="Tajawal ExtraBold" panose="00000800000000000000" pitchFamily="2" charset="-78"/>
              </a:rPr>
              <a:t>There are two basic methods for sharing losses: pro rata and excess-of-loss. Under the pro rata method, the ceding company and reinsurer agree to share losses and premiums based on some proportion. Under the excess-of-loss method, the reinsurer pays only when covered losses exceed a certain level.</a:t>
            </a:r>
          </a:p>
          <a:p>
            <a:pPr>
              <a:lnSpc>
                <a:spcPct val="150000"/>
              </a:lnSpc>
            </a:pPr>
            <a:r>
              <a:rPr lang="en-US" dirty="0">
                <a:solidFill>
                  <a:srgbClr val="0A1F61"/>
                </a:solidFill>
                <a:cs typeface="Tajawal ExtraBold" panose="00000800000000000000" pitchFamily="2" charset="-78"/>
              </a:rPr>
              <a:t>The following reinsurance methods for the sharing of losses are examples of both methods: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Quota-share treaty</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Surplus-share treaty</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Excess-of-loss reinsurance</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Reinsurance pool</a:t>
            </a:r>
            <a:endParaRPr lang="en-MY"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54AA2F82-D9C9-DDE6-3546-71789EC353BB}"/>
              </a:ext>
            </a:extLst>
          </p:cNvPr>
          <p:cNvSpPr txBox="1"/>
          <p:nvPr/>
        </p:nvSpPr>
        <p:spPr>
          <a:xfrm>
            <a:off x="6023295" y="1706403"/>
            <a:ext cx="5884181" cy="483209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هناك طريقتان أساسيتان لمشاركة الخسائر: النسبة المئوية والفائض عن الخسارة. بموجب طريقة النسبة المئوية، تتفق الشركة المخصصة وإعادة التأمين على مشاركة الخسائر والرسوم بناءً على نسبة معينة. بموجب طريقة الفائض عن الخسارة، تدفع شركة إعادة التأمين فقط عندما تتجاوز الخسائر المغطاة مستوى معينًا.</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الطرق التالية لإعادة التأمين لمشاركة الخسائر هي أمثلة على كلا الطريقتين: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معاهدة الحصة النسبية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معاهدة الفائض</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إعادة التأمين الفائض عن الخسارة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تجمع إعادة التأمين</a:t>
            </a:r>
          </a:p>
        </p:txBody>
      </p:sp>
    </p:spTree>
    <p:extLst>
      <p:ext uri="{BB962C8B-B14F-4D97-AF65-F5344CB8AC3E}">
        <p14:creationId xmlns:p14="http://schemas.microsoft.com/office/powerpoint/2010/main" val="533087584"/>
      </p:ext>
    </p:extLst>
  </p:cSld>
  <p:clrMapOvr>
    <a:masterClrMapping/>
  </p:clrMapOvr>
  <mc:AlternateContent xmlns:mc="http://schemas.openxmlformats.org/markup-compatibility/2006" xmlns:p14="http://schemas.microsoft.com/office/powerpoint/2010/main">
    <mc:Choice Requires="p14">
      <p:transition spd="slow" p14:dur="2000" advTm="170223"/>
    </mc:Choice>
    <mc:Fallback xmlns="">
      <p:transition spd="slow" advTm="1702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88469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292130" y="1765993"/>
            <a:ext cx="5957668" cy="420435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Quota-Share Treaty</a:t>
            </a:r>
          </a:p>
          <a:p>
            <a:pPr>
              <a:lnSpc>
                <a:spcPct val="150000"/>
              </a:lnSpc>
            </a:pPr>
            <a:r>
              <a:rPr lang="en-US" dirty="0">
                <a:solidFill>
                  <a:srgbClr val="0A1F61"/>
                </a:solidFill>
                <a:cs typeface="Tajawal ExtraBold" panose="00000800000000000000" pitchFamily="2" charset="-78"/>
              </a:rPr>
              <a:t> Under a quota-share treaty, the ceding company and reinsurer agree to share premiums and losses based on some proportion. The ceding company’s retention is stated as a percentage rather than as a dollar amount.</a:t>
            </a:r>
          </a:p>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Surplus-Share Treaty </a:t>
            </a:r>
          </a:p>
          <a:p>
            <a:pPr>
              <a:lnSpc>
                <a:spcPct val="150000"/>
              </a:lnSpc>
            </a:pPr>
            <a:r>
              <a:rPr lang="en-US" dirty="0">
                <a:solidFill>
                  <a:srgbClr val="0A1F61"/>
                </a:solidFill>
                <a:cs typeface="Tajawal ExtraBold" panose="00000800000000000000" pitchFamily="2" charset="-78"/>
              </a:rPr>
              <a:t>Under a surplus-share treaty, the reinsurer agrees to accept insurance in excess of the ceding insurer’s retention limit, up to some maximum amount. The retention limit is referred to as a line and is stated as a dollar amount.</a:t>
            </a:r>
          </a:p>
        </p:txBody>
      </p:sp>
      <p:sp>
        <p:nvSpPr>
          <p:cNvPr id="8" name="TextBox 7">
            <a:extLst>
              <a:ext uri="{FF2B5EF4-FFF2-40B4-BE49-F238E27FC236}">
                <a16:creationId xmlns:a16="http://schemas.microsoft.com/office/drawing/2014/main" id="{B59B69F9-460D-8858-896E-941116A29B5A}"/>
              </a:ext>
            </a:extLst>
          </p:cNvPr>
          <p:cNvSpPr txBox="1"/>
          <p:nvPr/>
        </p:nvSpPr>
        <p:spPr>
          <a:xfrm>
            <a:off x="2626180" y="617697"/>
            <a:ext cx="8846954"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Methods for Sharing Losses</a:t>
            </a:r>
          </a:p>
          <a:p>
            <a:pPr algn="ctr"/>
            <a:r>
              <a:rPr lang="ar-YE" sz="3200" b="1" dirty="0">
                <a:solidFill>
                  <a:schemeClr val="bg1"/>
                </a:solidFill>
                <a:latin typeface="Traditional Arabic" panose="02020603050405020304" pitchFamily="18" charset="-78"/>
                <a:cs typeface="Traditional Arabic" panose="02020603050405020304" pitchFamily="18" charset="-78"/>
              </a:rPr>
              <a:t>طرق مشاركة الخسائر</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id="{1075E6AE-D794-177D-D674-8FA101641AE6}"/>
              </a:ext>
            </a:extLst>
          </p:cNvPr>
          <p:cNvSpPr txBox="1"/>
          <p:nvPr/>
        </p:nvSpPr>
        <p:spPr>
          <a:xfrm>
            <a:off x="6157519" y="1839098"/>
            <a:ext cx="5650073" cy="4401205"/>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معاهدة الإكتتاب المشترك</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بموجب معاهدة الإكتتاب المشترك، تتفق الشركة المتنازلة وشركة إعادة التأمين على مشاركة الأقساط والخسائر بناءً على نسبة معينة. يُحدد احتفاظ الشركة المتنازلة كنسبة مئوية بدلاً من تحديده كمبلغ بالدولار.</a:t>
            </a:r>
          </a:p>
          <a:p>
            <a:pPr algn="r" rtl="1"/>
            <a:r>
              <a:rPr lang="ar-YE" sz="2800" b="1" dirty="0">
                <a:latin typeface="Traditional Arabic" panose="02020603050405020304" pitchFamily="18" charset="-78"/>
                <a:cs typeface="Traditional Arabic" panose="02020603050405020304" pitchFamily="18" charset="-78"/>
              </a:rPr>
              <a:t>معاهدة الإكتتاب الفائض</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بموجب معاهدة الإكتتاب الفائض، توافق شركة إعادة التأمين على قبول التأمين الذي يتجاوز حد احتفاظ الشركة المتنازلة، حتى مبلغ أقصى معين. يُشار إلى حد الاحتفاظ باسم "خط" ويُحدد كمبلغ بالدولار</a:t>
            </a:r>
            <a:r>
              <a:rPr lang="ar-YE" dirty="0"/>
              <a:t>.</a:t>
            </a:r>
          </a:p>
        </p:txBody>
      </p:sp>
    </p:spTree>
    <p:extLst>
      <p:ext uri="{BB962C8B-B14F-4D97-AF65-F5344CB8AC3E}">
        <p14:creationId xmlns:p14="http://schemas.microsoft.com/office/powerpoint/2010/main" val="3015257301"/>
      </p:ext>
    </p:extLst>
  </p:cSld>
  <p:clrMapOvr>
    <a:masterClrMapping/>
  </p:clrMapOvr>
  <mc:AlternateContent xmlns:mc="http://schemas.openxmlformats.org/markup-compatibility/2006" xmlns:p14="http://schemas.microsoft.com/office/powerpoint/2010/main">
    <mc:Choice Requires="p14">
      <p:transition spd="slow" p14:dur="2000" advTm="127241"/>
    </mc:Choice>
    <mc:Fallback xmlns="">
      <p:transition spd="slow" advTm="1272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4663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359242" y="1942027"/>
            <a:ext cx="5823444" cy="448610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Excess-of-Loss Reinsurance</a:t>
            </a:r>
          </a:p>
          <a:p>
            <a:pPr>
              <a:lnSpc>
                <a:spcPct val="150000"/>
              </a:lnSpc>
            </a:pPr>
            <a:r>
              <a:rPr lang="en-US" sz="1600" dirty="0">
                <a:solidFill>
                  <a:srgbClr val="0A1F61"/>
                </a:solidFill>
                <a:cs typeface="Tajawal ExtraBold" panose="00000800000000000000" pitchFamily="2" charset="-78"/>
              </a:rPr>
              <a:t> Excess-of-loss reinsurance is designed largely for protection against a catastrophic loss. The reinsurer pays part or all of the loss that exceeds the ceding company’s retention limit up to some maximum level.</a:t>
            </a:r>
          </a:p>
          <a:p>
            <a:pPr marL="342900" indent="-342900">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Reinsurance Pool </a:t>
            </a:r>
          </a:p>
          <a:p>
            <a:pPr>
              <a:lnSpc>
                <a:spcPct val="150000"/>
              </a:lnSpc>
            </a:pPr>
            <a:r>
              <a:rPr lang="en-US" sz="1600" dirty="0">
                <a:solidFill>
                  <a:srgbClr val="0A1F61"/>
                </a:solidFill>
                <a:cs typeface="Tajawal ExtraBold" panose="00000800000000000000" pitchFamily="2" charset="-78"/>
              </a:rPr>
              <a:t>Reinsurance can also be provided by a reinsurance pool. A reinsurance pool is an organization of insurers that underwrites insurance on a joint basis. Reinsurance pools have been formed because a single insurer alone may not have the financial capacity to write large amounts of insurance, but the insurers as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 group can combine their financial resources to obtain the necessary capacity</a:t>
            </a:r>
            <a:endParaRPr lang="en-MY"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A6ED8495-FE7F-AC99-B1E4-3DB6A22BCAD9}"/>
              </a:ext>
            </a:extLst>
          </p:cNvPr>
          <p:cNvSpPr txBox="1"/>
          <p:nvPr/>
        </p:nvSpPr>
        <p:spPr>
          <a:xfrm>
            <a:off x="2626180" y="617697"/>
            <a:ext cx="8846954"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Methods for Sharing Losses</a:t>
            </a:r>
          </a:p>
          <a:p>
            <a:pPr algn="ctr"/>
            <a:r>
              <a:rPr lang="ar-YE" sz="3200" b="1" dirty="0">
                <a:solidFill>
                  <a:schemeClr val="bg1"/>
                </a:solidFill>
                <a:latin typeface="Traditional Arabic" panose="02020603050405020304" pitchFamily="18" charset="-78"/>
                <a:cs typeface="Traditional Arabic" panose="02020603050405020304" pitchFamily="18" charset="-78"/>
              </a:rPr>
              <a:t>طرق مشاركة الخسائر</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1D4828D1-83CF-B9CA-E5B2-D97DA8A49156}"/>
              </a:ext>
            </a:extLst>
          </p:cNvPr>
          <p:cNvSpPr txBox="1"/>
          <p:nvPr/>
        </p:nvSpPr>
        <p:spPr>
          <a:xfrm>
            <a:off x="6182686" y="2202117"/>
            <a:ext cx="5610138" cy="4154984"/>
          </a:xfrm>
          <a:prstGeom prst="rect">
            <a:avLst/>
          </a:prstGeom>
          <a:noFill/>
        </p:spPr>
        <p:txBody>
          <a:bodyPr wrap="square">
            <a:spAutoFit/>
          </a:bodyPr>
          <a:lstStyle/>
          <a:p>
            <a:pPr algn="r" rtl="1"/>
            <a:r>
              <a:rPr lang="ar-YE" sz="2400" b="1" dirty="0">
                <a:latin typeface="Traditional Arabic" panose="02020603050405020304" pitchFamily="18" charset="-78"/>
                <a:cs typeface="Traditional Arabic" panose="02020603050405020304" pitchFamily="18" charset="-78"/>
              </a:rPr>
              <a:t>إعادة التأمين ضد الخسائر الزائدة</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إعادة التأمين ضد الخسائر الزائدة مصممة بشكل أساسي للحماية ضد خسارة كارثية. يدفع معيد التأمين جزء أو كل الخسارة التي تتجاوز حد احتفاظ الشركة القابضة حتى مستوى أقصى معين.</a:t>
            </a:r>
          </a:p>
          <a:p>
            <a:pPr algn="r" rtl="1"/>
            <a:r>
              <a:rPr lang="ar-YE" sz="2400" b="1" dirty="0">
                <a:latin typeface="Traditional Arabic" panose="02020603050405020304" pitchFamily="18" charset="-78"/>
                <a:cs typeface="Traditional Arabic" panose="02020603050405020304" pitchFamily="18" charset="-78"/>
              </a:rPr>
              <a:t>مجموعة إعادة التأمين</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يمكن أيضًا تقديم إعادة التأمين من خلال مجموعة إعادة التأمين. مجموعة إعادة التأمين هي منظمة من شركات التأمين التي تكتب التأمين على أساس مشترك. تم تشكيل مجموعات إعادة التأمين لأن شركة تأمين واحدة قد لا تكون لديها القدرة المالية الكافية لكتابة كميات كبيرة من التأمين، ولكن شركات التأمين كمجموعة يمكنها دمج مواردها المالية للحصول على القدرة اللازمة.</a:t>
            </a:r>
          </a:p>
        </p:txBody>
      </p:sp>
    </p:spTree>
    <p:extLst>
      <p:ext uri="{BB962C8B-B14F-4D97-AF65-F5344CB8AC3E}">
        <p14:creationId xmlns:p14="http://schemas.microsoft.com/office/powerpoint/2010/main" val="3097599766"/>
      </p:ext>
    </p:extLst>
  </p:cSld>
  <p:clrMapOvr>
    <a:masterClrMapping/>
  </p:clrMapOvr>
  <mc:AlternateContent xmlns:mc="http://schemas.openxmlformats.org/markup-compatibility/2006" xmlns:p14="http://schemas.microsoft.com/office/powerpoint/2010/main">
    <mc:Choice Requires="p14">
      <p:transition spd="slow" p14:dur="2000" advTm="100452"/>
    </mc:Choice>
    <mc:Fallback xmlns="">
      <p:transition spd="slow" advTm="10045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214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670141"/>
            <a:ext cx="8983158"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Investments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الإستثمارات</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13190" y="1916719"/>
            <a:ext cx="5332602" cy="4486100"/>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The investment function is extremely important in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overall operations of insurance companies. Because</a:t>
            </a:r>
          </a:p>
          <a:p>
            <a:pPr>
              <a:lnSpc>
                <a:spcPct val="150000"/>
              </a:lnSpc>
            </a:pPr>
            <a:r>
              <a:rPr lang="en-US" sz="1600" dirty="0">
                <a:solidFill>
                  <a:srgbClr val="0A1F61"/>
                </a:solidFill>
                <a:cs typeface="Tajawal ExtraBold" panose="00000800000000000000" pitchFamily="2" charset="-78"/>
              </a:rPr>
              <a:t>premiums are paid in advance, they can be invested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until needed to pay claims and expenses.</a:t>
            </a:r>
            <a:endParaRPr lang="ar-YE" sz="16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Life insurance investments have an important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economic and social impact on the nation for several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reasons. </a:t>
            </a:r>
            <a:r>
              <a:rPr lang="en-US" sz="1600" b="1" dirty="0">
                <a:solidFill>
                  <a:srgbClr val="0A1F61"/>
                </a:solidFill>
                <a:cs typeface="Tajawal ExtraBold" panose="00000800000000000000" pitchFamily="2" charset="-78"/>
              </a:rPr>
              <a:t>First</a:t>
            </a:r>
            <a:r>
              <a:rPr lang="en-US" sz="1600" dirty="0">
                <a:solidFill>
                  <a:srgbClr val="0A1F61"/>
                </a:solidFill>
                <a:cs typeface="Tajawal ExtraBold" panose="00000800000000000000" pitchFamily="2" charset="-78"/>
              </a:rPr>
              <a:t>, life insurance contracts are long-term,</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the liabilities of life insurers extend over long</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periods of time, such as 50 or 60 years. </a:t>
            </a:r>
            <a:r>
              <a:rPr lang="en-US" sz="1600" b="1" dirty="0">
                <a:solidFill>
                  <a:srgbClr val="0A1F61"/>
                </a:solidFill>
                <a:cs typeface="Tajawal ExtraBold" panose="00000800000000000000" pitchFamily="2" charset="-78"/>
              </a:rPr>
              <a:t>Thus</a:t>
            </a:r>
            <a:r>
              <a:rPr lang="en-US" sz="1600" dirty="0">
                <a:solidFill>
                  <a:srgbClr val="0A1F61"/>
                </a:solidFill>
                <a:cs typeface="Tajawal ExtraBold" panose="00000800000000000000" pitchFamily="2" charset="-78"/>
              </a:rPr>
              <a:t>, safety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principal is a primary consideration. Consequently,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as stated earlier, the majority of investments in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general account are in bonds.</a:t>
            </a:r>
          </a:p>
        </p:txBody>
      </p:sp>
      <p:sp>
        <p:nvSpPr>
          <p:cNvPr id="8" name="TextBox 7">
            <a:extLst>
              <a:ext uri="{FF2B5EF4-FFF2-40B4-BE49-F238E27FC236}">
                <a16:creationId xmlns:a16="http://schemas.microsoft.com/office/drawing/2014/main" id="{7D28BF05-2814-FD19-6EDC-FC945FD63F1C}"/>
              </a:ext>
            </a:extLst>
          </p:cNvPr>
          <p:cNvSpPr txBox="1"/>
          <p:nvPr/>
        </p:nvSpPr>
        <p:spPr>
          <a:xfrm>
            <a:off x="5931018" y="1747359"/>
            <a:ext cx="5847126" cy="4247317"/>
          </a:xfrm>
          <a:prstGeom prst="rect">
            <a:avLst/>
          </a:prstGeom>
          <a:noFill/>
        </p:spPr>
        <p:txBody>
          <a:bodyPr wrap="square">
            <a:spAutoFit/>
          </a:bodyPr>
          <a:lstStyle/>
          <a:p>
            <a:endParaRPr lang="ar-YE" b="1" dirty="0"/>
          </a:p>
          <a:p>
            <a:pPr algn="r" rtl="1"/>
            <a:r>
              <a:rPr lang="ar-YE" sz="2800" dirty="0">
                <a:latin typeface="Traditional Arabic" panose="02020603050405020304" pitchFamily="18" charset="-78"/>
                <a:cs typeface="Traditional Arabic" panose="02020603050405020304" pitchFamily="18" charset="-78"/>
              </a:rPr>
              <a:t>تعد وظيفة الاستثمار مهمة للغاية في العمليات العامة لشركات التأمين. حيث تُدفع الأقساط مقدماً، يمكن استثمارها حتى الحاجة لدفع المطالبات والنفقات.</a:t>
            </a:r>
          </a:p>
          <a:p>
            <a:pPr algn="r" rtl="1"/>
            <a:r>
              <a:rPr lang="ar-YE" sz="2800" dirty="0">
                <a:latin typeface="Traditional Arabic" panose="02020603050405020304" pitchFamily="18" charset="-78"/>
                <a:cs typeface="Traditional Arabic" panose="02020603050405020304" pitchFamily="18" charset="-78"/>
              </a:rPr>
              <a:t>تتمتع استثمارات التأمين على الحياة بتأثير اقتصادي واجتماعي مهم على الأمة لعدة أسباب. </a:t>
            </a:r>
            <a:r>
              <a:rPr lang="ar-YE" sz="2800" b="1" dirty="0">
                <a:latin typeface="Traditional Arabic" panose="02020603050405020304" pitchFamily="18" charset="-78"/>
                <a:cs typeface="Traditional Arabic" panose="02020603050405020304" pitchFamily="18" charset="-78"/>
              </a:rPr>
              <a:t>أولاً</a:t>
            </a:r>
            <a:r>
              <a:rPr lang="ar-YE" sz="2800" dirty="0">
                <a:latin typeface="Traditional Arabic" panose="02020603050405020304" pitchFamily="18" charset="-78"/>
                <a:cs typeface="Traditional Arabic" panose="02020603050405020304" pitchFamily="18" charset="-78"/>
              </a:rPr>
              <a:t>، عقود التأمين على الحياة طويلة الأجل، وتمتد التزامات شركات التأمين على الحياة على فترات طويلة، مثل 50 أو 60 عاماً. </a:t>
            </a:r>
            <a:r>
              <a:rPr lang="ar-YE" sz="2800" b="1" dirty="0">
                <a:latin typeface="Traditional Arabic" panose="02020603050405020304" pitchFamily="18" charset="-78"/>
                <a:cs typeface="Traditional Arabic" panose="02020603050405020304" pitchFamily="18" charset="-78"/>
              </a:rPr>
              <a:t>لذلك</a:t>
            </a:r>
            <a:r>
              <a:rPr lang="ar-YE" sz="2800" dirty="0">
                <a:latin typeface="Traditional Arabic" panose="02020603050405020304" pitchFamily="18" charset="-78"/>
                <a:cs typeface="Traditional Arabic" panose="02020603050405020304" pitchFamily="18" charset="-78"/>
              </a:rPr>
              <a:t>، تعتبر سلامة رأس المال اعتباراً أساسياً. ومن ثم، كما تم الإشارة سابقاً، فإن الغالبية العظمى من الاستثمارات في الحساب العام تكون في السندات.</a:t>
            </a:r>
          </a:p>
        </p:txBody>
      </p:sp>
    </p:spTree>
    <p:extLst>
      <p:ext uri="{BB962C8B-B14F-4D97-AF65-F5344CB8AC3E}">
        <p14:creationId xmlns:p14="http://schemas.microsoft.com/office/powerpoint/2010/main" val="3239369379"/>
      </p:ext>
    </p:extLst>
  </p:cSld>
  <p:clrMapOvr>
    <a:masterClrMapping/>
  </p:clrMapOvr>
  <mc:AlternateContent xmlns:mc="http://schemas.openxmlformats.org/markup-compatibility/2006" xmlns:p14="http://schemas.microsoft.com/office/powerpoint/2010/main">
    <mc:Choice Requires="p14">
      <p:transition spd="slow" p14:dur="2000" advTm="102243"/>
    </mc:Choice>
    <mc:Fallback xmlns="">
      <p:transition spd="slow" advTm="1022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1579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180431" y="1813809"/>
            <a:ext cx="5995667" cy="507677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Second</a:t>
            </a:r>
            <a:r>
              <a:rPr lang="en-US" dirty="0">
                <a:solidFill>
                  <a:srgbClr val="0A1F61"/>
                </a:solidFill>
                <a:cs typeface="Tajawal ExtraBold" panose="00000800000000000000" pitchFamily="2" charset="-78"/>
              </a:rPr>
              <a:t>, investment income is extremely important</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in reducing the cost of insurance to policyholders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because the premiums can be invested and earn interest.</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The interest earned on investments is reflected in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the payment of dividends to policyholders, which</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reduces the cost of life insurance.</a:t>
            </a:r>
            <a:endParaRPr lang="ar-YE"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Finally</a:t>
            </a:r>
            <a:r>
              <a:rPr lang="en-US" dirty="0">
                <a:solidFill>
                  <a:srgbClr val="0A1F61"/>
                </a:solidFill>
                <a:cs typeface="Tajawal ExtraBold" panose="00000800000000000000" pitchFamily="2" charset="-78"/>
              </a:rPr>
              <a:t>, life insurance premiums also are an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important source of capital funds to the economy.</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These funds are invested in shopping centers, housing</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developments, office buildings, hospitals, new plants,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and other economic and social programs.</a:t>
            </a:r>
            <a:endParaRPr lang="ar-YE"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98431372-AD87-958E-E592-D3A5B340E2D0}"/>
              </a:ext>
            </a:extLst>
          </p:cNvPr>
          <p:cNvSpPr txBox="1"/>
          <p:nvPr/>
        </p:nvSpPr>
        <p:spPr>
          <a:xfrm>
            <a:off x="2626178" y="641605"/>
            <a:ext cx="8983158"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Investments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الإستثمارات</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D240265A-1689-E79D-7047-19DF8BEC6C80}"/>
              </a:ext>
            </a:extLst>
          </p:cNvPr>
          <p:cNvSpPr txBox="1"/>
          <p:nvPr/>
        </p:nvSpPr>
        <p:spPr>
          <a:xfrm>
            <a:off x="6325299" y="2046713"/>
            <a:ext cx="5686270" cy="3970318"/>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ثانيًا</a:t>
            </a:r>
            <a:r>
              <a:rPr lang="ar-YE" sz="2800" dirty="0">
                <a:latin typeface="Traditional Arabic" panose="02020603050405020304" pitchFamily="18" charset="-78"/>
                <a:cs typeface="Traditional Arabic" panose="02020603050405020304" pitchFamily="18" charset="-78"/>
              </a:rPr>
              <a:t>، تعتبر عائدات الاستثمار مهمة جدًا في خفض تكلفة التأمين على حاملي الوثائق لأن الأقساط يمكن استثمارها وكسب الفوائد. تعكس الفوائد المكتسبة من الاستثمارات في دفع الأرباح لحاملي الوثائق، مما يقلل من تكلفة التأمين على الحياة.</a:t>
            </a:r>
            <a:br>
              <a:rPr lang="ar-YE" sz="2800" dirty="0">
                <a:latin typeface="Traditional Arabic" panose="02020603050405020304" pitchFamily="18" charset="-78"/>
                <a:cs typeface="Traditional Arabic" panose="02020603050405020304" pitchFamily="18" charset="-78"/>
              </a:rPr>
            </a:br>
            <a:r>
              <a:rPr lang="ar-YE" sz="2800" b="1" dirty="0">
                <a:latin typeface="Traditional Arabic" panose="02020603050405020304" pitchFamily="18" charset="-78"/>
                <a:cs typeface="Traditional Arabic" panose="02020603050405020304" pitchFamily="18" charset="-78"/>
              </a:rPr>
              <a:t>أخيرًا</a:t>
            </a:r>
            <a:r>
              <a:rPr lang="ar-YE" sz="2800" dirty="0">
                <a:latin typeface="Traditional Arabic" panose="02020603050405020304" pitchFamily="18" charset="-78"/>
                <a:cs typeface="Traditional Arabic" panose="02020603050405020304" pitchFamily="18" charset="-78"/>
              </a:rPr>
              <a:t>، تعتبر أقساط التأمين على الحياة أيضًا مصدرًا مهمًا لرأس المال في الاقتصاد. تُستثمر هذه الأموال في مراكز التسوق، وتطوير الإسكان، والمباني الإدارية، والمستشفيات، والمصانع الجديدة، وبرامج اقتصادية واجتماعية أخرى</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24823078"/>
      </p:ext>
    </p:extLst>
  </p:cSld>
  <p:clrMapOvr>
    <a:masterClrMapping/>
  </p:clrMapOvr>
  <mc:AlternateContent xmlns:mc="http://schemas.openxmlformats.org/markup-compatibility/2006" xmlns:p14="http://schemas.microsoft.com/office/powerpoint/2010/main">
    <mc:Choice Requires="p14">
      <p:transition spd="slow" p14:dur="2000" advTm="78468"/>
    </mc:Choice>
    <mc:Fallback xmlns="">
      <p:transition spd="slow" advTm="784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0884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305827" y="1550311"/>
            <a:ext cx="5960750" cy="5228163"/>
          </a:xfrm>
          <a:prstGeom prst="rect">
            <a:avLst/>
          </a:prstGeom>
          <a:noFill/>
        </p:spPr>
        <p:txBody>
          <a:bodyPr wrap="square">
            <a:spAutoFit/>
          </a:bodyPr>
          <a:lstStyle/>
          <a:p>
            <a:pPr>
              <a:lnSpc>
                <a:spcPct val="150000"/>
              </a:lnSpc>
            </a:pPr>
            <a:r>
              <a:rPr lang="en-US" sz="1400" dirty="0">
                <a:solidFill>
                  <a:srgbClr val="0A1F61"/>
                </a:solidFill>
                <a:cs typeface="Tajawal ExtraBold" panose="00000800000000000000" pitchFamily="2" charset="-78"/>
              </a:rPr>
              <a:t>Two important points must be stressed when the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investments of property and casualty insurers are analyzed.</a:t>
            </a:r>
          </a:p>
          <a:p>
            <a:pPr marL="342900" indent="-342900">
              <a:lnSpc>
                <a:spcPct val="150000"/>
              </a:lnSpc>
              <a:buFont typeface="Wingdings" panose="05000000000000000000" pitchFamily="2" charset="2"/>
              <a:buChar char="v"/>
            </a:pPr>
            <a:r>
              <a:rPr lang="en-US" sz="1400" b="1" dirty="0">
                <a:solidFill>
                  <a:srgbClr val="0A1F61"/>
                </a:solidFill>
                <a:cs typeface="Tajawal ExtraBold" panose="00000800000000000000" pitchFamily="2" charset="-78"/>
              </a:rPr>
              <a:t>First</a:t>
            </a:r>
            <a:r>
              <a:rPr lang="en-US" sz="1400" dirty="0">
                <a:solidFill>
                  <a:srgbClr val="0A1F61"/>
                </a:solidFill>
                <a:cs typeface="Tajawal ExtraBold" panose="00000800000000000000" pitchFamily="2" charset="-78"/>
              </a:rPr>
              <a:t>, in contrast to life insurance, property insurance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contracts generally are short-term in nature. The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policy period in most contracts is one year or less, and</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property claims are usually settled quickly. Also, in</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contrast to life insurance claims, which are generally</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fixed in amount, property insurance claim payments</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can vary widely depending on catastrophic losses, inflation,</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medical costs, construction costs, auto repair costs,</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economic conditions, and changing value judgments by</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society. For these reasons, the investment objective of</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liquidity is extremely important.</a:t>
            </a:r>
          </a:p>
          <a:p>
            <a:pPr marL="342900" indent="-342900">
              <a:lnSpc>
                <a:spcPct val="150000"/>
              </a:lnSpc>
              <a:buFont typeface="Wingdings" panose="05000000000000000000" pitchFamily="2" charset="2"/>
              <a:buChar char="v"/>
            </a:pPr>
            <a:r>
              <a:rPr lang="en-US" sz="1400" b="1" dirty="0">
                <a:solidFill>
                  <a:srgbClr val="0A1F61"/>
                </a:solidFill>
                <a:cs typeface="Tajawal ExtraBold" panose="00000800000000000000" pitchFamily="2" charset="-78"/>
              </a:rPr>
              <a:t>Second</a:t>
            </a:r>
            <a:r>
              <a:rPr lang="en-US" sz="1400" dirty="0">
                <a:solidFill>
                  <a:srgbClr val="0A1F61"/>
                </a:solidFill>
                <a:cs typeface="Tajawal ExtraBold" panose="00000800000000000000" pitchFamily="2" charset="-78"/>
              </a:rPr>
              <a:t>, investment income is extremely important</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in offsetting unfavorable property and casualty</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underwriting experience. The investment of capital</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and surplus funds, along with the funds set aside for</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loss reserves and the unearned premium reserve, generate</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investment earnings that usually permit an</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insurer to continue its insurance operations despite an</a:t>
            </a:r>
            <a:r>
              <a:rPr lang="ar-YE" sz="1400" dirty="0">
                <a:solidFill>
                  <a:srgbClr val="0A1F61"/>
                </a:solidFill>
                <a:cs typeface="Tajawal ExtraBold" panose="00000800000000000000" pitchFamily="2" charset="-78"/>
              </a:rPr>
              <a:t> </a:t>
            </a:r>
            <a:r>
              <a:rPr lang="en-US" sz="1400" dirty="0">
                <a:solidFill>
                  <a:srgbClr val="0A1F61"/>
                </a:solidFill>
                <a:cs typeface="Tajawal ExtraBold" panose="00000800000000000000" pitchFamily="2" charset="-78"/>
              </a:rPr>
              <a:t>underwriting deficit.</a:t>
            </a:r>
            <a:endParaRPr lang="ar-YE" sz="14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43CFB9B3-9E2B-CD2A-C035-E8AD1CFDF8DC}"/>
              </a:ext>
            </a:extLst>
          </p:cNvPr>
          <p:cNvSpPr txBox="1"/>
          <p:nvPr/>
        </p:nvSpPr>
        <p:spPr>
          <a:xfrm>
            <a:off x="2626179" y="582329"/>
            <a:ext cx="8983158"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Investments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الإستثمارات</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D7439EDC-C005-CCB4-16FA-F72958F1706D}"/>
              </a:ext>
            </a:extLst>
          </p:cNvPr>
          <p:cNvSpPr txBox="1"/>
          <p:nvPr/>
        </p:nvSpPr>
        <p:spPr>
          <a:xfrm>
            <a:off x="6266577" y="1740976"/>
            <a:ext cx="5528344" cy="4939814"/>
          </a:xfrm>
          <a:prstGeom prst="rect">
            <a:avLst/>
          </a:prstGeom>
          <a:noFill/>
        </p:spPr>
        <p:txBody>
          <a:bodyPr wrap="square">
            <a:spAutoFit/>
          </a:bodyPr>
          <a:lstStyle/>
          <a:p>
            <a:pPr algn="r" rtl="1"/>
            <a:r>
              <a:rPr lang="ar-YE" sz="2100" dirty="0">
                <a:latin typeface="Traditional Arabic" panose="02020603050405020304" pitchFamily="18" charset="-78"/>
                <a:cs typeface="Traditional Arabic" panose="02020603050405020304" pitchFamily="18" charset="-78"/>
              </a:rPr>
              <a:t>يجب التأكيد على نقطتين مهمتين عند تحليل استثمارات شركات التأمين على الممتلكات والحوادث.</a:t>
            </a:r>
            <a:br>
              <a:rPr lang="ar-YE" sz="2100" dirty="0">
                <a:latin typeface="Traditional Arabic" panose="02020603050405020304" pitchFamily="18" charset="-78"/>
                <a:cs typeface="Traditional Arabic" panose="02020603050405020304" pitchFamily="18" charset="-78"/>
              </a:rPr>
            </a:br>
            <a:r>
              <a:rPr lang="ar-YE" sz="2100" b="1" dirty="0">
                <a:latin typeface="Traditional Arabic" panose="02020603050405020304" pitchFamily="18" charset="-78"/>
                <a:cs typeface="Traditional Arabic" panose="02020603050405020304" pitchFamily="18" charset="-78"/>
              </a:rPr>
              <a:t>أولاً</a:t>
            </a:r>
            <a:r>
              <a:rPr lang="ar-YE" sz="2100" dirty="0">
                <a:latin typeface="Traditional Arabic" panose="02020603050405020304" pitchFamily="18" charset="-78"/>
                <a:cs typeface="Traditional Arabic" panose="02020603050405020304" pitchFamily="18" charset="-78"/>
              </a:rPr>
              <a:t>، على عكس التأمين على الحياة، فإن عقود التأمين على الممتلكات عادةً ما تكون قصيرة الأجل. فمدة البوليصة في معظم العقود تكون سنة واحدة أو أقل، وعادةً ما يتم تسوية مطالبات الممتلكات بسرعة. أيضًا، على عكس مطالبات التأمين على الحياة، التي تكون عادةً ثابتة في المبلغ، يمكن أن تختلف مدفوعات مطالبات التأمين على الممتلكات بشكل كبير اعتمادًا على الخسائر الكارثية، التضخم، التكاليف الطبية، تكاليف البناء، تكاليف إصلاح السيارات، الظروف الاقتصادية، وتغير التقييمات القيمية من قبل المجتمع. ولهذه الأسباب، فإن هدف الاستثمار في السيولة يعتبر مهمًا للغاية.</a:t>
            </a:r>
            <a:br>
              <a:rPr lang="ar-YE" sz="2100" dirty="0">
                <a:latin typeface="Traditional Arabic" panose="02020603050405020304" pitchFamily="18" charset="-78"/>
                <a:cs typeface="Traditional Arabic" panose="02020603050405020304" pitchFamily="18" charset="-78"/>
              </a:rPr>
            </a:br>
            <a:r>
              <a:rPr lang="ar-YE" sz="2100" b="1" dirty="0">
                <a:latin typeface="Traditional Arabic" panose="02020603050405020304" pitchFamily="18" charset="-78"/>
                <a:cs typeface="Traditional Arabic" panose="02020603050405020304" pitchFamily="18" charset="-78"/>
              </a:rPr>
              <a:t>ثانيًا</a:t>
            </a:r>
            <a:r>
              <a:rPr lang="ar-YE" sz="2100" dirty="0">
                <a:latin typeface="Traditional Arabic" panose="02020603050405020304" pitchFamily="18" charset="-78"/>
                <a:cs typeface="Traditional Arabic" panose="02020603050405020304" pitchFamily="18" charset="-78"/>
              </a:rPr>
              <a:t>، يعتبر دخل الاستثمار مهمًا للغاية في تعويض التجارب غير المواتية في الاكتتاب في التأمين على الممتلكات والحوادث. حيث إن استثمار رأس المال والأموال الاحتياطية، إلى جانب الأموال المخصصة لمخصصات الخسائر ومخصصات الأقساط غير المكتسبة، يولد عائدات استثمارية عادةً ما تسمح لشركة التأمين بمواصلة عملياتها التأمينية على الرغم من وجود عجز في الاكتتاب.</a:t>
            </a:r>
            <a:endParaRPr lang="en-MY" sz="21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30567962"/>
      </p:ext>
    </p:extLst>
  </p:cSld>
  <p:clrMapOvr>
    <a:masterClrMapping/>
  </p:clrMapOvr>
  <mc:AlternateContent xmlns:mc="http://schemas.openxmlformats.org/markup-compatibility/2006" xmlns:p14="http://schemas.microsoft.com/office/powerpoint/2010/main">
    <mc:Choice Requires="p14">
      <p:transition spd="slow" p14:dur="2000" advTm="204542"/>
    </mc:Choice>
    <mc:Fallback xmlns="">
      <p:transition spd="slow" advTm="20454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214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80046" y="630062"/>
            <a:ext cx="8813670"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Other operations</a:t>
            </a:r>
            <a:endParaRPr lang="ar-YE" sz="3200" b="1" dirty="0">
              <a:solidFill>
                <a:schemeClr val="bg1"/>
              </a:solidFill>
              <a:latin typeface="Alexandria" charset="0"/>
            </a:endParaRPr>
          </a:p>
          <a:p>
            <a:pPr algn="ctr"/>
            <a:r>
              <a:rPr lang="en-US" sz="3200" b="1" dirty="0">
                <a:solidFill>
                  <a:schemeClr val="bg1"/>
                </a:solidFill>
                <a:latin typeface="Traditional Arabic" panose="02020603050405020304" pitchFamily="18" charset="-78"/>
                <a:cs typeface="Traditional Arabic" panose="02020603050405020304" pitchFamily="18" charset="-78"/>
              </a:rPr>
              <a:t> </a:t>
            </a:r>
            <a:r>
              <a:rPr lang="ar-YE" sz="3200" b="1" dirty="0">
                <a:solidFill>
                  <a:schemeClr val="bg1"/>
                </a:solidFill>
                <a:latin typeface="Traditional Arabic" panose="02020603050405020304" pitchFamily="18" charset="-78"/>
                <a:cs typeface="Traditional Arabic" panose="02020603050405020304" pitchFamily="18" charset="-78"/>
              </a:rPr>
              <a:t>عمليات أخرى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348676" y="1706462"/>
            <a:ext cx="5607508" cy="5151538"/>
          </a:xfrm>
          <a:prstGeom prst="rect">
            <a:avLst/>
          </a:prstGeom>
          <a:noFill/>
        </p:spPr>
        <p:txBody>
          <a:bodyPr wrap="square">
            <a:spAutoFit/>
          </a:bodyPr>
          <a:lstStyle/>
          <a:p>
            <a:pPr>
              <a:lnSpc>
                <a:spcPct val="150000"/>
              </a:lnSpc>
            </a:pPr>
            <a:r>
              <a:rPr lang="en-US" sz="1700" dirty="0">
                <a:solidFill>
                  <a:srgbClr val="0A1F61"/>
                </a:solidFill>
                <a:cs typeface="Tajawal ExtraBold" panose="00000800000000000000" pitchFamily="2" charset="-78"/>
              </a:rPr>
              <a:t>Other important insurance company operations include</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investments, information systems, legal services, and loss-control services.</a:t>
            </a:r>
          </a:p>
          <a:p>
            <a:pPr>
              <a:lnSpc>
                <a:spcPct val="150000"/>
              </a:lnSpc>
            </a:pPr>
            <a:r>
              <a:rPr lang="en-US" sz="1700" b="1" dirty="0">
                <a:solidFill>
                  <a:srgbClr val="0A1F61"/>
                </a:solidFill>
                <a:cs typeface="Tajawal ExtraBold" panose="00000800000000000000" pitchFamily="2" charset="-78"/>
              </a:rPr>
              <a:t>Information systems</a:t>
            </a:r>
          </a:p>
          <a:p>
            <a:pPr>
              <a:lnSpc>
                <a:spcPct val="150000"/>
              </a:lnSpc>
            </a:pPr>
            <a:r>
              <a:rPr lang="en-US" sz="1700" dirty="0">
                <a:solidFill>
                  <a:srgbClr val="0A1F61"/>
                </a:solidFill>
                <a:cs typeface="Tajawal ExtraBold" panose="00000800000000000000" pitchFamily="2" charset="-78"/>
              </a:rPr>
              <a:t>information systems are extremely important in the daily operations of insurers. These systems depend heavily on computers and new technology.</a:t>
            </a:r>
          </a:p>
          <a:p>
            <a:pPr>
              <a:lnSpc>
                <a:spcPct val="150000"/>
              </a:lnSpc>
            </a:pPr>
            <a:r>
              <a:rPr lang="en-US" sz="1700" b="1" dirty="0">
                <a:solidFill>
                  <a:srgbClr val="0A1F61"/>
                </a:solidFill>
                <a:cs typeface="Tajawal ExtraBold" panose="00000800000000000000" pitchFamily="2" charset="-78"/>
              </a:rPr>
              <a:t>Accounting</a:t>
            </a:r>
          </a:p>
          <a:p>
            <a:pPr>
              <a:lnSpc>
                <a:spcPct val="150000"/>
              </a:lnSpc>
            </a:pPr>
            <a:r>
              <a:rPr lang="en-US" sz="1700" dirty="0">
                <a:solidFill>
                  <a:srgbClr val="0A1F61"/>
                </a:solidFill>
                <a:cs typeface="Tajawal ExtraBold" panose="00000800000000000000" pitchFamily="2" charset="-78"/>
              </a:rPr>
              <a:t>The accounting department is responsible for the financial accounting operations of an insurer. Accountants prepare financial statements, develop budgets, analyze the company’s financial operations, and keep track of the millions of dollars that flow into and out of a typical company each year</a:t>
            </a:r>
            <a:endParaRPr lang="ar-YE" sz="1700"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DCDAFEDE-EA33-9ABC-D4A5-0E49264F343F}"/>
              </a:ext>
            </a:extLst>
          </p:cNvPr>
          <p:cNvSpPr txBox="1"/>
          <p:nvPr/>
        </p:nvSpPr>
        <p:spPr>
          <a:xfrm>
            <a:off x="5872294" y="1790723"/>
            <a:ext cx="5821422" cy="4893647"/>
          </a:xfrm>
          <a:prstGeom prst="rect">
            <a:avLst/>
          </a:prstGeom>
          <a:noFill/>
        </p:spPr>
        <p:txBody>
          <a:bodyPr wrap="square">
            <a:spAutoFit/>
          </a:bodyPr>
          <a:lstStyle/>
          <a:p>
            <a:pPr algn="r" rtl="1"/>
            <a:r>
              <a:rPr lang="ar-YE" sz="2600" dirty="0">
                <a:latin typeface="Traditional Arabic" panose="02020603050405020304" pitchFamily="18" charset="-78"/>
                <a:cs typeface="Traditional Arabic" panose="02020603050405020304" pitchFamily="18" charset="-78"/>
              </a:rPr>
              <a:t>تشمل العمليات الأخرى المهمة لشركات التأمين الاستثمارات، وأنظمة المعلومات، والخدمات القانونية، وخدمات السيطرة على الخسائر.</a:t>
            </a:r>
          </a:p>
          <a:p>
            <a:pPr algn="r" rtl="1"/>
            <a:r>
              <a:rPr lang="ar-YE" sz="2600" b="1" dirty="0">
                <a:latin typeface="Traditional Arabic" panose="02020603050405020304" pitchFamily="18" charset="-78"/>
                <a:cs typeface="Traditional Arabic" panose="02020603050405020304" pitchFamily="18" charset="-78"/>
              </a:rPr>
              <a:t>أنظمة المعلومات</a:t>
            </a:r>
          </a:p>
          <a:p>
            <a:pPr algn="r" rtl="1"/>
            <a:r>
              <a:rPr lang="ar-YE" sz="2600" dirty="0">
                <a:latin typeface="Traditional Arabic" panose="02020603050405020304" pitchFamily="18" charset="-78"/>
                <a:cs typeface="Traditional Arabic" panose="02020603050405020304" pitchFamily="18" charset="-78"/>
              </a:rPr>
              <a:t>تعد أنظمة المعلومات بالغة الأهمية في العمليات اليومية لشركات التأمين. تعتمد هذه الأنظمة بشكل كبير على الحواسيب والتكنولوجيا الحديثة.</a:t>
            </a:r>
          </a:p>
          <a:p>
            <a:pPr algn="r" rtl="1"/>
            <a:r>
              <a:rPr lang="ar-YE" sz="2600" b="1" dirty="0">
                <a:latin typeface="Traditional Arabic" panose="02020603050405020304" pitchFamily="18" charset="-78"/>
                <a:cs typeface="Traditional Arabic" panose="02020603050405020304" pitchFamily="18" charset="-78"/>
              </a:rPr>
              <a:t>المحاسبة</a:t>
            </a:r>
          </a:p>
          <a:p>
            <a:pPr algn="r" rtl="1"/>
            <a:r>
              <a:rPr lang="ar-YE" sz="2600" dirty="0">
                <a:latin typeface="Traditional Arabic" panose="02020603050405020304" pitchFamily="18" charset="-78"/>
                <a:cs typeface="Traditional Arabic" panose="02020603050405020304" pitchFamily="18" charset="-78"/>
              </a:rPr>
              <a:t>يتولى قسم المحاسبة مسؤولية العمليات المالية لشركة التأمين. يقوم المحاسبون بإعداد البيانات المالية، وتطوير الميزانيات، وتحليل العمليات المالية للشركة، ومتابعة الملايين من الدولارات التي تتدفق داخل وخارج الشركة النموذجية كل عام.</a:t>
            </a:r>
            <a:endParaRPr lang="en-MY" sz="2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897244327"/>
      </p:ext>
    </p:extLst>
  </p:cSld>
  <p:clrMapOvr>
    <a:masterClrMapping/>
  </p:clrMapOvr>
  <mc:AlternateContent xmlns:mc="http://schemas.openxmlformats.org/markup-compatibility/2006" xmlns:p14="http://schemas.microsoft.com/office/powerpoint/2010/main">
    <mc:Choice Requires="p14">
      <p:transition spd="slow" p14:dur="2000" advTm="135584"/>
    </mc:Choice>
    <mc:Fallback xmlns="">
      <p:transition spd="slow" advTm="13558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87257550-6B76-0921-6F03-193A15BDE0F1}"/>
              </a:ext>
            </a:extLst>
          </p:cNvPr>
          <p:cNvSpPr txBox="1"/>
          <p:nvPr/>
        </p:nvSpPr>
        <p:spPr>
          <a:xfrm>
            <a:off x="280660" y="1790723"/>
            <a:ext cx="5969138" cy="4618059"/>
          </a:xfrm>
          <a:prstGeom prst="rect">
            <a:avLst/>
          </a:prstGeom>
          <a:noFill/>
        </p:spPr>
        <p:txBody>
          <a:bodyPr wrap="square">
            <a:spAutoFit/>
          </a:bodyPr>
          <a:lstStyle/>
          <a:p>
            <a:pPr>
              <a:lnSpc>
                <a:spcPct val="150000"/>
              </a:lnSpc>
            </a:pPr>
            <a:r>
              <a:rPr lang="en-US" b="1" dirty="0">
                <a:solidFill>
                  <a:srgbClr val="0A1F61"/>
                </a:solidFill>
                <a:cs typeface="Tajawal ExtraBold" panose="00000800000000000000" pitchFamily="2" charset="-78"/>
              </a:rPr>
              <a:t>Legal Function</a:t>
            </a:r>
          </a:p>
          <a:p>
            <a:pPr>
              <a:lnSpc>
                <a:spcPct val="150000"/>
              </a:lnSpc>
            </a:pPr>
            <a:r>
              <a:rPr lang="en-US" dirty="0">
                <a:solidFill>
                  <a:srgbClr val="0A1F61"/>
                </a:solidFill>
                <a:cs typeface="Tajawal ExtraBold" panose="00000800000000000000" pitchFamily="2" charset="-78"/>
              </a:rPr>
              <a:t>Another important function of insurance companies is the legal function. In life insurance, attorneys are</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widely used in advanced underwriting and estate planning.</a:t>
            </a:r>
          </a:p>
          <a:p>
            <a:pPr>
              <a:lnSpc>
                <a:spcPct val="150000"/>
              </a:lnSpc>
            </a:pPr>
            <a:r>
              <a:rPr lang="en-US" b="1" dirty="0">
                <a:solidFill>
                  <a:srgbClr val="0A1F61"/>
                </a:solidFill>
                <a:cs typeface="Tajawal ExtraBold" panose="00000800000000000000" pitchFamily="2" charset="-78"/>
              </a:rPr>
              <a:t>Loss-Control Services</a:t>
            </a:r>
          </a:p>
          <a:p>
            <a:pPr>
              <a:lnSpc>
                <a:spcPct val="150000"/>
              </a:lnSpc>
            </a:pPr>
            <a:r>
              <a:rPr lang="en-US" dirty="0">
                <a:solidFill>
                  <a:srgbClr val="0A1F61"/>
                </a:solidFill>
                <a:cs typeface="Tajawal ExtraBold" panose="00000800000000000000" pitchFamily="2" charset="-78"/>
              </a:rPr>
              <a:t>Loss control is an important part of risk management, and a typical property and casualty insurer provides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numerous loss-control services. These services include advice on alarm systems, automatic sprinkler systems,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fire prevention, occupational safety and health, prevention of boiler explosions, and other loss-prevention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activities.</a:t>
            </a:r>
            <a:endParaRPr lang="ar-YE" dirty="0">
              <a:solidFill>
                <a:srgbClr val="0A1F61"/>
              </a:solidFill>
              <a:cs typeface="Tajawal ExtraBold" panose="00000800000000000000" pitchFamily="2" charset="-78"/>
            </a:endParaRPr>
          </a:p>
        </p:txBody>
      </p:sp>
      <p:sp>
        <p:nvSpPr>
          <p:cNvPr id="8" name="TextBox 7">
            <a:extLst>
              <a:ext uri="{FF2B5EF4-FFF2-40B4-BE49-F238E27FC236}">
                <a16:creationId xmlns:a16="http://schemas.microsoft.com/office/drawing/2014/main" id="{C122239E-3FD3-76B8-6E43-2ECE444165AA}"/>
              </a:ext>
            </a:extLst>
          </p:cNvPr>
          <p:cNvSpPr txBox="1"/>
          <p:nvPr/>
        </p:nvSpPr>
        <p:spPr>
          <a:xfrm>
            <a:off x="2880046" y="630062"/>
            <a:ext cx="8813670"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Other operations</a:t>
            </a:r>
            <a:endParaRPr lang="ar-YE" sz="3200" b="1" dirty="0">
              <a:solidFill>
                <a:schemeClr val="bg1"/>
              </a:solidFill>
              <a:latin typeface="Alexandria" charset="0"/>
            </a:endParaRPr>
          </a:p>
          <a:p>
            <a:pPr algn="ctr"/>
            <a:r>
              <a:rPr lang="en-US" sz="3200" b="1" dirty="0">
                <a:solidFill>
                  <a:schemeClr val="bg1"/>
                </a:solidFill>
                <a:latin typeface="Traditional Arabic" panose="02020603050405020304" pitchFamily="18" charset="-78"/>
                <a:cs typeface="Traditional Arabic" panose="02020603050405020304" pitchFamily="18" charset="-78"/>
              </a:rPr>
              <a:t> </a:t>
            </a:r>
            <a:r>
              <a:rPr lang="ar-YE" sz="3200" b="1" dirty="0">
                <a:solidFill>
                  <a:schemeClr val="bg1"/>
                </a:solidFill>
                <a:latin typeface="Traditional Arabic" panose="02020603050405020304" pitchFamily="18" charset="-78"/>
                <a:cs typeface="Traditional Arabic" panose="02020603050405020304" pitchFamily="18" charset="-78"/>
              </a:rPr>
              <a:t>عمليات أخرى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3" name="TextBox 12">
            <a:extLst>
              <a:ext uri="{FF2B5EF4-FFF2-40B4-BE49-F238E27FC236}">
                <a16:creationId xmlns:a16="http://schemas.microsoft.com/office/drawing/2014/main" id="{8AA9B3ED-268E-F4B9-9566-438E4DF108D0}"/>
              </a:ext>
            </a:extLst>
          </p:cNvPr>
          <p:cNvSpPr txBox="1"/>
          <p:nvPr/>
        </p:nvSpPr>
        <p:spPr>
          <a:xfrm>
            <a:off x="6096000" y="1895155"/>
            <a:ext cx="5815340" cy="4832092"/>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الوظيفة القانونية</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وظيفة أخرى مهمة لشركات التأمين هي الوظيفة القانونية. في تأمين الحياة، يتم استخدام المحامين على نطاق واسع في الإكتتاب المتقدم والتخطيط العقاري.</a:t>
            </a:r>
          </a:p>
          <a:p>
            <a:pPr algn="r" rtl="1"/>
            <a:r>
              <a:rPr lang="ar-YE" sz="2800" b="1" dirty="0">
                <a:latin typeface="Traditional Arabic" panose="02020603050405020304" pitchFamily="18" charset="-78"/>
                <a:cs typeface="Traditional Arabic" panose="02020603050405020304" pitchFamily="18" charset="-78"/>
              </a:rPr>
              <a:t>خدمات السيطرة على الخسائر</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تعتبر السيطرة على الخسائر جزءً مهمًا من إدارة المخاطر، وتقدم شركات التأمين على الممتلكات والحوادث عادةً العديد من خدمات السيطرة على الخسائر. تشمل هذه الخدمات تقديم المشورة بشأن أنظمة الإنذار، وأنظمة الرش الأوتوماتيكية، والوقاية من الحرائق، والسلامة والصحة المهنية، ومنع انفجارات الغلايات، وأنشطة أخرى للوقاية من الخسائر</a:t>
            </a:r>
            <a:r>
              <a:rPr lang="ar-YE" dirty="0"/>
              <a:t>.</a:t>
            </a:r>
          </a:p>
        </p:txBody>
      </p:sp>
    </p:spTree>
    <p:extLst>
      <p:ext uri="{BB962C8B-B14F-4D97-AF65-F5344CB8AC3E}">
        <p14:creationId xmlns:p14="http://schemas.microsoft.com/office/powerpoint/2010/main" val="1677860093"/>
      </p:ext>
    </p:extLst>
  </p:cSld>
  <p:clrMapOvr>
    <a:masterClrMapping/>
  </p:clrMapOvr>
  <mc:AlternateContent xmlns:mc="http://schemas.openxmlformats.org/markup-compatibility/2006" xmlns:p14="http://schemas.microsoft.com/office/powerpoint/2010/main">
    <mc:Choice Requires="p14">
      <p:transition spd="slow" p14:dur="2000" advTm="136225"/>
    </mc:Choice>
    <mc:Fallback xmlns="">
      <p:transition spd="slow" advTm="13622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615"/>
    </mc:Choice>
    <mc:Fallback xmlns="">
      <p:transition spd="slow" advTm="2161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C31BE0B-5397-4486-A08A-77D7DE400334}"/>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openxmlformats.org/package/2006/metadata/core-properties"/>
    <ds:schemaRef ds:uri="aca13214-df29-4e3c-a050-857c0bf7bd8e"/>
    <ds:schemaRef ds:uri="http://www.w3.org/XML/1998/namespace"/>
    <ds:schemaRef ds:uri="http://purl.org/dc/terms/"/>
    <ds:schemaRef ds:uri="http://purl.org/dc/dcmitype/"/>
    <ds:schemaRef ds:uri="688354b5-287c-4cda-825e-1d7935aea40e"/>
    <ds:schemaRef ds:uri="http://schemas.microsoft.com/office/2006/documentManagement/types"/>
    <ds:schemaRef ds:uri="http://purl.org/dc/elements/1.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68410</TotalTime>
  <Words>5859</Words>
  <Application>Microsoft Office PowerPoint</Application>
  <PresentationFormat>Widescreen</PresentationFormat>
  <Paragraphs>320</Paragraphs>
  <Slides>40</Slides>
  <Notes>3</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QuaySansITCPro-Book</vt:lpstr>
      <vt:lpstr>SabonLTPro-Roman</vt:lpstr>
      <vt:lpstr>Tajawal ExtraBold</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572</cp:revision>
  <dcterms:created xsi:type="dcterms:W3CDTF">2023-04-29T09:08:00Z</dcterms:created>
  <dcterms:modified xsi:type="dcterms:W3CDTF">2024-11-04T21:43:11Z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