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5"/>
  </p:notesMasterIdLst>
  <p:sldIdLst>
    <p:sldId id="260" r:id="rId2"/>
    <p:sldId id="324" r:id="rId3"/>
    <p:sldId id="325" r:id="rId4"/>
    <p:sldId id="326" r:id="rId5"/>
    <p:sldId id="327" r:id="rId6"/>
    <p:sldId id="328" r:id="rId7"/>
    <p:sldId id="329" r:id="rId8"/>
    <p:sldId id="330" r:id="rId9"/>
    <p:sldId id="331" r:id="rId10"/>
    <p:sldId id="332" r:id="rId11"/>
    <p:sldId id="333" r:id="rId12"/>
    <p:sldId id="334" r:id="rId13"/>
    <p:sldId id="335" r:id="rId14"/>
    <p:sldId id="336" r:id="rId15"/>
    <p:sldId id="337" r:id="rId16"/>
    <p:sldId id="338" r:id="rId17"/>
    <p:sldId id="339" r:id="rId18"/>
    <p:sldId id="340" r:id="rId19"/>
    <p:sldId id="341" r:id="rId20"/>
    <p:sldId id="342" r:id="rId21"/>
    <p:sldId id="343" r:id="rId22"/>
    <p:sldId id="344" r:id="rId23"/>
    <p:sldId id="345" r:id="rId24"/>
    <p:sldId id="346" r:id="rId25"/>
    <p:sldId id="347" r:id="rId26"/>
    <p:sldId id="348" r:id="rId27"/>
    <p:sldId id="349" r:id="rId28"/>
    <p:sldId id="350" r:id="rId29"/>
    <p:sldId id="351" r:id="rId30"/>
    <p:sldId id="352" r:id="rId31"/>
    <p:sldId id="353" r:id="rId32"/>
    <p:sldId id="354" r:id="rId33"/>
    <p:sldId id="355" r:id="rId34"/>
    <p:sldId id="356" r:id="rId35"/>
    <p:sldId id="357" r:id="rId36"/>
    <p:sldId id="358" r:id="rId37"/>
    <p:sldId id="359" r:id="rId38"/>
    <p:sldId id="360" r:id="rId39"/>
    <p:sldId id="361" r:id="rId40"/>
    <p:sldId id="362" r:id="rId41"/>
    <p:sldId id="363" r:id="rId42"/>
    <p:sldId id="364" r:id="rId43"/>
    <p:sldId id="365"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285" autoAdjust="0"/>
  </p:normalViewPr>
  <p:slideViewPr>
    <p:cSldViewPr snapToGrid="0">
      <p:cViewPr varScale="1">
        <p:scale>
          <a:sx n="68" d="100"/>
          <a:sy n="68" d="100"/>
        </p:scale>
        <p:origin x="792"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0A3FEB8-2712-498E-85BF-E40F8D49EEF1}" type="doc">
      <dgm:prSet loTypeId="urn:microsoft.com/office/officeart/2005/8/layout/hList1" loCatId="list" qsTypeId="urn:microsoft.com/office/officeart/2005/8/quickstyle/simple1" qsCatId="simple" csTypeId="urn:microsoft.com/office/officeart/2005/8/colors/colorful5" csCatId="colorful" phldr="1"/>
      <dgm:spPr/>
      <dgm:t>
        <a:bodyPr/>
        <a:lstStyle/>
        <a:p>
          <a:endParaRPr lang="en-US"/>
        </a:p>
      </dgm:t>
    </dgm:pt>
    <dgm:pt modelId="{355FD22D-4CD0-4DE2-9EE0-C99720709352}">
      <dgm:prSet phldrT="[Text]"/>
      <dgm:spPr/>
      <dgm:t>
        <a:bodyPr/>
        <a:lstStyle/>
        <a:p>
          <a:r>
            <a:rPr lang="en-US" dirty="0">
              <a:solidFill>
                <a:schemeClr val="tx1"/>
              </a:solidFill>
            </a:rPr>
            <a:t>Theory X</a:t>
          </a:r>
        </a:p>
      </dgm:t>
    </dgm:pt>
    <dgm:pt modelId="{F0EF4E2F-DA64-4FE4-B80E-FD0EA42E5509}" type="parTrans" cxnId="{A5F9B06F-1BFE-47BC-803F-1DB3F6D65F86}">
      <dgm:prSet/>
      <dgm:spPr/>
      <dgm:t>
        <a:bodyPr/>
        <a:lstStyle/>
        <a:p>
          <a:endParaRPr lang="en-US"/>
        </a:p>
      </dgm:t>
    </dgm:pt>
    <dgm:pt modelId="{4517E362-F6A3-43E9-A223-621D0229519F}" type="sibTrans" cxnId="{A5F9B06F-1BFE-47BC-803F-1DB3F6D65F86}">
      <dgm:prSet/>
      <dgm:spPr/>
      <dgm:t>
        <a:bodyPr/>
        <a:lstStyle/>
        <a:p>
          <a:endParaRPr lang="en-US"/>
        </a:p>
      </dgm:t>
    </dgm:pt>
    <dgm:pt modelId="{C4BA91D0-D58B-4F1E-9628-D90DE693809D}">
      <dgm:prSet phldrT="[Text]" custT="1"/>
      <dgm:spPr/>
      <dgm:t>
        <a:bodyPr/>
        <a:lstStyle/>
        <a:p>
          <a:r>
            <a:rPr lang="en-US" sz="1600" dirty="0"/>
            <a:t>Workers have little ambition</a:t>
          </a:r>
        </a:p>
      </dgm:t>
    </dgm:pt>
    <dgm:pt modelId="{83FF2E9E-4E54-44E9-8F4A-85D150636E12}" type="parTrans" cxnId="{48A7CCD1-FC9B-41B1-9E01-DB16A29E2D38}">
      <dgm:prSet/>
      <dgm:spPr/>
      <dgm:t>
        <a:bodyPr/>
        <a:lstStyle/>
        <a:p>
          <a:endParaRPr lang="en-US"/>
        </a:p>
      </dgm:t>
    </dgm:pt>
    <dgm:pt modelId="{8C8623DA-0925-4EA2-8A77-2F4BF610C501}" type="sibTrans" cxnId="{48A7CCD1-FC9B-41B1-9E01-DB16A29E2D38}">
      <dgm:prSet/>
      <dgm:spPr/>
      <dgm:t>
        <a:bodyPr/>
        <a:lstStyle/>
        <a:p>
          <a:endParaRPr lang="en-US"/>
        </a:p>
      </dgm:t>
    </dgm:pt>
    <dgm:pt modelId="{B5754F1B-84F7-4736-AF4E-1BCF1030B053}">
      <dgm:prSet phldrT="[Text]" custT="1"/>
      <dgm:spPr/>
      <dgm:t>
        <a:bodyPr/>
        <a:lstStyle/>
        <a:p>
          <a:r>
            <a:rPr lang="en-US" sz="1600" dirty="0"/>
            <a:t>Dislike work</a:t>
          </a:r>
        </a:p>
      </dgm:t>
    </dgm:pt>
    <dgm:pt modelId="{98774ADA-07A9-459A-A7CB-E78867C03818}" type="parTrans" cxnId="{0B13E28B-0C9C-478B-B87C-B11533E23847}">
      <dgm:prSet/>
      <dgm:spPr/>
      <dgm:t>
        <a:bodyPr/>
        <a:lstStyle/>
        <a:p>
          <a:endParaRPr lang="en-US"/>
        </a:p>
      </dgm:t>
    </dgm:pt>
    <dgm:pt modelId="{21604C6C-883C-4A1E-8317-9BA0DEE1C1CE}" type="sibTrans" cxnId="{0B13E28B-0C9C-478B-B87C-B11533E23847}">
      <dgm:prSet/>
      <dgm:spPr/>
      <dgm:t>
        <a:bodyPr/>
        <a:lstStyle/>
        <a:p>
          <a:endParaRPr lang="en-US"/>
        </a:p>
      </dgm:t>
    </dgm:pt>
    <dgm:pt modelId="{00EF9CAF-82C0-4184-9F93-DCF45F1F7613}">
      <dgm:prSet phldrT="[Text]"/>
      <dgm:spPr/>
      <dgm:t>
        <a:bodyPr/>
        <a:lstStyle/>
        <a:p>
          <a:r>
            <a:rPr lang="en-US" dirty="0"/>
            <a:t>Theory Y</a:t>
          </a:r>
        </a:p>
      </dgm:t>
    </dgm:pt>
    <dgm:pt modelId="{08F4782D-6AF0-4117-8C89-16A2C2822ABC}" type="parTrans" cxnId="{9E60B14B-DBFE-4C7A-B077-D364DB895F3B}">
      <dgm:prSet/>
      <dgm:spPr/>
      <dgm:t>
        <a:bodyPr/>
        <a:lstStyle/>
        <a:p>
          <a:endParaRPr lang="en-US"/>
        </a:p>
      </dgm:t>
    </dgm:pt>
    <dgm:pt modelId="{D3C4D6E4-3680-49CC-B87E-BC676DB73694}" type="sibTrans" cxnId="{9E60B14B-DBFE-4C7A-B077-D364DB895F3B}">
      <dgm:prSet/>
      <dgm:spPr/>
      <dgm:t>
        <a:bodyPr/>
        <a:lstStyle/>
        <a:p>
          <a:endParaRPr lang="en-US"/>
        </a:p>
      </dgm:t>
    </dgm:pt>
    <dgm:pt modelId="{1DE9E1F1-74DD-4D19-B68E-D671A3676A99}">
      <dgm:prSet phldrT="[Text]" custT="1"/>
      <dgm:spPr/>
      <dgm:t>
        <a:bodyPr/>
        <a:lstStyle/>
        <a:p>
          <a:r>
            <a:rPr lang="en-US" sz="1600" dirty="0"/>
            <a:t>Workers are self-directed</a:t>
          </a:r>
        </a:p>
      </dgm:t>
    </dgm:pt>
    <dgm:pt modelId="{37964107-91BC-412A-8DE3-BA99B0A19F61}" type="parTrans" cxnId="{D2E7B4A2-C492-434F-AD2D-EBFCB52F918A}">
      <dgm:prSet/>
      <dgm:spPr/>
      <dgm:t>
        <a:bodyPr/>
        <a:lstStyle/>
        <a:p>
          <a:endParaRPr lang="en-US"/>
        </a:p>
      </dgm:t>
    </dgm:pt>
    <dgm:pt modelId="{5DC71DC3-A9D5-4F72-91D9-B31FEA7FCD2E}" type="sibTrans" cxnId="{D2E7B4A2-C492-434F-AD2D-EBFCB52F918A}">
      <dgm:prSet/>
      <dgm:spPr/>
      <dgm:t>
        <a:bodyPr/>
        <a:lstStyle/>
        <a:p>
          <a:endParaRPr lang="en-US"/>
        </a:p>
      </dgm:t>
    </dgm:pt>
    <dgm:pt modelId="{15654908-FB63-4982-977E-0B2B165DAC30}">
      <dgm:prSet phldrT="[Text]" custT="1"/>
      <dgm:spPr/>
      <dgm:t>
        <a:bodyPr/>
        <a:lstStyle/>
        <a:p>
          <a:r>
            <a:rPr lang="en-US" sz="1600" dirty="0"/>
            <a:t>Enjoy work</a:t>
          </a:r>
        </a:p>
      </dgm:t>
    </dgm:pt>
    <dgm:pt modelId="{BE3A0A79-665A-4AF5-9E8D-2864D233D44A}" type="parTrans" cxnId="{BC4DA1EF-070D-40D5-90B2-9FABB18435EA}">
      <dgm:prSet/>
      <dgm:spPr/>
      <dgm:t>
        <a:bodyPr/>
        <a:lstStyle/>
        <a:p>
          <a:endParaRPr lang="en-US"/>
        </a:p>
      </dgm:t>
    </dgm:pt>
    <dgm:pt modelId="{3FBBEBC9-0FD2-4755-9A45-C578EE01C3CD}" type="sibTrans" cxnId="{BC4DA1EF-070D-40D5-90B2-9FABB18435EA}">
      <dgm:prSet/>
      <dgm:spPr/>
      <dgm:t>
        <a:bodyPr/>
        <a:lstStyle/>
        <a:p>
          <a:endParaRPr lang="en-US"/>
        </a:p>
      </dgm:t>
    </dgm:pt>
    <dgm:pt modelId="{E5158B93-C82F-44CE-A886-0790FE99BEA1}">
      <dgm:prSet phldrT="[Text]" custT="1"/>
      <dgm:spPr/>
      <dgm:t>
        <a:bodyPr/>
        <a:lstStyle/>
        <a:p>
          <a:r>
            <a:rPr lang="en-US" sz="1600" dirty="0"/>
            <a:t>Avoid responsibility</a:t>
          </a:r>
        </a:p>
      </dgm:t>
    </dgm:pt>
    <dgm:pt modelId="{DB86C1E6-A4B8-4896-BCEC-374096F215D8}" type="parTrans" cxnId="{B75D7B03-EC60-4390-9C19-39B7F63A5EFC}">
      <dgm:prSet/>
      <dgm:spPr/>
      <dgm:t>
        <a:bodyPr/>
        <a:lstStyle/>
        <a:p>
          <a:endParaRPr lang="en-US"/>
        </a:p>
      </dgm:t>
    </dgm:pt>
    <dgm:pt modelId="{30D950A2-9FF9-4D65-BE45-63A0CDB5B21D}" type="sibTrans" cxnId="{B75D7B03-EC60-4390-9C19-39B7F63A5EFC}">
      <dgm:prSet/>
      <dgm:spPr/>
      <dgm:t>
        <a:bodyPr/>
        <a:lstStyle/>
        <a:p>
          <a:endParaRPr lang="en-US"/>
        </a:p>
      </dgm:t>
    </dgm:pt>
    <dgm:pt modelId="{181963F4-492C-4A84-82E8-A01CBA2EDA8A}">
      <dgm:prSet phldrT="[Text]" custT="1"/>
      <dgm:spPr/>
      <dgm:t>
        <a:bodyPr/>
        <a:lstStyle/>
        <a:p>
          <a:r>
            <a:rPr lang="en-US" sz="1600" dirty="0"/>
            <a:t>Accept responsibility</a:t>
          </a:r>
        </a:p>
      </dgm:t>
    </dgm:pt>
    <dgm:pt modelId="{51554B32-0986-4E50-BA56-1CA96133DD78}" type="parTrans" cxnId="{38F9AC4F-FF8B-4648-A41D-492EBA942356}">
      <dgm:prSet/>
      <dgm:spPr/>
      <dgm:t>
        <a:bodyPr/>
        <a:lstStyle/>
        <a:p>
          <a:endParaRPr lang="en-US"/>
        </a:p>
      </dgm:t>
    </dgm:pt>
    <dgm:pt modelId="{8E306D68-9893-49D4-BAB9-A26CCC59BF49}" type="sibTrans" cxnId="{38F9AC4F-FF8B-4648-A41D-492EBA942356}">
      <dgm:prSet/>
      <dgm:spPr/>
      <dgm:t>
        <a:bodyPr/>
        <a:lstStyle/>
        <a:p>
          <a:endParaRPr lang="en-US"/>
        </a:p>
      </dgm:t>
    </dgm:pt>
    <dgm:pt modelId="{7C167AA5-4059-4122-8CC7-6A669AB17D8A}" type="pres">
      <dgm:prSet presAssocID="{40A3FEB8-2712-498E-85BF-E40F8D49EEF1}" presName="Name0" presStyleCnt="0">
        <dgm:presLayoutVars>
          <dgm:dir/>
          <dgm:animLvl val="lvl"/>
          <dgm:resizeHandles val="exact"/>
        </dgm:presLayoutVars>
      </dgm:prSet>
      <dgm:spPr/>
      <dgm:t>
        <a:bodyPr/>
        <a:lstStyle/>
        <a:p>
          <a:endParaRPr lang="en-US"/>
        </a:p>
      </dgm:t>
    </dgm:pt>
    <dgm:pt modelId="{0B1B3AFA-9A37-4FDA-A8DC-0B84D359A184}" type="pres">
      <dgm:prSet presAssocID="{355FD22D-4CD0-4DE2-9EE0-C99720709352}" presName="composite" presStyleCnt="0"/>
      <dgm:spPr/>
    </dgm:pt>
    <dgm:pt modelId="{F4FE7280-B0EF-4A1F-BC60-ABB001E009CD}" type="pres">
      <dgm:prSet presAssocID="{355FD22D-4CD0-4DE2-9EE0-C99720709352}" presName="parTx" presStyleLbl="alignNode1" presStyleIdx="0" presStyleCnt="2">
        <dgm:presLayoutVars>
          <dgm:chMax val="0"/>
          <dgm:chPref val="0"/>
          <dgm:bulletEnabled val="1"/>
        </dgm:presLayoutVars>
      </dgm:prSet>
      <dgm:spPr/>
      <dgm:t>
        <a:bodyPr/>
        <a:lstStyle/>
        <a:p>
          <a:endParaRPr lang="en-US"/>
        </a:p>
      </dgm:t>
    </dgm:pt>
    <dgm:pt modelId="{53506E14-612D-4340-8E4D-941EBB2A57A4}" type="pres">
      <dgm:prSet presAssocID="{355FD22D-4CD0-4DE2-9EE0-C99720709352}" presName="desTx" presStyleLbl="alignAccFollowNode1" presStyleIdx="0" presStyleCnt="2">
        <dgm:presLayoutVars>
          <dgm:bulletEnabled val="1"/>
        </dgm:presLayoutVars>
      </dgm:prSet>
      <dgm:spPr/>
      <dgm:t>
        <a:bodyPr/>
        <a:lstStyle/>
        <a:p>
          <a:endParaRPr lang="en-US"/>
        </a:p>
      </dgm:t>
    </dgm:pt>
    <dgm:pt modelId="{BC40C767-412D-459B-9DD2-23D1389F4B85}" type="pres">
      <dgm:prSet presAssocID="{4517E362-F6A3-43E9-A223-621D0229519F}" presName="space" presStyleCnt="0"/>
      <dgm:spPr/>
    </dgm:pt>
    <dgm:pt modelId="{6BC262CB-05E1-457F-BCE2-500AA6AA3B24}" type="pres">
      <dgm:prSet presAssocID="{00EF9CAF-82C0-4184-9F93-DCF45F1F7613}" presName="composite" presStyleCnt="0"/>
      <dgm:spPr/>
    </dgm:pt>
    <dgm:pt modelId="{24FF8A99-CF95-4356-8634-8EC53AE7623F}" type="pres">
      <dgm:prSet presAssocID="{00EF9CAF-82C0-4184-9F93-DCF45F1F7613}" presName="parTx" presStyleLbl="alignNode1" presStyleIdx="1" presStyleCnt="2" custLinFactNeighborX="898" custLinFactNeighborY="62">
        <dgm:presLayoutVars>
          <dgm:chMax val="0"/>
          <dgm:chPref val="0"/>
          <dgm:bulletEnabled val="1"/>
        </dgm:presLayoutVars>
      </dgm:prSet>
      <dgm:spPr/>
      <dgm:t>
        <a:bodyPr/>
        <a:lstStyle/>
        <a:p>
          <a:endParaRPr lang="en-US"/>
        </a:p>
      </dgm:t>
    </dgm:pt>
    <dgm:pt modelId="{E4731A13-8FC5-4123-AE25-EE1C2E4C9CD1}" type="pres">
      <dgm:prSet presAssocID="{00EF9CAF-82C0-4184-9F93-DCF45F1F7613}" presName="desTx" presStyleLbl="alignAccFollowNode1" presStyleIdx="1" presStyleCnt="2">
        <dgm:presLayoutVars>
          <dgm:bulletEnabled val="1"/>
        </dgm:presLayoutVars>
      </dgm:prSet>
      <dgm:spPr/>
      <dgm:t>
        <a:bodyPr/>
        <a:lstStyle/>
        <a:p>
          <a:endParaRPr lang="en-US"/>
        </a:p>
      </dgm:t>
    </dgm:pt>
  </dgm:ptLst>
  <dgm:cxnLst>
    <dgm:cxn modelId="{969B9ED0-7203-4A80-8E7C-35B3EF0E3EB4}" type="presOf" srcId="{1DE9E1F1-74DD-4D19-B68E-D671A3676A99}" destId="{E4731A13-8FC5-4123-AE25-EE1C2E4C9CD1}" srcOrd="0" destOrd="0" presId="urn:microsoft.com/office/officeart/2005/8/layout/hList1"/>
    <dgm:cxn modelId="{9E60B14B-DBFE-4C7A-B077-D364DB895F3B}" srcId="{40A3FEB8-2712-498E-85BF-E40F8D49EEF1}" destId="{00EF9CAF-82C0-4184-9F93-DCF45F1F7613}" srcOrd="1" destOrd="0" parTransId="{08F4782D-6AF0-4117-8C89-16A2C2822ABC}" sibTransId="{D3C4D6E4-3680-49CC-B87E-BC676DB73694}"/>
    <dgm:cxn modelId="{CFF808FF-ECD5-499F-95A3-B222645402DA}" type="presOf" srcId="{355FD22D-4CD0-4DE2-9EE0-C99720709352}" destId="{F4FE7280-B0EF-4A1F-BC60-ABB001E009CD}" srcOrd="0" destOrd="0" presId="urn:microsoft.com/office/officeart/2005/8/layout/hList1"/>
    <dgm:cxn modelId="{DACAB20B-7172-421C-A0B9-4BAFD3ABEB68}" type="presOf" srcId="{B5754F1B-84F7-4736-AF4E-1BCF1030B053}" destId="{53506E14-612D-4340-8E4D-941EBB2A57A4}" srcOrd="0" destOrd="1" presId="urn:microsoft.com/office/officeart/2005/8/layout/hList1"/>
    <dgm:cxn modelId="{BC4DA1EF-070D-40D5-90B2-9FABB18435EA}" srcId="{00EF9CAF-82C0-4184-9F93-DCF45F1F7613}" destId="{15654908-FB63-4982-977E-0B2B165DAC30}" srcOrd="1" destOrd="0" parTransId="{BE3A0A79-665A-4AF5-9E8D-2864D233D44A}" sibTransId="{3FBBEBC9-0FD2-4755-9A45-C578EE01C3CD}"/>
    <dgm:cxn modelId="{0B13E28B-0C9C-478B-B87C-B11533E23847}" srcId="{355FD22D-4CD0-4DE2-9EE0-C99720709352}" destId="{B5754F1B-84F7-4736-AF4E-1BCF1030B053}" srcOrd="1" destOrd="0" parTransId="{98774ADA-07A9-459A-A7CB-E78867C03818}" sibTransId="{21604C6C-883C-4A1E-8317-9BA0DEE1C1CE}"/>
    <dgm:cxn modelId="{21B73707-F67E-4F6D-8F9D-4EF6C99381B5}" type="presOf" srcId="{181963F4-492C-4A84-82E8-A01CBA2EDA8A}" destId="{E4731A13-8FC5-4123-AE25-EE1C2E4C9CD1}" srcOrd="0" destOrd="2" presId="urn:microsoft.com/office/officeart/2005/8/layout/hList1"/>
    <dgm:cxn modelId="{48A7CCD1-FC9B-41B1-9E01-DB16A29E2D38}" srcId="{355FD22D-4CD0-4DE2-9EE0-C99720709352}" destId="{C4BA91D0-D58B-4F1E-9628-D90DE693809D}" srcOrd="0" destOrd="0" parTransId="{83FF2E9E-4E54-44E9-8F4A-85D150636E12}" sibTransId="{8C8623DA-0925-4EA2-8A77-2F4BF610C501}"/>
    <dgm:cxn modelId="{38F9AC4F-FF8B-4648-A41D-492EBA942356}" srcId="{00EF9CAF-82C0-4184-9F93-DCF45F1F7613}" destId="{181963F4-492C-4A84-82E8-A01CBA2EDA8A}" srcOrd="2" destOrd="0" parTransId="{51554B32-0986-4E50-BA56-1CA96133DD78}" sibTransId="{8E306D68-9893-49D4-BAB9-A26CCC59BF49}"/>
    <dgm:cxn modelId="{0B1BBA7C-978D-4494-A0CC-F5AA98A195CD}" type="presOf" srcId="{40A3FEB8-2712-498E-85BF-E40F8D49EEF1}" destId="{7C167AA5-4059-4122-8CC7-6A669AB17D8A}" srcOrd="0" destOrd="0" presId="urn:microsoft.com/office/officeart/2005/8/layout/hList1"/>
    <dgm:cxn modelId="{A437A856-3DE1-4555-B7C9-C2E3184947F1}" type="presOf" srcId="{00EF9CAF-82C0-4184-9F93-DCF45F1F7613}" destId="{24FF8A99-CF95-4356-8634-8EC53AE7623F}" srcOrd="0" destOrd="0" presId="urn:microsoft.com/office/officeart/2005/8/layout/hList1"/>
    <dgm:cxn modelId="{D2E7B4A2-C492-434F-AD2D-EBFCB52F918A}" srcId="{00EF9CAF-82C0-4184-9F93-DCF45F1F7613}" destId="{1DE9E1F1-74DD-4D19-B68E-D671A3676A99}" srcOrd="0" destOrd="0" parTransId="{37964107-91BC-412A-8DE3-BA99B0A19F61}" sibTransId="{5DC71DC3-A9D5-4F72-91D9-B31FEA7FCD2E}"/>
    <dgm:cxn modelId="{992E54D5-EDC1-465F-B682-4C1DB914D796}" type="presOf" srcId="{E5158B93-C82F-44CE-A886-0790FE99BEA1}" destId="{53506E14-612D-4340-8E4D-941EBB2A57A4}" srcOrd="0" destOrd="2" presId="urn:microsoft.com/office/officeart/2005/8/layout/hList1"/>
    <dgm:cxn modelId="{A5F9B06F-1BFE-47BC-803F-1DB3F6D65F86}" srcId="{40A3FEB8-2712-498E-85BF-E40F8D49EEF1}" destId="{355FD22D-4CD0-4DE2-9EE0-C99720709352}" srcOrd="0" destOrd="0" parTransId="{F0EF4E2F-DA64-4FE4-B80E-FD0EA42E5509}" sibTransId="{4517E362-F6A3-43E9-A223-621D0229519F}"/>
    <dgm:cxn modelId="{78D336B2-784C-4DD5-9121-275A947DEA5E}" type="presOf" srcId="{15654908-FB63-4982-977E-0B2B165DAC30}" destId="{E4731A13-8FC5-4123-AE25-EE1C2E4C9CD1}" srcOrd="0" destOrd="1" presId="urn:microsoft.com/office/officeart/2005/8/layout/hList1"/>
    <dgm:cxn modelId="{B75D7B03-EC60-4390-9C19-39B7F63A5EFC}" srcId="{355FD22D-4CD0-4DE2-9EE0-C99720709352}" destId="{E5158B93-C82F-44CE-A886-0790FE99BEA1}" srcOrd="2" destOrd="0" parTransId="{DB86C1E6-A4B8-4896-BCEC-374096F215D8}" sibTransId="{30D950A2-9FF9-4D65-BE45-63A0CDB5B21D}"/>
    <dgm:cxn modelId="{34F966E0-2E7C-47F2-8A8A-02C55266ADE0}" type="presOf" srcId="{C4BA91D0-D58B-4F1E-9628-D90DE693809D}" destId="{53506E14-612D-4340-8E4D-941EBB2A57A4}" srcOrd="0" destOrd="0" presId="urn:microsoft.com/office/officeart/2005/8/layout/hList1"/>
    <dgm:cxn modelId="{90FD62A4-57DC-4E25-8E92-C79D714645C4}" type="presParOf" srcId="{7C167AA5-4059-4122-8CC7-6A669AB17D8A}" destId="{0B1B3AFA-9A37-4FDA-A8DC-0B84D359A184}" srcOrd="0" destOrd="0" presId="urn:microsoft.com/office/officeart/2005/8/layout/hList1"/>
    <dgm:cxn modelId="{336C30B0-FBF5-4620-BE7A-4A7286E7812F}" type="presParOf" srcId="{0B1B3AFA-9A37-4FDA-A8DC-0B84D359A184}" destId="{F4FE7280-B0EF-4A1F-BC60-ABB001E009CD}" srcOrd="0" destOrd="0" presId="urn:microsoft.com/office/officeart/2005/8/layout/hList1"/>
    <dgm:cxn modelId="{5D91E4E0-B938-40CD-B59C-EAB855A97026}" type="presParOf" srcId="{0B1B3AFA-9A37-4FDA-A8DC-0B84D359A184}" destId="{53506E14-612D-4340-8E4D-941EBB2A57A4}" srcOrd="1" destOrd="0" presId="urn:microsoft.com/office/officeart/2005/8/layout/hList1"/>
    <dgm:cxn modelId="{8D38E22D-3197-4BE9-81F4-24DBF96E6D6C}" type="presParOf" srcId="{7C167AA5-4059-4122-8CC7-6A669AB17D8A}" destId="{BC40C767-412D-459B-9DD2-23D1389F4B85}" srcOrd="1" destOrd="0" presId="urn:microsoft.com/office/officeart/2005/8/layout/hList1"/>
    <dgm:cxn modelId="{6CD34B22-B190-4C7C-8D89-42316B2EE9BB}" type="presParOf" srcId="{7C167AA5-4059-4122-8CC7-6A669AB17D8A}" destId="{6BC262CB-05E1-457F-BCE2-500AA6AA3B24}" srcOrd="2" destOrd="0" presId="urn:microsoft.com/office/officeart/2005/8/layout/hList1"/>
    <dgm:cxn modelId="{9B63A75F-D080-400A-9088-37A9DC22C6EF}" type="presParOf" srcId="{6BC262CB-05E1-457F-BCE2-500AA6AA3B24}" destId="{24FF8A99-CF95-4356-8634-8EC53AE7623F}" srcOrd="0" destOrd="0" presId="urn:microsoft.com/office/officeart/2005/8/layout/hList1"/>
    <dgm:cxn modelId="{7F55FC39-8FD0-41C0-B69C-0F83999EB898}" type="presParOf" srcId="{6BC262CB-05E1-457F-BCE2-500AA6AA3B24}" destId="{E4731A13-8FC5-4123-AE25-EE1C2E4C9CD1}" srcOrd="1" destOrd="0" presId="urn:microsoft.com/office/officeart/2005/8/layout/h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E6E8713-CBCD-476D-BFF5-1E0152F550C5}" type="doc">
      <dgm:prSet loTypeId="urn:microsoft.com/office/officeart/2005/8/layout/radial4" loCatId="relationship" qsTypeId="urn:microsoft.com/office/officeart/2005/8/quickstyle/simple1" qsCatId="simple" csTypeId="urn:microsoft.com/office/officeart/2005/8/colors/colorful5" csCatId="colorful" phldr="1"/>
      <dgm:spPr/>
      <dgm:t>
        <a:bodyPr/>
        <a:lstStyle/>
        <a:p>
          <a:endParaRPr lang="en-US"/>
        </a:p>
      </dgm:t>
    </dgm:pt>
    <dgm:pt modelId="{FAE3822E-6038-40D9-83F2-6BABADC3E06B}">
      <dgm:prSet phldrT="[Text]"/>
      <dgm:spPr/>
      <dgm:t>
        <a:bodyPr/>
        <a:lstStyle/>
        <a:p>
          <a:r>
            <a:rPr lang="en-US" dirty="0"/>
            <a:t>Organizational Justice</a:t>
          </a:r>
        </a:p>
      </dgm:t>
    </dgm:pt>
    <dgm:pt modelId="{8B80C22E-3189-408D-9C7D-18FE89DDA1EF}" type="parTrans" cxnId="{6EF294B4-F5E7-4069-8B44-BA0052DBE312}">
      <dgm:prSet/>
      <dgm:spPr/>
      <dgm:t>
        <a:bodyPr/>
        <a:lstStyle/>
        <a:p>
          <a:endParaRPr lang="en-US"/>
        </a:p>
      </dgm:t>
    </dgm:pt>
    <dgm:pt modelId="{D4BD29C2-D037-43F9-A251-0EDBB31AAF5F}" type="sibTrans" cxnId="{6EF294B4-F5E7-4069-8B44-BA0052DBE312}">
      <dgm:prSet/>
      <dgm:spPr/>
      <dgm:t>
        <a:bodyPr/>
        <a:lstStyle/>
        <a:p>
          <a:endParaRPr lang="en-US"/>
        </a:p>
      </dgm:t>
    </dgm:pt>
    <dgm:pt modelId="{26658FF1-2919-4CAE-8ECE-925639408974}">
      <dgm:prSet phldrT="[Text]"/>
      <dgm:spPr/>
      <dgm:t>
        <a:bodyPr/>
        <a:lstStyle/>
        <a:p>
          <a:r>
            <a:rPr lang="en-US" dirty="0">
              <a:solidFill>
                <a:schemeClr val="tx1"/>
              </a:solidFill>
            </a:rPr>
            <a:t>Distributive Justice</a:t>
          </a:r>
        </a:p>
      </dgm:t>
    </dgm:pt>
    <dgm:pt modelId="{141ADB7E-9F16-46D8-A2D8-0EC74375CEDB}" type="parTrans" cxnId="{625EAF64-FF9F-4F07-8AE9-065C7F5EF872}">
      <dgm:prSet/>
      <dgm:spPr/>
      <dgm:t>
        <a:bodyPr/>
        <a:lstStyle/>
        <a:p>
          <a:endParaRPr lang="en-US"/>
        </a:p>
      </dgm:t>
    </dgm:pt>
    <dgm:pt modelId="{859C1098-FCA9-48E9-80FD-A7C3B18DAF67}" type="sibTrans" cxnId="{625EAF64-FF9F-4F07-8AE9-065C7F5EF872}">
      <dgm:prSet/>
      <dgm:spPr/>
      <dgm:t>
        <a:bodyPr/>
        <a:lstStyle/>
        <a:p>
          <a:endParaRPr lang="en-US"/>
        </a:p>
      </dgm:t>
    </dgm:pt>
    <dgm:pt modelId="{38800ECE-43E5-4C13-A3F6-135176AB6419}">
      <dgm:prSet phldrT="[Text]"/>
      <dgm:spPr/>
      <dgm:t>
        <a:bodyPr/>
        <a:lstStyle/>
        <a:p>
          <a:r>
            <a:rPr lang="en-US" dirty="0">
              <a:solidFill>
                <a:schemeClr val="tx1"/>
              </a:solidFill>
            </a:rPr>
            <a:t>Procedural Justice</a:t>
          </a:r>
        </a:p>
      </dgm:t>
    </dgm:pt>
    <dgm:pt modelId="{BDCEFE20-0807-4E97-B38C-1E6AD17C98D9}" type="parTrans" cxnId="{6905E0F6-53F9-4227-9C09-7F75DBCBCE0E}">
      <dgm:prSet/>
      <dgm:spPr/>
      <dgm:t>
        <a:bodyPr/>
        <a:lstStyle/>
        <a:p>
          <a:endParaRPr lang="en-US"/>
        </a:p>
      </dgm:t>
    </dgm:pt>
    <dgm:pt modelId="{D8CB7A51-D0D7-4F9C-9B6F-AD1F3D3F1446}" type="sibTrans" cxnId="{6905E0F6-53F9-4227-9C09-7F75DBCBCE0E}">
      <dgm:prSet/>
      <dgm:spPr/>
      <dgm:t>
        <a:bodyPr/>
        <a:lstStyle/>
        <a:p>
          <a:endParaRPr lang="en-US"/>
        </a:p>
      </dgm:t>
    </dgm:pt>
    <dgm:pt modelId="{A1971851-3FAC-4C68-B4B9-F312354D4D9F}">
      <dgm:prSet phldrT="[Text]"/>
      <dgm:spPr/>
      <dgm:t>
        <a:bodyPr/>
        <a:lstStyle/>
        <a:p>
          <a:r>
            <a:rPr lang="en-US" dirty="0"/>
            <a:t>Interactional Justice</a:t>
          </a:r>
        </a:p>
      </dgm:t>
    </dgm:pt>
    <dgm:pt modelId="{088D2604-8D36-4B7A-B86A-B88A83C02B92}" type="parTrans" cxnId="{D0E73D9C-67B9-4B79-9A76-AF9605C3F871}">
      <dgm:prSet/>
      <dgm:spPr/>
      <dgm:t>
        <a:bodyPr/>
        <a:lstStyle/>
        <a:p>
          <a:endParaRPr lang="en-US"/>
        </a:p>
      </dgm:t>
    </dgm:pt>
    <dgm:pt modelId="{807ED936-B3D3-4646-AA50-26BFC9C2338F}" type="sibTrans" cxnId="{D0E73D9C-67B9-4B79-9A76-AF9605C3F871}">
      <dgm:prSet/>
      <dgm:spPr/>
      <dgm:t>
        <a:bodyPr/>
        <a:lstStyle/>
        <a:p>
          <a:endParaRPr lang="en-US"/>
        </a:p>
      </dgm:t>
    </dgm:pt>
    <dgm:pt modelId="{E54EE4B7-51C3-4296-8F1B-85F9FFDC751B}">
      <dgm:prSet phldrT="[Text]"/>
      <dgm:spPr/>
      <dgm:t>
        <a:bodyPr/>
        <a:lstStyle/>
        <a:p>
          <a:r>
            <a:rPr lang="en-US" dirty="0">
              <a:solidFill>
                <a:schemeClr val="tx1"/>
              </a:solidFill>
            </a:rPr>
            <a:t>Fairness of outcome</a:t>
          </a:r>
        </a:p>
      </dgm:t>
    </dgm:pt>
    <dgm:pt modelId="{00711E6D-86F1-4662-916D-2B5A7705ECFA}" type="parTrans" cxnId="{9D0A0F39-910A-403C-BF0C-8ECAB31183FE}">
      <dgm:prSet/>
      <dgm:spPr/>
      <dgm:t>
        <a:bodyPr/>
        <a:lstStyle/>
        <a:p>
          <a:endParaRPr lang="en-US"/>
        </a:p>
      </dgm:t>
    </dgm:pt>
    <dgm:pt modelId="{CF294F6F-578D-4EF2-81BB-E25F8392112B}" type="sibTrans" cxnId="{9D0A0F39-910A-403C-BF0C-8ECAB31183FE}">
      <dgm:prSet/>
      <dgm:spPr/>
      <dgm:t>
        <a:bodyPr/>
        <a:lstStyle/>
        <a:p>
          <a:endParaRPr lang="en-US"/>
        </a:p>
      </dgm:t>
    </dgm:pt>
    <dgm:pt modelId="{EB29A79E-58A2-49DA-A15B-57DD9FE55BB0}">
      <dgm:prSet phldrT="[Text]"/>
      <dgm:spPr/>
      <dgm:t>
        <a:bodyPr/>
        <a:lstStyle/>
        <a:p>
          <a:r>
            <a:rPr lang="en-US" dirty="0">
              <a:solidFill>
                <a:schemeClr val="tx1"/>
              </a:solidFill>
            </a:rPr>
            <a:t>Fairness of outcome process</a:t>
          </a:r>
        </a:p>
      </dgm:t>
    </dgm:pt>
    <dgm:pt modelId="{BEFA8E91-6845-40CC-8DE6-C9A3C123D4CE}" type="parTrans" cxnId="{8228669B-2DD5-474A-93BC-BD091CCEBBA5}">
      <dgm:prSet/>
      <dgm:spPr/>
      <dgm:t>
        <a:bodyPr/>
        <a:lstStyle/>
        <a:p>
          <a:endParaRPr lang="en-US"/>
        </a:p>
      </dgm:t>
    </dgm:pt>
    <dgm:pt modelId="{05004A91-25CB-4AA0-A7CC-49E67D7081D2}" type="sibTrans" cxnId="{8228669B-2DD5-474A-93BC-BD091CCEBBA5}">
      <dgm:prSet/>
      <dgm:spPr/>
      <dgm:t>
        <a:bodyPr/>
        <a:lstStyle/>
        <a:p>
          <a:endParaRPr lang="en-US"/>
        </a:p>
      </dgm:t>
    </dgm:pt>
    <dgm:pt modelId="{623308D3-E490-42F1-934F-45F4ADF43ADE}">
      <dgm:prSet phldrT="[Text]"/>
      <dgm:spPr/>
      <dgm:t>
        <a:bodyPr/>
        <a:lstStyle/>
        <a:p>
          <a:r>
            <a:rPr lang="en-US" dirty="0"/>
            <a:t>Being treated with dignity and respect</a:t>
          </a:r>
        </a:p>
      </dgm:t>
    </dgm:pt>
    <dgm:pt modelId="{08424163-A956-42D5-8632-B40737AE278E}" type="parTrans" cxnId="{B6DCCC2D-D647-461B-9A74-2BFAC44665F0}">
      <dgm:prSet/>
      <dgm:spPr/>
      <dgm:t>
        <a:bodyPr/>
        <a:lstStyle/>
        <a:p>
          <a:endParaRPr lang="en-US"/>
        </a:p>
      </dgm:t>
    </dgm:pt>
    <dgm:pt modelId="{A2999073-9087-4D1D-96B8-16696F3E2303}" type="sibTrans" cxnId="{B6DCCC2D-D647-461B-9A74-2BFAC44665F0}">
      <dgm:prSet/>
      <dgm:spPr/>
      <dgm:t>
        <a:bodyPr/>
        <a:lstStyle/>
        <a:p>
          <a:endParaRPr lang="en-US"/>
        </a:p>
      </dgm:t>
    </dgm:pt>
    <dgm:pt modelId="{EC11B75B-D465-498D-8356-F25194CE2998}" type="pres">
      <dgm:prSet presAssocID="{8E6E8713-CBCD-476D-BFF5-1E0152F550C5}" presName="cycle" presStyleCnt="0">
        <dgm:presLayoutVars>
          <dgm:chMax val="1"/>
          <dgm:dir/>
          <dgm:animLvl val="ctr"/>
          <dgm:resizeHandles val="exact"/>
        </dgm:presLayoutVars>
      </dgm:prSet>
      <dgm:spPr/>
      <dgm:t>
        <a:bodyPr/>
        <a:lstStyle/>
        <a:p>
          <a:endParaRPr lang="en-US"/>
        </a:p>
      </dgm:t>
    </dgm:pt>
    <dgm:pt modelId="{322CAAB0-19D1-41CE-A537-3FB032559EC7}" type="pres">
      <dgm:prSet presAssocID="{FAE3822E-6038-40D9-83F2-6BABADC3E06B}" presName="centerShape" presStyleLbl="node0" presStyleIdx="0" presStyleCnt="1"/>
      <dgm:spPr/>
      <dgm:t>
        <a:bodyPr/>
        <a:lstStyle/>
        <a:p>
          <a:endParaRPr lang="en-US"/>
        </a:p>
      </dgm:t>
    </dgm:pt>
    <dgm:pt modelId="{48FF4E41-9F4D-4B74-A280-907680643D8C}" type="pres">
      <dgm:prSet presAssocID="{141ADB7E-9F16-46D8-A2D8-0EC74375CEDB}" presName="parTrans" presStyleLbl="bgSibTrans2D1" presStyleIdx="0" presStyleCnt="3"/>
      <dgm:spPr/>
      <dgm:t>
        <a:bodyPr/>
        <a:lstStyle/>
        <a:p>
          <a:endParaRPr lang="en-US"/>
        </a:p>
      </dgm:t>
    </dgm:pt>
    <dgm:pt modelId="{D6DC9E17-01F8-4A45-9DC8-91180F2E561B}" type="pres">
      <dgm:prSet presAssocID="{26658FF1-2919-4CAE-8ECE-925639408974}" presName="node" presStyleLbl="node1" presStyleIdx="0" presStyleCnt="3">
        <dgm:presLayoutVars>
          <dgm:bulletEnabled val="1"/>
        </dgm:presLayoutVars>
      </dgm:prSet>
      <dgm:spPr/>
      <dgm:t>
        <a:bodyPr/>
        <a:lstStyle/>
        <a:p>
          <a:endParaRPr lang="en-US"/>
        </a:p>
      </dgm:t>
    </dgm:pt>
    <dgm:pt modelId="{ED40CFA7-DABE-4286-B03E-86D366DF3C04}" type="pres">
      <dgm:prSet presAssocID="{BDCEFE20-0807-4E97-B38C-1E6AD17C98D9}" presName="parTrans" presStyleLbl="bgSibTrans2D1" presStyleIdx="1" presStyleCnt="3"/>
      <dgm:spPr/>
      <dgm:t>
        <a:bodyPr/>
        <a:lstStyle/>
        <a:p>
          <a:endParaRPr lang="en-US"/>
        </a:p>
      </dgm:t>
    </dgm:pt>
    <dgm:pt modelId="{769CA198-77D0-4114-8A5B-4A5FE70DFA73}" type="pres">
      <dgm:prSet presAssocID="{38800ECE-43E5-4C13-A3F6-135176AB6419}" presName="node" presStyleLbl="node1" presStyleIdx="1" presStyleCnt="3">
        <dgm:presLayoutVars>
          <dgm:bulletEnabled val="1"/>
        </dgm:presLayoutVars>
      </dgm:prSet>
      <dgm:spPr/>
      <dgm:t>
        <a:bodyPr/>
        <a:lstStyle/>
        <a:p>
          <a:endParaRPr lang="en-US"/>
        </a:p>
      </dgm:t>
    </dgm:pt>
    <dgm:pt modelId="{533E17C2-95C6-45C1-BD32-A626F29F85BE}" type="pres">
      <dgm:prSet presAssocID="{088D2604-8D36-4B7A-B86A-B88A83C02B92}" presName="parTrans" presStyleLbl="bgSibTrans2D1" presStyleIdx="2" presStyleCnt="3"/>
      <dgm:spPr/>
      <dgm:t>
        <a:bodyPr/>
        <a:lstStyle/>
        <a:p>
          <a:endParaRPr lang="en-US"/>
        </a:p>
      </dgm:t>
    </dgm:pt>
    <dgm:pt modelId="{DC3DA912-1149-430C-AEC4-603929E48CEC}" type="pres">
      <dgm:prSet presAssocID="{A1971851-3FAC-4C68-B4B9-F312354D4D9F}" presName="node" presStyleLbl="node1" presStyleIdx="2" presStyleCnt="3">
        <dgm:presLayoutVars>
          <dgm:bulletEnabled val="1"/>
        </dgm:presLayoutVars>
      </dgm:prSet>
      <dgm:spPr/>
      <dgm:t>
        <a:bodyPr/>
        <a:lstStyle/>
        <a:p>
          <a:endParaRPr lang="en-US"/>
        </a:p>
      </dgm:t>
    </dgm:pt>
  </dgm:ptLst>
  <dgm:cxnLst>
    <dgm:cxn modelId="{7D2492CB-8F5F-40ED-A61F-18FAF4757775}" type="presOf" srcId="{141ADB7E-9F16-46D8-A2D8-0EC74375CEDB}" destId="{48FF4E41-9F4D-4B74-A280-907680643D8C}" srcOrd="0" destOrd="0" presId="urn:microsoft.com/office/officeart/2005/8/layout/radial4"/>
    <dgm:cxn modelId="{55BD4036-0266-4FCA-8241-E4B196D976C0}" type="presOf" srcId="{A1971851-3FAC-4C68-B4B9-F312354D4D9F}" destId="{DC3DA912-1149-430C-AEC4-603929E48CEC}" srcOrd="0" destOrd="0" presId="urn:microsoft.com/office/officeart/2005/8/layout/radial4"/>
    <dgm:cxn modelId="{B6DCCC2D-D647-461B-9A74-2BFAC44665F0}" srcId="{A1971851-3FAC-4C68-B4B9-F312354D4D9F}" destId="{623308D3-E490-42F1-934F-45F4ADF43ADE}" srcOrd="0" destOrd="0" parTransId="{08424163-A956-42D5-8632-B40737AE278E}" sibTransId="{A2999073-9087-4D1D-96B8-16696F3E2303}"/>
    <dgm:cxn modelId="{D1EA298A-F622-4ADB-94DA-102A08DAA106}" type="presOf" srcId="{623308D3-E490-42F1-934F-45F4ADF43ADE}" destId="{DC3DA912-1149-430C-AEC4-603929E48CEC}" srcOrd="0" destOrd="1" presId="urn:microsoft.com/office/officeart/2005/8/layout/radial4"/>
    <dgm:cxn modelId="{6905E0F6-53F9-4227-9C09-7F75DBCBCE0E}" srcId="{FAE3822E-6038-40D9-83F2-6BABADC3E06B}" destId="{38800ECE-43E5-4C13-A3F6-135176AB6419}" srcOrd="1" destOrd="0" parTransId="{BDCEFE20-0807-4E97-B38C-1E6AD17C98D9}" sibTransId="{D8CB7A51-D0D7-4F9C-9B6F-AD1F3D3F1446}"/>
    <dgm:cxn modelId="{6EF294B4-F5E7-4069-8B44-BA0052DBE312}" srcId="{8E6E8713-CBCD-476D-BFF5-1E0152F550C5}" destId="{FAE3822E-6038-40D9-83F2-6BABADC3E06B}" srcOrd="0" destOrd="0" parTransId="{8B80C22E-3189-408D-9C7D-18FE89DDA1EF}" sibTransId="{D4BD29C2-D037-43F9-A251-0EDBB31AAF5F}"/>
    <dgm:cxn modelId="{9D0A0F39-910A-403C-BF0C-8ECAB31183FE}" srcId="{26658FF1-2919-4CAE-8ECE-925639408974}" destId="{E54EE4B7-51C3-4296-8F1B-85F9FFDC751B}" srcOrd="0" destOrd="0" parTransId="{00711E6D-86F1-4662-916D-2B5A7705ECFA}" sibTransId="{CF294F6F-578D-4EF2-81BB-E25F8392112B}"/>
    <dgm:cxn modelId="{8228669B-2DD5-474A-93BC-BD091CCEBBA5}" srcId="{38800ECE-43E5-4C13-A3F6-135176AB6419}" destId="{EB29A79E-58A2-49DA-A15B-57DD9FE55BB0}" srcOrd="0" destOrd="0" parTransId="{BEFA8E91-6845-40CC-8DE6-C9A3C123D4CE}" sibTransId="{05004A91-25CB-4AA0-A7CC-49E67D7081D2}"/>
    <dgm:cxn modelId="{E254F809-B7FF-43F0-8F62-C84BA1AD9064}" type="presOf" srcId="{26658FF1-2919-4CAE-8ECE-925639408974}" destId="{D6DC9E17-01F8-4A45-9DC8-91180F2E561B}" srcOrd="0" destOrd="0" presId="urn:microsoft.com/office/officeart/2005/8/layout/radial4"/>
    <dgm:cxn modelId="{ACFB2E8B-93FD-48C4-BEB8-1CA9D184CD15}" type="presOf" srcId="{38800ECE-43E5-4C13-A3F6-135176AB6419}" destId="{769CA198-77D0-4114-8A5B-4A5FE70DFA73}" srcOrd="0" destOrd="0" presId="urn:microsoft.com/office/officeart/2005/8/layout/radial4"/>
    <dgm:cxn modelId="{6F69D209-3779-4E66-B74C-3081B54D0709}" type="presOf" srcId="{BDCEFE20-0807-4E97-B38C-1E6AD17C98D9}" destId="{ED40CFA7-DABE-4286-B03E-86D366DF3C04}" srcOrd="0" destOrd="0" presId="urn:microsoft.com/office/officeart/2005/8/layout/radial4"/>
    <dgm:cxn modelId="{F864D30A-D938-4EE4-ADE8-FFED1D7C97ED}" type="presOf" srcId="{EB29A79E-58A2-49DA-A15B-57DD9FE55BB0}" destId="{769CA198-77D0-4114-8A5B-4A5FE70DFA73}" srcOrd="0" destOrd="1" presId="urn:microsoft.com/office/officeart/2005/8/layout/radial4"/>
    <dgm:cxn modelId="{D0E73D9C-67B9-4B79-9A76-AF9605C3F871}" srcId="{FAE3822E-6038-40D9-83F2-6BABADC3E06B}" destId="{A1971851-3FAC-4C68-B4B9-F312354D4D9F}" srcOrd="2" destOrd="0" parTransId="{088D2604-8D36-4B7A-B86A-B88A83C02B92}" sibTransId="{807ED936-B3D3-4646-AA50-26BFC9C2338F}"/>
    <dgm:cxn modelId="{037527DC-E92D-49B1-B4AE-0BBE687CA3A8}" type="presOf" srcId="{088D2604-8D36-4B7A-B86A-B88A83C02B92}" destId="{533E17C2-95C6-45C1-BD32-A626F29F85BE}" srcOrd="0" destOrd="0" presId="urn:microsoft.com/office/officeart/2005/8/layout/radial4"/>
    <dgm:cxn modelId="{625EAF64-FF9F-4F07-8AE9-065C7F5EF872}" srcId="{FAE3822E-6038-40D9-83F2-6BABADC3E06B}" destId="{26658FF1-2919-4CAE-8ECE-925639408974}" srcOrd="0" destOrd="0" parTransId="{141ADB7E-9F16-46D8-A2D8-0EC74375CEDB}" sibTransId="{859C1098-FCA9-48E9-80FD-A7C3B18DAF67}"/>
    <dgm:cxn modelId="{9BB9CB27-378F-4267-B942-0343CD5F6D1E}" type="presOf" srcId="{E54EE4B7-51C3-4296-8F1B-85F9FFDC751B}" destId="{D6DC9E17-01F8-4A45-9DC8-91180F2E561B}" srcOrd="0" destOrd="1" presId="urn:microsoft.com/office/officeart/2005/8/layout/radial4"/>
    <dgm:cxn modelId="{7DA2058E-87F6-4524-99A8-5CD58F52707D}" type="presOf" srcId="{8E6E8713-CBCD-476D-BFF5-1E0152F550C5}" destId="{EC11B75B-D465-498D-8356-F25194CE2998}" srcOrd="0" destOrd="0" presId="urn:microsoft.com/office/officeart/2005/8/layout/radial4"/>
    <dgm:cxn modelId="{89FF7405-BDAB-4782-BEE4-02C6B7D8B05B}" type="presOf" srcId="{FAE3822E-6038-40D9-83F2-6BABADC3E06B}" destId="{322CAAB0-19D1-41CE-A537-3FB032559EC7}" srcOrd="0" destOrd="0" presId="urn:microsoft.com/office/officeart/2005/8/layout/radial4"/>
    <dgm:cxn modelId="{F03A28E9-A79C-4005-9603-FFAEC465A34A}" type="presParOf" srcId="{EC11B75B-D465-498D-8356-F25194CE2998}" destId="{322CAAB0-19D1-41CE-A537-3FB032559EC7}" srcOrd="0" destOrd="0" presId="urn:microsoft.com/office/officeart/2005/8/layout/radial4"/>
    <dgm:cxn modelId="{931C6067-33F5-4839-9A74-834080AAFAD9}" type="presParOf" srcId="{EC11B75B-D465-498D-8356-F25194CE2998}" destId="{48FF4E41-9F4D-4B74-A280-907680643D8C}" srcOrd="1" destOrd="0" presId="urn:microsoft.com/office/officeart/2005/8/layout/radial4"/>
    <dgm:cxn modelId="{E691DBA5-A590-4DF4-90B5-6320D6A5EE77}" type="presParOf" srcId="{EC11B75B-D465-498D-8356-F25194CE2998}" destId="{D6DC9E17-01F8-4A45-9DC8-91180F2E561B}" srcOrd="2" destOrd="0" presId="urn:microsoft.com/office/officeart/2005/8/layout/radial4"/>
    <dgm:cxn modelId="{93B1E3EC-6768-446D-91F2-EF1C64499476}" type="presParOf" srcId="{EC11B75B-D465-498D-8356-F25194CE2998}" destId="{ED40CFA7-DABE-4286-B03E-86D366DF3C04}" srcOrd="3" destOrd="0" presId="urn:microsoft.com/office/officeart/2005/8/layout/radial4"/>
    <dgm:cxn modelId="{76143BC3-EAED-4F79-95B1-26D95AC4672C}" type="presParOf" srcId="{EC11B75B-D465-498D-8356-F25194CE2998}" destId="{769CA198-77D0-4114-8A5B-4A5FE70DFA73}" srcOrd="4" destOrd="0" presId="urn:microsoft.com/office/officeart/2005/8/layout/radial4"/>
    <dgm:cxn modelId="{963DE00B-D1A6-494A-A547-1AA0BBC820B6}" type="presParOf" srcId="{EC11B75B-D465-498D-8356-F25194CE2998}" destId="{533E17C2-95C6-45C1-BD32-A626F29F85BE}" srcOrd="5" destOrd="0" presId="urn:microsoft.com/office/officeart/2005/8/layout/radial4"/>
    <dgm:cxn modelId="{AF309EF7-7C30-4896-8722-CC49D3BE7D8C}" type="presParOf" srcId="{EC11B75B-D465-498D-8356-F25194CE2998}" destId="{DC3DA912-1149-430C-AEC4-603929E48CEC}" srcOrd="6" destOrd="0" presId="urn:microsoft.com/office/officeart/2005/8/layout/radial4"/>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2AB8BF8-D218-4D99-8222-3DB87281439E}" type="datetimeFigureOut">
              <a:rPr lang="en-US" smtClean="0"/>
              <a:t>10/19/2023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A83C8A9-2E18-4CDE-808C-35A6F74E129F}" type="slidenum">
              <a:rPr lang="en-US" smtClean="0"/>
              <a:t>‹#›</a:t>
            </a:fld>
            <a:endParaRPr lang="en-US"/>
          </a:p>
        </p:txBody>
      </p:sp>
    </p:spTree>
    <p:extLst>
      <p:ext uri="{BB962C8B-B14F-4D97-AF65-F5344CB8AC3E}">
        <p14:creationId xmlns:p14="http://schemas.microsoft.com/office/powerpoint/2010/main" val="239177659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1927817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68609356"/>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70647" y="469859"/>
            <a:ext cx="9224681" cy="655264"/>
          </a:xfrm>
        </p:spPr>
        <p:txBody>
          <a:body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lgn="just">
              <a:lnSpc>
                <a:spcPct val="150000"/>
              </a:lnSpc>
              <a:defRPr/>
            </a:lvl1pPr>
            <a:lvl2pPr algn="just">
              <a:lnSpc>
                <a:spcPct val="150000"/>
              </a:lnSpc>
              <a:defRPr/>
            </a:lvl2pPr>
            <a:lvl3pPr algn="just">
              <a:lnSpc>
                <a:spcPct val="150000"/>
              </a:lnSpc>
              <a:defRPr/>
            </a:lvl3pPr>
            <a:lvl4pPr algn="just">
              <a:lnSpc>
                <a:spcPct val="150000"/>
              </a:lnSpc>
              <a:defRPr/>
            </a:lvl4pPr>
            <a:lvl5pPr algn="just">
              <a:lnSpc>
                <a:spcPct val="150000"/>
              </a:lnSpc>
              <a:defRPr/>
            </a:lvl5pPr>
          </a:lstStyle>
          <a:p>
            <a:pPr lvl="0"/>
            <a:r>
              <a:rPr lang="en-US" dirty="0" smtClean="0"/>
              <a:t>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26" name="Date Placeholder 25"/>
          <p:cNvSpPr>
            <a:spLocks noGrp="1"/>
          </p:cNvSpPr>
          <p:nvPr>
            <p:ph type="dt" sz="half" idx="10"/>
          </p:nvPr>
        </p:nvSpPr>
        <p:spPr/>
        <p:txBody>
          <a:bodyPr/>
          <a:lstStyle/>
          <a:p>
            <a:r>
              <a:rPr lang="en-US" smtClean="0"/>
              <a:t>Lecture 0 - Overview</a:t>
            </a:r>
            <a:endParaRPr lang="en-US" dirty="0" smtClean="0"/>
          </a:p>
        </p:txBody>
      </p:sp>
      <p:sp>
        <p:nvSpPr>
          <p:cNvPr id="27" name="Footer Placeholder 26"/>
          <p:cNvSpPr>
            <a:spLocks noGrp="1"/>
          </p:cNvSpPr>
          <p:nvPr>
            <p:ph type="ftr" sz="quarter" idx="11"/>
          </p:nvPr>
        </p:nvSpPr>
        <p:spPr/>
        <p:txBody>
          <a:bodyPr/>
          <a:lstStyle/>
          <a:p>
            <a:r>
              <a:rPr lang="en-US" smtClean="0">
                <a:solidFill>
                  <a:schemeClr val="bg1"/>
                </a:solidFill>
              </a:rPr>
              <a:t>www.midocean.ae</a:t>
            </a:r>
            <a:endParaRPr lang="en-US" dirty="0" smtClean="0">
              <a:solidFill>
                <a:schemeClr val="bg1"/>
              </a:solidFill>
            </a:endParaRPr>
          </a:p>
        </p:txBody>
      </p:sp>
      <p:sp>
        <p:nvSpPr>
          <p:cNvPr id="28" name="Slide Number Placeholder 27"/>
          <p:cNvSpPr>
            <a:spLocks noGrp="1"/>
          </p:cNvSpPr>
          <p:nvPr>
            <p:ph type="sldNum" sz="quarter" idx="12"/>
          </p:nvPr>
        </p:nvSpPr>
        <p:spPr/>
        <p:txBody>
          <a:body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113217170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354963593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861556050"/>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Lecture 0 - Overview</a:t>
            </a:r>
            <a:endParaRPr lang="en-US"/>
          </a:p>
        </p:txBody>
      </p:sp>
      <p:sp>
        <p:nvSpPr>
          <p:cNvPr id="8" name="Footer Placeholder 7"/>
          <p:cNvSpPr>
            <a:spLocks noGrp="1"/>
          </p:cNvSpPr>
          <p:nvPr>
            <p:ph type="ftr" sz="quarter" idx="11"/>
          </p:nvPr>
        </p:nvSpPr>
        <p:spPr/>
        <p:txBody>
          <a:bodyPr/>
          <a:lstStyle/>
          <a:p>
            <a:r>
              <a:rPr lang="en-US" smtClean="0"/>
              <a:t>www.midocean.ae</a:t>
            </a:r>
            <a:endParaRPr lang="en-US"/>
          </a:p>
        </p:txBody>
      </p:sp>
      <p:sp>
        <p:nvSpPr>
          <p:cNvPr id="9" name="Slide Number Placeholder 8"/>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2338114442"/>
      </p:ext>
    </p:extLst>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6" name="Date Placeholder 3"/>
          <p:cNvSpPr>
            <a:spLocks noGrp="1"/>
          </p:cNvSpPr>
          <p:nvPr>
            <p:ph type="dt" sz="half" idx="2"/>
          </p:nvPr>
        </p:nvSpPr>
        <p:spPr>
          <a:xfrm>
            <a:off x="188685" y="6356349"/>
            <a:ext cx="2743200"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7" name="Footer Placeholder 4"/>
          <p:cNvSpPr>
            <a:spLocks noGrp="1"/>
          </p:cNvSpPr>
          <p:nvPr>
            <p:ph type="ftr" sz="quarter" idx="3"/>
          </p:nvPr>
        </p:nvSpPr>
        <p:spPr>
          <a:xfrm>
            <a:off x="4038600" y="6356350"/>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8" name="Slide Number Placeholder 5"/>
          <p:cNvSpPr>
            <a:spLocks noGrp="1"/>
          </p:cNvSpPr>
          <p:nvPr>
            <p:ph type="sldNum" sz="quarter" idx="4"/>
          </p:nvPr>
        </p:nvSpPr>
        <p:spPr>
          <a:xfrm>
            <a:off x="8095129" y="6356350"/>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59988741"/>
      </p:ext>
    </p:extLst>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Lecture 0 - Overview</a:t>
            </a:r>
            <a:endParaRPr lang="en-US"/>
          </a:p>
        </p:txBody>
      </p:sp>
      <p:sp>
        <p:nvSpPr>
          <p:cNvPr id="3" name="Footer Placeholder 2"/>
          <p:cNvSpPr>
            <a:spLocks noGrp="1"/>
          </p:cNvSpPr>
          <p:nvPr>
            <p:ph type="ftr" sz="quarter" idx="11"/>
          </p:nvPr>
        </p:nvSpPr>
        <p:spPr/>
        <p:txBody>
          <a:bodyPr/>
          <a:lstStyle/>
          <a:p>
            <a:r>
              <a:rPr lang="en-US" smtClean="0"/>
              <a:t>www.midocean.ae</a:t>
            </a:r>
            <a:endParaRPr lang="en-US"/>
          </a:p>
        </p:txBody>
      </p:sp>
      <p:sp>
        <p:nvSpPr>
          <p:cNvPr id="4" name="Slide Number Placeholder 3"/>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9975505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653615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Lecture 0 - Overview</a:t>
            </a:r>
            <a:endParaRPr lang="en-US"/>
          </a:p>
        </p:txBody>
      </p:sp>
      <p:sp>
        <p:nvSpPr>
          <p:cNvPr id="6" name="Footer Placeholder 5"/>
          <p:cNvSpPr>
            <a:spLocks noGrp="1"/>
          </p:cNvSpPr>
          <p:nvPr>
            <p:ph type="ftr" sz="quarter" idx="11"/>
          </p:nvPr>
        </p:nvSpPr>
        <p:spPr/>
        <p:txBody>
          <a:bodyPr/>
          <a:lstStyle/>
          <a:p>
            <a:r>
              <a:rPr lang="en-US" smtClean="0"/>
              <a:t>www.midocean.ae</a:t>
            </a:r>
            <a:endParaRPr lang="en-US"/>
          </a:p>
        </p:txBody>
      </p:sp>
      <p:sp>
        <p:nvSpPr>
          <p:cNvPr id="7" name="Slide Number Placeholder 6"/>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7825064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1436408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Lecture 0 - Overview</a:t>
            </a:r>
            <a:endParaRPr lang="en-US"/>
          </a:p>
        </p:txBody>
      </p:sp>
      <p:sp>
        <p:nvSpPr>
          <p:cNvPr id="5" name="Footer Placeholder 4"/>
          <p:cNvSpPr>
            <a:spLocks noGrp="1"/>
          </p:cNvSpPr>
          <p:nvPr>
            <p:ph type="ftr" sz="quarter" idx="11"/>
          </p:nvPr>
        </p:nvSpPr>
        <p:spPr/>
        <p:txBody>
          <a:bodyPr/>
          <a:lstStyle/>
          <a:p>
            <a:r>
              <a:rPr lang="en-US" smtClean="0"/>
              <a:t>www.midocean.ae</a:t>
            </a:r>
            <a:endParaRPr lang="en-US"/>
          </a:p>
        </p:txBody>
      </p:sp>
      <p:sp>
        <p:nvSpPr>
          <p:cNvPr id="6" name="Slide Number Placeholder 5"/>
          <p:cNvSpPr>
            <a:spLocks noGrp="1"/>
          </p:cNvSpPr>
          <p:nvPr>
            <p:ph type="sldNum" sz="quarter" idx="12"/>
          </p:nvPr>
        </p:nvSpPr>
        <p:spPr/>
        <p:txBody>
          <a:bodyPr/>
          <a:lstStyle/>
          <a:p>
            <a:fld id="{3A605023-E572-4809-A6F3-F6E28DFAE0BA}" type="slidenum">
              <a:rPr lang="en-US" smtClean="0"/>
              <a:t>‹#›</a:t>
            </a:fld>
            <a:endParaRPr lang="en-US"/>
          </a:p>
        </p:txBody>
      </p:sp>
    </p:spTree>
    <p:extLst>
      <p:ext uri="{BB962C8B-B14F-4D97-AF65-F5344CB8AC3E}">
        <p14:creationId xmlns:p14="http://schemas.microsoft.com/office/powerpoint/2010/main" val="40811435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
        <p:nvSpPr>
          <p:cNvPr id="3"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188685" y="6443434"/>
            <a:ext cx="4136571" cy="365125"/>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a:p>
        </p:txBody>
      </p:sp>
      <p:sp>
        <p:nvSpPr>
          <p:cNvPr id="4"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949371" y="6436177"/>
            <a:ext cx="1729922"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z="1200" dirty="0" smtClean="0">
                <a:solidFill>
                  <a:schemeClr val="bg1"/>
                </a:solidFill>
              </a:rPr>
              <a:t>www.midocean.ae</a:t>
            </a:r>
          </a:p>
        </p:txBody>
      </p:sp>
      <p:sp>
        <p:nvSpPr>
          <p:cNvPr id="5"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200571" y="6443434"/>
            <a:ext cx="3877129"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spTree>
    <p:extLst>
      <p:ext uri="{BB962C8B-B14F-4D97-AF65-F5344CB8AC3E}">
        <p14:creationId xmlns:p14="http://schemas.microsoft.com/office/powerpoint/2010/main" val="266673080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t="-39000" b="-39000"/>
          </a:stretch>
        </a:blipFill>
        <a:effectLst/>
      </p:bgPr>
    </p:bg>
    <p:spTree>
      <p:nvGrpSpPr>
        <p:cNvPr id="1" name=""/>
        <p:cNvGrpSpPr/>
        <p:nvPr/>
      </p:nvGrpSpPr>
      <p:grpSpPr>
        <a:xfrm>
          <a:off x="0" y="0"/>
          <a:ext cx="0" cy="0"/>
          <a:chOff x="0" y="0"/>
          <a:chExt cx="0" cy="0"/>
        </a:xfrm>
      </p:grpSpPr>
      <p:sp>
        <p:nvSpPr>
          <p:cNvPr id="8" name="Rectangle: Rounded Corners 24">
            <a:extLst>
              <a:ext uri="{FF2B5EF4-FFF2-40B4-BE49-F238E27FC236}">
                <a16:creationId xmlns="" xmlns:a16="http://schemas.microsoft.com/office/drawing/2014/main" id="{2BC869EB-5623-4AA1-9123-4AF9DF916049}"/>
              </a:ext>
            </a:extLst>
          </p:cNvPr>
          <p:cNvSpPr/>
          <p:nvPr userDrawn="1"/>
        </p:nvSpPr>
        <p:spPr>
          <a:xfrm>
            <a:off x="188686" y="1304511"/>
            <a:ext cx="11814627" cy="50518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Placeholder 1"/>
          <p:cNvSpPr>
            <a:spLocks noGrp="1"/>
          </p:cNvSpPr>
          <p:nvPr>
            <p:ph type="title"/>
          </p:nvPr>
        </p:nvSpPr>
        <p:spPr>
          <a:xfrm>
            <a:off x="-1" y="469859"/>
            <a:ext cx="9695329" cy="655264"/>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188685" y="1422213"/>
            <a:ext cx="11814627" cy="49341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9656" y="6474053"/>
            <a:ext cx="3478893" cy="378047"/>
          </a:xfrm>
          <a:prstGeom prst="rect">
            <a:avLst/>
          </a:prstGeom>
        </p:spPr>
        <p:txBody>
          <a:bodyPr vert="horz" lIns="91440" tIns="45720" rIns="91440" bIns="45720" rtlCol="0" anchor="ctr"/>
          <a:lstStyle>
            <a:lvl1pPr algn="l">
              <a:defRPr sz="1200">
                <a:solidFill>
                  <a:schemeClr val="bg1"/>
                </a:solidFill>
              </a:defRPr>
            </a:lvl1pPr>
          </a:lstStyle>
          <a:p>
            <a:r>
              <a:rPr lang="en-US" smtClean="0"/>
              <a:t>Lecture 0 - Overview</a:t>
            </a:r>
            <a:endParaRPr lang="en-US" dirty="0" smtClean="0"/>
          </a:p>
        </p:txBody>
      </p:sp>
      <p:sp>
        <p:nvSpPr>
          <p:cNvPr id="5" name="Footer Placeholder 4"/>
          <p:cNvSpPr>
            <a:spLocks noGrp="1"/>
          </p:cNvSpPr>
          <p:nvPr>
            <p:ph type="ftr" sz="quarter" idx="3"/>
          </p:nvPr>
        </p:nvSpPr>
        <p:spPr>
          <a:xfrm>
            <a:off x="4242545" y="6486976"/>
            <a:ext cx="3706906"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dirty="0" smtClean="0">
                <a:solidFill>
                  <a:schemeClr val="bg1"/>
                </a:solidFill>
              </a:rPr>
              <a:t>www.midocean.ae</a:t>
            </a:r>
          </a:p>
        </p:txBody>
      </p:sp>
      <p:sp>
        <p:nvSpPr>
          <p:cNvPr id="6" name="Slide Number Placeholder 5"/>
          <p:cNvSpPr>
            <a:spLocks noGrp="1"/>
          </p:cNvSpPr>
          <p:nvPr>
            <p:ph type="sldNum" sz="quarter" idx="4"/>
          </p:nvPr>
        </p:nvSpPr>
        <p:spPr>
          <a:xfrm>
            <a:off x="8095129" y="6486976"/>
            <a:ext cx="3908183" cy="365125"/>
          </a:xfrm>
          <a:prstGeom prst="rect">
            <a:avLst/>
          </a:prstGeom>
        </p:spPr>
        <p:txBody>
          <a:bodyPr vert="horz" lIns="91440" tIns="45720" rIns="91440" bIns="45720" rtlCol="0" anchor="ctr"/>
          <a:lstStyle>
            <a:lvl1pPr algn="r">
              <a:defRPr sz="1200">
                <a:solidFill>
                  <a:schemeClr val="bg1"/>
                </a:solidFill>
              </a:defRPr>
            </a:lvl1pPr>
          </a:lstStyle>
          <a:p>
            <a:r>
              <a:rPr lang="en-US" dirty="0" smtClean="0"/>
              <a:t>MGM331 - Principles of Management Information Systems</a:t>
            </a:r>
            <a:endParaRPr lang="en-US" dirty="0"/>
          </a:p>
        </p:txBody>
      </p:sp>
      <p:pic>
        <p:nvPicPr>
          <p:cNvPr id="7" name="Picture 6">
            <a:extLst>
              <a:ext uri="{FF2B5EF4-FFF2-40B4-BE49-F238E27FC236}">
                <a16:creationId xmlns="" xmlns:a16="http://schemas.microsoft.com/office/drawing/2014/main" id="{55CD1180-4C62-EDA2-42A3-AF92F9FA68DE}"/>
              </a:ext>
            </a:extLst>
          </p:cNvPr>
          <p:cNvPicPr>
            <a:picLocks noChangeAspect="1"/>
          </p:cNvPicPr>
          <p:nvPr userDrawn="1"/>
        </p:nvPicPr>
        <p:blipFill>
          <a:blip r:embed="rId15" cstate="print">
            <a:extLst>
              <a:ext uri="{28A0092B-C50C-407E-A947-70E740481C1C}">
                <a14:useLocalDpi xmlns:a14="http://schemas.microsoft.com/office/drawing/2010/main" val="0"/>
              </a:ext>
            </a:extLst>
          </a:blip>
          <a:srcRect/>
          <a:stretch/>
        </p:blipFill>
        <p:spPr>
          <a:xfrm>
            <a:off x="9808263" y="0"/>
            <a:ext cx="2383737" cy="1125123"/>
          </a:xfrm>
          <a:prstGeom prst="rect">
            <a:avLst/>
          </a:prstGeom>
        </p:spPr>
      </p:pic>
    </p:spTree>
    <p:extLst>
      <p:ext uri="{BB962C8B-B14F-4D97-AF65-F5344CB8AC3E}">
        <p14:creationId xmlns:p14="http://schemas.microsoft.com/office/powerpoint/2010/main" val="320555909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iming>
    <p:tnLst>
      <p:par>
        <p:cTn id="1" dur="indefinite" restart="never" nodeType="tmRoot"/>
      </p:par>
    </p:tnLst>
  </p:timing>
  <p:hf hdr="0"/>
  <p:txStyles>
    <p:titleStyle>
      <a:lvl1pPr algn="l" defTabSz="914400" rtl="0" eaLnBrk="1" latinLnBrk="0" hangingPunct="1">
        <a:lnSpc>
          <a:spcPct val="90000"/>
        </a:lnSpc>
        <a:spcBef>
          <a:spcPct val="0"/>
        </a:spcBef>
        <a:buNone/>
        <a:defRPr sz="4000" kern="1200">
          <a:solidFill>
            <a:schemeClr val="bg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6.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7.emf"/><Relationship Id="rId7" Type="http://schemas.openxmlformats.org/officeDocument/2006/relationships/diagramColors" Target="../diagrams/colors1.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1.png"/><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diagramColors" Target="../diagrams/colors2.xml"/><Relationship Id="rId3" Type="http://schemas.openxmlformats.org/officeDocument/2006/relationships/image" Target="../media/image7.emf"/><Relationship Id="rId7" Type="http://schemas.openxmlformats.org/officeDocument/2006/relationships/diagramQuickStyle" Target="../diagrams/quickStyle2.xml"/><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diagramLayout" Target="../diagrams/layout2.xml"/><Relationship Id="rId5" Type="http://schemas.openxmlformats.org/officeDocument/2006/relationships/diagramData" Target="../diagrams/data2.xml"/><Relationship Id="rId4" Type="http://schemas.openxmlformats.org/officeDocument/2006/relationships/image" Target="../media/image12.png"/><Relationship Id="rId9" Type="http://schemas.microsoft.com/office/2007/relationships/diagramDrawing" Target="../diagrams/drawing2.xml"/></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15.jpeg"/></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1"/>
            <a:ext cx="6668803" cy="4082142"/>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4454271" y="2264257"/>
            <a:ext cx="7737728" cy="1754326"/>
          </a:xfrm>
          <a:prstGeom prst="rect">
            <a:avLst/>
          </a:prstGeom>
          <a:noFill/>
        </p:spPr>
        <p:txBody>
          <a:bodyPr wrap="square" rtlCol="0">
            <a:spAutoFit/>
          </a:bodyPr>
          <a:lstStyle/>
          <a:p>
            <a:r>
              <a:rPr lang="en-US" sz="3600" b="1" dirty="0" smtClean="0">
                <a:solidFill>
                  <a:srgbClr val="00B0F0"/>
                </a:solidFill>
                <a:latin typeface="Tajawal Medium" panose="00000600000000000000" pitchFamily="2" charset="-78"/>
                <a:cs typeface="Tajawal Medium" panose="00000600000000000000" pitchFamily="2" charset="-78"/>
              </a:rPr>
              <a:t>ORG 123</a:t>
            </a:r>
            <a:endParaRPr lang="en-US" sz="3600" b="1" dirty="0">
              <a:solidFill>
                <a:srgbClr val="00B0F0"/>
              </a:solidFill>
              <a:latin typeface="Tajawal Medium" panose="00000600000000000000" pitchFamily="2" charset="-78"/>
              <a:cs typeface="Tajawal Medium" panose="00000600000000000000" pitchFamily="2" charset="-78"/>
            </a:endParaRPr>
          </a:p>
          <a:p>
            <a:r>
              <a:rPr lang="en-US" sz="3600" b="1" smtClean="0">
                <a:solidFill>
                  <a:srgbClr val="00B0F0"/>
                </a:solidFill>
                <a:latin typeface="Tajawal Medium" panose="00000600000000000000" pitchFamily="2" charset="-78"/>
                <a:cs typeface="Tajawal Medium" panose="00000600000000000000" pitchFamily="2" charset="-78"/>
              </a:rPr>
              <a:t> Organizational Behavior</a:t>
            </a:r>
            <a:endParaRPr lang="en-US" sz="3600" b="1" dirty="0">
              <a:solidFill>
                <a:srgbClr val="00B0F0"/>
              </a:solidFill>
              <a:latin typeface="Tajawal Medium" panose="00000600000000000000" pitchFamily="2" charset="-78"/>
              <a:cs typeface="Tajawal Medium" panose="00000600000000000000" pitchFamily="2" charset="-78"/>
            </a:endParaRPr>
          </a:p>
          <a:p>
            <a:endParaRPr lang="en-US" sz="36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274509" y="5448880"/>
            <a:ext cx="7397951" cy="921558"/>
          </a:xfrm>
          <a:prstGeom prst="roundRect">
            <a:avLst/>
          </a:prstGeom>
          <a:solidFill>
            <a:schemeClr val="bg1"/>
          </a:solidFill>
          <a:ln w="285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4</a:t>
            </a:r>
          </a:p>
          <a:p>
            <a:r>
              <a:rPr lang="en-US" sz="2800" b="1" dirty="0" smtClean="0">
                <a:solidFill>
                  <a:schemeClr val="tx1"/>
                </a:solidFill>
                <a:latin typeface="Times New Roman" panose="02020603050405020304" pitchFamily="18" charset="0"/>
                <a:cs typeface="Times New Roman" panose="02020603050405020304" pitchFamily="18" charset="0"/>
              </a:rPr>
              <a:t>Overview</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3152129" y="3769849"/>
            <a:ext cx="184731" cy="954107"/>
          </a:xfrm>
          <a:prstGeom prst="rect">
            <a:avLst/>
          </a:prstGeom>
          <a:noFill/>
        </p:spPr>
        <p:txBody>
          <a:bodyPr wrap="none" rtlCol="0">
            <a:spAutoFit/>
          </a:bodyPr>
          <a:lstStyle/>
          <a:p>
            <a:endParaRPr lang="en-US" sz="2800" dirty="0" smtClean="0">
              <a:latin typeface="Times New Roman" panose="02020603050405020304" pitchFamily="18" charset="0"/>
              <a:cs typeface="Times New Roman" panose="02020603050405020304" pitchFamily="18" charset="0"/>
            </a:endParaRPr>
          </a:p>
          <a:p>
            <a:endParaRPr lang="en-US" sz="28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8129493" y="5353912"/>
            <a:ext cx="3910107" cy="954107"/>
          </a:xfrm>
          <a:prstGeom prst="rect">
            <a:avLst/>
          </a:prstGeom>
          <a:noFill/>
        </p:spPr>
        <p:txBody>
          <a:bodyPr wrap="square" rtlCol="0">
            <a:spAutoFit/>
          </a:bodyPr>
          <a:lstStyle/>
          <a:p>
            <a:r>
              <a:rPr lang="en-US" sz="2800" dirty="0" smtClean="0">
                <a:solidFill>
                  <a:srgbClr val="00B0F0"/>
                </a:solidFill>
                <a:latin typeface="Times New Roman" panose="02020603050405020304" pitchFamily="18" charset="0"/>
                <a:cs typeface="Times New Roman" panose="02020603050405020304" pitchFamily="18" charset="0"/>
              </a:rPr>
              <a:t>Prepared by</a:t>
            </a:r>
            <a:endParaRPr lang="en-US" sz="2800" b="1" dirty="0" smtClean="0">
              <a:solidFill>
                <a:srgbClr val="00B0F0"/>
              </a:solidFill>
              <a:latin typeface="Times New Roman" panose="02020603050405020304" pitchFamily="18" charset="0"/>
              <a:cs typeface="Times New Roman" panose="02020603050405020304" pitchFamily="18" charset="0"/>
            </a:endParaRPr>
          </a:p>
          <a:p>
            <a:r>
              <a:rPr lang="en-US" sz="2800" b="1" dirty="0" smtClean="0">
                <a:solidFill>
                  <a:srgbClr val="00B0F0"/>
                </a:solidFill>
                <a:latin typeface="Times New Roman" panose="02020603050405020304" pitchFamily="18" charset="0"/>
                <a:cs typeface="Times New Roman" panose="02020603050405020304" pitchFamily="18" charset="0"/>
              </a:rPr>
              <a:t>Dr</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Walid</a:t>
            </a:r>
            <a:r>
              <a:rPr lang="en-US" sz="2800" b="1" dirty="0" smtClean="0">
                <a:solidFill>
                  <a:srgbClr val="00B0F0"/>
                </a:solidFill>
                <a:latin typeface="Times New Roman" panose="02020603050405020304" pitchFamily="18" charset="0"/>
                <a:cs typeface="Times New Roman" panose="02020603050405020304" pitchFamily="18" charset="0"/>
              </a:rPr>
              <a:t> K. El </a:t>
            </a:r>
            <a:r>
              <a:rPr lang="en-US" sz="2800" b="1" dirty="0" err="1" smtClean="0">
                <a:solidFill>
                  <a:srgbClr val="00B0F0"/>
                </a:solidFill>
                <a:latin typeface="Times New Roman" panose="02020603050405020304" pitchFamily="18" charset="0"/>
                <a:cs typeface="Times New Roman" panose="02020603050405020304" pitchFamily="18" charset="0"/>
              </a:rPr>
              <a:t>Leithy</a:t>
            </a:r>
            <a:endParaRPr lang="en-US" sz="2800" b="1" dirty="0">
              <a:solidFill>
                <a:srgbClr val="00B0F0"/>
              </a:solidFill>
              <a:latin typeface="Times New Roman" panose="02020603050405020304" pitchFamily="18" charset="0"/>
              <a:cs typeface="Times New Roman" panose="02020603050405020304" pitchFamily="18" charset="0"/>
            </a:endParaRP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xmlns=""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66618436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19900"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339650"/>
          </a:xfrm>
          <a:prstGeom prst="rect">
            <a:avLst/>
          </a:prstGeom>
          <a:noFill/>
        </p:spPr>
        <p:txBody>
          <a:bodyPr wrap="square">
            <a:spAutoFit/>
          </a:bodyPr>
          <a:lstStyle/>
          <a:p>
            <a:pPr marL="381000" indent="-381000" eaLnBrk="1" hangingPunct="1">
              <a:buFont typeface="Verdana" panose="020B0604030504040204" pitchFamily="34" charset="0"/>
              <a:buNone/>
            </a:pPr>
            <a:r>
              <a:rPr lang="en-US" altLang="ar-EG" sz="2800" i="1" dirty="0">
                <a:solidFill>
                  <a:srgbClr val="00A15F"/>
                </a:solidFill>
              </a:rPr>
              <a:t>This chapter will enable you to:</a:t>
            </a:r>
            <a:r>
              <a:rPr lang="en-GB" altLang="ar-EG" sz="2800" i="1" dirty="0">
                <a:solidFill>
                  <a:srgbClr val="00A15F"/>
                </a:solidFill>
              </a:rPr>
              <a:t/>
            </a:r>
            <a:br>
              <a:rPr lang="en-GB" altLang="ar-EG" sz="2800" i="1" dirty="0">
                <a:solidFill>
                  <a:srgbClr val="00A15F"/>
                </a:solidFill>
              </a:rPr>
            </a:br>
            <a:endParaRPr lang="en-GB" altLang="ar-EG" sz="2800" i="1" dirty="0">
              <a:solidFill>
                <a:srgbClr val="00A15F"/>
              </a:solidFill>
            </a:endParaRP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Describe the key elements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four early theories of motivation and evaluate their applicability today.</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Compare contemporary theories of motivation.</a:t>
            </a:r>
          </a:p>
          <a:p>
            <a:pPr marL="381000" indent="-381000" eaLnBrk="1" hangingPunct="1">
              <a:spcAft>
                <a:spcPct val="50000"/>
              </a:spcAft>
              <a:buClr>
                <a:schemeClr val="tx1"/>
              </a:buClr>
              <a:buSzPct val="100000"/>
              <a:buFont typeface="Verdana" panose="020B0604030504040204" pitchFamily="34" charset="0"/>
              <a:buAutoNum type="arabicPeriod"/>
            </a:pPr>
            <a:r>
              <a:rPr lang="en-GB" altLang="ar-EG" sz="2400" dirty="0"/>
              <a:t>Identify the motivational theories of equity and expectancy.</a:t>
            </a:r>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32950874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818374" cy="461665"/>
          </a:xfrm>
          <a:prstGeom prst="rect">
            <a:avLst/>
          </a:prstGeom>
          <a:noFill/>
        </p:spPr>
        <p:txBody>
          <a:bodyPr wrap="square" rtlCol="0">
            <a:spAutoFit/>
          </a:bodyPr>
          <a:lstStyle/>
          <a:p>
            <a:r>
              <a:rPr lang="en-US" sz="2400">
                <a:solidFill>
                  <a:schemeClr val="bg1"/>
                </a:solidFill>
                <a:latin typeface="Tajawal Medium" panose="00000600000000000000" pitchFamily="2" charset="-78"/>
                <a:cs typeface="Tajawal Medium" panose="00000600000000000000" pitchFamily="2" charset="-78"/>
              </a:rPr>
              <a:t>Motivation Concepts and Applications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955203"/>
          </a:xfrm>
          <a:prstGeom prst="rect">
            <a:avLst/>
          </a:prstGeom>
          <a:noFill/>
        </p:spPr>
        <p:txBody>
          <a:bodyPr wrap="square">
            <a:spAutoFit/>
          </a:bodyPr>
          <a:lstStyle/>
          <a:p>
            <a:pPr marL="381000" indent="-381000"/>
            <a:r>
              <a:rPr lang="en-GB" altLang="ar-EG" sz="1600" kern="0" dirty="0">
                <a:solidFill>
                  <a:srgbClr val="000000"/>
                </a:solidFill>
                <a:latin typeface="Verdana"/>
                <a:cs typeface="Arial"/>
              </a:rPr>
              <a:t>5. </a:t>
            </a:r>
            <a:r>
              <a:rPr lang="en-GB" altLang="ar-EG" sz="2400" kern="0" dirty="0">
                <a:solidFill>
                  <a:srgbClr val="000000"/>
                </a:solidFill>
                <a:latin typeface="Verdana"/>
                <a:cs typeface="Arial"/>
              </a:rPr>
              <a:t>Describe the job characteristics model and evaluate the way it motivates by changing the work environment.</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Compare and contrast the main ways jobs can be redesigned.</a:t>
            </a:r>
          </a:p>
          <a:p>
            <a:pPr marL="542925" marR="0" lvl="0" indent="-542925" algn="l" defTabSz="914400" rtl="0" eaLnBrk="1" fontAlgn="base" latinLnBrk="0" hangingPunct="1">
              <a:lnSpc>
                <a:spcPct val="100000"/>
              </a:lnSpc>
              <a:spcBef>
                <a:spcPct val="50000"/>
              </a:spcBef>
              <a:spcAft>
                <a:spcPct val="50000"/>
              </a:spcAft>
              <a:buClr>
                <a:srgbClr val="000000"/>
              </a:buClr>
              <a:buSzTx/>
              <a:buFont typeface="Verdana" panose="020B0604030504040204" pitchFamily="34" charset="0"/>
              <a:buAutoNum type="arabicPeriod" startAt="6"/>
              <a:tabLst/>
              <a:defRPr/>
            </a:pPr>
            <a:r>
              <a:rPr kumimoji="0" lang="en-GB" altLang="ar-EG" sz="2400" b="0" i="0" u="none" strike="noStrike" kern="0" cap="none" spc="0" normalizeH="0" baseline="0" noProof="0" dirty="0">
                <a:ln>
                  <a:noFill/>
                </a:ln>
                <a:solidFill>
                  <a:srgbClr val="000000"/>
                </a:solidFill>
                <a:effectLst/>
                <a:uLnTx/>
                <a:uFillTx/>
                <a:latin typeface="Verdana"/>
                <a:ea typeface="+mn-ea"/>
                <a:cs typeface="Arial"/>
              </a:rPr>
              <a:t>Identify alternative work arrangements and employee involvement measures and show how they might motivate employees.</a:t>
            </a:r>
          </a:p>
          <a:p>
            <a:pPr marL="381000" indent="-381000"/>
            <a:endParaRPr lang="en-GB" altLang="ar-EG" sz="2400" dirty="0"/>
          </a:p>
          <a:p>
            <a:pPr marL="381000" indent="-381000" eaLnBrk="1" hangingPunct="1">
              <a:buFont typeface="Verdana" panose="020B0604030504040204" pitchFamily="34" charset="0"/>
              <a:buNone/>
            </a:pPr>
            <a:endParaRPr lang="en-GB" altLang="ar-EG" sz="2800" i="1" dirty="0">
              <a:solidFill>
                <a:srgbClr val="00A15F"/>
              </a:solidFill>
            </a:endParaRPr>
          </a:p>
        </p:txBody>
      </p:sp>
    </p:spTree>
    <p:extLst>
      <p:ext uri="{BB962C8B-B14F-4D97-AF65-F5344CB8AC3E}">
        <p14:creationId xmlns:p14="http://schemas.microsoft.com/office/powerpoint/2010/main" val="22082024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5"/>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pic>
        <p:nvPicPr>
          <p:cNvPr id="10" name="Picture 2" descr="MOTIVATION ??? &lt;ul&gt;&lt;li&gt;it is defined as a driving force that initiates and directs behavior.  &lt;/li&gt;&lt;/ul&gt;&lt;ul&gt;&lt;li&gt;motivation...">
            <a:extLst>
              <a:ext uri="{FF2B5EF4-FFF2-40B4-BE49-F238E27FC236}">
                <a16:creationId xmlns="" xmlns:a16="http://schemas.microsoft.com/office/drawing/2014/main" id="{81C13E9B-C575-D489-E2F5-21546AF6DA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a:xfrm>
            <a:off x="2410677" y="1260852"/>
            <a:ext cx="6052915" cy="4564099"/>
          </a:xfrm>
          <a:prstGeom prst="rect">
            <a:avLst/>
          </a:prstGeom>
          <a:noFill/>
        </p:spPr>
      </p:pic>
    </p:spTree>
    <p:extLst>
      <p:ext uri="{BB962C8B-B14F-4D97-AF65-F5344CB8AC3E}">
        <p14:creationId xmlns:p14="http://schemas.microsoft.com/office/powerpoint/2010/main" val="11709250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Defining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535413" y="1553932"/>
            <a:ext cx="6889652" cy="4524315"/>
          </a:xfrm>
          <a:prstGeom prst="rect">
            <a:avLst/>
          </a:prstGeom>
          <a:noFill/>
        </p:spPr>
        <p:txBody>
          <a:bodyPr wrap="square">
            <a:spAutoFit/>
          </a:bodyPr>
          <a:lstStyle/>
          <a:p>
            <a:pPr marL="6350" indent="-6350" eaLnBrk="1" hangingPunct="1">
              <a:buFont typeface="Verdana" panose="020B0604030504040204" pitchFamily="34" charset="0"/>
              <a:buNone/>
            </a:pPr>
            <a:r>
              <a:rPr lang="en-US" altLang="ar-EG" sz="2400" dirty="0">
                <a:solidFill>
                  <a:srgbClr val="00A15F"/>
                </a:solidFill>
              </a:rPr>
              <a:t>Motivation</a:t>
            </a:r>
            <a:r>
              <a:rPr lang="en-US" altLang="ar-EG" sz="2400" dirty="0"/>
              <a:t> is the processes that account for an individual’s intensity, direction, and persistence of effort toward attaining a goal—specifically, an organizational goal.</a:t>
            </a:r>
          </a:p>
          <a:p>
            <a:pPr marL="6350" indent="-6350" eaLnBrk="1" hangingPunct="1">
              <a:buFont typeface="Wingdings" panose="05000000000000000000" pitchFamily="2" charset="2"/>
              <a:buNone/>
            </a:pPr>
            <a:endParaRPr lang="en-US" altLang="ar-EG" sz="2400" dirty="0"/>
          </a:p>
          <a:p>
            <a:pPr marL="6350" indent="-6350" eaLnBrk="1" hangingPunct="1">
              <a:buFont typeface="Verdana" panose="020B0604030504040204" pitchFamily="34" charset="0"/>
              <a:buNone/>
            </a:pPr>
            <a:r>
              <a:rPr lang="en-US" altLang="ar-EG" sz="2400" b="1" dirty="0"/>
              <a:t>Three key elements:</a:t>
            </a:r>
          </a:p>
          <a:p>
            <a:pPr marL="452438" lvl="1" indent="-266700" eaLnBrk="1" hangingPunct="1"/>
            <a:r>
              <a:rPr lang="en-US" altLang="ar-EG" sz="2400" dirty="0"/>
              <a:t>Intensity: how hard a person tries.</a:t>
            </a:r>
          </a:p>
          <a:p>
            <a:pPr marL="452438" lvl="1" indent="-266700" eaLnBrk="1" hangingPunct="1"/>
            <a:r>
              <a:rPr lang="en-US" altLang="ar-EG" sz="2400" dirty="0"/>
              <a:t>Direction: effort that is channeled </a:t>
            </a:r>
            <a:br>
              <a:rPr lang="en-US" altLang="ar-EG" sz="2400" dirty="0"/>
            </a:br>
            <a:r>
              <a:rPr lang="en-US" altLang="ar-EG" sz="2400" dirty="0"/>
              <a:t>toward, and consistent with, </a:t>
            </a:r>
            <a:br>
              <a:rPr lang="en-US" altLang="ar-EG" sz="2400" dirty="0"/>
            </a:br>
            <a:r>
              <a:rPr lang="en-US" altLang="ar-EG" sz="2400" dirty="0"/>
              <a:t>organizational goals.</a:t>
            </a:r>
          </a:p>
          <a:p>
            <a:pPr marL="452438" lvl="1" indent="-266700" eaLnBrk="1" hangingPunct="1"/>
            <a:r>
              <a:rPr lang="en-US" altLang="ar-EG" sz="2400" dirty="0"/>
              <a:t>Persistence: how long a person </a:t>
            </a:r>
            <a:br>
              <a:rPr lang="en-US" altLang="ar-EG" sz="2400" dirty="0"/>
            </a:br>
            <a:r>
              <a:rPr lang="en-US" altLang="ar-EG" sz="2400" dirty="0"/>
              <a:t>can maintain effort.</a:t>
            </a:r>
          </a:p>
        </p:txBody>
      </p:sp>
    </p:spTree>
    <p:extLst>
      <p:ext uri="{BB962C8B-B14F-4D97-AF65-F5344CB8AC3E}">
        <p14:creationId xmlns:p14="http://schemas.microsoft.com/office/powerpoint/2010/main" val="189136993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Early Theories of Motivation</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046988"/>
          </a:xfrm>
          <a:prstGeom prst="rect">
            <a:avLst/>
          </a:prstGeom>
          <a:noFill/>
        </p:spPr>
        <p:txBody>
          <a:bodyPr wrap="square">
            <a:spAutoFit/>
          </a:bodyPr>
          <a:lstStyle/>
          <a:p>
            <a:pPr marL="0" indent="0" eaLnBrk="1" hangingPunct="1">
              <a:buFont typeface="Wingdings" panose="05000000000000000000" pitchFamily="2" charset="2"/>
              <a:buNone/>
            </a:pPr>
            <a:r>
              <a:rPr lang="en-US" altLang="ar-EG" sz="2400" dirty="0"/>
              <a:t>These early theories may not be valid, but they do form the basis for contemporary theories and are still used by practicing managers:</a:t>
            </a:r>
          </a:p>
          <a:p>
            <a:pPr marL="0" indent="0" eaLnBrk="1" hangingPunct="1"/>
            <a:endParaRPr lang="en-US" altLang="ar-EG" sz="2400" dirty="0"/>
          </a:p>
          <a:p>
            <a:pPr marL="452438" lvl="1" indent="-271463" eaLnBrk="1" hangingPunct="1"/>
            <a:r>
              <a:rPr lang="en-US" altLang="ar-EG" sz="2400" dirty="0"/>
              <a:t>Maslow’s Hierarchy of Needs Theory </a:t>
            </a:r>
          </a:p>
          <a:p>
            <a:pPr marL="452438" lvl="1" indent="-271463" eaLnBrk="1" hangingPunct="1"/>
            <a:r>
              <a:rPr lang="en-US" altLang="ar-EG" sz="2400" dirty="0"/>
              <a:t>Alderfer’s ERG (Existence, Relatedness, and Growth)</a:t>
            </a:r>
          </a:p>
          <a:p>
            <a:pPr marL="452438" lvl="1" indent="-271463" eaLnBrk="1" hangingPunct="1"/>
            <a:r>
              <a:rPr lang="en-US" altLang="ar-EG" sz="2400" dirty="0"/>
              <a:t>McGregor’s Theory X and Theory Y</a:t>
            </a:r>
          </a:p>
          <a:p>
            <a:pPr marL="452438" lvl="1" indent="-271463" eaLnBrk="1" hangingPunct="1"/>
            <a:r>
              <a:rPr lang="en-US" altLang="ar-EG" sz="2400" dirty="0"/>
              <a:t>McClelland’s Theory of Needs</a:t>
            </a:r>
          </a:p>
        </p:txBody>
      </p:sp>
    </p:spTree>
    <p:extLst>
      <p:ext uri="{BB962C8B-B14F-4D97-AF65-F5344CB8AC3E}">
        <p14:creationId xmlns:p14="http://schemas.microsoft.com/office/powerpoint/2010/main" val="16087245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pic>
        <p:nvPicPr>
          <p:cNvPr id="10" name="Picture 11">
            <a:extLst>
              <a:ext uri="{FF2B5EF4-FFF2-40B4-BE49-F238E27FC236}">
                <a16:creationId xmlns="" xmlns:a16="http://schemas.microsoft.com/office/drawing/2014/main" id="{9445F095-D9F3-B6BD-3394-130A4FD06F2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05102" y="1757362"/>
            <a:ext cx="7319963" cy="3343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681982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416320"/>
          </a:xfrm>
          <a:prstGeom prst="rect">
            <a:avLst/>
          </a:prstGeom>
          <a:noFill/>
        </p:spPr>
        <p:txBody>
          <a:bodyPr wrap="square">
            <a:spAutoFit/>
          </a:bodyPr>
          <a:lstStyle/>
          <a:p>
            <a:r>
              <a:rPr lang="en-US" sz="2400" dirty="0"/>
              <a:t>Physiological needs: Air, water, food, shelter, sleep, clothing.</a:t>
            </a:r>
          </a:p>
          <a:p>
            <a:r>
              <a:rPr lang="en-US" sz="2400" dirty="0"/>
              <a:t>Safety needs: Personal security, employment</a:t>
            </a:r>
          </a:p>
          <a:p>
            <a:r>
              <a:rPr lang="en-US" sz="2400" dirty="0"/>
              <a:t>Social needs: Love and belonging, family, sense of connection.</a:t>
            </a:r>
          </a:p>
          <a:p>
            <a:r>
              <a:rPr lang="en-US" sz="2400" dirty="0"/>
              <a:t> Esteem needs:  Respect, self esteem, status, recognition.</a:t>
            </a:r>
          </a:p>
          <a:p>
            <a:r>
              <a:rPr lang="en-US" sz="2400" dirty="0"/>
              <a:t>Self Actualization needs: Drive to become the most that one can be.</a:t>
            </a:r>
          </a:p>
        </p:txBody>
      </p:sp>
    </p:spTree>
    <p:extLst>
      <p:ext uri="{BB962C8B-B14F-4D97-AF65-F5344CB8AC3E}">
        <p14:creationId xmlns:p14="http://schemas.microsoft.com/office/powerpoint/2010/main" val="26997900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15354"/>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Maslow’s Hierarchy of Needs</a:t>
            </a:r>
            <a:endParaRPr lang="en-US" sz="2400" dirty="0">
              <a:solidFill>
                <a:srgbClr val="FF9518"/>
              </a:solidFill>
              <a:latin typeface="Tajawal Medium" panose="00000600000000000000" pitchFamily="2" charset="-78"/>
              <a:cs typeface="Tajawal Medium" panose="00000600000000000000" pitchFamily="2" charset="-78"/>
            </a:endParaRPr>
          </a:p>
        </p:txBody>
      </p:sp>
      <p:graphicFrame>
        <p:nvGraphicFramePr>
          <p:cNvPr id="10" name="Content Placeholder 5">
            <a:extLst>
              <a:ext uri="{FF2B5EF4-FFF2-40B4-BE49-F238E27FC236}">
                <a16:creationId xmlns="" xmlns:a16="http://schemas.microsoft.com/office/drawing/2014/main" id="{D7A914B4-813D-E508-80E4-02824538F111}"/>
              </a:ext>
            </a:extLst>
          </p:cNvPr>
          <p:cNvGraphicFramePr>
            <a:graphicFrameLocks/>
          </p:cNvGraphicFramePr>
          <p:nvPr/>
        </p:nvGraphicFramePr>
        <p:xfrm>
          <a:off x="838200" y="1825625"/>
          <a:ext cx="10515600" cy="3032760"/>
        </p:xfrm>
        <a:graphic>
          <a:graphicData uri="http://schemas.openxmlformats.org/drawingml/2006/table">
            <a:tbl>
              <a:tblPr firstRow="1" bandRow="1">
                <a:tableStyleId>{5C22544A-7EE6-4342-B048-85BDC9FD1C3A}</a:tableStyleId>
              </a:tblPr>
              <a:tblGrid>
                <a:gridCol w="5257800">
                  <a:extLst>
                    <a:ext uri="{9D8B030D-6E8A-4147-A177-3AD203B41FA5}">
                      <a16:colId xmlns="" xmlns:a16="http://schemas.microsoft.com/office/drawing/2014/main" val="20000"/>
                    </a:ext>
                  </a:extLst>
                </a:gridCol>
                <a:gridCol w="5257800">
                  <a:extLst>
                    <a:ext uri="{9D8B030D-6E8A-4147-A177-3AD203B41FA5}">
                      <a16:colId xmlns="" xmlns:a16="http://schemas.microsoft.com/office/drawing/2014/main" val="20001"/>
                    </a:ext>
                  </a:extLst>
                </a:gridCol>
              </a:tblGrid>
              <a:tr h="370840">
                <a:tc>
                  <a:txBody>
                    <a:bodyPr/>
                    <a:lstStyle/>
                    <a:p>
                      <a:r>
                        <a:rPr lang="en-US" dirty="0"/>
                        <a:t>Level of human needs</a:t>
                      </a:r>
                    </a:p>
                  </a:txBody>
                  <a:tcPr/>
                </a:tc>
                <a:tc>
                  <a:txBody>
                    <a:bodyPr/>
                    <a:lstStyle/>
                    <a:p>
                      <a:r>
                        <a:rPr lang="en-US" dirty="0"/>
                        <a:t>Applying it to Business</a:t>
                      </a:r>
                    </a:p>
                  </a:txBody>
                  <a:tcPr/>
                </a:tc>
                <a:extLst>
                  <a:ext uri="{0D108BD9-81ED-4DB2-BD59-A6C34878D82A}">
                    <a16:rowId xmlns="" xmlns:a16="http://schemas.microsoft.com/office/drawing/2014/main" val="10000"/>
                  </a:ext>
                </a:extLst>
              </a:tr>
              <a:tr h="370840">
                <a:tc>
                  <a:txBody>
                    <a:bodyPr/>
                    <a:lstStyle/>
                    <a:p>
                      <a:r>
                        <a:rPr lang="en-US" dirty="0"/>
                        <a:t>Physiological</a:t>
                      </a:r>
                      <a:r>
                        <a:rPr lang="en-US" baseline="0" dirty="0"/>
                        <a:t> </a:t>
                      </a:r>
                      <a:endParaRPr lang="en-US" dirty="0"/>
                    </a:p>
                  </a:txBody>
                  <a:tcPr/>
                </a:tc>
                <a:tc>
                  <a:txBody>
                    <a:bodyPr/>
                    <a:lstStyle/>
                    <a:p>
                      <a:r>
                        <a:rPr lang="en-US" dirty="0"/>
                        <a:t>Acceptable pay and working conditions</a:t>
                      </a:r>
                      <a:r>
                        <a:rPr lang="en-US" baseline="0" dirty="0"/>
                        <a:t> </a:t>
                      </a:r>
                      <a:endParaRPr lang="en-US" dirty="0"/>
                    </a:p>
                  </a:txBody>
                  <a:tcPr/>
                </a:tc>
                <a:extLst>
                  <a:ext uri="{0D108BD9-81ED-4DB2-BD59-A6C34878D82A}">
                    <a16:rowId xmlns="" xmlns:a16="http://schemas.microsoft.com/office/drawing/2014/main" val="10001"/>
                  </a:ext>
                </a:extLst>
              </a:tr>
              <a:tr h="370840">
                <a:tc>
                  <a:txBody>
                    <a:bodyPr/>
                    <a:lstStyle/>
                    <a:p>
                      <a:r>
                        <a:rPr lang="en-US" dirty="0"/>
                        <a:t>Safety</a:t>
                      </a:r>
                    </a:p>
                  </a:txBody>
                  <a:tcPr/>
                </a:tc>
                <a:tc>
                  <a:txBody>
                    <a:bodyPr/>
                    <a:lstStyle/>
                    <a:p>
                      <a:r>
                        <a:rPr lang="en-US" dirty="0"/>
                        <a:t>Job</a:t>
                      </a:r>
                      <a:r>
                        <a:rPr lang="en-US" baseline="0" dirty="0"/>
                        <a:t> security/ clear job role and description / health and safety protection/ insurance</a:t>
                      </a:r>
                      <a:endParaRPr lang="en-US" dirty="0"/>
                    </a:p>
                  </a:txBody>
                  <a:tcPr/>
                </a:tc>
                <a:extLst>
                  <a:ext uri="{0D108BD9-81ED-4DB2-BD59-A6C34878D82A}">
                    <a16:rowId xmlns="" xmlns:a16="http://schemas.microsoft.com/office/drawing/2014/main" val="10002"/>
                  </a:ext>
                </a:extLst>
              </a:tr>
              <a:tr h="370840">
                <a:tc>
                  <a:txBody>
                    <a:bodyPr/>
                    <a:lstStyle/>
                    <a:p>
                      <a:r>
                        <a:rPr lang="en-US" dirty="0"/>
                        <a:t>Social</a:t>
                      </a:r>
                    </a:p>
                  </a:txBody>
                  <a:tcPr/>
                </a:tc>
                <a:tc>
                  <a:txBody>
                    <a:bodyPr/>
                    <a:lstStyle/>
                    <a:p>
                      <a:r>
                        <a:rPr lang="en-US" dirty="0"/>
                        <a:t>Working in teams</a:t>
                      </a:r>
                    </a:p>
                  </a:txBody>
                  <a:tcPr/>
                </a:tc>
                <a:extLst>
                  <a:ext uri="{0D108BD9-81ED-4DB2-BD59-A6C34878D82A}">
                    <a16:rowId xmlns="" xmlns:a16="http://schemas.microsoft.com/office/drawing/2014/main" val="10003"/>
                  </a:ext>
                </a:extLst>
              </a:tr>
              <a:tr h="370840">
                <a:tc>
                  <a:txBody>
                    <a:bodyPr/>
                    <a:lstStyle/>
                    <a:p>
                      <a:r>
                        <a:rPr lang="en-US" dirty="0"/>
                        <a:t>Esteem</a:t>
                      </a:r>
                    </a:p>
                  </a:txBody>
                  <a:tcPr/>
                </a:tc>
                <a:tc>
                  <a:txBody>
                    <a:bodyPr/>
                    <a:lstStyle/>
                    <a:p>
                      <a:r>
                        <a:rPr lang="en-US" dirty="0"/>
                        <a:t>Status/</a:t>
                      </a:r>
                      <a:r>
                        <a:rPr lang="en-US" baseline="0" dirty="0"/>
                        <a:t> job title/Authority/trust/ recognition for achievement</a:t>
                      </a:r>
                      <a:endParaRPr lang="en-US" dirty="0"/>
                    </a:p>
                  </a:txBody>
                  <a:tcPr/>
                </a:tc>
                <a:extLst>
                  <a:ext uri="{0D108BD9-81ED-4DB2-BD59-A6C34878D82A}">
                    <a16:rowId xmlns="" xmlns:a16="http://schemas.microsoft.com/office/drawing/2014/main" val="10004"/>
                  </a:ext>
                </a:extLst>
              </a:tr>
              <a:tr h="370840">
                <a:tc>
                  <a:txBody>
                    <a:bodyPr/>
                    <a:lstStyle/>
                    <a:p>
                      <a:r>
                        <a:rPr lang="en-US" dirty="0"/>
                        <a:t>Self actualization</a:t>
                      </a:r>
                    </a:p>
                  </a:txBody>
                  <a:tcPr/>
                </a:tc>
                <a:tc>
                  <a:txBody>
                    <a:bodyPr/>
                    <a:lstStyle/>
                    <a:p>
                      <a:r>
                        <a:rPr lang="en-US" dirty="0"/>
                        <a:t>Promotion opportunities/</a:t>
                      </a:r>
                      <a:r>
                        <a:rPr lang="en-US" baseline="0" dirty="0"/>
                        <a:t> challenging work/ job enrichment</a:t>
                      </a:r>
                      <a:endParaRPr lang="en-US" dirty="0"/>
                    </a:p>
                  </a:txBody>
                  <a:tcPr/>
                </a:tc>
                <a:extLst>
                  <a:ext uri="{0D108BD9-81ED-4DB2-BD59-A6C34878D82A}">
                    <a16:rowId xmlns="" xmlns:a16="http://schemas.microsoft.com/office/drawing/2014/main" val="10005"/>
                  </a:ext>
                </a:extLst>
              </a:tr>
            </a:tbl>
          </a:graphicData>
        </a:graphic>
      </p:graphicFrame>
    </p:spTree>
    <p:extLst>
      <p:ext uri="{BB962C8B-B14F-4D97-AF65-F5344CB8AC3E}">
        <p14:creationId xmlns:p14="http://schemas.microsoft.com/office/powerpoint/2010/main" val="24757107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473085"/>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Alderfer’s ERG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Wingdings" panose="05000000000000000000" pitchFamily="2" charset="2"/>
              <a:buNone/>
              <a:tabLst>
                <a:tab pos="361950" algn="l"/>
              </a:tabLst>
            </a:pPr>
            <a:r>
              <a:rPr lang="en-US" altLang="ar-EG" sz="2400" dirty="0"/>
              <a:t>A reworking of Maslow to fit empirical research.</a:t>
            </a:r>
          </a:p>
          <a:p>
            <a:pPr marL="0" indent="0" eaLnBrk="1" hangingPunct="1">
              <a:buFont typeface="Wingdings" panose="05000000000000000000" pitchFamily="2" charset="2"/>
              <a:buNone/>
              <a:tabLst>
                <a:tab pos="361950" algn="l"/>
              </a:tabLst>
            </a:pPr>
            <a:endParaRPr lang="en-US" altLang="ar-EG" sz="2400" dirty="0"/>
          </a:p>
          <a:p>
            <a:pPr marL="0" indent="0" eaLnBrk="1" hangingPunct="1">
              <a:buFont typeface="Wingdings" panose="05000000000000000000" pitchFamily="2" charset="2"/>
              <a:buNone/>
              <a:tabLst>
                <a:tab pos="361950" algn="l"/>
              </a:tabLst>
            </a:pPr>
            <a:r>
              <a:rPr lang="en-US" altLang="ar-EG" sz="2400" b="1" dirty="0"/>
              <a:t>Three groups of core needs:</a:t>
            </a:r>
          </a:p>
          <a:p>
            <a:pPr marL="452438" lvl="1" indent="-271463" eaLnBrk="1" hangingPunct="1">
              <a:buFont typeface="Verdana" panose="020B0604030504040204" pitchFamily="34" charset="0"/>
              <a:buAutoNum type="arabicPeriod"/>
              <a:tabLst>
                <a:tab pos="361950" algn="l"/>
              </a:tabLst>
            </a:pPr>
            <a:r>
              <a:rPr lang="en-US" altLang="ar-EG" sz="2400" dirty="0"/>
              <a:t>Existence (Maslow: physiological and safety)</a:t>
            </a:r>
          </a:p>
          <a:p>
            <a:pPr marL="452438" lvl="1" indent="-271463" eaLnBrk="1" hangingPunct="1">
              <a:buFont typeface="Verdana" panose="020B0604030504040204" pitchFamily="34" charset="0"/>
              <a:buAutoNum type="arabicPeriod"/>
              <a:tabLst>
                <a:tab pos="361950" algn="l"/>
              </a:tabLst>
            </a:pPr>
            <a:r>
              <a:rPr lang="en-US" altLang="ar-EG" sz="2400" dirty="0"/>
              <a:t>Relatedness (Maslow: social and status)</a:t>
            </a:r>
          </a:p>
          <a:p>
            <a:pPr marL="452438" lvl="1" indent="-271463" eaLnBrk="1" hangingPunct="1">
              <a:buFont typeface="Verdana" panose="020B0604030504040204" pitchFamily="34" charset="0"/>
              <a:buAutoNum type="arabicPeriod"/>
              <a:tabLst>
                <a:tab pos="361950" algn="l"/>
              </a:tabLst>
            </a:pPr>
            <a:r>
              <a:rPr lang="en-US" altLang="ar-EG" sz="2400" dirty="0"/>
              <a:t>Growth (Maslow: esteem and self-actualization)</a:t>
            </a:r>
          </a:p>
          <a:p>
            <a:pPr marL="452438" lvl="1" indent="-271463" eaLnBrk="1" hangingPunct="1">
              <a:tabLst>
                <a:tab pos="361950" algn="l"/>
              </a:tabLst>
            </a:pPr>
            <a:endParaRPr lang="en-US" altLang="ar-EG" sz="2400" dirty="0"/>
          </a:p>
          <a:p>
            <a:pPr marL="452438" lvl="1" indent="-271463" eaLnBrk="1" hangingPunct="1">
              <a:tabLst>
                <a:tab pos="361950" algn="l"/>
              </a:tabLst>
            </a:pPr>
            <a:r>
              <a:rPr lang="en-US" altLang="ar-EG" sz="2400" dirty="0"/>
              <a:t>Removed the hierarchical assumption.</a:t>
            </a:r>
          </a:p>
          <a:p>
            <a:pPr marL="982663" lvl="2" indent="-260350" eaLnBrk="1" hangingPunct="1">
              <a:tabLst>
                <a:tab pos="361950" algn="l"/>
              </a:tabLst>
            </a:pPr>
            <a:r>
              <a:rPr lang="en-US" altLang="ar-EG" sz="2400" dirty="0"/>
              <a:t>Can be motivated by all three at once.</a:t>
            </a:r>
          </a:p>
          <a:p>
            <a:pPr marL="452438" lvl="1" indent="-271463" eaLnBrk="1" hangingPunct="1">
              <a:tabLst>
                <a:tab pos="361950" algn="l"/>
              </a:tabLst>
            </a:pPr>
            <a:r>
              <a:rPr lang="en-US" altLang="ar-EG" sz="2400" dirty="0"/>
              <a:t>Popular, but not accurate, theory</a:t>
            </a:r>
            <a:r>
              <a:rPr lang="en-US" altLang="ar-EG" dirty="0"/>
              <a:t>.</a:t>
            </a:r>
          </a:p>
        </p:txBody>
      </p:sp>
    </p:spTree>
    <p:extLst>
      <p:ext uri="{BB962C8B-B14F-4D97-AF65-F5344CB8AC3E}">
        <p14:creationId xmlns:p14="http://schemas.microsoft.com/office/powerpoint/2010/main" val="8394004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67889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McGregor’s Theory X and Theory </a:t>
            </a:r>
            <a:r>
              <a:rPr lang="en-US" altLang="ar-EG" sz="2400" dirty="0" smtClean="0">
                <a:solidFill>
                  <a:schemeClr val="bg1"/>
                </a:solidFill>
                <a:cs typeface="Tajawal Medium" panose="00000600000000000000" pitchFamily="2" charset="-78"/>
              </a:rPr>
              <a:t>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1631216"/>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dirty="0"/>
              <a:t>Two distinct views of human beings: Theory X (basically negative) and Theory Y (positive).</a:t>
            </a:r>
          </a:p>
          <a:p>
            <a:pPr marL="452438" lvl="1" indent="-273050" eaLnBrk="1" hangingPunct="1"/>
            <a:r>
              <a:rPr lang="en-US" altLang="ar-EG" sz="2000" dirty="0"/>
              <a:t>Managers that were studied used a set of assumptions based on their view.</a:t>
            </a:r>
          </a:p>
          <a:p>
            <a:pPr marL="452438" lvl="1" indent="-273050" eaLnBrk="1" hangingPunct="1"/>
            <a:r>
              <a:rPr lang="en-US" altLang="ar-EG" sz="2000" dirty="0"/>
              <a:t>The assumptions molded their behavior toward employees.</a:t>
            </a:r>
          </a:p>
        </p:txBody>
      </p:sp>
      <p:graphicFrame>
        <p:nvGraphicFramePr>
          <p:cNvPr id="10" name="Diagram 9">
            <a:extLst>
              <a:ext uri="{FF2B5EF4-FFF2-40B4-BE49-F238E27FC236}">
                <a16:creationId xmlns="" xmlns:a16="http://schemas.microsoft.com/office/drawing/2014/main" id="{48086F58-A81F-ECFB-F99B-596470BF828E}"/>
              </a:ext>
            </a:extLst>
          </p:cNvPr>
          <p:cNvGraphicFramePr/>
          <p:nvPr>
            <p:extLst/>
          </p:nvPr>
        </p:nvGraphicFramePr>
        <p:xfrm>
          <a:off x="1800665" y="3321050"/>
          <a:ext cx="7499663" cy="2109079"/>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9211231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09342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The American psychologist David McClelland studied the way in which people satisfy their needs. What motivates people and what motivators are learned? According to David McClelland, people have motivating drivers that are directly linked to need regardless of age, gender, culture or race. As a result of the McClelland Motivation Theory, David McClelland identified four types of motivational need:</a:t>
            </a:r>
          </a:p>
          <a:p>
            <a:pPr marL="0" indent="0" eaLnBrk="1" hangingPunct="1">
              <a:buFont typeface="Verdana" panose="020B0604030504040204" pitchFamily="34" charset="0"/>
              <a:buNone/>
            </a:pPr>
            <a:r>
              <a:rPr lang="en-US" altLang="ar-EG" sz="2000" b="1" dirty="0"/>
              <a:t>Need for Achievement (</a:t>
            </a:r>
            <a:r>
              <a:rPr lang="en-US" altLang="ar-EG" sz="2000" b="1" dirty="0" err="1"/>
              <a:t>nAch</a:t>
            </a:r>
            <a:r>
              <a:rPr lang="en-US" altLang="ar-EG" sz="2000" b="1" dirty="0"/>
              <a:t>)</a:t>
            </a:r>
          </a:p>
          <a:p>
            <a:pPr marL="452438" lvl="1" indent="-273050" eaLnBrk="1" hangingPunct="1"/>
            <a:r>
              <a:rPr lang="en-US" altLang="ar-EG" sz="2000" dirty="0"/>
              <a:t>The drive to excel, to achieve in relation to a set of standards, to strive to succeed.</a:t>
            </a:r>
          </a:p>
          <a:p>
            <a:pPr marL="0" indent="0" eaLnBrk="1" hangingPunct="1">
              <a:buFont typeface="Verdana" panose="020B0604030504040204" pitchFamily="34" charset="0"/>
              <a:buNone/>
            </a:pPr>
            <a:r>
              <a:rPr lang="en-US" altLang="ar-EG" sz="2000" b="1" dirty="0"/>
              <a:t>Need for Power (</a:t>
            </a:r>
            <a:r>
              <a:rPr lang="en-US" altLang="ar-EG" sz="2000" b="1" dirty="0" err="1"/>
              <a:t>nPow</a:t>
            </a:r>
            <a:r>
              <a:rPr lang="en-US" altLang="ar-EG" sz="2000" b="1" dirty="0"/>
              <a:t>)</a:t>
            </a:r>
          </a:p>
          <a:p>
            <a:pPr marL="452438" lvl="1" indent="-273050" eaLnBrk="1" hangingPunct="1"/>
            <a:r>
              <a:rPr lang="en-US" altLang="ar-EG" sz="2000" dirty="0"/>
              <a:t>The need to make others behave in a way that they would not have behaved otherwise.</a:t>
            </a:r>
          </a:p>
        </p:txBody>
      </p:sp>
    </p:spTree>
    <p:extLst>
      <p:ext uri="{BB962C8B-B14F-4D97-AF65-F5344CB8AC3E}">
        <p14:creationId xmlns:p14="http://schemas.microsoft.com/office/powerpoint/2010/main" val="21765843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McClelland’s Four Needs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r>
              <a:rPr lang="en-US" altLang="en-US" sz="2400" b="1" dirty="0"/>
              <a:t>Need for Affiliation (</a:t>
            </a:r>
            <a:r>
              <a:rPr lang="en-US" altLang="en-US" sz="2400" b="1" dirty="0" err="1"/>
              <a:t>nAff</a:t>
            </a:r>
            <a:r>
              <a:rPr lang="en-US" altLang="en-US" sz="2400" b="1" dirty="0"/>
              <a:t>)</a:t>
            </a:r>
          </a:p>
          <a:p>
            <a:r>
              <a:rPr lang="en-US" altLang="en-US" sz="2400" dirty="0"/>
              <a:t>The desire for friendly and close interpersonal relationships.</a:t>
            </a:r>
          </a:p>
          <a:p>
            <a:r>
              <a:rPr lang="en-US" altLang="en-US" sz="2400" dirty="0"/>
              <a:t>People have varying levels of each of the three needs. Hard to measure.</a:t>
            </a:r>
          </a:p>
          <a:p>
            <a:endParaRPr lang="en-US" altLang="en-US" sz="2400" b="1" dirty="0"/>
          </a:p>
          <a:p>
            <a:r>
              <a:rPr lang="en-US" altLang="en-US" sz="2400" b="1" dirty="0"/>
              <a:t>Need for avoidance</a:t>
            </a:r>
          </a:p>
          <a:p>
            <a:r>
              <a:rPr lang="en-US" altLang="en-US" sz="2400" dirty="0"/>
              <a:t>People have fear of failure, fear of rejection and even fear of success. By avoiding situations that may trigger these fears, they think to have found a safe solution.</a:t>
            </a:r>
          </a:p>
        </p:txBody>
      </p:sp>
    </p:spTree>
    <p:extLst>
      <p:ext uri="{BB962C8B-B14F-4D97-AF65-F5344CB8AC3E}">
        <p14:creationId xmlns:p14="http://schemas.microsoft.com/office/powerpoint/2010/main" val="126942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28380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Performance Predictions for High </a:t>
            </a:r>
            <a:r>
              <a:rPr lang="en-US" altLang="ar-EG" sz="2400" dirty="0" err="1">
                <a:solidFill>
                  <a:schemeClr val="bg1"/>
                </a:solidFill>
                <a:cs typeface="Tajawal Medium" panose="00000600000000000000" pitchFamily="2" charset="-78"/>
              </a:rPr>
              <a:t>nAch</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170099"/>
          </a:xfrm>
          <a:prstGeom prst="rect">
            <a:avLst/>
          </a:prstGeom>
          <a:noFill/>
        </p:spPr>
        <p:txBody>
          <a:bodyPr wrap="square">
            <a:spAutoFit/>
          </a:bodyPr>
          <a:lstStyle/>
          <a:p>
            <a:pPr marL="0" indent="0" eaLnBrk="1" hangingPunct="1">
              <a:buFont typeface="Verdana" panose="020B0604030504040204" pitchFamily="34" charset="0"/>
              <a:buNone/>
              <a:tabLst>
                <a:tab pos="452438" algn="l"/>
              </a:tabLst>
            </a:pPr>
            <a:r>
              <a:rPr lang="en-US" altLang="ar-EG" sz="2000" dirty="0"/>
              <a:t>People with a high need for achievement are likely to:</a:t>
            </a:r>
          </a:p>
          <a:p>
            <a:pPr marL="452438" lvl="1" indent="-271463" eaLnBrk="1" hangingPunct="1">
              <a:tabLst>
                <a:tab pos="452438" algn="l"/>
              </a:tabLst>
            </a:pPr>
            <a:r>
              <a:rPr lang="en-US" altLang="ar-EG" sz="2000" dirty="0"/>
              <a:t>prefer to undertake activities with a 50/50 chance of success, avoiding very low- or high-risk situations;</a:t>
            </a:r>
          </a:p>
          <a:p>
            <a:pPr marL="452438" lvl="1" indent="-271463" eaLnBrk="1" hangingPunct="1">
              <a:tabLst>
                <a:tab pos="452438" algn="l"/>
              </a:tabLst>
            </a:pPr>
            <a:r>
              <a:rPr lang="en-US" altLang="ar-EG" sz="2000" dirty="0"/>
              <a:t>be motivated in jobs that offer high degree of personal responsibility, feedback, and moderate risk;</a:t>
            </a:r>
          </a:p>
          <a:p>
            <a:pPr marL="452438" lvl="1" indent="-271463" eaLnBrk="1" hangingPunct="1">
              <a:tabLst>
                <a:tab pos="452438" algn="l"/>
              </a:tabLst>
            </a:pPr>
            <a:r>
              <a:rPr lang="en-US" altLang="ar-EG" sz="2000" dirty="0"/>
              <a:t>not necessarily make good managers—too personal a focus (most good general managers do NOT have a high </a:t>
            </a:r>
            <a:r>
              <a:rPr lang="en-US" altLang="ar-EG" sz="2000" dirty="0" err="1"/>
              <a:t>nAch</a:t>
            </a:r>
            <a:r>
              <a:rPr lang="en-US" altLang="ar-EG" sz="2000" dirty="0"/>
              <a:t>);</a:t>
            </a:r>
          </a:p>
          <a:p>
            <a:pPr marL="452438" lvl="1" indent="-271463" eaLnBrk="1" hangingPunct="1">
              <a:tabLst>
                <a:tab pos="452438" algn="l"/>
              </a:tabLst>
            </a:pPr>
            <a:r>
              <a:rPr lang="en-US" altLang="ar-EG" sz="2000" dirty="0"/>
              <a:t>need high level of </a:t>
            </a:r>
            <a:r>
              <a:rPr lang="en-US" altLang="ar-EG" sz="2000" dirty="0" err="1"/>
              <a:t>nPow</a:t>
            </a:r>
            <a:r>
              <a:rPr lang="en-US" altLang="ar-EG" sz="2000" dirty="0"/>
              <a:t> and low </a:t>
            </a:r>
            <a:r>
              <a:rPr lang="en-US" altLang="ar-EG" sz="2000" dirty="0" err="1"/>
              <a:t>nAff</a:t>
            </a:r>
            <a:r>
              <a:rPr lang="en-US" altLang="ar-EG" sz="2000" dirty="0"/>
              <a:t> for managerial success.</a:t>
            </a:r>
          </a:p>
          <a:p>
            <a:pPr marL="0" indent="0" eaLnBrk="1" hangingPunct="1">
              <a:buFont typeface="Verdana" panose="020B0604030504040204" pitchFamily="34" charset="0"/>
              <a:buNone/>
              <a:tabLst>
                <a:tab pos="452438" algn="l"/>
              </a:tabLst>
            </a:pPr>
            <a:endParaRPr lang="en-US" altLang="ar-EG" sz="2000" dirty="0"/>
          </a:p>
          <a:p>
            <a:pPr marL="0" indent="0" eaLnBrk="1" hangingPunct="1">
              <a:buFont typeface="Verdana" panose="020B0604030504040204" pitchFamily="34" charset="0"/>
              <a:buNone/>
              <a:tabLst>
                <a:tab pos="452438" algn="l"/>
              </a:tabLst>
            </a:pPr>
            <a:r>
              <a:rPr lang="en-US" altLang="ar-EG" sz="2000" dirty="0"/>
              <a:t>Good research support, but it is not a very practical theory.</a:t>
            </a:r>
          </a:p>
        </p:txBody>
      </p:sp>
    </p:spTree>
    <p:extLst>
      <p:ext uri="{BB962C8B-B14F-4D97-AF65-F5344CB8AC3E}">
        <p14:creationId xmlns:p14="http://schemas.microsoft.com/office/powerpoint/2010/main" val="281630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594106" y="532679"/>
            <a:ext cx="5326005"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477875"/>
          </a:xfrm>
          <a:prstGeom prst="rect">
            <a:avLst/>
          </a:prstGeom>
          <a:noFill/>
        </p:spPr>
        <p:txBody>
          <a:bodyPr wrap="square">
            <a:spAutoFit/>
          </a:bodyPr>
          <a:lstStyle/>
          <a:p>
            <a:r>
              <a:rPr lang="en-US" altLang="en-US" sz="2000" dirty="0"/>
              <a:t>Frederick Herzberg’s well known Two-Factor Theory was designed in year 1959. Based on two hundred engineers and accountant feedback collected in the USA regarding their personal feelings towards their working environments. Herzberg defined two sets of factors in deciding employees working attitudes and level of performance, named Motivation &amp; Hygiene Factors.</a:t>
            </a:r>
          </a:p>
          <a:p>
            <a:r>
              <a:rPr lang="en-US" altLang="en-US" sz="2000" dirty="0"/>
              <a:t>He classified his theory in to 2 factors:</a:t>
            </a:r>
          </a:p>
          <a:p>
            <a:r>
              <a:rPr lang="en-US" altLang="en-US" sz="2000" dirty="0"/>
              <a:t>Motivators: factors that directly motivate people to work harder.</a:t>
            </a:r>
          </a:p>
          <a:p>
            <a:r>
              <a:rPr lang="en-US" altLang="en-US" sz="2000" dirty="0"/>
              <a:t>Hygiene: factors that can demotivate if not present but do not actually motivate employees to work harder</a:t>
            </a:r>
          </a:p>
        </p:txBody>
      </p:sp>
    </p:spTree>
    <p:extLst>
      <p:ext uri="{BB962C8B-B14F-4D97-AF65-F5344CB8AC3E}">
        <p14:creationId xmlns:p14="http://schemas.microsoft.com/office/powerpoint/2010/main" val="2166543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072786"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r>
              <a:rPr lang="en-US" sz="2000" dirty="0"/>
              <a:t>Herzberg felt that satisfied employees would be productive employees. Herzberg’s theory is sometimes called the two-factor theory. These factors are hygiene factors and motivators. Hygiene factors are often referred to as ‘dissatisfiers’. These are elements in the workplace that could make employees unhappy, such as excessive company bureaucracy or an autocratic working environment, pay, working environment and relationship with colleagues. However, the existence of these elements cannot make employees motivated, only the non existence can make them unhappy and unmotivated. While motivators are like opportunities for promotion, self improvement,  job design ( job enlargement- job enrichment- empowerment)</a:t>
            </a:r>
          </a:p>
        </p:txBody>
      </p:sp>
    </p:spTree>
    <p:extLst>
      <p:ext uri="{BB962C8B-B14F-4D97-AF65-F5344CB8AC3E}">
        <p14:creationId xmlns:p14="http://schemas.microsoft.com/office/powerpoint/2010/main" val="15578824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733968"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HERZBERG’S TWO-FACTOR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1200329"/>
          </a:xfrm>
          <a:prstGeom prst="rect">
            <a:avLst/>
          </a:prstGeom>
          <a:noFill/>
        </p:spPr>
        <p:txBody>
          <a:bodyPr wrap="square">
            <a:spAutoFit/>
          </a:bodyPr>
          <a:lstStyle/>
          <a:p>
            <a:r>
              <a:rPr lang="en-US" altLang="en-US" sz="2400" dirty="0"/>
              <a:t>Two Factor Theory states that there are certain factors in the workplace that cause job satisfaction, while a separate set of factors cause dissatisfaction.</a:t>
            </a:r>
          </a:p>
        </p:txBody>
      </p:sp>
      <p:sp>
        <p:nvSpPr>
          <p:cNvPr id="12" name="TextBox 11">
            <a:extLst>
              <a:ext uri="{FF2B5EF4-FFF2-40B4-BE49-F238E27FC236}">
                <a16:creationId xmlns="" xmlns:a16="http://schemas.microsoft.com/office/drawing/2014/main" id="{58CA6ED0-766B-DA48-1D61-41BC68783772}"/>
              </a:ext>
            </a:extLst>
          </p:cNvPr>
          <p:cNvSpPr txBox="1"/>
          <p:nvPr/>
        </p:nvSpPr>
        <p:spPr>
          <a:xfrm>
            <a:off x="2335237" y="3240817"/>
            <a:ext cx="6889652" cy="461665"/>
          </a:xfrm>
          <a:prstGeom prst="rect">
            <a:avLst/>
          </a:prstGeom>
          <a:noFill/>
        </p:spPr>
        <p:txBody>
          <a:bodyPr wrap="square">
            <a:spAutoFit/>
          </a:bodyPr>
          <a:lstStyle/>
          <a:p>
            <a:r>
              <a:rPr lang="en-US" altLang="en-US" sz="2400" dirty="0"/>
              <a:t>HERZBERG’S THEORY RESTS ON 2 ASSUMPTIONS</a:t>
            </a:r>
            <a:endParaRPr lang="en-US" sz="2400" dirty="0"/>
          </a:p>
        </p:txBody>
      </p:sp>
      <p:sp>
        <p:nvSpPr>
          <p:cNvPr id="13" name="TextBox 12">
            <a:extLst>
              <a:ext uri="{FF2B5EF4-FFF2-40B4-BE49-F238E27FC236}">
                <a16:creationId xmlns="" xmlns:a16="http://schemas.microsoft.com/office/drawing/2014/main" id="{28C5BDF8-21C2-F845-E085-8AFA02A653DE}"/>
              </a:ext>
            </a:extLst>
          </p:cNvPr>
          <p:cNvSpPr txBox="1"/>
          <p:nvPr/>
        </p:nvSpPr>
        <p:spPr>
          <a:xfrm>
            <a:off x="2440788" y="3681459"/>
            <a:ext cx="6224954" cy="2308324"/>
          </a:xfrm>
          <a:prstGeom prst="rect">
            <a:avLst/>
          </a:prstGeom>
          <a:noFill/>
        </p:spPr>
        <p:txBody>
          <a:bodyPr wrap="square">
            <a:spAutoFit/>
          </a:bodyPr>
          <a:lstStyle/>
          <a:p>
            <a:r>
              <a:rPr lang="en-US" altLang="en-US" dirty="0"/>
              <a:t>1) </a:t>
            </a:r>
            <a:r>
              <a:rPr lang="en-US" altLang="en-US" sz="2400" dirty="0"/>
              <a:t>Being satisfied with one’s job is equivalent to being motivated; “a satisfied worker is a motivated worker” </a:t>
            </a:r>
          </a:p>
          <a:p>
            <a:r>
              <a:rPr lang="en-US" altLang="en-US" sz="2400" dirty="0"/>
              <a:t>2.) Job satisfaction and dissatisfaction are separate concepts with unique determinants based on work with accountants and engineers</a:t>
            </a:r>
          </a:p>
        </p:txBody>
      </p:sp>
    </p:spTree>
    <p:extLst>
      <p:ext uri="{BB962C8B-B14F-4D97-AF65-F5344CB8AC3E}">
        <p14:creationId xmlns:p14="http://schemas.microsoft.com/office/powerpoint/2010/main" val="4278590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465488"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SATISFACTION ARE MOTIVATOR FACTORS:</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1384995"/>
          </a:xfrm>
          <a:prstGeom prst="rect">
            <a:avLst/>
          </a:prstGeom>
          <a:noFill/>
        </p:spPr>
        <p:txBody>
          <a:bodyPr wrap="square">
            <a:spAutoFit/>
          </a:bodyPr>
          <a:lstStyle/>
          <a:p>
            <a:r>
              <a:rPr lang="en-US" altLang="en-US" sz="2800"/>
              <a:t>Work itself, responsibility  Recognition  Achievement  Advancement  Personal Growth  Promotion</a:t>
            </a:r>
            <a:endParaRPr lang="en-US" altLang="en-US" sz="2800" dirty="0"/>
          </a:p>
        </p:txBody>
      </p:sp>
    </p:spTree>
    <p:extLst>
      <p:ext uri="{BB962C8B-B14F-4D97-AF65-F5344CB8AC3E}">
        <p14:creationId xmlns:p14="http://schemas.microsoft.com/office/powerpoint/2010/main" val="319408569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480749" cy="830997"/>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DETERMINANTS OF JOB DISSATISFACTION ARE HYGIENE FACTORS:</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246769"/>
          </a:xfrm>
          <a:prstGeom prst="rect">
            <a:avLst/>
          </a:prstGeom>
          <a:noFill/>
        </p:spPr>
        <p:txBody>
          <a:bodyPr wrap="square">
            <a:spAutoFit/>
          </a:bodyPr>
          <a:lstStyle/>
          <a:p>
            <a:r>
              <a:rPr lang="en-US" altLang="en-US" sz="2800"/>
              <a:t>Pay Benefits  Working conditions  Job Security  Quality of supervision  Company policy  Relationships with co-workers -Relationship with Boss -Relationship with Peers</a:t>
            </a:r>
            <a:endParaRPr lang="en-US" altLang="en-US" sz="2800" dirty="0"/>
          </a:p>
        </p:txBody>
      </p:sp>
    </p:spTree>
    <p:extLst>
      <p:ext uri="{BB962C8B-B14F-4D97-AF65-F5344CB8AC3E}">
        <p14:creationId xmlns:p14="http://schemas.microsoft.com/office/powerpoint/2010/main" val="1039239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486284" y="532679"/>
            <a:ext cx="5363488"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Contemporary Theories of Motivation</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There are several current theories of motivation:</a:t>
            </a:r>
          </a:p>
          <a:p>
            <a:pPr marL="450850" lvl="1" indent="-271463" eaLnBrk="1" hangingPunct="1"/>
            <a:r>
              <a:rPr lang="en-US" altLang="ar-EG" sz="2400" dirty="0"/>
              <a:t>Self- Determination Theory</a:t>
            </a:r>
          </a:p>
          <a:p>
            <a:pPr marL="450850" lvl="1" indent="-271463" eaLnBrk="1" hangingPunct="1"/>
            <a:r>
              <a:rPr lang="en-US" altLang="ar-EG" sz="2400" dirty="0"/>
              <a:t>Goal-Setting Theory</a:t>
            </a:r>
          </a:p>
          <a:p>
            <a:pPr marL="893763" lvl="2" indent="-263525" eaLnBrk="1" hangingPunct="1"/>
            <a:r>
              <a:rPr lang="en-US" altLang="ar-EG" sz="2400" dirty="0"/>
              <a:t>Management by Objectives (MBO)</a:t>
            </a:r>
          </a:p>
          <a:p>
            <a:pPr marL="450850" lvl="1" indent="-271463" eaLnBrk="1" hangingPunct="1"/>
            <a:r>
              <a:rPr lang="en-US" altLang="ar-EG" sz="2400" dirty="0"/>
              <a:t>Self-Efficacy Theory</a:t>
            </a:r>
          </a:p>
          <a:p>
            <a:pPr marL="893763" lvl="2" indent="-263525" eaLnBrk="1" hangingPunct="1"/>
            <a:r>
              <a:rPr lang="en-US" altLang="ar-EG" sz="2400" dirty="0"/>
              <a:t>Also known as Social Cognitive Theory or Social Learning Theory</a:t>
            </a:r>
          </a:p>
          <a:p>
            <a:pPr marL="450850" lvl="1" indent="-271463" eaLnBrk="1" hangingPunct="1"/>
            <a:r>
              <a:rPr lang="en-US" altLang="ar-EG" sz="2400" dirty="0"/>
              <a:t>Reinforcement Theory</a:t>
            </a:r>
          </a:p>
          <a:p>
            <a:pPr marL="450850" lvl="1" indent="-271463" eaLnBrk="1" hangingPunct="1"/>
            <a:r>
              <a:rPr lang="en-US" altLang="ar-EG" sz="2400" dirty="0"/>
              <a:t>Equity Theory</a:t>
            </a:r>
          </a:p>
          <a:p>
            <a:pPr marL="450850" lvl="1" indent="-271463" eaLnBrk="1" hangingPunct="1"/>
            <a:r>
              <a:rPr lang="en-US" altLang="ar-EG" sz="2400" dirty="0"/>
              <a:t>Expectancy Theory</a:t>
            </a:r>
          </a:p>
        </p:txBody>
      </p:sp>
    </p:spTree>
    <p:extLst>
      <p:ext uri="{BB962C8B-B14F-4D97-AF65-F5344CB8AC3E}">
        <p14:creationId xmlns:p14="http://schemas.microsoft.com/office/powerpoint/2010/main" val="312687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en-US" sz="2400" dirty="0">
                <a:solidFill>
                  <a:schemeClr val="bg1"/>
                </a:solidFill>
                <a:cs typeface="Tajawal Medium" panose="00000600000000000000" pitchFamily="2" charset="-78"/>
              </a:rPr>
              <a:t>Self- Determination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1938992"/>
          </a:xfrm>
          <a:prstGeom prst="rect">
            <a:avLst/>
          </a:prstGeom>
          <a:noFill/>
        </p:spPr>
        <p:txBody>
          <a:bodyPr wrap="square">
            <a:spAutoFit/>
          </a:bodyPr>
          <a:lstStyle/>
          <a:p>
            <a:r>
              <a:rPr lang="en-US" altLang="en-US" sz="2400">
                <a:latin typeface="NewBaskervilleStd-Roman"/>
              </a:rPr>
              <a:t>Which proposes that people prefer to feel they have control over their actions, so anything that makes a previously enjoyed task feel more like an obligation than a freely chosen activity will undermine motivation. </a:t>
            </a:r>
            <a:endParaRPr lang="en-US" altLang="en-US" sz="2400" dirty="0"/>
          </a:p>
        </p:txBody>
      </p:sp>
    </p:spTree>
    <p:extLst>
      <p:ext uri="{BB962C8B-B14F-4D97-AF65-F5344CB8AC3E}">
        <p14:creationId xmlns:p14="http://schemas.microsoft.com/office/powerpoint/2010/main" val="26102459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083921"/>
          </a:xfrm>
          <a:prstGeom prst="rect">
            <a:avLst/>
          </a:prstGeom>
          <a:noFill/>
        </p:spPr>
        <p:txBody>
          <a:bodyPr wrap="square">
            <a:spAutoFit/>
          </a:bodyPr>
          <a:lstStyle/>
          <a:p>
            <a:pPr marL="0" indent="0" eaLnBrk="1" hangingPunct="1">
              <a:lnSpc>
                <a:spcPct val="90000"/>
              </a:lnSpc>
              <a:buFont typeface="Verdana" panose="020B0604030504040204" pitchFamily="34" charset="0"/>
              <a:buNone/>
            </a:pPr>
            <a:r>
              <a:rPr lang="en-US" altLang="ar-EG" sz="2400" b="1" dirty="0"/>
              <a:t>Basic premise:</a:t>
            </a:r>
            <a:r>
              <a:rPr lang="en-US" altLang="ar-EG" sz="2400" dirty="0">
                <a:solidFill>
                  <a:srgbClr val="3FA85D"/>
                </a:solidFill>
              </a:rPr>
              <a:t> </a:t>
            </a:r>
          </a:p>
          <a:p>
            <a:pPr marL="0" indent="0" eaLnBrk="1" hangingPunct="1">
              <a:lnSpc>
                <a:spcPct val="90000"/>
              </a:lnSpc>
              <a:buFont typeface="Verdana" panose="020B0604030504040204" pitchFamily="34" charset="0"/>
              <a:buNone/>
            </a:pPr>
            <a:r>
              <a:rPr lang="en-US" altLang="ar-EG" sz="2400" i="1" dirty="0"/>
              <a:t>Specific</a:t>
            </a:r>
            <a:r>
              <a:rPr lang="en-US" altLang="ar-EG" sz="2400" dirty="0"/>
              <a:t> and </a:t>
            </a:r>
            <a:r>
              <a:rPr lang="en-US" altLang="ar-EG" sz="2400" i="1" dirty="0"/>
              <a:t>difficult </a:t>
            </a:r>
            <a:r>
              <a:rPr lang="en-US" altLang="ar-EG" sz="2400" dirty="0"/>
              <a:t>goals, with </a:t>
            </a:r>
            <a:r>
              <a:rPr lang="en-US" altLang="ar-EG" sz="2400" i="1" dirty="0"/>
              <a:t>self-generated feedback</a:t>
            </a:r>
            <a:r>
              <a:rPr lang="en-US" altLang="ar-EG" sz="2400" dirty="0"/>
              <a:t>, lead to higher performance.</a:t>
            </a:r>
          </a:p>
          <a:p>
            <a:pPr marL="0" indent="0" eaLnBrk="1" hangingPunct="1">
              <a:lnSpc>
                <a:spcPct val="90000"/>
              </a:lnSpc>
              <a:buFont typeface="Verdana" panose="020B0604030504040204" pitchFamily="34" charset="0"/>
              <a:buNone/>
            </a:pPr>
            <a:endParaRPr lang="en-US" altLang="ar-EG" sz="2400" dirty="0"/>
          </a:p>
          <a:p>
            <a:pPr marL="0" indent="0" eaLnBrk="1" hangingPunct="1">
              <a:lnSpc>
                <a:spcPct val="90000"/>
              </a:lnSpc>
              <a:buFont typeface="Verdana" panose="020B0604030504040204" pitchFamily="34" charset="0"/>
              <a:buNone/>
            </a:pPr>
            <a:r>
              <a:rPr lang="en-US" altLang="ar-EG" sz="2400" b="1" dirty="0"/>
              <a:t>Difficult goals:</a:t>
            </a:r>
          </a:p>
          <a:p>
            <a:pPr marL="542925" lvl="1" indent="-363538" eaLnBrk="1" hangingPunct="1">
              <a:lnSpc>
                <a:spcPct val="90000"/>
              </a:lnSpc>
            </a:pPr>
            <a:r>
              <a:rPr lang="en-US" altLang="ar-EG" sz="2400" dirty="0"/>
              <a:t>Focus and direct attention.</a:t>
            </a:r>
          </a:p>
          <a:p>
            <a:pPr marL="542925" lvl="1" indent="-363538" eaLnBrk="1" hangingPunct="1">
              <a:lnSpc>
                <a:spcPct val="90000"/>
              </a:lnSpc>
            </a:pPr>
            <a:r>
              <a:rPr lang="en-US" altLang="ar-EG" sz="2400" dirty="0"/>
              <a:t>Energize the person to work harder.</a:t>
            </a:r>
          </a:p>
          <a:p>
            <a:pPr marL="542925" lvl="1" indent="-363538" eaLnBrk="1" hangingPunct="1">
              <a:lnSpc>
                <a:spcPct val="90000"/>
              </a:lnSpc>
            </a:pPr>
            <a:r>
              <a:rPr lang="en-US" altLang="ar-EG" sz="2400" dirty="0"/>
              <a:t>Difficulty increases persistence.</a:t>
            </a:r>
          </a:p>
          <a:p>
            <a:pPr marL="542925" lvl="1" indent="-363538" eaLnBrk="1" hangingPunct="1">
              <a:lnSpc>
                <a:spcPct val="90000"/>
              </a:lnSpc>
            </a:pPr>
            <a:r>
              <a:rPr lang="en-US" altLang="ar-EG" sz="2400" dirty="0"/>
              <a:t>Force people to be more effective and efficient.</a:t>
            </a:r>
          </a:p>
        </p:txBody>
      </p:sp>
    </p:spTree>
    <p:extLst>
      <p:ext uri="{BB962C8B-B14F-4D97-AF65-F5344CB8AC3E}">
        <p14:creationId xmlns:p14="http://schemas.microsoft.com/office/powerpoint/2010/main" val="81062925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Locke’s Goal-Setting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970318"/>
          </a:xfrm>
          <a:prstGeom prst="rect">
            <a:avLst/>
          </a:prstGeom>
          <a:noFill/>
        </p:spPr>
        <p:txBody>
          <a:bodyPr wrap="square">
            <a:spAutoFit/>
          </a:bodyPr>
          <a:lstStyle/>
          <a:p>
            <a:r>
              <a:rPr lang="en-US" altLang="en-US" sz="2800" dirty="0"/>
              <a:t>But why are people motivated by difficult goals? </a:t>
            </a:r>
            <a:r>
              <a:rPr lang="en-US" altLang="en-US" sz="2800" b="1" dirty="0"/>
              <a:t>First,</a:t>
            </a:r>
            <a:r>
              <a:rPr lang="en-US" altLang="en-US" sz="2800" dirty="0"/>
              <a:t> challenging goals get our attention and thus tend to help us focus. </a:t>
            </a:r>
            <a:r>
              <a:rPr lang="en-US" altLang="en-US" sz="2800" b="1" dirty="0"/>
              <a:t>Second,</a:t>
            </a:r>
            <a:r>
              <a:rPr lang="en-US" altLang="en-US" sz="2800" dirty="0"/>
              <a:t> difficult goals energize us because we have to work harder to attain them.</a:t>
            </a:r>
          </a:p>
          <a:p>
            <a:r>
              <a:rPr lang="en-US" altLang="en-US" sz="2800" b="1" dirty="0"/>
              <a:t>Third,</a:t>
            </a:r>
            <a:r>
              <a:rPr lang="en-US" altLang="en-US" sz="2800" dirty="0"/>
              <a:t> when goals are difficult, people persist in trying to attain them. Finally, difficult goals lead us to discover strategies that help us perform the job or task more effectively.</a:t>
            </a:r>
          </a:p>
        </p:txBody>
      </p:sp>
    </p:spTree>
    <p:extLst>
      <p:ext uri="{BB962C8B-B14F-4D97-AF65-F5344CB8AC3E}">
        <p14:creationId xmlns:p14="http://schemas.microsoft.com/office/powerpoint/2010/main" val="30357790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6015321"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Implementation: Management by Objectives</a:t>
            </a:r>
            <a:endParaRPr lang="en-US" sz="2400" dirty="0">
              <a:solidFill>
                <a:schemeClr val="bg1"/>
              </a:solidFill>
              <a:cs typeface="Tajawal Medium" panose="00000600000000000000" pitchFamily="2" charset="-78"/>
            </a:endParaRPr>
          </a:p>
        </p:txBody>
      </p:sp>
      <p:sp>
        <p:nvSpPr>
          <p:cNvPr id="12" name="TextBox 11">
            <a:extLst>
              <a:ext uri="{FF2B5EF4-FFF2-40B4-BE49-F238E27FC236}">
                <a16:creationId xmlns="" xmlns:a16="http://schemas.microsoft.com/office/drawing/2014/main" id="{DD58DD0D-7CDB-1640-EDE0-7E04AA20F368}"/>
              </a:ext>
            </a:extLst>
          </p:cNvPr>
          <p:cNvSpPr txBox="1"/>
          <p:nvPr/>
        </p:nvSpPr>
        <p:spPr>
          <a:xfrm>
            <a:off x="2873325" y="1830435"/>
            <a:ext cx="6224954" cy="4081117"/>
          </a:xfrm>
          <a:prstGeom prst="rect">
            <a:avLst/>
          </a:prstGeom>
          <a:noFill/>
        </p:spPr>
        <p:txBody>
          <a:bodyPr wrap="square">
            <a:spAutoFit/>
          </a:bodyPr>
          <a:lstStyle/>
          <a:p>
            <a:pPr eaLnBrk="1" hangingPunct="1">
              <a:lnSpc>
                <a:spcPct val="90000"/>
              </a:lnSpc>
            </a:pPr>
            <a:r>
              <a:rPr lang="en-US" altLang="ar-EG" sz="2400" dirty="0"/>
              <a:t>MBO is a systematic way to utilize goal-setting.</a:t>
            </a:r>
          </a:p>
          <a:p>
            <a:pPr eaLnBrk="1" hangingPunct="1">
              <a:lnSpc>
                <a:spcPct val="90000"/>
              </a:lnSpc>
            </a:pPr>
            <a:r>
              <a:rPr lang="en-US" altLang="ar-EG" sz="2400" dirty="0"/>
              <a:t>Goals must be:</a:t>
            </a:r>
          </a:p>
          <a:p>
            <a:pPr marL="715963" lvl="2" indent="-361950" eaLnBrk="1" hangingPunct="1">
              <a:lnSpc>
                <a:spcPct val="90000"/>
              </a:lnSpc>
            </a:pPr>
            <a:r>
              <a:rPr lang="en-US" altLang="ar-EG" sz="2400" dirty="0"/>
              <a:t>tangible;</a:t>
            </a:r>
          </a:p>
          <a:p>
            <a:pPr marL="715963" lvl="2" indent="-361950" eaLnBrk="1" hangingPunct="1">
              <a:lnSpc>
                <a:spcPct val="90000"/>
              </a:lnSpc>
            </a:pPr>
            <a:r>
              <a:rPr lang="en-US" altLang="ar-EG" sz="2400" dirty="0"/>
              <a:t>verifiable;</a:t>
            </a:r>
          </a:p>
          <a:p>
            <a:pPr marL="715963" lvl="2" indent="-361950" eaLnBrk="1" hangingPunct="1">
              <a:lnSpc>
                <a:spcPct val="90000"/>
              </a:lnSpc>
            </a:pPr>
            <a:r>
              <a:rPr lang="en-US" altLang="ar-EG" sz="2400" dirty="0"/>
              <a:t>measurable;</a:t>
            </a:r>
          </a:p>
          <a:p>
            <a:pPr eaLnBrk="1" hangingPunct="1">
              <a:lnSpc>
                <a:spcPct val="90000"/>
              </a:lnSpc>
            </a:pPr>
            <a:r>
              <a:rPr lang="en-US" altLang="ar-EG" sz="2400" dirty="0"/>
              <a:t>Corporate goals are broken down into smaller, more specific goals at each level of organization.</a:t>
            </a:r>
          </a:p>
          <a:p>
            <a:pPr eaLnBrk="1" hangingPunct="1">
              <a:lnSpc>
                <a:spcPct val="90000"/>
              </a:lnSpc>
            </a:pPr>
            <a:r>
              <a:rPr lang="en-US" altLang="ar-EG" sz="2400" dirty="0"/>
              <a:t>Four common ingredients to MBO programs are:</a:t>
            </a:r>
          </a:p>
          <a:p>
            <a:pPr marL="715963" lvl="2" indent="-361950" eaLnBrk="1" hangingPunct="1">
              <a:lnSpc>
                <a:spcPct val="90000"/>
              </a:lnSpc>
            </a:pPr>
            <a:r>
              <a:rPr lang="en-US" altLang="ar-EG" sz="2400" dirty="0"/>
              <a:t>goal specificity;</a:t>
            </a:r>
          </a:p>
          <a:p>
            <a:pPr marL="715963" lvl="2" indent="-361950" eaLnBrk="1" hangingPunct="1">
              <a:lnSpc>
                <a:spcPct val="90000"/>
              </a:lnSpc>
            </a:pPr>
            <a:r>
              <a:rPr lang="en-US" altLang="ar-EG" sz="2400" dirty="0"/>
              <a:t>participative decision making;</a:t>
            </a:r>
          </a:p>
          <a:p>
            <a:pPr marL="715963" lvl="2" indent="-361950" eaLnBrk="1" hangingPunct="1">
              <a:lnSpc>
                <a:spcPct val="90000"/>
              </a:lnSpc>
            </a:pPr>
            <a:r>
              <a:rPr lang="en-US" altLang="ar-EG" sz="2400" dirty="0"/>
              <a:t>explicit time period;</a:t>
            </a:r>
          </a:p>
          <a:p>
            <a:pPr marL="715963" lvl="2" indent="-361950" eaLnBrk="1" hangingPunct="1">
              <a:lnSpc>
                <a:spcPct val="90000"/>
              </a:lnSpc>
            </a:pPr>
            <a:r>
              <a:rPr lang="en-US" altLang="ar-EG" sz="2400" dirty="0"/>
              <a:t>performance feedback.</a:t>
            </a:r>
          </a:p>
        </p:txBody>
      </p:sp>
    </p:spTree>
    <p:extLst>
      <p:ext uri="{BB962C8B-B14F-4D97-AF65-F5344CB8AC3E}">
        <p14:creationId xmlns:p14="http://schemas.microsoft.com/office/powerpoint/2010/main" val="1146322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Bandura’s Self-Efficacy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031325"/>
          </a:xfrm>
          <a:prstGeom prst="rect">
            <a:avLst/>
          </a:prstGeom>
          <a:noFill/>
        </p:spPr>
        <p:txBody>
          <a:bodyPr wrap="square">
            <a:spAutoFit/>
          </a:bodyPr>
          <a:lstStyle/>
          <a:p>
            <a:pPr marL="0" indent="0" eaLnBrk="1" hangingPunct="1">
              <a:buFont typeface="Verdana" panose="020B0604030504040204" pitchFamily="34" charset="0"/>
              <a:buNone/>
            </a:pPr>
            <a:r>
              <a:rPr lang="en-US" altLang="ar-EG">
                <a:solidFill>
                  <a:srgbClr val="3FA85D"/>
                </a:solidFill>
              </a:rPr>
              <a:t>Self-Efficacy:</a:t>
            </a:r>
            <a:r>
              <a:rPr lang="en-US" altLang="ar-EG">
                <a:solidFill>
                  <a:srgbClr val="FF6600"/>
                </a:solidFill>
              </a:rPr>
              <a:t> </a:t>
            </a:r>
            <a:r>
              <a:rPr lang="en-US" altLang="ar-EG"/>
              <a:t>An individual’s belief that he or she is capable of performing a task.</a:t>
            </a:r>
            <a:r>
              <a:rPr lang="en-US" altLang="ar-EG">
                <a:solidFill>
                  <a:srgbClr val="FF6600"/>
                </a:solidFill>
              </a:rPr>
              <a:t>  </a:t>
            </a:r>
          </a:p>
          <a:p>
            <a:pPr marL="449263" lvl="1" indent="-269875" eaLnBrk="1" hangingPunct="1"/>
            <a:r>
              <a:rPr lang="en-US" altLang="ar-EG"/>
              <a:t>Higher efficacy is related to:</a:t>
            </a:r>
          </a:p>
          <a:p>
            <a:pPr marL="893763" lvl="2" indent="-265113" eaLnBrk="1" hangingPunct="1"/>
            <a:r>
              <a:rPr lang="en-US" altLang="ar-EG"/>
              <a:t>greater confidence;</a:t>
            </a:r>
          </a:p>
          <a:p>
            <a:pPr marL="893763" lvl="2" indent="-265113" eaLnBrk="1" hangingPunct="1"/>
            <a:r>
              <a:rPr lang="en-US" altLang="ar-EG"/>
              <a:t>greater persistence in the face of difficulties;</a:t>
            </a:r>
          </a:p>
          <a:p>
            <a:pPr marL="893763" lvl="2" indent="-265113" eaLnBrk="1" hangingPunct="1"/>
            <a:r>
              <a:rPr lang="en-US" altLang="ar-EG"/>
              <a:t>better response to negative feedback (work harder).</a:t>
            </a:r>
          </a:p>
          <a:p>
            <a:pPr marL="449263" lvl="1" indent="-269875" eaLnBrk="1" hangingPunct="1"/>
            <a:r>
              <a:rPr lang="en-US" altLang="ar-EG"/>
              <a:t>Self-Efficacy complements Goal-Setting Theory.</a:t>
            </a:r>
            <a:endParaRPr lang="en-US" altLang="ar-EG" dirty="0"/>
          </a:p>
        </p:txBody>
      </p:sp>
      <p:pic>
        <p:nvPicPr>
          <p:cNvPr id="10" name="Picture 17">
            <a:extLst>
              <a:ext uri="{FF2B5EF4-FFF2-40B4-BE49-F238E27FC236}">
                <a16:creationId xmlns="" xmlns:a16="http://schemas.microsoft.com/office/drawing/2014/main" id="{E0A6EEEF-9B5E-A97D-4B1C-72FD2ED9E9A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997611" y="3903663"/>
            <a:ext cx="68896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2" name="Group 30">
            <a:extLst>
              <a:ext uri="{FF2B5EF4-FFF2-40B4-BE49-F238E27FC236}">
                <a16:creationId xmlns="" xmlns:a16="http://schemas.microsoft.com/office/drawing/2014/main" id="{99804DCE-FB99-9B9A-30FA-6933F392E6B1}"/>
              </a:ext>
            </a:extLst>
          </p:cNvPr>
          <p:cNvGrpSpPr>
            <a:grpSpLocks/>
          </p:cNvGrpSpPr>
          <p:nvPr/>
        </p:nvGrpSpPr>
        <p:grpSpPr bwMode="auto">
          <a:xfrm>
            <a:off x="2410676" y="4360863"/>
            <a:ext cx="6662985" cy="1712912"/>
            <a:chOff x="762000" y="4191000"/>
            <a:chExt cx="7572130" cy="1671838"/>
          </a:xfrm>
        </p:grpSpPr>
        <p:sp>
          <p:nvSpPr>
            <p:cNvPr id="13" name="TextBox 8">
              <a:extLst>
                <a:ext uri="{FF2B5EF4-FFF2-40B4-BE49-F238E27FC236}">
                  <a16:creationId xmlns="" xmlns:a16="http://schemas.microsoft.com/office/drawing/2014/main" id="{123D25F3-0C55-1120-642D-7A36D74C76A4}"/>
                </a:ext>
              </a:extLst>
            </p:cNvPr>
            <p:cNvSpPr txBox="1">
              <a:spLocks noChangeArrowheads="1"/>
            </p:cNvSpPr>
            <p:nvPr/>
          </p:nvSpPr>
          <p:spPr bwMode="auto">
            <a:xfrm>
              <a:off x="762000" y="4877486"/>
              <a:ext cx="2122148"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Given Hard Goal</a:t>
              </a:r>
            </a:p>
          </p:txBody>
        </p:sp>
        <p:sp>
          <p:nvSpPr>
            <p:cNvPr id="14" name="TextBox 9">
              <a:extLst>
                <a:ext uri="{FF2B5EF4-FFF2-40B4-BE49-F238E27FC236}">
                  <a16:creationId xmlns="" xmlns:a16="http://schemas.microsoft.com/office/drawing/2014/main" id="{6F8BD7E9-0059-30C9-1A9A-DF39B345CBA7}"/>
                </a:ext>
              </a:extLst>
            </p:cNvPr>
            <p:cNvSpPr txBox="1">
              <a:spLocks noChangeArrowheads="1"/>
            </p:cNvSpPr>
            <p:nvPr/>
          </p:nvSpPr>
          <p:spPr bwMode="auto">
            <a:xfrm>
              <a:off x="3124588" y="5410011"/>
              <a:ext cx="2590833"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Self-Set Goal</a:t>
              </a:r>
            </a:p>
          </p:txBody>
        </p:sp>
        <p:sp>
          <p:nvSpPr>
            <p:cNvPr id="15" name="TextBox 10">
              <a:extLst>
                <a:ext uri="{FF2B5EF4-FFF2-40B4-BE49-F238E27FC236}">
                  <a16:creationId xmlns="" xmlns:a16="http://schemas.microsoft.com/office/drawing/2014/main" id="{8FA5E35E-35EA-6447-38D6-F6D6F49BDF99}"/>
                </a:ext>
              </a:extLst>
            </p:cNvPr>
            <p:cNvSpPr txBox="1">
              <a:spLocks noChangeArrowheads="1"/>
            </p:cNvSpPr>
            <p:nvPr/>
          </p:nvSpPr>
          <p:spPr bwMode="auto">
            <a:xfrm>
              <a:off x="3047926" y="4191000"/>
              <a:ext cx="2622194"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dirty="0">
                  <a:latin typeface="Times New Roman" panose="02020603050405020304" pitchFamily="18" charset="0"/>
                </a:rPr>
                <a:t>Increased Confidence</a:t>
              </a:r>
            </a:p>
          </p:txBody>
        </p:sp>
        <p:sp>
          <p:nvSpPr>
            <p:cNvPr id="16" name="TextBox 11">
              <a:extLst>
                <a:ext uri="{FF2B5EF4-FFF2-40B4-BE49-F238E27FC236}">
                  <a16:creationId xmlns="" xmlns:a16="http://schemas.microsoft.com/office/drawing/2014/main" id="{DFF0D18B-9808-4070-A01E-8793A3F0F591}"/>
                </a:ext>
              </a:extLst>
            </p:cNvPr>
            <p:cNvSpPr txBox="1">
              <a:spLocks noChangeArrowheads="1"/>
            </p:cNvSpPr>
            <p:nvPr/>
          </p:nvSpPr>
          <p:spPr bwMode="auto">
            <a:xfrm>
              <a:off x="5867003" y="4877486"/>
              <a:ext cx="2467127" cy="452827"/>
            </a:xfrm>
            <a:prstGeom prst="rect">
              <a:avLst/>
            </a:prstGeom>
            <a:solidFill>
              <a:srgbClr val="92D050">
                <a:alpha val="76862"/>
              </a:srgbClr>
            </a:solid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1pPr>
              <a:lvl2pPr marL="742950" indent="-285750">
                <a:spcBef>
                  <a:spcPct val="50000"/>
                </a:spcBef>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2pPr>
              <a:lvl3pPr marL="11430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3pPr>
              <a:lvl4pPr marL="1600200" indent="-228600">
                <a:spcBef>
                  <a:spcPct val="20000"/>
                </a:spcBef>
                <a:buSzPct val="80000"/>
                <a:buFont typeface="Arial" panose="020B0604020202020204" pitchFamily="34" charset="0"/>
                <a:buChar char="○"/>
                <a:defRPr sz="2000">
                  <a:solidFill>
                    <a:schemeClr val="tx1"/>
                  </a:solidFill>
                  <a:latin typeface="Verdana" panose="020B0604030504040204" pitchFamily="34" charset="0"/>
                  <a:cs typeface="Arial" panose="020B0604020202020204" pitchFamily="34" charset="0"/>
                </a:defRPr>
              </a:lvl4pPr>
              <a:lvl5pPr marL="2057400" indent="-228600">
                <a:lnSpc>
                  <a:spcPct val="120000"/>
                </a:lnSpc>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5pPr>
              <a:lvl6pPr marL="25146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6pPr>
              <a:lvl7pPr marL="29718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7pPr>
              <a:lvl8pPr marL="34290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8pPr>
              <a:lvl9pPr marL="3886200" indent="-228600" eaLnBrk="0" fontAlgn="base" hangingPunct="0">
                <a:lnSpc>
                  <a:spcPct val="120000"/>
                </a:lnSpc>
                <a:spcBef>
                  <a:spcPct val="0"/>
                </a:spcBef>
                <a:spcAft>
                  <a:spcPct val="0"/>
                </a:spcAft>
                <a:buSzPct val="80000"/>
                <a:buFont typeface="Verdana" panose="020B0604030504040204" pitchFamily="34" charset="0"/>
                <a:buChar char="•"/>
                <a:defRPr sz="2000">
                  <a:solidFill>
                    <a:schemeClr val="tx1"/>
                  </a:solidFill>
                  <a:latin typeface="Verdana" panose="020B0604030504040204" pitchFamily="34" charset="0"/>
                  <a:cs typeface="Arial" panose="020B0604020202020204" pitchFamily="34" charset="0"/>
                </a:defRPr>
              </a:lvl9pPr>
            </a:lstStyle>
            <a:p>
              <a:pPr eaLnBrk="1" hangingPunct="1">
                <a:buSzTx/>
                <a:buFontTx/>
                <a:buNone/>
              </a:pPr>
              <a:r>
                <a:rPr lang="en-US" altLang="ar-EG">
                  <a:latin typeface="Times New Roman" panose="02020603050405020304" pitchFamily="18" charset="0"/>
                </a:rPr>
                <a:t>Higher Performance</a:t>
              </a:r>
            </a:p>
          </p:txBody>
        </p:sp>
        <p:cxnSp>
          <p:nvCxnSpPr>
            <p:cNvPr id="17" name="Straight Arrow Connector 13">
              <a:extLst>
                <a:ext uri="{FF2B5EF4-FFF2-40B4-BE49-F238E27FC236}">
                  <a16:creationId xmlns="" xmlns:a16="http://schemas.microsoft.com/office/drawing/2014/main" id="{EF48FF86-099F-3737-6BCC-7DBD4ACF2613}"/>
                </a:ext>
              </a:extLst>
            </p:cNvPr>
            <p:cNvCxnSpPr>
              <a:cxnSpLocks noChangeShapeType="1"/>
              <a:stCxn id="13" idx="0"/>
              <a:endCxn id="15" idx="1"/>
            </p:cNvCxnSpPr>
            <p:nvPr/>
          </p:nvCxnSpPr>
          <p:spPr bwMode="auto">
            <a:xfrm rot="5400000" flipH="1" flipV="1">
              <a:off x="2180748" y="4009548"/>
              <a:ext cx="485745" cy="12487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8" name="Straight Arrow Connector 15">
              <a:extLst>
                <a:ext uri="{FF2B5EF4-FFF2-40B4-BE49-F238E27FC236}">
                  <a16:creationId xmlns="" xmlns:a16="http://schemas.microsoft.com/office/drawing/2014/main" id="{60D510BB-F258-EA0E-EC76-AE456A0F7E01}"/>
                </a:ext>
              </a:extLst>
            </p:cNvPr>
            <p:cNvCxnSpPr>
              <a:cxnSpLocks noChangeShapeType="1"/>
              <a:stCxn id="13" idx="2"/>
              <a:endCxn id="14" idx="1"/>
            </p:cNvCxnSpPr>
            <p:nvPr/>
          </p:nvCxnSpPr>
          <p:spPr bwMode="auto">
            <a:xfrm rot="16200000" flipH="1">
              <a:off x="2295048" y="4781102"/>
              <a:ext cx="333345" cy="132496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19" name="Straight Arrow Connector 19">
              <a:extLst>
                <a:ext uri="{FF2B5EF4-FFF2-40B4-BE49-F238E27FC236}">
                  <a16:creationId xmlns="" xmlns:a16="http://schemas.microsoft.com/office/drawing/2014/main" id="{4871655A-C2CB-46BF-A534-D71E31D2C6C5}"/>
                </a:ext>
              </a:extLst>
            </p:cNvPr>
            <p:cNvCxnSpPr>
              <a:cxnSpLocks noChangeShapeType="1"/>
              <a:stCxn id="15" idx="2"/>
              <a:endCxn id="14" idx="0"/>
            </p:cNvCxnSpPr>
            <p:nvPr/>
          </p:nvCxnSpPr>
          <p:spPr bwMode="auto">
            <a:xfrm rot="16200000" flipH="1">
              <a:off x="4002630" y="4993230"/>
              <a:ext cx="819090" cy="14850"/>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0" name="Straight Arrow Connector 27">
              <a:extLst>
                <a:ext uri="{FF2B5EF4-FFF2-40B4-BE49-F238E27FC236}">
                  <a16:creationId xmlns="" xmlns:a16="http://schemas.microsoft.com/office/drawing/2014/main" id="{27D94A23-48A4-899C-774A-98C5C1D2F16E}"/>
                </a:ext>
              </a:extLst>
            </p:cNvPr>
            <p:cNvCxnSpPr>
              <a:cxnSpLocks noChangeShapeType="1"/>
              <a:stCxn id="14" idx="3"/>
              <a:endCxn id="16" idx="2"/>
            </p:cNvCxnSpPr>
            <p:nvPr/>
          </p:nvCxnSpPr>
          <p:spPr bwMode="auto">
            <a:xfrm flipV="1">
              <a:off x="5715000" y="5276910"/>
              <a:ext cx="1438906" cy="3333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cxnSp>
          <p:nvCxnSpPr>
            <p:cNvPr id="21" name="Straight Arrow Connector 29">
              <a:extLst>
                <a:ext uri="{FF2B5EF4-FFF2-40B4-BE49-F238E27FC236}">
                  <a16:creationId xmlns="" xmlns:a16="http://schemas.microsoft.com/office/drawing/2014/main" id="{58157CFF-9A32-CB3C-A77D-658D3D22ABB6}"/>
                </a:ext>
              </a:extLst>
            </p:cNvPr>
            <p:cNvCxnSpPr>
              <a:cxnSpLocks noChangeShapeType="1"/>
              <a:stCxn id="15" idx="3"/>
            </p:cNvCxnSpPr>
            <p:nvPr/>
          </p:nvCxnSpPr>
          <p:spPr bwMode="auto">
            <a:xfrm>
              <a:off x="5761500" y="4391055"/>
              <a:ext cx="1248900" cy="485745"/>
            </a:xfrm>
            <a:prstGeom prst="straightConnector1">
              <a:avLst/>
            </a:prstGeom>
            <a:noFill/>
            <a:ln w="9525" algn="ctr">
              <a:solidFill>
                <a:schemeClr val="tx1"/>
              </a:solidFill>
              <a:round/>
              <a:headEnd/>
              <a:tailEnd type="arrow" w="med" len="med"/>
            </a:ln>
            <a:extLst>
              <a:ext uri="{909E8E84-426E-40DD-AFC4-6F175D3DCCD1}">
                <a14:hiddenFill xmlns:a14="http://schemas.microsoft.com/office/drawing/2010/main">
                  <a:noFill/>
                </a14:hiddenFill>
              </a:ext>
            </a:extLst>
          </p:spPr>
        </p:cxnSp>
      </p:grpSp>
    </p:spTree>
    <p:extLst>
      <p:ext uri="{BB962C8B-B14F-4D97-AF65-F5344CB8AC3E}">
        <p14:creationId xmlns:p14="http://schemas.microsoft.com/office/powerpoint/2010/main" val="353461455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081117"/>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a:defRPr/>
            </a:pPr>
            <a:r>
              <a:rPr lang="en-US" altLang="ar-EG" sz="2400" dirty="0"/>
              <a:t>Enactive mastery</a:t>
            </a:r>
          </a:p>
          <a:p>
            <a:pPr marL="561975" lvl="1" indent="-381000" eaLnBrk="1" hangingPunct="1">
              <a:lnSpc>
                <a:spcPct val="90000"/>
              </a:lnSpc>
              <a:buClr>
                <a:schemeClr val="tx1"/>
              </a:buClr>
              <a:buFontTx/>
              <a:buChar char="•"/>
              <a:defRPr/>
            </a:pPr>
            <a:r>
              <a:rPr lang="en-US" altLang="ar-EG" sz="2400" dirty="0"/>
              <a:t>that is, gaining relevant experience with the task or job. If you’ve been able to do the job successfully in the past, you’re more confident you’ll be able to do it in the future.</a:t>
            </a:r>
          </a:p>
          <a:p>
            <a:pPr marL="381000" indent="-381000" eaLnBrk="1" hangingPunct="1">
              <a:lnSpc>
                <a:spcPct val="90000"/>
              </a:lnSpc>
              <a:buSzTx/>
              <a:buFont typeface="Verdana" panose="020B0604030504040204" pitchFamily="34" charset="0"/>
              <a:buAutoNum type="arabicPeriod"/>
              <a:defRPr/>
            </a:pPr>
            <a:r>
              <a:rPr lang="en-US" altLang="ar-EG" sz="2400" dirty="0"/>
              <a:t> Vicarious modeling</a:t>
            </a:r>
          </a:p>
          <a:p>
            <a:pPr eaLnBrk="1" hangingPunct="1">
              <a:lnSpc>
                <a:spcPct val="90000"/>
              </a:lnSpc>
              <a:buSzTx/>
              <a:defRPr/>
            </a:pPr>
            <a:r>
              <a:rPr lang="en-US" altLang="ar-EG" sz="2400" dirty="0"/>
              <a:t>Vicarious modeling is most effective when you see yourself as similar to the person you are observing</a:t>
            </a:r>
          </a:p>
          <a:p>
            <a:pPr marL="561975" lvl="1" indent="-381000" eaLnBrk="1" hangingPunct="1">
              <a:lnSpc>
                <a:spcPct val="90000"/>
              </a:lnSpc>
              <a:buFontTx/>
              <a:buChar char="•"/>
              <a:defRPr/>
            </a:pPr>
            <a:r>
              <a:rPr lang="en-US" altLang="ar-EG" sz="2400" dirty="0"/>
              <a:t>Increasing confidence by watching others perform the task.</a:t>
            </a:r>
          </a:p>
          <a:p>
            <a:pPr marL="561975" lvl="1" indent="-381000" eaLnBrk="1" hangingPunct="1">
              <a:lnSpc>
                <a:spcPct val="90000"/>
              </a:lnSpc>
              <a:buFontTx/>
              <a:buChar char="•"/>
              <a:defRPr/>
            </a:pPr>
            <a:r>
              <a:rPr lang="en-US" altLang="ar-EG" sz="2400" dirty="0"/>
              <a:t>Most effective when observer perceives the model to be similar to him- or herself.</a:t>
            </a:r>
          </a:p>
        </p:txBody>
      </p:sp>
    </p:spTree>
    <p:extLst>
      <p:ext uri="{BB962C8B-B14F-4D97-AF65-F5344CB8AC3E}">
        <p14:creationId xmlns:p14="http://schemas.microsoft.com/office/powerpoint/2010/main" val="215035920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Increasing Self-Efficacy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1920526"/>
          </a:xfrm>
          <a:prstGeom prst="rect">
            <a:avLst/>
          </a:prstGeom>
          <a:noFill/>
        </p:spPr>
        <p:txBody>
          <a:bodyPr wrap="square">
            <a:spAutoFit/>
          </a:bodyPr>
          <a:lstStyle/>
          <a:p>
            <a:pPr marL="381000" indent="-381000" eaLnBrk="1" hangingPunct="1">
              <a:lnSpc>
                <a:spcPct val="90000"/>
              </a:lnSpc>
              <a:buSzTx/>
              <a:buFont typeface="Verdana" panose="020B0604030504040204" pitchFamily="34" charset="0"/>
              <a:buAutoNum type="arabicPeriod" startAt="3"/>
              <a:defRPr/>
            </a:pPr>
            <a:r>
              <a:rPr lang="en-US" altLang="ar-EG" sz="2400" dirty="0"/>
              <a:t>Verbal persuasion</a:t>
            </a:r>
          </a:p>
          <a:p>
            <a:pPr marL="180975" lvl="1" indent="0" eaLnBrk="1" hangingPunct="1">
              <a:lnSpc>
                <a:spcPct val="90000"/>
              </a:lnSpc>
              <a:buFont typeface="Verdana" panose="020B0604030504040204" pitchFamily="34" charset="0"/>
              <a:buNone/>
              <a:defRPr/>
            </a:pPr>
            <a:r>
              <a:rPr lang="en-US" altLang="ar-EG" sz="2400" dirty="0"/>
              <a:t>becoming more confident because someone convinces you that you have the skills necessary to be successful. Motivational speakers use this tactic.</a:t>
            </a:r>
          </a:p>
          <a:p>
            <a:pPr marL="561975" lvl="1" indent="-381000" eaLnBrk="1" hangingPunct="1">
              <a:lnSpc>
                <a:spcPct val="90000"/>
              </a:lnSpc>
              <a:defRPr/>
            </a:pPr>
            <a:endParaRPr lang="en-US" altLang="ar-EG" sz="1800" dirty="0"/>
          </a:p>
          <a:p>
            <a:pPr marL="0" indent="0" eaLnBrk="1" hangingPunct="1">
              <a:lnSpc>
                <a:spcPct val="90000"/>
              </a:lnSpc>
              <a:buSzTx/>
              <a:buFont typeface="Verdana" panose="020B0604030504040204" pitchFamily="34" charset="0"/>
              <a:buNone/>
              <a:defRPr/>
            </a:pPr>
            <a:endParaRPr lang="en-US" altLang="ar-EG" sz="1800" dirty="0"/>
          </a:p>
        </p:txBody>
      </p:sp>
    </p:spTree>
    <p:extLst>
      <p:ext uri="{BB962C8B-B14F-4D97-AF65-F5344CB8AC3E}">
        <p14:creationId xmlns:p14="http://schemas.microsoft.com/office/powerpoint/2010/main" val="376133654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Adams’ Equity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85652"/>
          </a:xfrm>
          <a:prstGeom prst="rect">
            <a:avLst/>
          </a:prstGeom>
          <a:noFill/>
        </p:spPr>
        <p:txBody>
          <a:bodyPr wrap="square">
            <a:spAutoFit/>
          </a:bodyPr>
          <a:lstStyle/>
          <a:p>
            <a:pPr marL="0" indent="0" eaLnBrk="1" hangingPunct="1">
              <a:buFont typeface="Verdana" panose="020B0604030504040204" pitchFamily="34" charset="0"/>
              <a:buNone/>
            </a:pPr>
            <a:r>
              <a:rPr lang="en-US" altLang="ar-EG" sz="2400" dirty="0"/>
              <a:t>Employees compare their ratios of outcomes-to-inputs of relevant others.</a:t>
            </a:r>
          </a:p>
          <a:p>
            <a:pPr marL="450850" lvl="1" indent="-271463" eaLnBrk="1" hangingPunct="1"/>
            <a:r>
              <a:rPr lang="en-US" altLang="ar-EG" sz="2400" dirty="0"/>
              <a:t>When ratios are equal: state of equity exists—there is no tension as the situation is considered fair.</a:t>
            </a:r>
          </a:p>
          <a:p>
            <a:pPr marL="450850" lvl="1" indent="-271463" eaLnBrk="1" hangingPunct="1"/>
            <a:r>
              <a:rPr lang="en-US" altLang="ar-EG" sz="2400" dirty="0"/>
              <a:t>When ratios are unequal: tension exists due to unfairness.</a:t>
            </a:r>
          </a:p>
          <a:p>
            <a:pPr marL="893763" lvl="2" indent="-263525" eaLnBrk="1" hangingPunct="1"/>
            <a:r>
              <a:rPr lang="en-US" altLang="ar-EG" sz="2400" dirty="0" err="1"/>
              <a:t>Underrewarded</a:t>
            </a:r>
            <a:r>
              <a:rPr lang="en-US" altLang="ar-EG" sz="2400" dirty="0"/>
              <a:t> states cause anger.</a:t>
            </a:r>
          </a:p>
          <a:p>
            <a:pPr marL="893763" lvl="2" indent="-263525" eaLnBrk="1" hangingPunct="1"/>
            <a:r>
              <a:rPr lang="en-US" altLang="ar-EG" sz="2400" dirty="0"/>
              <a:t>Overrewarded states cause guilt.</a:t>
            </a:r>
          </a:p>
          <a:p>
            <a:pPr marL="450850" lvl="1" indent="-271463" eaLnBrk="1" hangingPunct="1"/>
            <a:r>
              <a:rPr lang="en-US" altLang="ar-EG" sz="2400" dirty="0"/>
              <a:t>Tension motivates people to act to bring their situation into equity.</a:t>
            </a:r>
          </a:p>
        </p:txBody>
      </p:sp>
    </p:spTree>
    <p:extLst>
      <p:ext uri="{BB962C8B-B14F-4D97-AF65-F5344CB8AC3E}">
        <p14:creationId xmlns:p14="http://schemas.microsoft.com/office/powerpoint/2010/main" val="415821974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Equity Theory’s ‘Relevant Others’</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40788" y="1610200"/>
            <a:ext cx="6889652" cy="6001643"/>
          </a:xfrm>
          <a:prstGeom prst="rect">
            <a:avLst/>
          </a:prstGeom>
          <a:noFill/>
        </p:spPr>
        <p:txBody>
          <a:bodyPr wrap="square">
            <a:spAutoFit/>
          </a:bodyPr>
          <a:lstStyle/>
          <a:p>
            <a:pPr marL="381000" indent="-381000" eaLnBrk="1" hangingPunct="1">
              <a:buFont typeface="Verdana" panose="020B0604030504040204" pitchFamily="34" charset="0"/>
              <a:buNone/>
            </a:pPr>
            <a:r>
              <a:rPr lang="en-GB" altLang="ar-EG" sz="2400" dirty="0"/>
              <a:t>Can be four different scenarios:</a:t>
            </a:r>
          </a:p>
          <a:p>
            <a:pPr marL="0" indent="0" eaLnBrk="1" hangingPunct="1">
              <a:buFont typeface="Verdana" panose="020B0604030504040204" pitchFamily="34" charset="0"/>
              <a:buNone/>
            </a:pPr>
            <a:r>
              <a:rPr lang="en-US" altLang="ar-EG" sz="2400" b="1" dirty="0"/>
              <a:t>Self-inside</a:t>
            </a:r>
          </a:p>
          <a:p>
            <a:pPr marL="452438" lvl="1" indent="-271463" eaLnBrk="1" hangingPunct="1"/>
            <a:r>
              <a:rPr lang="en-US" altLang="ar-EG" sz="2400" dirty="0"/>
              <a:t>The person’s experience in a different job </a:t>
            </a:r>
            <a:br>
              <a:rPr lang="en-US" altLang="ar-EG" sz="2400" dirty="0"/>
            </a:br>
            <a:r>
              <a:rPr lang="en-US" altLang="ar-EG" sz="2400" dirty="0"/>
              <a:t>in the same organization.</a:t>
            </a:r>
          </a:p>
          <a:p>
            <a:pPr marL="0" indent="0" eaLnBrk="1" hangingPunct="1">
              <a:buFont typeface="Verdana" panose="020B0604030504040204" pitchFamily="34" charset="0"/>
              <a:buNone/>
            </a:pPr>
            <a:r>
              <a:rPr lang="en-US" altLang="ar-EG" sz="2400" b="1" dirty="0"/>
              <a:t>Self-outside</a:t>
            </a:r>
          </a:p>
          <a:p>
            <a:pPr marL="452438" lvl="1" indent="-271463" eaLnBrk="1" hangingPunct="1"/>
            <a:r>
              <a:rPr lang="en-US" altLang="ar-EG" sz="2400" dirty="0"/>
              <a:t>The person’s experience in a different job in a different organization.</a:t>
            </a:r>
          </a:p>
          <a:p>
            <a:pPr marL="0" indent="0" eaLnBrk="1" hangingPunct="1">
              <a:buFont typeface="Verdana" panose="020B0604030504040204" pitchFamily="34" charset="0"/>
              <a:buNone/>
            </a:pPr>
            <a:r>
              <a:rPr lang="en-US" altLang="ar-EG" sz="2400" b="1" dirty="0"/>
              <a:t>Other-inside</a:t>
            </a:r>
          </a:p>
          <a:p>
            <a:pPr marL="452438" lvl="1" indent="-271463" eaLnBrk="1" hangingPunct="1"/>
            <a:r>
              <a:rPr lang="en-US" altLang="ar-EG" sz="2400" dirty="0"/>
              <a:t>Another individual or group within the organization.</a:t>
            </a:r>
          </a:p>
          <a:p>
            <a:pPr marL="0" indent="0" eaLnBrk="1" hangingPunct="1">
              <a:buFont typeface="Verdana" panose="020B0604030504040204" pitchFamily="34" charset="0"/>
              <a:buNone/>
            </a:pPr>
            <a:r>
              <a:rPr lang="en-US" altLang="ar-EG" sz="2400" b="1" dirty="0"/>
              <a:t>Other-outside</a:t>
            </a:r>
          </a:p>
          <a:p>
            <a:pPr marL="452438" lvl="1" indent="-271463" eaLnBrk="1" hangingPunct="1"/>
            <a:r>
              <a:rPr lang="en-US" altLang="ar-EG" sz="2400" dirty="0"/>
              <a:t>Another individual or group outside of the organization.</a:t>
            </a:r>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endParaRPr lang="en-GB" altLang="ar-EG" sz="2400" dirty="0"/>
          </a:p>
          <a:p>
            <a:pPr marL="381000" indent="-381000" eaLnBrk="1" hangingPunct="1">
              <a:buFont typeface="Verdana" panose="020B0604030504040204" pitchFamily="34" charset="0"/>
              <a:buNone/>
            </a:pPr>
            <a:r>
              <a:rPr lang="en-GB" altLang="ar-EG" sz="2400" dirty="0"/>
              <a:t> </a:t>
            </a:r>
          </a:p>
        </p:txBody>
      </p:sp>
    </p:spTree>
    <p:extLst>
      <p:ext uri="{BB962C8B-B14F-4D97-AF65-F5344CB8AC3E}">
        <p14:creationId xmlns:p14="http://schemas.microsoft.com/office/powerpoint/2010/main" val="373530109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Reactions to Inequity (cont’d)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3748719"/>
          </a:xfrm>
          <a:prstGeom prst="rect">
            <a:avLst/>
          </a:prstGeom>
          <a:noFill/>
        </p:spPr>
        <p:txBody>
          <a:bodyPr wrap="square">
            <a:spAutoFit/>
          </a:bodyPr>
          <a:lstStyle/>
          <a:p>
            <a:pPr marL="0" indent="0" eaLnBrk="1" hangingPunct="1">
              <a:lnSpc>
                <a:spcPct val="90000"/>
              </a:lnSpc>
              <a:buFont typeface="Verdana" panose="020B0604030504040204" pitchFamily="34" charset="0"/>
              <a:buNone/>
              <a:tabLst>
                <a:tab pos="542925" algn="l"/>
              </a:tabLst>
            </a:pPr>
            <a:r>
              <a:rPr lang="en-US" altLang="ar-EG" sz="2400" b="1" dirty="0"/>
              <a:t>Propositions relating to inequitable pay:</a:t>
            </a:r>
          </a:p>
          <a:p>
            <a:pPr marL="0" indent="0" eaLnBrk="1" hangingPunct="1">
              <a:lnSpc>
                <a:spcPct val="90000"/>
              </a:lnSpc>
              <a:buFont typeface="Verdana" panose="020B0604030504040204" pitchFamily="34" charset="0"/>
              <a:buNone/>
              <a:tabLst>
                <a:tab pos="542925" algn="l"/>
              </a:tabLst>
            </a:pPr>
            <a:endParaRPr lang="en-US" altLang="ar-EG" sz="2400" b="1" dirty="0"/>
          </a:p>
          <a:p>
            <a:pPr marL="452438" lvl="1" indent="-273050" eaLnBrk="1" hangingPunct="1">
              <a:lnSpc>
                <a:spcPct val="90000"/>
              </a:lnSpc>
              <a:tabLst>
                <a:tab pos="542925" algn="l"/>
              </a:tabLst>
            </a:pPr>
            <a:r>
              <a:rPr lang="en-US" altLang="ar-EG" sz="2400" dirty="0"/>
              <a:t>Paid by time:</a:t>
            </a:r>
          </a:p>
          <a:p>
            <a:pPr marL="0" indent="0" eaLnBrk="1" hangingPunct="1">
              <a:lnSpc>
                <a:spcPct val="90000"/>
              </a:lnSpc>
              <a:buFont typeface="Verdana" panose="020B0604030504040204" pitchFamily="34" charset="0"/>
              <a:buNone/>
              <a:tabLst>
                <a:tab pos="542925" algn="l"/>
              </a:tabLst>
            </a:pPr>
            <a:r>
              <a:rPr lang="en-US" altLang="ar-EG" sz="2400" dirty="0"/>
              <a:t>	– Overrewarded employees produce more.</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produce less with low quality.</a:t>
            </a:r>
          </a:p>
          <a:p>
            <a:pPr marL="452438" lvl="1" indent="-273050" eaLnBrk="1" hangingPunct="1">
              <a:lnSpc>
                <a:spcPct val="90000"/>
              </a:lnSpc>
              <a:buFont typeface="Verdana" panose="020B0604030504040204" pitchFamily="34" charset="0"/>
              <a:buNone/>
              <a:tabLst>
                <a:tab pos="542925" algn="l"/>
              </a:tabLst>
            </a:pPr>
            <a:endParaRPr lang="en-US" altLang="ar-EG" sz="2400" dirty="0"/>
          </a:p>
          <a:p>
            <a:pPr marL="452438" lvl="1" indent="-273050" eaLnBrk="1" hangingPunct="1">
              <a:lnSpc>
                <a:spcPct val="90000"/>
              </a:lnSpc>
              <a:tabLst>
                <a:tab pos="542925" algn="l"/>
              </a:tabLst>
            </a:pPr>
            <a:r>
              <a:rPr lang="en-US" altLang="ar-EG" sz="2400" dirty="0"/>
              <a:t>Paid by quality  </a:t>
            </a:r>
          </a:p>
          <a:p>
            <a:pPr marL="0" indent="0" eaLnBrk="1" hangingPunct="1">
              <a:lnSpc>
                <a:spcPct val="90000"/>
              </a:lnSpc>
              <a:buFont typeface="Verdana" panose="020B0604030504040204" pitchFamily="34" charset="0"/>
              <a:buNone/>
              <a:tabLst>
                <a:tab pos="542925" algn="l"/>
              </a:tabLst>
            </a:pPr>
            <a:r>
              <a:rPr lang="en-US" altLang="ar-EG" sz="2400" dirty="0"/>
              <a:t>	– Overrewarded employees give higher quality.</a:t>
            </a:r>
          </a:p>
          <a:p>
            <a:pPr marL="0" indent="0" eaLnBrk="1" hangingPunct="1">
              <a:lnSpc>
                <a:spcPct val="90000"/>
              </a:lnSpc>
              <a:buFont typeface="Verdana" panose="020B0604030504040204" pitchFamily="34" charset="0"/>
              <a:buNone/>
              <a:tabLst>
                <a:tab pos="542925" algn="l"/>
              </a:tabLst>
            </a:pPr>
            <a:r>
              <a:rPr lang="en-US" altLang="ar-EG" sz="2400" dirty="0"/>
              <a:t>	– </a:t>
            </a:r>
            <a:r>
              <a:rPr lang="en-US" altLang="ar-EG" sz="2400" dirty="0" err="1"/>
              <a:t>Underrewarded</a:t>
            </a:r>
            <a:r>
              <a:rPr lang="en-US" altLang="ar-EG" sz="2400" dirty="0"/>
              <a:t> employees make more of low quality.</a:t>
            </a:r>
          </a:p>
        </p:txBody>
      </p:sp>
    </p:spTree>
    <p:extLst>
      <p:ext uri="{BB962C8B-B14F-4D97-AF65-F5344CB8AC3E}">
        <p14:creationId xmlns:p14="http://schemas.microsoft.com/office/powerpoint/2010/main" val="364353699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Justice and Equity Theory</a:t>
            </a:r>
            <a:endParaRPr lang="en-US" sz="2400" dirty="0">
              <a:solidFill>
                <a:schemeClr val="bg1"/>
              </a:solidFill>
              <a:cs typeface="Tajawal Medium" panose="00000600000000000000" pitchFamily="2" charset="-78"/>
            </a:endParaRPr>
          </a:p>
        </p:txBody>
      </p:sp>
      <p:pic>
        <p:nvPicPr>
          <p:cNvPr id="10" name="Picture 8">
            <a:extLst>
              <a:ext uri="{FF2B5EF4-FFF2-40B4-BE49-F238E27FC236}">
                <a16:creationId xmlns="" xmlns:a16="http://schemas.microsoft.com/office/drawing/2014/main" id="{6D36A5CF-78FB-D5F8-3692-0D92EF3E4F2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85941" y="1566737"/>
            <a:ext cx="6610350"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12" name="Content Placeholder 7">
            <a:extLst>
              <a:ext uri="{FF2B5EF4-FFF2-40B4-BE49-F238E27FC236}">
                <a16:creationId xmlns="" xmlns:a16="http://schemas.microsoft.com/office/drawing/2014/main" id="{EE499F31-4D1D-5A16-2792-F71964557F5C}"/>
              </a:ext>
            </a:extLst>
          </p:cNvPr>
          <p:cNvGraphicFramePr>
            <a:graphicFrameLocks/>
          </p:cNvGraphicFramePr>
          <p:nvPr>
            <p:extLst/>
          </p:nvPr>
        </p:nvGraphicFramePr>
        <p:xfrm>
          <a:off x="2285941" y="2381028"/>
          <a:ext cx="6198382" cy="325875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27150625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524315"/>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dirty="0">
                <a:solidFill>
                  <a:srgbClr val="4D5156"/>
                </a:solidFill>
                <a:effectLst/>
                <a:latin typeface="arial" panose="020B0604020202020204" pitchFamily="34" charset="0"/>
              </a:rPr>
              <a:t>In social psychology, </a:t>
            </a:r>
            <a:r>
              <a:rPr lang="en-US" sz="2400" b="1" i="0" dirty="0">
                <a:solidFill>
                  <a:srgbClr val="5F6368"/>
                </a:solidFill>
                <a:effectLst/>
                <a:latin typeface="arial" panose="020B0604020202020204" pitchFamily="34" charset="0"/>
              </a:rPr>
              <a:t>distributive justice</a:t>
            </a:r>
            <a:r>
              <a:rPr lang="en-US" sz="2400" b="0" i="0" dirty="0">
                <a:solidFill>
                  <a:srgbClr val="4D5156"/>
                </a:solidFill>
                <a:effectLst/>
                <a:latin typeface="arial" panose="020B0604020202020204" pitchFamily="34" charset="0"/>
              </a:rPr>
              <a:t> is </a:t>
            </a:r>
            <a:r>
              <a:rPr lang="en-US" sz="2400" b="1" i="0" dirty="0">
                <a:solidFill>
                  <a:srgbClr val="5F6368"/>
                </a:solidFill>
                <a:effectLst/>
                <a:latin typeface="arial" panose="020B0604020202020204" pitchFamily="34" charset="0"/>
              </a:rPr>
              <a:t>defined</a:t>
            </a:r>
            <a:r>
              <a:rPr lang="en-US" sz="2400" b="0" i="0" dirty="0">
                <a:solidFill>
                  <a:srgbClr val="4D5156"/>
                </a:solidFill>
                <a:effectLst/>
                <a:latin typeface="arial" panose="020B0604020202020204" pitchFamily="34" charset="0"/>
              </a:rPr>
              <a:t> as perceived fairness of how rewards and costs are shared by (distributed across) group members.</a:t>
            </a:r>
          </a:p>
          <a:p>
            <a:pPr marL="381000" indent="-381000" eaLnBrk="1" hangingPunct="1">
              <a:buFont typeface="Verdana" panose="020B0604030504040204" pitchFamily="34" charset="0"/>
              <a:buNone/>
            </a:pPr>
            <a:r>
              <a:rPr lang="en-US" sz="2400" b="1" i="0" dirty="0">
                <a:solidFill>
                  <a:srgbClr val="202124"/>
                </a:solidFill>
                <a:effectLst/>
                <a:latin typeface="arial" panose="020B0604020202020204" pitchFamily="34" charset="0"/>
              </a:rPr>
              <a:t>Procedural justice </a:t>
            </a:r>
            <a:r>
              <a:rPr lang="en-US" sz="2400" b="0" i="0" dirty="0">
                <a:solidFill>
                  <a:srgbClr val="202124"/>
                </a:solidFill>
                <a:effectLst/>
                <a:latin typeface="arial" panose="020B0604020202020204" pitchFamily="34" charset="0"/>
              </a:rPr>
              <a:t>(or procedural fairness) is defined as </a:t>
            </a:r>
            <a:r>
              <a:rPr lang="en-US" sz="2400" b="1" i="0" dirty="0">
                <a:solidFill>
                  <a:srgbClr val="202124"/>
                </a:solidFill>
                <a:effectLst/>
                <a:latin typeface="arial" panose="020B0604020202020204" pitchFamily="34" charset="0"/>
              </a:rPr>
              <a:t>the fairness of processes used by those in positions of authority to reach specific outcomes or decisions</a:t>
            </a:r>
            <a:r>
              <a:rPr lang="en-US" sz="2400" b="0" i="0" dirty="0">
                <a:solidFill>
                  <a:srgbClr val="202124"/>
                </a:solidFill>
                <a:effectLst/>
                <a:latin typeface="arial" panose="020B0604020202020204" pitchFamily="34" charset="0"/>
              </a:rPr>
              <a:t>. Example: </a:t>
            </a:r>
            <a:r>
              <a:rPr lang="en-US" sz="2400" i="0" dirty="0">
                <a:solidFill>
                  <a:srgbClr val="202124"/>
                </a:solidFill>
                <a:effectLst/>
                <a:latin typeface="arial" panose="020B0604020202020204" pitchFamily="34" charset="0"/>
              </a:rPr>
              <a:t>If a company has a strict tardiness policy, with specific punishments if employees are repeatedly late, that policy must apply to every person at every level.</a:t>
            </a:r>
            <a:endParaRPr lang="en-GB" altLang="ar-EG" sz="2400" dirty="0"/>
          </a:p>
        </p:txBody>
      </p:sp>
    </p:spTree>
    <p:extLst>
      <p:ext uri="{BB962C8B-B14F-4D97-AF65-F5344CB8AC3E}">
        <p14:creationId xmlns:p14="http://schemas.microsoft.com/office/powerpoint/2010/main" val="4445549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sz="2400" dirty="0">
                <a:solidFill>
                  <a:schemeClr val="bg1"/>
                </a:solidFill>
                <a:latin typeface="Tajawal Medium" panose="00000600000000000000" pitchFamily="2" charset="-78"/>
                <a:cs typeface="Tajawal Medium" panose="00000600000000000000" pitchFamily="2" charset="-78"/>
              </a:rPr>
              <a:t>Justice and Equity Theory</a:t>
            </a:r>
            <a:endParaRPr lang="en-US" sz="2400" dirty="0">
              <a:solidFill>
                <a:srgbClr val="FF9518"/>
              </a:solidFill>
              <a:latin typeface="Tajawal Medium" panose="00000600000000000000" pitchFamily="2" charset="-78"/>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2677656"/>
          </a:xfrm>
          <a:prstGeom prst="rect">
            <a:avLst/>
          </a:prstGeom>
          <a:noFill/>
        </p:spPr>
        <p:txBody>
          <a:bodyPr wrap="square">
            <a:spAutoFit/>
          </a:bodyPr>
          <a:lstStyle/>
          <a:p>
            <a:pPr marL="381000" indent="-381000" eaLnBrk="1" hangingPunct="1">
              <a:buFont typeface="Verdana" panose="020B0604030504040204" pitchFamily="34" charset="0"/>
              <a:buNone/>
            </a:pPr>
            <a:r>
              <a:rPr lang="en-US" sz="2400" b="0" i="0">
                <a:solidFill>
                  <a:srgbClr val="202124"/>
                </a:solidFill>
                <a:effectLst/>
                <a:latin typeface="arial" panose="020B0604020202020204" pitchFamily="34" charset="0"/>
              </a:rPr>
              <a:t>Interactional justice </a:t>
            </a:r>
            <a:r>
              <a:rPr lang="en-US" sz="2400" b="1" i="0">
                <a:solidFill>
                  <a:srgbClr val="202124"/>
                </a:solidFill>
                <a:effectLst/>
                <a:latin typeface="arial" panose="020B0604020202020204" pitchFamily="34" charset="0"/>
              </a:rPr>
              <a:t>focuses on the way in which an individual is treated when decisions are made</a:t>
            </a:r>
            <a:r>
              <a:rPr lang="en-US" sz="2400" b="0" i="0">
                <a:solidFill>
                  <a:srgbClr val="202124"/>
                </a:solidFill>
                <a:effectLst/>
                <a:latin typeface="arial" panose="020B0604020202020204" pitchFamily="34" charset="0"/>
              </a:rPr>
              <a:t>; individuals feel they are being treated fairly when employers provide explanations for decisions and treat employees with dignity, respect, and sensitivity </a:t>
            </a:r>
            <a:endParaRPr lang="en-GB" altLang="ar-EG" sz="2400" dirty="0"/>
          </a:p>
        </p:txBody>
      </p:sp>
    </p:spTree>
    <p:extLst>
      <p:ext uri="{BB962C8B-B14F-4D97-AF65-F5344CB8AC3E}">
        <p14:creationId xmlns:p14="http://schemas.microsoft.com/office/powerpoint/2010/main" val="3838698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154984"/>
          </a:xfrm>
          <a:prstGeom prst="rect">
            <a:avLst/>
          </a:prstGeom>
          <a:noFill/>
        </p:spPr>
        <p:txBody>
          <a:bodyPr wrap="square">
            <a:spAutoFit/>
          </a:bodyPr>
          <a:lstStyle/>
          <a:p>
            <a:pPr marL="6350" indent="-6350" eaLnBrk="1" hangingPunct="1">
              <a:buFont typeface="Wingdings" panose="05000000000000000000" pitchFamily="2" charset="2"/>
              <a:buNone/>
            </a:pPr>
            <a:r>
              <a:rPr lang="en-US" altLang="ar-EG" sz="2400" dirty="0"/>
              <a:t>Expectancy theory argues that the strength of our tendency to act a certain way depends on the strength of our expectation of a given outcome and its attractiveness. </a:t>
            </a:r>
          </a:p>
          <a:p>
            <a:pPr marL="6350" indent="-6350" eaLnBrk="1" hangingPunct="1">
              <a:buFont typeface="Wingdings" panose="05000000000000000000" pitchFamily="2" charset="2"/>
              <a:buNone/>
            </a:pPr>
            <a:r>
              <a:rPr lang="en-US" altLang="ar-EG" sz="2400" dirty="0"/>
              <a:t>In more practical terms, employees will be motivated </a:t>
            </a:r>
            <a:r>
              <a:rPr lang="en-US" altLang="ar-EG" sz="2400"/>
              <a:t>to exert a </a:t>
            </a:r>
            <a:r>
              <a:rPr lang="en-US" altLang="ar-EG" sz="2400" dirty="0"/>
              <a:t>high level of effort when they believe it will lead to a good performance appraisal; that a good appraisal will lead to organizational rewards such as bonuses, salary increases, or promotions; and that the rewards will satisfy the employees’ personal goals.</a:t>
            </a:r>
          </a:p>
        </p:txBody>
      </p:sp>
    </p:spTree>
    <p:extLst>
      <p:ext uri="{BB962C8B-B14F-4D97-AF65-F5344CB8AC3E}">
        <p14:creationId xmlns:p14="http://schemas.microsoft.com/office/powerpoint/2010/main" val="25604952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Vroom’s Expectancy Theory</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524315"/>
          </a:xfrm>
          <a:prstGeom prst="rect">
            <a:avLst/>
          </a:prstGeom>
          <a:noFill/>
        </p:spPr>
        <p:txBody>
          <a:bodyPr wrap="square">
            <a:spAutoFit/>
          </a:bodyPr>
          <a:lstStyle/>
          <a:p>
            <a:r>
              <a:rPr lang="en-US" altLang="en-US" sz="2400" b="1" dirty="0"/>
              <a:t>1. Effort–performance relationship</a:t>
            </a:r>
            <a:r>
              <a:rPr lang="en-US" altLang="en-US" sz="2400" dirty="0"/>
              <a:t>. The probability perceived by the individual that exerting a given amount of effort will lead to performance.</a:t>
            </a:r>
          </a:p>
          <a:p>
            <a:r>
              <a:rPr lang="en-US" altLang="en-US" sz="2400" dirty="0"/>
              <a:t>2. </a:t>
            </a:r>
            <a:r>
              <a:rPr lang="en-US" altLang="en-US" sz="2400" b="1" dirty="0"/>
              <a:t>Performance–reward relationship</a:t>
            </a:r>
            <a:r>
              <a:rPr lang="en-US" altLang="en-US" sz="2400" dirty="0"/>
              <a:t>. The degree to which the individual believes performing at a particular level will lead to the attainment of a desired outcome.</a:t>
            </a:r>
          </a:p>
          <a:p>
            <a:r>
              <a:rPr lang="en-US" altLang="en-US" sz="2400" dirty="0"/>
              <a:t>3. </a:t>
            </a:r>
            <a:r>
              <a:rPr lang="en-US" altLang="en-US" sz="2400" b="1" dirty="0"/>
              <a:t>Rewards–personal goals relationship</a:t>
            </a:r>
            <a:r>
              <a:rPr lang="en-US" altLang="en-US" sz="2400" dirty="0"/>
              <a:t>. The degree to which organizational rewards satisfy an individual’s personal goals or needs and the attractiveness of those potential rewards for the individual.</a:t>
            </a:r>
          </a:p>
          <a:p>
            <a:endParaRPr lang="en-US" altLang="en-US" sz="2400" dirty="0"/>
          </a:p>
        </p:txBody>
      </p:sp>
    </p:spTree>
    <p:extLst>
      <p:ext uri="{BB962C8B-B14F-4D97-AF65-F5344CB8AC3E}">
        <p14:creationId xmlns:p14="http://schemas.microsoft.com/office/powerpoint/2010/main" val="105827601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650377" y="543490"/>
            <a:ext cx="5086854"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4708981"/>
          </a:xfrm>
          <a:prstGeom prst="rect">
            <a:avLst/>
          </a:prstGeom>
          <a:noFill/>
        </p:spPr>
        <p:txBody>
          <a:bodyPr wrap="square">
            <a:spAutoFit/>
          </a:bodyPr>
          <a:lstStyle/>
          <a:p>
            <a:pPr marL="0" indent="0" eaLnBrk="1" hangingPunct="1">
              <a:spcAft>
                <a:spcPct val="50000"/>
              </a:spcAft>
              <a:buFont typeface="Verdana" panose="020B0604030504040204" pitchFamily="34" charset="0"/>
              <a:buNone/>
            </a:pPr>
            <a:r>
              <a:rPr lang="en-US" altLang="ar-EG" sz="2400" dirty="0"/>
              <a:t>The </a:t>
            </a:r>
            <a:r>
              <a:rPr lang="en-US" altLang="ar-EG" sz="2400" dirty="0">
                <a:solidFill>
                  <a:srgbClr val="00A15F"/>
                </a:solidFill>
              </a:rPr>
              <a:t>Job Characteristics Model (JCM) </a:t>
            </a:r>
            <a:r>
              <a:rPr lang="en-US" altLang="ar-EG" sz="2400" dirty="0"/>
              <a:t>is Hackman and Oldham’s concept that any job can be described through five core job dimensions:</a:t>
            </a:r>
          </a:p>
          <a:p>
            <a:pPr marL="452438" lvl="1" indent="-271463" eaLnBrk="1" hangingPunct="1">
              <a:spcAft>
                <a:spcPct val="50000"/>
              </a:spcAft>
            </a:pPr>
            <a:r>
              <a:rPr lang="en-US" altLang="ar-EG" sz="2400" dirty="0"/>
              <a:t>Skill variety: Requirements for different tasks in the job.</a:t>
            </a:r>
          </a:p>
          <a:p>
            <a:pPr marL="452438" lvl="1" indent="-271463" eaLnBrk="1" hangingPunct="1">
              <a:spcAft>
                <a:spcPct val="50000"/>
              </a:spcAft>
            </a:pPr>
            <a:r>
              <a:rPr lang="en-US" altLang="ar-EG" sz="2400" dirty="0"/>
              <a:t>Task identity: Completion of a whole piece of work.</a:t>
            </a:r>
          </a:p>
          <a:p>
            <a:pPr marL="452438" lvl="1" indent="-271463" eaLnBrk="1" hangingPunct="1">
              <a:spcAft>
                <a:spcPct val="50000"/>
              </a:spcAft>
            </a:pPr>
            <a:r>
              <a:rPr lang="en-US" altLang="ar-EG" sz="2400" dirty="0"/>
              <a:t>Task significance: The job’s impact on others.</a:t>
            </a:r>
          </a:p>
          <a:p>
            <a:pPr marL="452438" lvl="1" indent="-271463" eaLnBrk="1" hangingPunct="1">
              <a:spcAft>
                <a:spcPct val="50000"/>
              </a:spcAft>
            </a:pPr>
            <a:r>
              <a:rPr lang="en-US" altLang="ar-EG" sz="2400" dirty="0"/>
              <a:t>Autonomy: Level of discretion in decision making. </a:t>
            </a:r>
          </a:p>
          <a:p>
            <a:pPr marL="452438" lvl="1" indent="-271463" eaLnBrk="1" hangingPunct="1">
              <a:spcAft>
                <a:spcPct val="50000"/>
              </a:spcAft>
            </a:pPr>
            <a:r>
              <a:rPr lang="en-US" altLang="ar-EG" sz="2400" dirty="0"/>
              <a:t>Feedback: Amount of direct and clear information on performance.</a:t>
            </a:r>
          </a:p>
        </p:txBody>
      </p:sp>
    </p:spTree>
    <p:extLst>
      <p:ext uri="{BB962C8B-B14F-4D97-AF65-F5344CB8AC3E}">
        <p14:creationId xmlns:p14="http://schemas.microsoft.com/office/powerpoint/2010/main" val="18150307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6437352"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Motivation by Job Design: The JCM (cont’d)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B914D7EB-E1EC-2EF5-53D9-8F8EC081402D}"/>
              </a:ext>
            </a:extLst>
          </p:cNvPr>
          <p:cNvSpPr txBox="1"/>
          <p:nvPr/>
        </p:nvSpPr>
        <p:spPr>
          <a:xfrm>
            <a:off x="2410677" y="1609897"/>
            <a:ext cx="6889652" cy="1200329"/>
          </a:xfrm>
          <a:prstGeom prst="rect">
            <a:avLst/>
          </a:prstGeom>
          <a:noFill/>
        </p:spPr>
        <p:txBody>
          <a:bodyPr wrap="square">
            <a:spAutoFit/>
          </a:bodyPr>
          <a:lstStyle/>
          <a:p>
            <a:pPr marL="452438" lvl="1" indent="-271463" eaLnBrk="1" hangingPunct="1">
              <a:spcBef>
                <a:spcPct val="0"/>
              </a:spcBef>
            </a:pPr>
            <a:r>
              <a:rPr lang="en-US" altLang="ar-EG" sz="2400"/>
              <a:t>The way elements in a job are organized </a:t>
            </a:r>
          </a:p>
          <a:p>
            <a:pPr marL="452438" lvl="1" indent="-271463" eaLnBrk="1" hangingPunct="1">
              <a:spcBef>
                <a:spcPct val="0"/>
              </a:spcBef>
              <a:buFont typeface="Verdana" panose="020B0604030504040204" pitchFamily="34" charset="0"/>
              <a:buNone/>
            </a:pPr>
            <a:r>
              <a:rPr lang="en-US" altLang="ar-EG" sz="2400"/>
              <a:t>	(</a:t>
            </a:r>
            <a:r>
              <a:rPr lang="en-US" altLang="ar-EG" sz="2400" i="1"/>
              <a:t>job design</a:t>
            </a:r>
            <a:r>
              <a:rPr lang="en-US" altLang="ar-EG" sz="2400"/>
              <a:t>) impacts motivation, </a:t>
            </a:r>
          </a:p>
          <a:p>
            <a:pPr marL="452438" lvl="1" indent="-271463" eaLnBrk="1" hangingPunct="1">
              <a:spcBef>
                <a:spcPct val="0"/>
              </a:spcBef>
              <a:buFont typeface="Verdana" panose="020B0604030504040204" pitchFamily="34" charset="0"/>
              <a:buNone/>
            </a:pPr>
            <a:r>
              <a:rPr lang="en-US" altLang="ar-EG" sz="2400"/>
              <a:t>	satisfaction, and performance.</a:t>
            </a:r>
            <a:endParaRPr lang="en-US" altLang="ar-EG" sz="2400" dirty="0"/>
          </a:p>
        </p:txBody>
      </p:sp>
      <p:pic>
        <p:nvPicPr>
          <p:cNvPr id="10" name="Picture 10" descr="Cons">
            <a:extLst>
              <a:ext uri="{FF2B5EF4-FFF2-40B4-BE49-F238E27FC236}">
                <a16:creationId xmlns="" xmlns:a16="http://schemas.microsoft.com/office/drawing/2014/main" id="{60E3064E-35C6-DE6C-ED11-EF3646B924C6}"/>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18323" y="2810226"/>
            <a:ext cx="4164012" cy="2795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TextBox 11">
            <a:extLst>
              <a:ext uri="{FF2B5EF4-FFF2-40B4-BE49-F238E27FC236}">
                <a16:creationId xmlns="" xmlns:a16="http://schemas.microsoft.com/office/drawing/2014/main" id="{912275A7-D701-CC78-6E79-3E669C6B196D}"/>
              </a:ext>
            </a:extLst>
          </p:cNvPr>
          <p:cNvSpPr txBox="1"/>
          <p:nvPr/>
        </p:nvSpPr>
        <p:spPr>
          <a:xfrm>
            <a:off x="2902961" y="3615397"/>
            <a:ext cx="3976142" cy="1754326"/>
          </a:xfrm>
          <a:prstGeom prst="rect">
            <a:avLst/>
          </a:prstGeom>
          <a:noFill/>
        </p:spPr>
        <p:txBody>
          <a:bodyPr wrap="square">
            <a:spAutoFit/>
          </a:bodyPr>
          <a:lstStyle/>
          <a:p>
            <a:pPr algn="r" eaLnBrk="1" hangingPunct="1">
              <a:buSzTx/>
              <a:buFontTx/>
              <a:buNone/>
            </a:pPr>
            <a:r>
              <a:rPr lang="en-GB" altLang="ar-EG" sz="1800" dirty="0">
                <a:solidFill>
                  <a:srgbClr val="0070C0"/>
                </a:solidFill>
              </a:rPr>
              <a:t>Job design:</a:t>
            </a:r>
            <a:br>
              <a:rPr lang="en-GB" altLang="ar-EG" sz="1800" dirty="0">
                <a:solidFill>
                  <a:srgbClr val="0070C0"/>
                </a:solidFill>
              </a:rPr>
            </a:br>
            <a:r>
              <a:rPr lang="en-GB" altLang="ar-EG" sz="1800" dirty="0">
                <a:solidFill>
                  <a:srgbClr val="0070C0"/>
                </a:solidFill>
              </a:rPr>
              <a:t> Various training organizations such as </a:t>
            </a:r>
            <a:r>
              <a:rPr lang="en-GB" altLang="ar-EG" sz="1800" dirty="0" err="1">
                <a:solidFill>
                  <a:srgbClr val="0070C0"/>
                </a:solidFill>
              </a:rPr>
              <a:t>Meirc</a:t>
            </a:r>
            <a:r>
              <a:rPr lang="en-GB" altLang="ar-EG" sz="1800" dirty="0">
                <a:solidFill>
                  <a:srgbClr val="0070C0"/>
                </a:solidFill>
              </a:rPr>
              <a:t> Training &amp; Consulting, pictured, offer courses in how best to use job design to develop employees’ skills and motivation.</a:t>
            </a:r>
          </a:p>
        </p:txBody>
      </p:sp>
    </p:spTree>
    <p:extLst>
      <p:ext uri="{BB962C8B-B14F-4D97-AF65-F5344CB8AC3E}">
        <p14:creationId xmlns:p14="http://schemas.microsoft.com/office/powerpoint/2010/main" val="236733672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sp>
        <p:nvSpPr>
          <p:cNvPr id="7" name="TextBox 6"/>
          <p:cNvSpPr txBox="1"/>
          <p:nvPr/>
        </p:nvSpPr>
        <p:spPr>
          <a:xfrm>
            <a:off x="2650377" y="543490"/>
            <a:ext cx="4344459"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The Job Characteristics Model</a:t>
            </a:r>
            <a:endParaRPr lang="en-US" sz="2400" dirty="0">
              <a:solidFill>
                <a:schemeClr val="bg1"/>
              </a:solidFill>
              <a:cs typeface="Tajawal Medium" panose="00000600000000000000" pitchFamily="2" charset="-78"/>
            </a:endParaRPr>
          </a:p>
        </p:txBody>
      </p:sp>
      <p:pic>
        <p:nvPicPr>
          <p:cNvPr id="10" name="Picture 11">
            <a:extLst>
              <a:ext uri="{FF2B5EF4-FFF2-40B4-BE49-F238E27FC236}">
                <a16:creationId xmlns="" xmlns:a16="http://schemas.microsoft.com/office/drawing/2014/main" id="{5625F5BC-CEAE-62ED-67F2-FA43B79AF70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766935" y="1445039"/>
            <a:ext cx="6172200" cy="4229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07190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21FBADB4-0FFD-7414-1EB9-208BCC796C2C}"/>
              </a:ext>
            </a:extLst>
          </p:cNvPr>
          <p:cNvSpPr txBox="1"/>
          <p:nvPr/>
        </p:nvSpPr>
        <p:spPr>
          <a:xfrm>
            <a:off x="2897945" y="1190831"/>
            <a:ext cx="6326944" cy="5016758"/>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Job Rotation</a:t>
            </a:r>
          </a:p>
          <a:p>
            <a:pPr marL="452438" lvl="1" indent="-271463" eaLnBrk="1" hangingPunct="1"/>
            <a:r>
              <a:rPr lang="en-US" altLang="ar-EG" sz="2000" dirty="0"/>
              <a:t>The periodic shifting of a worker from one task to another.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enlargement</a:t>
            </a:r>
          </a:p>
          <a:p>
            <a:pPr marL="452438" lvl="1" indent="-271463" eaLnBrk="1" hangingPunct="1"/>
            <a:r>
              <a:rPr lang="en-US" altLang="ar-EG" sz="2000" dirty="0"/>
              <a:t>The horizontal expansion of jobs.</a:t>
            </a:r>
            <a:r>
              <a:rPr lang="en-US" sz="2000" b="0" i="0" dirty="0">
                <a:solidFill>
                  <a:srgbClr val="202124"/>
                </a:solidFill>
                <a:effectLst/>
                <a:latin typeface="arial" panose="020B0604020202020204" pitchFamily="34" charset="0"/>
              </a:rPr>
              <a:t> </a:t>
            </a:r>
            <a:r>
              <a:rPr lang="en-US" sz="2000" dirty="0">
                <a:solidFill>
                  <a:srgbClr val="202124"/>
                </a:solidFill>
                <a:latin typeface="arial" panose="020B0604020202020204" pitchFamily="34" charset="0"/>
              </a:rPr>
              <a:t>T</a:t>
            </a:r>
            <a:r>
              <a:rPr lang="en-US" sz="2000" b="0" i="0" dirty="0">
                <a:solidFill>
                  <a:srgbClr val="202124"/>
                </a:solidFill>
                <a:effectLst/>
                <a:latin typeface="arial" panose="020B0604020202020204" pitchFamily="34" charset="0"/>
              </a:rPr>
              <a:t>he definition of job enlargement is </a:t>
            </a:r>
            <a:r>
              <a:rPr lang="en-US" sz="2000" b="1" i="0" dirty="0">
                <a:solidFill>
                  <a:srgbClr val="202124"/>
                </a:solidFill>
                <a:effectLst/>
                <a:latin typeface="arial" panose="020B0604020202020204" pitchFamily="34" charset="0"/>
              </a:rPr>
              <a:t>adding additional activities within the same level to an existing role</a:t>
            </a:r>
            <a:r>
              <a:rPr lang="en-US" sz="2000" b="0" i="0" dirty="0">
                <a:solidFill>
                  <a:srgbClr val="202124"/>
                </a:solidFill>
                <a:effectLst/>
                <a:latin typeface="arial" panose="020B0604020202020204" pitchFamily="34" charset="0"/>
              </a:rPr>
              <a:t>. This means that a person will do more, different activities in their current job. For example, an employee who will now also manage her own planning where this was formerly done by her manager.</a:t>
            </a:r>
            <a:endParaRPr lang="en-US" altLang="ar-EG" sz="2000" dirty="0"/>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p>
        </p:txBody>
      </p:sp>
    </p:spTree>
    <p:extLst>
      <p:ext uri="{BB962C8B-B14F-4D97-AF65-F5344CB8AC3E}">
        <p14:creationId xmlns:p14="http://schemas.microsoft.com/office/powerpoint/2010/main" val="54520475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4363793"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How Can Jobs Be Redesigned?</a:t>
            </a:r>
            <a:endParaRPr lang="en-US" sz="2400" dirty="0">
              <a:solidFill>
                <a:schemeClr val="bg1"/>
              </a:solidFill>
              <a:cs typeface="Tajawal Medium" panose="00000600000000000000" pitchFamily="2" charset="-78"/>
            </a:endParaRPr>
          </a:p>
        </p:txBody>
      </p:sp>
      <p:sp>
        <p:nvSpPr>
          <p:cNvPr id="11" name="TextBox 10">
            <a:extLst>
              <a:ext uri="{FF2B5EF4-FFF2-40B4-BE49-F238E27FC236}">
                <a16:creationId xmlns="" xmlns:a16="http://schemas.microsoft.com/office/drawing/2014/main" id="{21FBADB4-0FFD-7414-1EB9-208BCC796C2C}"/>
              </a:ext>
            </a:extLst>
          </p:cNvPr>
          <p:cNvSpPr txBox="1"/>
          <p:nvPr/>
        </p:nvSpPr>
        <p:spPr>
          <a:xfrm>
            <a:off x="2897945" y="1190831"/>
            <a:ext cx="6326944" cy="2862322"/>
          </a:xfrm>
          <a:prstGeom prst="rect">
            <a:avLst/>
          </a:prstGeom>
          <a:noFill/>
        </p:spPr>
        <p:txBody>
          <a:bodyPr wrap="square">
            <a:spAutoFit/>
          </a:bodyPr>
          <a:lstStyle/>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Job enrichment</a:t>
            </a:r>
          </a:p>
          <a:p>
            <a:pPr marL="452438" lvl="1" indent="-271463" eaLnBrk="1" hangingPunct="1"/>
            <a:r>
              <a:rPr lang="en-US" altLang="ar-EG" sz="2000" dirty="0"/>
              <a:t>The vertical expansion of jobs.</a:t>
            </a:r>
            <a:r>
              <a:rPr lang="en-US" sz="2000" b="0" i="0" dirty="0">
                <a:solidFill>
                  <a:srgbClr val="202124"/>
                </a:solidFill>
                <a:effectLst/>
                <a:latin typeface="arial" panose="020B0604020202020204" pitchFamily="34" charset="0"/>
              </a:rPr>
              <a:t> Job enrichment </a:t>
            </a:r>
            <a:r>
              <a:rPr lang="en-US" sz="2000" b="1" i="0" dirty="0">
                <a:solidFill>
                  <a:srgbClr val="202124"/>
                </a:solidFill>
                <a:effectLst/>
                <a:latin typeface="arial" panose="020B0604020202020204" pitchFamily="34" charset="0"/>
              </a:rPr>
              <a:t>expands the task set that you perform, and the skills that you can develop</a:t>
            </a:r>
            <a:r>
              <a:rPr lang="en-US" sz="2000" b="0" i="0" dirty="0">
                <a:solidFill>
                  <a:srgbClr val="202124"/>
                </a:solidFill>
                <a:effectLst/>
                <a:latin typeface="arial" panose="020B0604020202020204" pitchFamily="34" charset="0"/>
              </a:rPr>
              <a:t>. This makes for more stimulating and interesting work, and adds variety, challenge and depth to your daily routine. </a:t>
            </a:r>
            <a:r>
              <a:rPr lang="en-US" sz="2000" b="0" i="0">
                <a:solidFill>
                  <a:srgbClr val="202124"/>
                </a:solidFill>
                <a:effectLst/>
                <a:latin typeface="arial" panose="020B0604020202020204" pitchFamily="34" charset="0"/>
              </a:rPr>
              <a:t>Enriched jobs give you more freedom, independence and responsibility.</a:t>
            </a:r>
            <a:endParaRPr lang="en-US" altLang="ar-EG" sz="2000" dirty="0"/>
          </a:p>
        </p:txBody>
      </p:sp>
    </p:spTree>
    <p:extLst>
      <p:ext uri="{BB962C8B-B14F-4D97-AF65-F5344CB8AC3E}">
        <p14:creationId xmlns:p14="http://schemas.microsoft.com/office/powerpoint/2010/main" val="241803348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5803143" cy="461665"/>
          </a:xfrm>
          <a:prstGeom prst="rect">
            <a:avLst/>
          </a:prstGeom>
          <a:noFill/>
        </p:spPr>
        <p:txBody>
          <a:bodyPr wrap="square" rtlCol="0">
            <a:spAutoFit/>
          </a:bodyPr>
          <a:lstStyle/>
          <a:p>
            <a:r>
              <a:rPr lang="en-US" sz="2400" dirty="0">
                <a:solidFill>
                  <a:schemeClr val="bg1"/>
                </a:solidFill>
                <a:cs typeface="Tajawal Medium" panose="00000600000000000000" pitchFamily="2" charset="-78"/>
              </a:rPr>
              <a:t>Reinforcement Theory of Motivation</a:t>
            </a:r>
          </a:p>
        </p:txBody>
      </p:sp>
      <p:sp>
        <p:nvSpPr>
          <p:cNvPr id="12" name="TextBox 11">
            <a:extLst>
              <a:ext uri="{FF2B5EF4-FFF2-40B4-BE49-F238E27FC236}">
                <a16:creationId xmlns="" xmlns:a16="http://schemas.microsoft.com/office/drawing/2014/main" id="{9341F45B-E52D-266C-64D1-47E8A69E54E6}"/>
              </a:ext>
            </a:extLst>
          </p:cNvPr>
          <p:cNvSpPr txBox="1"/>
          <p:nvPr/>
        </p:nvSpPr>
        <p:spPr>
          <a:xfrm>
            <a:off x="1874165" y="1743075"/>
            <a:ext cx="3669385" cy="2862322"/>
          </a:xfrm>
          <a:prstGeom prst="rect">
            <a:avLst/>
          </a:prstGeom>
          <a:noFill/>
        </p:spPr>
        <p:txBody>
          <a:bodyPr wrap="square">
            <a:spAutoFit/>
          </a:bodyPr>
          <a:lstStyle/>
          <a:p>
            <a:r>
              <a:rPr lang="en-US" b="0" i="0" dirty="0">
                <a:solidFill>
                  <a:srgbClr val="202124"/>
                </a:solidFill>
                <a:effectLst/>
                <a:latin typeface="arial" panose="020B0604020202020204" pitchFamily="34" charset="0"/>
              </a:rPr>
              <a:t>Reinforcement Theory of motivation </a:t>
            </a:r>
            <a:r>
              <a:rPr lang="en-US" b="1" i="0" dirty="0">
                <a:solidFill>
                  <a:srgbClr val="202124"/>
                </a:solidFill>
                <a:effectLst/>
                <a:latin typeface="arial" panose="020B0604020202020204" pitchFamily="34" charset="0"/>
              </a:rPr>
              <a:t>aims at achieving the desired level of motivation among the employees by means of reinforcement, punishment and extinction</a:t>
            </a:r>
            <a:r>
              <a:rPr lang="en-US" b="0" i="0" dirty="0">
                <a:solidFill>
                  <a:srgbClr val="202124"/>
                </a:solidFill>
                <a:effectLst/>
                <a:latin typeface="arial" panose="020B0604020202020204" pitchFamily="34" charset="0"/>
              </a:rPr>
              <a:t>. Reinforcement approach, which can be both positive and negative, is used to reinforce the desired behavior.</a:t>
            </a:r>
            <a:endParaRPr lang="en-US" dirty="0"/>
          </a:p>
        </p:txBody>
      </p:sp>
      <p:pic>
        <p:nvPicPr>
          <p:cNvPr id="1028" name="Picture 4" descr="Reinforcement Theory of Motivation - Punishment, Extinction - Paper Tyari">
            <a:extLst>
              <a:ext uri="{FF2B5EF4-FFF2-40B4-BE49-F238E27FC236}">
                <a16:creationId xmlns="" xmlns:a16="http://schemas.microsoft.com/office/drawing/2014/main" id="{0A31AC1C-F501-A82D-A72F-61629353DD3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43550" y="1328738"/>
            <a:ext cx="6035336" cy="420052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426802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12" name="TextBox 11">
            <a:extLst>
              <a:ext uri="{FF2B5EF4-FFF2-40B4-BE49-F238E27FC236}">
                <a16:creationId xmlns="" xmlns:a16="http://schemas.microsoft.com/office/drawing/2014/main"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Need Theories (Maslow, Alderfer, McClelland, Herzberg)</a:t>
            </a:r>
          </a:p>
          <a:p>
            <a:pPr marL="452438" lvl="1" indent="-271463" eaLnBrk="1" hangingPunct="1"/>
            <a:r>
              <a:rPr lang="en-US" altLang="ar-EG" sz="2000" dirty="0"/>
              <a:t>Well known, but not very good predictors of behavior.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Goal-Setting Theory</a:t>
            </a:r>
          </a:p>
          <a:p>
            <a:pPr marL="452438" lvl="1" indent="-271463" eaLnBrk="1" hangingPunct="1"/>
            <a:r>
              <a:rPr lang="en-US" altLang="ar-EG" sz="2000" dirty="0"/>
              <a:t>While limited in scope, good predictor.</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Reinforcement Theory</a:t>
            </a:r>
          </a:p>
          <a:p>
            <a:pPr marL="452438" lvl="1" indent="-271463" eaLnBrk="1" hangingPunct="1"/>
            <a:r>
              <a:rPr lang="en-US" altLang="ar-EG" sz="2000" dirty="0"/>
              <a:t>Powerful predictor in many work areas.</a:t>
            </a:r>
          </a:p>
          <a:p>
            <a:pPr marL="452438" lvl="1" indent="-271463" eaLnBrk="1" hangingPunct="1"/>
            <a:endParaRPr lang="en-US" altLang="ar-EG" sz="2000" dirty="0"/>
          </a:p>
          <a:p>
            <a:pPr marL="0" indent="0" eaLnBrk="1" hangingPunct="1">
              <a:buFont typeface="Verdana" panose="020B0604030504040204" pitchFamily="34" charset="0"/>
              <a:buNone/>
            </a:pPr>
            <a:r>
              <a:rPr lang="en-US" altLang="ar-EG" sz="2000" b="1" dirty="0"/>
              <a:t>Equity Theory</a:t>
            </a:r>
          </a:p>
          <a:p>
            <a:pPr marL="452438" lvl="1" indent="-271463" eaLnBrk="1" hangingPunct="1"/>
            <a:r>
              <a:rPr lang="en-US" altLang="ar-EG" sz="2000" dirty="0"/>
              <a:t>Best known for research in organizational justice.</a:t>
            </a:r>
          </a:p>
        </p:txBody>
      </p:sp>
    </p:spTree>
    <p:extLst>
      <p:ext uri="{BB962C8B-B14F-4D97-AF65-F5344CB8AC3E}">
        <p14:creationId xmlns:p14="http://schemas.microsoft.com/office/powerpoint/2010/main" val="292033982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440788" y="5949244"/>
            <a:ext cx="9902229" cy="204838"/>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sp>
        <p:nvSpPr>
          <p:cNvPr id="7" name="TextBox 6"/>
          <p:cNvSpPr txBox="1"/>
          <p:nvPr/>
        </p:nvSpPr>
        <p:spPr>
          <a:xfrm>
            <a:off x="2897945" y="703918"/>
            <a:ext cx="5331655" cy="461665"/>
          </a:xfrm>
          <a:prstGeom prst="rect">
            <a:avLst/>
          </a:prstGeom>
          <a:noFill/>
        </p:spPr>
        <p:txBody>
          <a:bodyPr wrap="square" rtlCol="0">
            <a:spAutoFit/>
          </a:bodyPr>
          <a:lstStyle/>
          <a:p>
            <a:r>
              <a:rPr lang="en-US" altLang="ar-EG" sz="2400" dirty="0">
                <a:solidFill>
                  <a:schemeClr val="bg1"/>
                </a:solidFill>
                <a:cs typeface="Tajawal Medium" panose="00000600000000000000" pitchFamily="2" charset="-78"/>
              </a:rPr>
              <a:t>Summary and Managerial Implications</a:t>
            </a:r>
            <a:endParaRPr lang="en-US" sz="2400" dirty="0">
              <a:solidFill>
                <a:schemeClr val="bg1"/>
              </a:solidFill>
              <a:cs typeface="Tajawal Medium" panose="00000600000000000000" pitchFamily="2" charset="-78"/>
            </a:endParaRPr>
          </a:p>
        </p:txBody>
      </p:sp>
      <p:sp>
        <p:nvSpPr>
          <p:cNvPr id="12" name="TextBox 11">
            <a:extLst>
              <a:ext uri="{FF2B5EF4-FFF2-40B4-BE49-F238E27FC236}">
                <a16:creationId xmlns="" xmlns:a16="http://schemas.microsoft.com/office/drawing/2014/main" id="{B1F8D6A8-B3F0-84EB-9FF1-1994DACFE6A0}"/>
              </a:ext>
            </a:extLst>
          </p:cNvPr>
          <p:cNvSpPr txBox="1"/>
          <p:nvPr/>
        </p:nvSpPr>
        <p:spPr>
          <a:xfrm>
            <a:off x="2999935" y="2040489"/>
            <a:ext cx="6224954" cy="3477875"/>
          </a:xfrm>
          <a:prstGeom prst="rect">
            <a:avLst/>
          </a:prstGeom>
          <a:noFill/>
        </p:spPr>
        <p:txBody>
          <a:bodyPr wrap="square">
            <a:spAutoFit/>
          </a:bodyPr>
          <a:lstStyle/>
          <a:p>
            <a:pPr marL="0" indent="0" eaLnBrk="1" hangingPunct="1">
              <a:buFont typeface="Verdana" panose="020B0604030504040204" pitchFamily="34" charset="0"/>
              <a:buNone/>
            </a:pPr>
            <a:r>
              <a:rPr lang="en-US" altLang="ar-EG" sz="2000" b="1" dirty="0"/>
              <a:t>Expectancy Theory</a:t>
            </a:r>
          </a:p>
          <a:p>
            <a:pPr marL="452438" lvl="1" indent="-271463" eaLnBrk="1" hangingPunct="1"/>
            <a:r>
              <a:rPr lang="en-US" altLang="ar-EG" sz="2000" dirty="0"/>
              <a:t>Good predictor of performance variables but shares many of the assumptions as rational decision making.</a:t>
            </a:r>
          </a:p>
          <a:p>
            <a:pPr marL="0" indent="0" eaLnBrk="1" hangingPunct="1">
              <a:buFont typeface="Verdana" panose="020B0604030504040204" pitchFamily="34" charset="0"/>
              <a:buNone/>
            </a:pPr>
            <a:endParaRPr lang="en-US" altLang="ar-EG" sz="2000" dirty="0">
              <a:solidFill>
                <a:srgbClr val="3FA85D"/>
              </a:solidFill>
            </a:endParaRPr>
          </a:p>
          <a:p>
            <a:pPr marL="0" indent="0" eaLnBrk="1" hangingPunct="1">
              <a:buFont typeface="Verdana" panose="020B0604030504040204" pitchFamily="34" charset="0"/>
              <a:buNone/>
            </a:pPr>
            <a:r>
              <a:rPr lang="en-US" altLang="ar-EG" sz="2000" b="1" dirty="0"/>
              <a:t>To Motivate Employees</a:t>
            </a:r>
          </a:p>
          <a:p>
            <a:pPr marL="452438" lvl="1" indent="-271463" eaLnBrk="1" hangingPunct="1"/>
            <a:r>
              <a:rPr lang="en-US" altLang="ar-EG" sz="2000" dirty="0"/>
              <a:t>Recognize individual differences.</a:t>
            </a:r>
          </a:p>
          <a:p>
            <a:pPr marL="452438" lvl="1" indent="-271463" eaLnBrk="1" hangingPunct="1"/>
            <a:r>
              <a:rPr lang="en-US" altLang="ar-EG" sz="2000" dirty="0"/>
              <a:t>Use goals and feedback.</a:t>
            </a:r>
          </a:p>
          <a:p>
            <a:pPr marL="452438" lvl="1" indent="-271463" eaLnBrk="1" hangingPunct="1"/>
            <a:r>
              <a:rPr lang="en-US" altLang="ar-EG" sz="2000" dirty="0"/>
              <a:t>Allow employees to participate in decisions that affect them.</a:t>
            </a:r>
          </a:p>
          <a:p>
            <a:pPr marL="452438" lvl="1" indent="-271463" eaLnBrk="1" hangingPunct="1"/>
            <a:r>
              <a:rPr lang="en-US" altLang="ar-EG" sz="2000" dirty="0"/>
              <a:t>Link rewards to performance.</a:t>
            </a:r>
          </a:p>
          <a:p>
            <a:pPr marL="452438" lvl="1" indent="-271463" eaLnBrk="1" hangingPunct="1"/>
            <a:r>
              <a:rPr lang="en-US" altLang="ar-EG" sz="2000" dirty="0"/>
              <a:t>Check the reward system for equity.</a:t>
            </a:r>
          </a:p>
        </p:txBody>
      </p:sp>
    </p:spTree>
    <p:extLst>
      <p:ext uri="{BB962C8B-B14F-4D97-AF65-F5344CB8AC3E}">
        <p14:creationId xmlns:p14="http://schemas.microsoft.com/office/powerpoint/2010/main" val="14562662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na">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676</TotalTime>
  <Words>2104</Words>
  <Application>Microsoft Office PowerPoint</Application>
  <PresentationFormat>Widescreen</PresentationFormat>
  <Paragraphs>271</Paragraphs>
  <Slides>43</Slides>
  <Notes>1</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43</vt:i4>
      </vt:variant>
    </vt:vector>
  </HeadingPairs>
  <TitlesOfParts>
    <vt:vector size="52" baseType="lpstr">
      <vt:lpstr>arial</vt:lpstr>
      <vt:lpstr>arial</vt:lpstr>
      <vt:lpstr>Calibri</vt:lpstr>
      <vt:lpstr>NewBaskervilleStd-Roman</vt:lpstr>
      <vt:lpstr>Tajawal Medium</vt:lpstr>
      <vt:lpstr>Times New Roman</vt:lpstr>
      <vt:lpstr>Verdana</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zwa</dc:creator>
  <cp:lastModifiedBy>Microsoft account</cp:lastModifiedBy>
  <cp:revision>102</cp:revision>
  <dcterms:created xsi:type="dcterms:W3CDTF">2023-09-12T14:13:52Z</dcterms:created>
  <dcterms:modified xsi:type="dcterms:W3CDTF">2023-10-19T05:54:50Z</dcterms:modified>
</cp:coreProperties>
</file>