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480" r:id="rId5"/>
    <p:sldId id="303" r:id="rId6"/>
    <p:sldId id="491" r:id="rId7"/>
    <p:sldId id="492" r:id="rId8"/>
    <p:sldId id="276" r:id="rId9"/>
    <p:sldId id="488" r:id="rId10"/>
    <p:sldId id="489" r:id="rId11"/>
    <p:sldId id="493" r:id="rId12"/>
    <p:sldId id="494" r:id="rId13"/>
    <p:sldId id="34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1"/>
            <p14:sldId id="492"/>
            <p14:sldId id="276"/>
            <p14:sldId id="488"/>
            <p14:sldId id="489"/>
            <p14:sldId id="493"/>
            <p14:sldId id="49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0" d="100"/>
          <a:sy n="60" d="100"/>
        </p:scale>
        <p:origin x="78" y="10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5C3DAE-349D-427F-9FB9-09B7FC204314}" type="doc">
      <dgm:prSet loTypeId="urn:microsoft.com/office/officeart/2005/8/layout/list1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B2FE707-D26D-45BB-9924-162A7623541D}">
      <dgm:prSet phldrT="[نص]" custT="1"/>
      <dgm:spPr/>
      <dgm:t>
        <a:bodyPr/>
        <a:lstStyle/>
        <a:p>
          <a:pPr algn="r" rtl="1">
            <a:buNone/>
          </a:pPr>
          <a:r>
            <a:rPr lang="ar-SA" sz="1800" b="1" dirty="0">
              <a:latin typeface="layla pro arabic" panose="01000000000000000000" pitchFamily="50" charset="-78"/>
              <a:cs typeface="layla pro arabic" panose="01000000000000000000" pitchFamily="50" charset="-78"/>
            </a:rPr>
            <a:t>المنهج المستخدم: المنهج الوصفي التحليلي </a:t>
          </a:r>
          <a:endParaRPr lang="en-US" sz="1800" b="1" dirty="0">
            <a:latin typeface="layla pro arabic" panose="01000000000000000000" pitchFamily="50" charset="-78"/>
            <a:cs typeface="layla pro arabic" panose="01000000000000000000" pitchFamily="50" charset="-78"/>
          </a:endParaRPr>
        </a:p>
      </dgm:t>
    </dgm:pt>
    <dgm:pt modelId="{7C4B0075-4CC2-48A8-9308-E7D2E136A233}" type="parTrans" cxnId="{0B9F7E9E-3906-44AB-ACB6-5C582FD78944}">
      <dgm:prSet/>
      <dgm:spPr/>
      <dgm:t>
        <a:bodyPr/>
        <a:lstStyle/>
        <a:p>
          <a:pPr algn="r" rtl="1"/>
          <a:endParaRPr lang="en-US" sz="2000">
            <a:latin typeface="layla pro arabic" panose="01000000000000000000" pitchFamily="50" charset="-78"/>
            <a:cs typeface="layla pro arabic" panose="01000000000000000000" pitchFamily="50" charset="-78"/>
          </a:endParaRPr>
        </a:p>
      </dgm:t>
    </dgm:pt>
    <dgm:pt modelId="{143A87A0-E366-4B17-B974-4D8BA49B6893}" type="sibTrans" cxnId="{0B9F7E9E-3906-44AB-ACB6-5C582FD78944}">
      <dgm:prSet/>
      <dgm:spPr/>
      <dgm:t>
        <a:bodyPr/>
        <a:lstStyle/>
        <a:p>
          <a:pPr algn="r" rtl="1"/>
          <a:endParaRPr lang="en-US" sz="2000">
            <a:latin typeface="layla pro arabic" panose="01000000000000000000" pitchFamily="50" charset="-78"/>
            <a:cs typeface="layla pro arabic" panose="01000000000000000000" pitchFamily="50" charset="-78"/>
          </a:endParaRPr>
        </a:p>
      </dgm:t>
    </dgm:pt>
    <dgm:pt modelId="{38EC5904-2026-40EB-9B46-37BC8008A061}">
      <dgm:prSet phldrT="[نص]" custT="1"/>
      <dgm:spPr/>
      <dgm:t>
        <a:bodyPr/>
        <a:lstStyle/>
        <a:p>
          <a:pPr algn="r" rtl="1">
            <a:buNone/>
          </a:pPr>
          <a:r>
            <a:rPr lang="ar-SA" sz="1600" dirty="0">
              <a:latin typeface="layla pro arabic" panose="01000000000000000000" pitchFamily="50" charset="-78"/>
              <a:cs typeface="layla pro arabic" panose="01000000000000000000" pitchFamily="50" charset="-78"/>
            </a:rPr>
            <a:t>عينة الدراسة: أجانب ومقيمون مهتمون بالتملك العقاري في السعودية</a:t>
          </a:r>
          <a:endParaRPr lang="en-US" sz="1600" dirty="0">
            <a:latin typeface="layla pro arabic" panose="01000000000000000000" pitchFamily="50" charset="-78"/>
            <a:cs typeface="layla pro arabic" panose="01000000000000000000" pitchFamily="50" charset="-78"/>
          </a:endParaRPr>
        </a:p>
      </dgm:t>
    </dgm:pt>
    <dgm:pt modelId="{A749CECF-5D87-46BC-80DF-95C756C3373C}" type="parTrans" cxnId="{F274884A-30E6-43FA-9F04-3019DA6E4642}">
      <dgm:prSet/>
      <dgm:spPr/>
      <dgm:t>
        <a:bodyPr/>
        <a:lstStyle/>
        <a:p>
          <a:pPr algn="r" rtl="1"/>
          <a:endParaRPr lang="en-US" sz="2000">
            <a:latin typeface="layla pro arabic" panose="01000000000000000000" pitchFamily="50" charset="-78"/>
            <a:cs typeface="layla pro arabic" panose="01000000000000000000" pitchFamily="50" charset="-78"/>
          </a:endParaRPr>
        </a:p>
      </dgm:t>
    </dgm:pt>
    <dgm:pt modelId="{0AB0A307-3DED-4ACA-A736-F357D8E580F3}" type="sibTrans" cxnId="{F274884A-30E6-43FA-9F04-3019DA6E4642}">
      <dgm:prSet/>
      <dgm:spPr/>
      <dgm:t>
        <a:bodyPr/>
        <a:lstStyle/>
        <a:p>
          <a:pPr algn="r" rtl="1"/>
          <a:endParaRPr lang="en-US" sz="2000">
            <a:latin typeface="layla pro arabic" panose="01000000000000000000" pitchFamily="50" charset="-78"/>
            <a:cs typeface="layla pro arabic" panose="01000000000000000000" pitchFamily="50" charset="-78"/>
          </a:endParaRPr>
        </a:p>
      </dgm:t>
    </dgm:pt>
    <dgm:pt modelId="{2BC2A3EC-A414-4716-9531-307CC7CE544C}">
      <dgm:prSet phldrT="[نص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1800" dirty="0">
              <a:latin typeface="layla pro arabic" panose="01000000000000000000" pitchFamily="50" charset="-78"/>
              <a:cs typeface="layla pro arabic" panose="01000000000000000000" pitchFamily="50" charset="-78"/>
            </a:rPr>
            <a:t>أسلوب التحليل: </a:t>
          </a:r>
          <a:r>
            <a:rPr lang="ar-SA" sz="1800" b="1" dirty="0">
              <a:latin typeface="layla pro arabic" panose="01000000000000000000" pitchFamily="50" charset="-78"/>
              <a:cs typeface="layla pro arabic" panose="01000000000000000000" pitchFamily="50" charset="-78"/>
            </a:rPr>
            <a:t>التحليل الإحصائي باستخدام</a:t>
          </a:r>
          <a:endParaRPr lang="en-US" sz="1800" dirty="0">
            <a:latin typeface="layla pro arabic" panose="01000000000000000000" pitchFamily="50" charset="-78"/>
            <a:cs typeface="layla pro arabic" panose="01000000000000000000" pitchFamily="50" charset="-78"/>
          </a:endParaRPr>
        </a:p>
      </dgm:t>
    </dgm:pt>
    <dgm:pt modelId="{2338C352-A104-46B4-81D8-FADCA472F852}" type="parTrans" cxnId="{191E88B8-2059-4DE5-B4ED-721E0CA5E751}">
      <dgm:prSet/>
      <dgm:spPr/>
      <dgm:t>
        <a:bodyPr/>
        <a:lstStyle/>
        <a:p>
          <a:pPr algn="r" rtl="1"/>
          <a:endParaRPr lang="en-US" sz="2000">
            <a:latin typeface="layla pro arabic" panose="01000000000000000000" pitchFamily="50" charset="-78"/>
            <a:cs typeface="layla pro arabic" panose="01000000000000000000" pitchFamily="50" charset="-78"/>
          </a:endParaRPr>
        </a:p>
      </dgm:t>
    </dgm:pt>
    <dgm:pt modelId="{85DD6579-E20E-4D1A-9A15-61089995D0B1}" type="sibTrans" cxnId="{191E88B8-2059-4DE5-B4ED-721E0CA5E751}">
      <dgm:prSet/>
      <dgm:spPr/>
      <dgm:t>
        <a:bodyPr/>
        <a:lstStyle/>
        <a:p>
          <a:pPr algn="r" rtl="1"/>
          <a:endParaRPr lang="en-US" sz="2000">
            <a:latin typeface="layla pro arabic" panose="01000000000000000000" pitchFamily="50" charset="-78"/>
            <a:cs typeface="layla pro arabic" panose="01000000000000000000" pitchFamily="50" charset="-78"/>
          </a:endParaRPr>
        </a:p>
      </dgm:t>
    </dgm:pt>
    <dgm:pt modelId="{9B7B0DB1-2D59-49DF-A87B-FF7699B851F9}">
      <dgm:prSet phldrT="[نص]" phldr="0" custT="1"/>
      <dgm:spPr/>
      <dgm:t>
        <a:bodyPr/>
        <a:lstStyle/>
        <a:p>
          <a:pPr algn="r" rtl="1">
            <a:buNone/>
          </a:pPr>
          <a:r>
            <a:rPr lang="ar-SA" sz="1800" dirty="0">
              <a:latin typeface="layla pro arabic" panose="01000000000000000000" pitchFamily="50" charset="-78"/>
              <a:cs typeface="layla pro arabic" panose="01000000000000000000" pitchFamily="50" charset="-78"/>
            </a:rPr>
            <a:t>أداة الدراسة: </a:t>
          </a:r>
          <a:r>
            <a:rPr lang="ar-SA" sz="1800" b="1" dirty="0">
              <a:latin typeface="layla pro arabic" panose="01000000000000000000" pitchFamily="50" charset="-78"/>
              <a:cs typeface="layla pro arabic" panose="01000000000000000000" pitchFamily="50" charset="-78"/>
            </a:rPr>
            <a:t>استبيان إلكتروني</a:t>
          </a:r>
          <a:r>
            <a:rPr lang="ar-SA" sz="1800" dirty="0">
              <a:latin typeface="layla pro arabic" panose="01000000000000000000" pitchFamily="50" charset="-78"/>
              <a:cs typeface="layla pro arabic" panose="01000000000000000000" pitchFamily="50" charset="-78"/>
            </a:rPr>
            <a:t> </a:t>
          </a:r>
          <a:endParaRPr lang="en-US" sz="1800" dirty="0">
            <a:latin typeface="layla pro arabic" panose="01000000000000000000" pitchFamily="50" charset="-78"/>
            <a:cs typeface="layla pro arabic" panose="01000000000000000000" pitchFamily="50" charset="-78"/>
          </a:endParaRPr>
        </a:p>
      </dgm:t>
    </dgm:pt>
    <dgm:pt modelId="{AF780BD6-3C4C-4420-9FD4-B2EDADF03A76}" type="parTrans" cxnId="{BFC2D788-A574-424F-B41A-AF0AF4CB722E}">
      <dgm:prSet/>
      <dgm:spPr/>
      <dgm:t>
        <a:bodyPr/>
        <a:lstStyle/>
        <a:p>
          <a:pPr algn="r" rtl="1"/>
          <a:endParaRPr lang="en-US" sz="2000">
            <a:latin typeface="layla pro arabic" panose="01000000000000000000" pitchFamily="50" charset="-78"/>
            <a:cs typeface="layla pro arabic" panose="01000000000000000000" pitchFamily="50" charset="-78"/>
          </a:endParaRPr>
        </a:p>
      </dgm:t>
    </dgm:pt>
    <dgm:pt modelId="{314F001C-0518-4898-B5FF-08D3E017627B}" type="sibTrans" cxnId="{BFC2D788-A574-424F-B41A-AF0AF4CB722E}">
      <dgm:prSet/>
      <dgm:spPr/>
      <dgm:t>
        <a:bodyPr/>
        <a:lstStyle/>
        <a:p>
          <a:pPr algn="r" rtl="1"/>
          <a:endParaRPr lang="en-US" sz="2000">
            <a:latin typeface="layla pro arabic" panose="01000000000000000000" pitchFamily="50" charset="-78"/>
            <a:cs typeface="layla pro arabic" panose="01000000000000000000" pitchFamily="50" charset="-78"/>
          </a:endParaRPr>
        </a:p>
      </dgm:t>
    </dgm:pt>
    <dgm:pt modelId="{D1B0A9FE-5E7E-47DD-8B03-441D9EC11CC4}" type="pres">
      <dgm:prSet presAssocID="{4C5C3DAE-349D-427F-9FB9-09B7FC204314}" presName="linear" presStyleCnt="0">
        <dgm:presLayoutVars>
          <dgm:dir/>
          <dgm:animLvl val="lvl"/>
          <dgm:resizeHandles val="exact"/>
        </dgm:presLayoutVars>
      </dgm:prSet>
      <dgm:spPr/>
    </dgm:pt>
    <dgm:pt modelId="{44812A50-52C1-48E4-9446-87E4D3BD554A}" type="pres">
      <dgm:prSet presAssocID="{3B2FE707-D26D-45BB-9924-162A7623541D}" presName="parentLin" presStyleCnt="0"/>
      <dgm:spPr/>
    </dgm:pt>
    <dgm:pt modelId="{3DC3DE13-B3FB-401C-B544-3645FA6186DA}" type="pres">
      <dgm:prSet presAssocID="{3B2FE707-D26D-45BB-9924-162A7623541D}" presName="parentLeftMargin" presStyleLbl="node1" presStyleIdx="0" presStyleCnt="4"/>
      <dgm:spPr/>
    </dgm:pt>
    <dgm:pt modelId="{81339CF3-F324-416D-BB1A-E9AF9D9B118A}" type="pres">
      <dgm:prSet presAssocID="{3B2FE707-D26D-45BB-9924-162A7623541D}" presName="parentText" presStyleLbl="node1" presStyleIdx="0" presStyleCnt="4" custLinFactX="27312" custLinFactNeighborX="100000" custLinFactNeighborY="3872">
        <dgm:presLayoutVars>
          <dgm:chMax val="0"/>
          <dgm:bulletEnabled val="1"/>
        </dgm:presLayoutVars>
      </dgm:prSet>
      <dgm:spPr/>
    </dgm:pt>
    <dgm:pt modelId="{99555296-009B-426E-BF24-C13E3BD26ACB}" type="pres">
      <dgm:prSet presAssocID="{3B2FE707-D26D-45BB-9924-162A7623541D}" presName="negativeSpace" presStyleCnt="0"/>
      <dgm:spPr/>
    </dgm:pt>
    <dgm:pt modelId="{D9D5E008-E138-4C63-96CF-8017CCE8D41C}" type="pres">
      <dgm:prSet presAssocID="{3B2FE707-D26D-45BB-9924-162A7623541D}" presName="childText" presStyleLbl="conFgAcc1" presStyleIdx="0" presStyleCnt="4" custScaleX="39561" custScaleY="60140" custLinFactY="3565" custLinFactNeighborX="26454" custLinFactNeighborY="100000">
        <dgm:presLayoutVars>
          <dgm:bulletEnabled val="1"/>
        </dgm:presLayoutVars>
      </dgm:prSet>
      <dgm:spPr/>
    </dgm:pt>
    <dgm:pt modelId="{C5E02365-B4D3-4755-BCF6-D231AA969C0E}" type="pres">
      <dgm:prSet presAssocID="{143A87A0-E366-4B17-B974-4D8BA49B6893}" presName="spaceBetweenRectangles" presStyleCnt="0"/>
      <dgm:spPr/>
    </dgm:pt>
    <dgm:pt modelId="{B8BAE09D-EB05-4B87-9A03-CBE99367FAED}" type="pres">
      <dgm:prSet presAssocID="{9B7B0DB1-2D59-49DF-A87B-FF7699B851F9}" presName="parentLin" presStyleCnt="0"/>
      <dgm:spPr/>
    </dgm:pt>
    <dgm:pt modelId="{F8582E08-F54F-4872-98BE-0EB7722B6C61}" type="pres">
      <dgm:prSet presAssocID="{9B7B0DB1-2D59-49DF-A87B-FF7699B851F9}" presName="parentLeftMargin" presStyleLbl="node1" presStyleIdx="0" presStyleCnt="4"/>
      <dgm:spPr/>
    </dgm:pt>
    <dgm:pt modelId="{9A663FB8-CEED-49BA-8355-C0C772CDE623}" type="pres">
      <dgm:prSet presAssocID="{9B7B0DB1-2D59-49DF-A87B-FF7699B851F9}" presName="parentText" presStyleLbl="node1" presStyleIdx="1" presStyleCnt="4" custLinFactX="27312" custLinFactNeighborX="100000" custLinFactNeighborY="3872">
        <dgm:presLayoutVars>
          <dgm:chMax val="0"/>
          <dgm:bulletEnabled val="1"/>
        </dgm:presLayoutVars>
      </dgm:prSet>
      <dgm:spPr/>
    </dgm:pt>
    <dgm:pt modelId="{F35F2FE6-2C21-4FC5-AC2E-6BD8DD188A8B}" type="pres">
      <dgm:prSet presAssocID="{9B7B0DB1-2D59-49DF-A87B-FF7699B851F9}" presName="negativeSpace" presStyleCnt="0"/>
      <dgm:spPr/>
    </dgm:pt>
    <dgm:pt modelId="{5AE3891D-7EDD-47BE-8E93-0E7D1A6981B6}" type="pres">
      <dgm:prSet presAssocID="{9B7B0DB1-2D59-49DF-A87B-FF7699B851F9}" presName="childText" presStyleLbl="conFgAcc1" presStyleIdx="1" presStyleCnt="4" custScaleX="39561" custScaleY="60140" custLinFactY="3565" custLinFactNeighborX="26454" custLinFactNeighborY="100000">
        <dgm:presLayoutVars>
          <dgm:bulletEnabled val="1"/>
        </dgm:presLayoutVars>
      </dgm:prSet>
      <dgm:spPr/>
    </dgm:pt>
    <dgm:pt modelId="{B84589D8-DBB7-4FC2-873F-92645E89D432}" type="pres">
      <dgm:prSet presAssocID="{314F001C-0518-4898-B5FF-08D3E017627B}" presName="spaceBetweenRectangles" presStyleCnt="0"/>
      <dgm:spPr/>
    </dgm:pt>
    <dgm:pt modelId="{5D59EED4-0EB9-4598-8C76-59FA0B3BBD76}" type="pres">
      <dgm:prSet presAssocID="{38EC5904-2026-40EB-9B46-37BC8008A061}" presName="parentLin" presStyleCnt="0"/>
      <dgm:spPr/>
    </dgm:pt>
    <dgm:pt modelId="{B82348DA-6259-4F35-B4A4-FC05379AF250}" type="pres">
      <dgm:prSet presAssocID="{38EC5904-2026-40EB-9B46-37BC8008A061}" presName="parentLeftMargin" presStyleLbl="node1" presStyleIdx="1" presStyleCnt="4"/>
      <dgm:spPr/>
    </dgm:pt>
    <dgm:pt modelId="{0AC73DF0-CAC1-43B5-82D5-8C7A409D5729}" type="pres">
      <dgm:prSet presAssocID="{38EC5904-2026-40EB-9B46-37BC8008A061}" presName="parentText" presStyleLbl="node1" presStyleIdx="2" presStyleCnt="4" custLinFactX="27312" custLinFactNeighborX="100000" custLinFactNeighborY="3872">
        <dgm:presLayoutVars>
          <dgm:chMax val="0"/>
          <dgm:bulletEnabled val="1"/>
        </dgm:presLayoutVars>
      </dgm:prSet>
      <dgm:spPr/>
    </dgm:pt>
    <dgm:pt modelId="{207C0D54-D610-4452-A28A-761D1C19BC0E}" type="pres">
      <dgm:prSet presAssocID="{38EC5904-2026-40EB-9B46-37BC8008A061}" presName="negativeSpace" presStyleCnt="0"/>
      <dgm:spPr/>
    </dgm:pt>
    <dgm:pt modelId="{0902FC9F-A585-40B0-9676-FC4A76DB4CD0}" type="pres">
      <dgm:prSet presAssocID="{38EC5904-2026-40EB-9B46-37BC8008A061}" presName="childText" presStyleLbl="conFgAcc1" presStyleIdx="2" presStyleCnt="4" custScaleX="39561" custScaleY="60140" custLinFactY="3565" custLinFactNeighborX="26454" custLinFactNeighborY="100000">
        <dgm:presLayoutVars>
          <dgm:bulletEnabled val="1"/>
        </dgm:presLayoutVars>
      </dgm:prSet>
      <dgm:spPr/>
    </dgm:pt>
    <dgm:pt modelId="{A815F322-959A-4820-A793-D5989B15DD55}" type="pres">
      <dgm:prSet presAssocID="{0AB0A307-3DED-4ACA-A736-F357D8E580F3}" presName="spaceBetweenRectangles" presStyleCnt="0"/>
      <dgm:spPr/>
    </dgm:pt>
    <dgm:pt modelId="{C981B1B3-7F72-4E39-ADAD-4AEA0C26E025}" type="pres">
      <dgm:prSet presAssocID="{2BC2A3EC-A414-4716-9531-307CC7CE544C}" presName="parentLin" presStyleCnt="0"/>
      <dgm:spPr/>
    </dgm:pt>
    <dgm:pt modelId="{C8A9E6E5-8736-4E31-95DD-A6B4BA09327A}" type="pres">
      <dgm:prSet presAssocID="{2BC2A3EC-A414-4716-9531-307CC7CE544C}" presName="parentLeftMargin" presStyleLbl="node1" presStyleIdx="2" presStyleCnt="4"/>
      <dgm:spPr/>
    </dgm:pt>
    <dgm:pt modelId="{E1A3D588-5D71-4410-BA0F-AFC726ABD798}" type="pres">
      <dgm:prSet presAssocID="{2BC2A3EC-A414-4716-9531-307CC7CE544C}" presName="parentText" presStyleLbl="node1" presStyleIdx="3" presStyleCnt="4" custLinFactX="27312" custLinFactNeighborX="100000" custLinFactNeighborY="3872">
        <dgm:presLayoutVars>
          <dgm:chMax val="0"/>
          <dgm:bulletEnabled val="1"/>
        </dgm:presLayoutVars>
      </dgm:prSet>
      <dgm:spPr/>
    </dgm:pt>
    <dgm:pt modelId="{7F45FC0F-EA0A-4BE4-AB06-D5884B349597}" type="pres">
      <dgm:prSet presAssocID="{2BC2A3EC-A414-4716-9531-307CC7CE544C}" presName="negativeSpace" presStyleCnt="0"/>
      <dgm:spPr/>
    </dgm:pt>
    <dgm:pt modelId="{2B7891B6-A085-416A-B3D9-D848B544F98F}" type="pres">
      <dgm:prSet presAssocID="{2BC2A3EC-A414-4716-9531-307CC7CE544C}" presName="childText" presStyleLbl="conFgAcc1" presStyleIdx="3" presStyleCnt="4" custScaleX="39561" custScaleY="60140" custLinFactNeighborX="26454" custLinFactNeighborY="42672">
        <dgm:presLayoutVars>
          <dgm:bulletEnabled val="1"/>
        </dgm:presLayoutVars>
      </dgm:prSet>
      <dgm:spPr/>
    </dgm:pt>
  </dgm:ptLst>
  <dgm:cxnLst>
    <dgm:cxn modelId="{95C47A07-8245-41D9-96F9-8F18AB0D6BE7}" type="presOf" srcId="{9B7B0DB1-2D59-49DF-A87B-FF7699B851F9}" destId="{9A663FB8-CEED-49BA-8355-C0C772CDE623}" srcOrd="1" destOrd="0" presId="urn:microsoft.com/office/officeart/2005/8/layout/list1"/>
    <dgm:cxn modelId="{207B5E5F-3A4A-450B-87AC-AB0DD9C5D8D6}" type="presOf" srcId="{38EC5904-2026-40EB-9B46-37BC8008A061}" destId="{B82348DA-6259-4F35-B4A4-FC05379AF250}" srcOrd="0" destOrd="0" presId="urn:microsoft.com/office/officeart/2005/8/layout/list1"/>
    <dgm:cxn modelId="{774BFF66-34E0-45D8-9C6D-E85DA5687B33}" type="presOf" srcId="{3B2FE707-D26D-45BB-9924-162A7623541D}" destId="{81339CF3-F324-416D-BB1A-E9AF9D9B118A}" srcOrd="1" destOrd="0" presId="urn:microsoft.com/office/officeart/2005/8/layout/list1"/>
    <dgm:cxn modelId="{F274884A-30E6-43FA-9F04-3019DA6E4642}" srcId="{4C5C3DAE-349D-427F-9FB9-09B7FC204314}" destId="{38EC5904-2026-40EB-9B46-37BC8008A061}" srcOrd="2" destOrd="0" parTransId="{A749CECF-5D87-46BC-80DF-95C756C3373C}" sibTransId="{0AB0A307-3DED-4ACA-A736-F357D8E580F3}"/>
    <dgm:cxn modelId="{8B3C7582-977E-419E-B627-6C7BC3751127}" type="presOf" srcId="{9B7B0DB1-2D59-49DF-A87B-FF7699B851F9}" destId="{F8582E08-F54F-4872-98BE-0EB7722B6C61}" srcOrd="0" destOrd="0" presId="urn:microsoft.com/office/officeart/2005/8/layout/list1"/>
    <dgm:cxn modelId="{BFC2D788-A574-424F-B41A-AF0AF4CB722E}" srcId="{4C5C3DAE-349D-427F-9FB9-09B7FC204314}" destId="{9B7B0DB1-2D59-49DF-A87B-FF7699B851F9}" srcOrd="1" destOrd="0" parTransId="{AF780BD6-3C4C-4420-9FD4-B2EDADF03A76}" sibTransId="{314F001C-0518-4898-B5FF-08D3E017627B}"/>
    <dgm:cxn modelId="{9048F48F-222B-43D6-992D-F4187CDF0AE7}" type="presOf" srcId="{3B2FE707-D26D-45BB-9924-162A7623541D}" destId="{3DC3DE13-B3FB-401C-B544-3645FA6186DA}" srcOrd="0" destOrd="0" presId="urn:microsoft.com/office/officeart/2005/8/layout/list1"/>
    <dgm:cxn modelId="{0B9F7E9E-3906-44AB-ACB6-5C582FD78944}" srcId="{4C5C3DAE-349D-427F-9FB9-09B7FC204314}" destId="{3B2FE707-D26D-45BB-9924-162A7623541D}" srcOrd="0" destOrd="0" parTransId="{7C4B0075-4CC2-48A8-9308-E7D2E136A233}" sibTransId="{143A87A0-E366-4B17-B974-4D8BA49B6893}"/>
    <dgm:cxn modelId="{1EE5DFB4-1FD3-41DD-8429-6BACAAA4D3DB}" type="presOf" srcId="{4C5C3DAE-349D-427F-9FB9-09B7FC204314}" destId="{D1B0A9FE-5E7E-47DD-8B03-441D9EC11CC4}" srcOrd="0" destOrd="0" presId="urn:microsoft.com/office/officeart/2005/8/layout/list1"/>
    <dgm:cxn modelId="{191E88B8-2059-4DE5-B4ED-721E0CA5E751}" srcId="{4C5C3DAE-349D-427F-9FB9-09B7FC204314}" destId="{2BC2A3EC-A414-4716-9531-307CC7CE544C}" srcOrd="3" destOrd="0" parTransId="{2338C352-A104-46B4-81D8-FADCA472F852}" sibTransId="{85DD6579-E20E-4D1A-9A15-61089995D0B1}"/>
    <dgm:cxn modelId="{2EE47CCD-E8D2-459C-96F7-7F267067A3C2}" type="presOf" srcId="{2BC2A3EC-A414-4716-9531-307CC7CE544C}" destId="{C8A9E6E5-8736-4E31-95DD-A6B4BA09327A}" srcOrd="0" destOrd="0" presId="urn:microsoft.com/office/officeart/2005/8/layout/list1"/>
    <dgm:cxn modelId="{84D137DC-585F-4793-8CE1-6081841C0B86}" type="presOf" srcId="{2BC2A3EC-A414-4716-9531-307CC7CE544C}" destId="{E1A3D588-5D71-4410-BA0F-AFC726ABD798}" srcOrd="1" destOrd="0" presId="urn:microsoft.com/office/officeart/2005/8/layout/list1"/>
    <dgm:cxn modelId="{35E0EAE0-DBD5-4254-A6A0-9B18130520EE}" type="presOf" srcId="{38EC5904-2026-40EB-9B46-37BC8008A061}" destId="{0AC73DF0-CAC1-43B5-82D5-8C7A409D5729}" srcOrd="1" destOrd="0" presId="urn:microsoft.com/office/officeart/2005/8/layout/list1"/>
    <dgm:cxn modelId="{B70B40E9-4F6D-4AD1-82EF-0FD0B506CA47}" type="presParOf" srcId="{D1B0A9FE-5E7E-47DD-8B03-441D9EC11CC4}" destId="{44812A50-52C1-48E4-9446-87E4D3BD554A}" srcOrd="0" destOrd="0" presId="urn:microsoft.com/office/officeart/2005/8/layout/list1"/>
    <dgm:cxn modelId="{606D7356-3902-4166-BCCF-5786BA02689F}" type="presParOf" srcId="{44812A50-52C1-48E4-9446-87E4D3BD554A}" destId="{3DC3DE13-B3FB-401C-B544-3645FA6186DA}" srcOrd="0" destOrd="0" presId="urn:microsoft.com/office/officeart/2005/8/layout/list1"/>
    <dgm:cxn modelId="{0882202D-8F78-4187-A4C1-A84FEF5AB0E8}" type="presParOf" srcId="{44812A50-52C1-48E4-9446-87E4D3BD554A}" destId="{81339CF3-F324-416D-BB1A-E9AF9D9B118A}" srcOrd="1" destOrd="0" presId="urn:microsoft.com/office/officeart/2005/8/layout/list1"/>
    <dgm:cxn modelId="{B1910EA5-916D-43D9-98B4-7EB320B6EF11}" type="presParOf" srcId="{D1B0A9FE-5E7E-47DD-8B03-441D9EC11CC4}" destId="{99555296-009B-426E-BF24-C13E3BD26ACB}" srcOrd="1" destOrd="0" presId="urn:microsoft.com/office/officeart/2005/8/layout/list1"/>
    <dgm:cxn modelId="{F4D72CAD-A4D4-4033-A7B0-7BF15A556DC6}" type="presParOf" srcId="{D1B0A9FE-5E7E-47DD-8B03-441D9EC11CC4}" destId="{D9D5E008-E138-4C63-96CF-8017CCE8D41C}" srcOrd="2" destOrd="0" presId="urn:microsoft.com/office/officeart/2005/8/layout/list1"/>
    <dgm:cxn modelId="{F0A88F48-B58F-4868-9429-4148E8D5961C}" type="presParOf" srcId="{D1B0A9FE-5E7E-47DD-8B03-441D9EC11CC4}" destId="{C5E02365-B4D3-4755-BCF6-D231AA969C0E}" srcOrd="3" destOrd="0" presId="urn:microsoft.com/office/officeart/2005/8/layout/list1"/>
    <dgm:cxn modelId="{EB3B7BD5-FEE9-4B3F-B0E2-442051A7F291}" type="presParOf" srcId="{D1B0A9FE-5E7E-47DD-8B03-441D9EC11CC4}" destId="{B8BAE09D-EB05-4B87-9A03-CBE99367FAED}" srcOrd="4" destOrd="0" presId="urn:microsoft.com/office/officeart/2005/8/layout/list1"/>
    <dgm:cxn modelId="{F8BB245D-53E6-4DA1-8781-F219C6407B4F}" type="presParOf" srcId="{B8BAE09D-EB05-4B87-9A03-CBE99367FAED}" destId="{F8582E08-F54F-4872-98BE-0EB7722B6C61}" srcOrd="0" destOrd="0" presId="urn:microsoft.com/office/officeart/2005/8/layout/list1"/>
    <dgm:cxn modelId="{A81EBF11-D5BA-4F5F-94D7-EA2B8B8AF23F}" type="presParOf" srcId="{B8BAE09D-EB05-4B87-9A03-CBE99367FAED}" destId="{9A663FB8-CEED-49BA-8355-C0C772CDE623}" srcOrd="1" destOrd="0" presId="urn:microsoft.com/office/officeart/2005/8/layout/list1"/>
    <dgm:cxn modelId="{69D03754-1AB5-45C5-9929-5B6733E5647A}" type="presParOf" srcId="{D1B0A9FE-5E7E-47DD-8B03-441D9EC11CC4}" destId="{F35F2FE6-2C21-4FC5-AC2E-6BD8DD188A8B}" srcOrd="5" destOrd="0" presId="urn:microsoft.com/office/officeart/2005/8/layout/list1"/>
    <dgm:cxn modelId="{95BA599A-7290-4072-B0E4-2910D57DFB6D}" type="presParOf" srcId="{D1B0A9FE-5E7E-47DD-8B03-441D9EC11CC4}" destId="{5AE3891D-7EDD-47BE-8E93-0E7D1A6981B6}" srcOrd="6" destOrd="0" presId="urn:microsoft.com/office/officeart/2005/8/layout/list1"/>
    <dgm:cxn modelId="{5282F292-5B7F-47C0-91A6-23EAE6430AAD}" type="presParOf" srcId="{D1B0A9FE-5E7E-47DD-8B03-441D9EC11CC4}" destId="{B84589D8-DBB7-4FC2-873F-92645E89D432}" srcOrd="7" destOrd="0" presId="urn:microsoft.com/office/officeart/2005/8/layout/list1"/>
    <dgm:cxn modelId="{0F801DA8-9B85-4374-B418-878A06A0A015}" type="presParOf" srcId="{D1B0A9FE-5E7E-47DD-8B03-441D9EC11CC4}" destId="{5D59EED4-0EB9-4598-8C76-59FA0B3BBD76}" srcOrd="8" destOrd="0" presId="urn:microsoft.com/office/officeart/2005/8/layout/list1"/>
    <dgm:cxn modelId="{DA55494A-53E0-44AF-9DB7-8B1FF9EC6377}" type="presParOf" srcId="{5D59EED4-0EB9-4598-8C76-59FA0B3BBD76}" destId="{B82348DA-6259-4F35-B4A4-FC05379AF250}" srcOrd="0" destOrd="0" presId="urn:microsoft.com/office/officeart/2005/8/layout/list1"/>
    <dgm:cxn modelId="{378B5E93-6066-4C02-A768-9C769F0DAA52}" type="presParOf" srcId="{5D59EED4-0EB9-4598-8C76-59FA0B3BBD76}" destId="{0AC73DF0-CAC1-43B5-82D5-8C7A409D5729}" srcOrd="1" destOrd="0" presId="urn:microsoft.com/office/officeart/2005/8/layout/list1"/>
    <dgm:cxn modelId="{7B9F8827-6D72-4FD4-8612-27D2022AD350}" type="presParOf" srcId="{D1B0A9FE-5E7E-47DD-8B03-441D9EC11CC4}" destId="{207C0D54-D610-4452-A28A-761D1C19BC0E}" srcOrd="9" destOrd="0" presId="urn:microsoft.com/office/officeart/2005/8/layout/list1"/>
    <dgm:cxn modelId="{3AB07586-22F5-443F-A4DE-BECEA899CEED}" type="presParOf" srcId="{D1B0A9FE-5E7E-47DD-8B03-441D9EC11CC4}" destId="{0902FC9F-A585-40B0-9676-FC4A76DB4CD0}" srcOrd="10" destOrd="0" presId="urn:microsoft.com/office/officeart/2005/8/layout/list1"/>
    <dgm:cxn modelId="{C4CF7F57-F62A-4672-9840-6C991E906631}" type="presParOf" srcId="{D1B0A9FE-5E7E-47DD-8B03-441D9EC11CC4}" destId="{A815F322-959A-4820-A793-D5989B15DD55}" srcOrd="11" destOrd="0" presId="urn:microsoft.com/office/officeart/2005/8/layout/list1"/>
    <dgm:cxn modelId="{2305F45A-E11B-4D29-BC50-85DF36A481BE}" type="presParOf" srcId="{D1B0A9FE-5E7E-47DD-8B03-441D9EC11CC4}" destId="{C981B1B3-7F72-4E39-ADAD-4AEA0C26E025}" srcOrd="12" destOrd="0" presId="urn:microsoft.com/office/officeart/2005/8/layout/list1"/>
    <dgm:cxn modelId="{0446A6EB-E15C-4651-B3D4-3DD74ED88E0C}" type="presParOf" srcId="{C981B1B3-7F72-4E39-ADAD-4AEA0C26E025}" destId="{C8A9E6E5-8736-4E31-95DD-A6B4BA09327A}" srcOrd="0" destOrd="0" presId="urn:microsoft.com/office/officeart/2005/8/layout/list1"/>
    <dgm:cxn modelId="{F551F0D0-17D4-4CDD-BBDD-4D9E21BB14FD}" type="presParOf" srcId="{C981B1B3-7F72-4E39-ADAD-4AEA0C26E025}" destId="{E1A3D588-5D71-4410-BA0F-AFC726ABD798}" srcOrd="1" destOrd="0" presId="urn:microsoft.com/office/officeart/2005/8/layout/list1"/>
    <dgm:cxn modelId="{FE2F8037-0977-4764-AC1C-425F115C9053}" type="presParOf" srcId="{D1B0A9FE-5E7E-47DD-8B03-441D9EC11CC4}" destId="{7F45FC0F-EA0A-4BE4-AB06-D5884B349597}" srcOrd="13" destOrd="0" presId="urn:microsoft.com/office/officeart/2005/8/layout/list1"/>
    <dgm:cxn modelId="{95A345EB-6116-4C97-8995-8503EE2C1FED}" type="presParOf" srcId="{D1B0A9FE-5E7E-47DD-8B03-441D9EC11CC4}" destId="{2B7891B6-A085-416A-B3D9-D848B544F98F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D5E008-E138-4C63-96CF-8017CCE8D41C}">
      <dsp:nvSpPr>
        <dsp:cNvPr id="0" name=""/>
        <dsp:cNvSpPr/>
      </dsp:nvSpPr>
      <dsp:spPr>
        <a:xfrm>
          <a:off x="2552500" y="655076"/>
          <a:ext cx="3817171" cy="4698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1339CF3-F324-416D-BB1A-E9AF9D9B118A}">
      <dsp:nvSpPr>
        <dsp:cNvPr id="0" name=""/>
        <dsp:cNvSpPr/>
      </dsp:nvSpPr>
      <dsp:spPr>
        <a:xfrm>
          <a:off x="2809583" y="37700"/>
          <a:ext cx="6754177" cy="9151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5292" tIns="0" rIns="255292" bIns="0" numCol="1" spcCol="1270" anchor="ctr" anchorCtr="0">
          <a:noAutofit/>
        </a:bodyPr>
        <a:lstStyle/>
        <a:p>
          <a:pPr marL="0" lvl="0" indent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 dirty="0">
              <a:latin typeface="layla pro arabic" panose="01000000000000000000" pitchFamily="50" charset="-78"/>
              <a:cs typeface="layla pro arabic" panose="01000000000000000000" pitchFamily="50" charset="-78"/>
            </a:rPr>
            <a:t>المنهج المستخدم: المنهج الوصفي التحليلي </a:t>
          </a:r>
          <a:endParaRPr lang="en-US" sz="1800" b="1" kern="1200" dirty="0">
            <a:latin typeface="layla pro arabic" panose="01000000000000000000" pitchFamily="50" charset="-78"/>
            <a:cs typeface="layla pro arabic" panose="01000000000000000000" pitchFamily="50" charset="-78"/>
          </a:endParaRPr>
        </a:p>
      </dsp:txBody>
      <dsp:txXfrm>
        <a:off x="2854255" y="82372"/>
        <a:ext cx="6664833" cy="825776"/>
      </dsp:txXfrm>
    </dsp:sp>
    <dsp:sp modelId="{5AE3891D-7EDD-47BE-8E93-0E7D1A6981B6}">
      <dsp:nvSpPr>
        <dsp:cNvPr id="0" name=""/>
        <dsp:cNvSpPr/>
      </dsp:nvSpPr>
      <dsp:spPr>
        <a:xfrm>
          <a:off x="2552500" y="1749850"/>
          <a:ext cx="3817171" cy="4698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A663FB8-CEED-49BA-8355-C0C772CDE623}">
      <dsp:nvSpPr>
        <dsp:cNvPr id="0" name=""/>
        <dsp:cNvSpPr/>
      </dsp:nvSpPr>
      <dsp:spPr>
        <a:xfrm>
          <a:off x="2809583" y="1132473"/>
          <a:ext cx="6754177" cy="91512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5292" tIns="0" rIns="255292" bIns="0" numCol="1" spcCol="1270" anchor="ctr" anchorCtr="0">
          <a:noAutofit/>
        </a:bodyPr>
        <a:lstStyle/>
        <a:p>
          <a:pPr marL="0" lvl="0" indent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kern="1200" dirty="0">
              <a:latin typeface="layla pro arabic" panose="01000000000000000000" pitchFamily="50" charset="-78"/>
              <a:cs typeface="layla pro arabic" panose="01000000000000000000" pitchFamily="50" charset="-78"/>
            </a:rPr>
            <a:t>أداة الدراسة: </a:t>
          </a:r>
          <a:r>
            <a:rPr lang="ar-SA" sz="1800" b="1" kern="1200" dirty="0">
              <a:latin typeface="layla pro arabic" panose="01000000000000000000" pitchFamily="50" charset="-78"/>
              <a:cs typeface="layla pro arabic" panose="01000000000000000000" pitchFamily="50" charset="-78"/>
            </a:rPr>
            <a:t>استبيان إلكتروني</a:t>
          </a:r>
          <a:r>
            <a:rPr lang="ar-SA" sz="1800" kern="1200" dirty="0">
              <a:latin typeface="layla pro arabic" panose="01000000000000000000" pitchFamily="50" charset="-78"/>
              <a:cs typeface="layla pro arabic" panose="01000000000000000000" pitchFamily="50" charset="-78"/>
            </a:rPr>
            <a:t> </a:t>
          </a:r>
          <a:endParaRPr lang="en-US" sz="1800" kern="1200" dirty="0">
            <a:latin typeface="layla pro arabic" panose="01000000000000000000" pitchFamily="50" charset="-78"/>
            <a:cs typeface="layla pro arabic" panose="01000000000000000000" pitchFamily="50" charset="-78"/>
          </a:endParaRPr>
        </a:p>
      </dsp:txBody>
      <dsp:txXfrm>
        <a:off x="2854255" y="1177145"/>
        <a:ext cx="6664833" cy="825776"/>
      </dsp:txXfrm>
    </dsp:sp>
    <dsp:sp modelId="{0902FC9F-A585-40B0-9676-FC4A76DB4CD0}">
      <dsp:nvSpPr>
        <dsp:cNvPr id="0" name=""/>
        <dsp:cNvSpPr/>
      </dsp:nvSpPr>
      <dsp:spPr>
        <a:xfrm>
          <a:off x="2552500" y="2844623"/>
          <a:ext cx="3817171" cy="4698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AC73DF0-CAC1-43B5-82D5-8C7A409D5729}">
      <dsp:nvSpPr>
        <dsp:cNvPr id="0" name=""/>
        <dsp:cNvSpPr/>
      </dsp:nvSpPr>
      <dsp:spPr>
        <a:xfrm>
          <a:off x="2809583" y="2227247"/>
          <a:ext cx="6754177" cy="91512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5292" tIns="0" rIns="255292" bIns="0" numCol="1" spcCol="1270" anchor="ctr" anchorCtr="0">
          <a:noAutofit/>
        </a:bodyPr>
        <a:lstStyle/>
        <a:p>
          <a:pPr marL="0" lvl="0" indent="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600" kern="1200" dirty="0">
              <a:latin typeface="layla pro arabic" panose="01000000000000000000" pitchFamily="50" charset="-78"/>
              <a:cs typeface="layla pro arabic" panose="01000000000000000000" pitchFamily="50" charset="-78"/>
            </a:rPr>
            <a:t>عينة الدراسة: أجانب ومقيمون مهتمون بالتملك العقاري في السعودية</a:t>
          </a:r>
          <a:endParaRPr lang="en-US" sz="1600" kern="1200" dirty="0">
            <a:latin typeface="layla pro arabic" panose="01000000000000000000" pitchFamily="50" charset="-78"/>
            <a:cs typeface="layla pro arabic" panose="01000000000000000000" pitchFamily="50" charset="-78"/>
          </a:endParaRPr>
        </a:p>
      </dsp:txBody>
      <dsp:txXfrm>
        <a:off x="2854255" y="2271919"/>
        <a:ext cx="6664833" cy="825776"/>
      </dsp:txXfrm>
    </dsp:sp>
    <dsp:sp modelId="{2B7891B6-A085-416A-B3D9-D848B544F98F}">
      <dsp:nvSpPr>
        <dsp:cNvPr id="0" name=""/>
        <dsp:cNvSpPr/>
      </dsp:nvSpPr>
      <dsp:spPr>
        <a:xfrm>
          <a:off x="2552500" y="3746414"/>
          <a:ext cx="3817171" cy="4698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1A3D588-5D71-4410-BA0F-AFC726ABD798}">
      <dsp:nvSpPr>
        <dsp:cNvPr id="0" name=""/>
        <dsp:cNvSpPr/>
      </dsp:nvSpPr>
      <dsp:spPr>
        <a:xfrm>
          <a:off x="2809583" y="3301108"/>
          <a:ext cx="6754177" cy="9151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5292" tIns="0" rIns="255292" bIns="0" numCol="1" spcCol="1270" anchor="ctr" anchorCtr="0">
          <a:noAutofit/>
        </a:bodyPr>
        <a:lstStyle/>
        <a:p>
          <a:pPr marL="0" lvl="0" indent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kern="1200" dirty="0">
              <a:latin typeface="layla pro arabic" panose="01000000000000000000" pitchFamily="50" charset="-78"/>
              <a:cs typeface="layla pro arabic" panose="01000000000000000000" pitchFamily="50" charset="-78"/>
            </a:rPr>
            <a:t>أسلوب التحليل: </a:t>
          </a:r>
          <a:r>
            <a:rPr lang="ar-SA" sz="1800" b="1" kern="1200" dirty="0">
              <a:latin typeface="layla pro arabic" panose="01000000000000000000" pitchFamily="50" charset="-78"/>
              <a:cs typeface="layla pro arabic" panose="01000000000000000000" pitchFamily="50" charset="-78"/>
            </a:rPr>
            <a:t>التحليل الإحصائي باستخدام</a:t>
          </a:r>
          <a:endParaRPr lang="en-US" sz="1800" kern="1200" dirty="0">
            <a:latin typeface="layla pro arabic" panose="01000000000000000000" pitchFamily="50" charset="-78"/>
            <a:cs typeface="layla pro arabic" panose="01000000000000000000" pitchFamily="50" charset="-78"/>
          </a:endParaRPr>
        </a:p>
      </dsp:txBody>
      <dsp:txXfrm>
        <a:off x="2854255" y="3345780"/>
        <a:ext cx="6664833" cy="8257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89618" y="3178312"/>
            <a:ext cx="5484732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ar-SA" sz="3600" dirty="0">
                <a:solidFill>
                  <a:srgbClr val="00B0F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عرض تقديمي لمناقشة </a:t>
            </a:r>
          </a:p>
          <a:p>
            <a:pPr algn="ctr"/>
            <a:r>
              <a:rPr lang="ar-SA" sz="3600" dirty="0">
                <a:solidFill>
                  <a:srgbClr val="00B0F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رسالة الماجستير</a:t>
            </a:r>
            <a:endParaRPr lang="en-US" sz="3600" dirty="0">
              <a:solidFill>
                <a:srgbClr val="00B0F0"/>
              </a:solidFill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127941" y="5497279"/>
            <a:ext cx="4029069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ar-SA" sz="2400" b="1" dirty="0">
                <a:solidFill>
                  <a:srgbClr val="00000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الدكتور: مهيتاب الرافعي</a:t>
            </a:r>
            <a:endParaRPr lang="en-US" sz="2400" b="1" dirty="0">
              <a:solidFill>
                <a:srgbClr val="000000"/>
              </a:solidFill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2612491" y="4642285"/>
            <a:ext cx="1059970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endParaRPr lang="en-US" sz="2000" dirty="0">
              <a:solidFill>
                <a:schemeClr val="bg1"/>
              </a:solidFill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  <a:p>
            <a:pPr algn="ctr"/>
            <a:r>
              <a:rPr lang="ar-SA" sz="2000" dirty="0">
                <a:solidFill>
                  <a:schemeClr val="bg1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إشراف </a:t>
            </a:r>
            <a:endParaRPr lang="en-US" sz="2000" dirty="0">
              <a:solidFill>
                <a:schemeClr val="bg1"/>
              </a:solidFill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6D8D422E-3241-39FD-1D16-0601737BE4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836" y="219612"/>
            <a:ext cx="3862205" cy="2575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7219950" cy="4419513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3219450" y="2863674"/>
            <a:ext cx="86487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400" b="1" dirty="0">
                <a:solidFill>
                  <a:srgbClr val="00B0F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 </a:t>
            </a:r>
            <a:endParaRPr lang="en-US" sz="2000" dirty="0">
              <a:solidFill>
                <a:srgbClr val="00B0F0"/>
              </a:solidFill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  <a:p>
            <a:pPr algn="ctr"/>
            <a:r>
              <a:rPr lang="ar-SA" sz="2000" dirty="0">
                <a:solidFill>
                  <a:srgbClr val="00B0F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دور وسائل الإعلام الرقمي في التأثير على قرارات تملك الأجانب والمقيمين للعقارات في المملكة العربية السعودية – دراسة ميدانية  </a:t>
            </a:r>
          </a:p>
          <a:p>
            <a:pPr algn="ctr"/>
            <a:r>
              <a:rPr lang="en-US" sz="2000" dirty="0">
                <a:latin typeface="Alexandria ExtraBold" pitchFamily="2" charset="-78"/>
                <a:cs typeface="Alexandria ExtraBold" pitchFamily="2" charset="-78"/>
              </a:rPr>
              <a:t>The Role of Digital Media in Influencing Foreigners’ Decisions to Own Real Estate in the Kingdom of Saudi Arabia – A Field Study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333487" y="6273225"/>
            <a:ext cx="4886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dirty="0">
                <a:solidFill>
                  <a:srgbClr val="00B0F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عبدالله عثمان زكريا </a:t>
            </a:r>
            <a:endParaRPr lang="en-US" sz="3200" b="1" dirty="0">
              <a:solidFill>
                <a:srgbClr val="00B0F0"/>
              </a:solidFill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3652766" y="576785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2800" dirty="0">
                <a:solidFill>
                  <a:srgbClr val="00B0F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إعداد وبحث : </a:t>
            </a:r>
            <a:endParaRPr lang="en-US" sz="2800" dirty="0">
              <a:solidFill>
                <a:srgbClr val="00B0F0"/>
              </a:solidFill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</p:txBody>
      </p:sp>
      <p:pic>
        <p:nvPicPr>
          <p:cNvPr id="1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09730" y="168718"/>
            <a:ext cx="2616940" cy="1221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9605576" y="1684367"/>
            <a:ext cx="2309833" cy="2128059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4608945" y="855748"/>
            <a:ext cx="2312032" cy="2128059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5301421" y="546620"/>
            <a:ext cx="6816937" cy="3162766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5808884" y="55411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554180" y="3375891"/>
            <a:ext cx="8109529" cy="30242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SA" sz="2000" dirty="0">
                <a:solidFill>
                  <a:schemeClr val="bg1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في ظل التحول الرقمي المتسارع الذي يشهده العالم أصبحت وسائل الإعلام الرقمي جزءًا أساسيًا من حياة الأفراد ومصدرًا رئيسيًا للمعلومات في مختلف المجالات ومن أبرزها المجال الاستثماري والعقاري.</a:t>
            </a:r>
          </a:p>
          <a:p>
            <a:pPr algn="ctr">
              <a:lnSpc>
                <a:spcPct val="120000"/>
              </a:lnSpc>
            </a:pPr>
            <a:endParaRPr lang="ar-SA" sz="2000" dirty="0">
              <a:solidFill>
                <a:schemeClr val="bg1"/>
              </a:solidFill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  <a:p>
            <a:pPr algn="ctr">
              <a:lnSpc>
                <a:spcPct val="120000"/>
              </a:lnSpc>
            </a:pPr>
            <a:r>
              <a:rPr lang="ar-SA" sz="2000" dirty="0">
                <a:solidFill>
                  <a:schemeClr val="bg1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 ومع توجه المملكة العربية السعودية نحو تعزيز جاذبية بيئتها الاستثمارية برز دور هذه الوسائل في التأثير على قرارات المستثمرين خاصة فيما يتعلق بتملك العقارات.</a:t>
            </a:r>
            <a:endParaRPr lang="en-US" sz="2000" dirty="0">
              <a:solidFill>
                <a:schemeClr val="bg1"/>
              </a:solidFill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5876600" y="743010"/>
            <a:ext cx="9813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SA" sz="2400" b="1" dirty="0">
                <a:solidFill>
                  <a:schemeClr val="bg1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مدخل</a:t>
            </a:r>
            <a:endParaRPr lang="en-US" sz="2800" b="1" dirty="0">
              <a:solidFill>
                <a:srgbClr val="00B0F0"/>
              </a:solidFill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</p:txBody>
      </p:sp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520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792106" y="5013432"/>
            <a:ext cx="5573486" cy="1359871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386537" y="1660023"/>
            <a:ext cx="119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b="1" dirty="0">
                <a:solidFill>
                  <a:schemeClr val="bg1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المقدمة</a:t>
            </a:r>
            <a:endParaRPr lang="en-US" sz="4400" b="1" dirty="0">
              <a:solidFill>
                <a:schemeClr val="bg1"/>
              </a:solidFill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</p:txBody>
      </p:sp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1748" y="-135292"/>
            <a:ext cx="2233822" cy="1489487"/>
          </a:xfrm>
          <a:prstGeom prst="rect">
            <a:avLst/>
          </a:prstGeom>
        </p:spPr>
      </p:pic>
      <p:sp>
        <p:nvSpPr>
          <p:cNvPr id="9" name="Rectangle 4">
            <a:extLst>
              <a:ext uri="{FF2B5EF4-FFF2-40B4-BE49-F238E27FC236}">
                <a16:creationId xmlns:a16="http://schemas.microsoft.com/office/drawing/2014/main" id="{5C155FF8-CC47-E88C-EAE6-887E8164CD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179" y="2483886"/>
            <a:ext cx="11645642" cy="2746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r" defTabSz="914400" rtl="1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  <a:tabLst/>
            </a:pPr>
            <a:endParaRPr kumimoji="0" lang="en-US" altLang="en-US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lexandria ExtraBold" pitchFamily="2" charset="-78"/>
              <a:cs typeface="Alexandria ExtraBold" pitchFamily="2" charset="-78"/>
            </a:endParaRPr>
          </a:p>
          <a:p>
            <a:pPr marL="285750" marR="0" lvl="0" indent="-285750" algn="r" defTabSz="914400" rtl="1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  <a:tabLst/>
            </a:pP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lexandria ExtraBold" pitchFamily="2" charset="-78"/>
                <a:cs typeface="Alexandria ExtraBold" pitchFamily="2" charset="-78"/>
              </a:rPr>
              <a:t>يشهد القطاع العقاري في المملكة العربية السعودية تطورا متسارعا ضمن مستهدفات رؤية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lexandria ExtraBold" pitchFamily="2" charset="-78"/>
                <a:cs typeface="Alexandria ExtraBold" pitchFamily="2" charset="-78"/>
              </a:rPr>
              <a:t>2030</a:t>
            </a:r>
          </a:p>
          <a:p>
            <a:pPr marL="285750" lvl="0" indent="-285750" algn="r" rtl="1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ar-SA" altLang="en-US" b="1" dirty="0">
                <a:solidFill>
                  <a:schemeClr val="bg1"/>
                </a:solidFill>
                <a:latin typeface="Alexandria ExtraBold" pitchFamily="2" charset="-78"/>
                <a:cs typeface="Alexandria ExtraBold" pitchFamily="2" charset="-78"/>
              </a:rPr>
              <a:t>برز الإعلام الرقمي كأداة رئيسة في نقل المعلومات والتأثير على القرارات الاستثمارية</a:t>
            </a:r>
            <a:endParaRPr lang="en-US" altLang="en-US" b="1" dirty="0">
              <a:solidFill>
                <a:schemeClr val="bg1"/>
              </a:solidFill>
              <a:latin typeface="Alexandria ExtraBold" pitchFamily="2" charset="-78"/>
              <a:cs typeface="Alexandria ExtraBold" pitchFamily="2" charset="-78"/>
            </a:endParaRPr>
          </a:p>
          <a:p>
            <a:pPr marL="285750" marR="0" lvl="0" indent="-285750" algn="r" defTabSz="914400" rtl="1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  <a:tabLst/>
            </a:pP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lexandria ExtraBold" pitchFamily="2" charset="-78"/>
                <a:cs typeface="Alexandria ExtraBold" pitchFamily="2" charset="-78"/>
              </a:rPr>
              <a:t>يعتمد المستثمرون خاصة الأجانب على المنصات الرقمية في تقييم فرص التملك العقاري</a:t>
            </a:r>
            <a:endParaRPr kumimoji="0" lang="en-US" altLang="en-US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lexandria ExtraBold" pitchFamily="2" charset="-78"/>
              <a:cs typeface="Alexandria ExtraBold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62936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3640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chemeClr val="bg1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أهداف وأهمية الدراسة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22822" y="1289432"/>
            <a:ext cx="16434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>
                <a:solidFill>
                  <a:schemeClr val="bg1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الأهداف</a:t>
            </a:r>
            <a:endParaRPr lang="en-US" sz="700" b="1" dirty="0">
              <a:solidFill>
                <a:schemeClr val="bg1"/>
              </a:solidFill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22822" y="2138178"/>
            <a:ext cx="10541000" cy="3068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ar-SA" sz="2800" b="1" dirty="0">
                <a:latin typeface="layla pro arabic" panose="01000000000000000000" pitchFamily="50" charset="-78"/>
                <a:cs typeface="layla pro arabic" panose="01000000000000000000" pitchFamily="50" charset="-78"/>
              </a:rPr>
              <a:t>الأهداف:</a:t>
            </a:r>
            <a:endParaRPr lang="ar-SA" sz="2800" dirty="0"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  <a:p>
            <a:pPr algn="ctr" rtl="1">
              <a:lnSpc>
                <a:spcPct val="200000"/>
              </a:lnSpc>
            </a:pPr>
            <a:r>
              <a:rPr lang="ar-SA" sz="2400" dirty="0">
                <a:solidFill>
                  <a:srgbClr val="00B0F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التعرف على دور الإعلام الرقمي في التأثير على قرارات تملك الأجانب </a:t>
            </a:r>
          </a:p>
          <a:p>
            <a:pPr algn="ctr" rtl="1">
              <a:lnSpc>
                <a:spcPct val="200000"/>
              </a:lnSpc>
            </a:pPr>
            <a:r>
              <a:rPr lang="ar-SA" sz="2400" dirty="0">
                <a:solidFill>
                  <a:srgbClr val="00B0F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قياس مستوى الثقة بالمحتوى الرقمي العقاري </a:t>
            </a:r>
          </a:p>
          <a:p>
            <a:pPr algn="ctr" rtl="1">
              <a:lnSpc>
                <a:spcPct val="200000"/>
              </a:lnSpc>
            </a:pPr>
            <a:r>
              <a:rPr lang="ar-SA" sz="2400" dirty="0">
                <a:solidFill>
                  <a:srgbClr val="00B0F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تحليل العلاقة بين المعلومات الرقمية واتخاذ القرار الاستثماري </a:t>
            </a: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7003" y="0"/>
            <a:ext cx="2233822" cy="1489487"/>
          </a:xfrm>
          <a:prstGeom prst="rect">
            <a:avLst/>
          </a:prstGeom>
        </p:spPr>
      </p:pic>
      <p:sp>
        <p:nvSpPr>
          <p:cNvPr id="2" name="Google Shape;6210;p53">
            <a:extLst>
              <a:ext uri="{FF2B5EF4-FFF2-40B4-BE49-F238E27FC236}">
                <a16:creationId xmlns:a16="http://schemas.microsoft.com/office/drawing/2014/main" id="{3F44950A-48D1-CFC0-758B-E4801B6EE7A5}"/>
              </a:ext>
            </a:extLst>
          </p:cNvPr>
          <p:cNvSpPr/>
          <p:nvPr/>
        </p:nvSpPr>
        <p:spPr>
          <a:xfrm>
            <a:off x="7337418" y="1093285"/>
            <a:ext cx="448965" cy="449004"/>
          </a:xfrm>
          <a:custGeom>
            <a:avLst/>
            <a:gdLst/>
            <a:ahLst/>
            <a:cxnLst/>
            <a:rect l="l" t="t" r="r" b="b"/>
            <a:pathLst>
              <a:path w="11752" h="11753" extrusionOk="0">
                <a:moveTo>
                  <a:pt x="9672" y="725"/>
                </a:moveTo>
                <a:lnTo>
                  <a:pt x="9672" y="4191"/>
                </a:lnTo>
                <a:cubicBezTo>
                  <a:pt x="9546" y="4160"/>
                  <a:pt x="9420" y="4160"/>
                  <a:pt x="9294" y="4160"/>
                </a:cubicBezTo>
                <a:cubicBezTo>
                  <a:pt x="9200" y="4160"/>
                  <a:pt x="9074" y="4191"/>
                  <a:pt x="8948" y="4223"/>
                </a:cubicBezTo>
                <a:lnTo>
                  <a:pt x="8948" y="3844"/>
                </a:lnTo>
                <a:cubicBezTo>
                  <a:pt x="8948" y="3277"/>
                  <a:pt x="8475" y="2805"/>
                  <a:pt x="7939" y="2805"/>
                </a:cubicBezTo>
                <a:cubicBezTo>
                  <a:pt x="7813" y="2805"/>
                  <a:pt x="7687" y="2836"/>
                  <a:pt x="7561" y="2836"/>
                </a:cubicBezTo>
                <a:lnTo>
                  <a:pt x="7561" y="2458"/>
                </a:lnTo>
                <a:cubicBezTo>
                  <a:pt x="7561" y="1891"/>
                  <a:pt x="7089" y="1419"/>
                  <a:pt x="6553" y="1419"/>
                </a:cubicBezTo>
                <a:cubicBezTo>
                  <a:pt x="6427" y="1419"/>
                  <a:pt x="6364" y="1419"/>
                  <a:pt x="6238" y="1482"/>
                </a:cubicBezTo>
                <a:cubicBezTo>
                  <a:pt x="6427" y="1041"/>
                  <a:pt x="6837" y="725"/>
                  <a:pt x="7246" y="725"/>
                </a:cubicBezTo>
                <a:close/>
                <a:moveTo>
                  <a:pt x="11090" y="1419"/>
                </a:moveTo>
                <a:lnTo>
                  <a:pt x="11090" y="4884"/>
                </a:lnTo>
                <a:cubicBezTo>
                  <a:pt x="10964" y="4853"/>
                  <a:pt x="10838" y="4853"/>
                  <a:pt x="10712" y="4853"/>
                </a:cubicBezTo>
                <a:cubicBezTo>
                  <a:pt x="10617" y="4853"/>
                  <a:pt x="10491" y="4884"/>
                  <a:pt x="10365" y="4884"/>
                </a:cubicBezTo>
                <a:lnTo>
                  <a:pt x="10365" y="1419"/>
                </a:lnTo>
                <a:close/>
                <a:moveTo>
                  <a:pt x="4537" y="725"/>
                </a:moveTo>
                <a:cubicBezTo>
                  <a:pt x="5104" y="725"/>
                  <a:pt x="5577" y="1198"/>
                  <a:pt x="5577" y="1734"/>
                </a:cubicBezTo>
                <a:lnTo>
                  <a:pt x="5577" y="5010"/>
                </a:lnTo>
                <a:lnTo>
                  <a:pt x="4474" y="6113"/>
                </a:lnTo>
                <a:cubicBezTo>
                  <a:pt x="4253" y="6302"/>
                  <a:pt x="4096" y="6585"/>
                  <a:pt x="4033" y="6869"/>
                </a:cubicBezTo>
                <a:lnTo>
                  <a:pt x="2143" y="6869"/>
                </a:lnTo>
                <a:lnTo>
                  <a:pt x="2143" y="725"/>
                </a:lnTo>
                <a:close/>
                <a:moveTo>
                  <a:pt x="1418" y="1419"/>
                </a:moveTo>
                <a:lnTo>
                  <a:pt x="1418" y="7247"/>
                </a:lnTo>
                <a:cubicBezTo>
                  <a:pt x="1418" y="7468"/>
                  <a:pt x="1575" y="7625"/>
                  <a:pt x="1796" y="7625"/>
                </a:cubicBezTo>
                <a:lnTo>
                  <a:pt x="3938" y="7625"/>
                </a:lnTo>
                <a:cubicBezTo>
                  <a:pt x="4001" y="7846"/>
                  <a:pt x="4064" y="8098"/>
                  <a:pt x="4190" y="8287"/>
                </a:cubicBezTo>
                <a:lnTo>
                  <a:pt x="725" y="8287"/>
                </a:lnTo>
                <a:lnTo>
                  <a:pt x="725" y="1419"/>
                </a:lnTo>
                <a:close/>
                <a:moveTo>
                  <a:pt x="6648" y="2112"/>
                </a:moveTo>
                <a:cubicBezTo>
                  <a:pt x="6837" y="2112"/>
                  <a:pt x="6994" y="2269"/>
                  <a:pt x="6994" y="2458"/>
                </a:cubicBezTo>
                <a:lnTo>
                  <a:pt x="6994" y="6554"/>
                </a:lnTo>
                <a:cubicBezTo>
                  <a:pt x="6994" y="6743"/>
                  <a:pt x="7152" y="6900"/>
                  <a:pt x="7341" y="6900"/>
                </a:cubicBezTo>
                <a:cubicBezTo>
                  <a:pt x="7530" y="6900"/>
                  <a:pt x="7687" y="6743"/>
                  <a:pt x="7687" y="6554"/>
                </a:cubicBezTo>
                <a:lnTo>
                  <a:pt x="7687" y="3844"/>
                </a:lnTo>
                <a:cubicBezTo>
                  <a:pt x="7687" y="3624"/>
                  <a:pt x="7845" y="3466"/>
                  <a:pt x="8065" y="3466"/>
                </a:cubicBezTo>
                <a:cubicBezTo>
                  <a:pt x="8254" y="3466"/>
                  <a:pt x="8412" y="3624"/>
                  <a:pt x="8412" y="3844"/>
                </a:cubicBezTo>
                <a:lnTo>
                  <a:pt x="8412" y="6554"/>
                </a:lnTo>
                <a:cubicBezTo>
                  <a:pt x="8412" y="6743"/>
                  <a:pt x="8570" y="6900"/>
                  <a:pt x="8759" y="6900"/>
                </a:cubicBezTo>
                <a:cubicBezTo>
                  <a:pt x="8948" y="6900"/>
                  <a:pt x="9105" y="6743"/>
                  <a:pt x="9105" y="6554"/>
                </a:cubicBezTo>
                <a:lnTo>
                  <a:pt x="9105" y="5168"/>
                </a:lnTo>
                <a:cubicBezTo>
                  <a:pt x="9105" y="4979"/>
                  <a:pt x="9263" y="4821"/>
                  <a:pt x="9483" y="4821"/>
                </a:cubicBezTo>
                <a:cubicBezTo>
                  <a:pt x="9672" y="4821"/>
                  <a:pt x="9830" y="4979"/>
                  <a:pt x="9830" y="5168"/>
                </a:cubicBezTo>
                <a:lnTo>
                  <a:pt x="9830" y="6554"/>
                </a:lnTo>
                <a:cubicBezTo>
                  <a:pt x="9830" y="6743"/>
                  <a:pt x="9987" y="6900"/>
                  <a:pt x="10176" y="6900"/>
                </a:cubicBezTo>
                <a:cubicBezTo>
                  <a:pt x="10365" y="6900"/>
                  <a:pt x="10523" y="6743"/>
                  <a:pt x="10523" y="6554"/>
                </a:cubicBezTo>
                <a:lnTo>
                  <a:pt x="10523" y="5892"/>
                </a:lnTo>
                <a:cubicBezTo>
                  <a:pt x="10523" y="5672"/>
                  <a:pt x="10680" y="5514"/>
                  <a:pt x="10901" y="5514"/>
                </a:cubicBezTo>
                <a:cubicBezTo>
                  <a:pt x="11090" y="5514"/>
                  <a:pt x="11247" y="5672"/>
                  <a:pt x="11247" y="5892"/>
                </a:cubicBezTo>
                <a:cubicBezTo>
                  <a:pt x="11090" y="5955"/>
                  <a:pt x="11090" y="8633"/>
                  <a:pt x="11090" y="8791"/>
                </a:cubicBezTo>
                <a:cubicBezTo>
                  <a:pt x="11090" y="9043"/>
                  <a:pt x="10995" y="9232"/>
                  <a:pt x="10838" y="9389"/>
                </a:cubicBezTo>
                <a:cubicBezTo>
                  <a:pt x="10586" y="9673"/>
                  <a:pt x="10397" y="10051"/>
                  <a:pt x="10397" y="10460"/>
                </a:cubicBezTo>
                <a:lnTo>
                  <a:pt x="10397" y="11028"/>
                </a:lnTo>
                <a:lnTo>
                  <a:pt x="6270" y="11028"/>
                </a:lnTo>
                <a:lnTo>
                  <a:pt x="6270" y="10397"/>
                </a:lnTo>
                <a:cubicBezTo>
                  <a:pt x="6270" y="10051"/>
                  <a:pt x="6144" y="9673"/>
                  <a:pt x="5923" y="9389"/>
                </a:cubicBezTo>
                <a:lnTo>
                  <a:pt x="4852" y="7972"/>
                </a:lnTo>
                <a:cubicBezTo>
                  <a:pt x="4537" y="7562"/>
                  <a:pt x="4600" y="6995"/>
                  <a:pt x="4946" y="6617"/>
                </a:cubicBezTo>
                <a:lnTo>
                  <a:pt x="5577" y="5987"/>
                </a:lnTo>
                <a:lnTo>
                  <a:pt x="5577" y="6554"/>
                </a:lnTo>
                <a:cubicBezTo>
                  <a:pt x="5577" y="6743"/>
                  <a:pt x="5734" y="6900"/>
                  <a:pt x="5923" y="6900"/>
                </a:cubicBezTo>
                <a:cubicBezTo>
                  <a:pt x="6112" y="6900"/>
                  <a:pt x="6270" y="6743"/>
                  <a:pt x="6270" y="6554"/>
                </a:cubicBezTo>
                <a:lnTo>
                  <a:pt x="6270" y="2458"/>
                </a:lnTo>
                <a:cubicBezTo>
                  <a:pt x="6270" y="2269"/>
                  <a:pt x="6427" y="2112"/>
                  <a:pt x="6648" y="2112"/>
                </a:cubicBezTo>
                <a:close/>
                <a:moveTo>
                  <a:pt x="1733" y="1"/>
                </a:moveTo>
                <a:cubicBezTo>
                  <a:pt x="1544" y="1"/>
                  <a:pt x="1386" y="158"/>
                  <a:pt x="1386" y="379"/>
                </a:cubicBezTo>
                <a:lnTo>
                  <a:pt x="1386" y="725"/>
                </a:lnTo>
                <a:lnTo>
                  <a:pt x="378" y="725"/>
                </a:lnTo>
                <a:cubicBezTo>
                  <a:pt x="158" y="725"/>
                  <a:pt x="0" y="883"/>
                  <a:pt x="0" y="1072"/>
                </a:cubicBezTo>
                <a:lnTo>
                  <a:pt x="0" y="8602"/>
                </a:lnTo>
                <a:cubicBezTo>
                  <a:pt x="0" y="8791"/>
                  <a:pt x="158" y="8948"/>
                  <a:pt x="378" y="8948"/>
                </a:cubicBezTo>
                <a:lnTo>
                  <a:pt x="4663" y="8948"/>
                </a:lnTo>
                <a:lnTo>
                  <a:pt x="5293" y="9830"/>
                </a:lnTo>
                <a:cubicBezTo>
                  <a:pt x="5419" y="9988"/>
                  <a:pt x="5482" y="10208"/>
                  <a:pt x="5482" y="10460"/>
                </a:cubicBezTo>
                <a:lnTo>
                  <a:pt x="5482" y="11406"/>
                </a:lnTo>
                <a:cubicBezTo>
                  <a:pt x="5482" y="11595"/>
                  <a:pt x="5640" y="11752"/>
                  <a:pt x="5829" y="11752"/>
                </a:cubicBezTo>
                <a:lnTo>
                  <a:pt x="10649" y="11752"/>
                </a:lnTo>
                <a:cubicBezTo>
                  <a:pt x="10838" y="11752"/>
                  <a:pt x="10995" y="11595"/>
                  <a:pt x="10995" y="11406"/>
                </a:cubicBezTo>
                <a:lnTo>
                  <a:pt x="10995" y="10460"/>
                </a:lnTo>
                <a:cubicBezTo>
                  <a:pt x="10995" y="10208"/>
                  <a:pt x="11090" y="10019"/>
                  <a:pt x="11247" y="9862"/>
                </a:cubicBezTo>
                <a:cubicBezTo>
                  <a:pt x="11500" y="9578"/>
                  <a:pt x="11657" y="9200"/>
                  <a:pt x="11657" y="8791"/>
                </a:cubicBezTo>
                <a:lnTo>
                  <a:pt x="11657" y="1072"/>
                </a:lnTo>
                <a:cubicBezTo>
                  <a:pt x="11752" y="883"/>
                  <a:pt x="11594" y="725"/>
                  <a:pt x="11405" y="725"/>
                </a:cubicBezTo>
                <a:lnTo>
                  <a:pt x="10365" y="725"/>
                </a:lnTo>
                <a:lnTo>
                  <a:pt x="10365" y="379"/>
                </a:lnTo>
                <a:cubicBezTo>
                  <a:pt x="10365" y="158"/>
                  <a:pt x="10208" y="1"/>
                  <a:pt x="10019" y="1"/>
                </a:cubicBezTo>
                <a:lnTo>
                  <a:pt x="7246" y="1"/>
                </a:lnTo>
                <a:cubicBezTo>
                  <a:pt x="6711" y="1"/>
                  <a:pt x="6207" y="284"/>
                  <a:pt x="5892" y="662"/>
                </a:cubicBezTo>
                <a:cubicBezTo>
                  <a:pt x="5577" y="253"/>
                  <a:pt x="5041" y="1"/>
                  <a:pt x="4505" y="1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BE3F08-C62F-ED29-B802-33139F6018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A9DDEFB-276E-6765-03E5-77068CAF6EE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B98750-3A7E-976F-569F-A71E2FC40E6A}"/>
              </a:ext>
            </a:extLst>
          </p:cNvPr>
          <p:cNvSpPr txBox="1"/>
          <p:nvPr/>
        </p:nvSpPr>
        <p:spPr>
          <a:xfrm>
            <a:off x="2513149" y="1019069"/>
            <a:ext cx="53640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chemeClr val="bg1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أهداف وأهمية الدراسة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5330961-4A95-34D2-BAAC-FD2971C6C04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0045ED-9704-A986-ADD8-E31F7D91D49C}"/>
              </a:ext>
            </a:extLst>
          </p:cNvPr>
          <p:cNvSpPr txBox="1"/>
          <p:nvPr/>
        </p:nvSpPr>
        <p:spPr>
          <a:xfrm>
            <a:off x="1153149" y="975974"/>
            <a:ext cx="1034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06E378-D79A-B728-1922-8D160E58E78A}"/>
              </a:ext>
            </a:extLst>
          </p:cNvPr>
          <p:cNvSpPr txBox="1"/>
          <p:nvPr/>
        </p:nvSpPr>
        <p:spPr>
          <a:xfrm>
            <a:off x="822822" y="1289432"/>
            <a:ext cx="16434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solidFill>
                  <a:schemeClr val="bg1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الأهمية</a:t>
            </a:r>
            <a:endParaRPr lang="en-US" sz="700" b="1" dirty="0">
              <a:solidFill>
                <a:schemeClr val="bg1"/>
              </a:solidFill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1583A43-D887-0336-4C33-C9B413649F3E}"/>
              </a:ext>
            </a:extLst>
          </p:cNvPr>
          <p:cNvSpPr txBox="1"/>
          <p:nvPr/>
        </p:nvSpPr>
        <p:spPr>
          <a:xfrm>
            <a:off x="889000" y="2129601"/>
            <a:ext cx="10541000" cy="3068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 rtl="1">
              <a:lnSpc>
                <a:spcPct val="200000"/>
              </a:lnSpc>
              <a:defRPr sz="2400" b="1">
                <a:solidFill>
                  <a:srgbClr val="00B0F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defRPr>
            </a:lvl1pPr>
          </a:lstStyle>
          <a:p>
            <a:r>
              <a:rPr lang="ar-SA" sz="2800" dirty="0"/>
              <a:t>الأهمية:</a:t>
            </a:r>
          </a:p>
          <a:p>
            <a:r>
              <a:rPr lang="ar-SA" dirty="0">
                <a:solidFill>
                  <a:srgbClr val="000000"/>
                </a:solidFill>
              </a:rPr>
              <a:t>دعم المطورين العقاريين في تحسين استراتيجيات التسويق الرقمي </a:t>
            </a:r>
          </a:p>
          <a:p>
            <a:r>
              <a:rPr lang="ar-SA" dirty="0">
                <a:solidFill>
                  <a:srgbClr val="000000"/>
                </a:solidFill>
              </a:rPr>
              <a:t>تعزيز جذب الاستثمار الأجنبي في القطاع العقاري </a:t>
            </a:r>
          </a:p>
          <a:p>
            <a:r>
              <a:rPr lang="ar-SA" dirty="0">
                <a:solidFill>
                  <a:srgbClr val="000000"/>
                </a:solidFill>
              </a:rPr>
              <a:t>الإسهام في تحقيق مستهدفات رؤية </a:t>
            </a:r>
            <a:r>
              <a:rPr lang="en-US" dirty="0">
                <a:solidFill>
                  <a:srgbClr val="000000"/>
                </a:solidFill>
              </a:rPr>
              <a:t>2030</a:t>
            </a:r>
            <a:endParaRPr lang="ar-SA" dirty="0">
              <a:solidFill>
                <a:srgbClr val="000000"/>
              </a:solidFill>
            </a:endParaRPr>
          </a:p>
        </p:txBody>
      </p:sp>
      <p:pic>
        <p:nvPicPr>
          <p:cNvPr id="11" name="Picture 10" descr="Midocean 02-03">
            <a:extLst>
              <a:ext uri="{FF2B5EF4-FFF2-40B4-BE49-F238E27FC236}">
                <a16:creationId xmlns:a16="http://schemas.microsoft.com/office/drawing/2014/main" id="{91DB60E7-799E-0E4A-D346-383EDB80E5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7003" y="0"/>
            <a:ext cx="2233822" cy="1489487"/>
          </a:xfrm>
          <a:prstGeom prst="rect">
            <a:avLst/>
          </a:prstGeom>
        </p:spPr>
      </p:pic>
      <p:sp>
        <p:nvSpPr>
          <p:cNvPr id="2" name="Google Shape;6210;p53">
            <a:extLst>
              <a:ext uri="{FF2B5EF4-FFF2-40B4-BE49-F238E27FC236}">
                <a16:creationId xmlns:a16="http://schemas.microsoft.com/office/drawing/2014/main" id="{F16797BB-4EC2-EB29-3650-DF619256F8B1}"/>
              </a:ext>
            </a:extLst>
          </p:cNvPr>
          <p:cNvSpPr/>
          <p:nvPr/>
        </p:nvSpPr>
        <p:spPr>
          <a:xfrm>
            <a:off x="7337418" y="1093285"/>
            <a:ext cx="448965" cy="449004"/>
          </a:xfrm>
          <a:custGeom>
            <a:avLst/>
            <a:gdLst/>
            <a:ahLst/>
            <a:cxnLst/>
            <a:rect l="l" t="t" r="r" b="b"/>
            <a:pathLst>
              <a:path w="11752" h="11753" extrusionOk="0">
                <a:moveTo>
                  <a:pt x="9672" y="725"/>
                </a:moveTo>
                <a:lnTo>
                  <a:pt x="9672" y="4191"/>
                </a:lnTo>
                <a:cubicBezTo>
                  <a:pt x="9546" y="4160"/>
                  <a:pt x="9420" y="4160"/>
                  <a:pt x="9294" y="4160"/>
                </a:cubicBezTo>
                <a:cubicBezTo>
                  <a:pt x="9200" y="4160"/>
                  <a:pt x="9074" y="4191"/>
                  <a:pt x="8948" y="4223"/>
                </a:cubicBezTo>
                <a:lnTo>
                  <a:pt x="8948" y="3844"/>
                </a:lnTo>
                <a:cubicBezTo>
                  <a:pt x="8948" y="3277"/>
                  <a:pt x="8475" y="2805"/>
                  <a:pt x="7939" y="2805"/>
                </a:cubicBezTo>
                <a:cubicBezTo>
                  <a:pt x="7813" y="2805"/>
                  <a:pt x="7687" y="2836"/>
                  <a:pt x="7561" y="2836"/>
                </a:cubicBezTo>
                <a:lnTo>
                  <a:pt x="7561" y="2458"/>
                </a:lnTo>
                <a:cubicBezTo>
                  <a:pt x="7561" y="1891"/>
                  <a:pt x="7089" y="1419"/>
                  <a:pt x="6553" y="1419"/>
                </a:cubicBezTo>
                <a:cubicBezTo>
                  <a:pt x="6427" y="1419"/>
                  <a:pt x="6364" y="1419"/>
                  <a:pt x="6238" y="1482"/>
                </a:cubicBezTo>
                <a:cubicBezTo>
                  <a:pt x="6427" y="1041"/>
                  <a:pt x="6837" y="725"/>
                  <a:pt x="7246" y="725"/>
                </a:cubicBezTo>
                <a:close/>
                <a:moveTo>
                  <a:pt x="11090" y="1419"/>
                </a:moveTo>
                <a:lnTo>
                  <a:pt x="11090" y="4884"/>
                </a:lnTo>
                <a:cubicBezTo>
                  <a:pt x="10964" y="4853"/>
                  <a:pt x="10838" y="4853"/>
                  <a:pt x="10712" y="4853"/>
                </a:cubicBezTo>
                <a:cubicBezTo>
                  <a:pt x="10617" y="4853"/>
                  <a:pt x="10491" y="4884"/>
                  <a:pt x="10365" y="4884"/>
                </a:cubicBezTo>
                <a:lnTo>
                  <a:pt x="10365" y="1419"/>
                </a:lnTo>
                <a:close/>
                <a:moveTo>
                  <a:pt x="4537" y="725"/>
                </a:moveTo>
                <a:cubicBezTo>
                  <a:pt x="5104" y="725"/>
                  <a:pt x="5577" y="1198"/>
                  <a:pt x="5577" y="1734"/>
                </a:cubicBezTo>
                <a:lnTo>
                  <a:pt x="5577" y="5010"/>
                </a:lnTo>
                <a:lnTo>
                  <a:pt x="4474" y="6113"/>
                </a:lnTo>
                <a:cubicBezTo>
                  <a:pt x="4253" y="6302"/>
                  <a:pt x="4096" y="6585"/>
                  <a:pt x="4033" y="6869"/>
                </a:cubicBezTo>
                <a:lnTo>
                  <a:pt x="2143" y="6869"/>
                </a:lnTo>
                <a:lnTo>
                  <a:pt x="2143" y="725"/>
                </a:lnTo>
                <a:close/>
                <a:moveTo>
                  <a:pt x="1418" y="1419"/>
                </a:moveTo>
                <a:lnTo>
                  <a:pt x="1418" y="7247"/>
                </a:lnTo>
                <a:cubicBezTo>
                  <a:pt x="1418" y="7468"/>
                  <a:pt x="1575" y="7625"/>
                  <a:pt x="1796" y="7625"/>
                </a:cubicBezTo>
                <a:lnTo>
                  <a:pt x="3938" y="7625"/>
                </a:lnTo>
                <a:cubicBezTo>
                  <a:pt x="4001" y="7846"/>
                  <a:pt x="4064" y="8098"/>
                  <a:pt x="4190" y="8287"/>
                </a:cubicBezTo>
                <a:lnTo>
                  <a:pt x="725" y="8287"/>
                </a:lnTo>
                <a:lnTo>
                  <a:pt x="725" y="1419"/>
                </a:lnTo>
                <a:close/>
                <a:moveTo>
                  <a:pt x="6648" y="2112"/>
                </a:moveTo>
                <a:cubicBezTo>
                  <a:pt x="6837" y="2112"/>
                  <a:pt x="6994" y="2269"/>
                  <a:pt x="6994" y="2458"/>
                </a:cubicBezTo>
                <a:lnTo>
                  <a:pt x="6994" y="6554"/>
                </a:lnTo>
                <a:cubicBezTo>
                  <a:pt x="6994" y="6743"/>
                  <a:pt x="7152" y="6900"/>
                  <a:pt x="7341" y="6900"/>
                </a:cubicBezTo>
                <a:cubicBezTo>
                  <a:pt x="7530" y="6900"/>
                  <a:pt x="7687" y="6743"/>
                  <a:pt x="7687" y="6554"/>
                </a:cubicBezTo>
                <a:lnTo>
                  <a:pt x="7687" y="3844"/>
                </a:lnTo>
                <a:cubicBezTo>
                  <a:pt x="7687" y="3624"/>
                  <a:pt x="7845" y="3466"/>
                  <a:pt x="8065" y="3466"/>
                </a:cubicBezTo>
                <a:cubicBezTo>
                  <a:pt x="8254" y="3466"/>
                  <a:pt x="8412" y="3624"/>
                  <a:pt x="8412" y="3844"/>
                </a:cubicBezTo>
                <a:lnTo>
                  <a:pt x="8412" y="6554"/>
                </a:lnTo>
                <a:cubicBezTo>
                  <a:pt x="8412" y="6743"/>
                  <a:pt x="8570" y="6900"/>
                  <a:pt x="8759" y="6900"/>
                </a:cubicBezTo>
                <a:cubicBezTo>
                  <a:pt x="8948" y="6900"/>
                  <a:pt x="9105" y="6743"/>
                  <a:pt x="9105" y="6554"/>
                </a:cubicBezTo>
                <a:lnTo>
                  <a:pt x="9105" y="5168"/>
                </a:lnTo>
                <a:cubicBezTo>
                  <a:pt x="9105" y="4979"/>
                  <a:pt x="9263" y="4821"/>
                  <a:pt x="9483" y="4821"/>
                </a:cubicBezTo>
                <a:cubicBezTo>
                  <a:pt x="9672" y="4821"/>
                  <a:pt x="9830" y="4979"/>
                  <a:pt x="9830" y="5168"/>
                </a:cubicBezTo>
                <a:lnTo>
                  <a:pt x="9830" y="6554"/>
                </a:lnTo>
                <a:cubicBezTo>
                  <a:pt x="9830" y="6743"/>
                  <a:pt x="9987" y="6900"/>
                  <a:pt x="10176" y="6900"/>
                </a:cubicBezTo>
                <a:cubicBezTo>
                  <a:pt x="10365" y="6900"/>
                  <a:pt x="10523" y="6743"/>
                  <a:pt x="10523" y="6554"/>
                </a:cubicBezTo>
                <a:lnTo>
                  <a:pt x="10523" y="5892"/>
                </a:lnTo>
                <a:cubicBezTo>
                  <a:pt x="10523" y="5672"/>
                  <a:pt x="10680" y="5514"/>
                  <a:pt x="10901" y="5514"/>
                </a:cubicBezTo>
                <a:cubicBezTo>
                  <a:pt x="11090" y="5514"/>
                  <a:pt x="11247" y="5672"/>
                  <a:pt x="11247" y="5892"/>
                </a:cubicBezTo>
                <a:cubicBezTo>
                  <a:pt x="11090" y="5955"/>
                  <a:pt x="11090" y="8633"/>
                  <a:pt x="11090" y="8791"/>
                </a:cubicBezTo>
                <a:cubicBezTo>
                  <a:pt x="11090" y="9043"/>
                  <a:pt x="10995" y="9232"/>
                  <a:pt x="10838" y="9389"/>
                </a:cubicBezTo>
                <a:cubicBezTo>
                  <a:pt x="10586" y="9673"/>
                  <a:pt x="10397" y="10051"/>
                  <a:pt x="10397" y="10460"/>
                </a:cubicBezTo>
                <a:lnTo>
                  <a:pt x="10397" y="11028"/>
                </a:lnTo>
                <a:lnTo>
                  <a:pt x="6270" y="11028"/>
                </a:lnTo>
                <a:lnTo>
                  <a:pt x="6270" y="10397"/>
                </a:lnTo>
                <a:cubicBezTo>
                  <a:pt x="6270" y="10051"/>
                  <a:pt x="6144" y="9673"/>
                  <a:pt x="5923" y="9389"/>
                </a:cubicBezTo>
                <a:lnTo>
                  <a:pt x="4852" y="7972"/>
                </a:lnTo>
                <a:cubicBezTo>
                  <a:pt x="4537" y="7562"/>
                  <a:pt x="4600" y="6995"/>
                  <a:pt x="4946" y="6617"/>
                </a:cubicBezTo>
                <a:lnTo>
                  <a:pt x="5577" y="5987"/>
                </a:lnTo>
                <a:lnTo>
                  <a:pt x="5577" y="6554"/>
                </a:lnTo>
                <a:cubicBezTo>
                  <a:pt x="5577" y="6743"/>
                  <a:pt x="5734" y="6900"/>
                  <a:pt x="5923" y="6900"/>
                </a:cubicBezTo>
                <a:cubicBezTo>
                  <a:pt x="6112" y="6900"/>
                  <a:pt x="6270" y="6743"/>
                  <a:pt x="6270" y="6554"/>
                </a:cubicBezTo>
                <a:lnTo>
                  <a:pt x="6270" y="2458"/>
                </a:lnTo>
                <a:cubicBezTo>
                  <a:pt x="6270" y="2269"/>
                  <a:pt x="6427" y="2112"/>
                  <a:pt x="6648" y="2112"/>
                </a:cubicBezTo>
                <a:close/>
                <a:moveTo>
                  <a:pt x="1733" y="1"/>
                </a:moveTo>
                <a:cubicBezTo>
                  <a:pt x="1544" y="1"/>
                  <a:pt x="1386" y="158"/>
                  <a:pt x="1386" y="379"/>
                </a:cubicBezTo>
                <a:lnTo>
                  <a:pt x="1386" y="725"/>
                </a:lnTo>
                <a:lnTo>
                  <a:pt x="378" y="725"/>
                </a:lnTo>
                <a:cubicBezTo>
                  <a:pt x="158" y="725"/>
                  <a:pt x="0" y="883"/>
                  <a:pt x="0" y="1072"/>
                </a:cubicBezTo>
                <a:lnTo>
                  <a:pt x="0" y="8602"/>
                </a:lnTo>
                <a:cubicBezTo>
                  <a:pt x="0" y="8791"/>
                  <a:pt x="158" y="8948"/>
                  <a:pt x="378" y="8948"/>
                </a:cubicBezTo>
                <a:lnTo>
                  <a:pt x="4663" y="8948"/>
                </a:lnTo>
                <a:lnTo>
                  <a:pt x="5293" y="9830"/>
                </a:lnTo>
                <a:cubicBezTo>
                  <a:pt x="5419" y="9988"/>
                  <a:pt x="5482" y="10208"/>
                  <a:pt x="5482" y="10460"/>
                </a:cubicBezTo>
                <a:lnTo>
                  <a:pt x="5482" y="11406"/>
                </a:lnTo>
                <a:cubicBezTo>
                  <a:pt x="5482" y="11595"/>
                  <a:pt x="5640" y="11752"/>
                  <a:pt x="5829" y="11752"/>
                </a:cubicBezTo>
                <a:lnTo>
                  <a:pt x="10649" y="11752"/>
                </a:lnTo>
                <a:cubicBezTo>
                  <a:pt x="10838" y="11752"/>
                  <a:pt x="10995" y="11595"/>
                  <a:pt x="10995" y="11406"/>
                </a:cubicBezTo>
                <a:lnTo>
                  <a:pt x="10995" y="10460"/>
                </a:lnTo>
                <a:cubicBezTo>
                  <a:pt x="10995" y="10208"/>
                  <a:pt x="11090" y="10019"/>
                  <a:pt x="11247" y="9862"/>
                </a:cubicBezTo>
                <a:cubicBezTo>
                  <a:pt x="11500" y="9578"/>
                  <a:pt x="11657" y="9200"/>
                  <a:pt x="11657" y="8791"/>
                </a:cubicBezTo>
                <a:lnTo>
                  <a:pt x="11657" y="1072"/>
                </a:lnTo>
                <a:cubicBezTo>
                  <a:pt x="11752" y="883"/>
                  <a:pt x="11594" y="725"/>
                  <a:pt x="11405" y="725"/>
                </a:cubicBezTo>
                <a:lnTo>
                  <a:pt x="10365" y="725"/>
                </a:lnTo>
                <a:lnTo>
                  <a:pt x="10365" y="379"/>
                </a:lnTo>
                <a:cubicBezTo>
                  <a:pt x="10365" y="158"/>
                  <a:pt x="10208" y="1"/>
                  <a:pt x="10019" y="1"/>
                </a:cubicBezTo>
                <a:lnTo>
                  <a:pt x="7246" y="1"/>
                </a:lnTo>
                <a:cubicBezTo>
                  <a:pt x="6711" y="1"/>
                  <a:pt x="6207" y="284"/>
                  <a:pt x="5892" y="662"/>
                </a:cubicBezTo>
                <a:cubicBezTo>
                  <a:pt x="5577" y="253"/>
                  <a:pt x="5041" y="1"/>
                  <a:pt x="4505" y="1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</p:spTree>
    <p:extLst>
      <p:ext uri="{BB962C8B-B14F-4D97-AF65-F5344CB8AC3E}">
        <p14:creationId xmlns:p14="http://schemas.microsoft.com/office/powerpoint/2010/main" val="170369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A824FB-2A83-1B7E-4303-A19F55DD02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1CF5613-1A7B-2920-9CF2-72545D6A96A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C9AACF0-B45A-EFED-CAAF-8072F4F527AD}"/>
              </a:ext>
            </a:extLst>
          </p:cNvPr>
          <p:cNvSpPr/>
          <p:nvPr/>
        </p:nvSpPr>
        <p:spPr>
          <a:xfrm>
            <a:off x="8580001" y="167065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81A07E-A2A8-A94B-D41F-8ADEA91F1879}"/>
              </a:ext>
            </a:extLst>
          </p:cNvPr>
          <p:cNvSpPr/>
          <p:nvPr/>
        </p:nvSpPr>
        <p:spPr>
          <a:xfrm>
            <a:off x="1153149" y="200300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CCF5FBE-FF03-8985-104C-EE7A464CA618}"/>
              </a:ext>
            </a:extLst>
          </p:cNvPr>
          <p:cNvSpPr txBox="1"/>
          <p:nvPr/>
        </p:nvSpPr>
        <p:spPr>
          <a:xfrm>
            <a:off x="952499" y="2137924"/>
            <a:ext cx="9420225" cy="1225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50000"/>
              </a:lnSpc>
              <a:buNone/>
            </a:pPr>
            <a:r>
              <a:rPr lang="ar-SA" sz="1600" b="1" dirty="0">
                <a:latin typeface="layla pro arabic" panose="01000000000000000000" pitchFamily="50" charset="-78"/>
                <a:cs typeface="layla pro arabic" panose="01000000000000000000" pitchFamily="50" charset="-78"/>
              </a:rPr>
              <a:t>مشكلة الدراسة:</a:t>
            </a:r>
            <a:endParaRPr lang="ar-SA" sz="1600" dirty="0"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1600" dirty="0">
                <a:solidFill>
                  <a:srgbClr val="00B0F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رغم انتشار الإعلام الرقمي لا يزال تأثيره الفعلي على قرارات تملك الأجانب غير واضح بشكل كافٍ. </a:t>
            </a:r>
          </a:p>
        </p:txBody>
      </p:sp>
      <p:pic>
        <p:nvPicPr>
          <p:cNvPr id="8" name="Picture 7" descr="Midocean 02-03">
            <a:extLst>
              <a:ext uri="{FF2B5EF4-FFF2-40B4-BE49-F238E27FC236}">
                <a16:creationId xmlns:a16="http://schemas.microsoft.com/office/drawing/2014/main" id="{3237D72A-B970-CC51-BC97-7369DBFC46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471" y="-77624"/>
            <a:ext cx="2181329" cy="1454485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2ACDC2A1-89D0-17B6-5FAC-5ED3A8B669C4}"/>
              </a:ext>
            </a:extLst>
          </p:cNvPr>
          <p:cNvSpPr txBox="1"/>
          <p:nvPr/>
        </p:nvSpPr>
        <p:spPr>
          <a:xfrm>
            <a:off x="3215976" y="1409043"/>
            <a:ext cx="53640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chemeClr val="bg1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مشكلة الدراسة وتساؤلاتها</a:t>
            </a: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553BAD15-3B49-572F-9E76-55D6C81802F6}"/>
              </a:ext>
            </a:extLst>
          </p:cNvPr>
          <p:cNvSpPr txBox="1"/>
          <p:nvPr/>
        </p:nvSpPr>
        <p:spPr>
          <a:xfrm>
            <a:off x="1153149" y="975974"/>
            <a:ext cx="1034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Google Shape;8384;p58">
            <a:extLst>
              <a:ext uri="{FF2B5EF4-FFF2-40B4-BE49-F238E27FC236}">
                <a16:creationId xmlns:a16="http://schemas.microsoft.com/office/drawing/2014/main" id="{62ECD0E2-F92E-7890-8BC8-4B67073D9A0E}"/>
              </a:ext>
            </a:extLst>
          </p:cNvPr>
          <p:cNvGrpSpPr/>
          <p:nvPr/>
        </p:nvGrpSpPr>
        <p:grpSpPr>
          <a:xfrm>
            <a:off x="8269535" y="1409043"/>
            <a:ext cx="445795" cy="438757"/>
            <a:chOff x="683125" y="1955275"/>
            <a:chExt cx="299325" cy="294600"/>
          </a:xfrm>
          <a:solidFill>
            <a:srgbClr val="00B0F0"/>
          </a:solidFill>
        </p:grpSpPr>
        <p:sp>
          <p:nvSpPr>
            <p:cNvPr id="7" name="Google Shape;8385;p58">
              <a:extLst>
                <a:ext uri="{FF2B5EF4-FFF2-40B4-BE49-F238E27FC236}">
                  <a16:creationId xmlns:a16="http://schemas.microsoft.com/office/drawing/2014/main" id="{7D90729F-D269-B770-9388-A627A773DC06}"/>
                </a:ext>
              </a:extLst>
            </p:cNvPr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9" name="Google Shape;8386;p58">
              <a:extLst>
                <a:ext uri="{FF2B5EF4-FFF2-40B4-BE49-F238E27FC236}">
                  <a16:creationId xmlns:a16="http://schemas.microsoft.com/office/drawing/2014/main" id="{0F4ECFF7-6365-2BA0-FFF6-359678141E37}"/>
                </a:ext>
              </a:extLst>
            </p:cNvPr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0" name="Google Shape;8387;p58">
              <a:extLst>
                <a:ext uri="{FF2B5EF4-FFF2-40B4-BE49-F238E27FC236}">
                  <a16:creationId xmlns:a16="http://schemas.microsoft.com/office/drawing/2014/main" id="{B86900F8-C290-F458-70C6-6460094832A2}"/>
                </a:ext>
              </a:extLst>
            </p:cNvPr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1" name="Google Shape;8388;p58">
              <a:extLst>
                <a:ext uri="{FF2B5EF4-FFF2-40B4-BE49-F238E27FC236}">
                  <a16:creationId xmlns:a16="http://schemas.microsoft.com/office/drawing/2014/main" id="{FB4D3783-F6A4-F131-58A6-9A748B7E393F}"/>
                </a:ext>
              </a:extLst>
            </p:cNvPr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12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887340" y="3489768"/>
            <a:ext cx="8417320" cy="22324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  <a:buNone/>
            </a:pPr>
            <a:r>
              <a:rPr lang="ar-SA" b="1" dirty="0">
                <a:solidFill>
                  <a:srgbClr val="00B0F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التساؤلات:</a:t>
            </a:r>
            <a:endParaRPr lang="ar-SA" dirty="0">
              <a:solidFill>
                <a:srgbClr val="00B0F0"/>
              </a:solidFill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layla pro arabic" panose="01000000000000000000" pitchFamily="50" charset="-78"/>
                <a:cs typeface="layla pro arabic" panose="01000000000000000000" pitchFamily="50" charset="-78"/>
              </a:rPr>
              <a:t>ما مدى تأثير الإعلام الرقمي على قرارات التملك العقاري؟ 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layla pro arabic" panose="01000000000000000000" pitchFamily="50" charset="-78"/>
                <a:cs typeface="layla pro arabic" panose="01000000000000000000" pitchFamily="50" charset="-78"/>
              </a:rPr>
              <a:t>ما مستوى ثقة المستثمرين بالمحتوى الرقمي؟ 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layla pro arabic" panose="01000000000000000000" pitchFamily="50" charset="-78"/>
                <a:cs typeface="layla pro arabic" panose="01000000000000000000" pitchFamily="50" charset="-78"/>
              </a:rPr>
              <a:t>ما أكثر الوسائل الرقمية تأثيرًا في اتخاذ القرار؟</a:t>
            </a:r>
          </a:p>
        </p:txBody>
      </p:sp>
    </p:spTree>
    <p:extLst>
      <p:ext uri="{BB962C8B-B14F-4D97-AF65-F5344CB8AC3E}">
        <p14:creationId xmlns:p14="http://schemas.microsoft.com/office/powerpoint/2010/main" val="3730501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15F24E-C70A-035E-E6D7-37446C4CFC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EAAECE4F-D2F9-7C4C-B43F-13817178A4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-9733"/>
            <a:ext cx="2638469" cy="1759300"/>
          </a:xfrm>
          <a:prstGeom prst="rect">
            <a:avLst/>
          </a:prstGeom>
        </p:spPr>
      </p:pic>
      <p:graphicFrame>
        <p:nvGraphicFramePr>
          <p:cNvPr id="6" name="رسم تخطيطي 5">
            <a:extLst>
              <a:ext uri="{FF2B5EF4-FFF2-40B4-BE49-F238E27FC236}">
                <a16:creationId xmlns:a16="http://schemas.microsoft.com/office/drawing/2014/main" id="{22F761C4-18D1-3A9F-075D-8D78154ABB1D}"/>
              </a:ext>
            </a:extLst>
          </p:cNvPr>
          <p:cNvGraphicFramePr/>
          <p:nvPr/>
        </p:nvGraphicFramePr>
        <p:xfrm>
          <a:off x="279400" y="2114671"/>
          <a:ext cx="9648825" cy="42162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16">
            <a:extLst>
              <a:ext uri="{FF2B5EF4-FFF2-40B4-BE49-F238E27FC236}">
                <a16:creationId xmlns:a16="http://schemas.microsoft.com/office/drawing/2014/main" id="{778CA8B4-A87C-0E69-766B-06FC504997A1}"/>
              </a:ext>
            </a:extLst>
          </p:cNvPr>
          <p:cNvSpPr txBox="1"/>
          <p:nvPr/>
        </p:nvSpPr>
        <p:spPr>
          <a:xfrm>
            <a:off x="3786873" y="1364776"/>
            <a:ext cx="45422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solidFill>
                  <a:prstClr val="white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منهجية وأدوات البحث</a:t>
            </a:r>
          </a:p>
        </p:txBody>
      </p:sp>
      <p:grpSp>
        <p:nvGrpSpPr>
          <p:cNvPr id="13" name="Google Shape;6246;p53">
            <a:extLst>
              <a:ext uri="{FF2B5EF4-FFF2-40B4-BE49-F238E27FC236}">
                <a16:creationId xmlns:a16="http://schemas.microsoft.com/office/drawing/2014/main" id="{BC98872D-84E3-D609-0A6C-82451C91A74E}"/>
              </a:ext>
            </a:extLst>
          </p:cNvPr>
          <p:cNvGrpSpPr/>
          <p:nvPr/>
        </p:nvGrpSpPr>
        <p:grpSpPr>
          <a:xfrm>
            <a:off x="8395188" y="1347344"/>
            <a:ext cx="573322" cy="584775"/>
            <a:chOff x="-31166825" y="1939525"/>
            <a:chExt cx="293800" cy="291425"/>
          </a:xfrm>
          <a:solidFill>
            <a:srgbClr val="00B0F0"/>
          </a:solidFill>
        </p:grpSpPr>
        <p:sp>
          <p:nvSpPr>
            <p:cNvPr id="14" name="Google Shape;6247;p53">
              <a:extLst>
                <a:ext uri="{FF2B5EF4-FFF2-40B4-BE49-F238E27FC236}">
                  <a16:creationId xmlns:a16="http://schemas.microsoft.com/office/drawing/2014/main" id="{DA9CF328-40A6-43D7-DAA8-9B141EB636FA}"/>
                </a:ext>
              </a:extLst>
            </p:cNvPr>
            <p:cNvSpPr/>
            <p:nvPr/>
          </p:nvSpPr>
          <p:spPr>
            <a:xfrm>
              <a:off x="-31166825" y="1939525"/>
              <a:ext cx="224500" cy="291425"/>
            </a:xfrm>
            <a:custGeom>
              <a:avLst/>
              <a:gdLst/>
              <a:ahLst/>
              <a:cxnLst/>
              <a:rect l="l" t="t" r="r" b="b"/>
              <a:pathLst>
                <a:path w="8980" h="11657" extrusionOk="0">
                  <a:moveTo>
                    <a:pt x="5892" y="662"/>
                  </a:moveTo>
                  <a:cubicBezTo>
                    <a:pt x="6081" y="662"/>
                    <a:pt x="6239" y="819"/>
                    <a:pt x="6239" y="1040"/>
                  </a:cubicBezTo>
                  <a:lnTo>
                    <a:pt x="6239" y="1386"/>
                  </a:lnTo>
                  <a:lnTo>
                    <a:pt x="2805" y="1386"/>
                  </a:lnTo>
                  <a:lnTo>
                    <a:pt x="2805" y="1040"/>
                  </a:lnTo>
                  <a:cubicBezTo>
                    <a:pt x="2805" y="819"/>
                    <a:pt x="2962" y="662"/>
                    <a:pt x="3120" y="662"/>
                  </a:cubicBezTo>
                  <a:close/>
                  <a:moveTo>
                    <a:pt x="8035" y="1323"/>
                  </a:moveTo>
                  <a:cubicBezTo>
                    <a:pt x="8255" y="1323"/>
                    <a:pt x="8413" y="1512"/>
                    <a:pt x="8413" y="1701"/>
                  </a:cubicBezTo>
                  <a:lnTo>
                    <a:pt x="8413" y="10617"/>
                  </a:lnTo>
                  <a:cubicBezTo>
                    <a:pt x="8413" y="10838"/>
                    <a:pt x="8255" y="10995"/>
                    <a:pt x="8035" y="10995"/>
                  </a:cubicBezTo>
                  <a:lnTo>
                    <a:pt x="1166" y="10995"/>
                  </a:lnTo>
                  <a:cubicBezTo>
                    <a:pt x="946" y="10995"/>
                    <a:pt x="788" y="10838"/>
                    <a:pt x="788" y="10617"/>
                  </a:cubicBezTo>
                  <a:lnTo>
                    <a:pt x="788" y="1701"/>
                  </a:lnTo>
                  <a:lnTo>
                    <a:pt x="757" y="1701"/>
                  </a:lnTo>
                  <a:cubicBezTo>
                    <a:pt x="757" y="1512"/>
                    <a:pt x="914" y="1323"/>
                    <a:pt x="1103" y="1323"/>
                  </a:cubicBezTo>
                  <a:lnTo>
                    <a:pt x="2143" y="1323"/>
                  </a:lnTo>
                  <a:lnTo>
                    <a:pt x="2143" y="1701"/>
                  </a:lnTo>
                  <a:cubicBezTo>
                    <a:pt x="2143" y="1890"/>
                    <a:pt x="2301" y="2048"/>
                    <a:pt x="2490" y="2048"/>
                  </a:cubicBezTo>
                  <a:lnTo>
                    <a:pt x="6617" y="2048"/>
                  </a:lnTo>
                  <a:cubicBezTo>
                    <a:pt x="6837" y="2048"/>
                    <a:pt x="6995" y="1890"/>
                    <a:pt x="6995" y="1701"/>
                  </a:cubicBezTo>
                  <a:lnTo>
                    <a:pt x="6995" y="1323"/>
                  </a:lnTo>
                  <a:close/>
                  <a:moveTo>
                    <a:pt x="3120" y="0"/>
                  </a:moveTo>
                  <a:cubicBezTo>
                    <a:pt x="2679" y="0"/>
                    <a:pt x="2301" y="284"/>
                    <a:pt x="2143" y="662"/>
                  </a:cubicBezTo>
                  <a:lnTo>
                    <a:pt x="1040" y="662"/>
                  </a:lnTo>
                  <a:cubicBezTo>
                    <a:pt x="473" y="662"/>
                    <a:pt x="1" y="1134"/>
                    <a:pt x="1" y="1701"/>
                  </a:cubicBezTo>
                  <a:lnTo>
                    <a:pt x="1" y="10649"/>
                  </a:lnTo>
                  <a:cubicBezTo>
                    <a:pt x="64" y="11216"/>
                    <a:pt x="536" y="11657"/>
                    <a:pt x="1072" y="11657"/>
                  </a:cubicBezTo>
                  <a:lnTo>
                    <a:pt x="7971" y="11657"/>
                  </a:lnTo>
                  <a:cubicBezTo>
                    <a:pt x="8507" y="11657"/>
                    <a:pt x="8980" y="11184"/>
                    <a:pt x="8980" y="10649"/>
                  </a:cubicBezTo>
                  <a:lnTo>
                    <a:pt x="8980" y="1701"/>
                  </a:lnTo>
                  <a:cubicBezTo>
                    <a:pt x="8980" y="1134"/>
                    <a:pt x="8507" y="662"/>
                    <a:pt x="7971" y="662"/>
                  </a:cubicBezTo>
                  <a:lnTo>
                    <a:pt x="6869" y="662"/>
                  </a:lnTo>
                  <a:cubicBezTo>
                    <a:pt x="6711" y="284"/>
                    <a:pt x="6365" y="0"/>
                    <a:pt x="589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5" name="Google Shape;6248;p53">
              <a:extLst>
                <a:ext uri="{FF2B5EF4-FFF2-40B4-BE49-F238E27FC236}">
                  <a16:creationId xmlns:a16="http://schemas.microsoft.com/office/drawing/2014/main" id="{7849B3E6-0B3F-DCDA-F24B-B541773F2F35}"/>
                </a:ext>
              </a:extLst>
            </p:cNvPr>
            <p:cNvSpPr/>
            <p:nvPr/>
          </p:nvSpPr>
          <p:spPr>
            <a:xfrm>
              <a:off x="-31131375" y="214507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6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6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4"/>
                  </a:lnTo>
                  <a:cubicBezTo>
                    <a:pt x="0" y="1954"/>
                    <a:pt x="158" y="2112"/>
                    <a:pt x="379" y="2112"/>
                  </a:cubicBezTo>
                  <a:lnTo>
                    <a:pt x="1733" y="2112"/>
                  </a:lnTo>
                  <a:cubicBezTo>
                    <a:pt x="1954" y="2112"/>
                    <a:pt x="2111" y="1954"/>
                    <a:pt x="2111" y="1734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6" name="Google Shape;6249;p53">
              <a:extLst>
                <a:ext uri="{FF2B5EF4-FFF2-40B4-BE49-F238E27FC236}">
                  <a16:creationId xmlns:a16="http://schemas.microsoft.com/office/drawing/2014/main" id="{8073C784-A5F2-D4D2-1269-511BC0569CDA}"/>
                </a:ext>
              </a:extLst>
            </p:cNvPr>
            <p:cNvSpPr/>
            <p:nvPr/>
          </p:nvSpPr>
          <p:spPr>
            <a:xfrm>
              <a:off x="-31131375" y="207655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55" y="694"/>
                  </a:moveTo>
                  <a:lnTo>
                    <a:pt x="1355" y="1356"/>
                  </a:lnTo>
                  <a:lnTo>
                    <a:pt x="694" y="1356"/>
                  </a:lnTo>
                  <a:lnTo>
                    <a:pt x="694" y="694"/>
                  </a:lnTo>
                  <a:close/>
                  <a:moveTo>
                    <a:pt x="379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79" y="2080"/>
                  </a:cubicBezTo>
                  <a:lnTo>
                    <a:pt x="1733" y="2080"/>
                  </a:lnTo>
                  <a:cubicBezTo>
                    <a:pt x="1954" y="2080"/>
                    <a:pt x="2111" y="1923"/>
                    <a:pt x="2111" y="1734"/>
                  </a:cubicBezTo>
                  <a:lnTo>
                    <a:pt x="2111" y="348"/>
                  </a:lnTo>
                  <a:cubicBezTo>
                    <a:pt x="2111" y="159"/>
                    <a:pt x="1954" y="1"/>
                    <a:pt x="173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7" name="Google Shape;6250;p53">
              <a:extLst>
                <a:ext uri="{FF2B5EF4-FFF2-40B4-BE49-F238E27FC236}">
                  <a16:creationId xmlns:a16="http://schemas.microsoft.com/office/drawing/2014/main" id="{2599AE3E-9F77-3596-3A30-FC6D2860633E}"/>
                </a:ext>
              </a:extLst>
            </p:cNvPr>
            <p:cNvSpPr/>
            <p:nvPr/>
          </p:nvSpPr>
          <p:spPr>
            <a:xfrm>
              <a:off x="-31131375" y="20072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5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5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79" y="2111"/>
                  </a:cubicBezTo>
                  <a:lnTo>
                    <a:pt x="1733" y="2111"/>
                  </a:lnTo>
                  <a:cubicBezTo>
                    <a:pt x="1954" y="2111"/>
                    <a:pt x="2111" y="1954"/>
                    <a:pt x="2111" y="1733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8" name="Google Shape;6251;p53">
              <a:extLst>
                <a:ext uri="{FF2B5EF4-FFF2-40B4-BE49-F238E27FC236}">
                  <a16:creationId xmlns:a16="http://schemas.microsoft.com/office/drawing/2014/main" id="{8170201C-965E-8707-54A2-0FFC947F8962}"/>
                </a:ext>
              </a:extLst>
            </p:cNvPr>
            <p:cNvSpPr/>
            <p:nvPr/>
          </p:nvSpPr>
          <p:spPr>
            <a:xfrm>
              <a:off x="-31062075" y="2007250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057" y="725"/>
                  </a:lnTo>
                  <a:cubicBezTo>
                    <a:pt x="3277" y="725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9" name="Google Shape;6252;p53">
              <a:extLst>
                <a:ext uri="{FF2B5EF4-FFF2-40B4-BE49-F238E27FC236}">
                  <a16:creationId xmlns:a16="http://schemas.microsoft.com/office/drawing/2014/main" id="{5ED4E751-2BA1-BEA5-EE7E-FDE53D553537}"/>
                </a:ext>
              </a:extLst>
            </p:cNvPr>
            <p:cNvSpPr/>
            <p:nvPr/>
          </p:nvSpPr>
          <p:spPr>
            <a:xfrm>
              <a:off x="-31062075" y="2041900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47"/>
                  </a:cubicBezTo>
                  <a:cubicBezTo>
                    <a:pt x="2080" y="158"/>
                    <a:pt x="1923" y="1"/>
                    <a:pt x="173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0" name="Google Shape;6253;p53">
              <a:extLst>
                <a:ext uri="{FF2B5EF4-FFF2-40B4-BE49-F238E27FC236}">
                  <a16:creationId xmlns:a16="http://schemas.microsoft.com/office/drawing/2014/main" id="{B5E46A9A-0E87-E55E-AEAC-B47FFF07002C}"/>
                </a:ext>
              </a:extLst>
            </p:cNvPr>
            <p:cNvSpPr/>
            <p:nvPr/>
          </p:nvSpPr>
          <p:spPr>
            <a:xfrm>
              <a:off x="-31062075" y="2076550"/>
              <a:ext cx="85875" cy="17375"/>
            </a:xfrm>
            <a:custGeom>
              <a:avLst/>
              <a:gdLst/>
              <a:ahLst/>
              <a:cxnLst/>
              <a:rect l="l" t="t" r="r" b="b"/>
              <a:pathLst>
                <a:path w="3435" h="695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3057" y="694"/>
                  </a:lnTo>
                  <a:cubicBezTo>
                    <a:pt x="3277" y="694"/>
                    <a:pt x="3435" y="537"/>
                    <a:pt x="3435" y="348"/>
                  </a:cubicBezTo>
                  <a:cubicBezTo>
                    <a:pt x="3435" y="159"/>
                    <a:pt x="3277" y="1"/>
                    <a:pt x="305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1" name="Google Shape;6254;p53">
              <a:extLst>
                <a:ext uri="{FF2B5EF4-FFF2-40B4-BE49-F238E27FC236}">
                  <a16:creationId xmlns:a16="http://schemas.microsoft.com/office/drawing/2014/main" id="{4D722ABE-4B7E-92D9-38CE-E783D6E8F304}"/>
                </a:ext>
              </a:extLst>
            </p:cNvPr>
            <p:cNvSpPr/>
            <p:nvPr/>
          </p:nvSpPr>
          <p:spPr>
            <a:xfrm>
              <a:off x="-31062075" y="2110425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79"/>
                  </a:cubicBezTo>
                  <a:cubicBezTo>
                    <a:pt x="2080" y="190"/>
                    <a:pt x="1923" y="1"/>
                    <a:pt x="173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2" name="Google Shape;6255;p53">
              <a:extLst>
                <a:ext uri="{FF2B5EF4-FFF2-40B4-BE49-F238E27FC236}">
                  <a16:creationId xmlns:a16="http://schemas.microsoft.com/office/drawing/2014/main" id="{A23DFAF6-1E89-56B7-12F8-8B8DC7DE3639}"/>
                </a:ext>
              </a:extLst>
            </p:cNvPr>
            <p:cNvSpPr/>
            <p:nvPr/>
          </p:nvSpPr>
          <p:spPr>
            <a:xfrm>
              <a:off x="-31062075" y="2145075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6"/>
                    <a:pt x="347" y="726"/>
                  </a:cubicBezTo>
                  <a:lnTo>
                    <a:pt x="3057" y="726"/>
                  </a:lnTo>
                  <a:cubicBezTo>
                    <a:pt x="3277" y="726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3" name="Google Shape;6256;p53">
              <a:extLst>
                <a:ext uri="{FF2B5EF4-FFF2-40B4-BE49-F238E27FC236}">
                  <a16:creationId xmlns:a16="http://schemas.microsoft.com/office/drawing/2014/main" id="{B8DC795C-0F72-B27E-7CE8-29A7946D5A00}"/>
                </a:ext>
              </a:extLst>
            </p:cNvPr>
            <p:cNvSpPr/>
            <p:nvPr/>
          </p:nvSpPr>
          <p:spPr>
            <a:xfrm>
              <a:off x="-31062075" y="2179750"/>
              <a:ext cx="52025" cy="18125"/>
            </a:xfrm>
            <a:custGeom>
              <a:avLst/>
              <a:gdLst/>
              <a:ahLst/>
              <a:cxnLst/>
              <a:rect l="l" t="t" r="r" b="b"/>
              <a:pathLst>
                <a:path w="2081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7"/>
                    <a:pt x="2080" y="347"/>
                  </a:cubicBez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4" name="Google Shape;6257;p53">
              <a:extLst>
                <a:ext uri="{FF2B5EF4-FFF2-40B4-BE49-F238E27FC236}">
                  <a16:creationId xmlns:a16="http://schemas.microsoft.com/office/drawing/2014/main" id="{1C06A9BF-52BC-98EA-EA57-A17D78551F71}"/>
                </a:ext>
              </a:extLst>
            </p:cNvPr>
            <p:cNvSpPr/>
            <p:nvPr/>
          </p:nvSpPr>
          <p:spPr>
            <a:xfrm>
              <a:off x="-30924225" y="1974175"/>
              <a:ext cx="51200" cy="240250"/>
            </a:xfrm>
            <a:custGeom>
              <a:avLst/>
              <a:gdLst/>
              <a:ahLst/>
              <a:cxnLst/>
              <a:rect l="l" t="t" r="r" b="b"/>
              <a:pathLst>
                <a:path w="2048" h="9610" extrusionOk="0">
                  <a:moveTo>
                    <a:pt x="1008" y="662"/>
                  </a:moveTo>
                  <a:cubicBezTo>
                    <a:pt x="1229" y="662"/>
                    <a:pt x="1386" y="819"/>
                    <a:pt x="1386" y="1009"/>
                  </a:cubicBezTo>
                  <a:lnTo>
                    <a:pt x="1386" y="2080"/>
                  </a:lnTo>
                  <a:lnTo>
                    <a:pt x="725" y="2080"/>
                  </a:lnTo>
                  <a:lnTo>
                    <a:pt x="725" y="1009"/>
                  </a:lnTo>
                  <a:lnTo>
                    <a:pt x="662" y="1009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1323" y="2741"/>
                  </a:moveTo>
                  <a:lnTo>
                    <a:pt x="1323" y="6900"/>
                  </a:lnTo>
                  <a:lnTo>
                    <a:pt x="662" y="6900"/>
                  </a:lnTo>
                  <a:lnTo>
                    <a:pt x="662" y="2741"/>
                  </a:lnTo>
                  <a:close/>
                  <a:moveTo>
                    <a:pt x="1260" y="7562"/>
                  </a:moveTo>
                  <a:lnTo>
                    <a:pt x="1008" y="8192"/>
                  </a:lnTo>
                  <a:lnTo>
                    <a:pt x="819" y="7562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7215"/>
                  </a:lnTo>
                  <a:lnTo>
                    <a:pt x="0" y="7309"/>
                  </a:lnTo>
                  <a:lnTo>
                    <a:pt x="662" y="9357"/>
                  </a:lnTo>
                  <a:cubicBezTo>
                    <a:pt x="693" y="9515"/>
                    <a:pt x="819" y="9609"/>
                    <a:pt x="977" y="9609"/>
                  </a:cubicBezTo>
                  <a:cubicBezTo>
                    <a:pt x="1134" y="9609"/>
                    <a:pt x="1260" y="9515"/>
                    <a:pt x="1292" y="9357"/>
                  </a:cubicBezTo>
                  <a:lnTo>
                    <a:pt x="1954" y="7309"/>
                  </a:lnTo>
                  <a:lnTo>
                    <a:pt x="1954" y="7215"/>
                  </a:lnTo>
                  <a:lnTo>
                    <a:pt x="1954" y="1009"/>
                  </a:lnTo>
                  <a:cubicBezTo>
                    <a:pt x="2048" y="441"/>
                    <a:pt x="1576" y="0"/>
                    <a:pt x="100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  <p:extLst>
      <p:ext uri="{BB962C8B-B14F-4D97-AF65-F5344CB8AC3E}">
        <p14:creationId xmlns:p14="http://schemas.microsoft.com/office/powerpoint/2010/main" val="335505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351284" y="1682885"/>
            <a:ext cx="7106039" cy="17550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491226" y="2591249"/>
            <a:ext cx="4157559" cy="2016856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385187" y="1644768"/>
            <a:ext cx="7060203" cy="2232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b="1" dirty="0">
                <a:solidFill>
                  <a:srgbClr val="00000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الإعلام الرقمي له تأثير كبير في تشكيل قرارات التملك العقاري</a:t>
            </a:r>
          </a:p>
          <a:p>
            <a:pPr algn="r" rtl="1">
              <a:lnSpc>
                <a:spcPct val="200000"/>
              </a:lnSpc>
            </a:pPr>
            <a:r>
              <a:rPr lang="ar-SA" b="1" dirty="0">
                <a:solidFill>
                  <a:srgbClr val="00000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المحتوى المرئي (صور / فيديو) الأكثر تأثيرًا في جذب المستثمرين</a:t>
            </a:r>
          </a:p>
          <a:p>
            <a:pPr algn="r" rtl="1">
              <a:lnSpc>
                <a:spcPct val="200000"/>
              </a:lnSpc>
            </a:pPr>
            <a:r>
              <a:rPr lang="ar-SA" b="1" dirty="0">
                <a:solidFill>
                  <a:srgbClr val="00000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ارتفاع مستوى الثقة بالمحتوى الرقمي يزيد من احتمالية اتخاذ القرار.</a:t>
            </a:r>
            <a:endParaRPr lang="en-US" b="1" dirty="0">
              <a:solidFill>
                <a:srgbClr val="000000"/>
              </a:solidFill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6254790" y="69443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6353502" y="969545"/>
            <a:ext cx="993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000" b="1" dirty="0">
                <a:solidFill>
                  <a:schemeClr val="bg1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النتائج</a:t>
            </a:r>
            <a:endParaRPr lang="ar-SA" sz="2000" dirty="0">
              <a:solidFill>
                <a:schemeClr val="bg1"/>
              </a:solidFill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90" y="-135291"/>
            <a:ext cx="2147955" cy="1432232"/>
          </a:xfrm>
          <a:prstGeom prst="rect">
            <a:avLst/>
          </a:prstGeom>
        </p:spPr>
      </p:pic>
      <p:sp>
        <p:nvSpPr>
          <p:cNvPr id="4" name="TextBox 16">
            <a:extLst>
              <a:ext uri="{FF2B5EF4-FFF2-40B4-BE49-F238E27FC236}">
                <a16:creationId xmlns:a16="http://schemas.microsoft.com/office/drawing/2014/main" id="{F3F6A9DB-2106-3B97-C5E6-0FC6FD49F766}"/>
              </a:ext>
            </a:extLst>
          </p:cNvPr>
          <p:cNvSpPr txBox="1"/>
          <p:nvPr/>
        </p:nvSpPr>
        <p:spPr>
          <a:xfrm>
            <a:off x="6662774" y="2007406"/>
            <a:ext cx="4542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solidFill>
                  <a:schemeClr val="bg1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أبرز النتائج والتوصيات</a:t>
            </a:r>
          </a:p>
        </p:txBody>
      </p:sp>
      <p:grpSp>
        <p:nvGrpSpPr>
          <p:cNvPr id="8" name="Google Shape;5344;p51">
            <a:extLst>
              <a:ext uri="{FF2B5EF4-FFF2-40B4-BE49-F238E27FC236}">
                <a16:creationId xmlns:a16="http://schemas.microsoft.com/office/drawing/2014/main" id="{C14E3BC7-BACD-A6F1-73D4-33EB660EB94D}"/>
              </a:ext>
            </a:extLst>
          </p:cNvPr>
          <p:cNvGrpSpPr/>
          <p:nvPr/>
        </p:nvGrpSpPr>
        <p:grpSpPr>
          <a:xfrm>
            <a:off x="11233511" y="2050391"/>
            <a:ext cx="443607" cy="443607"/>
            <a:chOff x="-46772025" y="2701925"/>
            <a:chExt cx="300900" cy="300900"/>
          </a:xfrm>
          <a:solidFill>
            <a:srgbClr val="00B0F0"/>
          </a:solidFill>
        </p:grpSpPr>
        <p:sp>
          <p:nvSpPr>
            <p:cNvPr id="9" name="Google Shape;5345;p51">
              <a:extLst>
                <a:ext uri="{FF2B5EF4-FFF2-40B4-BE49-F238E27FC236}">
                  <a16:creationId xmlns:a16="http://schemas.microsoft.com/office/drawing/2014/main" id="{4EC336A1-8039-7C7B-01F0-A0F69B0FCF04}"/>
                </a:ext>
              </a:extLst>
            </p:cNvPr>
            <p:cNvSpPr/>
            <p:nvPr/>
          </p:nvSpPr>
          <p:spPr>
            <a:xfrm>
              <a:off x="-46647575" y="28263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418" y="1229"/>
                    <a:pt x="1261" y="1387"/>
                    <a:pt x="1072" y="1387"/>
                  </a:cubicBezTo>
                  <a:cubicBezTo>
                    <a:pt x="883" y="1387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2"/>
                  </a:cubicBezTo>
                  <a:cubicBezTo>
                    <a:pt x="2112" y="473"/>
                    <a:pt x="1639" y="1"/>
                    <a:pt x="107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0" name="Google Shape;5346;p51">
              <a:extLst>
                <a:ext uri="{FF2B5EF4-FFF2-40B4-BE49-F238E27FC236}">
                  <a16:creationId xmlns:a16="http://schemas.microsoft.com/office/drawing/2014/main" id="{D88857C9-CAA1-CD62-986B-7941926B488E}"/>
                </a:ext>
              </a:extLst>
            </p:cNvPr>
            <p:cNvSpPr/>
            <p:nvPr/>
          </p:nvSpPr>
          <p:spPr>
            <a:xfrm>
              <a:off x="-46772025" y="270192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6365" y="1482"/>
                  </a:moveTo>
                  <a:cubicBezTo>
                    <a:pt x="8602" y="1639"/>
                    <a:pt x="10429" y="3466"/>
                    <a:pt x="10587" y="5672"/>
                  </a:cubicBezTo>
                  <a:lnTo>
                    <a:pt x="9862" y="5672"/>
                  </a:lnTo>
                  <a:cubicBezTo>
                    <a:pt x="9704" y="3813"/>
                    <a:pt x="8224" y="2301"/>
                    <a:pt x="6365" y="2143"/>
                  </a:cubicBezTo>
                  <a:lnTo>
                    <a:pt x="6365" y="1482"/>
                  </a:lnTo>
                  <a:close/>
                  <a:moveTo>
                    <a:pt x="5703" y="1482"/>
                  </a:moveTo>
                  <a:lnTo>
                    <a:pt x="5703" y="2206"/>
                  </a:lnTo>
                  <a:cubicBezTo>
                    <a:pt x="3845" y="2364"/>
                    <a:pt x="2364" y="3844"/>
                    <a:pt x="2206" y="5703"/>
                  </a:cubicBezTo>
                  <a:lnTo>
                    <a:pt x="1482" y="5703"/>
                  </a:lnTo>
                  <a:cubicBezTo>
                    <a:pt x="1639" y="3466"/>
                    <a:pt x="3466" y="1639"/>
                    <a:pt x="5703" y="1482"/>
                  </a:cubicBezTo>
                  <a:close/>
                  <a:moveTo>
                    <a:pt x="6365" y="2868"/>
                  </a:moveTo>
                  <a:cubicBezTo>
                    <a:pt x="7814" y="3025"/>
                    <a:pt x="9011" y="4191"/>
                    <a:pt x="9169" y="5672"/>
                  </a:cubicBezTo>
                  <a:lnTo>
                    <a:pt x="8854" y="5672"/>
                  </a:lnTo>
                  <a:cubicBezTo>
                    <a:pt x="8665" y="5672"/>
                    <a:pt x="8507" y="5829"/>
                    <a:pt x="8507" y="6018"/>
                  </a:cubicBezTo>
                  <a:cubicBezTo>
                    <a:pt x="8507" y="6207"/>
                    <a:pt x="8665" y="6365"/>
                    <a:pt x="8854" y="6365"/>
                  </a:cubicBezTo>
                  <a:lnTo>
                    <a:pt x="9169" y="6365"/>
                  </a:lnTo>
                  <a:cubicBezTo>
                    <a:pt x="9011" y="7814"/>
                    <a:pt x="7846" y="9011"/>
                    <a:pt x="6365" y="9169"/>
                  </a:cubicBezTo>
                  <a:lnTo>
                    <a:pt x="6365" y="8854"/>
                  </a:lnTo>
                  <a:cubicBezTo>
                    <a:pt x="6365" y="8665"/>
                    <a:pt x="6207" y="8507"/>
                    <a:pt x="6018" y="8507"/>
                  </a:cubicBezTo>
                  <a:cubicBezTo>
                    <a:pt x="5829" y="8507"/>
                    <a:pt x="5672" y="8665"/>
                    <a:pt x="5672" y="8854"/>
                  </a:cubicBezTo>
                  <a:lnTo>
                    <a:pt x="5672" y="9169"/>
                  </a:lnTo>
                  <a:cubicBezTo>
                    <a:pt x="4223" y="9011"/>
                    <a:pt x="3025" y="7814"/>
                    <a:pt x="2868" y="6365"/>
                  </a:cubicBezTo>
                  <a:lnTo>
                    <a:pt x="3183" y="6365"/>
                  </a:lnTo>
                  <a:cubicBezTo>
                    <a:pt x="3372" y="6365"/>
                    <a:pt x="3529" y="6207"/>
                    <a:pt x="3529" y="6018"/>
                  </a:cubicBezTo>
                  <a:cubicBezTo>
                    <a:pt x="3529" y="5829"/>
                    <a:pt x="3372" y="5672"/>
                    <a:pt x="3183" y="5672"/>
                  </a:cubicBezTo>
                  <a:lnTo>
                    <a:pt x="2868" y="5672"/>
                  </a:lnTo>
                  <a:cubicBezTo>
                    <a:pt x="3025" y="4191"/>
                    <a:pt x="4191" y="3025"/>
                    <a:pt x="5672" y="2868"/>
                  </a:cubicBezTo>
                  <a:lnTo>
                    <a:pt x="5672" y="3183"/>
                  </a:lnTo>
                  <a:cubicBezTo>
                    <a:pt x="5672" y="3372"/>
                    <a:pt x="5829" y="3529"/>
                    <a:pt x="6018" y="3529"/>
                  </a:cubicBezTo>
                  <a:cubicBezTo>
                    <a:pt x="6207" y="3529"/>
                    <a:pt x="6365" y="3372"/>
                    <a:pt x="6365" y="3183"/>
                  </a:cubicBezTo>
                  <a:lnTo>
                    <a:pt x="6365" y="2868"/>
                  </a:lnTo>
                  <a:close/>
                  <a:moveTo>
                    <a:pt x="2206" y="6365"/>
                  </a:moveTo>
                  <a:cubicBezTo>
                    <a:pt x="2364" y="8224"/>
                    <a:pt x="3845" y="9704"/>
                    <a:pt x="5703" y="9862"/>
                  </a:cubicBezTo>
                  <a:lnTo>
                    <a:pt x="5703" y="10586"/>
                  </a:lnTo>
                  <a:cubicBezTo>
                    <a:pt x="3466" y="10429"/>
                    <a:pt x="1639" y="8602"/>
                    <a:pt x="1482" y="6365"/>
                  </a:cubicBezTo>
                  <a:close/>
                  <a:moveTo>
                    <a:pt x="10618" y="6365"/>
                  </a:moveTo>
                  <a:cubicBezTo>
                    <a:pt x="10429" y="8602"/>
                    <a:pt x="8602" y="10429"/>
                    <a:pt x="6396" y="10586"/>
                  </a:cubicBezTo>
                  <a:lnTo>
                    <a:pt x="6396" y="9862"/>
                  </a:lnTo>
                  <a:cubicBezTo>
                    <a:pt x="8255" y="9704"/>
                    <a:pt x="9767" y="8224"/>
                    <a:pt x="9925" y="6365"/>
                  </a:cubicBezTo>
                  <a:close/>
                  <a:moveTo>
                    <a:pt x="6018" y="1"/>
                  </a:moveTo>
                  <a:cubicBezTo>
                    <a:pt x="5829" y="1"/>
                    <a:pt x="5672" y="158"/>
                    <a:pt x="5672" y="347"/>
                  </a:cubicBezTo>
                  <a:lnTo>
                    <a:pt x="5672" y="725"/>
                  </a:lnTo>
                  <a:cubicBezTo>
                    <a:pt x="4412" y="820"/>
                    <a:pt x="3183" y="1356"/>
                    <a:pt x="2269" y="2269"/>
                  </a:cubicBezTo>
                  <a:cubicBezTo>
                    <a:pt x="1387" y="3183"/>
                    <a:pt x="820" y="4348"/>
                    <a:pt x="757" y="5672"/>
                  </a:cubicBez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07"/>
                    <a:pt x="158" y="6365"/>
                    <a:pt x="347" y="6365"/>
                  </a:cubicBezTo>
                  <a:lnTo>
                    <a:pt x="757" y="6365"/>
                  </a:lnTo>
                  <a:cubicBezTo>
                    <a:pt x="820" y="7625"/>
                    <a:pt x="1387" y="8854"/>
                    <a:pt x="2269" y="9767"/>
                  </a:cubicBezTo>
                  <a:cubicBezTo>
                    <a:pt x="3183" y="10649"/>
                    <a:pt x="4380" y="11217"/>
                    <a:pt x="5672" y="11280"/>
                  </a:cubicBez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1280"/>
                  </a:lnTo>
                  <a:cubicBezTo>
                    <a:pt x="7625" y="11217"/>
                    <a:pt x="8854" y="10649"/>
                    <a:pt x="9767" y="9767"/>
                  </a:cubicBezTo>
                  <a:cubicBezTo>
                    <a:pt x="10681" y="8854"/>
                    <a:pt x="11217" y="7656"/>
                    <a:pt x="11280" y="6365"/>
                  </a:cubicBezTo>
                  <a:lnTo>
                    <a:pt x="11689" y="6365"/>
                  </a:lnTo>
                  <a:cubicBezTo>
                    <a:pt x="11878" y="6365"/>
                    <a:pt x="12036" y="6207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1280" y="5672"/>
                  </a:lnTo>
                  <a:cubicBezTo>
                    <a:pt x="11217" y="4411"/>
                    <a:pt x="10650" y="3183"/>
                    <a:pt x="9767" y="2269"/>
                  </a:cubicBezTo>
                  <a:cubicBezTo>
                    <a:pt x="8854" y="1356"/>
                    <a:pt x="7688" y="820"/>
                    <a:pt x="6365" y="725"/>
                  </a:cubicBez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11" name="Rectangle 1">
            <a:extLst>
              <a:ext uri="{FF2B5EF4-FFF2-40B4-BE49-F238E27FC236}">
                <a16:creationId xmlns:a16="http://schemas.microsoft.com/office/drawing/2014/main" id="{68C65A12-377D-E3F1-1325-D92F23E275A9}"/>
              </a:ext>
            </a:extLst>
          </p:cNvPr>
          <p:cNvSpPr/>
          <p:nvPr/>
        </p:nvSpPr>
        <p:spPr>
          <a:xfrm>
            <a:off x="373255" y="4748632"/>
            <a:ext cx="7084068" cy="17550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3214FDF0-B229-0B14-A502-B42065CEC9A4}"/>
              </a:ext>
            </a:extLst>
          </p:cNvPr>
          <p:cNvSpPr/>
          <p:nvPr/>
        </p:nvSpPr>
        <p:spPr>
          <a:xfrm>
            <a:off x="711613" y="4716717"/>
            <a:ext cx="6762303" cy="1678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b="1" dirty="0">
                <a:solidFill>
                  <a:srgbClr val="00B0F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تعزيز استخدام التسويق الرقمي في القطاع العقاري</a:t>
            </a:r>
          </a:p>
          <a:p>
            <a:pPr algn="r" rtl="1">
              <a:lnSpc>
                <a:spcPct val="200000"/>
              </a:lnSpc>
            </a:pPr>
            <a:r>
              <a:rPr lang="ar-SA" b="1" dirty="0">
                <a:solidFill>
                  <a:srgbClr val="00B0F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تحسين جودة وشفافية المحتوى العقاري</a:t>
            </a:r>
          </a:p>
          <a:p>
            <a:pPr algn="r" rtl="1">
              <a:lnSpc>
                <a:spcPct val="200000"/>
              </a:lnSpc>
            </a:pPr>
            <a:r>
              <a:rPr lang="ar-SA" b="1" dirty="0">
                <a:solidFill>
                  <a:srgbClr val="00B0F0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التركيز على استهداف المستثمر الأجنبي عبر المنصات الرقمية</a:t>
            </a:r>
          </a:p>
        </p:txBody>
      </p:sp>
      <p:sp>
        <p:nvSpPr>
          <p:cNvPr id="14" name="Rectangle 17">
            <a:extLst>
              <a:ext uri="{FF2B5EF4-FFF2-40B4-BE49-F238E27FC236}">
                <a16:creationId xmlns:a16="http://schemas.microsoft.com/office/drawing/2014/main" id="{DA92EED0-C67A-7044-7352-74574EDBAA66}"/>
              </a:ext>
            </a:extLst>
          </p:cNvPr>
          <p:cNvSpPr/>
          <p:nvPr/>
        </p:nvSpPr>
        <p:spPr>
          <a:xfrm>
            <a:off x="6283316" y="3760179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400" b="1" dirty="0">
                <a:latin typeface="layla pro arabic" panose="01000000000000000000" pitchFamily="50" charset="-78"/>
                <a:cs typeface="layla pro arabic" panose="01000000000000000000" pitchFamily="50" charset="-78"/>
              </a:rPr>
              <a:t>التوصيات</a:t>
            </a:r>
            <a:endParaRPr lang="en-US" sz="1400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983150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01" y="18037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800" b="1" dirty="0">
                <a:solidFill>
                  <a:schemeClr val="bg1"/>
                </a:solidFill>
                <a:latin typeface="layla pro arabic" panose="01000000000000000000" pitchFamily="50" charset="-78"/>
                <a:cs typeface="layla pro arabic" panose="01000000000000000000" pitchFamily="50" charset="-78"/>
              </a:rPr>
              <a:t>شكراً لكم </a:t>
            </a:r>
            <a:endParaRPr lang="en-US" sz="4800" b="1" dirty="0">
              <a:solidFill>
                <a:schemeClr val="bg1"/>
              </a:solidFill>
              <a:latin typeface="layla pro arabic" panose="01000000000000000000" pitchFamily="50" charset="-78"/>
              <a:cs typeface="layla pro arabic" panose="01000000000000000000" pitchFamily="50" charset="-78"/>
            </a:endParaRP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590" y="-1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44157290-02EC-4DCF-BA8E-CD08B55A8E8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5CED97C-B6FB-48E2-BA80-56FF7B367F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4AB8AE5-4CEF-4BC2-A292-D7A73A7B3FEF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356</Words>
  <Application>Microsoft Office PowerPoint</Application>
  <PresentationFormat>شاشة عريضة</PresentationFormat>
  <Paragraphs>56</Paragraphs>
  <Slides>10</Slides>
  <Notes>3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8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10</vt:i4>
      </vt:variant>
    </vt:vector>
  </HeadingPairs>
  <TitlesOfParts>
    <vt:vector size="19" baseType="lpstr">
      <vt:lpstr>Alexandria ExtraBold</vt:lpstr>
      <vt:lpstr>Arial</vt:lpstr>
      <vt:lpstr>Calibri</vt:lpstr>
      <vt:lpstr>Calibri Light</vt:lpstr>
      <vt:lpstr>Courier New</vt:lpstr>
      <vt:lpstr>layla pro arabic</vt:lpstr>
      <vt:lpstr>Roboto Light</vt:lpstr>
      <vt:lpstr>Times New Roman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مدير | إدارة التسويق</cp:lastModifiedBy>
  <cp:revision>55</cp:revision>
  <dcterms:created xsi:type="dcterms:W3CDTF">2023-04-29T09:08:23Z</dcterms:created>
  <dcterms:modified xsi:type="dcterms:W3CDTF">2026-04-28T19:30:50Z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0x010100DC69378573D04C4981F1C0E645EFE562</vt:lpwstr>
  </property>
  <property fmtid="{D5CDD505-2E9C-101B-9397-08002B2CF9AE}" pid="3" name="MediaServiceImageTags">
    <vt:lpwstr/>
  </property>
</Properties>
</file>