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606" r:id="rId6"/>
    <p:sldId id="608" r:id="rId7"/>
    <p:sldId id="497" r:id="rId8"/>
    <p:sldId id="692" r:id="rId9"/>
    <p:sldId id="653" r:id="rId10"/>
    <p:sldId id="693" r:id="rId11"/>
    <p:sldId id="694" r:id="rId12"/>
    <p:sldId id="695" r:id="rId13"/>
    <p:sldId id="697" r:id="rId14"/>
    <p:sldId id="696" r:id="rId15"/>
    <p:sldId id="698" r:id="rId16"/>
    <p:sldId id="699" r:id="rId17"/>
    <p:sldId id="700" r:id="rId18"/>
    <p:sldId id="701" r:id="rId19"/>
    <p:sldId id="702" r:id="rId20"/>
    <p:sldId id="703" r:id="rId21"/>
    <p:sldId id="704" r:id="rId22"/>
    <p:sldId id="705" r:id="rId23"/>
    <p:sldId id="706" r:id="rId24"/>
    <p:sldId id="707" r:id="rId25"/>
    <p:sldId id="708" r:id="rId26"/>
    <p:sldId id="709" r:id="rId27"/>
    <p:sldId id="710" r:id="rId28"/>
    <p:sldId id="711" r:id="rId29"/>
    <p:sldId id="712" r:id="rId30"/>
    <p:sldId id="713" r:id="rId31"/>
    <p:sldId id="714" r:id="rId32"/>
    <p:sldId id="715" r:id="rId33"/>
    <p:sldId id="716" r:id="rId34"/>
    <p:sldId id="717" r:id="rId35"/>
    <p:sldId id="719" r:id="rId36"/>
    <p:sldId id="721" r:id="rId37"/>
    <p:sldId id="722" r:id="rId38"/>
    <p:sldId id="723" r:id="rId39"/>
    <p:sldId id="724" r:id="rId40"/>
    <p:sldId id="725" r:id="rId41"/>
    <p:sldId id="726" r:id="rId42"/>
    <p:sldId id="727" r:id="rId43"/>
    <p:sldId id="72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6"/>
            <p14:sldId id="608"/>
            <p14:sldId id="497"/>
            <p14:sldId id="692"/>
            <p14:sldId id="653"/>
            <p14:sldId id="693"/>
            <p14:sldId id="694"/>
            <p14:sldId id="695"/>
            <p14:sldId id="697"/>
            <p14:sldId id="696"/>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719"/>
            <p14:sldId id="721"/>
            <p14:sldId id="722"/>
            <p14:sldId id="723"/>
            <p14:sldId id="724"/>
            <p14:sldId id="725"/>
            <p14:sldId id="726"/>
            <p14:sldId id="727"/>
            <p14:sldId id="728"/>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4" d="100"/>
          <a:sy n="84" d="100"/>
        </p:scale>
        <p:origin x="438"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2422444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091465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Majid Saad</a:t>
            </a:r>
          </a:p>
        </p:txBody>
      </p:sp>
      <p:sp>
        <p:nvSpPr>
          <p:cNvPr id="31" name="TextBox 30"/>
          <p:cNvSpPr txBox="1"/>
          <p:nvPr/>
        </p:nvSpPr>
        <p:spPr>
          <a:xfrm>
            <a:off x="329270" y="1670467"/>
            <a:ext cx="3868158"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Risk Management</a:t>
            </a:r>
          </a:p>
        </p:txBody>
      </p:sp>
      <p:sp>
        <p:nvSpPr>
          <p:cNvPr id="34" name="Rectangle: Rounded Corners 33"/>
          <p:cNvSpPr/>
          <p:nvPr/>
        </p:nvSpPr>
        <p:spPr>
          <a:xfrm>
            <a:off x="329269" y="5686463"/>
            <a:ext cx="926240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Lec.5 : Types of Insurers and Marketing Systems</a:t>
            </a:r>
          </a:p>
        </p:txBody>
      </p:sp>
      <p:sp>
        <p:nvSpPr>
          <p:cNvPr id="46" name="TextBox 45"/>
          <p:cNvSpPr txBox="1"/>
          <p:nvPr/>
        </p:nvSpPr>
        <p:spPr>
          <a:xfrm>
            <a:off x="329269" y="5104240"/>
            <a:ext cx="1175322" cy="400110"/>
          </a:xfrm>
          <a:prstGeom prst="rect">
            <a:avLst/>
          </a:prstGeom>
          <a:noFill/>
        </p:spPr>
        <p:txBody>
          <a:bodyPr wrap="none" rtlCol="0">
            <a:spAutoFit/>
          </a:bodyPr>
          <a:lstStyle/>
          <a:p>
            <a:r>
              <a:rPr lang="en-US" sz="2000" dirty="0">
                <a:latin typeface="Alexandria" charset="0"/>
                <a:cs typeface="Alexandria" charset="0"/>
              </a:rPr>
              <a:t>MGM510</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3" name="Picture 2">
            <a:extLst>
              <a:ext uri="{FF2B5EF4-FFF2-40B4-BE49-F238E27FC236}">
                <a16:creationId xmlns:a16="http://schemas.microsoft.com/office/drawing/2014/main" xmlns="" id="{560E47AF-DA68-F677-E648-8B8DFD46DB5B}"/>
              </a:ext>
            </a:extLst>
          </p:cNvPr>
          <p:cNvPicPr>
            <a:picLocks noChangeAspect="1"/>
          </p:cNvPicPr>
          <p:nvPr/>
        </p:nvPicPr>
        <p:blipFill>
          <a:blip r:embed="rId4"/>
          <a:stretch>
            <a:fillRect/>
          </a:stretch>
        </p:blipFill>
        <p:spPr>
          <a:xfrm>
            <a:off x="4829174" y="642370"/>
            <a:ext cx="6962775" cy="463731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166"/>
    </mc:Choice>
    <mc:Fallback xmlns="">
      <p:transition spd="slow" advTm="4416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29269" y="1670467"/>
            <a:ext cx="5595281"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Alexandria" charset="0"/>
                <a:ea typeface="+mn-ea"/>
                <a:cs typeface="Alexandria" charset="0"/>
              </a:rPr>
              <a:t>Types of Insurers and Marketing Systems</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xmlns="" id="{2DA0C24A-124E-2783-755F-801E57ED0408}"/>
              </a:ext>
            </a:extLst>
          </p:cNvPr>
          <p:cNvSpPr txBox="1"/>
          <p:nvPr/>
        </p:nvSpPr>
        <p:spPr>
          <a:xfrm>
            <a:off x="329269" y="3694817"/>
            <a:ext cx="5176181" cy="830997"/>
          </a:xfrm>
          <a:prstGeom prst="rect">
            <a:avLst/>
          </a:prstGeom>
          <a:noFill/>
        </p:spPr>
        <p:txBody>
          <a:bodyPr wrap="square">
            <a:spAutoFit/>
          </a:bodyPr>
          <a:lstStyle/>
          <a:p>
            <a:pPr algn="l"/>
            <a:r>
              <a:rPr lang="en-US" sz="1600" b="1" dirty="0">
                <a:solidFill>
                  <a:srgbClr val="00B0F0"/>
                </a:solidFill>
                <a:latin typeface="Alexandria" charset="0"/>
              </a:rPr>
              <a:t>“Insurers are increasingly using multiple distribution</a:t>
            </a:r>
          </a:p>
          <a:p>
            <a:pPr algn="l"/>
            <a:r>
              <a:rPr lang="en-MY" sz="1600" b="1" dirty="0">
                <a:solidFill>
                  <a:srgbClr val="00B0F0"/>
                </a:solidFill>
                <a:latin typeface="Alexandria" charset="0"/>
              </a:rPr>
              <a:t>Channels to sell their products.”</a:t>
            </a:r>
          </a:p>
          <a:p>
            <a:pPr algn="r"/>
            <a:r>
              <a:rPr lang="en-MY" sz="1600" b="1" dirty="0">
                <a:solidFill>
                  <a:srgbClr val="00B0F0"/>
                </a:solidFill>
                <a:latin typeface="Alexandria" charset="0"/>
              </a:rPr>
              <a:t>Insurance Information Institute</a:t>
            </a:r>
          </a:p>
        </p:txBody>
      </p:sp>
      <p:pic>
        <p:nvPicPr>
          <p:cNvPr id="2" name="Picture 1">
            <a:extLst>
              <a:ext uri="{FF2B5EF4-FFF2-40B4-BE49-F238E27FC236}">
                <a16:creationId xmlns:a16="http://schemas.microsoft.com/office/drawing/2014/main" xmlns="" id="{F6F95985-186F-0BBC-CBD0-A92D1D4D8448}"/>
              </a:ext>
            </a:extLst>
          </p:cNvPr>
          <p:cNvPicPr>
            <a:picLocks noChangeAspect="1"/>
          </p:cNvPicPr>
          <p:nvPr/>
        </p:nvPicPr>
        <p:blipFill>
          <a:blip r:embed="rId4"/>
          <a:stretch>
            <a:fillRect/>
          </a:stretch>
        </p:blipFill>
        <p:spPr>
          <a:xfrm>
            <a:off x="6267452" y="1581150"/>
            <a:ext cx="5160899" cy="344328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393"/>
    </mc:Choice>
    <mc:Fallback xmlns="">
      <p:transition spd="slow" advTm="4439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500446" y="523760"/>
            <a:ext cx="4872154" cy="6826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4859675" y="546620"/>
            <a:ext cx="3656899"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en-US" sz="2800" b="1" i="0" u="none" strike="noStrike" kern="1200" cap="none" spc="0" normalizeH="0" baseline="0" noProof="0" dirty="0">
              <a:ln>
                <a:noFill/>
              </a:ln>
              <a:solidFill>
                <a:prstClr val="white"/>
              </a:solidFill>
              <a:effectLst/>
              <a:uLnTx/>
              <a:uFillTx/>
              <a:latin typeface="Alexandria" charset="0"/>
              <a:ea typeface="+mn-ea"/>
              <a:cs typeface="+mn-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11175" y="1155869"/>
            <a:ext cx="11471249" cy="5196102"/>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studying this chapter, you should be able to</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the major types of private insurers, including the following:</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Stock insurers</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Mutual insurers</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Reciprocal exchanges</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the major distribution systems for selling life insurance, including</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Personal selling systems</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Financial institution distribution systems</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4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Describe the major distribution systems in property and casualty insurance, including the following</a:t>
            </a: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Independent agency system</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Exclusive agency system</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Direct writer</a:t>
            </a:r>
          </a:p>
        </p:txBody>
      </p:sp>
      <p:sp>
        <p:nvSpPr>
          <p:cNvPr id="3" name="Rectangle 2">
            <a:extLst>
              <a:ext uri="{FF2B5EF4-FFF2-40B4-BE49-F238E27FC236}">
                <a16:creationId xmlns:a16="http://schemas.microsoft.com/office/drawing/2014/main" xmlns="" id="{5F8ED4F0-B7B6-AC97-C57D-00DF879117EA}"/>
              </a:ext>
            </a:extLst>
          </p:cNvPr>
          <p:cNvSpPr/>
          <p:nvPr/>
        </p:nvSpPr>
        <p:spPr>
          <a:xfrm>
            <a:off x="6688124" y="1752421"/>
            <a:ext cx="4152900" cy="1676579"/>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Lloyd’s of London</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Blue Cross and Blue Shield plans</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Health maintenance organizations</a:t>
            </a:r>
          </a:p>
        </p:txBody>
      </p:sp>
      <p:sp>
        <p:nvSpPr>
          <p:cNvPr id="4" name="Rectangle 3">
            <a:extLst>
              <a:ext uri="{FF2B5EF4-FFF2-40B4-BE49-F238E27FC236}">
                <a16:creationId xmlns:a16="http://schemas.microsoft.com/office/drawing/2014/main" xmlns="" id="{12DD6113-393F-E583-33A5-D929B810233D}"/>
              </a:ext>
            </a:extLst>
          </p:cNvPr>
          <p:cNvSpPr/>
          <p:nvPr/>
        </p:nvSpPr>
        <p:spPr>
          <a:xfrm>
            <a:off x="6688124" y="3766837"/>
            <a:ext cx="4152900" cy="71317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Direct response system</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Other distribution systems</a:t>
            </a:r>
          </a:p>
        </p:txBody>
      </p:sp>
      <p:sp>
        <p:nvSpPr>
          <p:cNvPr id="7" name="Rectangle 6">
            <a:extLst>
              <a:ext uri="{FF2B5EF4-FFF2-40B4-BE49-F238E27FC236}">
                <a16:creationId xmlns:a16="http://schemas.microsoft.com/office/drawing/2014/main" xmlns="" id="{CE49A4C4-006F-A30C-E129-036D941B442E}"/>
              </a:ext>
            </a:extLst>
          </p:cNvPr>
          <p:cNvSpPr/>
          <p:nvPr/>
        </p:nvSpPr>
        <p:spPr>
          <a:xfrm>
            <a:off x="6688124" y="5326796"/>
            <a:ext cx="4152900" cy="71317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Direct response system</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4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Mixed systems</a:t>
            </a:r>
            <a:endParaRPr kumimoji="0" lang="en-US" sz="1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96923"/>
    </mc:Choice>
    <mc:Fallback xmlns="">
      <p:transition spd="slow" advTm="9692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114550" y="746696"/>
            <a:ext cx="8753475" cy="732206"/>
            <a:chOff x="624740" y="1261450"/>
            <a:chExt cx="5604610" cy="732206"/>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695324" y="1261450"/>
              <a:ext cx="5534025" cy="707886"/>
            </a:xfrm>
            <a:prstGeom prst="rect">
              <a:avLst/>
            </a:prstGeom>
            <a:noFill/>
          </p:spPr>
          <p:txBody>
            <a:bodyPr wrap="square" rtlCol="0">
              <a:spAutoFit/>
            </a:bodyPr>
            <a:lstStyle/>
            <a:p>
              <a:pPr algn="ctr"/>
              <a:r>
                <a:rPr lang="en-US" sz="4000" b="1" dirty="0">
                  <a:solidFill>
                    <a:schemeClr val="bg1"/>
                  </a:solidFill>
                  <a:latin typeface="Alexandria" charset="0"/>
                </a:rPr>
                <a:t>General Background </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441999" y="1943100"/>
            <a:ext cx="6015952" cy="327628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This chapter discusses the role of private insurance companies in the financial services industry. Topics discussed include an overview of the financial services industry, the major types of private insurers, the major marketing methods for selling insurance, and the role of agents and brokers in the sales process.</a:t>
            </a:r>
            <a:endParaRPr lang="en-MY" sz="2000" dirty="0">
              <a:solidFill>
                <a:srgbClr val="0A1F61"/>
              </a:solidFill>
              <a:cs typeface="Tajawal ExtraBold" panose="00000800000000000000" pitchFamily="2" charset="-78"/>
            </a:endParaRPr>
          </a:p>
        </p:txBody>
      </p:sp>
      <p:pic>
        <p:nvPicPr>
          <p:cNvPr id="4" name="Picture 3">
            <a:extLst>
              <a:ext uri="{FF2B5EF4-FFF2-40B4-BE49-F238E27FC236}">
                <a16:creationId xmlns:a16="http://schemas.microsoft.com/office/drawing/2014/main" xmlns="" id="{97E752FD-B1BD-6169-A219-49268A67F487}"/>
              </a:ext>
            </a:extLst>
          </p:cNvPr>
          <p:cNvPicPr>
            <a:picLocks noChangeAspect="1"/>
          </p:cNvPicPr>
          <p:nvPr/>
        </p:nvPicPr>
        <p:blipFill>
          <a:blip r:embed="rId3"/>
          <a:stretch>
            <a:fillRect/>
          </a:stretch>
        </p:blipFill>
        <p:spPr>
          <a:xfrm>
            <a:off x="6739852" y="2121752"/>
            <a:ext cx="5153025" cy="3864769"/>
          </a:xfrm>
          <a:prstGeom prst="rect">
            <a:avLst/>
          </a:prstGeom>
        </p:spPr>
      </p:pic>
    </p:spTree>
    <p:extLst>
      <p:ext uri="{BB962C8B-B14F-4D97-AF65-F5344CB8AC3E}">
        <p14:creationId xmlns:p14="http://schemas.microsoft.com/office/powerpoint/2010/main" val="969808818"/>
      </p:ext>
    </p:extLst>
  </p:cSld>
  <p:clrMapOvr>
    <a:masterClrMapping/>
  </p:clrMapOvr>
  <mc:AlternateContent xmlns:mc="http://schemas.openxmlformats.org/markup-compatibility/2006" xmlns:p14="http://schemas.microsoft.com/office/powerpoint/2010/main">
    <mc:Choice Requires="p14">
      <p:transition spd="slow" p14:dur="2000" advTm="43155"/>
    </mc:Choice>
    <mc:Fallback xmlns="">
      <p:transition spd="slow" advTm="4315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19ADFE23-D488-A217-B33F-3C7D4083321A}"/>
              </a:ext>
            </a:extLst>
          </p:cNvPr>
          <p:cNvGrpSpPr/>
          <p:nvPr/>
        </p:nvGrpSpPr>
        <p:grpSpPr>
          <a:xfrm>
            <a:off x="2228850" y="798185"/>
            <a:ext cx="8920162" cy="1347803"/>
            <a:chOff x="624740" y="1215934"/>
            <a:chExt cx="5711335" cy="777722"/>
          </a:xfrm>
        </p:grpSpPr>
        <p:sp>
          <p:nvSpPr>
            <p:cNvPr id="11" name="Rectangle 10"/>
            <p:cNvSpPr/>
            <p:nvPr/>
          </p:nvSpPr>
          <p:spPr>
            <a:xfrm>
              <a:off x="624740" y="1263262"/>
              <a:ext cx="5604610" cy="73039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TextBox 2">
              <a:extLst>
                <a:ext uri="{FF2B5EF4-FFF2-40B4-BE49-F238E27FC236}">
                  <a16:creationId xmlns:a16="http://schemas.microsoft.com/office/drawing/2014/main" xmlns="" id="{8C9C6905-96B6-3DD2-F43C-9F4FB4B473D7}"/>
                </a:ext>
              </a:extLst>
            </p:cNvPr>
            <p:cNvSpPr txBox="1"/>
            <p:nvPr/>
          </p:nvSpPr>
          <p:spPr>
            <a:xfrm>
              <a:off x="875232" y="1215934"/>
              <a:ext cx="5460843" cy="527015"/>
            </a:xfrm>
            <a:prstGeom prst="rect">
              <a:avLst/>
            </a:prstGeom>
            <a:noFill/>
          </p:spPr>
          <p:txBody>
            <a:bodyPr wrap="square" rtlCol="0">
              <a:spAutoFit/>
            </a:bodyPr>
            <a:lstStyle/>
            <a:p>
              <a:pPr algn="ctr"/>
              <a:r>
                <a:rPr lang="en-US" sz="4000" b="1" dirty="0">
                  <a:solidFill>
                    <a:schemeClr val="bg1"/>
                  </a:solidFill>
                  <a:latin typeface="Alexandria" charset="0"/>
                </a:rPr>
                <a:t>Overview of Private Insurance in the Financial Services Industry</a:t>
              </a:r>
            </a:p>
          </p:txBody>
        </p:sp>
      </p:grpSp>
      <p:sp>
        <p:nvSpPr>
          <p:cNvPr id="14" name="TextBox 13">
            <a:extLst>
              <a:ext uri="{FF2B5EF4-FFF2-40B4-BE49-F238E27FC236}">
                <a16:creationId xmlns:a16="http://schemas.microsoft.com/office/drawing/2014/main" xmlns="" id="{87257550-6B76-0921-6F03-193A15BDE0F1}"/>
              </a:ext>
            </a:extLst>
          </p:cNvPr>
          <p:cNvSpPr txBox="1"/>
          <p:nvPr/>
        </p:nvSpPr>
        <p:spPr>
          <a:xfrm>
            <a:off x="513436" y="2651221"/>
            <a:ext cx="10873701" cy="2352952"/>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 financial services industry consists of thousands of financial institutions that provide financial products and services to the public. </a:t>
            </a:r>
            <a:r>
              <a:rPr lang="en-US" sz="2000" dirty="0">
                <a:solidFill>
                  <a:srgbClr val="000000"/>
                </a:solidFill>
                <a:cs typeface="Tajawal ExtraBold" panose="00000800000000000000" pitchFamily="2" charset="-78"/>
              </a:rPr>
              <a:t>Financial institutions include commercial banks, savings and loan institutions, credit unions, life and health insurers, property and casualty insurers, mutual funds, securities brokers and dealers, private and state pension funds, various government-related financial institutions, finance companies, and other financial firms.</a:t>
            </a:r>
            <a:endParaRPr lang="en-MY" sz="2000" dirty="0">
              <a:solidFill>
                <a:srgbClr val="000000"/>
              </a:solidFill>
              <a:cs typeface="Tajawal ExtraBold" panose="00000800000000000000" pitchFamily="2" charset="-78"/>
            </a:endParaRPr>
          </a:p>
        </p:txBody>
      </p:sp>
    </p:spTree>
    <p:extLst>
      <p:ext uri="{BB962C8B-B14F-4D97-AF65-F5344CB8AC3E}">
        <p14:creationId xmlns:p14="http://schemas.microsoft.com/office/powerpoint/2010/main" val="1802942233"/>
      </p:ext>
    </p:extLst>
  </p:cSld>
  <p:clrMapOvr>
    <a:masterClrMapping/>
  </p:clrMapOvr>
  <mc:AlternateContent xmlns:mc="http://schemas.openxmlformats.org/markup-compatibility/2006" xmlns:p14="http://schemas.microsoft.com/office/powerpoint/2010/main">
    <mc:Choice Requires="p14">
      <p:transition spd="slow" p14:dur="2000" advTm="174573"/>
    </mc:Choice>
    <mc:Fallback xmlns="">
      <p:transition spd="slow" advTm="17457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228850" y="880205"/>
            <a:ext cx="8753475" cy="79429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3600" b="1" dirty="0">
                <a:solidFill>
                  <a:schemeClr val="bg1"/>
                </a:solidFill>
                <a:latin typeface="Alexandria" charset="0"/>
              </a:rPr>
              <a:t>Types of Private Insurers</a:t>
            </a:r>
            <a:endParaRPr lang="en-US" sz="3600" b="1" dirty="0">
              <a:solidFill>
                <a:schemeClr val="bg1"/>
              </a:solidFill>
              <a:latin typeface="Alexandria"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71712" y="1926624"/>
            <a:ext cx="11139263" cy="419961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There are various ways of classifying insurance companies. In terms of legal ownership and structure, the major types of private insurers can be classified as follows: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Stock insurers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Mutual insurers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Lloyd’s of London</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Reciprocal exchanges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Blue Cross and Blue Shield plans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Health maintenance organizations (HMOs)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Other types of private insurers</a:t>
            </a:r>
            <a:endParaRPr lang="en-MY" sz="2000" dirty="0">
              <a:solidFill>
                <a:srgbClr val="0A1F61"/>
              </a:solidFill>
              <a:cs typeface="Tajawal ExtraBold" panose="00000800000000000000" pitchFamily="2" charset="-78"/>
            </a:endParaRPr>
          </a:p>
        </p:txBody>
      </p:sp>
      <p:pic>
        <p:nvPicPr>
          <p:cNvPr id="8" name="Picture 7">
            <a:extLst>
              <a:ext uri="{FF2B5EF4-FFF2-40B4-BE49-F238E27FC236}">
                <a16:creationId xmlns:a16="http://schemas.microsoft.com/office/drawing/2014/main" xmlns="" id="{B06DC307-8C0D-69F0-06B4-579D67D7A4BA}"/>
              </a:ext>
            </a:extLst>
          </p:cNvPr>
          <p:cNvPicPr>
            <a:picLocks noChangeAspect="1"/>
          </p:cNvPicPr>
          <p:nvPr/>
        </p:nvPicPr>
        <p:blipFill>
          <a:blip r:embed="rId3"/>
          <a:stretch>
            <a:fillRect/>
          </a:stretch>
        </p:blipFill>
        <p:spPr>
          <a:xfrm>
            <a:off x="7715250" y="3276600"/>
            <a:ext cx="3623124" cy="1935480"/>
          </a:xfrm>
          <a:prstGeom prst="rect">
            <a:avLst/>
          </a:prstGeom>
        </p:spPr>
      </p:pic>
    </p:spTree>
    <p:extLst>
      <p:ext uri="{BB962C8B-B14F-4D97-AF65-F5344CB8AC3E}">
        <p14:creationId xmlns:p14="http://schemas.microsoft.com/office/powerpoint/2010/main" val="3455135670"/>
      </p:ext>
    </p:extLst>
  </p:cSld>
  <p:clrMapOvr>
    <a:masterClrMapping/>
  </p:clrMapOvr>
  <mc:AlternateContent xmlns:mc="http://schemas.openxmlformats.org/markup-compatibility/2006" xmlns:p14="http://schemas.microsoft.com/office/powerpoint/2010/main">
    <mc:Choice Requires="p14">
      <p:transition spd="slow" p14:dur="2000" advTm="190730"/>
    </mc:Choice>
    <mc:Fallback xmlns="">
      <p:transition spd="slow" advTm="19073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228850" y="880205"/>
            <a:ext cx="8753475" cy="79429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3600" b="1" dirty="0">
                <a:solidFill>
                  <a:schemeClr val="bg1"/>
                </a:solidFill>
                <a:latin typeface="Alexandria" charset="0"/>
              </a:rPr>
              <a:t>Stock Insurer </a:t>
            </a:r>
            <a:endParaRPr lang="en-US" sz="3600" b="1" dirty="0">
              <a:solidFill>
                <a:schemeClr val="bg1"/>
              </a:solidFill>
              <a:latin typeface="Alexandria"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71713" y="1926624"/>
            <a:ext cx="7719788" cy="4199611"/>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stock insurer is a corporation owned by stockholders. The objective is to earn profits for the stockholders.</a:t>
            </a:r>
          </a:p>
          <a:p>
            <a:pPr>
              <a:lnSpc>
                <a:spcPct val="150000"/>
              </a:lnSpc>
            </a:pPr>
            <a:r>
              <a:rPr lang="en-US" sz="2000" dirty="0">
                <a:solidFill>
                  <a:srgbClr val="0A1F61"/>
                </a:solidFill>
                <a:cs typeface="Tajawal ExtraBold" panose="00000800000000000000" pitchFamily="2" charset="-78"/>
              </a:rPr>
              <a:t>The stockholders elect a board of directors who, in turn, appoint executive officers to manage the corporation.</a:t>
            </a:r>
          </a:p>
          <a:p>
            <a:pPr>
              <a:lnSpc>
                <a:spcPct val="150000"/>
              </a:lnSpc>
            </a:pPr>
            <a:r>
              <a:rPr lang="en-US" sz="2000" dirty="0">
                <a:solidFill>
                  <a:srgbClr val="0A1F61"/>
                </a:solidFill>
                <a:cs typeface="Tajawal ExtraBold" panose="00000800000000000000" pitchFamily="2" charset="-78"/>
              </a:rPr>
              <a:t>The board of directors has ultimate responsibility for the corporation’s financial success. If the business is profitable, dividends can be declared and paid to the stockholders; the value of the stock may also increase. Likewise, the value of the stock may decline if the business is unprofitable.</a:t>
            </a:r>
            <a:endParaRPr lang="en-MY" sz="2000" dirty="0">
              <a:solidFill>
                <a:srgbClr val="0A1F61"/>
              </a:solidFill>
              <a:cs typeface="Tajawal ExtraBold" panose="00000800000000000000" pitchFamily="2" charset="-78"/>
            </a:endParaRPr>
          </a:p>
        </p:txBody>
      </p:sp>
      <p:pic>
        <p:nvPicPr>
          <p:cNvPr id="3" name="Picture 2">
            <a:extLst>
              <a:ext uri="{FF2B5EF4-FFF2-40B4-BE49-F238E27FC236}">
                <a16:creationId xmlns:a16="http://schemas.microsoft.com/office/drawing/2014/main" xmlns="" id="{D49A77ED-B541-2211-2E8D-F451742BE039}"/>
              </a:ext>
            </a:extLst>
          </p:cNvPr>
          <p:cNvPicPr>
            <a:picLocks noChangeAspect="1"/>
          </p:cNvPicPr>
          <p:nvPr/>
        </p:nvPicPr>
        <p:blipFill>
          <a:blip r:embed="rId3"/>
          <a:stretch>
            <a:fillRect/>
          </a:stretch>
        </p:blipFill>
        <p:spPr>
          <a:xfrm>
            <a:off x="8504955" y="3035829"/>
            <a:ext cx="3269307" cy="1981200"/>
          </a:xfrm>
          <a:prstGeom prst="rect">
            <a:avLst/>
          </a:prstGeom>
        </p:spPr>
      </p:pic>
    </p:spTree>
    <p:extLst>
      <p:ext uri="{BB962C8B-B14F-4D97-AF65-F5344CB8AC3E}">
        <p14:creationId xmlns:p14="http://schemas.microsoft.com/office/powerpoint/2010/main" val="2003481124"/>
      </p:ext>
    </p:extLst>
  </p:cSld>
  <p:clrMapOvr>
    <a:masterClrMapping/>
  </p:clrMapOvr>
  <mc:AlternateContent xmlns:mc="http://schemas.openxmlformats.org/markup-compatibility/2006" xmlns:p14="http://schemas.microsoft.com/office/powerpoint/2010/main">
    <mc:Choice Requires="p14">
      <p:transition spd="slow" p14:dur="2000" advTm="109596"/>
    </mc:Choice>
    <mc:Fallback xmlns="">
      <p:transition spd="slow" advTm="10959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50" y="617697"/>
            <a:ext cx="7162800" cy="79429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3600" b="1" dirty="0">
                <a:solidFill>
                  <a:schemeClr val="bg1"/>
                </a:solidFill>
                <a:latin typeface="Alexandria" charset="0"/>
              </a:rPr>
              <a:t>Mutual Insurers</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59694" y="1609375"/>
            <a:ext cx="11272612" cy="3737946"/>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A mutual insurer is a corporation owned by the policyholders. There are no stockholders. The policyholders</a:t>
            </a:r>
          </a:p>
          <a:p>
            <a:pPr>
              <a:lnSpc>
                <a:spcPct val="150000"/>
              </a:lnSpc>
            </a:pPr>
            <a:r>
              <a:rPr lang="en-US" sz="2000" dirty="0">
                <a:solidFill>
                  <a:srgbClr val="0A1F61"/>
                </a:solidFill>
                <a:cs typeface="Tajawal ExtraBold" panose="00000800000000000000" pitchFamily="2" charset="-78"/>
              </a:rPr>
              <a:t>elect a board of directors who appoint executives to manage the corporation. Because relatively few</a:t>
            </a:r>
          </a:p>
          <a:p>
            <a:pPr>
              <a:lnSpc>
                <a:spcPct val="150000"/>
              </a:lnSpc>
            </a:pPr>
            <a:r>
              <a:rPr lang="en-US" sz="2000" dirty="0">
                <a:solidFill>
                  <a:srgbClr val="0A1F61"/>
                </a:solidFill>
                <a:cs typeface="Tajawal ExtraBold" panose="00000800000000000000" pitchFamily="2" charset="-78"/>
              </a:rPr>
              <a:t>policyholders bother to vote, the board of directors has effective management control of the company.</a:t>
            </a:r>
          </a:p>
          <a:p>
            <a:pPr>
              <a:lnSpc>
                <a:spcPct val="150000"/>
              </a:lnSpc>
            </a:pPr>
            <a:r>
              <a:rPr lang="en-US" sz="2000" dirty="0">
                <a:solidFill>
                  <a:srgbClr val="0A1F61"/>
                </a:solidFill>
                <a:cs typeface="Tajawal ExtraBold" panose="00000800000000000000" pitchFamily="2" charset="-78"/>
              </a:rPr>
              <a:t>A mutual insurer may pay dividends to the policyholders or give a rate reduction in advance. There are several types of mutual insurers, including the following:</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Advance premium mutual</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Assessment mutual</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Fraternal insurer</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073361033"/>
      </p:ext>
    </p:extLst>
  </p:cSld>
  <p:clrMapOvr>
    <a:masterClrMapping/>
  </p:clrMapOvr>
  <mc:AlternateContent xmlns:mc="http://schemas.openxmlformats.org/markup-compatibility/2006" xmlns:p14="http://schemas.microsoft.com/office/powerpoint/2010/main">
    <mc:Choice Requires="p14">
      <p:transition spd="slow" p14:dur="2000" advTm="205089"/>
    </mc:Choice>
    <mc:Fallback xmlns="">
      <p:transition spd="slow" advTm="205089"/>
    </mc:Fallback>
  </mc:AlternateContent>
  <p:extLst>
    <p:ext uri="{3A86A75C-4F4B-4683-9AE1-C65F6400EC91}">
      <p14:laserTraceLst xmlns:p14="http://schemas.microsoft.com/office/powerpoint/2010/main">
        <p14:tracePtLst>
          <p14:tracePt t="55033" x="3733800" y="6254750"/>
          <p14:tracePt t="55153" x="4162425" y="6381750"/>
          <p14:tracePt t="55158" x="4800600" y="5932488"/>
          <p14:tracePt t="55170" x="5462588" y="5472113"/>
          <p14:tracePt t="55187" x="6745288" y="4691063"/>
          <p14:tracePt t="55203" x="7850188" y="4079875"/>
          <p14:tracePt t="55220" x="8836025" y="3552825"/>
          <p14:tracePt t="55237" x="9694863" y="3178175"/>
          <p14:tracePt t="55254" x="10229850" y="2974975"/>
          <p14:tracePt t="55272" x="10602913" y="2813050"/>
          <p14:tracePt t="55288" x="10721975" y="2762250"/>
          <p14:tracePt t="55306" x="10815638" y="2744788"/>
          <p14:tracePt t="55320" x="10848975" y="2736850"/>
          <p14:tracePt t="55337" x="10866438" y="2736850"/>
          <p14:tracePt t="55376" x="10874375" y="2770188"/>
          <p14:tracePt t="55384" x="10874375" y="2830513"/>
          <p14:tracePt t="55391" x="10874375" y="2897188"/>
          <p14:tracePt t="55403" x="10883900" y="2957513"/>
          <p14:tracePt t="55420" x="10901363" y="3016250"/>
          <p14:tracePt t="55437" x="10917238" y="3067050"/>
          <p14:tracePt t="55454" x="10926763" y="3084513"/>
          <p14:tracePt t="55457" x="10926763" y="3094038"/>
          <p14:tracePt t="55470" x="10926763" y="3101975"/>
          <p14:tracePt t="55569" x="10917238" y="3101975"/>
          <p14:tracePt t="55577" x="10866438" y="3101975"/>
          <p14:tracePt t="55587" x="10790238" y="3101975"/>
          <p14:tracePt t="55604" x="10663238" y="3101975"/>
          <p14:tracePt t="55621" x="10544175" y="3101975"/>
          <p14:tracePt t="55638" x="10442575" y="3084513"/>
          <p14:tracePt t="55654" x="10323513" y="3084513"/>
          <p14:tracePt t="55657" x="10271125" y="3084513"/>
          <p14:tracePt t="55672" x="10153650" y="3076575"/>
          <p14:tracePt t="55688" x="10034588" y="3067050"/>
          <p14:tracePt t="55705" x="9906000" y="3051175"/>
          <p14:tracePt t="55720" x="9855200" y="3033713"/>
          <p14:tracePt t="55737" x="9652000" y="3033713"/>
          <p14:tracePt t="55754" x="9498013" y="3033713"/>
          <p14:tracePt t="55771" x="9312275" y="3033713"/>
          <p14:tracePt t="55787" x="9132888" y="3033713"/>
          <p14:tracePt t="55804" x="9013825" y="3033713"/>
          <p14:tracePt t="55821" x="8972550" y="3033713"/>
          <p14:tracePt t="55824" x="8955088" y="3033713"/>
          <p14:tracePt t="55836" x="8937625" y="3033713"/>
          <p14:tracePt t="55853" x="8904288" y="3051175"/>
          <p14:tracePt t="55871" x="8836025" y="3076575"/>
          <p14:tracePt t="55887" x="8759825" y="3076575"/>
          <p14:tracePt t="55903" x="8734425" y="3076575"/>
          <p14:tracePt t="55904" x="8709025" y="3076575"/>
          <p14:tracePt t="55919" x="8699500" y="3076575"/>
          <p14:tracePt t="55936" x="8683625" y="3076575"/>
          <p14:tracePt t="56015" x="8666163" y="3076575"/>
          <p14:tracePt t="56023" x="8658225" y="3076575"/>
          <p14:tracePt t="56031" x="8648700" y="3076575"/>
          <p14:tracePt t="56039" x="8632825" y="3076575"/>
          <p14:tracePt t="56053" x="8605838" y="3076575"/>
          <p14:tracePt t="56069" x="8555038" y="3076575"/>
          <p14:tracePt t="56087" x="8504238" y="3067050"/>
          <p14:tracePt t="56111" x="8496300" y="3067050"/>
          <p14:tracePt t="56223" x="8539163" y="3067050"/>
          <p14:tracePt t="56231" x="8648700" y="3067050"/>
          <p14:tracePt t="56239" x="8777288" y="3067050"/>
          <p14:tracePt t="56253" x="8929688" y="3067050"/>
          <p14:tracePt t="56256" x="9124950" y="3067050"/>
          <p14:tracePt t="56270" x="9251950" y="3076575"/>
          <p14:tracePt t="56288" x="9626600" y="3135313"/>
          <p14:tracePt t="56304" x="9728200" y="3152775"/>
          <p14:tracePt t="56305" x="9839325" y="3152775"/>
          <p14:tracePt t="56320" x="9898063" y="3160713"/>
          <p14:tracePt t="56322" x="9931400" y="3160713"/>
          <p14:tracePt t="56336" x="9983788" y="3160713"/>
          <p14:tracePt t="56353" x="10025063" y="3160713"/>
          <p14:tracePt t="56372" x="10126663" y="3160713"/>
          <p14:tracePt t="56388" x="10298113" y="3160713"/>
          <p14:tracePt t="56403" x="10433050" y="3160713"/>
          <p14:tracePt t="56420" x="10569575" y="3160713"/>
          <p14:tracePt t="56437" x="10645775" y="3160713"/>
          <p14:tracePt t="56453" x="10714038" y="3160713"/>
          <p14:tracePt t="56473" x="10764838" y="3160713"/>
          <p14:tracePt t="56488" x="10790238" y="3160713"/>
          <p14:tracePt t="56505" x="10815638" y="3160713"/>
          <p14:tracePt t="56520" x="10823575" y="3160713"/>
          <p14:tracePt t="56536" x="10841038" y="3160713"/>
          <p14:tracePt t="56554" x="10874375" y="3160713"/>
          <p14:tracePt t="56570" x="10901363" y="3160713"/>
          <p14:tracePt t="56587" x="10917238" y="3160713"/>
          <p14:tracePt t="56603" x="10952163" y="3160713"/>
          <p14:tracePt t="56620" x="11028363" y="3160713"/>
          <p14:tracePt t="56636" x="11071225" y="3160713"/>
          <p14:tracePt t="56653" x="11129963" y="3160713"/>
          <p14:tracePt t="56672" x="11172825" y="3160713"/>
          <p14:tracePt t="56688" x="11180763" y="3144838"/>
          <p14:tracePt t="58023" x="11172825" y="3144838"/>
          <p14:tracePt t="58032" x="11163300" y="3144838"/>
          <p14:tracePt t="58048" x="11155363" y="3144838"/>
          <p14:tracePt t="58064" x="11147425" y="3144838"/>
          <p14:tracePt t="58113" x="11137900" y="3144838"/>
          <p14:tracePt t="58121" x="11122025" y="3144838"/>
          <p14:tracePt t="58144" x="11112500" y="3144838"/>
          <p14:tracePt t="58160" x="11104563" y="3144838"/>
          <p14:tracePt t="58168" x="11096625" y="3144838"/>
          <p14:tracePt t="58176" x="11087100" y="3144838"/>
          <p14:tracePt t="58200" x="11079163" y="3144838"/>
          <p14:tracePt t="58281" x="11061700" y="3144838"/>
          <p14:tracePt t="58288" x="11053763" y="3144838"/>
          <p14:tracePt t="58304" x="11028363" y="3144838"/>
          <p14:tracePt t="58321" x="11018838" y="3144838"/>
          <p14:tracePt t="58344" x="11010900" y="3144838"/>
          <p14:tracePt t="58360" x="11002963" y="3144838"/>
          <p14:tracePt t="58369" x="10985500" y="3144838"/>
          <p14:tracePt t="58386" x="10968038" y="3144838"/>
          <p14:tracePt t="58403" x="10917238" y="3144838"/>
          <p14:tracePt t="58419" x="10883900" y="3144838"/>
          <p14:tracePt t="58437" x="10874375" y="3144838"/>
          <p14:tracePt t="58513" x="10858500" y="3144838"/>
          <p14:tracePt t="58538" x="10848975" y="3144838"/>
          <p14:tracePt t="58584" x="10841038" y="3144838"/>
          <p14:tracePt t="58673" x="10833100" y="3144838"/>
          <p14:tracePt t="58793" x="10823575" y="3144838"/>
          <p14:tracePt t="58825" x="10815638" y="3144838"/>
          <p14:tracePt t="58833" x="10807700" y="3144838"/>
          <p14:tracePt t="58857" x="10798175" y="3144838"/>
          <p14:tracePt t="58864" x="10790238" y="3144838"/>
          <p14:tracePt t="58872" x="10782300" y="3144838"/>
          <p14:tracePt t="58904" x="10764838" y="3144838"/>
          <p14:tracePt t="58928" x="10756900" y="3144838"/>
          <p14:tracePt t="58937" x="10729913" y="3144838"/>
          <p14:tracePt t="58993" x="10721975" y="3144838"/>
          <p14:tracePt t="59008" x="10714038" y="3144838"/>
          <p14:tracePt t="59016" x="10704513" y="3144838"/>
          <p14:tracePt t="59032" x="10688638" y="3144838"/>
          <p14:tracePt t="59040" x="10679113" y="3144838"/>
          <p14:tracePt t="59052" x="10663238" y="3144838"/>
          <p14:tracePt t="59069" x="10653713" y="3144838"/>
          <p14:tracePt t="59086" x="10628313" y="3135313"/>
          <p14:tracePt t="59088" x="10620375" y="3135313"/>
          <p14:tracePt t="59112" x="10602913" y="3135313"/>
          <p14:tracePt t="59154" x="10594975" y="3135313"/>
          <p14:tracePt t="59209" x="10585450" y="3127375"/>
          <p14:tracePt t="59232" x="10577513" y="3127375"/>
          <p14:tracePt t="59248" x="10569575" y="3127375"/>
          <p14:tracePt t="59256" x="10560050" y="3127375"/>
          <p14:tracePt t="59269" x="10552113" y="3127375"/>
          <p14:tracePt t="59285" x="10544175" y="3127375"/>
          <p14:tracePt t="59305" x="10526713" y="3127375"/>
          <p14:tracePt t="59320" x="10509250" y="3127375"/>
          <p14:tracePt t="59335" x="10501313" y="3127375"/>
          <p14:tracePt t="59352" x="10493375" y="3127375"/>
          <p14:tracePt t="59355" x="10475913" y="3127375"/>
          <p14:tracePt t="59376" x="10467975" y="3127375"/>
          <p14:tracePt t="59385" x="10458450" y="3127375"/>
          <p14:tracePt t="59402" x="10425113" y="3127375"/>
          <p14:tracePt t="59419" x="10407650" y="3127375"/>
          <p14:tracePt t="59435" x="10382250" y="3127375"/>
          <p14:tracePt t="59452" x="10374313" y="3127375"/>
          <p14:tracePt t="59469" x="10364788" y="3127375"/>
          <p14:tracePt t="59505" x="10348913" y="3127375"/>
          <p14:tracePt t="59528" x="10331450" y="3127375"/>
          <p14:tracePt t="59536" x="10313988" y="3127375"/>
          <p14:tracePt t="59553" x="10298113" y="3127375"/>
          <p14:tracePt t="59559" x="10263188" y="3109913"/>
          <p14:tracePt t="59568" x="10245725" y="3109913"/>
          <p14:tracePt t="59585" x="10169525" y="3109913"/>
          <p14:tracePt t="59602" x="10101263" y="3094038"/>
          <p14:tracePt t="59619" x="10059988" y="3094038"/>
          <p14:tracePt t="59635" x="10017125" y="3084513"/>
          <p14:tracePt t="59652" x="9931400" y="3067050"/>
          <p14:tracePt t="59668" x="9779000" y="3067050"/>
          <p14:tracePt t="59686" x="9591675" y="3067050"/>
          <p14:tracePt t="59702" x="9439275" y="3067050"/>
          <p14:tracePt t="59704" x="9380538" y="3067050"/>
          <p14:tracePt t="59721" x="9286875" y="3067050"/>
          <p14:tracePt t="59737" x="9244013" y="3067050"/>
          <p14:tracePt t="59752" x="9209088" y="3067050"/>
          <p14:tracePt t="59754" x="9201150" y="3067050"/>
          <p14:tracePt t="59769" x="9132888" y="3059113"/>
          <p14:tracePt t="59786" x="9082088" y="3051175"/>
          <p14:tracePt t="59802" x="9023350" y="3051175"/>
          <p14:tracePt t="59819" x="8972550" y="3051175"/>
          <p14:tracePt t="59835" x="8912225" y="3051175"/>
          <p14:tracePt t="59852" x="8861425" y="3051175"/>
          <p14:tracePt t="59869" x="8818563" y="3051175"/>
          <p14:tracePt t="59886" x="8750300" y="3041650"/>
          <p14:tracePt t="59904" x="8699500" y="3033713"/>
          <p14:tracePt t="59918" x="8691563" y="3033713"/>
          <p14:tracePt t="59937" x="8666163" y="3033713"/>
          <p14:tracePt t="59952" x="8658225" y="3025775"/>
          <p14:tracePt t="59954" x="8640763" y="3025775"/>
          <p14:tracePt t="59968" x="8605838" y="3025775"/>
          <p14:tracePt t="59984" x="8462963" y="3025775"/>
          <p14:tracePt t="60001" x="8359775" y="3025775"/>
          <p14:tracePt t="60018" x="8275638" y="3025775"/>
          <p14:tracePt t="60035" x="8232775" y="3025775"/>
          <p14:tracePt t="60051" x="8207375" y="3025775"/>
          <p14:tracePt t="60068" x="8199438" y="3025775"/>
          <p14:tracePt t="60085" x="8181975" y="3025775"/>
          <p14:tracePt t="60101" x="8164513" y="3025775"/>
          <p14:tracePt t="60118" x="8156575" y="3025775"/>
          <p14:tracePt t="60137" x="8147050" y="3025775"/>
          <p14:tracePt t="60154" x="8139113" y="3025775"/>
          <p14:tracePt t="60184" x="8113713" y="3025775"/>
          <p14:tracePt t="60208" x="8105775" y="3025775"/>
          <p14:tracePt t="60216" x="8088313" y="3025775"/>
          <p14:tracePt t="60248" x="8080375" y="3025775"/>
          <p14:tracePt t="60255" x="8062913" y="3025775"/>
          <p14:tracePt t="60269" x="8045450" y="3025775"/>
          <p14:tracePt t="60285" x="8020050" y="3025775"/>
          <p14:tracePt t="60288" x="8004175" y="3025775"/>
          <p14:tracePt t="60301" x="7977188" y="3025775"/>
          <p14:tracePt t="60319" x="7910513" y="3025775"/>
          <p14:tracePt t="60337" x="7859713" y="3025775"/>
          <p14:tracePt t="60352" x="7832725" y="3025775"/>
          <p14:tracePt t="60355" x="7816850" y="3025775"/>
          <p14:tracePt t="60368" x="7791450" y="3025775"/>
          <p14:tracePt t="60385" x="7740650" y="3025775"/>
          <p14:tracePt t="60401" x="7688263" y="3025775"/>
          <p14:tracePt t="60418" x="7629525" y="3025775"/>
          <p14:tracePt t="60435" x="7570788" y="3025775"/>
          <p14:tracePt t="60452" x="7502525" y="3025775"/>
          <p14:tracePt t="60468" x="7416800" y="3016250"/>
          <p14:tracePt t="60485" x="7348538" y="3016250"/>
          <p14:tracePt t="60488" x="7323138" y="3016250"/>
          <p14:tracePt t="60501" x="7307263" y="3016250"/>
          <p14:tracePt t="60521" x="7281863" y="3016250"/>
          <p14:tracePt t="60570" x="7272338" y="3016250"/>
          <p14:tracePt t="60584" x="7264400" y="3016250"/>
          <p14:tracePt t="60601" x="7256463" y="3016250"/>
          <p14:tracePt t="60961" x="7281863" y="3016250"/>
          <p14:tracePt t="60970" x="7307263" y="3016250"/>
          <p14:tracePt t="60975" x="7323138" y="3016250"/>
          <p14:tracePt t="60984" x="7366000" y="3016250"/>
          <p14:tracePt t="61001" x="7467600" y="3016250"/>
          <p14:tracePt t="61018" x="7586663" y="3016250"/>
          <p14:tracePt t="61035" x="7723188" y="3016250"/>
          <p14:tracePt t="61051" x="7900988" y="3016250"/>
          <p14:tracePt t="61069" x="8070850" y="3016250"/>
          <p14:tracePt t="61073" x="8156575" y="3016250"/>
          <p14:tracePt t="61084" x="8240713" y="3016250"/>
          <p14:tracePt t="61101" x="8369300" y="3016250"/>
          <p14:tracePt t="61120" x="8555038" y="3016250"/>
          <p14:tracePt t="61136" x="8666163" y="3016250"/>
          <p14:tracePt t="61153" x="8767763" y="3016250"/>
          <p14:tracePt t="61168" x="8843963" y="3016250"/>
          <p14:tracePt t="61170" x="8904288" y="3016250"/>
          <p14:tracePt t="61184" x="9013825" y="3016250"/>
          <p14:tracePt t="61201" x="9158288" y="3016250"/>
          <p14:tracePt t="61218" x="9261475" y="3016250"/>
          <p14:tracePt t="61234" x="9345613" y="3016250"/>
          <p14:tracePt t="61252" x="9413875" y="3016250"/>
          <p14:tracePt t="61268" x="9472613" y="3016250"/>
          <p14:tracePt t="61284" x="9532938" y="3016250"/>
          <p14:tracePt t="61302" x="9583738" y="3016250"/>
          <p14:tracePt t="61320" x="9771063" y="3016250"/>
          <p14:tracePt t="61336" x="9940925" y="3016250"/>
          <p14:tracePt t="61352" x="10126663" y="3016250"/>
          <p14:tracePt t="61368" x="10194925" y="3016250"/>
          <p14:tracePt t="61370" x="10245725" y="3016250"/>
          <p14:tracePt t="61384" x="10306050" y="3016250"/>
          <p14:tracePt t="61401" x="10348913" y="3008313"/>
          <p14:tracePt t="61417" x="10382250" y="2990850"/>
          <p14:tracePt t="61434" x="10433050" y="2982913"/>
          <p14:tracePt t="61451" x="10483850" y="2965450"/>
          <p14:tracePt t="61468" x="10534650" y="2957513"/>
          <p14:tracePt t="61484" x="10560050" y="2957513"/>
          <p14:tracePt t="61501" x="10577513" y="2957513"/>
          <p14:tracePt t="61553" x="10594975" y="2957513"/>
          <p14:tracePt t="61561" x="10602913" y="2957513"/>
          <p14:tracePt t="61576" x="10620375" y="2957513"/>
          <p14:tracePt t="61585" x="10645775" y="2957513"/>
          <p14:tracePt t="61600" x="10663238" y="2949575"/>
          <p14:tracePt t="61618" x="10696575" y="2949575"/>
          <p14:tracePt t="61634" x="10721975" y="2949575"/>
          <p14:tracePt t="61651" x="10756900" y="2949575"/>
          <p14:tracePt t="61667" x="10764838" y="2949575"/>
          <p14:tracePt t="61685" x="10790238" y="2949575"/>
          <p14:tracePt t="61688" x="10798175" y="2949575"/>
          <p14:tracePt t="61700" x="10815638" y="2949575"/>
          <p14:tracePt t="61720" x="10823575" y="2949575"/>
          <p14:tracePt t="62025" x="10815638" y="2949575"/>
          <p14:tracePt t="62033" x="10798175" y="2949575"/>
          <p14:tracePt t="62049" x="10790238" y="2949575"/>
          <p14:tracePt t="62055" x="10764838" y="2949575"/>
          <p14:tracePt t="62067" x="10739438" y="2957513"/>
          <p14:tracePt t="62084" x="10679113" y="2957513"/>
          <p14:tracePt t="62101" x="10620375" y="2957513"/>
          <p14:tracePt t="62118" x="10585450" y="2965450"/>
          <p14:tracePt t="62134" x="10552113" y="2965450"/>
          <p14:tracePt t="62154" x="10526713" y="2982913"/>
          <p14:tracePt t="62168" x="10467975" y="2990850"/>
          <p14:tracePt t="62184" x="10450513" y="2990850"/>
          <p14:tracePt t="62201" x="10245725" y="3016250"/>
          <p14:tracePt t="62217" x="10067925" y="3059113"/>
          <p14:tracePt t="62235" x="9966325" y="3067050"/>
          <p14:tracePt t="62251" x="9890125" y="3084513"/>
          <p14:tracePt t="62268" x="9855200" y="3094038"/>
          <p14:tracePt t="62284" x="9821863" y="3094038"/>
          <p14:tracePt t="62301" x="9771063" y="3101975"/>
          <p14:tracePt t="62317" x="9659938" y="3109913"/>
          <p14:tracePt t="62336" x="9439275" y="3144838"/>
          <p14:tracePt t="62352" x="9363075" y="3152775"/>
          <p14:tracePt t="62368" x="9345613" y="3152775"/>
          <p14:tracePt t="62369" x="9328150" y="3152775"/>
          <p14:tracePt t="62385" x="9312275" y="3152775"/>
          <p14:tracePt t="62401" x="9294813" y="3152775"/>
          <p14:tracePt t="62417" x="9277350" y="3152775"/>
          <p14:tracePt t="62434" x="9201150" y="3152775"/>
          <p14:tracePt t="62451" x="9056688" y="3152775"/>
          <p14:tracePt t="62468" x="8955088" y="3152775"/>
          <p14:tracePt t="62484" x="8921750" y="3152775"/>
          <p14:tracePt t="62500" x="8912225" y="3152775"/>
          <p14:tracePt t="62553" x="8904288" y="3152775"/>
          <p14:tracePt t="62559" x="8886825" y="3152775"/>
          <p14:tracePt t="62568" x="8878888" y="3152775"/>
          <p14:tracePt t="62583" x="8869363" y="3152775"/>
          <p14:tracePt t="62601" x="8853488" y="3152775"/>
          <p14:tracePt t="62602" x="8843963" y="3152775"/>
          <p14:tracePt t="62618" x="8818563" y="3152775"/>
          <p14:tracePt t="62634" x="8767763" y="3170238"/>
          <p14:tracePt t="62650" x="8666163" y="3170238"/>
          <p14:tracePt t="62667" x="8597900" y="3170238"/>
          <p14:tracePt t="62684" x="8564563" y="3170238"/>
          <p14:tracePt t="62701" x="8539163" y="3170238"/>
          <p14:tracePt t="62720" x="8513763" y="3170238"/>
          <p14:tracePt t="62734" x="8496300" y="3170238"/>
          <p14:tracePt t="62753" x="8410575" y="3170238"/>
          <p14:tracePt t="62769" x="8334375" y="3170238"/>
          <p14:tracePt t="62784" x="8308975" y="3170238"/>
          <p14:tracePt t="62786" x="8266113" y="3170238"/>
          <p14:tracePt t="62800" x="8199438" y="3170238"/>
          <p14:tracePt t="62817" x="8164513" y="3170238"/>
          <p14:tracePt t="62834" x="8113713" y="3170238"/>
          <p14:tracePt t="62851" x="8054975" y="3170238"/>
          <p14:tracePt t="62867" x="7977188" y="3160713"/>
          <p14:tracePt t="62884" x="7900988" y="3160713"/>
          <p14:tracePt t="62900" x="7842250" y="3144838"/>
          <p14:tracePt t="62917" x="7791450" y="3144838"/>
          <p14:tracePt t="62921" x="7781925" y="3135313"/>
          <p14:tracePt t="62936" x="7766050" y="3135313"/>
          <p14:tracePt t="62953" x="7756525" y="3135313"/>
          <p14:tracePt t="62968" x="7731125" y="3135313"/>
          <p14:tracePt t="62969" x="7688263" y="3135313"/>
          <p14:tracePt t="62984" x="7680325" y="3135313"/>
          <p14:tracePt t="62987" x="7646988" y="3135313"/>
          <p14:tracePt t="63000" x="7586663" y="3135313"/>
          <p14:tracePt t="63017" x="7535863" y="3135313"/>
          <p14:tracePt t="63034" x="7502525" y="3135313"/>
          <p14:tracePt t="63051" x="7467600" y="3135313"/>
          <p14:tracePt t="63067" x="7459663" y="3135313"/>
          <p14:tracePt t="63088" x="7451725" y="3135313"/>
          <p14:tracePt t="63153" x="7434263" y="3135313"/>
          <p14:tracePt t="63161" x="7426325" y="3127375"/>
          <p14:tracePt t="63208" x="7416800" y="3127375"/>
          <p14:tracePt t="63224" x="7400925" y="3127375"/>
          <p14:tracePt t="66537" x="7383463" y="3119438"/>
          <p14:tracePt t="66545" x="7373938" y="3119438"/>
          <p14:tracePt t="66552" x="7366000" y="3119438"/>
          <p14:tracePt t="66565" x="7358063" y="3119438"/>
          <p14:tracePt t="66585" x="7289800" y="3119438"/>
          <p14:tracePt t="66600" x="7204075" y="3119438"/>
          <p14:tracePt t="66615" x="7162800" y="3119438"/>
          <p14:tracePt t="66632" x="7000875" y="3160713"/>
          <p14:tracePt t="66634" x="6924675" y="3195638"/>
          <p14:tracePt t="66648" x="6770688" y="3228975"/>
          <p14:tracePt t="66665" x="6694488" y="3254375"/>
          <p14:tracePt t="66682" x="6618288" y="3263900"/>
          <p14:tracePt t="66699" x="6575425" y="3271838"/>
          <p14:tracePt t="66716" x="6559550" y="3271838"/>
          <p14:tracePt t="66732" x="6524625" y="3279775"/>
          <p14:tracePt t="66749" x="6483350" y="3289300"/>
          <p14:tracePt t="66766" x="6430963" y="3297238"/>
          <p14:tracePt t="66783" x="6296025" y="3314700"/>
          <p14:tracePt t="66801" x="6202363" y="3330575"/>
          <p14:tracePt t="66816" x="6116638" y="3340100"/>
          <p14:tracePt t="66832" x="6057900" y="3348038"/>
          <p14:tracePt t="66834" x="6024563" y="3348038"/>
          <p14:tracePt t="66849" x="5972175" y="3355975"/>
          <p14:tracePt t="66865" x="5862638" y="3382963"/>
          <p14:tracePt t="66882" x="5794375" y="3390900"/>
          <p14:tracePt t="66899" x="5761038" y="3398838"/>
          <p14:tracePt t="66915" x="5708650" y="3398838"/>
          <p14:tracePt t="66932" x="5649913" y="3398838"/>
          <p14:tracePt t="66949" x="5581650" y="3398838"/>
          <p14:tracePt t="66965" x="5497513" y="3398838"/>
          <p14:tracePt t="66985" x="5429250" y="3398838"/>
          <p14:tracePt t="67001" x="5394325" y="3398838"/>
          <p14:tracePt t="67016" x="5368925" y="3398838"/>
          <p14:tracePt t="67031" x="5360988" y="3398838"/>
          <p14:tracePt t="67048" x="5267325" y="3424238"/>
          <p14:tracePt t="67065" x="5173663" y="3433763"/>
          <p14:tracePt t="67081" x="5140325" y="3433763"/>
          <p14:tracePt t="67098" x="5122863" y="3441700"/>
          <p14:tracePt t="67137" x="5106988" y="3441700"/>
          <p14:tracePt t="67144" x="5089525" y="3441700"/>
          <p14:tracePt t="67151" x="5072063" y="3441700"/>
          <p14:tracePt t="67165" x="5029200" y="3467100"/>
          <p14:tracePt t="67182" x="4970463" y="3475038"/>
          <p14:tracePt t="67200" x="4919663" y="3475038"/>
          <p14:tracePt t="67220" x="4902200" y="3484563"/>
          <p14:tracePt t="67232" x="4894263" y="3484563"/>
          <p14:tracePt t="67248" x="4884738" y="3484563"/>
          <p14:tracePt t="67266" x="4876800" y="3502025"/>
          <p14:tracePt t="67345" x="4876800" y="3509963"/>
          <p14:tracePt t="67352" x="4876800" y="3543300"/>
          <p14:tracePt t="67366" x="4876800" y="3552825"/>
          <p14:tracePt t="67369" x="4876800" y="3560763"/>
          <p14:tracePt t="67382" x="4935538" y="3560763"/>
          <p14:tracePt t="67400" x="5089525" y="3459163"/>
          <p14:tracePt t="67416" x="5106988" y="3459163"/>
          <p14:tracePt t="67586" x="5114925" y="3459163"/>
          <p14:tracePt t="67601" x="5122863" y="3459163"/>
          <p14:tracePt t="67608" x="5132388" y="3459163"/>
          <p14:tracePt t="67616" x="5148263" y="3449638"/>
          <p14:tracePt t="67633" x="5157788" y="3441700"/>
          <p14:tracePt t="67736" x="5157788" y="3433763"/>
          <p14:tracePt t="67744" x="5148263" y="3433763"/>
          <p14:tracePt t="67751" x="5140325" y="3433763"/>
          <p14:tracePt t="67765" x="5132388" y="3433763"/>
          <p14:tracePt t="67784" x="5089525" y="3433763"/>
          <p14:tracePt t="67800" x="5054600" y="3433763"/>
          <p14:tracePt t="67817" x="5021263" y="3433763"/>
          <p14:tracePt t="67832" x="4978400" y="3433763"/>
          <p14:tracePt t="67833" x="4945063" y="3441700"/>
          <p14:tracePt t="67848" x="4894263" y="3449638"/>
          <p14:tracePt t="67850" x="4851400" y="3459163"/>
          <p14:tracePt t="67865" x="4732338" y="3475038"/>
          <p14:tracePt t="67882" x="4638675" y="3502025"/>
          <p14:tracePt t="67899" x="4545013" y="3527425"/>
          <p14:tracePt t="67915" x="4384675" y="3568700"/>
          <p14:tracePt t="67931" x="4265613" y="3603625"/>
          <p14:tracePt t="67948" x="4205288" y="3611563"/>
          <p14:tracePt t="67965" x="4137025" y="3636963"/>
          <p14:tracePt t="67984" x="4027488" y="3654425"/>
          <p14:tracePt t="67999" x="3959225" y="3671888"/>
          <p14:tracePt t="68016" x="3900488" y="3671888"/>
          <p14:tracePt t="68031" x="3865563" y="3671888"/>
          <p14:tracePt t="68032" x="3822700" y="3671888"/>
          <p14:tracePt t="68047" x="3781425" y="3671888"/>
          <p14:tracePt t="68064" x="3678238" y="3671888"/>
          <p14:tracePt t="68081" x="3594100" y="3671888"/>
          <p14:tracePt t="68098" x="3457575" y="3679825"/>
          <p14:tracePt t="68116" x="3305175" y="3687763"/>
          <p14:tracePt t="68131" x="3160713" y="3687763"/>
          <p14:tracePt t="68148" x="3033713" y="3687763"/>
          <p14:tracePt t="68165" x="2897188" y="3687763"/>
          <p14:tracePt t="68168" x="2811463" y="3687763"/>
          <p14:tracePt t="68181" x="2744788" y="3687763"/>
          <p14:tracePt t="68200" x="2430463" y="3687763"/>
          <p14:tracePt t="68216" x="2217738" y="3687763"/>
          <p14:tracePt t="68231" x="2132013" y="3687763"/>
          <p14:tracePt t="68233" x="2038350" y="3687763"/>
          <p14:tracePt t="68247" x="1954213" y="3687763"/>
          <p14:tracePt t="68264" x="1724025" y="3687763"/>
          <p14:tracePt t="68281" x="1528763" y="3687763"/>
          <p14:tracePt t="68297" x="1300163" y="3687763"/>
          <p14:tracePt t="68314" x="1069975" y="3687763"/>
          <p14:tracePt t="68331" x="917575" y="3687763"/>
          <p14:tracePt t="68347" x="823913" y="3687763"/>
          <p14:tracePt t="68365" x="781050" y="3687763"/>
          <p14:tracePt t="68368" x="765175" y="3687763"/>
          <p14:tracePt t="68381" x="739775" y="3687763"/>
          <p14:tracePt t="68398" x="636588" y="3679825"/>
          <p14:tracePt t="68400" x="560388" y="3679825"/>
          <p14:tracePt t="68415" x="501650" y="3671888"/>
          <p14:tracePt t="68417" x="441325" y="3662363"/>
          <p14:tracePt t="68432" x="400050" y="3662363"/>
          <p14:tracePt t="68434" x="365125" y="3654425"/>
          <p14:tracePt t="68448" x="357188" y="3654425"/>
          <p14:tracePt t="68450" x="339725" y="3654425"/>
          <p14:tracePt t="68577" x="331788" y="3646488"/>
          <p14:tracePt t="68618" x="331788" y="3629025"/>
          <p14:tracePt t="68657" x="339725" y="3629025"/>
          <p14:tracePt t="68673" x="347663" y="3629025"/>
          <p14:tracePt t="68680" x="357188" y="3629025"/>
          <p14:tracePt t="68688" x="365125" y="3629025"/>
          <p14:tracePt t="68697" x="382588" y="3629025"/>
          <p14:tracePt t="68715" x="400050" y="3629025"/>
          <p14:tracePt t="68732" x="425450" y="3629025"/>
          <p14:tracePt t="68748" x="466725" y="3629025"/>
          <p14:tracePt t="68765" x="509588" y="3629025"/>
          <p14:tracePt t="68769" x="534988" y="3629025"/>
          <p14:tracePt t="68781" x="560388" y="3629025"/>
          <p14:tracePt t="68798" x="661988" y="3629025"/>
          <p14:tracePt t="68816" x="849313" y="3629025"/>
          <p14:tracePt t="68832" x="917575" y="3629025"/>
          <p14:tracePt t="68848" x="942975" y="3629025"/>
          <p14:tracePt t="68850" x="950913" y="3629025"/>
          <p14:tracePt t="68864" x="968375" y="3629025"/>
          <p14:tracePt t="68881" x="976313" y="3629025"/>
          <p14:tracePt t="68898" x="1003300" y="3629025"/>
          <p14:tracePt t="68914" x="1036638" y="3629025"/>
          <p14:tracePt t="68931" x="1069975" y="3629025"/>
          <p14:tracePt t="68948" x="1112838" y="3629025"/>
          <p14:tracePt t="68965" x="1173163" y="3629025"/>
          <p14:tracePt t="68968" x="1206500" y="3629025"/>
          <p14:tracePt t="68981" x="1249363" y="3629025"/>
          <p14:tracePt t="68998" x="1350963" y="3629025"/>
          <p14:tracePt t="69001" x="1401763" y="3629025"/>
          <p14:tracePt t="69016" x="1546225" y="3629025"/>
          <p14:tracePt t="69033" x="1708150" y="3629025"/>
          <p14:tracePt t="69049" x="1776413" y="3629025"/>
          <p14:tracePt t="69051" x="1835150" y="3629025"/>
          <p14:tracePt t="69064" x="1893888" y="3629025"/>
          <p14:tracePt t="69081" x="1962150" y="3629025"/>
          <p14:tracePt t="69098" x="1987550" y="3629025"/>
          <p14:tracePt t="69115" x="2005013" y="3629025"/>
          <p14:tracePt t="69131" x="2038350" y="3629025"/>
          <p14:tracePt t="69148" x="2081213" y="3629025"/>
          <p14:tracePt t="69164" x="2116138" y="3629025"/>
          <p14:tracePt t="69182" x="2166938" y="3629025"/>
          <p14:tracePt t="69200" x="2260600" y="3629025"/>
          <p14:tracePt t="69216" x="2301875" y="3629025"/>
          <p14:tracePt t="69232" x="2344738" y="3629025"/>
          <p14:tracePt t="69247" x="2379663" y="3629025"/>
          <p14:tracePt t="69249" x="2420938" y="3629025"/>
          <p14:tracePt t="69263" x="2455863" y="3629025"/>
          <p14:tracePt t="69281" x="2524125" y="3629025"/>
          <p14:tracePt t="69298" x="2582863" y="3629025"/>
          <p14:tracePt t="69314" x="2676525" y="3629025"/>
          <p14:tracePt t="69331" x="2727325" y="3629025"/>
          <p14:tracePt t="69347" x="2778125" y="3629025"/>
          <p14:tracePt t="69364" x="2854325" y="3629025"/>
          <p14:tracePt t="69381" x="2914650" y="3629025"/>
          <p14:tracePt t="69397" x="2998788" y="3629025"/>
          <p14:tracePt t="69416" x="3152775" y="3629025"/>
          <p14:tracePt t="69432" x="3211513" y="3629025"/>
          <p14:tracePt t="69447" x="3228975" y="3629025"/>
          <p14:tracePt t="69448" x="3254375" y="3629025"/>
          <p14:tracePt t="69464" x="3279775" y="3629025"/>
          <p14:tracePt t="69465" x="3287713" y="3629025"/>
          <p14:tracePt t="69488" x="3305175" y="3629025"/>
          <p14:tracePt t="73928" x="3313113" y="3629025"/>
          <p14:tracePt t="73936" x="3338513" y="3629025"/>
          <p14:tracePt t="73945" x="3381375" y="3636963"/>
          <p14:tracePt t="73962" x="3398838" y="3636963"/>
          <p14:tracePt t="73979" x="3414713" y="3636963"/>
          <p14:tracePt t="73995" x="3424238" y="3636963"/>
          <p14:tracePt t="74032" x="3457575" y="3636963"/>
          <p14:tracePt t="74048" x="3467100" y="3636963"/>
          <p14:tracePt t="74056" x="3492500" y="3636963"/>
          <p14:tracePt t="74064" x="3508375" y="3636963"/>
          <p14:tracePt t="74080" x="3576638" y="3636963"/>
          <p14:tracePt t="74096" x="3695700" y="3636963"/>
          <p14:tracePt t="74113" x="3756025" y="3636963"/>
          <p14:tracePt t="74129" x="3789363" y="3636963"/>
          <p14:tracePt t="74145" x="3797300" y="3636963"/>
          <p14:tracePt t="74162" x="3814763" y="3636963"/>
          <p14:tracePt t="74192" x="3822700" y="3636963"/>
          <p14:tracePt t="74216" x="3832225" y="3636963"/>
          <p14:tracePt t="74232" x="3840163" y="3636963"/>
          <p14:tracePt t="74256" x="3848100" y="3636963"/>
          <p14:tracePt t="74273" x="3857625" y="3636963"/>
          <p14:tracePt t="74288" x="3873500" y="3636963"/>
          <p14:tracePt t="74296" x="3883025" y="3636963"/>
          <p14:tracePt t="74313" x="3890963" y="3636963"/>
          <p14:tracePt t="74320" x="3900488" y="3636963"/>
          <p14:tracePt t="74328" x="3908425" y="3636963"/>
          <p14:tracePt t="74345" x="3951288" y="3636963"/>
          <p14:tracePt t="74362" x="4017963" y="3636963"/>
          <p14:tracePt t="74378" x="4103688" y="3646488"/>
          <p14:tracePt t="74396" x="4154488" y="3654425"/>
          <p14:tracePt t="74414" x="4197350" y="3671888"/>
          <p14:tracePt t="74416" x="4230688" y="3671888"/>
          <p14:tracePt t="74429" x="4248150" y="3671888"/>
          <p14:tracePt t="74446" x="4265613" y="3671888"/>
          <p14:tracePt t="74464" x="4291013" y="3671888"/>
          <p14:tracePt t="74480" x="4298950" y="3671888"/>
          <p14:tracePt t="74639" x="4306888" y="3671888"/>
          <p14:tracePt t="74647" x="4324350" y="3671888"/>
          <p14:tracePt t="74655" x="4332288" y="3679825"/>
          <p14:tracePt t="74914" x="4332288" y="3705225"/>
          <p14:tracePt t="74920" x="4332288" y="3713163"/>
          <p14:tracePt t="74928" x="4324350" y="3722688"/>
          <p14:tracePt t="201051" x="4316413" y="3722688"/>
          <p14:tracePt t="201058" x="4248150" y="3722688"/>
          <p14:tracePt t="201072" x="3781425" y="3527425"/>
          <p14:tracePt t="201089" x="3449638" y="3365500"/>
          <p14:tracePt t="201106" x="3313113" y="3271838"/>
          <p14:tracePt t="201123" x="3287713" y="3271838"/>
          <p14:tracePt t="201224" x="3297238" y="3271838"/>
          <p14:tracePt t="201242" x="3297238" y="3279775"/>
          <p14:tracePt t="201248" x="3297238" y="3289300"/>
          <p14:tracePt t="201257" x="3297238" y="3305175"/>
          <p14:tracePt t="201272" x="3287713" y="3322638"/>
          <p14:tracePt t="201289" x="3279775" y="3330575"/>
          <p14:tracePt t="201306" x="3262313" y="3355975"/>
          <p14:tracePt t="201336" x="3244850" y="3373438"/>
          <p14:tracePt t="201343" x="3228975" y="3390900"/>
          <p14:tracePt t="201356" x="3203575" y="3424238"/>
          <p14:tracePt t="201372" x="3160713" y="3459163"/>
          <p14:tracePt t="201376" x="3143250" y="3492500"/>
          <p14:tracePt t="201389" x="3135313" y="3502025"/>
          <p14:tracePt t="201408" x="3033713" y="3560763"/>
          <p14:tracePt t="201424" x="2965450" y="3611563"/>
          <p14:tracePt t="201441" x="2914650" y="3636963"/>
          <p14:tracePt t="201457" x="2879725" y="3646488"/>
          <p14:tracePt t="201472" x="2854325" y="3646488"/>
          <p14:tracePt t="201496" x="2846388" y="3646488"/>
          <p14:tracePt t="201505" x="2828925" y="3646488"/>
          <p14:tracePt t="201522" x="2820988" y="3535363"/>
          <p14:tracePt t="201539" x="2803525" y="3238500"/>
          <p14:tracePt t="201556" x="2803525" y="2957513"/>
          <p14:tracePt t="201572" x="2803525" y="2752725"/>
          <p14:tracePt t="201589" x="2803525" y="2582863"/>
          <p14:tracePt t="201606" x="2803525" y="2473325"/>
          <p14:tracePt t="201625" x="2760663" y="2227263"/>
          <p14:tracePt t="201641" x="2701925" y="2047875"/>
          <p14:tracePt t="201656" x="2651125" y="1946275"/>
          <p14:tracePt t="201659" x="2600325" y="1835150"/>
          <p14:tracePt t="201672" x="2557463" y="1751013"/>
          <p14:tracePt t="201689" x="2405063" y="1512888"/>
          <p14:tracePt t="201706" x="2319338" y="1427163"/>
          <p14:tracePt t="201722" x="2260600" y="1385888"/>
          <p14:tracePt t="201739" x="2200275" y="1343025"/>
          <p14:tracePt t="201756" x="2149475" y="1308100"/>
          <p14:tracePt t="201772" x="2055813" y="1249363"/>
          <p14:tracePt t="201789" x="1946275" y="1189038"/>
          <p14:tracePt t="201806" x="1776413" y="1087438"/>
          <p14:tracePt t="201824" x="1487488" y="900113"/>
          <p14:tracePt t="201842" x="1317625" y="798513"/>
          <p14:tracePt t="201856" x="1257300" y="755650"/>
          <p14:tracePt t="201858" x="1163638" y="696913"/>
          <p14:tracePt t="201872" x="1087438" y="646113"/>
          <p14:tracePt t="201889" x="950913" y="577850"/>
          <p14:tracePt t="201905" x="884238" y="534988"/>
          <p14:tracePt t="201923" x="823913" y="501650"/>
          <p14:tracePt t="201939" x="747713" y="450850"/>
          <p14:tracePt t="201955" x="688975" y="390525"/>
          <p14:tracePt t="201972" x="603250" y="322263"/>
          <p14:tracePt t="201976" x="527050" y="271463"/>
          <p14:tracePt t="201988" x="458788" y="212725"/>
          <p14:tracePt t="202006" x="339725" y="136525"/>
          <p14:tracePt t="202008" x="288925" y="7620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50" y="617697"/>
            <a:ext cx="7162800" cy="79429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3600" b="1" dirty="0">
                <a:solidFill>
                  <a:schemeClr val="bg1"/>
                </a:solidFill>
                <a:latin typeface="Alexandria" charset="0"/>
              </a:rPr>
              <a:t>Advance Premium Mutual </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82247" y="2231749"/>
            <a:ext cx="11427506" cy="2814617"/>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Most mutual insurers are advance premium mutuals. An advance premium mutual is owned by the policyholders; there are no stockholders, and the insurer does not issue assessable policies. Once the insurer’s surplus (the difference between assets and liabilities) exceeds a certain amount, the regulations will not permit a mutual insurer to issue an assessable policy. The premiums charged are expected to be sufficient to pay all claims and expenses. Any additional costs because of poor experience are paid out of the company’s surplus.</a:t>
            </a:r>
          </a:p>
        </p:txBody>
      </p:sp>
    </p:spTree>
    <p:extLst>
      <p:ext uri="{BB962C8B-B14F-4D97-AF65-F5344CB8AC3E}">
        <p14:creationId xmlns:p14="http://schemas.microsoft.com/office/powerpoint/2010/main" val="2901722318"/>
      </p:ext>
    </p:extLst>
  </p:cSld>
  <p:clrMapOvr>
    <a:masterClrMapping/>
  </p:clrMapOvr>
  <mc:AlternateContent xmlns:mc="http://schemas.openxmlformats.org/markup-compatibility/2006" xmlns:p14="http://schemas.microsoft.com/office/powerpoint/2010/main">
    <mc:Choice Requires="p14">
      <p:transition spd="slow" p14:dur="2000" advTm="36073"/>
    </mc:Choice>
    <mc:Fallback xmlns="">
      <p:transition spd="slow" advTm="3607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49" y="617697"/>
            <a:ext cx="8220075" cy="79429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0" i="0" u="none" strike="noStrike" baseline="0" dirty="0">
                <a:latin typeface="QuaySansITCPro-Medium"/>
              </a:rPr>
              <a:t>Changing Corporate Structure of Mutual Insurers</a:t>
            </a:r>
            <a:endParaRPr lang="en-MY" sz="2800" b="1" dirty="0">
              <a:solidFill>
                <a:schemeClr val="bg1"/>
              </a:solidFill>
              <a:latin typeface="Alexandria"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29871" y="2036784"/>
            <a:ext cx="10742953" cy="2352952"/>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 corporate structure of mutual insurers—especially life insurers—has changed significantly over time. Three trends are clearly evident:</a:t>
            </a:r>
          </a:p>
          <a:p>
            <a:pPr marL="457200" indent="-457200">
              <a:lnSpc>
                <a:spcPct val="150000"/>
              </a:lnSpc>
              <a:buAutoNum type="arabicPeriod"/>
            </a:pPr>
            <a:r>
              <a:rPr lang="en-US" sz="2000" dirty="0">
                <a:solidFill>
                  <a:srgbClr val="0A1F61"/>
                </a:solidFill>
                <a:cs typeface="Tajawal ExtraBold" panose="00000800000000000000" pitchFamily="2" charset="-78"/>
              </a:rPr>
              <a:t>Increase in company mergers.</a:t>
            </a:r>
          </a:p>
          <a:p>
            <a:pPr marL="457200" indent="-457200">
              <a:lnSpc>
                <a:spcPct val="150000"/>
              </a:lnSpc>
              <a:buAutoNum type="arabicPeriod"/>
            </a:pPr>
            <a:r>
              <a:rPr lang="en-US" sz="2000" dirty="0">
                <a:solidFill>
                  <a:srgbClr val="0A1F61"/>
                </a:solidFill>
                <a:cs typeface="Tajawal ExtraBold" panose="00000800000000000000" pitchFamily="2" charset="-78"/>
              </a:rPr>
              <a:t> Demutualization : it means that a mutual insurer is converted into a stock insurer.</a:t>
            </a:r>
          </a:p>
          <a:p>
            <a:pPr marL="457200" indent="-457200">
              <a:lnSpc>
                <a:spcPct val="150000"/>
              </a:lnSpc>
              <a:buAutoNum type="arabicPeriod"/>
            </a:pPr>
            <a:r>
              <a:rPr lang="en-US" sz="2000" dirty="0">
                <a:solidFill>
                  <a:srgbClr val="0A1F61"/>
                </a:solidFill>
                <a:cs typeface="Tajawal ExtraBold" panose="00000800000000000000" pitchFamily="2" charset="-78"/>
              </a:rPr>
              <a:t>Mutual holding company :is a company that directly or indirectly controls an authorized insurer.</a:t>
            </a:r>
          </a:p>
        </p:txBody>
      </p:sp>
    </p:spTree>
    <p:extLst>
      <p:ext uri="{BB962C8B-B14F-4D97-AF65-F5344CB8AC3E}">
        <p14:creationId xmlns:p14="http://schemas.microsoft.com/office/powerpoint/2010/main" val="1286936532"/>
      </p:ext>
    </p:extLst>
  </p:cSld>
  <p:clrMapOvr>
    <a:masterClrMapping/>
  </p:clrMapOvr>
  <mc:AlternateContent xmlns:mc="http://schemas.openxmlformats.org/markup-compatibility/2006" xmlns:p14="http://schemas.microsoft.com/office/powerpoint/2010/main">
    <mc:Choice Requires="p14">
      <p:transition spd="slow" p14:dur="2000" advTm="72667"/>
    </mc:Choice>
    <mc:Fallback xmlns="">
      <p:transition spd="slow" advTm="7266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50" y="617697"/>
            <a:ext cx="7162800" cy="79429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MY" sz="3600" b="1" dirty="0">
                <a:solidFill>
                  <a:schemeClr val="bg1"/>
                </a:solidFill>
                <a:latin typeface="Alexandria" charset="0"/>
              </a:rPr>
              <a:t>Fraternal Insurer </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29872" y="1770084"/>
            <a:ext cx="10742953" cy="3276282"/>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A fraternal insurer is a mutual insurer that provides life and health insurance to members of a social or religious organization. This type of insurer is also called a fraternal benefit society.</a:t>
            </a:r>
          </a:p>
          <a:p>
            <a:pPr>
              <a:lnSpc>
                <a:spcPct val="150000"/>
              </a:lnSpc>
            </a:pPr>
            <a:r>
              <a:rPr lang="en-US" sz="2000" dirty="0">
                <a:solidFill>
                  <a:srgbClr val="0A1F61"/>
                </a:solidFill>
                <a:cs typeface="Tajawal ExtraBold" panose="00000800000000000000" pitchFamily="2" charset="-78"/>
              </a:rPr>
              <a:t>To qualify as a fraternal benefit society under the state’s insurance code, the insurer must have some</a:t>
            </a:r>
          </a:p>
          <a:p>
            <a:pPr>
              <a:lnSpc>
                <a:spcPct val="150000"/>
              </a:lnSpc>
            </a:pPr>
            <a:r>
              <a:rPr lang="en-US" sz="2000" dirty="0">
                <a:solidFill>
                  <a:srgbClr val="0A1F61"/>
                </a:solidFill>
                <a:cs typeface="Tajawal ExtraBold" panose="00000800000000000000" pitchFamily="2" charset="-78"/>
              </a:rPr>
              <a:t>type of social or religious organization in existence. In addition, it must be a nonprofit entity that does not issue common stock; it must operate solely for the benefit of its members or beneficiaries; and it must have a representative form of government with a ritualistic form of work. Examples include the Knights of Columbus, Woodmen of the World Life, and Thrivent Financial..</a:t>
            </a:r>
          </a:p>
        </p:txBody>
      </p:sp>
    </p:spTree>
    <p:extLst>
      <p:ext uri="{BB962C8B-B14F-4D97-AF65-F5344CB8AC3E}">
        <p14:creationId xmlns:p14="http://schemas.microsoft.com/office/powerpoint/2010/main" val="4069974345"/>
      </p:ext>
    </p:extLst>
  </p:cSld>
  <p:clrMapOvr>
    <a:masterClrMapping/>
  </p:clrMapOvr>
  <mc:AlternateContent xmlns:mc="http://schemas.openxmlformats.org/markup-compatibility/2006" xmlns:p14="http://schemas.microsoft.com/office/powerpoint/2010/main">
    <mc:Choice Requires="p14">
      <p:transition spd="slow" p14:dur="2000" advTm="129595"/>
    </mc:Choice>
    <mc:Fallback xmlns="">
      <p:transition spd="slow" advTm="129595"/>
    </mc:Fallback>
  </mc:AlternateContent>
  <p:extLst>
    <p:ext uri="{3A86A75C-4F4B-4683-9AE1-C65F6400EC91}">
      <p14:laserTraceLst xmlns:p14="http://schemas.microsoft.com/office/powerpoint/2010/main">
        <p14:tracePtLst>
          <p14:tracePt t="32275" x="3708400" y="6299200"/>
          <p14:tracePt t="32394" x="3270250" y="6705600"/>
          <p14:tracePt t="32405" x="3363913" y="6577013"/>
          <p14:tracePt t="32423" x="3586163" y="6280150"/>
          <p14:tracePt t="32427" x="3721100" y="6102350"/>
          <p14:tracePt t="32437" x="3890963" y="5838825"/>
          <p14:tracePt t="32454" x="4298950" y="5311775"/>
          <p14:tracePt t="32472" x="4833938" y="4749800"/>
          <p14:tracePt t="32487" x="5292725" y="4359275"/>
          <p14:tracePt t="32505" x="5761038" y="4027488"/>
          <p14:tracePt t="32523" x="6261100" y="3662363"/>
          <p14:tracePt t="32540" x="6448425" y="3552825"/>
          <p14:tracePt t="32555" x="6626225" y="3459163"/>
          <p14:tracePt t="32573" x="6831013" y="3382963"/>
          <p14:tracePt t="32589" x="7043738" y="3279775"/>
          <p14:tracePt t="32605" x="7246938" y="3195638"/>
          <p14:tracePt t="32622" x="7400925" y="3135313"/>
          <p14:tracePt t="32638" x="7518400" y="3101975"/>
          <p14:tracePt t="32655" x="7586663" y="3084513"/>
          <p14:tracePt t="32671" x="7637463" y="3067050"/>
          <p14:tracePt t="32688" x="7723188" y="3041650"/>
          <p14:tracePt t="32706" x="7791450" y="3033713"/>
          <p14:tracePt t="32723" x="7807325" y="3025775"/>
          <p14:tracePt t="32724" x="7824788" y="3025775"/>
          <p14:tracePt t="32738" x="7842250" y="3016250"/>
          <p14:tracePt t="32755" x="7859713" y="3016250"/>
          <p14:tracePt t="32771" x="7875588" y="3008313"/>
          <p14:tracePt t="32788" x="7893050" y="3008313"/>
          <p14:tracePt t="32805" x="7918450" y="3000375"/>
          <p14:tracePt t="32821" x="7969250" y="2982913"/>
          <p14:tracePt t="32839" x="8004175" y="2965450"/>
          <p14:tracePt t="32855" x="8020050" y="2957513"/>
          <p14:tracePt t="32871" x="8029575" y="2957513"/>
          <p14:tracePt t="32890" x="7910513" y="2906713"/>
          <p14:tracePt t="32907" x="7740650" y="2863850"/>
          <p14:tracePt t="32923" x="7570788" y="2863850"/>
          <p14:tracePt t="32939" x="7373938" y="2846388"/>
          <p14:tracePt t="32955" x="7297738" y="2820988"/>
          <p14:tracePt t="32971" x="7077075" y="2787650"/>
          <p14:tracePt t="32988" x="6907213" y="2787650"/>
          <p14:tracePt t="33004" x="6719888" y="2787650"/>
          <p14:tracePt t="33022" x="6567488" y="2787650"/>
          <p14:tracePt t="33039" x="6465888" y="2787650"/>
          <p14:tracePt t="33042" x="6423025" y="2787650"/>
          <p14:tracePt t="33055" x="6380163" y="2787650"/>
          <p14:tracePt t="33071" x="6321425" y="2787650"/>
          <p14:tracePt t="33090" x="6245225" y="2770188"/>
          <p14:tracePt t="33106" x="6142038" y="2770188"/>
          <p14:tracePt t="33124" x="6057900" y="2770188"/>
          <p14:tracePt t="33138" x="6024563" y="2770188"/>
          <p14:tracePt t="33140" x="5997575" y="2770188"/>
          <p14:tracePt t="33154" x="5938838" y="2762250"/>
          <p14:tracePt t="33171" x="5837238" y="2744788"/>
          <p14:tracePt t="33188" x="5794375" y="2744788"/>
          <p14:tracePt t="33205" x="5761038" y="2736850"/>
          <p14:tracePt t="33222" x="5718175" y="2736850"/>
          <p14:tracePt t="33238" x="5641975" y="2736850"/>
          <p14:tracePt t="33255" x="5581650" y="2736850"/>
          <p14:tracePt t="33271" x="5538788" y="2736850"/>
          <p14:tracePt t="33288" x="5530850" y="2736850"/>
          <p14:tracePt t="33330" x="5522913" y="2736850"/>
          <p14:tracePt t="36563" x="5530850" y="2727325"/>
          <p14:tracePt t="36572" x="5556250" y="2719388"/>
          <p14:tracePt t="36578" x="5573713" y="2711450"/>
          <p14:tracePt t="36587" x="5599113" y="2693988"/>
          <p14:tracePt t="36602" x="5649913" y="2686050"/>
          <p14:tracePt t="36620" x="5743575" y="2668588"/>
          <p14:tracePt t="36636" x="5811838" y="2651125"/>
          <p14:tracePt t="36653" x="5853113" y="2643188"/>
          <p14:tracePt t="36670" x="5895975" y="2633663"/>
          <p14:tracePt t="36686" x="5938838" y="2633663"/>
          <p14:tracePt t="36703" x="6015038" y="2625725"/>
          <p14:tracePt t="36720" x="6116638" y="2625725"/>
          <p14:tracePt t="36736" x="6194425" y="2608263"/>
          <p14:tracePt t="36756" x="6346825" y="2592388"/>
          <p14:tracePt t="36770" x="6389688" y="2592388"/>
          <p14:tracePt t="36771" x="6430963" y="2592388"/>
          <p14:tracePt t="36786" x="6491288" y="2592388"/>
          <p14:tracePt t="36788" x="6534150" y="2592388"/>
          <p14:tracePt t="36804" x="6567488" y="2592388"/>
          <p14:tracePt t="37038" x="6584950" y="2592388"/>
          <p14:tracePt t="37043" x="6600825" y="2582863"/>
          <p14:tracePt t="37058" x="6626225" y="2582863"/>
          <p14:tracePt t="37070" x="6653213" y="2582863"/>
          <p14:tracePt t="37086" x="6754813" y="2582863"/>
          <p14:tracePt t="37103" x="6813550" y="2582863"/>
          <p14:tracePt t="37120" x="6881813" y="2582863"/>
          <p14:tracePt t="37139" x="6967538" y="2582863"/>
          <p14:tracePt t="37155" x="6983413" y="2582863"/>
          <p14:tracePt t="37171" x="7008813" y="2592388"/>
          <p14:tracePt t="37187" x="7026275" y="2600325"/>
          <p14:tracePt t="37188" x="7034213" y="2600325"/>
          <p14:tracePt t="37203" x="7077075" y="2608263"/>
          <p14:tracePt t="37219" x="7145338" y="2651125"/>
          <p14:tracePt t="37236" x="7178675" y="2660650"/>
          <p14:tracePt t="37253" x="7229475" y="2660650"/>
          <p14:tracePt t="37269" x="7256463" y="2668588"/>
          <p14:tracePt t="37286" x="7281863" y="2676525"/>
          <p14:tracePt t="37303" x="7297738" y="2686050"/>
          <p14:tracePt t="37330" x="7315200" y="2686050"/>
          <p14:tracePt t="37362" x="7323138" y="2686050"/>
          <p14:tracePt t="37404" x="7348538" y="2686050"/>
          <p14:tracePt t="37419" x="7358063" y="2686050"/>
          <p14:tracePt t="37426" x="7366000" y="2686050"/>
          <p14:tracePt t="37436" x="7383463" y="2686050"/>
          <p14:tracePt t="37453" x="7416800" y="2693988"/>
          <p14:tracePt t="37470" x="7459663" y="2701925"/>
          <p14:tracePt t="37487" x="7502525" y="2711450"/>
          <p14:tracePt t="37503" x="7570788" y="2719388"/>
          <p14:tracePt t="37507" x="7586663" y="2727325"/>
          <p14:tracePt t="37519" x="7612063" y="2727325"/>
          <p14:tracePt t="37538" x="7662863" y="2736850"/>
          <p14:tracePt t="37555" x="7688263" y="2736850"/>
          <p14:tracePt t="37571" x="7715250" y="2736850"/>
          <p14:tracePt t="37588" x="7723188" y="2736850"/>
          <p14:tracePt t="37603" x="7731125" y="2736850"/>
          <p14:tracePt t="37604" x="7740650" y="2736850"/>
          <p14:tracePt t="37619" x="7773988" y="2736850"/>
          <p14:tracePt t="37636" x="7816850" y="2736850"/>
          <p14:tracePt t="37653" x="7832725" y="2736850"/>
          <p14:tracePt t="37669" x="7867650" y="2736850"/>
          <p14:tracePt t="37686" x="7910513" y="2752725"/>
          <p14:tracePt t="37703" x="7918450" y="2752725"/>
          <p14:tracePt t="37719" x="7935913" y="2752725"/>
          <p14:tracePt t="37738" x="7969250" y="2744788"/>
          <p14:tracePt t="37753" x="7986713" y="2744788"/>
          <p14:tracePt t="37770" x="8004175" y="2736850"/>
          <p14:tracePt t="38980" x="7994650" y="2736850"/>
          <p14:tracePt t="38995" x="7986713" y="2736850"/>
          <p14:tracePt t="39020" x="7977188" y="2736850"/>
          <p14:tracePt t="39043" x="7961313" y="2736850"/>
          <p14:tracePt t="39067" x="7943850" y="2736850"/>
          <p14:tracePt t="39074" x="7926388" y="2736850"/>
          <p14:tracePt t="39085" x="7910513" y="2736850"/>
          <p14:tracePt t="39103" x="7867650" y="2736850"/>
          <p14:tracePt t="39119" x="7824788" y="2736850"/>
          <p14:tracePt t="39136" x="7773988" y="2752725"/>
          <p14:tracePt t="39152" x="7731125" y="2752725"/>
          <p14:tracePt t="39171" x="7621588" y="2752725"/>
          <p14:tracePt t="39187" x="7535863" y="2752725"/>
          <p14:tracePt t="39202" x="7493000" y="2752725"/>
          <p14:tracePt t="39203" x="7426325" y="2752725"/>
          <p14:tracePt t="39218" x="7348538" y="2752725"/>
          <p14:tracePt t="39220" x="7297738" y="2752725"/>
          <p14:tracePt t="39235" x="7178675" y="2752725"/>
          <p14:tracePt t="39252" x="7077075" y="2752725"/>
          <p14:tracePt t="39268" x="6975475" y="2762250"/>
          <p14:tracePt t="39285" x="6907213" y="2762250"/>
          <p14:tracePt t="39302" x="6848475" y="2762250"/>
          <p14:tracePt t="39320" x="6797675" y="2762250"/>
          <p14:tracePt t="39323" x="6770688" y="2762250"/>
          <p14:tracePt t="39335" x="6737350" y="2762250"/>
          <p14:tracePt t="39352" x="6669088" y="2762250"/>
          <p14:tracePt t="39371" x="6592888" y="2762250"/>
          <p14:tracePt t="39387" x="6542088" y="2762250"/>
          <p14:tracePt t="39403" x="6483350" y="2762250"/>
          <p14:tracePt t="39419" x="6456363" y="2762250"/>
          <p14:tracePt t="39435" x="6415088" y="2762250"/>
          <p14:tracePt t="39452" x="6372225" y="2762250"/>
          <p14:tracePt t="39469" x="6346825" y="2762250"/>
          <p14:tracePt t="39485" x="6321425" y="2762250"/>
          <p14:tracePt t="39502" x="6311900" y="2762250"/>
          <p14:tracePt t="39518" x="6270625" y="2762250"/>
          <p14:tracePt t="39535" x="6194425" y="2762250"/>
          <p14:tracePt t="39552" x="6151563" y="2770188"/>
          <p14:tracePt t="39569" x="6126163" y="2770188"/>
          <p14:tracePt t="39627" x="6116638" y="2770188"/>
          <p14:tracePt t="39763" x="6126163" y="2770188"/>
          <p14:tracePt t="39837" x="6134100" y="2770188"/>
          <p14:tracePt t="39843" x="6142038" y="2770188"/>
          <p14:tracePt t="39851" x="6151563" y="2770188"/>
          <p14:tracePt t="39869" x="6184900" y="2770188"/>
          <p14:tracePt t="39885" x="6210300" y="2770188"/>
          <p14:tracePt t="39901" x="6261100" y="2770188"/>
          <p14:tracePt t="39919" x="6296025" y="2770188"/>
          <p14:tracePt t="39923" x="6329363" y="2770188"/>
          <p14:tracePt t="39935" x="6338888" y="2770188"/>
          <p14:tracePt t="39951" x="6389688" y="2762250"/>
          <p14:tracePt t="39969" x="6415088" y="2762250"/>
          <p14:tracePt t="39970" x="6440488" y="2762250"/>
          <p14:tracePt t="39986" x="6456363" y="2752725"/>
          <p14:tracePt t="40003" x="6491288" y="2752725"/>
          <p14:tracePt t="40019" x="6524625" y="2752725"/>
          <p14:tracePt t="40020" x="6550025" y="2752725"/>
          <p14:tracePt t="40035" x="6626225" y="2752725"/>
          <p14:tracePt t="40052" x="6694488" y="2752725"/>
          <p14:tracePt t="40069" x="6770688" y="2752725"/>
          <p14:tracePt t="40086" x="6831013" y="2752725"/>
          <p14:tracePt t="40102" x="6873875" y="2752725"/>
          <p14:tracePt t="40118" x="6924675" y="2752725"/>
          <p14:tracePt t="40135" x="6958013" y="2752725"/>
          <p14:tracePt t="40152" x="6975475" y="2752725"/>
          <p14:tracePt t="40170" x="6983413" y="2752725"/>
          <p14:tracePt t="40330" x="6992938" y="2752725"/>
          <p14:tracePt t="40338" x="7000875" y="2752725"/>
          <p14:tracePt t="40354" x="7008813" y="2762250"/>
          <p14:tracePt t="40368" x="7018338" y="2762250"/>
          <p14:tracePt t="40386" x="7085013" y="2770188"/>
          <p14:tracePt t="40402" x="7119938" y="2770188"/>
          <p14:tracePt t="40418" x="7137400" y="2770188"/>
          <p14:tracePt t="40419" x="7153275" y="2787650"/>
          <p14:tracePt t="40434" x="7204075" y="2787650"/>
          <p14:tracePt t="40451" x="7256463" y="2787650"/>
          <p14:tracePt t="40467" x="7315200" y="2787650"/>
          <p14:tracePt t="40484" x="7373938" y="2805113"/>
          <p14:tracePt t="40501" x="7416800" y="2805113"/>
          <p14:tracePt t="40517" x="7477125" y="2813050"/>
          <p14:tracePt t="40535" x="7518400" y="2813050"/>
          <p14:tracePt t="40538" x="7527925" y="2820988"/>
          <p14:tracePt t="40551" x="7535863" y="2830513"/>
          <p14:tracePt t="40567" x="7545388" y="2830513"/>
          <p14:tracePt t="40637" x="7553325" y="2830513"/>
          <p14:tracePt t="40650" x="7561263" y="2830513"/>
          <p14:tracePt t="40658" x="7570788" y="2830513"/>
          <p14:tracePt t="40668" x="7578725" y="2830513"/>
          <p14:tracePt t="40685" x="7586663" y="2830513"/>
          <p14:tracePt t="40701" x="7621588" y="2830513"/>
          <p14:tracePt t="40718" x="7646988" y="2838450"/>
          <p14:tracePt t="40735" x="7672388" y="2838450"/>
          <p14:tracePt t="40751" x="7688263" y="2838450"/>
          <p14:tracePt t="40768" x="7705725" y="2838450"/>
          <p14:tracePt t="40771" x="7715250" y="2838450"/>
          <p14:tracePt t="40786" x="7748588" y="2838450"/>
          <p14:tracePt t="40804" x="7791450" y="2838450"/>
          <p14:tracePt t="40819" x="7824788" y="2838450"/>
          <p14:tracePt t="40835" x="7850188" y="2838450"/>
          <p14:tracePt t="40852" x="7867650" y="2838450"/>
          <p14:tracePt t="40868" x="7885113" y="2838450"/>
          <p14:tracePt t="40884" x="7900988" y="2838450"/>
          <p14:tracePt t="40901" x="7910513" y="2838450"/>
          <p14:tracePt t="40918" x="7935913" y="2838450"/>
          <p14:tracePt t="40935" x="7961313" y="2838450"/>
          <p14:tracePt t="40951" x="7986713" y="2830513"/>
          <p14:tracePt t="40968" x="8012113" y="2830513"/>
          <p14:tracePt t="40987" x="8054975" y="2820988"/>
          <p14:tracePt t="41003" x="8070850" y="2820988"/>
          <p14:tracePt t="41019" x="8096250" y="2820988"/>
          <p14:tracePt t="41020" x="8105775" y="2820988"/>
          <p14:tracePt t="41035" x="8131175" y="2820988"/>
          <p14:tracePt t="41036" x="8147050" y="2820988"/>
          <p14:tracePt t="41051" x="8174038" y="2820988"/>
          <p14:tracePt t="41068" x="8232775" y="2820988"/>
          <p14:tracePt t="41085" x="8318500" y="2813050"/>
          <p14:tracePt t="41101" x="8435975" y="2795588"/>
          <p14:tracePt t="41118" x="8547100" y="2770188"/>
          <p14:tracePt t="41135" x="8589963" y="2762250"/>
          <p14:tracePt t="41151" x="8623300" y="2752725"/>
          <p14:tracePt t="41168" x="8632825" y="2752725"/>
          <p14:tracePt t="41171" x="8640763" y="2744788"/>
          <p14:tracePt t="41194" x="8648700" y="2744788"/>
          <p14:tracePt t="41226" x="8666163" y="2744788"/>
          <p14:tracePt t="41436" x="8674100" y="2736850"/>
          <p14:tracePt t="41467" x="8666163" y="2736850"/>
          <p14:tracePt t="41475" x="8658225" y="2736850"/>
          <p14:tracePt t="41484" x="8648700" y="2736850"/>
          <p14:tracePt t="41501" x="8623300" y="2736850"/>
          <p14:tracePt t="41518" x="8589963" y="2736850"/>
          <p14:tracePt t="41534" x="8547100" y="2736850"/>
          <p14:tracePt t="41551" x="8513763" y="2736850"/>
          <p14:tracePt t="41568" x="8453438" y="2736850"/>
          <p14:tracePt t="41584" x="8394700" y="2736850"/>
          <p14:tracePt t="41603" x="8266113" y="2736850"/>
          <p14:tracePt t="41619" x="8164513" y="2736850"/>
          <p14:tracePt t="41635" x="8131175" y="2736850"/>
          <p14:tracePt t="41637" x="8080375" y="2736850"/>
          <p14:tracePt t="41650" x="7977188" y="2736850"/>
          <p14:tracePt t="41667" x="7910513" y="2736850"/>
          <p14:tracePt t="41684" x="7867650" y="2736850"/>
          <p14:tracePt t="41701" x="7816850" y="2736850"/>
          <p14:tracePt t="41717" x="7697788" y="2736850"/>
          <p14:tracePt t="41735" x="7561263" y="2736850"/>
          <p14:tracePt t="41751" x="7434263" y="2736850"/>
          <p14:tracePt t="41767" x="7307263" y="2736850"/>
          <p14:tracePt t="41786" x="7178675" y="2736850"/>
          <p14:tracePt t="41801" x="7162800" y="2736850"/>
          <p14:tracePt t="41803" x="7127875" y="2736850"/>
          <p14:tracePt t="41819" x="7112000" y="2736850"/>
          <p14:tracePt t="41835" x="7085013" y="2736850"/>
          <p14:tracePt t="41851" x="7034213" y="2736850"/>
          <p14:tracePt t="41867" x="6950075" y="2736850"/>
          <p14:tracePt t="41885" x="6838950" y="2736850"/>
          <p14:tracePt t="41901" x="6788150" y="2736850"/>
          <p14:tracePt t="41918" x="6762750" y="2736850"/>
          <p14:tracePt t="41934" x="6754813" y="2736850"/>
          <p14:tracePt t="41951" x="6719888" y="2736850"/>
          <p14:tracePt t="41967" x="6711950" y="2736850"/>
          <p14:tracePt t="41985" x="6686550" y="2736850"/>
          <p14:tracePt t="41986" x="6678613" y="2736850"/>
          <p14:tracePt t="42002" x="6643688" y="2736850"/>
          <p14:tracePt t="42020" x="6610350" y="2736850"/>
          <p14:tracePt t="42035" x="6584950" y="2736850"/>
          <p14:tracePt t="42050" x="6559550" y="2736850"/>
          <p14:tracePt t="42067" x="6542088" y="2736850"/>
          <p14:tracePt t="42084" x="6524625" y="2736850"/>
          <p14:tracePt t="42101" x="6508750" y="2736850"/>
          <p14:tracePt t="42118" x="6499225" y="2736850"/>
          <p14:tracePt t="42134" x="6483350" y="2736850"/>
          <p14:tracePt t="42151" x="6465888" y="2736850"/>
          <p14:tracePt t="42168" x="6456363" y="2736850"/>
          <p14:tracePt t="42170" x="6430963" y="2736850"/>
          <p14:tracePt t="42184" x="6423025" y="2736850"/>
          <p14:tracePt t="42201" x="6405563" y="2736850"/>
          <p14:tracePt t="43652" x="6397625" y="2736850"/>
          <p14:tracePt t="43669" x="6389688" y="2736850"/>
          <p14:tracePt t="43939" x="6397625" y="2736850"/>
          <p14:tracePt t="43955" x="6423025" y="2736850"/>
          <p14:tracePt t="43963" x="6430963" y="2736850"/>
          <p14:tracePt t="43970" x="6465888" y="2736850"/>
          <p14:tracePt t="43983" x="6508750" y="2736850"/>
          <p14:tracePt t="44000" x="6600825" y="2744788"/>
          <p14:tracePt t="44018" x="6856413" y="2744788"/>
          <p14:tracePt t="44035" x="7000875" y="2744788"/>
          <p14:tracePt t="44050" x="7051675" y="2744788"/>
          <p14:tracePt t="44052" x="7127875" y="2744788"/>
          <p14:tracePt t="44067" x="7170738" y="2762250"/>
          <p14:tracePt t="44069" x="7229475" y="2762250"/>
          <p14:tracePt t="44083" x="7307263" y="2778125"/>
          <p14:tracePt t="44101" x="7348538" y="2787650"/>
          <p14:tracePt t="44116" x="7366000" y="2787650"/>
          <p14:tracePt t="44133" x="7383463" y="2795588"/>
          <p14:tracePt t="44155" x="7391400" y="2795588"/>
          <p14:tracePt t="44166" x="7400925" y="2795588"/>
          <p14:tracePt t="44183" x="7408863" y="2795588"/>
          <p14:tracePt t="44200" x="7434263" y="2795588"/>
          <p14:tracePt t="44217" x="7467600" y="2795588"/>
          <p14:tracePt t="44219" x="7477125" y="2795588"/>
          <p14:tracePt t="44235" x="7493000" y="2795588"/>
          <p14:tracePt t="44251" x="7502525" y="2795588"/>
          <p14:tracePt t="44266" x="7510463" y="2795588"/>
          <p14:tracePt t="44267" x="7527925" y="2795588"/>
          <p14:tracePt t="44364" x="7535863" y="2795588"/>
          <p14:tracePt t="44371" x="7545388" y="2795588"/>
          <p14:tracePt t="44383" x="7553325" y="2795588"/>
          <p14:tracePt t="44400" x="7596188" y="2795588"/>
          <p14:tracePt t="44417" x="7637463" y="2795588"/>
          <p14:tracePt t="44419" x="7680325" y="2795588"/>
          <p14:tracePt t="44434" x="7766050" y="2805113"/>
          <p14:tracePt t="44451" x="7842250" y="2805113"/>
          <p14:tracePt t="44467" x="7885113" y="2805113"/>
          <p14:tracePt t="44469" x="7910513" y="2805113"/>
          <p14:tracePt t="44483" x="7986713" y="2805113"/>
          <p14:tracePt t="44499" x="8045450" y="2805113"/>
          <p14:tracePt t="44517" x="8105775" y="2805113"/>
          <p14:tracePt t="44533" x="8189913" y="2805113"/>
          <p14:tracePt t="44549" x="8232775" y="2805113"/>
          <p14:tracePt t="44566" x="8291513" y="2805113"/>
          <p14:tracePt t="44584" x="8326438" y="2795588"/>
          <p14:tracePt t="44586" x="8334375" y="2795588"/>
          <p14:tracePt t="44601" x="8343900" y="2795588"/>
          <p14:tracePt t="44602" x="8369300" y="2795588"/>
          <p14:tracePt t="44616" x="8377238" y="2795588"/>
          <p14:tracePt t="44635" x="8394700" y="2795588"/>
          <p14:tracePt t="44651" x="8402638" y="2795588"/>
          <p14:tracePt t="44674" x="8428038" y="2787650"/>
          <p14:tracePt t="44682" x="8445500" y="2778125"/>
          <p14:tracePt t="44699" x="8470900" y="2762250"/>
          <p14:tracePt t="44716" x="8521700" y="2752725"/>
          <p14:tracePt t="44733" x="8555038" y="2744788"/>
          <p14:tracePt t="44749" x="8589963" y="2744788"/>
          <p14:tracePt t="44766" x="8605838" y="2744788"/>
          <p14:tracePt t="44783" x="8615363" y="2744788"/>
          <p14:tracePt t="44819" x="8623300" y="2744788"/>
          <p14:tracePt t="44843" x="8640763" y="2744788"/>
          <p14:tracePt t="44868" x="8648700" y="2744788"/>
          <p14:tracePt t="44883" x="8666163" y="2744788"/>
          <p14:tracePt t="44890" x="8674100" y="2744788"/>
          <p14:tracePt t="44899" x="8683625" y="2744788"/>
          <p14:tracePt t="44916" x="8709025" y="2744788"/>
          <p14:tracePt t="44933" x="8716963" y="2744788"/>
          <p14:tracePt t="44949" x="8734425" y="2744788"/>
          <p14:tracePt t="44966" x="8742363" y="2744788"/>
          <p14:tracePt t="44983" x="8767763" y="2744788"/>
          <p14:tracePt t="44987" x="8777288" y="2744788"/>
          <p14:tracePt t="44999" x="8785225" y="2744788"/>
          <p14:tracePt t="45016" x="8810625" y="2744788"/>
          <p14:tracePt t="45033" x="8843963" y="2744788"/>
          <p14:tracePt t="45052" x="8861425" y="2744788"/>
          <p14:tracePt t="45066" x="8869363" y="2744788"/>
          <p14:tracePt t="45083" x="8878888" y="2727325"/>
          <p14:tracePt t="45100" x="8894763" y="2727325"/>
          <p14:tracePt t="45236" x="8886825" y="2727325"/>
          <p14:tracePt t="45242" x="8828088" y="2727325"/>
          <p14:tracePt t="45251" x="8742363" y="2727325"/>
          <p14:tracePt t="45267" x="8623300" y="2727325"/>
          <p14:tracePt t="45268" x="8470900" y="2744788"/>
          <p14:tracePt t="45282" x="8088313" y="2805113"/>
          <p14:tracePt t="45299" x="7510463" y="2881313"/>
          <p14:tracePt t="45316" x="7127875" y="2940050"/>
          <p14:tracePt t="45332" x="6754813" y="2974975"/>
          <p14:tracePt t="45350" x="6456363" y="3016250"/>
          <p14:tracePt t="45366" x="6134100" y="3059113"/>
          <p14:tracePt t="45382" x="5837238" y="3076575"/>
          <p14:tracePt t="45399" x="5616575" y="3076575"/>
          <p14:tracePt t="45416" x="5378450" y="3076575"/>
          <p14:tracePt t="45432" x="5122863" y="3076575"/>
          <p14:tracePt t="45452" x="4808538" y="3076575"/>
          <p14:tracePt t="45467" x="4595813" y="3076575"/>
          <p14:tracePt t="45482" x="4503738" y="3076575"/>
          <p14:tracePt t="45499" x="4248150" y="3084513"/>
          <p14:tracePt t="45516" x="4146550" y="3084513"/>
          <p14:tracePt t="45532" x="4070350" y="3084513"/>
          <p14:tracePt t="45549" x="3967163" y="3094038"/>
          <p14:tracePt t="45566" x="3822700" y="3119438"/>
          <p14:tracePt t="45584" x="3729038" y="3127375"/>
          <p14:tracePt t="45587" x="3678238" y="3135313"/>
          <p14:tracePt t="45599" x="3662363" y="3135313"/>
          <p14:tracePt t="45616" x="3586163" y="3144838"/>
          <p14:tracePt t="45635" x="3457575" y="3170238"/>
          <p14:tracePt t="45651" x="3363913" y="3178175"/>
          <p14:tracePt t="45666" x="3313113" y="3186113"/>
          <p14:tracePt t="45667" x="3254375" y="3186113"/>
          <p14:tracePt t="45683" x="3194050" y="3211513"/>
          <p14:tracePt t="45684" x="3135313" y="3221038"/>
          <p14:tracePt t="45699" x="3084513" y="3228975"/>
          <p14:tracePt t="45716" x="3041650" y="3228975"/>
          <p14:tracePt t="45732" x="3016250" y="3238500"/>
          <p14:tracePt t="45749" x="3008313" y="3238500"/>
          <p14:tracePt t="45766" x="2982913" y="3238500"/>
          <p14:tracePt t="45783" x="2973388" y="3246438"/>
          <p14:tracePt t="45799" x="2955925" y="3246438"/>
          <p14:tracePt t="45816" x="2947988" y="3246438"/>
          <p14:tracePt t="45834" x="2940050" y="3246438"/>
          <p14:tracePt t="45849" x="2930525" y="3246438"/>
          <p14:tracePt t="45867" x="2922588" y="3246438"/>
          <p14:tracePt t="45869" x="2914650" y="3246438"/>
          <p14:tracePt t="45890" x="2905125" y="3246438"/>
          <p14:tracePt t="45908" x="2897188" y="3246438"/>
          <p14:tracePt t="45915" x="2889250" y="3246438"/>
          <p14:tracePt t="45932" x="2863850" y="3246438"/>
          <p14:tracePt t="45949" x="2854325" y="3246438"/>
          <p14:tracePt t="45965" x="2828925" y="3246438"/>
          <p14:tracePt t="45982" x="2820988" y="3246438"/>
          <p14:tracePt t="45999" x="2803525" y="3246438"/>
          <p14:tracePt t="46016" x="2786063" y="3246438"/>
          <p14:tracePt t="46032" x="2760663" y="3246438"/>
          <p14:tracePt t="46051" x="2727325" y="3254375"/>
          <p14:tracePt t="46083" x="2719388" y="3254375"/>
          <p14:tracePt t="46090" x="2701925" y="3254375"/>
          <p14:tracePt t="46130" x="2693988" y="3254375"/>
          <p14:tracePt t="46139" x="2684463" y="3254375"/>
          <p14:tracePt t="46154" x="2676525" y="3254375"/>
          <p14:tracePt t="46166" x="2668588" y="3254375"/>
          <p14:tracePt t="46182" x="2659063" y="3263900"/>
          <p14:tracePt t="46199" x="2641600" y="3271838"/>
          <p14:tracePt t="46216" x="2633663" y="3271838"/>
          <p14:tracePt t="46233" x="2625725" y="3271838"/>
          <p14:tracePt t="46236" x="2608263" y="3271838"/>
          <p14:tracePt t="46251" x="2600325" y="3271838"/>
          <p14:tracePt t="46267" x="2590800" y="3271838"/>
          <p14:tracePt t="46283" x="2582863" y="3279775"/>
          <p14:tracePt t="46307" x="2574925" y="3279775"/>
          <p14:tracePt t="47531" x="2565400" y="3279775"/>
          <p14:tracePt t="47538" x="2549525" y="3279775"/>
          <p14:tracePt t="47548" x="2540000" y="3279775"/>
          <p14:tracePt t="47565" x="2497138" y="3279775"/>
          <p14:tracePt t="47582" x="2463800" y="3279775"/>
          <p14:tracePt t="47598" x="2430463" y="3279775"/>
          <p14:tracePt t="47615" x="2405063" y="3289300"/>
          <p14:tracePt t="47631" x="2387600" y="3289300"/>
          <p14:tracePt t="47648" x="2362200" y="3289300"/>
          <p14:tracePt t="47666" x="2293938" y="3289300"/>
          <p14:tracePt t="47682" x="2268538" y="3297238"/>
          <p14:tracePt t="47698" x="2251075" y="3297238"/>
          <p14:tracePt t="47715" x="2225675" y="3305175"/>
          <p14:tracePt t="47738" x="2217738" y="3305175"/>
          <p14:tracePt t="47842" x="2192338" y="3305175"/>
          <p14:tracePt t="48242" x="2192338" y="3314700"/>
          <p14:tracePt t="48250" x="2200275" y="3314700"/>
          <p14:tracePt t="48258" x="2217738" y="3314700"/>
          <p14:tracePt t="48266" x="2260600" y="3314700"/>
          <p14:tracePt t="48282" x="2362200" y="3305175"/>
          <p14:tracePt t="48297" x="2413000" y="3305175"/>
          <p14:tracePt t="48314" x="2532063" y="3271838"/>
          <p14:tracePt t="48331" x="2557463" y="3263900"/>
          <p14:tracePt t="48348" x="2574925" y="3263900"/>
          <p14:tracePt t="48364" x="2582863" y="3263900"/>
          <p14:tracePt t="48382" x="2600325" y="3263900"/>
          <p14:tracePt t="48398" x="2625725" y="3263900"/>
          <p14:tracePt t="48415" x="2676525" y="3263900"/>
          <p14:tracePt t="48431" x="2744788" y="3263900"/>
          <p14:tracePt t="48448" x="2828925" y="3263900"/>
          <p14:tracePt t="48466" x="3016250" y="3263900"/>
          <p14:tracePt t="48482" x="3100388" y="3263900"/>
          <p14:tracePt t="48498" x="3143250" y="3263900"/>
          <p14:tracePt t="48501" x="3219450" y="3263900"/>
          <p14:tracePt t="48514" x="3270250" y="3263900"/>
          <p14:tracePt t="48531" x="3381375" y="3254375"/>
          <p14:tracePt t="48548" x="3424238" y="3238500"/>
          <p14:tracePt t="48564" x="3449638" y="3238500"/>
          <p14:tracePt t="48581" x="3500438" y="3228975"/>
          <p14:tracePt t="48598" x="3551238" y="3221038"/>
          <p14:tracePt t="48615" x="3619500" y="3211513"/>
          <p14:tracePt t="48631" x="3687763" y="3195638"/>
          <p14:tracePt t="48648" x="3746500" y="3186113"/>
          <p14:tracePt t="48650" x="3781425" y="3186113"/>
          <p14:tracePt t="48664" x="3822700" y="3186113"/>
          <p14:tracePt t="48683" x="3941763" y="3186113"/>
          <p14:tracePt t="48699" x="4060825" y="3186113"/>
          <p14:tracePt t="48715" x="4129088" y="3186113"/>
          <p14:tracePt t="48716" x="4197350" y="3186113"/>
          <p14:tracePt t="48731" x="4316413" y="3186113"/>
          <p14:tracePt t="48748" x="4443413" y="3178175"/>
          <p14:tracePt t="48764" x="4545013" y="3170238"/>
          <p14:tracePt t="48781" x="4605338" y="3170238"/>
          <p14:tracePt t="48798" x="4656138" y="3170238"/>
          <p14:tracePt t="48814" x="4681538" y="3170238"/>
          <p14:tracePt t="48832" x="4714875" y="3170238"/>
          <p14:tracePt t="48848" x="4749800" y="3170238"/>
          <p14:tracePt t="48867" x="4800600" y="3170238"/>
          <p14:tracePt t="48883" x="4868863" y="3170238"/>
          <p14:tracePt t="48898" x="4876800" y="3170238"/>
          <p14:tracePt t="48900" x="4910138" y="3170238"/>
          <p14:tracePt t="48915" x="4935538" y="3170238"/>
          <p14:tracePt t="48916" x="4945063" y="3170238"/>
          <p14:tracePt t="48931" x="4987925" y="3170238"/>
          <p14:tracePt t="48948" x="5013325" y="3170238"/>
          <p14:tracePt t="48964" x="5029200" y="3152775"/>
          <p14:tracePt t="48981" x="5046663" y="3152775"/>
          <p14:tracePt t="48997" x="5072063" y="3152775"/>
          <p14:tracePt t="49015" x="5089525" y="3144838"/>
          <p14:tracePt t="49031" x="5106988" y="3144838"/>
          <p14:tracePt t="49048" x="5114925" y="3144838"/>
          <p14:tracePt t="49251" x="5114925" y="3135313"/>
          <p14:tracePt t="49267" x="5097463" y="3135313"/>
          <p14:tracePt t="49274" x="5089525" y="3135313"/>
          <p14:tracePt t="49282" x="5054600" y="3135313"/>
          <p14:tracePt t="49300" x="5038725" y="3135313"/>
          <p14:tracePt t="49315" x="5021263" y="3135313"/>
          <p14:tracePt t="49331" x="5003800" y="3135313"/>
          <p14:tracePt t="49347" x="4987925" y="3135313"/>
          <p14:tracePt t="49364" x="4978400" y="3135313"/>
          <p14:tracePt t="49381" x="4962525" y="3135313"/>
          <p14:tracePt t="49398" x="4953000" y="3135313"/>
          <p14:tracePt t="49415" x="4935538" y="3144838"/>
          <p14:tracePt t="49547" x="4945063" y="3152775"/>
          <p14:tracePt t="49556" x="4953000" y="3152775"/>
          <p14:tracePt t="49564" x="4962525" y="3152775"/>
          <p14:tracePt t="49581" x="5029200" y="3152775"/>
          <p14:tracePt t="49598" x="5114925" y="3152775"/>
          <p14:tracePt t="49614" x="5249863" y="3152775"/>
          <p14:tracePt t="49631" x="5353050" y="3152775"/>
          <p14:tracePt t="49647" x="5394325" y="3152775"/>
          <p14:tracePt t="49664" x="5454650" y="3152775"/>
          <p14:tracePt t="49682" x="5548313" y="3170238"/>
          <p14:tracePt t="49699" x="5599113" y="3186113"/>
          <p14:tracePt t="49714" x="5624513" y="3186113"/>
          <p14:tracePt t="49730" x="5667375" y="3186113"/>
          <p14:tracePt t="49747" x="5708650" y="3195638"/>
          <p14:tracePt t="49765" x="5743575" y="3195638"/>
          <p14:tracePt t="49780" x="5776913" y="3203575"/>
          <p14:tracePt t="49798" x="5811838" y="3203575"/>
          <p14:tracePt t="49814" x="5862638" y="3221038"/>
          <p14:tracePt t="49830" x="5888038" y="3221038"/>
          <p14:tracePt t="49847" x="5930900" y="3221038"/>
          <p14:tracePt t="49865" x="5956300" y="3221038"/>
          <p14:tracePt t="49867" x="5964238" y="3221038"/>
          <p14:tracePt t="49955" x="5905500" y="3221038"/>
          <p14:tracePt t="49963" x="5802313" y="3228975"/>
          <p14:tracePt t="49970" x="5667375" y="3254375"/>
          <p14:tracePt t="49980" x="5472113" y="3254375"/>
          <p14:tracePt t="49998" x="4962525" y="3297238"/>
          <p14:tracePt t="50013" x="4554538" y="3297238"/>
          <p14:tracePt t="50031" x="4187825" y="3314700"/>
          <p14:tracePt t="50035" x="4027488" y="3314700"/>
          <p14:tracePt t="50047" x="3857625" y="3314700"/>
          <p14:tracePt t="50064" x="3568700" y="3314700"/>
          <p14:tracePt t="50083" x="3194050" y="3314700"/>
          <p14:tracePt t="50099" x="2973388" y="3314700"/>
          <p14:tracePt t="50114" x="2863850" y="3314700"/>
          <p14:tracePt t="50116" x="2735263" y="3314700"/>
          <p14:tracePt t="50131" x="2608263" y="3297238"/>
          <p14:tracePt t="50133" x="2514600" y="3289300"/>
          <p14:tracePt t="50147" x="2362200" y="3289300"/>
          <p14:tracePt t="50164" x="2200275" y="3289300"/>
          <p14:tracePt t="50181" x="2022475" y="3289300"/>
          <p14:tracePt t="50197" x="1903413" y="3289300"/>
          <p14:tracePt t="50214" x="1843088" y="3289300"/>
          <p14:tracePt t="50231" x="1801813" y="3279775"/>
          <p14:tracePt t="50247" x="1749425" y="3279775"/>
          <p14:tracePt t="50264" x="1708150" y="3271838"/>
          <p14:tracePt t="50267" x="1682750" y="3271838"/>
          <p14:tracePt t="50280" x="1665288" y="3254375"/>
          <p14:tracePt t="50299" x="1614488" y="3254375"/>
          <p14:tracePt t="50315" x="1571625" y="3254375"/>
          <p14:tracePt t="50331" x="1546225" y="3254375"/>
          <p14:tracePt t="50333" x="1538288" y="3254375"/>
          <p14:tracePt t="50347" x="1528763" y="3254375"/>
          <p14:tracePt t="50370" x="1520825" y="3254375"/>
          <p14:tracePt t="50419" x="1503363" y="3254375"/>
          <p14:tracePt t="50451" x="1495425" y="3254375"/>
          <p14:tracePt t="50467" x="1487488" y="3254375"/>
          <p14:tracePt t="50474" x="1477963" y="3246438"/>
          <p14:tracePt t="50490" x="1470025" y="3246438"/>
          <p14:tracePt t="50498" x="1462088" y="3246438"/>
          <p14:tracePt t="50514" x="1462088" y="3238500"/>
          <p14:tracePt t="50554" x="1444625" y="3238500"/>
          <p14:tracePt t="50579" x="1435100" y="3238500"/>
          <p14:tracePt t="50618" x="1427163" y="3238500"/>
          <p14:tracePt t="50627" x="1419225" y="3238500"/>
          <p14:tracePt t="50955" x="1435100" y="3238500"/>
          <p14:tracePt t="50963" x="1462088" y="3238500"/>
          <p14:tracePt t="50970" x="1477963" y="3238500"/>
          <p14:tracePt t="50980" x="1512888" y="3238500"/>
          <p14:tracePt t="50997" x="1554163" y="3238500"/>
          <p14:tracePt t="51013" x="1571625" y="3238500"/>
          <p14:tracePt t="51030" x="1614488" y="3238500"/>
          <p14:tracePt t="51048" x="1631950" y="3238500"/>
          <p14:tracePt t="51051" x="1647825" y="3238500"/>
          <p14:tracePt t="51063" x="1665288" y="3238500"/>
          <p14:tracePt t="51067" x="1690688" y="3238500"/>
          <p14:tracePt t="51080" x="1716088" y="3238500"/>
          <p14:tracePt t="51098" x="1792288" y="3238500"/>
          <p14:tracePt t="51116" x="1852613" y="3238500"/>
          <p14:tracePt t="51131" x="1893888" y="3238500"/>
          <p14:tracePt t="51132" x="1928813" y="3238500"/>
          <p14:tracePt t="51147" x="1971675" y="3238500"/>
          <p14:tracePt t="51164" x="2038350" y="3238500"/>
          <p14:tracePt t="51180" x="2055813" y="3238500"/>
          <p14:tracePt t="51197" x="2073275" y="3238500"/>
          <p14:tracePt t="51213" x="2081213" y="3238500"/>
          <p14:tracePt t="51230" x="2106613" y="3238500"/>
          <p14:tracePt t="51247" x="2116138" y="3238500"/>
          <p14:tracePt t="51263" x="2141538" y="3238500"/>
          <p14:tracePt t="51280" x="2166938" y="3238500"/>
          <p14:tracePt t="51296" x="2208213" y="3238500"/>
          <p14:tracePt t="51315" x="2276475" y="3238500"/>
          <p14:tracePt t="51331" x="2319338" y="3238500"/>
          <p14:tracePt t="51347" x="2327275" y="3238500"/>
          <p14:tracePt t="51349" x="2352675" y="3238500"/>
          <p14:tracePt t="51363" x="2379663" y="3238500"/>
          <p14:tracePt t="51380" x="2420938" y="3238500"/>
          <p14:tracePt t="51397" x="2438400" y="3238500"/>
          <p14:tracePt t="51413" x="2455863" y="3238500"/>
          <p14:tracePt t="51430" x="2481263" y="3238500"/>
          <p14:tracePt t="51447" x="2489200" y="3238500"/>
          <p14:tracePt t="51463" x="2497138" y="3238500"/>
          <p14:tracePt t="51482" x="2532063" y="3238500"/>
          <p14:tracePt t="51499" x="2549525" y="3238500"/>
          <p14:tracePt t="51515" x="2582863" y="3238500"/>
          <p14:tracePt t="51531" x="2600325" y="3238500"/>
          <p14:tracePt t="51547" x="2625725" y="3238500"/>
          <p14:tracePt t="51563" x="2659063" y="3238500"/>
          <p14:tracePt t="51580" x="2693988" y="3238500"/>
          <p14:tracePt t="51596" x="2719388" y="3238500"/>
          <p14:tracePt t="51613" x="2744788" y="3238500"/>
          <p14:tracePt t="51629" x="2770188" y="3238500"/>
          <p14:tracePt t="51646" x="2811463" y="3238500"/>
          <p14:tracePt t="51663" x="2838450" y="3238500"/>
          <p14:tracePt t="51680" x="2854325" y="3238500"/>
          <p14:tracePt t="51682" x="2863850" y="3238500"/>
          <p14:tracePt t="51696" x="2871788" y="3238500"/>
          <p14:tracePt t="51715" x="2897188" y="3238500"/>
          <p14:tracePt t="51731" x="2922588" y="3238500"/>
          <p14:tracePt t="51733" x="2930525" y="3238500"/>
          <p14:tracePt t="51748" x="2940050" y="3238500"/>
          <p14:tracePt t="51763" x="2965450" y="3238500"/>
          <p14:tracePt t="51780" x="2982913" y="3238500"/>
          <p14:tracePt t="51797" x="2990850" y="3238500"/>
          <p14:tracePt t="51813" x="2998788" y="3238500"/>
          <p14:tracePt t="51829" x="3024188" y="3238500"/>
          <p14:tracePt t="51847" x="3033713" y="3238500"/>
          <p14:tracePt t="51863" x="3049588" y="3238500"/>
          <p14:tracePt t="51866" x="3059113" y="3238500"/>
          <p14:tracePt t="51880" x="3067050" y="3238500"/>
          <p14:tracePt t="51883" x="3074988" y="3238500"/>
          <p14:tracePt t="51897" x="3084513" y="3238500"/>
          <p14:tracePt t="51899" x="3092450" y="3238500"/>
          <p14:tracePt t="51913" x="3109913" y="3238500"/>
          <p14:tracePt t="51930" x="3117850" y="3238500"/>
          <p14:tracePt t="51947" x="3127375" y="3238500"/>
          <p14:tracePt t="51963" x="3152775" y="3238500"/>
          <p14:tracePt t="51979" x="3168650" y="3238500"/>
          <p14:tracePt t="51997" x="3194050" y="3238500"/>
          <p14:tracePt t="52013" x="3219450" y="3238500"/>
          <p14:tracePt t="52029" x="3244850" y="3238500"/>
          <p14:tracePt t="52047" x="3279775" y="3238500"/>
          <p14:tracePt t="52050" x="3297238" y="3238500"/>
          <p14:tracePt t="52063" x="3330575" y="3238500"/>
          <p14:tracePt t="52079" x="3363913" y="3254375"/>
          <p14:tracePt t="52099" x="3441700" y="3263900"/>
          <p14:tracePt t="52114" x="3492500" y="3271838"/>
          <p14:tracePt t="52131" x="3517900" y="3271838"/>
          <p14:tracePt t="52147" x="3543300" y="3279775"/>
          <p14:tracePt t="52163" x="3568700" y="3279775"/>
          <p14:tracePt t="52180" x="3611563" y="3279775"/>
          <p14:tracePt t="52197" x="3627438" y="3279775"/>
          <p14:tracePt t="52213" x="3662363" y="3279775"/>
          <p14:tracePt t="52229" x="3695700" y="3279775"/>
          <p14:tracePt t="52246" x="3738563" y="3279775"/>
          <p14:tracePt t="52263" x="3763963" y="3279775"/>
          <p14:tracePt t="52279" x="3781425" y="3279775"/>
          <p14:tracePt t="52296" x="3789363" y="3279775"/>
          <p14:tracePt t="52315" x="3814763" y="3279775"/>
          <p14:tracePt t="52354" x="3822700" y="3279775"/>
          <p14:tracePt t="52379" x="3832225" y="3279775"/>
          <p14:tracePt t="52395" x="3840163" y="3279775"/>
          <p14:tracePt t="52565" x="3848100" y="3279775"/>
          <p14:tracePt t="52595" x="3857625" y="3279775"/>
          <p14:tracePt t="52627" x="3865563" y="3289300"/>
          <p14:tracePt t="52683" x="3873500" y="3289300"/>
          <p14:tracePt t="52723" x="3883025" y="3289300"/>
          <p14:tracePt t="52739" x="3890963" y="3289300"/>
          <p14:tracePt t="52764" x="3900488" y="3289300"/>
          <p14:tracePt t="52779" x="3908425" y="3289300"/>
          <p14:tracePt t="52786" x="3916363" y="3289300"/>
          <p14:tracePt t="52796" x="3925888" y="3289300"/>
          <p14:tracePt t="52812" x="3941763" y="3289300"/>
          <p14:tracePt t="52829" x="3951288" y="3289300"/>
          <p14:tracePt t="52846" x="3967163" y="3289300"/>
          <p14:tracePt t="52862" x="3984625" y="3289300"/>
          <p14:tracePt t="52880" x="3992563" y="3289300"/>
          <p14:tracePt t="52883" x="4002088" y="3289300"/>
          <p14:tracePt t="52896" x="4010025" y="3289300"/>
          <p14:tracePt t="52914" x="4035425" y="3289300"/>
          <p14:tracePt t="52930" x="4060825" y="3289300"/>
          <p14:tracePt t="52946" x="4078288" y="3289300"/>
          <p14:tracePt t="52962" x="4137025" y="3289300"/>
          <p14:tracePt t="52980" x="4205288" y="3289300"/>
          <p14:tracePt t="52996" x="4265613" y="3289300"/>
          <p14:tracePt t="53013" x="4341813" y="3289300"/>
          <p14:tracePt t="53029" x="4400550" y="3289300"/>
          <p14:tracePt t="53046" x="4468813" y="3289300"/>
          <p14:tracePt t="53063" x="4537075" y="3289300"/>
          <p14:tracePt t="53080" x="4579938" y="3289300"/>
          <p14:tracePt t="53083" x="4595813" y="3289300"/>
          <p14:tracePt t="53096" x="4613275" y="3289300"/>
          <p14:tracePt t="53112" x="4638675" y="3289300"/>
          <p14:tracePt t="53130" x="4656138" y="3289300"/>
          <p14:tracePt t="53146" x="4664075" y="3289300"/>
          <p14:tracePt t="53178" x="4673600" y="3289300"/>
          <p14:tracePt t="56051" x="4689475" y="3289300"/>
          <p14:tracePt t="56060" x="4689475" y="3297238"/>
          <p14:tracePt t="56074" x="4714875" y="3297238"/>
          <p14:tracePt t="56082" x="4724400" y="3297238"/>
          <p14:tracePt t="56094" x="4749800" y="3297238"/>
          <p14:tracePt t="56111" x="4833938" y="3297238"/>
          <p14:tracePt t="56127" x="4935538" y="3297238"/>
          <p14:tracePt t="56147" x="5080000" y="3297238"/>
          <p14:tracePt t="56163" x="5173663" y="3289300"/>
          <p14:tracePt t="56178" x="5208588" y="3289300"/>
          <p14:tracePt t="56181" x="5249863" y="3279775"/>
          <p14:tracePt t="56195" x="5327650" y="3271838"/>
          <p14:tracePt t="56210" x="5394325" y="3271838"/>
          <p14:tracePt t="56228" x="5462588" y="3271838"/>
          <p14:tracePt t="56244" x="5538788" y="3271838"/>
          <p14:tracePt t="56261" x="5581650" y="3271838"/>
          <p14:tracePt t="56278" x="5641975" y="3271838"/>
          <p14:tracePt t="56295" x="5649913" y="3271838"/>
          <p14:tracePt t="56299" x="5657850" y="3271838"/>
          <p14:tracePt t="56311" x="5667375" y="3271838"/>
          <p14:tracePt t="57180" x="5657850" y="3271838"/>
          <p14:tracePt t="57213" x="5649913" y="3271838"/>
          <p14:tracePt t="57259" x="5641975" y="3271838"/>
          <p14:tracePt t="57275" x="5632450" y="3271838"/>
          <p14:tracePt t="57282" x="5624513" y="3271838"/>
          <p14:tracePt t="57298" x="5616575" y="3271838"/>
          <p14:tracePt t="57322" x="5607050" y="3271838"/>
          <p14:tracePt t="57329" x="5599113" y="3271838"/>
          <p14:tracePt t="57344" x="5591175" y="3271838"/>
          <p14:tracePt t="57362" x="5581650" y="3271838"/>
          <p14:tracePt t="57396" x="5573713" y="3271838"/>
          <p14:tracePt t="57402" x="5565775" y="3271838"/>
          <p14:tracePt t="57418" x="5556250" y="3271838"/>
          <p14:tracePt t="57475" x="5556250" y="3279775"/>
          <p14:tracePt t="57515" x="5556250" y="3289300"/>
          <p14:tracePt t="57635" x="5565775" y="3289300"/>
          <p14:tracePt t="57643" x="5581650" y="3289300"/>
          <p14:tracePt t="57650" x="5599113" y="3289300"/>
          <p14:tracePt t="57660" x="5616575" y="3289300"/>
          <p14:tracePt t="57677" x="5649913" y="3289300"/>
          <p14:tracePt t="57694" x="5667375" y="3289300"/>
          <p14:tracePt t="57710" x="5692775" y="3297238"/>
          <p14:tracePt t="57728" x="5718175" y="3297238"/>
          <p14:tracePt t="57747" x="5726113" y="3297238"/>
          <p14:tracePt t="57829" x="5735638" y="3297238"/>
          <p14:tracePt t="57979" x="5743575" y="3297238"/>
          <p14:tracePt t="57996" x="5751513" y="3297238"/>
          <p14:tracePt t="58013" x="5761038" y="3297238"/>
          <p14:tracePt t="58027" x="5776913" y="3297238"/>
          <p14:tracePt t="58042" x="5794375" y="3297238"/>
          <p14:tracePt t="58059" x="5811838" y="3297238"/>
          <p14:tracePt t="58066" x="5819775" y="3297238"/>
          <p14:tracePt t="58099" x="5827713" y="3297238"/>
          <p14:tracePt t="58114" x="5837238" y="3297238"/>
          <p14:tracePt t="58130" x="5845175" y="3297238"/>
          <p14:tracePt t="58139" x="5853113" y="3297238"/>
          <p14:tracePt t="58155" x="5862638" y="3297238"/>
          <p14:tracePt t="58228" x="5870575" y="3297238"/>
          <p14:tracePt t="58356" x="5888038" y="3297238"/>
          <p14:tracePt t="58371" x="5913438" y="3297238"/>
          <p14:tracePt t="58378" x="5921375" y="3289300"/>
          <p14:tracePt t="58395" x="5946775" y="3289300"/>
          <p14:tracePt t="58411" x="5956300" y="3279775"/>
          <p14:tracePt t="58413" x="5981700" y="3279775"/>
          <p14:tracePt t="58426" x="6007100" y="3279775"/>
          <p14:tracePt t="58444" x="6040438" y="3271838"/>
          <p14:tracePt t="58460" x="6083300" y="3271838"/>
          <p14:tracePt t="58478" x="6142038" y="3263900"/>
          <p14:tracePt t="58494" x="6210300" y="3263900"/>
          <p14:tracePt t="58510" x="6261100" y="3263900"/>
          <p14:tracePt t="58527" x="6303963" y="3263900"/>
          <p14:tracePt t="58544" x="6329363" y="3263900"/>
          <p14:tracePt t="58560" x="6354763" y="3263900"/>
          <p14:tracePt t="58579" x="6389688" y="3254375"/>
          <p14:tracePt t="58594" x="6415088" y="3246438"/>
          <p14:tracePt t="58611" x="6430963" y="3246438"/>
          <p14:tracePt t="58613" x="6456363" y="3246438"/>
          <p14:tracePt t="58626" x="6499225" y="3238500"/>
          <p14:tracePt t="58643" x="6542088" y="3228975"/>
          <p14:tracePt t="58660" x="6584950" y="3228975"/>
          <p14:tracePt t="58677" x="6618288" y="3228975"/>
          <p14:tracePt t="58694" x="6653213" y="3228975"/>
          <p14:tracePt t="58711" x="6686550" y="3228975"/>
          <p14:tracePt t="58727" x="6729413" y="3228975"/>
          <p14:tracePt t="58743" x="6762750" y="3228975"/>
          <p14:tracePt t="58761" x="6805613" y="3228975"/>
          <p14:tracePt t="58763" x="6823075" y="3228975"/>
          <p14:tracePt t="58778" x="6864350" y="3228975"/>
          <p14:tracePt t="58795" x="6889750" y="3228975"/>
          <p14:tracePt t="58810" x="6907213" y="3228975"/>
          <p14:tracePt t="58812" x="6924675" y="3228975"/>
          <p14:tracePt t="58826" x="6932613" y="3228975"/>
          <p14:tracePt t="58843" x="6975475" y="3228975"/>
          <p14:tracePt t="58860" x="7000875" y="3228975"/>
          <p14:tracePt t="58876" x="7034213" y="3228975"/>
          <p14:tracePt t="58894" x="7069138" y="3228975"/>
          <p14:tracePt t="58910" x="7102475" y="3228975"/>
          <p14:tracePt t="58926" x="7119938" y="3228975"/>
          <p14:tracePt t="58943" x="7153275" y="3228975"/>
          <p14:tracePt t="58960" x="7188200" y="3211513"/>
          <p14:tracePt t="58980" x="7213600" y="3211513"/>
          <p14:tracePt t="58995" x="7229475" y="3211513"/>
          <p14:tracePt t="59010" x="7246938" y="3203575"/>
          <p14:tracePt t="59012" x="7264400" y="3203575"/>
          <p14:tracePt t="59028" x="7272338" y="3203575"/>
          <p14:tracePt t="59043" x="7307263" y="3195638"/>
          <p14:tracePt t="59060" x="7315200" y="3195638"/>
          <p14:tracePt t="59077" x="7323138" y="3195638"/>
          <p14:tracePt t="59114" x="7340600" y="3195638"/>
          <p14:tracePt t="59156" x="7348538" y="3195638"/>
          <p14:tracePt t="59195" x="7358063" y="3195638"/>
          <p14:tracePt t="59218" x="7373938" y="3195638"/>
          <p14:tracePt t="60163" x="7383463" y="3195638"/>
          <p14:tracePt t="60171" x="7383463" y="3203575"/>
          <p14:tracePt t="60178" x="7383463" y="3211513"/>
          <p14:tracePt t="60194" x="7383463" y="3221038"/>
          <p14:tracePt t="60211" x="7383463" y="3228975"/>
          <p14:tracePt t="60299" x="7383463" y="3238500"/>
          <p14:tracePt t="60314" x="7391400" y="3246438"/>
          <p14:tracePt t="60323" x="7408863" y="3246438"/>
          <p14:tracePt t="60330" x="7442200" y="3246438"/>
          <p14:tracePt t="60342" x="7451725" y="3246438"/>
          <p14:tracePt t="60359" x="7493000" y="3246438"/>
          <p14:tracePt t="60376" x="7518400" y="3246438"/>
          <p14:tracePt t="60395" x="7553325" y="3246438"/>
          <p14:tracePt t="60410" x="7570788" y="3246438"/>
          <p14:tracePt t="60426" x="7578725" y="3246438"/>
          <p14:tracePt t="60428" x="7596188" y="3246438"/>
          <p14:tracePt t="60443" x="7621588" y="3246438"/>
          <p14:tracePt t="60445" x="7629525" y="3246438"/>
          <p14:tracePt t="60460" x="7672388" y="3246438"/>
          <p14:tracePt t="60476" x="7723188" y="3246438"/>
          <p14:tracePt t="60492" x="7766050" y="3246438"/>
          <p14:tracePt t="60509" x="7807325" y="3246438"/>
          <p14:tracePt t="60526" x="7842250" y="3246438"/>
          <p14:tracePt t="60542" x="7875588" y="3246438"/>
          <p14:tracePt t="60559" x="7900988" y="3246438"/>
          <p14:tracePt t="60580" x="7935913" y="3246438"/>
          <p14:tracePt t="60592" x="7943850" y="3246438"/>
          <p14:tracePt t="60610" x="7977188" y="3246438"/>
          <p14:tracePt t="60627" x="7986713" y="3246438"/>
          <p14:tracePt t="60628" x="8004175" y="3246438"/>
          <p14:tracePt t="60642" x="8012113" y="3246438"/>
          <p14:tracePt t="60659" x="8037513" y="3246438"/>
          <p14:tracePt t="60676" x="8045450" y="3246438"/>
          <p14:tracePt t="60692" x="8054975" y="3246438"/>
          <p14:tracePt t="60715" x="8062913" y="3246438"/>
          <p14:tracePt t="60726" x="8070850" y="3246438"/>
          <p14:tracePt t="60743" x="8080375" y="3246438"/>
          <p14:tracePt t="60770" x="8096250" y="3246438"/>
          <p14:tracePt t="60883" x="8105775" y="3246438"/>
          <p14:tracePt t="60907" x="8113713" y="3238500"/>
          <p14:tracePt t="60946" x="8131175" y="3238500"/>
          <p14:tracePt t="60963" x="8139113" y="3238500"/>
          <p14:tracePt t="60970" x="8147050" y="3238500"/>
          <p14:tracePt t="60978" x="8156575" y="3238500"/>
          <p14:tracePt t="60994" x="8174038" y="3238500"/>
          <p14:tracePt t="61009" x="8181975" y="3238500"/>
          <p14:tracePt t="61027" x="8199438" y="3238500"/>
          <p14:tracePt t="61050" x="8207375" y="3238500"/>
          <p14:tracePt t="61066" x="8232775" y="3238500"/>
          <p14:tracePt t="61083" x="8258175" y="3238500"/>
          <p14:tracePt t="61098" x="8266113" y="3238500"/>
          <p14:tracePt t="61109" x="8291513" y="3228975"/>
          <p14:tracePt t="61126" x="8308975" y="3228975"/>
          <p14:tracePt t="61143" x="8326438" y="3228975"/>
          <p14:tracePt t="61159" x="8334375" y="3228975"/>
          <p14:tracePt t="61176" x="8343900" y="3221038"/>
          <p14:tracePt t="61193" x="8351838" y="3221038"/>
          <p14:tracePt t="61196" x="8369300" y="3221038"/>
          <p14:tracePt t="61211" x="8385175" y="3221038"/>
          <p14:tracePt t="61226" x="8394700" y="3221038"/>
          <p14:tracePt t="61242" x="8402638" y="3221038"/>
          <p14:tracePt t="61259" x="8410575" y="3211513"/>
          <p14:tracePt t="61275" x="8420100" y="3211513"/>
          <p14:tracePt t="61298" x="8428038" y="3211513"/>
          <p14:tracePt t="61308" x="8435975" y="3211513"/>
          <p14:tracePt t="61325" x="8445500" y="3211513"/>
          <p14:tracePt t="61346" x="8453438" y="3211513"/>
          <p14:tracePt t="61378" x="8462963" y="3203575"/>
          <p14:tracePt t="61435" x="8478838" y="3203575"/>
          <p14:tracePt t="61451" x="8488363" y="3203575"/>
          <p14:tracePt t="61499" x="8496300" y="3203575"/>
          <p14:tracePt t="61507" x="8521700" y="3195638"/>
          <p14:tracePt t="61523" x="8529638" y="3195638"/>
          <p14:tracePt t="61530" x="8547100" y="3195638"/>
          <p14:tracePt t="61542" x="8555038" y="3186113"/>
          <p14:tracePt t="61835" x="8580438" y="3186113"/>
          <p14:tracePt t="61845" x="8589963" y="3186113"/>
          <p14:tracePt t="61850" x="8597900" y="3186113"/>
          <p14:tracePt t="61860" x="8615363" y="3186113"/>
          <p14:tracePt t="61875" x="8623300" y="3186113"/>
          <p14:tracePt t="61893" x="8640763" y="3186113"/>
          <p14:tracePt t="61908" x="8648700" y="3186113"/>
          <p14:tracePt t="61926" x="8658225" y="3186113"/>
          <p14:tracePt t="61955" x="8674100" y="3186113"/>
          <p14:tracePt t="61962" x="8683625" y="3186113"/>
          <p14:tracePt t="61978" x="8709025" y="3186113"/>
          <p14:tracePt t="61992" x="8716963" y="3186113"/>
          <p14:tracePt t="62011" x="8742363" y="3186113"/>
          <p14:tracePt t="62025" x="8750300" y="3186113"/>
          <p14:tracePt t="62042" x="8759825" y="3186113"/>
          <p14:tracePt t="62044" x="8767763" y="3186113"/>
          <p14:tracePt t="62059" x="8777288" y="3186113"/>
          <p14:tracePt t="62060" x="8785225" y="3186113"/>
          <p14:tracePt t="62075" x="8802688" y="3186113"/>
          <p14:tracePt t="62092" x="8853488" y="3170238"/>
          <p14:tracePt t="62109" x="8904288" y="3170238"/>
          <p14:tracePt t="62125" x="8980488" y="3160713"/>
          <p14:tracePt t="62142" x="9039225" y="3160713"/>
          <p14:tracePt t="62159" x="9082088" y="3160713"/>
          <p14:tracePt t="62175" x="9099550" y="3160713"/>
          <p14:tracePt t="62195" x="9117013" y="3160713"/>
          <p14:tracePt t="62218" x="9124950" y="3160713"/>
          <p14:tracePt t="62226" x="9132888" y="3160713"/>
          <p14:tracePt t="62243" x="9142413" y="3160713"/>
          <p14:tracePt t="62245" x="9150350" y="3160713"/>
          <p14:tracePt t="62258" x="9158288" y="3160713"/>
          <p14:tracePt t="62275" x="9183688" y="3152775"/>
          <p14:tracePt t="62292" x="9193213" y="3152775"/>
          <p14:tracePt t="62309" x="9209088" y="3152775"/>
          <p14:tracePt t="62346" x="9218613" y="3152775"/>
          <p14:tracePt t="62355" x="9226550" y="3152775"/>
          <p14:tracePt t="62362" x="9236075" y="3152775"/>
          <p14:tracePt t="62378" x="9244013" y="3152775"/>
          <p14:tracePt t="62392" x="9251950" y="3152775"/>
          <p14:tracePt t="62408" x="9269413" y="3152775"/>
          <p14:tracePt t="62427" x="9286875" y="3152775"/>
          <p14:tracePt t="62444" x="9302750" y="3152775"/>
          <p14:tracePt t="62459" x="9312275" y="3152775"/>
          <p14:tracePt t="62461" x="9320213" y="3152775"/>
          <p14:tracePt t="62475" x="9371013" y="3152775"/>
          <p14:tracePt t="62491" x="9405938" y="3152775"/>
          <p14:tracePt t="62508" x="9447213" y="3152775"/>
          <p14:tracePt t="62525" x="9472613" y="3160713"/>
          <p14:tracePt t="62542" x="9490075" y="3160713"/>
          <p14:tracePt t="62558" x="9515475" y="3160713"/>
          <p14:tracePt t="62576" x="9532938" y="3160713"/>
          <p14:tracePt t="62579" x="9558338" y="3160713"/>
          <p14:tracePt t="62592" x="9583738" y="3160713"/>
          <p14:tracePt t="62611" x="9642475" y="3160713"/>
          <p14:tracePt t="62627" x="9694863" y="3160713"/>
          <p14:tracePt t="62643" x="9710738" y="3160713"/>
          <p14:tracePt t="62659" x="9736138" y="3160713"/>
          <p14:tracePt t="62660" x="9745663" y="3160713"/>
          <p14:tracePt t="62674" x="9786938" y="3160713"/>
          <p14:tracePt t="62691" x="9821863" y="3170238"/>
          <p14:tracePt t="62708" x="9872663" y="3170238"/>
          <p14:tracePt t="62725" x="9915525" y="3170238"/>
          <p14:tracePt t="62741" x="9923463" y="3170238"/>
          <p14:tracePt t="62759" x="9940925" y="3170238"/>
          <p14:tracePt t="62775" x="9948863" y="3170238"/>
          <p14:tracePt t="62791" x="9956800" y="3170238"/>
          <p14:tracePt t="62811" x="9974263" y="3170238"/>
          <p14:tracePt t="62827" x="9983788" y="3170238"/>
          <p14:tracePt t="62931" x="9956800" y="3170238"/>
          <p14:tracePt t="62939" x="9898063" y="3170238"/>
          <p14:tracePt t="62946" x="9796463" y="3170238"/>
          <p14:tracePt t="62957" x="9685338" y="3170238"/>
          <p14:tracePt t="62975" x="9388475" y="3170238"/>
          <p14:tracePt t="62991" x="8947150" y="3170238"/>
          <p14:tracePt t="63008" x="8394700" y="3170238"/>
          <p14:tracePt t="63026" x="7629525" y="3186113"/>
          <p14:tracePt t="63042" x="7119938" y="3238500"/>
          <p14:tracePt t="63059" x="6567488" y="3314700"/>
          <p14:tracePt t="63075" x="6286500" y="3365500"/>
          <p14:tracePt t="63091" x="5641975" y="3502025"/>
          <p14:tracePt t="63108" x="5335588" y="3552825"/>
          <p14:tracePt t="63125" x="5089525" y="3594100"/>
          <p14:tracePt t="63141" x="4919663" y="3594100"/>
          <p14:tracePt t="63158" x="4732338" y="3594100"/>
          <p14:tracePt t="63175" x="4545013" y="3594100"/>
          <p14:tracePt t="63192" x="4341813" y="3594100"/>
          <p14:tracePt t="63195" x="4222750" y="3594100"/>
          <p14:tracePt t="63208" x="4111625" y="3594100"/>
          <p14:tracePt t="63226" x="3763963" y="3594100"/>
          <p14:tracePt t="63243" x="3586163" y="3594100"/>
          <p14:tracePt t="63258" x="3500438" y="3594100"/>
          <p14:tracePt t="63260" x="3432175" y="3594100"/>
          <p14:tracePt t="63274" x="3363913" y="3594100"/>
          <p14:tracePt t="63276" x="3305175" y="3594100"/>
          <p14:tracePt t="63291" x="3203575" y="3594100"/>
          <p14:tracePt t="63308" x="3016250" y="3594100"/>
          <p14:tracePt t="63325" x="2820988" y="3594100"/>
          <p14:tracePt t="63341" x="2676525" y="3594100"/>
          <p14:tracePt t="63359" x="2506663" y="3619500"/>
          <p14:tracePt t="63362" x="2446338" y="3629025"/>
          <p14:tracePt t="63375" x="2405063" y="3629025"/>
          <p14:tracePt t="63391" x="2336800" y="3646488"/>
          <p14:tracePt t="63408" x="2260600" y="3646488"/>
          <p14:tracePt t="63426" x="2116138" y="3646488"/>
          <p14:tracePt t="63443" x="1971675" y="3646488"/>
          <p14:tracePt t="63458" x="1903413" y="3646488"/>
          <p14:tracePt t="63459" x="1827213" y="3646488"/>
          <p14:tracePt t="63475" x="1758950" y="3646488"/>
          <p14:tracePt t="63476" x="1682750" y="3646488"/>
          <p14:tracePt t="63491" x="1614488" y="3646488"/>
          <p14:tracePt t="63508" x="1538288" y="3646488"/>
          <p14:tracePt t="63525" x="1495425" y="3646488"/>
          <p14:tracePt t="63542" x="1419225" y="3646488"/>
          <p14:tracePt t="63558" x="1343025" y="3646488"/>
          <p14:tracePt t="63574" x="1282700" y="3646488"/>
          <p14:tracePt t="63592" x="1214438" y="3646488"/>
          <p14:tracePt t="63595" x="1198563" y="3646488"/>
          <p14:tracePt t="63607" x="1189038" y="3646488"/>
          <p14:tracePt t="63626" x="1155700" y="3646488"/>
          <p14:tracePt t="63643" x="1112838" y="3646488"/>
          <p14:tracePt t="63659" x="1054100" y="3646488"/>
          <p14:tracePt t="63675" x="1036638" y="3646488"/>
          <p14:tracePt t="63676" x="1003300" y="3646488"/>
          <p14:tracePt t="63691" x="985838" y="3646488"/>
          <p14:tracePt t="63708" x="960438" y="3646488"/>
          <p14:tracePt t="63730" x="950913" y="3646488"/>
          <p14:tracePt t="63939" x="960438" y="3646488"/>
          <p14:tracePt t="63946" x="976313" y="3646488"/>
          <p14:tracePt t="63958" x="993775" y="3646488"/>
          <p14:tracePt t="63974" x="1028700" y="3646488"/>
          <p14:tracePt t="63991" x="1036638" y="3646488"/>
          <p14:tracePt t="64008" x="1054100" y="3646488"/>
          <p14:tracePt t="64026" x="1079500" y="3646488"/>
          <p14:tracePt t="64042" x="1095375" y="3646488"/>
          <p14:tracePt t="64059" x="1138238" y="3646488"/>
          <p14:tracePt t="64076" x="1163638" y="3646488"/>
          <p14:tracePt t="64090" x="1189038" y="3646488"/>
          <p14:tracePt t="64107" x="1223963" y="3636963"/>
          <p14:tracePt t="64124" x="1257300" y="3636963"/>
          <p14:tracePt t="64141" x="1265238" y="3636963"/>
          <p14:tracePt t="64158" x="1282700" y="3629025"/>
          <p14:tracePt t="64174" x="1300163" y="3629025"/>
          <p14:tracePt t="64191" x="1308100" y="3629025"/>
          <p14:tracePt t="64207" x="1317625" y="3629025"/>
          <p14:tracePt t="64225" x="1343025" y="3611563"/>
          <p14:tracePt t="64227" x="1358900" y="3611563"/>
          <p14:tracePt t="64243" x="1376363" y="3611563"/>
          <p14:tracePt t="64259" x="1393825" y="3611563"/>
          <p14:tracePt t="64275" x="1409700" y="3611563"/>
          <p14:tracePt t="64276" x="1419225" y="3611563"/>
          <p14:tracePt t="64291" x="1435100" y="3611563"/>
          <p14:tracePt t="64307" x="1495425" y="3611563"/>
          <p14:tracePt t="64324" x="1554163" y="3603625"/>
          <p14:tracePt t="64341" x="1589088" y="3603625"/>
          <p14:tracePt t="64363" x="1606550" y="3603625"/>
          <p14:tracePt t="64747" x="1597025" y="3603625"/>
          <p14:tracePt t="64755" x="1589088" y="3603625"/>
          <p14:tracePt t="64771" x="1579563" y="3603625"/>
          <p14:tracePt t="64787" x="1563688" y="3603625"/>
          <p14:tracePt t="64810" x="1554163" y="3603625"/>
          <p14:tracePt t="64827" x="1538288" y="3603625"/>
          <p14:tracePt t="64850" x="1528763" y="3603625"/>
          <p14:tracePt t="64859" x="1520825" y="3611563"/>
          <p14:tracePt t="64876" x="1512888" y="3619500"/>
          <p14:tracePt t="64907" x="1503363" y="3619500"/>
          <p14:tracePt t="64914" x="1495425" y="3619500"/>
          <p14:tracePt t="64930" x="1487488" y="3619500"/>
          <p14:tracePt t="64946" x="1487488" y="3629025"/>
          <p14:tracePt t="64962" x="1477963" y="3636963"/>
          <p14:tracePt t="64978" x="1470025" y="3646488"/>
          <p14:tracePt t="65003" x="1462088" y="3646488"/>
          <p14:tracePt t="65018" x="1452563" y="3646488"/>
          <p14:tracePt t="65140" x="1444625" y="3654425"/>
          <p14:tracePt t="65171" x="1452563" y="3654425"/>
          <p14:tracePt t="65178" x="1470025" y="3654425"/>
          <p14:tracePt t="65190" x="1477963" y="3654425"/>
          <p14:tracePt t="65207" x="1495425" y="3654425"/>
          <p14:tracePt t="65243" x="1512888" y="3654425"/>
          <p14:tracePt t="65275" x="1520825" y="3662363"/>
          <p14:tracePt t="65292" x="1528763" y="3662363"/>
          <p14:tracePt t="65298" x="1546225" y="3671888"/>
          <p14:tracePt t="65307" x="1554163" y="3671888"/>
          <p14:tracePt t="65323" x="1579563" y="3671888"/>
          <p14:tracePt t="65340" x="1589088" y="3671888"/>
          <p14:tracePt t="65356" x="1622425" y="3671888"/>
          <p14:tracePt t="65374" x="1657350" y="3671888"/>
          <p14:tracePt t="65390" x="1690688" y="3671888"/>
          <p14:tracePt t="65408" x="1741488" y="3671888"/>
          <p14:tracePt t="65411" x="1766888" y="3671888"/>
          <p14:tracePt t="65424" x="1809750" y="3671888"/>
          <p14:tracePt t="65440" x="1860550" y="3671888"/>
          <p14:tracePt t="65459" x="1954213" y="3671888"/>
          <p14:tracePt t="65475" x="2022475" y="3671888"/>
          <p14:tracePt t="65491" x="2098675" y="3671888"/>
          <p14:tracePt t="65507" x="2200275" y="3671888"/>
          <p14:tracePt t="65523" x="2260600" y="3671888"/>
          <p14:tracePt t="65541" x="2319338" y="3671888"/>
          <p14:tracePt t="65557" x="2344738" y="3671888"/>
          <p14:tracePt t="65573" x="2370138" y="3671888"/>
          <p14:tracePt t="65590" x="2379663" y="3671888"/>
          <p14:tracePt t="65607" x="2395538" y="3671888"/>
          <p14:tracePt t="65624" x="2413000" y="3671888"/>
          <p14:tracePt t="65642" x="2430463" y="3671888"/>
          <p14:tracePt t="65659" x="2455863" y="3671888"/>
          <p14:tracePt t="65683" x="2463800" y="3671888"/>
          <p14:tracePt t="65698" x="2471738" y="3671888"/>
          <p14:tracePt t="65707" x="2481263" y="3671888"/>
          <p14:tracePt t="65724" x="2497138" y="3671888"/>
          <p14:tracePt t="65741" x="2524125" y="3671888"/>
          <p14:tracePt t="65757" x="2540000" y="3671888"/>
          <p14:tracePt t="65773" x="2565400" y="3671888"/>
          <p14:tracePt t="65790" x="2574925" y="3671888"/>
          <p14:tracePt t="65818" x="2590800" y="3671888"/>
          <p14:tracePt t="65842" x="2600325" y="3671888"/>
          <p14:tracePt t="65858" x="2608263" y="3671888"/>
          <p14:tracePt t="65866" x="2616200" y="3679825"/>
          <p14:tracePt t="65882" x="2625725" y="3679825"/>
          <p14:tracePt t="65899" x="2633663" y="3679825"/>
          <p14:tracePt t="65923" x="2651125" y="3679825"/>
          <p14:tracePt t="65930" x="2659063" y="3679825"/>
          <p14:tracePt t="65946" x="2684463" y="3679825"/>
          <p14:tracePt t="65962" x="2701925" y="3679825"/>
          <p14:tracePt t="65973" x="2727325" y="3679825"/>
          <p14:tracePt t="65990" x="2752725" y="3679825"/>
          <p14:tracePt t="66007" x="2786063" y="3679825"/>
          <p14:tracePt t="66024" x="2828925" y="3679825"/>
          <p14:tracePt t="66027" x="2838450" y="3679825"/>
          <p14:tracePt t="66041" x="2846388" y="3679825"/>
          <p14:tracePt t="66042" x="2854325" y="3679825"/>
          <p14:tracePt t="66058" x="2863850" y="3679825"/>
          <p14:tracePt t="66082" x="2871788" y="3679825"/>
          <p14:tracePt t="66109" x="2889250" y="3679825"/>
          <p14:tracePt t="66114" x="2897188" y="3679825"/>
          <p14:tracePt t="66139" x="2905125" y="3679825"/>
          <p14:tracePt t="66155" x="2922588" y="3679825"/>
          <p14:tracePt t="66587" x="2905125" y="3679825"/>
          <p14:tracePt t="66595" x="2897188" y="3679825"/>
          <p14:tracePt t="66606" x="2871788" y="3687763"/>
          <p14:tracePt t="66623" x="2854325" y="3687763"/>
          <p14:tracePt t="66640" x="2828925" y="3687763"/>
          <p14:tracePt t="66659" x="2786063" y="3687763"/>
          <p14:tracePt t="66675" x="2770188" y="3687763"/>
          <p14:tracePt t="66690" x="2752725" y="3687763"/>
          <p14:tracePt t="66692" x="2744788" y="3687763"/>
          <p14:tracePt t="66707" x="2727325" y="3687763"/>
          <p14:tracePt t="66708" x="2709863" y="3687763"/>
          <p14:tracePt t="66723" x="2651125" y="3687763"/>
          <p14:tracePt t="66740" x="2616200" y="3687763"/>
          <p14:tracePt t="66756" x="2574925" y="3687763"/>
          <p14:tracePt t="66773" x="2540000" y="3687763"/>
          <p14:tracePt t="66790" x="2497138" y="3687763"/>
          <p14:tracePt t="66807" x="2438400" y="3687763"/>
          <p14:tracePt t="66824" x="2362200" y="3687763"/>
          <p14:tracePt t="66828" x="2319338" y="3687763"/>
          <p14:tracePt t="66839" x="2293938" y="3687763"/>
          <p14:tracePt t="66859" x="2200275" y="3687763"/>
          <p14:tracePt t="66875" x="2149475" y="3687763"/>
          <p14:tracePt t="66890" x="2116138" y="3687763"/>
          <p14:tracePt t="66891" x="2081213" y="3687763"/>
          <p14:tracePt t="66907" x="2065338" y="3687763"/>
          <p14:tracePt t="66908" x="2030413" y="3687763"/>
          <p14:tracePt t="66923" x="1954213" y="3687763"/>
          <p14:tracePt t="66940" x="1928813" y="3687763"/>
          <p14:tracePt t="66956" x="1903413" y="3687763"/>
          <p14:tracePt t="66973" x="1885950" y="3687763"/>
          <p14:tracePt t="67187" x="1920875" y="3687763"/>
          <p14:tracePt t="67195" x="1954213" y="3687763"/>
          <p14:tracePt t="67206" x="1971675" y="3687763"/>
          <p14:tracePt t="67223" x="2047875" y="3687763"/>
          <p14:tracePt t="67241" x="2106613" y="3687763"/>
          <p14:tracePt t="67244" x="2124075" y="3671888"/>
          <p14:tracePt t="67257" x="2157413" y="3671888"/>
          <p14:tracePt t="67258" x="2166938" y="3671888"/>
          <p14:tracePt t="67275" x="2208213" y="3662363"/>
          <p14:tracePt t="67291" x="2243138" y="3662363"/>
          <p14:tracePt t="67307" x="2276475" y="3662363"/>
          <p14:tracePt t="67308" x="2293938" y="3662363"/>
          <p14:tracePt t="67322" x="2344738" y="3654425"/>
          <p14:tracePt t="67340" x="2420938" y="3646488"/>
          <p14:tracePt t="67356" x="2524125" y="3629025"/>
          <p14:tracePt t="67373" x="2625725" y="3619500"/>
          <p14:tracePt t="67390" x="2778125" y="3619500"/>
          <p14:tracePt t="67406" x="2879725" y="3619500"/>
          <p14:tracePt t="67423" x="2973388" y="3619500"/>
          <p14:tracePt t="67426" x="2998788" y="3619500"/>
          <p14:tracePt t="67439" x="3033713" y="3619500"/>
          <p14:tracePt t="67456" x="3074988" y="3619500"/>
          <p14:tracePt t="67474" x="3160713" y="3619500"/>
          <p14:tracePt t="67490" x="3203575" y="3603625"/>
          <p14:tracePt t="67507" x="3244850" y="3603625"/>
          <p14:tracePt t="67509" x="3287713" y="3603625"/>
          <p14:tracePt t="67523" x="3381375" y="3603625"/>
          <p14:tracePt t="67539" x="3449638" y="3603625"/>
          <p14:tracePt t="67557" x="3559175" y="3578225"/>
          <p14:tracePt t="67574" x="3670300" y="3568700"/>
          <p14:tracePt t="67589" x="3756025" y="3552825"/>
          <p14:tracePt t="67606" x="3814763" y="3552825"/>
          <p14:tracePt t="67623" x="3890963" y="3552825"/>
          <p14:tracePt t="67627" x="3908425" y="3543300"/>
          <p14:tracePt t="67639" x="3925888" y="3543300"/>
          <p14:tracePt t="67656" x="3959225" y="3543300"/>
          <p14:tracePt t="67674" x="3967163" y="3543300"/>
          <p14:tracePt t="67675" x="3984625" y="3543300"/>
          <p14:tracePt t="67691" x="4010025" y="3543300"/>
          <p14:tracePt t="67707" x="4027488" y="3543300"/>
          <p14:tracePt t="67709" x="4035425" y="3543300"/>
          <p14:tracePt t="67722" x="4052888" y="3543300"/>
          <p14:tracePt t="67739" x="4086225" y="3543300"/>
          <p14:tracePt t="67756" x="4103688" y="3543300"/>
          <p14:tracePt t="67772" x="4137025" y="3543300"/>
          <p14:tracePt t="67789" x="4154488" y="3543300"/>
          <p14:tracePt t="67807" x="4162425" y="3543300"/>
          <p14:tracePt t="67822" x="4197350" y="3543300"/>
          <p14:tracePt t="67840" x="4230688" y="3543300"/>
          <p14:tracePt t="67843" x="4240213" y="3543300"/>
          <p14:tracePt t="67856" x="4291013" y="3543300"/>
          <p14:tracePt t="67875" x="4384675" y="3543300"/>
          <p14:tracePt t="67891" x="4425950" y="3543300"/>
          <p14:tracePt t="67906" x="4443413" y="3543300"/>
          <p14:tracePt t="67908" x="4451350" y="3543300"/>
          <p14:tracePt t="67923" x="4468813" y="3543300"/>
          <p14:tracePt t="67925" x="4494213" y="3543300"/>
          <p14:tracePt t="67939" x="4503738" y="3543300"/>
          <p14:tracePt t="67956" x="4519613" y="3543300"/>
          <p14:tracePt t="67973" x="4529138" y="3543300"/>
          <p14:tracePt t="67989" x="4537075" y="3543300"/>
          <p14:tracePt t="68027" x="4545013" y="3543300"/>
          <p14:tracePt t="68059" x="4554538" y="3543300"/>
          <p14:tracePt t="68083" x="4562475" y="3543300"/>
          <p14:tracePt t="68243" x="4579938" y="3552825"/>
          <p14:tracePt t="68251" x="4595813" y="3552825"/>
          <p14:tracePt t="68266" x="4621213" y="3568700"/>
          <p14:tracePt t="68282" x="4656138" y="3578225"/>
          <p14:tracePt t="68290" x="4664075" y="3578225"/>
          <p14:tracePt t="68306" x="4689475" y="3578225"/>
          <p14:tracePt t="68307" x="4699000" y="3586163"/>
          <p14:tracePt t="68322" x="4706938" y="3586163"/>
          <p14:tracePt t="68339" x="4740275" y="3603625"/>
          <p14:tracePt t="68370" x="4749800" y="3603625"/>
          <p14:tracePt t="68395" x="4757738" y="3603625"/>
          <p14:tracePt t="68419" x="4765675" y="3603625"/>
          <p14:tracePt t="70403" x="4765675" y="3611563"/>
          <p14:tracePt t="70483" x="4765675" y="3619500"/>
          <p14:tracePt t="70540" x="4757738" y="3629025"/>
          <p14:tracePt t="70595" x="4749800" y="3629025"/>
          <p14:tracePt t="70620" x="4740275" y="3629025"/>
          <p14:tracePt t="70635" x="4732338" y="3636963"/>
          <p14:tracePt t="70675" x="4724400" y="3646488"/>
          <p14:tracePt t="70683" x="4714875" y="3646488"/>
          <p14:tracePt t="70715" x="4706938" y="3654425"/>
          <p14:tracePt t="70739" x="4699000" y="3654425"/>
          <p14:tracePt t="70756" x="4689475" y="3654425"/>
          <p14:tracePt t="70762" x="4681538" y="3654425"/>
          <p14:tracePt t="70771" x="4673600" y="3654425"/>
          <p14:tracePt t="70811" x="4656138" y="3654425"/>
          <p14:tracePt t="70827" x="4638675" y="3662363"/>
          <p14:tracePt t="70875" x="4621213" y="3662363"/>
          <p14:tracePt t="70883" x="4613275" y="3662363"/>
          <p14:tracePt t="70899" x="4605338" y="3671888"/>
          <p14:tracePt t="70939" x="4587875" y="3671888"/>
          <p14:tracePt t="70962" x="4579938" y="3671888"/>
          <p14:tracePt t="71307" x="4570413" y="3671888"/>
          <p14:tracePt t="71314" x="4562475" y="3671888"/>
          <p14:tracePt t="73131" x="4554538" y="3679825"/>
          <p14:tracePt t="73139" x="4537075" y="3687763"/>
          <p14:tracePt t="73155" x="4529138" y="3697288"/>
          <p14:tracePt t="73173" x="4519613" y="3705225"/>
          <p14:tracePt t="73195" x="4511675" y="3705225"/>
          <p14:tracePt t="73243" x="4486275" y="3713163"/>
          <p14:tracePt t="73258" x="4476750" y="3713163"/>
          <p14:tracePt t="73266" x="4460875" y="3713163"/>
          <p14:tracePt t="73282" x="4451350" y="3713163"/>
          <p14:tracePt t="73290" x="4443413" y="3713163"/>
          <p14:tracePt t="73303" x="4435475" y="3713163"/>
          <p14:tracePt t="73321" x="4418013" y="3713163"/>
          <p14:tracePt t="73338" x="4400550" y="3713163"/>
          <p14:tracePt t="73355" x="4392613" y="3713163"/>
          <p14:tracePt t="73371" x="4367213" y="3713163"/>
          <p14:tracePt t="73387" x="4359275" y="3713163"/>
          <p14:tracePt t="73403" x="4341813" y="3713163"/>
          <p14:tracePt t="73420" x="4324350" y="3713163"/>
          <p14:tracePt t="73437" x="4291013" y="3713163"/>
          <p14:tracePt t="73454" x="4265613" y="3713163"/>
          <p14:tracePt t="73470" x="4230688" y="3713163"/>
          <p14:tracePt t="73487" x="4197350" y="3713163"/>
          <p14:tracePt t="73491" x="4179888" y="3713163"/>
          <p14:tracePt t="73503" x="4162425" y="3713163"/>
          <p14:tracePt t="73523" x="4146550" y="3713163"/>
          <p14:tracePt t="73537" x="4129088" y="3713163"/>
          <p14:tracePt t="73556" x="4111625" y="3713163"/>
          <p14:tracePt t="73571" x="4103688" y="3713163"/>
          <p14:tracePt t="73573" x="4095750" y="3713163"/>
          <p14:tracePt t="73588" x="4070350" y="3713163"/>
          <p14:tracePt t="73604" x="4052888" y="3713163"/>
          <p14:tracePt t="73620" x="4027488" y="3705225"/>
          <p14:tracePt t="73637" x="4017963" y="3705225"/>
          <p14:tracePt t="73716" x="4002088" y="3705225"/>
          <p14:tracePt t="73754" x="3992563" y="3705225"/>
          <p14:tracePt t="73892" x="3992563" y="3697288"/>
          <p14:tracePt t="73915" x="4027488" y="3697288"/>
          <p14:tracePt t="73931" x="4052888" y="3687763"/>
          <p14:tracePt t="73938" x="4060825" y="3687763"/>
          <p14:tracePt t="73954" x="4070350" y="3687763"/>
          <p14:tracePt t="73962" x="4086225" y="3687763"/>
          <p14:tracePt t="73971" x="4095750" y="3687763"/>
          <p14:tracePt t="73986" x="4103688" y="3687763"/>
          <p14:tracePt t="74003" x="4129088" y="3687763"/>
          <p14:tracePt t="74020" x="4154488" y="3687763"/>
          <p14:tracePt t="74037" x="4162425" y="3687763"/>
          <p14:tracePt t="74054" x="4179888" y="3687763"/>
          <p14:tracePt t="74070" x="4197350" y="3671888"/>
          <p14:tracePt t="74090" x="4214813" y="3671888"/>
          <p14:tracePt t="75139" x="4197350" y="3671888"/>
          <p14:tracePt t="75147" x="4187825" y="3671888"/>
          <p14:tracePt t="75154" x="4179888" y="3671888"/>
          <p14:tracePt t="75172" x="4154488" y="3671888"/>
          <p14:tracePt t="75188" x="4137025" y="3671888"/>
          <p14:tracePt t="75203" x="4129088" y="3671888"/>
          <p14:tracePt t="75220" x="4121150" y="3679825"/>
          <p14:tracePt t="75897" x="4103688" y="3679825"/>
          <p14:tracePt t="75994" x="4095750" y="3679825"/>
          <p14:tracePt t="76010" x="4086225" y="3679825"/>
          <p14:tracePt t="76017" x="4078288" y="3679825"/>
          <p14:tracePt t="76034" x="4070350" y="3679825"/>
          <p14:tracePt t="76050" x="4060825" y="3679825"/>
          <p14:tracePt t="76082" x="4044950" y="3679825"/>
          <p14:tracePt t="76106" x="4027488" y="3679825"/>
          <p14:tracePt t="76147" x="4017963" y="3679825"/>
          <p14:tracePt t="76155" x="4010025" y="3679825"/>
          <p14:tracePt t="76179" x="4002088" y="3679825"/>
          <p14:tracePt t="76195" x="3984625" y="3687763"/>
          <p14:tracePt t="76203" x="3984625" y="3697288"/>
          <p14:tracePt t="76218" x="3976688" y="3697288"/>
          <p14:tracePt t="76226" x="3967163" y="3697288"/>
          <p14:tracePt t="76243" x="3959225" y="3697288"/>
          <p14:tracePt t="76252" x="3951288" y="3697288"/>
          <p14:tracePt t="76269" x="3941763" y="3697288"/>
          <p14:tracePt t="76299" x="3933825" y="3697288"/>
          <p14:tracePt t="76338" x="3916363" y="3697288"/>
          <p14:tracePt t="76371" x="3908425" y="3697288"/>
          <p14:tracePt t="76388" x="3900488" y="3697288"/>
          <p14:tracePt t="76708" x="3908425" y="3697288"/>
          <p14:tracePt t="76715" x="3916363" y="3697288"/>
          <p14:tracePt t="76722" x="3941763" y="3697288"/>
          <p14:tracePt t="76735" x="3951288" y="3697288"/>
          <p14:tracePt t="76752" x="3984625" y="3687763"/>
          <p14:tracePt t="76770" x="4017963" y="3687763"/>
          <p14:tracePt t="76787" x="4060825" y="3687763"/>
          <p14:tracePt t="76802" x="4070350" y="3687763"/>
          <p14:tracePt t="76803" x="4078288" y="3687763"/>
          <p14:tracePt t="76818" x="4095750" y="3679825"/>
          <p14:tracePt t="76835" x="4121150" y="3671888"/>
          <p14:tracePt t="76853" x="4146550" y="3671888"/>
          <p14:tracePt t="76869" x="4187825" y="3671888"/>
          <p14:tracePt t="76886" x="4222750" y="3671888"/>
          <p14:tracePt t="76902" x="4256088" y="3671888"/>
          <p14:tracePt t="76918" x="4291013" y="3671888"/>
          <p14:tracePt t="76936" x="4298950" y="3671888"/>
          <p14:tracePt t="76952" x="4316413" y="3671888"/>
          <p14:tracePt t="76970" x="4359275" y="3671888"/>
          <p14:tracePt t="76988" x="4384675" y="3671888"/>
          <p14:tracePt t="77002" x="4392613" y="3671888"/>
          <p14:tracePt t="77004" x="4400550" y="3671888"/>
          <p14:tracePt t="77018" x="4418013" y="3671888"/>
          <p14:tracePt t="77035" x="4435475" y="3671888"/>
          <p14:tracePt t="77052" x="4443413" y="3671888"/>
          <p14:tracePt t="77069" x="4451350" y="3671888"/>
          <p14:tracePt t="77086" x="4460875" y="3671888"/>
          <p14:tracePt t="77123" x="4476750" y="3671888"/>
          <p14:tracePt t="78971" x="4494213" y="3671888"/>
          <p14:tracePt t="78979" x="4529138" y="3662363"/>
          <p14:tracePt t="78986" x="4537075" y="3662363"/>
          <p14:tracePt t="79002" x="4579938" y="3662363"/>
          <p14:tracePt t="79018" x="4587875" y="3662363"/>
          <p14:tracePt t="79019" x="4605338" y="3662363"/>
          <p14:tracePt t="79035" x="4621213" y="3662363"/>
          <p14:tracePt t="79036" x="4638675" y="3662363"/>
          <p14:tracePt t="79050" x="4673600" y="3662363"/>
          <p14:tracePt t="79068" x="4732338" y="3662363"/>
          <p14:tracePt t="79085" x="4783138" y="3662363"/>
          <p14:tracePt t="79101" x="4894263" y="3662363"/>
          <p14:tracePt t="79118" x="5038725" y="3662363"/>
          <p14:tracePt t="79134" x="5173663" y="3687763"/>
          <p14:tracePt t="79151" x="5353050" y="3738563"/>
          <p14:tracePt t="79168" x="5454650" y="3781425"/>
          <p14:tracePt t="79184" x="5530850" y="3798888"/>
          <p14:tracePt t="79203" x="5556250" y="3798888"/>
          <p14:tracePt t="79219" x="5565775" y="3798888"/>
          <p14:tracePt t="79236" x="5573713" y="3798888"/>
          <p14:tracePt t="79251" x="5591175" y="3798888"/>
          <p14:tracePt t="79267" x="5616575" y="3798888"/>
          <p14:tracePt t="79284" x="5632450" y="3798888"/>
          <p14:tracePt t="79306" x="5649913" y="3798888"/>
          <p14:tracePt t="79317" x="5667375" y="3798888"/>
          <p14:tracePt t="79334" x="5692775" y="3798888"/>
          <p14:tracePt t="79350" x="5743575" y="3798888"/>
          <p14:tracePt t="79367" x="5837238" y="3824288"/>
          <p14:tracePt t="79384" x="5921375" y="3832225"/>
          <p14:tracePt t="79402" x="6065838" y="3867150"/>
          <p14:tracePt t="79419" x="6116638" y="3883025"/>
          <p14:tracePt t="79434" x="6134100" y="3892550"/>
          <p14:tracePt t="79436" x="6167438" y="3908425"/>
          <p14:tracePt t="79451" x="6194425" y="3908425"/>
          <p14:tracePt t="79467" x="6210300" y="3908425"/>
          <p14:tracePt t="79484" x="6245225" y="3908425"/>
          <p14:tracePt t="79501" x="6270625" y="3908425"/>
          <p14:tracePt t="79517" x="6278563" y="3908425"/>
          <p14:tracePt t="79534" x="6303963" y="3908425"/>
          <p14:tracePt t="79554" x="6311900" y="3908425"/>
          <p14:tracePt t="79567" x="6321425" y="3900488"/>
          <p14:tracePt t="79595" x="6338888" y="3892550"/>
          <p14:tracePt t="79610" x="6346825" y="3892550"/>
          <p14:tracePt t="79618" x="6354763" y="3883025"/>
          <p14:tracePt t="79634" x="6364288" y="3875088"/>
          <p14:tracePt t="79637" x="6372225" y="3867150"/>
          <p14:tracePt t="79650" x="6372225" y="3857625"/>
          <p14:tracePt t="79667" x="6397625" y="3857625"/>
          <p14:tracePt t="79684" x="6405563" y="3849688"/>
          <p14:tracePt t="79701" x="6405563" y="3841750"/>
          <p14:tracePt t="79717" x="6430963" y="3841750"/>
          <p14:tracePt t="79734" x="6440488" y="3832225"/>
          <p14:tracePt t="79751" x="6456363" y="3832225"/>
          <p14:tracePt t="79767" x="6473825" y="3816350"/>
          <p14:tracePt t="79784" x="6491288" y="3816350"/>
          <p14:tracePt t="79801" x="6499225" y="3816350"/>
          <p14:tracePt t="79820" x="6534150" y="3806825"/>
          <p14:tracePt t="79843" x="6534150" y="3798888"/>
          <p14:tracePt t="79852" x="6550025" y="3798888"/>
          <p14:tracePt t="79867" x="6567488" y="3781425"/>
          <p14:tracePt t="79898" x="6575425" y="3773488"/>
          <p14:tracePt t="79906" x="6584950" y="3773488"/>
          <p14:tracePt t="79917" x="6592888" y="3763963"/>
          <p14:tracePt t="79934" x="6600825" y="3756025"/>
          <p14:tracePt t="79951" x="6610350" y="3748088"/>
          <p14:tracePt t="79967" x="6618288" y="3748088"/>
          <p14:tracePt t="79984" x="6635750" y="3738563"/>
          <p14:tracePt t="80000" x="6653213" y="3730625"/>
          <p14:tracePt t="80020" x="6678613" y="3722688"/>
          <p14:tracePt t="80052" x="6686550" y="3722688"/>
          <p14:tracePt t="80058" x="6704013" y="3713163"/>
          <p14:tracePt t="80090" x="6711950" y="3713163"/>
          <p14:tracePt t="80098" x="6729413" y="3705225"/>
          <p14:tracePt t="80123" x="6737350" y="3705225"/>
          <p14:tracePt t="80130" x="6745288" y="3697288"/>
          <p14:tracePt t="80155" x="6754813" y="3697288"/>
          <p14:tracePt t="80187" x="6762750" y="3697288"/>
          <p14:tracePt t="80659" x="6788150" y="3697288"/>
          <p14:tracePt t="80669" x="6797675" y="3697288"/>
          <p14:tracePt t="80675" x="6813550" y="3697288"/>
          <p14:tracePt t="80684" x="6831013" y="3697288"/>
          <p14:tracePt t="80702" x="6864350" y="3697288"/>
          <p14:tracePt t="80706" x="6881813" y="3697288"/>
          <p14:tracePt t="80717" x="6907213" y="3697288"/>
          <p14:tracePt t="80733" x="6950075" y="3679825"/>
          <p14:tracePt t="80750" x="6983413" y="3679825"/>
          <p14:tracePt t="80767" x="7000875" y="3679825"/>
          <p14:tracePt t="80783" x="7018338" y="3679825"/>
          <p14:tracePt t="80802" x="7051675" y="3679825"/>
          <p14:tracePt t="80818" x="7069138" y="3679825"/>
          <p14:tracePt t="80836" x="7085013" y="3679825"/>
          <p14:tracePt t="80852" x="7094538" y="3679825"/>
          <p14:tracePt t="80866" x="7102475" y="3679825"/>
          <p14:tracePt t="80884" x="7112000" y="3679825"/>
          <p14:tracePt t="80900" x="7127875" y="3679825"/>
          <p14:tracePt t="80917" x="7137400" y="3679825"/>
          <p14:tracePt t="80934" x="7145338" y="3679825"/>
          <p14:tracePt t="80950" x="7170738" y="3671888"/>
          <p14:tracePt t="80967" x="7178675" y="3671888"/>
          <p14:tracePt t="80984" x="7188200" y="3671888"/>
          <p14:tracePt t="81001" x="7196138" y="3671888"/>
          <p14:tracePt t="81016" x="7204075" y="3671888"/>
          <p14:tracePt t="81052" x="7221538" y="3671888"/>
          <p14:tracePt t="81069" x="7229475" y="3671888"/>
          <p14:tracePt t="81090" x="7256463" y="3671888"/>
          <p14:tracePt t="81123" x="7264400" y="3671888"/>
          <p14:tracePt t="81131" x="7272338" y="3662363"/>
          <p14:tracePt t="81459" x="7281863" y="3662363"/>
          <p14:tracePt t="81475" x="7289800" y="3662363"/>
          <p14:tracePt t="81482" x="7297738" y="3662363"/>
          <p14:tracePt t="81643" x="7297738" y="3671888"/>
          <p14:tracePt t="81652" x="7297738" y="3679825"/>
          <p14:tracePt t="81658" x="7297738" y="3697288"/>
          <p14:tracePt t="81668" x="7297738" y="3713163"/>
          <p14:tracePt t="81683" x="7297738" y="3738563"/>
          <p14:tracePt t="81700" x="7323138" y="3763963"/>
          <p14:tracePt t="81716" x="7323138" y="3773488"/>
          <p14:tracePt t="81734" x="7323138" y="3781425"/>
          <p14:tracePt t="81750" x="7289800" y="3781425"/>
          <p14:tracePt t="81939" x="7281863" y="3790950"/>
          <p14:tracePt t="81954" x="7281863" y="3798888"/>
          <p14:tracePt t="81962" x="7281863" y="3806825"/>
          <p14:tracePt t="81970" x="7272338" y="3824288"/>
          <p14:tracePt t="82028" x="7272338" y="3806825"/>
          <p14:tracePt t="82038" x="7297738" y="3781425"/>
          <p14:tracePt t="82042" x="7340600" y="3756025"/>
          <p14:tracePt t="82051" x="7373938" y="3738563"/>
          <p14:tracePt t="82066" x="7426325" y="3713163"/>
          <p14:tracePt t="82083" x="7477125" y="3679825"/>
          <p14:tracePt t="82101" x="7535863" y="3662363"/>
          <p14:tracePt t="82118" x="7578725" y="3662363"/>
          <p14:tracePt t="82133" x="7596188" y="3662363"/>
          <p14:tracePt t="82149" x="7612063" y="3662363"/>
          <p14:tracePt t="82227" x="7621588" y="3662363"/>
          <p14:tracePt t="82291" x="7629525" y="3662363"/>
          <p14:tracePt t="82306" x="7637463" y="3662363"/>
          <p14:tracePt t="82314" x="7646988" y="3662363"/>
          <p14:tracePt t="82371" x="7654925" y="3662363"/>
          <p14:tracePt t="82475" x="7662863" y="3662363"/>
          <p14:tracePt t="82491" x="7672388" y="3662363"/>
          <p14:tracePt t="82499" x="7672388" y="3671888"/>
          <p14:tracePt t="82595" x="7680325" y="3671888"/>
          <p14:tracePt t="82603" x="7688263" y="3679825"/>
          <p14:tracePt t="82627" x="7697788" y="3679825"/>
          <p14:tracePt t="82643" x="7715250" y="3687763"/>
          <p14:tracePt t="82668" x="7731125" y="3697288"/>
          <p14:tracePt t="82685" x="7740650" y="3697288"/>
          <p14:tracePt t="82690" x="7748588" y="3705225"/>
          <p14:tracePt t="82699" x="7756525" y="3705225"/>
          <p14:tracePt t="82718" x="7791450" y="3713163"/>
          <p14:tracePt t="82732" x="7816850" y="3722688"/>
          <p14:tracePt t="82750" x="7824788" y="3722688"/>
          <p14:tracePt t="82767" x="7842250" y="3722688"/>
          <p14:tracePt t="82783" x="7850188" y="3722688"/>
          <p14:tracePt t="82799" x="7867650" y="3722688"/>
          <p14:tracePt t="82802" x="7885113" y="3722688"/>
          <p14:tracePt t="82816" x="7900988" y="3738563"/>
          <p14:tracePt t="82833" x="7926388" y="3738563"/>
          <p14:tracePt t="82834" x="7943850" y="3738563"/>
          <p14:tracePt t="82851" x="7969250" y="3738563"/>
          <p14:tracePt t="82867" x="7994650" y="3738563"/>
          <p14:tracePt t="82884" x="8004175" y="3738563"/>
          <p14:tracePt t="82900" x="8037513" y="3738563"/>
          <p14:tracePt t="82916" x="8070850" y="3738563"/>
          <p14:tracePt t="82932" x="8113713" y="3738563"/>
          <p14:tracePt t="82949" x="8164513" y="3738563"/>
          <p14:tracePt t="82966" x="8240713" y="3738563"/>
          <p14:tracePt t="82982" x="8318500" y="3738563"/>
          <p14:tracePt t="82999" x="8359775" y="3738563"/>
          <p14:tracePt t="83016" x="8402638" y="3738563"/>
          <p14:tracePt t="83034" x="8478838" y="3738563"/>
          <p14:tracePt t="83051" x="8529638" y="3738563"/>
          <p14:tracePt t="83066" x="8547100" y="3738563"/>
          <p14:tracePt t="83067" x="8564563" y="3748088"/>
          <p14:tracePt t="83084" x="8605838" y="3756025"/>
          <p14:tracePt t="83099" x="8623300" y="3756025"/>
          <p14:tracePt t="83117" x="8632825" y="3756025"/>
          <p14:tracePt t="83133" x="8648700" y="3756025"/>
          <p14:tracePt t="83149" x="8658225" y="3756025"/>
          <p14:tracePt t="83166" x="8674100" y="3756025"/>
          <p14:tracePt t="83183" x="8699500" y="3756025"/>
          <p14:tracePt t="83199" x="8716963" y="3756025"/>
          <p14:tracePt t="83216" x="8724900" y="3756025"/>
          <p14:tracePt t="83307" x="8742363" y="3756025"/>
          <p14:tracePt t="83314" x="8750300" y="3756025"/>
          <p14:tracePt t="83363" x="8759825" y="3756025"/>
          <p14:tracePt t="83379" x="8777288" y="3773488"/>
          <p14:tracePt t="83395" x="8785225" y="3773488"/>
          <p14:tracePt t="83402" x="8802688" y="3773488"/>
          <p14:tracePt t="83416" x="8810625" y="3773488"/>
          <p14:tracePt t="83432" x="8836025" y="3773488"/>
          <p14:tracePt t="83451" x="8853488" y="3773488"/>
          <p14:tracePt t="83466" x="8869363" y="3773488"/>
          <p14:tracePt t="83483" x="8878888" y="3773488"/>
          <p14:tracePt t="83500" x="8886825" y="3773488"/>
          <p14:tracePt t="83502" x="8904288" y="3773488"/>
          <p14:tracePt t="83516" x="8912225" y="3773488"/>
          <p14:tracePt t="83532" x="8929688" y="3773488"/>
          <p14:tracePt t="83549" x="8947150" y="3773488"/>
          <p14:tracePt t="83566" x="8972550" y="3773488"/>
          <p14:tracePt t="84003" x="8972550" y="3763963"/>
          <p14:tracePt t="84043" x="8988425" y="3756025"/>
          <p14:tracePt t="84058" x="8997950" y="3756025"/>
          <p14:tracePt t="84115" x="9013825" y="3756025"/>
          <p14:tracePt t="84419" x="9023350" y="3748088"/>
          <p14:tracePt t="84451" x="9031288" y="3748088"/>
          <p14:tracePt t="84491" x="9039225" y="3748088"/>
          <p14:tracePt t="84515" x="9048750" y="3738563"/>
          <p14:tracePt t="84531" x="9056688" y="3738563"/>
          <p14:tracePt t="84538" x="9064625" y="3738563"/>
          <p14:tracePt t="84554" x="9074150" y="3738563"/>
          <p14:tracePt t="84619" x="9091613" y="3738563"/>
          <p14:tracePt t="84642" x="9107488" y="3730625"/>
          <p14:tracePt t="84659" x="9124950" y="3730625"/>
          <p14:tracePt t="84675" x="9132888" y="3730625"/>
          <p14:tracePt t="84683" x="9142413" y="3730625"/>
          <p14:tracePt t="84699" x="9150350" y="3730625"/>
          <p14:tracePt t="84706" x="9167813" y="3713163"/>
          <p14:tracePt t="84731" x="9175750" y="3713163"/>
          <p14:tracePt t="84738" x="9183688" y="3713163"/>
          <p14:tracePt t="84748" x="9193213" y="3705225"/>
          <p14:tracePt t="84765" x="9201150" y="3705225"/>
          <p14:tracePt t="84786" x="9218613" y="3705225"/>
          <p14:tracePt t="84810" x="9226550" y="3705225"/>
          <p14:tracePt t="85676" x="9218613" y="3705225"/>
          <p14:tracePt t="85691" x="9209088" y="3705225"/>
          <p14:tracePt t="85706" x="9201150" y="3705225"/>
          <p14:tracePt t="85739" x="9193213" y="3705225"/>
          <p14:tracePt t="85755" x="9193213" y="3713163"/>
          <p14:tracePt t="85811" x="9175750" y="3713163"/>
          <p14:tracePt t="85835" x="9167813" y="3713163"/>
          <p14:tracePt t="85891" x="9158288" y="3713163"/>
          <p14:tracePt t="85939" x="9150350" y="3713163"/>
          <p14:tracePt t="85963" x="9142413" y="3713163"/>
          <p14:tracePt t="85986" x="9132888" y="3713163"/>
          <p14:tracePt t="85994" x="9124950" y="3713163"/>
          <p14:tracePt t="86372" x="9117013" y="3713163"/>
          <p14:tracePt t="86379" x="9107488" y="3713163"/>
          <p14:tracePt t="86395" x="9099550" y="3713163"/>
          <p14:tracePt t="86796" x="9117013" y="3713163"/>
          <p14:tracePt t="86803" x="9132888" y="3713163"/>
          <p14:tracePt t="86814" x="9142413" y="3713163"/>
          <p14:tracePt t="86831" x="9183688" y="3713163"/>
          <p14:tracePt t="86848" x="9209088" y="3705225"/>
          <p14:tracePt t="86851" x="9209088" y="3697288"/>
          <p14:tracePt t="86874" x="9218613" y="3697288"/>
          <p14:tracePt t="86882" x="9226550" y="3697288"/>
          <p14:tracePt t="86899" x="9236075" y="3697288"/>
          <p14:tracePt t="86915" x="9244013" y="3697288"/>
          <p14:tracePt t="86917" x="9251950" y="3697288"/>
          <p14:tracePt t="86931" x="9269413" y="3697288"/>
          <p14:tracePt t="86948" x="9294813" y="3697288"/>
          <p14:tracePt t="86964" x="9302750" y="3687763"/>
          <p14:tracePt t="86987" x="9312275" y="3687763"/>
          <p14:tracePt t="87019" x="9320213" y="3687763"/>
          <p14:tracePt t="87387" x="9320213" y="3679825"/>
          <p14:tracePt t="87411" x="9328150" y="3679825"/>
          <p14:tracePt t="87419" x="9337675" y="3679825"/>
          <p14:tracePt t="87442" x="9345613" y="3679825"/>
          <p14:tracePt t="87450" x="9345613" y="3671888"/>
          <p14:tracePt t="87524" x="9353550" y="3671888"/>
          <p14:tracePt t="87549" x="9363075" y="3662363"/>
          <p14:tracePt t="87579" x="9371013" y="3662363"/>
          <p14:tracePt t="87603" x="9380538" y="3654425"/>
          <p14:tracePt t="87626" x="9388475" y="3646488"/>
          <p14:tracePt t="87642" x="9396413" y="3646488"/>
          <p14:tracePt t="87658" x="9405938" y="3636963"/>
          <p14:tracePt t="87682" x="9413875" y="3629025"/>
          <p14:tracePt t="87716" x="9421813" y="3619500"/>
          <p14:tracePt t="87722" x="9431338" y="3619500"/>
          <p14:tracePt t="87738" x="9431338" y="3611563"/>
          <p14:tracePt t="87754" x="9447213" y="3611563"/>
          <p14:tracePt t="87764" x="9456738" y="3603625"/>
          <p14:tracePt t="87786" x="9464675" y="3603625"/>
          <p14:tracePt t="87797" x="9482138" y="3603625"/>
          <p14:tracePt t="87818" x="9498013" y="3586163"/>
          <p14:tracePt t="87830" x="9515475" y="3586163"/>
          <p14:tracePt t="87847" x="9523413" y="3578225"/>
          <p14:tracePt t="87864" x="9558338" y="3578225"/>
          <p14:tracePt t="87883" x="9591675" y="3578225"/>
          <p14:tracePt t="87898" x="9617075" y="3568700"/>
          <p14:tracePt t="87914" x="9634538" y="3568700"/>
          <p14:tracePt t="87915" x="9642475" y="3568700"/>
          <p14:tracePt t="87930" x="9652000" y="3568700"/>
          <p14:tracePt t="87932" x="9659938" y="3568700"/>
          <p14:tracePt t="87946" x="9694863" y="3568700"/>
          <p14:tracePt t="87965" x="9720263" y="3568700"/>
          <p14:tracePt t="87981" x="9745663" y="3568700"/>
          <p14:tracePt t="87998" x="9771063" y="3568700"/>
          <p14:tracePt t="88014" x="9804400" y="3568700"/>
          <p14:tracePt t="88030" x="9829800" y="3568700"/>
          <p14:tracePt t="88047" x="9864725" y="3568700"/>
          <p14:tracePt t="88064" x="9890125" y="3568700"/>
          <p14:tracePt t="88067" x="9898063" y="3568700"/>
          <p14:tracePt t="88082" x="9923463" y="3568700"/>
          <p14:tracePt t="88099" x="9931400" y="3568700"/>
          <p14:tracePt t="88116" x="9948863" y="3568700"/>
          <p14:tracePt t="88211" x="9931400" y="3568700"/>
          <p14:tracePt t="88219" x="9906000" y="3568700"/>
          <p14:tracePt t="88231" x="9880600" y="3568700"/>
          <p14:tracePt t="88248" x="9753600" y="3568700"/>
          <p14:tracePt t="88264" x="9566275" y="3568700"/>
          <p14:tracePt t="88283" x="9056688" y="3527425"/>
          <p14:tracePt t="88299" x="8640763" y="3459163"/>
          <p14:tracePt t="88315" x="8156575" y="3390900"/>
          <p14:tracePt t="88331" x="7961313" y="3365500"/>
          <p14:tracePt t="88332" x="7697788" y="3348038"/>
          <p14:tracePt t="88347" x="7213600" y="3305175"/>
          <p14:tracePt t="88364" x="6653213" y="3289300"/>
          <p14:tracePt t="88381" x="6159500" y="3289300"/>
          <p14:tracePt t="88397" x="5776913" y="3289300"/>
          <p14:tracePt t="88413" x="5497513" y="3289300"/>
          <p14:tracePt t="88430" x="5122863" y="3289300"/>
          <p14:tracePt t="88446" x="4876800" y="3289300"/>
          <p14:tracePt t="88463" x="4724400" y="3297238"/>
          <p14:tracePt t="88465" x="4646613" y="3305175"/>
          <p14:tracePt t="88480" x="4562475" y="3322638"/>
          <p14:tracePt t="88498" x="4367213" y="3348038"/>
          <p14:tracePt t="88515" x="4265613" y="3373438"/>
          <p14:tracePt t="88531" x="4171950" y="3382963"/>
          <p14:tracePt t="88546" x="4129088" y="3382963"/>
          <p14:tracePt t="88563" x="4002088" y="3408363"/>
          <p14:tracePt t="88580" x="3916363" y="3416300"/>
          <p14:tracePt t="88597" x="3857625" y="3424238"/>
          <p14:tracePt t="88613" x="3771900" y="3441700"/>
          <p14:tracePt t="88630" x="3713163" y="3449638"/>
          <p14:tracePt t="88647" x="3619500" y="3484563"/>
          <p14:tracePt t="88664" x="3500438" y="3517900"/>
          <p14:tracePt t="88680" x="3389313" y="3560763"/>
          <p14:tracePt t="88698" x="3186113" y="3654425"/>
          <p14:tracePt t="88715" x="3074988" y="3705225"/>
          <p14:tracePt t="88730" x="3059113" y="3713163"/>
          <p14:tracePt t="88747" x="2973388" y="3738563"/>
          <p14:tracePt t="88763" x="2914650" y="3763963"/>
          <p14:tracePt t="88780" x="2854325" y="3798888"/>
          <p14:tracePt t="88797" x="2760663" y="3867150"/>
          <p14:tracePt t="88814" x="2616200" y="3951288"/>
          <p14:tracePt t="88830" x="2481263" y="4044950"/>
          <p14:tracePt t="88847" x="2344738" y="4105275"/>
          <p14:tracePt t="88864" x="2260600" y="4146550"/>
          <p14:tracePt t="88867" x="2225675" y="4156075"/>
          <p14:tracePt t="88880" x="2192338" y="4164013"/>
          <p14:tracePt t="88898" x="2065338" y="4224338"/>
          <p14:tracePt t="88915" x="1954213" y="4249738"/>
          <p14:tracePt t="88931" x="1843088" y="4283075"/>
          <p14:tracePt t="88948" x="1741488" y="4308475"/>
          <p14:tracePt t="88963" x="1657350" y="4308475"/>
          <p14:tracePt t="88980" x="1614488" y="4325938"/>
          <p14:tracePt t="88997" x="1571625" y="4325938"/>
          <p14:tracePt t="89013" x="1538288" y="4325938"/>
          <p14:tracePt t="89030" x="1512888" y="4325938"/>
          <p14:tracePt t="89046" x="1470025" y="4325938"/>
          <p14:tracePt t="89063" x="1435100" y="4325938"/>
          <p14:tracePt t="89082" x="1376363" y="4325938"/>
          <p14:tracePt t="89096" x="1358900" y="4325938"/>
          <p14:tracePt t="89115" x="1333500" y="4325938"/>
          <p14:tracePt t="89131" x="1317625" y="4325938"/>
          <p14:tracePt t="89149" x="1308100" y="4325938"/>
          <p14:tracePt t="89166" x="1265238" y="4316413"/>
          <p14:tracePt t="89171" x="1231900" y="4316413"/>
          <p14:tracePt t="89180" x="1198563" y="4308475"/>
          <p14:tracePt t="89196" x="1155700" y="4291013"/>
          <p14:tracePt t="89214" x="1104900" y="4291013"/>
          <p14:tracePt t="89230" x="1079500" y="4283075"/>
          <p14:tracePt t="89246" x="1069975" y="4283075"/>
          <p14:tracePt t="89274" x="1054100" y="4283075"/>
          <p14:tracePt t="89306" x="1054100" y="4275138"/>
          <p14:tracePt t="89508" x="1054100" y="4265613"/>
          <p14:tracePt t="89532" x="1054100" y="4257675"/>
          <p14:tracePt t="89566" x="1069975" y="4249738"/>
          <p14:tracePt t="89594" x="1079500" y="4249738"/>
          <p14:tracePt t="89611" x="1095375" y="4240213"/>
          <p14:tracePt t="89749" x="1112838" y="4232275"/>
          <p14:tracePt t="89779" x="1120775" y="4224338"/>
          <p14:tracePt t="89803" x="1130300" y="4224338"/>
          <p14:tracePt t="89827" x="1138238" y="4214813"/>
          <p14:tracePt t="90955" x="1163638" y="4214813"/>
          <p14:tracePt t="90963" x="1173163" y="4214813"/>
          <p14:tracePt t="90980" x="1181100" y="4214813"/>
          <p14:tracePt t="91003" x="1198563" y="4214813"/>
          <p14:tracePt t="91091" x="1206500" y="4214813"/>
          <p14:tracePt t="91099" x="1214438" y="4214813"/>
          <p14:tracePt t="91148" x="1223963" y="4214813"/>
          <p14:tracePt t="91165" x="1231900" y="4214813"/>
          <p14:tracePt t="91170" x="1239838" y="4214813"/>
          <p14:tracePt t="91195" x="1257300" y="4214813"/>
          <p14:tracePt t="91226" x="1265238" y="4214813"/>
          <p14:tracePt t="91234" x="1274763" y="4224338"/>
          <p14:tracePt t="91259" x="1300163" y="4224338"/>
          <p14:tracePt t="91266" x="1308100" y="4224338"/>
          <p14:tracePt t="91282" x="1325563" y="4224338"/>
          <p14:tracePt t="91299" x="1333500" y="4224338"/>
          <p14:tracePt t="91312" x="1343025" y="4224338"/>
          <p14:tracePt t="91330" x="1368425" y="4224338"/>
          <p14:tracePt t="91347" x="1393825" y="4224338"/>
          <p14:tracePt t="91364" x="1401763" y="4224338"/>
          <p14:tracePt t="91380" x="1419225" y="4224338"/>
          <p14:tracePt t="91395" x="1427163" y="4224338"/>
          <p14:tracePt t="91413" x="1452563" y="4224338"/>
          <p14:tracePt t="91428" x="1462088" y="4224338"/>
          <p14:tracePt t="91446" x="1487488" y="4224338"/>
          <p14:tracePt t="91463" x="1512888" y="4224338"/>
          <p14:tracePt t="91467" x="1528763" y="4224338"/>
          <p14:tracePt t="91479" x="1538288" y="4224338"/>
          <p14:tracePt t="91496" x="1571625" y="4224338"/>
          <p14:tracePt t="91500" x="1589088" y="4224338"/>
          <p14:tracePt t="91512" x="1597025" y="4224338"/>
          <p14:tracePt t="91530" x="1631950" y="4224338"/>
          <p14:tracePt t="91548" x="1657350" y="4224338"/>
          <p14:tracePt t="91564" x="1682750" y="4224338"/>
          <p14:tracePt t="91579" x="1690688" y="4224338"/>
          <p14:tracePt t="91595" x="1708150" y="4224338"/>
          <p14:tracePt t="91613" x="1716088" y="4224338"/>
          <p14:tracePt t="91629" x="1724025" y="4224338"/>
          <p14:tracePt t="91646" x="1733550" y="4224338"/>
          <p14:tracePt t="91662" x="1741488" y="4224338"/>
          <p14:tracePt t="91680" x="1749425" y="4224338"/>
          <p14:tracePt t="91955" x="1758950" y="4224338"/>
          <p14:tracePt t="91971" x="1766888" y="4232275"/>
          <p14:tracePt t="91979" x="1776413" y="4232275"/>
          <p14:tracePt t="92011" x="1784350" y="4232275"/>
          <p14:tracePt t="92019" x="1792288" y="4232275"/>
          <p14:tracePt t="92028" x="1801813" y="4232275"/>
          <p14:tracePt t="92045" x="1817688" y="4232275"/>
          <p14:tracePt t="92062" x="1835150" y="4232275"/>
          <p14:tracePt t="92079" x="1843088" y="4232275"/>
          <p14:tracePt t="92096" x="1868488" y="4232275"/>
          <p14:tracePt t="92100" x="1878013" y="4240213"/>
          <p14:tracePt t="92112" x="1885950" y="4240213"/>
          <p14:tracePt t="92129" x="1903413" y="4240213"/>
          <p14:tracePt t="92130" x="1920875" y="4240213"/>
          <p14:tracePt t="92147" x="1936750" y="4240213"/>
          <p14:tracePt t="92163" x="1971675" y="4240213"/>
          <p14:tracePt t="92178" x="1987550" y="4240213"/>
          <p14:tracePt t="92196" x="2047875" y="4240213"/>
          <p14:tracePt t="92212" x="2090738" y="4240213"/>
          <p14:tracePt t="92228" x="2124075" y="4240213"/>
          <p14:tracePt t="92245" x="2192338" y="4240213"/>
          <p14:tracePt t="92262" x="2225675" y="4240213"/>
          <p14:tracePt t="92279" x="2276475" y="4240213"/>
          <p14:tracePt t="92283" x="2311400" y="4240213"/>
          <p14:tracePt t="92295" x="2327275" y="4240213"/>
          <p14:tracePt t="92313" x="2379663" y="4240213"/>
          <p14:tracePt t="92314" x="2395538" y="4240213"/>
          <p14:tracePt t="92328" x="2413000" y="4240213"/>
          <p14:tracePt t="92346" x="2463800" y="4240213"/>
          <p14:tracePt t="92362" x="2471738" y="4240213"/>
          <p14:tracePt t="92363" x="2489200" y="4240213"/>
          <p14:tracePt t="92378" x="2497138" y="4240213"/>
          <p14:tracePt t="92395" x="2557463" y="4240213"/>
          <p14:tracePt t="92412" x="2590800" y="4240213"/>
          <p14:tracePt t="92428" x="2633663" y="4240213"/>
          <p14:tracePt t="92445" x="2684463" y="4240213"/>
          <p14:tracePt t="92461" x="2719388" y="4240213"/>
          <p14:tracePt t="92479" x="2752725" y="4240213"/>
          <p14:tracePt t="92495" x="2786063" y="4240213"/>
          <p14:tracePt t="92511" x="2811463" y="4240213"/>
          <p14:tracePt t="92528" x="2820988" y="4232275"/>
          <p14:tracePt t="92544" x="2828925" y="4232275"/>
          <p14:tracePt t="92563" x="2846388" y="4232275"/>
          <p14:tracePt t="92579" x="2854325" y="4224338"/>
          <p14:tracePt t="92595" x="2863850" y="4224338"/>
          <p14:tracePt t="92612" x="2889250" y="4214813"/>
          <p14:tracePt t="92628" x="2914650" y="4206875"/>
          <p14:tracePt t="92650" x="2922588" y="4206875"/>
          <p14:tracePt t="92674" x="2940050" y="4206875"/>
          <p14:tracePt t="92682" x="2947988" y="4206875"/>
          <p14:tracePt t="92695" x="2955925" y="4206875"/>
          <p14:tracePt t="92711" x="2973388" y="4197350"/>
          <p14:tracePt t="92728" x="2990850" y="4197350"/>
          <p14:tracePt t="92747" x="3024188" y="4189413"/>
          <p14:tracePt t="92763" x="3041650" y="4189413"/>
          <p14:tracePt t="92779" x="3059113" y="4189413"/>
          <p14:tracePt t="92781" x="3074988" y="4189413"/>
          <p14:tracePt t="92795" x="3092450" y="4181475"/>
          <p14:tracePt t="92811" x="3117850" y="4181475"/>
          <p14:tracePt t="92828" x="3143250" y="4171950"/>
          <p14:tracePt t="92850" x="3152775" y="4171950"/>
          <p14:tracePt t="92862" x="3160713" y="4171950"/>
          <p14:tracePt t="92878" x="3168650" y="4171950"/>
          <p14:tracePt t="92896" x="3178175" y="4171950"/>
          <p14:tracePt t="92912" x="3186113" y="4171950"/>
          <p14:tracePt t="92930" x="3203575" y="4164013"/>
          <p14:tracePt t="92955" x="3219450" y="4164013"/>
          <p14:tracePt t="92979" x="3236913" y="4164013"/>
          <p14:tracePt t="93003" x="3244850" y="4164013"/>
          <p14:tracePt t="93019" x="3254375" y="4164013"/>
          <p14:tracePt t="93027" x="3262313" y="4164013"/>
          <p14:tracePt t="93034" x="3270250" y="4164013"/>
          <p14:tracePt t="93045" x="3279775" y="4164013"/>
          <p14:tracePt t="93061" x="3297238" y="4164013"/>
          <p14:tracePt t="93078" x="3305175" y="4164013"/>
          <p14:tracePt t="93095" x="3313113" y="4164013"/>
          <p14:tracePt t="93111" x="3330575" y="4156075"/>
          <p14:tracePt t="93114" x="3338513" y="4156075"/>
          <p14:tracePt t="93128" x="3348038" y="4156075"/>
          <p14:tracePt t="93145" x="3363913" y="4146550"/>
          <p14:tracePt t="93161" x="3373438" y="4146550"/>
          <p14:tracePt t="93178" x="3381375" y="4146550"/>
          <p14:tracePt t="93196" x="3389313" y="4146550"/>
          <p14:tracePt t="93227" x="3398838" y="4146550"/>
          <p14:tracePt t="93291" x="3406775" y="4138613"/>
          <p14:tracePt t="95963" x="3424238" y="4138613"/>
          <p14:tracePt t="95996" x="3432175" y="4138613"/>
          <p14:tracePt t="100450" x="3424238" y="4138613"/>
          <p14:tracePt t="100459" x="3424238" y="4146550"/>
          <p14:tracePt t="100482" x="3424238" y="4156075"/>
          <p14:tracePt t="100490" x="3414713" y="4156075"/>
          <p14:tracePt t="100506" x="3406775" y="4164013"/>
          <p14:tracePt t="100522" x="3398838" y="4171950"/>
          <p14:tracePt t="100538" x="3398838" y="4181475"/>
          <p14:tracePt t="100546" x="3398838" y="4189413"/>
          <p14:tracePt t="100562" x="3398838" y="4197350"/>
          <p14:tracePt t="100574" x="3389313" y="4197350"/>
          <p14:tracePt t="100591" x="3389313" y="4206875"/>
          <p14:tracePt t="100608" x="3381375" y="4214813"/>
          <p14:tracePt t="100659" x="3373438" y="4224338"/>
          <p14:tracePt t="100676" x="3363913" y="4232275"/>
          <p14:tracePt t="100682" x="3355975" y="4240213"/>
          <p14:tracePt t="100691" x="3338513" y="4249738"/>
          <p14:tracePt t="100708" x="3287713" y="4265613"/>
          <p14:tracePt t="100724" x="3254375" y="4291013"/>
          <p14:tracePt t="100741" x="3203575" y="4308475"/>
          <p14:tracePt t="100758" x="3143250" y="4316413"/>
          <p14:tracePt t="100775" x="3109913" y="4325938"/>
          <p14:tracePt t="100779" x="3084513" y="4325938"/>
          <p14:tracePt t="100791" x="3059113" y="4333875"/>
          <p14:tracePt t="100808" x="2982913" y="4341813"/>
          <p14:tracePt t="100827" x="2795588" y="4376738"/>
          <p14:tracePt t="100842" x="2633663" y="4376738"/>
          <p14:tracePt t="100859" x="2532063" y="4376738"/>
          <p14:tracePt t="100874" x="2489200" y="4376738"/>
          <p14:tracePt t="100891" x="2413000" y="4376738"/>
          <p14:tracePt t="100907" x="2379663" y="4384675"/>
          <p14:tracePt t="100924" x="2336800" y="4394200"/>
          <p14:tracePt t="100941" x="2301875" y="4394200"/>
          <p14:tracePt t="100958" x="2235200" y="4410075"/>
          <p14:tracePt t="100974" x="2166938" y="4427538"/>
          <p14:tracePt t="100991" x="2090738" y="4460875"/>
          <p14:tracePt t="101007" x="2012950" y="4478338"/>
          <p14:tracePt t="101024" x="1962150" y="4503738"/>
          <p14:tracePt t="101042" x="1928813" y="4503738"/>
          <p14:tracePt t="101058" x="1911350" y="4503738"/>
          <p14:tracePt t="101074" x="1903413" y="4513263"/>
          <p14:tracePt t="101091" x="1868488" y="4529138"/>
          <p14:tracePt t="101107" x="1835150" y="4538663"/>
          <p14:tracePt t="101124" x="1801813" y="4538663"/>
          <p14:tracePt t="101140" x="1766888" y="4546600"/>
          <p14:tracePt t="101157" x="1758950" y="4554538"/>
          <p14:tracePt t="101174" x="1749425" y="4564063"/>
          <p14:tracePt t="101651" x="1766888" y="4564063"/>
          <p14:tracePt t="101660" x="1792288" y="4564063"/>
          <p14:tracePt t="101666" x="1801813" y="4564063"/>
          <p14:tracePt t="101675" x="1817688" y="4554538"/>
          <p14:tracePt t="101690" x="1852613" y="4554538"/>
          <p14:tracePt t="101707" x="1878013" y="4546600"/>
          <p14:tracePt t="101724" x="1911350" y="4546600"/>
          <p14:tracePt t="101741" x="1962150" y="4529138"/>
          <p14:tracePt t="101757" x="2005013" y="4529138"/>
          <p14:tracePt t="101775" x="2022475" y="4529138"/>
          <p14:tracePt t="101791" x="2038350" y="4521200"/>
          <p14:tracePt t="101808" x="2055813" y="4521200"/>
          <p14:tracePt t="101824" x="2073275" y="4521200"/>
          <p14:tracePt t="101843" x="2106613" y="4513263"/>
          <p14:tracePt t="101859" x="2157413" y="4495800"/>
          <p14:tracePt t="101876" x="2182813" y="4495800"/>
          <p14:tracePt t="101891" x="2225675" y="4486275"/>
          <p14:tracePt t="101907" x="2260600" y="4470400"/>
          <p14:tracePt t="101924" x="2276475" y="4470400"/>
          <p14:tracePt t="101941" x="2301875" y="4470400"/>
          <p14:tracePt t="101957" x="2319338" y="4470400"/>
          <p14:tracePt t="101974" x="2336800" y="4470400"/>
          <p14:tracePt t="101991" x="2362200" y="4470400"/>
          <p14:tracePt t="102007" x="2370138" y="4470400"/>
          <p14:tracePt t="102026" x="2430463" y="4470400"/>
          <p14:tracePt t="102043" x="2438400" y="4470400"/>
          <p14:tracePt t="102059" x="2463800" y="4470400"/>
          <p14:tracePt t="102075" x="2489200" y="4470400"/>
          <p14:tracePt t="102091" x="2497138" y="4470400"/>
          <p14:tracePt t="102093" x="2514600" y="4470400"/>
          <p14:tracePt t="102108" x="2540000" y="4470400"/>
          <p14:tracePt t="102124" x="2557463" y="4470400"/>
          <p14:tracePt t="102141" x="2590800" y="4470400"/>
          <p14:tracePt t="102158" x="2625725" y="4470400"/>
          <p14:tracePt t="102175" x="2633663" y="4470400"/>
          <p14:tracePt t="102179" x="2641600" y="4470400"/>
          <p14:tracePt t="102190" x="2651125" y="4470400"/>
          <p14:tracePt t="102208" x="2668588" y="4470400"/>
          <p14:tracePt t="102226" x="2693988" y="4470400"/>
          <p14:tracePt t="102251" x="2701925" y="4470400"/>
          <p14:tracePt t="102266" x="2709863" y="4478338"/>
          <p14:tracePt t="102276" x="2719388" y="4486275"/>
          <p14:tracePt t="105019" x="2735263" y="4486275"/>
          <p14:tracePt t="105027" x="2744788" y="4486275"/>
          <p14:tracePt t="105042" x="2760663" y="4486275"/>
          <p14:tracePt t="105058" x="2786063" y="4486275"/>
          <p14:tracePt t="105075" x="2811463" y="4486275"/>
          <p14:tracePt t="105092" x="2854325" y="4486275"/>
          <p14:tracePt t="105108" x="2905125" y="4486275"/>
          <p14:tracePt t="105122" x="2930525" y="4486275"/>
          <p14:tracePt t="105139" x="3033713" y="4486275"/>
          <p14:tracePt t="105156" x="3117850" y="4486275"/>
          <p14:tracePt t="105173" x="3305175" y="4486275"/>
          <p14:tracePt t="105189" x="3482975" y="4486275"/>
          <p14:tracePt t="105206" x="3687763" y="4486275"/>
          <p14:tracePt t="105223" x="3857625" y="4486275"/>
          <p14:tracePt t="105239" x="4002088" y="4486275"/>
          <p14:tracePt t="105256" x="4129088" y="4478338"/>
          <p14:tracePt t="105274" x="4291013" y="4460875"/>
          <p14:tracePt t="105291" x="4367213" y="4460875"/>
          <p14:tracePt t="105306" x="4425950" y="4460875"/>
          <p14:tracePt t="105307" x="4468813" y="4460875"/>
          <p14:tracePt t="105322" x="4554538" y="4460875"/>
          <p14:tracePt t="105339" x="4621213" y="4460875"/>
          <p14:tracePt t="105356" x="4699000" y="4460875"/>
          <p14:tracePt t="105372" x="4783138" y="4486275"/>
          <p14:tracePt t="105389" x="4833938" y="4486275"/>
          <p14:tracePt t="105406" x="4902200" y="4495800"/>
          <p14:tracePt t="105422" x="4953000" y="4503738"/>
          <p14:tracePt t="105440" x="4995863" y="4521200"/>
          <p14:tracePt t="105443" x="5013325" y="4521200"/>
          <p14:tracePt t="105456" x="5029200" y="4521200"/>
          <p14:tracePt t="105474" x="5064125" y="4521200"/>
          <p14:tracePt t="105490" x="5080000" y="4521200"/>
          <p14:tracePt t="105506" x="5089525" y="4521200"/>
          <p14:tracePt t="105522" x="5097463" y="4521200"/>
          <p14:tracePt t="105539" x="5140325" y="4521200"/>
          <p14:tracePt t="105556" x="5183188" y="4521200"/>
          <p14:tracePt t="105573" x="5216525" y="4521200"/>
          <p14:tracePt t="105589" x="5233988" y="4521200"/>
          <p14:tracePt t="105606" x="5241925" y="4521200"/>
          <p14:tracePt t="105623" x="5259388" y="4521200"/>
          <p14:tracePt t="105639" x="5267325" y="4521200"/>
          <p14:tracePt t="105656" x="5284788" y="4521200"/>
          <p14:tracePt t="105675" x="5327650" y="4521200"/>
          <p14:tracePt t="105691" x="5343525" y="4521200"/>
          <p14:tracePt t="105706" x="5353050" y="4521200"/>
          <p14:tracePt t="105708" x="5360988" y="4521200"/>
          <p14:tracePt t="105723" x="5378450" y="4521200"/>
          <p14:tracePt t="105740" x="5386388" y="4521200"/>
          <p14:tracePt t="105756" x="5394325" y="4521200"/>
          <p14:tracePt t="105773" x="5411788" y="4521200"/>
          <p14:tracePt t="105789" x="5421313" y="4521200"/>
          <p14:tracePt t="105806" x="5437188" y="4521200"/>
          <p14:tracePt t="105822" x="5472113" y="4521200"/>
          <p14:tracePt t="105839" x="5480050" y="4521200"/>
          <p14:tracePt t="105856" x="5497513" y="4521200"/>
          <p14:tracePt t="105873" x="5513388" y="4521200"/>
          <p14:tracePt t="105874" x="5522913" y="4521200"/>
          <p14:tracePt t="105890" x="5530850" y="4521200"/>
          <p14:tracePt t="105906" x="5538788" y="4521200"/>
          <p14:tracePt t="105924" x="5548313" y="4521200"/>
          <p14:tracePt t="105939" x="5565775" y="4521200"/>
          <p14:tracePt t="105956" x="5573713" y="4521200"/>
          <p14:tracePt t="105972" x="5591175" y="4521200"/>
          <p14:tracePt t="105989" x="5607050" y="4521200"/>
          <p14:tracePt t="106006" x="5624513" y="4521200"/>
          <p14:tracePt t="106024" x="5632450" y="4521200"/>
          <p14:tracePt t="106040" x="5641975" y="4521200"/>
          <p14:tracePt t="106056" x="5657850" y="4521200"/>
          <p14:tracePt t="106171" x="5657850" y="4529138"/>
          <p14:tracePt t="106187" x="5657850" y="4554538"/>
          <p14:tracePt t="106203" x="5657850" y="4564063"/>
          <p14:tracePt t="106210" x="5675313" y="4579938"/>
          <p14:tracePt t="106222" x="5700713" y="4605338"/>
          <p14:tracePt t="106239" x="5735638" y="4622800"/>
          <p14:tracePt t="106256" x="5751513" y="4622800"/>
          <p14:tracePt t="106275" x="5768975" y="4614863"/>
          <p14:tracePt t="106443" x="5761038" y="4648200"/>
          <p14:tracePt t="106451" x="5761038" y="4673600"/>
          <p14:tracePt t="106466" x="5743575" y="4708525"/>
          <p14:tracePt t="106474" x="5735638" y="4716463"/>
          <p14:tracePt t="106548" x="5726113" y="4716463"/>
          <p14:tracePt t="106555" x="5726113" y="4708525"/>
          <p14:tracePt t="106562" x="5743575" y="4699000"/>
          <p14:tracePt t="106578" x="5776913" y="4691063"/>
          <p14:tracePt t="106588" x="5811838" y="4673600"/>
          <p14:tracePt t="106605" x="5888038" y="4665663"/>
          <p14:tracePt t="106622" x="5964238" y="4657725"/>
          <p14:tracePt t="106639" x="6065838" y="4648200"/>
          <p14:tracePt t="106656" x="6167438" y="4622800"/>
          <p14:tracePt t="106675" x="6354763" y="4622800"/>
          <p14:tracePt t="106691" x="6448425" y="4622800"/>
          <p14:tracePt t="106707" x="6534150" y="4622800"/>
          <p14:tracePt t="106724" x="6584950" y="4622800"/>
          <p14:tracePt t="106738" x="6635750" y="4622800"/>
          <p14:tracePt t="106755" x="6686550" y="4622800"/>
          <p14:tracePt t="106773" x="6737350" y="4622800"/>
          <p14:tracePt t="106789" x="6745288" y="4622800"/>
          <p14:tracePt t="106805" x="6762750" y="4622800"/>
          <p14:tracePt t="106822" x="6780213" y="4622800"/>
          <p14:tracePt t="106839" x="6797675" y="4622800"/>
          <p14:tracePt t="106855" x="6805613" y="4622800"/>
          <p14:tracePt t="106876" x="6831013" y="4622800"/>
          <p14:tracePt t="106889" x="6838950" y="4622800"/>
          <p14:tracePt t="106890" x="6848475" y="4622800"/>
          <p14:tracePt t="106905" x="6864350" y="4622800"/>
          <p14:tracePt t="106906" x="6873875" y="4622800"/>
          <p14:tracePt t="106921" x="6889750" y="4622800"/>
          <p14:tracePt t="106938" x="6924675" y="4622800"/>
          <p14:tracePt t="106954" x="6950075" y="4622800"/>
          <p14:tracePt t="106971" x="6967538" y="4622800"/>
          <p14:tracePt t="106987" x="6992938" y="4622800"/>
          <p14:tracePt t="107004" x="7000875" y="4622800"/>
          <p14:tracePt t="107021" x="7026275" y="4622800"/>
          <p14:tracePt t="107038" x="7051675" y="4614863"/>
          <p14:tracePt t="107054" x="7085013" y="4614863"/>
          <p14:tracePt t="107071" x="7102475" y="4614863"/>
          <p14:tracePt t="107088" x="7137400" y="4614863"/>
          <p14:tracePt t="107090" x="7170738" y="4614863"/>
          <p14:tracePt t="107107" x="7213600" y="4614863"/>
          <p14:tracePt t="107121" x="7246938" y="4614863"/>
          <p14:tracePt t="107138" x="7297738" y="4605338"/>
          <p14:tracePt t="107154" x="7366000" y="4589463"/>
          <p14:tracePt t="107171" x="7426325" y="4579938"/>
          <p14:tracePt t="107188" x="7459663" y="4572000"/>
          <p14:tracePt t="107204" x="7502525" y="4572000"/>
          <p14:tracePt t="107221" x="7510463" y="4564063"/>
          <p14:tracePt t="107238" x="7545388" y="4564063"/>
          <p14:tracePt t="107255" x="7586663" y="4554538"/>
          <p14:tracePt t="107271" x="7604125" y="4546600"/>
          <p14:tracePt t="107288" x="7629525" y="4546600"/>
          <p14:tracePt t="107305" x="7654925" y="4546600"/>
          <p14:tracePt t="107329" x="7672388" y="4546600"/>
          <p14:tracePt t="107339" x="7680325" y="4546600"/>
          <p14:tracePt t="107354" x="7688263" y="4546600"/>
          <p14:tracePt t="107371" x="7715250" y="4546600"/>
          <p14:tracePt t="107388" x="7756525" y="4546600"/>
          <p14:tracePt t="107405" x="7781925" y="4546600"/>
          <p14:tracePt t="107421" x="7816850" y="4546600"/>
          <p14:tracePt t="107438" x="7832725" y="4538663"/>
          <p14:tracePt t="107454" x="7850188" y="4538663"/>
          <p14:tracePt t="107471" x="7859713" y="4538663"/>
          <p14:tracePt t="107491" x="7893050" y="4538663"/>
          <p14:tracePt t="107507" x="7926388" y="4538663"/>
          <p14:tracePt t="107523" x="7961313" y="4538663"/>
          <p14:tracePt t="107539" x="7977188" y="4538663"/>
          <p14:tracePt t="107541" x="7986713" y="4538663"/>
          <p14:tracePt t="107571" x="7994650" y="4538663"/>
          <p14:tracePt t="107683" x="8004175" y="4529138"/>
          <p14:tracePt t="107787" x="8012113" y="4529138"/>
          <p14:tracePt t="107795" x="8020050" y="4529138"/>
          <p14:tracePt t="107805" x="8029575" y="4529138"/>
          <p14:tracePt t="107835" x="8037513" y="4529138"/>
          <p14:tracePt t="107859" x="8045450" y="4529138"/>
          <p14:tracePt t="108035" x="8037513" y="4538663"/>
          <p14:tracePt t="108051" x="8029575" y="4538663"/>
          <p14:tracePt t="108066" x="8020050" y="4538663"/>
          <p14:tracePt t="108083" x="8012113" y="4538663"/>
          <p14:tracePt t="108123" x="7994650" y="4538663"/>
          <p14:tracePt t="108140" x="7986713" y="4546600"/>
          <p14:tracePt t="108156" x="7977188" y="4554538"/>
          <p14:tracePt t="108162" x="7961313" y="4564063"/>
          <p14:tracePt t="108171" x="7951788" y="4564063"/>
          <p14:tracePt t="108188" x="7910513" y="4579938"/>
          <p14:tracePt t="108205" x="7885113" y="4589463"/>
          <p14:tracePt t="108222" x="7875588" y="4589463"/>
          <p14:tracePt t="108258" x="7875588" y="4597400"/>
          <p14:tracePt t="108298" x="7859713" y="4597400"/>
          <p14:tracePt t="108306" x="7850188" y="4605338"/>
          <p14:tracePt t="108331" x="7842250" y="4605338"/>
          <p14:tracePt t="108338" x="7824788" y="4614863"/>
          <p14:tracePt t="108362" x="7816850" y="4614863"/>
          <p14:tracePt t="108370" x="7799388" y="4622800"/>
          <p14:tracePt t="108387" x="7791450" y="4630738"/>
          <p14:tracePt t="108403" x="7781925" y="4630738"/>
          <p14:tracePt t="108418" x="7766050" y="4630738"/>
          <p14:tracePt t="108426" x="7756525" y="4630738"/>
          <p14:tracePt t="108442" x="7748588" y="4630738"/>
          <p14:tracePt t="108455" x="7731125" y="4630738"/>
          <p14:tracePt t="108471" x="7688263" y="4630738"/>
          <p14:tracePt t="108488" x="7646988" y="4630738"/>
          <p14:tracePt t="108506" x="7561263" y="4630738"/>
          <p14:tracePt t="108522" x="7535863" y="4630738"/>
          <p14:tracePt t="108524" x="7502525" y="4630738"/>
          <p14:tracePt t="108539" x="7434263" y="4648200"/>
          <p14:tracePt t="108554" x="7366000" y="4657725"/>
          <p14:tracePt t="108571" x="7297738" y="4657725"/>
          <p14:tracePt t="108587" x="7256463" y="4657725"/>
          <p14:tracePt t="108604" x="7196138" y="4657725"/>
          <p14:tracePt t="108621" x="7119938" y="4657725"/>
          <p14:tracePt t="108638" x="7026275" y="4657725"/>
          <p14:tracePt t="108655" x="6907213" y="4657725"/>
          <p14:tracePt t="108671" x="6813550" y="4673600"/>
          <p14:tracePt t="108687" x="6754813" y="4691063"/>
          <p14:tracePt t="108706" x="6643688" y="4708525"/>
          <p14:tracePt t="108723" x="6584950" y="4708525"/>
          <p14:tracePt t="108739" x="6491288" y="4716463"/>
          <p14:tracePt t="108754" x="6473825" y="4724400"/>
          <p14:tracePt t="108771" x="6329363" y="4749800"/>
          <p14:tracePt t="108788" x="6219825" y="4759325"/>
          <p14:tracePt t="108804" x="6159500" y="4759325"/>
          <p14:tracePt t="108822" x="6126163" y="4759325"/>
          <p14:tracePt t="108838" x="6065838" y="4759325"/>
          <p14:tracePt t="108854" x="6040438" y="4759325"/>
          <p14:tracePt t="108871" x="6015038" y="4759325"/>
          <p14:tracePt t="108888" x="5989638" y="4767263"/>
          <p14:tracePt t="108904" x="5972175" y="4767263"/>
          <p14:tracePt t="108923" x="5913438" y="4767263"/>
          <p14:tracePt t="108939" x="5870575" y="4767263"/>
          <p14:tracePt t="108955" x="5853113" y="4767263"/>
          <p14:tracePt t="108957" x="5837238" y="4767263"/>
          <p14:tracePt t="108971" x="5802313" y="4767263"/>
          <p14:tracePt t="108994" x="5794375" y="4767263"/>
          <p14:tracePt t="109005" x="5786438" y="4767263"/>
          <p14:tracePt t="109021" x="5761038" y="4767263"/>
          <p14:tracePt t="109038" x="5735638" y="4767263"/>
          <p14:tracePt t="109055" x="5692775" y="4767263"/>
          <p14:tracePt t="109059" x="5667375" y="4775200"/>
          <p14:tracePt t="109071" x="5641975" y="4775200"/>
          <p14:tracePt t="109087" x="5591175" y="4784725"/>
          <p14:tracePt t="109106" x="5538788" y="4792663"/>
          <p14:tracePt t="109122" x="5530850" y="4792663"/>
          <p14:tracePt t="109138" x="5522913" y="4792663"/>
          <p14:tracePt t="109139" x="5513388" y="4792663"/>
          <p14:tracePt t="109155" x="5497513" y="4802188"/>
          <p14:tracePt t="109157" x="5487988" y="4810125"/>
          <p14:tracePt t="109171" x="5462588" y="4810125"/>
          <p14:tracePt t="109187" x="5446713" y="4810125"/>
          <p14:tracePt t="109204" x="5411788" y="4810125"/>
          <p14:tracePt t="109221" x="5403850" y="4810125"/>
          <p14:tracePt t="109436" x="5394325" y="4810125"/>
          <p14:tracePt t="109452" x="5386388" y="4810125"/>
          <p14:tracePt t="109466" x="5378450" y="4810125"/>
          <p14:tracePt t="109474" x="5368925" y="4818063"/>
          <p14:tracePt t="109514" x="5353050" y="4818063"/>
          <p14:tracePt t="109522" x="5343525" y="4818063"/>
          <p14:tracePt t="109538" x="5335588" y="4818063"/>
          <p14:tracePt t="109546" x="5327650" y="4818063"/>
          <p14:tracePt t="109555" x="5318125" y="4818063"/>
          <p14:tracePt t="109573" x="5310188" y="4818063"/>
          <p14:tracePt t="109587" x="5302250" y="4818063"/>
          <p14:tracePt t="109605" x="5284788" y="4818063"/>
          <p14:tracePt t="109621" x="5276850" y="4818063"/>
          <p14:tracePt t="109637" x="5233988" y="4810125"/>
          <p14:tracePt t="109654" x="5199063" y="4810125"/>
          <p14:tracePt t="109671" x="5173663" y="4802188"/>
          <p14:tracePt t="109687" x="5157788" y="4802188"/>
          <p14:tracePt t="109706" x="5140325" y="4802188"/>
          <p14:tracePt t="109730" x="5132388" y="4792663"/>
          <p14:tracePt t="109739" x="5122863" y="4792663"/>
          <p14:tracePt t="109763" x="5114925" y="4792663"/>
          <p14:tracePt t="109786" x="5106988" y="4792663"/>
          <p14:tracePt t="109803" x="5089525" y="4792663"/>
          <p14:tracePt t="109835" x="5080000" y="4792663"/>
          <p14:tracePt t="109851" x="5072063" y="4792663"/>
          <p14:tracePt t="109874" x="5064125" y="4792663"/>
          <p14:tracePt t="109940" x="5054600" y="4792663"/>
          <p14:tracePt t="109987" x="5046663" y="4792663"/>
          <p14:tracePt t="110027" x="5029200" y="4792663"/>
          <p14:tracePt t="110043" x="5021263" y="4792663"/>
          <p14:tracePt t="110283" x="5013325" y="4792663"/>
          <p14:tracePt t="110300" x="5003800" y="4792663"/>
          <p14:tracePt t="110315" x="4995863" y="4792663"/>
          <p14:tracePt t="110331" x="4978400" y="4792663"/>
          <p14:tracePt t="110347" x="4970463" y="4792663"/>
          <p14:tracePt t="110355" x="4962525" y="4792663"/>
          <p14:tracePt t="110371" x="4953000" y="4792663"/>
          <p14:tracePt t="110387" x="4927600" y="4792663"/>
          <p14:tracePt t="110404" x="4919663" y="4792663"/>
          <p14:tracePt t="110422" x="4902200" y="4792663"/>
          <p14:tracePt t="110437" x="4894263" y="4792663"/>
          <p14:tracePt t="110454" x="4884738" y="4792663"/>
          <p14:tracePt t="110474" x="4876800" y="4784725"/>
          <p14:tracePt t="110487" x="4868863" y="4784725"/>
          <p14:tracePt t="110507" x="4859338" y="4784725"/>
          <p14:tracePt t="110603" x="4843463" y="4784725"/>
          <p14:tracePt t="110756" x="4833938" y="4784725"/>
          <p14:tracePt t="110779" x="4826000" y="4784725"/>
          <p14:tracePt t="110819" x="4818063" y="4784725"/>
          <p14:tracePt t="110956" x="4808538" y="4784725"/>
          <p14:tracePt t="111003" x="4800600" y="4784725"/>
          <p14:tracePt t="111026" x="4791075" y="4784725"/>
          <p14:tracePt t="111058" x="4783138" y="4775200"/>
          <p14:tracePt t="111227" x="4775200" y="4775200"/>
          <p14:tracePt t="111243" x="4765675" y="4775200"/>
          <p14:tracePt t="111299" x="4749800" y="4775200"/>
          <p14:tracePt t="111339" x="4740275" y="4775200"/>
          <p14:tracePt t="111347" x="4732338" y="4775200"/>
          <p14:tracePt t="111355" x="4724400" y="4775200"/>
          <p14:tracePt t="111371" x="4714875" y="4775200"/>
          <p14:tracePt t="111387" x="4706938" y="4775200"/>
          <p14:tracePt t="111404" x="4699000" y="4775200"/>
          <p14:tracePt t="111406" x="4689475" y="4775200"/>
          <p14:tracePt t="111420" x="4681538" y="4775200"/>
          <p14:tracePt t="111442" x="4673600" y="4775200"/>
          <p14:tracePt t="111459" x="4656138" y="4775200"/>
          <p14:tracePt t="111474" x="4656138" y="4767263"/>
          <p14:tracePt t="111899" x="4646613" y="4767263"/>
          <p14:tracePt t="111947" x="4638675" y="4767263"/>
          <p14:tracePt t="112019" x="4630738" y="4767263"/>
          <p14:tracePt t="112677" x="4621213" y="4767263"/>
          <p14:tracePt t="112691" x="4613275" y="4767263"/>
          <p14:tracePt t="112907" x="4595813" y="4767263"/>
          <p14:tracePt t="112916" x="4587875" y="4759325"/>
          <p14:tracePt t="112922" x="4587875" y="4749800"/>
          <p14:tracePt t="112938" x="4570413" y="4749800"/>
          <p14:tracePt t="112952" x="4554538" y="4749800"/>
          <p14:tracePt t="112970" x="4545013" y="4741863"/>
          <p14:tracePt t="112988" x="4537075" y="4741863"/>
          <p14:tracePt t="113003" x="4529138" y="4741863"/>
          <p14:tracePt t="113019" x="4511675" y="4733925"/>
          <p14:tracePt t="113036" x="4494213" y="4733925"/>
          <p14:tracePt t="113053" x="4486275" y="4716463"/>
          <p14:tracePt t="113069" x="4468813" y="4716463"/>
          <p14:tracePt t="113086" x="4460875" y="4716463"/>
          <p14:tracePt t="113102" x="4451350" y="4716463"/>
          <p14:tracePt t="113119" x="4425950" y="4716463"/>
          <p14:tracePt t="113154" x="4418013" y="4716463"/>
          <p14:tracePt t="113162" x="4400550" y="4716463"/>
          <p14:tracePt t="113178" x="4392613" y="4716463"/>
          <p14:tracePt t="113187" x="4384675" y="4716463"/>
          <p14:tracePt t="113202" x="4359275" y="4716463"/>
          <p14:tracePt t="113219" x="4316413" y="4716463"/>
          <p14:tracePt t="113235" x="4291013" y="4716463"/>
          <p14:tracePt t="113252" x="4248150" y="4716463"/>
          <p14:tracePt t="113269" x="4179888" y="4724400"/>
          <p14:tracePt t="113285" x="4103688" y="4733925"/>
          <p14:tracePt t="113303" x="3984625" y="4741863"/>
          <p14:tracePt t="113306" x="3941763" y="4741863"/>
          <p14:tracePt t="113319" x="3900488" y="4759325"/>
          <p14:tracePt t="113335" x="3797300" y="4759325"/>
          <p14:tracePt t="113354" x="3713163" y="4759325"/>
          <p14:tracePt t="113369" x="3678238" y="4759325"/>
          <p14:tracePt t="113370" x="3636963" y="4759325"/>
          <p14:tracePt t="113386" x="3594100" y="4759325"/>
          <p14:tracePt t="113387" x="3517900" y="4759325"/>
          <p14:tracePt t="113402" x="3500438" y="4759325"/>
          <p14:tracePt t="113403" x="3467100" y="4759325"/>
          <p14:tracePt t="113418" x="3398838" y="4759325"/>
          <p14:tracePt t="113437" x="3338513" y="4767263"/>
          <p14:tracePt t="113452" x="3262313" y="4775200"/>
          <p14:tracePt t="113469" x="3168650" y="4802188"/>
          <p14:tracePt t="113486" x="3074988" y="4818063"/>
          <p14:tracePt t="113502" x="2998788" y="4852988"/>
          <p14:tracePt t="113519" x="2889250" y="4878388"/>
          <p14:tracePt t="113536" x="2770188" y="4911725"/>
          <p14:tracePt t="113552" x="2633663" y="4929188"/>
          <p14:tracePt t="113571" x="2506663" y="4979988"/>
          <p14:tracePt t="113586" x="2463800" y="4987925"/>
          <p14:tracePt t="113586" x="2413000" y="5005388"/>
          <p14:tracePt t="113602" x="2370138" y="5013325"/>
          <p14:tracePt t="113618" x="2225675" y="5048250"/>
          <p14:tracePt t="113636" x="2124075" y="5073650"/>
          <p14:tracePt t="113652" x="2030413" y="5091113"/>
          <p14:tracePt t="113669" x="1971675" y="5091113"/>
          <p14:tracePt t="113686" x="1903413" y="5099050"/>
          <p14:tracePt t="113702" x="1835150" y="5099050"/>
          <p14:tracePt t="113719" x="1792288" y="5099050"/>
          <p14:tracePt t="113723" x="1766888" y="5099050"/>
          <p14:tracePt t="113738" x="1758950" y="5099050"/>
          <p14:tracePt t="113755" x="1749425" y="5099050"/>
          <p14:tracePt t="113770" x="1733550" y="5099050"/>
          <p14:tracePt t="113787" x="1698625" y="5099050"/>
          <p14:tracePt t="113803" x="1682750" y="5099050"/>
          <p14:tracePt t="113804" x="1665288" y="5099050"/>
          <p14:tracePt t="113819" x="1614488" y="5099050"/>
          <p14:tracePt t="113836" x="1579563" y="5099050"/>
          <p14:tracePt t="113852" x="1546225" y="5099050"/>
          <p14:tracePt t="113869" x="1512888" y="5099050"/>
          <p14:tracePt t="113886" x="1477963" y="5099050"/>
          <p14:tracePt t="113902" x="1452563" y="5099050"/>
          <p14:tracePt t="113919" x="1409700" y="5099050"/>
          <p14:tracePt t="113936" x="1358900" y="5099050"/>
          <p14:tracePt t="113939" x="1333500" y="5099050"/>
          <p14:tracePt t="113952" x="1317625" y="5099050"/>
          <p14:tracePt t="113970" x="1282700" y="5099050"/>
          <p14:tracePt t="113986" x="1265238" y="5099050"/>
          <p14:tracePt t="114018" x="1257300" y="5099050"/>
          <p14:tracePt t="114035" x="1249363" y="5099050"/>
          <p14:tracePt t="114051" x="1239838" y="5099050"/>
          <p14:tracePt t="114058" x="1231900" y="5099050"/>
          <p14:tracePt t="114069" x="1223963" y="5099050"/>
          <p14:tracePt t="114086" x="1189038" y="5099050"/>
          <p14:tracePt t="114091" x="1173163" y="5099050"/>
          <p14:tracePt t="114102" x="1155700" y="5099050"/>
          <p14:tracePt t="114119" x="1120775" y="5099050"/>
          <p14:tracePt t="114122" x="1095375" y="5099050"/>
          <p14:tracePt t="114135" x="1087438" y="5099050"/>
          <p14:tracePt t="114139" x="1079500" y="5099050"/>
          <p14:tracePt t="114152" x="1062038" y="5099050"/>
          <p14:tracePt t="114171" x="1044575" y="5099050"/>
          <p14:tracePt t="114187" x="1028700" y="5099050"/>
          <p14:tracePt t="114259" x="1019175" y="5099050"/>
          <p14:tracePt t="114283" x="1019175" y="5091113"/>
          <p14:tracePt t="114451" x="1003300" y="5091113"/>
          <p14:tracePt t="114459" x="993775" y="5091113"/>
          <p14:tracePt t="114532" x="985838" y="5091113"/>
          <p14:tracePt t="114811" x="993775" y="5091113"/>
          <p14:tracePt t="114820" x="1019175" y="5091113"/>
          <p14:tracePt t="114826" x="1028700" y="5099050"/>
          <p14:tracePt t="114842" x="1054100" y="5099050"/>
          <p14:tracePt t="114852" x="1062038" y="5099050"/>
          <p14:tracePt t="114869" x="1095375" y="5099050"/>
          <p14:tracePt t="114886" x="1147763" y="5099050"/>
          <p14:tracePt t="114902" x="1223963" y="5099050"/>
          <p14:tracePt t="114919" x="1317625" y="5099050"/>
          <p14:tracePt t="114939" x="1579563" y="5099050"/>
          <p14:tracePt t="114952" x="1665288" y="5099050"/>
          <p14:tracePt t="114971" x="1835150" y="5099050"/>
          <p14:tracePt t="114987" x="1954213" y="5099050"/>
          <p14:tracePt t="115002" x="2005013" y="5099050"/>
          <p14:tracePt t="115005" x="2065338" y="5099050"/>
          <p14:tracePt t="115019" x="2106613" y="5099050"/>
          <p14:tracePt t="115021" x="2166938" y="5099050"/>
          <p14:tracePt t="115034" x="2286000" y="5099050"/>
          <p14:tracePt t="115052" x="2387600" y="5099050"/>
          <p14:tracePt t="115069" x="2471738" y="5099050"/>
          <p14:tracePt t="115085" x="2557463" y="5099050"/>
          <p14:tracePt t="115102" x="2659063" y="5099050"/>
          <p14:tracePt t="115118" x="2744788" y="5099050"/>
          <p14:tracePt t="115135" x="2879725" y="5099050"/>
          <p14:tracePt t="115151" x="2965450" y="5099050"/>
          <p14:tracePt t="115168" x="3024188" y="5099050"/>
          <p14:tracePt t="115187" x="3127375" y="5099050"/>
          <p14:tracePt t="115203" x="3160713" y="5099050"/>
          <p14:tracePt t="115219" x="3168650" y="5099050"/>
          <p14:tracePt t="115220" x="3178175" y="5099050"/>
          <p14:tracePt t="115235" x="3203575" y="5099050"/>
          <p14:tracePt t="115252" x="3211513" y="5099050"/>
          <p14:tracePt t="115268" x="3228975" y="5099050"/>
          <p14:tracePt t="115285" x="3244850" y="5099050"/>
          <p14:tracePt t="115303" x="3254375" y="5099050"/>
          <p14:tracePt t="115306" x="3262313" y="5099050"/>
          <p14:tracePt t="115318" x="3270250" y="5099050"/>
          <p14:tracePt t="115380" x="3287713" y="5099050"/>
          <p14:tracePt t="115811" x="3287713" y="5091113"/>
          <p14:tracePt t="115826" x="3297238" y="5081588"/>
          <p14:tracePt t="128619" x="3279775" y="5081588"/>
          <p14:tracePt t="128627" x="3244850" y="5081588"/>
          <p14:tracePt t="128634" x="3219450" y="5081588"/>
          <p14:tracePt t="128645" x="3186113" y="5081588"/>
          <p14:tracePt t="128663" x="3168650" y="5081588"/>
          <p14:tracePt t="128679" x="3160713" y="5081588"/>
          <p14:tracePt t="128696" x="3143250" y="5081588"/>
          <p14:tracePt t="128714" x="3041650" y="5081588"/>
          <p14:tracePt t="128730" x="2998788" y="5081588"/>
          <p14:tracePt t="128762" x="2990850" y="5081588"/>
          <p14:tracePt t="128770" x="2955925" y="5005388"/>
          <p14:tracePt t="128779" x="2922588" y="4903788"/>
          <p14:tracePt t="128795" x="2786063" y="4554538"/>
          <p14:tracePt t="128812" x="2641600" y="3986213"/>
          <p14:tracePt t="128829" x="2387600" y="3203575"/>
          <p14:tracePt t="128845" x="2200275" y="2617788"/>
          <p14:tracePt t="128862" x="2030413" y="2166938"/>
          <p14:tracePt t="128879" x="1885950" y="1674813"/>
          <p14:tracePt t="128896" x="1792288" y="1112838"/>
          <p14:tracePt t="128912" x="1749425" y="790575"/>
          <p14:tracePt t="128931" x="1749425" y="585788"/>
          <p14:tracePt t="128947" x="1716088" y="484188"/>
          <p14:tracePt t="128964" x="1622425" y="382588"/>
          <p14:tracePt t="128979" x="1495425" y="271463"/>
          <p14:tracePt t="128996" x="1350963" y="161925"/>
          <p14:tracePt t="129014" x="1206500" y="58738"/>
          <p14:tracePt t="129018" x="1130300" y="2540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622974" y="6378364"/>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49" y="617697"/>
            <a:ext cx="8220075" cy="79429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Lloyd’s of London</a:t>
            </a:r>
            <a:endParaRPr lang="en-MY" sz="3600" b="1" dirty="0">
              <a:solidFill>
                <a:schemeClr val="bg1"/>
              </a:solidFill>
              <a:latin typeface="Alexandria"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96546" y="2462581"/>
            <a:ext cx="11028704" cy="2352952"/>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Lloyd’s of London </a:t>
            </a:r>
            <a:r>
              <a:rPr lang="en-US" sz="2000" dirty="0">
                <a:solidFill>
                  <a:srgbClr val="0A1F61"/>
                </a:solidFill>
                <a:cs typeface="Tajawal ExtraBold" panose="00000800000000000000" pitchFamily="2" charset="-78"/>
              </a:rPr>
              <a:t>is not an insurer, but is the world’s leading insurance market that provides services and physical facilities for its members to write specialized lines of insurance. It is a market where members join together to form syndicates to insure and pool risks. Members include some of the world’s major insurance groups and companies listed on the London Stock Exchange, as well as individuals (called Names) and limited partnerships..</a:t>
            </a:r>
          </a:p>
        </p:txBody>
      </p:sp>
    </p:spTree>
    <p:extLst>
      <p:ext uri="{BB962C8B-B14F-4D97-AF65-F5344CB8AC3E}">
        <p14:creationId xmlns:p14="http://schemas.microsoft.com/office/powerpoint/2010/main" val="2146001435"/>
      </p:ext>
    </p:extLst>
  </p:cSld>
  <p:clrMapOvr>
    <a:masterClrMapping/>
  </p:clrMapOvr>
  <mc:AlternateContent xmlns:mc="http://schemas.openxmlformats.org/markup-compatibility/2006" xmlns:p14="http://schemas.microsoft.com/office/powerpoint/2010/main">
    <mc:Choice Requires="p14">
      <p:transition spd="slow" p14:dur="2000" advTm="93357"/>
    </mc:Choice>
    <mc:Fallback xmlns="">
      <p:transition spd="slow" advTm="93357"/>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49" y="617697"/>
            <a:ext cx="8220075"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Lloyd’s of London</a:t>
            </a:r>
            <a:endParaRPr lang="en-MY" sz="3600" b="1" dirty="0">
              <a:solidFill>
                <a:schemeClr val="bg1"/>
              </a:solidFill>
              <a:latin typeface="Alexandria"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24484" y="1255617"/>
            <a:ext cx="11519865" cy="5122941"/>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Lloyd’s of London has several important characteristics</a:t>
            </a:r>
            <a:r>
              <a:rPr lang="en-US" sz="2000" dirty="0">
                <a:solidFill>
                  <a:srgbClr val="0A1F61"/>
                </a:solidFill>
                <a:cs typeface="Tajawal ExtraBold" panose="00000800000000000000" pitchFamily="2" charset="-78"/>
              </a:rPr>
              <a:t> :</a:t>
            </a:r>
          </a:p>
          <a:p>
            <a:pPr>
              <a:lnSpc>
                <a:spcPct val="150000"/>
              </a:lnSpc>
            </a:pPr>
            <a:r>
              <a:rPr lang="en-US" sz="2000" b="1" dirty="0">
                <a:solidFill>
                  <a:srgbClr val="0A1F61"/>
                </a:solidFill>
                <a:cs typeface="Tajawal ExtraBold" panose="00000800000000000000" pitchFamily="2" charset="-78"/>
              </a:rPr>
              <a:t>First, </a:t>
            </a:r>
            <a:r>
              <a:rPr lang="en-US" sz="2000" dirty="0">
                <a:solidFill>
                  <a:srgbClr val="0A1F61"/>
                </a:solidFill>
                <a:cs typeface="Tajawal ExtraBold" panose="00000800000000000000" pitchFamily="2" charset="-78"/>
              </a:rPr>
              <a:t>as stated earlier, Lloyd’s technically is not an insurance company; rather, it is a group of members (corporations, individuals, and limited partnerships) who underwrite insurance in syndicates.</a:t>
            </a:r>
          </a:p>
          <a:p>
            <a:pPr>
              <a:lnSpc>
                <a:spcPct val="150000"/>
              </a:lnSpc>
            </a:pPr>
            <a:r>
              <a:rPr lang="en-US" sz="2000" b="1" dirty="0">
                <a:solidFill>
                  <a:srgbClr val="0A1F61"/>
                </a:solidFill>
                <a:cs typeface="Tajawal ExtraBold" panose="00000800000000000000" pitchFamily="2" charset="-78"/>
              </a:rPr>
              <a:t>Second, </a:t>
            </a:r>
            <a:r>
              <a:rPr lang="en-US" sz="2000" dirty="0">
                <a:solidFill>
                  <a:srgbClr val="0A1F61"/>
                </a:solidFill>
                <a:cs typeface="Tajawal ExtraBold" panose="00000800000000000000" pitchFamily="2" charset="-78"/>
              </a:rPr>
              <a:t>as stated earlier, the insurance is written by the various syndicates that belong to Lloyd’s.</a:t>
            </a:r>
          </a:p>
          <a:p>
            <a:pPr>
              <a:lnSpc>
                <a:spcPct val="150000"/>
              </a:lnSpc>
            </a:pPr>
            <a:r>
              <a:rPr lang="en-US" sz="2000" b="1" dirty="0">
                <a:solidFill>
                  <a:srgbClr val="0A1F61"/>
                </a:solidFill>
                <a:cs typeface="Tajawal ExtraBold" panose="00000800000000000000" pitchFamily="2" charset="-78"/>
              </a:rPr>
              <a:t>Third, </a:t>
            </a:r>
            <a:r>
              <a:rPr lang="en-US" sz="2000" dirty="0">
                <a:solidFill>
                  <a:srgbClr val="0A1F61"/>
                </a:solidFill>
                <a:cs typeface="Tajawal ExtraBold" panose="00000800000000000000" pitchFamily="2" charset="-78"/>
              </a:rPr>
              <a:t>new individual members, or Names, who belong to the various syndicates now have limited legal liability.</a:t>
            </a:r>
          </a:p>
          <a:p>
            <a:pPr>
              <a:lnSpc>
                <a:spcPct val="150000"/>
              </a:lnSpc>
            </a:pPr>
            <a:r>
              <a:rPr lang="en-US" sz="2000" b="1" dirty="0">
                <a:solidFill>
                  <a:srgbClr val="0A1F61"/>
                </a:solidFill>
                <a:cs typeface="Tajawal ExtraBold" panose="00000800000000000000" pitchFamily="2" charset="-78"/>
              </a:rPr>
              <a:t>Fourth, </a:t>
            </a:r>
            <a:r>
              <a:rPr lang="en-US" sz="2000" dirty="0">
                <a:solidFill>
                  <a:srgbClr val="0A1F61"/>
                </a:solidFill>
                <a:cs typeface="Tajawal ExtraBold" panose="00000800000000000000" pitchFamily="2" charset="-78"/>
              </a:rPr>
              <a:t>corporations with limited legal liability and limited liability partnerships are also members of Lloyd’s of London.</a:t>
            </a:r>
          </a:p>
          <a:p>
            <a:pPr algn="l">
              <a:lnSpc>
                <a:spcPct val="150000"/>
              </a:lnSpc>
            </a:pPr>
            <a:r>
              <a:rPr lang="en-US" sz="2000" b="1" dirty="0">
                <a:solidFill>
                  <a:srgbClr val="0A1F61"/>
                </a:solidFill>
                <a:cs typeface="Tajawal ExtraBold" panose="00000800000000000000" pitchFamily="2" charset="-78"/>
              </a:rPr>
              <a:t>Fifth, </a:t>
            </a:r>
            <a:r>
              <a:rPr lang="en-US" sz="2000" dirty="0">
                <a:solidFill>
                  <a:srgbClr val="0A1F61"/>
                </a:solidFill>
                <a:cs typeface="Tajawal ExtraBold" panose="00000800000000000000" pitchFamily="2" charset="-78"/>
              </a:rPr>
              <a:t>members must also meet stringent financial requirements. Individual members are high–net worth</a:t>
            </a:r>
          </a:p>
          <a:p>
            <a:pPr algn="l">
              <a:lnSpc>
                <a:spcPct val="150000"/>
              </a:lnSpc>
            </a:pPr>
            <a:r>
              <a:rPr lang="en-MY" sz="2000" dirty="0">
                <a:solidFill>
                  <a:srgbClr val="0A1F61"/>
                </a:solidFill>
                <a:cs typeface="Tajawal ExtraBold" panose="00000800000000000000" pitchFamily="2" charset="-78"/>
              </a:rPr>
              <a:t>individuals.</a:t>
            </a:r>
          </a:p>
          <a:p>
            <a:pPr algn="l">
              <a:lnSpc>
                <a:spcPct val="150000"/>
              </a:lnSpc>
            </a:pPr>
            <a:r>
              <a:rPr lang="en-US" sz="2000" b="1" dirty="0">
                <a:solidFill>
                  <a:srgbClr val="0A1F61"/>
                </a:solidFill>
                <a:cs typeface="Tajawal ExtraBold" panose="00000800000000000000" pitchFamily="2" charset="-78"/>
              </a:rPr>
              <a:t>Finally, </a:t>
            </a:r>
            <a:r>
              <a:rPr lang="en-US" sz="2000" dirty="0">
                <a:solidFill>
                  <a:srgbClr val="0A1F61"/>
                </a:solidFill>
                <a:cs typeface="Tajawal ExtraBold" panose="00000800000000000000" pitchFamily="2" charset="-78"/>
              </a:rPr>
              <a:t>Lloyd’s is licensed only in a small number of jurisdictions in the United States.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498494078"/>
      </p:ext>
    </p:extLst>
  </p:cSld>
  <p:clrMapOvr>
    <a:masterClrMapping/>
  </p:clrMapOvr>
  <mc:AlternateContent xmlns:mc="http://schemas.openxmlformats.org/markup-compatibility/2006" xmlns:p14="http://schemas.microsoft.com/office/powerpoint/2010/main">
    <mc:Choice Requires="p14">
      <p:transition spd="slow" p14:dur="2000" advTm="136296"/>
    </mc:Choice>
    <mc:Fallback xmlns="">
      <p:transition spd="slow" advTm="13629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49" y="836909"/>
            <a:ext cx="8220075"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Reciprocal Exchange</a:t>
            </a:r>
            <a:endParaRPr lang="en-MY" sz="3600" b="1" dirty="0">
              <a:solidFill>
                <a:schemeClr val="bg1"/>
              </a:solidFill>
              <a:latin typeface="Alexandria" charset="0"/>
            </a:endParaRP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95300" y="2034666"/>
            <a:ext cx="11306176" cy="3737946"/>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A reciprocal exchange </a:t>
            </a:r>
            <a:r>
              <a:rPr lang="en-US" sz="2000" dirty="0">
                <a:solidFill>
                  <a:srgbClr val="0A1F61"/>
                </a:solidFill>
                <a:cs typeface="Tajawal ExtraBold" panose="00000800000000000000" pitchFamily="2" charset="-78"/>
              </a:rPr>
              <a:t>is another type of private insurer. A reciprocal exchange (also called an interinsurance exchange) can be defined as an unincorporated organization in which insurance is exchanged among the members (called subscribers). In its basic form, insurance is exchanged among the members; each member of the reciprocal insures the other members and, in turn, is insured by them. Thus, there is an exchange of insurance promises—hence, the name reciprocal exchange.</a:t>
            </a:r>
          </a:p>
          <a:p>
            <a:pPr>
              <a:lnSpc>
                <a:spcPct val="150000"/>
              </a:lnSpc>
            </a:pPr>
            <a:r>
              <a:rPr lang="en-US" sz="2000" b="1" dirty="0">
                <a:solidFill>
                  <a:srgbClr val="0A1F61"/>
                </a:solidFill>
                <a:cs typeface="Tajawal ExtraBold" panose="00000800000000000000" pitchFamily="2" charset="-78"/>
              </a:rPr>
              <a:t>Most reciprocals</a:t>
            </a:r>
            <a:r>
              <a:rPr lang="en-US" sz="2000" dirty="0">
                <a:solidFill>
                  <a:srgbClr val="0A1F61"/>
                </a:solidFill>
                <a:cs typeface="Tajawal ExtraBold" panose="00000800000000000000" pitchFamily="2" charset="-78"/>
              </a:rPr>
              <a:t> are relatively small and account for only a small percentage of the total property and casualty insurance premiums written. In addition, most reciprocals specialize in a limited number of lines of insurance. However, a few reciprocals are multiple-line insurers that are large.</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941088873"/>
      </p:ext>
    </p:extLst>
  </p:cSld>
  <p:clrMapOvr>
    <a:masterClrMapping/>
  </p:clrMapOvr>
  <mc:AlternateContent xmlns:mc="http://schemas.openxmlformats.org/markup-compatibility/2006" xmlns:p14="http://schemas.microsoft.com/office/powerpoint/2010/main">
    <mc:Choice Requires="p14">
      <p:transition spd="slow" p14:dur="2000" advTm="86246"/>
    </mc:Choice>
    <mc:Fallback xmlns="">
      <p:transition spd="slow" advTm="86246"/>
    </mc:Fallback>
  </mc:AlternateContent>
  <p:extLst>
    <p:ext uri="{3A86A75C-4F4B-4683-9AE1-C65F6400EC91}">
      <p14:laserTraceLst xmlns:p14="http://schemas.microsoft.com/office/powerpoint/2010/main">
        <p14:tracePtLst>
          <p14:tracePt t="28438" x="3670300" y="6280150"/>
          <p14:tracePt t="28647" x="2940050" y="6526213"/>
          <p14:tracePt t="28664" x="3109913" y="5999163"/>
          <p14:tracePt t="28680" x="3322638" y="5380038"/>
          <p14:tracePt t="28697" x="3543300" y="4818063"/>
          <p14:tracePt t="28714" x="3729038" y="4427538"/>
          <p14:tracePt t="28731" x="3832225" y="4249738"/>
          <p14:tracePt t="28747" x="3916363" y="4130675"/>
          <p14:tracePt t="28764" x="3959225" y="4062413"/>
          <p14:tracePt t="28782" x="4027488" y="4011613"/>
          <p14:tracePt t="28800" x="4035425" y="4002088"/>
          <p14:tracePt t="28814" x="4044950" y="3976688"/>
          <p14:tracePt t="28816" x="4052888" y="3976688"/>
          <p14:tracePt t="28830" x="4052888" y="3960813"/>
          <p14:tracePt t="28847" x="4060825" y="3943350"/>
          <p14:tracePt t="28866" x="4060825" y="3935413"/>
          <p14:tracePt t="28872" x="4060825" y="3925888"/>
          <p14:tracePt t="28880" x="4070350" y="3908425"/>
          <p14:tracePt t="28897" x="4086225" y="3892550"/>
          <p14:tracePt t="28913" x="4086225" y="3875088"/>
          <p14:tracePt t="28930" x="4078288" y="3832225"/>
          <p14:tracePt t="28947" x="4035425" y="3781425"/>
          <p14:tracePt t="28964" x="3959225" y="3705225"/>
          <p14:tracePt t="28967" x="3941763" y="3679825"/>
          <p14:tracePt t="28982" x="3900488" y="3611563"/>
          <p14:tracePt t="28999" x="3865563" y="3527425"/>
          <p14:tracePt t="29014" x="3857625" y="3502025"/>
          <p14:tracePt t="29016" x="3840163" y="3484563"/>
          <p14:tracePt t="29030" x="3832225" y="3467100"/>
          <p14:tracePt t="29047" x="3814763" y="3449638"/>
          <p14:tracePt t="29064" x="3789363" y="3424238"/>
          <p14:tracePt t="29080" x="3746500" y="3416300"/>
          <p14:tracePt t="29098" x="3670300" y="3398838"/>
          <p14:tracePt t="29114" x="3568700" y="3382963"/>
          <p14:tracePt t="29130" x="3432175" y="3365500"/>
          <p14:tracePt t="29147" x="3270250" y="3348038"/>
          <p14:tracePt t="29151" x="3178175" y="3348038"/>
          <p14:tracePt t="29164" x="3092450" y="3348038"/>
          <p14:tracePt t="29180" x="2947988" y="3348038"/>
          <p14:tracePt t="29199" x="2760663" y="3348038"/>
          <p14:tracePt t="29214" x="2719388" y="3348038"/>
          <p14:tracePt t="29215" x="2684463" y="3348038"/>
          <p14:tracePt t="29230" x="2668588" y="3348038"/>
          <p14:tracePt t="29247" x="2633663" y="3365500"/>
          <p14:tracePt t="29351" x="2641600" y="3373438"/>
          <p14:tracePt t="29360" x="2701925" y="3382963"/>
          <p14:tracePt t="29366" x="2778125" y="3382963"/>
          <p14:tracePt t="29382" x="3033713" y="3382963"/>
          <p14:tracePt t="29399" x="3457575" y="3382963"/>
          <p14:tracePt t="29414" x="3662363" y="3382963"/>
          <p14:tracePt t="29416" x="3832225" y="3382963"/>
          <p14:tracePt t="29431" x="3984625" y="3382963"/>
          <p14:tracePt t="29433" x="4129088" y="3382963"/>
          <p14:tracePt t="29446" x="4410075" y="3390900"/>
          <p14:tracePt t="29463" x="4681538" y="3416300"/>
          <p14:tracePt t="29480" x="4808538" y="3416300"/>
          <p14:tracePt t="29497" x="4868863" y="3416300"/>
          <p14:tracePt t="29513" x="4884738" y="3416300"/>
          <p14:tracePt t="29615" x="4894263" y="3416300"/>
          <p14:tracePt t="29632" x="4894263" y="3398838"/>
          <p14:tracePt t="29638" x="4868863" y="3390900"/>
          <p14:tracePt t="29646" x="4818063" y="3390900"/>
          <p14:tracePt t="29664" x="4605338" y="3390900"/>
          <p14:tracePt t="29680" x="4392613" y="3390900"/>
          <p14:tracePt t="29697" x="4205288" y="3390900"/>
          <p14:tracePt t="29714" x="3967163" y="3390900"/>
          <p14:tracePt t="29730" x="3729038" y="3390900"/>
          <p14:tracePt t="29747" x="3543300" y="3390900"/>
          <p14:tracePt t="29763" x="3355975" y="3390900"/>
          <p14:tracePt t="29780" x="3178175" y="3390900"/>
          <p14:tracePt t="29799" x="3074988" y="3390900"/>
          <p14:tracePt t="29814" x="3059113" y="3390900"/>
          <p14:tracePt t="29815" x="3041650" y="3390900"/>
          <p14:tracePt t="29832" x="3024188" y="3390900"/>
          <p14:tracePt t="30095" x="3049588" y="3390900"/>
          <p14:tracePt t="30111" x="3074988" y="3390900"/>
          <p14:tracePt t="30118" x="3092450" y="3398838"/>
          <p14:tracePt t="30130" x="3109913" y="3408363"/>
          <p14:tracePt t="30146" x="3135313" y="3408363"/>
          <p14:tracePt t="30166" x="3203575" y="3408363"/>
          <p14:tracePt t="30180" x="3228975" y="3408363"/>
          <p14:tracePt t="30199" x="3389313" y="3408363"/>
          <p14:tracePt t="30216" x="3475038" y="3408363"/>
          <p14:tracePt t="30230" x="3533775" y="3424238"/>
          <p14:tracePt t="30232" x="3559175" y="3424238"/>
          <p14:tracePt t="30246" x="3602038" y="3433763"/>
          <p14:tracePt t="30263" x="3636963" y="3441700"/>
          <p14:tracePt t="30280" x="3652838" y="3441700"/>
          <p14:tracePt t="30297" x="3662363" y="3441700"/>
          <p14:tracePt t="30313" x="3687763" y="3441700"/>
          <p14:tracePt t="30330" x="3703638" y="3441700"/>
          <p14:tracePt t="30347" x="3729038" y="3441700"/>
          <p14:tracePt t="30350" x="3738563" y="3441700"/>
          <p14:tracePt t="30363" x="3746500" y="3441700"/>
          <p14:tracePt t="30383" x="3763963" y="3441700"/>
          <p14:tracePt t="31168" x="3781425" y="3441700"/>
          <p14:tracePt t="31175" x="3797300" y="3441700"/>
          <p14:tracePt t="31181" x="3822700" y="3441700"/>
          <p14:tracePt t="31196" x="3857625" y="3441700"/>
          <p14:tracePt t="31215" x="4121150" y="3441700"/>
          <p14:tracePt t="31230" x="4248150" y="3441700"/>
          <p14:tracePt t="31232" x="4367213" y="3441700"/>
          <p14:tracePt t="31246" x="4435475" y="3441700"/>
          <p14:tracePt t="31249" x="4519613" y="3441700"/>
          <p14:tracePt t="31263" x="4689475" y="3441700"/>
          <p14:tracePt t="31280" x="4808538" y="3441700"/>
          <p14:tracePt t="31296" x="4859338" y="3441700"/>
          <p14:tracePt t="31313" x="4884738" y="3441700"/>
          <p14:tracePt t="31330" x="4945063" y="3433763"/>
          <p14:tracePt t="31346" x="4978400" y="3424238"/>
          <p14:tracePt t="31363" x="5029200" y="3424238"/>
          <p14:tracePt t="31366" x="5054600" y="3424238"/>
          <p14:tracePt t="31379" x="5080000" y="3424238"/>
          <p14:tracePt t="31396" x="5114925" y="3424238"/>
          <p14:tracePt t="31414" x="5191125" y="3424238"/>
          <p14:tracePt t="31430" x="5208588" y="3424238"/>
          <p14:tracePt t="31431" x="5233988" y="3424238"/>
          <p14:tracePt t="31447" x="5249863" y="3424238"/>
          <p14:tracePt t="31463" x="5284788" y="3424238"/>
          <p14:tracePt t="31479" x="5310188" y="3424238"/>
          <p14:tracePt t="31496" x="5335588" y="3424238"/>
          <p14:tracePt t="31514" x="5343525" y="3424238"/>
          <p14:tracePt t="31616" x="5353050" y="3424238"/>
          <p14:tracePt t="31886" x="5343525" y="3424238"/>
          <p14:tracePt t="31894" x="5335588" y="3424238"/>
          <p14:tracePt t="31901" x="5318125" y="3424238"/>
          <p14:tracePt t="31917" x="5310188" y="3424238"/>
          <p14:tracePt t="31929" x="5284788" y="3424238"/>
          <p14:tracePt t="31945" x="5233988" y="3433763"/>
          <p14:tracePt t="31962" x="5199063" y="3433763"/>
          <p14:tracePt t="31979" x="5173663" y="3441700"/>
          <p14:tracePt t="31995" x="5140325" y="3441700"/>
          <p14:tracePt t="32013" x="5122863" y="3441700"/>
          <p14:tracePt t="32014" x="5114925" y="3441700"/>
          <p14:tracePt t="32030" x="5106988" y="3441700"/>
          <p14:tracePt t="32045" x="5097463" y="3441700"/>
          <p14:tracePt t="32062" x="5089525" y="3441700"/>
          <p14:tracePt t="32079" x="5072063" y="3441700"/>
          <p14:tracePt t="32095" x="5038725" y="3441700"/>
          <p14:tracePt t="32118" x="5029200" y="3441700"/>
          <p14:tracePt t="32143" x="5013325" y="3441700"/>
          <p14:tracePt t="32351" x="5003800" y="3441700"/>
          <p14:tracePt t="32783" x="5013325" y="3441700"/>
          <p14:tracePt t="32791" x="5029200" y="3441700"/>
          <p14:tracePt t="32806" x="5038725" y="3441700"/>
          <p14:tracePt t="32814" x="5046663" y="3441700"/>
          <p14:tracePt t="32830" x="5072063" y="3441700"/>
          <p14:tracePt t="32847" x="5097463" y="3441700"/>
          <p14:tracePt t="32863" x="5106988" y="3441700"/>
          <p14:tracePt t="32865" x="5114925" y="3441700"/>
          <p14:tracePt t="32879" x="5132388" y="3441700"/>
          <p14:tracePt t="32895" x="5157788" y="3441700"/>
          <p14:tracePt t="32912" x="5173663" y="3441700"/>
          <p14:tracePt t="32929" x="5191125" y="3441700"/>
          <p14:tracePt t="32946" x="5208588" y="3449638"/>
          <p14:tracePt t="32963" x="5208588" y="3459163"/>
          <p14:tracePt t="32979" x="5224463" y="3459163"/>
          <p14:tracePt t="32996" x="5233988" y="3459163"/>
          <p14:tracePt t="33012" x="5241925" y="3459163"/>
          <p14:tracePt t="33031" x="5267325" y="3467100"/>
          <p14:tracePt t="33047" x="5284788" y="3467100"/>
          <p14:tracePt t="33062" x="5310188" y="3475038"/>
          <p14:tracePt t="33065" x="5335588" y="3475038"/>
          <p14:tracePt t="33078" x="5360988" y="3475038"/>
          <p14:tracePt t="33095" x="5378450" y="3475038"/>
          <p14:tracePt t="33112" x="5403850" y="3475038"/>
          <p14:tracePt t="33129" x="5429250" y="3475038"/>
          <p14:tracePt t="33146" x="5446713" y="3475038"/>
          <p14:tracePt t="33162" x="5454650" y="3475038"/>
          <p14:tracePt t="33179" x="5472113" y="3475038"/>
          <p14:tracePt t="33198" x="5487988" y="3475038"/>
          <p14:tracePt t="33214" x="5497513" y="3475038"/>
          <p14:tracePt t="33230" x="5505450" y="3475038"/>
          <p14:tracePt t="33247" x="5522913" y="3475038"/>
          <p14:tracePt t="33263" x="5530850" y="3475038"/>
          <p14:tracePt t="33264" x="5538788" y="3475038"/>
          <p14:tracePt t="33278" x="5565775" y="3475038"/>
          <p14:tracePt t="33295" x="5581650" y="3475038"/>
          <p14:tracePt t="33312" x="5599113" y="3475038"/>
          <p14:tracePt t="33329" x="5624513" y="3475038"/>
          <p14:tracePt t="33345" x="5667375" y="3475038"/>
          <p14:tracePt t="33362" x="5692775" y="3475038"/>
          <p14:tracePt t="33379" x="5718175" y="3475038"/>
          <p14:tracePt t="33395" x="5726113" y="3475038"/>
          <p14:tracePt t="33412" x="5751513" y="3475038"/>
          <p14:tracePt t="33431" x="5768975" y="3475038"/>
          <p14:tracePt t="33447" x="5786438" y="3475038"/>
          <p14:tracePt t="33462" x="5794375" y="3475038"/>
          <p14:tracePt t="33478" x="5811838" y="3475038"/>
          <p14:tracePt t="33495" x="5845175" y="3475038"/>
          <p14:tracePt t="33512" x="5862638" y="3475038"/>
          <p14:tracePt t="34647" x="5870575" y="3475038"/>
          <p14:tracePt t="34743" x="5880100" y="3475038"/>
          <p14:tracePt t="34783" x="5888038" y="3475038"/>
          <p14:tracePt t="34807" x="5895975" y="3475038"/>
          <p14:tracePt t="34839" x="5905500" y="3467100"/>
          <p14:tracePt t="34854" x="5913438" y="3467100"/>
          <p14:tracePt t="34879" x="5921375" y="3467100"/>
          <p14:tracePt t="34888" x="5938838" y="3467100"/>
          <p14:tracePt t="34910" x="5946775" y="3467100"/>
          <p14:tracePt t="34934" x="5956300" y="3467100"/>
          <p14:tracePt t="34949" x="5964238" y="3467100"/>
          <p14:tracePt t="34983" x="5972175" y="3467100"/>
          <p14:tracePt t="34998" x="5981700" y="3467100"/>
          <p14:tracePt t="35071" x="5997575" y="3467100"/>
          <p14:tracePt t="35120" x="6007100" y="3467100"/>
          <p14:tracePt t="84849" x="6007100" y="3459163"/>
          <p14:tracePt t="84854" x="5997575" y="3433763"/>
          <p14:tracePt t="84862" x="5964238" y="3424238"/>
          <p14:tracePt t="84872" x="5905500" y="3416300"/>
          <p14:tracePt t="84890" x="5811838" y="3382963"/>
          <p14:tracePt t="84906" x="5726113" y="3340100"/>
          <p14:tracePt t="84922" x="5581650" y="3254375"/>
          <p14:tracePt t="84940" x="5360988" y="3084513"/>
          <p14:tracePt t="84956" x="4800600" y="2651125"/>
          <p14:tracePt t="84972" x="3781425" y="2073275"/>
          <p14:tracePt t="84974" x="3373438" y="1793875"/>
          <p14:tracePt t="84991" x="2940050" y="1504950"/>
          <p14:tracePt t="85007" x="2879725" y="1477963"/>
          <p14:tracePt t="85111" x="2871788" y="1477963"/>
          <p14:tracePt t="85119" x="2863850" y="1462088"/>
          <p14:tracePt t="85125" x="2778125" y="1444625"/>
          <p14:tracePt t="85139" x="2651125" y="1393825"/>
          <p14:tracePt t="85156" x="2166938" y="1241425"/>
          <p14:tracePt t="85176" x="1198563" y="900113"/>
          <p14:tracePt t="85191" x="892175" y="603250"/>
          <p14:tracePt t="85206" x="747713" y="374650"/>
          <p14:tracePt t="85207" x="595313" y="4286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49" y="836909"/>
            <a:ext cx="8220075"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Blue Cross and Blue Shield Plans</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523875" y="2071284"/>
            <a:ext cx="11306176" cy="327628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Blue Cross and Blue Shield plans </a:t>
            </a:r>
            <a:r>
              <a:rPr lang="en-US" sz="2000" dirty="0">
                <a:solidFill>
                  <a:srgbClr val="0A1F61"/>
                </a:solidFill>
                <a:cs typeface="Tajawal ExtraBold" panose="00000800000000000000" pitchFamily="2" charset="-78"/>
              </a:rPr>
              <a:t>are another type of insurer organization. Blue Cross plans initially were</a:t>
            </a:r>
          </a:p>
          <a:p>
            <a:pPr>
              <a:lnSpc>
                <a:spcPct val="150000"/>
              </a:lnSpc>
            </a:pPr>
            <a:r>
              <a:rPr lang="en-US" sz="2000" dirty="0">
                <a:solidFill>
                  <a:srgbClr val="0A1F61"/>
                </a:solidFill>
                <a:cs typeface="Tajawal ExtraBold" panose="00000800000000000000" pitchFamily="2" charset="-78"/>
              </a:rPr>
              <a:t>organized as nonprofit, community-oriented prepayment plans that provided coverage primarily for hospital services. Blue Shield plans earlier also were organized as nonprofit, prepayment plans that provided coverage for physicians’ and surgeons’ fees and other medical services. Today, most Blue Cross and Blue Shield plans have merged into single entities.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Cross and Blue Shield plans are considered nonprofit organizations that receive favorable tax treatment and are regulated under special legislation.</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669594891"/>
      </p:ext>
    </p:extLst>
  </p:cSld>
  <p:clrMapOvr>
    <a:masterClrMapping/>
  </p:clrMapOvr>
  <mc:AlternateContent xmlns:mc="http://schemas.openxmlformats.org/markup-compatibility/2006" xmlns:p14="http://schemas.microsoft.com/office/powerpoint/2010/main">
    <mc:Choice Requires="p14">
      <p:transition spd="slow" p14:dur="2000" advTm="102674"/>
    </mc:Choice>
    <mc:Fallback xmlns="">
      <p:transition spd="slow" advTm="102674"/>
    </mc:Fallback>
  </mc:AlternateContent>
  <p:extLst>
    <p:ext uri="{3A86A75C-4F4B-4683-9AE1-C65F6400EC91}">
      <p14:laserTraceLst xmlns:p14="http://schemas.microsoft.com/office/powerpoint/2010/main">
        <p14:tracePtLst>
          <p14:tracePt t="44714" x="3676650" y="6337300"/>
          <p14:tracePt t="44885" x="2947988" y="6654800"/>
          <p14:tracePt t="44892" x="2998788" y="6407150"/>
          <p14:tracePt t="44909" x="3074988" y="5880100"/>
          <p14:tracePt t="44926" x="3135313" y="5616575"/>
          <p14:tracePt t="44943" x="3186113" y="5405438"/>
          <p14:tracePt t="44960" x="3244850" y="5183188"/>
          <p14:tracePt t="44962" x="3270250" y="5106988"/>
          <p14:tracePt t="44976" x="3305175" y="5022850"/>
          <p14:tracePt t="44994" x="3322638" y="4835525"/>
          <p14:tracePt t="45010" x="3322638" y="4741863"/>
          <p14:tracePt t="45026" x="3322638" y="4724400"/>
          <p14:tracePt t="45043" x="3322638" y="4665663"/>
          <p14:tracePt t="45061" x="3322638" y="4622800"/>
          <p14:tracePt t="45076" x="3322638" y="4589463"/>
          <p14:tracePt t="45094" x="3305175" y="4572000"/>
          <p14:tracePt t="45110" x="3270250" y="4538663"/>
          <p14:tracePt t="45126" x="3254375" y="4521200"/>
          <p14:tracePt t="45143" x="3236913" y="4513263"/>
          <p14:tracePt t="45160" x="3219450" y="4513263"/>
          <p14:tracePt t="45178" x="3109913" y="4470400"/>
          <p14:tracePt t="45195" x="3008313" y="4410075"/>
          <p14:tracePt t="45210" x="2955925" y="4376738"/>
          <p14:tracePt t="45211" x="2947988" y="4368800"/>
          <p14:tracePt t="45226" x="2940050" y="4359275"/>
          <p14:tracePt t="45228" x="2930525" y="4351338"/>
          <p14:tracePt t="45243" x="2914650" y="4308475"/>
          <p14:tracePt t="45259" x="2914650" y="4206875"/>
          <p14:tracePt t="45276" x="2914650" y="4113213"/>
          <p14:tracePt t="45293" x="2930525" y="4002088"/>
          <p14:tracePt t="45310" x="2947988" y="3892550"/>
          <p14:tracePt t="45326" x="2973388" y="3832225"/>
          <p14:tracePt t="45331" x="2982913" y="3816350"/>
          <p14:tracePt t="45342" x="2990850" y="3798888"/>
          <p14:tracePt t="45359" x="2990850" y="3790950"/>
          <p14:tracePt t="45378" x="2998788" y="3781425"/>
          <p14:tracePt t="45395" x="2998788" y="3773488"/>
          <p14:tracePt t="45409" x="2998788" y="3763963"/>
          <p14:tracePt t="45434" x="2998788" y="3748088"/>
          <p14:tracePt t="45442" x="2998788" y="3738563"/>
          <p14:tracePt t="45466" x="2998788" y="3730625"/>
          <p14:tracePt t="45476" x="2998788" y="3713163"/>
          <p14:tracePt t="45493" x="2990850" y="3705225"/>
          <p14:tracePt t="45509" x="2982913" y="3705225"/>
          <p14:tracePt t="45527" x="2973388" y="3697288"/>
          <p14:tracePt t="45530" x="2955925" y="3697288"/>
          <p14:tracePt t="45578" x="2955925" y="3687763"/>
          <p14:tracePt t="45586" x="2955925" y="3671888"/>
          <p14:tracePt t="45594" x="2955925" y="3654425"/>
          <p14:tracePt t="45610" x="2955925" y="3636963"/>
          <p14:tracePt t="45611" x="2955925" y="3629025"/>
          <p14:tracePt t="45626" x="2955925" y="3619500"/>
          <p14:tracePt t="45995" x="2947988" y="3611563"/>
          <p14:tracePt t="46011" x="2940050" y="3603625"/>
          <p14:tracePt t="46028" x="2922588" y="3603625"/>
          <p14:tracePt t="46034" x="2905125" y="3603625"/>
          <p14:tracePt t="46041" x="2889250" y="3603625"/>
          <p14:tracePt t="46059" x="2871788" y="3603625"/>
          <p14:tracePt t="46098" x="2863850" y="3603625"/>
          <p14:tracePt t="46106" x="2854325" y="3594100"/>
          <p14:tracePt t="46146" x="2846388" y="3594100"/>
          <p14:tracePt t="46170" x="2828925" y="3594100"/>
          <p14:tracePt t="46178" x="2811463" y="3578225"/>
          <p14:tracePt t="46571" x="2803525" y="3578225"/>
          <p14:tracePt t="46578" x="2803525" y="3568700"/>
          <p14:tracePt t="46594" x="2803525" y="3543300"/>
          <p14:tracePt t="46610" x="2838450" y="3509963"/>
          <p14:tracePt t="46628" x="2854325" y="3509963"/>
          <p14:tracePt t="46643" x="2871788" y="3502025"/>
          <p14:tracePt t="46645" x="2889250" y="3502025"/>
          <p14:tracePt t="46658" x="2897188" y="3502025"/>
          <p14:tracePt t="46675" x="2905125" y="3502025"/>
          <p14:tracePt t="46693" x="2914650" y="3502025"/>
          <p14:tracePt t="46722" x="2922588" y="3502025"/>
          <p14:tracePt t="46746" x="2930525" y="3502025"/>
          <p14:tracePt t="46803" x="2947988" y="3502025"/>
          <p14:tracePt t="46817" x="2955925" y="3502025"/>
          <p14:tracePt t="46826" x="2965450" y="3502025"/>
          <p14:tracePt t="46834" x="2982913" y="3502025"/>
          <p14:tracePt t="46849" x="2990850" y="3502025"/>
          <p14:tracePt t="46859" x="2998788" y="3502025"/>
          <p14:tracePt t="46874" x="3033713" y="3502025"/>
          <p14:tracePt t="46892" x="3049588" y="3502025"/>
          <p14:tracePt t="47163" x="3049588" y="3492500"/>
          <p14:tracePt t="47178" x="3033713" y="3492500"/>
          <p14:tracePt t="47186" x="3024188" y="3492500"/>
          <p14:tracePt t="47202" x="3016250" y="3492500"/>
          <p14:tracePt t="47210" x="2982913" y="3475038"/>
          <p14:tracePt t="47234" x="2965450" y="3475038"/>
          <p14:tracePt t="47243" x="2955925" y="3475038"/>
          <p14:tracePt t="47258" x="2905125" y="3475038"/>
          <p14:tracePt t="47275" x="2846388" y="3475038"/>
          <p14:tracePt t="47292" x="2795588" y="3475038"/>
          <p14:tracePt t="47308" x="2778125" y="3475038"/>
          <p14:tracePt t="47325" x="2770188" y="3475038"/>
          <p14:tracePt t="47342" x="2760663" y="3475038"/>
          <p14:tracePt t="47358" x="2744788" y="3475038"/>
          <p14:tracePt t="47378" x="2735263" y="3475038"/>
          <p14:tracePt t="47394" x="2727325" y="3475038"/>
          <p14:tracePt t="47408" x="2719388" y="3475038"/>
          <p14:tracePt t="47425" x="2709863" y="3475038"/>
          <p14:tracePt t="47450" x="2701925" y="3475038"/>
          <p14:tracePt t="47499" x="2684463" y="3475038"/>
          <p14:tracePt t="47555" x="2676525" y="3475038"/>
          <p14:tracePt t="47595" x="2668588" y="3475038"/>
          <p14:tracePt t="47602" x="2651125" y="3475038"/>
          <p14:tracePt t="47618" x="2641600" y="3475038"/>
          <p14:tracePt t="47626" x="2633663" y="3475038"/>
          <p14:tracePt t="47642" x="2625725" y="3475038"/>
          <p14:tracePt t="47644" x="2616200" y="3475038"/>
          <p14:tracePt t="47660" x="2608263" y="3475038"/>
          <p14:tracePt t="47803" x="2600325" y="3475038"/>
          <p14:tracePt t="48435" x="2600325" y="3484563"/>
          <p14:tracePt t="48444" x="2608263" y="3484563"/>
          <p14:tracePt t="48450" x="2616200" y="3484563"/>
          <p14:tracePt t="48459" x="2625725" y="3484563"/>
          <p14:tracePt t="48474" x="2641600" y="3484563"/>
          <p14:tracePt t="48492" x="2659063" y="3502025"/>
          <p14:tracePt t="48530" x="2668588" y="3502025"/>
          <p14:tracePt t="48539" x="2676525" y="3502025"/>
          <p14:tracePt t="48545" x="2684463" y="3502025"/>
          <p14:tracePt t="48561" x="2701925" y="3502025"/>
          <p14:tracePt t="48586" x="2709863" y="3502025"/>
          <p14:tracePt t="48660" x="2719388" y="3502025"/>
          <p14:tracePt t="48677" x="2735263" y="3502025"/>
          <p14:tracePt t="48690" x="2752725" y="3502025"/>
          <p14:tracePt t="48697" x="2760663" y="3502025"/>
          <p14:tracePt t="48708" x="2770188" y="3502025"/>
          <p14:tracePt t="48724" x="2778125" y="3502025"/>
          <p14:tracePt t="48741" x="2795588" y="3502025"/>
          <p14:tracePt t="48758" x="2828925" y="3502025"/>
          <p14:tracePt t="48774" x="2854325" y="3502025"/>
          <p14:tracePt t="48791" x="2905125" y="3492500"/>
          <p14:tracePt t="48810" x="3008313" y="3467100"/>
          <p14:tracePt t="48826" x="3067050" y="3467100"/>
          <p14:tracePt t="48843" x="3178175" y="3449638"/>
          <p14:tracePt t="48859" x="3254375" y="3441700"/>
          <p14:tracePt t="48874" x="3279775" y="3433763"/>
          <p14:tracePt t="48890" x="3305175" y="3424238"/>
          <p14:tracePt t="48914" x="3322638" y="3424238"/>
          <p14:tracePt t="48931" x="3330575" y="3424238"/>
          <p14:tracePt t="48953" x="3338513" y="3424238"/>
          <p14:tracePt t="48962" x="3355975" y="3424238"/>
          <p14:tracePt t="48974" x="3373438" y="3424238"/>
          <p14:tracePt t="48991" x="3424238" y="3424238"/>
          <p14:tracePt t="49010" x="3525838" y="3416300"/>
          <p14:tracePt t="49026" x="3594100" y="3408363"/>
          <p14:tracePt t="49043" x="3644900" y="3408363"/>
          <p14:tracePt t="49059" x="3678238" y="3390900"/>
          <p14:tracePt t="49074" x="3713163" y="3390900"/>
          <p14:tracePt t="49091" x="3721100" y="3390900"/>
          <p14:tracePt t="49108" x="3738563" y="3390900"/>
          <p14:tracePt t="49130" x="3746500" y="3390900"/>
          <p14:tracePt t="49187" x="3756025" y="3390900"/>
          <p14:tracePt t="49194" x="3763963" y="3390900"/>
          <p14:tracePt t="49208" x="3781425" y="3390900"/>
          <p14:tracePt t="49210" x="3789363" y="3390900"/>
          <p14:tracePt t="49226" x="3848100" y="3390900"/>
          <p14:tracePt t="49243" x="3883025" y="3390900"/>
          <p14:tracePt t="49258" x="3890963" y="3390900"/>
          <p14:tracePt t="49260" x="3900488" y="3398838"/>
          <p14:tracePt t="49274" x="3908425" y="3398838"/>
          <p14:tracePt t="49306" x="3916363" y="3398838"/>
          <p14:tracePt t="49322" x="3925888" y="3398838"/>
          <p14:tracePt t="49330" x="3941763" y="3416300"/>
          <p14:tracePt t="49341" x="3951288" y="3424238"/>
          <p14:tracePt t="49357" x="3959225" y="3424238"/>
          <p14:tracePt t="49374" x="3984625" y="3424238"/>
          <p14:tracePt t="49451" x="3992563" y="3424238"/>
          <p14:tracePt t="52524" x="4010025" y="3424238"/>
          <p14:tracePt t="52539" x="4027488" y="3433763"/>
          <p14:tracePt t="52563" x="4035425" y="3433763"/>
          <p14:tracePt t="52570" x="4044950" y="3433763"/>
          <p14:tracePt t="52586" x="4052888" y="3433763"/>
          <p14:tracePt t="52593" x="4060825" y="3433763"/>
          <p14:tracePt t="52610" x="4070350" y="3433763"/>
          <p14:tracePt t="52626" x="4078288" y="3433763"/>
          <p14:tracePt t="52642" x="4111625" y="3433763"/>
          <p14:tracePt t="52656" x="4121150" y="3433763"/>
          <p14:tracePt t="52674" x="4146550" y="3433763"/>
          <p14:tracePt t="52690" x="4154488" y="3433763"/>
          <p14:tracePt t="52705" x="4171950" y="3433763"/>
          <p14:tracePt t="52722" x="4197350" y="3433763"/>
          <p14:tracePt t="52739" x="4214813" y="3433763"/>
          <p14:tracePt t="52755" x="4273550" y="3433763"/>
          <p14:tracePt t="52773" x="4349750" y="3433763"/>
          <p14:tracePt t="52790" x="4443413" y="3467100"/>
          <p14:tracePt t="52806" x="4494213" y="3467100"/>
          <p14:tracePt t="52823" x="4537075" y="3467100"/>
          <p14:tracePt t="52840" x="4570413" y="3467100"/>
          <p14:tracePt t="52859" x="4605338" y="3467100"/>
          <p14:tracePt t="52874" x="4613275" y="3467100"/>
          <p14:tracePt t="52890" x="4621213" y="3467100"/>
          <p14:tracePt t="52907" x="4638675" y="3467100"/>
          <p14:tracePt t="52922" x="4664075" y="3467100"/>
          <p14:tracePt t="52939" x="4673600" y="3467100"/>
          <p14:tracePt t="52956" x="4699000" y="3467100"/>
          <p14:tracePt t="52973" x="4706938" y="3467100"/>
          <p14:tracePt t="52989" x="4732338" y="3467100"/>
          <p14:tracePt t="53007" x="4740275" y="3467100"/>
          <p14:tracePt t="53010" x="4757738" y="3467100"/>
          <p14:tracePt t="53026" x="4765675" y="3467100"/>
          <p14:tracePt t="53042" x="4775200" y="3467100"/>
          <p14:tracePt t="53057" x="4783138" y="3467100"/>
          <p14:tracePt t="53074" x="4800600" y="3467100"/>
          <p14:tracePt t="53091" x="4808538" y="3467100"/>
          <p14:tracePt t="53122" x="4818063" y="3467100"/>
          <p14:tracePt t="53154" x="4826000" y="3467100"/>
          <p14:tracePt t="55357" x="4833938" y="3467100"/>
          <p14:tracePt t="55371" x="4851400" y="3467100"/>
          <p14:tracePt t="55378" x="4859338" y="3467100"/>
          <p14:tracePt t="55402" x="4868863" y="3467100"/>
          <p14:tracePt t="56026" x="4884738" y="3467100"/>
          <p14:tracePt t="56034" x="4910138" y="3475038"/>
          <p14:tracePt t="56042" x="4935538" y="3475038"/>
          <p14:tracePt t="56055" x="4962525" y="3475038"/>
          <p14:tracePt t="56058" x="4978400" y="3492500"/>
          <p14:tracePt t="56074" x="5046663" y="3502025"/>
          <p14:tracePt t="56088" x="5072063" y="3509963"/>
          <p14:tracePt t="56106" x="5157788" y="3543300"/>
          <p14:tracePt t="56122" x="5165725" y="3543300"/>
          <p14:tracePt t="56123" x="5173663" y="3543300"/>
          <p14:tracePt t="56138" x="5191125" y="3552825"/>
          <p14:tracePt t="56178" x="5199063" y="3552825"/>
          <p14:tracePt t="56186" x="5208588" y="3552825"/>
          <p14:tracePt t="56227" x="5224463" y="3552825"/>
          <p14:tracePt t="56267" x="5233988" y="3552825"/>
          <p14:tracePt t="56274" x="5241925" y="3552825"/>
          <p14:tracePt t="56290" x="5259388" y="3552825"/>
          <p14:tracePt t="56304" x="5267325" y="3552825"/>
          <p14:tracePt t="56323" x="5284788" y="3552825"/>
          <p14:tracePt t="56338" x="5292725" y="3552825"/>
          <p14:tracePt t="56355" x="5302250" y="3560763"/>
          <p14:tracePt t="56371" x="5318125" y="3568700"/>
          <p14:tracePt t="56419" x="5335588" y="3578225"/>
          <p14:tracePt t="56458" x="5353050" y="3578225"/>
          <p14:tracePt t="56979" x="5360988" y="3578225"/>
          <p14:tracePt t="56986" x="5378450" y="3578225"/>
          <p14:tracePt t="56994" x="5386388" y="3578225"/>
          <p14:tracePt t="57003" x="5394325" y="3578225"/>
          <p14:tracePt t="57021" x="5437188" y="3578225"/>
          <p14:tracePt t="57037" x="5505450" y="3578225"/>
          <p14:tracePt t="57054" x="5591175" y="3578225"/>
          <p14:tracePt t="57071" x="5675313" y="3578225"/>
          <p14:tracePt t="57074" x="5726113" y="3586163"/>
          <p14:tracePt t="57087" x="5776913" y="3586163"/>
          <p14:tracePt t="57106" x="5895975" y="3586163"/>
          <p14:tracePt t="57123" x="5972175" y="3586163"/>
          <p14:tracePt t="57138" x="5997575" y="3586163"/>
          <p14:tracePt t="57139" x="6049963" y="3586163"/>
          <p14:tracePt t="57154" x="6075363" y="3586163"/>
          <p14:tracePt t="57155" x="6116638" y="3586163"/>
          <p14:tracePt t="57170" x="6159500" y="3586163"/>
          <p14:tracePt t="57188" x="6227763" y="3586163"/>
          <p14:tracePt t="57204" x="6270625" y="3578225"/>
          <p14:tracePt t="57220" x="6338888" y="3578225"/>
          <p14:tracePt t="57238" x="6389688" y="3578225"/>
          <p14:tracePt t="57254" x="6465888" y="3578225"/>
          <p14:tracePt t="57258" x="6508750" y="3578225"/>
          <p14:tracePt t="57270" x="6567488" y="3578225"/>
          <p14:tracePt t="57288" x="6711950" y="3578225"/>
          <p14:tracePt t="57306" x="6907213" y="3578225"/>
          <p14:tracePt t="57322" x="7026275" y="3578225"/>
          <p14:tracePt t="57338" x="7051675" y="3578225"/>
          <p14:tracePt t="98988" x="7051675" y="3560763"/>
          <p14:tracePt t="98994" x="7008813" y="3484563"/>
          <p14:tracePt t="99004" x="6924675" y="3305175"/>
          <p14:tracePt t="99019" x="6380163" y="2319338"/>
          <p14:tracePt t="99036" x="5497513" y="1079500"/>
          <p14:tracePt t="99053" x="4706938" y="111125"/>
        </p14:tracePtLst>
      </p14:laserTrace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49" y="836909"/>
            <a:ext cx="8220075"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Health Maintenance Organizations</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90524" y="2639036"/>
            <a:ext cx="11410951" cy="189128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Health maintenance organizations, or HMOs, </a:t>
            </a:r>
            <a:r>
              <a:rPr lang="en-US" sz="2000" dirty="0">
                <a:solidFill>
                  <a:srgbClr val="0A1F61"/>
                </a:solidFill>
                <a:cs typeface="Tajawal ExtraBold" panose="00000800000000000000" pitchFamily="2" charset="-78"/>
              </a:rPr>
              <a:t>are organized plans of healthcare that provide comprehensive healthcare services to their members. The HMOs provide broad healthcare services to a specified group for a fixed prepaid fee; however, many HMOs today also have cost-sharing provisions, such as deductibles and copayments. Cost control is heavily emphasized.</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355063870"/>
      </p:ext>
    </p:extLst>
  </p:cSld>
  <p:clrMapOvr>
    <a:masterClrMapping/>
  </p:clrMapOvr>
  <mc:AlternateContent xmlns:mc="http://schemas.openxmlformats.org/markup-compatibility/2006" xmlns:p14="http://schemas.microsoft.com/office/powerpoint/2010/main">
    <mc:Choice Requires="p14">
      <p:transition spd="slow" p14:dur="2000" advTm="74275"/>
    </mc:Choice>
    <mc:Fallback xmlns="">
      <p:transition spd="slow" advTm="7427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49" y="836909"/>
            <a:ext cx="8220075"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Other Private Insurers</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90524" y="1848461"/>
            <a:ext cx="11410951" cy="419961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 addition to the preceding, other types of private insurers merit a brief discussion. These include captive insurers and savings bank life insurance</a:t>
            </a:r>
            <a:r>
              <a:rPr lang="en-US" sz="2000" b="1" dirty="0">
                <a:solidFill>
                  <a:srgbClr val="0A1F61"/>
                </a:solidFill>
                <a:cs typeface="Tajawal ExtraBold" panose="00000800000000000000" pitchFamily="2" charset="-78"/>
              </a:rPr>
              <a:t>:</a:t>
            </a:r>
          </a:p>
          <a:p>
            <a:pPr marL="342900" indent="-342900">
              <a:lnSpc>
                <a:spcPct val="150000"/>
              </a:lnSpc>
              <a:buFont typeface="Wingdings" panose="05000000000000000000" pitchFamily="2" charset="2"/>
              <a:buChar char="v"/>
            </a:pPr>
            <a:r>
              <a:rPr lang="en-US" sz="2000" b="1"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Captive Insurers As noted in Chapter 3, a captive insurer is an insurer owned by a parent firm for the</a:t>
            </a:r>
          </a:p>
          <a:p>
            <a:pPr>
              <a:lnSpc>
                <a:spcPct val="150000"/>
              </a:lnSpc>
            </a:pPr>
            <a:r>
              <a:rPr lang="en-US" sz="2000" dirty="0">
                <a:solidFill>
                  <a:srgbClr val="0A1F61"/>
                </a:solidFill>
                <a:cs typeface="Tajawal ExtraBold" panose="00000800000000000000" pitchFamily="2" charset="-78"/>
              </a:rPr>
              <a:t>     purposes of insuring the parent firm’s loss exposures. There are different types of captive insurers. </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A single-parent captive (also called a pure captive) is an insurer owned by one parent, such as a corporation. </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The captive can be an association captive, which is owned by several parents. Captive insurers are becoming more important in commercial property and casualty insurance, and thousands of captive insurers exist today.</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288894716"/>
      </p:ext>
    </p:extLst>
  </p:cSld>
  <p:clrMapOvr>
    <a:masterClrMapping/>
  </p:clrMapOvr>
  <mc:AlternateContent xmlns:mc="http://schemas.openxmlformats.org/markup-compatibility/2006" xmlns:p14="http://schemas.microsoft.com/office/powerpoint/2010/main">
    <mc:Choice Requires="p14">
      <p:transition spd="slow" p14:dur="2000" advTm="95716"/>
    </mc:Choice>
    <mc:Fallback xmlns="">
      <p:transition spd="slow" advTm="9571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49" y="836909"/>
            <a:ext cx="8220075"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Savings Bank Life Insurance </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90524" y="1848461"/>
            <a:ext cx="11410951" cy="4199611"/>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Savings Bank Life Insurance (SBLI) </a:t>
            </a:r>
            <a:r>
              <a:rPr lang="en-US" sz="2000" dirty="0">
                <a:solidFill>
                  <a:srgbClr val="0A1F61"/>
                </a:solidFill>
                <a:cs typeface="Tajawal ExtraBold" panose="00000800000000000000" pitchFamily="2" charset="-78"/>
              </a:rPr>
              <a:t>refers to life insurance that was sold originally by mutual savings banks in three states: </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Massachusetts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New York</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Connecticut. </a:t>
            </a:r>
          </a:p>
          <a:p>
            <a:pPr>
              <a:lnSpc>
                <a:spcPct val="150000"/>
              </a:lnSpc>
            </a:pPr>
            <a:r>
              <a:rPr lang="en-US" sz="2000" dirty="0">
                <a:solidFill>
                  <a:srgbClr val="0A1F61"/>
                </a:solidFill>
                <a:cs typeface="Tajawal ExtraBold" panose="00000800000000000000" pitchFamily="2" charset="-78"/>
              </a:rPr>
              <a:t>Today,  SBLI is also sold to consumers over the phone or through websites in those states, and to consumers who reside in other states as well, including Maine, New Hampshire, New Jersey, Pennsylvania, and Rhode Island. The objective of SBLI is to provide low cost life insurance to consumers by holding down operating costs and the payment of high sales commissions to agents. </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83157357"/>
      </p:ext>
    </p:extLst>
  </p:cSld>
  <p:clrMapOvr>
    <a:masterClrMapping/>
  </p:clrMapOvr>
  <mc:AlternateContent xmlns:mc="http://schemas.openxmlformats.org/markup-compatibility/2006" xmlns:p14="http://schemas.microsoft.com/office/powerpoint/2010/main">
    <mc:Choice Requires="p14">
      <p:transition spd="slow" p14:dur="2000" advTm="67722"/>
    </mc:Choice>
    <mc:Fallback xmlns="">
      <p:transition spd="slow" advTm="6772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49" y="836909"/>
            <a:ext cx="8220075"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Agents and Brokers</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584571" y="2856922"/>
            <a:ext cx="5876926" cy="1429622"/>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A successful sales force is the key to success in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financial services industry. Most insurance policies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sold today are sold by agents and brokers.</a:t>
            </a:r>
            <a:endParaRPr lang="en-MY" sz="2000" dirty="0">
              <a:solidFill>
                <a:srgbClr val="0A1F61"/>
              </a:solidFill>
              <a:cs typeface="Tajawal ExtraBold" panose="00000800000000000000" pitchFamily="2" charset="-78"/>
            </a:endParaRPr>
          </a:p>
        </p:txBody>
      </p:sp>
      <p:pic>
        <p:nvPicPr>
          <p:cNvPr id="7" name="Picture 6">
            <a:extLst>
              <a:ext uri="{FF2B5EF4-FFF2-40B4-BE49-F238E27FC236}">
                <a16:creationId xmlns:a16="http://schemas.microsoft.com/office/drawing/2014/main" xmlns="" id="{8B8AB35A-2C0B-0E88-5AEA-CA5BA1F3AA76}"/>
              </a:ext>
            </a:extLst>
          </p:cNvPr>
          <p:cNvPicPr>
            <a:picLocks noChangeAspect="1"/>
          </p:cNvPicPr>
          <p:nvPr/>
        </p:nvPicPr>
        <p:blipFill>
          <a:blip r:embed="rId3"/>
          <a:stretch>
            <a:fillRect/>
          </a:stretch>
        </p:blipFill>
        <p:spPr>
          <a:xfrm>
            <a:off x="6461497" y="2660689"/>
            <a:ext cx="5145932" cy="2240527"/>
          </a:xfrm>
          <a:prstGeom prst="rect">
            <a:avLst/>
          </a:prstGeom>
        </p:spPr>
      </p:pic>
    </p:spTree>
    <p:extLst>
      <p:ext uri="{BB962C8B-B14F-4D97-AF65-F5344CB8AC3E}">
        <p14:creationId xmlns:p14="http://schemas.microsoft.com/office/powerpoint/2010/main" val="859843043"/>
      </p:ext>
    </p:extLst>
  </p:cSld>
  <p:clrMapOvr>
    <a:masterClrMapping/>
  </p:clrMapOvr>
  <mc:AlternateContent xmlns:mc="http://schemas.openxmlformats.org/markup-compatibility/2006" xmlns:p14="http://schemas.microsoft.com/office/powerpoint/2010/main">
    <mc:Choice Requires="p14">
      <p:transition spd="slow" p14:dur="2000" advTm="128175"/>
    </mc:Choice>
    <mc:Fallback xmlns="">
      <p:transition spd="slow" advTm="12817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49" y="836909"/>
            <a:ext cx="8220075"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Agents</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698870" y="1765118"/>
            <a:ext cx="10473953" cy="3737946"/>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An agent has the authority to represent the insurer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based on express authority, implied authority, and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apparent authority. </a:t>
            </a:r>
            <a:endParaRPr lang="ar-YE" sz="2000" dirty="0">
              <a:solidFill>
                <a:srgbClr val="0A1F61"/>
              </a:solidFill>
              <a:cs typeface="Tajawal ExtraBold" panose="00000800000000000000" pitchFamily="2" charset="-78"/>
            </a:endParaRPr>
          </a:p>
          <a:p>
            <a:pPr>
              <a:lnSpc>
                <a:spcPct val="150000"/>
              </a:lnSpc>
            </a:pPr>
            <a:r>
              <a:rPr lang="en-US" sz="2000" b="1" dirty="0">
                <a:solidFill>
                  <a:srgbClr val="0A1F61"/>
                </a:solidFill>
                <a:cs typeface="Tajawal ExtraBold" panose="00000800000000000000" pitchFamily="2" charset="-78"/>
              </a:rPr>
              <a:t>Express authority </a:t>
            </a:r>
            <a:r>
              <a:rPr lang="en-US" sz="2000" dirty="0">
                <a:solidFill>
                  <a:srgbClr val="0A1F61"/>
                </a:solidFill>
                <a:cs typeface="Tajawal ExtraBold" panose="00000800000000000000" pitchFamily="2" charset="-78"/>
              </a:rPr>
              <a:t>refers to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specific powers that the agent receives from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insurer. </a:t>
            </a:r>
            <a:endParaRPr lang="ar-YE" sz="2000" dirty="0">
              <a:solidFill>
                <a:srgbClr val="0A1F61"/>
              </a:solidFill>
              <a:cs typeface="Tajawal ExtraBold" panose="00000800000000000000" pitchFamily="2" charset="-78"/>
            </a:endParaRPr>
          </a:p>
          <a:p>
            <a:pPr>
              <a:lnSpc>
                <a:spcPct val="150000"/>
              </a:lnSpc>
            </a:pPr>
            <a:r>
              <a:rPr lang="en-US" sz="2000" b="1" dirty="0">
                <a:solidFill>
                  <a:srgbClr val="0A1F61"/>
                </a:solidFill>
                <a:cs typeface="Tajawal ExtraBold" panose="00000800000000000000" pitchFamily="2" charset="-78"/>
              </a:rPr>
              <a:t>Implied authority </a:t>
            </a:r>
            <a:r>
              <a:rPr lang="en-US" sz="2000" dirty="0">
                <a:solidFill>
                  <a:srgbClr val="0A1F61"/>
                </a:solidFill>
                <a:cs typeface="Tajawal ExtraBold" panose="00000800000000000000" pitchFamily="2" charset="-78"/>
              </a:rPr>
              <a:t>means the agent has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authority to perform all incidental acts necessary to</a:t>
            </a:r>
          </a:p>
          <a:p>
            <a:pPr>
              <a:lnSpc>
                <a:spcPct val="150000"/>
              </a:lnSpc>
            </a:pPr>
            <a:r>
              <a:rPr lang="en-US" sz="2000" dirty="0">
                <a:solidFill>
                  <a:srgbClr val="0A1F61"/>
                </a:solidFill>
                <a:cs typeface="Tajawal ExtraBold" panose="00000800000000000000" pitchFamily="2" charset="-78"/>
              </a:rPr>
              <a:t>exercise the powers that are expressly given.</a:t>
            </a:r>
            <a:endParaRPr lang="ar-YE" sz="2000" dirty="0">
              <a:solidFill>
                <a:srgbClr val="0A1F61"/>
              </a:solidFill>
              <a:cs typeface="Tajawal ExtraBold" panose="00000800000000000000" pitchFamily="2" charset="-78"/>
            </a:endParaRPr>
          </a:p>
          <a:p>
            <a:pPr>
              <a:lnSpc>
                <a:spcPct val="150000"/>
              </a:lnSpc>
            </a:pPr>
            <a:r>
              <a:rPr lang="en-US" sz="2000" b="1" dirty="0">
                <a:solidFill>
                  <a:srgbClr val="0A1F61"/>
                </a:solidFill>
                <a:cs typeface="Tajawal ExtraBold" panose="00000800000000000000" pitchFamily="2" charset="-78"/>
              </a:rPr>
              <a:t> Apparent</a:t>
            </a:r>
            <a:r>
              <a:rPr lang="ar-YE" sz="2000" b="1"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authority </a:t>
            </a:r>
            <a:r>
              <a:rPr lang="en-US" sz="2000" dirty="0">
                <a:solidFill>
                  <a:srgbClr val="0A1F61"/>
                </a:solidFill>
                <a:cs typeface="Tajawal ExtraBold" panose="00000800000000000000" pitchFamily="2" charset="-78"/>
              </a:rPr>
              <a:t>is the authority the public reasonably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believes the agent possesses based on the actions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principal</a:t>
            </a:r>
            <a:r>
              <a:rPr lang="ar-YE" sz="2000" dirty="0">
                <a:solidFill>
                  <a:srgbClr val="0A1F61"/>
                </a:solidFill>
                <a:cs typeface="Tajawal ExtraBold" panose="00000800000000000000" pitchFamily="2" charset="-78"/>
              </a:rPr>
              <a:t> .</a:t>
            </a: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13969000"/>
      </p:ext>
    </p:extLst>
  </p:cSld>
  <p:clrMapOvr>
    <a:masterClrMapping/>
  </p:clrMapOvr>
  <mc:AlternateContent xmlns:mc="http://schemas.openxmlformats.org/markup-compatibility/2006" xmlns:p14="http://schemas.microsoft.com/office/powerpoint/2010/main">
    <mc:Choice Requires="p14">
      <p:transition spd="slow" p14:dur="2000" advTm="135358"/>
    </mc:Choice>
    <mc:Fallback xmlns="">
      <p:transition spd="slow" advTm="135358"/>
    </mc:Fallback>
  </mc:AlternateContent>
  <p:extLst>
    <p:ext uri="{3A86A75C-4F4B-4683-9AE1-C65F6400EC91}">
      <p14:laserTraceLst xmlns:p14="http://schemas.microsoft.com/office/powerpoint/2010/main">
        <p14:tracePtLst>
          <p14:tracePt t="57126" x="3727450" y="6203950"/>
          <p14:tracePt t="57296" x="3016250" y="6602413"/>
          <p14:tracePt t="57302" x="3041650" y="6391275"/>
          <p14:tracePt t="57319" x="3059113" y="5634038"/>
          <p14:tracePt t="57337" x="3219450" y="4979988"/>
          <p14:tracePt t="57353" x="3398838" y="4470400"/>
          <p14:tracePt t="57370" x="3500438" y="4224338"/>
          <p14:tracePt t="57386" x="3594100" y="4027488"/>
          <p14:tracePt t="57403" x="3662363" y="3867150"/>
          <p14:tracePt t="57422" x="3729038" y="3722688"/>
          <p14:tracePt t="57438" x="3771900" y="3654425"/>
          <p14:tracePt t="57454" x="3789363" y="3636963"/>
          <p14:tracePt t="57471" x="3797300" y="3629025"/>
          <p14:tracePt t="57534" x="3806825" y="3619500"/>
          <p14:tracePt t="57542" x="3822700" y="3603625"/>
          <p14:tracePt t="57553" x="3832225" y="3594100"/>
          <p14:tracePt t="57571" x="3840163" y="3578225"/>
          <p14:tracePt t="57574" x="3848100" y="3568700"/>
          <p14:tracePt t="57711" x="3832225" y="3568700"/>
          <p14:tracePt t="57719" x="3814763" y="3568700"/>
          <p14:tracePt t="57726" x="3797300" y="3568700"/>
          <p14:tracePt t="57736" x="3789363" y="3568700"/>
          <p14:tracePt t="57754" x="3781425" y="3568700"/>
          <p14:tracePt t="57769" x="3763963" y="3568700"/>
          <p14:tracePt t="57787" x="3746500" y="3568700"/>
          <p14:tracePt t="57790" x="3713163" y="3578225"/>
          <p14:tracePt t="57803" x="3670300" y="3578225"/>
          <p14:tracePt t="57821" x="3551238" y="3578225"/>
          <p14:tracePt t="57822" x="3467100" y="3578225"/>
          <p14:tracePt t="57836" x="3363913" y="3578225"/>
          <p14:tracePt t="57839" x="3270250" y="3578225"/>
          <p14:tracePt t="57854" x="3041650" y="3578225"/>
          <p14:tracePt t="57869" x="2930525" y="3578225"/>
          <p14:tracePt t="57886" x="2811463" y="3578225"/>
          <p14:tracePt t="57903" x="2778125" y="3578225"/>
          <p14:tracePt t="57926" x="2770188" y="3578225"/>
          <p14:tracePt t="57942" x="2752725" y="3578225"/>
          <p14:tracePt t="57958" x="2735263" y="3578225"/>
          <p14:tracePt t="57974" x="2709863" y="3578225"/>
          <p14:tracePt t="57990" x="2709863" y="3586163"/>
          <p14:tracePt t="58105" x="2709863" y="3611563"/>
          <p14:tracePt t="58119" x="2760663" y="3619500"/>
          <p14:tracePt t="58126" x="2820988" y="3636963"/>
          <p14:tracePt t="58136" x="2846388" y="3636963"/>
          <p14:tracePt t="58153" x="2973388" y="3636963"/>
          <p14:tracePt t="58170" x="3100388" y="3636963"/>
          <p14:tracePt t="58186" x="3244850" y="3636963"/>
          <p14:tracePt t="58203" x="3475038" y="3636963"/>
          <p14:tracePt t="58220" x="3687763" y="3636963"/>
          <p14:tracePt t="58238" x="3916363" y="3662363"/>
          <p14:tracePt t="58256" x="4060825" y="3662363"/>
          <p14:tracePt t="58270" x="4111625" y="3662363"/>
          <p14:tracePt t="58271" x="4162425" y="3662363"/>
          <p14:tracePt t="58286" x="4205288" y="3662363"/>
          <p14:tracePt t="58288" x="4222750" y="3662363"/>
          <p14:tracePt t="58302" x="4298950" y="3662363"/>
          <p14:tracePt t="58320" x="4375150" y="3662363"/>
          <p14:tracePt t="58336" x="4468813" y="3662363"/>
          <p14:tracePt t="58353" x="4587875" y="3662363"/>
          <p14:tracePt t="58370" x="4664075" y="3662363"/>
          <p14:tracePt t="58386" x="4714875" y="3662363"/>
          <p14:tracePt t="58404" x="4808538" y="3654425"/>
          <p14:tracePt t="58407" x="4851400" y="3654425"/>
          <p14:tracePt t="58419" x="4884738" y="3654425"/>
          <p14:tracePt t="58438" x="5003800" y="3636963"/>
          <p14:tracePt t="58455" x="5106988" y="3619500"/>
          <p14:tracePt t="58471" x="5183188" y="3603625"/>
          <p14:tracePt t="58488" x="5292725" y="3594100"/>
          <p14:tracePt t="58504" x="5368925" y="3578225"/>
          <p14:tracePt t="58519" x="5421313" y="3568700"/>
          <p14:tracePt t="58536" x="5446713" y="3568700"/>
          <p14:tracePt t="58552" x="5472113" y="3560763"/>
          <p14:tracePt t="58569" x="5513388" y="3552825"/>
          <p14:tracePt t="58586" x="5538788" y="3535363"/>
          <p14:tracePt t="58602" x="5573713" y="3535363"/>
          <p14:tracePt t="58619" x="5591175" y="3535363"/>
          <p14:tracePt t="59104" x="5607050" y="3535363"/>
          <p14:tracePt t="59111" x="5616575" y="3535363"/>
          <p14:tracePt t="59126" x="5624513" y="3535363"/>
          <p14:tracePt t="59136" x="5632450" y="3535363"/>
          <p14:tracePt t="59166" x="5641975" y="3535363"/>
          <p14:tracePt t="66295" x="5657850" y="3535363"/>
          <p14:tracePt t="66302" x="5692775" y="3527425"/>
          <p14:tracePt t="66316" x="5708650" y="3527425"/>
          <p14:tracePt t="66335" x="5743575" y="3527425"/>
          <p14:tracePt t="66374" x="5761038" y="3517900"/>
          <p14:tracePt t="66478" x="5776913" y="3517900"/>
          <p14:tracePt t="133402" x="5786438" y="3509963"/>
          <p14:tracePt t="133518" x="5786438" y="3502025"/>
          <p14:tracePt t="133526" x="5761038" y="3502025"/>
          <p14:tracePt t="133536" x="5726113" y="3543300"/>
          <p14:tracePt t="133553" x="5675313" y="3560763"/>
          <p14:tracePt t="133569" x="5657850" y="3560763"/>
          <p14:tracePt t="133615" x="5649913" y="3560763"/>
          <p14:tracePt t="133622" x="5632450" y="3560763"/>
          <p14:tracePt t="133629" x="5599113" y="3560763"/>
          <p14:tracePt t="133638" x="5548313" y="3560763"/>
          <p14:tracePt t="133654" x="5208588" y="3373438"/>
          <p14:tracePt t="133670" x="4859338" y="3144838"/>
          <p14:tracePt t="133671" x="4375150" y="2805113"/>
          <p14:tracePt t="133686" x="3789363" y="2354263"/>
          <p14:tracePt t="133688" x="3160713" y="1954213"/>
          <p14:tracePt t="133702" x="1860550" y="968375"/>
          <p14:tracePt t="133719" x="942975" y="111125"/>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952749" y="836909"/>
            <a:ext cx="8220075"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Agents</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698870" y="1765118"/>
            <a:ext cx="10473953" cy="2352952"/>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 agent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is acting within the scope of his or her authority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granted or implied by the principal.</a:t>
            </a:r>
            <a:endParaRPr lang="ar-YE" sz="2000" dirty="0">
              <a:solidFill>
                <a:srgbClr val="0A1F61"/>
              </a:solidFill>
              <a:cs typeface="Tajawal ExtraBold" panose="00000800000000000000" pitchFamily="2" charset="-78"/>
            </a:endParaRPr>
          </a:p>
          <a:p>
            <a:pPr>
              <a:lnSpc>
                <a:spcPct val="150000"/>
              </a:lnSpc>
            </a:pPr>
            <a:r>
              <a:rPr lang="en-US" sz="2000" dirty="0">
                <a:solidFill>
                  <a:srgbClr val="0A1F61"/>
                </a:solidFill>
                <a:cs typeface="Tajawal ExtraBold" panose="00000800000000000000" pitchFamily="2" charset="-78"/>
              </a:rPr>
              <a:t>There is an important difference between a property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casualty insurance agent and a life insurance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agent. A property and casualty agent has the power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to bind the insurer immediately with respect to certain</a:t>
            </a:r>
            <a:r>
              <a:rPr lang="ar-YE" sz="2000" dirty="0">
                <a:solidFill>
                  <a:srgbClr val="0A1F61"/>
                </a:solidFill>
                <a:cs typeface="Tajawal ExtraBold" panose="00000800000000000000" pitchFamily="2" charset="-78"/>
              </a:rPr>
              <a:t> </a:t>
            </a:r>
            <a:r>
              <a:rPr lang="en-MY" sz="2000" b="0" i="0" u="none" strike="noStrike" baseline="0" dirty="0">
                <a:latin typeface="SabonLTPro-Roman"/>
              </a:rPr>
              <a:t>types of coverage.</a:t>
            </a:r>
            <a:endParaRPr lang="ar-YE" sz="2000" b="0" i="0" u="none" strike="noStrike" baseline="0" dirty="0">
              <a:latin typeface="SabonLTPro-Roman"/>
            </a:endParaRP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426447901"/>
      </p:ext>
    </p:extLst>
  </p:cSld>
  <p:clrMapOvr>
    <a:masterClrMapping/>
  </p:clrMapOvr>
  <mc:AlternateContent xmlns:mc="http://schemas.openxmlformats.org/markup-compatibility/2006" xmlns:p14="http://schemas.microsoft.com/office/powerpoint/2010/main">
    <mc:Choice Requires="p14">
      <p:transition spd="slow" p14:dur="2000" advTm="79772"/>
    </mc:Choice>
    <mc:Fallback xmlns="">
      <p:transition spd="slow" advTm="79772"/>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3562350" y="802152"/>
            <a:ext cx="6638926"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Brokers</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632195" y="1601576"/>
            <a:ext cx="10473953" cy="4661276"/>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In contrast to an agent who represents the insurer, a</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broker is someone who legally represents the insured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even though he or she receives a commission from the insurer. A broker legally does not have the authority to bind the insurer. Instead, he or she can solicit or accept applications for insurance and then attempt to place the coverage with an appropriate insurer. But the insurance is not in force until the insurer accepts the business.</a:t>
            </a:r>
          </a:p>
          <a:p>
            <a:pPr>
              <a:lnSpc>
                <a:spcPct val="150000"/>
              </a:lnSpc>
            </a:pPr>
            <a:r>
              <a:rPr lang="en-US" sz="2000" b="1" dirty="0">
                <a:solidFill>
                  <a:srgbClr val="0A1F61"/>
                </a:solidFill>
                <a:cs typeface="Tajawal ExtraBold" panose="00000800000000000000" pitchFamily="2" charset="-78"/>
              </a:rPr>
              <a:t>A broker </a:t>
            </a:r>
            <a:r>
              <a:rPr lang="en-US" sz="2000" dirty="0">
                <a:solidFill>
                  <a:srgbClr val="0A1F61"/>
                </a:solidFill>
                <a:cs typeface="Tajawal ExtraBold" panose="00000800000000000000" pitchFamily="2" charset="-78"/>
              </a:rPr>
              <a:t>is paid a commission by insurers where the business is placed. Many brokers are also licensed as agents, so that they have the authority to bind their companies when acting as agents.</a:t>
            </a:r>
          </a:p>
          <a:p>
            <a:pPr>
              <a:lnSpc>
                <a:spcPct val="150000"/>
              </a:lnSpc>
            </a:pPr>
            <a:r>
              <a:rPr lang="en-US" sz="2000" b="1" dirty="0">
                <a:solidFill>
                  <a:srgbClr val="0A1F61"/>
                </a:solidFill>
                <a:cs typeface="Tajawal ExtraBold" panose="00000800000000000000" pitchFamily="2" charset="-78"/>
              </a:rPr>
              <a:t>Brokers </a:t>
            </a:r>
            <a:r>
              <a:rPr lang="en-US" sz="2000" dirty="0">
                <a:solidFill>
                  <a:srgbClr val="0A1F61"/>
                </a:solidFill>
                <a:cs typeface="Tajawal ExtraBold" panose="00000800000000000000" pitchFamily="2" charset="-78"/>
              </a:rPr>
              <a:t>are extremely important in commercial property and casualty insurance. Large brokerage</a:t>
            </a:r>
          </a:p>
          <a:p>
            <a:pPr>
              <a:lnSpc>
                <a:spcPct val="150000"/>
              </a:lnSpc>
            </a:pPr>
            <a:r>
              <a:rPr lang="en-US" sz="2000" dirty="0">
                <a:solidFill>
                  <a:srgbClr val="0A1F61"/>
                </a:solidFill>
                <a:cs typeface="Tajawal ExtraBold" panose="00000800000000000000" pitchFamily="2" charset="-78"/>
              </a:rPr>
              <a:t>firms have knowledge of highly specialized insurance markets, provide risk management and loss-control services, and handle the accounts of large corporate insurance buyers.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408637640"/>
      </p:ext>
    </p:extLst>
  </p:cSld>
  <p:clrMapOvr>
    <a:masterClrMapping/>
  </p:clrMapOvr>
  <mc:AlternateContent xmlns:mc="http://schemas.openxmlformats.org/markup-compatibility/2006" xmlns:p14="http://schemas.microsoft.com/office/powerpoint/2010/main">
    <mc:Choice Requires="p14">
      <p:transition spd="slow" p14:dur="2000" advTm="168473"/>
    </mc:Choice>
    <mc:Fallback xmlns="">
      <p:transition spd="slow" advTm="16847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3562350" y="802152"/>
            <a:ext cx="6638926"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Brokers</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555995" y="1786455"/>
            <a:ext cx="10940680" cy="4661276"/>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Brokers</a:t>
            </a:r>
            <a:r>
              <a:rPr lang="en-US" sz="2000" dirty="0">
                <a:solidFill>
                  <a:srgbClr val="0A1F61"/>
                </a:solidFill>
                <a:cs typeface="Tajawal ExtraBold" panose="00000800000000000000" pitchFamily="2" charset="-78"/>
              </a:rPr>
              <a:t> are important in the surplus lines markets. Surplus lines refer to any type of insurance</a:t>
            </a:r>
          </a:p>
          <a:p>
            <a:pPr>
              <a:lnSpc>
                <a:spcPct val="150000"/>
              </a:lnSpc>
            </a:pPr>
            <a:r>
              <a:rPr lang="en-US" sz="2000" dirty="0">
                <a:solidFill>
                  <a:srgbClr val="0A1F61"/>
                </a:solidFill>
                <a:cs typeface="Tajawal ExtraBold" panose="00000800000000000000" pitchFamily="2" charset="-78"/>
              </a:rPr>
              <a:t>for which there is no available market within the state, and the coverage must be placed with a non admitted insurer. </a:t>
            </a:r>
          </a:p>
          <a:p>
            <a:pPr>
              <a:lnSpc>
                <a:spcPct val="150000"/>
              </a:lnSpc>
            </a:pPr>
            <a:r>
              <a:rPr lang="en-US" sz="2000" b="1" dirty="0">
                <a:solidFill>
                  <a:srgbClr val="0A1F61"/>
                </a:solidFill>
                <a:cs typeface="Tajawal ExtraBold" panose="00000800000000000000" pitchFamily="2" charset="-78"/>
              </a:rPr>
              <a:t>A non admitted insurer </a:t>
            </a:r>
            <a:r>
              <a:rPr lang="en-US" sz="2000" dirty="0">
                <a:solidFill>
                  <a:srgbClr val="0A1F61"/>
                </a:solidFill>
                <a:cs typeface="Tajawal ExtraBold" panose="00000800000000000000" pitchFamily="2" charset="-78"/>
              </a:rPr>
              <a:t>is an insurer not licensed to do business in the state. A surplus lines broker is a special type of broker who is licensed to place business with a non admitted insurer. </a:t>
            </a:r>
          </a:p>
          <a:p>
            <a:pPr>
              <a:lnSpc>
                <a:spcPct val="150000"/>
              </a:lnSpc>
            </a:pPr>
            <a:r>
              <a:rPr lang="en-US" sz="2000" b="1" dirty="0">
                <a:solidFill>
                  <a:srgbClr val="0A1F61"/>
                </a:solidFill>
                <a:cs typeface="Tajawal ExtraBold" panose="00000800000000000000" pitchFamily="2" charset="-78"/>
              </a:rPr>
              <a:t>A surplus lines broker </a:t>
            </a:r>
            <a:r>
              <a:rPr lang="en-US" sz="2000" dirty="0">
                <a:solidFill>
                  <a:srgbClr val="0A1F61"/>
                </a:solidFill>
                <a:cs typeface="Tajawal ExtraBold" panose="00000800000000000000" pitchFamily="2" charset="-78"/>
              </a:rPr>
              <a:t>has the authority to place the business with a surplus lines insurer if the coverage cannot be obtained in the state from an admitted company.</a:t>
            </a:r>
          </a:p>
          <a:p>
            <a:pPr>
              <a:lnSpc>
                <a:spcPct val="150000"/>
              </a:lnSpc>
            </a:pPr>
            <a:r>
              <a:rPr lang="en-US" sz="2000" b="1" dirty="0">
                <a:solidFill>
                  <a:srgbClr val="0A1F61"/>
                </a:solidFill>
                <a:cs typeface="Tajawal ExtraBold" panose="00000800000000000000" pitchFamily="2" charset="-78"/>
              </a:rPr>
              <a:t>Brokers are important in the area of employee benefits</a:t>
            </a:r>
            <a:r>
              <a:rPr lang="en-US" sz="2000" dirty="0">
                <a:solidFill>
                  <a:srgbClr val="0A1F61"/>
                </a:solidFill>
                <a:cs typeface="Tajawal ExtraBold" panose="00000800000000000000" pitchFamily="2" charset="-78"/>
              </a:rPr>
              <a:t>, especially for larger employers.</a:t>
            </a:r>
          </a:p>
          <a:p>
            <a:pPr>
              <a:lnSpc>
                <a:spcPct val="150000"/>
              </a:lnSpc>
            </a:pPr>
            <a:r>
              <a:rPr lang="en-US" sz="2000" b="1" dirty="0">
                <a:solidFill>
                  <a:srgbClr val="0A1F61"/>
                </a:solidFill>
                <a:cs typeface="Tajawal ExtraBold" panose="00000800000000000000" pitchFamily="2" charset="-78"/>
              </a:rPr>
              <a:t>Brokers</a:t>
            </a:r>
            <a:r>
              <a:rPr lang="en-US" sz="2000" dirty="0">
                <a:solidFill>
                  <a:srgbClr val="0A1F61"/>
                </a:solidFill>
                <a:cs typeface="Tajawal ExtraBold" panose="00000800000000000000" pitchFamily="2" charset="-78"/>
              </a:rPr>
              <a:t> also play a major role in the marketing of property and casualty insurance to large national accounts.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62288040"/>
      </p:ext>
    </p:extLst>
  </p:cSld>
  <p:clrMapOvr>
    <a:masterClrMapping/>
  </p:clrMapOvr>
  <mc:AlternateContent xmlns:mc="http://schemas.openxmlformats.org/markup-compatibility/2006" xmlns:p14="http://schemas.microsoft.com/office/powerpoint/2010/main">
    <mc:Choice Requires="p14">
      <p:transition spd="slow" p14:dur="2000" advTm="31801"/>
    </mc:Choice>
    <mc:Fallback xmlns="">
      <p:transition spd="slow" advTm="3180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3562350" y="802152"/>
            <a:ext cx="6638926"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Types of Marketing Systems</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555996" y="1786455"/>
            <a:ext cx="7311654" cy="3276282"/>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Marketing systems </a:t>
            </a:r>
            <a:r>
              <a:rPr lang="en-US" sz="2000" dirty="0">
                <a:solidFill>
                  <a:srgbClr val="0A1F61"/>
                </a:solidFill>
                <a:cs typeface="Tajawal ExtraBold" panose="00000800000000000000" pitchFamily="2" charset="-78"/>
              </a:rPr>
              <a:t>refer to the various methods for selling and marketing insurance products. These methods of selling are also called distribution systems. </a:t>
            </a:r>
          </a:p>
          <a:p>
            <a:pPr>
              <a:lnSpc>
                <a:spcPct val="150000"/>
              </a:lnSpc>
            </a:pPr>
            <a:r>
              <a:rPr lang="en-US" sz="2000" dirty="0">
                <a:solidFill>
                  <a:srgbClr val="0A1F61"/>
                </a:solidFill>
                <a:cs typeface="Tajawal ExtraBold" panose="00000800000000000000" pitchFamily="2" charset="-78"/>
              </a:rPr>
              <a:t>Insurers employ actuaries, claims adjusters, underwriters, and other home office personnel, but unless insurance policies are profitably sold, the insurer’s financial survival is unlikely. Thus, an efficient distribution system is essential to an insurance company’s survival.</a:t>
            </a:r>
            <a:endParaRPr lang="en-MY" sz="2000" dirty="0">
              <a:solidFill>
                <a:srgbClr val="0A1F61"/>
              </a:solidFill>
              <a:cs typeface="Tajawal ExtraBold" panose="00000800000000000000" pitchFamily="2" charset="-78"/>
            </a:endParaRPr>
          </a:p>
        </p:txBody>
      </p:sp>
      <p:pic>
        <p:nvPicPr>
          <p:cNvPr id="3" name="Picture 2">
            <a:extLst>
              <a:ext uri="{FF2B5EF4-FFF2-40B4-BE49-F238E27FC236}">
                <a16:creationId xmlns:a16="http://schemas.microsoft.com/office/drawing/2014/main" xmlns="" id="{FDB00D1B-4367-3A5F-90BF-B8E241DA6A9B}"/>
              </a:ext>
            </a:extLst>
          </p:cNvPr>
          <p:cNvPicPr>
            <a:picLocks noChangeAspect="1"/>
          </p:cNvPicPr>
          <p:nvPr/>
        </p:nvPicPr>
        <p:blipFill>
          <a:blip r:embed="rId3"/>
          <a:stretch>
            <a:fillRect/>
          </a:stretch>
        </p:blipFill>
        <p:spPr>
          <a:xfrm>
            <a:off x="7867650" y="2331602"/>
            <a:ext cx="3886200" cy="2185988"/>
          </a:xfrm>
          <a:prstGeom prst="rect">
            <a:avLst/>
          </a:prstGeom>
        </p:spPr>
      </p:pic>
    </p:spTree>
    <p:extLst>
      <p:ext uri="{BB962C8B-B14F-4D97-AF65-F5344CB8AC3E}">
        <p14:creationId xmlns:p14="http://schemas.microsoft.com/office/powerpoint/2010/main" val="3186271437"/>
      </p:ext>
    </p:extLst>
  </p:cSld>
  <p:clrMapOvr>
    <a:masterClrMapping/>
  </p:clrMapOvr>
  <mc:AlternateContent xmlns:mc="http://schemas.openxmlformats.org/markup-compatibility/2006" xmlns:p14="http://schemas.microsoft.com/office/powerpoint/2010/main">
    <mc:Choice Requires="p14">
      <p:transition spd="slow" p14:dur="2000" advTm="126156"/>
    </mc:Choice>
    <mc:Fallback xmlns="">
      <p:transition spd="slow" advTm="126156"/>
    </mc:Fallback>
  </mc:AlternateContent>
  <p:extLst>
    <p:ext uri="{3A86A75C-4F4B-4683-9AE1-C65F6400EC91}">
      <p14:laserTraceLst xmlns:p14="http://schemas.microsoft.com/office/powerpoint/2010/main">
        <p14:tracePtLst>
          <p14:tracePt t="69101" x="3765550" y="6280150"/>
          <p14:tracePt t="69237" x="3143250" y="6611938"/>
          <p14:tracePt t="69245" x="3287713" y="6313488"/>
          <p14:tracePt t="69262" x="3551238" y="5676900"/>
          <p14:tracePt t="69278" x="3822700" y="5175250"/>
          <p14:tracePt t="69296" x="4017963" y="4843463"/>
          <p14:tracePt t="69312" x="4162425" y="4597400"/>
          <p14:tracePt t="69329" x="4256088" y="4445000"/>
          <p14:tracePt t="69346" x="4298950" y="4359275"/>
          <p14:tracePt t="69362" x="4324350" y="4308475"/>
          <p14:tracePt t="69380" x="4359275" y="4257675"/>
          <p14:tracePt t="69395" x="4367213" y="4249738"/>
          <p14:tracePt t="69412" x="4400550" y="4224338"/>
          <p14:tracePt t="69413" x="4425950" y="4206875"/>
          <p14:tracePt t="69428" x="4476750" y="4171950"/>
          <p14:tracePt t="69445" x="4529138" y="4130675"/>
          <p14:tracePt t="69462" x="4562475" y="4113213"/>
          <p14:tracePt t="69478" x="4579938" y="4105275"/>
          <p14:tracePt t="69495" x="4595813" y="4095750"/>
          <p14:tracePt t="69512" x="4605338" y="4095750"/>
          <p14:tracePt t="69529" x="4621213" y="4095750"/>
          <p14:tracePt t="69545" x="4638675" y="4095750"/>
          <p14:tracePt t="69562" x="4664075" y="4095750"/>
          <p14:tracePt t="69564" x="4681538" y="4113213"/>
          <p14:tracePt t="69580" x="4732338" y="4138613"/>
          <p14:tracePt t="69595" x="4783138" y="4164013"/>
          <p14:tracePt t="69597" x="4833938" y="4181475"/>
          <p14:tracePt t="69613" x="4859338" y="4206875"/>
          <p14:tracePt t="69629" x="4868863" y="4206875"/>
          <p14:tracePt t="69645" x="4876800" y="4214813"/>
          <p14:tracePt t="69757" x="4876800" y="4232275"/>
          <p14:tracePt t="69788" x="4868863" y="4240213"/>
          <p14:tracePt t="69892" x="4859338" y="4249738"/>
          <p14:tracePt t="69932" x="4859338" y="4257675"/>
          <p14:tracePt t="69963" x="4851400" y="4257675"/>
          <p14:tracePt t="70260" x="4843463" y="4257675"/>
          <p14:tracePt t="70884" x="4833938" y="4257675"/>
          <p14:tracePt t="70908" x="4818063" y="4257675"/>
          <p14:tracePt t="70923" x="4808538" y="4265613"/>
          <p14:tracePt t="70956" x="4800600" y="4265613"/>
          <p14:tracePt t="70963" x="4791075" y="4275138"/>
          <p14:tracePt t="70995" x="4783138" y="4275138"/>
          <p14:tracePt t="71036" x="4775200" y="4275138"/>
          <p14:tracePt t="71069" x="4757738" y="4275138"/>
          <p14:tracePt t="71084" x="4749800" y="4275138"/>
          <p14:tracePt t="71100" x="4740275" y="4283075"/>
          <p14:tracePt t="71116" x="4724400" y="4283075"/>
          <p14:tracePt t="71123" x="4714875" y="4283075"/>
          <p14:tracePt t="71140" x="4706938" y="4291013"/>
          <p14:tracePt t="71156" x="4699000" y="4300538"/>
          <p14:tracePt t="71221" x="4689475" y="4300538"/>
          <p14:tracePt t="71236" x="4681538" y="4300538"/>
          <p14:tracePt t="71244" x="4664075" y="4300538"/>
          <p14:tracePt t="71252" x="4656138" y="4300538"/>
          <p14:tracePt t="71268" x="4646613" y="4300538"/>
          <p14:tracePt t="71340" x="4630738" y="4300538"/>
          <p14:tracePt t="71356" x="4621213" y="4300538"/>
          <p14:tracePt t="71380" x="4613275" y="4300538"/>
          <p14:tracePt t="71421" x="4595813" y="4300538"/>
          <p14:tracePt t="71444" x="4587875" y="4300538"/>
          <p14:tracePt t="71452" x="4579938" y="4300538"/>
          <p14:tracePt t="71461" x="4570413" y="4300538"/>
          <p14:tracePt t="71478" x="4554538" y="4300538"/>
          <p14:tracePt t="71495" x="4511675" y="4283075"/>
          <p14:tracePt t="71511" x="4476750" y="4275138"/>
          <p14:tracePt t="71528" x="4460875" y="4275138"/>
          <p14:tracePt t="71545" x="4451350" y="4265613"/>
          <p14:tracePt t="71564" x="4443413" y="4265613"/>
          <p14:tracePt t="71588" x="4435475" y="4265613"/>
          <p14:tracePt t="71595" x="4425950" y="4257675"/>
          <p14:tracePt t="71612" x="4400550" y="4257675"/>
          <p14:tracePt t="71628" x="4375150" y="4249738"/>
          <p14:tracePt t="71644" x="4367213" y="4249738"/>
          <p14:tracePt t="71661" x="4349750" y="4232275"/>
          <p14:tracePt t="71748" x="4341813" y="4232275"/>
          <p14:tracePt t="71764" x="4332288" y="4232275"/>
          <p14:tracePt t="71788" x="4324350" y="4232275"/>
          <p14:tracePt t="71804" x="4316413" y="4232275"/>
          <p14:tracePt t="71845" x="4298950" y="4232275"/>
          <p14:tracePt t="71853" x="4291013" y="4232275"/>
          <p14:tracePt t="73076" x="4281488" y="4232275"/>
          <p14:tracePt t="74948" x="4273550" y="4232275"/>
          <p14:tracePt t="79196" x="4265613" y="4232275"/>
          <p14:tracePt t="79203" x="4248150" y="4232275"/>
          <p14:tracePt t="79228" x="4240213" y="4232275"/>
          <p14:tracePt t="79235" x="4230688" y="4224338"/>
          <p14:tracePt t="79309" x="4222750" y="4224338"/>
          <p14:tracePt t="106804" x="4214813" y="4197350"/>
          <p14:tracePt t="106813" x="4214813" y="4138613"/>
          <p14:tracePt t="106820" x="4187825" y="4087813"/>
          <p14:tracePt t="106828" x="4187825" y="4052888"/>
          <p14:tracePt t="106845" x="4187825" y="4011613"/>
          <p14:tracePt t="106862" x="4187825" y="3900488"/>
          <p14:tracePt t="106879" x="4214813" y="3697288"/>
          <p14:tracePt t="106895" x="4240213" y="3382963"/>
          <p14:tracePt t="106912" x="4240213" y="3033713"/>
          <p14:tracePt t="106929" x="4179888" y="2805113"/>
          <p14:tracePt t="106945" x="4121150" y="2600325"/>
          <p14:tracePt t="106963" x="4078288" y="2447925"/>
          <p14:tracePt t="106979" x="4070350" y="2438400"/>
          <p14:tracePt t="107124" x="4044950" y="2438400"/>
          <p14:tracePt t="107132" x="4035425" y="2438400"/>
          <p14:tracePt t="107140" x="4010025" y="2438400"/>
          <p14:tracePt t="107148" x="4002088" y="2438400"/>
          <p14:tracePt t="124771" x="3992563" y="2438400"/>
          <p14:tracePt t="124780" x="3976688" y="2286000"/>
          <p14:tracePt t="124789" x="3941763" y="2014538"/>
          <p14:tracePt t="124804" x="3873500" y="1733550"/>
          <p14:tracePt t="124821" x="3806825" y="1495425"/>
          <p14:tracePt t="124838" x="3763963" y="1333500"/>
          <p14:tracePt t="124854" x="3763963" y="1231900"/>
          <p14:tracePt t="124870" x="3756025" y="1163638"/>
          <p14:tracePt t="124887" x="3729038" y="1112838"/>
          <p14:tracePt t="124904" x="3687763" y="1062038"/>
          <p14:tracePt t="124921" x="3662363" y="1044575"/>
          <p14:tracePt t="124939" x="3636963" y="1036638"/>
          <p14:tracePt t="124941" x="3611563" y="1028700"/>
          <p14:tracePt t="124964" x="3586163" y="1028700"/>
          <p14:tracePt t="124972" x="3568700" y="1028700"/>
          <p14:tracePt t="124989" x="3543300" y="1028700"/>
          <p14:tracePt t="125004" x="3525838" y="1028700"/>
          <p14:tracePt t="125020" x="3355975" y="1138238"/>
          <p14:tracePt t="125037" x="3168650" y="1241425"/>
          <p14:tracePt t="125054" x="2930525" y="1333500"/>
          <p14:tracePt t="125071" x="2641600" y="1393825"/>
          <p14:tracePt t="125087" x="2344738" y="1411288"/>
          <p14:tracePt t="125103" x="2030413" y="1411288"/>
          <p14:tracePt t="125121" x="1546225" y="1325563"/>
          <p14:tracePt t="125137" x="968375" y="1044575"/>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3562350" y="802152"/>
            <a:ext cx="6638926"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Life Insurance Marketing</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555995" y="1786455"/>
            <a:ext cx="11255005" cy="3735959"/>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Distribution systems for the sale of life insurance have changed dramatically over time. Traditional methods for selling life insurance have been substantially modified, and new marketing models have emerged. It is beyond the scope of the text to discuss all distribution methods in detail. However, the major life insurance distribution systems used today can be classified as follows: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Personal selling systems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Financial institution distribution systems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Direct response system</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Other distribution systems.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273206679"/>
      </p:ext>
    </p:extLst>
  </p:cSld>
  <p:clrMapOvr>
    <a:masterClrMapping/>
  </p:clrMapOvr>
  <mc:AlternateContent xmlns:mc="http://schemas.openxmlformats.org/markup-compatibility/2006" xmlns:p14="http://schemas.microsoft.com/office/powerpoint/2010/main">
    <mc:Choice Requires="p14">
      <p:transition spd="slow" p14:dur="2000" advTm="153151"/>
    </mc:Choice>
    <mc:Fallback xmlns="">
      <p:transition spd="slow" advTm="15315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3562350" y="802152"/>
            <a:ext cx="6638926"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Personal Selling Systems</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584570" y="1816333"/>
            <a:ext cx="11255005" cy="4199611"/>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 majority of life insurance policies and annuities sold today are through personal selling distribution systems, which are systems in which commissioned agents solicit and sell life insurance products to prospective insureds. Life insurance and annuities are complex products, and knowledgeable agents are needed to explain and sell the various products. Personal selling distribution systems include the following:</a:t>
            </a:r>
          </a:p>
          <a:p>
            <a:pPr marL="342900" indent="-342900">
              <a:lnSpc>
                <a:spcPct val="150000"/>
              </a:lnSpc>
              <a:buFont typeface="Wingdings" panose="05000000000000000000" pitchFamily="2" charset="2"/>
              <a:buChar char="v"/>
            </a:pPr>
            <a:r>
              <a:rPr lang="en-MY" sz="2000" dirty="0">
                <a:solidFill>
                  <a:srgbClr val="0A1F61"/>
                </a:solidFill>
                <a:cs typeface="Tajawal ExtraBold" panose="00000800000000000000" pitchFamily="2" charset="-78"/>
              </a:rPr>
              <a:t>Career agents.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Multiple Line Exclusive Agency System. </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Independent Property and Casualty Agents.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Personal-Producing General Agent (PPGA).</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 Brokers.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941681786"/>
      </p:ext>
    </p:extLst>
  </p:cSld>
  <p:clrMapOvr>
    <a:masterClrMapping/>
  </p:clrMapOvr>
  <mc:AlternateContent xmlns:mc="http://schemas.openxmlformats.org/markup-compatibility/2006" xmlns:p14="http://schemas.microsoft.com/office/powerpoint/2010/main">
    <mc:Choice Requires="p14">
      <p:transition spd="slow" p14:dur="2000" advTm="145842"/>
    </mc:Choice>
    <mc:Fallback xmlns="">
      <p:transition spd="slow" advTm="14584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3562350" y="802152"/>
            <a:ext cx="6638926"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Career agents. </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68497" y="2018281"/>
            <a:ext cx="11255005" cy="3735959"/>
          </a:xfrm>
          <a:prstGeom prst="rect">
            <a:avLst/>
          </a:prstGeom>
          <a:noFill/>
        </p:spPr>
        <p:txBody>
          <a:bodyPr wrap="square">
            <a:spAutoFit/>
          </a:bodyPr>
          <a:lstStyle/>
          <a:p>
            <a:pPr>
              <a:lnSpc>
                <a:spcPct val="150000"/>
              </a:lnSpc>
            </a:pPr>
            <a:r>
              <a:rPr lang="en-US" sz="2000" b="1" dirty="0">
                <a:solidFill>
                  <a:srgbClr val="0A1F61"/>
                </a:solidFill>
                <a:cs typeface="Tajawal ExtraBold" panose="00000800000000000000" pitchFamily="2" charset="-78"/>
              </a:rPr>
              <a:t>Career agents </a:t>
            </a:r>
            <a:r>
              <a:rPr lang="en-US" sz="2000" dirty="0">
                <a:solidFill>
                  <a:srgbClr val="0A1F61"/>
                </a:solidFill>
                <a:cs typeface="Tajawal ExtraBold" panose="00000800000000000000" pitchFamily="2" charset="-78"/>
              </a:rPr>
              <a:t>are full-time agents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who usually represent one insurer and are paid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on a commission basis. These agents are also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called affiliated agents because they sell primarily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life insurance products of a single insurer.</a:t>
            </a:r>
          </a:p>
          <a:p>
            <a:pPr>
              <a:lnSpc>
                <a:spcPct val="150000"/>
              </a:lnSpc>
            </a:pPr>
            <a:r>
              <a:rPr lang="en-US" sz="2000" dirty="0">
                <a:solidFill>
                  <a:srgbClr val="0A1F61"/>
                </a:solidFill>
                <a:cs typeface="Tajawal ExtraBold" panose="00000800000000000000" pitchFamily="2" charset="-78"/>
              </a:rPr>
              <a:t>Under this system, insurers recruit new agents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provide financing, training, supervision, and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office facilities. Commissions on the sale of life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insurance typically range from 40 to 90 percent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the first-year’s premium. Renewal commissions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for policies in force are much lower, such as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2 to 5 percent, and are paid for a limited number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years. Despite aptitude tests, the attrition rate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for new life insurance agents is high. The five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year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retention rate is typically less than 15 percent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for many insurers.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980510818"/>
      </p:ext>
    </p:extLst>
  </p:cSld>
  <p:clrMapOvr>
    <a:masterClrMapping/>
  </p:clrMapOvr>
  <mc:AlternateContent xmlns:mc="http://schemas.openxmlformats.org/markup-compatibility/2006" xmlns:p14="http://schemas.microsoft.com/office/powerpoint/2010/main">
    <mc:Choice Requires="p14">
      <p:transition spd="slow" p14:dur="2000" advTm="115188"/>
    </mc:Choice>
    <mc:Fallback xmlns="">
      <p:transition spd="slow" advTm="11518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3562350" y="802152"/>
            <a:ext cx="7791450" cy="110567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Multiple Line Exclusive Agency System. </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68497" y="2018281"/>
            <a:ext cx="11255005" cy="3274294"/>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Under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multiple line exclusive agency system, agents who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sell primarily property and casualty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insurance also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sell individual life and health insurance products.</a:t>
            </a:r>
          </a:p>
          <a:p>
            <a:pPr>
              <a:lnSpc>
                <a:spcPct val="150000"/>
              </a:lnSpc>
            </a:pPr>
            <a:r>
              <a:rPr lang="en-US" sz="2000" dirty="0">
                <a:solidFill>
                  <a:srgbClr val="0A1F61"/>
                </a:solidFill>
                <a:cs typeface="Tajawal ExtraBold" panose="00000800000000000000" pitchFamily="2" charset="-78"/>
              </a:rPr>
              <a:t>These agents are also called captive agents. Under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this system, agents represent only one insurer or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group of insurers that are financially interrelated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or under common ownership. For example, an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agent may sell an auto or homeowners policy to a</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client. Depending on the client’s needs and insurance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products available, the agent can also sell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life insurance, health insurance, annuities, mutual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funds, individual retirement accounts, and other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products as well. State Farm Mutual and Allstate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are examples of this system.</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09059801"/>
      </p:ext>
    </p:extLst>
  </p:cSld>
  <p:clrMapOvr>
    <a:masterClrMapping/>
  </p:clrMapOvr>
  <mc:AlternateContent xmlns:mc="http://schemas.openxmlformats.org/markup-compatibility/2006" xmlns:p14="http://schemas.microsoft.com/office/powerpoint/2010/main">
    <mc:Choice Requires="p14">
      <p:transition spd="slow" p14:dur="2000" advTm="85153"/>
    </mc:Choice>
    <mc:Fallback xmlns="">
      <p:transition spd="slow" advTm="8515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14625" y="802152"/>
            <a:ext cx="8639175" cy="11282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Independent Property and Casualty Agents</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68497" y="2018281"/>
            <a:ext cx="11255005" cy="1427635"/>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Independent property and casualty agents are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independent contractors who represent several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insurers and sell primarily property and casualty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insurance. In addition to property and casualty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insurance, many independent agents also sell life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health insurance to their clients..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812179900"/>
      </p:ext>
    </p:extLst>
  </p:cSld>
  <p:clrMapOvr>
    <a:masterClrMapping/>
  </p:clrMapOvr>
  <mc:AlternateContent xmlns:mc="http://schemas.openxmlformats.org/markup-compatibility/2006" xmlns:p14="http://schemas.microsoft.com/office/powerpoint/2010/main">
    <mc:Choice Requires="p14">
      <p:transition spd="slow" p14:dur="2000" advTm="66986"/>
    </mc:Choice>
    <mc:Fallback xmlns="">
      <p:transition spd="slow" advTm="6698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14625" y="802151"/>
            <a:ext cx="8639175" cy="106051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Personal-Producing General Agent (PPGA)</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68497" y="2075431"/>
            <a:ext cx="11255005" cy="1889300"/>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Some independent agents place substantial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amounts of business with one insurer and enter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into a special financial arrangement with that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insurer. </a:t>
            </a:r>
            <a:endParaRPr lang="ar-YE" sz="2000" dirty="0">
              <a:solidFill>
                <a:srgbClr val="0A1F61"/>
              </a:solidFill>
              <a:cs typeface="Tajawal ExtraBold" panose="00000800000000000000" pitchFamily="2" charset="-78"/>
            </a:endParaRPr>
          </a:p>
          <a:p>
            <a:pPr>
              <a:lnSpc>
                <a:spcPct val="150000"/>
              </a:lnSpc>
            </a:pPr>
            <a:r>
              <a:rPr lang="en-US" sz="2000" dirty="0">
                <a:solidFill>
                  <a:srgbClr val="0A1F61"/>
                </a:solidFill>
                <a:cs typeface="Tajawal ExtraBold" panose="00000800000000000000" pitchFamily="2" charset="-78"/>
              </a:rPr>
              <a:t>A personal-producing general agent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(PPGA) is an independent agent who receives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special financial consideration for meeting minimum</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sales requirements.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305299413"/>
      </p:ext>
    </p:extLst>
  </p:cSld>
  <p:clrMapOvr>
    <a:masterClrMapping/>
  </p:clrMapOvr>
  <mc:AlternateContent xmlns:mc="http://schemas.openxmlformats.org/markup-compatibility/2006" xmlns:p14="http://schemas.microsoft.com/office/powerpoint/2010/main">
    <mc:Choice Requires="p14">
      <p:transition spd="slow" p14:dur="2000" advTm="82278"/>
    </mc:Choice>
    <mc:Fallback xmlns="">
      <p:transition spd="slow" advTm="8227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14625" y="802152"/>
            <a:ext cx="8639175"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Brokers</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10461" y="2425582"/>
            <a:ext cx="11371078" cy="2352952"/>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Life insurance and annuities are also sold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by brokers. Brokers are independent agents who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do not have an exclusive contract with any single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insurer or an obligation to sell the insurance products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a single insurer. Although brokers may place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 substantial amount of business with a particular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insurer, they have no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obligation to sell a certain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amount of insurance for that insurer.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 Brokers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usually enter into separate agency contracts with</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each insurer in which business is placed.</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130788310"/>
      </p:ext>
    </p:extLst>
  </p:cSld>
  <p:clrMapOvr>
    <a:masterClrMapping/>
  </p:clrMapOvr>
  <mc:AlternateContent xmlns:mc="http://schemas.openxmlformats.org/markup-compatibility/2006" xmlns:p14="http://schemas.microsoft.com/office/powerpoint/2010/main">
    <mc:Choice Requires="p14">
      <p:transition spd="slow" p14:dur="2000" advTm="103858"/>
    </mc:Choice>
    <mc:Fallback xmlns="">
      <p:transition spd="slow" advTm="10385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14625" y="802151"/>
            <a:ext cx="8639175" cy="116211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Financial Institution Distribution Systems</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10461" y="2425582"/>
            <a:ext cx="11371078" cy="1427635"/>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Many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insurers today use commercial banks and other financial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institutions as a distribution system to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market life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insurance and annuity products. Commercial banks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are becoming increasingly more important in the marketing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of fixed and variable annuities, and to a lesser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degree, life insurance</a:t>
            </a:r>
            <a:r>
              <a:rPr lang="ar-YE" sz="2000" dirty="0">
                <a:solidFill>
                  <a:srgbClr val="0A1F61"/>
                </a:solidFill>
                <a:cs typeface="Tajawal ExtraBold" panose="00000800000000000000" pitchFamily="2" charset="-78"/>
              </a:rPr>
              <a:t>.</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194747793"/>
      </p:ext>
    </p:extLst>
  </p:cSld>
  <p:clrMapOvr>
    <a:masterClrMapping/>
  </p:clrMapOvr>
  <mc:AlternateContent xmlns:mc="http://schemas.openxmlformats.org/markup-compatibility/2006" xmlns:p14="http://schemas.microsoft.com/office/powerpoint/2010/main">
    <mc:Choice Requires="p14">
      <p:transition spd="slow" p14:dur="2000" advTm="64166"/>
    </mc:Choice>
    <mc:Fallback xmlns="">
      <p:transition spd="slow" advTm="6416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14625" y="802152"/>
            <a:ext cx="8639175"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Direct Response System</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77136" y="1948978"/>
            <a:ext cx="11362439" cy="4199611"/>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 direct response system</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is a marketing system by which life and health insurance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products are sold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directly to consumers without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 face-to-face meeting with an agent. Potential customers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are solicited by television, radio, mail, newspapers,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the Internet. Some insurers use telemarketing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to sell their products; others advertise extensively 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television. Many insurers have websites through</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which life and health insurance can be sold directly to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the consumer.</a:t>
            </a:r>
            <a:r>
              <a:rPr lang="ar-YE" sz="2000" dirty="0">
                <a:solidFill>
                  <a:srgbClr val="0A1F61"/>
                </a:solidFill>
                <a:cs typeface="Tajawal ExtraBold" panose="00000800000000000000" pitchFamily="2" charset="-78"/>
              </a:rPr>
              <a:t> </a:t>
            </a:r>
          </a:p>
          <a:p>
            <a:pPr>
              <a:lnSpc>
                <a:spcPct val="150000"/>
              </a:lnSpc>
            </a:pPr>
            <a:r>
              <a:rPr lang="en-US" sz="2000" dirty="0">
                <a:solidFill>
                  <a:srgbClr val="0A1F61"/>
                </a:solidFill>
                <a:cs typeface="Tajawal ExtraBold" panose="00000800000000000000" pitchFamily="2" charset="-78"/>
              </a:rPr>
              <a:t>The direct response system has several advantages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to insurers. Insurers gain access to large markets;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acquisition costs can be held down; and uncomplicated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products, such as term insurance, can be sold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effectively. One disadvantage, however, is that complex</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products are often difficult to sell because an</a:t>
            </a:r>
          </a:p>
          <a:p>
            <a:pPr>
              <a:lnSpc>
                <a:spcPct val="150000"/>
              </a:lnSpc>
            </a:pPr>
            <a:r>
              <a:rPr lang="en-US" sz="2000" dirty="0">
                <a:solidFill>
                  <a:srgbClr val="0A1F61"/>
                </a:solidFill>
                <a:cs typeface="Tajawal ExtraBold" panose="00000800000000000000" pitchFamily="2" charset="-78"/>
              </a:rPr>
              <a:t>agent’s services may be required.</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4188623104"/>
      </p:ext>
    </p:extLst>
  </p:cSld>
  <p:clrMapOvr>
    <a:masterClrMapping/>
  </p:clrMapOvr>
  <mc:AlternateContent xmlns:mc="http://schemas.openxmlformats.org/markup-compatibility/2006" xmlns:p14="http://schemas.microsoft.com/office/powerpoint/2010/main">
    <mc:Choice Requires="p14">
      <p:transition spd="slow" p14:dur="2000" advTm="145118"/>
    </mc:Choice>
    <mc:Fallback xmlns="">
      <p:transition spd="slow" advTm="145118"/>
    </mc:Fallback>
  </mc:AlternateContent>
  <p:extLst>
    <p:ext uri="{3A86A75C-4F4B-4683-9AE1-C65F6400EC91}">
      <p14:laserTraceLst xmlns:p14="http://schemas.microsoft.com/office/powerpoint/2010/main">
        <p14:tracePtLst>
          <p14:tracePt t="75310" x="3740150" y="6242050"/>
          <p14:tracePt t="75409" x="4256088" y="6551613"/>
          <p14:tracePt t="75423" x="5462588" y="6024563"/>
          <p14:tracePt t="75439" x="6380163" y="5600700"/>
          <p14:tracePt t="75456" x="6942138" y="5183188"/>
          <p14:tracePt t="75473" x="7535863" y="4699000"/>
          <p14:tracePt t="75490" x="8156575" y="4333875"/>
          <p14:tracePt t="75507" x="8666163" y="4138613"/>
          <p14:tracePt t="75523" x="8921750" y="4079875"/>
          <p14:tracePt t="75539" x="9064625" y="4002088"/>
          <p14:tracePt t="75556" x="9074150" y="3986213"/>
          <p14:tracePt t="75574" x="9082088" y="3986213"/>
          <p14:tracePt t="75600" x="9091613" y="3976688"/>
          <p14:tracePt t="75622" x="9091613" y="3968750"/>
          <p14:tracePt t="75638" x="9124950" y="3968750"/>
          <p14:tracePt t="75646" x="9175750" y="3968750"/>
          <p14:tracePt t="75656" x="9277350" y="3960813"/>
          <p14:tracePt t="75673" x="9626600" y="3892550"/>
          <p14:tracePt t="75689" x="9931400" y="3806825"/>
          <p14:tracePt t="75706" x="10085388" y="3730625"/>
          <p14:tracePt t="75723" x="10153650" y="3687763"/>
          <p14:tracePt t="75740" x="10169525" y="3679825"/>
          <p14:tracePt t="75782" x="10194925" y="3679825"/>
          <p14:tracePt t="75790" x="10204450" y="3679825"/>
          <p14:tracePt t="75798" x="10229850" y="3679825"/>
          <p14:tracePt t="75807" x="10263188" y="3679825"/>
          <p14:tracePt t="75823" x="10339388" y="3687763"/>
          <p14:tracePt t="75839" x="10390188" y="3705225"/>
          <p14:tracePt t="75856" x="10425113" y="3730625"/>
          <p14:tracePt t="75873" x="10442575" y="3738563"/>
          <p14:tracePt t="75910" x="10450513" y="3738563"/>
          <p14:tracePt t="75918" x="10467975" y="3756025"/>
          <p14:tracePt t="75926" x="10475913" y="3756025"/>
          <p14:tracePt t="75939" x="10501313" y="3756025"/>
          <p14:tracePt t="75956" x="10544175" y="3763963"/>
          <p14:tracePt t="75958" x="10577513" y="3763963"/>
          <p14:tracePt t="75974" x="10620375" y="3763963"/>
          <p14:tracePt t="75990" x="10663238" y="3763963"/>
          <p14:tracePt t="75992" x="10714038" y="3763963"/>
          <p14:tracePt t="76006" x="10756900" y="3763963"/>
          <p14:tracePt t="76007" x="10841038" y="3763963"/>
          <p14:tracePt t="76023" x="10926763" y="3763963"/>
          <p14:tracePt t="76039" x="11129963" y="3748088"/>
          <p14:tracePt t="76056" x="11223625" y="3730625"/>
          <p14:tracePt t="76072" x="11266488" y="3713163"/>
          <p14:tracePt t="76089" x="11274425" y="3713163"/>
          <p14:tracePt t="76166" x="11266488" y="3713163"/>
          <p14:tracePt t="76174" x="11206163" y="3713163"/>
          <p14:tracePt t="76182" x="11096625" y="3722688"/>
          <p14:tracePt t="76191" x="10952163" y="3738563"/>
          <p14:tracePt t="76206" x="10790238" y="3773488"/>
          <p14:tracePt t="76208" x="10552113" y="3790950"/>
          <p14:tracePt t="76222" x="10271125" y="3841750"/>
          <p14:tracePt t="76239" x="9251950" y="3875088"/>
          <p14:tracePt t="76256" x="8445500" y="3875088"/>
          <p14:tracePt t="76273" x="7604125" y="3875088"/>
          <p14:tracePt t="76289" x="6915150" y="3875088"/>
          <p14:tracePt t="76306" x="6278563" y="3875088"/>
          <p14:tracePt t="76310" x="6040438" y="3875088"/>
          <p14:tracePt t="76323" x="5751513" y="3875088"/>
          <p14:tracePt t="76339" x="5318125" y="3875088"/>
          <p14:tracePt t="76357" x="4884738" y="3875088"/>
          <p14:tracePt t="76358" x="4681538" y="3875088"/>
          <p14:tracePt t="76374" x="4324350" y="3875088"/>
          <p14:tracePt t="76391" x="4052888" y="3875088"/>
          <p14:tracePt t="76407" x="3840163" y="3875088"/>
          <p14:tracePt t="76423" x="3746500" y="3875088"/>
          <p14:tracePt t="76425" x="3670300" y="3883025"/>
          <p14:tracePt t="76439" x="3551238" y="3917950"/>
          <p14:tracePt t="76456" x="3389313" y="3960813"/>
          <p14:tracePt t="76473" x="3168650" y="4027488"/>
          <p14:tracePt t="76489" x="3016250" y="4079875"/>
          <p14:tracePt t="76507" x="2914650" y="4121150"/>
          <p14:tracePt t="76522" x="2820988" y="4130675"/>
          <p14:tracePt t="76539" x="2786063" y="4130675"/>
          <p14:tracePt t="76542" x="2778125" y="4138613"/>
          <p14:tracePt t="76556" x="2770188" y="4138613"/>
          <p14:tracePt t="76558" x="2760663" y="4138613"/>
          <p14:tracePt t="76574" x="2701925" y="4146550"/>
          <p14:tracePt t="76591" x="2625725" y="4164013"/>
          <p14:tracePt t="76607" x="2557463" y="4171950"/>
          <p14:tracePt t="76623" x="2506663" y="4181475"/>
          <p14:tracePt t="76639" x="2455863" y="4189413"/>
          <p14:tracePt t="76655" x="2413000" y="4214813"/>
          <p14:tracePt t="76672" x="2311400" y="4232275"/>
          <p14:tracePt t="76689" x="2182813" y="4275138"/>
          <p14:tracePt t="76705" x="2132013" y="4300538"/>
          <p14:tracePt t="76726" x="2124075" y="4300538"/>
          <p14:tracePt t="76798" x="2116138" y="4308475"/>
          <p14:tracePt t="77037" x="2132013" y="4308475"/>
          <p14:tracePt t="77046" x="2166938" y="4308475"/>
          <p14:tracePt t="77055" x="2225675" y="4316413"/>
          <p14:tracePt t="77072" x="2446338" y="4316413"/>
          <p14:tracePt t="77089" x="2659063" y="4316413"/>
          <p14:tracePt t="77106" x="2846388" y="4316413"/>
          <p14:tracePt t="77122" x="2973388" y="4316413"/>
          <p14:tracePt t="77139" x="3109913" y="4351338"/>
          <p14:tracePt t="77156" x="3236913" y="4368800"/>
          <p14:tracePt t="77158" x="3270250" y="4394200"/>
          <p14:tracePt t="77174" x="3330575" y="4402138"/>
          <p14:tracePt t="77190" x="3363913" y="4410075"/>
          <p14:tracePt t="77206" x="3373438" y="4410075"/>
          <p14:tracePt t="77207" x="3389313" y="4410075"/>
          <p14:tracePt t="77222" x="3406775" y="4410075"/>
          <p14:tracePt t="77225" x="3414713" y="4410075"/>
          <p14:tracePt t="77238" x="3424238" y="4410075"/>
          <p14:tracePt t="77262" x="3432175" y="4410075"/>
          <p14:tracePt t="77278" x="3449638" y="4410075"/>
          <p14:tracePt t="77302" x="3457575" y="4410075"/>
          <p14:tracePt t="77310" x="3475038" y="4427538"/>
          <p14:tracePt t="77326" x="3482975" y="4427538"/>
          <p14:tracePt t="77339" x="3500438" y="4427538"/>
          <p14:tracePt t="77355" x="3525838" y="4427538"/>
          <p14:tracePt t="77373" x="3533775" y="4427538"/>
          <p14:tracePt t="77374" x="3543300" y="4427538"/>
          <p14:tracePt t="78726" x="3551238" y="4427538"/>
          <p14:tracePt t="78734" x="3576638" y="4427538"/>
          <p14:tracePt t="78742" x="3594100" y="4427538"/>
          <p14:tracePt t="78755" x="3619500" y="4427538"/>
          <p14:tracePt t="78782" x="3627438" y="4427538"/>
          <p14:tracePt t="78798" x="3636963" y="4427538"/>
          <p14:tracePt t="78823" x="3644900" y="4427538"/>
          <p14:tracePt t="78839" x="3652838" y="4427538"/>
          <p14:tracePt t="78846" x="3662363" y="4427538"/>
          <p14:tracePt t="78870" x="3678238" y="4427538"/>
          <p14:tracePt t="78878" x="3687763" y="4427538"/>
          <p14:tracePt t="78888" x="3695700" y="4427538"/>
          <p14:tracePt t="78904" x="3746500" y="4419600"/>
          <p14:tracePt t="78921" x="3797300" y="4419600"/>
          <p14:tracePt t="78938" x="3840163" y="4419600"/>
          <p14:tracePt t="78954" x="3873500" y="4410075"/>
          <p14:tracePt t="78971" x="3908425" y="4410075"/>
          <p14:tracePt t="78989" x="3916363" y="4410075"/>
          <p14:tracePt t="79004" x="3933825" y="4410075"/>
          <p14:tracePt t="79005" x="3951288" y="4402138"/>
          <p14:tracePt t="79022" x="3967163" y="4402138"/>
          <p14:tracePt t="79045" x="3984625" y="4402138"/>
          <p14:tracePt t="79055" x="3992563" y="4394200"/>
          <p14:tracePt t="79071" x="4010025" y="4394200"/>
          <p14:tracePt t="79088" x="4017963" y="4394200"/>
          <p14:tracePt t="79104" x="4027488" y="4394200"/>
          <p14:tracePt t="79142" x="4035425" y="4394200"/>
          <p14:tracePt t="79543" x="4044950" y="4384675"/>
          <p14:tracePt t="79559" x="4035425" y="4376738"/>
          <p14:tracePt t="79566" x="4027488" y="4368800"/>
          <p14:tracePt t="79574" x="4010025" y="4359275"/>
          <p14:tracePt t="79588" x="3992563" y="4359275"/>
          <p14:tracePt t="79606" x="3941763" y="4351338"/>
          <p14:tracePt t="79623" x="3890963" y="4341813"/>
          <p14:tracePt t="79638" x="3848100" y="4341813"/>
          <p14:tracePt t="79640" x="3806825" y="4341813"/>
          <p14:tracePt t="79654" x="3746500" y="4341813"/>
          <p14:tracePt t="79671" x="3652838" y="4341813"/>
          <p14:tracePt t="79688" x="3559175" y="4341813"/>
          <p14:tracePt t="79705" x="3517900" y="4341813"/>
          <p14:tracePt t="79721" x="3492500" y="4341813"/>
          <p14:tracePt t="79738" x="3457575" y="4341813"/>
          <p14:tracePt t="79755" x="3406775" y="4333875"/>
          <p14:tracePt t="79758" x="3373438" y="4325938"/>
          <p14:tracePt t="79771" x="3355975" y="4316413"/>
          <p14:tracePt t="79790" x="3244850" y="4316413"/>
          <p14:tracePt t="79806" x="3168650" y="4316413"/>
          <p14:tracePt t="79823" x="3109913" y="4316413"/>
          <p14:tracePt t="79838" x="3074988" y="4316413"/>
          <p14:tracePt t="79840" x="3041650" y="4316413"/>
          <p14:tracePt t="79855" x="3016250" y="4316413"/>
          <p14:tracePt t="79871" x="2955925" y="4316413"/>
          <p14:tracePt t="79888" x="2940050" y="4316413"/>
          <p14:tracePt t="79904" x="2930525" y="4316413"/>
          <p14:tracePt t="79921" x="2922588" y="4316413"/>
          <p14:tracePt t="79938" x="2905125" y="4316413"/>
          <p14:tracePt t="79955" x="2897188" y="4316413"/>
          <p14:tracePt t="80046" x="2947988" y="4316413"/>
          <p14:tracePt t="80057" x="2982913" y="4325938"/>
          <p14:tracePt t="80063" x="3041650" y="4333875"/>
          <p14:tracePt t="80070" x="3092450" y="4333875"/>
          <p14:tracePt t="80088" x="3228975" y="4341813"/>
          <p14:tracePt t="80104" x="3389313" y="4368800"/>
          <p14:tracePt t="80121" x="3644900" y="4368800"/>
          <p14:tracePt t="80138" x="3865563" y="4368800"/>
          <p14:tracePt t="80154" x="4214813" y="4368800"/>
          <p14:tracePt t="80171" x="4529138" y="4368800"/>
          <p14:tracePt t="80188" x="4800600" y="4368800"/>
          <p14:tracePt t="80205" x="4953000" y="4384675"/>
          <p14:tracePt t="80206" x="5003800" y="4384675"/>
          <p14:tracePt t="80222" x="5046663" y="4394200"/>
          <p14:tracePt t="80238" x="5054600" y="4394200"/>
          <p14:tracePt t="80295" x="5072063" y="4394200"/>
          <p14:tracePt t="80302" x="5080000" y="4394200"/>
          <p14:tracePt t="80318" x="5089525" y="4394200"/>
          <p14:tracePt t="80326" x="5097463" y="4394200"/>
          <p14:tracePt t="80337" x="5106988" y="4394200"/>
          <p14:tracePt t="80355" x="5132388" y="4394200"/>
          <p14:tracePt t="80371" x="5165725" y="4394200"/>
          <p14:tracePt t="80388" x="5224463" y="4394200"/>
          <p14:tracePt t="80391" x="5259388" y="4394200"/>
          <p14:tracePt t="80404" x="5284788" y="4394200"/>
          <p14:tracePt t="80422" x="5386388" y="4394200"/>
          <p14:tracePt t="80438" x="5462588" y="4394200"/>
          <p14:tracePt t="80455" x="5497513" y="4394200"/>
          <p14:tracePt t="80457" x="5538788" y="4394200"/>
          <p14:tracePt t="80470" x="5581650" y="4394200"/>
          <p14:tracePt t="80487" x="5683250" y="4394200"/>
          <p14:tracePt t="80504" x="5718175" y="4394200"/>
          <p14:tracePt t="80521" x="5735638" y="4394200"/>
          <p14:tracePt t="80631" x="5692775" y="4394200"/>
          <p14:tracePt t="80639" x="5616575" y="4402138"/>
          <p14:tracePt t="80646" x="5530850" y="4419600"/>
          <p14:tracePt t="80655" x="5429250" y="4427538"/>
          <p14:tracePt t="80670" x="5080000" y="4495800"/>
          <p14:tracePt t="80687" x="4554538" y="4529138"/>
          <p14:tracePt t="80703" x="3941763" y="4529138"/>
          <p14:tracePt t="80720" x="3305175" y="4529138"/>
          <p14:tracePt t="80737" x="2786063" y="4529138"/>
          <p14:tracePt t="80754" x="2471738" y="4529138"/>
          <p14:tracePt t="80772" x="2301875" y="4529138"/>
          <p14:tracePt t="80774" x="2268538" y="4529138"/>
          <p14:tracePt t="80787" x="2235200" y="4529138"/>
          <p14:tracePt t="80806" x="2166938" y="4546600"/>
          <p14:tracePt t="80822" x="2098675" y="4554538"/>
          <p14:tracePt t="80838" x="2055813" y="4564063"/>
          <p14:tracePt t="80839" x="1997075" y="4564063"/>
          <p14:tracePt t="80854" x="1928813" y="4572000"/>
          <p14:tracePt t="80870" x="1801813" y="4614863"/>
          <p14:tracePt t="80873" x="1716088" y="4648200"/>
          <p14:tracePt t="80887" x="1589088" y="4699000"/>
          <p14:tracePt t="80904" x="1477963" y="4749800"/>
          <p14:tracePt t="80921" x="1409700" y="4775200"/>
          <p14:tracePt t="80937" x="1376363" y="4792663"/>
          <p14:tracePt t="80954" x="1368425" y="4792663"/>
          <p14:tracePt t="80983" x="1350963" y="4792663"/>
          <p14:tracePt t="81006" x="1343025" y="4792663"/>
          <p14:tracePt t="81022" x="1333500" y="4792663"/>
          <p14:tracePt t="81030" x="1325563" y="4792663"/>
          <p14:tracePt t="81046" x="1308100" y="4802188"/>
          <p14:tracePt t="81078" x="1300163" y="4802188"/>
          <p14:tracePt t="81086" x="1290638" y="4802188"/>
          <p14:tracePt t="81606" x="1300163" y="4802188"/>
          <p14:tracePt t="81614" x="1308100" y="4802188"/>
          <p14:tracePt t="81623" x="1325563" y="4802188"/>
          <p14:tracePt t="81639" x="1358900" y="4802188"/>
          <p14:tracePt t="81654" x="1401763" y="4802188"/>
          <p14:tracePt t="81656" x="1435100" y="4802188"/>
          <p14:tracePt t="81671" x="1462088" y="4802188"/>
          <p14:tracePt t="81673" x="1495425" y="4802188"/>
          <p14:tracePt t="81686" x="1563688" y="4802188"/>
          <p14:tracePt t="81703" x="1673225" y="4802188"/>
          <p14:tracePt t="81720" x="1724025" y="4802188"/>
          <p14:tracePt t="81737" x="1766888" y="4802188"/>
          <p14:tracePt t="81754" x="1817688" y="4802188"/>
          <p14:tracePt t="81770" x="1852613" y="4802188"/>
          <p14:tracePt t="81787" x="1868488" y="4802188"/>
          <p14:tracePt t="81791" x="1885950" y="4802188"/>
          <p14:tracePt t="81803" x="1903413" y="4802188"/>
          <p14:tracePt t="81822" x="1946275" y="4802188"/>
          <p14:tracePt t="81839" x="1979613" y="4802188"/>
          <p14:tracePt t="81854" x="2012950" y="4802188"/>
          <p14:tracePt t="81870" x="2047875" y="4802188"/>
          <p14:tracePt t="81873" x="2055813" y="4802188"/>
          <p14:tracePt t="81887" x="2090738" y="4802188"/>
          <p14:tracePt t="81903" x="2098675" y="4802188"/>
          <p14:tracePt t="81920" x="2116138" y="4802188"/>
          <p14:tracePt t="81937" x="2149475" y="4802188"/>
          <p14:tracePt t="81953" x="2174875" y="4802188"/>
          <p14:tracePt t="81970" x="2235200" y="4802188"/>
          <p14:tracePt t="81987" x="2268538" y="4802188"/>
          <p14:tracePt t="81990" x="2276475" y="4802188"/>
          <p14:tracePt t="82003" x="2293938" y="4802188"/>
          <p14:tracePt t="82022" x="2336800" y="4802188"/>
          <p14:tracePt t="82036" x="2344738" y="4802188"/>
          <p14:tracePt t="82072" x="2352675" y="4802188"/>
          <p14:tracePt t="82286" x="2362200" y="4802188"/>
          <p14:tracePt t="82326" x="2370138" y="4802188"/>
          <p14:tracePt t="82343" x="2387600" y="4802188"/>
          <p14:tracePt t="82358" x="2395538" y="4802188"/>
          <p14:tracePt t="82366" x="2420938" y="4802188"/>
          <p14:tracePt t="82374" x="2438400" y="4810125"/>
          <p14:tracePt t="82387" x="2455863" y="4810125"/>
          <p14:tracePt t="82390" x="2471738" y="4818063"/>
          <p14:tracePt t="82406" x="2471738" y="4827588"/>
          <p14:tracePt t="82422" x="2489200" y="4827588"/>
          <p14:tracePt t="82438" x="2506663" y="4827588"/>
          <p14:tracePt t="82454" x="2524125" y="4827588"/>
          <p14:tracePt t="82455" x="2532063" y="4835525"/>
          <p14:tracePt t="82472" x="2540000" y="4835525"/>
          <p14:tracePt t="82487" x="2557463" y="4835525"/>
          <p14:tracePt t="82504" x="2590800" y="4835525"/>
          <p14:tracePt t="82519" x="2616200" y="4835525"/>
          <p14:tracePt t="82536" x="2659063" y="4835525"/>
          <p14:tracePt t="82553" x="2709863" y="4835525"/>
          <p14:tracePt t="82570" x="2778125" y="4835525"/>
          <p14:tracePt t="82586" x="2828925" y="4835525"/>
          <p14:tracePt t="82603" x="2854325" y="4835525"/>
          <p14:tracePt t="82620" x="2879725" y="4835525"/>
          <p14:tracePt t="82638" x="2897188" y="4835525"/>
          <p14:tracePt t="82655" x="2922588" y="4835525"/>
          <p14:tracePt t="82670" x="2930525" y="4835525"/>
          <p14:tracePt t="82672" x="2947988" y="4835525"/>
          <p14:tracePt t="82686" x="2990850" y="4835525"/>
          <p14:tracePt t="82702" x="3049588" y="4835525"/>
          <p14:tracePt t="82720" x="3109913" y="4835525"/>
          <p14:tracePt t="82736" x="3152775" y="4843463"/>
          <p14:tracePt t="82753" x="3178175" y="4860925"/>
          <p14:tracePt t="82770" x="3194050" y="4860925"/>
          <p14:tracePt t="82786" x="3219450" y="4860925"/>
          <p14:tracePt t="82803" x="3244850" y="4860925"/>
          <p14:tracePt t="82820" x="3262313" y="4860925"/>
          <p14:tracePt t="82836" x="3287713" y="4860925"/>
          <p14:tracePt t="82838" x="3313113" y="4860925"/>
          <p14:tracePt t="82854" x="3348038" y="4860925"/>
          <p14:tracePt t="82870" x="3363913" y="4860925"/>
          <p14:tracePt t="82871" x="3381375" y="4860925"/>
          <p14:tracePt t="82886" x="3398838" y="4860925"/>
          <p14:tracePt t="82903" x="3475038" y="4860925"/>
          <p14:tracePt t="82920" x="3508375" y="4860925"/>
          <p14:tracePt t="82936" x="3551238" y="4860925"/>
          <p14:tracePt t="82953" x="3586163" y="4852988"/>
          <p14:tracePt t="82970" x="3602038" y="4852988"/>
          <p14:tracePt t="82986" x="3619500" y="4852988"/>
          <p14:tracePt t="83003" x="3644900" y="4852988"/>
          <p14:tracePt t="83020" x="3670300" y="4852988"/>
          <p14:tracePt t="83038" x="3703638" y="4852988"/>
          <p14:tracePt t="83055" x="3713163" y="4852988"/>
          <p14:tracePt t="83070" x="3729038" y="4852988"/>
          <p14:tracePt t="83071" x="3746500" y="4852988"/>
          <p14:tracePt t="83087" x="3781425" y="4852988"/>
          <p14:tracePt t="83088" x="3832225" y="4843463"/>
          <p14:tracePt t="83103" x="3933825" y="4843463"/>
          <p14:tracePt t="83119" x="4060825" y="4843463"/>
          <p14:tracePt t="83136" x="4154488" y="4843463"/>
          <p14:tracePt t="83153" x="4205288" y="4843463"/>
          <p14:tracePt t="83169" x="4273550" y="4843463"/>
          <p14:tracePt t="83186" x="4324350" y="4843463"/>
          <p14:tracePt t="83203" x="4384675" y="4843463"/>
          <p14:tracePt t="83220" x="4443413" y="4818063"/>
          <p14:tracePt t="83223" x="4486275" y="4818063"/>
          <p14:tracePt t="83238" x="4621213" y="4810125"/>
          <p14:tracePt t="83255" x="4724400" y="4810125"/>
          <p14:tracePt t="83270" x="4765675" y="4810125"/>
          <p14:tracePt t="83272" x="4808538" y="4810125"/>
          <p14:tracePt t="83286" x="4843463" y="4810125"/>
          <p14:tracePt t="83289" x="4851400" y="4810125"/>
          <p14:tracePt t="83304" x="4910138" y="4810125"/>
          <p14:tracePt t="83319" x="4945063" y="4810125"/>
          <p14:tracePt t="83336" x="4995863" y="4810125"/>
          <p14:tracePt t="83352" x="5097463" y="4810125"/>
          <p14:tracePt t="83369" x="5241925" y="4810125"/>
          <p14:tracePt t="83386" x="5343525" y="4810125"/>
          <p14:tracePt t="83403" x="5403850" y="4810125"/>
          <p14:tracePt t="83420" x="5446713" y="4810125"/>
          <p14:tracePt t="83436" x="5472113" y="4810125"/>
          <p14:tracePt t="83453" x="5505450" y="4810125"/>
          <p14:tracePt t="83471" x="5538788" y="4810125"/>
          <p14:tracePt t="83485" x="5548313" y="4810125"/>
          <p14:tracePt t="83503" x="5581650" y="4810125"/>
          <p14:tracePt t="83520" x="5616575" y="4810125"/>
          <p14:tracePt t="83536" x="5624513" y="4810125"/>
          <p14:tracePt t="83554" x="5649913" y="4810125"/>
          <p14:tracePt t="83570" x="5675313" y="4810125"/>
          <p14:tracePt t="83586" x="5708650" y="4810125"/>
          <p14:tracePt t="83603" x="5726113" y="4810125"/>
          <p14:tracePt t="84039" x="5708650" y="4802188"/>
          <p14:tracePt t="84046" x="5692775" y="4802188"/>
          <p14:tracePt t="84054" x="5657850" y="4784725"/>
          <p14:tracePt t="84071" x="5591175" y="4784725"/>
          <p14:tracePt t="84086" x="5556250" y="4775200"/>
          <p14:tracePt t="84102" x="5386388" y="4724400"/>
          <p14:tracePt t="84119" x="5233988" y="4716463"/>
          <p14:tracePt t="84135" x="5080000" y="4683125"/>
          <p14:tracePt t="84152" x="4927600" y="4673600"/>
          <p14:tracePt t="84169" x="4783138" y="4673600"/>
          <p14:tracePt t="84185" x="4681538" y="4673600"/>
          <p14:tracePt t="84203" x="4605338" y="4673600"/>
          <p14:tracePt t="84219" x="4570413" y="4673600"/>
          <p14:tracePt t="84237" x="4529138" y="4673600"/>
          <p14:tracePt t="84255" x="4511675" y="4673600"/>
          <p14:tracePt t="84271" x="4494213" y="4673600"/>
          <p14:tracePt t="84287" x="4476750" y="4673600"/>
          <p14:tracePt t="84303" x="4468813" y="4673600"/>
          <p14:tracePt t="84494" x="4476750" y="4673600"/>
          <p14:tracePt t="84504" x="4503738" y="4673600"/>
          <p14:tracePt t="84509" x="4529138" y="4673600"/>
          <p14:tracePt t="84519" x="4545013" y="4673600"/>
          <p14:tracePt t="84536" x="4587875" y="4683125"/>
          <p14:tracePt t="84551" x="4638675" y="4683125"/>
          <p14:tracePt t="84568" x="4673600" y="4691063"/>
          <p14:tracePt t="84585" x="4689475" y="4691063"/>
          <p14:tracePt t="84602" x="4706938" y="4691063"/>
          <p14:tracePt t="84619" x="4724400" y="4691063"/>
          <p14:tracePt t="84636" x="4791075" y="4691063"/>
          <p14:tracePt t="84638" x="4818063" y="4699000"/>
          <p14:tracePt t="84652" x="4843463" y="4699000"/>
          <p14:tracePt t="84653" x="4894263" y="4716463"/>
          <p14:tracePt t="84670" x="5013325" y="4733925"/>
          <p14:tracePt t="84685" x="5064125" y="4733925"/>
          <p14:tracePt t="84687" x="5114925" y="4741863"/>
          <p14:tracePt t="84702" x="5157788" y="4741863"/>
          <p14:tracePt t="84718" x="5199063" y="4759325"/>
          <p14:tracePt t="84736" x="5208588" y="4759325"/>
          <p14:tracePt t="84752" x="5224463" y="4759325"/>
          <p14:tracePt t="84769" x="5241925" y="4759325"/>
          <p14:tracePt t="84786" x="5259388" y="4759325"/>
          <p14:tracePt t="84802" x="5267325" y="4759325"/>
          <p14:tracePt t="84819" x="5284788" y="4759325"/>
          <p14:tracePt t="84835" x="5318125" y="4759325"/>
          <p14:tracePt t="84852" x="5335588" y="4759325"/>
          <p14:tracePt t="84871" x="5360988" y="4759325"/>
          <p14:tracePt t="84886" x="5386388" y="4759325"/>
          <p14:tracePt t="84903" x="5394325" y="4759325"/>
          <p14:tracePt t="84905" x="5421313" y="4759325"/>
          <p14:tracePt t="84919" x="5454650" y="4759325"/>
          <p14:tracePt t="84935" x="5472113" y="4759325"/>
          <p14:tracePt t="84952" x="5480050" y="4759325"/>
          <p14:tracePt t="84968" x="5505450" y="4759325"/>
          <p14:tracePt t="84986" x="5522913" y="4759325"/>
          <p14:tracePt t="85003" x="5538788" y="4759325"/>
          <p14:tracePt t="85006" x="5548313" y="4759325"/>
          <p14:tracePt t="85019" x="5556250" y="4759325"/>
          <p14:tracePt t="85047" x="5573713" y="4749800"/>
          <p14:tracePt t="85095" x="5581650" y="4749800"/>
          <p14:tracePt t="85120" x="5591175" y="4749800"/>
          <p14:tracePt t="85398" x="5581650" y="4749800"/>
          <p14:tracePt t="85415" x="5556250" y="4749800"/>
          <p14:tracePt t="85422" x="5548313" y="4749800"/>
          <p14:tracePt t="85436" x="5522913" y="4741863"/>
          <p14:tracePt t="85437" x="5505450" y="4741863"/>
          <p14:tracePt t="85451" x="5487988" y="4741863"/>
          <p14:tracePt t="85470" x="5446713" y="4733925"/>
          <p14:tracePt t="85486" x="5403850" y="4716463"/>
          <p14:tracePt t="85504" x="5378450" y="4716463"/>
          <p14:tracePt t="85519" x="5368925" y="4716463"/>
          <p14:tracePt t="85521" x="5353050" y="4716463"/>
          <p14:tracePt t="85535" x="5335588" y="4716463"/>
          <p14:tracePt t="85551" x="5284788" y="4716463"/>
          <p14:tracePt t="85569" x="5224463" y="4716463"/>
          <p14:tracePt t="85585" x="5165725" y="4716463"/>
          <p14:tracePt t="85602" x="5132388" y="4716463"/>
          <p14:tracePt t="85619" x="5106988" y="4716463"/>
          <p14:tracePt t="85635" x="5089525" y="4716463"/>
          <p14:tracePt t="85652" x="5080000" y="4716463"/>
          <p14:tracePt t="85670" x="5080000" y="4708525"/>
          <p14:tracePt t="85774" x="5064125" y="4708525"/>
          <p14:tracePt t="89647" x="5080000" y="4691063"/>
          <p14:tracePt t="89654" x="5106988" y="4691063"/>
          <p14:tracePt t="89667" x="5122863" y="4691063"/>
          <p14:tracePt t="89670" x="5148263" y="4691063"/>
          <p14:tracePt t="89683" x="5173663" y="4691063"/>
          <p14:tracePt t="89700" x="5208588" y="4691063"/>
          <p14:tracePt t="89718" x="5249863" y="4683125"/>
          <p14:tracePt t="89733" x="5267325" y="4673600"/>
          <p14:tracePt t="89751" x="5302250" y="4673600"/>
          <p14:tracePt t="89767" x="5310188" y="4673600"/>
          <p14:tracePt t="89783" x="5335588" y="4657725"/>
          <p14:tracePt t="89800" x="5378450" y="4657725"/>
          <p14:tracePt t="89817" x="5446713" y="4657725"/>
          <p14:tracePt t="89833" x="5548313" y="4657725"/>
          <p14:tracePt t="89850" x="5641975" y="4657725"/>
          <p14:tracePt t="89867" x="5751513" y="4657725"/>
          <p14:tracePt t="89871" x="5794375" y="4657725"/>
          <p14:tracePt t="89884" x="5870575" y="4657725"/>
          <p14:tracePt t="89902" x="6040438" y="4657725"/>
          <p14:tracePt t="89918" x="6227763" y="4657725"/>
          <p14:tracePt t="89933" x="6338888" y="4657725"/>
          <p14:tracePt t="89935" x="6423025" y="4657725"/>
          <p14:tracePt t="89950" x="6524625" y="4657725"/>
          <p14:tracePt t="89966" x="6737350" y="4657725"/>
          <p14:tracePt t="89983" x="6864350" y="4657725"/>
          <p14:tracePt t="90000" x="6950075" y="4657725"/>
          <p14:tracePt t="90016" x="7069138" y="4657725"/>
          <p14:tracePt t="90034" x="7272338" y="4683125"/>
          <p14:tracePt t="90050" x="7459663" y="4716463"/>
          <p14:tracePt t="90066" x="7646988" y="4741863"/>
          <p14:tracePt t="90083" x="7766050" y="4759325"/>
          <p14:tracePt t="90103" x="7900988" y="4767263"/>
          <p14:tracePt t="90118" x="7943850" y="4767263"/>
          <p14:tracePt t="90134" x="7994650" y="4775200"/>
          <p14:tracePt t="90150" x="8012113" y="4775200"/>
          <p14:tracePt t="90153" x="8045450" y="4784725"/>
          <p14:tracePt t="90167" x="8121650" y="4802188"/>
          <p14:tracePt t="90183" x="8189913" y="4810125"/>
          <p14:tracePt t="90200" x="8266113" y="4818063"/>
          <p14:tracePt t="90216" x="8351838" y="4818063"/>
          <p14:tracePt t="90233" x="8445500" y="4827588"/>
          <p14:tracePt t="90250" x="8529638" y="4827588"/>
          <p14:tracePt t="90266" x="8597900" y="4843463"/>
          <p14:tracePt t="90283" x="8648700" y="4843463"/>
          <p14:tracePt t="90300" x="8691563" y="4843463"/>
          <p14:tracePt t="90318" x="8810625" y="4843463"/>
          <p14:tracePt t="90335" x="8886825" y="4843463"/>
          <p14:tracePt t="90350" x="8921750" y="4843463"/>
          <p14:tracePt t="90351" x="8963025" y="4843463"/>
          <p14:tracePt t="90366" x="8972550" y="4843463"/>
          <p14:tracePt t="90383" x="9031288" y="4843463"/>
          <p14:tracePt t="90399" x="9039225" y="4843463"/>
          <p14:tracePt t="90416" x="9082088" y="4843463"/>
          <p14:tracePt t="90434" x="9142413" y="4827588"/>
          <p14:tracePt t="90449" x="9226550" y="4810125"/>
          <p14:tracePt t="90466" x="9294813" y="4802188"/>
          <p14:tracePt t="90483" x="9353550" y="4792663"/>
          <p14:tracePt t="90499" x="9371013" y="4792663"/>
          <p14:tracePt t="90517" x="9431338" y="4775200"/>
          <p14:tracePt t="90534" x="9472613" y="4775200"/>
          <p14:tracePt t="90550" x="9507538" y="4767263"/>
          <p14:tracePt t="90552" x="9540875" y="4767263"/>
          <p14:tracePt t="90566" x="9558338" y="4767263"/>
          <p14:tracePt t="90568" x="9575800" y="4759325"/>
          <p14:tracePt t="90583" x="9583738" y="4759325"/>
          <p14:tracePt t="90600" x="9591675" y="4759325"/>
          <p14:tracePt t="90630" x="9609138" y="4759325"/>
          <p14:tracePt t="90638" x="9617075" y="4759325"/>
          <p14:tracePt t="90654" x="9626600" y="4759325"/>
          <p14:tracePt t="90666" x="9642475" y="4759325"/>
          <p14:tracePt t="90683" x="9652000" y="4759325"/>
          <p14:tracePt t="90702" x="9659938" y="4759325"/>
          <p14:tracePt t="90975" x="9652000" y="4759325"/>
          <p14:tracePt t="90991" x="9642475" y="4759325"/>
          <p14:tracePt t="90998" x="9626600" y="4759325"/>
          <p14:tracePt t="91014" x="9617075" y="4759325"/>
          <p14:tracePt t="91023" x="9609138" y="4759325"/>
          <p14:tracePt t="91033" x="9601200" y="4759325"/>
          <p14:tracePt t="91049" x="9583738" y="4759325"/>
          <p14:tracePt t="91066" x="9566275" y="4759325"/>
          <p14:tracePt t="91083" x="9550400" y="4759325"/>
          <p14:tracePt t="91099" x="9523413" y="4759325"/>
          <p14:tracePt t="91118" x="9464675" y="4759325"/>
          <p14:tracePt t="91134" x="9421813" y="4759325"/>
          <p14:tracePt t="91151" x="9405938" y="4759325"/>
          <p14:tracePt t="91166" x="9388475" y="4759325"/>
          <p14:tracePt t="91169" x="9371013" y="4759325"/>
          <p14:tracePt t="91183" x="9345613" y="4759325"/>
          <p14:tracePt t="91199" x="9277350" y="4759325"/>
          <p14:tracePt t="91217" x="9236075" y="4759325"/>
          <p14:tracePt t="91233" x="9201150" y="4759325"/>
          <p14:tracePt t="91249" x="9175750" y="4759325"/>
          <p14:tracePt t="91266" x="9158288" y="4759325"/>
          <p14:tracePt t="91283" x="9150350" y="4759325"/>
          <p14:tracePt t="91299" x="9142413" y="4759325"/>
          <p14:tracePt t="91316" x="9124950" y="4759325"/>
          <p14:tracePt t="91334" x="9099550" y="4759325"/>
          <p14:tracePt t="91351" x="9091613" y="4767263"/>
          <p14:tracePt t="91367" x="9074150" y="4767263"/>
          <p14:tracePt t="91383" x="9064625" y="4767263"/>
          <p14:tracePt t="91400" x="9031288" y="4775200"/>
          <p14:tracePt t="91416" x="9023350" y="4775200"/>
          <p14:tracePt t="91433" x="9005888" y="4775200"/>
          <p14:tracePt t="91449" x="8980488" y="4775200"/>
          <p14:tracePt t="91465" x="8963025" y="4775200"/>
          <p14:tracePt t="91482" x="8929688" y="4775200"/>
          <p14:tracePt t="91499" x="8894763" y="4784725"/>
          <p14:tracePt t="91515" x="8878888" y="4784725"/>
          <p14:tracePt t="91532" x="8869363" y="4784725"/>
          <p14:tracePt t="91549" x="8861425" y="4784725"/>
          <p14:tracePt t="91551" x="8853488" y="4784725"/>
          <p14:tracePt t="91565" x="8843963" y="4784725"/>
          <p14:tracePt t="91583" x="8818563" y="4784725"/>
          <p14:tracePt t="91599" x="8802688" y="4784725"/>
          <p14:tracePt t="91615" x="8767763" y="4784725"/>
          <p14:tracePt t="91632" x="8742363" y="4784725"/>
          <p14:tracePt t="91654" x="8734425" y="4784725"/>
          <p14:tracePt t="91666" x="8716963" y="4784725"/>
          <p14:tracePt t="91686" x="8699500" y="4784725"/>
          <p14:tracePt t="91699" x="8691563" y="4784725"/>
          <p14:tracePt t="91716" x="8674100" y="4784725"/>
          <p14:tracePt t="91734" x="8658225" y="4784725"/>
          <p14:tracePt t="144264" x="8648700" y="4784725"/>
          <p14:tracePt t="144278" x="8640763" y="4784725"/>
          <p14:tracePt t="144343" x="8632825" y="4784725"/>
          <p14:tracePt t="144349" x="8632825" y="4699000"/>
          <p14:tracePt t="144359" x="8632825" y="4189413"/>
          <p14:tracePt t="144375" x="8394700" y="2098675"/>
          <p14:tracePt t="144392" x="7816850" y="314325"/>
        </p14:tracePtLst>
      </p14:laserTrace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14625" y="802152"/>
            <a:ext cx="8639175"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Other Distribution Systems</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14780" y="1529878"/>
            <a:ext cx="11362439" cy="5120954"/>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Life insurers also use a</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variety of additional distribution systems to sell their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products. They include the following:</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Worksite Marketing. Under this system, individual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producers go into a business firm, and, with the approval of management, conduct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sales interviews on site with employees interested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 purchasing life insurance products or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annuities. There are few direct costs or fees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to employers, and this method is especially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appropriate for low-income and middle-income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markets.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Stock Brokers. Many stock brokers are also</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licensed to sell life insurance products and fixed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variable annuities. As a result, stock brokers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can better meet both the investment needs and</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life insurance needs of clients.</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Financial Planners. Financial planners provide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advice to clients on investments, estate planning,</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taxation, wealth management, and insurance.</a:t>
            </a:r>
            <a:r>
              <a:rPr lang="ar-YE" sz="2000" dirty="0">
                <a:solidFill>
                  <a:srgbClr val="0A1F61"/>
                </a:solidFill>
                <a:cs typeface="Tajawal ExtraBold" panose="00000800000000000000" pitchFamily="2" charset="-78"/>
              </a:rPr>
              <a:t> </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63161256"/>
      </p:ext>
    </p:extLst>
  </p:cSld>
  <p:clrMapOvr>
    <a:masterClrMapping/>
  </p:clrMapOvr>
  <mc:AlternateContent xmlns:mc="http://schemas.openxmlformats.org/markup-compatibility/2006" xmlns:p14="http://schemas.microsoft.com/office/powerpoint/2010/main">
    <mc:Choice Requires="p14">
      <p:transition spd="slow" p14:dur="2000" advTm="116975"/>
    </mc:Choice>
    <mc:Fallback xmlns="">
      <p:transition spd="slow" advTm="11697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14625" y="802151"/>
            <a:ext cx="8639175" cy="113953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Property and Casualty Insurance Marketing</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14780" y="2032226"/>
            <a:ext cx="11362439" cy="2814617"/>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 major distribution systems for marketing property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and casualty insurance include the following:</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Independent agency system</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Exclusive agency system</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Direct writer</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Direct response system</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Multiple distribution systems</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579049246"/>
      </p:ext>
    </p:extLst>
  </p:cSld>
  <p:clrMapOvr>
    <a:masterClrMapping/>
  </p:clrMapOvr>
  <mc:AlternateContent xmlns:mc="http://schemas.openxmlformats.org/markup-compatibility/2006" xmlns:p14="http://schemas.microsoft.com/office/powerpoint/2010/main">
    <mc:Choice Requires="p14">
      <p:transition spd="slow" p14:dur="2000" advTm="74131"/>
    </mc:Choice>
    <mc:Fallback xmlns="">
      <p:transition spd="slow" advTm="7413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14625" y="802152"/>
            <a:ext cx="8639175"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Independent agency system</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14780" y="1561020"/>
            <a:ext cx="11362439" cy="4199611"/>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which is sometimes called the American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agency system, has several basic characteristics.</a:t>
            </a:r>
          </a:p>
          <a:p>
            <a:pPr>
              <a:lnSpc>
                <a:spcPct val="150000"/>
              </a:lnSpc>
            </a:pPr>
            <a:r>
              <a:rPr lang="en-US" sz="2000" b="1" dirty="0">
                <a:solidFill>
                  <a:srgbClr val="0A1F61"/>
                </a:solidFill>
                <a:cs typeface="Tajawal ExtraBold" panose="00000800000000000000" pitchFamily="2" charset="-78"/>
              </a:rPr>
              <a:t>First, </a:t>
            </a:r>
            <a:r>
              <a:rPr lang="en-US" sz="2000" dirty="0">
                <a:solidFill>
                  <a:srgbClr val="0A1F61"/>
                </a:solidFill>
                <a:cs typeface="Tajawal ExtraBold" panose="00000800000000000000" pitchFamily="2" charset="-78"/>
              </a:rPr>
              <a:t>the independent agency is a business firm that</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usually represents several unrelated insurers. Agents</a:t>
            </a:r>
          </a:p>
          <a:p>
            <a:pPr>
              <a:lnSpc>
                <a:spcPct val="150000"/>
              </a:lnSpc>
            </a:pPr>
            <a:r>
              <a:rPr lang="en-US" sz="2000" dirty="0">
                <a:solidFill>
                  <a:srgbClr val="0A1F61"/>
                </a:solidFill>
                <a:cs typeface="Tajawal ExtraBold" panose="00000800000000000000" pitchFamily="2" charset="-78"/>
              </a:rPr>
              <a:t>are authorized to write business on behalf of these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insurers and, in turn, are paid a commission based on</a:t>
            </a:r>
          </a:p>
          <a:p>
            <a:pPr>
              <a:lnSpc>
                <a:spcPct val="150000"/>
              </a:lnSpc>
            </a:pPr>
            <a:r>
              <a:rPr lang="en-US" sz="2000" dirty="0">
                <a:solidFill>
                  <a:srgbClr val="0A1F61"/>
                </a:solidFill>
                <a:cs typeface="Tajawal ExtraBold" panose="00000800000000000000" pitchFamily="2" charset="-78"/>
              </a:rPr>
              <a:t>the amount of business produced.</a:t>
            </a:r>
          </a:p>
          <a:p>
            <a:pPr>
              <a:lnSpc>
                <a:spcPct val="150000"/>
              </a:lnSpc>
            </a:pPr>
            <a:r>
              <a:rPr lang="en-US" sz="2000" b="1" dirty="0">
                <a:solidFill>
                  <a:srgbClr val="0A1F61"/>
                </a:solidFill>
                <a:cs typeface="Tajawal ExtraBold" panose="00000800000000000000" pitchFamily="2" charset="-78"/>
              </a:rPr>
              <a:t>Second, </a:t>
            </a:r>
            <a:r>
              <a:rPr lang="en-US" sz="2000" dirty="0">
                <a:solidFill>
                  <a:srgbClr val="0A1F61"/>
                </a:solidFill>
                <a:cs typeface="Tajawal ExtraBold" panose="00000800000000000000" pitchFamily="2" charset="-78"/>
              </a:rPr>
              <a:t>the agency owns the expirations or renewal</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rights to the business. If a policy comes up for renewal,</a:t>
            </a:r>
          </a:p>
          <a:p>
            <a:pPr>
              <a:lnSpc>
                <a:spcPct val="150000"/>
              </a:lnSpc>
            </a:pPr>
            <a:r>
              <a:rPr lang="en-US" sz="2000" dirty="0">
                <a:solidFill>
                  <a:srgbClr val="0A1F61"/>
                </a:solidFill>
                <a:cs typeface="Tajawal ExtraBold" panose="00000800000000000000" pitchFamily="2" charset="-78"/>
              </a:rPr>
              <a:t>the agency can place the business with another insurer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if it chooses to do so.</a:t>
            </a:r>
          </a:p>
          <a:p>
            <a:pPr>
              <a:lnSpc>
                <a:spcPct val="150000"/>
              </a:lnSpc>
            </a:pPr>
            <a:r>
              <a:rPr lang="en-US" sz="2000" b="1" dirty="0">
                <a:solidFill>
                  <a:srgbClr val="0A1F61"/>
                </a:solidFill>
                <a:cs typeface="Tajawal ExtraBold" panose="00000800000000000000" pitchFamily="2" charset="-78"/>
              </a:rPr>
              <a:t>Third, </a:t>
            </a:r>
            <a:r>
              <a:rPr lang="en-US" sz="2000" dirty="0">
                <a:solidFill>
                  <a:srgbClr val="0A1F61"/>
                </a:solidFill>
                <a:cs typeface="Tajawal ExtraBold" panose="00000800000000000000" pitchFamily="2" charset="-78"/>
              </a:rPr>
              <a:t>the independent agent is compensated by</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commissions that vary by line of insurance. The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commission</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rate on renewal business generally is the same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as that paid on new business.</a:t>
            </a:r>
            <a:endParaRPr lang="ar-YE" sz="2000" dirty="0">
              <a:solidFill>
                <a:srgbClr val="0A1F61"/>
              </a:solidFill>
              <a:cs typeface="Tajawal ExtraBold" panose="00000800000000000000" pitchFamily="2" charset="-78"/>
            </a:endParaRPr>
          </a:p>
          <a:p>
            <a:pPr>
              <a:lnSpc>
                <a:spcPct val="150000"/>
              </a:lnSpc>
            </a:pP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231097278"/>
      </p:ext>
    </p:extLst>
  </p:cSld>
  <p:clrMapOvr>
    <a:masterClrMapping/>
  </p:clrMapOvr>
  <mc:AlternateContent xmlns:mc="http://schemas.openxmlformats.org/markup-compatibility/2006" xmlns:p14="http://schemas.microsoft.com/office/powerpoint/2010/main">
    <mc:Choice Requires="p14">
      <p:transition spd="slow" p14:dur="2000" advTm="119250"/>
    </mc:Choice>
    <mc:Fallback xmlns="">
      <p:transition spd="slow" advTm="11925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1962150" y="1344253"/>
            <a:ext cx="8639175"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Exclusive Agency System </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414780" y="2380170"/>
            <a:ext cx="11362439" cy="2814617"/>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Under the exclusive</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agency system, the agent represents only one insurer</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or a group of insurers under common ownership.</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Exclusive agents may be prohibited by contract from</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representing other insurers. However, some contracts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may permit the agent to sell an insurance product of</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a competitor if the company she or he represents has</a:t>
            </a:r>
            <a:r>
              <a:rPr lang="ar-YE" sz="2000" dirty="0">
                <a:solidFill>
                  <a:srgbClr val="0A1F61"/>
                </a:solidFill>
                <a:cs typeface="Tajawal ExtraBold" panose="00000800000000000000" pitchFamily="2" charset="-78"/>
              </a:rPr>
              <a:t> </a:t>
            </a:r>
            <a:r>
              <a:rPr lang="en-US" sz="2000" dirty="0">
                <a:solidFill>
                  <a:srgbClr val="0A1F61"/>
                </a:solidFill>
                <a:cs typeface="Tajawal ExtraBold" panose="00000800000000000000" pitchFamily="2" charset="-78"/>
              </a:rPr>
              <a:t>no similar product</a:t>
            </a:r>
            <a:r>
              <a:rPr lang="ar-YE" sz="2000" dirty="0">
                <a:solidFill>
                  <a:srgbClr val="0A1F61"/>
                </a:solidFill>
                <a:cs typeface="Tajawal ExtraBold" panose="00000800000000000000" pitchFamily="2" charset="-78"/>
              </a:rPr>
              <a:t>.</a:t>
            </a:r>
          </a:p>
          <a:p>
            <a:pPr>
              <a:lnSpc>
                <a:spcPct val="150000"/>
              </a:lnSpc>
            </a:pPr>
            <a:r>
              <a:rPr lang="en-US" sz="2000" dirty="0">
                <a:solidFill>
                  <a:srgbClr val="0A1F61"/>
                </a:solidFill>
                <a:cs typeface="Tajawal ExtraBold" panose="00000800000000000000" pitchFamily="2" charset="-78"/>
              </a:rPr>
              <a:t>Exclusive agents in the property and casualty industry are also called captive agents who represent a single insurer or a group of insurers under common management.</a:t>
            </a:r>
            <a:endParaRPr lang="en-MY" sz="2000"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3497326240"/>
      </p:ext>
    </p:extLst>
  </p:cSld>
  <p:clrMapOvr>
    <a:masterClrMapping/>
  </p:clrMapOvr>
  <mc:AlternateContent xmlns:mc="http://schemas.openxmlformats.org/markup-compatibility/2006" xmlns:p14="http://schemas.microsoft.com/office/powerpoint/2010/main">
    <mc:Choice Requires="p14">
      <p:transition spd="slow" p14:dur="2000" advTm="72522"/>
    </mc:Choice>
    <mc:Fallback xmlns="">
      <p:transition spd="slow" advTm="7252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90825" y="706333"/>
            <a:ext cx="7543800"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Direct Writer </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500505" y="1944232"/>
            <a:ext cx="11362439" cy="3276282"/>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the term “direct writer” generally applies to insurers that use certain marketing methods. Two examples are often cited in the trade press and professional literature.</a:t>
            </a:r>
          </a:p>
          <a:p>
            <a:pPr>
              <a:lnSpc>
                <a:spcPct val="150000"/>
              </a:lnSpc>
            </a:pP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First, </a:t>
            </a:r>
            <a:r>
              <a:rPr lang="en-US" sz="2000" dirty="0">
                <a:solidFill>
                  <a:srgbClr val="0A1F61"/>
                </a:solidFill>
                <a:cs typeface="Tajawal ExtraBold" panose="00000800000000000000" pitchFamily="2" charset="-78"/>
              </a:rPr>
              <a:t>the term “direct writer” is an insurer in which sales representatives are employees and not independent contractors, such as salaried representatives. </a:t>
            </a:r>
          </a:p>
          <a:p>
            <a:pPr>
              <a:lnSpc>
                <a:spcPct val="150000"/>
              </a:lnSpc>
            </a:pPr>
            <a:r>
              <a:rPr lang="en-US" sz="2000" b="1" dirty="0">
                <a:solidFill>
                  <a:srgbClr val="0A1F61"/>
                </a:solidFill>
                <a:cs typeface="Tajawal ExtraBold" panose="00000800000000000000" pitchFamily="2" charset="-78"/>
              </a:rPr>
              <a:t>Second, </a:t>
            </a:r>
            <a:r>
              <a:rPr lang="en-US" sz="2000" dirty="0">
                <a:solidFill>
                  <a:srgbClr val="0A1F61"/>
                </a:solidFill>
                <a:cs typeface="Tajawal ExtraBold" panose="00000800000000000000" pitchFamily="2" charset="-78"/>
              </a:rPr>
              <a:t>a “direct writer” is a term to identify insurers that use the exclusive agency system for selling</a:t>
            </a:r>
          </a:p>
          <a:p>
            <a:pPr>
              <a:lnSpc>
                <a:spcPct val="150000"/>
              </a:lnSpc>
            </a:pPr>
            <a:r>
              <a:rPr lang="en-US" sz="2000" dirty="0">
                <a:solidFill>
                  <a:srgbClr val="0A1F61"/>
                </a:solidFill>
                <a:cs typeface="Tajawal ExtraBold" panose="00000800000000000000" pitchFamily="2" charset="-78"/>
              </a:rPr>
              <a:t>insurance products; as stated earlier, agents represent only one usurer or group of companies under</a:t>
            </a:r>
          </a:p>
          <a:p>
            <a:pPr>
              <a:lnSpc>
                <a:spcPct val="150000"/>
              </a:lnSpc>
            </a:pPr>
            <a:r>
              <a:rPr lang="en-US" sz="2000" dirty="0">
                <a:solidFill>
                  <a:srgbClr val="0A1F61"/>
                </a:solidFill>
                <a:cs typeface="Tajawal ExtraBold" panose="00000800000000000000" pitchFamily="2" charset="-78"/>
              </a:rPr>
              <a:t>common ownership or management.</a:t>
            </a:r>
          </a:p>
        </p:txBody>
      </p:sp>
    </p:spTree>
    <p:extLst>
      <p:ext uri="{BB962C8B-B14F-4D97-AF65-F5344CB8AC3E}">
        <p14:creationId xmlns:p14="http://schemas.microsoft.com/office/powerpoint/2010/main" val="3337828536"/>
      </p:ext>
    </p:extLst>
  </p:cSld>
  <p:clrMapOvr>
    <a:masterClrMapping/>
  </p:clrMapOvr>
  <mc:AlternateContent xmlns:mc="http://schemas.openxmlformats.org/markup-compatibility/2006" xmlns:p14="http://schemas.microsoft.com/office/powerpoint/2010/main">
    <mc:Choice Requires="p14">
      <p:transition spd="slow" p14:dur="2000" advTm="57792"/>
    </mc:Choice>
    <mc:Fallback xmlns="">
      <p:transition spd="slow" advTm="57792"/>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90825" y="706333"/>
            <a:ext cx="7543800"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Direct Response System </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09562" y="2172832"/>
            <a:ext cx="11572875" cy="3276282"/>
          </a:xfrm>
          <a:prstGeom prst="rect">
            <a:avLst/>
          </a:prstGeom>
          <a:noFill/>
        </p:spPr>
        <p:txBody>
          <a:bodyPr wrap="square">
            <a:spAutoFit/>
          </a:bodyPr>
          <a:lstStyle/>
          <a:p>
            <a:pPr>
              <a:lnSpc>
                <a:spcPct val="150000"/>
              </a:lnSpc>
            </a:pPr>
            <a:r>
              <a:rPr lang="en-US" sz="2000" dirty="0">
                <a:solidFill>
                  <a:srgbClr val="0A1F61"/>
                </a:solidFill>
                <a:cs typeface="Tajawal ExtraBold" panose="00000800000000000000" pitchFamily="2" charset="-78"/>
              </a:rPr>
              <a:t>Property and casualty insurers also use the direct response system to sell insurance.</a:t>
            </a:r>
          </a:p>
          <a:p>
            <a:pPr>
              <a:lnSpc>
                <a:spcPct val="150000"/>
              </a:lnSpc>
            </a:pPr>
            <a:r>
              <a:rPr lang="en-US" sz="2000" dirty="0">
                <a:solidFill>
                  <a:srgbClr val="0A1F61"/>
                </a:solidFill>
                <a:cs typeface="Tajawal ExtraBold" panose="00000800000000000000" pitchFamily="2" charset="-78"/>
              </a:rPr>
              <a:t> </a:t>
            </a:r>
            <a:r>
              <a:rPr lang="en-US" sz="2000" b="1" dirty="0">
                <a:solidFill>
                  <a:srgbClr val="0A1F61"/>
                </a:solidFill>
                <a:cs typeface="Tajawal ExtraBold" panose="00000800000000000000" pitchFamily="2" charset="-78"/>
              </a:rPr>
              <a:t>A direct response insurer </a:t>
            </a:r>
            <a:r>
              <a:rPr lang="en-US" sz="2000" dirty="0">
                <a:solidFill>
                  <a:srgbClr val="0A1F61"/>
                </a:solidFill>
                <a:cs typeface="Tajawal ExtraBold" panose="00000800000000000000" pitchFamily="2" charset="-78"/>
              </a:rPr>
              <a:t>sells directly to the public by television, telephone, mail, newspapers, and other media. Property and casualty insurers also operate websites that provide considerable consumer information and premium quotes.</a:t>
            </a:r>
          </a:p>
          <a:p>
            <a:pPr>
              <a:lnSpc>
                <a:spcPct val="150000"/>
              </a:lnSpc>
            </a:pPr>
            <a:r>
              <a:rPr lang="en-US" sz="2000" b="1" dirty="0">
                <a:solidFill>
                  <a:srgbClr val="0A1F61"/>
                </a:solidFill>
                <a:cs typeface="Tajawal ExtraBold" panose="00000800000000000000" pitchFamily="2" charset="-78"/>
              </a:rPr>
              <a:t>The direct response system </a:t>
            </a:r>
            <a:r>
              <a:rPr lang="en-US" sz="2000" dirty="0">
                <a:solidFill>
                  <a:srgbClr val="0A1F61"/>
                </a:solidFill>
                <a:cs typeface="Tajawal ExtraBold" panose="00000800000000000000" pitchFamily="2" charset="-78"/>
              </a:rPr>
              <a:t>is used primarily to sell personal lines of insurance, such as auto and homeowners</a:t>
            </a:r>
          </a:p>
          <a:p>
            <a:pPr>
              <a:lnSpc>
                <a:spcPct val="150000"/>
              </a:lnSpc>
            </a:pPr>
            <a:r>
              <a:rPr lang="en-US" sz="2000" dirty="0">
                <a:solidFill>
                  <a:srgbClr val="0A1F61"/>
                </a:solidFill>
                <a:cs typeface="Tajawal ExtraBold" panose="00000800000000000000" pitchFamily="2" charset="-78"/>
              </a:rPr>
              <a:t>insurance. It is not as useful in the marketing of commercial property and casualty coverages because of</a:t>
            </a:r>
          </a:p>
          <a:p>
            <a:pPr>
              <a:lnSpc>
                <a:spcPct val="150000"/>
              </a:lnSpc>
            </a:pPr>
            <a:r>
              <a:rPr lang="en-US" sz="2000" dirty="0">
                <a:solidFill>
                  <a:srgbClr val="0A1F61"/>
                </a:solidFill>
                <a:cs typeface="Tajawal ExtraBold" panose="00000800000000000000" pitchFamily="2" charset="-78"/>
              </a:rPr>
              <a:t>complexity of contracts and rating considerations</a:t>
            </a:r>
          </a:p>
        </p:txBody>
      </p:sp>
    </p:spTree>
    <p:extLst>
      <p:ext uri="{BB962C8B-B14F-4D97-AF65-F5344CB8AC3E}">
        <p14:creationId xmlns:p14="http://schemas.microsoft.com/office/powerpoint/2010/main" val="4294102980"/>
      </p:ext>
    </p:extLst>
  </p:cSld>
  <p:clrMapOvr>
    <a:masterClrMapping/>
  </p:clrMapOvr>
  <mc:AlternateContent xmlns:mc="http://schemas.openxmlformats.org/markup-compatibility/2006" xmlns:p14="http://schemas.microsoft.com/office/powerpoint/2010/main">
    <mc:Choice Requires="p14">
      <p:transition spd="slow" p14:dur="2000" advTm="88030"/>
    </mc:Choice>
    <mc:Fallback xmlns="">
      <p:transition spd="slow" advTm="8803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500274" y="6332450"/>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2790825" y="706333"/>
            <a:ext cx="7543800" cy="63792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0" u="none" strike="noStrike" baseline="0" dirty="0">
                <a:latin typeface="QuaySansITCPro-Medium"/>
              </a:rPr>
              <a:t>Group Insurance Marketing</a:t>
            </a:r>
          </a:p>
        </p:txBody>
      </p:sp>
      <p:sp>
        <p:nvSpPr>
          <p:cNvPr id="14" name="TextBox 13">
            <a:extLst>
              <a:ext uri="{FF2B5EF4-FFF2-40B4-BE49-F238E27FC236}">
                <a16:creationId xmlns:a16="http://schemas.microsoft.com/office/drawing/2014/main" xmlns="" id="{87257550-6B76-0921-6F03-193A15BDE0F1}"/>
              </a:ext>
            </a:extLst>
          </p:cNvPr>
          <p:cNvSpPr txBox="1"/>
          <p:nvPr/>
        </p:nvSpPr>
        <p:spPr>
          <a:xfrm>
            <a:off x="385762" y="2105399"/>
            <a:ext cx="11572875" cy="2814617"/>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Many insurers use group insurance marketing methods to sell individual insurance policies to members of a group. Employees typically pay for the insurance by payroll deduction. Workers no longer employed can keep their insurance in force by paying premiums directly to the insurer.</a:t>
            </a:r>
          </a:p>
          <a:p>
            <a:pPr marL="342900" indent="-342900">
              <a:lnSpc>
                <a:spcPct val="150000"/>
              </a:lnSpc>
              <a:buFont typeface="Wingdings" panose="05000000000000000000" pitchFamily="2" charset="2"/>
              <a:buChar char="v"/>
            </a:pPr>
            <a:r>
              <a:rPr lang="en-US" sz="2000" dirty="0">
                <a:solidFill>
                  <a:srgbClr val="0A1F61"/>
                </a:solidFill>
                <a:cs typeface="Tajawal ExtraBold" panose="00000800000000000000" pitchFamily="2" charset="-78"/>
              </a:rPr>
              <a:t>Mass merchandising is a plan for selling individually underwritten property and casualty coverages to group members; individual underwriting is used; rate discounts may be given; employees typically pay for the insurance by payroll deduction; and employers do not usually contribute to the plans. </a:t>
            </a:r>
          </a:p>
        </p:txBody>
      </p:sp>
    </p:spTree>
    <p:extLst>
      <p:ext uri="{BB962C8B-B14F-4D97-AF65-F5344CB8AC3E}">
        <p14:creationId xmlns:p14="http://schemas.microsoft.com/office/powerpoint/2010/main" val="273104620"/>
      </p:ext>
    </p:extLst>
  </p:cSld>
  <p:clrMapOvr>
    <a:masterClrMapping/>
  </p:clrMapOvr>
  <mc:AlternateContent xmlns:mc="http://schemas.openxmlformats.org/markup-compatibility/2006" xmlns:p14="http://schemas.microsoft.com/office/powerpoint/2010/main">
    <mc:Choice Requires="p14">
      <p:transition spd="slow" p14:dur="2000" advTm="127175"/>
    </mc:Choice>
    <mc:Fallback xmlns="">
      <p:transition spd="slow" advTm="12717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5567"/>
    </mc:Choice>
    <mc:Fallback xmlns="">
      <p:transition spd="slow" advTm="11556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dcmitype/"/>
    <ds:schemaRef ds:uri="http://purl.org/dc/elements/1.1/"/>
    <ds:schemaRef ds:uri="http://schemas.microsoft.com/office/2006/documentManagement/types"/>
    <ds:schemaRef ds:uri="http://schemas.openxmlformats.org/package/2006/metadata/core-properties"/>
    <ds:schemaRef ds:uri="http://schemas.microsoft.com/office/2006/metadata/properties"/>
    <ds:schemaRef ds:uri="http://schemas.microsoft.com/office/infopath/2007/PartnerControls"/>
    <ds:schemaRef ds:uri="688354b5-287c-4cda-825e-1d7935aea40e"/>
    <ds:schemaRef ds:uri="http://purl.org/dc/terms/"/>
    <ds:schemaRef ds:uri="http://www.w3.org/XML/1998/namespace"/>
    <ds:schemaRef ds:uri="aca13214-df29-4e3c-a050-857c0bf7bd8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DC39BCAD-7FF2-4518-9E7C-A9C0A64D0FE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56543</TotalTime>
  <Words>3653</Words>
  <Application>Microsoft Office PowerPoint</Application>
  <PresentationFormat>Widescreen</PresentationFormat>
  <Paragraphs>233</Paragraphs>
  <Slides>41</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Alexandria</vt:lpstr>
      <vt:lpstr>Arial</vt:lpstr>
      <vt:lpstr>Calibri</vt:lpstr>
      <vt:lpstr>Calibri Light</vt:lpstr>
      <vt:lpstr>QuaySansITCPro-Medium</vt:lpstr>
      <vt:lpstr>Roboto Light</vt:lpstr>
      <vt:lpstr>SabonLTPro-Roman</vt:lpstr>
      <vt:lpstr>Tajawal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453</cp:revision>
  <dcterms:created xsi:type="dcterms:W3CDTF">2023-04-29T09:08:00Z</dcterms:created>
  <dcterms:modified xsi:type="dcterms:W3CDTF">2024-07-09T18:59:25Z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