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6"/>
  </p:notesMasterIdLst>
  <p:sldIdLst>
    <p:sldId id="480" r:id="rId5"/>
    <p:sldId id="303" r:id="rId6"/>
    <p:sldId id="271" r:id="rId7"/>
    <p:sldId id="313" r:id="rId8"/>
    <p:sldId id="276" r:id="rId9"/>
    <p:sldId id="496" r:id="rId10"/>
    <p:sldId id="499" r:id="rId11"/>
    <p:sldId id="500" r:id="rId12"/>
    <p:sldId id="498" r:id="rId13"/>
    <p:sldId id="501" r:id="rId14"/>
    <p:sldId id="34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496"/>
            <p14:sldId id="499"/>
            <p14:sldId id="500"/>
            <p14:sldId id="498"/>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46393C-DCF5-7DB5-959F-0AD9FDA3980F}" v="4" dt="2025-04-30T14:47:08.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6" d="100"/>
          <a:sy n="76" d="100"/>
        </p:scale>
        <p:origin x="84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640670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lIns="91440" tIns="45720" rIns="91440" bIns="45720" rtlCol="0" anchor="t">
            <a:spAutoFit/>
          </a:bodyPr>
          <a:lstStyle/>
          <a:p>
            <a:r>
              <a:rPr lang="en-US" sz="2000" dirty="0">
                <a:latin typeface="Alexandria"/>
                <a:cs typeface="Alexandria" charset="0"/>
              </a:rPr>
              <a:t>Prepared by Dr. Wesam Ahmed</a:t>
            </a: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207" y="580666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Introduction Lecture</a:t>
            </a:r>
          </a:p>
        </p:txBody>
      </p:sp>
      <p:sp>
        <p:nvSpPr>
          <p:cNvPr id="46" name="TextBox 45"/>
          <p:cNvSpPr txBox="1"/>
          <p:nvPr/>
        </p:nvSpPr>
        <p:spPr>
          <a:xfrm>
            <a:off x="169868" y="5098781"/>
            <a:ext cx="2954655" cy="707886"/>
          </a:xfrm>
          <a:prstGeom prst="rect">
            <a:avLst/>
          </a:prstGeom>
          <a:noFill/>
        </p:spPr>
        <p:txBody>
          <a:bodyPr wrap="none" rtlCol="0">
            <a:spAutoFit/>
          </a:bodyPr>
          <a:lstStyle/>
          <a:p>
            <a:r>
              <a:rPr lang="en-US" sz="2000" dirty="0"/>
              <a:t>IT402‎</a:t>
            </a:r>
          </a:p>
          <a:p>
            <a:r>
              <a:rPr lang="en-US" sz="2000" dirty="0">
                <a:latin typeface="Alexandria" charset="0"/>
                <a:cs typeface="Alexandria" charset="0"/>
              </a:rPr>
              <a:t>Internet of Things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02"/>
    </mc:Choice>
    <mc:Fallback xmlns="">
      <p:transition spd="slow" advTm="190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464748"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Introduction to </a:t>
            </a:r>
          </a:p>
          <a:p>
            <a:r>
              <a:rPr lang="en-US" sz="4400" b="1" dirty="0">
                <a:solidFill>
                  <a:srgbClr val="00B0F0"/>
                </a:solidFill>
                <a:latin typeface="Alexandria" charset="0"/>
              </a:rPr>
              <a:t>Internet of Things </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latin typeface="Alexandria" charset="0"/>
            </a:endParaRPr>
          </a:p>
          <a:p>
            <a:pPr algn="ctr"/>
            <a:r>
              <a:rPr lang="en-US" sz="2800" b="1" dirty="0">
                <a:solidFill>
                  <a:schemeClr val="tx1"/>
                </a:solidFill>
                <a:latin typeface="Alexandria" charset="0"/>
              </a:rPr>
              <a:t>Introduction Lecture</a:t>
            </a:r>
          </a:p>
          <a:p>
            <a:pPr algn="ctr"/>
            <a:endParaRPr lang="en-US" sz="2800" b="1" dirty="0">
              <a:solidFill>
                <a:schemeClr val="tx1"/>
              </a:solidFill>
              <a:latin typeface="Alexandria" charset="0"/>
              <a:cs typeface="Alexandria" charset="0"/>
            </a:endParaRPr>
          </a:p>
        </p:txBody>
      </p:sp>
      <p:sp>
        <p:nvSpPr>
          <p:cNvPr id="11" name="TextBox 10"/>
          <p:cNvSpPr txBox="1"/>
          <p:nvPr/>
        </p:nvSpPr>
        <p:spPr>
          <a:xfrm>
            <a:off x="6393369" y="4757816"/>
            <a:ext cx="2954655" cy="707886"/>
          </a:xfrm>
          <a:prstGeom prst="rect">
            <a:avLst/>
          </a:prstGeom>
          <a:noFill/>
        </p:spPr>
        <p:txBody>
          <a:bodyPr wrap="none" rtlCol="0">
            <a:spAutoFit/>
          </a:bodyPr>
          <a:lstStyle/>
          <a:p>
            <a:r>
              <a:rPr lang="en-US" sz="2000" dirty="0"/>
              <a:t>IT402‎</a:t>
            </a:r>
          </a:p>
          <a:p>
            <a:r>
              <a:rPr lang="en-US" sz="2000" dirty="0">
                <a:latin typeface="Alexandria" charset="0"/>
              </a:rPr>
              <a:t>Internet of Things </a:t>
            </a:r>
            <a:r>
              <a:rPr lang="en-US" sz="2000" dirty="0">
                <a:latin typeface="Alexandria" charset="0"/>
                <a:cs typeface="Alexandria" charset="0"/>
              </a:rPr>
              <a:t>	</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Wesam Ahmed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96463" y="1437208"/>
            <a:ext cx="4673895" cy="523220"/>
          </a:xfrm>
          <a:prstGeom prst="rect">
            <a:avLst/>
          </a:prstGeom>
          <a:noFill/>
        </p:spPr>
        <p:txBody>
          <a:bodyPr wrap="square" rtlCol="0">
            <a:spAutoFit/>
          </a:bodyPr>
          <a:lstStyle/>
          <a:p>
            <a:r>
              <a:rPr lang="en-US" sz="2800" b="1" dirty="0">
                <a:solidFill>
                  <a:srgbClr val="00B0F0"/>
                </a:solidFill>
                <a:latin typeface="Alexandria" charset="0"/>
              </a:rPr>
              <a:t>Internet of Things (IOT) (Cr 3)</a:t>
            </a:r>
          </a:p>
        </p:txBody>
      </p:sp>
      <p:sp>
        <p:nvSpPr>
          <p:cNvPr id="43" name="TextBox 42"/>
          <p:cNvSpPr txBox="1"/>
          <p:nvPr/>
        </p:nvSpPr>
        <p:spPr>
          <a:xfrm>
            <a:off x="5038182" y="1167623"/>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2" name="Table 1">
            <a:extLst>
              <a:ext uri="{FF2B5EF4-FFF2-40B4-BE49-F238E27FC236}">
                <a16:creationId xmlns:a16="http://schemas.microsoft.com/office/drawing/2014/main" id="{3DC0CE6D-2A15-50FB-F2CC-430E5F233D29}"/>
              </a:ext>
            </a:extLst>
          </p:cNvPr>
          <p:cNvGraphicFramePr>
            <a:graphicFrameLocks noGrp="1"/>
          </p:cNvGraphicFramePr>
          <p:nvPr>
            <p:extLst>
              <p:ext uri="{D42A27DB-BD31-4B8C-83A1-F6EECF244321}">
                <p14:modId xmlns:p14="http://schemas.microsoft.com/office/powerpoint/2010/main" val="3397523054"/>
              </p:ext>
            </p:extLst>
          </p:nvPr>
        </p:nvGraphicFramePr>
        <p:xfrm>
          <a:off x="1132459" y="4856224"/>
          <a:ext cx="4935429" cy="1892108"/>
        </p:xfrm>
        <a:graphic>
          <a:graphicData uri="http://schemas.openxmlformats.org/drawingml/2006/table">
            <a:tbl>
              <a:tblPr firstRow="1" bandRow="1">
                <a:tableStyleId>{5C22544A-7EE6-4342-B048-85BDC9FD1C3A}</a:tableStyleId>
              </a:tblPr>
              <a:tblGrid>
                <a:gridCol w="1882395">
                  <a:extLst>
                    <a:ext uri="{9D8B030D-6E8A-4147-A177-3AD203B41FA5}">
                      <a16:colId xmlns:a16="http://schemas.microsoft.com/office/drawing/2014/main" val="3032180197"/>
                    </a:ext>
                  </a:extLst>
                </a:gridCol>
                <a:gridCol w="3053034">
                  <a:extLst>
                    <a:ext uri="{9D8B030D-6E8A-4147-A177-3AD203B41FA5}">
                      <a16:colId xmlns:a16="http://schemas.microsoft.com/office/drawing/2014/main" val="255462716"/>
                    </a:ext>
                  </a:extLst>
                </a:gridCol>
              </a:tblGrid>
              <a:tr h="473027">
                <a:tc>
                  <a:txBody>
                    <a:bodyPr/>
                    <a:lstStyle/>
                    <a:p>
                      <a:r>
                        <a:rPr lang="en-US" dirty="0"/>
                        <a:t>Course Title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Internet of Things </a:t>
                      </a:r>
                      <a:r>
                        <a:rPr lang="en-US" sz="1800" b="1" kern="1200" dirty="0">
                          <a:solidFill>
                            <a:schemeClr val="lt1"/>
                          </a:solidFill>
                          <a:latin typeface="+mn-lt"/>
                          <a:ea typeface="+mn-ea"/>
                          <a:cs typeface="+mn-cs"/>
                        </a:rPr>
                        <a:t>(IOT)</a:t>
                      </a:r>
                    </a:p>
                  </a:txBody>
                  <a:tcPr/>
                </a:tc>
                <a:extLst>
                  <a:ext uri="{0D108BD9-81ED-4DB2-BD59-A6C34878D82A}">
                    <a16:rowId xmlns:a16="http://schemas.microsoft.com/office/drawing/2014/main" val="206022833"/>
                  </a:ext>
                </a:extLst>
              </a:tr>
              <a:tr h="473027">
                <a:tc>
                  <a:txBody>
                    <a:bodyPr/>
                    <a:lstStyle/>
                    <a:p>
                      <a:r>
                        <a:rPr lang="en-US" dirty="0"/>
                        <a:t>Course Code</a:t>
                      </a:r>
                    </a:p>
                  </a:txBody>
                  <a:tcPr/>
                </a:tc>
                <a:tc>
                  <a:txBody>
                    <a:bodyPr/>
                    <a:lstStyle/>
                    <a:p>
                      <a:r>
                        <a:rPr lang="en-US" dirty="0"/>
                        <a:t>IT402‎</a:t>
                      </a:r>
                    </a:p>
                  </a:txBody>
                  <a:tcPr/>
                </a:tc>
                <a:extLst>
                  <a:ext uri="{0D108BD9-81ED-4DB2-BD59-A6C34878D82A}">
                    <a16:rowId xmlns:a16="http://schemas.microsoft.com/office/drawing/2014/main" val="3475974099"/>
                  </a:ext>
                </a:extLst>
              </a:tr>
              <a:tr h="473027">
                <a:tc>
                  <a:txBody>
                    <a:bodyPr/>
                    <a:lstStyle/>
                    <a:p>
                      <a:r>
                        <a:rPr lang="en-US" dirty="0"/>
                        <a:t>Prerequisites</a:t>
                      </a:r>
                    </a:p>
                  </a:txBody>
                  <a:tcPr/>
                </a:tc>
                <a:tc>
                  <a:txBody>
                    <a:bodyPr/>
                    <a:lstStyle/>
                    <a:p>
                      <a:r>
                        <a:rPr lang="en-US" dirty="0"/>
                        <a:t> IT371</a:t>
                      </a:r>
                    </a:p>
                  </a:txBody>
                  <a:tcPr/>
                </a:tc>
                <a:extLst>
                  <a:ext uri="{0D108BD9-81ED-4DB2-BD59-A6C34878D82A}">
                    <a16:rowId xmlns:a16="http://schemas.microsoft.com/office/drawing/2014/main" val="1600078807"/>
                  </a:ext>
                </a:extLst>
              </a:tr>
              <a:tr h="473027">
                <a:tc>
                  <a:txBody>
                    <a:bodyPr/>
                    <a:lstStyle/>
                    <a:p>
                      <a:r>
                        <a:rPr lang="en-US" dirty="0"/>
                        <a:t>University</a:t>
                      </a:r>
                    </a:p>
                  </a:txBody>
                  <a:tcPr/>
                </a:tc>
                <a:tc>
                  <a:txBody>
                    <a:bodyPr/>
                    <a:lstStyle/>
                    <a:p>
                      <a:r>
                        <a:rPr lang="en-US" dirty="0"/>
                        <a:t>Midocean University</a:t>
                      </a:r>
                    </a:p>
                  </a:txBody>
                  <a:tcPr/>
                </a:tc>
                <a:extLst>
                  <a:ext uri="{0D108BD9-81ED-4DB2-BD59-A6C34878D82A}">
                    <a16:rowId xmlns:a16="http://schemas.microsoft.com/office/drawing/2014/main" val="3146486985"/>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 Course Description</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349007"/>
            <a:ext cx="8702666" cy="4370427"/>
          </a:xfrm>
          <a:prstGeom prst="rect">
            <a:avLst/>
          </a:prstGeom>
          <a:noFill/>
        </p:spPr>
        <p:txBody>
          <a:bodyPr wrap="square" rtlCol="0">
            <a:spAutoFit/>
          </a:bodyPr>
          <a:lstStyle/>
          <a:p>
            <a:pPr algn="just">
              <a:lnSpc>
                <a:spcPct val="150000"/>
              </a:lnSpc>
            </a:pPr>
            <a:r>
              <a:rPr lang="en-US" sz="1600" dirty="0">
                <a:latin typeface="Times New Roman" panose="02020603050405020304" pitchFamily="18" charset="0"/>
                <a:cs typeface="Times New Roman" panose="02020603050405020304" pitchFamily="18" charset="0"/>
              </a:rPr>
              <a:t>The Internet is evolving into a network that connects people with physical objects and enables real-time interactions among physical things, giving rise to the Internet of Things (IoT). This course provides a foundational exploration of IoT concepts, including its architectures, protocols, and middleware solutions, while introducing the Web of Things (</a:t>
            </a:r>
            <a:r>
              <a:rPr lang="en-US" sz="1600" dirty="0" err="1">
                <a:latin typeface="Times New Roman" panose="02020603050405020304" pitchFamily="18" charset="0"/>
                <a:cs typeface="Times New Roman" panose="02020603050405020304" pitchFamily="18" charset="0"/>
              </a:rPr>
              <a:t>WoT</a:t>
            </a:r>
            <a:r>
              <a:rPr lang="en-US" sz="1600" dirty="0">
                <a:latin typeface="Times New Roman" panose="02020603050405020304" pitchFamily="18" charset="0"/>
                <a:cs typeface="Times New Roman" panose="02020603050405020304" pitchFamily="18" charset="0"/>
              </a:rPr>
              <a:t>) framework. This course gives a simple introduction to how IoT works. Students will learn what IoT is, why it is important, and how it is used in real life. Topics include IoT devices and sensors, how they communicate, and examples of smart applications in homes, healthcare, transportation, and cities. The curriculum will also delve into the synergy between AI and IoT, covering topics like machine learning for IoT data processing, predictive maintenance, and intelligent automation. Through practical projects and case studies, such as AI-enhanced smart city systems, students will be prepared to innovate in this transformative, interconnected field.</a:t>
            </a:r>
          </a:p>
          <a:p>
            <a:endParaRPr lang="en-US" sz="1400" dirty="0">
              <a:latin typeface="Alexandria" charset="0"/>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572287" y="1412953"/>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p:cNvSpPr txBox="1"/>
          <p:nvPr/>
        </p:nvSpPr>
        <p:spPr>
          <a:xfrm>
            <a:off x="2346764" y="1133397"/>
            <a:ext cx="3902032" cy="523220"/>
          </a:xfrm>
          <a:prstGeom prst="rect">
            <a:avLst/>
          </a:prstGeom>
          <a:noFill/>
        </p:spPr>
        <p:txBody>
          <a:bodyPr wrap="square" rtlCol="0">
            <a:spAutoFit/>
          </a:bodyPr>
          <a:lstStyle/>
          <a:p>
            <a:r>
              <a:rPr lang="en-US" sz="2800" b="1" dirty="0">
                <a:latin typeface="Alexandria" charset="0"/>
                <a:cs typeface="Alexandria" charset="0"/>
              </a:rPr>
              <a:t>Course Objective: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p>
        </p:txBody>
      </p:sp>
      <p:sp>
        <p:nvSpPr>
          <p:cNvPr id="48" name="TextBox 47"/>
          <p:cNvSpPr txBox="1"/>
          <p:nvPr/>
        </p:nvSpPr>
        <p:spPr>
          <a:xfrm>
            <a:off x="617279" y="2095405"/>
            <a:ext cx="10812719" cy="3076291"/>
          </a:xfrm>
          <a:prstGeom prst="rect">
            <a:avLst/>
          </a:prstGeom>
          <a:noFill/>
        </p:spPr>
        <p:txBody>
          <a:bodyPr wrap="square" rtlCol="0">
            <a:spAutoFit/>
          </a:bodyPr>
          <a:lstStyle/>
          <a:p>
            <a:pPr algn="just">
              <a:lnSpc>
                <a:spcPct val="200000"/>
              </a:lnSpc>
            </a:pPr>
            <a:r>
              <a:rPr lang="en-US" sz="2000" dirty="0">
                <a:latin typeface="Times New Roman" panose="02020603050405020304" pitchFamily="18" charset="0"/>
                <a:cs typeface="Times New Roman" panose="02020603050405020304" pitchFamily="18" charset="0"/>
              </a:rPr>
              <a:t>The objective of this course is to equip students with a comprehensive understanding of the Internet of Things (IoT) by exploring its foundational concepts, architectures, protocols, and practical applications. Additionally, the course will explore the integration of Artificial Intelligence (AI) with IoT, highlighting how AI enhances IoT systems through data analytics, predictive modeling, and intelligent decision-making to create smarter, adaptive solutions.</a:t>
            </a:r>
            <a:endParaRPr lang="en-US" sz="2000" dirty="0">
              <a:effectLst/>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FA63B-24CC-F4F8-0D10-4A957151C6C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D94B993-5D18-44E6-EC4C-7E09B4DC9CE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4B9182AC-CD2D-6364-CBB6-45FEC9E43630}"/>
              </a:ext>
            </a:extLst>
          </p:cNvPr>
          <p:cNvSpPr txBox="1"/>
          <p:nvPr/>
        </p:nvSpPr>
        <p:spPr>
          <a:xfrm>
            <a:off x="2346764" y="1048836"/>
            <a:ext cx="5202171" cy="523220"/>
          </a:xfrm>
          <a:prstGeom prst="rect">
            <a:avLst/>
          </a:prstGeom>
          <a:noFill/>
        </p:spPr>
        <p:txBody>
          <a:bodyPr wrap="square" rtlCol="0">
            <a:spAutoFit/>
          </a:bodyPr>
          <a:lstStyle/>
          <a:p>
            <a:r>
              <a:rPr lang="en-US" sz="2800" b="1" dirty="0">
                <a:latin typeface="Alexandria" charset="0"/>
                <a:cs typeface="Alexandria" charset="0"/>
              </a:rPr>
              <a:t>Course Learning Outcomes:</a:t>
            </a:r>
          </a:p>
        </p:txBody>
      </p:sp>
      <p:sp>
        <p:nvSpPr>
          <p:cNvPr id="5" name="Rectangle 4">
            <a:extLst>
              <a:ext uri="{FF2B5EF4-FFF2-40B4-BE49-F238E27FC236}">
                <a16:creationId xmlns:a16="http://schemas.microsoft.com/office/drawing/2014/main" id="{4E3C97E8-B5AE-5797-CC43-AC6830DCC07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251941B-AD1D-AA60-302B-662CD7E30B5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p>
        </p:txBody>
      </p:sp>
      <p:pic>
        <p:nvPicPr>
          <p:cNvPr id="7" name="Graphic 21">
            <a:extLst>
              <a:ext uri="{FF2B5EF4-FFF2-40B4-BE49-F238E27FC236}">
                <a16:creationId xmlns:a16="http://schemas.microsoft.com/office/drawing/2014/main" id="{E49F73E7-8A3E-F44F-8D36-B442A5AE2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EC43B176-D1BB-D068-9FF8-ECD4F06F3154}"/>
              </a:ext>
            </a:extLst>
          </p:cNvPr>
          <p:cNvSpPr txBox="1"/>
          <p:nvPr/>
        </p:nvSpPr>
        <p:spPr>
          <a:xfrm>
            <a:off x="585597" y="1912245"/>
            <a:ext cx="10876085" cy="4108817"/>
          </a:xfrm>
          <a:prstGeom prst="rect">
            <a:avLst/>
          </a:prstGeom>
          <a:noFill/>
        </p:spPr>
        <p:txBody>
          <a:bodyPr wrap="square" rtlCol="0">
            <a:spAutoFit/>
          </a:bodyPr>
          <a:lstStyle/>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Explain the foundational concepts, architectures, and protocols of the Internet of Things (IoT), including its role as a network of networks and the Web of Things (</a:t>
            </a:r>
            <a:r>
              <a:rPr lang="en-US" dirty="0" err="1">
                <a:latin typeface="Times New Roman" panose="02020603050405020304" pitchFamily="18" charset="0"/>
                <a:cs typeface="Times New Roman" panose="02020603050405020304" pitchFamily="18" charset="0"/>
              </a:rPr>
              <a:t>WoT</a:t>
            </a:r>
            <a:r>
              <a:rPr lang="en-US" dirty="0">
                <a:latin typeface="Times New Roman" panose="02020603050405020304" pitchFamily="18" charset="0"/>
                <a:cs typeface="Times New Roman" panose="02020603050405020304" pitchFamily="18" charset="0"/>
              </a:rPr>
              <a:t>) framework.</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Analyze the components of IoT systems, such as sensors, actuators, middleware, and hardware devices, and their theoretical roles in connectivity and data management.</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Evaluate the economic and societal impacts of IoT, including its potential applications in areas like smart cities, without practical implementation.</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Discuss the theoretical integration of Artificial Intelligence (AI) with IoT, including how AI can enhance data analytics, predictive modeling, and decision-making in IoT systems.</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Compare different IoT architectures, protocols , and tools.</a:t>
            </a:r>
          </a:p>
          <a:p>
            <a:endParaRPr lang="en-US" dirty="0"/>
          </a:p>
        </p:txBody>
      </p:sp>
    </p:spTree>
    <p:extLst>
      <p:ext uri="{BB962C8B-B14F-4D97-AF65-F5344CB8AC3E}">
        <p14:creationId xmlns:p14="http://schemas.microsoft.com/office/powerpoint/2010/main" val="5934104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7D190-90A8-270D-E7B5-72EFD494121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634DC46-0AC8-C393-B47F-D544CB1F138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B674907A-8A3B-532F-DACA-15F5D445490B}"/>
              </a:ext>
            </a:extLst>
          </p:cNvPr>
          <p:cNvSpPr txBox="1"/>
          <p:nvPr/>
        </p:nvSpPr>
        <p:spPr>
          <a:xfrm>
            <a:off x="2346764" y="1048836"/>
            <a:ext cx="5202171" cy="523220"/>
          </a:xfrm>
          <a:prstGeom prst="rect">
            <a:avLst/>
          </a:prstGeom>
          <a:noFill/>
        </p:spPr>
        <p:txBody>
          <a:bodyPr wrap="square" rtlCol="0">
            <a:spAutoFit/>
          </a:bodyPr>
          <a:lstStyle/>
          <a:p>
            <a:r>
              <a:rPr lang="en-US" sz="2800" b="1" dirty="0">
                <a:latin typeface="Alexandria" charset="0"/>
                <a:cs typeface="Alexandria" charset="0"/>
              </a:rPr>
              <a:t>Major Topics:</a:t>
            </a:r>
          </a:p>
        </p:txBody>
      </p:sp>
      <p:sp>
        <p:nvSpPr>
          <p:cNvPr id="5" name="Rectangle 4">
            <a:extLst>
              <a:ext uri="{FF2B5EF4-FFF2-40B4-BE49-F238E27FC236}">
                <a16:creationId xmlns:a16="http://schemas.microsoft.com/office/drawing/2014/main" id="{DF2E4FA9-91C7-1E0D-7B25-FE92BC2F2F3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1A2BDD5-B37C-B551-76E4-EB60C8E619B0}"/>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p>
        </p:txBody>
      </p:sp>
      <p:sp>
        <p:nvSpPr>
          <p:cNvPr id="48" name="TextBox 47">
            <a:extLst>
              <a:ext uri="{FF2B5EF4-FFF2-40B4-BE49-F238E27FC236}">
                <a16:creationId xmlns:a16="http://schemas.microsoft.com/office/drawing/2014/main" id="{21EA343A-9A7F-427A-6411-CD674FCEB989}"/>
              </a:ext>
            </a:extLst>
          </p:cNvPr>
          <p:cNvSpPr txBox="1"/>
          <p:nvPr/>
        </p:nvSpPr>
        <p:spPr>
          <a:xfrm>
            <a:off x="825500" y="2119371"/>
            <a:ext cx="10541000" cy="3691844"/>
          </a:xfrm>
          <a:prstGeom prst="rect">
            <a:avLst/>
          </a:prstGeom>
          <a:noFill/>
        </p:spPr>
        <p:txBody>
          <a:bodyPr wrap="square" rtlCol="0">
            <a:spAutoFit/>
          </a:bodyPr>
          <a:lstStyle/>
          <a:p>
            <a:pPr marL="457200" indent="-457200" algn="just" eaLnBrk="0" fontAlgn="base" hangingPunct="0">
              <a:lnSpc>
                <a:spcPct val="200000"/>
              </a:lnSpc>
              <a:spcBef>
                <a:spcPct val="0"/>
              </a:spcBef>
              <a:spcAft>
                <a:spcPct val="0"/>
              </a:spcAft>
              <a:buFont typeface="+mj-lt"/>
              <a:buAutoNum type="arabicPeriod"/>
            </a:pPr>
            <a:r>
              <a:rPr lang="en-US" sz="2000" dirty="0">
                <a:latin typeface="Times New Roman" panose="02020603050405020304" pitchFamily="18" charset="0"/>
                <a:cs typeface="Times New Roman" panose="02020603050405020304" pitchFamily="18" charset="0"/>
              </a:rPr>
              <a:t>Introduction to IoT – Definition, evolution, and applications</a:t>
            </a:r>
          </a:p>
          <a:p>
            <a:pPr marL="457200" indent="-457200" algn="just" eaLnBrk="0" fontAlgn="base" hangingPunct="0">
              <a:lnSpc>
                <a:spcPct val="200000"/>
              </a:lnSpc>
              <a:spcBef>
                <a:spcPct val="0"/>
              </a:spcBef>
              <a:spcAft>
                <a:spcPct val="0"/>
              </a:spcAft>
              <a:buFont typeface="+mj-lt"/>
              <a:buAutoNum type="arabicPeriod"/>
            </a:pPr>
            <a:r>
              <a:rPr lang="en-US" sz="2000" dirty="0">
                <a:latin typeface="Times New Roman" panose="02020603050405020304" pitchFamily="18" charset="0"/>
                <a:cs typeface="Times New Roman" panose="02020603050405020304" pitchFamily="18" charset="0"/>
              </a:rPr>
              <a:t>IoT architecture &amp; components (sensors, actuators, devices, gateways) </a:t>
            </a:r>
          </a:p>
          <a:p>
            <a:pPr marL="457200" indent="-457200" algn="just" eaLnBrk="0" fontAlgn="base" hangingPunct="0">
              <a:lnSpc>
                <a:spcPct val="200000"/>
              </a:lnSpc>
              <a:spcBef>
                <a:spcPct val="0"/>
              </a:spcBef>
              <a:spcAft>
                <a:spcPct val="0"/>
              </a:spcAft>
              <a:buFont typeface="+mj-lt"/>
              <a:buAutoNum type="arabicPeriod"/>
            </a:pPr>
            <a:r>
              <a:rPr lang="en-US" sz="2000" dirty="0">
                <a:latin typeface="Times New Roman" panose="02020603050405020304" pitchFamily="18" charset="0"/>
                <a:cs typeface="Times New Roman" panose="02020603050405020304" pitchFamily="18" charset="0"/>
              </a:rPr>
              <a:t>IoT protocols &amp; communication models</a:t>
            </a:r>
          </a:p>
          <a:p>
            <a:pPr marL="457200" indent="-457200" algn="just" eaLnBrk="0" fontAlgn="base" hangingPunct="0">
              <a:lnSpc>
                <a:spcPct val="200000"/>
              </a:lnSpc>
              <a:spcBef>
                <a:spcPct val="0"/>
              </a:spcBef>
              <a:spcAft>
                <a:spcPct val="0"/>
              </a:spcAft>
              <a:buFont typeface="+mj-lt"/>
              <a:buAutoNum type="arabicPeriod"/>
            </a:pPr>
            <a:r>
              <a:rPr lang="en-US" sz="2000" dirty="0">
                <a:latin typeface="Times New Roman" panose="02020603050405020304" pitchFamily="18" charset="0"/>
                <a:cs typeface="Times New Roman" panose="02020603050405020304" pitchFamily="18" charset="0"/>
              </a:rPr>
              <a:t>Wireless Sensor Networks (WSN) and their role in IoT </a:t>
            </a:r>
          </a:p>
          <a:p>
            <a:pPr marL="457200" indent="-457200" algn="just" eaLnBrk="0" fontAlgn="base" hangingPunct="0">
              <a:lnSpc>
                <a:spcPct val="200000"/>
              </a:lnSpc>
              <a:spcBef>
                <a:spcPct val="0"/>
              </a:spcBef>
              <a:spcAft>
                <a:spcPct val="0"/>
              </a:spcAft>
              <a:buFont typeface="+mj-lt"/>
              <a:buAutoNum type="arabicPeriod"/>
            </a:pPr>
            <a:r>
              <a:rPr lang="en-US" sz="2000" dirty="0">
                <a:latin typeface="Times New Roman" panose="02020603050405020304" pitchFamily="18" charset="0"/>
                <a:cs typeface="Times New Roman" panose="02020603050405020304" pitchFamily="18" charset="0"/>
              </a:rPr>
              <a:t>IoT middleware &amp; software frameworks </a:t>
            </a:r>
          </a:p>
          <a:p>
            <a:pPr marL="457200" indent="-457200" algn="just" eaLnBrk="0" fontAlgn="base" hangingPunct="0">
              <a:lnSpc>
                <a:spcPct val="200000"/>
              </a:lnSpc>
              <a:spcBef>
                <a:spcPct val="0"/>
              </a:spcBef>
              <a:spcAft>
                <a:spcPct val="0"/>
              </a:spcAft>
              <a:buFont typeface="+mj-lt"/>
              <a:buAutoNum type="arabicPeriod"/>
            </a:pPr>
            <a:r>
              <a:rPr lang="en-US" sz="2000" dirty="0">
                <a:latin typeface="Times New Roman" panose="02020603050405020304" pitchFamily="18" charset="0"/>
                <a:cs typeface="Times New Roman" panose="02020603050405020304" pitchFamily="18" charset="0"/>
              </a:rPr>
              <a:t>Data analytics in IoT</a:t>
            </a:r>
            <a:endParaRPr lang="en-US" altLang="en-US" sz="2000"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6C0BBED5-6A54-00F3-AE7E-3860807003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06906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515F9-2B70-0F00-AFEC-34E19620B5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40865ED-6F2F-6938-1EC7-EBC40DED49B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FA83C542-9F5A-49AE-8D55-19589C9151F6}"/>
              </a:ext>
            </a:extLst>
          </p:cNvPr>
          <p:cNvSpPr txBox="1"/>
          <p:nvPr/>
        </p:nvSpPr>
        <p:spPr>
          <a:xfrm>
            <a:off x="2346764" y="1048836"/>
            <a:ext cx="5202171" cy="523220"/>
          </a:xfrm>
          <a:prstGeom prst="rect">
            <a:avLst/>
          </a:prstGeom>
          <a:noFill/>
        </p:spPr>
        <p:txBody>
          <a:bodyPr wrap="square" rtlCol="0">
            <a:spAutoFit/>
          </a:bodyPr>
          <a:lstStyle/>
          <a:p>
            <a:r>
              <a:rPr lang="en-US" sz="2800" b="1" dirty="0">
                <a:latin typeface="Alexandria" charset="0"/>
                <a:cs typeface="Alexandria" charset="0"/>
              </a:rPr>
              <a:t>Major Topics:</a:t>
            </a:r>
          </a:p>
        </p:txBody>
      </p:sp>
      <p:sp>
        <p:nvSpPr>
          <p:cNvPr id="5" name="Rectangle 4">
            <a:extLst>
              <a:ext uri="{FF2B5EF4-FFF2-40B4-BE49-F238E27FC236}">
                <a16:creationId xmlns:a16="http://schemas.microsoft.com/office/drawing/2014/main" id="{E80254E3-40AD-D824-A294-5EE04D5A3F1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5FE1125-ABA1-7BC1-E8F4-74DFCD411E4B}"/>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p>
        </p:txBody>
      </p:sp>
      <p:sp>
        <p:nvSpPr>
          <p:cNvPr id="48" name="TextBox 47">
            <a:extLst>
              <a:ext uri="{FF2B5EF4-FFF2-40B4-BE49-F238E27FC236}">
                <a16:creationId xmlns:a16="http://schemas.microsoft.com/office/drawing/2014/main" id="{BE4E412B-0BA5-0897-A78B-62EA09E9B786}"/>
              </a:ext>
            </a:extLst>
          </p:cNvPr>
          <p:cNvSpPr txBox="1"/>
          <p:nvPr/>
        </p:nvSpPr>
        <p:spPr>
          <a:xfrm>
            <a:off x="762000" y="1825763"/>
            <a:ext cx="10541000" cy="6793655"/>
          </a:xfrm>
          <a:prstGeom prst="rect">
            <a:avLst/>
          </a:prstGeom>
          <a:noFill/>
        </p:spPr>
        <p:txBody>
          <a:bodyPr wrap="square" rtlCol="0">
            <a:spAutoFit/>
          </a:bodyPr>
          <a:lstStyle/>
          <a:p>
            <a:pPr marL="457200" lvl="0" indent="-457200" algn="just" eaLnBrk="0" fontAlgn="base" hangingPunct="0">
              <a:lnSpc>
                <a:spcPct val="200000"/>
              </a:lnSpc>
              <a:spcBef>
                <a:spcPct val="0"/>
              </a:spcBef>
              <a:spcAft>
                <a:spcPct val="0"/>
              </a:spcAft>
              <a:buFont typeface="+mj-lt"/>
              <a:buAutoNum type="arabicPeriod" startAt="7"/>
            </a:pPr>
            <a:r>
              <a:rPr lang="en-US" sz="2000" dirty="0">
                <a:latin typeface="Times New Roman" panose="02020603050405020304" pitchFamily="18" charset="0"/>
                <a:cs typeface="Times New Roman" panose="02020603050405020304" pitchFamily="18" charset="0"/>
              </a:rPr>
              <a:t>IoT hardware: devices, servers, control units, and bridges</a:t>
            </a:r>
            <a:r>
              <a:rPr lang="en-US" altLang="en-US" sz="2000" dirty="0">
                <a:latin typeface="Times New Roman" panose="02020603050405020304" pitchFamily="18" charset="0"/>
                <a:cs typeface="Times New Roman" panose="02020603050405020304" pitchFamily="18" charset="0"/>
              </a:rPr>
              <a:t>.</a:t>
            </a:r>
          </a:p>
          <a:p>
            <a:pPr marL="457200" lvl="0" indent="-457200" algn="just" eaLnBrk="0" fontAlgn="base" hangingPunct="0">
              <a:lnSpc>
                <a:spcPct val="200000"/>
              </a:lnSpc>
              <a:spcBef>
                <a:spcPct val="0"/>
              </a:spcBef>
              <a:spcAft>
                <a:spcPct val="0"/>
              </a:spcAft>
              <a:buFont typeface="+mj-lt"/>
              <a:buAutoNum type="arabicPeriod" startAt="7"/>
            </a:pPr>
            <a:r>
              <a:rPr lang="en-US" sz="2000" dirty="0">
                <a:latin typeface="Times New Roman" panose="02020603050405020304" pitchFamily="18" charset="0"/>
                <a:cs typeface="Times New Roman" panose="02020603050405020304" pitchFamily="18" charset="0"/>
              </a:rPr>
              <a:t>IoT security &amp; privacy challenges</a:t>
            </a:r>
          </a:p>
          <a:p>
            <a:pPr marL="457200" lvl="0" indent="-457200" algn="just" eaLnBrk="0" fontAlgn="base" hangingPunct="0">
              <a:lnSpc>
                <a:spcPct val="200000"/>
              </a:lnSpc>
              <a:spcBef>
                <a:spcPct val="0"/>
              </a:spcBef>
              <a:spcAft>
                <a:spcPct val="0"/>
              </a:spcAft>
              <a:buFont typeface="+mj-lt"/>
              <a:buAutoNum type="arabicPeriod" startAt="7"/>
            </a:pPr>
            <a:r>
              <a:rPr lang="en-US" sz="2000" dirty="0">
                <a:latin typeface="Times New Roman" panose="02020603050405020304" pitchFamily="18" charset="0"/>
                <a:cs typeface="Times New Roman" panose="02020603050405020304" pitchFamily="18" charset="0"/>
              </a:rPr>
              <a:t>Cloud integration &amp; IoT (cloud storage, edge/fog computing)</a:t>
            </a:r>
          </a:p>
          <a:p>
            <a:pPr marL="457200" lvl="0" indent="-457200" algn="just" eaLnBrk="0" fontAlgn="base" hangingPunct="0">
              <a:lnSpc>
                <a:spcPct val="200000"/>
              </a:lnSpc>
              <a:spcBef>
                <a:spcPct val="0"/>
              </a:spcBef>
              <a:spcAft>
                <a:spcPct val="0"/>
              </a:spcAft>
              <a:buFont typeface="+mj-lt"/>
              <a:buAutoNum type="arabicPeriod" startAt="7"/>
            </a:pPr>
            <a:r>
              <a:rPr lang="en-US" sz="2000" dirty="0">
                <a:latin typeface="Times New Roman" panose="02020603050405020304" pitchFamily="18" charset="0"/>
                <a:cs typeface="Times New Roman" panose="02020603050405020304" pitchFamily="18" charset="0"/>
              </a:rPr>
              <a:t>IoT applications in smart homes, healthcare, transportation</a:t>
            </a:r>
          </a:p>
          <a:p>
            <a:pPr marL="457200" lvl="0" indent="-457200" algn="just" eaLnBrk="0" fontAlgn="base" hangingPunct="0">
              <a:lnSpc>
                <a:spcPct val="200000"/>
              </a:lnSpc>
              <a:spcBef>
                <a:spcPct val="0"/>
              </a:spcBef>
              <a:spcAft>
                <a:spcPct val="0"/>
              </a:spcAft>
              <a:buFont typeface="+mj-lt"/>
              <a:buAutoNum type="arabicPeriod" startAt="7"/>
            </a:pPr>
            <a:r>
              <a:rPr lang="it-IT" sz="2000" dirty="0">
                <a:latin typeface="Times New Roman" panose="02020603050405020304" pitchFamily="18" charset="0"/>
                <a:cs typeface="Times New Roman" panose="02020603050405020304" pitchFamily="18" charset="0"/>
              </a:rPr>
              <a:t>IoT data and AI processing</a:t>
            </a:r>
          </a:p>
          <a:p>
            <a:pPr marL="457200" lvl="0" indent="-457200" algn="just" eaLnBrk="0" fontAlgn="base" hangingPunct="0">
              <a:lnSpc>
                <a:spcPct val="200000"/>
              </a:lnSpc>
              <a:spcBef>
                <a:spcPct val="0"/>
              </a:spcBef>
              <a:spcAft>
                <a:spcPct val="0"/>
              </a:spcAft>
              <a:buFont typeface="+mj-lt"/>
              <a:buAutoNum type="arabicPeriod" startAt="7"/>
            </a:pPr>
            <a:r>
              <a:rPr lang="en-US" sz="2000" dirty="0">
                <a:latin typeface="Times New Roman" panose="02020603050405020304" pitchFamily="18" charset="0"/>
                <a:cs typeface="Times New Roman" panose="02020603050405020304" pitchFamily="18" charset="0"/>
              </a:rPr>
              <a:t>Machine learning for IoT</a:t>
            </a:r>
          </a:p>
          <a:p>
            <a:pPr marL="457200" lvl="0" indent="-457200" algn="just" eaLnBrk="0" fontAlgn="base" hangingPunct="0">
              <a:lnSpc>
                <a:spcPct val="200000"/>
              </a:lnSpc>
              <a:spcBef>
                <a:spcPct val="0"/>
              </a:spcBef>
              <a:spcAft>
                <a:spcPct val="0"/>
              </a:spcAft>
              <a:buFont typeface="+mj-lt"/>
              <a:buAutoNum type="arabicPeriod" startAt="7"/>
            </a:pPr>
            <a:r>
              <a:rPr lang="en-US" sz="2000" dirty="0">
                <a:latin typeface="Times New Roman" panose="02020603050405020304" pitchFamily="18" charset="0"/>
                <a:cs typeface="Times New Roman" panose="02020603050405020304" pitchFamily="18" charset="0"/>
              </a:rPr>
              <a:t>Deep learning for IoT</a:t>
            </a:r>
          </a:p>
          <a:p>
            <a:pPr marL="457200" lvl="0" indent="-457200" algn="just" eaLnBrk="0" fontAlgn="base" hangingPunct="0">
              <a:lnSpc>
                <a:spcPct val="200000"/>
              </a:lnSpc>
              <a:spcBef>
                <a:spcPct val="0"/>
              </a:spcBef>
              <a:spcAft>
                <a:spcPct val="0"/>
              </a:spcAft>
              <a:buFont typeface="+mj-lt"/>
              <a:buAutoNum type="arabicPeriod" startAt="7"/>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457200" lvl="0" indent="-457200" algn="just" eaLnBrk="0" fontAlgn="base" hangingPunct="0">
              <a:lnSpc>
                <a:spcPct val="200000"/>
              </a:lnSpc>
              <a:spcBef>
                <a:spcPct val="0"/>
              </a:spcBef>
              <a:spcAft>
                <a:spcPct val="0"/>
              </a:spcAft>
              <a:buFont typeface="+mj-lt"/>
              <a:buAutoNum type="arabicPeriod" startAt="7"/>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457200" lvl="0" indent="-457200" algn="just" eaLnBrk="0" fontAlgn="base" hangingPunct="0">
              <a:lnSpc>
                <a:spcPct val="200000"/>
              </a:lnSpc>
              <a:spcBef>
                <a:spcPct val="0"/>
              </a:spcBef>
              <a:spcAft>
                <a:spcPct val="0"/>
              </a:spcAft>
              <a:buFont typeface="+mj-lt"/>
              <a:buAutoNum type="arabicPeriod" startAt="7"/>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457200" marR="0" lvl="0" indent="-457200" algn="just" defTabSz="914400" rtl="0" eaLnBrk="0" fontAlgn="base" latinLnBrk="0" hangingPunct="0">
              <a:lnSpc>
                <a:spcPct val="200000"/>
              </a:lnSpc>
              <a:spcBef>
                <a:spcPct val="0"/>
              </a:spcBef>
              <a:spcAft>
                <a:spcPct val="0"/>
              </a:spcAft>
              <a:buClrTx/>
              <a:buSzTx/>
              <a:buFont typeface="+mj-lt"/>
              <a:buAutoNum type="arabicPeriod" startAt="7"/>
              <a:tabLst/>
            </a:pPr>
            <a:endParaRPr lang="en-US" altLang="en-US" sz="2800"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938DCDC-2021-D49E-C24B-BE4A5DCD4E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Table 7">
            <a:extLst>
              <a:ext uri="{FF2B5EF4-FFF2-40B4-BE49-F238E27FC236}">
                <a16:creationId xmlns:a16="http://schemas.microsoft.com/office/drawing/2014/main" id="{D8EC771B-1E11-5071-52C2-5B3EF6EA6D51}"/>
              </a:ext>
            </a:extLst>
          </p:cNvPr>
          <p:cNvGraphicFramePr>
            <a:graphicFrameLocks noGrp="1"/>
          </p:cNvGraphicFramePr>
          <p:nvPr>
            <p:extLst>
              <p:ext uri="{D42A27DB-BD31-4B8C-83A1-F6EECF244321}">
                <p14:modId xmlns:p14="http://schemas.microsoft.com/office/powerpoint/2010/main" val="2711372644"/>
              </p:ext>
            </p:extLst>
          </p:nvPr>
        </p:nvGraphicFramePr>
        <p:xfrm>
          <a:off x="889000" y="2756003"/>
          <a:ext cx="10515600" cy="365760"/>
        </p:xfrm>
        <a:graphic>
          <a:graphicData uri="http://schemas.openxmlformats.org/drawingml/2006/table">
            <a:tbl>
              <a:tblPr/>
              <a:tblGrid>
                <a:gridCol w="10515600">
                  <a:extLst>
                    <a:ext uri="{9D8B030D-6E8A-4147-A177-3AD203B41FA5}">
                      <a16:colId xmlns:a16="http://schemas.microsoft.com/office/drawing/2014/main" val="4157671274"/>
                    </a:ext>
                  </a:extLst>
                </a:gridCol>
              </a:tblGrid>
              <a:tr h="0">
                <a:tc>
                  <a:txBody>
                    <a:bodyPr/>
                    <a:lstStyle/>
                    <a:p>
                      <a:pPr>
                        <a:buNone/>
                      </a:pPr>
                      <a:endParaRPr lang="en-US" dirty="0"/>
                    </a:p>
                  </a:txBody>
                  <a:tcPr anchor="ctr">
                    <a:lnL>
                      <a:noFill/>
                    </a:lnL>
                    <a:lnR>
                      <a:noFill/>
                    </a:lnR>
                    <a:lnT>
                      <a:noFill/>
                    </a:lnT>
                    <a:lnB>
                      <a:noFill/>
                    </a:lnB>
                    <a:noFill/>
                  </a:tcPr>
                </a:tc>
                <a:extLst>
                  <a:ext uri="{0D108BD9-81ED-4DB2-BD59-A6C34878D82A}">
                    <a16:rowId xmlns:a16="http://schemas.microsoft.com/office/drawing/2014/main" val="4051291369"/>
                  </a:ext>
                </a:extLst>
              </a:tr>
            </a:tbl>
          </a:graphicData>
        </a:graphic>
      </p:graphicFrame>
    </p:spTree>
    <p:extLst>
      <p:ext uri="{BB962C8B-B14F-4D97-AF65-F5344CB8AC3E}">
        <p14:creationId xmlns:p14="http://schemas.microsoft.com/office/powerpoint/2010/main" val="17987252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C5FCB-611A-93D3-D762-3D2864E3838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64B532E-9008-8ACF-F63C-A82E4F20738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276CA020-4335-9980-7BE9-2F7B000306C7}"/>
              </a:ext>
            </a:extLst>
          </p:cNvPr>
          <p:cNvSpPr txBox="1"/>
          <p:nvPr/>
        </p:nvSpPr>
        <p:spPr>
          <a:xfrm>
            <a:off x="2346764" y="1048836"/>
            <a:ext cx="5202171" cy="523220"/>
          </a:xfrm>
          <a:prstGeom prst="rect">
            <a:avLst/>
          </a:prstGeom>
          <a:noFill/>
        </p:spPr>
        <p:txBody>
          <a:bodyPr wrap="square" rtlCol="0">
            <a:spAutoFit/>
          </a:bodyPr>
          <a:lstStyle/>
          <a:p>
            <a:r>
              <a:rPr lang="en-US" sz="2800" b="1" dirty="0">
                <a:latin typeface="Alexandria" charset="0"/>
                <a:cs typeface="Alexandria" charset="0"/>
              </a:rPr>
              <a:t>Textbook(s) or References</a:t>
            </a:r>
          </a:p>
        </p:txBody>
      </p:sp>
      <p:sp>
        <p:nvSpPr>
          <p:cNvPr id="5" name="Rectangle 4">
            <a:extLst>
              <a:ext uri="{FF2B5EF4-FFF2-40B4-BE49-F238E27FC236}">
                <a16:creationId xmlns:a16="http://schemas.microsoft.com/office/drawing/2014/main" id="{B93D3A2B-30B2-7F5B-B581-21F593C5BA8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7B1E49F-CE77-68A6-CFC1-2258B1DADB31}"/>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p>
        </p:txBody>
      </p:sp>
      <p:sp>
        <p:nvSpPr>
          <p:cNvPr id="48" name="TextBox 47">
            <a:extLst>
              <a:ext uri="{FF2B5EF4-FFF2-40B4-BE49-F238E27FC236}">
                <a16:creationId xmlns:a16="http://schemas.microsoft.com/office/drawing/2014/main" id="{24C4C41A-BCC2-1877-F160-BCBB7F6C4BC9}"/>
              </a:ext>
            </a:extLst>
          </p:cNvPr>
          <p:cNvSpPr txBox="1"/>
          <p:nvPr/>
        </p:nvSpPr>
        <p:spPr>
          <a:xfrm>
            <a:off x="708692" y="1961232"/>
            <a:ext cx="10541000" cy="4613058"/>
          </a:xfrm>
          <a:prstGeom prst="rect">
            <a:avLst/>
          </a:prstGeom>
          <a:noFill/>
        </p:spPr>
        <p:txBody>
          <a:bodyPr wrap="square" rtlCol="0">
            <a:spAutoFit/>
          </a:bodyPr>
          <a:lstStyle/>
          <a:p>
            <a:pPr marL="457200" lvl="0" indent="-457200" algn="just" eaLnBrk="0" fontAlgn="base" hangingPunct="0">
              <a:lnSpc>
                <a:spcPct val="150000"/>
              </a:lnSpc>
              <a:spcBef>
                <a:spcPct val="0"/>
              </a:spcBef>
              <a:spcAft>
                <a:spcPct val="0"/>
              </a:spcAft>
              <a:buFont typeface="+mj-lt"/>
              <a:buAutoNum type="arabicPeriod"/>
            </a:pPr>
            <a:r>
              <a:rPr lang="en-US" altLang="en-US" dirty="0">
                <a:latin typeface="Times New Roman" panose="02020603050405020304" pitchFamily="18" charset="0"/>
                <a:cs typeface="Times New Roman" panose="02020603050405020304" pitchFamily="18" charset="0"/>
              </a:rPr>
              <a:t>Michael Miller, “The Internet of Things: How Smart TVs, Smart Cars, Smart Homes, and Smart Cities Are Changing the World”, Pearson Education 2015.</a:t>
            </a:r>
          </a:p>
          <a:p>
            <a:pPr marL="457200" lvl="0" indent="-457200" algn="just" eaLnBrk="0" fontAlgn="base" hangingPunct="0">
              <a:lnSpc>
                <a:spcPct val="150000"/>
              </a:lnSpc>
              <a:spcBef>
                <a:spcPct val="0"/>
              </a:spcBef>
              <a:spcAft>
                <a:spcPct val="0"/>
              </a:spcAft>
              <a:buFont typeface="+mj-lt"/>
              <a:buAutoNum type="arabicPeriod"/>
            </a:pPr>
            <a:r>
              <a:rPr lang="en-US" altLang="en-US" dirty="0">
                <a:latin typeface="Times New Roman" panose="02020603050405020304" pitchFamily="18" charset="0"/>
                <a:cs typeface="Times New Roman" panose="02020603050405020304" pitchFamily="18" charset="0"/>
              </a:rPr>
              <a:t>Francis da Costa, “Rethinking the Internet of Things: A Scalable Approach to Connecting Everything”, </a:t>
            </a:r>
            <a:r>
              <a:rPr lang="en-US" altLang="en-US" dirty="0" err="1">
                <a:latin typeface="Times New Roman" panose="02020603050405020304" pitchFamily="18" charset="0"/>
                <a:cs typeface="Times New Roman" panose="02020603050405020304" pitchFamily="18" charset="0"/>
              </a:rPr>
              <a:t>Apress</a:t>
            </a:r>
            <a:r>
              <a:rPr lang="en-US" altLang="en-US" dirty="0">
                <a:latin typeface="Times New Roman" panose="02020603050405020304" pitchFamily="18" charset="0"/>
                <a:cs typeface="Times New Roman" panose="02020603050405020304" pitchFamily="18" charset="0"/>
              </a:rPr>
              <a:t> Publications 2013, 1st Edition.</a:t>
            </a:r>
          </a:p>
          <a:p>
            <a:pPr marL="457200" lvl="0" indent="-457200" algn="just" eaLnBrk="0" fontAlgn="base" hangingPunct="0">
              <a:lnSpc>
                <a:spcPct val="150000"/>
              </a:lnSpc>
              <a:spcBef>
                <a:spcPct val="0"/>
              </a:spcBef>
              <a:spcAft>
                <a:spcPct val="0"/>
              </a:spcAft>
              <a:buFont typeface="+mj-lt"/>
              <a:buAutoNum type="arabicPeriod"/>
            </a:pPr>
            <a:r>
              <a:rPr lang="en-US" altLang="en-US" dirty="0" err="1">
                <a:latin typeface="Times New Roman" panose="02020603050405020304" pitchFamily="18" charset="0"/>
                <a:cs typeface="Times New Roman" panose="02020603050405020304" pitchFamily="18" charset="0"/>
              </a:rPr>
              <a:t>Waltenegus</a:t>
            </a:r>
            <a:r>
              <a:rPr lang="en-US" altLang="en-US" dirty="0">
                <a:latin typeface="Times New Roman" panose="02020603050405020304" pitchFamily="18" charset="0"/>
                <a:cs typeface="Times New Roman" panose="02020603050405020304" pitchFamily="18" charset="0"/>
              </a:rPr>
              <a:t> Dargie, Christian </a:t>
            </a:r>
            <a:r>
              <a:rPr lang="en-US" altLang="en-US" dirty="0" err="1">
                <a:latin typeface="Times New Roman" panose="02020603050405020304" pitchFamily="18" charset="0"/>
                <a:cs typeface="Times New Roman" panose="02020603050405020304" pitchFamily="18" charset="0"/>
              </a:rPr>
              <a:t>Poellabauer</a:t>
            </a:r>
            <a:r>
              <a:rPr lang="en-US" altLang="en-US" dirty="0">
                <a:latin typeface="Times New Roman" panose="02020603050405020304" pitchFamily="18" charset="0"/>
                <a:cs typeface="Times New Roman" panose="02020603050405020304" pitchFamily="18" charset="0"/>
              </a:rPr>
              <a:t>, "Fundamentals of Wireless Sensor Networks: Theory and Practice”, Wiley 2014.</a:t>
            </a:r>
          </a:p>
          <a:p>
            <a:pPr marL="457200" indent="-457200" algn="just" eaLnBrk="0" fontAlgn="base" hangingPunct="0">
              <a:lnSpc>
                <a:spcPct val="150000"/>
              </a:lnSpc>
              <a:spcBef>
                <a:spcPct val="0"/>
              </a:spcBef>
              <a:spcAft>
                <a:spcPct val="0"/>
              </a:spcAft>
              <a:buFont typeface="+mj-lt"/>
              <a:buAutoNum type="arabicPeriod"/>
            </a:pPr>
            <a:r>
              <a:rPr lang="en-US" dirty="0">
                <a:latin typeface="Times New Roman" panose="02020603050405020304" pitchFamily="18" charset="0"/>
                <a:cs typeface="Times New Roman" panose="02020603050405020304" pitchFamily="18" charset="0"/>
              </a:rPr>
              <a:t>Pfister C. Getting started with the Internet of things: connecting sensors and microcontrollers to the cloud. Maker Media, Inc.; 2011 May 17.</a:t>
            </a:r>
          </a:p>
          <a:p>
            <a:pPr marL="457200" indent="-457200" algn="just" eaLnBrk="0" fontAlgn="base" hangingPunct="0">
              <a:lnSpc>
                <a:spcPct val="150000"/>
              </a:lnSpc>
              <a:spcBef>
                <a:spcPct val="0"/>
              </a:spcBef>
              <a:spcAft>
                <a:spcPct val="0"/>
              </a:spcAft>
              <a:buFont typeface="+mj-lt"/>
              <a:buAutoNum type="arabicPeriod"/>
            </a:pPr>
            <a:r>
              <a:rPr lang="en-US" dirty="0">
                <a:latin typeface="Times New Roman" panose="02020603050405020304" pitchFamily="18" charset="0"/>
                <a:cs typeface="Times New Roman" panose="02020603050405020304" pitchFamily="18" charset="0"/>
              </a:rPr>
              <a:t>Kapoor A. ​ Hands-On Artificial Intelligence for IoT: Expert machine learning and deep learning techniques for developing smarter IoT systems. </a:t>
            </a:r>
            <a:r>
              <a:rPr lang="en-US" dirty="0" err="1">
                <a:latin typeface="Times New Roman" panose="02020603050405020304" pitchFamily="18" charset="0"/>
                <a:cs typeface="Times New Roman" panose="02020603050405020304" pitchFamily="18" charset="0"/>
              </a:rPr>
              <a:t>Packt</a:t>
            </a:r>
            <a:r>
              <a:rPr lang="en-US" dirty="0">
                <a:latin typeface="Times New Roman" panose="02020603050405020304" pitchFamily="18" charset="0"/>
                <a:cs typeface="Times New Roman" panose="02020603050405020304" pitchFamily="18" charset="0"/>
              </a:rPr>
              <a:t> Publishing Ltd; 2025 May 16.</a:t>
            </a:r>
          </a:p>
          <a:p>
            <a:pPr marL="457200" lvl="0" indent="-457200" algn="just" eaLnBrk="0" fontAlgn="base" hangingPunct="0">
              <a:lnSpc>
                <a:spcPct val="150000"/>
              </a:lnSpc>
              <a:spcBef>
                <a:spcPct val="0"/>
              </a:spcBef>
              <a:spcAft>
                <a:spcPct val="0"/>
              </a:spcAft>
              <a:buFont typeface="+mj-lt"/>
              <a:buAutoNum type="arabicPeriod"/>
            </a:pPr>
            <a:endParaRPr lang="en-US" alt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46AE6081-F0DD-633F-8AD3-963EAADFDFC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44513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2444A-2D82-2669-A64F-97323E652E4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220976F-2B76-89E7-38D5-58CCCD917F0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896A7AEF-A39C-B2C0-7556-0688945164B5}"/>
              </a:ext>
            </a:extLst>
          </p:cNvPr>
          <p:cNvSpPr txBox="1"/>
          <p:nvPr/>
        </p:nvSpPr>
        <p:spPr>
          <a:xfrm>
            <a:off x="2346764" y="1048836"/>
            <a:ext cx="5202171" cy="523220"/>
          </a:xfrm>
          <a:prstGeom prst="rect">
            <a:avLst/>
          </a:prstGeom>
          <a:noFill/>
        </p:spPr>
        <p:txBody>
          <a:bodyPr wrap="square" rtlCol="0">
            <a:spAutoFit/>
          </a:bodyPr>
          <a:lstStyle/>
          <a:p>
            <a:r>
              <a:rPr lang="en-US" sz="2800" b="1" dirty="0"/>
              <a:t>Summary</a:t>
            </a:r>
            <a:endParaRPr lang="en-US" sz="2400" b="1" dirty="0">
              <a:latin typeface="Alexandria"/>
            </a:endParaRPr>
          </a:p>
        </p:txBody>
      </p:sp>
      <p:sp>
        <p:nvSpPr>
          <p:cNvPr id="5" name="Rectangle 4">
            <a:extLst>
              <a:ext uri="{FF2B5EF4-FFF2-40B4-BE49-F238E27FC236}">
                <a16:creationId xmlns:a16="http://schemas.microsoft.com/office/drawing/2014/main" id="{DBBC950C-A3D5-E97A-35ED-BFDCDE1E974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1D3C947-4631-9F3C-0BFC-FE6D4F7B293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p>
        </p:txBody>
      </p:sp>
      <p:sp>
        <p:nvSpPr>
          <p:cNvPr id="48" name="TextBox 47">
            <a:extLst>
              <a:ext uri="{FF2B5EF4-FFF2-40B4-BE49-F238E27FC236}">
                <a16:creationId xmlns:a16="http://schemas.microsoft.com/office/drawing/2014/main" id="{4595B2E0-7487-3736-EE88-6DE447438AA5}"/>
              </a:ext>
            </a:extLst>
          </p:cNvPr>
          <p:cNvSpPr txBox="1"/>
          <p:nvPr/>
        </p:nvSpPr>
        <p:spPr>
          <a:xfrm>
            <a:off x="708692" y="1961232"/>
            <a:ext cx="10541000" cy="3228063"/>
          </a:xfrm>
          <a:prstGeom prst="rect">
            <a:avLst/>
          </a:prstGeom>
          <a:noFill/>
        </p:spPr>
        <p:txBody>
          <a:bodyPr wrap="square" rtlCol="0">
            <a:spAutoFit/>
          </a:bodyPr>
          <a:lstStyle/>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Introduction to IoT.</a:t>
            </a:r>
          </a:p>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Course Description.</a:t>
            </a:r>
          </a:p>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Major Topics</a:t>
            </a:r>
          </a:p>
          <a:p>
            <a:pPr marL="457200" lvl="0" indent="-457200" algn="just" eaLnBrk="0" fontAlgn="base" hangingPunct="0">
              <a:lnSpc>
                <a:spcPct val="150000"/>
              </a:lnSpc>
              <a:spcBef>
                <a:spcPct val="0"/>
              </a:spcBef>
              <a:spcAft>
                <a:spcPct val="0"/>
              </a:spcAft>
              <a:buFont typeface="+mj-lt"/>
              <a:buAutoNum type="arabicPeriod"/>
            </a:pPr>
            <a:endParaRPr lang="en-US" alt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69620A19-AB18-F0FD-2521-C7C6AB9442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06121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infopath/2007/PartnerControls"/>
    <ds:schemaRef ds:uri="http://schemas.openxmlformats.org/package/2006/metadata/core-properties"/>
    <ds:schemaRef ds:uri="http://purl.org/dc/elements/1.1/"/>
    <ds:schemaRef ds:uri="http://purl.org/dc/terms/"/>
    <ds:schemaRef ds:uri="http://schemas.microsoft.com/office/2006/metadata/properties"/>
    <ds:schemaRef ds:uri="http://purl.org/dc/dcmitype/"/>
    <ds:schemaRef ds:uri="688354b5-287c-4cda-825e-1d7935aea40e"/>
    <ds:schemaRef ds:uri="http://schemas.microsoft.com/office/2006/documentManagement/types"/>
    <ds:schemaRef ds:uri="aca13214-df29-4e3c-a050-857c0bf7bd8e"/>
    <ds:schemaRef ds:uri="http://www.w3.org/XML/1998/namespace"/>
  </ds:schemaRefs>
</ds:datastoreItem>
</file>

<file path=customXml/itemProps2.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220</TotalTime>
  <Words>758</Words>
  <Application>Microsoft Office PowerPoint</Application>
  <PresentationFormat>Widescreen</PresentationFormat>
  <Paragraphs>77</Paragraphs>
  <Slides>11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Wesam Ahmed</cp:lastModifiedBy>
  <cp:revision>48</cp:revision>
  <dcterms:created xsi:type="dcterms:W3CDTF">2023-04-29T09:08:00Z</dcterms:created>
  <dcterms:modified xsi:type="dcterms:W3CDTF">2025-09-24T06:02:48Z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