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6"/>
  </p:notesMasterIdLst>
  <p:sldIdLst>
    <p:sldId id="496" r:id="rId5"/>
    <p:sldId id="526" r:id="rId6"/>
    <p:sldId id="256" r:id="rId7"/>
    <p:sldId id="515" r:id="rId8"/>
    <p:sldId id="258" r:id="rId9"/>
    <p:sldId id="259" r:id="rId10"/>
    <p:sldId id="260" r:id="rId11"/>
    <p:sldId id="261" r:id="rId12"/>
    <p:sldId id="262" r:id="rId13"/>
    <p:sldId id="263" r:id="rId14"/>
    <p:sldId id="264" r:id="rId15"/>
    <p:sldId id="266" r:id="rId16"/>
    <p:sldId id="267" r:id="rId17"/>
    <p:sldId id="268" r:id="rId18"/>
    <p:sldId id="269" r:id="rId19"/>
    <p:sldId id="270" r:id="rId20"/>
    <p:sldId id="271" r:id="rId21"/>
    <p:sldId id="265" r:id="rId22"/>
    <p:sldId id="272" r:id="rId23"/>
    <p:sldId id="273" r:id="rId24"/>
    <p:sldId id="275" r:id="rId25"/>
    <p:sldId id="537" r:id="rId26"/>
    <p:sldId id="538" r:id="rId27"/>
    <p:sldId id="274" r:id="rId28"/>
    <p:sldId id="545" r:id="rId29"/>
    <p:sldId id="539" r:id="rId30"/>
    <p:sldId id="540" r:id="rId31"/>
    <p:sldId id="276" r:id="rId32"/>
    <p:sldId id="277" r:id="rId33"/>
    <p:sldId id="532" r:id="rId34"/>
    <p:sldId id="533" r:id="rId35"/>
    <p:sldId id="543" r:id="rId36"/>
    <p:sldId id="541" r:id="rId37"/>
    <p:sldId id="534" r:id="rId38"/>
    <p:sldId id="542" r:id="rId39"/>
    <p:sldId id="535" r:id="rId40"/>
    <p:sldId id="546" r:id="rId41"/>
    <p:sldId id="544" r:id="rId42"/>
    <p:sldId id="278" r:id="rId43"/>
    <p:sldId id="547"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6"/>
            <p14:sldId id="526"/>
            <p14:sldId id="256"/>
            <p14:sldId id="515"/>
            <p14:sldId id="258"/>
            <p14:sldId id="259"/>
            <p14:sldId id="260"/>
            <p14:sldId id="261"/>
            <p14:sldId id="262"/>
            <p14:sldId id="263"/>
            <p14:sldId id="264"/>
            <p14:sldId id="266"/>
            <p14:sldId id="267"/>
            <p14:sldId id="268"/>
            <p14:sldId id="269"/>
            <p14:sldId id="270"/>
            <p14:sldId id="271"/>
            <p14:sldId id="265"/>
            <p14:sldId id="272"/>
            <p14:sldId id="273"/>
            <p14:sldId id="275"/>
            <p14:sldId id="537"/>
            <p14:sldId id="538"/>
            <p14:sldId id="274"/>
            <p14:sldId id="545"/>
            <p14:sldId id="539"/>
            <p14:sldId id="540"/>
            <p14:sldId id="276"/>
            <p14:sldId id="277"/>
            <p14:sldId id="532"/>
            <p14:sldId id="533"/>
            <p14:sldId id="543"/>
            <p14:sldId id="541"/>
            <p14:sldId id="534"/>
            <p14:sldId id="542"/>
            <p14:sldId id="535"/>
            <p14:sldId id="546"/>
            <p14:sldId id="544"/>
            <p14:sldId id="278"/>
            <p14:sldId id="54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00AEEF"/>
    <a:srgbClr val="FFD200"/>
    <a:srgbClr val="203E5F"/>
    <a:srgbClr val="F58221"/>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8" d="100"/>
          <a:sy n="68" d="100"/>
        </p:scale>
        <p:origin x="792"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51"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6/30/2026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5092182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6/30/2026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6/30/2026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6/30/2026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837468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6/30/2026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svg"/></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jpeg"/><Relationship Id="rId1" Type="http://schemas.openxmlformats.org/officeDocument/2006/relationships/slideLayout" Target="../slideLayouts/slideLayout14.xml"/><Relationship Id="rId4"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368905" y="2077293"/>
            <a:ext cx="3948517" cy="1446550"/>
          </a:xfrm>
          <a:prstGeom prst="rect">
            <a:avLst/>
          </a:prstGeom>
          <a:noFill/>
        </p:spPr>
        <p:txBody>
          <a:bodyPr wrap="none" rtlCol="0">
            <a:spAutoFit/>
          </a:bodyPr>
          <a:lstStyle/>
          <a:p>
            <a:r>
              <a:rPr lang="en-US" sz="4400" b="1" dirty="0">
                <a:solidFill>
                  <a:srgbClr val="00B0F0"/>
                </a:solidFill>
                <a:latin typeface="Tajawal Medium" panose="00000600000000000000" pitchFamily="2" charset="-78"/>
                <a:cs typeface="Tajawal Medium" panose="00000600000000000000" pitchFamily="2" charset="-78"/>
              </a:rPr>
              <a:t>Writing in </a:t>
            </a:r>
          </a:p>
          <a:p>
            <a:r>
              <a:rPr lang="en-US" sz="4400" b="1" dirty="0">
                <a:solidFill>
                  <a:srgbClr val="00B0F0"/>
                </a:solidFill>
                <a:latin typeface="Tajawal Medium" panose="00000600000000000000" pitchFamily="2" charset="-78"/>
                <a:cs typeface="Tajawal Medium" panose="00000600000000000000" pitchFamily="2" charset="-78"/>
              </a:rPr>
              <a:t>Organizations</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438563" y="5935142"/>
            <a:ext cx="278172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6</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9F71D343-9543-6D60-1196-E65895CCDFA2}"/>
              </a:ext>
            </a:extLst>
          </p:cNvPr>
          <p:cNvSpPr txBox="1"/>
          <p:nvPr/>
        </p:nvSpPr>
        <p:spPr>
          <a:xfrm>
            <a:off x="925170" y="5073367"/>
            <a:ext cx="1274708"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MGM 202</a:t>
            </a:r>
          </a:p>
        </p:txBody>
      </p:sp>
      <p:sp>
        <p:nvSpPr>
          <p:cNvPr id="3" name="TextBox 2">
            <a:extLst>
              <a:ext uri="{FF2B5EF4-FFF2-40B4-BE49-F238E27FC236}">
                <a16:creationId xmlns:a16="http://schemas.microsoft.com/office/drawing/2014/main" id="{E4C98FFC-2282-5DAD-17FB-E906A72C8A99}"/>
              </a:ext>
            </a:extLst>
          </p:cNvPr>
          <p:cNvSpPr txBox="1"/>
          <p:nvPr/>
        </p:nvSpPr>
        <p:spPr>
          <a:xfrm>
            <a:off x="226665" y="4060574"/>
            <a:ext cx="5827764" cy="584775"/>
          </a:xfrm>
          <a:prstGeom prst="rect">
            <a:avLst/>
          </a:prstGeom>
          <a:noFill/>
        </p:spPr>
        <p:txBody>
          <a:bodyPr wrap="square" rtlCol="0">
            <a:spAutoFit/>
          </a:bodyPr>
          <a:lstStyle/>
          <a:p>
            <a:r>
              <a:rPr lang="en-US" sz="3200" b="1" dirty="0">
                <a:latin typeface="Times New Roman" panose="02020603050405020304" pitchFamily="18" charset="0"/>
                <a:cs typeface="Times New Roman" panose="02020603050405020304" pitchFamily="18" charset="0"/>
              </a:rPr>
              <a:t>Prepared by  Dr. Magdy Alhaj</a:t>
            </a:r>
          </a:p>
        </p:txBody>
      </p:sp>
    </p:spTree>
    <p:extLst>
      <p:ext uri="{BB962C8B-B14F-4D97-AF65-F5344CB8AC3E}">
        <p14:creationId xmlns:p14="http://schemas.microsoft.com/office/powerpoint/2010/main" val="42140593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943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444198" y="2219012"/>
            <a:ext cx="6613778" cy="2862322"/>
          </a:xfrm>
          <a:prstGeom prst="rect">
            <a:avLst/>
          </a:prstGeom>
          <a:noFill/>
        </p:spPr>
        <p:txBody>
          <a:bodyPr wrap="square" rtlCol="0">
            <a:spAutoFit/>
          </a:bodyPr>
          <a:lstStyle/>
          <a:p>
            <a:pPr algn="ctr"/>
            <a:endParaRPr lang="en-US" sz="3600" b="1" dirty="0">
              <a:solidFill>
                <a:srgbClr val="00B0F0"/>
              </a:solidFill>
            </a:endParaRPr>
          </a:p>
          <a:p>
            <a:pPr algn="ctr"/>
            <a:r>
              <a:rPr lang="en-US" sz="3600" b="1" dirty="0">
                <a:solidFill>
                  <a:srgbClr val="00B0F0"/>
                </a:solidFill>
                <a:latin typeface="Alexandria" charset="0"/>
              </a:rPr>
              <a:t>Making Successful Presentations at Work </a:t>
            </a:r>
            <a:br>
              <a:rPr lang="en-US" sz="3600" dirty="0"/>
            </a:br>
            <a:endParaRPr lang="en-US" sz="3600" b="1" dirty="0">
              <a:solidFill>
                <a:srgbClr val="00B0F0"/>
              </a:solidFill>
              <a:latin typeface="Alexandria" charset="0"/>
              <a:cs typeface="Alexandria" charset="0"/>
            </a:endParaRPr>
          </a:p>
          <a:p>
            <a:pPr algn="ctr"/>
            <a:endParaRPr lang="en-US" sz="3600" b="1" dirty="0">
              <a:solidFill>
                <a:srgbClr val="00B0F0"/>
              </a:solidFill>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917087" y="4123338"/>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6</a:t>
            </a:r>
          </a:p>
        </p:txBody>
      </p:sp>
      <p:sp>
        <p:nvSpPr>
          <p:cNvPr id="11" name="TextBox 10">
            <a:extLst>
              <a:ext uri="{FF2B5EF4-FFF2-40B4-BE49-F238E27FC236}">
                <a16:creationId xmlns:a16="http://schemas.microsoft.com/office/drawing/2014/main" id="{781F72BC-06B8-4FB5-F2D5-D8EA1BFF812E}"/>
              </a:ext>
            </a:extLst>
          </p:cNvPr>
          <p:cNvSpPr txBox="1"/>
          <p:nvPr/>
        </p:nvSpPr>
        <p:spPr>
          <a:xfrm>
            <a:off x="8064790" y="4812597"/>
            <a:ext cx="1274708"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MGM 202</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Magdy Alhaj</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14" name="Graphic 21">
            <a:extLst>
              <a:ext uri="{FF2B5EF4-FFF2-40B4-BE49-F238E27FC236}">
                <a16:creationId xmlns:a16="http://schemas.microsoft.com/office/drawing/2014/main" id="{8A525EF9-DE95-4775-9E8A-EA7CC70FCA05}"/>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76099" y="12074"/>
            <a:ext cx="2208300" cy="1031125"/>
          </a:xfrm>
          <a:prstGeom prst="rect">
            <a:avLst/>
          </a:prstGeom>
        </p:spPr>
      </p:pic>
    </p:spTree>
    <p:extLst>
      <p:ext uri="{BB962C8B-B14F-4D97-AF65-F5344CB8AC3E}">
        <p14:creationId xmlns:p14="http://schemas.microsoft.com/office/powerpoint/2010/main" val="9970431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69D9D5E4-5EAC-D565-155B-1296AA6C036D}"/>
              </a:ext>
            </a:extLst>
          </p:cNvPr>
          <p:cNvSpPr/>
          <p:nvPr/>
        </p:nvSpPr>
        <p:spPr>
          <a:xfrm>
            <a:off x="281354" y="1413091"/>
            <a:ext cx="11493304" cy="50106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3" name="Rectangle 2">
            <a:extLst>
              <a:ext uri="{FF2B5EF4-FFF2-40B4-BE49-F238E27FC236}">
                <a16:creationId xmlns:a16="http://schemas.microsoft.com/office/drawing/2014/main" id="{69F2DA7B-A503-B708-4C9D-65292751624F}"/>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5" name="TextBox 4">
            <a:extLst>
              <a:ext uri="{FF2B5EF4-FFF2-40B4-BE49-F238E27FC236}">
                <a16:creationId xmlns:a16="http://schemas.microsoft.com/office/drawing/2014/main" id="{BBA5C73E-E663-8C4D-727A-E9A4C7805F50}"/>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BB666F48-7CD5-13C4-C847-0E6FC3EB8589}"/>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8" name="Graphic 21">
            <a:extLst>
              <a:ext uri="{FF2B5EF4-FFF2-40B4-BE49-F238E27FC236}">
                <a16:creationId xmlns:a16="http://schemas.microsoft.com/office/drawing/2014/main" id="{1C226DC5-201B-17E0-EBC2-3F4DD46D635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
        <p:nvSpPr>
          <p:cNvPr id="12" name="Rectangle 11">
            <a:extLst>
              <a:ext uri="{FF2B5EF4-FFF2-40B4-BE49-F238E27FC236}">
                <a16:creationId xmlns:a16="http://schemas.microsoft.com/office/drawing/2014/main" id="{8B3D0D4F-EF51-1FF8-56B9-0A8AAA218141}"/>
              </a:ext>
            </a:extLst>
          </p:cNvPr>
          <p:cNvSpPr/>
          <p:nvPr/>
        </p:nvSpPr>
        <p:spPr>
          <a:xfrm>
            <a:off x="3768132" y="434252"/>
            <a:ext cx="4519748" cy="707886"/>
          </a:xfrm>
          <a:prstGeom prst="rect">
            <a:avLst/>
          </a:prstGeom>
          <a:noFill/>
        </p:spPr>
        <p:txBody>
          <a:bodyPr vert="horz" wrap="square" lIns="91440" tIns="45720" rIns="91440" bIns="45720" rtlCol="0" anchor="ctr">
            <a:spAutoFit/>
          </a:bodyPr>
          <a:lstStyle/>
          <a:p>
            <a:pPr algn="ctr">
              <a:lnSpc>
                <a:spcPct val="90000"/>
              </a:lnSpc>
              <a:spcBef>
                <a:spcPct val="0"/>
              </a:spcBef>
            </a:pPr>
            <a:r>
              <a:rPr lang="en-US" sz="3600" b="1" dirty="0">
                <a:solidFill>
                  <a:srgbClr val="00B0F0"/>
                </a:solidFill>
              </a:rPr>
              <a:t>Course Outline </a:t>
            </a:r>
          </a:p>
        </p:txBody>
      </p:sp>
      <p:sp>
        <p:nvSpPr>
          <p:cNvPr id="2" name="Rectangle 1">
            <a:extLst>
              <a:ext uri="{FF2B5EF4-FFF2-40B4-BE49-F238E27FC236}">
                <a16:creationId xmlns:a16="http://schemas.microsoft.com/office/drawing/2014/main" id="{BDB2FE35-0CBA-C176-2EEA-A9C25F21D31F}"/>
              </a:ext>
            </a:extLst>
          </p:cNvPr>
          <p:cNvSpPr/>
          <p:nvPr/>
        </p:nvSpPr>
        <p:spPr>
          <a:xfrm>
            <a:off x="857122" y="1687765"/>
            <a:ext cx="10659291" cy="4524315"/>
          </a:xfrm>
          <a:prstGeom prst="rect">
            <a:avLst/>
          </a:prstGeom>
        </p:spPr>
        <p:txBody>
          <a:bodyPr wrap="square">
            <a:spAutoFit/>
          </a:bodyPr>
          <a:lstStyle/>
          <a:p>
            <a:pPr algn="just"/>
            <a:r>
              <a:rPr lang="en-US" sz="2400" b="1" dirty="0"/>
              <a:t>Lecture 1:  Getting Started: Writing and Your Career.</a:t>
            </a:r>
          </a:p>
          <a:p>
            <a:pPr algn="just"/>
            <a:r>
              <a:rPr lang="en-US" sz="2400" b="1" dirty="0"/>
              <a:t>Lecture 2:  The Writing Process and Collaboration at Work.</a:t>
            </a:r>
          </a:p>
          <a:p>
            <a:pPr algn="just"/>
            <a:r>
              <a:rPr lang="en-US" sz="2400" b="1" dirty="0"/>
              <a:t>Lecture 3:  Writing Routine Business Correspondence&amp; Meeting</a:t>
            </a:r>
          </a:p>
          <a:p>
            <a:pPr algn="just"/>
            <a:r>
              <a:rPr lang="en-US" sz="2400" b="1" dirty="0"/>
              <a:t>Lecture 4:  Writing Letters: Some Basics for Communicating with Audiences Worldwide.</a:t>
            </a:r>
          </a:p>
          <a:p>
            <a:pPr algn="just"/>
            <a:r>
              <a:rPr lang="en-US" sz="2400" b="1" dirty="0"/>
              <a:t>Lecture 5:  </a:t>
            </a:r>
            <a:r>
              <a:rPr lang="en-US" sz="2400" b="1" dirty="0">
                <a:latin typeface="Alexandria" charset="0"/>
              </a:rPr>
              <a:t>E-Communications at Work Email, Blogs, Messaging, and Social Media</a:t>
            </a:r>
          </a:p>
          <a:p>
            <a:pPr algn="just"/>
            <a:r>
              <a:rPr lang="en-US" sz="2400" b="1" dirty="0">
                <a:solidFill>
                  <a:schemeClr val="accent6"/>
                </a:solidFill>
              </a:rPr>
              <a:t>Lecture 6:  </a:t>
            </a:r>
            <a:r>
              <a:rPr lang="en-US" sz="2400" b="1" dirty="0">
                <a:solidFill>
                  <a:schemeClr val="accent6"/>
                </a:solidFill>
                <a:latin typeface="Alexandria" charset="0"/>
              </a:rPr>
              <a:t>Making Successful Presentations at Work </a:t>
            </a:r>
            <a:endParaRPr lang="en-US" sz="2400" b="1" dirty="0">
              <a:solidFill>
                <a:schemeClr val="accent6"/>
              </a:solidFill>
              <a:latin typeface="Alexandria" charset="0"/>
              <a:cs typeface="Alexandria" charset="0"/>
            </a:endParaRPr>
          </a:p>
          <a:p>
            <a:pPr algn="just"/>
            <a:r>
              <a:rPr lang="en-US" sz="2400" b="1" dirty="0"/>
              <a:t>Lecture 7:  Writing Instructions and Procedures.</a:t>
            </a:r>
          </a:p>
          <a:p>
            <a:pPr algn="just"/>
            <a:r>
              <a:rPr lang="en-US" sz="2400" b="1" dirty="0"/>
              <a:t>Lecture 8:  Writing Effective Short Reports.</a:t>
            </a:r>
          </a:p>
          <a:p>
            <a:r>
              <a:rPr lang="en-US" sz="2400" b="1" dirty="0"/>
              <a:t>Lecture 9:  Writing Careful Long Reports </a:t>
            </a:r>
            <a:br>
              <a:rPr lang="en-US" sz="2400" b="1" dirty="0"/>
            </a:br>
            <a:r>
              <a:rPr lang="en-US" sz="2400" b="1" dirty="0"/>
              <a:t>Lecture 10:  Designing Clear Visuals</a:t>
            </a:r>
            <a:br>
              <a:rPr lang="en-US" sz="2400" dirty="0"/>
            </a:br>
            <a:endParaRPr lang="en-US" sz="2400" b="1" dirty="0">
              <a:solidFill>
                <a:srgbClr val="00B050"/>
              </a:solidFill>
            </a:endParaRPr>
          </a:p>
        </p:txBody>
      </p:sp>
    </p:spTree>
    <p:extLst>
      <p:ext uri="{BB962C8B-B14F-4D97-AF65-F5344CB8AC3E}">
        <p14:creationId xmlns:p14="http://schemas.microsoft.com/office/powerpoint/2010/main" val="3948869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E6DFA7A-35F3-AA7C-9558-1C4EDFA401F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91245354-20AD-0373-1BC9-746B136F3367}"/>
              </a:ext>
            </a:extLst>
          </p:cNvPr>
          <p:cNvSpPr txBox="1"/>
          <p:nvPr/>
        </p:nvSpPr>
        <p:spPr>
          <a:xfrm>
            <a:off x="2544017" y="551107"/>
            <a:ext cx="7673896" cy="707886"/>
          </a:xfrm>
          <a:prstGeom prst="rect">
            <a:avLst/>
          </a:prstGeom>
          <a:noFill/>
        </p:spPr>
        <p:txBody>
          <a:bodyPr wrap="square" rtlCol="0">
            <a:spAutoFit/>
          </a:bodyPr>
          <a:lstStyle>
            <a:defPPr>
              <a:defRPr lang="en-US"/>
            </a:defPPr>
            <a:lvl1pPr algn="ctr">
              <a:defRPr sz="3600" b="1">
                <a:solidFill>
                  <a:srgbClr val="00B0F0"/>
                </a:solidFill>
              </a:defRPr>
            </a:lvl1pPr>
          </a:lstStyle>
          <a:p>
            <a:r>
              <a:rPr lang="en-US" dirty="0"/>
              <a:t>LECTURE OUTLINE</a:t>
            </a:r>
          </a:p>
        </p:txBody>
      </p:sp>
      <p:sp>
        <p:nvSpPr>
          <p:cNvPr id="6" name="Rectangle 5">
            <a:extLst>
              <a:ext uri="{FF2B5EF4-FFF2-40B4-BE49-F238E27FC236}">
                <a16:creationId xmlns:a16="http://schemas.microsoft.com/office/drawing/2014/main" id="{336FC386-E519-2FE1-2AAF-D94BF66B7A0F}"/>
              </a:ext>
            </a:extLst>
          </p:cNvPr>
          <p:cNvSpPr/>
          <p:nvPr/>
        </p:nvSpPr>
        <p:spPr>
          <a:xfrm>
            <a:off x="578372" y="45723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16C41667-A736-A51B-E46D-1314DFC47DCC}"/>
              </a:ext>
            </a:extLst>
          </p:cNvPr>
          <p:cNvSpPr txBox="1"/>
          <p:nvPr/>
        </p:nvSpPr>
        <p:spPr>
          <a:xfrm>
            <a:off x="665460" y="615983"/>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11D5A98-A2A6-22E4-EA2E-D62DE12B849E}"/>
              </a:ext>
            </a:extLst>
          </p:cNvPr>
          <p:cNvSpPr txBox="1"/>
          <p:nvPr/>
        </p:nvSpPr>
        <p:spPr>
          <a:xfrm>
            <a:off x="678195" y="461952"/>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Rounded Corners 6">
            <a:extLst>
              <a:ext uri="{FF2B5EF4-FFF2-40B4-BE49-F238E27FC236}">
                <a16:creationId xmlns:a16="http://schemas.microsoft.com/office/drawing/2014/main" id="{536AFAE2-DB63-B774-D7AC-CEA629953A9A}"/>
              </a:ext>
            </a:extLst>
          </p:cNvPr>
          <p:cNvSpPr/>
          <p:nvPr/>
        </p:nvSpPr>
        <p:spPr>
          <a:xfrm>
            <a:off x="321212" y="1573833"/>
            <a:ext cx="11549576" cy="52270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pic>
        <p:nvPicPr>
          <p:cNvPr id="11" name="Graphic 21">
            <a:extLst>
              <a:ext uri="{FF2B5EF4-FFF2-40B4-BE49-F238E27FC236}">
                <a16:creationId xmlns:a16="http://schemas.microsoft.com/office/drawing/2014/main" id="{483F7D97-07B4-4776-8F55-3C15298DE65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
        <p:nvSpPr>
          <p:cNvPr id="4" name="TextBox 3">
            <a:extLst>
              <a:ext uri="{FF2B5EF4-FFF2-40B4-BE49-F238E27FC236}">
                <a16:creationId xmlns:a16="http://schemas.microsoft.com/office/drawing/2014/main" id="{DF8579A0-6A3D-D287-87DF-4C35457506D4}"/>
              </a:ext>
            </a:extLst>
          </p:cNvPr>
          <p:cNvSpPr txBox="1"/>
          <p:nvPr/>
        </p:nvSpPr>
        <p:spPr>
          <a:xfrm>
            <a:off x="778017" y="2451302"/>
            <a:ext cx="9632075" cy="3472104"/>
          </a:xfrm>
          <a:prstGeom prst="rect">
            <a:avLst/>
          </a:prstGeom>
        </p:spPr>
        <p:txBody>
          <a:bodyPr wrap="square" anchor="ctr">
            <a:spAutoFit/>
          </a:bodyPr>
          <a:lstStyle>
            <a:defPPr>
              <a:defRPr lang="en-US"/>
            </a:defPPr>
            <a:lvl1pPr algn="just">
              <a:lnSpc>
                <a:spcPct val="107000"/>
              </a:lnSpc>
              <a:spcAft>
                <a:spcPts val="800"/>
              </a:spcAft>
              <a:defRPr sz="2800">
                <a:latin typeface="Times New Roman" panose="02020603050405020304" pitchFamily="18" charset="0"/>
                <a:cs typeface="Arial" panose="020B0604020202020204" pitchFamily="34" charset="0"/>
              </a:defRPr>
            </a:lvl1pPr>
          </a:lstStyle>
          <a:p>
            <a:pPr marL="514350" indent="-514350" algn="l">
              <a:buFont typeface="+mj-lt"/>
              <a:buAutoNum type="arabicPeriod"/>
            </a:pPr>
            <a:r>
              <a:rPr lang="en-US" b="1" dirty="0"/>
              <a:t>Introduction.</a:t>
            </a:r>
          </a:p>
          <a:p>
            <a:pPr marL="514350" indent="-514350" algn="l">
              <a:buFont typeface="+mj-lt"/>
              <a:buAutoNum type="arabicPeriod"/>
            </a:pPr>
            <a:r>
              <a:rPr lang="en-US" b="1" dirty="0"/>
              <a:t>Writing a Document Versus Making a Presentation </a:t>
            </a:r>
          </a:p>
          <a:p>
            <a:pPr marL="514350" indent="-514350" algn="l">
              <a:buFont typeface="+mj-lt"/>
              <a:buAutoNum type="arabicPeriod"/>
            </a:pPr>
            <a:r>
              <a:rPr lang="en-US" b="1" dirty="0"/>
              <a:t>Types of Presentations</a:t>
            </a:r>
          </a:p>
          <a:p>
            <a:pPr marL="514350" indent="-514350" algn="l">
              <a:buFont typeface="+mj-lt"/>
              <a:buAutoNum type="arabicPeriod"/>
            </a:pPr>
            <a:r>
              <a:rPr lang="en-US" b="1" dirty="0"/>
              <a:t>Formal Presentations</a:t>
            </a:r>
          </a:p>
          <a:p>
            <a:pPr marL="514350" indent="-514350" algn="l">
              <a:buFont typeface="+mj-lt"/>
              <a:buAutoNum type="arabicPeriod"/>
            </a:pPr>
            <a:r>
              <a:rPr lang="en-US" b="1" dirty="0">
                <a:solidFill>
                  <a:srgbClr val="000000"/>
                </a:solidFill>
              </a:rPr>
              <a:t>Delivering Your Presentation</a:t>
            </a:r>
          </a:p>
          <a:p>
            <a:pPr marL="514350" indent="-514350" algn="l">
              <a:buFont typeface="+mj-lt"/>
              <a:buAutoNum type="arabicPeriod"/>
            </a:pPr>
            <a:r>
              <a:rPr lang="en-US" b="1" dirty="0"/>
              <a:t>Guidelines for Making Your Presentation</a:t>
            </a:r>
          </a:p>
        </p:txBody>
      </p:sp>
    </p:spTree>
    <p:extLst>
      <p:ext uri="{BB962C8B-B14F-4D97-AF65-F5344CB8AC3E}">
        <p14:creationId xmlns:p14="http://schemas.microsoft.com/office/powerpoint/2010/main" val="23745187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8867051D-B3F8-9722-49C3-436A0883D6C2}"/>
              </a:ext>
            </a:extLst>
          </p:cNvPr>
          <p:cNvSpPr/>
          <p:nvPr/>
        </p:nvSpPr>
        <p:spPr>
          <a:xfrm>
            <a:off x="398548" y="1522587"/>
            <a:ext cx="10830386" cy="5186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7" name="Content Placeholder 2">
            <a:extLst>
              <a:ext uri="{FF2B5EF4-FFF2-40B4-BE49-F238E27FC236}">
                <a16:creationId xmlns:a16="http://schemas.microsoft.com/office/drawing/2014/main" id="{04E19B27-8323-6096-6687-64E35254BC32}"/>
              </a:ext>
            </a:extLst>
          </p:cNvPr>
          <p:cNvSpPr txBox="1">
            <a:spLocks/>
          </p:cNvSpPr>
          <p:nvPr/>
        </p:nvSpPr>
        <p:spPr>
          <a:xfrm>
            <a:off x="857122" y="2365852"/>
            <a:ext cx="10135506" cy="3287951"/>
          </a:xfrm>
          <a:prstGeom prst="rect">
            <a:avLst/>
          </a:prstGeom>
        </p:spPr>
        <p:txBody>
          <a:bodyPr vert="horz" wrap="square" lIns="91440" tIns="45720" rIns="91440" bIns="45720" rtlCol="0">
            <a:spAutoFit/>
          </a:bodyPr>
          <a:lstStyle>
            <a:lvl1pPr indent="-228600" algn="just">
              <a:lnSpc>
                <a:spcPct val="107000"/>
              </a:lnSpc>
              <a:spcBef>
                <a:spcPts val="1000"/>
              </a:spcBef>
              <a:spcAft>
                <a:spcPts val="800"/>
              </a:spcAft>
              <a:buFont typeface="Arial" panose="020B0604020202020204" pitchFamily="34" charset="0"/>
              <a:buChar char="•"/>
              <a:defRPr sz="3200">
                <a:latin typeface="Times New Roman" panose="02020603050405020304" pitchFamily="18" charset="0"/>
                <a:cs typeface="Arial" panose="020B0604020202020204" pitchFamily="34" charset="0"/>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pPr indent="0">
              <a:buNone/>
            </a:pPr>
            <a:r>
              <a:rPr lang="en-US" sz="2800" dirty="0"/>
              <a:t>The world of work receives and shares much of its information through informal briefings, collaborative discussions, PowerPoint or Prezi presentations, video conferring, webinars, and formal presentations. Your employer will expect your oral communication skills in all these situations to be as effective and professional as your writing skills. The goal of this chapter is to help you be a more successful speaker on the job </a:t>
            </a:r>
            <a:endParaRPr lang="ar-SA" sz="2800" dirty="0"/>
          </a:p>
        </p:txBody>
      </p:sp>
      <p:sp>
        <p:nvSpPr>
          <p:cNvPr id="8" name="Title 1">
            <a:extLst>
              <a:ext uri="{FF2B5EF4-FFF2-40B4-BE49-F238E27FC236}">
                <a16:creationId xmlns:a16="http://schemas.microsoft.com/office/drawing/2014/main" id="{6FEC0A78-A052-D230-3FD7-F0D8C59C48B6}"/>
              </a:ext>
            </a:extLst>
          </p:cNvPr>
          <p:cNvSpPr txBox="1">
            <a:spLocks/>
          </p:cNvSpPr>
          <p:nvPr/>
        </p:nvSpPr>
        <p:spPr>
          <a:xfrm>
            <a:off x="713334" y="-65540"/>
            <a:ext cx="10515600" cy="1588127"/>
          </a:xfrm>
          <a:prstGeom prst="rect">
            <a:avLst/>
          </a:prstGeom>
          <a:noFill/>
        </p:spPr>
        <p:txBody>
          <a:bodyPr vert="horz" wrap="square" lIns="91440" tIns="45720" rIns="91440" bIns="45720" rtlCol="0" anchor="ctr">
            <a:spAutoFit/>
          </a:bodyPr>
          <a:lstStyle>
            <a:lvl1pPr algn="ctr">
              <a:lnSpc>
                <a:spcPct val="90000"/>
              </a:lnSpc>
              <a:spcBef>
                <a:spcPct val="0"/>
              </a:spcBef>
              <a:buNone/>
              <a:defRPr sz="3600" b="1">
                <a:solidFill>
                  <a:srgbClr val="00B0F0"/>
                </a:solidFill>
              </a:defRPr>
            </a:lvl1pPr>
          </a:lstStyle>
          <a:p>
            <a:endParaRPr lang="en-US" dirty="0"/>
          </a:p>
          <a:p>
            <a:r>
              <a:rPr lang="en-US" dirty="0"/>
              <a:t>Introduction</a:t>
            </a:r>
          </a:p>
          <a:p>
            <a:endParaRPr lang="ar-SA" dirty="0"/>
          </a:p>
        </p:txBody>
      </p:sp>
      <p:sp>
        <p:nvSpPr>
          <p:cNvPr id="2" name="Rectangle 1">
            <a:extLst>
              <a:ext uri="{FF2B5EF4-FFF2-40B4-BE49-F238E27FC236}">
                <a16:creationId xmlns:a16="http://schemas.microsoft.com/office/drawing/2014/main" id="{CCCEDF6E-FC64-1D59-55B8-E596D3DA7241}"/>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7DCEC99B-CB89-BFDD-F5A5-B0FFD93C3E1C}"/>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6DF43596-9FF1-BFBF-F23A-75C610FF1383}"/>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6" name="Graphic 21">
            <a:extLst>
              <a:ext uri="{FF2B5EF4-FFF2-40B4-BE49-F238E27FC236}">
                <a16:creationId xmlns:a16="http://schemas.microsoft.com/office/drawing/2014/main" id="{5CD9D94F-74C7-A0A5-A9E5-BA0149A6E39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Tree>
    <p:extLst>
      <p:ext uri="{BB962C8B-B14F-4D97-AF65-F5344CB8AC3E}">
        <p14:creationId xmlns:p14="http://schemas.microsoft.com/office/powerpoint/2010/main" val="4482297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08BCB6-9CCB-4E4E-E88E-F855DF499D19}"/>
              </a:ext>
            </a:extLst>
          </p:cNvPr>
          <p:cNvSpPr>
            <a:spLocks noGrp="1"/>
          </p:cNvSpPr>
          <p:nvPr>
            <p:ph type="title"/>
          </p:nvPr>
        </p:nvSpPr>
        <p:spPr>
          <a:xfrm>
            <a:off x="838200" y="-126255"/>
            <a:ext cx="10515600" cy="2308324"/>
          </a:xfrm>
          <a:noFill/>
        </p:spPr>
        <p:txBody>
          <a:bodyPr vert="horz" wrap="square" lIns="91440" tIns="45720" rIns="91440" bIns="45720" rtlCol="0" anchor="ctr">
            <a:spAutoFit/>
          </a:bodyPr>
          <a:lstStyle/>
          <a:p>
            <a:pPr algn="ctr"/>
            <a:r>
              <a:rPr lang="en-US" sz="3600" b="1" dirty="0">
                <a:solidFill>
                  <a:srgbClr val="00B0F0"/>
                </a:solidFill>
                <a:latin typeface="+mn-lt"/>
                <a:ea typeface="+mn-ea"/>
                <a:cs typeface="+mn-cs"/>
              </a:rPr>
              <a:t>Writing a Document Versus Making</a:t>
            </a:r>
            <a:br>
              <a:rPr lang="en-US" sz="3600" b="1" dirty="0">
                <a:solidFill>
                  <a:srgbClr val="00B0F0"/>
                </a:solidFill>
                <a:latin typeface="+mn-lt"/>
                <a:ea typeface="+mn-ea"/>
                <a:cs typeface="+mn-cs"/>
              </a:rPr>
            </a:br>
            <a:r>
              <a:rPr lang="en-US" sz="3600" b="1" dirty="0">
                <a:solidFill>
                  <a:srgbClr val="00B0F0"/>
                </a:solidFill>
                <a:latin typeface="+mn-lt"/>
                <a:ea typeface="+mn-ea"/>
                <a:cs typeface="+mn-cs"/>
              </a:rPr>
              <a:t>a Presentation </a:t>
            </a:r>
            <a:br>
              <a:rPr lang="en-US" sz="3600" b="1" dirty="0">
                <a:solidFill>
                  <a:srgbClr val="00B0F0"/>
                </a:solidFill>
                <a:latin typeface="+mn-lt"/>
                <a:ea typeface="+mn-ea"/>
                <a:cs typeface="+mn-cs"/>
              </a:rPr>
            </a:br>
            <a:br>
              <a:rPr lang="ar-SA" sz="3600" b="1" dirty="0">
                <a:solidFill>
                  <a:srgbClr val="00B0F0"/>
                </a:solidFill>
                <a:latin typeface="+mn-lt"/>
                <a:ea typeface="+mn-ea"/>
                <a:cs typeface="+mn-cs"/>
              </a:rPr>
            </a:br>
            <a:endParaRPr lang="ar-SA" sz="3600" b="1" dirty="0">
              <a:solidFill>
                <a:srgbClr val="00B0F0"/>
              </a:solidFill>
              <a:latin typeface="+mn-lt"/>
              <a:ea typeface="+mn-ea"/>
              <a:cs typeface="+mn-cs"/>
            </a:endParaRPr>
          </a:p>
        </p:txBody>
      </p:sp>
      <p:sp>
        <p:nvSpPr>
          <p:cNvPr id="4" name="Rectangle: Rounded Corners 3">
            <a:extLst>
              <a:ext uri="{FF2B5EF4-FFF2-40B4-BE49-F238E27FC236}">
                <a16:creationId xmlns:a16="http://schemas.microsoft.com/office/drawing/2014/main" id="{19346FF7-4E17-40E0-4DBE-F1A3EA85C4D5}"/>
              </a:ext>
            </a:extLst>
          </p:cNvPr>
          <p:cNvSpPr/>
          <p:nvPr/>
        </p:nvSpPr>
        <p:spPr>
          <a:xfrm>
            <a:off x="225083" y="1336431"/>
            <a:ext cx="11578883" cy="53727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7" name="Content Placeholder 2">
            <a:extLst>
              <a:ext uri="{FF2B5EF4-FFF2-40B4-BE49-F238E27FC236}">
                <a16:creationId xmlns:a16="http://schemas.microsoft.com/office/drawing/2014/main" id="{BF0285C5-B81A-129A-C70F-7EFD3DE8E475}"/>
              </a:ext>
            </a:extLst>
          </p:cNvPr>
          <p:cNvSpPr>
            <a:spLocks noGrp="1"/>
          </p:cNvSpPr>
          <p:nvPr>
            <p:ph idx="1"/>
          </p:nvPr>
        </p:nvSpPr>
        <p:spPr>
          <a:xfrm>
            <a:off x="555249" y="1545645"/>
            <a:ext cx="11058378" cy="4742837"/>
          </a:xfrm>
        </p:spPr>
        <p:txBody>
          <a:bodyPr vert="horz" wrap="square" lIns="91440" tIns="45720" rIns="91440" bIns="45720" rtlCol="0" anchor="ctr">
            <a:spAutoFit/>
          </a:bodyPr>
          <a:lstStyle/>
          <a:p>
            <a:pPr marL="0" indent="0" algn="just">
              <a:buNone/>
            </a:pPr>
            <a:r>
              <a:rPr lang="en-US" dirty="0">
                <a:latin typeface="Times New Roman" panose="02020603050405020304" pitchFamily="18" charset="0"/>
                <a:cs typeface="Arial" panose="020B0604020202020204" pitchFamily="34" charset="0"/>
              </a:rPr>
              <a:t>Writing a document and delivering a report both require you to (1) research your topic, (2) plan your organization, and (3) choose your language and visuals carefully. There are, nevertheless, some fundamental differences between these two ways of communicating in the world of work. When you make a presentation, you must focus on these additional items:</a:t>
            </a:r>
          </a:p>
          <a:p>
            <a:pPr algn="just">
              <a:buFont typeface="Wingdings" panose="05000000000000000000" pitchFamily="2" charset="2"/>
              <a:buChar char="q"/>
            </a:pPr>
            <a:r>
              <a:rPr lang="en-US" dirty="0">
                <a:latin typeface="Times New Roman" panose="02020603050405020304" pitchFamily="18" charset="0"/>
                <a:cs typeface="Arial" panose="020B0604020202020204" pitchFamily="34" charset="0"/>
              </a:rPr>
              <a:t>Your appearance-how you dress, stand, move, and gesture</a:t>
            </a:r>
          </a:p>
          <a:p>
            <a:pPr>
              <a:buFont typeface="Wingdings" panose="05000000000000000000" pitchFamily="2" charset="2"/>
              <a:buChar char="q"/>
            </a:pPr>
            <a:r>
              <a:rPr lang="en-US" dirty="0">
                <a:latin typeface="Times New Roman" panose="02020603050405020304" pitchFamily="18" charset="0"/>
                <a:cs typeface="Arial" panose="020B0604020202020204" pitchFamily="34" charset="0"/>
              </a:rPr>
              <a:t>Your delivery-whether you can be heard, your tone of voice, whether you sound confident or nervous </a:t>
            </a:r>
          </a:p>
          <a:p>
            <a:pPr>
              <a:buFont typeface="Wingdings" panose="05000000000000000000" pitchFamily="2" charset="2"/>
              <a:buChar char="q"/>
            </a:pPr>
            <a:r>
              <a:rPr lang="en-US" dirty="0">
                <a:latin typeface="Times New Roman" panose="02020603050405020304" pitchFamily="18" charset="0"/>
                <a:cs typeface="Arial" panose="020B0604020202020204" pitchFamily="34" charset="0"/>
              </a:rPr>
              <a:t>The complexity of your subject—your talk must be informative yet concise and easily understood the first (and likely only) time the audience hears it</a:t>
            </a:r>
            <a:endParaRPr lang="ar-SA" sz="2400" dirty="0">
              <a:latin typeface="Times New Roman" panose="02020603050405020304" pitchFamily="18" charset="0"/>
              <a:cs typeface="Arial" panose="020B0604020202020204" pitchFamily="34" charset="0"/>
            </a:endParaRPr>
          </a:p>
        </p:txBody>
      </p:sp>
      <p:sp>
        <p:nvSpPr>
          <p:cNvPr id="8" name="Rectangle 7">
            <a:extLst>
              <a:ext uri="{FF2B5EF4-FFF2-40B4-BE49-F238E27FC236}">
                <a16:creationId xmlns:a16="http://schemas.microsoft.com/office/drawing/2014/main" id="{16C2A37A-BF3C-0407-A1F0-FA8FA86225B2}"/>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BC9B56CB-83CE-4C3B-107D-984B6C25D086}"/>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86F1E09-4B5A-A6BB-975A-10B6A006C17E}"/>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19B2378A-6AA4-0EED-4799-3EAF3DC07B1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Tree>
    <p:extLst>
      <p:ext uri="{BB962C8B-B14F-4D97-AF65-F5344CB8AC3E}">
        <p14:creationId xmlns:p14="http://schemas.microsoft.com/office/powerpoint/2010/main" val="39226063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3484ADDD-9203-6E40-653F-0979E2FED29E}"/>
              </a:ext>
            </a:extLst>
          </p:cNvPr>
          <p:cNvSpPr/>
          <p:nvPr/>
        </p:nvSpPr>
        <p:spPr>
          <a:xfrm>
            <a:off x="613117" y="1314914"/>
            <a:ext cx="11578883" cy="53727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7" name="Content Placeholder 2">
            <a:extLst>
              <a:ext uri="{FF2B5EF4-FFF2-40B4-BE49-F238E27FC236}">
                <a16:creationId xmlns:a16="http://schemas.microsoft.com/office/drawing/2014/main" id="{01E18C9A-4190-E7B3-03AE-C77F20D5CE01}"/>
              </a:ext>
            </a:extLst>
          </p:cNvPr>
          <p:cNvSpPr>
            <a:spLocks noGrp="1"/>
          </p:cNvSpPr>
          <p:nvPr>
            <p:ph idx="1"/>
          </p:nvPr>
        </p:nvSpPr>
        <p:spPr>
          <a:xfrm>
            <a:off x="1047618" y="1742213"/>
            <a:ext cx="10923988" cy="4943918"/>
          </a:xfrm>
        </p:spPr>
        <p:txBody>
          <a:bodyPr vert="horz" wrap="square" lIns="91440" tIns="45720" rIns="91440" bIns="45720" rtlCol="0">
            <a:spAutoFit/>
          </a:bodyPr>
          <a:lstStyle/>
          <a:p>
            <a:pPr>
              <a:buFont typeface="Wingdings" panose="05000000000000000000" pitchFamily="2" charset="2"/>
              <a:buChar char="q"/>
            </a:pPr>
            <a:r>
              <a:rPr lang="en-US" dirty="0">
                <a:latin typeface="Times New Roman" panose="02020603050405020304" pitchFamily="18" charset="0"/>
                <a:cs typeface="Arial" panose="020B0604020202020204" pitchFamily="34" charset="0"/>
              </a:rPr>
              <a:t>The amount of time you have been allotted</a:t>
            </a:r>
          </a:p>
          <a:p>
            <a:pPr>
              <a:buFont typeface="Wingdings" panose="05000000000000000000" pitchFamily="2" charset="2"/>
              <a:buChar char="q"/>
            </a:pPr>
            <a:r>
              <a:rPr lang="en-US" dirty="0">
                <a:latin typeface="Times New Roman" panose="02020603050405020304" pitchFamily="18" charset="0"/>
                <a:cs typeface="Arial" panose="020B0604020202020204" pitchFamily="34" charset="0"/>
              </a:rPr>
              <a:t>Your audience’s attention span-usually not more than fifteen or twenty minutes</a:t>
            </a:r>
          </a:p>
          <a:p>
            <a:pPr>
              <a:buFont typeface="Wingdings" panose="05000000000000000000" pitchFamily="2" charset="2"/>
              <a:buChar char="q"/>
            </a:pPr>
            <a:r>
              <a:rPr lang="en-US" dirty="0">
                <a:latin typeface="Times New Roman" panose="02020603050405020304" pitchFamily="18" charset="0"/>
                <a:cs typeface="Arial" panose="020B0604020202020204" pitchFamily="34" charset="0"/>
              </a:rPr>
              <a:t> The layout of the room-lighting, capacity, acoustics, etc.</a:t>
            </a:r>
          </a:p>
          <a:p>
            <a:pPr>
              <a:buFont typeface="Wingdings" panose="05000000000000000000" pitchFamily="2" charset="2"/>
              <a:buChar char="q"/>
            </a:pPr>
            <a:r>
              <a:rPr lang="en-US" dirty="0">
                <a:latin typeface="Times New Roman" panose="02020603050405020304" pitchFamily="18" charset="0"/>
                <a:cs typeface="Arial" panose="020B0604020202020204" pitchFamily="34" charset="0"/>
              </a:rPr>
              <a:t>The equipment necessary for your presentation-screen, monitors, computers, whiteboards, Skype, microphones</a:t>
            </a:r>
          </a:p>
          <a:p>
            <a:pPr>
              <a:buFont typeface="Wingdings" panose="05000000000000000000" pitchFamily="2" charset="2"/>
              <a:buChar char="q"/>
            </a:pPr>
            <a:r>
              <a:rPr lang="en-US" dirty="0">
                <a:latin typeface="Times New Roman" panose="02020603050405020304" pitchFamily="18" charset="0"/>
                <a:cs typeface="Arial" panose="020B0604020202020204" pitchFamily="34" charset="0"/>
              </a:rPr>
              <a:t> Your visuals-they must be clear and easily seen, even from the back of the room</a:t>
            </a:r>
          </a:p>
          <a:p>
            <a:pPr>
              <a:buFont typeface="Wingdings" panose="05000000000000000000" pitchFamily="2" charset="2"/>
              <a:buChar char="q"/>
            </a:pPr>
            <a:r>
              <a:rPr lang="en-US" dirty="0">
                <a:latin typeface="Times New Roman" panose="02020603050405020304" pitchFamily="18" charset="0"/>
                <a:cs typeface="Arial" panose="020B0604020202020204" pitchFamily="34" charset="0"/>
              </a:rPr>
              <a:t> Your interaction with the audience-questions, comments, and nonverbal responses including laughs, frowns, puzzled looks </a:t>
            </a:r>
            <a:br>
              <a:rPr lang="en-US" sz="2400" dirty="0"/>
            </a:br>
            <a:endParaRPr lang="ar-SA" sz="2400" dirty="0">
              <a:latin typeface="Times New Roman" panose="02020603050405020304" pitchFamily="18" charset="0"/>
              <a:cs typeface="Arial" panose="020B0604020202020204" pitchFamily="34" charset="0"/>
            </a:endParaRPr>
          </a:p>
        </p:txBody>
      </p:sp>
      <p:sp>
        <p:nvSpPr>
          <p:cNvPr id="8" name="Rectangle 7">
            <a:extLst>
              <a:ext uri="{FF2B5EF4-FFF2-40B4-BE49-F238E27FC236}">
                <a16:creationId xmlns:a16="http://schemas.microsoft.com/office/drawing/2014/main" id="{3DD659E7-0C12-5B08-F467-D45A36A3BB0A}"/>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A1D9F90C-561C-9133-4CB1-304498911B75}"/>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0993F0E-D5D2-1EB2-F4FB-E80222CFF962}"/>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40A5D6FD-DFE1-98A1-8F4A-0A6A6D22EA9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
        <p:nvSpPr>
          <p:cNvPr id="6" name="Title 1">
            <a:extLst>
              <a:ext uri="{FF2B5EF4-FFF2-40B4-BE49-F238E27FC236}">
                <a16:creationId xmlns:a16="http://schemas.microsoft.com/office/drawing/2014/main" id="{B4C29699-EE26-C12B-471B-9FA475794E7D}"/>
              </a:ext>
            </a:extLst>
          </p:cNvPr>
          <p:cNvSpPr txBox="1">
            <a:spLocks/>
          </p:cNvSpPr>
          <p:nvPr/>
        </p:nvSpPr>
        <p:spPr>
          <a:xfrm>
            <a:off x="838200" y="208544"/>
            <a:ext cx="10515600" cy="1089529"/>
          </a:xfrm>
          <a:prstGeom prst="rect">
            <a:avLst/>
          </a:prstGeom>
          <a:noFill/>
        </p:spPr>
        <p:txBody>
          <a:bodyPr vert="horz" wrap="square"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600" b="1" dirty="0">
                <a:solidFill>
                  <a:srgbClr val="00B0F0"/>
                </a:solidFill>
                <a:latin typeface="+mn-lt"/>
                <a:ea typeface="+mn-ea"/>
                <a:cs typeface="+mn-cs"/>
              </a:rPr>
              <a:t>Writing a Document Versus Making</a:t>
            </a:r>
            <a:br>
              <a:rPr lang="en-US" sz="3600" b="1" dirty="0">
                <a:solidFill>
                  <a:srgbClr val="00B0F0"/>
                </a:solidFill>
                <a:latin typeface="+mn-lt"/>
                <a:ea typeface="+mn-ea"/>
                <a:cs typeface="+mn-cs"/>
              </a:rPr>
            </a:br>
            <a:r>
              <a:rPr lang="en-US" sz="3600" b="1" dirty="0">
                <a:solidFill>
                  <a:srgbClr val="00B0F0"/>
                </a:solidFill>
                <a:latin typeface="+mn-lt"/>
                <a:ea typeface="+mn-ea"/>
                <a:cs typeface="+mn-cs"/>
              </a:rPr>
              <a:t>a Presentation </a:t>
            </a:r>
            <a:endParaRPr lang="ar-SA" sz="3600" b="1" dirty="0">
              <a:solidFill>
                <a:srgbClr val="00B0F0"/>
              </a:solidFill>
              <a:latin typeface="+mn-lt"/>
              <a:ea typeface="+mn-ea"/>
              <a:cs typeface="+mn-cs"/>
            </a:endParaRPr>
          </a:p>
        </p:txBody>
      </p:sp>
    </p:spTree>
    <p:extLst>
      <p:ext uri="{BB962C8B-B14F-4D97-AF65-F5344CB8AC3E}">
        <p14:creationId xmlns:p14="http://schemas.microsoft.com/office/powerpoint/2010/main" val="23657577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D9101C-4604-2943-E75D-A240166807BC}"/>
              </a:ext>
            </a:extLst>
          </p:cNvPr>
          <p:cNvSpPr>
            <a:spLocks noGrp="1"/>
          </p:cNvSpPr>
          <p:nvPr>
            <p:ph type="title"/>
          </p:nvPr>
        </p:nvSpPr>
        <p:spPr>
          <a:xfrm>
            <a:off x="655320" y="348404"/>
            <a:ext cx="10515600" cy="590931"/>
          </a:xfrm>
          <a:noFill/>
        </p:spPr>
        <p:txBody>
          <a:bodyPr vert="horz" wrap="square" lIns="91440" tIns="45720" rIns="91440" bIns="45720" rtlCol="0" anchor="ctr">
            <a:spAutoFit/>
          </a:bodyPr>
          <a:lstStyle/>
          <a:p>
            <a:pPr algn="ctr"/>
            <a:r>
              <a:rPr lang="en-US" sz="3600" b="1" dirty="0">
                <a:solidFill>
                  <a:srgbClr val="00B0F0"/>
                </a:solidFill>
                <a:latin typeface="+mn-lt"/>
                <a:ea typeface="+mn-ea"/>
                <a:cs typeface="+mn-cs"/>
              </a:rPr>
              <a:t>Types of Presentations</a:t>
            </a:r>
            <a:endParaRPr lang="ar-SA" sz="3600" b="1" dirty="0">
              <a:solidFill>
                <a:srgbClr val="00B0F0"/>
              </a:solidFill>
              <a:latin typeface="+mn-lt"/>
              <a:ea typeface="+mn-ea"/>
              <a:cs typeface="+mn-cs"/>
            </a:endParaRPr>
          </a:p>
        </p:txBody>
      </p:sp>
      <p:sp>
        <p:nvSpPr>
          <p:cNvPr id="4" name="Rectangle: Rounded Corners 3">
            <a:extLst>
              <a:ext uri="{FF2B5EF4-FFF2-40B4-BE49-F238E27FC236}">
                <a16:creationId xmlns:a16="http://schemas.microsoft.com/office/drawing/2014/main" id="{C8BE9A1D-B83C-9F2B-0E2A-F7162A504C51}"/>
              </a:ext>
            </a:extLst>
          </p:cNvPr>
          <p:cNvSpPr/>
          <p:nvPr/>
        </p:nvSpPr>
        <p:spPr>
          <a:xfrm>
            <a:off x="306558" y="1310224"/>
            <a:ext cx="11578883" cy="53727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7" name="Content Placeholder 2">
            <a:extLst>
              <a:ext uri="{FF2B5EF4-FFF2-40B4-BE49-F238E27FC236}">
                <a16:creationId xmlns:a16="http://schemas.microsoft.com/office/drawing/2014/main" id="{FC0FDD4D-3533-E864-3C7A-114DD9CE8B7B}"/>
              </a:ext>
            </a:extLst>
          </p:cNvPr>
          <p:cNvSpPr>
            <a:spLocks noGrp="1"/>
          </p:cNvSpPr>
          <p:nvPr>
            <p:ph idx="1"/>
          </p:nvPr>
        </p:nvSpPr>
        <p:spPr>
          <a:xfrm>
            <a:off x="677594" y="1867306"/>
            <a:ext cx="10698479" cy="4594078"/>
          </a:xfrm>
        </p:spPr>
        <p:txBody>
          <a:bodyPr vert="horz" wrap="square" lIns="91440" tIns="45720" rIns="91440" bIns="45720" rtlCol="0" anchor="ctr">
            <a:spAutoFit/>
          </a:bodyPr>
          <a:lstStyle/>
          <a:p>
            <a:pPr algn="just">
              <a:buFont typeface="Wingdings" panose="05000000000000000000" pitchFamily="2" charset="2"/>
              <a:buChar char="q"/>
            </a:pPr>
            <a:r>
              <a:rPr lang="en-US" sz="3200" dirty="0">
                <a:latin typeface="Times New Roman" panose="02020603050405020304" pitchFamily="18" charset="0"/>
                <a:cs typeface="Arial" panose="020B0604020202020204" pitchFamily="34" charset="0"/>
              </a:rPr>
              <a:t>You will make numerous presentations on the job that will vary in the amount of preparation they require, the time they last, and the audience and occasion for which they are intended. Here are some presentations you can expect to make frequently before different audiences in the world of work.</a:t>
            </a:r>
          </a:p>
          <a:p>
            <a:pPr marL="514350" indent="-514350">
              <a:buFont typeface="+mj-lt"/>
              <a:buAutoNum type="arabicPeriod"/>
            </a:pPr>
            <a:r>
              <a:rPr lang="en-US" sz="3200" b="1" dirty="0">
                <a:solidFill>
                  <a:srgbClr val="000000"/>
                </a:solidFill>
              </a:rPr>
              <a:t>For Your Customers or Clients</a:t>
            </a:r>
          </a:p>
          <a:p>
            <a:pPr marL="514350" indent="-514350">
              <a:buFont typeface="+mj-lt"/>
              <a:buAutoNum type="arabicPeriod"/>
            </a:pPr>
            <a:r>
              <a:rPr lang="en-US" sz="3200" b="1" dirty="0">
                <a:solidFill>
                  <a:srgbClr val="000000"/>
                </a:solidFill>
              </a:rPr>
              <a:t>For Your Boss</a:t>
            </a:r>
          </a:p>
          <a:p>
            <a:pPr marL="514350" indent="-514350">
              <a:buFont typeface="+mj-lt"/>
              <a:buAutoNum type="arabicPeriod"/>
            </a:pPr>
            <a:r>
              <a:rPr lang="en-US" sz="3200" b="1" dirty="0">
                <a:solidFill>
                  <a:srgbClr val="000000"/>
                </a:solidFill>
              </a:rPr>
              <a:t>For Your Co-Workers</a:t>
            </a:r>
          </a:p>
          <a:p>
            <a:pPr marL="514350" indent="-514350">
              <a:buFont typeface="+mj-lt"/>
              <a:buAutoNum type="arabicPeriod"/>
            </a:pPr>
            <a:r>
              <a:rPr lang="en-US" sz="3200" b="1" dirty="0">
                <a:solidFill>
                  <a:srgbClr val="000000"/>
                </a:solidFill>
              </a:rPr>
              <a:t>For Community Leaders or Groups</a:t>
            </a:r>
          </a:p>
        </p:txBody>
      </p:sp>
      <p:sp>
        <p:nvSpPr>
          <p:cNvPr id="8" name="Rectangle 7">
            <a:extLst>
              <a:ext uri="{FF2B5EF4-FFF2-40B4-BE49-F238E27FC236}">
                <a16:creationId xmlns:a16="http://schemas.microsoft.com/office/drawing/2014/main" id="{382E92D1-8947-EEA0-B6EE-7CDEA6552FD4}"/>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D9317DC5-25C2-505E-9D79-053454CC90FF}"/>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452ED5B-8882-8F18-4955-D13A07657240}"/>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22D216A9-D529-979A-BC27-58E8E435030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Tree>
    <p:extLst>
      <p:ext uri="{BB962C8B-B14F-4D97-AF65-F5344CB8AC3E}">
        <p14:creationId xmlns:p14="http://schemas.microsoft.com/office/powerpoint/2010/main" val="22438491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9492FA-CCBD-A978-F161-17D2EE9C03CD}"/>
              </a:ext>
            </a:extLst>
          </p:cNvPr>
          <p:cNvSpPr>
            <a:spLocks noGrp="1"/>
          </p:cNvSpPr>
          <p:nvPr>
            <p:ph type="title"/>
          </p:nvPr>
        </p:nvSpPr>
        <p:spPr>
          <a:xfrm>
            <a:off x="627184" y="-227328"/>
            <a:ext cx="10515600" cy="1588127"/>
          </a:xfrm>
          <a:noFill/>
        </p:spPr>
        <p:txBody>
          <a:bodyPr vert="horz" wrap="square" lIns="91440" tIns="45720" rIns="91440" bIns="45720" rtlCol="0" anchor="ctr">
            <a:spAutoFit/>
          </a:bodyPr>
          <a:lstStyle/>
          <a:p>
            <a:pPr algn="ctr"/>
            <a:br>
              <a:rPr lang="en-US" sz="3600" b="1" dirty="0">
                <a:solidFill>
                  <a:srgbClr val="00B0F0"/>
                </a:solidFill>
                <a:latin typeface="+mn-lt"/>
                <a:ea typeface="+mn-ea"/>
                <a:cs typeface="+mn-cs"/>
              </a:rPr>
            </a:br>
            <a:r>
              <a:rPr lang="en-US" sz="3600" b="1" dirty="0">
                <a:solidFill>
                  <a:srgbClr val="00B0F0"/>
                </a:solidFill>
                <a:latin typeface="+mn-lt"/>
                <a:ea typeface="+mn-ea"/>
                <a:cs typeface="+mn-cs"/>
              </a:rPr>
              <a:t>1- For Your Customers or Clients</a:t>
            </a:r>
            <a:br>
              <a:rPr lang="en-US" sz="3600" b="1" dirty="0">
                <a:solidFill>
                  <a:srgbClr val="00B0F0"/>
                </a:solidFill>
                <a:latin typeface="+mn-lt"/>
                <a:ea typeface="+mn-ea"/>
                <a:cs typeface="+mn-cs"/>
              </a:rPr>
            </a:br>
            <a:endParaRPr lang="ar-SA" sz="3600" b="1" dirty="0">
              <a:solidFill>
                <a:srgbClr val="00B0F0"/>
              </a:solidFill>
              <a:latin typeface="+mn-lt"/>
              <a:ea typeface="+mn-ea"/>
              <a:cs typeface="+mn-cs"/>
            </a:endParaRPr>
          </a:p>
        </p:txBody>
      </p:sp>
      <p:sp>
        <p:nvSpPr>
          <p:cNvPr id="4" name="Rectangle: Rounded Corners 3">
            <a:extLst>
              <a:ext uri="{FF2B5EF4-FFF2-40B4-BE49-F238E27FC236}">
                <a16:creationId xmlns:a16="http://schemas.microsoft.com/office/drawing/2014/main" id="{491C6AE1-1EE7-4126-F7BC-71E99BECB8AA}"/>
              </a:ext>
            </a:extLst>
          </p:cNvPr>
          <p:cNvSpPr/>
          <p:nvPr/>
        </p:nvSpPr>
        <p:spPr>
          <a:xfrm>
            <a:off x="306558" y="1485241"/>
            <a:ext cx="11578883" cy="53727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marR="0" lvl="0" indent="-457200" algn="l"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7" name="Content Placeholder 2">
            <a:extLst>
              <a:ext uri="{FF2B5EF4-FFF2-40B4-BE49-F238E27FC236}">
                <a16:creationId xmlns:a16="http://schemas.microsoft.com/office/drawing/2014/main" id="{937BB42A-83CC-CC84-2257-79645970C31F}"/>
              </a:ext>
            </a:extLst>
          </p:cNvPr>
          <p:cNvSpPr>
            <a:spLocks noGrp="1"/>
          </p:cNvSpPr>
          <p:nvPr>
            <p:ph idx="1"/>
          </p:nvPr>
        </p:nvSpPr>
        <p:spPr>
          <a:xfrm>
            <a:off x="627184" y="2166718"/>
            <a:ext cx="11258257" cy="4150880"/>
          </a:xfrm>
        </p:spPr>
        <p:txBody>
          <a:bodyPr vert="horz" wrap="square" lIns="91440" tIns="45720" rIns="91440" bIns="45720" rtlCol="0">
            <a:spAutoFit/>
          </a:bodyPr>
          <a:lstStyle/>
          <a:p>
            <a:pPr>
              <a:buFont typeface="Wingdings" panose="05000000000000000000" pitchFamily="2" charset="2"/>
              <a:buChar char="q"/>
            </a:pPr>
            <a:r>
              <a:rPr lang="en-US" sz="3200" dirty="0">
                <a:latin typeface="Times New Roman" panose="02020603050405020304" pitchFamily="18" charset="0"/>
                <a:cs typeface="Arial" panose="020B0604020202020204" pitchFamily="34" charset="0"/>
              </a:rPr>
              <a:t> sales appeals stressing how and why your company’s products or services meet your listeners’ needs</a:t>
            </a:r>
          </a:p>
          <a:p>
            <a:pPr>
              <a:buFont typeface="Wingdings" panose="05000000000000000000" pitchFamily="2" charset="2"/>
              <a:buChar char="q"/>
            </a:pPr>
            <a:r>
              <a:rPr lang="en-US" sz="3200" dirty="0">
                <a:latin typeface="Times New Roman" panose="02020603050405020304" pitchFamily="18" charset="0"/>
                <a:cs typeface="Arial" panose="020B0604020202020204" pitchFamily="34" charset="0"/>
              </a:rPr>
              <a:t>scenarios about why your company is better than the competition</a:t>
            </a:r>
          </a:p>
          <a:p>
            <a:pPr>
              <a:buFont typeface="Wingdings" panose="05000000000000000000" pitchFamily="2" charset="2"/>
              <a:buChar char="q"/>
            </a:pPr>
            <a:r>
              <a:rPr lang="en-US" sz="3200" dirty="0">
                <a:latin typeface="Times New Roman" panose="02020603050405020304" pitchFamily="18" charset="0"/>
                <a:cs typeface="Arial" panose="020B0604020202020204" pitchFamily="34" charset="0"/>
              </a:rPr>
              <a:t>demonstrations of your products or services</a:t>
            </a:r>
          </a:p>
          <a:p>
            <a:pPr>
              <a:buFont typeface="Wingdings" panose="05000000000000000000" pitchFamily="2" charset="2"/>
              <a:buChar char="q"/>
            </a:pPr>
            <a:r>
              <a:rPr lang="en-US" sz="3200" dirty="0">
                <a:latin typeface="Times New Roman" panose="02020603050405020304" pitchFamily="18" charset="0"/>
                <a:cs typeface="Arial" panose="020B0604020202020204" pitchFamily="34" charset="0"/>
              </a:rPr>
              <a:t>a persuasive overview of your company’s contributions to the economy, the community, the environment</a:t>
            </a:r>
          </a:p>
          <a:p>
            <a:pPr>
              <a:buFont typeface="Wingdings" panose="05000000000000000000" pitchFamily="2" charset="2"/>
              <a:buChar char="q"/>
            </a:pPr>
            <a:r>
              <a:rPr lang="en-US" sz="3200" dirty="0">
                <a:latin typeface="Times New Roman" panose="02020603050405020304" pitchFamily="18" charset="0"/>
                <a:cs typeface="Arial" panose="020B0604020202020204" pitchFamily="34" charset="0"/>
              </a:rPr>
              <a:t>tours of a company facility </a:t>
            </a:r>
            <a:br>
              <a:rPr lang="en-US" sz="3200" dirty="0">
                <a:latin typeface="Times New Roman" panose="02020603050405020304" pitchFamily="18" charset="0"/>
                <a:cs typeface="Arial" panose="020B0604020202020204" pitchFamily="34" charset="0"/>
              </a:rPr>
            </a:br>
            <a:endParaRPr lang="ar-SA" sz="3200" dirty="0">
              <a:latin typeface="Times New Roman" panose="02020603050405020304" pitchFamily="18" charset="0"/>
              <a:cs typeface="Arial" panose="020B0604020202020204" pitchFamily="34" charset="0"/>
            </a:endParaRPr>
          </a:p>
        </p:txBody>
      </p:sp>
      <p:sp>
        <p:nvSpPr>
          <p:cNvPr id="8" name="Rectangle 7">
            <a:extLst>
              <a:ext uri="{FF2B5EF4-FFF2-40B4-BE49-F238E27FC236}">
                <a16:creationId xmlns:a16="http://schemas.microsoft.com/office/drawing/2014/main" id="{79640A2F-A374-5ED4-D2CD-9CA4941E65FF}"/>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A298A154-7DDC-8842-D0CA-03C20853974A}"/>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D03EA3B-5F9C-A150-71B5-333D40441660}"/>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29627BCB-A6B2-0741-7FAB-C2730DD71BB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Tree>
    <p:extLst>
      <p:ext uri="{BB962C8B-B14F-4D97-AF65-F5344CB8AC3E}">
        <p14:creationId xmlns:p14="http://schemas.microsoft.com/office/powerpoint/2010/main" val="16204209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D5C243-3ACD-84AF-114E-5ED2C8B6FC7C}"/>
              </a:ext>
            </a:extLst>
          </p:cNvPr>
          <p:cNvSpPr>
            <a:spLocks noGrp="1"/>
          </p:cNvSpPr>
          <p:nvPr>
            <p:ph type="title"/>
          </p:nvPr>
        </p:nvSpPr>
        <p:spPr>
          <a:xfrm>
            <a:off x="1515341" y="-180881"/>
            <a:ext cx="9004495" cy="1754326"/>
          </a:xfrm>
          <a:noFill/>
        </p:spPr>
        <p:txBody>
          <a:bodyPr vert="horz" wrap="square" lIns="91440" tIns="45720" rIns="91440" bIns="45720" rtlCol="0" anchor="ctr">
            <a:spAutoFit/>
          </a:bodyPr>
          <a:lstStyle/>
          <a:p>
            <a:pPr algn="ctr"/>
            <a:br>
              <a:rPr lang="en-US" sz="4000" b="1" dirty="0">
                <a:solidFill>
                  <a:srgbClr val="00B0F0"/>
                </a:solidFill>
                <a:latin typeface="+mn-lt"/>
                <a:ea typeface="+mn-ea"/>
                <a:cs typeface="+mn-cs"/>
              </a:rPr>
            </a:br>
            <a:r>
              <a:rPr lang="en-US" sz="4000" b="1" dirty="0">
                <a:solidFill>
                  <a:srgbClr val="00B0F0"/>
                </a:solidFill>
                <a:latin typeface="+mn-lt"/>
                <a:ea typeface="+mn-ea"/>
                <a:cs typeface="+mn-cs"/>
              </a:rPr>
              <a:t>2-</a:t>
            </a:r>
            <a:r>
              <a:rPr lang="en-US" sz="4000" b="1" dirty="0"/>
              <a:t> </a:t>
            </a:r>
            <a:r>
              <a:rPr lang="en-US" sz="4000" b="1" dirty="0">
                <a:solidFill>
                  <a:srgbClr val="00B0F0"/>
                </a:solidFill>
                <a:latin typeface="+mn-lt"/>
                <a:ea typeface="+mn-ea"/>
                <a:cs typeface="+mn-cs"/>
              </a:rPr>
              <a:t>For Your Boss</a:t>
            </a:r>
            <a:br>
              <a:rPr lang="en-US" sz="4000" b="1" dirty="0"/>
            </a:br>
            <a:endParaRPr lang="ar-SA" sz="4000" b="1" dirty="0">
              <a:solidFill>
                <a:srgbClr val="00B0F0"/>
              </a:solidFill>
              <a:latin typeface="+mn-lt"/>
              <a:ea typeface="+mn-ea"/>
              <a:cs typeface="+mn-cs"/>
            </a:endParaRPr>
          </a:p>
        </p:txBody>
      </p:sp>
      <p:sp>
        <p:nvSpPr>
          <p:cNvPr id="4" name="Rectangle: Rounded Corners 3">
            <a:extLst>
              <a:ext uri="{FF2B5EF4-FFF2-40B4-BE49-F238E27FC236}">
                <a16:creationId xmlns:a16="http://schemas.microsoft.com/office/drawing/2014/main" id="{CA4D2997-7206-6E88-547D-72D25FFDC5C3}"/>
              </a:ext>
            </a:extLst>
          </p:cNvPr>
          <p:cNvSpPr/>
          <p:nvPr/>
        </p:nvSpPr>
        <p:spPr>
          <a:xfrm>
            <a:off x="306558" y="1485241"/>
            <a:ext cx="11578883" cy="53727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marR="0" lvl="0" indent="-457200" algn="l"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7" name="Content Placeholder 2">
            <a:extLst>
              <a:ext uri="{FF2B5EF4-FFF2-40B4-BE49-F238E27FC236}">
                <a16:creationId xmlns:a16="http://schemas.microsoft.com/office/drawing/2014/main" id="{B7AF0828-9F0B-94CD-A557-C6CD3A91B494}"/>
              </a:ext>
            </a:extLst>
          </p:cNvPr>
          <p:cNvSpPr>
            <a:spLocks noGrp="1"/>
          </p:cNvSpPr>
          <p:nvPr>
            <p:ph idx="1"/>
          </p:nvPr>
        </p:nvSpPr>
        <p:spPr>
          <a:xfrm>
            <a:off x="683456" y="2501749"/>
            <a:ext cx="10515600" cy="2914644"/>
          </a:xfrm>
        </p:spPr>
        <p:txBody>
          <a:bodyPr vert="horz" wrap="square" lIns="91440" tIns="45720" rIns="91440" bIns="45720" rtlCol="0">
            <a:spAutoFit/>
          </a:bodyPr>
          <a:lstStyle/>
          <a:p>
            <a:pPr>
              <a:buFont typeface="Wingdings" panose="05000000000000000000" pitchFamily="2" charset="2"/>
              <a:buChar char="q"/>
            </a:pPr>
            <a:r>
              <a:rPr lang="en-US" sz="3200" dirty="0">
                <a:latin typeface="Times New Roman" panose="02020603050405020304" pitchFamily="18" charset="0"/>
                <a:cs typeface="Arial" panose="020B0604020202020204" pitchFamily="34" charset="0"/>
              </a:rPr>
              <a:t> progress or status reports on how a project is going</a:t>
            </a:r>
          </a:p>
          <a:p>
            <a:pPr>
              <a:buFont typeface="Wingdings" panose="05000000000000000000" pitchFamily="2" charset="2"/>
              <a:buChar char="q"/>
            </a:pPr>
            <a:r>
              <a:rPr lang="en-US" sz="3200" dirty="0">
                <a:latin typeface="Times New Roman" panose="02020603050405020304" pitchFamily="18" charset="0"/>
                <a:cs typeface="Arial" panose="020B0604020202020204" pitchFamily="34" charset="0"/>
              </a:rPr>
              <a:t> an assessment of your job accomplishments</a:t>
            </a:r>
          </a:p>
          <a:p>
            <a:pPr>
              <a:buFont typeface="Wingdings" panose="05000000000000000000" pitchFamily="2" charset="2"/>
              <a:buChar char="q"/>
            </a:pPr>
            <a:r>
              <a:rPr lang="en-US" sz="3200" dirty="0">
                <a:latin typeface="Times New Roman" panose="02020603050405020304" pitchFamily="18" charset="0"/>
                <a:cs typeface="Arial" panose="020B0604020202020204" pitchFamily="34" charset="0"/>
              </a:rPr>
              <a:t> a justification of a budget, your own position, or your department or division</a:t>
            </a:r>
          </a:p>
          <a:p>
            <a:pPr>
              <a:buFont typeface="Wingdings" panose="05000000000000000000" pitchFamily="2" charset="2"/>
              <a:buChar char="q"/>
            </a:pPr>
            <a:r>
              <a:rPr lang="en-US" sz="3200" dirty="0">
                <a:latin typeface="Times New Roman" panose="02020603050405020304" pitchFamily="18" charset="0"/>
                <a:cs typeface="Arial" panose="020B0604020202020204" pitchFamily="34" charset="0"/>
              </a:rPr>
              <a:t> a summary of a conference or meeting you attended </a:t>
            </a:r>
            <a:br>
              <a:rPr lang="en-US" sz="3200" dirty="0">
                <a:latin typeface="Times New Roman" panose="02020603050405020304" pitchFamily="18" charset="0"/>
                <a:cs typeface="Arial" panose="020B0604020202020204" pitchFamily="34" charset="0"/>
              </a:rPr>
            </a:br>
            <a:endParaRPr lang="en-US" sz="3200" dirty="0">
              <a:latin typeface="Times New Roman" panose="02020603050405020304" pitchFamily="18" charset="0"/>
              <a:cs typeface="Arial" panose="020B0604020202020204" pitchFamily="34" charset="0"/>
            </a:endParaRPr>
          </a:p>
        </p:txBody>
      </p:sp>
      <p:sp>
        <p:nvSpPr>
          <p:cNvPr id="8" name="Rectangle 7">
            <a:extLst>
              <a:ext uri="{FF2B5EF4-FFF2-40B4-BE49-F238E27FC236}">
                <a16:creationId xmlns:a16="http://schemas.microsoft.com/office/drawing/2014/main" id="{211028DB-8DBA-72D1-DB82-BF4E8EC28C16}"/>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25EA1543-F523-EA64-B38D-B74BA8510D98}"/>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132206F-3489-A9FB-FFC7-77D986AE505F}"/>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AD948B1F-8CF0-B995-11B2-6E3A20A6225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Tree>
    <p:extLst>
      <p:ext uri="{BB962C8B-B14F-4D97-AF65-F5344CB8AC3E}">
        <p14:creationId xmlns:p14="http://schemas.microsoft.com/office/powerpoint/2010/main" val="29241395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D93A76AC-6B0B-77E9-5727-DC1BE298CEF5}"/>
              </a:ext>
            </a:extLst>
          </p:cNvPr>
          <p:cNvSpPr/>
          <p:nvPr/>
        </p:nvSpPr>
        <p:spPr>
          <a:xfrm>
            <a:off x="306558" y="1485241"/>
            <a:ext cx="11578883" cy="53727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7" name="Content Placeholder 2">
            <a:extLst>
              <a:ext uri="{FF2B5EF4-FFF2-40B4-BE49-F238E27FC236}">
                <a16:creationId xmlns:a16="http://schemas.microsoft.com/office/drawing/2014/main" id="{F80CC0E1-8A96-35DA-1FC0-8ED9237031A1}"/>
              </a:ext>
            </a:extLst>
          </p:cNvPr>
          <p:cNvSpPr>
            <a:spLocks noGrp="1"/>
          </p:cNvSpPr>
          <p:nvPr>
            <p:ph idx="1"/>
          </p:nvPr>
        </p:nvSpPr>
        <p:spPr>
          <a:xfrm>
            <a:off x="838199" y="2694969"/>
            <a:ext cx="10515600" cy="3191643"/>
          </a:xfrm>
        </p:spPr>
        <p:txBody>
          <a:bodyPr vert="horz" wrap="square" lIns="91440" tIns="45720" rIns="91440" bIns="45720" rtlCol="0">
            <a:spAutoFit/>
          </a:bodyPr>
          <a:lstStyle/>
          <a:p>
            <a:pPr>
              <a:buFont typeface="Wingdings" panose="05000000000000000000" pitchFamily="2" charset="2"/>
              <a:buChar char="q"/>
            </a:pPr>
            <a:r>
              <a:rPr lang="en-US" sz="3200" dirty="0">
                <a:latin typeface="Times New Roman" panose="02020603050405020304" pitchFamily="18" charset="0"/>
                <a:cs typeface="Arial" panose="020B0604020202020204" pitchFamily="34" charset="0"/>
              </a:rPr>
              <a:t> an end-of-shift report, such as those made by police officers and nurses</a:t>
            </a:r>
          </a:p>
          <a:p>
            <a:pPr>
              <a:buFont typeface="Wingdings" panose="05000000000000000000" pitchFamily="2" charset="2"/>
              <a:buChar char="q"/>
            </a:pPr>
            <a:r>
              <a:rPr lang="en-US" sz="3200" dirty="0">
                <a:latin typeface="Times New Roman" panose="02020603050405020304" pitchFamily="18" charset="0"/>
                <a:cs typeface="Arial" panose="020B0604020202020204" pitchFamily="34" charset="0"/>
              </a:rPr>
              <a:t>an explanation of a new or revised company policy</a:t>
            </a:r>
          </a:p>
          <a:p>
            <a:pPr>
              <a:buFont typeface="Wingdings" panose="05000000000000000000" pitchFamily="2" charset="2"/>
              <a:buChar char="q"/>
            </a:pPr>
            <a:r>
              <a:rPr lang="en-US" sz="3200" dirty="0">
                <a:latin typeface="Times New Roman" panose="02020603050405020304" pitchFamily="18" charset="0"/>
                <a:cs typeface="Arial" panose="020B0604020202020204" pitchFamily="34" charset="0"/>
              </a:rPr>
              <a:t> a training session on job safety, operating equipment, new software</a:t>
            </a:r>
          </a:p>
          <a:p>
            <a:pPr>
              <a:buFont typeface="Wingdings" panose="05000000000000000000" pitchFamily="2" charset="2"/>
              <a:buChar char="q"/>
            </a:pPr>
            <a:r>
              <a:rPr lang="en-US" sz="3200" dirty="0">
                <a:latin typeface="Times New Roman" panose="02020603050405020304" pitchFamily="18" charset="0"/>
                <a:cs typeface="Arial" panose="020B0604020202020204" pitchFamily="34" charset="0"/>
              </a:rPr>
              <a:t>a briefing on new job assignments and tasks </a:t>
            </a:r>
            <a:br>
              <a:rPr lang="en-US" sz="3200" dirty="0">
                <a:latin typeface="Times New Roman" panose="02020603050405020304" pitchFamily="18" charset="0"/>
                <a:cs typeface="Arial" panose="020B0604020202020204" pitchFamily="34" charset="0"/>
              </a:rPr>
            </a:br>
            <a:endParaRPr lang="en-US" sz="3200" dirty="0">
              <a:latin typeface="Times New Roman" panose="02020603050405020304" pitchFamily="18" charset="0"/>
              <a:cs typeface="Arial" panose="020B0604020202020204" pitchFamily="34" charset="0"/>
            </a:endParaRPr>
          </a:p>
        </p:txBody>
      </p:sp>
      <p:sp>
        <p:nvSpPr>
          <p:cNvPr id="8" name="Rectangle 7">
            <a:extLst>
              <a:ext uri="{FF2B5EF4-FFF2-40B4-BE49-F238E27FC236}">
                <a16:creationId xmlns:a16="http://schemas.microsoft.com/office/drawing/2014/main" id="{187F253C-5895-2E26-88CE-E181610C27ED}"/>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039F91C5-73E8-622F-204F-D9C87875A5BE}"/>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52D9D71-E4B3-C226-E668-F62443D3146C}"/>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ECBD26F2-E0EC-6DC2-CA66-C77E0E6A421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
        <p:nvSpPr>
          <p:cNvPr id="3" name="Title 1">
            <a:extLst>
              <a:ext uri="{FF2B5EF4-FFF2-40B4-BE49-F238E27FC236}">
                <a16:creationId xmlns:a16="http://schemas.microsoft.com/office/drawing/2014/main" id="{1EC38820-EAC6-F339-2EA7-5F31373DB6F8}"/>
              </a:ext>
            </a:extLst>
          </p:cNvPr>
          <p:cNvSpPr>
            <a:spLocks noGrp="1"/>
          </p:cNvSpPr>
          <p:nvPr>
            <p:ph type="title"/>
          </p:nvPr>
        </p:nvSpPr>
        <p:spPr>
          <a:xfrm>
            <a:off x="1515341" y="-97782"/>
            <a:ext cx="9004495" cy="1588127"/>
          </a:xfrm>
          <a:noFill/>
        </p:spPr>
        <p:txBody>
          <a:bodyPr vert="horz" wrap="square" lIns="91440" tIns="45720" rIns="91440" bIns="45720" rtlCol="0" anchor="ctr">
            <a:spAutoFit/>
          </a:bodyPr>
          <a:lstStyle/>
          <a:p>
            <a:pPr algn="ctr"/>
            <a:br>
              <a:rPr lang="en-US" sz="3600" b="1" dirty="0">
                <a:solidFill>
                  <a:srgbClr val="00B0F0"/>
                </a:solidFill>
                <a:latin typeface="+mn-lt"/>
                <a:ea typeface="+mn-ea"/>
                <a:cs typeface="+mn-cs"/>
              </a:rPr>
            </a:br>
            <a:r>
              <a:rPr lang="en-US" sz="3600" b="1" dirty="0">
                <a:solidFill>
                  <a:srgbClr val="00B0F0"/>
                </a:solidFill>
                <a:latin typeface="+mn-lt"/>
                <a:ea typeface="+mn-ea"/>
                <a:cs typeface="+mn-cs"/>
              </a:rPr>
              <a:t>3-For Your Co-Workers</a:t>
            </a:r>
            <a:br>
              <a:rPr lang="en-US" sz="3600" b="1" dirty="0">
                <a:solidFill>
                  <a:srgbClr val="000000"/>
                </a:solidFill>
              </a:rPr>
            </a:br>
            <a:endParaRPr lang="ar-SA" sz="3600" b="1" dirty="0">
              <a:solidFill>
                <a:srgbClr val="00B0F0"/>
              </a:solidFill>
              <a:latin typeface="+mn-lt"/>
              <a:ea typeface="+mn-ea"/>
              <a:cs typeface="+mn-cs"/>
            </a:endParaRPr>
          </a:p>
        </p:txBody>
      </p:sp>
    </p:spTree>
    <p:extLst>
      <p:ext uri="{BB962C8B-B14F-4D97-AF65-F5344CB8AC3E}">
        <p14:creationId xmlns:p14="http://schemas.microsoft.com/office/powerpoint/2010/main" val="9557240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852B42-7FCD-741E-9A40-AB001CBFA93E}"/>
              </a:ext>
            </a:extLst>
          </p:cNvPr>
          <p:cNvSpPr>
            <a:spLocks noGrp="1"/>
          </p:cNvSpPr>
          <p:nvPr>
            <p:ph type="title"/>
          </p:nvPr>
        </p:nvSpPr>
        <p:spPr>
          <a:xfrm>
            <a:off x="1179378" y="-188977"/>
            <a:ext cx="10515600" cy="1588127"/>
          </a:xfrm>
          <a:noFill/>
        </p:spPr>
        <p:txBody>
          <a:bodyPr vert="horz" wrap="square" lIns="91440" tIns="45720" rIns="91440" bIns="45720" rtlCol="0" anchor="ctr">
            <a:spAutoFit/>
          </a:bodyPr>
          <a:lstStyle/>
          <a:p>
            <a:pPr algn="ctr"/>
            <a:br>
              <a:rPr lang="en-US" sz="3600" b="1" dirty="0">
                <a:solidFill>
                  <a:srgbClr val="00B0F0"/>
                </a:solidFill>
                <a:latin typeface="+mn-lt"/>
                <a:ea typeface="+mn-ea"/>
                <a:cs typeface="+mn-cs"/>
              </a:rPr>
            </a:br>
            <a:r>
              <a:rPr lang="en-US" sz="3600" b="1" dirty="0">
                <a:solidFill>
                  <a:srgbClr val="00B0F0"/>
                </a:solidFill>
                <a:latin typeface="+mn-lt"/>
                <a:ea typeface="+mn-ea"/>
                <a:cs typeface="+mn-cs"/>
              </a:rPr>
              <a:t>4- For Community Leaders or Groups</a:t>
            </a:r>
            <a:br>
              <a:rPr lang="en-US" sz="3600" b="1" dirty="0"/>
            </a:br>
            <a:endParaRPr lang="ar-SA" sz="3600" b="1" dirty="0">
              <a:solidFill>
                <a:srgbClr val="00B0F0"/>
              </a:solidFill>
              <a:latin typeface="+mn-lt"/>
              <a:ea typeface="+mn-ea"/>
              <a:cs typeface="+mn-cs"/>
            </a:endParaRPr>
          </a:p>
        </p:txBody>
      </p:sp>
      <p:sp>
        <p:nvSpPr>
          <p:cNvPr id="4" name="Rectangle: Rounded Corners 3">
            <a:extLst>
              <a:ext uri="{FF2B5EF4-FFF2-40B4-BE49-F238E27FC236}">
                <a16:creationId xmlns:a16="http://schemas.microsoft.com/office/drawing/2014/main" id="{7673367E-9EC2-76C4-5CC3-DACAD4761F98}"/>
              </a:ext>
            </a:extLst>
          </p:cNvPr>
          <p:cNvSpPr/>
          <p:nvPr/>
        </p:nvSpPr>
        <p:spPr>
          <a:xfrm>
            <a:off x="306558" y="1485241"/>
            <a:ext cx="11578883" cy="53727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7" name="Content Placeholder 2">
            <a:extLst>
              <a:ext uri="{FF2B5EF4-FFF2-40B4-BE49-F238E27FC236}">
                <a16:creationId xmlns:a16="http://schemas.microsoft.com/office/drawing/2014/main" id="{96131524-9BB5-A649-3DB5-4A419C869990}"/>
              </a:ext>
            </a:extLst>
          </p:cNvPr>
          <p:cNvSpPr>
            <a:spLocks noGrp="1"/>
          </p:cNvSpPr>
          <p:nvPr>
            <p:ph idx="1"/>
          </p:nvPr>
        </p:nvSpPr>
        <p:spPr>
          <a:xfrm>
            <a:off x="639932" y="3045969"/>
            <a:ext cx="10912133" cy="1900007"/>
          </a:xfrm>
        </p:spPr>
        <p:txBody>
          <a:bodyPr vert="horz" wrap="square" lIns="91440" tIns="45720" rIns="91440" bIns="45720" rtlCol="0">
            <a:spAutoFit/>
          </a:bodyPr>
          <a:lstStyle/>
          <a:p>
            <a:pPr>
              <a:buFont typeface="Wingdings" panose="05000000000000000000" pitchFamily="2" charset="2"/>
              <a:buChar char="q"/>
            </a:pPr>
            <a:r>
              <a:rPr lang="en-US" sz="3200" dirty="0">
                <a:latin typeface="Times New Roman" panose="02020603050405020304" pitchFamily="18" charset="0"/>
                <a:cs typeface="Arial" panose="020B0604020202020204" pitchFamily="34" charset="0"/>
              </a:rPr>
              <a:t> appeals before elected officials</a:t>
            </a:r>
          </a:p>
          <a:p>
            <a:pPr>
              <a:buFont typeface="Wingdings" panose="05000000000000000000" pitchFamily="2" charset="2"/>
              <a:buChar char="q"/>
            </a:pPr>
            <a:r>
              <a:rPr lang="en-US" sz="3200" dirty="0">
                <a:latin typeface="Times New Roman" panose="02020603050405020304" pitchFamily="18" charset="0"/>
                <a:cs typeface="Arial" panose="020B0604020202020204" pitchFamily="34" charset="0"/>
              </a:rPr>
              <a:t> an explanation of your group’s decision or activity</a:t>
            </a:r>
          </a:p>
          <a:p>
            <a:pPr>
              <a:buFont typeface="Wingdings" panose="05000000000000000000" pitchFamily="2" charset="2"/>
              <a:buChar char="q"/>
            </a:pPr>
            <a:r>
              <a:rPr lang="en-US" sz="3200" dirty="0">
                <a:latin typeface="Times New Roman" panose="02020603050405020304" pitchFamily="18" charset="0"/>
                <a:cs typeface="Arial" panose="020B0604020202020204" pitchFamily="34" charset="0"/>
              </a:rPr>
              <a:t> an update on completing a public works project </a:t>
            </a:r>
            <a:br>
              <a:rPr lang="en-US" sz="3200" dirty="0">
                <a:latin typeface="Times New Roman" panose="02020603050405020304" pitchFamily="18" charset="0"/>
                <a:cs typeface="Arial" panose="020B0604020202020204" pitchFamily="34" charset="0"/>
              </a:rPr>
            </a:br>
            <a:endParaRPr lang="en-US" sz="3200" dirty="0">
              <a:latin typeface="Times New Roman" panose="02020603050405020304" pitchFamily="18" charset="0"/>
              <a:cs typeface="Arial" panose="020B0604020202020204" pitchFamily="34" charset="0"/>
            </a:endParaRPr>
          </a:p>
        </p:txBody>
      </p:sp>
      <p:sp>
        <p:nvSpPr>
          <p:cNvPr id="8" name="Rectangle 7">
            <a:extLst>
              <a:ext uri="{FF2B5EF4-FFF2-40B4-BE49-F238E27FC236}">
                <a16:creationId xmlns:a16="http://schemas.microsoft.com/office/drawing/2014/main" id="{E6DC9928-A1E9-9E33-D09B-7684BD7266E0}"/>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07BEE1A4-98D0-4542-F27C-5E8F4300853B}"/>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900D3CA-466D-939F-1415-D62E66F13B5B}"/>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F4C13BFD-119F-CBF5-5F3A-A9C7AED0B6F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Tree>
    <p:extLst>
      <p:ext uri="{BB962C8B-B14F-4D97-AF65-F5344CB8AC3E}">
        <p14:creationId xmlns:p14="http://schemas.microsoft.com/office/powerpoint/2010/main" val="17690177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ED3B4F-3CB2-1264-5ECB-985C3731707B}"/>
              </a:ext>
            </a:extLst>
          </p:cNvPr>
          <p:cNvSpPr>
            <a:spLocks noGrp="1"/>
          </p:cNvSpPr>
          <p:nvPr>
            <p:ph type="title"/>
          </p:nvPr>
        </p:nvSpPr>
        <p:spPr>
          <a:xfrm>
            <a:off x="2025748" y="353458"/>
            <a:ext cx="8797002" cy="590931"/>
          </a:xfrm>
          <a:noFill/>
        </p:spPr>
        <p:txBody>
          <a:bodyPr vert="horz" wrap="square" lIns="91440" tIns="45720" rIns="91440" bIns="45720" rtlCol="0" anchor="ctr">
            <a:spAutoFit/>
          </a:bodyPr>
          <a:lstStyle/>
          <a:p>
            <a:pPr algn="ctr"/>
            <a:r>
              <a:rPr lang="en-US" sz="3600" b="1" dirty="0">
                <a:solidFill>
                  <a:srgbClr val="00B0F0"/>
                </a:solidFill>
                <a:latin typeface="+mn-lt"/>
                <a:ea typeface="+mn-ea"/>
                <a:cs typeface="+mn-cs"/>
              </a:rPr>
              <a:t>Formal Presentations</a:t>
            </a:r>
            <a:endParaRPr lang="ar-SA" sz="3600" b="1" dirty="0">
              <a:solidFill>
                <a:srgbClr val="00B0F0"/>
              </a:solidFill>
              <a:latin typeface="+mn-lt"/>
              <a:ea typeface="+mn-ea"/>
              <a:cs typeface="+mn-cs"/>
            </a:endParaRPr>
          </a:p>
        </p:txBody>
      </p:sp>
      <p:sp>
        <p:nvSpPr>
          <p:cNvPr id="4" name="Rectangle: Rounded Corners 3">
            <a:extLst>
              <a:ext uri="{FF2B5EF4-FFF2-40B4-BE49-F238E27FC236}">
                <a16:creationId xmlns:a16="http://schemas.microsoft.com/office/drawing/2014/main" id="{407D5D96-09ED-036E-4E10-E95EE133183A}"/>
              </a:ext>
            </a:extLst>
          </p:cNvPr>
          <p:cNvSpPr/>
          <p:nvPr/>
        </p:nvSpPr>
        <p:spPr>
          <a:xfrm>
            <a:off x="168812" y="1314914"/>
            <a:ext cx="11901268" cy="53727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7" name="Content Placeholder 2">
            <a:extLst>
              <a:ext uri="{FF2B5EF4-FFF2-40B4-BE49-F238E27FC236}">
                <a16:creationId xmlns:a16="http://schemas.microsoft.com/office/drawing/2014/main" id="{2DEC3A52-207F-D126-C502-78A37C66997F}"/>
              </a:ext>
            </a:extLst>
          </p:cNvPr>
          <p:cNvSpPr>
            <a:spLocks noGrp="1"/>
          </p:cNvSpPr>
          <p:nvPr>
            <p:ph idx="1"/>
          </p:nvPr>
        </p:nvSpPr>
        <p:spPr>
          <a:xfrm>
            <a:off x="398548" y="1455035"/>
            <a:ext cx="11459673" cy="4850559"/>
          </a:xfrm>
        </p:spPr>
        <p:txBody>
          <a:bodyPr vert="horz" wrap="square" lIns="91440" tIns="45720" rIns="91440" bIns="45720" rtlCol="0">
            <a:spAutoFit/>
          </a:bodyPr>
          <a:lstStyle/>
          <a:p>
            <a:pPr algn="just">
              <a:buFont typeface="Wingdings" panose="05000000000000000000" pitchFamily="2" charset="2"/>
              <a:buChar char="q"/>
            </a:pPr>
            <a:r>
              <a:rPr lang="en-US" sz="2400" dirty="0">
                <a:latin typeface="Times New Roman" panose="02020603050405020304" pitchFamily="18" charset="0"/>
                <a:cs typeface="Arial" panose="020B0604020202020204" pitchFamily="34" charset="0"/>
              </a:rPr>
              <a:t>While an informal briefing is likely to be short, generally conversational, and intended for a limited number of people, a formal presentation is much longer, far less conversational, and perhaps intended for a wider audience.</a:t>
            </a:r>
          </a:p>
          <a:p>
            <a:pPr algn="just">
              <a:buFont typeface="Wingdings" panose="05000000000000000000" pitchFamily="2" charset="2"/>
              <a:buChar char="q"/>
            </a:pPr>
            <a:r>
              <a:rPr lang="en-US" sz="2400" dirty="0">
                <a:latin typeface="Times New Roman" panose="02020603050405020304" pitchFamily="18" charset="0"/>
                <a:cs typeface="Arial" panose="020B0604020202020204" pitchFamily="34" charset="0"/>
              </a:rPr>
              <a:t>A formal presentation involves much more preparation. You cannot just dash it off. Just as you did with an informal briefing, you will have to do the following, only more extensively and over a longer period of time:</a:t>
            </a:r>
          </a:p>
          <a:p>
            <a:pPr algn="just">
              <a:buFont typeface="Wingdings" panose="05000000000000000000" pitchFamily="2" charset="2"/>
              <a:buChar char="§"/>
            </a:pPr>
            <a:r>
              <a:rPr lang="en-US" sz="2400" b="1" dirty="0">
                <a:latin typeface="Times New Roman" panose="02020603050405020304" pitchFamily="18" charset="0"/>
                <a:cs typeface="Arial" panose="020B0604020202020204" pitchFamily="34" charset="0"/>
              </a:rPr>
              <a:t>research the subject</a:t>
            </a:r>
          </a:p>
          <a:p>
            <a:pPr algn="just">
              <a:buFont typeface="Wingdings" panose="05000000000000000000" pitchFamily="2" charset="2"/>
              <a:buChar char="§"/>
            </a:pPr>
            <a:r>
              <a:rPr lang="en-US" sz="2400" b="1" dirty="0">
                <a:latin typeface="Times New Roman" panose="02020603050405020304" pitchFamily="18" charset="0"/>
                <a:cs typeface="Arial" panose="020B0604020202020204" pitchFamily="34" charset="0"/>
              </a:rPr>
              <a:t>interview key resource individuals</a:t>
            </a:r>
          </a:p>
          <a:p>
            <a:pPr algn="just">
              <a:buFont typeface="Wingdings" panose="05000000000000000000" pitchFamily="2" charset="2"/>
              <a:buChar char="§"/>
            </a:pPr>
            <a:r>
              <a:rPr lang="en-US" sz="2400" b="1" dirty="0">
                <a:latin typeface="Times New Roman" panose="02020603050405020304" pitchFamily="18" charset="0"/>
                <a:cs typeface="Arial" panose="020B0604020202020204" pitchFamily="34" charset="0"/>
              </a:rPr>
              <a:t>prepare, time, and sequence visuals</a:t>
            </a:r>
          </a:p>
          <a:p>
            <a:pPr algn="just">
              <a:buFont typeface="Wingdings" panose="05000000000000000000" pitchFamily="2" charset="2"/>
              <a:buChar char="§"/>
            </a:pPr>
            <a:r>
              <a:rPr lang="en-US" sz="2400" b="1" dirty="0">
                <a:latin typeface="Times New Roman" panose="02020603050405020304" pitchFamily="18" charset="0"/>
                <a:cs typeface="Arial" panose="020B0604020202020204" pitchFamily="34" charset="0"/>
              </a:rPr>
              <a:t>coordinate your talk with presentations by your co-workers or boss</a:t>
            </a:r>
          </a:p>
          <a:p>
            <a:pPr>
              <a:buFont typeface="Wingdings" panose="05000000000000000000" pitchFamily="2" charset="2"/>
              <a:buChar char="§"/>
            </a:pPr>
            <a:r>
              <a:rPr lang="en-US" sz="2400" b="1" dirty="0">
                <a:latin typeface="Times New Roman" panose="02020603050405020304" pitchFamily="18" charset="0"/>
                <a:cs typeface="Arial" panose="020B0604020202020204" pitchFamily="34" charset="0"/>
              </a:rPr>
              <a:t>rehearse your presentation. </a:t>
            </a:r>
            <a:br>
              <a:rPr lang="en-US" sz="2400" dirty="0">
                <a:latin typeface="Times New Roman" panose="02020603050405020304" pitchFamily="18" charset="0"/>
                <a:cs typeface="Arial" panose="020B0604020202020204" pitchFamily="34" charset="0"/>
              </a:rPr>
            </a:br>
            <a:endParaRPr lang="en-US" sz="2400" dirty="0">
              <a:latin typeface="Times New Roman" panose="02020603050405020304" pitchFamily="18" charset="0"/>
              <a:cs typeface="Arial" panose="020B0604020202020204" pitchFamily="34" charset="0"/>
            </a:endParaRPr>
          </a:p>
        </p:txBody>
      </p:sp>
      <p:sp>
        <p:nvSpPr>
          <p:cNvPr id="8" name="Rectangle 7">
            <a:extLst>
              <a:ext uri="{FF2B5EF4-FFF2-40B4-BE49-F238E27FC236}">
                <a16:creationId xmlns:a16="http://schemas.microsoft.com/office/drawing/2014/main" id="{E6C12899-EE3A-6471-D9E9-93912BB834A0}"/>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7002ED68-1AB8-70A2-592E-ED8765127DB8}"/>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9625340-CE86-86AA-31A4-9662ED02A456}"/>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0C2C0B17-7E29-CFB0-6877-87C72E02C8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Tree>
    <p:extLst>
      <p:ext uri="{BB962C8B-B14F-4D97-AF65-F5344CB8AC3E}">
        <p14:creationId xmlns:p14="http://schemas.microsoft.com/office/powerpoint/2010/main" val="122829595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F76F8C-114A-3A76-8ED4-EAF495CBED9E}"/>
              </a:ext>
            </a:extLst>
          </p:cNvPr>
          <p:cNvSpPr>
            <a:spLocks noGrp="1"/>
          </p:cNvSpPr>
          <p:nvPr>
            <p:ph type="title"/>
          </p:nvPr>
        </p:nvSpPr>
        <p:spPr>
          <a:xfrm>
            <a:off x="1515341" y="373544"/>
            <a:ext cx="9838459" cy="590931"/>
          </a:xfrm>
          <a:noFill/>
        </p:spPr>
        <p:txBody>
          <a:bodyPr vert="horz" wrap="square" lIns="91440" tIns="45720" rIns="91440" bIns="45720" rtlCol="0" anchor="ctr">
            <a:spAutoFit/>
          </a:bodyPr>
          <a:lstStyle/>
          <a:p>
            <a:pPr algn="ctr"/>
            <a:r>
              <a:rPr lang="en-US" sz="3600" b="1" dirty="0">
                <a:solidFill>
                  <a:srgbClr val="00B0F0"/>
                </a:solidFill>
                <a:latin typeface="+mn-lt"/>
                <a:ea typeface="+mn-ea"/>
                <a:cs typeface="+mn-cs"/>
              </a:rPr>
              <a:t>Analyzing Your Audience</a:t>
            </a:r>
          </a:p>
        </p:txBody>
      </p:sp>
      <p:sp>
        <p:nvSpPr>
          <p:cNvPr id="4" name="Rectangle: Rounded Corners 3">
            <a:extLst>
              <a:ext uri="{FF2B5EF4-FFF2-40B4-BE49-F238E27FC236}">
                <a16:creationId xmlns:a16="http://schemas.microsoft.com/office/drawing/2014/main" id="{17374247-6045-4F68-8CA5-B53FD96BA7FA}"/>
              </a:ext>
            </a:extLst>
          </p:cNvPr>
          <p:cNvSpPr/>
          <p:nvPr/>
        </p:nvSpPr>
        <p:spPr>
          <a:xfrm>
            <a:off x="306558" y="1451171"/>
            <a:ext cx="11578883" cy="53727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7" name="Content Placeholder 2">
            <a:extLst>
              <a:ext uri="{FF2B5EF4-FFF2-40B4-BE49-F238E27FC236}">
                <a16:creationId xmlns:a16="http://schemas.microsoft.com/office/drawing/2014/main" id="{6D91D3B3-4923-A700-01E8-92A5BD141891}"/>
              </a:ext>
            </a:extLst>
          </p:cNvPr>
          <p:cNvSpPr>
            <a:spLocks noGrp="1"/>
          </p:cNvSpPr>
          <p:nvPr>
            <p:ph idx="1"/>
          </p:nvPr>
        </p:nvSpPr>
        <p:spPr>
          <a:xfrm>
            <a:off x="572377" y="2403339"/>
            <a:ext cx="11188213" cy="3637919"/>
          </a:xfrm>
        </p:spPr>
        <p:txBody>
          <a:bodyPr vert="horz" wrap="square" lIns="91440" tIns="45720" rIns="91440" bIns="45720" rtlCol="0">
            <a:spAutoFit/>
          </a:bodyPr>
          <a:lstStyle/>
          <a:p>
            <a:pPr algn="just">
              <a:buFont typeface="Wingdings" panose="05000000000000000000" pitchFamily="2" charset="2"/>
              <a:buChar char="q"/>
            </a:pPr>
            <a:r>
              <a:rPr lang="en-US" sz="3200" dirty="0">
                <a:latin typeface="Times New Roman" panose="02020603050405020304" pitchFamily="18" charset="0"/>
                <a:cs typeface="Arial" panose="020B0604020202020204" pitchFamily="34" charset="0"/>
              </a:rPr>
              <a:t>The more you learn about your audience, the better prepared you will be to give your listeners what they need. Just as you do for your written work, for your oral presentation, you will have to do some research about the audience, emphasizing the “you attitude” and establishing your own credibility. Put yourself in your audience’s place. They will ask: what is your main point, why is it relevant, what benefits are in your talk for them and their company? </a:t>
            </a:r>
            <a:endParaRPr lang="ar-SA" sz="3200" dirty="0">
              <a:latin typeface="Times New Roman" panose="02020603050405020304" pitchFamily="18" charset="0"/>
              <a:cs typeface="Arial" panose="020B0604020202020204" pitchFamily="34" charset="0"/>
            </a:endParaRPr>
          </a:p>
        </p:txBody>
      </p:sp>
      <p:sp>
        <p:nvSpPr>
          <p:cNvPr id="8" name="Rectangle 7">
            <a:extLst>
              <a:ext uri="{FF2B5EF4-FFF2-40B4-BE49-F238E27FC236}">
                <a16:creationId xmlns:a16="http://schemas.microsoft.com/office/drawing/2014/main" id="{EC9F1A65-8B95-60E3-9575-4EF7E5E042A9}"/>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B9C53425-B95E-3BE9-668B-6365E05F2FEB}"/>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174A9E8-4B4C-074E-3BFA-B8BC9D37ECC9}"/>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00DFD419-9460-1646-DEBA-C5AF6A756A1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Tree>
    <p:extLst>
      <p:ext uri="{BB962C8B-B14F-4D97-AF65-F5344CB8AC3E}">
        <p14:creationId xmlns:p14="http://schemas.microsoft.com/office/powerpoint/2010/main" val="310778537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F3C1D8-976F-5423-60FF-540D6D2C611B}"/>
              </a:ext>
            </a:extLst>
          </p:cNvPr>
          <p:cNvSpPr>
            <a:spLocks noGrp="1"/>
          </p:cNvSpPr>
          <p:nvPr>
            <p:ph type="title"/>
          </p:nvPr>
        </p:nvSpPr>
        <p:spPr>
          <a:xfrm>
            <a:off x="1650605" y="-114742"/>
            <a:ext cx="9317538" cy="1588127"/>
          </a:xfrm>
          <a:noFill/>
        </p:spPr>
        <p:txBody>
          <a:bodyPr vert="horz" wrap="square" lIns="91440" tIns="45720" rIns="91440" bIns="45720" rtlCol="0" anchor="ctr">
            <a:spAutoFit/>
          </a:bodyPr>
          <a:lstStyle/>
          <a:p>
            <a:pPr algn="ctr"/>
            <a:br>
              <a:rPr lang="en-US" sz="3600" b="1" dirty="0">
                <a:solidFill>
                  <a:srgbClr val="00B0F0"/>
                </a:solidFill>
                <a:latin typeface="+mn-lt"/>
                <a:ea typeface="+mn-ea"/>
                <a:cs typeface="+mn-cs"/>
              </a:rPr>
            </a:br>
            <a:r>
              <a:rPr lang="en-US" sz="3600" b="1" dirty="0">
                <a:solidFill>
                  <a:srgbClr val="00B0F0"/>
                </a:solidFill>
                <a:latin typeface="+mn-lt"/>
                <a:ea typeface="+mn-ea"/>
                <a:cs typeface="+mn-cs"/>
              </a:rPr>
              <a:t>Guidelines for Analyzing Your Audience</a:t>
            </a:r>
            <a:br>
              <a:rPr lang="en-US" sz="3600" b="1" i="1" dirty="0"/>
            </a:br>
            <a:endParaRPr lang="ar-SA" sz="3600" b="1" dirty="0">
              <a:solidFill>
                <a:srgbClr val="00B0F0"/>
              </a:solidFill>
              <a:latin typeface="+mn-lt"/>
              <a:ea typeface="+mn-ea"/>
              <a:cs typeface="+mn-cs"/>
            </a:endParaRPr>
          </a:p>
        </p:txBody>
      </p:sp>
      <p:sp>
        <p:nvSpPr>
          <p:cNvPr id="4" name="Rectangle: Rounded Corners 3">
            <a:extLst>
              <a:ext uri="{FF2B5EF4-FFF2-40B4-BE49-F238E27FC236}">
                <a16:creationId xmlns:a16="http://schemas.microsoft.com/office/drawing/2014/main" id="{ED08C1B4-2C47-AC9B-2D5F-7E68B8FB645A}"/>
              </a:ext>
            </a:extLst>
          </p:cNvPr>
          <p:cNvSpPr/>
          <p:nvPr/>
        </p:nvSpPr>
        <p:spPr>
          <a:xfrm>
            <a:off x="447236" y="1465239"/>
            <a:ext cx="11578883" cy="53727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7" name="Content Placeholder 2">
            <a:extLst>
              <a:ext uri="{FF2B5EF4-FFF2-40B4-BE49-F238E27FC236}">
                <a16:creationId xmlns:a16="http://schemas.microsoft.com/office/drawing/2014/main" id="{13C56A64-46D0-04A8-F8CC-717CCE21072C}"/>
              </a:ext>
            </a:extLst>
          </p:cNvPr>
          <p:cNvSpPr>
            <a:spLocks noGrp="1"/>
          </p:cNvSpPr>
          <p:nvPr>
            <p:ph idx="1"/>
          </p:nvPr>
        </p:nvSpPr>
        <p:spPr>
          <a:xfrm>
            <a:off x="787791" y="1939217"/>
            <a:ext cx="10616418" cy="4424801"/>
          </a:xfrm>
        </p:spPr>
        <p:txBody>
          <a:bodyPr vert="horz" wrap="square" lIns="91440" tIns="45720" rIns="91440" bIns="45720" rtlCol="0" anchor="ctr">
            <a:spAutoFit/>
          </a:bodyPr>
          <a:lstStyle/>
          <a:p>
            <a:r>
              <a:rPr lang="en-US" b="1" dirty="0">
                <a:solidFill>
                  <a:srgbClr val="FF0000"/>
                </a:solidFill>
                <a:latin typeface="Times New Roman" panose="02020603050405020304" pitchFamily="18" charset="0"/>
                <a:cs typeface="Arial" panose="020B0604020202020204" pitchFamily="34" charset="0"/>
              </a:rPr>
              <a:t>Here are seven key questions to ask when analyzing your audience.</a:t>
            </a:r>
          </a:p>
          <a:p>
            <a:pPr marL="0" indent="0">
              <a:buNone/>
            </a:pPr>
            <a:r>
              <a:rPr lang="en-US" dirty="0">
                <a:latin typeface="Times New Roman" panose="02020603050405020304" pitchFamily="18" charset="0"/>
                <a:cs typeface="Arial" panose="020B0604020202020204" pitchFamily="34" charset="0"/>
              </a:rPr>
              <a:t>1. How much do they know about your topic? </a:t>
            </a:r>
          </a:p>
          <a:p>
            <a:pPr marL="0" indent="0">
              <a:buNone/>
            </a:pPr>
            <a:r>
              <a:rPr lang="en-US" dirty="0">
                <a:latin typeface="Times New Roman" panose="02020603050405020304" pitchFamily="18" charset="0"/>
                <a:cs typeface="Arial" panose="020B0604020202020204" pitchFamily="34" charset="0"/>
              </a:rPr>
              <a:t>2. What unites them as a group? </a:t>
            </a:r>
          </a:p>
          <a:p>
            <a:pPr marL="0" indent="0">
              <a:buNone/>
            </a:pPr>
            <a:r>
              <a:rPr lang="en-US" dirty="0">
                <a:latin typeface="Times New Roman" panose="02020603050405020304" pitchFamily="18" charset="0"/>
                <a:cs typeface="Arial" panose="020B0604020202020204" pitchFamily="34" charset="0"/>
              </a:rPr>
              <a:t>3. What do they want to receive from your presentation? </a:t>
            </a:r>
          </a:p>
          <a:p>
            <a:pPr marL="0" indent="0">
              <a:buNone/>
            </a:pPr>
            <a:r>
              <a:rPr lang="en-US" dirty="0">
                <a:latin typeface="Times New Roman" panose="02020603050405020304" pitchFamily="18" charset="0"/>
                <a:cs typeface="Arial" panose="020B0604020202020204" pitchFamily="34" charset="0"/>
              </a:rPr>
              <a:t>4. What is their interest or stake in your topic?</a:t>
            </a:r>
          </a:p>
          <a:p>
            <a:pPr marL="0" indent="0">
              <a:buNone/>
            </a:pPr>
            <a:r>
              <a:rPr lang="en-US" dirty="0">
                <a:latin typeface="Times New Roman" panose="02020603050405020304" pitchFamily="18" charset="0"/>
                <a:cs typeface="Arial" panose="020B0604020202020204" pitchFamily="34" charset="0"/>
              </a:rPr>
              <a:t> 5. What do you want them to do after hearing your presentation?</a:t>
            </a:r>
          </a:p>
          <a:p>
            <a:pPr marL="0" indent="0">
              <a:buNone/>
            </a:pPr>
            <a:r>
              <a:rPr lang="en-US" dirty="0">
                <a:latin typeface="Times New Roman" panose="02020603050405020304" pitchFamily="18" charset="0"/>
                <a:cs typeface="Arial" panose="020B0604020202020204" pitchFamily="34" charset="0"/>
              </a:rPr>
              <a:t>6. What questions are they likely to raise? </a:t>
            </a:r>
          </a:p>
          <a:p>
            <a:pPr marL="0" indent="0">
              <a:buNone/>
            </a:pPr>
            <a:r>
              <a:rPr lang="en-US" dirty="0">
                <a:latin typeface="Times New Roman" panose="02020603050405020304" pitchFamily="18" charset="0"/>
                <a:cs typeface="Arial" panose="020B0604020202020204" pitchFamily="34" charset="0"/>
              </a:rPr>
              <a:t>7. What considerations should you give to a multinational audience? </a:t>
            </a:r>
            <a:br>
              <a:rPr lang="en-US" sz="2400" dirty="0"/>
            </a:br>
            <a:endParaRPr lang="en-US" sz="2400" dirty="0">
              <a:latin typeface="Times New Roman" panose="02020603050405020304" pitchFamily="18" charset="0"/>
              <a:cs typeface="Arial" panose="020B0604020202020204" pitchFamily="34" charset="0"/>
            </a:endParaRPr>
          </a:p>
        </p:txBody>
      </p:sp>
      <p:sp>
        <p:nvSpPr>
          <p:cNvPr id="8" name="Rectangle 7">
            <a:extLst>
              <a:ext uri="{FF2B5EF4-FFF2-40B4-BE49-F238E27FC236}">
                <a16:creationId xmlns:a16="http://schemas.microsoft.com/office/drawing/2014/main" id="{D05594A0-2E26-4A4A-8FB4-BA8BD9B7D01B}"/>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E139F08F-626E-F33D-5C14-3AF27ED02632}"/>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6E3364D-4E73-F5B4-B28E-31AD3BC3E608}"/>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64846E21-20BD-9DAE-9EB1-F296A0E405A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Tree>
    <p:extLst>
      <p:ext uri="{BB962C8B-B14F-4D97-AF65-F5344CB8AC3E}">
        <p14:creationId xmlns:p14="http://schemas.microsoft.com/office/powerpoint/2010/main" val="25408934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B512C7-82B6-25A3-52F4-380794F429DE}"/>
              </a:ext>
            </a:extLst>
          </p:cNvPr>
          <p:cNvSpPr>
            <a:spLocks noGrp="1"/>
          </p:cNvSpPr>
          <p:nvPr>
            <p:ph type="title"/>
          </p:nvPr>
        </p:nvSpPr>
        <p:spPr>
          <a:xfrm>
            <a:off x="838198" y="440986"/>
            <a:ext cx="10515600" cy="590931"/>
          </a:xfrm>
          <a:noFill/>
        </p:spPr>
        <p:txBody>
          <a:bodyPr vert="horz" wrap="square" lIns="91440" tIns="45720" rIns="91440" bIns="45720" rtlCol="0" anchor="ctr">
            <a:spAutoFit/>
          </a:bodyPr>
          <a:lstStyle/>
          <a:p>
            <a:pPr algn="ctr"/>
            <a:r>
              <a:rPr lang="en-US" sz="3600" b="1" dirty="0">
                <a:solidFill>
                  <a:srgbClr val="00B0F0"/>
                </a:solidFill>
                <a:latin typeface="+mn-lt"/>
                <a:ea typeface="+mn-ea"/>
                <a:cs typeface="+mn-cs"/>
              </a:rPr>
              <a:t>The Parts of Formal Presentations</a:t>
            </a:r>
            <a:endParaRPr lang="ar-SA" sz="3600" b="1" dirty="0">
              <a:solidFill>
                <a:srgbClr val="00B0F0"/>
              </a:solidFill>
              <a:latin typeface="+mn-lt"/>
              <a:ea typeface="+mn-ea"/>
              <a:cs typeface="+mn-cs"/>
            </a:endParaRPr>
          </a:p>
        </p:txBody>
      </p:sp>
      <p:sp>
        <p:nvSpPr>
          <p:cNvPr id="4" name="Rectangle: Rounded Corners 3">
            <a:extLst>
              <a:ext uri="{FF2B5EF4-FFF2-40B4-BE49-F238E27FC236}">
                <a16:creationId xmlns:a16="http://schemas.microsoft.com/office/drawing/2014/main" id="{82FAEA99-2B5E-D93B-3984-A4D2B3A1381A}"/>
              </a:ext>
            </a:extLst>
          </p:cNvPr>
          <p:cNvSpPr/>
          <p:nvPr/>
        </p:nvSpPr>
        <p:spPr>
          <a:xfrm>
            <a:off x="306558" y="1437104"/>
            <a:ext cx="11578883" cy="53727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7" name="Content Placeholder 2">
            <a:extLst>
              <a:ext uri="{FF2B5EF4-FFF2-40B4-BE49-F238E27FC236}">
                <a16:creationId xmlns:a16="http://schemas.microsoft.com/office/drawing/2014/main" id="{29F6EC17-9CB3-D3EB-7DDD-45378FB9D6A0}"/>
              </a:ext>
            </a:extLst>
          </p:cNvPr>
          <p:cNvSpPr>
            <a:spLocks noGrp="1"/>
          </p:cNvSpPr>
          <p:nvPr>
            <p:ph idx="1"/>
          </p:nvPr>
        </p:nvSpPr>
        <p:spPr>
          <a:xfrm>
            <a:off x="571791" y="1952567"/>
            <a:ext cx="11048415" cy="4355038"/>
          </a:xfrm>
        </p:spPr>
        <p:txBody>
          <a:bodyPr vert="horz" wrap="square" lIns="91440" tIns="45720" rIns="91440" bIns="45720" rtlCol="0">
            <a:spAutoFit/>
          </a:bodyPr>
          <a:lstStyle/>
          <a:p>
            <a:pPr algn="just">
              <a:buFont typeface="Wingdings" panose="05000000000000000000" pitchFamily="2" charset="2"/>
              <a:buChar char="q"/>
            </a:pPr>
            <a:r>
              <a:rPr lang="en-US" dirty="0">
                <a:solidFill>
                  <a:srgbClr val="FF0000"/>
                </a:solidFill>
                <a:latin typeface="Times New Roman" panose="02020603050405020304" pitchFamily="18" charset="0"/>
                <a:cs typeface="Arial" panose="020B0604020202020204" pitchFamily="34" charset="0"/>
              </a:rPr>
              <a:t>The Introduction</a:t>
            </a:r>
          </a:p>
          <a:p>
            <a:pPr algn="just">
              <a:buFont typeface="Wingdings" panose="05000000000000000000" pitchFamily="2" charset="2"/>
              <a:buChar char="q"/>
            </a:pPr>
            <a:r>
              <a:rPr lang="en-US" dirty="0">
                <a:latin typeface="Times New Roman" panose="02020603050405020304" pitchFamily="18" charset="0"/>
                <a:cs typeface="Arial" panose="020B0604020202020204" pitchFamily="34" charset="0"/>
              </a:rPr>
              <a:t>The most important part of a presentation is the introduction. You can capture your audience’s attention by answering these questions:</a:t>
            </a:r>
          </a:p>
          <a:p>
            <a:pPr marL="0" indent="0" algn="just">
              <a:buNone/>
            </a:pPr>
            <a:r>
              <a:rPr lang="en-US" dirty="0">
                <a:latin typeface="Times New Roman" panose="02020603050405020304" pitchFamily="18" charset="0"/>
                <a:cs typeface="Arial" panose="020B0604020202020204" pitchFamily="34" charset="0"/>
              </a:rPr>
              <a:t> (1) Who are you? (2) What are your qualifications? (3) What specific topic are you speaking about? and (4) How is the topic relevant to the audience? </a:t>
            </a:r>
          </a:p>
          <a:p>
            <a:pPr algn="just">
              <a:buFont typeface="Wingdings" panose="05000000000000000000" pitchFamily="2" charset="2"/>
              <a:buChar char="q"/>
            </a:pPr>
            <a:r>
              <a:rPr lang="en-US" dirty="0">
                <a:latin typeface="Times New Roman" panose="02020603050405020304" pitchFamily="18" charset="0"/>
                <a:cs typeface="Arial" panose="020B0604020202020204" pitchFamily="34" charset="0"/>
              </a:rPr>
              <a:t>Your first and most immediate goal is to establish rapport with your listeners, win their confidence, and elicit their cooperation. Because your listeners are probably at their most attentive during the first few minutes of your presentation, they will pay close attention to everything about you and what you say. Seize the moment and build momentum </a:t>
            </a:r>
          </a:p>
        </p:txBody>
      </p:sp>
      <p:sp>
        <p:nvSpPr>
          <p:cNvPr id="8" name="Rectangle 7">
            <a:extLst>
              <a:ext uri="{FF2B5EF4-FFF2-40B4-BE49-F238E27FC236}">
                <a16:creationId xmlns:a16="http://schemas.microsoft.com/office/drawing/2014/main" id="{2EABCCE7-62A1-1DD2-DE5D-B8455DA6351C}"/>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C2A71C0D-3B06-82B7-C468-AEF9EF290DDE}"/>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37A39E5-C22F-D2C0-83CB-F115392ADCA5}"/>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4C77A7C0-CB2B-5961-47FF-78D4EB05602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Tree>
    <p:extLst>
      <p:ext uri="{BB962C8B-B14F-4D97-AF65-F5344CB8AC3E}">
        <p14:creationId xmlns:p14="http://schemas.microsoft.com/office/powerpoint/2010/main" val="10285807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96725323-D92E-BB33-4543-CBBE55A9FCB0}"/>
              </a:ext>
            </a:extLst>
          </p:cNvPr>
          <p:cNvSpPr/>
          <p:nvPr/>
        </p:nvSpPr>
        <p:spPr>
          <a:xfrm>
            <a:off x="306558" y="1314914"/>
            <a:ext cx="11578883" cy="53727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7" name="Content Placeholder 2">
            <a:extLst>
              <a:ext uri="{FF2B5EF4-FFF2-40B4-BE49-F238E27FC236}">
                <a16:creationId xmlns:a16="http://schemas.microsoft.com/office/drawing/2014/main" id="{C2F97D23-C0A4-FC58-ED34-37E8E627857D}"/>
              </a:ext>
            </a:extLst>
          </p:cNvPr>
          <p:cNvSpPr>
            <a:spLocks noGrp="1"/>
          </p:cNvSpPr>
          <p:nvPr>
            <p:ph idx="1"/>
          </p:nvPr>
        </p:nvSpPr>
        <p:spPr>
          <a:xfrm>
            <a:off x="838199" y="2413337"/>
            <a:ext cx="10515600" cy="2308324"/>
          </a:xfrm>
        </p:spPr>
        <p:txBody>
          <a:bodyPr vert="horz" wrap="square" lIns="91440" tIns="45720" rIns="91440" bIns="45720" rtlCol="0">
            <a:spAutoFit/>
          </a:bodyPr>
          <a:lstStyle/>
          <a:p>
            <a:pPr algn="just">
              <a:buFont typeface="Wingdings" panose="05000000000000000000" pitchFamily="2" charset="2"/>
              <a:buChar char="q"/>
            </a:pPr>
            <a:r>
              <a:rPr lang="en-US" sz="3200" dirty="0">
                <a:latin typeface="Times New Roman" panose="02020603050405020304" pitchFamily="18" charset="0"/>
                <a:cs typeface="Arial" panose="020B0604020202020204" pitchFamily="34" charset="0"/>
              </a:rPr>
              <a:t>The most informative presentations are the easiest to follow. Restrict your topic to ensure that you will be able to organize it carefully and sensibly—for example, a tasty diet under 1,000 calories a day or a course in learning Adobe InDesign or another software package. </a:t>
            </a:r>
          </a:p>
        </p:txBody>
      </p:sp>
      <p:sp>
        <p:nvSpPr>
          <p:cNvPr id="8" name="Rectangle 7">
            <a:extLst>
              <a:ext uri="{FF2B5EF4-FFF2-40B4-BE49-F238E27FC236}">
                <a16:creationId xmlns:a16="http://schemas.microsoft.com/office/drawing/2014/main" id="{F8B0F920-BC48-7AF0-72B2-88DCF2AF437C}"/>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C16E4843-1CA7-85E4-F864-686EA96F0BB8}"/>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BC87BE9-6C0F-0A52-D309-C0107477EA3F}"/>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F8D016E4-BAA1-9167-ACFC-2D86B736DE1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
        <p:nvSpPr>
          <p:cNvPr id="6" name="Title 1">
            <a:extLst>
              <a:ext uri="{FF2B5EF4-FFF2-40B4-BE49-F238E27FC236}">
                <a16:creationId xmlns:a16="http://schemas.microsoft.com/office/drawing/2014/main" id="{486214F8-A57A-BE42-65E3-BBE6ED1F6403}"/>
              </a:ext>
            </a:extLst>
          </p:cNvPr>
          <p:cNvSpPr>
            <a:spLocks noGrp="1"/>
          </p:cNvSpPr>
          <p:nvPr>
            <p:ph type="title"/>
          </p:nvPr>
        </p:nvSpPr>
        <p:spPr>
          <a:xfrm>
            <a:off x="838198" y="440986"/>
            <a:ext cx="10515600" cy="590931"/>
          </a:xfrm>
          <a:noFill/>
        </p:spPr>
        <p:txBody>
          <a:bodyPr vert="horz" wrap="square" lIns="91440" tIns="45720" rIns="91440" bIns="45720" rtlCol="0" anchor="ctr">
            <a:spAutoFit/>
          </a:bodyPr>
          <a:lstStyle/>
          <a:p>
            <a:pPr algn="ctr"/>
            <a:r>
              <a:rPr lang="en-US" sz="3600" b="1" dirty="0">
                <a:solidFill>
                  <a:srgbClr val="00B0F0"/>
                </a:solidFill>
                <a:latin typeface="+mn-lt"/>
                <a:ea typeface="+mn-ea"/>
                <a:cs typeface="+mn-cs"/>
              </a:rPr>
              <a:t>The Parts of Formal Presentations</a:t>
            </a:r>
            <a:endParaRPr lang="ar-SA" sz="3600" b="1" dirty="0">
              <a:solidFill>
                <a:srgbClr val="00B0F0"/>
              </a:solidFill>
              <a:latin typeface="+mn-lt"/>
              <a:ea typeface="+mn-ea"/>
              <a:cs typeface="+mn-cs"/>
            </a:endParaRPr>
          </a:p>
        </p:txBody>
      </p:sp>
    </p:spTree>
    <p:extLst>
      <p:ext uri="{BB962C8B-B14F-4D97-AF65-F5344CB8AC3E}">
        <p14:creationId xmlns:p14="http://schemas.microsoft.com/office/powerpoint/2010/main" val="4079724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8C48C759-CAD4-C516-BCF6-694350208C1D}"/>
              </a:ext>
            </a:extLst>
          </p:cNvPr>
          <p:cNvSpPr/>
          <p:nvPr/>
        </p:nvSpPr>
        <p:spPr>
          <a:xfrm>
            <a:off x="306558" y="1314914"/>
            <a:ext cx="11578883" cy="53727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7" name="Content Placeholder 2">
            <a:extLst>
              <a:ext uri="{FF2B5EF4-FFF2-40B4-BE49-F238E27FC236}">
                <a16:creationId xmlns:a16="http://schemas.microsoft.com/office/drawing/2014/main" id="{A03ACAAF-F51B-1D0E-CAAE-19430766D53D}"/>
              </a:ext>
            </a:extLst>
          </p:cNvPr>
          <p:cNvSpPr>
            <a:spLocks noGrp="1"/>
          </p:cNvSpPr>
          <p:nvPr>
            <p:ph idx="1"/>
          </p:nvPr>
        </p:nvSpPr>
        <p:spPr>
          <a:xfrm>
            <a:off x="711590" y="1640135"/>
            <a:ext cx="10515600" cy="4722318"/>
          </a:xfrm>
        </p:spPr>
        <p:txBody>
          <a:bodyPr vert="horz" wrap="square" lIns="91440" tIns="45720" rIns="91440" bIns="45720" rtlCol="0">
            <a:spAutoFit/>
          </a:bodyPr>
          <a:lstStyle/>
          <a:p>
            <a:pPr algn="just">
              <a:buFont typeface="Wingdings" panose="05000000000000000000" pitchFamily="2" charset="2"/>
              <a:buChar char="q"/>
            </a:pPr>
            <a:r>
              <a:rPr lang="en-US" b="1" dirty="0">
                <a:solidFill>
                  <a:srgbClr val="FF0000"/>
                </a:solidFill>
                <a:latin typeface="Times New Roman" panose="02020603050405020304" pitchFamily="18" charset="0"/>
                <a:cs typeface="Arial" panose="020B0604020202020204" pitchFamily="34" charset="0"/>
              </a:rPr>
              <a:t>The Body</a:t>
            </a:r>
          </a:p>
          <a:p>
            <a:pPr algn="just">
              <a:buFont typeface="Wingdings" panose="05000000000000000000" pitchFamily="2" charset="2"/>
              <a:buChar char="q"/>
            </a:pPr>
            <a:r>
              <a:rPr lang="en-US" dirty="0">
                <a:latin typeface="Times New Roman" panose="02020603050405020304" pitchFamily="18" charset="0"/>
                <a:cs typeface="Arial" panose="020B0604020202020204" pitchFamily="34" charset="0"/>
              </a:rPr>
              <a:t>The body is the longest part of your presentation, just as it is in a long report. It should constitute about 60 to 70 percent of your presentation. Make it persuasive and relevant to your audience by:</a:t>
            </a:r>
          </a:p>
          <a:p>
            <a:pPr marL="0" indent="0" algn="just">
              <a:buNone/>
            </a:pPr>
            <a:r>
              <a:rPr lang="en-US" dirty="0">
                <a:latin typeface="Times New Roman" panose="02020603050405020304" pitchFamily="18" charset="0"/>
                <a:cs typeface="Arial" panose="020B0604020202020204" pitchFamily="34" charset="0"/>
              </a:rPr>
              <a:t> (1) explaining a process</a:t>
            </a:r>
          </a:p>
          <a:p>
            <a:pPr marL="0" indent="0" algn="just">
              <a:buNone/>
            </a:pPr>
            <a:r>
              <a:rPr lang="en-US" dirty="0">
                <a:latin typeface="Times New Roman" panose="02020603050405020304" pitchFamily="18" charset="0"/>
                <a:cs typeface="Arial" panose="020B0604020202020204" pitchFamily="34" charset="0"/>
              </a:rPr>
              <a:t>(2) describing a condition</a:t>
            </a:r>
          </a:p>
          <a:p>
            <a:pPr marL="0" indent="0" algn="just">
              <a:buNone/>
            </a:pPr>
            <a:r>
              <a:rPr lang="en-US" dirty="0">
                <a:latin typeface="Times New Roman" panose="02020603050405020304" pitchFamily="18" charset="0"/>
                <a:cs typeface="Arial" panose="020B0604020202020204" pitchFamily="34" charset="0"/>
              </a:rPr>
              <a:t>(3) solving a problem</a:t>
            </a:r>
          </a:p>
          <a:p>
            <a:pPr marL="0" indent="0" algn="just">
              <a:buNone/>
            </a:pPr>
            <a:r>
              <a:rPr lang="en-US" dirty="0">
                <a:latin typeface="Times New Roman" panose="02020603050405020304" pitchFamily="18" charset="0"/>
                <a:cs typeface="Arial" panose="020B0604020202020204" pitchFamily="34" charset="0"/>
              </a:rPr>
              <a:t>(4) arguing a case, or</a:t>
            </a:r>
          </a:p>
          <a:p>
            <a:pPr marL="0" indent="0">
              <a:buNone/>
            </a:pPr>
            <a:r>
              <a:rPr lang="en-US" dirty="0">
                <a:latin typeface="Times New Roman" panose="02020603050405020304" pitchFamily="18" charset="0"/>
                <a:cs typeface="Arial" panose="020B0604020202020204" pitchFamily="34" charset="0"/>
              </a:rPr>
              <a:t>(5) doing all of these. </a:t>
            </a:r>
            <a:br>
              <a:rPr lang="en-US" dirty="0">
                <a:latin typeface="Times New Roman" panose="02020603050405020304" pitchFamily="18" charset="0"/>
                <a:cs typeface="Arial" panose="020B0604020202020204" pitchFamily="34" charset="0"/>
              </a:rPr>
            </a:br>
            <a:endParaRPr lang="en-US" dirty="0">
              <a:latin typeface="Times New Roman" panose="02020603050405020304" pitchFamily="18" charset="0"/>
              <a:cs typeface="Arial" panose="020B0604020202020204" pitchFamily="34" charset="0"/>
            </a:endParaRPr>
          </a:p>
        </p:txBody>
      </p:sp>
      <p:sp>
        <p:nvSpPr>
          <p:cNvPr id="8" name="Rectangle 7">
            <a:extLst>
              <a:ext uri="{FF2B5EF4-FFF2-40B4-BE49-F238E27FC236}">
                <a16:creationId xmlns:a16="http://schemas.microsoft.com/office/drawing/2014/main" id="{3DFB7D7D-C92F-E661-A422-B69EF4EC4DA2}"/>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D53247BB-6130-0D45-0FFE-53E84723C650}"/>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2E12203-120F-B4B6-BC6D-774766B0416C}"/>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1403C236-E0CB-9D30-CA7B-A424ED900C5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
        <p:nvSpPr>
          <p:cNvPr id="6" name="Title 1">
            <a:extLst>
              <a:ext uri="{FF2B5EF4-FFF2-40B4-BE49-F238E27FC236}">
                <a16:creationId xmlns:a16="http://schemas.microsoft.com/office/drawing/2014/main" id="{4DE26C18-5F83-6751-6B5C-0B58FA7C5382}"/>
              </a:ext>
            </a:extLst>
          </p:cNvPr>
          <p:cNvSpPr>
            <a:spLocks noGrp="1"/>
          </p:cNvSpPr>
          <p:nvPr>
            <p:ph type="title"/>
          </p:nvPr>
        </p:nvSpPr>
        <p:spPr>
          <a:xfrm>
            <a:off x="838198" y="440986"/>
            <a:ext cx="10515600" cy="590931"/>
          </a:xfrm>
          <a:noFill/>
        </p:spPr>
        <p:txBody>
          <a:bodyPr vert="horz" wrap="square" lIns="91440" tIns="45720" rIns="91440" bIns="45720" rtlCol="0" anchor="ctr">
            <a:spAutoFit/>
          </a:bodyPr>
          <a:lstStyle/>
          <a:p>
            <a:pPr algn="ctr"/>
            <a:r>
              <a:rPr lang="en-US" sz="3600" b="1" dirty="0">
                <a:solidFill>
                  <a:srgbClr val="00B0F0"/>
                </a:solidFill>
                <a:latin typeface="+mn-lt"/>
                <a:ea typeface="+mn-ea"/>
                <a:cs typeface="+mn-cs"/>
              </a:rPr>
              <a:t>The Parts of Formal Presentations</a:t>
            </a:r>
            <a:endParaRPr lang="ar-SA" sz="3600" b="1" dirty="0">
              <a:solidFill>
                <a:srgbClr val="00B0F0"/>
              </a:solidFill>
              <a:latin typeface="+mn-lt"/>
              <a:ea typeface="+mn-ea"/>
              <a:cs typeface="+mn-cs"/>
            </a:endParaRPr>
          </a:p>
        </p:txBody>
      </p:sp>
    </p:spTree>
    <p:extLst>
      <p:ext uri="{BB962C8B-B14F-4D97-AF65-F5344CB8AC3E}">
        <p14:creationId xmlns:p14="http://schemas.microsoft.com/office/powerpoint/2010/main" val="369862409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E80C1485-541A-30E1-9F82-0890699530F7}"/>
              </a:ext>
            </a:extLst>
          </p:cNvPr>
          <p:cNvSpPr/>
          <p:nvPr/>
        </p:nvSpPr>
        <p:spPr>
          <a:xfrm>
            <a:off x="306558" y="1485241"/>
            <a:ext cx="11578883" cy="53727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7" name="Content Placeholder 2">
            <a:extLst>
              <a:ext uri="{FF2B5EF4-FFF2-40B4-BE49-F238E27FC236}">
                <a16:creationId xmlns:a16="http://schemas.microsoft.com/office/drawing/2014/main" id="{EDAE55E9-2F6B-A1AF-2A9D-60397166FACF}"/>
              </a:ext>
            </a:extLst>
          </p:cNvPr>
          <p:cNvSpPr>
            <a:spLocks noGrp="1"/>
          </p:cNvSpPr>
          <p:nvPr>
            <p:ph idx="1"/>
          </p:nvPr>
        </p:nvSpPr>
        <p:spPr>
          <a:xfrm>
            <a:off x="548822" y="2546559"/>
            <a:ext cx="11094351" cy="3637919"/>
          </a:xfrm>
        </p:spPr>
        <p:txBody>
          <a:bodyPr vert="horz" wrap="square" lIns="91440" tIns="45720" rIns="91440" bIns="45720" rtlCol="0">
            <a:spAutoFit/>
          </a:bodyPr>
          <a:lstStyle/>
          <a:p>
            <a:pPr algn="just">
              <a:buFont typeface="Wingdings" panose="05000000000000000000" pitchFamily="2" charset="2"/>
              <a:buChar char="q"/>
            </a:pPr>
            <a:r>
              <a:rPr lang="en-US" sz="3200" dirty="0">
                <a:latin typeface="Times New Roman" panose="02020603050405020304" pitchFamily="18" charset="0"/>
                <a:cs typeface="Arial" panose="020B0604020202020204" pitchFamily="34" charset="0"/>
              </a:rPr>
              <a:t>Ways to Organize the Body Here are a few helpful ways you can present and organize information in the body of your presentation. When you write a report, you design your document to help readers visually, supplying headings, bullets, white space, and headers and footers (see “The ABCs of Print Document Design” . In a presentation, you need to switch from those purely visual devices to aural ones, such as the following: </a:t>
            </a:r>
            <a:br>
              <a:rPr lang="en-US" sz="3200" dirty="0">
                <a:latin typeface="Times New Roman" panose="02020603050405020304" pitchFamily="18" charset="0"/>
                <a:cs typeface="Arial" panose="020B0604020202020204" pitchFamily="34" charset="0"/>
              </a:rPr>
            </a:br>
            <a:endParaRPr lang="en-US" sz="3200" dirty="0">
              <a:latin typeface="Times New Roman" panose="02020603050405020304" pitchFamily="18" charset="0"/>
              <a:cs typeface="Arial" panose="020B0604020202020204" pitchFamily="34" charset="0"/>
            </a:endParaRPr>
          </a:p>
        </p:txBody>
      </p:sp>
      <p:sp>
        <p:nvSpPr>
          <p:cNvPr id="8" name="Rectangle 7">
            <a:extLst>
              <a:ext uri="{FF2B5EF4-FFF2-40B4-BE49-F238E27FC236}">
                <a16:creationId xmlns:a16="http://schemas.microsoft.com/office/drawing/2014/main" id="{AC59F107-CDB5-565A-180D-6E1CEED5940A}"/>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989D6A1D-4612-41CC-6EF7-AA75FC849308}"/>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06F2256-D192-6DD2-1385-85CCA4302BBB}"/>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3769655B-A23E-4183-4776-1950DDE4E36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
        <p:nvSpPr>
          <p:cNvPr id="6" name="Title 1">
            <a:extLst>
              <a:ext uri="{FF2B5EF4-FFF2-40B4-BE49-F238E27FC236}">
                <a16:creationId xmlns:a16="http://schemas.microsoft.com/office/drawing/2014/main" id="{67674C74-4E57-162D-C92D-5699486136F7}"/>
              </a:ext>
            </a:extLst>
          </p:cNvPr>
          <p:cNvSpPr>
            <a:spLocks noGrp="1"/>
          </p:cNvSpPr>
          <p:nvPr>
            <p:ph type="title"/>
          </p:nvPr>
        </p:nvSpPr>
        <p:spPr>
          <a:xfrm>
            <a:off x="838198" y="440986"/>
            <a:ext cx="10515600" cy="590931"/>
          </a:xfrm>
          <a:noFill/>
        </p:spPr>
        <p:txBody>
          <a:bodyPr vert="horz" wrap="square" lIns="91440" tIns="45720" rIns="91440" bIns="45720" rtlCol="0" anchor="ctr">
            <a:spAutoFit/>
          </a:bodyPr>
          <a:lstStyle/>
          <a:p>
            <a:pPr algn="ctr"/>
            <a:r>
              <a:rPr lang="en-US" sz="3600" b="1" dirty="0">
                <a:solidFill>
                  <a:srgbClr val="00B0F0"/>
                </a:solidFill>
                <a:latin typeface="+mn-lt"/>
                <a:ea typeface="+mn-ea"/>
                <a:cs typeface="+mn-cs"/>
              </a:rPr>
              <a:t>The Parts of Formal Presentations</a:t>
            </a:r>
            <a:endParaRPr lang="ar-SA" sz="3600" b="1" dirty="0">
              <a:solidFill>
                <a:srgbClr val="00B0F0"/>
              </a:solidFill>
              <a:latin typeface="+mn-lt"/>
              <a:ea typeface="+mn-ea"/>
              <a:cs typeface="+mn-cs"/>
            </a:endParaRPr>
          </a:p>
        </p:txBody>
      </p:sp>
    </p:spTree>
    <p:extLst>
      <p:ext uri="{BB962C8B-B14F-4D97-AF65-F5344CB8AC3E}">
        <p14:creationId xmlns:p14="http://schemas.microsoft.com/office/powerpoint/2010/main" val="25546515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70A558E0-5B8D-4F32-065D-7BB0D201E787}"/>
              </a:ext>
            </a:extLst>
          </p:cNvPr>
          <p:cNvSpPr/>
          <p:nvPr/>
        </p:nvSpPr>
        <p:spPr>
          <a:xfrm>
            <a:off x="253218" y="1485241"/>
            <a:ext cx="11632223" cy="51360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7" name="Content Placeholder 2">
            <a:extLst>
              <a:ext uri="{FF2B5EF4-FFF2-40B4-BE49-F238E27FC236}">
                <a16:creationId xmlns:a16="http://schemas.microsoft.com/office/drawing/2014/main" id="{C87D7418-2D7D-5F47-212F-0EADA1FB27B9}"/>
              </a:ext>
            </a:extLst>
          </p:cNvPr>
          <p:cNvSpPr>
            <a:spLocks noGrp="1"/>
          </p:cNvSpPr>
          <p:nvPr>
            <p:ph idx="1"/>
          </p:nvPr>
        </p:nvSpPr>
        <p:spPr>
          <a:xfrm>
            <a:off x="633046" y="2677370"/>
            <a:ext cx="10694083" cy="1900007"/>
          </a:xfrm>
        </p:spPr>
        <p:txBody>
          <a:bodyPr vert="horz" wrap="square" lIns="91440" tIns="45720" rIns="91440" bIns="45720" rtlCol="0">
            <a:spAutoFit/>
          </a:bodyPr>
          <a:lstStyle/>
          <a:p>
            <a:pPr marL="0" indent="0">
              <a:buNone/>
            </a:pPr>
            <a:r>
              <a:rPr lang="en-US" b="1" dirty="0">
                <a:latin typeface="Times New Roman" panose="02020603050405020304" pitchFamily="18" charset="0"/>
                <a:cs typeface="Arial" panose="020B0604020202020204" pitchFamily="34" charset="0"/>
              </a:rPr>
              <a:t>1. Give signals to show where you are going or where you have been. </a:t>
            </a:r>
          </a:p>
          <a:p>
            <a:pPr marL="0" indent="0">
              <a:buNone/>
            </a:pPr>
            <a:r>
              <a:rPr lang="en-US" b="1" dirty="0">
                <a:latin typeface="Times New Roman" panose="02020603050405020304" pitchFamily="18" charset="0"/>
                <a:cs typeface="Arial" panose="020B0604020202020204" pitchFamily="34" charset="0"/>
              </a:rPr>
              <a:t>2. Comment on your own material. </a:t>
            </a:r>
          </a:p>
          <a:p>
            <a:pPr marL="0" indent="0">
              <a:buNone/>
            </a:pPr>
            <a:r>
              <a:rPr lang="en-US" b="1" dirty="0">
                <a:latin typeface="Times New Roman" panose="02020603050405020304" pitchFamily="18" charset="0"/>
                <a:cs typeface="Arial" panose="020B0604020202020204" pitchFamily="34" charset="0"/>
              </a:rPr>
              <a:t>3. Provide internal summaries </a:t>
            </a:r>
            <a:br>
              <a:rPr lang="en-US" b="1" dirty="0">
                <a:latin typeface="Times New Roman" panose="02020603050405020304" pitchFamily="18" charset="0"/>
                <a:cs typeface="Arial" panose="020B0604020202020204" pitchFamily="34" charset="0"/>
              </a:rPr>
            </a:br>
            <a:endParaRPr lang="en-US" b="1" dirty="0">
              <a:latin typeface="Times New Roman" panose="02020603050405020304" pitchFamily="18" charset="0"/>
              <a:cs typeface="Arial" panose="020B0604020202020204" pitchFamily="34" charset="0"/>
            </a:endParaRPr>
          </a:p>
        </p:txBody>
      </p:sp>
      <p:sp>
        <p:nvSpPr>
          <p:cNvPr id="8" name="Rectangle 7">
            <a:extLst>
              <a:ext uri="{FF2B5EF4-FFF2-40B4-BE49-F238E27FC236}">
                <a16:creationId xmlns:a16="http://schemas.microsoft.com/office/drawing/2014/main" id="{D8F6E235-6EAB-5837-66ED-BAD38A251C4E}"/>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F7651BC0-FEB8-354D-E6D4-91D218F16550}"/>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5482D2E-E170-9551-B0BC-90892984A36F}"/>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56B67B73-83F8-3E7F-BC92-57C3D517678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
        <p:nvSpPr>
          <p:cNvPr id="6" name="Title 1">
            <a:extLst>
              <a:ext uri="{FF2B5EF4-FFF2-40B4-BE49-F238E27FC236}">
                <a16:creationId xmlns:a16="http://schemas.microsoft.com/office/drawing/2014/main" id="{0B292C90-E88A-E29E-3577-92D64020A0D3}"/>
              </a:ext>
            </a:extLst>
          </p:cNvPr>
          <p:cNvSpPr>
            <a:spLocks noGrp="1"/>
          </p:cNvSpPr>
          <p:nvPr>
            <p:ph type="title"/>
          </p:nvPr>
        </p:nvSpPr>
        <p:spPr>
          <a:xfrm>
            <a:off x="838198" y="440986"/>
            <a:ext cx="10515600" cy="590931"/>
          </a:xfrm>
          <a:noFill/>
        </p:spPr>
        <p:txBody>
          <a:bodyPr vert="horz" wrap="square" lIns="91440" tIns="45720" rIns="91440" bIns="45720" rtlCol="0" anchor="ctr">
            <a:spAutoFit/>
          </a:bodyPr>
          <a:lstStyle/>
          <a:p>
            <a:pPr algn="ctr"/>
            <a:r>
              <a:rPr lang="en-US" sz="3600" b="1" dirty="0">
                <a:solidFill>
                  <a:srgbClr val="00B0F0"/>
                </a:solidFill>
                <a:latin typeface="+mn-lt"/>
                <a:ea typeface="+mn-ea"/>
                <a:cs typeface="+mn-cs"/>
              </a:rPr>
              <a:t>The Parts of Formal Presentations</a:t>
            </a:r>
            <a:endParaRPr lang="ar-SA" sz="3600" b="1" dirty="0">
              <a:solidFill>
                <a:srgbClr val="00B0F0"/>
              </a:solidFill>
              <a:latin typeface="+mn-lt"/>
              <a:ea typeface="+mn-ea"/>
              <a:cs typeface="+mn-cs"/>
            </a:endParaRPr>
          </a:p>
        </p:txBody>
      </p:sp>
    </p:spTree>
    <p:extLst>
      <p:ext uri="{BB962C8B-B14F-4D97-AF65-F5344CB8AC3E}">
        <p14:creationId xmlns:p14="http://schemas.microsoft.com/office/powerpoint/2010/main" val="200758944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37A1DC76-95F6-DCBB-94B9-F6D16D846C3A}"/>
              </a:ext>
            </a:extLst>
          </p:cNvPr>
          <p:cNvSpPr/>
          <p:nvPr/>
        </p:nvSpPr>
        <p:spPr>
          <a:xfrm>
            <a:off x="140675" y="1485241"/>
            <a:ext cx="11632223" cy="46917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7" name="Content Placeholder 2">
            <a:extLst>
              <a:ext uri="{FF2B5EF4-FFF2-40B4-BE49-F238E27FC236}">
                <a16:creationId xmlns:a16="http://schemas.microsoft.com/office/drawing/2014/main" id="{0CC3871F-03A8-B13F-3910-CAA5D458D251}"/>
              </a:ext>
            </a:extLst>
          </p:cNvPr>
          <p:cNvSpPr>
            <a:spLocks noGrp="1"/>
          </p:cNvSpPr>
          <p:nvPr>
            <p:ph idx="1"/>
          </p:nvPr>
        </p:nvSpPr>
        <p:spPr>
          <a:xfrm>
            <a:off x="544376" y="2169621"/>
            <a:ext cx="10743771" cy="3322961"/>
          </a:xfrm>
        </p:spPr>
        <p:txBody>
          <a:bodyPr vert="horz" wrap="square" lIns="91440" tIns="45720" rIns="91440" bIns="45720" rtlCol="0">
            <a:spAutoFit/>
          </a:bodyPr>
          <a:lstStyle/>
          <a:p>
            <a:pPr algn="just">
              <a:buFont typeface="Wingdings" panose="05000000000000000000" pitchFamily="2" charset="2"/>
              <a:buChar char="q"/>
            </a:pPr>
            <a:r>
              <a:rPr lang="en-US" sz="3200" b="1" dirty="0">
                <a:solidFill>
                  <a:srgbClr val="FF0000"/>
                </a:solidFill>
                <a:latin typeface="Times New Roman" panose="02020603050405020304" pitchFamily="18" charset="0"/>
                <a:cs typeface="Arial" panose="020B0604020202020204" pitchFamily="34" charset="0"/>
              </a:rPr>
              <a:t>The Conclusion</a:t>
            </a:r>
          </a:p>
          <a:p>
            <a:pPr marL="0" indent="0" algn="just">
              <a:buNone/>
            </a:pPr>
            <a:r>
              <a:rPr lang="en-US" sz="3200" dirty="0">
                <a:latin typeface="Times New Roman" panose="02020603050405020304" pitchFamily="18" charset="0"/>
                <a:cs typeface="Arial" panose="020B0604020202020204" pitchFamily="34" charset="0"/>
              </a:rPr>
              <a:t>Plan your conclusion as carefully as you do your introduction. Stopping with a screeching halt is as bad as trailing off in a fading monotone. Never introduce a new subject or simply repeat your introduction. An effective conclusion should leave the audience feeling that you and they have come full circle and accomplished what you promised </a:t>
            </a:r>
            <a:endParaRPr lang="ar-SA" sz="3200" dirty="0">
              <a:latin typeface="Times New Roman" panose="02020603050405020304" pitchFamily="18" charset="0"/>
              <a:cs typeface="Arial" panose="020B0604020202020204" pitchFamily="34" charset="0"/>
            </a:endParaRPr>
          </a:p>
        </p:txBody>
      </p:sp>
      <p:sp>
        <p:nvSpPr>
          <p:cNvPr id="8" name="Rectangle 7">
            <a:extLst>
              <a:ext uri="{FF2B5EF4-FFF2-40B4-BE49-F238E27FC236}">
                <a16:creationId xmlns:a16="http://schemas.microsoft.com/office/drawing/2014/main" id="{7075783A-6A23-8A12-7B54-2EE334828B27}"/>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F4E6B514-E0F4-1F60-2D40-57E57CEAA14A}"/>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A52FEA6-766A-851F-F823-48A3465B2151}"/>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E39C1EBD-1E64-83B9-1302-00222F21100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
        <p:nvSpPr>
          <p:cNvPr id="6" name="Title 1">
            <a:extLst>
              <a:ext uri="{FF2B5EF4-FFF2-40B4-BE49-F238E27FC236}">
                <a16:creationId xmlns:a16="http://schemas.microsoft.com/office/drawing/2014/main" id="{DB0ACD08-7A0C-B6DB-F9A4-41282428B77F}"/>
              </a:ext>
            </a:extLst>
          </p:cNvPr>
          <p:cNvSpPr>
            <a:spLocks noGrp="1"/>
          </p:cNvSpPr>
          <p:nvPr>
            <p:ph type="title"/>
          </p:nvPr>
        </p:nvSpPr>
        <p:spPr>
          <a:xfrm>
            <a:off x="838198" y="440986"/>
            <a:ext cx="10515600" cy="590931"/>
          </a:xfrm>
          <a:noFill/>
        </p:spPr>
        <p:txBody>
          <a:bodyPr vert="horz" wrap="square" lIns="91440" tIns="45720" rIns="91440" bIns="45720" rtlCol="0" anchor="ctr">
            <a:spAutoFit/>
          </a:bodyPr>
          <a:lstStyle/>
          <a:p>
            <a:pPr algn="ctr"/>
            <a:r>
              <a:rPr lang="en-US" sz="3600" b="1" dirty="0">
                <a:solidFill>
                  <a:srgbClr val="00B0F0"/>
                </a:solidFill>
                <a:latin typeface="+mn-lt"/>
                <a:ea typeface="+mn-ea"/>
                <a:cs typeface="+mn-cs"/>
              </a:rPr>
              <a:t>The Parts of Formal Presentations</a:t>
            </a:r>
            <a:endParaRPr lang="ar-SA" sz="3600" b="1" dirty="0">
              <a:solidFill>
                <a:srgbClr val="00B0F0"/>
              </a:solidFill>
              <a:latin typeface="+mn-lt"/>
              <a:ea typeface="+mn-ea"/>
              <a:cs typeface="+mn-cs"/>
            </a:endParaRPr>
          </a:p>
        </p:txBody>
      </p:sp>
    </p:spTree>
    <p:extLst>
      <p:ext uri="{BB962C8B-B14F-4D97-AF65-F5344CB8AC3E}">
        <p14:creationId xmlns:p14="http://schemas.microsoft.com/office/powerpoint/2010/main" val="22922741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CE49B1-92B0-38C0-ACA5-E4F1315CA91E}"/>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221A3AF3-2ACA-0CD1-9028-846B5D494604}"/>
              </a:ext>
            </a:extLst>
          </p:cNvPr>
          <p:cNvSpPr/>
          <p:nvPr/>
        </p:nvSpPr>
        <p:spPr>
          <a:xfrm>
            <a:off x="140675" y="1485241"/>
            <a:ext cx="11632223" cy="46917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7" name="Content Placeholder 2">
            <a:extLst>
              <a:ext uri="{FF2B5EF4-FFF2-40B4-BE49-F238E27FC236}">
                <a16:creationId xmlns:a16="http://schemas.microsoft.com/office/drawing/2014/main" id="{7B4298B4-F827-A4AB-F003-AF0AE23869B6}"/>
              </a:ext>
            </a:extLst>
          </p:cNvPr>
          <p:cNvSpPr>
            <a:spLocks noGrp="1"/>
          </p:cNvSpPr>
          <p:nvPr>
            <p:ph idx="1"/>
          </p:nvPr>
        </p:nvSpPr>
        <p:spPr>
          <a:xfrm>
            <a:off x="311461" y="1952652"/>
            <a:ext cx="11224047" cy="3967240"/>
          </a:xfrm>
        </p:spPr>
        <p:txBody>
          <a:bodyPr vert="horz" wrap="square" lIns="91440" tIns="45720" rIns="91440" bIns="45720" rtlCol="0">
            <a:spAutoFit/>
          </a:bodyPr>
          <a:lstStyle/>
          <a:p>
            <a:pPr>
              <a:buFont typeface="Wingdings" panose="05000000000000000000" pitchFamily="2" charset="2"/>
              <a:buChar char="q"/>
            </a:pPr>
            <a:r>
              <a:rPr lang="en-US" b="1" dirty="0">
                <a:solidFill>
                  <a:srgbClr val="FF0000"/>
                </a:solidFill>
                <a:latin typeface="Times New Roman" panose="02020603050405020304" pitchFamily="18" charset="0"/>
                <a:cs typeface="Arial" panose="020B0604020202020204" pitchFamily="34" charset="0"/>
              </a:rPr>
              <a:t>What to Put in a Conclusion: </a:t>
            </a:r>
            <a:r>
              <a:rPr lang="en-US" dirty="0">
                <a:latin typeface="Times New Roman" panose="02020603050405020304" pitchFamily="18" charset="0"/>
                <a:cs typeface="Arial" panose="020B0604020202020204" pitchFamily="34" charset="0"/>
              </a:rPr>
              <a:t>Never introduce old subject or repeat your introduction. A conclusion can contain the following:</a:t>
            </a:r>
          </a:p>
          <a:p>
            <a:pPr marL="0" indent="0">
              <a:buNone/>
            </a:pPr>
            <a:r>
              <a:rPr lang="en-US" dirty="0">
                <a:latin typeface="Times New Roman" panose="02020603050405020304" pitchFamily="18" charset="0"/>
                <a:cs typeface="Arial" panose="020B0604020202020204" pitchFamily="34" charset="0"/>
              </a:rPr>
              <a:t>● a fresh restatement of your three or four main points</a:t>
            </a:r>
          </a:p>
          <a:p>
            <a:pPr marL="0" indent="0">
              <a:buNone/>
            </a:pPr>
            <a:r>
              <a:rPr lang="en-US" dirty="0">
                <a:latin typeface="Times New Roman" panose="02020603050405020304" pitchFamily="18" charset="0"/>
                <a:cs typeface="Arial" panose="020B0604020202020204" pitchFamily="34" charset="0"/>
              </a:rPr>
              <a:t>● a call to action, just as in a sales letter—to buy, to note, to agree, to volunteer</a:t>
            </a:r>
          </a:p>
          <a:p>
            <a:pPr marL="0" indent="0">
              <a:buNone/>
            </a:pPr>
            <a:r>
              <a:rPr lang="en-US" dirty="0">
                <a:latin typeface="Times New Roman" panose="02020603050405020304" pitchFamily="18" charset="0"/>
                <a:cs typeface="Arial" panose="020B0604020202020204" pitchFamily="34" charset="0"/>
              </a:rPr>
              <a:t>● a final emphasis on a key statistic (for example, “The installation of the stain-less steel heating tanks has, as we have seen, saved our firm 32 percent in energy costs </a:t>
            </a:r>
            <a:br>
              <a:rPr lang="en-US" dirty="0">
                <a:latin typeface="Times New Roman" panose="02020603050405020304" pitchFamily="18" charset="0"/>
                <a:cs typeface="Arial" panose="020B0604020202020204" pitchFamily="34" charset="0"/>
              </a:rPr>
            </a:br>
            <a:endParaRPr lang="ar-SA" dirty="0">
              <a:latin typeface="Times New Roman" panose="02020603050405020304" pitchFamily="18" charset="0"/>
              <a:cs typeface="Arial" panose="020B0604020202020204" pitchFamily="34" charset="0"/>
            </a:endParaRPr>
          </a:p>
        </p:txBody>
      </p:sp>
      <p:sp>
        <p:nvSpPr>
          <p:cNvPr id="8" name="Rectangle 7">
            <a:extLst>
              <a:ext uri="{FF2B5EF4-FFF2-40B4-BE49-F238E27FC236}">
                <a16:creationId xmlns:a16="http://schemas.microsoft.com/office/drawing/2014/main" id="{7B2D2379-9459-1AD8-9761-F59A4D90A72C}"/>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55FE8757-2145-B65E-A6E0-278DF6E0E236}"/>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6C1C7AA-4783-1555-CA7D-C21F76ED3075}"/>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BAC83A68-BDB8-B81A-BC88-D568B41D9EB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
        <p:nvSpPr>
          <p:cNvPr id="6" name="Title 1">
            <a:extLst>
              <a:ext uri="{FF2B5EF4-FFF2-40B4-BE49-F238E27FC236}">
                <a16:creationId xmlns:a16="http://schemas.microsoft.com/office/drawing/2014/main" id="{474DFD63-F084-68DA-5D9F-FBD15FF61AE7}"/>
              </a:ext>
            </a:extLst>
          </p:cNvPr>
          <p:cNvSpPr>
            <a:spLocks noGrp="1"/>
          </p:cNvSpPr>
          <p:nvPr>
            <p:ph type="title"/>
          </p:nvPr>
        </p:nvSpPr>
        <p:spPr>
          <a:xfrm>
            <a:off x="838198" y="440986"/>
            <a:ext cx="10515600" cy="590931"/>
          </a:xfrm>
          <a:noFill/>
        </p:spPr>
        <p:txBody>
          <a:bodyPr vert="horz" wrap="square" lIns="91440" tIns="45720" rIns="91440" bIns="45720" rtlCol="0" anchor="ctr">
            <a:spAutoFit/>
          </a:bodyPr>
          <a:lstStyle/>
          <a:p>
            <a:pPr algn="ctr"/>
            <a:r>
              <a:rPr lang="en-US" sz="3600" b="1" dirty="0">
                <a:solidFill>
                  <a:srgbClr val="00B0F0"/>
                </a:solidFill>
                <a:latin typeface="+mn-lt"/>
                <a:ea typeface="+mn-ea"/>
                <a:cs typeface="+mn-cs"/>
              </a:rPr>
              <a:t>The Parts of Formal Presentations</a:t>
            </a:r>
            <a:endParaRPr lang="ar-SA" sz="3600" b="1" dirty="0">
              <a:solidFill>
                <a:srgbClr val="00B0F0"/>
              </a:solidFill>
              <a:latin typeface="+mn-lt"/>
              <a:ea typeface="+mn-ea"/>
              <a:cs typeface="+mn-cs"/>
            </a:endParaRPr>
          </a:p>
        </p:txBody>
      </p:sp>
    </p:spTree>
    <p:extLst>
      <p:ext uri="{BB962C8B-B14F-4D97-AF65-F5344CB8AC3E}">
        <p14:creationId xmlns:p14="http://schemas.microsoft.com/office/powerpoint/2010/main" val="4071908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C28537-5AD9-65B9-92F9-7B3E2C97845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609A6E6-F531-F530-A3D9-1E5DC39765AA}"/>
              </a:ext>
            </a:extLst>
          </p:cNvPr>
          <p:cNvSpPr>
            <a:spLocks noGrp="1"/>
          </p:cNvSpPr>
          <p:nvPr>
            <p:ph type="title"/>
          </p:nvPr>
        </p:nvSpPr>
        <p:spPr>
          <a:xfrm>
            <a:off x="1428253" y="383856"/>
            <a:ext cx="9454662" cy="590931"/>
          </a:xfrm>
          <a:noFill/>
        </p:spPr>
        <p:txBody>
          <a:bodyPr vert="horz" wrap="square" lIns="91440" tIns="45720" rIns="91440" bIns="45720" rtlCol="0" anchor="ctr">
            <a:spAutoFit/>
          </a:bodyPr>
          <a:lstStyle/>
          <a:p>
            <a:pPr algn="ctr"/>
            <a:r>
              <a:rPr lang="en-US" sz="3600" b="1" dirty="0">
                <a:solidFill>
                  <a:srgbClr val="00B0F0"/>
                </a:solidFill>
                <a:latin typeface="+mn-lt"/>
                <a:ea typeface="+mn-ea"/>
                <a:cs typeface="+mn-cs"/>
              </a:rPr>
              <a:t>Presentation Software</a:t>
            </a:r>
            <a:endParaRPr lang="ar-SA" sz="3600" b="1" dirty="0">
              <a:solidFill>
                <a:srgbClr val="00B0F0"/>
              </a:solidFill>
              <a:latin typeface="+mn-lt"/>
              <a:ea typeface="+mn-ea"/>
              <a:cs typeface="+mn-cs"/>
            </a:endParaRPr>
          </a:p>
        </p:txBody>
      </p:sp>
      <p:sp>
        <p:nvSpPr>
          <p:cNvPr id="4" name="Rectangle: Rounded Corners 3">
            <a:extLst>
              <a:ext uri="{FF2B5EF4-FFF2-40B4-BE49-F238E27FC236}">
                <a16:creationId xmlns:a16="http://schemas.microsoft.com/office/drawing/2014/main" id="{5368A0A9-25C9-7ED8-BECA-40614365F0CA}"/>
              </a:ext>
            </a:extLst>
          </p:cNvPr>
          <p:cNvSpPr/>
          <p:nvPr/>
        </p:nvSpPr>
        <p:spPr>
          <a:xfrm>
            <a:off x="248315" y="1457105"/>
            <a:ext cx="11632223" cy="46917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7" name="Content Placeholder 2">
            <a:extLst>
              <a:ext uri="{FF2B5EF4-FFF2-40B4-BE49-F238E27FC236}">
                <a16:creationId xmlns:a16="http://schemas.microsoft.com/office/drawing/2014/main" id="{AA966C78-1E9F-C1E7-EB0A-C0D382808E98}"/>
              </a:ext>
            </a:extLst>
          </p:cNvPr>
          <p:cNvSpPr>
            <a:spLocks noGrp="1"/>
          </p:cNvSpPr>
          <p:nvPr>
            <p:ph idx="1"/>
          </p:nvPr>
        </p:nvSpPr>
        <p:spPr>
          <a:xfrm>
            <a:off x="503881" y="2205605"/>
            <a:ext cx="11109746" cy="3194721"/>
          </a:xfrm>
        </p:spPr>
        <p:txBody>
          <a:bodyPr vert="horz" wrap="square" lIns="91440" tIns="45720" rIns="91440" bIns="45720" rtlCol="0">
            <a:spAutoFit/>
          </a:bodyPr>
          <a:lstStyle/>
          <a:p>
            <a:pPr algn="just">
              <a:buFont typeface="Wingdings" panose="05000000000000000000" pitchFamily="2" charset="2"/>
              <a:buChar char="q"/>
            </a:pPr>
            <a:r>
              <a:rPr lang="en-US" sz="3200" dirty="0">
                <a:latin typeface="Times New Roman" panose="02020603050405020304" pitchFamily="18" charset="0"/>
                <a:cs typeface="Arial" panose="020B0604020202020204" pitchFamily="34" charset="0"/>
              </a:rPr>
              <a:t>business presentations very frequently rely on PowerPoint or other software such as Corel Presentations, Apple’s Keynote, or the web-based Prezi (prezi.com). Knowing how to use these graphics packages is a crucial skill your employer will expect you to have. This software enables you to support and present your talk with concise text and carefully chosen visuals. They allow you to plan, write, and add visuals to your slides </a:t>
            </a:r>
            <a:endParaRPr lang="ar-SA" sz="3200" dirty="0">
              <a:latin typeface="Times New Roman" panose="02020603050405020304" pitchFamily="18" charset="0"/>
              <a:cs typeface="Arial" panose="020B0604020202020204" pitchFamily="34" charset="0"/>
            </a:endParaRPr>
          </a:p>
        </p:txBody>
      </p:sp>
      <p:sp>
        <p:nvSpPr>
          <p:cNvPr id="8" name="Rectangle 7">
            <a:extLst>
              <a:ext uri="{FF2B5EF4-FFF2-40B4-BE49-F238E27FC236}">
                <a16:creationId xmlns:a16="http://schemas.microsoft.com/office/drawing/2014/main" id="{7E3EE4AC-C09C-312A-9D06-6A195791F40B}"/>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D7E97269-A9CF-1FCD-7A6C-98CE4F2DA4C1}"/>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F0A703E-AE7D-BEDB-FC6C-A3DC13E87517}"/>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1855BBF1-1F24-3F92-6830-A60A312C3AE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Tree>
    <p:extLst>
      <p:ext uri="{BB962C8B-B14F-4D97-AF65-F5344CB8AC3E}">
        <p14:creationId xmlns:p14="http://schemas.microsoft.com/office/powerpoint/2010/main" val="111852036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B219CC-48AB-2F8D-A004-5476A4539486}"/>
              </a:ext>
            </a:extLst>
          </p:cNvPr>
          <p:cNvSpPr>
            <a:spLocks noGrp="1"/>
          </p:cNvSpPr>
          <p:nvPr>
            <p:ph type="title"/>
          </p:nvPr>
        </p:nvSpPr>
        <p:spPr>
          <a:xfrm>
            <a:off x="1428253" y="373544"/>
            <a:ext cx="9299917" cy="590931"/>
          </a:xfrm>
          <a:noFill/>
        </p:spPr>
        <p:txBody>
          <a:bodyPr vert="horz" wrap="square" lIns="91440" tIns="45720" rIns="91440" bIns="45720" rtlCol="0" anchor="ctr">
            <a:spAutoFit/>
          </a:bodyPr>
          <a:lstStyle/>
          <a:p>
            <a:pPr algn="ctr"/>
            <a:r>
              <a:rPr lang="en-US" sz="3600" b="1" dirty="0">
                <a:solidFill>
                  <a:srgbClr val="00B0F0"/>
                </a:solidFill>
                <a:latin typeface="+mn-lt"/>
                <a:ea typeface="+mn-ea"/>
                <a:cs typeface="+mn-cs"/>
              </a:rPr>
              <a:t>Presentation Software Capabilities</a:t>
            </a:r>
            <a:endParaRPr lang="ar-SA" sz="3600" b="1" dirty="0">
              <a:solidFill>
                <a:srgbClr val="00B0F0"/>
              </a:solidFill>
              <a:latin typeface="+mn-lt"/>
              <a:ea typeface="+mn-ea"/>
              <a:cs typeface="+mn-cs"/>
            </a:endParaRPr>
          </a:p>
        </p:txBody>
      </p:sp>
      <p:sp>
        <p:nvSpPr>
          <p:cNvPr id="4" name="Rectangle: Rounded Corners 3">
            <a:extLst>
              <a:ext uri="{FF2B5EF4-FFF2-40B4-BE49-F238E27FC236}">
                <a16:creationId xmlns:a16="http://schemas.microsoft.com/office/drawing/2014/main" id="{3478903F-D731-85DF-EF53-D126F509BB04}"/>
              </a:ext>
            </a:extLst>
          </p:cNvPr>
          <p:cNvSpPr/>
          <p:nvPr/>
        </p:nvSpPr>
        <p:spPr>
          <a:xfrm>
            <a:off x="279888" y="1521509"/>
            <a:ext cx="11632223" cy="52135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7" name="Content Placeholder 2">
            <a:extLst>
              <a:ext uri="{FF2B5EF4-FFF2-40B4-BE49-F238E27FC236}">
                <a16:creationId xmlns:a16="http://schemas.microsoft.com/office/drawing/2014/main" id="{3D910191-31A4-529F-2489-77B4A87F7CBC}"/>
              </a:ext>
            </a:extLst>
          </p:cNvPr>
          <p:cNvSpPr>
            <a:spLocks noGrp="1"/>
          </p:cNvSpPr>
          <p:nvPr>
            <p:ph idx="1"/>
          </p:nvPr>
        </p:nvSpPr>
        <p:spPr>
          <a:xfrm>
            <a:off x="722106" y="1894786"/>
            <a:ext cx="11084976" cy="4480201"/>
          </a:xfrm>
        </p:spPr>
        <p:txBody>
          <a:bodyPr vert="horz" wrap="square" lIns="91440" tIns="45720" rIns="91440" bIns="45720" rtlCol="0">
            <a:spAutoFit/>
          </a:bodyPr>
          <a:lstStyle/>
          <a:p>
            <a:pPr marL="0" indent="0" algn="just">
              <a:buNone/>
            </a:pPr>
            <a:r>
              <a:rPr lang="en-US" b="1" dirty="0">
                <a:solidFill>
                  <a:srgbClr val="FF0000"/>
                </a:solidFill>
                <a:latin typeface="Times New Roman" panose="02020603050405020304" pitchFamily="18" charset="0"/>
                <a:cs typeface="Arial" panose="020B0604020202020204" pitchFamily="34" charset="0"/>
              </a:rPr>
              <a:t>With PowerPoint, Prezi, Corel Presentation, and Keynote, you can:</a:t>
            </a:r>
          </a:p>
          <a:p>
            <a:pPr algn="just">
              <a:buFont typeface="Wingdings" panose="05000000000000000000" pitchFamily="2" charset="2"/>
              <a:buChar char="q"/>
            </a:pPr>
            <a:r>
              <a:rPr lang="en-US" dirty="0">
                <a:latin typeface="Times New Roman" panose="02020603050405020304" pitchFamily="18" charset="0"/>
                <a:cs typeface="Arial" panose="020B0604020202020204" pitchFamily="34" charset="0"/>
              </a:rPr>
              <a:t>format and edit text</a:t>
            </a:r>
          </a:p>
          <a:p>
            <a:pPr algn="just">
              <a:buFont typeface="Wingdings" panose="05000000000000000000" pitchFamily="2" charset="2"/>
              <a:buChar char="q"/>
            </a:pPr>
            <a:r>
              <a:rPr lang="en-US" dirty="0">
                <a:latin typeface="Times New Roman" panose="02020603050405020304" pitchFamily="18" charset="0"/>
                <a:cs typeface="Arial" panose="020B0604020202020204" pitchFamily="34" charset="0"/>
              </a:rPr>
              <a:t> import visuals, photos, digital art, graphs, charts, pictograms, infographics</a:t>
            </a:r>
          </a:p>
          <a:p>
            <a:pPr algn="just">
              <a:buFont typeface="Wingdings" panose="05000000000000000000" pitchFamily="2" charset="2"/>
              <a:buChar char="q"/>
            </a:pPr>
            <a:r>
              <a:rPr lang="en-US" dirty="0">
                <a:latin typeface="Times New Roman" panose="02020603050405020304" pitchFamily="18" charset="0"/>
                <a:cs typeface="Arial" panose="020B0604020202020204" pitchFamily="34" charset="0"/>
              </a:rPr>
              <a:t> incorporate a variety of shapes and symbols—arrows, asterisks, bullets,</a:t>
            </a:r>
          </a:p>
          <a:p>
            <a:pPr algn="just">
              <a:buFont typeface="Wingdings" panose="05000000000000000000" pitchFamily="2" charset="2"/>
              <a:buChar char="q"/>
            </a:pPr>
            <a:r>
              <a:rPr lang="en-US" dirty="0">
                <a:latin typeface="Times New Roman" panose="02020603050405020304" pitchFamily="18" charset="0"/>
                <a:cs typeface="Arial" panose="020B0604020202020204" pitchFamily="34" charset="0"/>
              </a:rPr>
              <a:t> cylinders, pyramids, and flowcharts</a:t>
            </a:r>
          </a:p>
          <a:p>
            <a:pPr algn="just">
              <a:buFont typeface="Wingdings" panose="05000000000000000000" pitchFamily="2" charset="2"/>
              <a:buChar char="q"/>
            </a:pPr>
            <a:r>
              <a:rPr lang="en-US" dirty="0">
                <a:latin typeface="Times New Roman" panose="02020603050405020304" pitchFamily="18" charset="0"/>
                <a:cs typeface="Arial" panose="020B0604020202020204" pitchFamily="34" charset="0"/>
              </a:rPr>
              <a:t> offer animation, sound bites, video clips</a:t>
            </a:r>
          </a:p>
          <a:p>
            <a:pPr algn="just">
              <a:buFont typeface="Wingdings" panose="05000000000000000000" pitchFamily="2" charset="2"/>
              <a:buChar char="q"/>
            </a:pPr>
            <a:r>
              <a:rPr lang="en-US" dirty="0">
                <a:latin typeface="Times New Roman" panose="02020603050405020304" pitchFamily="18" charset="0"/>
                <a:cs typeface="Arial" panose="020B0604020202020204" pitchFamily="34" charset="0"/>
              </a:rPr>
              <a:t> insert icons, logos, and letterheads</a:t>
            </a:r>
          </a:p>
          <a:p>
            <a:pPr algn="just">
              <a:buFont typeface="Wingdings" panose="05000000000000000000" pitchFamily="2" charset="2"/>
              <a:buChar char="q"/>
            </a:pPr>
            <a:r>
              <a:rPr lang="en-US" dirty="0">
                <a:latin typeface="Times New Roman" panose="02020603050405020304" pitchFamily="18" charset="0"/>
                <a:cs typeface="Arial" panose="020B0604020202020204" pitchFamily="34" charset="0"/>
              </a:rPr>
              <a:t> reuse and revise your presentation anytime </a:t>
            </a:r>
          </a:p>
        </p:txBody>
      </p:sp>
      <p:sp>
        <p:nvSpPr>
          <p:cNvPr id="8" name="Rectangle 7">
            <a:extLst>
              <a:ext uri="{FF2B5EF4-FFF2-40B4-BE49-F238E27FC236}">
                <a16:creationId xmlns:a16="http://schemas.microsoft.com/office/drawing/2014/main" id="{81B862C0-510B-7788-01F4-9B80DF16AEFF}"/>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88B61D9D-2611-2FB7-3379-FD6E7882A1A5}"/>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353C2BD-24BC-2B23-F0D0-2EE4035EA46C}"/>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DD33CBFC-7313-F941-313B-C18C016C27E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Tree>
    <p:extLst>
      <p:ext uri="{BB962C8B-B14F-4D97-AF65-F5344CB8AC3E}">
        <p14:creationId xmlns:p14="http://schemas.microsoft.com/office/powerpoint/2010/main" val="174804188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56557B-F518-39A9-00D5-ACCD70E6BCC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6D0C7F8-95F2-EA1D-B2B5-55CD60765F65}"/>
              </a:ext>
            </a:extLst>
          </p:cNvPr>
          <p:cNvSpPr>
            <a:spLocks noGrp="1"/>
          </p:cNvSpPr>
          <p:nvPr>
            <p:ph type="title"/>
          </p:nvPr>
        </p:nvSpPr>
        <p:spPr>
          <a:xfrm>
            <a:off x="1428253" y="373544"/>
            <a:ext cx="9299917" cy="590931"/>
          </a:xfrm>
          <a:noFill/>
        </p:spPr>
        <p:txBody>
          <a:bodyPr vert="horz" wrap="square" lIns="91440" tIns="45720" rIns="91440" bIns="45720" rtlCol="0" anchor="ctr">
            <a:spAutoFit/>
          </a:bodyPr>
          <a:lstStyle/>
          <a:p>
            <a:pPr algn="ctr"/>
            <a:r>
              <a:rPr lang="en-US" sz="3600" b="1" dirty="0">
                <a:solidFill>
                  <a:srgbClr val="00B0F0"/>
                </a:solidFill>
                <a:latin typeface="+mn-lt"/>
                <a:ea typeface="+mn-ea"/>
                <a:cs typeface="+mn-cs"/>
              </a:rPr>
              <a:t>Organize the Presentation</a:t>
            </a:r>
          </a:p>
        </p:txBody>
      </p:sp>
      <p:sp>
        <p:nvSpPr>
          <p:cNvPr id="4" name="Rectangle: Rounded Corners 3">
            <a:extLst>
              <a:ext uri="{FF2B5EF4-FFF2-40B4-BE49-F238E27FC236}">
                <a16:creationId xmlns:a16="http://schemas.microsoft.com/office/drawing/2014/main" id="{D46F0EE9-7940-7E19-C01A-7EA7A2DA2AA1}"/>
              </a:ext>
            </a:extLst>
          </p:cNvPr>
          <p:cNvSpPr/>
          <p:nvPr/>
        </p:nvSpPr>
        <p:spPr>
          <a:xfrm>
            <a:off x="262099" y="1423678"/>
            <a:ext cx="11632223" cy="53114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7" name="Content Placeholder 2">
            <a:extLst>
              <a:ext uri="{FF2B5EF4-FFF2-40B4-BE49-F238E27FC236}">
                <a16:creationId xmlns:a16="http://schemas.microsoft.com/office/drawing/2014/main" id="{5EA1A78C-EF87-F57A-3D79-D08D6EFFA45A}"/>
              </a:ext>
            </a:extLst>
          </p:cNvPr>
          <p:cNvSpPr>
            <a:spLocks noGrp="1"/>
          </p:cNvSpPr>
          <p:nvPr>
            <p:ph idx="1"/>
          </p:nvPr>
        </p:nvSpPr>
        <p:spPr>
          <a:xfrm>
            <a:off x="640765" y="1936156"/>
            <a:ext cx="10910469" cy="3967240"/>
          </a:xfrm>
        </p:spPr>
        <p:txBody>
          <a:bodyPr vert="horz" wrap="square" lIns="91440" tIns="45720" rIns="91440" bIns="45720" rtlCol="0">
            <a:spAutoFit/>
          </a:bodyPr>
          <a:lstStyle/>
          <a:p>
            <a:pPr algn="just">
              <a:buFont typeface="Wingdings" panose="05000000000000000000" pitchFamily="2" charset="2"/>
              <a:buChar char="q"/>
            </a:pPr>
            <a:r>
              <a:rPr lang="en-US" dirty="0">
                <a:latin typeface="Times New Roman" panose="02020603050405020304" pitchFamily="18" charset="0"/>
                <a:cs typeface="Arial" panose="020B0604020202020204" pitchFamily="34" charset="0"/>
              </a:rPr>
              <a:t>Map out your presentation before you actually create your slides. Following this outline, you can organize your presentation carefully, which is as important as the details you show your audience.</a:t>
            </a:r>
          </a:p>
          <a:p>
            <a:pPr marL="0" indent="0" algn="just">
              <a:buNone/>
            </a:pPr>
            <a:r>
              <a:rPr lang="en-US" dirty="0">
                <a:latin typeface="Times New Roman" panose="02020603050405020304" pitchFamily="18" charset="0"/>
                <a:cs typeface="Arial" panose="020B0604020202020204" pitchFamily="34" charset="0"/>
              </a:rPr>
              <a:t>1. Identify the main points you want to cover</a:t>
            </a:r>
          </a:p>
          <a:p>
            <a:pPr marL="0" indent="0" algn="just">
              <a:buNone/>
            </a:pPr>
            <a:r>
              <a:rPr lang="en-US" dirty="0">
                <a:latin typeface="Times New Roman" panose="02020603050405020304" pitchFamily="18" charset="0"/>
                <a:cs typeface="Arial" panose="020B0604020202020204" pitchFamily="34" charset="0"/>
              </a:rPr>
              <a:t>2. Divide your presentation into major sections that best accomplish your objective, whether to inform, to persuade, or to document.</a:t>
            </a:r>
          </a:p>
          <a:p>
            <a:pPr marL="0" indent="0" algn="just">
              <a:buNone/>
            </a:pPr>
            <a:r>
              <a:rPr lang="en-US" dirty="0">
                <a:latin typeface="Times New Roman" panose="02020603050405020304" pitchFamily="18" charset="0"/>
                <a:cs typeface="Arial" panose="020B0604020202020204" pitchFamily="34" charset="0"/>
              </a:rPr>
              <a:t>3. Include only those supporting details that relate directly to your topic and to your audience’s needs. These key points should help you determine the number of slides and visuals to use.</a:t>
            </a:r>
          </a:p>
        </p:txBody>
      </p:sp>
      <p:sp>
        <p:nvSpPr>
          <p:cNvPr id="8" name="Rectangle 7">
            <a:extLst>
              <a:ext uri="{FF2B5EF4-FFF2-40B4-BE49-F238E27FC236}">
                <a16:creationId xmlns:a16="http://schemas.microsoft.com/office/drawing/2014/main" id="{1D685007-20AE-4835-5742-8C5047D8DAA5}"/>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D6D7CA4B-9CA0-6263-41D7-400EB7AD9F7C}"/>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18AD4CC-FF63-DCE9-B965-BDA6143D56CD}"/>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C927E34C-1075-3DC1-9B87-3F8F89480D8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Tree>
    <p:extLst>
      <p:ext uri="{BB962C8B-B14F-4D97-AF65-F5344CB8AC3E}">
        <p14:creationId xmlns:p14="http://schemas.microsoft.com/office/powerpoint/2010/main" val="34578758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56A716-E356-482A-5C00-1F070DD81E4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C97F231-D398-3898-0BB4-66318EB83363}"/>
              </a:ext>
            </a:extLst>
          </p:cNvPr>
          <p:cNvSpPr>
            <a:spLocks noGrp="1"/>
          </p:cNvSpPr>
          <p:nvPr>
            <p:ph type="title"/>
          </p:nvPr>
        </p:nvSpPr>
        <p:spPr>
          <a:xfrm>
            <a:off x="1428253" y="373544"/>
            <a:ext cx="9299917" cy="590931"/>
          </a:xfrm>
          <a:noFill/>
        </p:spPr>
        <p:txBody>
          <a:bodyPr vert="horz" wrap="square" lIns="91440" tIns="45720" rIns="91440" bIns="45720" rtlCol="0" anchor="ctr">
            <a:spAutoFit/>
          </a:bodyPr>
          <a:lstStyle/>
          <a:p>
            <a:pPr algn="ctr"/>
            <a:r>
              <a:rPr lang="en-US" sz="3600" b="1" dirty="0">
                <a:solidFill>
                  <a:srgbClr val="00B0F0"/>
                </a:solidFill>
                <a:latin typeface="+mn-lt"/>
                <a:ea typeface="+mn-ea"/>
                <a:cs typeface="+mn-cs"/>
              </a:rPr>
              <a:t>Organize the Presentation</a:t>
            </a:r>
          </a:p>
        </p:txBody>
      </p:sp>
      <p:sp>
        <p:nvSpPr>
          <p:cNvPr id="4" name="Rectangle: Rounded Corners 3">
            <a:extLst>
              <a:ext uri="{FF2B5EF4-FFF2-40B4-BE49-F238E27FC236}">
                <a16:creationId xmlns:a16="http://schemas.microsoft.com/office/drawing/2014/main" id="{7ED4C6EB-4615-5890-EDAC-7625B2AE2D2E}"/>
              </a:ext>
            </a:extLst>
          </p:cNvPr>
          <p:cNvSpPr/>
          <p:nvPr/>
        </p:nvSpPr>
        <p:spPr>
          <a:xfrm>
            <a:off x="398548" y="1662186"/>
            <a:ext cx="11632223" cy="53114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7" name="Content Placeholder 2">
            <a:extLst>
              <a:ext uri="{FF2B5EF4-FFF2-40B4-BE49-F238E27FC236}">
                <a16:creationId xmlns:a16="http://schemas.microsoft.com/office/drawing/2014/main" id="{09D1549A-63B2-E1DB-163F-E79419C0FD6D}"/>
              </a:ext>
            </a:extLst>
          </p:cNvPr>
          <p:cNvSpPr>
            <a:spLocks noGrp="1"/>
          </p:cNvSpPr>
          <p:nvPr>
            <p:ph idx="1"/>
          </p:nvPr>
        </p:nvSpPr>
        <p:spPr>
          <a:xfrm>
            <a:off x="703158" y="2850308"/>
            <a:ext cx="10910469" cy="2879763"/>
          </a:xfrm>
        </p:spPr>
        <p:txBody>
          <a:bodyPr vert="horz" wrap="square" lIns="91440" tIns="45720" rIns="91440" bIns="45720" rtlCol="0">
            <a:spAutoFit/>
          </a:bodyPr>
          <a:lstStyle/>
          <a:p>
            <a:pPr marL="0" indent="0" algn="just">
              <a:buNone/>
            </a:pPr>
            <a:r>
              <a:rPr lang="en-US" sz="3200" dirty="0">
                <a:latin typeface="Times New Roman" panose="02020603050405020304" pitchFamily="18" charset="0"/>
                <a:cs typeface="Arial" panose="020B0604020202020204" pitchFamily="34" charset="0"/>
              </a:rPr>
              <a:t>4. Don’t overload your audience with so much data on individual slides that you lose, bore, or turn them off.</a:t>
            </a:r>
          </a:p>
          <a:p>
            <a:pPr marL="0" indent="0" algn="just">
              <a:buNone/>
            </a:pPr>
            <a:r>
              <a:rPr lang="en-US" sz="3200" dirty="0">
                <a:latin typeface="Times New Roman" panose="02020603050405020304" pitchFamily="18" charset="0"/>
                <a:cs typeface="Arial" panose="020B0604020202020204" pitchFamily="34" charset="0"/>
              </a:rPr>
              <a:t>5. Choose your visuals carefully. Resist the temptation to dazzle your audience with electronic special effects. Your goal is not to create a glitzy show but to represent your company professionally. </a:t>
            </a:r>
          </a:p>
        </p:txBody>
      </p:sp>
      <p:sp>
        <p:nvSpPr>
          <p:cNvPr id="8" name="Rectangle 7">
            <a:extLst>
              <a:ext uri="{FF2B5EF4-FFF2-40B4-BE49-F238E27FC236}">
                <a16:creationId xmlns:a16="http://schemas.microsoft.com/office/drawing/2014/main" id="{2516BE2B-8F41-2EF9-0723-23BB55766811}"/>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394A3FDE-DCC9-CD3A-ED7C-275D9A97A25A}"/>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E452126-B95D-21BA-8692-29862B320D74}"/>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B8CD87AC-09AB-855F-953F-B23F06BDA0D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Tree>
    <p:extLst>
      <p:ext uri="{BB962C8B-B14F-4D97-AF65-F5344CB8AC3E}">
        <p14:creationId xmlns:p14="http://schemas.microsoft.com/office/powerpoint/2010/main" val="132513032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9BC251-831C-EB95-489D-B2E3D413DA8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358FEA3-BEFF-F143-632F-E91641FA92E7}"/>
              </a:ext>
            </a:extLst>
          </p:cNvPr>
          <p:cNvSpPr>
            <a:spLocks noGrp="1"/>
          </p:cNvSpPr>
          <p:nvPr>
            <p:ph type="title"/>
          </p:nvPr>
        </p:nvSpPr>
        <p:spPr>
          <a:xfrm>
            <a:off x="1428253" y="124245"/>
            <a:ext cx="9299917" cy="1089529"/>
          </a:xfrm>
          <a:noFill/>
        </p:spPr>
        <p:txBody>
          <a:bodyPr vert="horz" wrap="square" lIns="91440" tIns="45720" rIns="91440" bIns="45720" rtlCol="0" anchor="ctr">
            <a:spAutoFit/>
          </a:bodyPr>
          <a:lstStyle/>
          <a:p>
            <a:pPr algn="ctr"/>
            <a:r>
              <a:rPr lang="en-US" sz="3600" b="1" dirty="0">
                <a:solidFill>
                  <a:srgbClr val="00B0F0"/>
                </a:solidFill>
                <a:latin typeface="+mn-lt"/>
                <a:ea typeface="+mn-ea"/>
                <a:cs typeface="+mn-cs"/>
              </a:rPr>
              <a:t>Guidelines on Using Presentation Software Effectively</a:t>
            </a:r>
            <a:endParaRPr lang="ar-SA" sz="3600" b="1" dirty="0">
              <a:solidFill>
                <a:srgbClr val="00B0F0"/>
              </a:solidFill>
              <a:latin typeface="+mn-lt"/>
              <a:ea typeface="+mn-ea"/>
              <a:cs typeface="+mn-cs"/>
            </a:endParaRPr>
          </a:p>
        </p:txBody>
      </p:sp>
      <p:sp>
        <p:nvSpPr>
          <p:cNvPr id="4" name="Rectangle: Rounded Corners 3">
            <a:extLst>
              <a:ext uri="{FF2B5EF4-FFF2-40B4-BE49-F238E27FC236}">
                <a16:creationId xmlns:a16="http://schemas.microsoft.com/office/drawing/2014/main" id="{71F9ED22-5929-375D-9F15-207D8D6180BC}"/>
              </a:ext>
            </a:extLst>
          </p:cNvPr>
          <p:cNvSpPr/>
          <p:nvPr/>
        </p:nvSpPr>
        <p:spPr>
          <a:xfrm>
            <a:off x="279888" y="1521510"/>
            <a:ext cx="11632223" cy="46917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7" name="Content Placeholder 2">
            <a:extLst>
              <a:ext uri="{FF2B5EF4-FFF2-40B4-BE49-F238E27FC236}">
                <a16:creationId xmlns:a16="http://schemas.microsoft.com/office/drawing/2014/main" id="{98C29890-8B69-D4EF-8325-2CA3F2DF1DCF}"/>
              </a:ext>
            </a:extLst>
          </p:cNvPr>
          <p:cNvSpPr>
            <a:spLocks noGrp="1"/>
          </p:cNvSpPr>
          <p:nvPr>
            <p:ph idx="1"/>
          </p:nvPr>
        </p:nvSpPr>
        <p:spPr>
          <a:xfrm>
            <a:off x="565447" y="3157895"/>
            <a:ext cx="10810627" cy="1588127"/>
          </a:xfrm>
        </p:spPr>
        <p:txBody>
          <a:bodyPr vert="horz" wrap="square" lIns="91440" tIns="45720" rIns="91440" bIns="45720" rtlCol="0" anchor="ctr">
            <a:spAutoFit/>
          </a:bodyPr>
          <a:lstStyle/>
          <a:p>
            <a:pPr algn="just"/>
            <a:r>
              <a:rPr lang="en-US" sz="3600" dirty="0">
                <a:latin typeface="Times New Roman" panose="02020603050405020304" pitchFamily="18" charset="0"/>
                <a:cs typeface="Arial" panose="020B0604020202020204" pitchFamily="34" charset="0"/>
              </a:rPr>
              <a:t>Here are some tips to ensure the best design and organization of your presentation, whether you use PowerPoint, Prezi, Keynote, or any other program. </a:t>
            </a:r>
          </a:p>
        </p:txBody>
      </p:sp>
      <p:sp>
        <p:nvSpPr>
          <p:cNvPr id="8" name="Rectangle 7">
            <a:extLst>
              <a:ext uri="{FF2B5EF4-FFF2-40B4-BE49-F238E27FC236}">
                <a16:creationId xmlns:a16="http://schemas.microsoft.com/office/drawing/2014/main" id="{2643A461-8444-E726-A8A3-5978116DF683}"/>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804503E0-FD12-3A83-ECBD-87AC320DC89F}"/>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8FA960D-E340-A97C-6F70-8B47C4662845}"/>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8DE92164-8A12-654A-BD75-500E89E440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Tree>
    <p:extLst>
      <p:ext uri="{BB962C8B-B14F-4D97-AF65-F5344CB8AC3E}">
        <p14:creationId xmlns:p14="http://schemas.microsoft.com/office/powerpoint/2010/main" val="210970689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0CA0E9DE-BDC7-58F3-2A56-6A82526928B2}"/>
              </a:ext>
            </a:extLst>
          </p:cNvPr>
          <p:cNvSpPr/>
          <p:nvPr/>
        </p:nvSpPr>
        <p:spPr>
          <a:xfrm>
            <a:off x="279888" y="1445904"/>
            <a:ext cx="11632223" cy="49012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7" name="Content Placeholder 2">
            <a:extLst>
              <a:ext uri="{FF2B5EF4-FFF2-40B4-BE49-F238E27FC236}">
                <a16:creationId xmlns:a16="http://schemas.microsoft.com/office/drawing/2014/main" id="{109C9862-A149-B6CE-3B34-4FA161580999}"/>
              </a:ext>
            </a:extLst>
          </p:cNvPr>
          <p:cNvSpPr>
            <a:spLocks noGrp="1"/>
          </p:cNvSpPr>
          <p:nvPr>
            <p:ph idx="1"/>
          </p:nvPr>
        </p:nvSpPr>
        <p:spPr>
          <a:xfrm>
            <a:off x="714228" y="1851091"/>
            <a:ext cx="11197883" cy="4538678"/>
          </a:xfrm>
        </p:spPr>
        <p:txBody>
          <a:bodyPr vert="horz" wrap="square" lIns="91440" tIns="45720" rIns="91440" bIns="45720" rtlCol="0" anchor="ctr">
            <a:spAutoFit/>
          </a:bodyPr>
          <a:lstStyle/>
          <a:p>
            <a:pPr>
              <a:buFont typeface="Wingdings" panose="05000000000000000000" pitchFamily="2" charset="2"/>
              <a:buChar char="q"/>
            </a:pPr>
            <a:r>
              <a:rPr lang="en-US" sz="3200" b="1" dirty="0">
                <a:solidFill>
                  <a:srgbClr val="FF0000"/>
                </a:solidFill>
              </a:rPr>
              <a:t>Readability</a:t>
            </a:r>
          </a:p>
          <a:p>
            <a:pPr marL="0" indent="0">
              <a:buNone/>
            </a:pPr>
            <a:r>
              <a:rPr lang="en-US" dirty="0"/>
              <a:t>● Make sure each slide is easy to read—clear, concise, and uncluttered.</a:t>
            </a:r>
          </a:p>
          <a:p>
            <a:pPr marL="0" indent="0">
              <a:buNone/>
            </a:pPr>
            <a:r>
              <a:rPr lang="en-US" dirty="0"/>
              <a:t>● Use a type size that is easy to see, even from a distance. For a small presentation on your notebook, use 24- to 28-point type or larger. Increase your type size for headings and titles to 32 points</a:t>
            </a:r>
          </a:p>
          <a:p>
            <a:pPr marL="0" indent="0">
              <a:buNone/>
            </a:pPr>
            <a:r>
              <a:rPr lang="en-US" dirty="0"/>
              <a:t>● Keep your design consistent. Don’t switch from one font to another.</a:t>
            </a:r>
          </a:p>
          <a:p>
            <a:pPr marL="0" indent="0">
              <a:buNone/>
            </a:pPr>
            <a:r>
              <a:rPr lang="en-US" dirty="0"/>
              <a:t>● Avoid ornate and script fonts, and do not put everything in boldface, italics, or all capital letters. use boldface (and white type against a blue background) for only the headings </a:t>
            </a:r>
            <a:br>
              <a:rPr lang="en-US" dirty="0"/>
            </a:br>
            <a:endParaRPr lang="en-US" dirty="0">
              <a:latin typeface="Times New Roman" panose="02020603050405020304" pitchFamily="18" charset="0"/>
              <a:cs typeface="Arial" panose="020B0604020202020204" pitchFamily="34" charset="0"/>
            </a:endParaRPr>
          </a:p>
        </p:txBody>
      </p:sp>
      <p:sp>
        <p:nvSpPr>
          <p:cNvPr id="8" name="Rectangle 7">
            <a:extLst>
              <a:ext uri="{FF2B5EF4-FFF2-40B4-BE49-F238E27FC236}">
                <a16:creationId xmlns:a16="http://schemas.microsoft.com/office/drawing/2014/main" id="{072A76FE-6A98-11A2-CBC6-1F9F1EA3854D}"/>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9C3DD4B1-81D0-BA8D-A9C8-F10A632D7BC3}"/>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7F0B439-BDA7-A100-6183-DC33C02E4D0A}"/>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762580B1-87F4-4FF4-D7D6-6D4189ABE99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
        <p:nvSpPr>
          <p:cNvPr id="6" name="Title 1">
            <a:extLst>
              <a:ext uri="{FF2B5EF4-FFF2-40B4-BE49-F238E27FC236}">
                <a16:creationId xmlns:a16="http://schemas.microsoft.com/office/drawing/2014/main" id="{8FF14AAB-63F7-FB0B-0942-F67E9F83CC13}"/>
              </a:ext>
            </a:extLst>
          </p:cNvPr>
          <p:cNvSpPr>
            <a:spLocks noGrp="1"/>
          </p:cNvSpPr>
          <p:nvPr>
            <p:ph type="title"/>
          </p:nvPr>
        </p:nvSpPr>
        <p:spPr>
          <a:xfrm>
            <a:off x="1428253" y="124245"/>
            <a:ext cx="9299917" cy="1089529"/>
          </a:xfrm>
          <a:noFill/>
        </p:spPr>
        <p:txBody>
          <a:bodyPr vert="horz" wrap="square" lIns="91440" tIns="45720" rIns="91440" bIns="45720" rtlCol="0" anchor="ctr">
            <a:spAutoFit/>
          </a:bodyPr>
          <a:lstStyle/>
          <a:p>
            <a:pPr algn="ctr"/>
            <a:r>
              <a:rPr lang="en-US" sz="3600" b="1" dirty="0">
                <a:solidFill>
                  <a:srgbClr val="00B0F0"/>
                </a:solidFill>
                <a:latin typeface="+mn-lt"/>
                <a:ea typeface="+mn-ea"/>
                <a:cs typeface="+mn-cs"/>
              </a:rPr>
              <a:t>Guidelines on Using Presentation Software Effectively</a:t>
            </a:r>
            <a:endParaRPr lang="ar-SA" sz="3600" b="1" dirty="0">
              <a:solidFill>
                <a:srgbClr val="00B0F0"/>
              </a:solidFill>
              <a:latin typeface="+mn-lt"/>
              <a:ea typeface="+mn-ea"/>
              <a:cs typeface="+mn-cs"/>
            </a:endParaRPr>
          </a:p>
        </p:txBody>
      </p:sp>
    </p:spTree>
    <p:extLst>
      <p:ext uri="{BB962C8B-B14F-4D97-AF65-F5344CB8AC3E}">
        <p14:creationId xmlns:p14="http://schemas.microsoft.com/office/powerpoint/2010/main" val="117363370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19832C0C-7D76-E977-DE38-06CC63AA7854}"/>
              </a:ext>
            </a:extLst>
          </p:cNvPr>
          <p:cNvSpPr/>
          <p:nvPr/>
        </p:nvSpPr>
        <p:spPr>
          <a:xfrm>
            <a:off x="279888" y="1215106"/>
            <a:ext cx="11632223" cy="5519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7" name="Content Placeholder 2">
            <a:extLst>
              <a:ext uri="{FF2B5EF4-FFF2-40B4-BE49-F238E27FC236}">
                <a16:creationId xmlns:a16="http://schemas.microsoft.com/office/drawing/2014/main" id="{9347B3C7-B90E-A458-210D-B0E2E640701A}"/>
              </a:ext>
            </a:extLst>
          </p:cNvPr>
          <p:cNvSpPr>
            <a:spLocks noGrp="1"/>
          </p:cNvSpPr>
          <p:nvPr>
            <p:ph idx="1"/>
          </p:nvPr>
        </p:nvSpPr>
        <p:spPr>
          <a:xfrm>
            <a:off x="508946" y="1538055"/>
            <a:ext cx="11211951" cy="4926477"/>
          </a:xfrm>
        </p:spPr>
        <p:txBody>
          <a:bodyPr vert="horz" wrap="square" lIns="91440" tIns="45720" rIns="91440" bIns="45720" rtlCol="0" anchor="ctr">
            <a:spAutoFit/>
          </a:bodyPr>
          <a:lstStyle/>
          <a:p>
            <a:pPr algn="just">
              <a:buFont typeface="Wingdings" panose="05000000000000000000" pitchFamily="2" charset="2"/>
              <a:buChar char="q"/>
            </a:pPr>
            <a:r>
              <a:rPr lang="en-US" sz="3200" b="1" dirty="0">
                <a:solidFill>
                  <a:srgbClr val="FF0000"/>
                </a:solidFill>
              </a:rPr>
              <a:t>Text</a:t>
            </a:r>
          </a:p>
          <a:p>
            <a:pPr marL="0" indent="0" algn="just">
              <a:buNone/>
            </a:pPr>
            <a:r>
              <a:rPr lang="en-US" dirty="0"/>
              <a:t>● Keep your text short and simple. Use easy-to-recall names, words, and phrases. Your audience will not have the time to read long, complex messages.</a:t>
            </a:r>
          </a:p>
          <a:p>
            <a:pPr marL="0" indent="0" algn="just">
              <a:buNone/>
            </a:pPr>
            <a:r>
              <a:rPr lang="en-US" dirty="0"/>
              <a:t>● Use bulleted lists instead of unbroken paragraphs. But put no more than five bulleted lines on a slide, and limit each line to seven or eight words. Don’t squeeze words on a line. Include no more than forty words per slide.</a:t>
            </a:r>
          </a:p>
          <a:p>
            <a:pPr marL="0" indent="0" algn="just">
              <a:buNone/>
            </a:pPr>
            <a:r>
              <a:rPr lang="en-US" dirty="0"/>
              <a:t>● Double-space between bulleted items, and leave generous margins on all sides.</a:t>
            </a:r>
          </a:p>
          <a:p>
            <a:pPr marL="0" indent="0" algn="just">
              <a:buNone/>
            </a:pPr>
            <a:r>
              <a:rPr lang="en-US" dirty="0"/>
              <a:t>● Title each slide using a question, a statement, or a key name or phrase</a:t>
            </a:r>
            <a:br>
              <a:rPr lang="en-US" dirty="0"/>
            </a:br>
            <a:endParaRPr lang="en-US" dirty="0">
              <a:latin typeface="Times New Roman" panose="02020603050405020304" pitchFamily="18" charset="0"/>
              <a:cs typeface="Arial" panose="020B0604020202020204" pitchFamily="34" charset="0"/>
            </a:endParaRPr>
          </a:p>
        </p:txBody>
      </p:sp>
      <p:sp>
        <p:nvSpPr>
          <p:cNvPr id="8" name="Rectangle 7">
            <a:extLst>
              <a:ext uri="{FF2B5EF4-FFF2-40B4-BE49-F238E27FC236}">
                <a16:creationId xmlns:a16="http://schemas.microsoft.com/office/drawing/2014/main" id="{9EB01CEC-9BB6-F3D7-DFF2-58F0ED5F095E}"/>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6C4D4513-5357-7832-20B7-F06A8D160774}"/>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BE97C0B-E43E-FE66-380B-E8C1B5B0BF00}"/>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86A1E81F-4DC4-11F8-207A-E88192787CA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
        <p:nvSpPr>
          <p:cNvPr id="6" name="Title 1">
            <a:extLst>
              <a:ext uri="{FF2B5EF4-FFF2-40B4-BE49-F238E27FC236}">
                <a16:creationId xmlns:a16="http://schemas.microsoft.com/office/drawing/2014/main" id="{F6BDB47C-DC21-E23A-1253-F635391AE017}"/>
              </a:ext>
            </a:extLst>
          </p:cNvPr>
          <p:cNvSpPr>
            <a:spLocks noGrp="1"/>
          </p:cNvSpPr>
          <p:nvPr>
            <p:ph type="title"/>
          </p:nvPr>
        </p:nvSpPr>
        <p:spPr>
          <a:xfrm>
            <a:off x="1428253" y="124245"/>
            <a:ext cx="9299917" cy="1089529"/>
          </a:xfrm>
          <a:noFill/>
        </p:spPr>
        <p:txBody>
          <a:bodyPr vert="horz" wrap="square" lIns="91440" tIns="45720" rIns="91440" bIns="45720" rtlCol="0" anchor="ctr">
            <a:spAutoFit/>
          </a:bodyPr>
          <a:lstStyle/>
          <a:p>
            <a:pPr algn="ctr"/>
            <a:r>
              <a:rPr lang="en-US" sz="3600" b="1" dirty="0">
                <a:solidFill>
                  <a:srgbClr val="00B0F0"/>
                </a:solidFill>
                <a:latin typeface="+mn-lt"/>
                <a:ea typeface="+mn-ea"/>
                <a:cs typeface="+mn-cs"/>
              </a:rPr>
              <a:t>Guidelines on Using Presentation Software Effectively</a:t>
            </a:r>
            <a:endParaRPr lang="ar-SA" sz="3600" b="1" dirty="0">
              <a:solidFill>
                <a:srgbClr val="00B0F0"/>
              </a:solidFill>
              <a:latin typeface="+mn-lt"/>
              <a:ea typeface="+mn-ea"/>
              <a:cs typeface="+mn-cs"/>
            </a:endParaRPr>
          </a:p>
        </p:txBody>
      </p:sp>
    </p:spTree>
    <p:extLst>
      <p:ext uri="{BB962C8B-B14F-4D97-AF65-F5344CB8AC3E}">
        <p14:creationId xmlns:p14="http://schemas.microsoft.com/office/powerpoint/2010/main" val="89781393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74A112-940F-9007-EEE3-AEDA866E9470}"/>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56081982-BFF1-A64C-F620-7D20B0C35ADC}"/>
              </a:ext>
            </a:extLst>
          </p:cNvPr>
          <p:cNvSpPr/>
          <p:nvPr/>
        </p:nvSpPr>
        <p:spPr>
          <a:xfrm>
            <a:off x="125144" y="1228124"/>
            <a:ext cx="11632223" cy="56047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5" name="Content Placeholder 4">
            <a:extLst>
              <a:ext uri="{FF2B5EF4-FFF2-40B4-BE49-F238E27FC236}">
                <a16:creationId xmlns:a16="http://schemas.microsoft.com/office/drawing/2014/main" id="{8735E86F-4D95-D0E9-B149-639E58CC10A2}"/>
              </a:ext>
            </a:extLst>
          </p:cNvPr>
          <p:cNvSpPr>
            <a:spLocks noGrp="1"/>
          </p:cNvSpPr>
          <p:nvPr>
            <p:ph idx="1"/>
          </p:nvPr>
        </p:nvSpPr>
        <p:spPr>
          <a:xfrm>
            <a:off x="559630" y="1267575"/>
            <a:ext cx="11072739" cy="5885714"/>
          </a:xfrm>
        </p:spPr>
        <p:txBody>
          <a:bodyPr vert="horz" wrap="square" lIns="91440" tIns="45720" rIns="91440" bIns="45720" rtlCol="0" anchor="ctr">
            <a:spAutoFit/>
          </a:bodyPr>
          <a:lstStyle/>
          <a:p>
            <a:pPr>
              <a:buFont typeface="Wingdings" panose="05000000000000000000" pitchFamily="2" charset="2"/>
              <a:buChar char="q"/>
            </a:pPr>
            <a:r>
              <a:rPr lang="en-US" sz="3200" b="1" dirty="0">
                <a:solidFill>
                  <a:srgbClr val="FF0000"/>
                </a:solidFill>
              </a:rPr>
              <a:t>Sequencing Slides</a:t>
            </a:r>
          </a:p>
          <a:p>
            <a:pPr marL="0" indent="0">
              <a:buNone/>
            </a:pPr>
            <a:r>
              <a:rPr lang="en-US" dirty="0"/>
              <a:t>● Keep your slides in the order in which you need to show them.</a:t>
            </a:r>
          </a:p>
          <a:p>
            <a:pPr marL="0" indent="0">
              <a:buNone/>
            </a:pPr>
            <a:r>
              <a:rPr lang="en-US" dirty="0"/>
              <a:t>● Retain the same transition (cover left or straight right) from slide to slide to avoid visual confusion.</a:t>
            </a:r>
          </a:p>
          <a:p>
            <a:pPr marL="0" indent="0">
              <a:buNone/>
            </a:pPr>
            <a:r>
              <a:rPr lang="en-US" dirty="0"/>
              <a:t>● In general, spend about one to two minutes per slide, but don’t read each slide verbatim. Summarize main ideas or concisely expand them while looking at your audience, not the slide.</a:t>
            </a:r>
          </a:p>
          <a:p>
            <a:pPr marL="0" indent="0">
              <a:buNone/>
            </a:pPr>
            <a:r>
              <a:rPr lang="en-US" dirty="0"/>
              <a:t>● Time your slides so your audience can read them. Never continue to show a slide after you have moved on to a new topic.</a:t>
            </a:r>
          </a:p>
          <a:p>
            <a:pPr marL="0" indent="0">
              <a:buNone/>
            </a:pPr>
            <a:r>
              <a:rPr lang="en-US" dirty="0"/>
              <a:t>● If you invite audience participation and interaction, build in extra time between your slides. Leave time for questions and encourage returning to earlier slides if members of the audience have specific questions.</a:t>
            </a:r>
            <a:r>
              <a:rPr lang="en-US" sz="3200" dirty="0"/>
              <a:t> </a:t>
            </a:r>
            <a:br>
              <a:rPr lang="en-US" sz="3200" dirty="0"/>
            </a:br>
            <a:endParaRPr lang="ar-SA" sz="3200" dirty="0">
              <a:latin typeface="Times New Roman" panose="02020603050405020304" pitchFamily="18" charset="0"/>
              <a:cs typeface="Arial" panose="020B0604020202020204" pitchFamily="34" charset="0"/>
            </a:endParaRPr>
          </a:p>
        </p:txBody>
      </p:sp>
      <p:sp>
        <p:nvSpPr>
          <p:cNvPr id="2" name="Rectangle 1">
            <a:extLst>
              <a:ext uri="{FF2B5EF4-FFF2-40B4-BE49-F238E27FC236}">
                <a16:creationId xmlns:a16="http://schemas.microsoft.com/office/drawing/2014/main" id="{0C698C08-1A29-8756-336A-F36288826C7D}"/>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FBAC82B1-9461-3BE5-B454-3E36A8EEB2BB}"/>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0F7A80A-666B-AA07-D46E-1E21C03FF594}"/>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7" name="Graphic 21">
            <a:extLst>
              <a:ext uri="{FF2B5EF4-FFF2-40B4-BE49-F238E27FC236}">
                <a16:creationId xmlns:a16="http://schemas.microsoft.com/office/drawing/2014/main" id="{82B94AA3-CB6B-F455-AD7E-F1B85172EA5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
        <p:nvSpPr>
          <p:cNvPr id="11" name="Title 1">
            <a:extLst>
              <a:ext uri="{FF2B5EF4-FFF2-40B4-BE49-F238E27FC236}">
                <a16:creationId xmlns:a16="http://schemas.microsoft.com/office/drawing/2014/main" id="{E2F16C90-5E0B-E218-1A94-7FB0D9103223}"/>
              </a:ext>
            </a:extLst>
          </p:cNvPr>
          <p:cNvSpPr>
            <a:spLocks noGrp="1"/>
          </p:cNvSpPr>
          <p:nvPr>
            <p:ph type="title"/>
          </p:nvPr>
        </p:nvSpPr>
        <p:spPr>
          <a:xfrm>
            <a:off x="1428253" y="124245"/>
            <a:ext cx="9299917" cy="1089529"/>
          </a:xfrm>
          <a:noFill/>
        </p:spPr>
        <p:txBody>
          <a:bodyPr vert="horz" wrap="square" lIns="91440" tIns="45720" rIns="91440" bIns="45720" rtlCol="0" anchor="ctr">
            <a:spAutoFit/>
          </a:bodyPr>
          <a:lstStyle/>
          <a:p>
            <a:pPr algn="ctr"/>
            <a:r>
              <a:rPr lang="en-US" sz="3600" b="1" dirty="0">
                <a:solidFill>
                  <a:srgbClr val="00B0F0"/>
                </a:solidFill>
                <a:latin typeface="+mn-lt"/>
                <a:ea typeface="+mn-ea"/>
                <a:cs typeface="+mn-cs"/>
              </a:rPr>
              <a:t>Guidelines on Using Presentation Software Effectively</a:t>
            </a:r>
            <a:endParaRPr lang="ar-SA" sz="3600" b="1" dirty="0">
              <a:solidFill>
                <a:srgbClr val="00B0F0"/>
              </a:solidFill>
              <a:latin typeface="+mn-lt"/>
              <a:ea typeface="+mn-ea"/>
              <a:cs typeface="+mn-cs"/>
            </a:endParaRPr>
          </a:p>
        </p:txBody>
      </p:sp>
    </p:spTree>
    <p:extLst>
      <p:ext uri="{BB962C8B-B14F-4D97-AF65-F5344CB8AC3E}">
        <p14:creationId xmlns:p14="http://schemas.microsoft.com/office/powerpoint/2010/main" val="282616751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D3EC0D-620A-407D-25DA-09FF10BBE2EA}"/>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6EFEB08D-2335-84AE-CB9B-53CDAB42C8FA}"/>
              </a:ext>
            </a:extLst>
          </p:cNvPr>
          <p:cNvSpPr/>
          <p:nvPr/>
        </p:nvSpPr>
        <p:spPr>
          <a:xfrm>
            <a:off x="125144" y="1228125"/>
            <a:ext cx="11632223" cy="52148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5" name="Content Placeholder 4">
            <a:extLst>
              <a:ext uri="{FF2B5EF4-FFF2-40B4-BE49-F238E27FC236}">
                <a16:creationId xmlns:a16="http://schemas.microsoft.com/office/drawing/2014/main" id="{830E6CF9-2E2F-BAF5-6500-B31E1725A280}"/>
              </a:ext>
            </a:extLst>
          </p:cNvPr>
          <p:cNvSpPr>
            <a:spLocks noGrp="1"/>
          </p:cNvSpPr>
          <p:nvPr>
            <p:ph idx="1"/>
          </p:nvPr>
        </p:nvSpPr>
        <p:spPr>
          <a:xfrm>
            <a:off x="618374" y="1762577"/>
            <a:ext cx="10955252" cy="4538678"/>
          </a:xfrm>
        </p:spPr>
        <p:txBody>
          <a:bodyPr vert="horz" wrap="square" lIns="91440" tIns="45720" rIns="91440" bIns="45720" rtlCol="0" anchor="ctr">
            <a:spAutoFit/>
          </a:bodyPr>
          <a:lstStyle/>
          <a:p>
            <a:pPr>
              <a:buFont typeface="Wingdings" panose="05000000000000000000" pitchFamily="2" charset="2"/>
              <a:buChar char="q"/>
            </a:pPr>
            <a:r>
              <a:rPr lang="en-US" sz="3200" b="1" dirty="0">
                <a:solidFill>
                  <a:srgbClr val="FF0000"/>
                </a:solidFill>
              </a:rPr>
              <a:t>Background/Color</a:t>
            </a:r>
          </a:p>
          <a:p>
            <a:pPr marL="0" indent="0">
              <a:buNone/>
            </a:pPr>
            <a:r>
              <a:rPr lang="en-US" dirty="0"/>
              <a:t>● Find a pleasant contrasting background to make your text easy to read. Avoid extremely light or dark backgrounds that may obscure your text. Stay away from stark backgrounds, e.g., cold white images on a black screen.</a:t>
            </a:r>
          </a:p>
          <a:p>
            <a:pPr marL="0" indent="0">
              <a:buNone/>
            </a:pPr>
            <a:r>
              <a:rPr lang="en-US" dirty="0"/>
              <a:t>● Use the same background for each slide</a:t>
            </a:r>
          </a:p>
          <a:p>
            <a:pPr marL="0" indent="0">
              <a:buNone/>
            </a:pPr>
            <a:r>
              <a:rPr lang="en-US" dirty="0"/>
              <a:t>● Avoid shadowing your text for a “decorative” visual effect.</a:t>
            </a:r>
          </a:p>
          <a:p>
            <a:pPr marL="0" indent="0">
              <a:buNone/>
            </a:pPr>
            <a:r>
              <a:rPr lang="en-US" dirty="0"/>
              <a:t>● Use color sparingly, and make sure it is professionally appropriate. Don’t turn each slide into a sizzling neon sign. Avoid hot red, pink, etc. </a:t>
            </a:r>
            <a:br>
              <a:rPr lang="en-US" dirty="0"/>
            </a:br>
            <a:endParaRPr lang="en-US" dirty="0">
              <a:latin typeface="Times New Roman" panose="02020603050405020304" pitchFamily="18" charset="0"/>
              <a:cs typeface="Arial" panose="020B0604020202020204" pitchFamily="34" charset="0"/>
            </a:endParaRPr>
          </a:p>
        </p:txBody>
      </p:sp>
      <p:sp>
        <p:nvSpPr>
          <p:cNvPr id="2" name="Rectangle 1">
            <a:extLst>
              <a:ext uri="{FF2B5EF4-FFF2-40B4-BE49-F238E27FC236}">
                <a16:creationId xmlns:a16="http://schemas.microsoft.com/office/drawing/2014/main" id="{85534D8B-ED42-D165-B330-A94A4377DC20}"/>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4BCCCE57-CD7C-7774-BA33-64268528CD4A}"/>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C1462BF5-F02C-439C-930B-47426E6EEB78}"/>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7" name="Graphic 21">
            <a:extLst>
              <a:ext uri="{FF2B5EF4-FFF2-40B4-BE49-F238E27FC236}">
                <a16:creationId xmlns:a16="http://schemas.microsoft.com/office/drawing/2014/main" id="{5645433D-237E-24DE-CF4E-4CF0520D47D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
        <p:nvSpPr>
          <p:cNvPr id="11" name="Title 1">
            <a:extLst>
              <a:ext uri="{FF2B5EF4-FFF2-40B4-BE49-F238E27FC236}">
                <a16:creationId xmlns:a16="http://schemas.microsoft.com/office/drawing/2014/main" id="{20C5A9EC-8D8C-E13C-D233-A193E7A19208}"/>
              </a:ext>
            </a:extLst>
          </p:cNvPr>
          <p:cNvSpPr>
            <a:spLocks noGrp="1"/>
          </p:cNvSpPr>
          <p:nvPr>
            <p:ph type="title"/>
          </p:nvPr>
        </p:nvSpPr>
        <p:spPr>
          <a:xfrm>
            <a:off x="1428253" y="124245"/>
            <a:ext cx="9299917" cy="1089529"/>
          </a:xfrm>
          <a:noFill/>
        </p:spPr>
        <p:txBody>
          <a:bodyPr vert="horz" wrap="square" lIns="91440" tIns="45720" rIns="91440" bIns="45720" rtlCol="0" anchor="ctr">
            <a:spAutoFit/>
          </a:bodyPr>
          <a:lstStyle/>
          <a:p>
            <a:pPr algn="ctr"/>
            <a:r>
              <a:rPr lang="en-US" sz="3600" b="1" dirty="0">
                <a:solidFill>
                  <a:srgbClr val="00B0F0"/>
                </a:solidFill>
                <a:latin typeface="+mn-lt"/>
                <a:ea typeface="+mn-ea"/>
                <a:cs typeface="+mn-cs"/>
              </a:rPr>
              <a:t>Guidelines on Using Presentation Software Effectively</a:t>
            </a:r>
            <a:endParaRPr lang="ar-SA" sz="3600" b="1" dirty="0">
              <a:solidFill>
                <a:srgbClr val="00B0F0"/>
              </a:solidFill>
              <a:latin typeface="+mn-lt"/>
              <a:ea typeface="+mn-ea"/>
              <a:cs typeface="+mn-cs"/>
            </a:endParaRPr>
          </a:p>
        </p:txBody>
      </p:sp>
    </p:spTree>
    <p:extLst>
      <p:ext uri="{BB962C8B-B14F-4D97-AF65-F5344CB8AC3E}">
        <p14:creationId xmlns:p14="http://schemas.microsoft.com/office/powerpoint/2010/main" val="349580923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BBEE47-0CCD-5730-5C24-4883029ACF65}"/>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D4359FE8-A31F-CA17-1D09-8800AE30CFAB}"/>
              </a:ext>
            </a:extLst>
          </p:cNvPr>
          <p:cNvSpPr/>
          <p:nvPr/>
        </p:nvSpPr>
        <p:spPr>
          <a:xfrm>
            <a:off x="125144" y="1184075"/>
            <a:ext cx="11632223" cy="49928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5" name="Content Placeholder 4">
            <a:extLst>
              <a:ext uri="{FF2B5EF4-FFF2-40B4-BE49-F238E27FC236}">
                <a16:creationId xmlns:a16="http://schemas.microsoft.com/office/drawing/2014/main" id="{0C84A06B-9627-DB3A-2F2A-8BE822C5B8C2}"/>
              </a:ext>
            </a:extLst>
          </p:cNvPr>
          <p:cNvSpPr>
            <a:spLocks noGrp="1"/>
          </p:cNvSpPr>
          <p:nvPr>
            <p:ph idx="1"/>
          </p:nvPr>
        </p:nvSpPr>
        <p:spPr>
          <a:xfrm>
            <a:off x="463629" y="1402523"/>
            <a:ext cx="10955252" cy="4701800"/>
          </a:xfrm>
        </p:spPr>
        <p:txBody>
          <a:bodyPr vert="horz" wrap="square" lIns="91440" tIns="45720" rIns="91440" bIns="45720" rtlCol="0" anchor="ctr">
            <a:spAutoFit/>
          </a:bodyPr>
          <a:lstStyle/>
          <a:p>
            <a:pPr>
              <a:buFont typeface="Wingdings" panose="05000000000000000000" pitchFamily="2" charset="2"/>
              <a:buChar char="q"/>
            </a:pPr>
            <a:r>
              <a:rPr lang="en-US" b="1" dirty="0">
                <a:solidFill>
                  <a:srgbClr val="FF0000"/>
                </a:solidFill>
              </a:rPr>
              <a:t>Graphics</a:t>
            </a:r>
          </a:p>
          <a:p>
            <a:pPr marL="0" indent="0">
              <a:buNone/>
            </a:pPr>
            <a:r>
              <a:rPr lang="en-US" sz="2400" dirty="0"/>
              <a:t>● Keep graphics clear, simple, and positioned appropriately on the slide.</a:t>
            </a:r>
          </a:p>
          <a:p>
            <a:pPr marL="0" indent="0">
              <a:buNone/>
            </a:pPr>
            <a:r>
              <a:rPr lang="en-US" sz="2400" dirty="0"/>
              <a:t>● Make certain all graphics are at a high-enough resolution that they will not seem “blurry” or “pixilated” when projected on a larger screen.</a:t>
            </a:r>
          </a:p>
          <a:p>
            <a:pPr marL="0" indent="0">
              <a:buNone/>
            </a:pPr>
            <a:r>
              <a:rPr lang="en-US" sz="2400" dirty="0"/>
              <a:t>● Be sure visuals do not cover or shadow text.</a:t>
            </a:r>
          </a:p>
          <a:p>
            <a:pPr marL="0" indent="0">
              <a:buNone/>
            </a:pPr>
            <a:r>
              <a:rPr lang="en-US" sz="2400" dirty="0"/>
              <a:t>● Include no more than one graphic per slide; otherwise, the slide will appear cluttered, and your text will be more difficult to read.</a:t>
            </a:r>
          </a:p>
          <a:p>
            <a:pPr marL="0" indent="0">
              <a:buNone/>
            </a:pPr>
            <a:r>
              <a:rPr lang="en-US" sz="2400" dirty="0"/>
              <a:t>● Include easy-to-follow graphs and charts instead of complicated tables, elaborate flow charts, or busy diagrams.</a:t>
            </a:r>
          </a:p>
          <a:p>
            <a:pPr marL="0" indent="0">
              <a:buNone/>
            </a:pPr>
            <a:r>
              <a:rPr lang="en-US" sz="2400" dirty="0"/>
              <a:t>● Stay away from clip art; it can make your product or services look unprofessional.</a:t>
            </a:r>
          </a:p>
          <a:p>
            <a:pPr marL="0" indent="0">
              <a:buNone/>
            </a:pPr>
            <a:r>
              <a:rPr lang="en-US" sz="2400" dirty="0"/>
              <a:t>● Don’t bother with borders; they do not make a slide clearer </a:t>
            </a:r>
            <a:endParaRPr lang="en-US" sz="2400" dirty="0">
              <a:latin typeface="Times New Roman" panose="02020603050405020304" pitchFamily="18" charset="0"/>
              <a:cs typeface="Arial" panose="020B0604020202020204" pitchFamily="34" charset="0"/>
            </a:endParaRPr>
          </a:p>
        </p:txBody>
      </p:sp>
      <p:sp>
        <p:nvSpPr>
          <p:cNvPr id="8" name="Title 7">
            <a:extLst>
              <a:ext uri="{FF2B5EF4-FFF2-40B4-BE49-F238E27FC236}">
                <a16:creationId xmlns:a16="http://schemas.microsoft.com/office/drawing/2014/main" id="{29D4D9A0-94A8-AA4F-22FC-65DD37F42A92}"/>
              </a:ext>
            </a:extLst>
          </p:cNvPr>
          <p:cNvSpPr>
            <a:spLocks noGrp="1"/>
          </p:cNvSpPr>
          <p:nvPr>
            <p:ph type="title"/>
          </p:nvPr>
        </p:nvSpPr>
        <p:spPr>
          <a:noFill/>
        </p:spPr>
        <p:txBody>
          <a:bodyPr vert="horz" wrap="square" lIns="91440" tIns="45720" rIns="91440" bIns="45720" rtlCol="0" anchor="ctr">
            <a:spAutoFit/>
          </a:bodyPr>
          <a:lstStyle/>
          <a:p>
            <a:pPr algn="ctr"/>
            <a:r>
              <a:rPr lang="en-US" sz="3600" b="1" dirty="0">
                <a:solidFill>
                  <a:srgbClr val="00B0F0"/>
                </a:solidFill>
                <a:latin typeface="+mn-lt"/>
                <a:ea typeface="+mn-ea"/>
                <a:cs typeface="+mn-cs"/>
              </a:rPr>
              <a:t>Key Modern Writing Categories</a:t>
            </a:r>
            <a:br>
              <a:rPr lang="en-US" sz="3600" b="1" dirty="0">
                <a:solidFill>
                  <a:srgbClr val="00B0F0"/>
                </a:solidFill>
                <a:latin typeface="+mn-lt"/>
                <a:ea typeface="+mn-ea"/>
                <a:cs typeface="+mn-cs"/>
              </a:rPr>
            </a:br>
            <a:endParaRPr lang="ar-SA" sz="3600" b="1" dirty="0">
              <a:solidFill>
                <a:srgbClr val="00B0F0"/>
              </a:solidFill>
              <a:latin typeface="+mn-lt"/>
              <a:ea typeface="+mn-ea"/>
              <a:cs typeface="+mn-cs"/>
            </a:endParaRPr>
          </a:p>
        </p:txBody>
      </p:sp>
      <p:sp>
        <p:nvSpPr>
          <p:cNvPr id="2" name="Rectangle 1">
            <a:extLst>
              <a:ext uri="{FF2B5EF4-FFF2-40B4-BE49-F238E27FC236}">
                <a16:creationId xmlns:a16="http://schemas.microsoft.com/office/drawing/2014/main" id="{65262CC4-A1B7-4573-A284-DB5D77C8E2E4}"/>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C1CC142B-342B-0B03-6C4E-37853B9766EF}"/>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55DD7D80-D5FB-D12F-407D-F54361A3B0B1}"/>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7" name="Graphic 21">
            <a:extLst>
              <a:ext uri="{FF2B5EF4-FFF2-40B4-BE49-F238E27FC236}">
                <a16:creationId xmlns:a16="http://schemas.microsoft.com/office/drawing/2014/main" id="{6157F8EA-7611-4E55-E707-F339DEB6F5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Tree>
    <p:extLst>
      <p:ext uri="{BB962C8B-B14F-4D97-AF65-F5344CB8AC3E}">
        <p14:creationId xmlns:p14="http://schemas.microsoft.com/office/powerpoint/2010/main" val="383516552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360D66-663A-08C1-4751-BD8534372934}"/>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16C1C3C9-9820-6374-6C7B-0A566E4B5B01}"/>
              </a:ext>
            </a:extLst>
          </p:cNvPr>
          <p:cNvSpPr/>
          <p:nvPr/>
        </p:nvSpPr>
        <p:spPr>
          <a:xfrm>
            <a:off x="125144" y="1485240"/>
            <a:ext cx="11632223" cy="51192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5" name="Content Placeholder 4">
            <a:extLst>
              <a:ext uri="{FF2B5EF4-FFF2-40B4-BE49-F238E27FC236}">
                <a16:creationId xmlns:a16="http://schemas.microsoft.com/office/drawing/2014/main" id="{9016A665-ABB6-D4D1-CC93-83699732C4C9}"/>
              </a:ext>
            </a:extLst>
          </p:cNvPr>
          <p:cNvSpPr>
            <a:spLocks noGrp="1"/>
          </p:cNvSpPr>
          <p:nvPr>
            <p:ph idx="1"/>
          </p:nvPr>
        </p:nvSpPr>
        <p:spPr>
          <a:xfrm>
            <a:off x="398548" y="1757714"/>
            <a:ext cx="11358819" cy="4742837"/>
          </a:xfrm>
        </p:spPr>
        <p:txBody>
          <a:bodyPr vert="horz" wrap="square" lIns="91440" tIns="45720" rIns="91440" bIns="45720" rtlCol="0" anchor="ctr">
            <a:spAutoFit/>
          </a:bodyPr>
          <a:lstStyle/>
          <a:p>
            <a:pPr algn="just"/>
            <a:r>
              <a:rPr lang="en-US" dirty="0"/>
              <a:t>On the job you can expect to use a variety of visuals besides those included in PowerPoint presentations. There will be situations in which you may have to use a conventional chalkboard, a flip chart, or an overhead projector to make a presentation instead of your notebook. You will almost surely be asked to prepare handouts that include text, visuals, or a combination to distribute before or during your talk. Regardless of the medium you use, make sure your visuals are</a:t>
            </a:r>
          </a:p>
          <a:p>
            <a:pPr marL="0" indent="0" algn="just">
              <a:buNone/>
            </a:pPr>
            <a:r>
              <a:rPr lang="en-US" dirty="0"/>
              <a:t>● easy to see                         ● relevant</a:t>
            </a:r>
          </a:p>
          <a:p>
            <a:pPr marL="0" indent="0" algn="just">
              <a:buNone/>
            </a:pPr>
            <a:r>
              <a:rPr lang="en-US" dirty="0"/>
              <a:t>● easy to understand          ● accurate</a:t>
            </a:r>
          </a:p>
          <a:p>
            <a:pPr marL="0" indent="0">
              <a:buNone/>
            </a:pPr>
            <a:r>
              <a:rPr lang="en-US" dirty="0"/>
              <a:t>● appropriately sized   ● professional looking </a:t>
            </a:r>
            <a:br>
              <a:rPr lang="en-US" dirty="0"/>
            </a:br>
            <a:r>
              <a:rPr lang="en-US" dirty="0"/>
              <a:t> </a:t>
            </a:r>
            <a:endParaRPr lang="en-US" dirty="0">
              <a:latin typeface="Times New Roman" panose="02020603050405020304" pitchFamily="18" charset="0"/>
              <a:cs typeface="Arial" panose="020B0604020202020204" pitchFamily="34" charset="0"/>
            </a:endParaRPr>
          </a:p>
        </p:txBody>
      </p:sp>
      <p:sp>
        <p:nvSpPr>
          <p:cNvPr id="8" name="Title 7">
            <a:extLst>
              <a:ext uri="{FF2B5EF4-FFF2-40B4-BE49-F238E27FC236}">
                <a16:creationId xmlns:a16="http://schemas.microsoft.com/office/drawing/2014/main" id="{6412D9EA-5E0F-8376-3ED3-E1574C509753}"/>
              </a:ext>
            </a:extLst>
          </p:cNvPr>
          <p:cNvSpPr>
            <a:spLocks noGrp="1"/>
          </p:cNvSpPr>
          <p:nvPr>
            <p:ph type="title"/>
          </p:nvPr>
        </p:nvSpPr>
        <p:spPr>
          <a:xfrm>
            <a:off x="838200" y="431778"/>
            <a:ext cx="10515600" cy="590931"/>
          </a:xfrm>
          <a:noFill/>
        </p:spPr>
        <p:txBody>
          <a:bodyPr vert="horz" wrap="square" lIns="91440" tIns="45720" rIns="91440" bIns="45720" rtlCol="0" anchor="ctr">
            <a:spAutoFit/>
          </a:bodyPr>
          <a:lstStyle/>
          <a:p>
            <a:pPr algn="ctr"/>
            <a:r>
              <a:rPr lang="en-US" sz="3600" b="1" dirty="0">
                <a:solidFill>
                  <a:srgbClr val="00B0F0"/>
                </a:solidFill>
                <a:latin typeface="+mn-lt"/>
                <a:ea typeface="+mn-ea"/>
                <a:cs typeface="+mn-cs"/>
              </a:rPr>
              <a:t>Noncomputerized Presentations</a:t>
            </a:r>
            <a:endParaRPr lang="ar-SA" sz="3600" b="1" dirty="0">
              <a:solidFill>
                <a:srgbClr val="00B0F0"/>
              </a:solidFill>
              <a:latin typeface="+mn-lt"/>
              <a:ea typeface="+mn-ea"/>
              <a:cs typeface="+mn-cs"/>
            </a:endParaRPr>
          </a:p>
        </p:txBody>
      </p:sp>
      <p:sp>
        <p:nvSpPr>
          <p:cNvPr id="2" name="Rectangle 1">
            <a:extLst>
              <a:ext uri="{FF2B5EF4-FFF2-40B4-BE49-F238E27FC236}">
                <a16:creationId xmlns:a16="http://schemas.microsoft.com/office/drawing/2014/main" id="{A8F1FC09-4271-D6E0-3CCE-911DC65A4758}"/>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5849CDD8-19B4-1FD7-A8F5-B14022670106}"/>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78C111A-5F27-2F0D-350C-2E5BFD2F3949}"/>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7" name="Graphic 21">
            <a:extLst>
              <a:ext uri="{FF2B5EF4-FFF2-40B4-BE49-F238E27FC236}">
                <a16:creationId xmlns:a16="http://schemas.microsoft.com/office/drawing/2014/main" id="{B388464A-0D9F-3615-B6AA-3DF44770A5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Tree>
    <p:extLst>
      <p:ext uri="{BB962C8B-B14F-4D97-AF65-F5344CB8AC3E}">
        <p14:creationId xmlns:p14="http://schemas.microsoft.com/office/powerpoint/2010/main" val="369947533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651C9B-EFE9-F48A-15DD-9D5CAE269FD2}"/>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81600243-3E18-22CF-DED4-2D0A77E855FA}"/>
              </a:ext>
            </a:extLst>
          </p:cNvPr>
          <p:cNvSpPr/>
          <p:nvPr/>
        </p:nvSpPr>
        <p:spPr>
          <a:xfrm>
            <a:off x="279888" y="1339740"/>
            <a:ext cx="11632223" cy="46917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5" name="Content Placeholder 4">
            <a:extLst>
              <a:ext uri="{FF2B5EF4-FFF2-40B4-BE49-F238E27FC236}">
                <a16:creationId xmlns:a16="http://schemas.microsoft.com/office/drawing/2014/main" id="{5A361529-3EFC-AF3C-1F8F-1AF61223846A}"/>
              </a:ext>
            </a:extLst>
          </p:cNvPr>
          <p:cNvSpPr>
            <a:spLocks noGrp="1"/>
          </p:cNvSpPr>
          <p:nvPr>
            <p:ph idx="1"/>
          </p:nvPr>
        </p:nvSpPr>
        <p:spPr>
          <a:xfrm>
            <a:off x="529389" y="1569513"/>
            <a:ext cx="10824411" cy="4232175"/>
          </a:xfrm>
        </p:spPr>
        <p:txBody>
          <a:bodyPr anchor="ctr">
            <a:noAutofit/>
          </a:bodyPr>
          <a:lstStyle/>
          <a:p>
            <a:pPr marL="0" indent="0">
              <a:buNone/>
            </a:pPr>
            <a:r>
              <a:rPr lang="en-US" sz="2400" b="1" dirty="0">
                <a:solidFill>
                  <a:srgbClr val="FF0000"/>
                </a:solidFill>
              </a:rPr>
              <a:t>Getting the Most from Your Noncomputerized Visuals</a:t>
            </a:r>
          </a:p>
          <a:p>
            <a:r>
              <a:rPr lang="en-US" sz="2400" dirty="0"/>
              <a:t>The following practical suggestions will help you get the most from your visuals when time and space may prohibit using computer setups. </a:t>
            </a:r>
          </a:p>
          <a:p>
            <a:pPr marL="0" indent="0">
              <a:buNone/>
            </a:pPr>
            <a:r>
              <a:rPr lang="en-US" sz="2400" b="1" dirty="0"/>
              <a:t>1. Do not set up your visuals before your talk. </a:t>
            </a:r>
          </a:p>
          <a:p>
            <a:pPr marL="0" indent="0">
              <a:buNone/>
            </a:pPr>
            <a:r>
              <a:rPr lang="en-US" sz="2400" b="1" dirty="0"/>
              <a:t>2. Firmly anchor any maps or illustrations. </a:t>
            </a:r>
          </a:p>
          <a:p>
            <a:pPr marL="0" indent="0">
              <a:buNone/>
            </a:pPr>
            <a:r>
              <a:rPr lang="en-US" sz="2400" b="1" dirty="0"/>
              <a:t>3. Never obstruct the audience’s view by standing in front of your visuals. </a:t>
            </a:r>
            <a:r>
              <a:rPr lang="en-US" sz="2400" dirty="0"/>
              <a:t>Use a pointer or a laser pointer to direct the audience’s attention to your visual.</a:t>
            </a:r>
          </a:p>
          <a:p>
            <a:pPr marL="0" indent="0">
              <a:buNone/>
            </a:pPr>
            <a:r>
              <a:rPr lang="en-US" sz="2400" b="1" dirty="0"/>
              <a:t>4. Avoid crowding too many images onto one visual. </a:t>
            </a:r>
          </a:p>
          <a:p>
            <a:pPr marL="0" indent="0">
              <a:buNone/>
            </a:pPr>
            <a:r>
              <a:rPr lang="en-US" sz="2400" b="1" dirty="0"/>
              <a:t>5. Do not put much writing on a visual.</a:t>
            </a:r>
            <a:endParaRPr lang="ar-SA" sz="2400" b="1" dirty="0">
              <a:latin typeface="Times New Roman" panose="02020603050405020304" pitchFamily="18" charset="0"/>
              <a:cs typeface="Arial" panose="020B0604020202020204" pitchFamily="34" charset="0"/>
            </a:endParaRPr>
          </a:p>
        </p:txBody>
      </p:sp>
      <p:sp>
        <p:nvSpPr>
          <p:cNvPr id="2" name="Rectangle 1">
            <a:extLst>
              <a:ext uri="{FF2B5EF4-FFF2-40B4-BE49-F238E27FC236}">
                <a16:creationId xmlns:a16="http://schemas.microsoft.com/office/drawing/2014/main" id="{C787A2C7-4C05-D9C3-5B47-F4E1F3FEE99F}"/>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8253CDF2-BCFF-D95C-DF5F-0AE7495AC1F5}"/>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3D11DDA1-4B49-002D-B28C-51672F8C0520}"/>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7" name="Graphic 21">
            <a:extLst>
              <a:ext uri="{FF2B5EF4-FFF2-40B4-BE49-F238E27FC236}">
                <a16:creationId xmlns:a16="http://schemas.microsoft.com/office/drawing/2014/main" id="{F30A7791-28DA-50E5-0321-43482593AD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
        <p:nvSpPr>
          <p:cNvPr id="11" name="Title 7">
            <a:extLst>
              <a:ext uri="{FF2B5EF4-FFF2-40B4-BE49-F238E27FC236}">
                <a16:creationId xmlns:a16="http://schemas.microsoft.com/office/drawing/2014/main" id="{858D0FD8-8D67-D501-6540-C6E7AE0A5305}"/>
              </a:ext>
            </a:extLst>
          </p:cNvPr>
          <p:cNvSpPr>
            <a:spLocks noGrp="1"/>
          </p:cNvSpPr>
          <p:nvPr>
            <p:ph type="title"/>
          </p:nvPr>
        </p:nvSpPr>
        <p:spPr>
          <a:xfrm>
            <a:off x="838200" y="431778"/>
            <a:ext cx="10515600" cy="590931"/>
          </a:xfrm>
          <a:noFill/>
        </p:spPr>
        <p:txBody>
          <a:bodyPr vert="horz" wrap="square" lIns="91440" tIns="45720" rIns="91440" bIns="45720" rtlCol="0" anchor="ctr">
            <a:spAutoFit/>
          </a:bodyPr>
          <a:lstStyle/>
          <a:p>
            <a:pPr algn="ctr"/>
            <a:r>
              <a:rPr lang="en-US" sz="3600" b="1" dirty="0">
                <a:solidFill>
                  <a:srgbClr val="00B0F0"/>
                </a:solidFill>
                <a:latin typeface="+mn-lt"/>
                <a:ea typeface="+mn-ea"/>
                <a:cs typeface="+mn-cs"/>
              </a:rPr>
              <a:t>Noncomputerized Presentations</a:t>
            </a:r>
            <a:endParaRPr lang="ar-SA" sz="3600" b="1" dirty="0">
              <a:solidFill>
                <a:srgbClr val="00B0F0"/>
              </a:solidFill>
              <a:latin typeface="+mn-lt"/>
              <a:ea typeface="+mn-ea"/>
              <a:cs typeface="+mn-cs"/>
            </a:endParaRPr>
          </a:p>
        </p:txBody>
      </p:sp>
    </p:spTree>
    <p:extLst>
      <p:ext uri="{BB962C8B-B14F-4D97-AF65-F5344CB8AC3E}">
        <p14:creationId xmlns:p14="http://schemas.microsoft.com/office/powerpoint/2010/main" val="245253772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FE37F0-CA8B-4629-769E-CCD236E38B05}"/>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E6927229-913C-6D7D-ABE5-CDF479BBE660}"/>
              </a:ext>
            </a:extLst>
          </p:cNvPr>
          <p:cNvSpPr/>
          <p:nvPr/>
        </p:nvSpPr>
        <p:spPr>
          <a:xfrm>
            <a:off x="125144" y="1485241"/>
            <a:ext cx="11632223" cy="46917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5" name="Content Placeholder 4">
            <a:extLst>
              <a:ext uri="{FF2B5EF4-FFF2-40B4-BE49-F238E27FC236}">
                <a16:creationId xmlns:a16="http://schemas.microsoft.com/office/drawing/2014/main" id="{767C1C18-AA6F-44A7-41B6-716AA54AA29C}"/>
              </a:ext>
            </a:extLst>
          </p:cNvPr>
          <p:cNvSpPr>
            <a:spLocks noGrp="1"/>
          </p:cNvSpPr>
          <p:nvPr>
            <p:ph idx="1"/>
          </p:nvPr>
        </p:nvSpPr>
        <p:spPr>
          <a:xfrm>
            <a:off x="731520" y="2316895"/>
            <a:ext cx="10622280" cy="3055864"/>
          </a:xfrm>
        </p:spPr>
        <p:txBody>
          <a:bodyPr>
            <a:normAutofit/>
          </a:bodyPr>
          <a:lstStyle/>
          <a:p>
            <a:pPr algn="just"/>
            <a:r>
              <a:rPr lang="en-US" sz="3200" dirty="0"/>
              <a:t>A poor delivery can ruin a good presentation. First impressions are crucial. Research shows that people decide what they think of you in the first two or three minutes of your presentation. You will be evaluated not only on what you say but on the image you project: how you look, how you talk, and how you move (your body language).</a:t>
            </a:r>
            <a:endParaRPr lang="ar-SA" sz="3200" dirty="0"/>
          </a:p>
        </p:txBody>
      </p:sp>
      <p:sp>
        <p:nvSpPr>
          <p:cNvPr id="8" name="Title 7">
            <a:extLst>
              <a:ext uri="{FF2B5EF4-FFF2-40B4-BE49-F238E27FC236}">
                <a16:creationId xmlns:a16="http://schemas.microsoft.com/office/drawing/2014/main" id="{A5E16E19-A374-F590-F168-CDE37CED0AD8}"/>
              </a:ext>
            </a:extLst>
          </p:cNvPr>
          <p:cNvSpPr>
            <a:spLocks noGrp="1"/>
          </p:cNvSpPr>
          <p:nvPr>
            <p:ph type="title"/>
          </p:nvPr>
        </p:nvSpPr>
        <p:spPr>
          <a:xfrm>
            <a:off x="838200" y="545508"/>
            <a:ext cx="10515600" cy="590931"/>
          </a:xfrm>
          <a:noFill/>
        </p:spPr>
        <p:txBody>
          <a:bodyPr vert="horz" wrap="square" lIns="91440" tIns="45720" rIns="91440" bIns="45720" rtlCol="0" anchor="ctr">
            <a:spAutoFit/>
          </a:bodyPr>
          <a:lstStyle/>
          <a:p>
            <a:pPr algn="ctr"/>
            <a:r>
              <a:rPr lang="en-US" sz="3600" b="1" dirty="0">
                <a:solidFill>
                  <a:srgbClr val="00B0F0"/>
                </a:solidFill>
                <a:latin typeface="+mn-lt"/>
                <a:ea typeface="+mn-ea"/>
                <a:cs typeface="+mn-cs"/>
              </a:rPr>
              <a:t>Delivering Your Presentation</a:t>
            </a:r>
            <a:endParaRPr lang="ar-SA" sz="3600" b="1" dirty="0">
              <a:solidFill>
                <a:srgbClr val="00B0F0"/>
              </a:solidFill>
              <a:latin typeface="+mn-lt"/>
              <a:ea typeface="+mn-ea"/>
              <a:cs typeface="+mn-cs"/>
            </a:endParaRPr>
          </a:p>
        </p:txBody>
      </p:sp>
      <p:sp>
        <p:nvSpPr>
          <p:cNvPr id="2" name="Rectangle 1">
            <a:extLst>
              <a:ext uri="{FF2B5EF4-FFF2-40B4-BE49-F238E27FC236}">
                <a16:creationId xmlns:a16="http://schemas.microsoft.com/office/drawing/2014/main" id="{AD4AE339-89E6-AEC9-64A5-97C130C0267B}"/>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1DAA3D5F-847F-0111-FFC9-609BB4B5FF7D}"/>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64524569-F7E2-0A3D-11D9-A47F674B4AC0}"/>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7" name="Graphic 21">
            <a:extLst>
              <a:ext uri="{FF2B5EF4-FFF2-40B4-BE49-F238E27FC236}">
                <a16:creationId xmlns:a16="http://schemas.microsoft.com/office/drawing/2014/main" id="{3691666D-FC4F-3F4F-1AE6-D1219C9E3C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Tree>
    <p:extLst>
      <p:ext uri="{BB962C8B-B14F-4D97-AF65-F5344CB8AC3E}">
        <p14:creationId xmlns:p14="http://schemas.microsoft.com/office/powerpoint/2010/main" val="67415106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7CD00E-AE16-F596-8D2B-725F3C3B070C}"/>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DEC949B5-E7B2-3848-426B-B34150624296}"/>
              </a:ext>
            </a:extLst>
          </p:cNvPr>
          <p:cNvSpPr/>
          <p:nvPr/>
        </p:nvSpPr>
        <p:spPr>
          <a:xfrm>
            <a:off x="125144" y="1485241"/>
            <a:ext cx="11632223" cy="46917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5" name="Content Placeholder 4">
            <a:extLst>
              <a:ext uri="{FF2B5EF4-FFF2-40B4-BE49-F238E27FC236}">
                <a16:creationId xmlns:a16="http://schemas.microsoft.com/office/drawing/2014/main" id="{F70D5B21-317D-A897-8F56-4A8475ACEC73}"/>
              </a:ext>
            </a:extLst>
          </p:cNvPr>
          <p:cNvSpPr>
            <a:spLocks noGrp="1"/>
          </p:cNvSpPr>
          <p:nvPr>
            <p:ph idx="1"/>
          </p:nvPr>
        </p:nvSpPr>
        <p:spPr>
          <a:xfrm>
            <a:off x="311461" y="1655433"/>
            <a:ext cx="11061261" cy="4351338"/>
          </a:xfrm>
        </p:spPr>
        <p:txBody>
          <a:bodyPr vert="horz" lIns="91440" tIns="45720" rIns="91440" bIns="45720" rtlCol="0" anchor="ctr">
            <a:normAutofit fontScale="92500" lnSpcReduction="10000"/>
          </a:bodyPr>
          <a:lstStyle/>
          <a:p>
            <a:r>
              <a:rPr lang="en-US" b="1" dirty="0">
                <a:solidFill>
                  <a:srgbClr val="FF0000"/>
                </a:solidFill>
              </a:rPr>
              <a:t>Here are some ways you can calm yourself before you deliver your presentation:</a:t>
            </a:r>
          </a:p>
          <a:p>
            <a:pPr marL="0" indent="0">
              <a:buNone/>
            </a:pPr>
            <a:r>
              <a:rPr lang="en-US" dirty="0"/>
              <a:t>● Give yourself plenty of time to get there. The more you have to rush, the more anxious you will be.</a:t>
            </a:r>
          </a:p>
          <a:p>
            <a:pPr marL="0" indent="0">
              <a:buNone/>
            </a:pPr>
            <a:r>
              <a:rPr lang="en-US" dirty="0"/>
              <a:t>● Avoid caffeine for a few hours before your talk if it makes you jittery.</a:t>
            </a:r>
          </a:p>
          <a:p>
            <a:pPr marL="0" indent="0">
              <a:buNone/>
            </a:pPr>
            <a:r>
              <a:rPr lang="en-US" dirty="0"/>
              <a:t>● Take some deep breaths, and then hold your breath while you count to ten. Exhale. This will slow your heart rate and lower your blood pressure.</a:t>
            </a:r>
          </a:p>
          <a:p>
            <a:pPr marL="0" indent="0">
              <a:buNone/>
            </a:pPr>
            <a:r>
              <a:rPr lang="en-US" dirty="0"/>
              <a:t>● Remind yourself that you have spent hours preparing. Think positive. Your hard work will pull you through.</a:t>
            </a:r>
          </a:p>
          <a:p>
            <a:pPr marL="0" indent="0">
              <a:buNone/>
            </a:pPr>
            <a:r>
              <a:rPr lang="en-US" dirty="0"/>
              <a:t>● Try to chat with one or two members of the audience ahead of time to relax. See your audience as friends—people who can help your career</a:t>
            </a:r>
            <a:endParaRPr lang="ar-SA" b="1" dirty="0"/>
          </a:p>
        </p:txBody>
      </p:sp>
      <p:sp>
        <p:nvSpPr>
          <p:cNvPr id="2" name="Rectangle 1">
            <a:extLst>
              <a:ext uri="{FF2B5EF4-FFF2-40B4-BE49-F238E27FC236}">
                <a16:creationId xmlns:a16="http://schemas.microsoft.com/office/drawing/2014/main" id="{B0454F87-1D6D-2F54-4968-9CC4576D68A3}"/>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AE65F2D0-EC1E-E3FF-5F6B-BBD0CB17B27B}"/>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BFFF8249-E974-EE62-7356-DDBA3B92B56D}"/>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7" name="Graphic 21">
            <a:extLst>
              <a:ext uri="{FF2B5EF4-FFF2-40B4-BE49-F238E27FC236}">
                <a16:creationId xmlns:a16="http://schemas.microsoft.com/office/drawing/2014/main" id="{D409AB2C-8C34-A44D-FB4B-6F247AECC35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
        <p:nvSpPr>
          <p:cNvPr id="11" name="Title 7">
            <a:extLst>
              <a:ext uri="{FF2B5EF4-FFF2-40B4-BE49-F238E27FC236}">
                <a16:creationId xmlns:a16="http://schemas.microsoft.com/office/drawing/2014/main" id="{EDA6E496-B5F9-C075-C6A1-2AA2CB127FC0}"/>
              </a:ext>
            </a:extLst>
          </p:cNvPr>
          <p:cNvSpPr>
            <a:spLocks noGrp="1"/>
          </p:cNvSpPr>
          <p:nvPr>
            <p:ph type="title"/>
          </p:nvPr>
        </p:nvSpPr>
        <p:spPr>
          <a:xfrm>
            <a:off x="838200" y="545508"/>
            <a:ext cx="10515600" cy="590931"/>
          </a:xfrm>
          <a:noFill/>
        </p:spPr>
        <p:txBody>
          <a:bodyPr vert="horz" wrap="square" lIns="91440" tIns="45720" rIns="91440" bIns="45720" rtlCol="0" anchor="ctr">
            <a:spAutoFit/>
          </a:bodyPr>
          <a:lstStyle/>
          <a:p>
            <a:pPr algn="ctr"/>
            <a:r>
              <a:rPr lang="en-US" sz="3600" b="1" dirty="0">
                <a:solidFill>
                  <a:srgbClr val="00B0F0"/>
                </a:solidFill>
                <a:latin typeface="+mn-lt"/>
                <a:ea typeface="+mn-ea"/>
                <a:cs typeface="+mn-cs"/>
              </a:rPr>
              <a:t>Delivering Your Presentation</a:t>
            </a:r>
            <a:endParaRPr lang="ar-SA" sz="3600" b="1" dirty="0">
              <a:solidFill>
                <a:srgbClr val="00B0F0"/>
              </a:solidFill>
              <a:latin typeface="+mn-lt"/>
              <a:ea typeface="+mn-ea"/>
              <a:cs typeface="+mn-cs"/>
            </a:endParaRPr>
          </a:p>
        </p:txBody>
      </p:sp>
    </p:spTree>
    <p:extLst>
      <p:ext uri="{BB962C8B-B14F-4D97-AF65-F5344CB8AC3E}">
        <p14:creationId xmlns:p14="http://schemas.microsoft.com/office/powerpoint/2010/main" val="24949770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5E1CCF-C4B5-4DA0-5352-452A3DF60E14}"/>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0A38DA4C-304D-5C6B-C9DF-7ECF7F944CF9}"/>
              </a:ext>
            </a:extLst>
          </p:cNvPr>
          <p:cNvSpPr/>
          <p:nvPr/>
        </p:nvSpPr>
        <p:spPr>
          <a:xfrm>
            <a:off x="125144" y="1485241"/>
            <a:ext cx="11632223" cy="46917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8" name="Title 7">
            <a:extLst>
              <a:ext uri="{FF2B5EF4-FFF2-40B4-BE49-F238E27FC236}">
                <a16:creationId xmlns:a16="http://schemas.microsoft.com/office/drawing/2014/main" id="{87248319-E70A-7386-4E59-5CA371DA2D81}"/>
              </a:ext>
            </a:extLst>
          </p:cNvPr>
          <p:cNvSpPr>
            <a:spLocks noGrp="1"/>
          </p:cNvSpPr>
          <p:nvPr>
            <p:ph type="title"/>
          </p:nvPr>
        </p:nvSpPr>
        <p:spPr>
          <a:xfrm>
            <a:off x="983943" y="366370"/>
            <a:ext cx="10515600" cy="590931"/>
          </a:xfrm>
          <a:noFill/>
        </p:spPr>
        <p:txBody>
          <a:bodyPr vert="horz" wrap="square" lIns="91440" tIns="45720" rIns="91440" bIns="45720" rtlCol="0" anchor="ctr">
            <a:spAutoFit/>
          </a:bodyPr>
          <a:lstStyle/>
          <a:p>
            <a:pPr algn="ctr"/>
            <a:r>
              <a:rPr lang="en-US" sz="3600" b="1" dirty="0">
                <a:solidFill>
                  <a:srgbClr val="00B0F0"/>
                </a:solidFill>
                <a:latin typeface="+mn-lt"/>
                <a:ea typeface="+mn-ea"/>
                <a:cs typeface="+mn-cs"/>
              </a:rPr>
              <a:t>Guidelines for Making Your Presentation</a:t>
            </a:r>
            <a:endParaRPr lang="ar-SA" sz="3600" b="1" dirty="0">
              <a:solidFill>
                <a:srgbClr val="00B0F0"/>
              </a:solidFill>
              <a:latin typeface="+mn-lt"/>
              <a:ea typeface="+mn-ea"/>
              <a:cs typeface="+mn-cs"/>
            </a:endParaRPr>
          </a:p>
        </p:txBody>
      </p:sp>
      <p:sp>
        <p:nvSpPr>
          <p:cNvPr id="2" name="Rectangle 1">
            <a:extLst>
              <a:ext uri="{FF2B5EF4-FFF2-40B4-BE49-F238E27FC236}">
                <a16:creationId xmlns:a16="http://schemas.microsoft.com/office/drawing/2014/main" id="{ABB99842-EBF8-F30C-EDC3-E2619F21B897}"/>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8119EA4E-D806-DFAD-AFE8-8A22F334F857}"/>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4307DE82-A792-22FE-6739-D9540081639F}"/>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7" name="Graphic 21">
            <a:extLst>
              <a:ext uri="{FF2B5EF4-FFF2-40B4-BE49-F238E27FC236}">
                <a16:creationId xmlns:a16="http://schemas.microsoft.com/office/drawing/2014/main" id="{D20F16F9-1632-8945-9D06-78537535DC0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
        <p:nvSpPr>
          <p:cNvPr id="10" name="Content Placeholder 9">
            <a:extLst>
              <a:ext uri="{FF2B5EF4-FFF2-40B4-BE49-F238E27FC236}">
                <a16:creationId xmlns:a16="http://schemas.microsoft.com/office/drawing/2014/main" id="{513A6F08-D725-90AC-BA76-1096B132CC31}"/>
              </a:ext>
            </a:extLst>
          </p:cNvPr>
          <p:cNvSpPr>
            <a:spLocks noGrp="1"/>
          </p:cNvSpPr>
          <p:nvPr>
            <p:ph idx="1"/>
          </p:nvPr>
        </p:nvSpPr>
        <p:spPr>
          <a:xfrm>
            <a:off x="529389" y="2065220"/>
            <a:ext cx="10525842" cy="3709937"/>
          </a:xfrm>
        </p:spPr>
        <p:txBody>
          <a:bodyPr>
            <a:noAutofit/>
          </a:bodyPr>
          <a:lstStyle/>
          <a:p>
            <a:pPr algn="just"/>
            <a:r>
              <a:rPr lang="en-US" sz="3200" b="1" dirty="0">
                <a:solidFill>
                  <a:srgbClr val="FF0000"/>
                </a:solidFill>
              </a:rPr>
              <a:t>Guidelines for Making Your Presentation</a:t>
            </a:r>
          </a:p>
          <a:p>
            <a:pPr marL="0" indent="0" algn="just">
              <a:buNone/>
            </a:pPr>
            <a:r>
              <a:rPr lang="en-US" sz="3200" dirty="0"/>
              <a:t>Everyone is nervous before a talk. Accept that fact and even allow a few seconds of “panic time.” Then put your nervous energy to work for you. Chances are, your audience will have no idea how anxious you are; they cannot see the butterflies in your stomach. Again, see your audience as friends, not enemies. Remember to do the following: </a:t>
            </a:r>
            <a:endParaRPr lang="ar-SA" sz="3200" dirty="0"/>
          </a:p>
        </p:txBody>
      </p:sp>
    </p:spTree>
    <p:extLst>
      <p:ext uri="{BB962C8B-B14F-4D97-AF65-F5344CB8AC3E}">
        <p14:creationId xmlns:p14="http://schemas.microsoft.com/office/powerpoint/2010/main" val="423832043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FFDDCA-0BCF-4D18-F092-6AEDEC17C59B}"/>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3F295D60-DE4D-6484-B5FF-62502F917D7F}"/>
              </a:ext>
            </a:extLst>
          </p:cNvPr>
          <p:cNvSpPr/>
          <p:nvPr/>
        </p:nvSpPr>
        <p:spPr>
          <a:xfrm>
            <a:off x="125144" y="1485241"/>
            <a:ext cx="11632223" cy="46917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1E9C5DB6-6440-5889-2E6B-86D9E0CF19E8}"/>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0A14B725-31AA-E933-446B-E0EDC7C617A3}"/>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7D7D476B-464D-F86C-C4BC-C6ADADD029F1}"/>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7" name="Graphic 21">
            <a:extLst>
              <a:ext uri="{FF2B5EF4-FFF2-40B4-BE49-F238E27FC236}">
                <a16:creationId xmlns:a16="http://schemas.microsoft.com/office/drawing/2014/main" id="{0335EB27-1BEA-9A0C-32A3-7FA18B24FAA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
        <p:nvSpPr>
          <p:cNvPr id="10" name="Content Placeholder 9">
            <a:extLst>
              <a:ext uri="{FF2B5EF4-FFF2-40B4-BE49-F238E27FC236}">
                <a16:creationId xmlns:a16="http://schemas.microsoft.com/office/drawing/2014/main" id="{10ADAF3F-BFC4-EDDB-F939-F8BA5754D9DC}"/>
              </a:ext>
            </a:extLst>
          </p:cNvPr>
          <p:cNvSpPr>
            <a:spLocks noGrp="1"/>
          </p:cNvSpPr>
          <p:nvPr>
            <p:ph idx="1"/>
          </p:nvPr>
        </p:nvSpPr>
        <p:spPr>
          <a:xfrm>
            <a:off x="759655" y="1825625"/>
            <a:ext cx="10594145" cy="3688910"/>
          </a:xfrm>
        </p:spPr>
        <p:txBody>
          <a:bodyPr>
            <a:normAutofit/>
          </a:bodyPr>
          <a:lstStyle/>
          <a:p>
            <a:pPr marL="0" indent="0">
              <a:buNone/>
            </a:pPr>
            <a:r>
              <a:rPr lang="en-US" b="1" dirty="0"/>
              <a:t>1. Establish eye contact with your listeners. </a:t>
            </a:r>
          </a:p>
          <a:p>
            <a:pPr marL="0" indent="0">
              <a:buNone/>
            </a:pPr>
            <a:r>
              <a:rPr lang="en-US" b="1" dirty="0"/>
              <a:t>2. </a:t>
            </a:r>
            <a:r>
              <a:rPr lang="en-US" b="1" dirty="0" err="1"/>
              <a:t>Repond</a:t>
            </a:r>
            <a:r>
              <a:rPr lang="en-US" b="1" dirty="0"/>
              <a:t> to audience feedback. </a:t>
            </a:r>
          </a:p>
          <a:p>
            <a:pPr marL="0" indent="0">
              <a:buNone/>
            </a:pPr>
            <a:r>
              <a:rPr lang="en-US" b="1" dirty="0"/>
              <a:t>3. Speak in a friendly, confident tone</a:t>
            </a:r>
            <a:r>
              <a:rPr lang="en-US" dirty="0"/>
              <a:t> </a:t>
            </a:r>
            <a:br>
              <a:rPr lang="en-US" dirty="0"/>
            </a:br>
            <a:r>
              <a:rPr lang="en-US" b="1" dirty="0"/>
              <a:t>4. Vary the rate of your delivery</a:t>
            </a:r>
            <a:r>
              <a:rPr lang="en-US" dirty="0"/>
              <a:t> </a:t>
            </a:r>
            <a:br>
              <a:rPr lang="en-US" dirty="0"/>
            </a:br>
            <a:r>
              <a:rPr lang="en-US" b="1" dirty="0"/>
              <a:t>5. Adjust your volume appropriately</a:t>
            </a:r>
            <a:r>
              <a:rPr lang="en-US" dirty="0"/>
              <a:t> </a:t>
            </a:r>
            <a:br>
              <a:rPr lang="en-US" dirty="0"/>
            </a:br>
            <a:r>
              <a:rPr lang="en-US" b="1" dirty="0"/>
              <a:t>6. Watch your posture</a:t>
            </a:r>
            <a:r>
              <a:rPr lang="en-US" dirty="0"/>
              <a:t> </a:t>
            </a:r>
            <a:br>
              <a:rPr lang="en-US" dirty="0"/>
            </a:br>
            <a:r>
              <a:rPr lang="en-US" b="1" dirty="0"/>
              <a:t>7. Use appropriate body language.</a:t>
            </a:r>
            <a:r>
              <a:rPr lang="en-US" dirty="0"/>
              <a:t> </a:t>
            </a:r>
            <a:br>
              <a:rPr lang="en-US" dirty="0"/>
            </a:br>
            <a:r>
              <a:rPr lang="en-US" b="1" dirty="0"/>
              <a:t>8. Dress professionally.</a:t>
            </a:r>
            <a:r>
              <a:rPr lang="en-US" dirty="0"/>
              <a:t> </a:t>
            </a:r>
            <a:endParaRPr lang="ar-SA" dirty="0"/>
          </a:p>
        </p:txBody>
      </p:sp>
      <p:sp>
        <p:nvSpPr>
          <p:cNvPr id="13" name="Title 7">
            <a:extLst>
              <a:ext uri="{FF2B5EF4-FFF2-40B4-BE49-F238E27FC236}">
                <a16:creationId xmlns:a16="http://schemas.microsoft.com/office/drawing/2014/main" id="{2AF9B5AF-1039-FEFC-ADE6-CD38063D71D3}"/>
              </a:ext>
            </a:extLst>
          </p:cNvPr>
          <p:cNvSpPr txBox="1">
            <a:spLocks/>
          </p:cNvSpPr>
          <p:nvPr/>
        </p:nvSpPr>
        <p:spPr>
          <a:xfrm>
            <a:off x="983943" y="366370"/>
            <a:ext cx="10515600" cy="590931"/>
          </a:xfrm>
          <a:prstGeom prst="rect">
            <a:avLst/>
          </a:prstGeom>
          <a:noFill/>
        </p:spPr>
        <p:txBody>
          <a:bodyPr vert="horz" wrap="square"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600" b="1">
                <a:solidFill>
                  <a:srgbClr val="00B0F0"/>
                </a:solidFill>
                <a:latin typeface="+mn-lt"/>
                <a:ea typeface="+mn-ea"/>
                <a:cs typeface="+mn-cs"/>
              </a:rPr>
              <a:t>Guidelines for Making Your Presentation</a:t>
            </a:r>
            <a:endParaRPr lang="ar-SA" sz="3600" b="1" dirty="0">
              <a:solidFill>
                <a:srgbClr val="00B0F0"/>
              </a:solidFill>
              <a:latin typeface="+mn-lt"/>
              <a:ea typeface="+mn-ea"/>
              <a:cs typeface="+mn-cs"/>
            </a:endParaRPr>
          </a:p>
        </p:txBody>
      </p:sp>
    </p:spTree>
    <p:extLst>
      <p:ext uri="{BB962C8B-B14F-4D97-AF65-F5344CB8AC3E}">
        <p14:creationId xmlns:p14="http://schemas.microsoft.com/office/powerpoint/2010/main" val="326414292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E17588-EF0D-6FA8-D932-79EAC607B523}"/>
              </a:ext>
            </a:extLst>
          </p:cNvPr>
          <p:cNvSpPr>
            <a:spLocks noGrp="1"/>
          </p:cNvSpPr>
          <p:nvPr>
            <p:ph type="title"/>
          </p:nvPr>
        </p:nvSpPr>
        <p:spPr>
          <a:xfrm>
            <a:off x="838200" y="546804"/>
            <a:ext cx="10515600" cy="590931"/>
          </a:xfrm>
          <a:noFill/>
        </p:spPr>
        <p:txBody>
          <a:bodyPr vert="horz" wrap="square" lIns="91440" tIns="45720" rIns="91440" bIns="45720" rtlCol="0" anchor="ctr">
            <a:spAutoFit/>
          </a:bodyPr>
          <a:lstStyle/>
          <a:p>
            <a:pPr algn="ctr"/>
            <a:r>
              <a:rPr lang="en-US" sz="3600" b="1" dirty="0">
                <a:solidFill>
                  <a:srgbClr val="00B0F0"/>
                </a:solidFill>
                <a:latin typeface="+mn-lt"/>
                <a:ea typeface="+mn-ea"/>
                <a:cs typeface="+mn-cs"/>
              </a:rPr>
              <a:t>Handling Interruptions</a:t>
            </a:r>
            <a:endParaRPr lang="ar-SA" sz="3600" b="1" dirty="0">
              <a:solidFill>
                <a:srgbClr val="00B0F0"/>
              </a:solidFill>
              <a:latin typeface="+mn-lt"/>
              <a:ea typeface="+mn-ea"/>
              <a:cs typeface="+mn-cs"/>
            </a:endParaRPr>
          </a:p>
        </p:txBody>
      </p:sp>
      <p:sp>
        <p:nvSpPr>
          <p:cNvPr id="4" name="Rectangle: Rounded Corners 3">
            <a:extLst>
              <a:ext uri="{FF2B5EF4-FFF2-40B4-BE49-F238E27FC236}">
                <a16:creationId xmlns:a16="http://schemas.microsoft.com/office/drawing/2014/main" id="{C8B80509-3AD8-6E4B-8756-B1C41D8C68E0}"/>
              </a:ext>
            </a:extLst>
          </p:cNvPr>
          <p:cNvSpPr/>
          <p:nvPr/>
        </p:nvSpPr>
        <p:spPr>
          <a:xfrm>
            <a:off x="279888" y="1377801"/>
            <a:ext cx="11632223" cy="46917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8" name="Rectangle 7">
            <a:extLst>
              <a:ext uri="{FF2B5EF4-FFF2-40B4-BE49-F238E27FC236}">
                <a16:creationId xmlns:a16="http://schemas.microsoft.com/office/drawing/2014/main" id="{4C88F9FB-6601-C927-811A-CBFDB83455FA}"/>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AAF33D33-2382-5F80-4DAF-0CAE4E2E370D}"/>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C28696C-1094-1D81-4468-A449A1B09A28}"/>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D841EECD-784A-C90A-D9BA-48826A20FA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
        <p:nvSpPr>
          <p:cNvPr id="5" name="Content Placeholder 4">
            <a:extLst>
              <a:ext uri="{FF2B5EF4-FFF2-40B4-BE49-F238E27FC236}">
                <a16:creationId xmlns:a16="http://schemas.microsoft.com/office/drawing/2014/main" id="{810ECF03-0F16-8352-B3AD-F72524F8093A}"/>
              </a:ext>
            </a:extLst>
          </p:cNvPr>
          <p:cNvSpPr>
            <a:spLocks noGrp="1"/>
          </p:cNvSpPr>
          <p:nvPr>
            <p:ph idx="1"/>
          </p:nvPr>
        </p:nvSpPr>
        <p:spPr>
          <a:xfrm>
            <a:off x="713872" y="2035992"/>
            <a:ext cx="10764253" cy="3444207"/>
          </a:xfrm>
        </p:spPr>
        <p:txBody>
          <a:bodyPr>
            <a:normAutofit fontScale="92500" lnSpcReduction="10000"/>
          </a:bodyPr>
          <a:lstStyle/>
          <a:p>
            <a:pPr algn="just"/>
            <a:r>
              <a:rPr lang="en-US" sz="3200" dirty="0"/>
              <a:t>Be diplomatic if someone interrupts your presentation with a question. Thank the individual by saying, “That’s a good question. I’ll be happy to answer it at the end of the presentation when there’ll be time for questions.” If someone is disruptive during your talk or a question-and-answer session and wants to debate with you, offer to meet with him or her after the session to discuss the point in question. Moreover, if you cannot answer a particular question, say you’ll be glad to get back to the person, and go on to other questions. </a:t>
            </a:r>
            <a:endParaRPr lang="ar-SA" sz="3200" dirty="0"/>
          </a:p>
        </p:txBody>
      </p:sp>
    </p:spTree>
    <p:extLst>
      <p:ext uri="{BB962C8B-B14F-4D97-AF65-F5344CB8AC3E}">
        <p14:creationId xmlns:p14="http://schemas.microsoft.com/office/powerpoint/2010/main" val="303087520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92A169-D432-66B8-52F3-F5D3513228B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7969348-BD40-138C-3B9C-F7744295B18D}"/>
              </a:ext>
            </a:extLst>
          </p:cNvPr>
          <p:cNvSpPr>
            <a:spLocks noGrp="1"/>
          </p:cNvSpPr>
          <p:nvPr>
            <p:ph type="title"/>
          </p:nvPr>
        </p:nvSpPr>
        <p:spPr>
          <a:xfrm>
            <a:off x="838200" y="297505"/>
            <a:ext cx="10515600" cy="1089529"/>
          </a:xfrm>
          <a:noFill/>
        </p:spPr>
        <p:txBody>
          <a:bodyPr vert="horz" wrap="square" lIns="91440" tIns="45720" rIns="91440" bIns="45720" rtlCol="0" anchor="ctr">
            <a:spAutoFit/>
          </a:bodyPr>
          <a:lstStyle/>
          <a:p>
            <a:pPr algn="ctr"/>
            <a:r>
              <a:rPr lang="en-US" sz="3600" b="1" dirty="0">
                <a:solidFill>
                  <a:srgbClr val="00B0F0"/>
                </a:solidFill>
                <a:latin typeface="+mn-lt"/>
                <a:ea typeface="+mn-ea"/>
                <a:cs typeface="+mn-cs"/>
              </a:rPr>
              <a:t>when You Have Finished</a:t>
            </a:r>
            <a:br>
              <a:rPr lang="en-US" sz="3600" b="1" dirty="0">
                <a:solidFill>
                  <a:srgbClr val="00B0F0"/>
                </a:solidFill>
                <a:latin typeface="+mn-lt"/>
                <a:ea typeface="+mn-ea"/>
                <a:cs typeface="+mn-cs"/>
              </a:rPr>
            </a:br>
            <a:endParaRPr lang="ar-SA" sz="3600" b="1" dirty="0">
              <a:solidFill>
                <a:srgbClr val="00B0F0"/>
              </a:solidFill>
              <a:latin typeface="+mn-lt"/>
              <a:ea typeface="+mn-ea"/>
              <a:cs typeface="+mn-cs"/>
            </a:endParaRPr>
          </a:p>
        </p:txBody>
      </p:sp>
      <p:sp>
        <p:nvSpPr>
          <p:cNvPr id="4" name="Rectangle: Rounded Corners 3">
            <a:extLst>
              <a:ext uri="{FF2B5EF4-FFF2-40B4-BE49-F238E27FC236}">
                <a16:creationId xmlns:a16="http://schemas.microsoft.com/office/drawing/2014/main" id="{3E6FE324-7057-1D98-BEBD-A5FDE341E904}"/>
              </a:ext>
            </a:extLst>
          </p:cNvPr>
          <p:cNvSpPr/>
          <p:nvPr/>
        </p:nvSpPr>
        <p:spPr>
          <a:xfrm>
            <a:off x="125144" y="1485241"/>
            <a:ext cx="11632223" cy="46917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8" name="Rectangle 7">
            <a:extLst>
              <a:ext uri="{FF2B5EF4-FFF2-40B4-BE49-F238E27FC236}">
                <a16:creationId xmlns:a16="http://schemas.microsoft.com/office/drawing/2014/main" id="{0D3AC935-0F56-C5A4-55FD-57F9F47E229F}"/>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B1B3C7CE-95CE-E783-BDB4-FC920D364E34}"/>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1432233-F2A1-830A-0612-CFE5C9066907}"/>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3EC9B39D-EFC6-E4D1-550A-EB061DFB253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
        <p:nvSpPr>
          <p:cNvPr id="5" name="Content Placeholder 4">
            <a:extLst>
              <a:ext uri="{FF2B5EF4-FFF2-40B4-BE49-F238E27FC236}">
                <a16:creationId xmlns:a16="http://schemas.microsoft.com/office/drawing/2014/main" id="{3073F010-429F-4909-920C-A69263651ACF}"/>
              </a:ext>
            </a:extLst>
          </p:cNvPr>
          <p:cNvSpPr>
            <a:spLocks noGrp="1"/>
          </p:cNvSpPr>
          <p:nvPr>
            <p:ph idx="1"/>
          </p:nvPr>
        </p:nvSpPr>
        <p:spPr>
          <a:xfrm>
            <a:off x="434633" y="2192953"/>
            <a:ext cx="10515600" cy="3646789"/>
          </a:xfrm>
        </p:spPr>
        <p:txBody>
          <a:bodyPr>
            <a:normAutofit fontScale="92500" lnSpcReduction="20000"/>
          </a:bodyPr>
          <a:lstStyle/>
          <a:p>
            <a:pPr algn="just"/>
            <a:r>
              <a:rPr lang="en-US" dirty="0"/>
              <a:t>Don’t just sit down, walk back to your place on the platform or in the audience, or, worse yet, march out of the room. Thank your listeners for their attention and stay at the lectern or at your laptop for audience applause or questions.</a:t>
            </a:r>
          </a:p>
          <a:p>
            <a:pPr algn="just"/>
            <a:r>
              <a:rPr lang="en-US" dirty="0"/>
              <a:t> If a question-and-answer session is to follow your speech, anticipate questions your audience is likely to ask. But it’s a good idea to give your audience a time limit. For example, you might say, “I’ll be happy to answer your questions now before we break in ten minutes for lunch.” By setting limits, you reduce the chances of a lengthy debate with members of the audience, and you can then politely leave after your time elapses </a:t>
            </a:r>
            <a:br>
              <a:rPr lang="en-US" dirty="0"/>
            </a:br>
            <a:br>
              <a:rPr lang="en-US" dirty="0"/>
            </a:br>
            <a:endParaRPr lang="ar-SA" dirty="0"/>
          </a:p>
        </p:txBody>
      </p:sp>
    </p:spTree>
    <p:extLst>
      <p:ext uri="{BB962C8B-B14F-4D97-AF65-F5344CB8AC3E}">
        <p14:creationId xmlns:p14="http://schemas.microsoft.com/office/powerpoint/2010/main" val="92486769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f282a56dcda0dd7082cb57bf82dda6e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3157e9e02f3623ac93d0c9f60b163d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58E07A9-D032-4DBF-AEF9-847AEECFA82B}"/>
</file>

<file path=customXml/itemProps2.xml><?xml version="1.0" encoding="utf-8"?>
<ds:datastoreItem xmlns:ds="http://schemas.openxmlformats.org/officeDocument/2006/customXml" ds:itemID="{ACC9A911-23AF-4D6B-960B-1A780C58D828}">
  <ds:schemaRef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688354b5-287c-4cda-825e-1d7935aea40e"/>
    <ds:schemaRef ds:uri="aca13214-df29-4e3c-a050-857c0bf7bd8e"/>
    <ds:schemaRef ds:uri="http://www.w3.org/XML/1998/namespace"/>
    <ds:schemaRef ds:uri="http://purl.org/dc/dcmitype/"/>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739</TotalTime>
  <Words>3504</Words>
  <Application>Microsoft Office PowerPoint</Application>
  <PresentationFormat>Widescreen</PresentationFormat>
  <Paragraphs>287</Paragraphs>
  <Slides>41</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41</vt:i4>
      </vt:variant>
    </vt:vector>
  </HeadingPairs>
  <TitlesOfParts>
    <vt:vector size="50" baseType="lpstr">
      <vt:lpstr>Alexandria</vt:lpstr>
      <vt:lpstr>Arial</vt:lpstr>
      <vt:lpstr>Calibri</vt:lpstr>
      <vt:lpstr>Calibri Light</vt:lpstr>
      <vt:lpstr>Roboto Light</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Writing a Document Versus Making a Presentation   </vt:lpstr>
      <vt:lpstr>PowerPoint Presentation</vt:lpstr>
      <vt:lpstr>Types of Presentations</vt:lpstr>
      <vt:lpstr> 1- For Your Customers or Clients </vt:lpstr>
      <vt:lpstr> 2- For Your Boss </vt:lpstr>
      <vt:lpstr> 3-For Your Co-Workers </vt:lpstr>
      <vt:lpstr> 4- For Community Leaders or Groups </vt:lpstr>
      <vt:lpstr>Formal Presentations</vt:lpstr>
      <vt:lpstr>Analyzing Your Audience</vt:lpstr>
      <vt:lpstr> Guidelines for Analyzing Your Audience </vt:lpstr>
      <vt:lpstr>The Parts of Formal Presentations</vt:lpstr>
      <vt:lpstr>The Parts of Formal Presentations</vt:lpstr>
      <vt:lpstr>The Parts of Formal Presentations</vt:lpstr>
      <vt:lpstr>The Parts of Formal Presentations</vt:lpstr>
      <vt:lpstr>The Parts of Formal Presentations</vt:lpstr>
      <vt:lpstr>The Parts of Formal Presentations</vt:lpstr>
      <vt:lpstr>The Parts of Formal Presentations</vt:lpstr>
      <vt:lpstr>Presentation Software</vt:lpstr>
      <vt:lpstr>Presentation Software Capabilities</vt:lpstr>
      <vt:lpstr>Organize the Presentation</vt:lpstr>
      <vt:lpstr>Organize the Presentation</vt:lpstr>
      <vt:lpstr>Guidelines on Using Presentation Software Effectively</vt:lpstr>
      <vt:lpstr>Guidelines on Using Presentation Software Effectively</vt:lpstr>
      <vt:lpstr>Guidelines on Using Presentation Software Effectively</vt:lpstr>
      <vt:lpstr>Guidelines on Using Presentation Software Effectively</vt:lpstr>
      <vt:lpstr>Guidelines on Using Presentation Software Effectively</vt:lpstr>
      <vt:lpstr>Key Modern Writing Categories </vt:lpstr>
      <vt:lpstr>Noncomputerized Presentations</vt:lpstr>
      <vt:lpstr>Noncomputerized Presentations</vt:lpstr>
      <vt:lpstr>Delivering Your Presentation</vt:lpstr>
      <vt:lpstr>Delivering Your Presentation</vt:lpstr>
      <vt:lpstr>Guidelines for Making Your Presentation</vt:lpstr>
      <vt:lpstr>PowerPoint Presentation</vt:lpstr>
      <vt:lpstr>Handling Interruptions</vt:lpstr>
      <vt:lpstr>when You Have Finished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مجدي الحاج</cp:lastModifiedBy>
  <cp:revision>81</cp:revision>
  <dcterms:created xsi:type="dcterms:W3CDTF">2023-04-29T09:08:00Z</dcterms:created>
  <dcterms:modified xsi:type="dcterms:W3CDTF">2026-06-30T08:26:23Z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