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4"/>
  </p:notesMasterIdLst>
  <p:sldIdLst>
    <p:sldId id="480" r:id="rId5"/>
    <p:sldId id="303" r:id="rId6"/>
    <p:sldId id="271" r:id="rId7"/>
    <p:sldId id="313" r:id="rId8"/>
    <p:sldId id="584" r:id="rId9"/>
    <p:sldId id="276" r:id="rId10"/>
    <p:sldId id="599" r:id="rId11"/>
    <p:sldId id="544" r:id="rId12"/>
    <p:sldId id="600" r:id="rId13"/>
    <p:sldId id="528" r:id="rId14"/>
    <p:sldId id="545" r:id="rId15"/>
    <p:sldId id="585" r:id="rId16"/>
    <p:sldId id="587" r:id="rId17"/>
    <p:sldId id="611" r:id="rId18"/>
    <p:sldId id="603" r:id="rId19"/>
    <p:sldId id="604" r:id="rId20"/>
    <p:sldId id="607" r:id="rId21"/>
    <p:sldId id="608" r:id="rId22"/>
    <p:sldId id="609" r:id="rId23"/>
    <p:sldId id="605" r:id="rId24"/>
    <p:sldId id="565" r:id="rId25"/>
    <p:sldId id="613" r:id="rId26"/>
    <p:sldId id="614" r:id="rId27"/>
    <p:sldId id="586" r:id="rId28"/>
    <p:sldId id="569" r:id="rId29"/>
    <p:sldId id="566" r:id="rId30"/>
    <p:sldId id="533" r:id="rId31"/>
    <p:sldId id="601" r:id="rId32"/>
    <p:sldId id="553" r:id="rId33"/>
    <p:sldId id="602" r:id="rId34"/>
    <p:sldId id="570" r:id="rId35"/>
    <p:sldId id="572" r:id="rId36"/>
    <p:sldId id="573" r:id="rId37"/>
    <p:sldId id="606" r:id="rId38"/>
    <p:sldId id="612" r:id="rId39"/>
    <p:sldId id="568" r:id="rId40"/>
    <p:sldId id="563" r:id="rId41"/>
    <p:sldId id="593" r:id="rId42"/>
    <p:sldId id="34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313"/>
            <p14:sldId id="584"/>
            <p14:sldId id="276"/>
            <p14:sldId id="599"/>
            <p14:sldId id="544"/>
            <p14:sldId id="600"/>
            <p14:sldId id="528"/>
            <p14:sldId id="545"/>
            <p14:sldId id="585"/>
            <p14:sldId id="587"/>
            <p14:sldId id="611"/>
            <p14:sldId id="603"/>
            <p14:sldId id="604"/>
            <p14:sldId id="607"/>
            <p14:sldId id="608"/>
            <p14:sldId id="609"/>
            <p14:sldId id="605"/>
            <p14:sldId id="565"/>
            <p14:sldId id="613"/>
            <p14:sldId id="614"/>
            <p14:sldId id="586"/>
            <p14:sldId id="569"/>
            <p14:sldId id="566"/>
            <p14:sldId id="533"/>
            <p14:sldId id="601"/>
            <p14:sldId id="553"/>
            <p14:sldId id="602"/>
            <p14:sldId id="570"/>
            <p14:sldId id="572"/>
            <p14:sldId id="573"/>
            <p14:sldId id="606"/>
            <p14:sldId id="612"/>
            <p14:sldId id="568"/>
            <p14:sldId id="563"/>
            <p14:sldId id="593"/>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8221"/>
    <a:srgbClr val="852F4A"/>
    <a:srgbClr val="203E5F"/>
    <a:srgbClr val="2D3956"/>
    <a:srgbClr val="FFD200"/>
    <a:srgbClr val="00AEEF"/>
    <a:srgbClr val="000000"/>
    <a:srgbClr val="669BBC"/>
    <a:srgbClr val="8E5A6D"/>
    <a:srgbClr val="FAC74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313"/>
    <p:restoredTop sz="91667"/>
  </p:normalViewPr>
  <p:slideViewPr>
    <p:cSldViewPr snapToGrid="0">
      <p:cViewPr varScale="1">
        <p:scale>
          <a:sx n="106" d="100"/>
          <a:sy n="106" d="100"/>
        </p:scale>
        <p:origin x="392"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7/24/25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r" defTabSz="914400" rtl="1" eaLnBrk="1" latinLnBrk="0" hangingPunct="1"/>
            <a:endParaRPr lang="en-JO"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10244983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7/24/25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7/24/25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7/24/25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7/24/25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7/24/25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7/24/25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7/24/25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7/24/25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7/24/25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who.int/news-room/feature-stories/detail/immunizing-the-public-against-misinformation"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post.parliament.uk/covid-19-vaccine-misinformation"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fatabyyano.net/"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3" Type="http://schemas.openxmlformats.org/officeDocument/2006/relationships/hyperlink" Target="https://www.who.int/europe/news/item/01-09-2022-infodemics-and-misinformation-negatively-affect-people-s-health-behaviours--new-who-reviewfinds" TargetMode="External"/><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11.jpg"/><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s://www.who.int/news-room/spotlight/let-s-flatten-the-infodemic-curve"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alarab.co.uk/&#1575;&#1605;&#1587;&#1603;-&#1605;&#1586;&#1610;&#1601;-&#1575;&#1604;&#1607;&#1610;&#1574;&#1575;&#1578;-&#1575;&#1604;&#1573;&#1593;&#1604;&#1575;&#1605;&#1610;&#1577;-&#1575;&#1604;&#1605;&#1589;&#1585;&#1610;&#1577;-&#1578;&#1587;&#1578;&#1606;&#1601;&#1585;-&#1590;&#1583;-&#1575;&#1604;&#1605;&#1593;&#1604;&#1608;&#1605;&#1575;&#1578;-&#1575;&#1604;&#1605;&#1590;&#1604;&#1604;&#1577;"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snopes.com/" TargetMode="External"/><Relationship Id="rId2" Type="http://schemas.openxmlformats.org/officeDocument/2006/relationships/hyperlink" Target="https://toolbox.google.com/factcheck/explorer" TargetMode="External"/><Relationship Id="rId1" Type="http://schemas.openxmlformats.org/officeDocument/2006/relationships/slideLayout" Target="../slideLayouts/slideLayout16.xml"/><Relationship Id="rId6" Type="http://schemas.openxmlformats.org/officeDocument/2006/relationships/image" Target="../media/image6.png"/><Relationship Id="rId5" Type="http://schemas.openxmlformats.org/officeDocument/2006/relationships/hyperlink" Target="https://www.crowdtangle.com/" TargetMode="External"/><Relationship Id="rId4" Type="http://schemas.openxmlformats.org/officeDocument/2006/relationships/hyperlink" Target="https://www.invid-project.eu/tools-and-services/invid-verification-plugin/" TargetMode="External"/></Relationships>
</file>

<file path=ppt/slides/_rels/slide38.xml.rels><?xml version="1.0" encoding="UTF-8" standalone="yes"?>
<Relationships xmlns="http://schemas.openxmlformats.org/package/2006/relationships"><Relationship Id="rId8" Type="http://schemas.openxmlformats.org/officeDocument/2006/relationships/hyperlink" Target="https://medialiteracynow.org/" TargetMode="External"/><Relationship Id="rId3" Type="http://schemas.openxmlformats.org/officeDocument/2006/relationships/hyperlink" Target="https://doi.org/10.1016/j.jarmac.2017.07.008" TargetMode="External"/><Relationship Id="rId7" Type="http://schemas.openxmlformats.org/officeDocument/2006/relationships/hyperlink" Target="https://www.arabmediasociety.com/the-role-of-social-media-in-countering-health-disinformation/" TargetMode="External"/><Relationship Id="rId2" Type="http://schemas.openxmlformats.org/officeDocument/2006/relationships/hyperlink" Target="https://rm.coe.int/information-disorder-report-november-2017/1680764666" TargetMode="External"/><Relationship Id="rId1" Type="http://schemas.openxmlformats.org/officeDocument/2006/relationships/slideLayout" Target="../slideLayouts/slideLayout16.xml"/><Relationship Id="rId6" Type="http://schemas.openxmlformats.org/officeDocument/2006/relationships/hyperlink" Target="https://firstdraftnews.org/articles/how-misinformation-spreads/" TargetMode="External"/><Relationship Id="rId11" Type="http://schemas.openxmlformats.org/officeDocument/2006/relationships/image" Target="../media/image6.png"/><Relationship Id="rId5" Type="http://schemas.openxmlformats.org/officeDocument/2006/relationships/hyperlink" Target="https://doi.org/10.1073/pnas.1806781116" TargetMode="External"/><Relationship Id="rId10" Type="http://schemas.openxmlformats.org/officeDocument/2006/relationships/hyperlink" Target="https://doi.org/10.1126/science.aap9559" TargetMode="External"/><Relationship Id="rId4" Type="http://schemas.openxmlformats.org/officeDocument/2006/relationships/hyperlink" Target="https://doi.org/10.1080/21670811.2017.1360143" TargetMode="External"/><Relationship Id="rId9" Type="http://schemas.openxmlformats.org/officeDocument/2006/relationships/hyperlink" Target="https://unesdoc.unesco.org/ark:/48223/pf0000265552"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17.xml"/><Relationship Id="rId5" Type="http://schemas.openxmlformats.org/officeDocument/2006/relationships/image" Target="../media/image29.png"/><Relationship Id="rId4" Type="http://schemas.openxmlformats.org/officeDocument/2006/relationships/image" Target="../media/image2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373272" y="-98837"/>
            <a:ext cx="6032310" cy="5803601"/>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0" name="TextBox 29"/>
          <p:cNvSpPr txBox="1"/>
          <p:nvPr/>
        </p:nvSpPr>
        <p:spPr>
          <a:xfrm>
            <a:off x="401424" y="4315270"/>
            <a:ext cx="5216525" cy="461665"/>
          </a:xfrm>
          <a:prstGeom prst="rect">
            <a:avLst/>
          </a:prstGeom>
          <a:noFill/>
        </p:spPr>
        <p:txBody>
          <a:bodyPr wrap="square" rtlCol="0">
            <a:spAutoFit/>
          </a:bodyPr>
          <a:lstStyle/>
          <a:p>
            <a:pPr algn="ctr"/>
            <a:r>
              <a:rPr lang="ar-SA" sz="2400" dirty="0">
                <a:latin typeface="Alexandria" charset="0"/>
                <a:cs typeface="Alexandria" charset="0"/>
              </a:rPr>
              <a:t>د. منى المصري </a:t>
            </a:r>
            <a:endParaRPr lang="en-US" sz="2400" dirty="0">
              <a:latin typeface="Alexandria" charset="0"/>
              <a:cs typeface="Alexandria" charset="0"/>
            </a:endParaRPr>
          </a:p>
        </p:txBody>
      </p:sp>
      <p:sp>
        <p:nvSpPr>
          <p:cNvPr id="31" name="TextBox 30"/>
          <p:cNvSpPr txBox="1"/>
          <p:nvPr/>
        </p:nvSpPr>
        <p:spPr>
          <a:xfrm>
            <a:off x="483798" y="2052523"/>
            <a:ext cx="4760885" cy="2014269"/>
          </a:xfrm>
          <a:prstGeom prst="rect">
            <a:avLst/>
          </a:prstGeom>
          <a:noFill/>
        </p:spPr>
        <p:txBody>
          <a:bodyPr wrap="square" rtlCol="0">
            <a:spAutoFit/>
          </a:bodyPr>
          <a:lstStyle/>
          <a:p>
            <a:pPr algn="ctr">
              <a:lnSpc>
                <a:spcPct val="150000"/>
              </a:lnSpc>
            </a:pPr>
            <a:r>
              <a:rPr lang="ar-SA" sz="4400" b="1" i="0" u="none" strike="noStrike" dirty="0">
                <a:solidFill>
                  <a:schemeClr val="accent1"/>
                </a:solidFill>
                <a:effectLst/>
              </a:rPr>
              <a:t>الصحافة والحملات الإلكترونية</a:t>
            </a:r>
            <a:endParaRPr lang="en-US" sz="4400" b="1" i="0" u="none" strike="noStrike" dirty="0">
              <a:solidFill>
                <a:schemeClr val="accent1"/>
              </a:solidFill>
              <a:effectLst/>
            </a:endParaRPr>
          </a:p>
        </p:txBody>
      </p:sp>
      <p:sp>
        <p:nvSpPr>
          <p:cNvPr id="34" name="Rectangle: Rounded Corners 33"/>
          <p:cNvSpPr/>
          <p:nvPr/>
        </p:nvSpPr>
        <p:spPr>
          <a:xfrm>
            <a:off x="0" y="5704764"/>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solidFill>
                  <a:schemeClr val="bg1"/>
                </a:solidFill>
                <a:latin typeface="Alexandria" charset="0"/>
                <a:cs typeface="Alexandria" charset="0"/>
              </a:rPr>
              <a:t>المحاضرة الثامنة</a:t>
            </a:r>
            <a:endParaRPr lang="en-US" sz="2800" b="1" dirty="0">
              <a:solidFill>
                <a:schemeClr val="bg1"/>
              </a:solidFill>
              <a:latin typeface="Alexandria" charset="0"/>
              <a:cs typeface="Alexandria" charset="0"/>
            </a:endParaRPr>
          </a:p>
        </p:txBody>
      </p:sp>
      <p:sp>
        <p:nvSpPr>
          <p:cNvPr id="46" name="TextBox 45"/>
          <p:cNvSpPr txBox="1"/>
          <p:nvPr/>
        </p:nvSpPr>
        <p:spPr>
          <a:xfrm>
            <a:off x="464562" y="5078798"/>
            <a:ext cx="1034259" cy="369332"/>
          </a:xfrm>
          <a:prstGeom prst="rect">
            <a:avLst/>
          </a:prstGeom>
          <a:noFill/>
        </p:spPr>
        <p:txBody>
          <a:bodyPr wrap="none" rtlCol="0">
            <a:spAutoFit/>
          </a:bodyPr>
          <a:lstStyle/>
          <a:p>
            <a:pPr algn="ctr"/>
            <a:r>
              <a:rPr lang="en-JO" sz="1600" b="1">
                <a:solidFill>
                  <a:schemeClr val="accent1"/>
                </a:solidFill>
                <a:effectLst/>
                <a:latin typeface="Calibri" panose="020F0502020204030204" pitchFamily="34" charset="0"/>
                <a:ea typeface="Calibri" panose="020F0502020204030204" pitchFamily="34" charset="0"/>
                <a:cs typeface="Arial" panose="020B0604020202020204" pitchFamily="34" charset="0"/>
              </a:rPr>
              <a:t>DGM</a:t>
            </a:r>
            <a:r>
              <a:rPr lang="ar-SA" sz="1600" b="1"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 </a:t>
            </a:r>
            <a:r>
              <a:rPr lang="en-JO" b="1">
                <a:solidFill>
                  <a:schemeClr val="accent1"/>
                </a:solidFill>
                <a:effectLst/>
                <a:latin typeface="Calibri" panose="020F0502020204030204" pitchFamily="34" charset="0"/>
                <a:ea typeface="Calibri" panose="020F0502020204030204" pitchFamily="34" charset="0"/>
                <a:cs typeface="Arial" panose="020B0604020202020204" pitchFamily="34" charset="0"/>
              </a:rPr>
              <a:t>325</a:t>
            </a:r>
            <a:endParaRPr lang="en-JO">
              <a:solidFill>
                <a:schemeClr val="accent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14" name="Oval 13"/>
          <p:cNvSpPr/>
          <p:nvPr/>
        </p:nvSpPr>
        <p:spPr>
          <a:xfrm>
            <a:off x="5735277" y="414841"/>
            <a:ext cx="6614905" cy="6475626"/>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D" dirty="0"/>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1" y="-43544"/>
            <a:ext cx="8659664" cy="5300798"/>
          </a:xfrm>
        </p:spPr>
      </p:pic>
      <p:sp>
        <p:nvSpPr>
          <p:cNvPr id="9" name="TextBox 8"/>
          <p:cNvSpPr txBox="1"/>
          <p:nvPr/>
        </p:nvSpPr>
        <p:spPr>
          <a:xfrm>
            <a:off x="5176521" y="3312568"/>
            <a:ext cx="6966284" cy="2232021"/>
          </a:xfrm>
          <a:prstGeom prst="rect">
            <a:avLst/>
          </a:prstGeom>
          <a:noFill/>
        </p:spPr>
        <p:txBody>
          <a:bodyPr wrap="square" rtlCol="0">
            <a:spAutoFit/>
          </a:bodyPr>
          <a:lstStyle/>
          <a:p>
            <a:pPr algn="ctr">
              <a:lnSpc>
                <a:spcPct val="150000"/>
              </a:lnSpc>
            </a:pPr>
            <a:r>
              <a:rPr lang="ar-SA" sz="3200" b="1" dirty="0">
                <a:solidFill>
                  <a:srgbClr val="00B0F0"/>
                </a:solidFill>
                <a:latin typeface="Alexandria" charset="0"/>
                <a:cs typeface="Alexandria" charset="0"/>
              </a:rPr>
              <a:t>مكافحة التضليل الإعلامي في الحملات الرقمية وحماية الخصوصية</a:t>
            </a:r>
          </a:p>
          <a:p>
            <a:pPr algn="ctr">
              <a:lnSpc>
                <a:spcPct val="150000"/>
              </a:lnSpc>
            </a:pPr>
            <a:endParaRPr lang="ar-SA" sz="3200" b="1" dirty="0">
              <a:solidFill>
                <a:srgbClr val="00B0F0"/>
              </a:solidFill>
              <a:latin typeface="Alexandria" charset="0"/>
              <a:cs typeface="Alexandria" charset="0"/>
            </a:endParaRPr>
          </a:p>
        </p:txBody>
      </p:sp>
      <p:sp>
        <p:nvSpPr>
          <p:cNvPr id="10" name="Rectangle: Rounded Corners 9"/>
          <p:cNvSpPr/>
          <p:nvPr/>
        </p:nvSpPr>
        <p:spPr>
          <a:xfrm>
            <a:off x="6753066" y="499267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solidFill>
                  <a:schemeClr val="tx1"/>
                </a:solidFill>
                <a:latin typeface="Alexandria" charset="0"/>
                <a:cs typeface="Alexandria" charset="0"/>
              </a:rPr>
              <a:t>المحاضرة الثامنة</a:t>
            </a:r>
            <a:endParaRPr lang="en-US" sz="2800" b="1" dirty="0">
              <a:solidFill>
                <a:schemeClr val="tx1"/>
              </a:solidFill>
              <a:latin typeface="Alexandria" charset="0"/>
              <a:cs typeface="Alexandria" charset="0"/>
            </a:endParaRP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Muna AL Masri</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631ABD8-E108-9745-BF07-894E1E245C49}"/>
              </a:ext>
            </a:extLst>
          </p:cNvPr>
          <p:cNvSpPr txBox="1"/>
          <p:nvPr/>
        </p:nvSpPr>
        <p:spPr>
          <a:xfrm>
            <a:off x="10627612" y="124658"/>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a:t>
            </a:r>
            <a:r>
              <a:rPr lang="en-US" sz="2000" b="1" dirty="0">
                <a:solidFill>
                  <a:schemeClr val="accent1">
                    <a:lumMod val="75000"/>
                  </a:schemeClr>
                </a:solidFill>
              </a:rPr>
              <a:t>8</a:t>
            </a:r>
            <a:endParaRPr lang="en-JO" sz="2000" b="1" dirty="0">
              <a:solidFill>
                <a:schemeClr val="accent1">
                  <a:lumMod val="75000"/>
                </a:schemeClr>
              </a:solidFill>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0519" y="-38526"/>
            <a:ext cx="2305141" cy="1076343"/>
          </a:xfrm>
          <a:prstGeom prst="rect">
            <a:avLst/>
          </a:prstGeom>
        </p:spPr>
      </p:pic>
      <p:sp>
        <p:nvSpPr>
          <p:cNvPr id="41" name="TextBox 40"/>
          <p:cNvSpPr txBox="1"/>
          <p:nvPr/>
        </p:nvSpPr>
        <p:spPr>
          <a:xfrm>
            <a:off x="5388998" y="63103"/>
            <a:ext cx="2154757" cy="523220"/>
          </a:xfrm>
          <a:prstGeom prst="rect">
            <a:avLst/>
          </a:prstGeom>
          <a:noFill/>
        </p:spPr>
        <p:txBody>
          <a:bodyPr wrap="none" rtlCol="0">
            <a:spAutoFit/>
          </a:bodyPr>
          <a:lstStyle/>
          <a:p>
            <a:r>
              <a:rPr lang="ar-SA" sz="2800" b="1" dirty="0">
                <a:solidFill>
                  <a:srgbClr val="C00000"/>
                </a:solidFill>
                <a:latin typeface="Alexandria" charset="0"/>
                <a:cs typeface="Alexandria" charset="0"/>
              </a:rPr>
              <a:t>محاور المحاضرة</a:t>
            </a:r>
            <a:endParaRPr lang="en-US" sz="2800" b="1" dirty="0">
              <a:solidFill>
                <a:srgbClr val="C00000"/>
              </a:solidFill>
              <a:latin typeface="Alexandria" charset="0"/>
              <a:cs typeface="Alexandria" charset="0"/>
            </a:endParaRPr>
          </a:p>
        </p:txBody>
      </p:sp>
      <p:sp>
        <p:nvSpPr>
          <p:cNvPr id="15" name="Content Placeholder 6">
            <a:extLst>
              <a:ext uri="{FF2B5EF4-FFF2-40B4-BE49-F238E27FC236}">
                <a16:creationId xmlns:a16="http://schemas.microsoft.com/office/drawing/2014/main" id="{40813518-F95E-1243-BAF1-74DEEEAF2773}"/>
              </a:ext>
            </a:extLst>
          </p:cNvPr>
          <p:cNvSpPr>
            <a:spLocks noGrp="1"/>
          </p:cNvSpPr>
          <p:nvPr>
            <p:ph idx="1"/>
          </p:nvPr>
        </p:nvSpPr>
        <p:spPr>
          <a:xfrm>
            <a:off x="301558" y="984417"/>
            <a:ext cx="11710011" cy="5686764"/>
          </a:xfrm>
        </p:spPr>
        <p:txBody>
          <a:bodyPr>
            <a:noAutofit/>
          </a:bodyPr>
          <a:lstStyle/>
          <a:p>
            <a:pPr marL="228600" indent="-228600" algn="just" defTabSz="914400" rtl="1" eaLnBrk="1" latinLnBrk="0" hangingPunct="1">
              <a:lnSpc>
                <a:spcPct val="150000"/>
              </a:lnSpc>
              <a:spcBef>
                <a:spcPts val="1000"/>
              </a:spcBef>
              <a:buFont typeface="Arial" panose="020B0604020202020204" pitchFamily="34" charset="0"/>
              <a:buChar char="•"/>
            </a:pPr>
            <a:r>
              <a:rPr lang="ar-SA" sz="2000" dirty="0">
                <a:solidFill>
                  <a:srgbClr val="0070C0"/>
                </a:solidFill>
              </a:rPr>
              <a:t>مراجعة: أخلاقيات الحملات الرقمية والخصوصية</a:t>
            </a:r>
          </a:p>
          <a:p>
            <a:pPr marL="228600" indent="-228600" algn="just" defTabSz="914400" rtl="1" eaLnBrk="1" latinLnBrk="0" hangingPunct="1">
              <a:lnSpc>
                <a:spcPct val="150000"/>
              </a:lnSpc>
              <a:spcBef>
                <a:spcPts val="1000"/>
              </a:spcBef>
              <a:buFont typeface="Arial" panose="020B0604020202020204" pitchFamily="34" charset="0"/>
              <a:buChar char="•"/>
            </a:pPr>
            <a:r>
              <a:rPr lang="ar-SA" sz="2000" dirty="0">
                <a:solidFill>
                  <a:srgbClr val="0070C0"/>
                </a:solidFill>
              </a:rPr>
              <a:t>التعريفات والمفاهيم: التضليل والمعلومات المغلوطة</a:t>
            </a:r>
          </a:p>
          <a:p>
            <a:pPr marL="228600" indent="-228600" algn="just" defTabSz="914400" rtl="1" eaLnBrk="1" latinLnBrk="0" hangingPunct="1">
              <a:lnSpc>
                <a:spcPct val="150000"/>
              </a:lnSpc>
              <a:spcBef>
                <a:spcPts val="1000"/>
              </a:spcBef>
              <a:buFont typeface="Arial" panose="020B0604020202020204" pitchFamily="34" charset="0"/>
              <a:buChar char="•"/>
            </a:pPr>
            <a:r>
              <a:rPr lang="ar-SA" sz="2000" dirty="0">
                <a:solidFill>
                  <a:srgbClr val="0070C0"/>
                </a:solidFill>
              </a:rPr>
              <a:t>أشكال التضليل الإعلامي في الحملات الرقمية</a:t>
            </a:r>
          </a:p>
          <a:p>
            <a:pPr marL="228600" indent="-228600" algn="just" defTabSz="914400" rtl="1" eaLnBrk="1" latinLnBrk="0" hangingPunct="1">
              <a:lnSpc>
                <a:spcPct val="150000"/>
              </a:lnSpc>
              <a:spcBef>
                <a:spcPts val="1000"/>
              </a:spcBef>
              <a:buFont typeface="Arial" panose="020B0604020202020204" pitchFamily="34" charset="0"/>
              <a:buChar char="•"/>
            </a:pPr>
            <a:r>
              <a:rPr lang="ar-SA" sz="2000" dirty="0">
                <a:solidFill>
                  <a:srgbClr val="0070C0"/>
                </a:solidFill>
              </a:rPr>
              <a:t>أسباب انتشار التضليل في الإعلام الرقمي</a:t>
            </a:r>
          </a:p>
          <a:p>
            <a:pPr marL="228600" indent="-228600" algn="just" defTabSz="914400" rtl="1" eaLnBrk="1" latinLnBrk="0" hangingPunct="1">
              <a:lnSpc>
                <a:spcPct val="150000"/>
              </a:lnSpc>
              <a:spcBef>
                <a:spcPts val="1000"/>
              </a:spcBef>
              <a:buFont typeface="Arial" panose="020B0604020202020204" pitchFamily="34" charset="0"/>
              <a:buChar char="•"/>
            </a:pPr>
            <a:r>
              <a:rPr lang="ar-SA" sz="2000" dirty="0">
                <a:solidFill>
                  <a:srgbClr val="0070C0"/>
                </a:solidFill>
              </a:rPr>
              <a:t>أخلاقيات الخصوصية في الحملات المضادة للتضليل</a:t>
            </a:r>
          </a:p>
          <a:p>
            <a:pPr marL="228600" indent="-228600" algn="just" defTabSz="914400" rtl="1" eaLnBrk="1" latinLnBrk="0" hangingPunct="1">
              <a:lnSpc>
                <a:spcPct val="150000"/>
              </a:lnSpc>
              <a:spcBef>
                <a:spcPts val="1000"/>
              </a:spcBef>
              <a:buFont typeface="Arial" panose="020B0604020202020204" pitchFamily="34" charset="0"/>
              <a:buChar char="•"/>
            </a:pPr>
            <a:r>
              <a:rPr lang="ar-SA" sz="2000" dirty="0">
                <a:solidFill>
                  <a:srgbClr val="0070C0"/>
                </a:solidFill>
              </a:rPr>
              <a:t>دور الإعلاميين والصحفيين في كشف ومكافحة التضليل</a:t>
            </a:r>
          </a:p>
          <a:p>
            <a:pPr marL="228600" indent="-228600" algn="just" defTabSz="914400" rtl="1" eaLnBrk="1" latinLnBrk="0" hangingPunct="1">
              <a:lnSpc>
                <a:spcPct val="150000"/>
              </a:lnSpc>
              <a:spcBef>
                <a:spcPts val="1000"/>
              </a:spcBef>
              <a:buFont typeface="Arial" panose="020B0604020202020204" pitchFamily="34" charset="0"/>
              <a:buChar char="•"/>
            </a:pPr>
            <a:r>
              <a:rPr lang="ar-SA" sz="2000" dirty="0">
                <a:solidFill>
                  <a:srgbClr val="0070C0"/>
                </a:solidFill>
              </a:rPr>
              <a:t>أمثلة تطبيقية: عربية ودولية</a:t>
            </a:r>
          </a:p>
          <a:p>
            <a:pPr marL="228600" indent="-228600" algn="just" defTabSz="914400" rtl="1" eaLnBrk="1" latinLnBrk="0" hangingPunct="1">
              <a:lnSpc>
                <a:spcPct val="150000"/>
              </a:lnSpc>
              <a:spcBef>
                <a:spcPts val="1000"/>
              </a:spcBef>
              <a:buFont typeface="Arial" panose="020B0604020202020204" pitchFamily="34" charset="0"/>
              <a:buChar char="•"/>
            </a:pPr>
            <a:r>
              <a:rPr lang="ar-SA" sz="2000" dirty="0">
                <a:solidFill>
                  <a:srgbClr val="0070C0"/>
                </a:solidFill>
              </a:rPr>
              <a:t>أدوات التحقق والحملات المضادة</a:t>
            </a:r>
          </a:p>
        </p:txBody>
      </p:sp>
      <p:pic>
        <p:nvPicPr>
          <p:cNvPr id="4" name="Picture 3">
            <a:extLst>
              <a:ext uri="{FF2B5EF4-FFF2-40B4-BE49-F238E27FC236}">
                <a16:creationId xmlns:a16="http://schemas.microsoft.com/office/drawing/2014/main" id="{14ACBBD4-E1FA-CC44-8FD1-93CA68EC9847}"/>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16774" b="81195" l="43841" r="93760"/>
                    </a14:imgEffect>
                  </a14:imgLayer>
                </a14:imgProps>
              </a:ext>
              <a:ext uri="{28A0092B-C50C-407E-A947-70E740481C1C}">
                <a14:useLocalDpi xmlns:a14="http://schemas.microsoft.com/office/drawing/2010/main" val="0"/>
              </a:ext>
            </a:extLst>
          </a:blip>
          <a:srcRect l="37601" t="8721" b="10752"/>
          <a:stretch/>
        </p:blipFill>
        <p:spPr>
          <a:xfrm rot="19683212">
            <a:off x="99738" y="1811786"/>
            <a:ext cx="4123870" cy="348159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
        <p:nvSpPr>
          <p:cNvPr id="25" name="TextBox 24"/>
          <p:cNvSpPr txBox="1"/>
          <p:nvPr/>
        </p:nvSpPr>
        <p:spPr>
          <a:xfrm>
            <a:off x="5384839" y="679545"/>
            <a:ext cx="3538248" cy="523220"/>
          </a:xfrm>
          <a:prstGeom prst="rect">
            <a:avLst/>
          </a:prstGeom>
          <a:noFill/>
        </p:spPr>
        <p:txBody>
          <a:bodyPr wrap="square" rtlCol="0">
            <a:spAutoFit/>
          </a:bodyPr>
          <a:lstStyle/>
          <a:p>
            <a:pPr algn="ctr"/>
            <a:r>
              <a:rPr lang="ar-SA" sz="2800" b="1" u="sng" dirty="0">
                <a:solidFill>
                  <a:srgbClr val="00B0F0"/>
                </a:solidFill>
                <a:latin typeface="Alexandria" charset="0"/>
              </a:rPr>
              <a:t>أهداف المحاضرة</a:t>
            </a:r>
            <a:endParaRPr lang="en-US" sz="2800" b="1" u="sng" dirty="0">
              <a:solidFill>
                <a:srgbClr val="00B0F0"/>
              </a:solidFill>
              <a:latin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p:cNvSpPr txBox="1"/>
          <p:nvPr/>
        </p:nvSpPr>
        <p:spPr>
          <a:xfrm>
            <a:off x="4562017" y="1578102"/>
            <a:ext cx="7493544" cy="3822328"/>
          </a:xfrm>
          <a:prstGeom prst="rect">
            <a:avLst/>
          </a:prstGeom>
          <a:noFill/>
        </p:spPr>
        <p:txBody>
          <a:bodyPr wrap="square" rtlCol="0">
            <a:spAutoFit/>
          </a:bodyPr>
          <a:lstStyle/>
          <a:p>
            <a:pPr algn="r" rtl="1"/>
            <a:r>
              <a:rPr lang="ar-JO" b="1" u="sng" dirty="0">
                <a:latin typeface="Alexandria" charset="0"/>
              </a:rPr>
              <a:t>بنهاية هذه المحاضرة، ستكون قادرًا على:</a:t>
            </a:r>
            <a:endParaRPr lang="en-US" b="1" u="sng" dirty="0">
              <a:latin typeface="Alexandria" charset="0"/>
            </a:endParaRPr>
          </a:p>
          <a:p>
            <a:pPr algn="r" rtl="1"/>
            <a:endParaRPr lang="ar-JO" b="1" u="sng" dirty="0">
              <a:latin typeface="Alexandria" charset="0"/>
            </a:endParaRPr>
          </a:p>
          <a:p>
            <a:pPr marL="457200" indent="-457200" algn="just" rtl="1">
              <a:lnSpc>
                <a:spcPct val="150000"/>
              </a:lnSpc>
              <a:buFont typeface="+mj-lt"/>
              <a:buAutoNum type="arabicPeriod"/>
            </a:pPr>
            <a:r>
              <a:rPr lang="ar-JO" sz="2000" dirty="0">
                <a:latin typeface="Alexandria" charset="0"/>
              </a:rPr>
              <a:t>توضيح مفهوم التضليل الإعلامي بأنواعه ضمن السياق الرقمي</a:t>
            </a:r>
          </a:p>
          <a:p>
            <a:pPr marL="457200" indent="-457200" algn="just" rtl="1">
              <a:lnSpc>
                <a:spcPct val="150000"/>
              </a:lnSpc>
              <a:buFont typeface="+mj-lt"/>
              <a:buAutoNum type="arabicPeriod"/>
            </a:pPr>
            <a:r>
              <a:rPr lang="ar-JO" sz="2000" dirty="0">
                <a:latin typeface="Alexandria" charset="0"/>
              </a:rPr>
              <a:t>تحليل مظاهر وأسباب انتشار التضليل الإعلامي في الحملات الرقمية</a:t>
            </a:r>
          </a:p>
          <a:p>
            <a:pPr marL="457200" indent="-457200" algn="just" rtl="1">
              <a:lnSpc>
                <a:spcPct val="150000"/>
              </a:lnSpc>
              <a:buFont typeface="+mj-lt"/>
              <a:buAutoNum type="arabicPeriod"/>
            </a:pPr>
            <a:r>
              <a:rPr lang="ar-JO" sz="2000" dirty="0">
                <a:latin typeface="Alexandria" charset="0"/>
              </a:rPr>
              <a:t>دراسة الحملات الرقمية المضللة مقابل الحملات التوعوية المضادة</a:t>
            </a:r>
          </a:p>
          <a:p>
            <a:pPr marL="457200" indent="-457200" algn="just" rtl="1">
              <a:lnSpc>
                <a:spcPct val="150000"/>
              </a:lnSpc>
              <a:buFont typeface="+mj-lt"/>
              <a:buAutoNum type="arabicPeriod"/>
            </a:pPr>
            <a:r>
              <a:rPr lang="ar-JO" sz="2000" dirty="0">
                <a:latin typeface="Alexandria" charset="0"/>
              </a:rPr>
              <a:t>تقديم أمثلة تطبيقية واقعية عربية وعالمية</a:t>
            </a:r>
          </a:p>
          <a:p>
            <a:pPr marL="457200" indent="-457200" algn="just" rtl="1">
              <a:lnSpc>
                <a:spcPct val="150000"/>
              </a:lnSpc>
              <a:buFont typeface="+mj-lt"/>
              <a:buAutoNum type="arabicPeriod"/>
            </a:pPr>
            <a:r>
              <a:rPr lang="ar-JO" sz="2000" dirty="0">
                <a:latin typeface="Alexandria" charset="0"/>
              </a:rPr>
              <a:t>إبراز دور الصحفي الرقمي والمؤسسات الإعلامية في مكافحته</a:t>
            </a:r>
          </a:p>
          <a:p>
            <a:pPr marL="457200" indent="-457200" algn="just" rtl="1">
              <a:lnSpc>
                <a:spcPct val="150000"/>
              </a:lnSpc>
              <a:buFont typeface="+mj-lt"/>
              <a:buAutoNum type="arabicPeriod"/>
            </a:pPr>
            <a:r>
              <a:rPr lang="ar-JO" sz="2000" dirty="0">
                <a:latin typeface="Alexandria" charset="0"/>
              </a:rPr>
              <a:t>استيعاب أهمية الخصوصية وحماية البيانات ضمن الحملات الرقمية</a:t>
            </a:r>
          </a:p>
          <a:p>
            <a:pPr marL="457200" indent="-457200" algn="just" rtl="1">
              <a:lnSpc>
                <a:spcPct val="150000"/>
              </a:lnSpc>
              <a:buFont typeface="+mj-lt"/>
              <a:buAutoNum type="arabicPeriod"/>
            </a:pPr>
            <a:r>
              <a:rPr lang="ar-JO" sz="2000" dirty="0">
                <a:latin typeface="Alexandria" charset="0"/>
              </a:rPr>
              <a:t>تعزيز الأخلاقيات الصحفية عند إنتاج محتوى رقمي توعوي</a:t>
            </a:r>
            <a:endParaRPr lang="ar-JO" sz="2000" dirty="0">
              <a:latin typeface="Alexandria" charset="0"/>
              <a:cs typeface="+mj-cs"/>
            </a:endParaRPr>
          </a:p>
        </p:txBody>
      </p:sp>
      <p:sp>
        <p:nvSpPr>
          <p:cNvPr id="13" name="TextBox 12">
            <a:extLst>
              <a:ext uri="{FF2B5EF4-FFF2-40B4-BE49-F238E27FC236}">
                <a16:creationId xmlns:a16="http://schemas.microsoft.com/office/drawing/2014/main" id="{5A978DC4-8AFF-2D49-A40C-EF1F42C1C0EC}"/>
              </a:ext>
            </a:extLst>
          </p:cNvPr>
          <p:cNvSpPr txBox="1"/>
          <p:nvPr/>
        </p:nvSpPr>
        <p:spPr>
          <a:xfrm>
            <a:off x="8519799" y="287929"/>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123495"/>
            <a:ext cx="2305141" cy="1076343"/>
          </a:xfrm>
          <a:prstGeom prst="rect">
            <a:avLst/>
          </a:prstGeom>
        </p:spPr>
      </p:pic>
      <p:sp>
        <p:nvSpPr>
          <p:cNvPr id="32" name="Rectangle 31"/>
          <p:cNvSpPr/>
          <p:nvPr/>
        </p:nvSpPr>
        <p:spPr>
          <a:xfrm>
            <a:off x="4562017" y="227449"/>
            <a:ext cx="878084" cy="92118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400" dirty="0">
              <a:ea typeface="Roboto Light" panose="02000000000000000000" pitchFamily="2" charset="0"/>
            </a:endParaRPr>
          </a:p>
        </p:txBody>
      </p:sp>
      <p:sp>
        <p:nvSpPr>
          <p:cNvPr id="34" name="TextBox 33"/>
          <p:cNvSpPr txBox="1"/>
          <p:nvPr/>
        </p:nvSpPr>
        <p:spPr>
          <a:xfrm>
            <a:off x="4621001" y="515349"/>
            <a:ext cx="819100" cy="706755"/>
          </a:xfrm>
          <a:prstGeom prst="rect">
            <a:avLst/>
          </a:prstGeom>
          <a:noFill/>
        </p:spPr>
        <p:txBody>
          <a:bodyPr wrap="square" rtlCol="0">
            <a:spAutoFit/>
          </a:bodyPr>
          <a:lstStyle/>
          <a:p>
            <a:pPr algn="ctr"/>
            <a:r>
              <a:rPr lang="ar-SA" sz="4000" b="1" dirty="0">
                <a:solidFill>
                  <a:schemeClr val="bg1"/>
                </a:solidFill>
                <a:latin typeface="Alexandria" charset="0"/>
                <a:cs typeface="Alexandria" charset="0"/>
              </a:rPr>
              <a:t>٠١</a:t>
            </a:r>
            <a:endParaRPr lang="en-US" sz="4000" b="1" dirty="0">
              <a:solidFill>
                <a:schemeClr val="bg1"/>
              </a:solidFill>
              <a:latin typeface="Alexandria" charset="0"/>
              <a:cs typeface="Alexandria" charset="0"/>
            </a:endParaRPr>
          </a:p>
        </p:txBody>
      </p:sp>
      <p:pic>
        <p:nvPicPr>
          <p:cNvPr id="5" name="Picture 4">
            <a:extLst>
              <a:ext uri="{FF2B5EF4-FFF2-40B4-BE49-F238E27FC236}">
                <a16:creationId xmlns:a16="http://schemas.microsoft.com/office/drawing/2014/main" id="{9263F6CF-3D6B-DB4D-8711-49D06DE5502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650676"/>
            <a:ext cx="3404937" cy="399475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3014B70-B84F-684E-99A5-01A44E662FD6}"/>
              </a:ext>
            </a:extLst>
          </p:cNvPr>
          <p:cNvSpPr/>
          <p:nvPr/>
        </p:nvSpPr>
        <p:spPr>
          <a:xfrm>
            <a:off x="1239254" y="1323473"/>
            <a:ext cx="9480884" cy="1478418"/>
          </a:xfrm>
          <a:prstGeom prst="rect">
            <a:avLst/>
          </a:prstGeom>
          <a:noFill/>
          <a:ln>
            <a:solidFill>
              <a:srgbClr val="002060"/>
            </a:solidFill>
          </a:ln>
        </p:spPr>
        <p:txBody>
          <a:bodyPr wrap="square" lIns="91440" tIns="45720" rIns="91440" bIns="45720">
            <a:spAutoFit/>
            <a:scene3d>
              <a:camera prst="obliqueTopRight"/>
              <a:lightRig rig="threePt" dir="t"/>
            </a:scene3d>
            <a:sp3d extrusionH="57150">
              <a:bevelT w="82550" h="38100" prst="coolSlant"/>
            </a:sp3d>
          </a:bodyPr>
          <a:lstStyle/>
          <a:p>
            <a:pPr algn="ctr">
              <a:lnSpc>
                <a:spcPct val="150000"/>
              </a:lnSpc>
            </a:pPr>
            <a:r>
              <a:rPr lang="ar-JO" sz="3200" i="0" u="none" strike="noStrike" dirty="0">
                <a:ln w="0">
                  <a:solidFill>
                    <a:srgbClr val="002060"/>
                  </a:solidFill>
                </a:ln>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webkit-standard"/>
              </a:rPr>
              <a:t>مراجعة للمحور السابق: أخلاقيات الحملات الصحفية الرقمية</a:t>
            </a:r>
          </a:p>
          <a:p>
            <a:pPr algn="ctr">
              <a:lnSpc>
                <a:spcPct val="150000"/>
              </a:lnSpc>
            </a:pPr>
            <a:r>
              <a:rPr lang="ar-JO" sz="3200" i="0" u="none" strike="noStrike" dirty="0">
                <a:ln w="0">
                  <a:solidFill>
                    <a:srgbClr val="002060"/>
                  </a:solidFill>
                </a:ln>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webkit-standard"/>
              </a:rPr>
              <a:t> وحماية البيانات والخصوصية"</a:t>
            </a:r>
          </a:p>
        </p:txBody>
      </p:sp>
      <p:pic>
        <p:nvPicPr>
          <p:cNvPr id="4" name="Picture 3">
            <a:extLst>
              <a:ext uri="{FF2B5EF4-FFF2-40B4-BE49-F238E27FC236}">
                <a16:creationId xmlns:a16="http://schemas.microsoft.com/office/drawing/2014/main" id="{FC1E824F-FC3D-8F44-A70E-BA79B2AF7B09}"/>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2318503" y="4344868"/>
            <a:ext cx="7102223" cy="3980985"/>
          </a:xfrm>
          <a:prstGeom prst="rect">
            <a:avLst/>
          </a:prstGeom>
        </p:spPr>
      </p:pic>
    </p:spTree>
    <p:extLst>
      <p:ext uri="{BB962C8B-B14F-4D97-AF65-F5344CB8AC3E}">
        <p14:creationId xmlns:p14="http://schemas.microsoft.com/office/powerpoint/2010/main" val="30034706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65043" y="1232550"/>
            <a:ext cx="11718948" cy="544654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3808940" y="571343"/>
            <a:ext cx="7614945" cy="661207"/>
          </a:xfrm>
          <a:prstGeom prst="rect">
            <a:avLst/>
          </a:prstGeom>
          <a:noFill/>
        </p:spPr>
        <p:txBody>
          <a:bodyPr wrap="square" rtlCol="0">
            <a:spAutoFit/>
          </a:bodyPr>
          <a:lstStyle/>
          <a:p>
            <a:pPr algn="just" rtl="1">
              <a:lnSpc>
                <a:spcPct val="150000"/>
              </a:lnSpc>
            </a:pPr>
            <a:r>
              <a:rPr lang="ar-JO" sz="2800" b="1" dirty="0">
                <a:solidFill>
                  <a:schemeClr val="accent1">
                    <a:lumMod val="75000"/>
                  </a:schemeClr>
                </a:solidFill>
                <a:latin typeface="Al Nile" pitchFamily="2" charset="-78"/>
                <a:cs typeface="+mj-cs"/>
              </a:rPr>
              <a:t>مراجعة : أخلاقيات الحملات الصحفية الرقمية</a:t>
            </a:r>
            <a:endParaRPr lang="ar-JO" sz="2800" b="1" dirty="0">
              <a:solidFill>
                <a:schemeClr val="accent1">
                  <a:lumMod val="75000"/>
                </a:schemeClr>
              </a:solidFill>
              <a:latin typeface="Arial" panose="020B0604020202020204" pitchFamily="34" charset="0"/>
              <a:cs typeface="+mj-cs"/>
            </a:endParaRPr>
          </a:p>
        </p:txBody>
      </p:sp>
      <p:sp>
        <p:nvSpPr>
          <p:cNvPr id="5" name="Rectangle 4"/>
          <p:cNvSpPr/>
          <p:nvPr/>
        </p:nvSpPr>
        <p:spPr>
          <a:xfrm>
            <a:off x="595215" y="791950"/>
            <a:ext cx="992490" cy="853541"/>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ea typeface="Roboto Light" panose="02000000000000000000" pitchFamily="2" charset="0"/>
            </a:endParaRPr>
          </a:p>
        </p:txBody>
      </p:sp>
      <p:sp>
        <p:nvSpPr>
          <p:cNvPr id="10" name="TextBox 9"/>
          <p:cNvSpPr txBox="1"/>
          <p:nvPr/>
        </p:nvSpPr>
        <p:spPr>
          <a:xfrm>
            <a:off x="768115" y="965921"/>
            <a:ext cx="803108" cy="769441"/>
          </a:xfrm>
          <a:prstGeom prst="rect">
            <a:avLst/>
          </a:prstGeom>
          <a:noFill/>
        </p:spPr>
        <p:txBody>
          <a:bodyPr wrap="square" rtlCol="0">
            <a:spAutoFit/>
          </a:bodyPr>
          <a:lstStyle/>
          <a:p>
            <a:pPr algn="ctr"/>
            <a:r>
              <a:rPr lang="ar-SA" sz="4400" b="1" dirty="0">
                <a:solidFill>
                  <a:schemeClr val="bg1"/>
                </a:solidFill>
                <a:latin typeface="Alexandria" charset="0"/>
                <a:cs typeface="Alexandria" charset="0"/>
              </a:rPr>
              <a:t>٠٢</a:t>
            </a:r>
            <a:endParaRPr lang="en-US" sz="4400" b="1" dirty="0">
              <a:solidFill>
                <a:schemeClr val="bg1"/>
              </a:solidFill>
              <a:latin typeface="Alexandria" charset="0"/>
              <a:cs typeface="Alexandria" charset="0"/>
            </a:endParaRPr>
          </a:p>
        </p:txBody>
      </p:sp>
      <p:sp>
        <p:nvSpPr>
          <p:cNvPr id="48" name="TextBox 47"/>
          <p:cNvSpPr txBox="1"/>
          <p:nvPr/>
        </p:nvSpPr>
        <p:spPr>
          <a:xfrm>
            <a:off x="3994484" y="1363589"/>
            <a:ext cx="7837550" cy="4651915"/>
          </a:xfrm>
          <a:prstGeom prst="rect">
            <a:avLst/>
          </a:prstGeom>
          <a:noFill/>
        </p:spPr>
        <p:txBody>
          <a:bodyPr wrap="square" rtlCol="0">
            <a:spAutoFit/>
          </a:bodyPr>
          <a:lstStyle/>
          <a:p>
            <a:pPr algn="just" rtl="1">
              <a:lnSpc>
                <a:spcPct val="150000"/>
              </a:lnSpc>
            </a:pPr>
            <a:r>
              <a:rPr lang="ar-JO" sz="2000" dirty="0">
                <a:solidFill>
                  <a:schemeClr val="accent1">
                    <a:lumMod val="75000"/>
                  </a:schemeClr>
                </a:solidFill>
                <a:latin typeface="Arial" panose="020B0604020202020204" pitchFamily="34" charset="0"/>
                <a:cs typeface="Arial" panose="020B0604020202020204" pitchFamily="34" charset="0"/>
              </a:rPr>
              <a:t>استعرضنا سابقا أهم مبادئ العمل الصحفي الأخلاقي في العصر الرقمي.</a:t>
            </a:r>
          </a:p>
          <a:p>
            <a:pPr algn="just" rtl="1">
              <a:lnSpc>
                <a:spcPct val="150000"/>
              </a:lnSpc>
            </a:pPr>
            <a:r>
              <a:rPr lang="ar-JO" sz="2000" dirty="0">
                <a:solidFill>
                  <a:schemeClr val="accent1">
                    <a:lumMod val="75000"/>
                  </a:schemeClr>
                </a:solidFill>
                <a:latin typeface="Arial" panose="020B0604020202020204" pitchFamily="34" charset="0"/>
                <a:cs typeface="Arial" panose="020B0604020202020204" pitchFamily="34" charset="0"/>
              </a:rPr>
              <a:t>ناقشنا كيفية تعامل الحملات الرقمية مع معلومات الجمهور، والفرق بين التفاعل المشروع وجمع البيانات دون إذن.</a:t>
            </a:r>
          </a:p>
          <a:p>
            <a:pPr algn="just" rtl="1">
              <a:lnSpc>
                <a:spcPct val="150000"/>
              </a:lnSpc>
            </a:pPr>
            <a:r>
              <a:rPr lang="ar-JO" sz="2000" b="1" u="sng" dirty="0">
                <a:solidFill>
                  <a:schemeClr val="accent1">
                    <a:lumMod val="75000"/>
                  </a:schemeClr>
                </a:solidFill>
                <a:latin typeface="Arial" panose="020B0604020202020204" pitchFamily="34" charset="0"/>
                <a:cs typeface="Arial" panose="020B0604020202020204" pitchFamily="34" charset="0"/>
              </a:rPr>
              <a:t>لماذا نحتاج إلى أخلاقيات خاصة بالحملات الصحفية الإلكترونية:</a:t>
            </a:r>
            <a:endParaRPr lang="ar-JO" sz="2000" dirty="0">
              <a:solidFill>
                <a:schemeClr val="accent1">
                  <a:lumMod val="75000"/>
                </a:schemeClr>
              </a:solidFill>
              <a:latin typeface="Arial" panose="020B0604020202020204" pitchFamily="34" charset="0"/>
              <a:cs typeface="Arial" panose="020B0604020202020204" pitchFamily="34" charset="0"/>
            </a:endParaRPr>
          </a:p>
          <a:p>
            <a:pPr marL="342900" indent="-342900" algn="just" rtl="1">
              <a:lnSpc>
                <a:spcPct val="150000"/>
              </a:lnSpc>
              <a:buFont typeface="Wingdings" pitchFamily="2" charset="2"/>
              <a:buChar char="ü"/>
            </a:pPr>
            <a:r>
              <a:rPr lang="ar-JO" sz="2000" dirty="0">
                <a:solidFill>
                  <a:schemeClr val="accent1">
                    <a:lumMod val="75000"/>
                  </a:schemeClr>
                </a:solidFill>
                <a:latin typeface="Arial" panose="020B0604020202020204" pitchFamily="34" charset="0"/>
                <a:cs typeface="Arial" panose="020B0604020202020204" pitchFamily="34" charset="0"/>
              </a:rPr>
              <a:t>السرعة الفائقة في النشر والتداول</a:t>
            </a:r>
          </a:p>
          <a:p>
            <a:pPr marL="342900" indent="-342900" algn="just" rtl="1">
              <a:lnSpc>
                <a:spcPct val="150000"/>
              </a:lnSpc>
              <a:buFont typeface="Wingdings" pitchFamily="2" charset="2"/>
              <a:buChar char="ü"/>
            </a:pPr>
            <a:r>
              <a:rPr lang="ar-JO" sz="2000" dirty="0">
                <a:solidFill>
                  <a:schemeClr val="accent1">
                    <a:lumMod val="75000"/>
                  </a:schemeClr>
                </a:solidFill>
                <a:latin typeface="Arial" panose="020B0604020202020204" pitchFamily="34" charset="0"/>
                <a:cs typeface="Arial" panose="020B0604020202020204" pitchFamily="34" charset="0"/>
              </a:rPr>
              <a:t>سهولة التضليل والتلاعب في المحتوى الرقمي </a:t>
            </a:r>
          </a:p>
          <a:p>
            <a:pPr marL="342900" indent="-342900" algn="just" rtl="1">
              <a:lnSpc>
                <a:spcPct val="150000"/>
              </a:lnSpc>
              <a:buFont typeface="Wingdings" pitchFamily="2" charset="2"/>
              <a:buChar char="ü"/>
            </a:pPr>
            <a:r>
              <a:rPr lang="ar-JO" sz="2000" dirty="0">
                <a:solidFill>
                  <a:schemeClr val="accent1">
                    <a:lumMod val="75000"/>
                  </a:schemeClr>
                </a:solidFill>
                <a:latin typeface="Arial" panose="020B0604020202020204" pitchFamily="34" charset="0"/>
                <a:cs typeface="Arial" panose="020B0604020202020204" pitchFamily="34" charset="0"/>
              </a:rPr>
              <a:t>التفاعل المباشر مع الجمهور والآنية </a:t>
            </a:r>
          </a:p>
          <a:p>
            <a:pPr marL="342900" indent="-342900" algn="just" rtl="1">
              <a:lnSpc>
                <a:spcPct val="150000"/>
              </a:lnSpc>
              <a:buFont typeface="Wingdings" pitchFamily="2" charset="2"/>
              <a:buChar char="ü"/>
            </a:pPr>
            <a:r>
              <a:rPr lang="ar-JO" sz="2000" dirty="0">
                <a:solidFill>
                  <a:schemeClr val="accent1">
                    <a:lumMod val="75000"/>
                  </a:schemeClr>
                </a:solidFill>
                <a:latin typeface="Arial" panose="020B0604020202020204" pitchFamily="34" charset="0"/>
                <a:cs typeface="Arial" panose="020B0604020202020204" pitchFamily="34" charset="0"/>
              </a:rPr>
              <a:t>التضارب بين المهنية والتفاعلية</a:t>
            </a:r>
          </a:p>
          <a:p>
            <a:pPr marL="342900" indent="-342900" algn="just" rtl="1">
              <a:lnSpc>
                <a:spcPct val="150000"/>
              </a:lnSpc>
              <a:buFont typeface="Wingdings" pitchFamily="2" charset="2"/>
              <a:buChar char="ü"/>
            </a:pPr>
            <a:r>
              <a:rPr lang="ar-JO" sz="2000" dirty="0">
                <a:solidFill>
                  <a:schemeClr val="accent1">
                    <a:lumMod val="75000"/>
                  </a:schemeClr>
                </a:solidFill>
                <a:latin typeface="Arial" panose="020B0604020202020204" pitchFamily="34" charset="0"/>
                <a:cs typeface="Arial" panose="020B0604020202020204" pitchFamily="34" charset="0"/>
              </a:rPr>
              <a:t>غموض حدود المسؤولية على المنصات الرقمية </a:t>
            </a:r>
          </a:p>
          <a:p>
            <a:pPr marL="342900" indent="-342900" algn="just" rtl="1">
              <a:lnSpc>
                <a:spcPct val="150000"/>
              </a:lnSpc>
              <a:buFont typeface="Wingdings" pitchFamily="2" charset="2"/>
              <a:buChar char="ü"/>
            </a:pPr>
            <a:r>
              <a:rPr lang="ar-JO" sz="2000" dirty="0">
                <a:solidFill>
                  <a:schemeClr val="accent1">
                    <a:lumMod val="75000"/>
                  </a:schemeClr>
                </a:solidFill>
                <a:latin typeface="Arial" panose="020B0604020202020204" pitchFamily="34" charset="0"/>
                <a:cs typeface="Arial" panose="020B0604020202020204" pitchFamily="34" charset="0"/>
              </a:rPr>
              <a:t>تداخل الأدوار بين الصحفي والمؤثر والمواطن العادي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2991" y="-81707"/>
            <a:ext cx="2305141" cy="1076343"/>
          </a:xfrm>
          <a:prstGeom prst="rect">
            <a:avLst/>
          </a:prstGeom>
        </p:spPr>
      </p:pic>
      <p:sp>
        <p:nvSpPr>
          <p:cNvPr id="9" name="TextBox 8">
            <a:extLst>
              <a:ext uri="{FF2B5EF4-FFF2-40B4-BE49-F238E27FC236}">
                <a16:creationId xmlns:a16="http://schemas.microsoft.com/office/drawing/2014/main" id="{B79456A7-842F-204B-BDF3-5721E2A29AB2}"/>
              </a:ext>
            </a:extLst>
          </p:cNvPr>
          <p:cNvSpPr txBox="1"/>
          <p:nvPr/>
        </p:nvSpPr>
        <p:spPr>
          <a:xfrm>
            <a:off x="10600034" y="42439"/>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pic>
        <p:nvPicPr>
          <p:cNvPr id="6" name="Picture 5">
            <a:extLst>
              <a:ext uri="{FF2B5EF4-FFF2-40B4-BE49-F238E27FC236}">
                <a16:creationId xmlns:a16="http://schemas.microsoft.com/office/drawing/2014/main" id="{08AA47C6-6B2C-A44A-9081-878A2732FF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5043" y="2591337"/>
            <a:ext cx="3937000" cy="3695320"/>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65043" y="1232550"/>
            <a:ext cx="11718948" cy="544654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665222" y="583425"/>
            <a:ext cx="7614945" cy="661207"/>
          </a:xfrm>
          <a:prstGeom prst="rect">
            <a:avLst/>
          </a:prstGeom>
          <a:noFill/>
        </p:spPr>
        <p:txBody>
          <a:bodyPr wrap="square" rtlCol="0">
            <a:spAutoFit/>
          </a:bodyPr>
          <a:lstStyle/>
          <a:p>
            <a:pPr algn="ctr" rtl="1">
              <a:lnSpc>
                <a:spcPct val="150000"/>
              </a:lnSpc>
            </a:pPr>
            <a:r>
              <a:rPr lang="ar-JO" sz="2800" b="1" dirty="0">
                <a:solidFill>
                  <a:schemeClr val="accent1">
                    <a:lumMod val="75000"/>
                  </a:schemeClr>
                </a:solidFill>
                <a:latin typeface="Al Nile" pitchFamily="2" charset="-78"/>
                <a:cs typeface="+mj-cs"/>
              </a:rPr>
              <a:t>مفهوم التضليل الإعلامي في الحملات الرقمية </a:t>
            </a:r>
            <a:endParaRPr lang="ar-JO" sz="2800" b="1" dirty="0">
              <a:solidFill>
                <a:schemeClr val="accent1">
                  <a:lumMod val="75000"/>
                </a:schemeClr>
              </a:solidFill>
              <a:latin typeface="Arial" panose="020B0604020202020204" pitchFamily="34" charset="0"/>
              <a:cs typeface="+mj-cs"/>
            </a:endParaRPr>
          </a:p>
        </p:txBody>
      </p:sp>
      <p:sp>
        <p:nvSpPr>
          <p:cNvPr id="5" name="Rectangle 4"/>
          <p:cNvSpPr/>
          <p:nvPr/>
        </p:nvSpPr>
        <p:spPr>
          <a:xfrm>
            <a:off x="595215" y="791950"/>
            <a:ext cx="992490" cy="853541"/>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ea typeface="Roboto Light" panose="02000000000000000000" pitchFamily="2" charset="0"/>
            </a:endParaRPr>
          </a:p>
        </p:txBody>
      </p:sp>
      <p:sp>
        <p:nvSpPr>
          <p:cNvPr id="10" name="TextBox 9"/>
          <p:cNvSpPr txBox="1"/>
          <p:nvPr/>
        </p:nvSpPr>
        <p:spPr>
          <a:xfrm>
            <a:off x="768115" y="965921"/>
            <a:ext cx="803108" cy="769441"/>
          </a:xfrm>
          <a:prstGeom prst="rect">
            <a:avLst/>
          </a:prstGeom>
          <a:noFill/>
        </p:spPr>
        <p:txBody>
          <a:bodyPr wrap="square" rtlCol="0">
            <a:spAutoFit/>
          </a:bodyPr>
          <a:lstStyle/>
          <a:p>
            <a:pPr algn="ctr"/>
            <a:r>
              <a:rPr lang="ar-SA" sz="4400" b="1" dirty="0">
                <a:solidFill>
                  <a:schemeClr val="bg1"/>
                </a:solidFill>
                <a:latin typeface="Alexandria" charset="0"/>
                <a:cs typeface="Alexandria" charset="0"/>
              </a:rPr>
              <a:t>٠٣</a:t>
            </a:r>
            <a:endParaRPr lang="en-US" sz="4400" b="1" dirty="0">
              <a:solidFill>
                <a:schemeClr val="bg1"/>
              </a:solidFill>
              <a:latin typeface="Alexandria" charset="0"/>
              <a:cs typeface="Alexandria" charset="0"/>
            </a:endParaRPr>
          </a:p>
        </p:txBody>
      </p:sp>
      <p:sp>
        <p:nvSpPr>
          <p:cNvPr id="48" name="TextBox 47"/>
          <p:cNvSpPr txBox="1"/>
          <p:nvPr/>
        </p:nvSpPr>
        <p:spPr>
          <a:xfrm>
            <a:off x="1587705" y="1363589"/>
            <a:ext cx="10244329" cy="2343590"/>
          </a:xfrm>
          <a:prstGeom prst="rect">
            <a:avLst/>
          </a:prstGeom>
          <a:noFill/>
        </p:spPr>
        <p:txBody>
          <a:bodyPr wrap="square" rtlCol="0">
            <a:spAutoFit/>
          </a:bodyPr>
          <a:lstStyle/>
          <a:p>
            <a:pPr algn="just" rtl="1">
              <a:lnSpc>
                <a:spcPct val="150000"/>
              </a:lnSpc>
            </a:pPr>
            <a:r>
              <a:rPr lang="ar-JO" sz="2000" dirty="0">
                <a:solidFill>
                  <a:schemeClr val="accent1">
                    <a:lumMod val="75000"/>
                  </a:schemeClr>
                </a:solidFill>
                <a:latin typeface="Arial" panose="020B0604020202020204" pitchFamily="34" charset="0"/>
                <a:cs typeface="Arial" panose="020B0604020202020204" pitchFamily="34" charset="0"/>
              </a:rPr>
              <a:t>عرفت اليونيسكو التضليل الإعلامي </a:t>
            </a:r>
            <a:r>
              <a:rPr lang="en-US" sz="2000" b="1" dirty="0">
                <a:solidFill>
                  <a:srgbClr val="C00000"/>
                </a:solidFill>
                <a:latin typeface="Arial" panose="020B0604020202020204" pitchFamily="34" charset="0"/>
                <a:cs typeface="Arial" panose="020B0604020202020204" pitchFamily="34" charset="0"/>
              </a:rPr>
              <a:t>Misinformation</a:t>
            </a:r>
            <a:r>
              <a:rPr lang="ar-SA" sz="2000" dirty="0">
                <a:solidFill>
                  <a:schemeClr val="accent1">
                    <a:lumMod val="75000"/>
                  </a:schemeClr>
                </a:solidFill>
                <a:latin typeface="Arial" panose="020B0604020202020204" pitchFamily="34" charset="0"/>
                <a:cs typeface="Arial" panose="020B0604020202020204" pitchFamily="34" charset="0"/>
              </a:rPr>
              <a:t> </a:t>
            </a:r>
            <a:r>
              <a:rPr lang="ar-JO" sz="2000" dirty="0">
                <a:solidFill>
                  <a:schemeClr val="accent1">
                    <a:lumMod val="75000"/>
                  </a:schemeClr>
                </a:solidFill>
                <a:latin typeface="Arial" panose="020B0604020202020204" pitchFamily="34" charset="0"/>
                <a:cs typeface="Arial" panose="020B0604020202020204" pitchFamily="34" charset="0"/>
              </a:rPr>
              <a:t>في الحملات الرقمية بأنه يشير إلى معلومات خاطئة أو غير دقيقة يتم نشرها أو مشاركتها من دون نية خبيثة، غالبًا ضمن محتوى أو حملات إعلامية تهدف إلى التأثير على الرأي العام، أو تشكيل السلوك الاجتماعي والسياسي والاقتصادي.</a:t>
            </a:r>
          </a:p>
          <a:p>
            <a:pPr algn="just" rtl="1">
              <a:lnSpc>
                <a:spcPct val="150000"/>
              </a:lnSpc>
            </a:pPr>
            <a:r>
              <a:rPr lang="ar-JO" sz="2000" dirty="0">
                <a:solidFill>
                  <a:schemeClr val="accent1">
                    <a:lumMod val="75000"/>
                  </a:schemeClr>
                </a:solidFill>
                <a:latin typeface="Arial" panose="020B0604020202020204" pitchFamily="34" charset="0"/>
                <a:cs typeface="Arial" panose="020B0604020202020204" pitchFamily="34" charset="0"/>
              </a:rPr>
              <a:t>أما</a:t>
            </a:r>
            <a:r>
              <a:rPr lang="en-US" sz="2000" b="1" dirty="0">
                <a:solidFill>
                  <a:srgbClr val="C00000"/>
                </a:solidFill>
                <a:latin typeface="Arial" panose="020B0604020202020204" pitchFamily="34" charset="0"/>
                <a:cs typeface="Arial" panose="020B0604020202020204" pitchFamily="34" charset="0"/>
              </a:rPr>
              <a:t>Disinformation</a:t>
            </a:r>
            <a:r>
              <a:rPr lang="en-US" sz="2000" dirty="0">
                <a:solidFill>
                  <a:schemeClr val="accent1">
                    <a:lumMod val="75000"/>
                  </a:schemeClr>
                </a:solidFill>
                <a:latin typeface="Arial" panose="020B0604020202020204" pitchFamily="34" charset="0"/>
                <a:cs typeface="Arial" panose="020B0604020202020204" pitchFamily="34" charset="0"/>
              </a:rPr>
              <a:t> </a:t>
            </a:r>
            <a:r>
              <a:rPr lang="ar-SA" sz="2000" dirty="0">
                <a:solidFill>
                  <a:schemeClr val="accent1">
                    <a:lumMod val="75000"/>
                  </a:schemeClr>
                </a:solidFill>
                <a:latin typeface="Arial" panose="020B0604020202020204" pitchFamily="34" charset="0"/>
                <a:cs typeface="Arial" panose="020B0604020202020204" pitchFamily="34" charset="0"/>
              </a:rPr>
              <a:t> </a:t>
            </a:r>
            <a:r>
              <a:rPr lang="ar-JO" sz="2000" dirty="0">
                <a:solidFill>
                  <a:schemeClr val="accent1">
                    <a:lumMod val="75000"/>
                  </a:schemeClr>
                </a:solidFill>
                <a:latin typeface="Arial" panose="020B0604020202020204" pitchFamily="34" charset="0"/>
                <a:cs typeface="Arial" panose="020B0604020202020204" pitchFamily="34" charset="0"/>
              </a:rPr>
              <a:t>فهو نشر متعمّد لمعلومات زائفة بغرض التلاعب بالجمهور، أو تشويه الحقائق، أو تحقيق مكاسب سياسية أو اقتصادية.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2991" y="-81707"/>
            <a:ext cx="2305141" cy="1076343"/>
          </a:xfrm>
          <a:prstGeom prst="rect">
            <a:avLst/>
          </a:prstGeom>
        </p:spPr>
      </p:pic>
      <p:sp>
        <p:nvSpPr>
          <p:cNvPr id="9" name="TextBox 8">
            <a:extLst>
              <a:ext uri="{FF2B5EF4-FFF2-40B4-BE49-F238E27FC236}">
                <a16:creationId xmlns:a16="http://schemas.microsoft.com/office/drawing/2014/main" id="{B79456A7-842F-204B-BDF3-5721E2A29AB2}"/>
              </a:ext>
            </a:extLst>
          </p:cNvPr>
          <p:cNvSpPr txBox="1"/>
          <p:nvPr/>
        </p:nvSpPr>
        <p:spPr>
          <a:xfrm>
            <a:off x="10600034" y="42439"/>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pic>
        <p:nvPicPr>
          <p:cNvPr id="4" name="Picture 3">
            <a:extLst>
              <a:ext uri="{FF2B5EF4-FFF2-40B4-BE49-F238E27FC236}">
                <a16:creationId xmlns:a16="http://schemas.microsoft.com/office/drawing/2014/main" id="{E585F4D5-BA02-B94F-BD75-3535BADB97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5043" y="3903737"/>
            <a:ext cx="11718948" cy="2840877"/>
          </a:xfrm>
          <a:prstGeom prst="roundRect">
            <a:avLst/>
          </a:prstGeom>
        </p:spPr>
      </p:pic>
    </p:spTree>
    <p:extLst>
      <p:ext uri="{BB962C8B-B14F-4D97-AF65-F5344CB8AC3E}">
        <p14:creationId xmlns:p14="http://schemas.microsoft.com/office/powerpoint/2010/main" val="12135013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36526" y="1096317"/>
            <a:ext cx="11718948" cy="56844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634286" y="442549"/>
            <a:ext cx="8789599" cy="1307537"/>
          </a:xfrm>
          <a:prstGeom prst="rect">
            <a:avLst/>
          </a:prstGeom>
          <a:noFill/>
        </p:spPr>
        <p:txBody>
          <a:bodyPr wrap="square" rtlCol="0">
            <a:spAutoFit/>
          </a:bodyPr>
          <a:lstStyle/>
          <a:p>
            <a:pPr algn="r" rtl="1">
              <a:lnSpc>
                <a:spcPct val="150000"/>
              </a:lnSpc>
            </a:pPr>
            <a:r>
              <a:rPr lang="ar-SA" sz="2800" b="1" dirty="0">
                <a:solidFill>
                  <a:schemeClr val="accent1">
                    <a:lumMod val="75000"/>
                  </a:schemeClr>
                </a:solidFill>
                <a:latin typeface="Alexandria" charset="0"/>
                <a:cs typeface="+mj-cs"/>
              </a:rPr>
              <a:t> في السياق الرقمي، يمكن أن يكون التضليل على شكل:</a:t>
            </a:r>
          </a:p>
          <a:p>
            <a:pPr algn="r" rtl="1">
              <a:lnSpc>
                <a:spcPct val="150000"/>
              </a:lnSpc>
            </a:pPr>
            <a:endParaRPr lang="ar-JO" sz="2800" b="1" u="sng" dirty="0">
              <a:solidFill>
                <a:schemeClr val="accent1">
                  <a:lumMod val="75000"/>
                </a:schemeClr>
              </a:solidFill>
              <a:latin typeface="Alexandria" charset="0"/>
              <a:cs typeface="+mj-cs"/>
            </a:endParaRPr>
          </a:p>
        </p:txBody>
      </p:sp>
      <p:sp>
        <p:nvSpPr>
          <p:cNvPr id="5" name="Rectangle 4"/>
          <p:cNvSpPr/>
          <p:nvPr/>
        </p:nvSpPr>
        <p:spPr>
          <a:xfrm>
            <a:off x="768115" y="847917"/>
            <a:ext cx="955065" cy="87643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ea typeface="Roboto Light" panose="02000000000000000000" pitchFamily="2" charset="0"/>
            </a:endParaRPr>
          </a:p>
        </p:txBody>
      </p:sp>
      <p:sp>
        <p:nvSpPr>
          <p:cNvPr id="10" name="TextBox 9"/>
          <p:cNvSpPr txBox="1"/>
          <p:nvPr/>
        </p:nvSpPr>
        <p:spPr>
          <a:xfrm>
            <a:off x="972132" y="1096317"/>
            <a:ext cx="855851" cy="769441"/>
          </a:xfrm>
          <a:prstGeom prst="rect">
            <a:avLst/>
          </a:prstGeom>
          <a:noFill/>
        </p:spPr>
        <p:txBody>
          <a:bodyPr wrap="square" rtlCol="0">
            <a:spAutoFit/>
          </a:bodyPr>
          <a:lstStyle/>
          <a:p>
            <a:pPr algn="ctr"/>
            <a:r>
              <a:rPr lang="ar-SA" sz="4400" b="1" dirty="0">
                <a:solidFill>
                  <a:schemeClr val="bg1"/>
                </a:solidFill>
                <a:latin typeface="Alexandria" charset="0"/>
                <a:cs typeface="Alexandria" charset="0"/>
              </a:rPr>
              <a:t>٠٤</a:t>
            </a:r>
            <a:endParaRPr lang="en-US" sz="4400" b="1" dirty="0">
              <a:solidFill>
                <a:schemeClr val="bg1"/>
              </a:solidFill>
              <a:latin typeface="Alexandria" charset="0"/>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2991" y="-81707"/>
            <a:ext cx="2305141" cy="1076343"/>
          </a:xfrm>
          <a:prstGeom prst="rect">
            <a:avLst/>
          </a:prstGeom>
        </p:spPr>
      </p:pic>
      <p:sp>
        <p:nvSpPr>
          <p:cNvPr id="9" name="TextBox 8">
            <a:extLst>
              <a:ext uri="{FF2B5EF4-FFF2-40B4-BE49-F238E27FC236}">
                <a16:creationId xmlns:a16="http://schemas.microsoft.com/office/drawing/2014/main" id="{B79456A7-842F-204B-BDF3-5721E2A29AB2}"/>
              </a:ext>
            </a:extLst>
          </p:cNvPr>
          <p:cNvSpPr txBox="1"/>
          <p:nvPr/>
        </p:nvSpPr>
        <p:spPr>
          <a:xfrm>
            <a:off x="10600034" y="42439"/>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grpSp>
        <p:nvGrpSpPr>
          <p:cNvPr id="4" name="Group 3">
            <a:extLst>
              <a:ext uri="{FF2B5EF4-FFF2-40B4-BE49-F238E27FC236}">
                <a16:creationId xmlns:a16="http://schemas.microsoft.com/office/drawing/2014/main" id="{F7F59D6A-D5C1-904F-89C4-45B168C7805F}"/>
              </a:ext>
            </a:extLst>
          </p:cNvPr>
          <p:cNvGrpSpPr/>
          <p:nvPr/>
        </p:nvGrpSpPr>
        <p:grpSpPr>
          <a:xfrm>
            <a:off x="6317126" y="1636295"/>
            <a:ext cx="5305379" cy="4947597"/>
            <a:chOff x="4614984" y="1175680"/>
            <a:chExt cx="4290015" cy="4999298"/>
          </a:xfrm>
        </p:grpSpPr>
        <p:sp>
          <p:nvSpPr>
            <p:cNvPr id="8" name="Freeform 7">
              <a:extLst>
                <a:ext uri="{FF2B5EF4-FFF2-40B4-BE49-F238E27FC236}">
                  <a16:creationId xmlns:a16="http://schemas.microsoft.com/office/drawing/2014/main" id="{4C0BA10B-C540-3148-89C2-77431251877C}"/>
                </a:ext>
              </a:extLst>
            </p:cNvPr>
            <p:cNvSpPr/>
            <p:nvPr/>
          </p:nvSpPr>
          <p:spPr>
            <a:xfrm>
              <a:off x="6506881" y="1175680"/>
              <a:ext cx="1036753" cy="1191671"/>
            </a:xfrm>
            <a:custGeom>
              <a:avLst/>
              <a:gdLst>
                <a:gd name="connsiteX0" fmla="*/ 0 w 1191671"/>
                <a:gd name="connsiteY0" fmla="*/ 518377 h 1036753"/>
                <a:gd name="connsiteX1" fmla="*/ 259188 w 1191671"/>
                <a:gd name="connsiteY1" fmla="*/ 0 h 1036753"/>
                <a:gd name="connsiteX2" fmla="*/ 932483 w 1191671"/>
                <a:gd name="connsiteY2" fmla="*/ 0 h 1036753"/>
                <a:gd name="connsiteX3" fmla="*/ 1191671 w 1191671"/>
                <a:gd name="connsiteY3" fmla="*/ 518377 h 1036753"/>
                <a:gd name="connsiteX4" fmla="*/ 932483 w 1191671"/>
                <a:gd name="connsiteY4" fmla="*/ 1036753 h 1036753"/>
                <a:gd name="connsiteX5" fmla="*/ 259188 w 1191671"/>
                <a:gd name="connsiteY5" fmla="*/ 1036753 h 1036753"/>
                <a:gd name="connsiteX6" fmla="*/ 0 w 1191671"/>
                <a:gd name="connsiteY6" fmla="*/ 518377 h 10367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1671" h="1036753">
                  <a:moveTo>
                    <a:pt x="595835" y="0"/>
                  </a:moveTo>
                  <a:lnTo>
                    <a:pt x="1191671" y="225493"/>
                  </a:lnTo>
                  <a:lnTo>
                    <a:pt x="1191671" y="811260"/>
                  </a:lnTo>
                  <a:lnTo>
                    <a:pt x="595835" y="1036753"/>
                  </a:lnTo>
                  <a:lnTo>
                    <a:pt x="0" y="811260"/>
                  </a:lnTo>
                  <a:lnTo>
                    <a:pt x="0" y="225493"/>
                  </a:lnTo>
                  <a:lnTo>
                    <a:pt x="595835" y="0"/>
                  </a:lnTo>
                  <a:close/>
                </a:path>
              </a:pathLst>
            </a:custGeom>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0"/>
                <a:satOff val="0"/>
                <a:lumOff val="0"/>
                <a:alphaOff val="0"/>
              </a:schemeClr>
            </a:fillRef>
            <a:effectRef idx="2">
              <a:schemeClr val="accent5">
                <a:hueOff val="0"/>
                <a:satOff val="0"/>
                <a:lumOff val="0"/>
                <a:alphaOff val="0"/>
              </a:schemeClr>
            </a:effectRef>
            <a:fontRef idx="minor">
              <a:schemeClr val="lt1"/>
            </a:fontRef>
          </p:style>
          <p:txBody>
            <a:bodyPr spcFirstLastPara="0" vert="horz" wrap="square" lIns="214901" tIns="239042" rIns="214901" bIns="239042" numCol="1" spcCol="1270" anchor="t" anchorCtr="0">
              <a:noAutofit/>
            </a:bodyPr>
            <a:lstStyle/>
            <a:p>
              <a:pPr marL="0" lvl="0" indent="0" algn="ctr" defTabSz="622300" rtl="1">
                <a:lnSpc>
                  <a:spcPct val="150000"/>
                </a:lnSpc>
                <a:spcBef>
                  <a:spcPct val="0"/>
                </a:spcBef>
                <a:spcAft>
                  <a:spcPct val="35000"/>
                </a:spcAft>
                <a:buNone/>
              </a:pPr>
              <a:r>
                <a:rPr lang="ar-JO" sz="1400" b="1" kern="1200" dirty="0"/>
                <a:t>منشورات على السوشال ميديا
</a:t>
              </a:r>
              <a:endParaRPr lang="en-US" sz="1400" b="1" kern="1200" dirty="0"/>
            </a:p>
          </p:txBody>
        </p:sp>
        <p:sp>
          <p:nvSpPr>
            <p:cNvPr id="11" name="Rectangle 10">
              <a:extLst>
                <a:ext uri="{FF2B5EF4-FFF2-40B4-BE49-F238E27FC236}">
                  <a16:creationId xmlns:a16="http://schemas.microsoft.com/office/drawing/2014/main" id="{907154AE-4A65-4645-BFA4-9290610F66BC}"/>
                </a:ext>
              </a:extLst>
            </p:cNvPr>
            <p:cNvSpPr/>
            <p:nvPr/>
          </p:nvSpPr>
          <p:spPr>
            <a:xfrm>
              <a:off x="5235872" y="1417017"/>
              <a:ext cx="1329904" cy="71500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2" name="Freeform 11">
              <a:extLst>
                <a:ext uri="{FF2B5EF4-FFF2-40B4-BE49-F238E27FC236}">
                  <a16:creationId xmlns:a16="http://schemas.microsoft.com/office/drawing/2014/main" id="{87EE048D-14E7-0345-99A9-854E885E93AC}"/>
                </a:ext>
              </a:extLst>
            </p:cNvPr>
            <p:cNvSpPr/>
            <p:nvPr/>
          </p:nvSpPr>
          <p:spPr>
            <a:xfrm>
              <a:off x="5387187" y="1175680"/>
              <a:ext cx="1036754" cy="1191671"/>
            </a:xfrm>
            <a:custGeom>
              <a:avLst/>
              <a:gdLst>
                <a:gd name="connsiteX0" fmla="*/ 0 w 1191671"/>
                <a:gd name="connsiteY0" fmla="*/ 518377 h 1036753"/>
                <a:gd name="connsiteX1" fmla="*/ 259188 w 1191671"/>
                <a:gd name="connsiteY1" fmla="*/ 0 h 1036753"/>
                <a:gd name="connsiteX2" fmla="*/ 932483 w 1191671"/>
                <a:gd name="connsiteY2" fmla="*/ 0 h 1036753"/>
                <a:gd name="connsiteX3" fmla="*/ 1191671 w 1191671"/>
                <a:gd name="connsiteY3" fmla="*/ 518377 h 1036753"/>
                <a:gd name="connsiteX4" fmla="*/ 932483 w 1191671"/>
                <a:gd name="connsiteY4" fmla="*/ 1036753 h 1036753"/>
                <a:gd name="connsiteX5" fmla="*/ 259188 w 1191671"/>
                <a:gd name="connsiteY5" fmla="*/ 1036753 h 1036753"/>
                <a:gd name="connsiteX6" fmla="*/ 0 w 1191671"/>
                <a:gd name="connsiteY6" fmla="*/ 518377 h 10367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1671" h="1036753">
                  <a:moveTo>
                    <a:pt x="595835" y="0"/>
                  </a:moveTo>
                  <a:lnTo>
                    <a:pt x="1191671" y="225493"/>
                  </a:lnTo>
                  <a:lnTo>
                    <a:pt x="1191671" y="811260"/>
                  </a:lnTo>
                  <a:lnTo>
                    <a:pt x="595835" y="1036753"/>
                  </a:lnTo>
                  <a:lnTo>
                    <a:pt x="0" y="811260"/>
                  </a:lnTo>
                  <a:lnTo>
                    <a:pt x="0" y="225493"/>
                  </a:lnTo>
                  <a:lnTo>
                    <a:pt x="595835" y="0"/>
                  </a:lnTo>
                  <a:close/>
                </a:path>
              </a:pathLst>
            </a:custGeom>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750949"/>
                <a:satOff val="-1935"/>
                <a:lumOff val="-1307"/>
                <a:alphaOff val="0"/>
              </a:schemeClr>
            </a:fillRef>
            <a:effectRef idx="2">
              <a:schemeClr val="accent5">
                <a:hueOff val="-750949"/>
                <a:satOff val="-1935"/>
                <a:lumOff val="-1307"/>
                <a:alphaOff val="0"/>
              </a:schemeClr>
            </a:effectRef>
            <a:fontRef idx="minor">
              <a:schemeClr val="lt1"/>
            </a:fontRef>
          </p:style>
          <p:txBody>
            <a:bodyPr spcFirstLastPara="0" vert="horz" wrap="square" lIns="161561" tIns="185702" rIns="161562" bIns="185702" numCol="1" spcCol="1270" anchor="ctr" anchorCtr="0">
              <a:noAutofit/>
            </a:bodyPr>
            <a:lstStyle/>
            <a:p>
              <a:pPr marL="0" lvl="0" indent="0" algn="ctr" defTabSz="1600200" rtl="0" eaLnBrk="1" latinLnBrk="0" hangingPunct="1">
                <a:lnSpc>
                  <a:spcPct val="90000"/>
                </a:lnSpc>
                <a:spcBef>
                  <a:spcPct val="0"/>
                </a:spcBef>
                <a:spcAft>
                  <a:spcPct val="35000"/>
                </a:spcAft>
                <a:buNone/>
              </a:pPr>
              <a:endParaRPr lang="en-US" sz="3600" kern="1200"/>
            </a:p>
          </p:txBody>
        </p:sp>
        <p:sp>
          <p:nvSpPr>
            <p:cNvPr id="13" name="Freeform 12">
              <a:extLst>
                <a:ext uri="{FF2B5EF4-FFF2-40B4-BE49-F238E27FC236}">
                  <a16:creationId xmlns:a16="http://schemas.microsoft.com/office/drawing/2014/main" id="{16A38022-7BC0-F947-89D8-AA58D28E6B7C}"/>
                </a:ext>
              </a:extLst>
            </p:cNvPr>
            <p:cNvSpPr/>
            <p:nvPr/>
          </p:nvSpPr>
          <p:spPr>
            <a:xfrm>
              <a:off x="5944889" y="2187170"/>
              <a:ext cx="1036753" cy="1191671"/>
            </a:xfrm>
            <a:custGeom>
              <a:avLst/>
              <a:gdLst>
                <a:gd name="connsiteX0" fmla="*/ 0 w 1191671"/>
                <a:gd name="connsiteY0" fmla="*/ 518377 h 1036753"/>
                <a:gd name="connsiteX1" fmla="*/ 259188 w 1191671"/>
                <a:gd name="connsiteY1" fmla="*/ 0 h 1036753"/>
                <a:gd name="connsiteX2" fmla="*/ 932483 w 1191671"/>
                <a:gd name="connsiteY2" fmla="*/ 0 h 1036753"/>
                <a:gd name="connsiteX3" fmla="*/ 1191671 w 1191671"/>
                <a:gd name="connsiteY3" fmla="*/ 518377 h 1036753"/>
                <a:gd name="connsiteX4" fmla="*/ 932483 w 1191671"/>
                <a:gd name="connsiteY4" fmla="*/ 1036753 h 1036753"/>
                <a:gd name="connsiteX5" fmla="*/ 259188 w 1191671"/>
                <a:gd name="connsiteY5" fmla="*/ 1036753 h 1036753"/>
                <a:gd name="connsiteX6" fmla="*/ 0 w 1191671"/>
                <a:gd name="connsiteY6" fmla="*/ 518377 h 10367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1671" h="1036753">
                  <a:moveTo>
                    <a:pt x="595835" y="0"/>
                  </a:moveTo>
                  <a:lnTo>
                    <a:pt x="1191671" y="225493"/>
                  </a:lnTo>
                  <a:lnTo>
                    <a:pt x="1191671" y="811260"/>
                  </a:lnTo>
                  <a:lnTo>
                    <a:pt x="595835" y="1036753"/>
                  </a:lnTo>
                  <a:lnTo>
                    <a:pt x="0" y="811260"/>
                  </a:lnTo>
                  <a:lnTo>
                    <a:pt x="0" y="225493"/>
                  </a:lnTo>
                  <a:lnTo>
                    <a:pt x="595835" y="0"/>
                  </a:lnTo>
                  <a:close/>
                </a:path>
              </a:pathLst>
            </a:custGeom>
            <a:ln>
              <a:solidFill>
                <a:srgbClr val="002060"/>
              </a:solidFill>
            </a:ln>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1501898"/>
                <a:satOff val="-3871"/>
                <a:lumOff val="-2614"/>
                <a:alphaOff val="0"/>
              </a:schemeClr>
            </a:fillRef>
            <a:effectRef idx="2">
              <a:schemeClr val="accent5">
                <a:hueOff val="-1501898"/>
                <a:satOff val="-3871"/>
                <a:lumOff val="-2614"/>
                <a:alphaOff val="0"/>
              </a:schemeClr>
            </a:effectRef>
            <a:fontRef idx="minor">
              <a:schemeClr val="lt1"/>
            </a:fontRef>
          </p:style>
          <p:txBody>
            <a:bodyPr spcFirstLastPara="0" vert="horz" wrap="square" lIns="203471" tIns="227612" rIns="203471" bIns="227612" numCol="1" spcCol="1270" anchor="ctr" anchorCtr="0">
              <a:noAutofit/>
            </a:bodyPr>
            <a:lstStyle/>
            <a:p>
              <a:pPr marL="0" lvl="0" indent="0" algn="ctr" defTabSz="488950">
                <a:lnSpc>
                  <a:spcPct val="150000"/>
                </a:lnSpc>
                <a:spcBef>
                  <a:spcPct val="0"/>
                </a:spcBef>
                <a:spcAft>
                  <a:spcPct val="35000"/>
                </a:spcAft>
                <a:buNone/>
              </a:pPr>
              <a:r>
                <a:rPr lang="ar-JO" sz="1400" b="1" kern="1200" dirty="0">
                  <a:solidFill>
                    <a:srgbClr val="C00000"/>
                  </a:solidFill>
                </a:rPr>
                <a:t>حملات وهاشتاغات مضللة</a:t>
              </a:r>
            </a:p>
            <a:p>
              <a:pPr marL="0" lvl="0" indent="0" algn="ctr" defTabSz="488950">
                <a:lnSpc>
                  <a:spcPct val="90000"/>
                </a:lnSpc>
                <a:spcBef>
                  <a:spcPct val="0"/>
                </a:spcBef>
                <a:spcAft>
                  <a:spcPct val="35000"/>
                </a:spcAft>
                <a:buNone/>
              </a:pPr>
              <a:endParaRPr lang="en-US" sz="1100" kern="1200" dirty="0"/>
            </a:p>
          </p:txBody>
        </p:sp>
        <p:sp>
          <p:nvSpPr>
            <p:cNvPr id="14" name="Rectangle 13">
              <a:extLst>
                <a:ext uri="{FF2B5EF4-FFF2-40B4-BE49-F238E27FC236}">
                  <a16:creationId xmlns:a16="http://schemas.microsoft.com/office/drawing/2014/main" id="{D11F7818-0C85-9E4C-9165-E071114B0C93}"/>
                </a:ext>
              </a:extLst>
            </p:cNvPr>
            <p:cNvSpPr/>
            <p:nvPr/>
          </p:nvSpPr>
          <p:spPr>
            <a:xfrm>
              <a:off x="4614984" y="2425505"/>
              <a:ext cx="1287004" cy="71500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6" name="Freeform 15">
              <a:extLst>
                <a:ext uri="{FF2B5EF4-FFF2-40B4-BE49-F238E27FC236}">
                  <a16:creationId xmlns:a16="http://schemas.microsoft.com/office/drawing/2014/main" id="{07E37ED1-9CE2-F041-BA3D-6C199438CBE2}"/>
                </a:ext>
              </a:extLst>
            </p:cNvPr>
            <p:cNvSpPr/>
            <p:nvPr/>
          </p:nvSpPr>
          <p:spPr>
            <a:xfrm>
              <a:off x="6506881" y="3198661"/>
              <a:ext cx="1036753" cy="1191671"/>
            </a:xfrm>
            <a:custGeom>
              <a:avLst/>
              <a:gdLst>
                <a:gd name="connsiteX0" fmla="*/ 0 w 1191671"/>
                <a:gd name="connsiteY0" fmla="*/ 518377 h 1036753"/>
                <a:gd name="connsiteX1" fmla="*/ 259188 w 1191671"/>
                <a:gd name="connsiteY1" fmla="*/ 0 h 1036753"/>
                <a:gd name="connsiteX2" fmla="*/ 932483 w 1191671"/>
                <a:gd name="connsiteY2" fmla="*/ 0 h 1036753"/>
                <a:gd name="connsiteX3" fmla="*/ 1191671 w 1191671"/>
                <a:gd name="connsiteY3" fmla="*/ 518377 h 1036753"/>
                <a:gd name="connsiteX4" fmla="*/ 932483 w 1191671"/>
                <a:gd name="connsiteY4" fmla="*/ 1036753 h 1036753"/>
                <a:gd name="connsiteX5" fmla="*/ 259188 w 1191671"/>
                <a:gd name="connsiteY5" fmla="*/ 1036753 h 1036753"/>
                <a:gd name="connsiteX6" fmla="*/ 0 w 1191671"/>
                <a:gd name="connsiteY6" fmla="*/ 518377 h 10367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1671" h="1036753">
                  <a:moveTo>
                    <a:pt x="595835" y="0"/>
                  </a:moveTo>
                  <a:lnTo>
                    <a:pt x="1191671" y="225493"/>
                  </a:lnTo>
                  <a:lnTo>
                    <a:pt x="1191671" y="811260"/>
                  </a:lnTo>
                  <a:lnTo>
                    <a:pt x="595835" y="1036753"/>
                  </a:lnTo>
                  <a:lnTo>
                    <a:pt x="0" y="811260"/>
                  </a:lnTo>
                  <a:lnTo>
                    <a:pt x="0" y="225493"/>
                  </a:lnTo>
                  <a:lnTo>
                    <a:pt x="595835" y="0"/>
                  </a:lnTo>
                  <a:close/>
                </a:path>
              </a:pathLst>
            </a:custGeom>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3003797"/>
                <a:satOff val="-7742"/>
                <a:lumOff val="-5229"/>
                <a:alphaOff val="0"/>
              </a:schemeClr>
            </a:fillRef>
            <a:effectRef idx="2">
              <a:schemeClr val="accent5">
                <a:hueOff val="-3003797"/>
                <a:satOff val="-7742"/>
                <a:lumOff val="-5229"/>
                <a:alphaOff val="0"/>
              </a:schemeClr>
            </a:effectRef>
            <a:fontRef idx="minor">
              <a:schemeClr val="lt1"/>
            </a:fontRef>
          </p:style>
          <p:txBody>
            <a:bodyPr spcFirstLastPara="0" vert="horz" wrap="square" lIns="203471" tIns="227612" rIns="203471" bIns="227612" numCol="1" spcCol="1270" anchor="ctr" anchorCtr="0">
              <a:noAutofit/>
            </a:bodyPr>
            <a:lstStyle/>
            <a:p>
              <a:pPr marL="0" lvl="0" indent="0" algn="ctr" defTabSz="488950">
                <a:spcBef>
                  <a:spcPct val="0"/>
                </a:spcBef>
                <a:spcAft>
                  <a:spcPct val="35000"/>
                </a:spcAft>
                <a:buFont typeface="Arial" panose="020B0604020202020204" pitchFamily="34" charset="0"/>
                <a:buNone/>
              </a:pPr>
              <a:r>
                <a:rPr lang="ar-JO" sz="1400" b="1" i="0" u="none" kern="1200" dirty="0">
                  <a:solidFill>
                    <a:schemeClr val="accent1">
                      <a:lumMod val="75000"/>
                    </a:schemeClr>
                  </a:solidFill>
                </a:rPr>
                <a:t>إعلانات مموّلة تحتوي معلومات غير موثوقة</a:t>
              </a:r>
            </a:p>
          </p:txBody>
        </p:sp>
        <p:sp>
          <p:nvSpPr>
            <p:cNvPr id="17" name="Rectangle 16">
              <a:extLst>
                <a:ext uri="{FF2B5EF4-FFF2-40B4-BE49-F238E27FC236}">
                  <a16:creationId xmlns:a16="http://schemas.microsoft.com/office/drawing/2014/main" id="{5CD0EF70-7B4B-1F49-B9FA-6FA41C0AE9E8}"/>
                </a:ext>
              </a:extLst>
            </p:cNvPr>
            <p:cNvSpPr/>
            <p:nvPr/>
          </p:nvSpPr>
          <p:spPr>
            <a:xfrm>
              <a:off x="7575095" y="3436995"/>
              <a:ext cx="1329904" cy="71500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9" name="Freeform 18">
              <a:extLst>
                <a:ext uri="{FF2B5EF4-FFF2-40B4-BE49-F238E27FC236}">
                  <a16:creationId xmlns:a16="http://schemas.microsoft.com/office/drawing/2014/main" id="{2BE2D1E8-B285-CA47-A083-BFF45A88786A}"/>
                </a:ext>
              </a:extLst>
            </p:cNvPr>
            <p:cNvSpPr/>
            <p:nvPr/>
          </p:nvSpPr>
          <p:spPr>
            <a:xfrm>
              <a:off x="5944889" y="4210151"/>
              <a:ext cx="1036753" cy="1191671"/>
            </a:xfrm>
            <a:custGeom>
              <a:avLst/>
              <a:gdLst>
                <a:gd name="connsiteX0" fmla="*/ 0 w 1191671"/>
                <a:gd name="connsiteY0" fmla="*/ 518377 h 1036753"/>
                <a:gd name="connsiteX1" fmla="*/ 259188 w 1191671"/>
                <a:gd name="connsiteY1" fmla="*/ 0 h 1036753"/>
                <a:gd name="connsiteX2" fmla="*/ 932483 w 1191671"/>
                <a:gd name="connsiteY2" fmla="*/ 0 h 1036753"/>
                <a:gd name="connsiteX3" fmla="*/ 1191671 w 1191671"/>
                <a:gd name="connsiteY3" fmla="*/ 518377 h 1036753"/>
                <a:gd name="connsiteX4" fmla="*/ 932483 w 1191671"/>
                <a:gd name="connsiteY4" fmla="*/ 1036753 h 1036753"/>
                <a:gd name="connsiteX5" fmla="*/ 259188 w 1191671"/>
                <a:gd name="connsiteY5" fmla="*/ 1036753 h 1036753"/>
                <a:gd name="connsiteX6" fmla="*/ 0 w 1191671"/>
                <a:gd name="connsiteY6" fmla="*/ 518377 h 10367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1671" h="1036753">
                  <a:moveTo>
                    <a:pt x="595835" y="0"/>
                  </a:moveTo>
                  <a:lnTo>
                    <a:pt x="1191671" y="225493"/>
                  </a:lnTo>
                  <a:lnTo>
                    <a:pt x="1191671" y="811260"/>
                  </a:lnTo>
                  <a:lnTo>
                    <a:pt x="595835" y="1036753"/>
                  </a:lnTo>
                  <a:lnTo>
                    <a:pt x="0" y="811260"/>
                  </a:lnTo>
                  <a:lnTo>
                    <a:pt x="0" y="225493"/>
                  </a:lnTo>
                  <a:lnTo>
                    <a:pt x="595835" y="0"/>
                  </a:lnTo>
                  <a:close/>
                </a:path>
              </a:pathLst>
            </a:custGeom>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4505695"/>
                <a:satOff val="-11613"/>
                <a:lumOff val="-7843"/>
                <a:alphaOff val="0"/>
              </a:schemeClr>
            </a:fillRef>
            <a:effectRef idx="2">
              <a:schemeClr val="accent5">
                <a:hueOff val="-4505695"/>
                <a:satOff val="-11613"/>
                <a:lumOff val="-7843"/>
                <a:alphaOff val="0"/>
              </a:schemeClr>
            </a:effectRef>
            <a:fontRef idx="minor">
              <a:schemeClr val="lt1"/>
            </a:fontRef>
          </p:style>
          <p:txBody>
            <a:bodyPr spcFirstLastPara="0" vert="horz" wrap="square" lIns="203471" tIns="227612" rIns="203471" bIns="227612" numCol="1" spcCol="1270" anchor="ctr" anchorCtr="0">
              <a:noAutofit/>
            </a:bodyPr>
            <a:lstStyle/>
            <a:p>
              <a:pPr marL="0" lvl="0" indent="0" algn="ctr" defTabSz="488950">
                <a:spcBef>
                  <a:spcPct val="0"/>
                </a:spcBef>
                <a:spcAft>
                  <a:spcPct val="35000"/>
                </a:spcAft>
                <a:buNone/>
              </a:pPr>
              <a:r>
                <a:rPr lang="ar-JO" sz="1400" b="1" kern="1200" dirty="0">
                  <a:solidFill>
                    <a:schemeClr val="accent1">
                      <a:lumMod val="50000"/>
                    </a:schemeClr>
                  </a:solidFill>
                </a:rPr>
                <a:t>تقارير صحفية غير دقيقة</a:t>
              </a:r>
            </a:p>
          </p:txBody>
        </p:sp>
        <p:sp>
          <p:nvSpPr>
            <p:cNvPr id="20" name="Rectangle 19">
              <a:extLst>
                <a:ext uri="{FF2B5EF4-FFF2-40B4-BE49-F238E27FC236}">
                  <a16:creationId xmlns:a16="http://schemas.microsoft.com/office/drawing/2014/main" id="{8A50151A-3F81-E04A-964F-F77E850ED311}"/>
                </a:ext>
              </a:extLst>
            </p:cNvPr>
            <p:cNvSpPr/>
            <p:nvPr/>
          </p:nvSpPr>
          <p:spPr>
            <a:xfrm>
              <a:off x="4614984" y="4448486"/>
              <a:ext cx="1287004" cy="71500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2" name="Freeform 21">
              <a:extLst>
                <a:ext uri="{FF2B5EF4-FFF2-40B4-BE49-F238E27FC236}">
                  <a16:creationId xmlns:a16="http://schemas.microsoft.com/office/drawing/2014/main" id="{99EA3398-C4BD-374C-AD41-FC64BDBF28C8}"/>
                </a:ext>
              </a:extLst>
            </p:cNvPr>
            <p:cNvSpPr/>
            <p:nvPr/>
          </p:nvSpPr>
          <p:spPr>
            <a:xfrm>
              <a:off x="5382447" y="3223951"/>
              <a:ext cx="1036753" cy="1191671"/>
            </a:xfrm>
            <a:custGeom>
              <a:avLst/>
              <a:gdLst>
                <a:gd name="connsiteX0" fmla="*/ 0 w 1191671"/>
                <a:gd name="connsiteY0" fmla="*/ 518377 h 1036753"/>
                <a:gd name="connsiteX1" fmla="*/ 259188 w 1191671"/>
                <a:gd name="connsiteY1" fmla="*/ 0 h 1036753"/>
                <a:gd name="connsiteX2" fmla="*/ 932483 w 1191671"/>
                <a:gd name="connsiteY2" fmla="*/ 0 h 1036753"/>
                <a:gd name="connsiteX3" fmla="*/ 1191671 w 1191671"/>
                <a:gd name="connsiteY3" fmla="*/ 518377 h 1036753"/>
                <a:gd name="connsiteX4" fmla="*/ 932483 w 1191671"/>
                <a:gd name="connsiteY4" fmla="*/ 1036753 h 1036753"/>
                <a:gd name="connsiteX5" fmla="*/ 259188 w 1191671"/>
                <a:gd name="connsiteY5" fmla="*/ 1036753 h 1036753"/>
                <a:gd name="connsiteX6" fmla="*/ 0 w 1191671"/>
                <a:gd name="connsiteY6" fmla="*/ 518377 h 10367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1671" h="1036753">
                  <a:moveTo>
                    <a:pt x="595835" y="0"/>
                  </a:moveTo>
                  <a:lnTo>
                    <a:pt x="1191671" y="225493"/>
                  </a:lnTo>
                  <a:lnTo>
                    <a:pt x="1191671" y="811260"/>
                  </a:lnTo>
                  <a:lnTo>
                    <a:pt x="595835" y="1036753"/>
                  </a:lnTo>
                  <a:lnTo>
                    <a:pt x="0" y="811260"/>
                  </a:lnTo>
                  <a:lnTo>
                    <a:pt x="0" y="225493"/>
                  </a:lnTo>
                  <a:lnTo>
                    <a:pt x="595835" y="0"/>
                  </a:lnTo>
                  <a:close/>
                </a:path>
              </a:pathLst>
            </a:custGeom>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6007594"/>
                <a:satOff val="-15484"/>
                <a:lumOff val="-10458"/>
                <a:alphaOff val="0"/>
              </a:schemeClr>
            </a:fillRef>
            <a:effectRef idx="2">
              <a:schemeClr val="accent5">
                <a:hueOff val="-6007594"/>
                <a:satOff val="-15484"/>
                <a:lumOff val="-10458"/>
                <a:alphaOff val="0"/>
              </a:schemeClr>
            </a:effectRef>
            <a:fontRef idx="minor">
              <a:schemeClr val="lt1"/>
            </a:fontRef>
          </p:style>
          <p:txBody>
            <a:bodyPr spcFirstLastPara="0" vert="horz" wrap="square" lIns="203471" tIns="227612" rIns="203471" bIns="227612" numCol="1" spcCol="1270" anchor="ctr" anchorCtr="0">
              <a:noAutofit/>
            </a:bodyPr>
            <a:lstStyle/>
            <a:p>
              <a:pPr marL="0" lvl="0" indent="0" algn="ctr" defTabSz="488950">
                <a:spcBef>
                  <a:spcPct val="0"/>
                </a:spcBef>
                <a:spcAft>
                  <a:spcPct val="35000"/>
                </a:spcAft>
                <a:buNone/>
              </a:pPr>
              <a:r>
                <a:rPr lang="ar-JO" sz="1400" b="1" kern="1200" dirty="0">
                  <a:solidFill>
                    <a:schemeClr val="accent1"/>
                  </a:solidFill>
                </a:rPr>
                <a:t>فيديوهات مركبة (</a:t>
              </a:r>
              <a:r>
                <a:rPr lang="en-US" sz="1400" b="1" kern="1200" dirty="0">
                  <a:solidFill>
                    <a:schemeClr val="accent1"/>
                  </a:solidFill>
                </a:rPr>
                <a:t>deepfake)</a:t>
              </a:r>
            </a:p>
          </p:txBody>
        </p:sp>
        <p:sp>
          <p:nvSpPr>
            <p:cNvPr id="23" name="Rectangle 22">
              <a:extLst>
                <a:ext uri="{FF2B5EF4-FFF2-40B4-BE49-F238E27FC236}">
                  <a16:creationId xmlns:a16="http://schemas.microsoft.com/office/drawing/2014/main" id="{C3DEAAB8-721D-A746-8ED5-47137599B0F0}"/>
                </a:ext>
              </a:extLst>
            </p:cNvPr>
            <p:cNvSpPr/>
            <p:nvPr/>
          </p:nvSpPr>
          <p:spPr>
            <a:xfrm>
              <a:off x="7575095" y="5459976"/>
              <a:ext cx="1329904" cy="71500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grpSp>
      <p:sp>
        <p:nvSpPr>
          <p:cNvPr id="31" name="Content Placeholder 30">
            <a:extLst>
              <a:ext uri="{FF2B5EF4-FFF2-40B4-BE49-F238E27FC236}">
                <a16:creationId xmlns:a16="http://schemas.microsoft.com/office/drawing/2014/main" id="{A35FB716-70CD-FD4F-8035-A9A2700B9F11}"/>
              </a:ext>
            </a:extLst>
          </p:cNvPr>
          <p:cNvSpPr>
            <a:spLocks noGrp="1"/>
          </p:cNvSpPr>
          <p:nvPr>
            <p:ph idx="1"/>
          </p:nvPr>
        </p:nvSpPr>
        <p:spPr>
          <a:xfrm>
            <a:off x="838200" y="1825625"/>
            <a:ext cx="5478927" cy="4351338"/>
          </a:xfrm>
        </p:spPr>
        <p:txBody>
          <a:bodyPr/>
          <a:lstStyle/>
          <a:p>
            <a:pPr algn="r" rtl="1">
              <a:lnSpc>
                <a:spcPct val="150000"/>
              </a:lnSpc>
            </a:pPr>
            <a:r>
              <a:rPr lang="ar-JO" sz="2400" b="1" i="0" u="none" strike="noStrike" dirty="0">
                <a:solidFill>
                  <a:srgbClr val="002060"/>
                </a:solidFill>
                <a:effectLst/>
              </a:rPr>
              <a:t>أشكال التضليل في الحملات الرقمية:</a:t>
            </a:r>
          </a:p>
          <a:p>
            <a:pPr algn="r" rtl="1">
              <a:lnSpc>
                <a:spcPct val="150000"/>
              </a:lnSpc>
              <a:buFont typeface="Arial" panose="020B0604020202020204" pitchFamily="34" charset="0"/>
              <a:buChar char="•"/>
            </a:pPr>
            <a:r>
              <a:rPr lang="ar-JO" sz="2400" b="0" i="0" u="none" strike="noStrike" dirty="0">
                <a:solidFill>
                  <a:srgbClr val="000000"/>
                </a:solidFill>
                <a:effectLst/>
              </a:rPr>
              <a:t>حملات ترويجية كاذب عبر المؤثرين </a:t>
            </a:r>
            <a:r>
              <a:rPr lang="en-US" sz="2400" b="0" i="0" u="none" strike="noStrike" dirty="0">
                <a:solidFill>
                  <a:srgbClr val="000000"/>
                </a:solidFill>
                <a:effectLst/>
              </a:rPr>
              <a:t>Influencers</a:t>
            </a:r>
          </a:p>
          <a:p>
            <a:pPr algn="r" rtl="1">
              <a:lnSpc>
                <a:spcPct val="150000"/>
              </a:lnSpc>
              <a:buFont typeface="Arial" panose="020B0604020202020204" pitchFamily="34" charset="0"/>
              <a:buChar char="•"/>
            </a:pPr>
            <a:r>
              <a:rPr lang="ar-JO" sz="2400" b="0" i="0" u="none" strike="noStrike" dirty="0">
                <a:solidFill>
                  <a:srgbClr val="000000"/>
                </a:solidFill>
                <a:effectLst/>
              </a:rPr>
              <a:t>هاشتاغات وهمية </a:t>
            </a:r>
            <a:r>
              <a:rPr lang="en-US" sz="2400" b="0" i="0" u="none" strike="noStrike" dirty="0">
                <a:solidFill>
                  <a:srgbClr val="000000"/>
                </a:solidFill>
                <a:effectLst/>
              </a:rPr>
              <a:t>Trend Manipulation</a:t>
            </a:r>
          </a:p>
          <a:p>
            <a:pPr algn="r" rtl="1">
              <a:lnSpc>
                <a:spcPct val="150000"/>
              </a:lnSpc>
              <a:buFont typeface="Arial" panose="020B0604020202020204" pitchFamily="34" charset="0"/>
              <a:buChar char="•"/>
            </a:pPr>
            <a:r>
              <a:rPr lang="ar-JO" sz="2400" b="0" i="0" u="none" strike="noStrike" dirty="0">
                <a:solidFill>
                  <a:srgbClr val="000000"/>
                </a:solidFill>
                <a:effectLst/>
              </a:rPr>
              <a:t>إعلانات سياسية مضللة</a:t>
            </a:r>
          </a:p>
          <a:p>
            <a:pPr algn="r" rtl="1">
              <a:lnSpc>
                <a:spcPct val="150000"/>
              </a:lnSpc>
              <a:buFont typeface="Arial" panose="020B0604020202020204" pitchFamily="34" charset="0"/>
              <a:buChar char="•"/>
            </a:pPr>
            <a:r>
              <a:rPr lang="ar-JO" sz="2400" b="0" i="0" u="none" strike="noStrike" dirty="0">
                <a:solidFill>
                  <a:srgbClr val="000000"/>
                </a:solidFill>
                <a:effectLst/>
              </a:rPr>
              <a:t>معلومات صحية مغلوطة (خاصة بالأدوية واللقاحات)</a:t>
            </a:r>
          </a:p>
          <a:p>
            <a:pPr algn="r" rtl="1">
              <a:lnSpc>
                <a:spcPct val="150000"/>
              </a:lnSpc>
              <a:buFont typeface="Arial" panose="020B0604020202020204" pitchFamily="34" charset="0"/>
              <a:buChar char="•"/>
            </a:pPr>
            <a:r>
              <a:rPr lang="ar-JO" sz="2400" b="0" i="0" u="none" strike="noStrike" dirty="0">
                <a:solidFill>
                  <a:srgbClr val="000000"/>
                </a:solidFill>
                <a:effectLst/>
              </a:rPr>
              <a:t>صور وفيديوهات مركبة </a:t>
            </a:r>
            <a:r>
              <a:rPr lang="en-US" sz="2400" b="0" i="0" u="none" strike="noStrike" dirty="0">
                <a:solidFill>
                  <a:srgbClr val="000000"/>
                </a:solidFill>
                <a:effectLst/>
              </a:rPr>
              <a:t>Deepfake</a:t>
            </a:r>
          </a:p>
          <a:p>
            <a:pPr marL="228600" indent="-228600" algn="r" defTabSz="914400" rtl="1" eaLnBrk="1" latinLnBrk="0" hangingPunct="1">
              <a:lnSpc>
                <a:spcPct val="90000"/>
              </a:lnSpc>
              <a:spcBef>
                <a:spcPts val="1000"/>
              </a:spcBef>
              <a:buFont typeface="Arial" panose="020B0604020202020204" pitchFamily="34" charset="0"/>
              <a:buChar char="•"/>
            </a:pPr>
            <a:endParaRPr lang="en-JO" dirty="0"/>
          </a:p>
        </p:txBody>
      </p:sp>
    </p:spTree>
    <p:extLst>
      <p:ext uri="{BB962C8B-B14F-4D97-AF65-F5344CB8AC3E}">
        <p14:creationId xmlns:p14="http://schemas.microsoft.com/office/powerpoint/2010/main" val="702290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36526" y="1096317"/>
            <a:ext cx="11718948" cy="56844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634287" y="442549"/>
            <a:ext cx="8097882" cy="660758"/>
          </a:xfrm>
          <a:prstGeom prst="rect">
            <a:avLst/>
          </a:prstGeom>
          <a:noFill/>
        </p:spPr>
        <p:txBody>
          <a:bodyPr wrap="square" rtlCol="0">
            <a:spAutoFit/>
          </a:bodyPr>
          <a:lstStyle/>
          <a:p>
            <a:pPr algn="ctr" rtl="1">
              <a:lnSpc>
                <a:spcPct val="150000"/>
              </a:lnSpc>
            </a:pPr>
            <a:r>
              <a:rPr lang="ar-JO" sz="2800" b="1" i="0" u="none" strike="noStrike" dirty="0">
                <a:solidFill>
                  <a:srgbClr val="002060"/>
                </a:solidFill>
                <a:effectLst/>
                <a:latin typeface="-webkit-standard"/>
              </a:rPr>
              <a:t>أنواع التضليل الرقمي</a:t>
            </a:r>
            <a:endParaRPr lang="ar-JO" sz="2800" b="1" u="sng" dirty="0">
              <a:solidFill>
                <a:srgbClr val="002060"/>
              </a:solidFill>
              <a:latin typeface="Alexandria" charset="0"/>
              <a:cs typeface="+mj-cs"/>
            </a:endParaRPr>
          </a:p>
        </p:txBody>
      </p:sp>
      <p:sp>
        <p:nvSpPr>
          <p:cNvPr id="5" name="Rectangle 4"/>
          <p:cNvSpPr/>
          <p:nvPr/>
        </p:nvSpPr>
        <p:spPr>
          <a:xfrm>
            <a:off x="768115" y="847917"/>
            <a:ext cx="955065" cy="87643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ea typeface="Roboto Light" panose="02000000000000000000" pitchFamily="2" charset="0"/>
            </a:endParaRPr>
          </a:p>
        </p:txBody>
      </p:sp>
      <p:sp>
        <p:nvSpPr>
          <p:cNvPr id="10" name="TextBox 9"/>
          <p:cNvSpPr txBox="1"/>
          <p:nvPr/>
        </p:nvSpPr>
        <p:spPr>
          <a:xfrm>
            <a:off x="894956" y="1056596"/>
            <a:ext cx="855851" cy="769441"/>
          </a:xfrm>
          <a:prstGeom prst="rect">
            <a:avLst/>
          </a:prstGeom>
          <a:noFill/>
        </p:spPr>
        <p:txBody>
          <a:bodyPr wrap="square" rtlCol="0">
            <a:spAutoFit/>
          </a:bodyPr>
          <a:lstStyle/>
          <a:p>
            <a:pPr algn="ctr"/>
            <a:r>
              <a:rPr lang="ar-SA" sz="4400" b="1" dirty="0">
                <a:solidFill>
                  <a:schemeClr val="bg1"/>
                </a:solidFill>
                <a:latin typeface="Alexandria" charset="0"/>
                <a:cs typeface="Alexandria" charset="0"/>
              </a:rPr>
              <a:t>٠٥</a:t>
            </a:r>
            <a:endParaRPr lang="en-US" sz="4400" b="1" dirty="0">
              <a:solidFill>
                <a:schemeClr val="bg1"/>
              </a:solidFill>
              <a:latin typeface="Alexandria" charset="0"/>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2991" y="-81707"/>
            <a:ext cx="2305141" cy="1076343"/>
          </a:xfrm>
          <a:prstGeom prst="rect">
            <a:avLst/>
          </a:prstGeom>
        </p:spPr>
      </p:pic>
      <p:sp>
        <p:nvSpPr>
          <p:cNvPr id="9" name="TextBox 8">
            <a:extLst>
              <a:ext uri="{FF2B5EF4-FFF2-40B4-BE49-F238E27FC236}">
                <a16:creationId xmlns:a16="http://schemas.microsoft.com/office/drawing/2014/main" id="{B79456A7-842F-204B-BDF3-5721E2A29AB2}"/>
              </a:ext>
            </a:extLst>
          </p:cNvPr>
          <p:cNvSpPr txBox="1"/>
          <p:nvPr/>
        </p:nvSpPr>
        <p:spPr>
          <a:xfrm>
            <a:off x="10600034" y="42439"/>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graphicFrame>
        <p:nvGraphicFramePr>
          <p:cNvPr id="2" name="Table 1">
            <a:extLst>
              <a:ext uri="{FF2B5EF4-FFF2-40B4-BE49-F238E27FC236}">
                <a16:creationId xmlns:a16="http://schemas.microsoft.com/office/drawing/2014/main" id="{29F95EFC-EDD0-C34B-8451-B128FA1F60DE}"/>
              </a:ext>
            </a:extLst>
          </p:cNvPr>
          <p:cNvGraphicFramePr>
            <a:graphicFrameLocks noGrp="1"/>
          </p:cNvGraphicFramePr>
          <p:nvPr>
            <p:extLst>
              <p:ext uri="{D42A27DB-BD31-4B8C-83A1-F6EECF244321}">
                <p14:modId xmlns:p14="http://schemas.microsoft.com/office/powerpoint/2010/main" val="2962776190"/>
              </p:ext>
            </p:extLst>
          </p:nvPr>
        </p:nvGraphicFramePr>
        <p:xfrm>
          <a:off x="1827982" y="1757074"/>
          <a:ext cx="9525819" cy="4658376"/>
        </p:xfrm>
        <a:graphic>
          <a:graphicData uri="http://schemas.openxmlformats.org/drawingml/2006/table">
            <a:tbl>
              <a:tblPr rtl="1">
                <a:tableStyleId>{D113A9D2-9D6B-4929-AA2D-F23B5EE8CBE7}</a:tableStyleId>
              </a:tblPr>
              <a:tblGrid>
                <a:gridCol w="3175273">
                  <a:extLst>
                    <a:ext uri="{9D8B030D-6E8A-4147-A177-3AD203B41FA5}">
                      <a16:colId xmlns:a16="http://schemas.microsoft.com/office/drawing/2014/main" val="2451356888"/>
                    </a:ext>
                  </a:extLst>
                </a:gridCol>
                <a:gridCol w="3175273">
                  <a:extLst>
                    <a:ext uri="{9D8B030D-6E8A-4147-A177-3AD203B41FA5}">
                      <a16:colId xmlns:a16="http://schemas.microsoft.com/office/drawing/2014/main" val="3143476848"/>
                    </a:ext>
                  </a:extLst>
                </a:gridCol>
                <a:gridCol w="3175273">
                  <a:extLst>
                    <a:ext uri="{9D8B030D-6E8A-4147-A177-3AD203B41FA5}">
                      <a16:colId xmlns:a16="http://schemas.microsoft.com/office/drawing/2014/main" val="3222017315"/>
                    </a:ext>
                  </a:extLst>
                </a:gridCol>
              </a:tblGrid>
              <a:tr h="846978">
                <a:tc>
                  <a:txBody>
                    <a:bodyPr/>
                    <a:lstStyle/>
                    <a:p>
                      <a:pPr algn="ctr" rtl="1"/>
                      <a:r>
                        <a:rPr lang="ar-JO" sz="2000" b="1"/>
                        <a:t>النوع</a:t>
                      </a:r>
                    </a:p>
                  </a:txBody>
                  <a:tcPr anchor="ctr">
                    <a:cell3D prstMaterial="dkEdge">
                      <a:bevel w="25400" h="25400" prst="angle"/>
                      <a:lightRig rig="flood" dir="t"/>
                    </a:cell3D>
                  </a:tcPr>
                </a:tc>
                <a:tc>
                  <a:txBody>
                    <a:bodyPr/>
                    <a:lstStyle/>
                    <a:p>
                      <a:pPr algn="ctr" rtl="1"/>
                      <a:r>
                        <a:rPr lang="ar-JO" sz="2000" b="1" dirty="0"/>
                        <a:t>السبب</a:t>
                      </a:r>
                    </a:p>
                  </a:txBody>
                  <a:tcPr anchor="ctr">
                    <a:cell3D prstMaterial="dkEdge">
                      <a:bevel w="25400" h="25400" prst="angle"/>
                      <a:lightRig rig="flood" dir="t"/>
                    </a:cell3D>
                  </a:tcPr>
                </a:tc>
                <a:tc>
                  <a:txBody>
                    <a:bodyPr/>
                    <a:lstStyle/>
                    <a:p>
                      <a:pPr algn="ctr" rtl="1"/>
                      <a:r>
                        <a:rPr lang="ar-JO" sz="2000" b="1" dirty="0"/>
                        <a:t>مثال</a:t>
                      </a:r>
                    </a:p>
                  </a:txBody>
                  <a:tcPr anchor="ctr">
                    <a:cell3D prstMaterial="dkEdge">
                      <a:bevel w="25400" h="25400" prst="angle"/>
                      <a:lightRig rig="flood" dir="t"/>
                    </a:cell3D>
                  </a:tcPr>
                </a:tc>
                <a:extLst>
                  <a:ext uri="{0D108BD9-81ED-4DB2-BD59-A6C34878D82A}">
                    <a16:rowId xmlns:a16="http://schemas.microsoft.com/office/drawing/2014/main" val="1469664386"/>
                  </a:ext>
                </a:extLst>
              </a:tr>
              <a:tr h="1482210">
                <a:tc>
                  <a:txBody>
                    <a:bodyPr/>
                    <a:lstStyle/>
                    <a:p>
                      <a:pPr algn="ctr" rtl="1"/>
                      <a:r>
                        <a:rPr lang="en-US" b="1" dirty="0">
                          <a:solidFill>
                            <a:srgbClr val="FFC000"/>
                          </a:solidFill>
                        </a:rPr>
                        <a:t>Misinformation</a:t>
                      </a:r>
                    </a:p>
                  </a:txBody>
                  <a:tcPr anchor="ctr">
                    <a:cell3D prstMaterial="dkEdge">
                      <a:bevel w="25400" h="25400" prst="angle"/>
                      <a:lightRig rig="flood" dir="t"/>
                    </a:cell3D>
                  </a:tcPr>
                </a:tc>
                <a:tc>
                  <a:txBody>
                    <a:bodyPr/>
                    <a:lstStyle/>
                    <a:p>
                      <a:pPr algn="ctr" rtl="1"/>
                      <a:r>
                        <a:rPr lang="ar-JO" dirty="0"/>
                        <a:t>خاطئة بدون قصد</a:t>
                      </a:r>
                    </a:p>
                  </a:txBody>
                  <a:tcPr anchor="ctr">
                    <a:cell3D prstMaterial="dkEdge">
                      <a:bevel w="25400" h="25400" prst="angle"/>
                      <a:lightRig rig="flood" dir="t"/>
                    </a:cell3D>
                  </a:tcPr>
                </a:tc>
                <a:tc>
                  <a:txBody>
                    <a:bodyPr/>
                    <a:lstStyle/>
                    <a:p>
                      <a:pPr algn="ctr" rtl="1"/>
                      <a:r>
                        <a:rPr lang="ar-JO" dirty="0"/>
                        <a:t>مشاركة إحصائية قديمة على أنها حديثة</a:t>
                      </a:r>
                    </a:p>
                  </a:txBody>
                  <a:tcPr anchor="ctr">
                    <a:cell3D prstMaterial="dkEdge">
                      <a:bevel w="25400" h="25400" prst="angle"/>
                      <a:lightRig rig="flood" dir="t"/>
                    </a:cell3D>
                  </a:tcPr>
                </a:tc>
                <a:extLst>
                  <a:ext uri="{0D108BD9-81ED-4DB2-BD59-A6C34878D82A}">
                    <a16:rowId xmlns:a16="http://schemas.microsoft.com/office/drawing/2014/main" val="2194796722"/>
                  </a:ext>
                </a:extLst>
              </a:tr>
              <a:tr h="846978">
                <a:tc>
                  <a:txBody>
                    <a:bodyPr/>
                    <a:lstStyle/>
                    <a:p>
                      <a:pPr algn="ctr" rtl="1"/>
                      <a:r>
                        <a:rPr lang="en-US" b="1">
                          <a:solidFill>
                            <a:srgbClr val="FFC000"/>
                          </a:solidFill>
                        </a:rPr>
                        <a:t>Disinformation</a:t>
                      </a:r>
                    </a:p>
                  </a:txBody>
                  <a:tcPr anchor="ctr">
                    <a:cell3D prstMaterial="dkEdge">
                      <a:bevel w="25400" h="25400" prst="angle"/>
                      <a:lightRig rig="flood" dir="t"/>
                    </a:cell3D>
                  </a:tcPr>
                </a:tc>
                <a:tc>
                  <a:txBody>
                    <a:bodyPr/>
                    <a:lstStyle/>
                    <a:p>
                      <a:pPr algn="ctr" rtl="1"/>
                      <a:r>
                        <a:rPr lang="ar-JO"/>
                        <a:t>خاطئة مقصودة</a:t>
                      </a:r>
                    </a:p>
                  </a:txBody>
                  <a:tcPr anchor="ctr">
                    <a:cell3D prstMaterial="dkEdge">
                      <a:bevel w="25400" h="25400" prst="angle"/>
                      <a:lightRig rig="flood" dir="t"/>
                    </a:cell3D>
                  </a:tcPr>
                </a:tc>
                <a:tc>
                  <a:txBody>
                    <a:bodyPr/>
                    <a:lstStyle/>
                    <a:p>
                      <a:pPr algn="ctr" rtl="1"/>
                      <a:r>
                        <a:rPr lang="ar-JO" dirty="0"/>
                        <a:t>فبركة صورة أو تصريح</a:t>
                      </a:r>
                    </a:p>
                  </a:txBody>
                  <a:tcPr anchor="ctr">
                    <a:cell3D prstMaterial="dkEdge">
                      <a:bevel w="25400" h="25400" prst="angle"/>
                      <a:lightRig rig="flood" dir="t"/>
                    </a:cell3D>
                  </a:tcPr>
                </a:tc>
                <a:extLst>
                  <a:ext uri="{0D108BD9-81ED-4DB2-BD59-A6C34878D82A}">
                    <a16:rowId xmlns:a16="http://schemas.microsoft.com/office/drawing/2014/main" val="2263402430"/>
                  </a:ext>
                </a:extLst>
              </a:tr>
              <a:tr h="1482210">
                <a:tc>
                  <a:txBody>
                    <a:bodyPr/>
                    <a:lstStyle/>
                    <a:p>
                      <a:pPr algn="ctr" rtl="1"/>
                      <a:r>
                        <a:rPr lang="en-US" b="1" dirty="0" err="1">
                          <a:solidFill>
                            <a:srgbClr val="FFC000"/>
                          </a:solidFill>
                        </a:rPr>
                        <a:t>Malinformation</a:t>
                      </a:r>
                      <a:endParaRPr lang="en-US" b="1" dirty="0">
                        <a:solidFill>
                          <a:srgbClr val="FFC000"/>
                        </a:solidFill>
                      </a:endParaRPr>
                    </a:p>
                  </a:txBody>
                  <a:tcPr anchor="ctr">
                    <a:cell3D prstMaterial="dkEdge">
                      <a:bevel w="25400" h="25400" prst="angle"/>
                      <a:lightRig rig="flood" dir="t"/>
                    </a:cell3D>
                  </a:tcPr>
                </a:tc>
                <a:tc>
                  <a:txBody>
                    <a:bodyPr/>
                    <a:lstStyle/>
                    <a:p>
                      <a:pPr algn="ctr" rtl="1"/>
                      <a:r>
                        <a:rPr lang="ar-JO" dirty="0"/>
                        <a:t>حقيقية تُستخدم بسوء نية</a:t>
                      </a:r>
                    </a:p>
                  </a:txBody>
                  <a:tcPr anchor="ctr">
                    <a:cell3D prstMaterial="dkEdge">
                      <a:bevel w="25400" h="25400" prst="angle"/>
                      <a:lightRig rig="flood" dir="t"/>
                    </a:cell3D>
                  </a:tcPr>
                </a:tc>
                <a:tc>
                  <a:txBody>
                    <a:bodyPr/>
                    <a:lstStyle/>
                    <a:p>
                      <a:pPr algn="ctr" rtl="1"/>
                      <a:r>
                        <a:rPr lang="ar-JO" dirty="0"/>
                        <a:t>تسريب صور خاصة خارج السياق</a:t>
                      </a:r>
                    </a:p>
                  </a:txBody>
                  <a:tcPr anchor="ctr">
                    <a:cell3D prstMaterial="dkEdge">
                      <a:bevel w="25400" h="25400" prst="angle"/>
                      <a:lightRig rig="flood" dir="t"/>
                    </a:cell3D>
                  </a:tcPr>
                </a:tc>
                <a:extLst>
                  <a:ext uri="{0D108BD9-81ED-4DB2-BD59-A6C34878D82A}">
                    <a16:rowId xmlns:a16="http://schemas.microsoft.com/office/drawing/2014/main" val="3895319927"/>
                  </a:ext>
                </a:extLst>
              </a:tr>
            </a:tbl>
          </a:graphicData>
        </a:graphic>
      </p:graphicFrame>
    </p:spTree>
    <p:extLst>
      <p:ext uri="{BB962C8B-B14F-4D97-AF65-F5344CB8AC3E}">
        <p14:creationId xmlns:p14="http://schemas.microsoft.com/office/powerpoint/2010/main" val="25525007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 y="0"/>
            <a:ext cx="2305141" cy="1076343"/>
          </a:xfrm>
          <a:prstGeom prst="rect">
            <a:avLst/>
          </a:prstGeom>
        </p:spPr>
      </p:pic>
      <p:sp>
        <p:nvSpPr>
          <p:cNvPr id="7" name="TextBox 6">
            <a:extLst>
              <a:ext uri="{FF2B5EF4-FFF2-40B4-BE49-F238E27FC236}">
                <a16:creationId xmlns:a16="http://schemas.microsoft.com/office/drawing/2014/main" id="{9866DE67-F5BB-6F4D-8F0E-077B871175F3}"/>
              </a:ext>
            </a:extLst>
          </p:cNvPr>
          <p:cNvSpPr txBox="1"/>
          <p:nvPr/>
        </p:nvSpPr>
        <p:spPr>
          <a:xfrm>
            <a:off x="10808043" y="118248"/>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
        <p:nvSpPr>
          <p:cNvPr id="2" name="Title 1">
            <a:extLst>
              <a:ext uri="{FF2B5EF4-FFF2-40B4-BE49-F238E27FC236}">
                <a16:creationId xmlns:a16="http://schemas.microsoft.com/office/drawing/2014/main" id="{1260A798-D658-6842-8AAE-982D54197FF4}"/>
              </a:ext>
            </a:extLst>
          </p:cNvPr>
          <p:cNvSpPr>
            <a:spLocks noGrp="1"/>
          </p:cNvSpPr>
          <p:nvPr>
            <p:ph type="title"/>
          </p:nvPr>
        </p:nvSpPr>
        <p:spPr/>
        <p:txBody>
          <a:bodyPr anchor="t">
            <a:noAutofit/>
          </a:bodyPr>
          <a:lstStyle/>
          <a:p>
            <a:pPr algn="ctr"/>
            <a:r>
              <a:rPr lang="ar-JO" sz="3200" b="1" u="sng" dirty="0">
                <a:solidFill>
                  <a:schemeClr val="accent1">
                    <a:lumMod val="50000"/>
                  </a:schemeClr>
                </a:solidFill>
              </a:rPr>
              <a:t>أسباب انتشار التضليل في الحملات الرقمية</a:t>
            </a:r>
            <a:br>
              <a:rPr lang="ar-JO" sz="3200" b="1" u="sng" dirty="0">
                <a:solidFill>
                  <a:schemeClr val="accent1">
                    <a:lumMod val="50000"/>
                  </a:schemeClr>
                </a:solidFill>
              </a:rPr>
            </a:br>
            <a:endParaRPr lang="en-JO" sz="3200" b="1" u="sng" dirty="0">
              <a:solidFill>
                <a:schemeClr val="accent1">
                  <a:lumMod val="50000"/>
                </a:schemeClr>
              </a:solidFill>
            </a:endParaRPr>
          </a:p>
        </p:txBody>
      </p:sp>
      <p:sp>
        <p:nvSpPr>
          <p:cNvPr id="4" name="Content Placeholder 3">
            <a:extLst>
              <a:ext uri="{FF2B5EF4-FFF2-40B4-BE49-F238E27FC236}">
                <a16:creationId xmlns:a16="http://schemas.microsoft.com/office/drawing/2014/main" id="{9670FF72-BC3D-4D40-B2C3-C276A3AD42B8}"/>
              </a:ext>
            </a:extLst>
          </p:cNvPr>
          <p:cNvSpPr>
            <a:spLocks noGrp="1"/>
          </p:cNvSpPr>
          <p:nvPr>
            <p:ph sz="half" idx="1"/>
          </p:nvPr>
        </p:nvSpPr>
        <p:spPr>
          <a:xfrm>
            <a:off x="6388765" y="1377824"/>
            <a:ext cx="5494424" cy="5239544"/>
          </a:xfrm>
        </p:spPr>
        <p:txBody>
          <a:bodyPr>
            <a:normAutofit fontScale="92500" lnSpcReduction="20000"/>
          </a:bodyPr>
          <a:lstStyle/>
          <a:p>
            <a:pPr algn="r" rtl="1">
              <a:lnSpc>
                <a:spcPct val="160000"/>
              </a:lnSpc>
              <a:buFont typeface="Wingdings" pitchFamily="2" charset="2"/>
              <a:buChar char="Ø"/>
            </a:pPr>
            <a:r>
              <a:rPr lang="ar-JO" sz="2600" u="sng" dirty="0">
                <a:solidFill>
                  <a:schemeClr val="accent1"/>
                </a:solidFill>
              </a:rPr>
              <a:t>سهولة النشر والتضخيم عبر المنصات الرقمية</a:t>
            </a:r>
          </a:p>
          <a:p>
            <a:pPr marL="514350" indent="-514350" algn="r" rtl="1">
              <a:lnSpc>
                <a:spcPct val="160000"/>
              </a:lnSpc>
              <a:buFont typeface="+mj-lt"/>
              <a:buAutoNum type="arabicPeriod"/>
            </a:pPr>
            <a:r>
              <a:rPr lang="ar-JO" sz="2600" dirty="0">
                <a:solidFill>
                  <a:schemeClr val="accent1"/>
                </a:solidFill>
              </a:rPr>
              <a:t>الانتشار الفيروسي السريع</a:t>
            </a:r>
          </a:p>
          <a:p>
            <a:pPr marL="514350" indent="-514350" algn="r" rtl="1">
              <a:lnSpc>
                <a:spcPct val="160000"/>
              </a:lnSpc>
              <a:buFont typeface="+mj-lt"/>
              <a:buAutoNum type="arabicPeriod"/>
            </a:pPr>
            <a:r>
              <a:rPr lang="ar-JO" sz="2600" dirty="0">
                <a:solidFill>
                  <a:schemeClr val="accent1"/>
                </a:solidFill>
              </a:rPr>
              <a:t>الجمهور يشارك قبل التحقق</a:t>
            </a:r>
          </a:p>
          <a:p>
            <a:pPr marL="514350" indent="-514350" algn="r" rtl="1">
              <a:lnSpc>
                <a:spcPct val="160000"/>
              </a:lnSpc>
              <a:buFont typeface="+mj-lt"/>
              <a:buAutoNum type="arabicPeriod"/>
            </a:pPr>
            <a:r>
              <a:rPr lang="ar-JO" sz="2600" dirty="0">
                <a:solidFill>
                  <a:schemeClr val="accent1"/>
                </a:solidFill>
              </a:rPr>
              <a:t>غياب التحرير المؤسسي</a:t>
            </a:r>
            <a:endParaRPr lang="en-US" sz="2600" dirty="0">
              <a:solidFill>
                <a:schemeClr val="accent1"/>
              </a:solidFill>
            </a:endParaRPr>
          </a:p>
          <a:p>
            <a:pPr algn="r" rtl="1">
              <a:lnSpc>
                <a:spcPct val="160000"/>
              </a:lnSpc>
              <a:buFont typeface="Wingdings" pitchFamily="2" charset="2"/>
              <a:buChar char="Ø"/>
            </a:pPr>
            <a:r>
              <a:rPr lang="ar-JO" sz="2600" u="sng" dirty="0">
                <a:solidFill>
                  <a:schemeClr val="accent1"/>
                </a:solidFill>
              </a:rPr>
              <a:t>الخوارزميات وانحيازها للمحتوى المثير</a:t>
            </a:r>
          </a:p>
          <a:p>
            <a:pPr marL="514350" indent="-514350" algn="r" rtl="1">
              <a:lnSpc>
                <a:spcPct val="160000"/>
              </a:lnSpc>
              <a:buFont typeface="+mj-lt"/>
              <a:buAutoNum type="arabicPeriod"/>
            </a:pPr>
            <a:r>
              <a:rPr lang="ar-JO" sz="2600" dirty="0">
                <a:solidFill>
                  <a:schemeClr val="accent1"/>
                </a:solidFill>
              </a:rPr>
              <a:t>المنصات تكافئ التفاعل، لا الدقة</a:t>
            </a:r>
          </a:p>
          <a:p>
            <a:pPr marL="514350" indent="-514350" algn="r" rtl="1">
              <a:lnSpc>
                <a:spcPct val="160000"/>
              </a:lnSpc>
              <a:buFont typeface="+mj-lt"/>
              <a:buAutoNum type="arabicPeriod"/>
            </a:pPr>
            <a:r>
              <a:rPr lang="ar-JO" sz="2600" dirty="0">
                <a:solidFill>
                  <a:schemeClr val="accent1"/>
                </a:solidFill>
              </a:rPr>
              <a:t>المحتوى المثير يحظى برواج أكبر من المحتوى الدقيق</a:t>
            </a:r>
          </a:p>
          <a:p>
            <a:pPr marL="0" indent="0" algn="r" rtl="1">
              <a:buNone/>
            </a:pPr>
            <a:endParaRPr lang="en-JO" sz="2600" dirty="0"/>
          </a:p>
        </p:txBody>
      </p:sp>
      <p:sp>
        <p:nvSpPr>
          <p:cNvPr id="5" name="Content Placeholder 4">
            <a:extLst>
              <a:ext uri="{FF2B5EF4-FFF2-40B4-BE49-F238E27FC236}">
                <a16:creationId xmlns:a16="http://schemas.microsoft.com/office/drawing/2014/main" id="{A57F8EA3-4A3F-544B-9354-C3E26B63506C}"/>
              </a:ext>
            </a:extLst>
          </p:cNvPr>
          <p:cNvSpPr>
            <a:spLocks noGrp="1"/>
          </p:cNvSpPr>
          <p:nvPr>
            <p:ph sz="half" idx="2"/>
          </p:nvPr>
        </p:nvSpPr>
        <p:spPr>
          <a:xfrm>
            <a:off x="312823" y="1377824"/>
            <a:ext cx="5550565" cy="5239544"/>
          </a:xfrm>
        </p:spPr>
        <p:txBody>
          <a:bodyPr>
            <a:normAutofit fontScale="92500" lnSpcReduction="20000"/>
          </a:bodyPr>
          <a:lstStyle/>
          <a:p>
            <a:pPr algn="just" rtl="1">
              <a:lnSpc>
                <a:spcPct val="170000"/>
              </a:lnSpc>
              <a:buFont typeface="Wingdings" pitchFamily="2" charset="2"/>
              <a:buChar char="Ø"/>
            </a:pPr>
            <a:r>
              <a:rPr lang="ar-JO" sz="2400" u="sng" dirty="0">
                <a:solidFill>
                  <a:schemeClr val="accent1">
                    <a:lumMod val="50000"/>
                  </a:schemeClr>
                </a:solidFill>
              </a:rPr>
              <a:t>عدم تمييز الجمهور بين المصدر الموثوق والمغلوط</a:t>
            </a:r>
          </a:p>
          <a:p>
            <a:pPr marL="457200" indent="-457200" algn="just" rtl="1">
              <a:lnSpc>
                <a:spcPct val="170000"/>
              </a:lnSpc>
              <a:buFont typeface="+mj-lt"/>
              <a:buAutoNum type="arabicPeriod"/>
            </a:pPr>
            <a:r>
              <a:rPr lang="ar-JO" sz="2400" dirty="0">
                <a:solidFill>
                  <a:schemeClr val="accent1">
                    <a:lumMod val="50000"/>
                  </a:schemeClr>
                </a:solidFill>
              </a:rPr>
              <a:t>ضعف في التفكير النقدي</a:t>
            </a:r>
            <a:r>
              <a:rPr lang="en-US" sz="2400" dirty="0">
                <a:solidFill>
                  <a:schemeClr val="accent1">
                    <a:lumMod val="50000"/>
                  </a:schemeClr>
                </a:solidFill>
              </a:rPr>
              <a:t>  </a:t>
            </a:r>
            <a:r>
              <a:rPr lang="ar-SA" sz="2400" dirty="0">
                <a:solidFill>
                  <a:schemeClr val="accent1">
                    <a:lumMod val="50000"/>
                  </a:schemeClr>
                </a:solidFill>
              </a:rPr>
              <a:t>عند الجمهور </a:t>
            </a:r>
          </a:p>
          <a:p>
            <a:pPr marL="457200" indent="-457200" algn="just" rtl="1">
              <a:lnSpc>
                <a:spcPct val="170000"/>
              </a:lnSpc>
              <a:buFont typeface="+mj-lt"/>
              <a:buAutoNum type="arabicPeriod"/>
            </a:pPr>
            <a:r>
              <a:rPr lang="ar-JO" sz="2400" dirty="0">
                <a:solidFill>
                  <a:schemeClr val="accent1">
                    <a:lumMod val="50000"/>
                  </a:schemeClr>
                </a:solidFill>
              </a:rPr>
              <a:t>ضعف الثقافة الإعلامية والرقمية لدى الجماهير </a:t>
            </a:r>
          </a:p>
          <a:p>
            <a:pPr algn="just" rtl="1">
              <a:lnSpc>
                <a:spcPct val="170000"/>
              </a:lnSpc>
              <a:buFont typeface="Wingdings" pitchFamily="2" charset="2"/>
              <a:buChar char="Ø"/>
            </a:pPr>
            <a:r>
              <a:rPr lang="en-JO" sz="2400" u="sng" dirty="0">
                <a:solidFill>
                  <a:schemeClr val="accent1">
                    <a:lumMod val="50000"/>
                  </a:schemeClr>
                </a:solidFill>
              </a:rPr>
              <a:t> </a:t>
            </a:r>
            <a:r>
              <a:rPr lang="ar-JO" sz="2400" u="sng" dirty="0">
                <a:solidFill>
                  <a:schemeClr val="accent1">
                    <a:lumMod val="50000"/>
                  </a:schemeClr>
                </a:solidFill>
              </a:rPr>
              <a:t>استغلال الحملات الرقمية لأهداف سياسية أو تجارية</a:t>
            </a:r>
          </a:p>
          <a:p>
            <a:pPr marL="457200" indent="-457200" algn="just" rtl="1">
              <a:lnSpc>
                <a:spcPct val="170000"/>
              </a:lnSpc>
              <a:buFont typeface="+mj-lt"/>
              <a:buAutoNum type="arabicPeriod"/>
            </a:pPr>
            <a:r>
              <a:rPr lang="ar-JO" sz="2400" dirty="0">
                <a:solidFill>
                  <a:schemeClr val="accent1">
                    <a:lumMod val="50000"/>
                  </a:schemeClr>
                </a:solidFill>
              </a:rPr>
              <a:t>شركات أو حكومات أو مجموعات ضغط تستغل الحملات لنشر معلومات زائفة تخدم أجندتها</a:t>
            </a:r>
          </a:p>
          <a:p>
            <a:pPr algn="just" rtl="1">
              <a:lnSpc>
                <a:spcPct val="170000"/>
              </a:lnSpc>
              <a:buFont typeface="Wingdings" pitchFamily="2" charset="2"/>
              <a:buChar char="Ø"/>
            </a:pPr>
            <a:r>
              <a:rPr lang="ar-JO" sz="2400" u="sng" dirty="0">
                <a:solidFill>
                  <a:schemeClr val="accent1">
                    <a:lumMod val="50000"/>
                  </a:schemeClr>
                </a:solidFill>
              </a:rPr>
              <a:t>استخدام الذكاء الاصطناعي في صناعة محتوى مضلل وتوليد صور وفيديو زائف</a:t>
            </a:r>
          </a:p>
          <a:p>
            <a:pPr algn="just" rtl="1">
              <a:lnSpc>
                <a:spcPct val="170000"/>
              </a:lnSpc>
              <a:buFont typeface="Wingdings" pitchFamily="2" charset="2"/>
              <a:buChar char="Ø"/>
            </a:pPr>
            <a:endParaRPr lang="ar-JO" sz="2400" dirty="0">
              <a:solidFill>
                <a:schemeClr val="accent1">
                  <a:lumMod val="50000"/>
                </a:schemeClr>
              </a:solidFill>
            </a:endParaRPr>
          </a:p>
        </p:txBody>
      </p:sp>
    </p:spTree>
    <p:extLst>
      <p:ext uri="{BB962C8B-B14F-4D97-AF65-F5344CB8AC3E}">
        <p14:creationId xmlns:p14="http://schemas.microsoft.com/office/powerpoint/2010/main" val="10888612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19814"/>
            <a:ext cx="2305141" cy="1076343"/>
          </a:xfrm>
          <a:prstGeom prst="rect">
            <a:avLst/>
          </a:prstGeom>
        </p:spPr>
      </p:pic>
      <p:sp>
        <p:nvSpPr>
          <p:cNvPr id="7" name="TextBox 6">
            <a:extLst>
              <a:ext uri="{FF2B5EF4-FFF2-40B4-BE49-F238E27FC236}">
                <a16:creationId xmlns:a16="http://schemas.microsoft.com/office/drawing/2014/main" id="{9866DE67-F5BB-6F4D-8F0E-077B871175F3}"/>
              </a:ext>
            </a:extLst>
          </p:cNvPr>
          <p:cNvSpPr txBox="1"/>
          <p:nvPr/>
        </p:nvSpPr>
        <p:spPr>
          <a:xfrm>
            <a:off x="10808043" y="118248"/>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
        <p:nvSpPr>
          <p:cNvPr id="13" name="Title 12">
            <a:extLst>
              <a:ext uri="{FF2B5EF4-FFF2-40B4-BE49-F238E27FC236}">
                <a16:creationId xmlns:a16="http://schemas.microsoft.com/office/drawing/2014/main" id="{EECE4C35-44DD-964C-9DBB-6857EFA497F0}"/>
              </a:ext>
            </a:extLst>
          </p:cNvPr>
          <p:cNvSpPr>
            <a:spLocks noGrp="1"/>
          </p:cNvSpPr>
          <p:nvPr>
            <p:ph type="title"/>
          </p:nvPr>
        </p:nvSpPr>
        <p:spPr>
          <a:xfrm>
            <a:off x="2305141" y="383995"/>
            <a:ext cx="7917032" cy="561401"/>
          </a:xfrm>
        </p:spPr>
        <p:txBody>
          <a:bodyPr anchor="t">
            <a:noAutofit/>
          </a:bodyPr>
          <a:lstStyle/>
          <a:p>
            <a:pPr algn="ctr" rtl="1"/>
            <a:r>
              <a:rPr lang="ar-JO" sz="2400" b="1" i="0" u="sng" strike="noStrike" dirty="0">
                <a:solidFill>
                  <a:schemeClr val="accent1">
                    <a:lumMod val="50000"/>
                  </a:schemeClr>
                </a:solidFill>
                <a:effectLst/>
                <a:latin typeface="-webkit-standard"/>
              </a:rPr>
              <a:t>النتائج المترتبة على التضليل الإعلامي في الحملات الرقمية</a:t>
            </a:r>
            <a:endParaRPr lang="en-JO" sz="2400" b="1" u="sng" dirty="0">
              <a:solidFill>
                <a:schemeClr val="accent1">
                  <a:lumMod val="50000"/>
                </a:schemeClr>
              </a:solidFill>
            </a:endParaRPr>
          </a:p>
        </p:txBody>
      </p:sp>
      <p:graphicFrame>
        <p:nvGraphicFramePr>
          <p:cNvPr id="2" name="Content Placeholder 1">
            <a:extLst>
              <a:ext uri="{FF2B5EF4-FFF2-40B4-BE49-F238E27FC236}">
                <a16:creationId xmlns:a16="http://schemas.microsoft.com/office/drawing/2014/main" id="{3D4C7A99-1F02-6E43-AD31-572A20868AC7}"/>
              </a:ext>
            </a:extLst>
          </p:cNvPr>
          <p:cNvGraphicFramePr>
            <a:graphicFrameLocks noGrp="1"/>
          </p:cNvGraphicFramePr>
          <p:nvPr>
            <p:ph idx="1"/>
            <p:extLst>
              <p:ext uri="{D42A27DB-BD31-4B8C-83A1-F6EECF244321}">
                <p14:modId xmlns:p14="http://schemas.microsoft.com/office/powerpoint/2010/main" val="1124387852"/>
              </p:ext>
            </p:extLst>
          </p:nvPr>
        </p:nvGraphicFramePr>
        <p:xfrm>
          <a:off x="968423" y="1395663"/>
          <a:ext cx="9570028" cy="4223082"/>
        </p:xfrm>
        <a:graphic>
          <a:graphicData uri="http://schemas.openxmlformats.org/drawingml/2006/table">
            <a:tbl>
              <a:tblPr rtl="1">
                <a:tableStyleId>{125E5076-3810-47DD-B79F-674D7AD40C01}</a:tableStyleId>
              </a:tblPr>
              <a:tblGrid>
                <a:gridCol w="2878666">
                  <a:extLst>
                    <a:ext uri="{9D8B030D-6E8A-4147-A177-3AD203B41FA5}">
                      <a16:colId xmlns:a16="http://schemas.microsoft.com/office/drawing/2014/main" val="1404667841"/>
                    </a:ext>
                  </a:extLst>
                </a:gridCol>
                <a:gridCol w="6691362">
                  <a:extLst>
                    <a:ext uri="{9D8B030D-6E8A-4147-A177-3AD203B41FA5}">
                      <a16:colId xmlns:a16="http://schemas.microsoft.com/office/drawing/2014/main" val="4074375307"/>
                    </a:ext>
                  </a:extLst>
                </a:gridCol>
              </a:tblGrid>
              <a:tr h="703847">
                <a:tc>
                  <a:txBody>
                    <a:bodyPr/>
                    <a:lstStyle/>
                    <a:p>
                      <a:pPr algn="ctr" rtl="1"/>
                      <a:r>
                        <a:rPr lang="ar-JO" sz="2000" b="1" dirty="0"/>
                        <a:t>المجال</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coolSlant"/>
                      <a:lightRig rig="flood" dir="t"/>
                    </a:cell3D>
                  </a:tcPr>
                </a:tc>
                <a:tc>
                  <a:txBody>
                    <a:bodyPr/>
                    <a:lstStyle/>
                    <a:p>
                      <a:pPr algn="ctr" rtl="1"/>
                      <a:r>
                        <a:rPr lang="ar-JO" sz="2000" b="1" dirty="0"/>
                        <a:t>التأثير</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coolSlant"/>
                      <a:lightRig rig="flood" dir="t"/>
                    </a:cell3D>
                  </a:tcPr>
                </a:tc>
                <a:extLst>
                  <a:ext uri="{0D108BD9-81ED-4DB2-BD59-A6C34878D82A}">
                    <a16:rowId xmlns:a16="http://schemas.microsoft.com/office/drawing/2014/main" val="1224675462"/>
                  </a:ext>
                </a:extLst>
              </a:tr>
              <a:tr h="703847">
                <a:tc>
                  <a:txBody>
                    <a:bodyPr/>
                    <a:lstStyle/>
                    <a:p>
                      <a:pPr algn="r" rtl="1"/>
                      <a:r>
                        <a:rPr lang="en-JO" b="1" dirty="0"/>
                        <a:t>🧠 </a:t>
                      </a:r>
                      <a:r>
                        <a:rPr lang="ar-JO" b="1" dirty="0"/>
                        <a:t>الوعي المجتمعي</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coolSlant"/>
                      <a:lightRig rig="flood" dir="t"/>
                    </a:cell3D>
                  </a:tcPr>
                </a:tc>
                <a:tc>
                  <a:txBody>
                    <a:bodyPr/>
                    <a:lstStyle/>
                    <a:p>
                      <a:pPr algn="r" rtl="1"/>
                      <a:r>
                        <a:rPr lang="ar-JO"/>
                        <a:t>تشويه فهم الجمهور للحقائق، نشر الخوف أو الكراهية</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coolSlant"/>
                      <a:lightRig rig="flood" dir="t"/>
                    </a:cell3D>
                  </a:tcPr>
                </a:tc>
                <a:extLst>
                  <a:ext uri="{0D108BD9-81ED-4DB2-BD59-A6C34878D82A}">
                    <a16:rowId xmlns:a16="http://schemas.microsoft.com/office/drawing/2014/main" val="3252730958"/>
                  </a:ext>
                </a:extLst>
              </a:tr>
              <a:tr h="703847">
                <a:tc>
                  <a:txBody>
                    <a:bodyPr/>
                    <a:lstStyle/>
                    <a:p>
                      <a:pPr algn="r" rtl="1"/>
                      <a:r>
                        <a:rPr lang="en-JO" b="1"/>
                        <a:t>🗳️ </a:t>
                      </a:r>
                      <a:r>
                        <a:rPr lang="ar-JO" b="1"/>
                        <a:t>السياسة</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coolSlant"/>
                      <a:lightRig rig="flood" dir="t"/>
                    </a:cell3D>
                  </a:tcPr>
                </a:tc>
                <a:tc>
                  <a:txBody>
                    <a:bodyPr/>
                    <a:lstStyle/>
                    <a:p>
                      <a:pPr algn="r" rtl="1"/>
                      <a:r>
                        <a:rPr lang="ar-JO" dirty="0"/>
                        <a:t>التأثير على نتائج الانتخابات، تحيّز الجمهور، زرع الانقسام</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coolSlant"/>
                      <a:lightRig rig="flood" dir="t"/>
                    </a:cell3D>
                  </a:tcPr>
                </a:tc>
                <a:extLst>
                  <a:ext uri="{0D108BD9-81ED-4DB2-BD59-A6C34878D82A}">
                    <a16:rowId xmlns:a16="http://schemas.microsoft.com/office/drawing/2014/main" val="705453593"/>
                  </a:ext>
                </a:extLst>
              </a:tr>
              <a:tr h="703847">
                <a:tc>
                  <a:txBody>
                    <a:bodyPr/>
                    <a:lstStyle/>
                    <a:p>
                      <a:pPr algn="r" rtl="1"/>
                      <a:r>
                        <a:rPr lang="en-JO" b="1"/>
                        <a:t>💼 </a:t>
                      </a:r>
                      <a:r>
                        <a:rPr lang="ar-JO" b="1"/>
                        <a:t>الاقتصاد</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coolSlant"/>
                      <a:lightRig rig="flood" dir="t"/>
                    </a:cell3D>
                  </a:tcPr>
                </a:tc>
                <a:tc>
                  <a:txBody>
                    <a:bodyPr/>
                    <a:lstStyle/>
                    <a:p>
                      <a:pPr algn="r" rtl="1"/>
                      <a:r>
                        <a:rPr lang="ar-JO" dirty="0"/>
                        <a:t>الإضرار بسمعة شركات أو منتجات، ترويج لسلع غير آمنة</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coolSlant"/>
                      <a:lightRig rig="flood" dir="t"/>
                    </a:cell3D>
                  </a:tcPr>
                </a:tc>
                <a:extLst>
                  <a:ext uri="{0D108BD9-81ED-4DB2-BD59-A6C34878D82A}">
                    <a16:rowId xmlns:a16="http://schemas.microsoft.com/office/drawing/2014/main" val="4027513554"/>
                  </a:ext>
                </a:extLst>
              </a:tr>
              <a:tr h="703847">
                <a:tc>
                  <a:txBody>
                    <a:bodyPr/>
                    <a:lstStyle/>
                    <a:p>
                      <a:pPr algn="r" rtl="1"/>
                      <a:r>
                        <a:rPr lang="en-JO" b="1"/>
                        <a:t>🧬 </a:t>
                      </a:r>
                      <a:r>
                        <a:rPr lang="ar-JO" b="1"/>
                        <a:t>الصحة</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coolSlant"/>
                      <a:lightRig rig="flood" dir="t"/>
                    </a:cell3D>
                  </a:tcPr>
                </a:tc>
                <a:tc>
                  <a:txBody>
                    <a:bodyPr/>
                    <a:lstStyle/>
                    <a:p>
                      <a:pPr algn="r" rtl="1"/>
                      <a:r>
                        <a:rPr lang="ar-JO"/>
                        <a:t>تداول معلومات طبية مغلوطة تسبب الضرر</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coolSlant"/>
                      <a:lightRig rig="flood" dir="t"/>
                    </a:cell3D>
                  </a:tcPr>
                </a:tc>
                <a:extLst>
                  <a:ext uri="{0D108BD9-81ED-4DB2-BD59-A6C34878D82A}">
                    <a16:rowId xmlns:a16="http://schemas.microsoft.com/office/drawing/2014/main" val="3877645096"/>
                  </a:ext>
                </a:extLst>
              </a:tr>
              <a:tr h="703847">
                <a:tc>
                  <a:txBody>
                    <a:bodyPr/>
                    <a:lstStyle/>
                    <a:p>
                      <a:pPr algn="r" rtl="1"/>
                      <a:r>
                        <a:rPr lang="en-JO" b="1" dirty="0"/>
                        <a:t>📉 </a:t>
                      </a:r>
                      <a:r>
                        <a:rPr lang="ar-JO" b="1" dirty="0"/>
                        <a:t>الصحافة</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coolSlant"/>
                      <a:lightRig rig="flood" dir="t"/>
                    </a:cell3D>
                  </a:tcPr>
                </a:tc>
                <a:tc>
                  <a:txBody>
                    <a:bodyPr/>
                    <a:lstStyle/>
                    <a:p>
                      <a:pPr algn="r" rtl="1"/>
                      <a:r>
                        <a:rPr lang="ar-JO" dirty="0"/>
                        <a:t>فقدان الثقة في وسائل الإعلام التقليدية، والرقمية وتراجع المصداقية</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coolSlant"/>
                      <a:lightRig rig="flood" dir="t"/>
                    </a:cell3D>
                  </a:tcPr>
                </a:tc>
                <a:extLst>
                  <a:ext uri="{0D108BD9-81ED-4DB2-BD59-A6C34878D82A}">
                    <a16:rowId xmlns:a16="http://schemas.microsoft.com/office/drawing/2014/main" val="599537742"/>
                  </a:ext>
                </a:extLst>
              </a:tr>
            </a:tbl>
          </a:graphicData>
        </a:graphic>
      </p:graphicFrame>
    </p:spTree>
    <p:extLst>
      <p:ext uri="{BB962C8B-B14F-4D97-AF65-F5344CB8AC3E}">
        <p14:creationId xmlns:p14="http://schemas.microsoft.com/office/powerpoint/2010/main" val="39202015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19814"/>
            <a:ext cx="2305141" cy="1076343"/>
          </a:xfrm>
          <a:prstGeom prst="rect">
            <a:avLst/>
          </a:prstGeom>
        </p:spPr>
      </p:pic>
      <p:sp>
        <p:nvSpPr>
          <p:cNvPr id="7" name="TextBox 6">
            <a:extLst>
              <a:ext uri="{FF2B5EF4-FFF2-40B4-BE49-F238E27FC236}">
                <a16:creationId xmlns:a16="http://schemas.microsoft.com/office/drawing/2014/main" id="{9866DE67-F5BB-6F4D-8F0E-077B871175F3}"/>
              </a:ext>
            </a:extLst>
          </p:cNvPr>
          <p:cNvSpPr txBox="1"/>
          <p:nvPr/>
        </p:nvSpPr>
        <p:spPr>
          <a:xfrm>
            <a:off x="10808043" y="118248"/>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
        <p:nvSpPr>
          <p:cNvPr id="13" name="Title 12">
            <a:extLst>
              <a:ext uri="{FF2B5EF4-FFF2-40B4-BE49-F238E27FC236}">
                <a16:creationId xmlns:a16="http://schemas.microsoft.com/office/drawing/2014/main" id="{EECE4C35-44DD-964C-9DBB-6857EFA497F0}"/>
              </a:ext>
            </a:extLst>
          </p:cNvPr>
          <p:cNvSpPr>
            <a:spLocks noGrp="1"/>
          </p:cNvSpPr>
          <p:nvPr>
            <p:ph type="title"/>
          </p:nvPr>
        </p:nvSpPr>
        <p:spPr>
          <a:xfrm>
            <a:off x="2142699" y="168276"/>
            <a:ext cx="8379726" cy="691404"/>
          </a:xfrm>
        </p:spPr>
        <p:txBody>
          <a:bodyPr anchor="t">
            <a:noAutofit/>
          </a:bodyPr>
          <a:lstStyle/>
          <a:p>
            <a:pPr algn="ctr" defTabSz="914400" rtl="1" eaLnBrk="1" latinLnBrk="0" hangingPunct="1">
              <a:lnSpc>
                <a:spcPct val="150000"/>
              </a:lnSpc>
              <a:spcBef>
                <a:spcPts val="1000"/>
              </a:spcBef>
            </a:pPr>
            <a:r>
              <a:rPr lang="ar-JO" sz="2800" b="1" u="sng" dirty="0">
                <a:solidFill>
                  <a:srgbClr val="002060"/>
                </a:solidFill>
              </a:rPr>
              <a:t>مثال: حملات التضليل في القطاع الصحي</a:t>
            </a:r>
          </a:p>
        </p:txBody>
      </p:sp>
      <p:sp>
        <p:nvSpPr>
          <p:cNvPr id="14" name="Content Placeholder 13">
            <a:extLst>
              <a:ext uri="{FF2B5EF4-FFF2-40B4-BE49-F238E27FC236}">
                <a16:creationId xmlns:a16="http://schemas.microsoft.com/office/drawing/2014/main" id="{E819DC72-6048-7A4F-8EC7-884F666DD1F8}"/>
              </a:ext>
            </a:extLst>
          </p:cNvPr>
          <p:cNvSpPr>
            <a:spLocks noGrp="1"/>
          </p:cNvSpPr>
          <p:nvPr>
            <p:ph idx="1"/>
          </p:nvPr>
        </p:nvSpPr>
        <p:spPr>
          <a:xfrm>
            <a:off x="286603" y="859680"/>
            <a:ext cx="11696131" cy="5880071"/>
          </a:xfrm>
        </p:spPr>
        <p:txBody>
          <a:bodyPr>
            <a:normAutofit/>
          </a:bodyPr>
          <a:lstStyle/>
          <a:p>
            <a:pPr marL="0" indent="0" algn="ctr" defTabSz="914400" rtl="1" eaLnBrk="1" latinLnBrk="0" hangingPunct="1">
              <a:lnSpc>
                <a:spcPct val="150000"/>
              </a:lnSpc>
              <a:spcBef>
                <a:spcPts val="1000"/>
              </a:spcBef>
              <a:buNone/>
            </a:pPr>
            <a:r>
              <a:rPr lang="ar-JO" sz="2000" u="sng" dirty="0">
                <a:solidFill>
                  <a:srgbClr val="002060"/>
                </a:solidFill>
              </a:rPr>
              <a:t>نشر محتوى مضلل بأن لقاح </a:t>
            </a:r>
            <a:r>
              <a:rPr lang="en-US" sz="2000" u="sng" dirty="0">
                <a:solidFill>
                  <a:srgbClr val="002060"/>
                </a:solidFill>
              </a:rPr>
              <a:t>COVID-19 </a:t>
            </a:r>
            <a:r>
              <a:rPr lang="ar-JO" sz="2000" u="sng" dirty="0">
                <a:solidFill>
                  <a:srgbClr val="002060"/>
                </a:solidFill>
              </a:rPr>
              <a:t>يسبب الوفاة وأمراض أخرى</a:t>
            </a:r>
          </a:p>
          <a:p>
            <a:pPr marL="228600" indent="-228600" algn="just" defTabSz="914400" rtl="1" eaLnBrk="1" latinLnBrk="0" hangingPunct="1">
              <a:lnSpc>
                <a:spcPct val="150000"/>
              </a:lnSpc>
              <a:spcBef>
                <a:spcPts val="1000"/>
              </a:spcBef>
              <a:buFont typeface="Arial" panose="020B0604020202020204" pitchFamily="34" charset="0"/>
              <a:buChar char="•"/>
            </a:pPr>
            <a:r>
              <a:rPr lang="ar-JO" sz="2000" dirty="0">
                <a:solidFill>
                  <a:srgbClr val="002060"/>
                </a:solidFill>
              </a:rPr>
              <a:t>اعتبرت حملات التضليل الإعلامي عبر منصات التواصل الاجتماعي وحتى الإعلام التقليدي التي رافقت جائحة كورونا من الأكبر في العصر الحالي حيث تم تداولها على </a:t>
            </a:r>
            <a:r>
              <a:rPr lang="en-US" sz="2000" dirty="0">
                <a:solidFill>
                  <a:srgbClr val="002060"/>
                </a:solidFill>
              </a:rPr>
              <a:t> Telegram </a:t>
            </a:r>
            <a:r>
              <a:rPr lang="ar-JO" sz="2000" dirty="0">
                <a:solidFill>
                  <a:srgbClr val="002060"/>
                </a:solidFill>
              </a:rPr>
              <a:t>و</a:t>
            </a:r>
            <a:r>
              <a:rPr lang="en-US" sz="2000" dirty="0">
                <a:solidFill>
                  <a:srgbClr val="002060"/>
                </a:solidFill>
              </a:rPr>
              <a:t> </a:t>
            </a:r>
            <a:r>
              <a:rPr lang="en-US" sz="2000" dirty="0" err="1">
                <a:solidFill>
                  <a:srgbClr val="002060"/>
                </a:solidFill>
              </a:rPr>
              <a:t>TikTok</a:t>
            </a:r>
            <a:r>
              <a:rPr lang="ar-SA" sz="2000" dirty="0">
                <a:solidFill>
                  <a:srgbClr val="002060"/>
                </a:solidFill>
              </a:rPr>
              <a:t>.</a:t>
            </a:r>
            <a:r>
              <a:rPr lang="ar-SA" sz="2000" dirty="0" err="1">
                <a:solidFill>
                  <a:srgbClr val="002060"/>
                </a:solidFill>
              </a:rPr>
              <a:t>انستغرام</a:t>
            </a:r>
            <a:r>
              <a:rPr lang="ar-SA" sz="2000" dirty="0">
                <a:solidFill>
                  <a:srgbClr val="002060"/>
                </a:solidFill>
              </a:rPr>
              <a:t> </a:t>
            </a:r>
            <a:r>
              <a:rPr lang="ar-SA" sz="2000" dirty="0" err="1">
                <a:solidFill>
                  <a:srgbClr val="002060"/>
                </a:solidFill>
              </a:rPr>
              <a:t>وفيسبوك</a:t>
            </a:r>
            <a:r>
              <a:rPr lang="ar-SA" sz="2000" dirty="0">
                <a:solidFill>
                  <a:srgbClr val="002060"/>
                </a:solidFill>
              </a:rPr>
              <a:t> وكافة المنصات الرقمية، وتم من خلالها </a:t>
            </a:r>
            <a:r>
              <a:rPr lang="ar-JO" sz="2000" dirty="0">
                <a:solidFill>
                  <a:srgbClr val="002060"/>
                </a:solidFill>
              </a:rPr>
              <a:t>استخدم شهادات مزيفة وأرقام مضللة ومحتوى طبي مضلل وغير دقيق </a:t>
            </a:r>
          </a:p>
          <a:p>
            <a:pPr algn="just" rtl="1">
              <a:lnSpc>
                <a:spcPct val="150000"/>
              </a:lnSpc>
            </a:pPr>
            <a:r>
              <a:rPr lang="ar-JO" sz="2000" b="0" i="0" u="none" strike="noStrike" dirty="0">
                <a:solidFill>
                  <a:srgbClr val="002060"/>
                </a:solidFill>
                <a:effectLst/>
                <a:latin typeface="Arial" panose="020B0604020202020204" pitchFamily="34" charset="0"/>
                <a:cs typeface="Arial" panose="020B0604020202020204" pitchFamily="34" charset="0"/>
              </a:rPr>
              <a:t>حسب تقرير من البرلمان البريطاني، كانت المعلومات الخاطئة حول لقاحات </a:t>
            </a:r>
            <a:r>
              <a:rPr lang="en-US" sz="2000" b="0" i="0" u="none" strike="noStrike" dirty="0">
                <a:solidFill>
                  <a:srgbClr val="002060"/>
                </a:solidFill>
                <a:effectLst/>
                <a:latin typeface="Arial" panose="020B0604020202020204" pitchFamily="34" charset="0"/>
                <a:cs typeface="Arial" panose="020B0604020202020204" pitchFamily="34" charset="0"/>
              </a:rPr>
              <a:t>COVID-19 </a:t>
            </a:r>
            <a:r>
              <a:rPr lang="ar-JO" sz="2000" b="0" i="0" u="none" strike="noStrike" dirty="0">
                <a:solidFill>
                  <a:srgbClr val="002060"/>
                </a:solidFill>
                <a:effectLst/>
                <a:latin typeface="Arial" panose="020B0604020202020204" pitchFamily="34" charset="0"/>
                <a:cs typeface="Arial" panose="020B0604020202020204" pitchFamily="34" charset="0"/>
              </a:rPr>
              <a:t>واسعة النطاق، تتضمن مزاعم حول السلامة، المكونات، والآثار الجانبية</a:t>
            </a:r>
            <a:r>
              <a:rPr lang="ar-SA" sz="2000" dirty="0">
                <a:solidFill>
                  <a:srgbClr val="002060"/>
                </a:solidFill>
                <a:latin typeface="Arial" panose="020B0604020202020204" pitchFamily="34" charset="0"/>
                <a:cs typeface="Arial" panose="020B0604020202020204" pitchFamily="34" charset="0"/>
              </a:rPr>
              <a:t> </a:t>
            </a:r>
          </a:p>
          <a:p>
            <a:pPr marL="0" indent="0" algn="just">
              <a:lnSpc>
                <a:spcPct val="150000"/>
              </a:lnSpc>
              <a:buNone/>
            </a:pPr>
            <a:r>
              <a:rPr lang="en-US" sz="2000" dirty="0">
                <a:solidFill>
                  <a:srgbClr val="002060"/>
                </a:solidFill>
                <a:latin typeface="Arial" panose="020B0604020202020204" pitchFamily="34" charset="0"/>
                <a:cs typeface="Arial" panose="020B0604020202020204" pitchFamily="34" charset="0"/>
                <a:hlinkClick r:id="rId3"/>
              </a:rPr>
              <a:t>https://www.who.int/news-room/feature-stories/detail/immunizing-the-public-against-misinformation</a:t>
            </a:r>
            <a:r>
              <a:rPr lang="ar-SA" sz="2000" dirty="0">
                <a:solidFill>
                  <a:srgbClr val="002060"/>
                </a:solidFill>
                <a:latin typeface="Arial" panose="020B0604020202020204" pitchFamily="34" charset="0"/>
                <a:cs typeface="Arial" panose="020B0604020202020204" pitchFamily="34" charset="0"/>
              </a:rPr>
              <a:t> </a:t>
            </a:r>
            <a:endParaRPr lang="ar-JO" sz="2000" dirty="0">
              <a:solidFill>
                <a:srgbClr val="002060"/>
              </a:solidFill>
            </a:endParaRPr>
          </a:p>
          <a:p>
            <a:pPr marL="0" indent="0" defTabSz="914400" rtl="1" eaLnBrk="1" latinLnBrk="0" hangingPunct="1">
              <a:lnSpc>
                <a:spcPct val="150000"/>
              </a:lnSpc>
              <a:spcBef>
                <a:spcPts val="1000"/>
              </a:spcBef>
              <a:buNone/>
            </a:pPr>
            <a:r>
              <a:rPr lang="en-US" sz="2000" dirty="0">
                <a:hlinkClick r:id="rId4"/>
              </a:rPr>
              <a:t>https://post.parliament.uk/covid-19-vaccine-misinformation</a:t>
            </a:r>
            <a:endParaRPr lang="ar-SA" sz="2000" dirty="0"/>
          </a:p>
        </p:txBody>
      </p:sp>
    </p:spTree>
    <p:extLst>
      <p:ext uri="{BB962C8B-B14F-4D97-AF65-F5344CB8AC3E}">
        <p14:creationId xmlns:p14="http://schemas.microsoft.com/office/powerpoint/2010/main" val="26145257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19814"/>
            <a:ext cx="2305141" cy="1076343"/>
          </a:xfrm>
          <a:prstGeom prst="rect">
            <a:avLst/>
          </a:prstGeom>
        </p:spPr>
      </p:pic>
      <p:sp>
        <p:nvSpPr>
          <p:cNvPr id="4" name="Title 3">
            <a:extLst>
              <a:ext uri="{FF2B5EF4-FFF2-40B4-BE49-F238E27FC236}">
                <a16:creationId xmlns:a16="http://schemas.microsoft.com/office/drawing/2014/main" id="{7FD30AC7-1DFF-0744-AA01-B505F4F4EEF9}"/>
              </a:ext>
            </a:extLst>
          </p:cNvPr>
          <p:cNvSpPr>
            <a:spLocks noGrp="1"/>
          </p:cNvSpPr>
          <p:nvPr>
            <p:ph type="title"/>
          </p:nvPr>
        </p:nvSpPr>
        <p:spPr>
          <a:xfrm>
            <a:off x="2597789" y="45570"/>
            <a:ext cx="6898513" cy="792343"/>
          </a:xfrm>
        </p:spPr>
        <p:txBody>
          <a:bodyPr>
            <a:normAutofit/>
          </a:bodyPr>
          <a:lstStyle/>
          <a:p>
            <a:pPr algn="ctr" defTabSz="914400" rtl="1" eaLnBrk="1" latinLnBrk="0" hangingPunct="1">
              <a:lnSpc>
                <a:spcPct val="150000"/>
              </a:lnSpc>
              <a:spcBef>
                <a:spcPts val="1000"/>
              </a:spcBef>
            </a:pPr>
            <a:r>
              <a:rPr lang="ar-JO" sz="2800" b="1" u="sng" dirty="0">
                <a:solidFill>
                  <a:schemeClr val="accent1">
                    <a:lumMod val="50000"/>
                  </a:schemeClr>
                </a:solidFill>
              </a:rPr>
              <a:t>أشكال التضليل الإعلامي في الحملات الرقمية</a:t>
            </a:r>
          </a:p>
        </p:txBody>
      </p:sp>
      <p:sp>
        <p:nvSpPr>
          <p:cNvPr id="2" name="Content Placeholder 1">
            <a:extLst>
              <a:ext uri="{FF2B5EF4-FFF2-40B4-BE49-F238E27FC236}">
                <a16:creationId xmlns:a16="http://schemas.microsoft.com/office/drawing/2014/main" id="{0606DFDE-2FEB-9246-A409-45946A255EEE}"/>
              </a:ext>
            </a:extLst>
          </p:cNvPr>
          <p:cNvSpPr>
            <a:spLocks noGrp="1"/>
          </p:cNvSpPr>
          <p:nvPr>
            <p:ph sz="half" idx="2"/>
          </p:nvPr>
        </p:nvSpPr>
        <p:spPr>
          <a:xfrm>
            <a:off x="300942" y="1056529"/>
            <a:ext cx="11771453" cy="5204571"/>
          </a:xfrm>
        </p:spPr>
        <p:txBody>
          <a:bodyPr>
            <a:normAutofit/>
          </a:bodyPr>
          <a:lstStyle/>
          <a:p>
            <a:pPr marL="0" indent="0" algn="r" defTabSz="914400" rtl="1" eaLnBrk="1" latinLnBrk="0" hangingPunct="1">
              <a:lnSpc>
                <a:spcPct val="150000"/>
              </a:lnSpc>
              <a:spcBef>
                <a:spcPts val="1000"/>
              </a:spcBef>
              <a:buNone/>
            </a:pPr>
            <a:r>
              <a:rPr lang="ar-JO" sz="2400" b="1" u="sng" dirty="0">
                <a:solidFill>
                  <a:srgbClr val="C00000"/>
                </a:solidFill>
              </a:rPr>
              <a:t>مثال عن التضليل المتعمد</a:t>
            </a:r>
            <a:r>
              <a:rPr lang="ar-JO" sz="2400" dirty="0">
                <a:solidFill>
                  <a:schemeClr val="accent1"/>
                </a:solidFill>
              </a:rPr>
              <a:t>: نشر حملة بمحتوى متنوع تروج لعلاج وحل فعال وسحري لأزمة صحية مزمنة عبر</a:t>
            </a:r>
            <a:r>
              <a:rPr lang="en-US" sz="2400" dirty="0">
                <a:solidFill>
                  <a:schemeClr val="accent1"/>
                </a:solidFill>
              </a:rPr>
              <a:t>Instagram </a:t>
            </a:r>
            <a:r>
              <a:rPr lang="ar-SA" sz="2400" dirty="0">
                <a:solidFill>
                  <a:schemeClr val="accent1"/>
                </a:solidFill>
              </a:rPr>
              <a:t> </a:t>
            </a:r>
            <a:r>
              <a:rPr lang="ar-JO" sz="2400" dirty="0">
                <a:solidFill>
                  <a:schemeClr val="accent1"/>
                </a:solidFill>
              </a:rPr>
              <a:t>دون مصادر طبية معتمدة أو ما يثبت صحة المعلومات المنشورة. </a:t>
            </a:r>
          </a:p>
          <a:p>
            <a:pPr algn="r" defTabSz="914400" rtl="1" eaLnBrk="1" latinLnBrk="0" hangingPunct="1">
              <a:lnSpc>
                <a:spcPct val="150000"/>
              </a:lnSpc>
              <a:spcBef>
                <a:spcPts val="1000"/>
              </a:spcBef>
              <a:buFont typeface="Wingdings" pitchFamily="2" charset="2"/>
              <a:buChar char="Ø"/>
            </a:pPr>
            <a:r>
              <a:rPr lang="ar-JO" sz="2400" dirty="0"/>
              <a:t>تصميم صور أو فيديوهات تحتوي معلومات زائفة (</a:t>
            </a:r>
            <a:r>
              <a:rPr lang="en-US" sz="2400" dirty="0"/>
              <a:t>deepfakes </a:t>
            </a:r>
            <a:r>
              <a:rPr lang="ar-JO" sz="2400" dirty="0"/>
              <a:t>أو مونتاج مضلل)</a:t>
            </a:r>
          </a:p>
          <a:p>
            <a:pPr algn="r" defTabSz="914400" rtl="1" eaLnBrk="1" latinLnBrk="0" hangingPunct="1">
              <a:lnSpc>
                <a:spcPct val="150000"/>
              </a:lnSpc>
              <a:spcBef>
                <a:spcPts val="1000"/>
              </a:spcBef>
              <a:buFont typeface="Wingdings" pitchFamily="2" charset="2"/>
              <a:buChar char="Ø"/>
            </a:pPr>
            <a:r>
              <a:rPr lang="ar-JO" sz="2400" dirty="0"/>
              <a:t>تحريف البيانات والإحصاءات (مثل تضخيم نسب النجاح أو الفشل لحملة معينة)</a:t>
            </a:r>
          </a:p>
          <a:p>
            <a:pPr algn="r" defTabSz="914400" rtl="1" eaLnBrk="1" latinLnBrk="0" hangingPunct="1">
              <a:lnSpc>
                <a:spcPct val="150000"/>
              </a:lnSpc>
              <a:spcBef>
                <a:spcPts val="1000"/>
              </a:spcBef>
              <a:buFont typeface="Wingdings" pitchFamily="2" charset="2"/>
              <a:buChar char="Ø"/>
            </a:pPr>
            <a:r>
              <a:rPr lang="ar-JO" sz="2400" dirty="0"/>
              <a:t>مشاركة مقاطع مجتزأة تُخرج الكلام من سياقه</a:t>
            </a:r>
          </a:p>
          <a:p>
            <a:pPr algn="r" defTabSz="914400" rtl="1" eaLnBrk="1" latinLnBrk="0" hangingPunct="1">
              <a:lnSpc>
                <a:spcPct val="150000"/>
              </a:lnSpc>
              <a:spcBef>
                <a:spcPts val="1000"/>
              </a:spcBef>
              <a:buFont typeface="Wingdings" pitchFamily="2" charset="2"/>
              <a:buChar char="Ø"/>
            </a:pPr>
            <a:r>
              <a:rPr lang="ar-JO" sz="2400" dirty="0"/>
              <a:t>استغلال منصات الإعلانات الممولة لنشر رسائل مشوشة أو كاذبة</a:t>
            </a:r>
            <a:endParaRPr lang="en-US" sz="2400" dirty="0"/>
          </a:p>
          <a:p>
            <a:pPr marL="0" indent="0" algn="r" defTabSz="914400" rtl="1" eaLnBrk="1" latinLnBrk="0" hangingPunct="1">
              <a:lnSpc>
                <a:spcPct val="150000"/>
              </a:lnSpc>
              <a:spcBef>
                <a:spcPts val="1000"/>
              </a:spcBef>
              <a:buNone/>
            </a:pPr>
            <a:endParaRPr lang="en-JO" sz="2400" dirty="0"/>
          </a:p>
        </p:txBody>
      </p:sp>
      <p:sp>
        <p:nvSpPr>
          <p:cNvPr id="7" name="TextBox 6">
            <a:extLst>
              <a:ext uri="{FF2B5EF4-FFF2-40B4-BE49-F238E27FC236}">
                <a16:creationId xmlns:a16="http://schemas.microsoft.com/office/drawing/2014/main" id="{9866DE67-F5BB-6F4D-8F0E-077B871175F3}"/>
              </a:ext>
            </a:extLst>
          </p:cNvPr>
          <p:cNvSpPr txBox="1"/>
          <p:nvPr/>
        </p:nvSpPr>
        <p:spPr>
          <a:xfrm>
            <a:off x="10808043" y="118248"/>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Tree>
    <p:extLst>
      <p:ext uri="{BB962C8B-B14F-4D97-AF65-F5344CB8AC3E}">
        <p14:creationId xmlns:p14="http://schemas.microsoft.com/office/powerpoint/2010/main" val="20638669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90B31D0-8AE3-E74F-8076-089BD34F79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TextBox 7">
            <a:extLst>
              <a:ext uri="{FF2B5EF4-FFF2-40B4-BE49-F238E27FC236}">
                <a16:creationId xmlns:a16="http://schemas.microsoft.com/office/drawing/2014/main" id="{AAD07700-915C-5249-9DA3-84B1C739E090}"/>
              </a:ext>
            </a:extLst>
          </p:cNvPr>
          <p:cNvSpPr txBox="1"/>
          <p:nvPr/>
        </p:nvSpPr>
        <p:spPr>
          <a:xfrm>
            <a:off x="254000" y="2081438"/>
            <a:ext cx="6489700" cy="2695123"/>
          </a:xfrm>
          <a:prstGeom prst="rect">
            <a:avLst/>
          </a:prstGeom>
          <a:noFill/>
        </p:spPr>
        <p:txBody>
          <a:bodyPr wrap="square">
            <a:spAutoFit/>
          </a:bodyPr>
          <a:lstStyle/>
          <a:p>
            <a:pPr marL="0" algn="ctr" defTabSz="914400" rtl="1" eaLnBrk="1" latinLnBrk="0" hangingPunct="1">
              <a:lnSpc>
                <a:spcPct val="200000"/>
              </a:lnSpc>
            </a:pPr>
            <a:r>
              <a:rPr lang="ar-SA" sz="4400" b="1" dirty="0">
                <a:solidFill>
                  <a:schemeClr val="bg1"/>
                </a:solidFill>
                <a:effectLst>
                  <a:glow rad="101600">
                    <a:schemeClr val="accent5">
                      <a:satMod val="175000"/>
                      <a:alpha val="40000"/>
                    </a:schemeClr>
                  </a:glow>
                  <a:outerShdw blurRad="50800" dist="38100" dir="5400000" algn="t" rotWithShape="0">
                    <a:prstClr val="black">
                      <a:alpha val="40000"/>
                    </a:prstClr>
                  </a:outerShdw>
                </a:effectLst>
              </a:rPr>
              <a:t>حملات الوعي، حملات الحقيقة: الحملات المضادة</a:t>
            </a:r>
            <a:endParaRPr lang="en-JO" sz="4400" dirty="0">
              <a:solidFill>
                <a:schemeClr val="bg1"/>
              </a:solidFill>
            </a:endParaRPr>
          </a:p>
        </p:txBody>
      </p:sp>
    </p:spTree>
    <p:extLst>
      <p:ext uri="{BB962C8B-B14F-4D97-AF65-F5344CB8AC3E}">
        <p14:creationId xmlns:p14="http://schemas.microsoft.com/office/powerpoint/2010/main" val="584261126"/>
      </p:ext>
    </p:extLst>
  </p:cSld>
  <p:clrMapOvr>
    <a:masterClrMapping/>
  </p:clrMapOvr>
  <p:timing>
    <p:tnLst>
      <p:par>
        <p:cTn id="1" dur="indefinite" restart="never" nodeType="tmRoot">
          <p:childTnLst>
            <p:seq concurrent="1">
              <p:cTn id="2" repeatCount="indefinite" restart="whenNotActive" fill="hold" evtFilter="cancelBubble" nodeType="interactiveSeq">
                <p:stCondLst>
                  <p:cond delay="indefinite"/>
                  <p:cond evt="onBegin" delay="0">
                    <p:tn val="1"/>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nodeType="clickEffect">
                                  <p:stCondLst>
                                    <p:cond delay="0"/>
                                  </p:stCondLst>
                                  <p:childTnLst>
                                    <p:animMotion origin="layout" path="M 0 0 L -0.51172 -0.13966" pathEditMode="relative" ptsTypes="AA">
                                      <p:cBhvr>
                                        <p:cTn id="6" dur="30000" fill="hold"/>
                                        <p:tgtEl>
                                          <p:spTgt spid="6"/>
                                        </p:tgtEl>
                                        <p:attrNameLst>
                                          <p:attrName>ppt_x</p:attrName>
                                          <p:attrName>ppt_y</p:attrName>
                                        </p:attrNameLst>
                                      </p:cBhvr>
                                    </p:animMotion>
                                  </p:childTnLst>
                                </p:cTn>
                              </p:par>
                              <p:par>
                                <p:cTn id="7" presetID="6" presetClass="emph" presetSubtype="0" accel="50000" decel="50000" fill="hold" nodeType="withEffect">
                                  <p:stCondLst>
                                    <p:cond delay="0"/>
                                  </p:stCondLst>
                                  <p:childTnLst>
                                    <p:animScale>
                                      <p:cBhvr>
                                        <p:cTn id="8" dur="30000" fill="hold"/>
                                        <p:tgtEl>
                                          <p:spTgt spid="6"/>
                                        </p:tgtEl>
                                      </p:cBhvr>
                                      <p:by x="150000" y="150000"/>
                                    </p:animScale>
                                  </p:childTnLst>
                                </p:cTn>
                              </p:par>
                            </p:childTnLst>
                          </p:cTn>
                        </p:par>
                        <p:par>
                          <p:cTn id="9" fill="hold">
                            <p:stCondLst>
                              <p:cond delay="30000"/>
                            </p:stCondLst>
                            <p:childTnLst>
                              <p:par>
                                <p:cTn id="10" presetID="0" presetClass="path" presetSubtype="0" accel="50000" decel="50000" fill="hold" nodeType="afterEffect">
                                  <p:stCondLst>
                                    <p:cond delay="5000"/>
                                  </p:stCondLst>
                                  <p:childTnLst>
                                    <p:animMotion origin="layout" path="M -0.51172 -0.13966 L 0.47235 0.07381" pathEditMode="relative" ptsTypes="AA">
                                      <p:cBhvr>
                                        <p:cTn id="11" dur="30000" fill="hold"/>
                                        <p:tgtEl>
                                          <p:spTgt spid="6"/>
                                        </p:tgtEl>
                                        <p:attrNameLst>
                                          <p:attrName>ppt_x</p:attrName>
                                          <p:attrName>ppt_y</p:attrName>
                                        </p:attrNameLst>
                                      </p:cBhvr>
                                    </p:animMotion>
                                  </p:childTnLst>
                                </p:cTn>
                              </p:par>
                            </p:childTnLst>
                          </p:cTn>
                        </p:par>
                        <p:par>
                          <p:cTn id="12" fill="hold">
                            <p:stCondLst>
                              <p:cond delay="65000"/>
                            </p:stCondLst>
                            <p:childTnLst>
                              <p:par>
                                <p:cTn id="13" presetID="0" presetClass="path" presetSubtype="0" accel="50000" decel="50000" fill="hold" nodeType="afterEffect">
                                  <p:stCondLst>
                                    <p:cond delay="5000"/>
                                  </p:stCondLst>
                                  <p:childTnLst>
                                    <p:animMotion origin="layout" path="M 0.47235 0.07381 L 0 0" pathEditMode="relative" ptsTypes="AA">
                                      <p:cBhvr>
                                        <p:cTn id="14" dur="30000" fill="hold"/>
                                        <p:tgtEl>
                                          <p:spTgt spid="6"/>
                                        </p:tgtEl>
                                        <p:attrNameLst>
                                          <p:attrName>ppt_x</p:attrName>
                                          <p:attrName>ppt_y</p:attrName>
                                        </p:attrNameLst>
                                      </p:cBhvr>
                                    </p:animMotion>
                                  </p:childTnLst>
                                </p:cTn>
                              </p:par>
                              <p:par>
                                <p:cTn id="15" presetID="6" presetClass="emph" presetSubtype="0" accel="50000" decel="50000" fill="hold" nodeType="withEffect">
                                  <p:stCondLst>
                                    <p:cond delay="5000"/>
                                  </p:stCondLst>
                                  <p:childTnLst>
                                    <p:animScale>
                                      <p:cBhvr>
                                        <p:cTn id="16" dur="30000" fill="hold"/>
                                        <p:tgtEl>
                                          <p:spTgt spid="6"/>
                                        </p:tgtEl>
                                      </p:cBhvr>
                                      <p:by x="150000" y="150000"/>
                                      <p:to x="100000" y="100000"/>
                                    </p:animScale>
                                  </p:childTnLst>
                                </p:cTn>
                              </p:par>
                            </p:childTnLst>
                          </p:cTn>
                        </p:par>
                        <p:par>
                          <p:cTn id="17" fill="hold">
                            <p:stCondLst>
                              <p:cond delay="100000"/>
                            </p:stCondLst>
                            <p:childTnLst>
                              <p:par>
                                <p:cTn id="18" presetID="0" presetClass="path" presetSubtype="0" accel="50000" decel="50000" fill="hold" nodeType="afterEffect">
                                  <p:stCondLst>
                                    <p:cond delay="0"/>
                                  </p:stCondLst>
                                  <p:childTnLst>
                                    <p:animMotion origin="layout" path="M 0 0 L 0 0" pathEditMode="relative" ptsTypes="AA">
                                      <p:cBhvr>
                                        <p:cTn id="19" dur="5000" fill="hold"/>
                                        <p:tgtEl>
                                          <p:spTgt spid="6"/>
                                        </p:tgtEl>
                                        <p:attrNameLst>
                                          <p:attrName>ppt_x</p:attrName>
                                          <p:attrName>ppt_y</p:attrName>
                                        </p:attrNameLst>
                                      </p:cBhvr>
                                    </p:animMotion>
                                  </p:childTnLst>
                                </p:cTn>
                              </p:par>
                            </p:childTnLst>
                          </p:cTn>
                        </p:par>
                      </p:childTnLst>
                    </p:cTn>
                  </p:par>
                </p:childTnLst>
              </p:cTn>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19814"/>
            <a:ext cx="2305141" cy="1076343"/>
          </a:xfrm>
          <a:prstGeom prst="rect">
            <a:avLst/>
          </a:prstGeom>
        </p:spPr>
      </p:pic>
      <p:sp>
        <p:nvSpPr>
          <p:cNvPr id="7" name="TextBox 6">
            <a:extLst>
              <a:ext uri="{FF2B5EF4-FFF2-40B4-BE49-F238E27FC236}">
                <a16:creationId xmlns:a16="http://schemas.microsoft.com/office/drawing/2014/main" id="{9866DE67-F5BB-6F4D-8F0E-077B871175F3}"/>
              </a:ext>
            </a:extLst>
          </p:cNvPr>
          <p:cNvSpPr txBox="1"/>
          <p:nvPr/>
        </p:nvSpPr>
        <p:spPr>
          <a:xfrm>
            <a:off x="10808043" y="118248"/>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
        <p:nvSpPr>
          <p:cNvPr id="13" name="Title 12">
            <a:extLst>
              <a:ext uri="{FF2B5EF4-FFF2-40B4-BE49-F238E27FC236}">
                <a16:creationId xmlns:a16="http://schemas.microsoft.com/office/drawing/2014/main" id="{EECE4C35-44DD-964C-9DBB-6857EFA497F0}"/>
              </a:ext>
            </a:extLst>
          </p:cNvPr>
          <p:cNvSpPr>
            <a:spLocks noGrp="1"/>
          </p:cNvSpPr>
          <p:nvPr>
            <p:ph type="title"/>
          </p:nvPr>
        </p:nvSpPr>
        <p:spPr>
          <a:xfrm>
            <a:off x="2442411" y="168276"/>
            <a:ext cx="7928810" cy="691404"/>
          </a:xfrm>
        </p:spPr>
        <p:txBody>
          <a:bodyPr anchor="t">
            <a:noAutofit/>
          </a:bodyPr>
          <a:lstStyle/>
          <a:p>
            <a:pPr marL="0" indent="0" algn="ctr" defTabSz="914400" rtl="1" eaLnBrk="1" latinLnBrk="0" hangingPunct="1">
              <a:lnSpc>
                <a:spcPct val="150000"/>
              </a:lnSpc>
              <a:spcBef>
                <a:spcPts val="1000"/>
              </a:spcBef>
              <a:buNone/>
            </a:pPr>
            <a:r>
              <a:rPr lang="ar-JO" sz="2800" b="1" u="sng" dirty="0">
                <a:solidFill>
                  <a:schemeClr val="accent1">
                    <a:lumMod val="50000"/>
                  </a:schemeClr>
                </a:solidFill>
              </a:rPr>
              <a:t>تعريف الحملات المضادة للتضليل الإعلامي</a:t>
            </a:r>
          </a:p>
        </p:txBody>
      </p:sp>
      <p:sp>
        <p:nvSpPr>
          <p:cNvPr id="14" name="Content Placeholder 13">
            <a:extLst>
              <a:ext uri="{FF2B5EF4-FFF2-40B4-BE49-F238E27FC236}">
                <a16:creationId xmlns:a16="http://schemas.microsoft.com/office/drawing/2014/main" id="{E819DC72-6048-7A4F-8EC7-884F666DD1F8}"/>
              </a:ext>
            </a:extLst>
          </p:cNvPr>
          <p:cNvSpPr>
            <a:spLocks noGrp="1"/>
          </p:cNvSpPr>
          <p:nvPr>
            <p:ph idx="1"/>
          </p:nvPr>
        </p:nvSpPr>
        <p:spPr>
          <a:xfrm>
            <a:off x="286603" y="1219201"/>
            <a:ext cx="11696131" cy="5080000"/>
          </a:xfrm>
        </p:spPr>
        <p:txBody>
          <a:bodyPr>
            <a:normAutofit/>
          </a:bodyPr>
          <a:lstStyle/>
          <a:p>
            <a:pPr marL="0" indent="0" algn="r" defTabSz="914400" rtl="1" eaLnBrk="1" latinLnBrk="0" hangingPunct="1">
              <a:lnSpc>
                <a:spcPct val="150000"/>
              </a:lnSpc>
              <a:spcBef>
                <a:spcPts val="1000"/>
              </a:spcBef>
              <a:buNone/>
            </a:pPr>
            <a:r>
              <a:rPr lang="en-US" sz="2400" dirty="0">
                <a:solidFill>
                  <a:srgbClr val="002060"/>
                </a:solidFill>
              </a:rPr>
              <a:t>Counter-Misinformation Campaigns</a:t>
            </a:r>
            <a:r>
              <a:rPr lang="ar-SA" sz="2400" dirty="0">
                <a:solidFill>
                  <a:srgbClr val="002060"/>
                </a:solidFill>
              </a:rPr>
              <a:t> </a:t>
            </a:r>
            <a:r>
              <a:rPr lang="ar-JO" sz="2400" dirty="0">
                <a:solidFill>
                  <a:srgbClr val="002060"/>
                </a:solidFill>
              </a:rPr>
              <a:t>الحملات المضادة: هي الجهود الإعلامية المنظمة التي تهدف إلى كشف وتفنيد المعلومات الكاذبة أو المضللة، وتقديم معلومات موثوقة.</a:t>
            </a:r>
          </a:p>
          <a:p>
            <a:pPr marL="0" indent="0" algn="r" defTabSz="914400" rtl="1" eaLnBrk="1" latinLnBrk="0" hangingPunct="1">
              <a:lnSpc>
                <a:spcPct val="150000"/>
              </a:lnSpc>
              <a:spcBef>
                <a:spcPts val="1000"/>
              </a:spcBef>
              <a:buNone/>
            </a:pPr>
            <a:r>
              <a:rPr lang="ar-JO" sz="2400" b="1" u="sng" dirty="0">
                <a:solidFill>
                  <a:srgbClr val="002060"/>
                </a:solidFill>
              </a:rPr>
              <a:t>تنفذها:</a:t>
            </a:r>
          </a:p>
          <a:p>
            <a:pPr marL="0" indent="0" algn="r" defTabSz="914400" rtl="1" eaLnBrk="1" latinLnBrk="0" hangingPunct="1">
              <a:lnSpc>
                <a:spcPct val="150000"/>
              </a:lnSpc>
              <a:spcBef>
                <a:spcPts val="1000"/>
              </a:spcBef>
              <a:buNone/>
            </a:pPr>
            <a:r>
              <a:rPr lang="ar-JO" sz="2400" dirty="0">
                <a:solidFill>
                  <a:srgbClr val="002060"/>
                </a:solidFill>
              </a:rPr>
              <a:t>جهات حكومية</a:t>
            </a:r>
          </a:p>
          <a:p>
            <a:pPr marL="0" indent="0" algn="r" defTabSz="914400" rtl="1" eaLnBrk="1" latinLnBrk="0" hangingPunct="1">
              <a:lnSpc>
                <a:spcPct val="150000"/>
              </a:lnSpc>
              <a:spcBef>
                <a:spcPts val="1000"/>
              </a:spcBef>
              <a:buNone/>
            </a:pPr>
            <a:r>
              <a:rPr lang="ar-JO" sz="2400" dirty="0">
                <a:solidFill>
                  <a:srgbClr val="002060"/>
                </a:solidFill>
              </a:rPr>
              <a:t>مؤسسات إعلامية مستقلة</a:t>
            </a:r>
          </a:p>
          <a:p>
            <a:pPr marL="0" indent="0" algn="r" defTabSz="914400" rtl="1" eaLnBrk="1" latinLnBrk="0" hangingPunct="1">
              <a:lnSpc>
                <a:spcPct val="150000"/>
              </a:lnSpc>
              <a:spcBef>
                <a:spcPts val="1000"/>
              </a:spcBef>
              <a:buNone/>
            </a:pPr>
            <a:r>
              <a:rPr lang="ar-JO" sz="2400" dirty="0">
                <a:solidFill>
                  <a:srgbClr val="002060"/>
                </a:solidFill>
              </a:rPr>
              <a:t>مبادرات شبابية</a:t>
            </a:r>
          </a:p>
          <a:p>
            <a:pPr marL="0" indent="0" algn="r" defTabSz="914400" rtl="1" eaLnBrk="1" latinLnBrk="0" hangingPunct="1">
              <a:lnSpc>
                <a:spcPct val="150000"/>
              </a:lnSpc>
              <a:spcBef>
                <a:spcPts val="1000"/>
              </a:spcBef>
              <a:buNone/>
            </a:pPr>
            <a:r>
              <a:rPr lang="ar-JO" sz="2400" dirty="0">
                <a:solidFill>
                  <a:srgbClr val="002060"/>
                </a:solidFill>
              </a:rPr>
              <a:t>منصات تدقيق المحتوى</a:t>
            </a:r>
            <a:endParaRPr lang="ar-SA" sz="2400" dirty="0"/>
          </a:p>
        </p:txBody>
      </p:sp>
      <p:pic>
        <p:nvPicPr>
          <p:cNvPr id="4" name="Picture 3">
            <a:extLst>
              <a:ext uri="{FF2B5EF4-FFF2-40B4-BE49-F238E27FC236}">
                <a16:creationId xmlns:a16="http://schemas.microsoft.com/office/drawing/2014/main" id="{DA156FE6-8A50-4D41-8236-EE70B9EFF3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387600"/>
            <a:ext cx="5651500" cy="4470400"/>
          </a:xfrm>
          <a:prstGeom prst="rect">
            <a:avLst/>
          </a:prstGeom>
        </p:spPr>
      </p:pic>
    </p:spTree>
    <p:extLst>
      <p:ext uri="{BB962C8B-B14F-4D97-AF65-F5344CB8AC3E}">
        <p14:creationId xmlns:p14="http://schemas.microsoft.com/office/powerpoint/2010/main" val="39771407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19814"/>
            <a:ext cx="2305141" cy="1076343"/>
          </a:xfrm>
          <a:prstGeom prst="rect">
            <a:avLst/>
          </a:prstGeom>
        </p:spPr>
      </p:pic>
      <p:sp>
        <p:nvSpPr>
          <p:cNvPr id="7" name="TextBox 6">
            <a:extLst>
              <a:ext uri="{FF2B5EF4-FFF2-40B4-BE49-F238E27FC236}">
                <a16:creationId xmlns:a16="http://schemas.microsoft.com/office/drawing/2014/main" id="{9866DE67-F5BB-6F4D-8F0E-077B871175F3}"/>
              </a:ext>
            </a:extLst>
          </p:cNvPr>
          <p:cNvSpPr txBox="1"/>
          <p:nvPr/>
        </p:nvSpPr>
        <p:spPr>
          <a:xfrm>
            <a:off x="10808043" y="118248"/>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
        <p:nvSpPr>
          <p:cNvPr id="13" name="Title 12">
            <a:extLst>
              <a:ext uri="{FF2B5EF4-FFF2-40B4-BE49-F238E27FC236}">
                <a16:creationId xmlns:a16="http://schemas.microsoft.com/office/drawing/2014/main" id="{EECE4C35-44DD-964C-9DBB-6857EFA497F0}"/>
              </a:ext>
            </a:extLst>
          </p:cNvPr>
          <p:cNvSpPr>
            <a:spLocks noGrp="1"/>
          </p:cNvSpPr>
          <p:nvPr>
            <p:ph type="title"/>
          </p:nvPr>
        </p:nvSpPr>
        <p:spPr>
          <a:xfrm>
            <a:off x="2442411" y="168276"/>
            <a:ext cx="7928810" cy="691404"/>
          </a:xfrm>
        </p:spPr>
        <p:txBody>
          <a:bodyPr anchor="t">
            <a:noAutofit/>
          </a:bodyPr>
          <a:lstStyle/>
          <a:p>
            <a:pPr marL="0" indent="0" algn="ctr" defTabSz="914400" rtl="1" eaLnBrk="1" latinLnBrk="0" hangingPunct="1">
              <a:lnSpc>
                <a:spcPct val="150000"/>
              </a:lnSpc>
              <a:spcBef>
                <a:spcPts val="1000"/>
              </a:spcBef>
              <a:buNone/>
            </a:pPr>
            <a:r>
              <a:rPr lang="ar-JO" sz="2800" b="1" u="sng" dirty="0">
                <a:solidFill>
                  <a:srgbClr val="002060"/>
                </a:solidFill>
              </a:rPr>
              <a:t> خصائص الحملات المضادة الفعّالة</a:t>
            </a:r>
          </a:p>
        </p:txBody>
      </p:sp>
      <p:sp>
        <p:nvSpPr>
          <p:cNvPr id="14" name="Content Placeholder 13">
            <a:extLst>
              <a:ext uri="{FF2B5EF4-FFF2-40B4-BE49-F238E27FC236}">
                <a16:creationId xmlns:a16="http://schemas.microsoft.com/office/drawing/2014/main" id="{E819DC72-6048-7A4F-8EC7-884F666DD1F8}"/>
              </a:ext>
            </a:extLst>
          </p:cNvPr>
          <p:cNvSpPr>
            <a:spLocks noGrp="1"/>
          </p:cNvSpPr>
          <p:nvPr>
            <p:ph idx="1"/>
          </p:nvPr>
        </p:nvSpPr>
        <p:spPr>
          <a:xfrm>
            <a:off x="4226670" y="859680"/>
            <a:ext cx="7756064" cy="5880071"/>
          </a:xfrm>
        </p:spPr>
        <p:txBody>
          <a:bodyPr>
            <a:normAutofit/>
          </a:bodyPr>
          <a:lstStyle/>
          <a:p>
            <a:pPr marL="0" indent="0" algn="r" defTabSz="914400" rtl="1" eaLnBrk="1" latinLnBrk="0" hangingPunct="1">
              <a:lnSpc>
                <a:spcPct val="150000"/>
              </a:lnSpc>
              <a:spcBef>
                <a:spcPts val="1000"/>
              </a:spcBef>
              <a:buNone/>
            </a:pPr>
            <a:endParaRPr lang="ar-JO" sz="2400" dirty="0">
              <a:solidFill>
                <a:srgbClr val="002060"/>
              </a:solidFill>
            </a:endParaRPr>
          </a:p>
          <a:p>
            <a:pPr algn="r" rtl="1">
              <a:lnSpc>
                <a:spcPct val="150000"/>
              </a:lnSpc>
              <a:buFont typeface="Wingdings" pitchFamily="2" charset="2"/>
              <a:buChar char="ü"/>
            </a:pPr>
            <a:r>
              <a:rPr lang="ar-JO" sz="2400" dirty="0">
                <a:solidFill>
                  <a:srgbClr val="002060"/>
                </a:solidFill>
              </a:rPr>
              <a:t>الاعتماد على مصادر موثوقة وشفافة</a:t>
            </a:r>
          </a:p>
          <a:p>
            <a:pPr algn="r" rtl="1">
              <a:lnSpc>
                <a:spcPct val="150000"/>
              </a:lnSpc>
              <a:buFont typeface="Wingdings" pitchFamily="2" charset="2"/>
              <a:buChar char="ü"/>
            </a:pPr>
            <a:r>
              <a:rPr lang="ar-JO" sz="2400" dirty="0">
                <a:solidFill>
                  <a:srgbClr val="002060"/>
                </a:solidFill>
              </a:rPr>
              <a:t>سرعة الاستجابة للحملات المضللة لإحتواء الضرر </a:t>
            </a:r>
          </a:p>
          <a:p>
            <a:pPr algn="r" rtl="1">
              <a:lnSpc>
                <a:spcPct val="150000"/>
              </a:lnSpc>
              <a:buFont typeface="Wingdings" pitchFamily="2" charset="2"/>
              <a:buChar char="ü"/>
            </a:pPr>
            <a:r>
              <a:rPr lang="ar-JO" sz="2400" dirty="0">
                <a:solidFill>
                  <a:srgbClr val="002060"/>
                </a:solidFill>
              </a:rPr>
              <a:t>استخدام نفس قنوات التضليل (</a:t>
            </a:r>
            <a:r>
              <a:rPr lang="en-US" sz="2400" dirty="0" err="1">
                <a:solidFill>
                  <a:srgbClr val="002060"/>
                </a:solidFill>
              </a:rPr>
              <a:t>TikTok</a:t>
            </a:r>
            <a:r>
              <a:rPr lang="en-US" sz="2400" dirty="0">
                <a:solidFill>
                  <a:srgbClr val="002060"/>
                </a:solidFill>
              </a:rPr>
              <a:t> </a:t>
            </a:r>
            <a:r>
              <a:rPr lang="ar-SA" sz="2400" dirty="0">
                <a:solidFill>
                  <a:srgbClr val="002060"/>
                </a:solidFill>
              </a:rPr>
              <a:t> </a:t>
            </a:r>
            <a:r>
              <a:rPr lang="ar-JO" sz="2400" dirty="0">
                <a:solidFill>
                  <a:srgbClr val="002060"/>
                </a:solidFill>
              </a:rPr>
              <a:t>فيسبوك...) والمنصات الرقمية ذاتها </a:t>
            </a:r>
          </a:p>
          <a:p>
            <a:pPr algn="r" rtl="1">
              <a:lnSpc>
                <a:spcPct val="150000"/>
              </a:lnSpc>
              <a:buFont typeface="Wingdings" pitchFamily="2" charset="2"/>
              <a:buChar char="ü"/>
            </a:pPr>
            <a:r>
              <a:rPr lang="ar-JO" sz="2400" dirty="0">
                <a:solidFill>
                  <a:srgbClr val="002060"/>
                </a:solidFill>
              </a:rPr>
              <a:t>إشراك المؤثرين والصحفيين لزيادة الانتشار والوصول للفئات المستهدفة</a:t>
            </a:r>
          </a:p>
          <a:p>
            <a:pPr algn="r" rtl="1">
              <a:lnSpc>
                <a:spcPct val="150000"/>
              </a:lnSpc>
              <a:buFont typeface="Wingdings" pitchFamily="2" charset="2"/>
              <a:buChar char="ü"/>
            </a:pPr>
            <a:r>
              <a:rPr lang="ar-JO" sz="2400" dirty="0">
                <a:solidFill>
                  <a:srgbClr val="002060"/>
                </a:solidFill>
              </a:rPr>
              <a:t>تبسيط المعلومات (</a:t>
            </a:r>
            <a:r>
              <a:rPr lang="en-US" sz="2400" dirty="0">
                <a:solidFill>
                  <a:srgbClr val="002060"/>
                </a:solidFill>
              </a:rPr>
              <a:t>Infographics </a:t>
            </a:r>
            <a:r>
              <a:rPr lang="ar-SA" sz="2400" dirty="0">
                <a:solidFill>
                  <a:srgbClr val="002060"/>
                </a:solidFill>
              </a:rPr>
              <a:t> </a:t>
            </a:r>
            <a:r>
              <a:rPr lang="ar-JO" sz="2400" dirty="0">
                <a:solidFill>
                  <a:srgbClr val="002060"/>
                </a:solidFill>
              </a:rPr>
              <a:t>فيديوهات قصيرة) </a:t>
            </a:r>
            <a:endParaRPr lang="ar-SA" sz="2400" dirty="0"/>
          </a:p>
        </p:txBody>
      </p:sp>
      <p:pic>
        <p:nvPicPr>
          <p:cNvPr id="4" name="Picture 3">
            <a:extLst>
              <a:ext uri="{FF2B5EF4-FFF2-40B4-BE49-F238E27FC236}">
                <a16:creationId xmlns:a16="http://schemas.microsoft.com/office/drawing/2014/main" id="{CBB35204-6837-EC4F-95FD-B996DCAABD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01002"/>
            <a:ext cx="4089400" cy="5656998"/>
          </a:xfrm>
          <a:prstGeom prst="rect">
            <a:avLst/>
          </a:prstGeom>
        </p:spPr>
      </p:pic>
    </p:spTree>
    <p:extLst>
      <p:ext uri="{BB962C8B-B14F-4D97-AF65-F5344CB8AC3E}">
        <p14:creationId xmlns:p14="http://schemas.microsoft.com/office/powerpoint/2010/main" val="28809058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19814"/>
            <a:ext cx="2305141" cy="1076343"/>
          </a:xfrm>
          <a:prstGeom prst="rect">
            <a:avLst/>
          </a:prstGeom>
        </p:spPr>
      </p:pic>
      <p:sp>
        <p:nvSpPr>
          <p:cNvPr id="7" name="TextBox 6">
            <a:extLst>
              <a:ext uri="{FF2B5EF4-FFF2-40B4-BE49-F238E27FC236}">
                <a16:creationId xmlns:a16="http://schemas.microsoft.com/office/drawing/2014/main" id="{9866DE67-F5BB-6F4D-8F0E-077B871175F3}"/>
              </a:ext>
            </a:extLst>
          </p:cNvPr>
          <p:cNvSpPr txBox="1"/>
          <p:nvPr/>
        </p:nvSpPr>
        <p:spPr>
          <a:xfrm>
            <a:off x="10808043" y="118248"/>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
        <p:nvSpPr>
          <p:cNvPr id="13" name="Title 12">
            <a:extLst>
              <a:ext uri="{FF2B5EF4-FFF2-40B4-BE49-F238E27FC236}">
                <a16:creationId xmlns:a16="http://schemas.microsoft.com/office/drawing/2014/main" id="{EECE4C35-44DD-964C-9DBB-6857EFA497F0}"/>
              </a:ext>
            </a:extLst>
          </p:cNvPr>
          <p:cNvSpPr>
            <a:spLocks noGrp="1"/>
          </p:cNvSpPr>
          <p:nvPr>
            <p:ph type="title"/>
          </p:nvPr>
        </p:nvSpPr>
        <p:spPr>
          <a:xfrm>
            <a:off x="2442411" y="168276"/>
            <a:ext cx="7928810" cy="691404"/>
          </a:xfrm>
        </p:spPr>
        <p:txBody>
          <a:bodyPr anchor="t">
            <a:noAutofit/>
          </a:bodyPr>
          <a:lstStyle/>
          <a:p>
            <a:pPr marL="0" indent="0" algn="ctr" defTabSz="914400" rtl="1" eaLnBrk="1" latinLnBrk="0" hangingPunct="1">
              <a:lnSpc>
                <a:spcPct val="150000"/>
              </a:lnSpc>
              <a:spcBef>
                <a:spcPts val="1000"/>
              </a:spcBef>
              <a:buNone/>
            </a:pPr>
            <a:r>
              <a:rPr lang="ar-JO" sz="2800" b="1" u="sng" dirty="0">
                <a:solidFill>
                  <a:srgbClr val="002060"/>
                </a:solidFill>
              </a:rPr>
              <a:t> عناصر الحملة المضادة الفعالة</a:t>
            </a:r>
          </a:p>
        </p:txBody>
      </p:sp>
      <p:sp>
        <p:nvSpPr>
          <p:cNvPr id="14" name="Content Placeholder 13">
            <a:extLst>
              <a:ext uri="{FF2B5EF4-FFF2-40B4-BE49-F238E27FC236}">
                <a16:creationId xmlns:a16="http://schemas.microsoft.com/office/drawing/2014/main" id="{E819DC72-6048-7A4F-8EC7-884F666DD1F8}"/>
              </a:ext>
            </a:extLst>
          </p:cNvPr>
          <p:cNvSpPr>
            <a:spLocks noGrp="1"/>
          </p:cNvSpPr>
          <p:nvPr>
            <p:ph idx="1"/>
          </p:nvPr>
        </p:nvSpPr>
        <p:spPr>
          <a:xfrm>
            <a:off x="4610100" y="1056529"/>
            <a:ext cx="7372634" cy="5683222"/>
          </a:xfrm>
        </p:spPr>
        <p:txBody>
          <a:bodyPr>
            <a:normAutofit/>
          </a:bodyPr>
          <a:lstStyle/>
          <a:p>
            <a:pPr marL="457200" indent="-457200" algn="r" defTabSz="914400" rtl="1" eaLnBrk="1" latinLnBrk="0" hangingPunct="1">
              <a:lnSpc>
                <a:spcPct val="150000"/>
              </a:lnSpc>
              <a:spcBef>
                <a:spcPts val="1000"/>
              </a:spcBef>
              <a:buFont typeface="+mj-lt"/>
              <a:buAutoNum type="arabicPeriod"/>
            </a:pPr>
            <a:r>
              <a:rPr lang="ar-JO" sz="2400" dirty="0">
                <a:solidFill>
                  <a:srgbClr val="002060"/>
                </a:solidFill>
              </a:rPr>
              <a:t>رسالة واضحة وموجّهة للجمهور المستهدف بدقة </a:t>
            </a:r>
          </a:p>
          <a:p>
            <a:pPr marL="457200" indent="-457200" algn="r" defTabSz="914400" rtl="1" eaLnBrk="1" latinLnBrk="0" hangingPunct="1">
              <a:lnSpc>
                <a:spcPct val="150000"/>
              </a:lnSpc>
              <a:spcBef>
                <a:spcPts val="1000"/>
              </a:spcBef>
              <a:buFont typeface="+mj-lt"/>
              <a:buAutoNum type="arabicPeriod"/>
            </a:pPr>
            <a:r>
              <a:rPr lang="ar-JO" sz="2400" dirty="0">
                <a:solidFill>
                  <a:srgbClr val="002060"/>
                </a:solidFill>
              </a:rPr>
              <a:t>محتوى جذاب (فيديو – إنفوغراف – بودكاست)</a:t>
            </a:r>
          </a:p>
          <a:p>
            <a:pPr marL="457200" indent="-457200" algn="r" defTabSz="914400" rtl="1" eaLnBrk="1" latinLnBrk="0" hangingPunct="1">
              <a:lnSpc>
                <a:spcPct val="150000"/>
              </a:lnSpc>
              <a:spcBef>
                <a:spcPts val="1000"/>
              </a:spcBef>
              <a:buFont typeface="+mj-lt"/>
              <a:buAutoNum type="arabicPeriod"/>
            </a:pPr>
            <a:r>
              <a:rPr lang="ar-JO" sz="2400" dirty="0">
                <a:solidFill>
                  <a:srgbClr val="002060"/>
                </a:solidFill>
              </a:rPr>
              <a:t>منصة / منصات مناسبة للجمهور المستهدف</a:t>
            </a:r>
          </a:p>
          <a:p>
            <a:pPr marL="457200" indent="-457200" algn="r" defTabSz="914400" rtl="1" eaLnBrk="1" latinLnBrk="0" hangingPunct="1">
              <a:lnSpc>
                <a:spcPct val="150000"/>
              </a:lnSpc>
              <a:spcBef>
                <a:spcPts val="1000"/>
              </a:spcBef>
              <a:buFont typeface="+mj-lt"/>
              <a:buAutoNum type="arabicPeriod"/>
            </a:pPr>
            <a:r>
              <a:rPr lang="ar-JO" sz="2400" dirty="0">
                <a:solidFill>
                  <a:srgbClr val="002060"/>
                </a:solidFill>
              </a:rPr>
              <a:t>أدوات قياس تفاعل دقيقة من الأدوات التي تم ذكرها في المحاضرات السابقة </a:t>
            </a:r>
          </a:p>
          <a:p>
            <a:pPr marL="457200" indent="-457200" algn="r" defTabSz="914400" rtl="1" eaLnBrk="1" latinLnBrk="0" hangingPunct="1">
              <a:lnSpc>
                <a:spcPct val="150000"/>
              </a:lnSpc>
              <a:spcBef>
                <a:spcPts val="1000"/>
              </a:spcBef>
              <a:buFont typeface="+mj-lt"/>
              <a:buAutoNum type="arabicPeriod"/>
            </a:pPr>
            <a:r>
              <a:rPr lang="ar-JO" sz="2400" dirty="0">
                <a:solidFill>
                  <a:srgbClr val="002060"/>
                </a:solidFill>
              </a:rPr>
              <a:t>شفافية عالية في مصادر المعلومات لبناء ثقة أعلى مع الجمهور المستهدف </a:t>
            </a:r>
            <a:endParaRPr lang="ar-SA" sz="2400" dirty="0"/>
          </a:p>
        </p:txBody>
      </p:sp>
      <p:pic>
        <p:nvPicPr>
          <p:cNvPr id="4" name="Picture 3">
            <a:extLst>
              <a:ext uri="{FF2B5EF4-FFF2-40B4-BE49-F238E27FC236}">
                <a16:creationId xmlns:a16="http://schemas.microsoft.com/office/drawing/2014/main" id="{73116006-7571-6C4F-98BB-20C8AD313A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53378"/>
            <a:ext cx="4610100" cy="5604622"/>
          </a:xfrm>
          <a:prstGeom prst="rect">
            <a:avLst/>
          </a:prstGeom>
        </p:spPr>
      </p:pic>
    </p:spTree>
    <p:extLst>
      <p:ext uri="{BB962C8B-B14F-4D97-AF65-F5344CB8AC3E}">
        <p14:creationId xmlns:p14="http://schemas.microsoft.com/office/powerpoint/2010/main" val="41665336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19814"/>
            <a:ext cx="2305141" cy="1076343"/>
          </a:xfrm>
          <a:prstGeom prst="rect">
            <a:avLst/>
          </a:prstGeom>
        </p:spPr>
      </p:pic>
      <p:sp>
        <p:nvSpPr>
          <p:cNvPr id="7" name="TextBox 6">
            <a:extLst>
              <a:ext uri="{FF2B5EF4-FFF2-40B4-BE49-F238E27FC236}">
                <a16:creationId xmlns:a16="http://schemas.microsoft.com/office/drawing/2014/main" id="{9866DE67-F5BB-6F4D-8F0E-077B871175F3}"/>
              </a:ext>
            </a:extLst>
          </p:cNvPr>
          <p:cNvSpPr txBox="1"/>
          <p:nvPr/>
        </p:nvSpPr>
        <p:spPr>
          <a:xfrm>
            <a:off x="10808043" y="118248"/>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
        <p:nvSpPr>
          <p:cNvPr id="13" name="Title 12">
            <a:extLst>
              <a:ext uri="{FF2B5EF4-FFF2-40B4-BE49-F238E27FC236}">
                <a16:creationId xmlns:a16="http://schemas.microsoft.com/office/drawing/2014/main" id="{EECE4C35-44DD-964C-9DBB-6857EFA497F0}"/>
              </a:ext>
            </a:extLst>
          </p:cNvPr>
          <p:cNvSpPr>
            <a:spLocks noGrp="1"/>
          </p:cNvSpPr>
          <p:nvPr>
            <p:ph type="title"/>
          </p:nvPr>
        </p:nvSpPr>
        <p:spPr>
          <a:xfrm>
            <a:off x="2442411" y="168276"/>
            <a:ext cx="7928810" cy="691404"/>
          </a:xfrm>
        </p:spPr>
        <p:txBody>
          <a:bodyPr anchor="t">
            <a:noAutofit/>
          </a:bodyPr>
          <a:lstStyle/>
          <a:p>
            <a:pPr marL="0" indent="0" algn="ctr" defTabSz="914400" rtl="1" eaLnBrk="1" latinLnBrk="0" hangingPunct="1">
              <a:lnSpc>
                <a:spcPct val="150000"/>
              </a:lnSpc>
              <a:spcBef>
                <a:spcPts val="1000"/>
              </a:spcBef>
              <a:buNone/>
            </a:pPr>
            <a:r>
              <a:rPr lang="ar-JO" sz="2800" u="sng" dirty="0">
                <a:solidFill>
                  <a:srgbClr val="002060"/>
                </a:solidFill>
              </a:rPr>
              <a:t>أهداف الحملات المضادة للتضليل</a:t>
            </a:r>
          </a:p>
        </p:txBody>
      </p:sp>
      <p:sp>
        <p:nvSpPr>
          <p:cNvPr id="14" name="Content Placeholder 13">
            <a:extLst>
              <a:ext uri="{FF2B5EF4-FFF2-40B4-BE49-F238E27FC236}">
                <a16:creationId xmlns:a16="http://schemas.microsoft.com/office/drawing/2014/main" id="{E819DC72-6048-7A4F-8EC7-884F666DD1F8}"/>
              </a:ext>
            </a:extLst>
          </p:cNvPr>
          <p:cNvSpPr>
            <a:spLocks noGrp="1"/>
          </p:cNvSpPr>
          <p:nvPr>
            <p:ph idx="1"/>
          </p:nvPr>
        </p:nvSpPr>
        <p:spPr>
          <a:xfrm>
            <a:off x="286603" y="1056529"/>
            <a:ext cx="11696131" cy="5683222"/>
          </a:xfrm>
        </p:spPr>
        <p:txBody>
          <a:bodyPr>
            <a:normAutofit/>
          </a:bodyPr>
          <a:lstStyle/>
          <a:p>
            <a:pPr algn="r" defTabSz="914400" rtl="1" eaLnBrk="1" latinLnBrk="0" hangingPunct="1">
              <a:lnSpc>
                <a:spcPct val="150000"/>
              </a:lnSpc>
              <a:spcBef>
                <a:spcPts val="1000"/>
              </a:spcBef>
              <a:buFont typeface="Wingdings" pitchFamily="2" charset="2"/>
              <a:buChar char="Ø"/>
            </a:pPr>
            <a:r>
              <a:rPr lang="ar-JO" sz="2400" dirty="0">
                <a:solidFill>
                  <a:srgbClr val="002060"/>
                </a:solidFill>
              </a:rPr>
              <a:t>تصحيح المفاهيم المغلوطة</a:t>
            </a:r>
          </a:p>
          <a:p>
            <a:pPr algn="r" defTabSz="914400" rtl="1" eaLnBrk="1" latinLnBrk="0" hangingPunct="1">
              <a:lnSpc>
                <a:spcPct val="150000"/>
              </a:lnSpc>
              <a:spcBef>
                <a:spcPts val="1000"/>
              </a:spcBef>
              <a:buFont typeface="Wingdings" pitchFamily="2" charset="2"/>
              <a:buChar char="Ø"/>
            </a:pPr>
            <a:r>
              <a:rPr lang="ar-JO" sz="2400" dirty="0">
                <a:solidFill>
                  <a:srgbClr val="002060"/>
                </a:solidFill>
              </a:rPr>
              <a:t>التوعية بمصادر التضليل</a:t>
            </a:r>
          </a:p>
          <a:p>
            <a:pPr algn="r" defTabSz="914400" rtl="1" eaLnBrk="1" latinLnBrk="0" hangingPunct="1">
              <a:lnSpc>
                <a:spcPct val="150000"/>
              </a:lnSpc>
              <a:spcBef>
                <a:spcPts val="1000"/>
              </a:spcBef>
              <a:buFont typeface="Wingdings" pitchFamily="2" charset="2"/>
              <a:buChar char="Ø"/>
            </a:pPr>
            <a:r>
              <a:rPr lang="ar-JO" sz="2400" dirty="0">
                <a:solidFill>
                  <a:srgbClr val="002060"/>
                </a:solidFill>
              </a:rPr>
              <a:t>تمكين الجمهور من أدوات التحقق</a:t>
            </a:r>
          </a:p>
          <a:p>
            <a:pPr algn="r" defTabSz="914400" rtl="1" eaLnBrk="1" latinLnBrk="0" hangingPunct="1">
              <a:lnSpc>
                <a:spcPct val="150000"/>
              </a:lnSpc>
              <a:spcBef>
                <a:spcPts val="1000"/>
              </a:spcBef>
              <a:buFont typeface="Wingdings" pitchFamily="2" charset="2"/>
              <a:buChar char="Ø"/>
            </a:pPr>
            <a:r>
              <a:rPr lang="ar-JO" sz="2400" dirty="0">
                <a:solidFill>
                  <a:srgbClr val="002060"/>
                </a:solidFill>
              </a:rPr>
              <a:t>رفع الوعي الإعلامي والنقدي عند الجماهير </a:t>
            </a:r>
            <a:endParaRPr lang="ar-SA" sz="2400" dirty="0"/>
          </a:p>
        </p:txBody>
      </p:sp>
      <p:pic>
        <p:nvPicPr>
          <p:cNvPr id="4" name="Picture 3">
            <a:extLst>
              <a:ext uri="{FF2B5EF4-FFF2-40B4-BE49-F238E27FC236}">
                <a16:creationId xmlns:a16="http://schemas.microsoft.com/office/drawing/2014/main" id="{829CE0BE-2A3E-344A-BD8F-C7A0E91F1E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056529"/>
            <a:ext cx="5915378" cy="5801471"/>
          </a:xfrm>
          <a:prstGeom prst="rect">
            <a:avLst/>
          </a:prstGeom>
        </p:spPr>
      </p:pic>
    </p:spTree>
    <p:extLst>
      <p:ext uri="{BB962C8B-B14F-4D97-AF65-F5344CB8AC3E}">
        <p14:creationId xmlns:p14="http://schemas.microsoft.com/office/powerpoint/2010/main" val="20676454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19814"/>
            <a:ext cx="2305141" cy="1076343"/>
          </a:xfrm>
          <a:prstGeom prst="rect">
            <a:avLst/>
          </a:prstGeom>
        </p:spPr>
      </p:pic>
      <p:sp>
        <p:nvSpPr>
          <p:cNvPr id="7" name="TextBox 6">
            <a:extLst>
              <a:ext uri="{FF2B5EF4-FFF2-40B4-BE49-F238E27FC236}">
                <a16:creationId xmlns:a16="http://schemas.microsoft.com/office/drawing/2014/main" id="{9866DE67-F5BB-6F4D-8F0E-077B871175F3}"/>
              </a:ext>
            </a:extLst>
          </p:cNvPr>
          <p:cNvSpPr txBox="1"/>
          <p:nvPr/>
        </p:nvSpPr>
        <p:spPr>
          <a:xfrm>
            <a:off x="10808043" y="118248"/>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
        <p:nvSpPr>
          <p:cNvPr id="13" name="Title 12">
            <a:extLst>
              <a:ext uri="{FF2B5EF4-FFF2-40B4-BE49-F238E27FC236}">
                <a16:creationId xmlns:a16="http://schemas.microsoft.com/office/drawing/2014/main" id="{EECE4C35-44DD-964C-9DBB-6857EFA497F0}"/>
              </a:ext>
            </a:extLst>
          </p:cNvPr>
          <p:cNvSpPr>
            <a:spLocks noGrp="1"/>
          </p:cNvSpPr>
          <p:nvPr>
            <p:ph type="title"/>
          </p:nvPr>
        </p:nvSpPr>
        <p:spPr>
          <a:xfrm>
            <a:off x="2442411" y="168276"/>
            <a:ext cx="7928810" cy="691404"/>
          </a:xfrm>
        </p:spPr>
        <p:txBody>
          <a:bodyPr anchor="t">
            <a:noAutofit/>
          </a:bodyPr>
          <a:lstStyle/>
          <a:p>
            <a:pPr marL="0" indent="0" algn="ctr" defTabSz="914400" rtl="1" eaLnBrk="1" latinLnBrk="0" hangingPunct="1">
              <a:lnSpc>
                <a:spcPct val="150000"/>
              </a:lnSpc>
              <a:spcBef>
                <a:spcPts val="1000"/>
              </a:spcBef>
              <a:buNone/>
            </a:pPr>
            <a:r>
              <a:rPr lang="ar-JO" sz="2800" b="1" u="sng" dirty="0">
                <a:solidFill>
                  <a:srgbClr val="002060"/>
                </a:solidFill>
              </a:rPr>
              <a:t> المسؤولية الأخلاقية والمهنية للحملات المضادة للتضليل</a:t>
            </a:r>
          </a:p>
        </p:txBody>
      </p:sp>
      <p:sp>
        <p:nvSpPr>
          <p:cNvPr id="14" name="Content Placeholder 13">
            <a:extLst>
              <a:ext uri="{FF2B5EF4-FFF2-40B4-BE49-F238E27FC236}">
                <a16:creationId xmlns:a16="http://schemas.microsoft.com/office/drawing/2014/main" id="{E819DC72-6048-7A4F-8EC7-884F666DD1F8}"/>
              </a:ext>
            </a:extLst>
          </p:cNvPr>
          <p:cNvSpPr>
            <a:spLocks noGrp="1"/>
          </p:cNvSpPr>
          <p:nvPr>
            <p:ph idx="1"/>
          </p:nvPr>
        </p:nvSpPr>
        <p:spPr>
          <a:xfrm>
            <a:off x="286603" y="1155032"/>
            <a:ext cx="11696131" cy="5584719"/>
          </a:xfrm>
        </p:spPr>
        <p:txBody>
          <a:bodyPr>
            <a:normAutofit/>
          </a:bodyPr>
          <a:lstStyle/>
          <a:p>
            <a:pPr algn="r" defTabSz="914400" rtl="1" eaLnBrk="1" latinLnBrk="0" hangingPunct="1">
              <a:lnSpc>
                <a:spcPct val="150000"/>
              </a:lnSpc>
              <a:spcBef>
                <a:spcPts val="1000"/>
              </a:spcBef>
              <a:buFont typeface="Wingdings" pitchFamily="2" charset="2"/>
              <a:buChar char="Ø"/>
            </a:pPr>
            <a:r>
              <a:rPr lang="ar-JO" sz="2400" dirty="0">
                <a:solidFill>
                  <a:srgbClr val="002060"/>
                </a:solidFill>
              </a:rPr>
              <a:t>لا يجوز التضحية بخصوصية الجمهور أثناء محاربة التضليل</a:t>
            </a:r>
          </a:p>
          <a:p>
            <a:pPr algn="r" defTabSz="914400" rtl="1" eaLnBrk="1" latinLnBrk="0" hangingPunct="1">
              <a:lnSpc>
                <a:spcPct val="150000"/>
              </a:lnSpc>
              <a:spcBef>
                <a:spcPts val="1000"/>
              </a:spcBef>
              <a:buFont typeface="Wingdings" pitchFamily="2" charset="2"/>
              <a:buChar char="Ø"/>
            </a:pPr>
            <a:r>
              <a:rPr lang="ar-JO" sz="2400" dirty="0">
                <a:solidFill>
                  <a:srgbClr val="002060"/>
                </a:solidFill>
              </a:rPr>
              <a:t>الحملات التوعوية يجب أن تكون شفافة في آلية عملها</a:t>
            </a:r>
          </a:p>
          <a:p>
            <a:pPr algn="r" defTabSz="914400" rtl="1" eaLnBrk="1" latinLnBrk="0" hangingPunct="1">
              <a:lnSpc>
                <a:spcPct val="150000"/>
              </a:lnSpc>
              <a:spcBef>
                <a:spcPts val="1000"/>
              </a:spcBef>
              <a:buFont typeface="Wingdings" pitchFamily="2" charset="2"/>
              <a:buChar char="Ø"/>
            </a:pPr>
            <a:r>
              <a:rPr lang="ar-JO" sz="2400" dirty="0">
                <a:solidFill>
                  <a:srgbClr val="002060"/>
                </a:solidFill>
              </a:rPr>
              <a:t>الصحفيون الرقميون يجب أن يلتزموا بالحدود الأخلاقية والبيانات المفتوحة فقط</a:t>
            </a:r>
            <a:endParaRPr lang="ar-SA" sz="2400" dirty="0"/>
          </a:p>
        </p:txBody>
      </p:sp>
      <p:pic>
        <p:nvPicPr>
          <p:cNvPr id="4" name="Picture 3">
            <a:extLst>
              <a:ext uri="{FF2B5EF4-FFF2-40B4-BE49-F238E27FC236}">
                <a16:creationId xmlns:a16="http://schemas.microsoft.com/office/drawing/2014/main" id="{5A814D1B-68DF-FF4C-A2A6-8799C61364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45754"/>
            <a:ext cx="4826000" cy="3492500"/>
          </a:xfrm>
          <a:prstGeom prst="rect">
            <a:avLst/>
          </a:prstGeom>
        </p:spPr>
      </p:pic>
    </p:spTree>
    <p:extLst>
      <p:ext uri="{BB962C8B-B14F-4D97-AF65-F5344CB8AC3E}">
        <p14:creationId xmlns:p14="http://schemas.microsoft.com/office/powerpoint/2010/main" val="38101331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19814"/>
            <a:ext cx="2305141" cy="1076343"/>
          </a:xfrm>
          <a:prstGeom prst="rect">
            <a:avLst/>
          </a:prstGeom>
        </p:spPr>
      </p:pic>
      <p:sp>
        <p:nvSpPr>
          <p:cNvPr id="7" name="TextBox 6">
            <a:extLst>
              <a:ext uri="{FF2B5EF4-FFF2-40B4-BE49-F238E27FC236}">
                <a16:creationId xmlns:a16="http://schemas.microsoft.com/office/drawing/2014/main" id="{9866DE67-F5BB-6F4D-8F0E-077B871175F3}"/>
              </a:ext>
            </a:extLst>
          </p:cNvPr>
          <p:cNvSpPr txBox="1"/>
          <p:nvPr/>
        </p:nvSpPr>
        <p:spPr>
          <a:xfrm>
            <a:off x="10808043" y="118248"/>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
        <p:nvSpPr>
          <p:cNvPr id="13" name="Title 12">
            <a:extLst>
              <a:ext uri="{FF2B5EF4-FFF2-40B4-BE49-F238E27FC236}">
                <a16:creationId xmlns:a16="http://schemas.microsoft.com/office/drawing/2014/main" id="{EECE4C35-44DD-964C-9DBB-6857EFA497F0}"/>
              </a:ext>
            </a:extLst>
          </p:cNvPr>
          <p:cNvSpPr>
            <a:spLocks noGrp="1"/>
          </p:cNvSpPr>
          <p:nvPr>
            <p:ph type="title"/>
          </p:nvPr>
        </p:nvSpPr>
        <p:spPr>
          <a:xfrm>
            <a:off x="2442411" y="168276"/>
            <a:ext cx="7928810" cy="691404"/>
          </a:xfrm>
        </p:spPr>
        <p:txBody>
          <a:bodyPr anchor="t">
            <a:noAutofit/>
          </a:bodyPr>
          <a:lstStyle/>
          <a:p>
            <a:pPr marL="0" indent="0" algn="ctr" defTabSz="914400" rtl="1" eaLnBrk="1" latinLnBrk="0" hangingPunct="1">
              <a:lnSpc>
                <a:spcPct val="150000"/>
              </a:lnSpc>
              <a:spcBef>
                <a:spcPts val="1000"/>
              </a:spcBef>
              <a:buNone/>
            </a:pPr>
            <a:r>
              <a:rPr lang="ar-JO" sz="2800" b="1" u="sng" dirty="0">
                <a:solidFill>
                  <a:srgbClr val="002060"/>
                </a:solidFill>
              </a:rPr>
              <a:t>مثال لمكافحة الأخبار والمعلومات والحملات المضللة </a:t>
            </a:r>
          </a:p>
        </p:txBody>
      </p:sp>
      <p:sp>
        <p:nvSpPr>
          <p:cNvPr id="14" name="Content Placeholder 13">
            <a:extLst>
              <a:ext uri="{FF2B5EF4-FFF2-40B4-BE49-F238E27FC236}">
                <a16:creationId xmlns:a16="http://schemas.microsoft.com/office/drawing/2014/main" id="{E819DC72-6048-7A4F-8EC7-884F666DD1F8}"/>
              </a:ext>
            </a:extLst>
          </p:cNvPr>
          <p:cNvSpPr>
            <a:spLocks noGrp="1"/>
          </p:cNvSpPr>
          <p:nvPr>
            <p:ph idx="1"/>
          </p:nvPr>
        </p:nvSpPr>
        <p:spPr>
          <a:xfrm>
            <a:off x="5354053" y="859680"/>
            <a:ext cx="6628681" cy="5880071"/>
          </a:xfrm>
        </p:spPr>
        <p:txBody>
          <a:bodyPr>
            <a:normAutofit/>
          </a:bodyPr>
          <a:lstStyle/>
          <a:p>
            <a:pPr marL="0" indent="0" algn="just" defTabSz="914400" rtl="1" eaLnBrk="1" latinLnBrk="0" hangingPunct="1">
              <a:lnSpc>
                <a:spcPct val="150000"/>
              </a:lnSpc>
              <a:spcBef>
                <a:spcPts val="1000"/>
              </a:spcBef>
              <a:buNone/>
            </a:pPr>
            <a:r>
              <a:rPr lang="ar-SA" sz="2400" dirty="0">
                <a:solidFill>
                  <a:srgbClr val="002060"/>
                </a:solidFill>
              </a:rPr>
              <a:t>الموقع الإلكتروني فتبينوا من الأردن: فتبينوا منصة مستقلّة متخصصّة في مجال التّحقّق من الأخبار، انطلقت عام 2014م على شكل صفحة على الفيس بوك ثم تطوّرت بعد ذلك باستمرار، واليوم تعتبر من المنصّات الرائدة عربيًّا في هذا المجال. تهدف إلى تنقية المحتوى العربيّ على الإنترنت من الإشاعة والأخبار الكاذبة والخرافات. لتكون مصدرًا أساسًا للقرّاء في العالم العربي لتمييز الحقيقة من الزّيف. </a:t>
            </a:r>
          </a:p>
          <a:p>
            <a:pPr marL="0" indent="0" algn="just">
              <a:lnSpc>
                <a:spcPct val="150000"/>
              </a:lnSpc>
              <a:buNone/>
            </a:pPr>
            <a:r>
              <a:rPr lang="en-US" sz="2400" dirty="0">
                <a:solidFill>
                  <a:srgbClr val="002060"/>
                </a:solidFill>
                <a:hlinkClick r:id="rId3"/>
              </a:rPr>
              <a:t>https://fatabyyano.net</a:t>
            </a:r>
            <a:r>
              <a:rPr lang="ar-SA" sz="2400" dirty="0">
                <a:solidFill>
                  <a:srgbClr val="002060"/>
                </a:solidFill>
              </a:rPr>
              <a:t> </a:t>
            </a:r>
          </a:p>
          <a:p>
            <a:pPr marL="0" indent="0" algn="just" defTabSz="914400" rtl="1" eaLnBrk="1" latinLnBrk="0" hangingPunct="1">
              <a:lnSpc>
                <a:spcPct val="150000"/>
              </a:lnSpc>
              <a:spcBef>
                <a:spcPts val="1000"/>
              </a:spcBef>
              <a:buNone/>
            </a:pPr>
            <a:endParaRPr lang="ar-SA" sz="2400" dirty="0">
              <a:solidFill>
                <a:srgbClr val="002060"/>
              </a:solidFill>
            </a:endParaRPr>
          </a:p>
          <a:p>
            <a:pPr marL="0" indent="0" algn="r" defTabSz="914400" rtl="1" eaLnBrk="1" latinLnBrk="0" hangingPunct="1">
              <a:lnSpc>
                <a:spcPct val="150000"/>
              </a:lnSpc>
              <a:spcBef>
                <a:spcPts val="1000"/>
              </a:spcBef>
              <a:buNone/>
            </a:pPr>
            <a:endParaRPr lang="ar-SA" sz="2400" dirty="0">
              <a:solidFill>
                <a:srgbClr val="002060"/>
              </a:solidFill>
            </a:endParaRPr>
          </a:p>
          <a:p>
            <a:pPr marL="0" indent="0" algn="r" defTabSz="914400" rtl="1" eaLnBrk="1" latinLnBrk="0" hangingPunct="1">
              <a:lnSpc>
                <a:spcPct val="150000"/>
              </a:lnSpc>
              <a:spcBef>
                <a:spcPts val="1000"/>
              </a:spcBef>
              <a:buNone/>
            </a:pPr>
            <a:endParaRPr lang="ar-SA" sz="2400" dirty="0"/>
          </a:p>
        </p:txBody>
      </p:sp>
      <p:pic>
        <p:nvPicPr>
          <p:cNvPr id="6" name="Picture 5">
            <a:extLst>
              <a:ext uri="{FF2B5EF4-FFF2-40B4-BE49-F238E27FC236}">
                <a16:creationId xmlns:a16="http://schemas.microsoft.com/office/drawing/2014/main" id="{2CDEC87B-FA23-6F4C-A94F-30B095A1C6D2}"/>
              </a:ext>
            </a:extLst>
          </p:cNvPr>
          <p:cNvPicPr>
            <a:picLocks noChangeAspect="1"/>
          </p:cNvPicPr>
          <p:nvPr/>
        </p:nvPicPr>
        <p:blipFill rotWithShape="1">
          <a:blip r:embed="rId4">
            <a:extLst>
              <a:ext uri="{28A0092B-C50C-407E-A947-70E740481C1C}">
                <a14:useLocalDpi xmlns:a14="http://schemas.microsoft.com/office/drawing/2010/main" val="0"/>
              </a:ext>
            </a:extLst>
          </a:blip>
          <a:srcRect l="2439" t="3772" r="2927" b="14310"/>
          <a:stretch/>
        </p:blipFill>
        <p:spPr>
          <a:xfrm>
            <a:off x="0" y="1816768"/>
            <a:ext cx="4668252" cy="3657600"/>
          </a:xfrm>
          <a:prstGeom prst="rect">
            <a:avLst/>
          </a:prstGeom>
        </p:spPr>
      </p:pic>
    </p:spTree>
    <p:extLst>
      <p:ext uri="{BB962C8B-B14F-4D97-AF65-F5344CB8AC3E}">
        <p14:creationId xmlns:p14="http://schemas.microsoft.com/office/powerpoint/2010/main" val="23590451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19814"/>
            <a:ext cx="2305141" cy="1076343"/>
          </a:xfrm>
          <a:prstGeom prst="rect">
            <a:avLst/>
          </a:prstGeom>
        </p:spPr>
      </p:pic>
      <p:sp>
        <p:nvSpPr>
          <p:cNvPr id="4" name="Title 3">
            <a:extLst>
              <a:ext uri="{FF2B5EF4-FFF2-40B4-BE49-F238E27FC236}">
                <a16:creationId xmlns:a16="http://schemas.microsoft.com/office/drawing/2014/main" id="{7FD30AC7-1DFF-0744-AA01-B505F4F4EEF9}"/>
              </a:ext>
            </a:extLst>
          </p:cNvPr>
          <p:cNvSpPr>
            <a:spLocks noGrp="1"/>
          </p:cNvSpPr>
          <p:nvPr>
            <p:ph type="title"/>
          </p:nvPr>
        </p:nvSpPr>
        <p:spPr>
          <a:xfrm>
            <a:off x="2737411" y="264186"/>
            <a:ext cx="6898513" cy="792343"/>
          </a:xfrm>
        </p:spPr>
        <p:txBody>
          <a:bodyPr>
            <a:normAutofit/>
          </a:bodyPr>
          <a:lstStyle/>
          <a:p>
            <a:pPr algn="ctr"/>
            <a:r>
              <a:rPr lang="ar-JO" sz="2800" b="1" i="0" u="sng" strike="noStrike" dirty="0">
                <a:solidFill>
                  <a:schemeClr val="accent1">
                    <a:lumMod val="50000"/>
                  </a:schemeClr>
                </a:solidFill>
                <a:effectLst/>
              </a:rPr>
              <a:t>الحملات الإعلامية المضادة لحملات التضليل</a:t>
            </a:r>
          </a:p>
        </p:txBody>
      </p:sp>
      <p:sp>
        <p:nvSpPr>
          <p:cNvPr id="2" name="Content Placeholder 1">
            <a:extLst>
              <a:ext uri="{FF2B5EF4-FFF2-40B4-BE49-F238E27FC236}">
                <a16:creationId xmlns:a16="http://schemas.microsoft.com/office/drawing/2014/main" id="{0606DFDE-2FEB-9246-A409-45946A255EEE}"/>
              </a:ext>
            </a:extLst>
          </p:cNvPr>
          <p:cNvSpPr>
            <a:spLocks noGrp="1"/>
          </p:cNvSpPr>
          <p:nvPr>
            <p:ph sz="half" idx="2"/>
          </p:nvPr>
        </p:nvSpPr>
        <p:spPr>
          <a:xfrm>
            <a:off x="300942" y="1157468"/>
            <a:ext cx="11771453" cy="5582284"/>
          </a:xfrm>
        </p:spPr>
        <p:txBody>
          <a:bodyPr>
            <a:normAutofit/>
          </a:bodyPr>
          <a:lstStyle/>
          <a:p>
            <a:pPr marL="0" indent="0" algn="just">
              <a:lnSpc>
                <a:spcPct val="150000"/>
              </a:lnSpc>
              <a:buNone/>
            </a:pPr>
            <a:r>
              <a:rPr lang="en-US" sz="1400" b="1" i="0" strike="noStrike" dirty="0">
                <a:solidFill>
                  <a:schemeClr val="accent1"/>
                </a:solidFill>
                <a:effectLst/>
                <a:hlinkClick r:id="rId3"/>
              </a:rPr>
              <a:t>https://www.who.int/europe/news/item/01-09-2022-infodemics-and-misinformation-negatively-affect-people-s-health-behaviours--new-who-reviewfinds</a:t>
            </a:r>
            <a:endParaRPr lang="ar-SA" sz="1400" b="1" i="0" strike="noStrike" dirty="0">
              <a:solidFill>
                <a:schemeClr val="accent1"/>
              </a:solidFill>
              <a:effectLst/>
            </a:endParaRPr>
          </a:p>
          <a:p>
            <a:pPr algn="just" rtl="1">
              <a:lnSpc>
                <a:spcPct val="150000"/>
              </a:lnSpc>
            </a:pPr>
            <a:r>
              <a:rPr lang="ar-SA" sz="2400" dirty="0">
                <a:solidFill>
                  <a:srgbClr val="002060"/>
                </a:solidFill>
                <a:latin typeface="Arial" panose="020B0604020202020204" pitchFamily="34" charset="0"/>
                <a:cs typeface="Arial" panose="020B0604020202020204" pitchFamily="34" charset="0"/>
              </a:rPr>
              <a:t>في المقابل قامت منظمة الصحة العالمية بإطلاق حملة توعية إعلامية مضادة، وأكدت منظمة الصحة العالمية </a:t>
            </a:r>
            <a:r>
              <a:rPr lang="en-US" sz="2400" dirty="0">
                <a:solidFill>
                  <a:srgbClr val="002060"/>
                </a:solidFill>
                <a:latin typeface="Arial" panose="020B0604020202020204" pitchFamily="34" charset="0"/>
                <a:cs typeface="Arial" panose="020B0604020202020204" pitchFamily="34" charset="0"/>
              </a:rPr>
              <a:t>WHO </a:t>
            </a:r>
            <a:r>
              <a:rPr lang="ar-SA" sz="2400" dirty="0">
                <a:solidFill>
                  <a:srgbClr val="002060"/>
                </a:solidFill>
                <a:latin typeface="Arial" panose="020B0604020202020204" pitchFamily="34" charset="0"/>
                <a:cs typeface="Arial" panose="020B0604020202020204" pitchFamily="34" charset="0"/>
              </a:rPr>
              <a:t>أن المنشورات المضللة تسببت في تأخير آلاف حالات الاستشفاء، ومئات الوفيات في الأشهر الأولى من الجائحة، واستخدمت حملة</a:t>
            </a:r>
            <a:r>
              <a:rPr lang="en-US" sz="2400" dirty="0">
                <a:solidFill>
                  <a:srgbClr val="002060"/>
                </a:solidFill>
                <a:latin typeface="Arial" panose="020B0604020202020204" pitchFamily="34" charset="0"/>
                <a:cs typeface="Arial" panose="020B0604020202020204" pitchFamily="34" charset="0"/>
              </a:rPr>
              <a:t> infodemic </a:t>
            </a:r>
            <a:r>
              <a:rPr lang="ar-SA" sz="2400" dirty="0">
                <a:solidFill>
                  <a:srgbClr val="002060"/>
                </a:solidFill>
                <a:latin typeface="Arial" panose="020B0604020202020204" pitchFamily="34" charset="0"/>
                <a:cs typeface="Arial" panose="020B0604020202020204" pitchFamily="34" charset="0"/>
              </a:rPr>
              <a:t>للحد من هذا التضليل</a:t>
            </a:r>
            <a:endParaRPr lang="ar-JO" sz="2400" dirty="0">
              <a:solidFill>
                <a:srgbClr val="002060"/>
              </a:solidFill>
            </a:endParaRPr>
          </a:p>
          <a:p>
            <a:pPr algn="just" rtl="1">
              <a:lnSpc>
                <a:spcPct val="150000"/>
              </a:lnSpc>
            </a:pPr>
            <a:r>
              <a:rPr lang="ar-JO" sz="2400" dirty="0">
                <a:solidFill>
                  <a:schemeClr val="accent1"/>
                </a:solidFill>
              </a:rPr>
              <a:t>الحملة الإعلامية المضادة التي اطلقتها منظمة الصحة العالمية </a:t>
            </a:r>
            <a:r>
              <a:rPr lang="en-US" sz="2400" dirty="0">
                <a:solidFill>
                  <a:schemeClr val="accent1"/>
                </a:solidFill>
              </a:rPr>
              <a:t>WHO </a:t>
            </a:r>
            <a:r>
              <a:rPr lang="ar-SA" sz="2400" dirty="0">
                <a:solidFill>
                  <a:schemeClr val="accent1"/>
                </a:solidFill>
              </a:rPr>
              <a:t>، </a:t>
            </a:r>
            <a:r>
              <a:rPr lang="ar-JO" sz="2400" dirty="0">
                <a:solidFill>
                  <a:schemeClr val="accent1"/>
                </a:solidFill>
              </a:rPr>
              <a:t>استغرقت 4 أسابيع للوصول لنفس الجمهور الذي وصلته الحملات الإعلامية المضللة خلال الجائحة</a:t>
            </a:r>
          </a:p>
          <a:p>
            <a:pPr algn="just" rtl="1">
              <a:lnSpc>
                <a:spcPct val="150000"/>
              </a:lnSpc>
            </a:pPr>
            <a:r>
              <a:rPr lang="ar-JO" sz="2400" dirty="0">
                <a:solidFill>
                  <a:srgbClr val="002060"/>
                </a:solidFill>
              </a:rPr>
              <a:t>أطلقت منظمة الصحة العالمية حملة "</a:t>
            </a:r>
            <a:r>
              <a:rPr lang="en-US" sz="2400" dirty="0">
                <a:solidFill>
                  <a:srgbClr val="002060"/>
                </a:solidFill>
              </a:rPr>
              <a:t>Immunizing the public against misinformation</a:t>
            </a:r>
            <a:r>
              <a:rPr lang="ar-SA" sz="2400" dirty="0">
                <a:solidFill>
                  <a:srgbClr val="002060"/>
                </a:solidFill>
              </a:rPr>
              <a:t> </a:t>
            </a:r>
            <a:r>
              <a:rPr lang="ar-JO" sz="2400" dirty="0">
                <a:solidFill>
                  <a:srgbClr val="002060"/>
                </a:solidFill>
              </a:rPr>
              <a:t>ضمن استراتيجيتها لمواجهة "</a:t>
            </a:r>
            <a:r>
              <a:rPr lang="en-US" sz="2400" dirty="0">
                <a:solidFill>
                  <a:srgbClr val="002060"/>
                </a:solidFill>
              </a:rPr>
              <a:t>infodemic </a:t>
            </a:r>
            <a:r>
              <a:rPr lang="ar-JO" sz="2400" dirty="0">
                <a:solidFill>
                  <a:srgbClr val="002060"/>
                </a:solidFill>
              </a:rPr>
              <a:t>عبر التعاون مع أكثر من 50 منصة رقمية مثل فيسبوك وتيك‌توك ويوتيوب لترويج المعلومات الطبية الصحيحة عند البحث عنها</a:t>
            </a:r>
          </a:p>
          <a:p>
            <a:pPr algn="just" rtl="1">
              <a:lnSpc>
                <a:spcPct val="150000"/>
              </a:lnSpc>
            </a:pPr>
            <a:endParaRPr lang="ar-JO" sz="2000" dirty="0">
              <a:solidFill>
                <a:srgbClr val="002060"/>
              </a:solidFill>
            </a:endParaRPr>
          </a:p>
          <a:p>
            <a:pPr algn="just" rtl="1">
              <a:lnSpc>
                <a:spcPct val="150000"/>
              </a:lnSpc>
            </a:pPr>
            <a:endParaRPr lang="ar-JO" sz="2000" dirty="0">
              <a:solidFill>
                <a:srgbClr val="002060"/>
              </a:solidFill>
            </a:endParaRPr>
          </a:p>
          <a:p>
            <a:pPr algn="just" rtl="1">
              <a:lnSpc>
                <a:spcPct val="150000"/>
              </a:lnSpc>
            </a:pPr>
            <a:endParaRPr lang="ar-JO" sz="2000" dirty="0">
              <a:solidFill>
                <a:srgbClr val="002060"/>
              </a:solidFill>
            </a:endParaRPr>
          </a:p>
          <a:p>
            <a:pPr marL="0" indent="0" algn="just" rtl="1">
              <a:lnSpc>
                <a:spcPct val="150000"/>
              </a:lnSpc>
              <a:buNone/>
            </a:pPr>
            <a:endParaRPr lang="ar-JO" sz="2000" dirty="0">
              <a:solidFill>
                <a:srgbClr val="002060"/>
              </a:solidFill>
            </a:endParaRPr>
          </a:p>
          <a:p>
            <a:pPr marL="0" indent="0" algn="just" rtl="1">
              <a:lnSpc>
                <a:spcPct val="150000"/>
              </a:lnSpc>
              <a:buNone/>
            </a:pPr>
            <a:endParaRPr lang="ar-JO" sz="2000" dirty="0">
              <a:solidFill>
                <a:srgbClr val="002060"/>
              </a:solidFill>
            </a:endParaRPr>
          </a:p>
          <a:p>
            <a:pPr marL="0" indent="0" algn="just" rtl="1">
              <a:lnSpc>
                <a:spcPct val="150000"/>
              </a:lnSpc>
              <a:buNone/>
            </a:pPr>
            <a:endParaRPr lang="ar-SA" sz="1400" b="1" i="0" strike="noStrike" dirty="0">
              <a:solidFill>
                <a:schemeClr val="accent1"/>
              </a:solidFill>
              <a:effectLst/>
            </a:endParaRPr>
          </a:p>
          <a:p>
            <a:pPr marL="0" indent="0" algn="just">
              <a:lnSpc>
                <a:spcPct val="150000"/>
              </a:lnSpc>
              <a:buNone/>
            </a:pPr>
            <a:endParaRPr lang="ar-JO" sz="2400" dirty="0"/>
          </a:p>
        </p:txBody>
      </p:sp>
      <p:sp>
        <p:nvSpPr>
          <p:cNvPr id="7" name="TextBox 6">
            <a:extLst>
              <a:ext uri="{FF2B5EF4-FFF2-40B4-BE49-F238E27FC236}">
                <a16:creationId xmlns:a16="http://schemas.microsoft.com/office/drawing/2014/main" id="{9866DE67-F5BB-6F4D-8F0E-077B871175F3}"/>
              </a:ext>
            </a:extLst>
          </p:cNvPr>
          <p:cNvSpPr txBox="1"/>
          <p:nvPr/>
        </p:nvSpPr>
        <p:spPr>
          <a:xfrm>
            <a:off x="10808043" y="118248"/>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Tree>
    <p:extLst>
      <p:ext uri="{BB962C8B-B14F-4D97-AF65-F5344CB8AC3E}">
        <p14:creationId xmlns:p14="http://schemas.microsoft.com/office/powerpoint/2010/main" val="41122991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19814"/>
            <a:ext cx="2305141" cy="1076343"/>
          </a:xfrm>
          <a:prstGeom prst="rect">
            <a:avLst/>
          </a:prstGeom>
        </p:spPr>
      </p:pic>
      <p:sp>
        <p:nvSpPr>
          <p:cNvPr id="7" name="TextBox 6">
            <a:extLst>
              <a:ext uri="{FF2B5EF4-FFF2-40B4-BE49-F238E27FC236}">
                <a16:creationId xmlns:a16="http://schemas.microsoft.com/office/drawing/2014/main" id="{9866DE67-F5BB-6F4D-8F0E-077B871175F3}"/>
              </a:ext>
            </a:extLst>
          </p:cNvPr>
          <p:cNvSpPr txBox="1"/>
          <p:nvPr/>
        </p:nvSpPr>
        <p:spPr>
          <a:xfrm>
            <a:off x="10808043" y="118248"/>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
        <p:nvSpPr>
          <p:cNvPr id="13" name="Title 12">
            <a:extLst>
              <a:ext uri="{FF2B5EF4-FFF2-40B4-BE49-F238E27FC236}">
                <a16:creationId xmlns:a16="http://schemas.microsoft.com/office/drawing/2014/main" id="{EECE4C35-44DD-964C-9DBB-6857EFA497F0}"/>
              </a:ext>
            </a:extLst>
          </p:cNvPr>
          <p:cNvSpPr>
            <a:spLocks noGrp="1"/>
          </p:cNvSpPr>
          <p:nvPr>
            <p:ph type="title"/>
          </p:nvPr>
        </p:nvSpPr>
        <p:spPr>
          <a:xfrm>
            <a:off x="202115" y="996950"/>
            <a:ext cx="6172200" cy="1326646"/>
          </a:xfrm>
        </p:spPr>
        <p:txBody>
          <a:bodyPr anchor="t">
            <a:noAutofit/>
          </a:bodyPr>
          <a:lstStyle/>
          <a:p>
            <a:pPr marL="0" indent="0" algn="ctr" defTabSz="914400" rtl="1" eaLnBrk="1" latinLnBrk="0" hangingPunct="1">
              <a:lnSpc>
                <a:spcPct val="150000"/>
              </a:lnSpc>
              <a:spcBef>
                <a:spcPts val="1000"/>
              </a:spcBef>
              <a:buNone/>
            </a:pPr>
            <a:r>
              <a:rPr lang="ar-JO" sz="2800" b="1" dirty="0">
                <a:solidFill>
                  <a:srgbClr val="002060"/>
                </a:solidFill>
              </a:rPr>
              <a:t>مثال لحملة مضادة لمكافحة الأخبار والمعلومات والحملات المضللة </a:t>
            </a:r>
          </a:p>
        </p:txBody>
      </p:sp>
      <p:sp>
        <p:nvSpPr>
          <p:cNvPr id="14" name="Content Placeholder 13">
            <a:extLst>
              <a:ext uri="{FF2B5EF4-FFF2-40B4-BE49-F238E27FC236}">
                <a16:creationId xmlns:a16="http://schemas.microsoft.com/office/drawing/2014/main" id="{E819DC72-6048-7A4F-8EC7-884F666DD1F8}"/>
              </a:ext>
            </a:extLst>
          </p:cNvPr>
          <p:cNvSpPr>
            <a:spLocks noGrp="1"/>
          </p:cNvSpPr>
          <p:nvPr>
            <p:ph idx="1"/>
          </p:nvPr>
        </p:nvSpPr>
        <p:spPr/>
        <p:txBody>
          <a:bodyPr>
            <a:normAutofit/>
          </a:bodyPr>
          <a:lstStyle/>
          <a:p>
            <a:pPr marL="0" indent="0" algn="just" defTabSz="914400" rtl="1" eaLnBrk="1" latinLnBrk="0" hangingPunct="1">
              <a:lnSpc>
                <a:spcPct val="150000"/>
              </a:lnSpc>
              <a:spcBef>
                <a:spcPts val="1000"/>
              </a:spcBef>
              <a:buNone/>
            </a:pPr>
            <a:endParaRPr lang="ar-SA" sz="2400" dirty="0">
              <a:solidFill>
                <a:srgbClr val="002060"/>
              </a:solidFill>
            </a:endParaRPr>
          </a:p>
          <a:p>
            <a:pPr marL="0" indent="0" algn="r" defTabSz="914400" rtl="1" eaLnBrk="1" latinLnBrk="0" hangingPunct="1">
              <a:lnSpc>
                <a:spcPct val="150000"/>
              </a:lnSpc>
              <a:spcBef>
                <a:spcPts val="1000"/>
              </a:spcBef>
              <a:buNone/>
            </a:pPr>
            <a:endParaRPr lang="ar-SA" sz="2400" dirty="0">
              <a:solidFill>
                <a:srgbClr val="002060"/>
              </a:solidFill>
            </a:endParaRPr>
          </a:p>
          <a:p>
            <a:pPr marL="0" indent="0" algn="r" defTabSz="914400" rtl="1" eaLnBrk="1" latinLnBrk="0" hangingPunct="1">
              <a:lnSpc>
                <a:spcPct val="150000"/>
              </a:lnSpc>
              <a:spcBef>
                <a:spcPts val="1000"/>
              </a:spcBef>
              <a:buNone/>
            </a:pPr>
            <a:endParaRPr lang="ar-SA" sz="2400" dirty="0"/>
          </a:p>
        </p:txBody>
      </p:sp>
      <p:sp>
        <p:nvSpPr>
          <p:cNvPr id="10" name="Text Placeholder 9">
            <a:extLst>
              <a:ext uri="{FF2B5EF4-FFF2-40B4-BE49-F238E27FC236}">
                <a16:creationId xmlns:a16="http://schemas.microsoft.com/office/drawing/2014/main" id="{F71691B2-6020-F04E-A5CA-533A9C39722F}"/>
              </a:ext>
            </a:extLst>
          </p:cNvPr>
          <p:cNvSpPr>
            <a:spLocks noGrp="1"/>
          </p:cNvSpPr>
          <p:nvPr>
            <p:ph type="body" sz="half" idx="2"/>
          </p:nvPr>
        </p:nvSpPr>
        <p:spPr>
          <a:xfrm>
            <a:off x="565484" y="2767263"/>
            <a:ext cx="5303504" cy="3614834"/>
          </a:xfrm>
        </p:spPr>
        <p:txBody>
          <a:bodyPr>
            <a:normAutofit/>
          </a:bodyPr>
          <a:lstStyle/>
          <a:p>
            <a:pPr marL="0" indent="0" algn="just" defTabSz="914400" rtl="1" eaLnBrk="1" latinLnBrk="0" hangingPunct="1">
              <a:lnSpc>
                <a:spcPct val="150000"/>
              </a:lnSpc>
              <a:spcBef>
                <a:spcPts val="1000"/>
              </a:spcBef>
              <a:buFont typeface="Arial" panose="020B0604020202020204" pitchFamily="34" charset="0"/>
              <a:buNone/>
            </a:pPr>
            <a:r>
              <a:rPr lang="ar-SA" sz="2400" dirty="0">
                <a:solidFill>
                  <a:schemeClr val="accent1">
                    <a:lumMod val="50000"/>
                  </a:schemeClr>
                </a:solidFill>
              </a:rPr>
              <a:t>مثال لمحتوى رقمي تم نشره لحملة رقمية هدفها مكافحة نشر الشائعات عبر منصات التواصل الاجتماعي، ومحاربة التضليل ودعم حرية التعبير، بدعم من منظمات دولية منها اليونيسكو، وبرنامج الأمم المتحدة الإنمائي. بالإضاُفة إلى جهات محلية ومؤسسات إعلامية مثل شبكة وطن الإعلامية. </a:t>
            </a:r>
            <a:endParaRPr lang="en-JO" sz="2400" dirty="0">
              <a:solidFill>
                <a:schemeClr val="accent1">
                  <a:lumMod val="50000"/>
                </a:schemeClr>
              </a:solidFill>
            </a:endParaRPr>
          </a:p>
        </p:txBody>
      </p:sp>
      <p:pic>
        <p:nvPicPr>
          <p:cNvPr id="8" name="Picture 7">
            <a:extLst>
              <a:ext uri="{FF2B5EF4-FFF2-40B4-BE49-F238E27FC236}">
                <a16:creationId xmlns:a16="http://schemas.microsoft.com/office/drawing/2014/main" id="{89036D78-3589-F545-8DB9-294F13C67C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03485" y="899196"/>
            <a:ext cx="5486400" cy="5840556"/>
          </a:xfrm>
          <a:prstGeom prst="rect">
            <a:avLst/>
          </a:prstGeom>
        </p:spPr>
      </p:pic>
    </p:spTree>
    <p:extLst>
      <p:ext uri="{BB962C8B-B14F-4D97-AF65-F5344CB8AC3E}">
        <p14:creationId xmlns:p14="http://schemas.microsoft.com/office/powerpoint/2010/main" val="27122138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19814"/>
            <a:ext cx="2305141" cy="1076343"/>
          </a:xfrm>
          <a:prstGeom prst="rect">
            <a:avLst/>
          </a:prstGeom>
        </p:spPr>
      </p:pic>
      <p:sp>
        <p:nvSpPr>
          <p:cNvPr id="7" name="TextBox 6">
            <a:extLst>
              <a:ext uri="{FF2B5EF4-FFF2-40B4-BE49-F238E27FC236}">
                <a16:creationId xmlns:a16="http://schemas.microsoft.com/office/drawing/2014/main" id="{9866DE67-F5BB-6F4D-8F0E-077B871175F3}"/>
              </a:ext>
            </a:extLst>
          </p:cNvPr>
          <p:cNvSpPr txBox="1"/>
          <p:nvPr/>
        </p:nvSpPr>
        <p:spPr>
          <a:xfrm>
            <a:off x="10808043" y="118248"/>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
        <p:nvSpPr>
          <p:cNvPr id="13" name="Title 12">
            <a:extLst>
              <a:ext uri="{FF2B5EF4-FFF2-40B4-BE49-F238E27FC236}">
                <a16:creationId xmlns:a16="http://schemas.microsoft.com/office/drawing/2014/main" id="{EECE4C35-44DD-964C-9DBB-6857EFA497F0}"/>
              </a:ext>
            </a:extLst>
          </p:cNvPr>
          <p:cNvSpPr>
            <a:spLocks noGrp="1"/>
          </p:cNvSpPr>
          <p:nvPr>
            <p:ph type="title"/>
          </p:nvPr>
        </p:nvSpPr>
        <p:spPr>
          <a:xfrm>
            <a:off x="202115" y="996950"/>
            <a:ext cx="6172200" cy="1326646"/>
          </a:xfrm>
        </p:spPr>
        <p:txBody>
          <a:bodyPr anchor="t">
            <a:noAutofit/>
          </a:bodyPr>
          <a:lstStyle/>
          <a:p>
            <a:pPr marL="0" indent="0" algn="ctr" defTabSz="914400" rtl="1" eaLnBrk="1" latinLnBrk="0" hangingPunct="1">
              <a:lnSpc>
                <a:spcPct val="150000"/>
              </a:lnSpc>
              <a:spcBef>
                <a:spcPts val="1000"/>
              </a:spcBef>
              <a:buNone/>
            </a:pPr>
            <a:r>
              <a:rPr lang="ar-JO" sz="2800" b="1" dirty="0">
                <a:solidFill>
                  <a:srgbClr val="002060"/>
                </a:solidFill>
              </a:rPr>
              <a:t>مثال لحملة مضادة لمكافحة الأخبار والمعلومات والحملات المضللة </a:t>
            </a:r>
          </a:p>
        </p:txBody>
      </p:sp>
      <p:sp>
        <p:nvSpPr>
          <p:cNvPr id="14" name="Content Placeholder 13">
            <a:extLst>
              <a:ext uri="{FF2B5EF4-FFF2-40B4-BE49-F238E27FC236}">
                <a16:creationId xmlns:a16="http://schemas.microsoft.com/office/drawing/2014/main" id="{E819DC72-6048-7A4F-8EC7-884F666DD1F8}"/>
              </a:ext>
            </a:extLst>
          </p:cNvPr>
          <p:cNvSpPr>
            <a:spLocks noGrp="1"/>
          </p:cNvSpPr>
          <p:nvPr>
            <p:ph idx="1"/>
          </p:nvPr>
        </p:nvSpPr>
        <p:spPr/>
        <p:txBody>
          <a:bodyPr>
            <a:normAutofit/>
          </a:bodyPr>
          <a:lstStyle/>
          <a:p>
            <a:pPr marL="0" indent="0" algn="just" defTabSz="914400" rtl="1" eaLnBrk="1" latinLnBrk="0" hangingPunct="1">
              <a:lnSpc>
                <a:spcPct val="150000"/>
              </a:lnSpc>
              <a:spcBef>
                <a:spcPts val="1000"/>
              </a:spcBef>
              <a:buNone/>
            </a:pPr>
            <a:endParaRPr lang="ar-SA" sz="2400" dirty="0">
              <a:solidFill>
                <a:srgbClr val="002060"/>
              </a:solidFill>
            </a:endParaRPr>
          </a:p>
          <a:p>
            <a:pPr marL="0" indent="0" algn="r" defTabSz="914400" rtl="1" eaLnBrk="1" latinLnBrk="0" hangingPunct="1">
              <a:lnSpc>
                <a:spcPct val="150000"/>
              </a:lnSpc>
              <a:spcBef>
                <a:spcPts val="1000"/>
              </a:spcBef>
              <a:buNone/>
            </a:pPr>
            <a:endParaRPr lang="ar-SA" sz="2400" dirty="0">
              <a:solidFill>
                <a:srgbClr val="002060"/>
              </a:solidFill>
            </a:endParaRPr>
          </a:p>
          <a:p>
            <a:pPr marL="0" indent="0" algn="r" defTabSz="914400" rtl="1" eaLnBrk="1" latinLnBrk="0" hangingPunct="1">
              <a:lnSpc>
                <a:spcPct val="150000"/>
              </a:lnSpc>
              <a:spcBef>
                <a:spcPts val="1000"/>
              </a:spcBef>
              <a:buNone/>
            </a:pPr>
            <a:endParaRPr lang="ar-SA" sz="2400" dirty="0"/>
          </a:p>
        </p:txBody>
      </p:sp>
      <p:sp>
        <p:nvSpPr>
          <p:cNvPr id="10" name="Text Placeholder 9">
            <a:extLst>
              <a:ext uri="{FF2B5EF4-FFF2-40B4-BE49-F238E27FC236}">
                <a16:creationId xmlns:a16="http://schemas.microsoft.com/office/drawing/2014/main" id="{F71691B2-6020-F04E-A5CA-533A9C39722F}"/>
              </a:ext>
            </a:extLst>
          </p:cNvPr>
          <p:cNvSpPr>
            <a:spLocks noGrp="1"/>
          </p:cNvSpPr>
          <p:nvPr>
            <p:ph type="body" sz="half" idx="2"/>
          </p:nvPr>
        </p:nvSpPr>
        <p:spPr>
          <a:xfrm>
            <a:off x="565484" y="2767263"/>
            <a:ext cx="5303504" cy="3614834"/>
          </a:xfrm>
        </p:spPr>
        <p:txBody>
          <a:bodyPr>
            <a:normAutofit/>
          </a:bodyPr>
          <a:lstStyle/>
          <a:p>
            <a:pPr marL="0" indent="0" algn="just" defTabSz="914400" rtl="1" eaLnBrk="1" latinLnBrk="0" hangingPunct="1">
              <a:lnSpc>
                <a:spcPct val="150000"/>
              </a:lnSpc>
              <a:spcBef>
                <a:spcPts val="1000"/>
              </a:spcBef>
              <a:buFont typeface="Arial" panose="020B0604020202020204" pitchFamily="34" charset="0"/>
              <a:buNone/>
            </a:pPr>
            <a:r>
              <a:rPr lang="ar-SA" sz="2400" dirty="0">
                <a:solidFill>
                  <a:schemeClr val="accent1">
                    <a:lumMod val="50000"/>
                  </a:schemeClr>
                </a:solidFill>
              </a:rPr>
              <a:t>مثال لمحتوى رقمي تم نشره لحملة رقمية هدفها مكافحة نشر الشائعات عبر منصات التواصل الاجتماعي، ومحاربة التضليل ودعم حرية التعبير، بدعم من منظمات دولية منها اليونيسكو، وبرنامج الأمم المتحدة الإنمائي. بالإضاُفة إلى جهات محلية ومؤسسات إعلامية مثل شبكة وطن الإعلامية. </a:t>
            </a:r>
            <a:endParaRPr lang="en-JO" sz="2400" dirty="0">
              <a:solidFill>
                <a:schemeClr val="accent1">
                  <a:lumMod val="50000"/>
                </a:schemeClr>
              </a:solidFill>
            </a:endParaRPr>
          </a:p>
        </p:txBody>
      </p:sp>
      <p:pic>
        <p:nvPicPr>
          <p:cNvPr id="4" name="Picture 3">
            <a:extLst>
              <a:ext uri="{FF2B5EF4-FFF2-40B4-BE49-F238E27FC236}">
                <a16:creationId xmlns:a16="http://schemas.microsoft.com/office/drawing/2014/main" id="{CD224865-8FCE-C143-A141-76E5F3AD11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23014" y="723962"/>
            <a:ext cx="5486400" cy="6015790"/>
          </a:xfrm>
          <a:prstGeom prst="rect">
            <a:avLst/>
          </a:prstGeom>
        </p:spPr>
      </p:pic>
    </p:spTree>
    <p:extLst>
      <p:ext uri="{BB962C8B-B14F-4D97-AF65-F5344CB8AC3E}">
        <p14:creationId xmlns:p14="http://schemas.microsoft.com/office/powerpoint/2010/main" val="10705713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19814"/>
            <a:ext cx="2305141" cy="1076343"/>
          </a:xfrm>
          <a:prstGeom prst="rect">
            <a:avLst/>
          </a:prstGeom>
        </p:spPr>
      </p:pic>
      <p:sp>
        <p:nvSpPr>
          <p:cNvPr id="4" name="Title 3">
            <a:extLst>
              <a:ext uri="{FF2B5EF4-FFF2-40B4-BE49-F238E27FC236}">
                <a16:creationId xmlns:a16="http://schemas.microsoft.com/office/drawing/2014/main" id="{7FD30AC7-1DFF-0744-AA01-B505F4F4EEF9}"/>
              </a:ext>
            </a:extLst>
          </p:cNvPr>
          <p:cNvSpPr>
            <a:spLocks noGrp="1"/>
          </p:cNvSpPr>
          <p:nvPr>
            <p:ph type="title"/>
          </p:nvPr>
        </p:nvSpPr>
        <p:spPr>
          <a:xfrm>
            <a:off x="2764707" y="122186"/>
            <a:ext cx="6898513" cy="792343"/>
          </a:xfrm>
        </p:spPr>
        <p:txBody>
          <a:bodyPr>
            <a:normAutofit/>
          </a:bodyPr>
          <a:lstStyle/>
          <a:p>
            <a:pPr marL="0" indent="0" algn="ctr" rtl="1">
              <a:lnSpc>
                <a:spcPct val="150000"/>
              </a:lnSpc>
              <a:buNone/>
            </a:pPr>
            <a:r>
              <a:rPr lang="ar-JO" sz="2800" b="1" i="0" u="sng" strike="noStrike" dirty="0">
                <a:solidFill>
                  <a:schemeClr val="accent1"/>
                </a:solidFill>
                <a:effectLst/>
              </a:rPr>
              <a:t>أسباب انتشار التضليل في الحملات الرقمية </a:t>
            </a:r>
          </a:p>
        </p:txBody>
      </p:sp>
      <p:sp>
        <p:nvSpPr>
          <p:cNvPr id="2" name="Content Placeholder 1">
            <a:extLst>
              <a:ext uri="{FF2B5EF4-FFF2-40B4-BE49-F238E27FC236}">
                <a16:creationId xmlns:a16="http://schemas.microsoft.com/office/drawing/2014/main" id="{0606DFDE-2FEB-9246-A409-45946A255EEE}"/>
              </a:ext>
            </a:extLst>
          </p:cNvPr>
          <p:cNvSpPr>
            <a:spLocks noGrp="1"/>
          </p:cNvSpPr>
          <p:nvPr>
            <p:ph sz="half" idx="2"/>
          </p:nvPr>
        </p:nvSpPr>
        <p:spPr>
          <a:xfrm>
            <a:off x="757989" y="1056529"/>
            <a:ext cx="10936706" cy="5683223"/>
          </a:xfrm>
        </p:spPr>
        <p:txBody>
          <a:bodyPr>
            <a:normAutofit/>
          </a:bodyPr>
          <a:lstStyle/>
          <a:p>
            <a:pPr algn="just" rtl="1">
              <a:lnSpc>
                <a:spcPct val="150000"/>
              </a:lnSpc>
              <a:buFont typeface="Wingdings" pitchFamily="2" charset="2"/>
              <a:buChar char="Ø"/>
            </a:pPr>
            <a:r>
              <a:rPr lang="ar-JO" sz="2400" i="0" strike="noStrike" dirty="0">
                <a:solidFill>
                  <a:schemeClr val="accent1">
                    <a:lumMod val="50000"/>
                  </a:schemeClr>
                </a:solidFill>
                <a:effectLst/>
              </a:rPr>
              <a:t>الوصول السهل للجمهور عبر المنصات الاجتماعية</a:t>
            </a:r>
          </a:p>
          <a:p>
            <a:pPr algn="just" rtl="1">
              <a:lnSpc>
                <a:spcPct val="150000"/>
              </a:lnSpc>
              <a:buFont typeface="Wingdings" pitchFamily="2" charset="2"/>
              <a:buChar char="Ø"/>
            </a:pPr>
            <a:r>
              <a:rPr lang="ar-JO" sz="2400" i="0" strike="noStrike" dirty="0">
                <a:solidFill>
                  <a:schemeClr val="accent1">
                    <a:lumMod val="50000"/>
                  </a:schemeClr>
                </a:solidFill>
                <a:effectLst/>
              </a:rPr>
              <a:t>قلة الوعي الرقمي لدى شرائح واسعة من المستخدمين</a:t>
            </a:r>
          </a:p>
          <a:p>
            <a:pPr algn="just" rtl="1">
              <a:lnSpc>
                <a:spcPct val="150000"/>
              </a:lnSpc>
              <a:buFont typeface="Wingdings" pitchFamily="2" charset="2"/>
              <a:buChar char="Ø"/>
            </a:pPr>
            <a:r>
              <a:rPr lang="ar-JO" sz="2400" i="0" strike="noStrike" dirty="0">
                <a:solidFill>
                  <a:schemeClr val="accent1">
                    <a:lumMod val="50000"/>
                  </a:schemeClr>
                </a:solidFill>
                <a:effectLst/>
              </a:rPr>
              <a:t>الرغبة في الانتشار السريع وتحقيق تأثير فوري من قبل منفذين الحملات وصانعي المحتوى المضلل </a:t>
            </a:r>
          </a:p>
          <a:p>
            <a:pPr algn="just" rtl="1">
              <a:lnSpc>
                <a:spcPct val="150000"/>
              </a:lnSpc>
              <a:buFont typeface="Wingdings" pitchFamily="2" charset="2"/>
              <a:buChar char="Ø"/>
            </a:pPr>
            <a:r>
              <a:rPr lang="ar-JO" sz="2400" i="0" strike="noStrike" dirty="0">
                <a:solidFill>
                  <a:schemeClr val="accent1">
                    <a:lumMod val="50000"/>
                  </a:schemeClr>
                </a:solidFill>
                <a:effectLst/>
              </a:rPr>
              <a:t>قلة التدقيق أو الغياب الكامل للرقابة التحريرية والإعلامية الرقمية الخاصة بمتابعة المحتوى </a:t>
            </a:r>
          </a:p>
          <a:p>
            <a:pPr algn="just" rtl="1">
              <a:lnSpc>
                <a:spcPct val="150000"/>
              </a:lnSpc>
              <a:buFont typeface="Wingdings" pitchFamily="2" charset="2"/>
              <a:buChar char="Ø"/>
            </a:pPr>
            <a:r>
              <a:rPr lang="ar-JO" sz="2400" i="0" strike="noStrike" dirty="0">
                <a:solidFill>
                  <a:schemeClr val="accent1">
                    <a:lumMod val="50000"/>
                  </a:schemeClr>
                </a:solidFill>
                <a:effectLst/>
              </a:rPr>
              <a:t>تضارب المصالح </a:t>
            </a:r>
            <a:r>
              <a:rPr lang="ar-SA" sz="2400" i="0" strike="noStrike" dirty="0">
                <a:solidFill>
                  <a:schemeClr val="accent1">
                    <a:lumMod val="50000"/>
                  </a:schemeClr>
                </a:solidFill>
                <a:effectLst/>
              </a:rPr>
              <a:t>أو المنافسة بين عدة أطراف وجهات في المجتمع تؤدي لنشر حملات تضليل تستهدف الإضرار بالطرف الأخر </a:t>
            </a:r>
            <a:endParaRPr lang="en-US" sz="2400" i="0" strike="noStrike" dirty="0">
              <a:solidFill>
                <a:schemeClr val="accent1">
                  <a:lumMod val="50000"/>
                </a:schemeClr>
              </a:solidFill>
              <a:effectLst/>
            </a:endParaRPr>
          </a:p>
          <a:p>
            <a:pPr marL="0" indent="0" algn="just" rtl="1">
              <a:lnSpc>
                <a:spcPct val="150000"/>
              </a:lnSpc>
              <a:buNone/>
            </a:pPr>
            <a:r>
              <a:rPr lang="ar-JO" sz="2400" i="0" strike="noStrike" dirty="0">
                <a:effectLst/>
              </a:rPr>
              <a:t> </a:t>
            </a:r>
            <a:endParaRPr lang="ar-JO" sz="2400" i="0" strike="noStrike" dirty="0">
              <a:solidFill>
                <a:srgbClr val="002060"/>
              </a:solidFill>
              <a:effectLst/>
            </a:endParaRPr>
          </a:p>
        </p:txBody>
      </p:sp>
      <p:sp>
        <p:nvSpPr>
          <p:cNvPr id="7" name="TextBox 6">
            <a:extLst>
              <a:ext uri="{FF2B5EF4-FFF2-40B4-BE49-F238E27FC236}">
                <a16:creationId xmlns:a16="http://schemas.microsoft.com/office/drawing/2014/main" id="{9866DE67-F5BB-6F4D-8F0E-077B871175F3}"/>
              </a:ext>
            </a:extLst>
          </p:cNvPr>
          <p:cNvSpPr txBox="1"/>
          <p:nvPr/>
        </p:nvSpPr>
        <p:spPr>
          <a:xfrm>
            <a:off x="10808043" y="118248"/>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Tree>
    <p:extLst>
      <p:ext uri="{BB962C8B-B14F-4D97-AF65-F5344CB8AC3E}">
        <p14:creationId xmlns:p14="http://schemas.microsoft.com/office/powerpoint/2010/main" val="37695026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0"/>
            <a:ext cx="2305141" cy="1076343"/>
          </a:xfrm>
          <a:prstGeom prst="rect">
            <a:avLst/>
          </a:prstGeom>
        </p:spPr>
      </p:pic>
      <p:sp>
        <p:nvSpPr>
          <p:cNvPr id="7" name="TextBox 6">
            <a:extLst>
              <a:ext uri="{FF2B5EF4-FFF2-40B4-BE49-F238E27FC236}">
                <a16:creationId xmlns:a16="http://schemas.microsoft.com/office/drawing/2014/main" id="{CFEAD307-4A64-E548-A197-D1EBA74C6A25}"/>
              </a:ext>
            </a:extLst>
          </p:cNvPr>
          <p:cNvSpPr txBox="1"/>
          <p:nvPr/>
        </p:nvSpPr>
        <p:spPr>
          <a:xfrm>
            <a:off x="10808043" y="3870"/>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
        <p:nvSpPr>
          <p:cNvPr id="8" name="Title 7">
            <a:extLst>
              <a:ext uri="{FF2B5EF4-FFF2-40B4-BE49-F238E27FC236}">
                <a16:creationId xmlns:a16="http://schemas.microsoft.com/office/drawing/2014/main" id="{F94D02E1-3946-A344-AE99-F165763C788C}"/>
              </a:ext>
            </a:extLst>
          </p:cNvPr>
          <p:cNvSpPr>
            <a:spLocks noGrp="1"/>
          </p:cNvSpPr>
          <p:nvPr>
            <p:ph type="title"/>
          </p:nvPr>
        </p:nvSpPr>
        <p:spPr>
          <a:xfrm>
            <a:off x="3611008" y="203925"/>
            <a:ext cx="5287852" cy="629452"/>
          </a:xfrm>
        </p:spPr>
        <p:txBody>
          <a:bodyPr anchor="t">
            <a:noAutofit/>
          </a:bodyPr>
          <a:lstStyle/>
          <a:p>
            <a:pPr algn="ctr"/>
            <a:r>
              <a:rPr lang="ar-JO" sz="2800" b="1" i="0" u="sng" strike="noStrike" dirty="0">
                <a:solidFill>
                  <a:schemeClr val="accent1"/>
                </a:solidFill>
                <a:effectLst/>
              </a:rPr>
              <a:t>التحديات الرقمية الأخلاقية الجديدة</a:t>
            </a:r>
            <a:endParaRPr lang="en-JO" sz="2800" b="1" u="sng" dirty="0">
              <a:solidFill>
                <a:schemeClr val="accent1"/>
              </a:solidFill>
            </a:endParaRPr>
          </a:p>
        </p:txBody>
      </p:sp>
      <p:sp>
        <p:nvSpPr>
          <p:cNvPr id="10" name="Content Placeholder 9">
            <a:extLst>
              <a:ext uri="{FF2B5EF4-FFF2-40B4-BE49-F238E27FC236}">
                <a16:creationId xmlns:a16="http://schemas.microsoft.com/office/drawing/2014/main" id="{7601BC8F-E537-4B4A-A483-8DEE904542E0}"/>
              </a:ext>
            </a:extLst>
          </p:cNvPr>
          <p:cNvSpPr>
            <a:spLocks noGrp="1"/>
          </p:cNvSpPr>
          <p:nvPr>
            <p:ph sz="half" idx="2"/>
          </p:nvPr>
        </p:nvSpPr>
        <p:spPr>
          <a:xfrm>
            <a:off x="5393802" y="1253330"/>
            <a:ext cx="6667017" cy="5320885"/>
          </a:xfrm>
        </p:spPr>
        <p:txBody>
          <a:bodyPr>
            <a:normAutofit/>
          </a:bodyPr>
          <a:lstStyle/>
          <a:p>
            <a:pPr marL="0" indent="0" algn="r" rtl="1">
              <a:lnSpc>
                <a:spcPct val="150000"/>
              </a:lnSpc>
              <a:buNone/>
            </a:pPr>
            <a:r>
              <a:rPr lang="ar-JO" sz="2400" b="1" i="0" u="sng" strike="noStrike" dirty="0">
                <a:solidFill>
                  <a:schemeClr val="accent1"/>
                </a:solidFill>
                <a:effectLst/>
              </a:rPr>
              <a:t> نتائج التضليل الإعلامي على الجمهور: آثار سلبية مباشرة:</a:t>
            </a:r>
          </a:p>
          <a:p>
            <a:pPr algn="just" rtl="1">
              <a:lnSpc>
                <a:spcPct val="150000"/>
              </a:lnSpc>
              <a:buFont typeface="Wingdings" pitchFamily="2" charset="2"/>
              <a:buChar char="Ø"/>
            </a:pPr>
            <a:r>
              <a:rPr lang="ar-JO" sz="2400" b="0" i="0" u="none" strike="noStrike" dirty="0">
                <a:solidFill>
                  <a:srgbClr val="000000"/>
                </a:solidFill>
                <a:effectLst/>
              </a:rPr>
              <a:t>زعزعة ثقة الجمهور بالمصادر والمؤسسات الإعلامية التقليدية والرقمية</a:t>
            </a:r>
          </a:p>
          <a:p>
            <a:pPr algn="just" rtl="1">
              <a:lnSpc>
                <a:spcPct val="150000"/>
              </a:lnSpc>
              <a:buFont typeface="Wingdings" pitchFamily="2" charset="2"/>
              <a:buChar char="Ø"/>
            </a:pPr>
            <a:r>
              <a:rPr lang="ar-JO" sz="2400" b="0" i="0" u="none" strike="noStrike" dirty="0">
                <a:solidFill>
                  <a:srgbClr val="000000"/>
                </a:solidFill>
                <a:effectLst/>
              </a:rPr>
              <a:t>اتخاذ قرارات خاطئة في الصحة والتعليم والاقتصاد وهي أكثر الحقول التي تتعرض لمحتوى مضلل</a:t>
            </a:r>
          </a:p>
          <a:p>
            <a:pPr algn="just" rtl="1">
              <a:lnSpc>
                <a:spcPct val="150000"/>
              </a:lnSpc>
              <a:buFont typeface="Wingdings" pitchFamily="2" charset="2"/>
              <a:buChar char="Ø"/>
            </a:pPr>
            <a:r>
              <a:rPr lang="ar-JO" sz="2400" b="0" i="0" u="none" strike="noStrike" dirty="0">
                <a:solidFill>
                  <a:srgbClr val="000000"/>
                </a:solidFill>
                <a:effectLst/>
              </a:rPr>
              <a:t>نشر الذعر أو الأمل الزائف بين أفراد المجتمع </a:t>
            </a:r>
          </a:p>
          <a:p>
            <a:pPr algn="just" rtl="1">
              <a:lnSpc>
                <a:spcPct val="150000"/>
              </a:lnSpc>
              <a:buFont typeface="Wingdings" pitchFamily="2" charset="2"/>
              <a:buChar char="Ø"/>
            </a:pPr>
            <a:r>
              <a:rPr lang="ar-JO" sz="2400" b="0" i="0" u="none" strike="noStrike" dirty="0">
                <a:solidFill>
                  <a:srgbClr val="000000"/>
                </a:solidFill>
                <a:effectLst/>
              </a:rPr>
              <a:t>تقوية ظاهرة "فقاعات المعلومات" والمحتوى الموجّه</a:t>
            </a:r>
            <a:endParaRPr lang="en-JO" dirty="0"/>
          </a:p>
        </p:txBody>
      </p:sp>
      <p:pic>
        <p:nvPicPr>
          <p:cNvPr id="4" name="Picture 3">
            <a:extLst>
              <a:ext uri="{FF2B5EF4-FFF2-40B4-BE49-F238E27FC236}">
                <a16:creationId xmlns:a16="http://schemas.microsoft.com/office/drawing/2014/main" id="{2909C903-0E26-AB44-8F27-7B9492F3E19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54665"/>
            <a:ext cx="4163366" cy="2692400"/>
          </a:xfrm>
          <a:prstGeom prst="rect">
            <a:avLst/>
          </a:prstGeom>
        </p:spPr>
      </p:pic>
      <p:pic>
        <p:nvPicPr>
          <p:cNvPr id="9" name="Picture 8">
            <a:extLst>
              <a:ext uri="{FF2B5EF4-FFF2-40B4-BE49-F238E27FC236}">
                <a16:creationId xmlns:a16="http://schemas.microsoft.com/office/drawing/2014/main" id="{6D7A259D-AC58-5446-BDB5-D983792603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4082422"/>
            <a:ext cx="4163367" cy="2775578"/>
          </a:xfrm>
          <a:prstGeom prst="rect">
            <a:avLst/>
          </a:prstGeom>
        </p:spPr>
      </p:pic>
    </p:spTree>
    <p:extLst>
      <p:ext uri="{BB962C8B-B14F-4D97-AF65-F5344CB8AC3E}">
        <p14:creationId xmlns:p14="http://schemas.microsoft.com/office/powerpoint/2010/main" val="16054936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19814"/>
            <a:ext cx="2305141" cy="1076343"/>
          </a:xfrm>
          <a:prstGeom prst="rect">
            <a:avLst/>
          </a:prstGeom>
        </p:spPr>
      </p:pic>
      <p:sp>
        <p:nvSpPr>
          <p:cNvPr id="4" name="Title 3">
            <a:extLst>
              <a:ext uri="{FF2B5EF4-FFF2-40B4-BE49-F238E27FC236}">
                <a16:creationId xmlns:a16="http://schemas.microsoft.com/office/drawing/2014/main" id="{7FD30AC7-1DFF-0744-AA01-B505F4F4EEF9}"/>
              </a:ext>
            </a:extLst>
          </p:cNvPr>
          <p:cNvSpPr>
            <a:spLocks noGrp="1"/>
          </p:cNvSpPr>
          <p:nvPr>
            <p:ph type="title"/>
          </p:nvPr>
        </p:nvSpPr>
        <p:spPr>
          <a:xfrm>
            <a:off x="2588653" y="140113"/>
            <a:ext cx="7624293" cy="711218"/>
          </a:xfrm>
        </p:spPr>
        <p:txBody>
          <a:bodyPr>
            <a:normAutofit/>
          </a:bodyPr>
          <a:lstStyle/>
          <a:p>
            <a:pPr marL="0" indent="0" algn="ctr" rtl="1">
              <a:lnSpc>
                <a:spcPct val="150000"/>
              </a:lnSpc>
              <a:buNone/>
            </a:pPr>
            <a:r>
              <a:rPr lang="ar-JO" sz="2800" b="1" i="0" u="sng" strike="noStrike" dirty="0">
                <a:solidFill>
                  <a:srgbClr val="002060"/>
                </a:solidFill>
                <a:effectLst/>
              </a:rPr>
              <a:t> آثار المعلومات المضللة على الحملات الرقمية نفسها</a:t>
            </a:r>
          </a:p>
        </p:txBody>
      </p:sp>
      <p:sp>
        <p:nvSpPr>
          <p:cNvPr id="5" name="Content Placeholder 4">
            <a:extLst>
              <a:ext uri="{FF2B5EF4-FFF2-40B4-BE49-F238E27FC236}">
                <a16:creationId xmlns:a16="http://schemas.microsoft.com/office/drawing/2014/main" id="{DD393674-870D-9D46-A8F2-7FD6BA79F68D}"/>
              </a:ext>
            </a:extLst>
          </p:cNvPr>
          <p:cNvSpPr>
            <a:spLocks noGrp="1"/>
          </p:cNvSpPr>
          <p:nvPr>
            <p:ph sz="half" idx="1"/>
          </p:nvPr>
        </p:nvSpPr>
        <p:spPr>
          <a:xfrm>
            <a:off x="4247909" y="1166173"/>
            <a:ext cx="7748473" cy="5551714"/>
          </a:xfrm>
        </p:spPr>
        <p:txBody>
          <a:bodyPr>
            <a:normAutofit/>
          </a:bodyPr>
          <a:lstStyle/>
          <a:p>
            <a:pPr algn="r" rtl="1">
              <a:lnSpc>
                <a:spcPct val="150000"/>
              </a:lnSpc>
              <a:buFont typeface="Wingdings" pitchFamily="2" charset="2"/>
              <a:buChar char="v"/>
            </a:pPr>
            <a:r>
              <a:rPr lang="ar-JO" sz="2400" i="0" strike="noStrike" dirty="0">
                <a:solidFill>
                  <a:srgbClr val="002060"/>
                </a:solidFill>
                <a:effectLst/>
              </a:rPr>
              <a:t>تقليل فاعلية الحملة الحقيقية </a:t>
            </a:r>
          </a:p>
          <a:p>
            <a:pPr algn="r" rtl="1">
              <a:lnSpc>
                <a:spcPct val="150000"/>
              </a:lnSpc>
              <a:buFont typeface="Wingdings" pitchFamily="2" charset="2"/>
              <a:buChar char="v"/>
            </a:pPr>
            <a:r>
              <a:rPr lang="ar-JO" sz="2400" i="0" strike="noStrike" dirty="0">
                <a:solidFill>
                  <a:srgbClr val="002060"/>
                </a:solidFill>
                <a:effectLst/>
              </a:rPr>
              <a:t>فقدان الثقة بالجهة المسؤولة عن الحملة</a:t>
            </a:r>
          </a:p>
          <a:p>
            <a:pPr algn="r" rtl="1">
              <a:lnSpc>
                <a:spcPct val="150000"/>
              </a:lnSpc>
              <a:buFont typeface="Wingdings" pitchFamily="2" charset="2"/>
              <a:buChar char="v"/>
            </a:pPr>
            <a:r>
              <a:rPr lang="ar-JO" sz="2400" i="0" strike="noStrike" dirty="0">
                <a:solidFill>
                  <a:srgbClr val="002060"/>
                </a:solidFill>
                <a:effectLst/>
              </a:rPr>
              <a:t>مساءلات قانونية للقائمين على الحملة إذا ثبت نشر معلومات مضللة</a:t>
            </a:r>
          </a:p>
          <a:p>
            <a:pPr algn="r" rtl="1">
              <a:lnSpc>
                <a:spcPct val="150000"/>
              </a:lnSpc>
              <a:buFont typeface="Wingdings" pitchFamily="2" charset="2"/>
              <a:buChar char="v"/>
            </a:pPr>
            <a:r>
              <a:rPr lang="ar-JO" sz="2400" i="0" strike="noStrike" dirty="0">
                <a:solidFill>
                  <a:srgbClr val="002060"/>
                </a:solidFill>
                <a:effectLst/>
              </a:rPr>
              <a:t>انحدار صورة الجهة الإعلامية وهويتها المؤسسية </a:t>
            </a:r>
            <a:endParaRPr lang="ar-JO" sz="2400" i="0" strike="noStrike" dirty="0">
              <a:solidFill>
                <a:schemeClr val="accent1"/>
              </a:solidFill>
              <a:effectLst/>
            </a:endParaRPr>
          </a:p>
        </p:txBody>
      </p:sp>
      <p:sp>
        <p:nvSpPr>
          <p:cNvPr id="7" name="TextBox 6">
            <a:extLst>
              <a:ext uri="{FF2B5EF4-FFF2-40B4-BE49-F238E27FC236}">
                <a16:creationId xmlns:a16="http://schemas.microsoft.com/office/drawing/2014/main" id="{9866DE67-F5BB-6F4D-8F0E-077B871175F3}"/>
              </a:ext>
            </a:extLst>
          </p:cNvPr>
          <p:cNvSpPr txBox="1"/>
          <p:nvPr/>
        </p:nvSpPr>
        <p:spPr>
          <a:xfrm>
            <a:off x="10808043" y="118248"/>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pic>
        <p:nvPicPr>
          <p:cNvPr id="10" name="Picture 9">
            <a:extLst>
              <a:ext uri="{FF2B5EF4-FFF2-40B4-BE49-F238E27FC236}">
                <a16:creationId xmlns:a16="http://schemas.microsoft.com/office/drawing/2014/main" id="{F3C9FCD1-A83F-6648-B9FC-7696B97046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486138"/>
            <a:ext cx="3937000" cy="2911784"/>
          </a:xfrm>
          <a:prstGeom prst="rect">
            <a:avLst/>
          </a:prstGeom>
        </p:spPr>
      </p:pic>
    </p:spTree>
    <p:extLst>
      <p:ext uri="{BB962C8B-B14F-4D97-AF65-F5344CB8AC3E}">
        <p14:creationId xmlns:p14="http://schemas.microsoft.com/office/powerpoint/2010/main" val="14662851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36526" y="991100"/>
            <a:ext cx="11718948" cy="57264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just" defTabSz="914400" rtl="1" eaLnBrk="1" latinLnBrk="0" hangingPunct="1">
              <a:lnSpc>
                <a:spcPct val="150000"/>
              </a:lnSpc>
            </a:pPr>
            <a:endParaRPr lang="ar-JO" sz="2000" b="1" dirty="0">
              <a:solidFill>
                <a:schemeClr val="accent1">
                  <a:lumMod val="50000"/>
                </a:schemeClr>
              </a:solidFill>
            </a:endParaRPr>
          </a:p>
        </p:txBody>
      </p:sp>
      <p:sp>
        <p:nvSpPr>
          <p:cNvPr id="3" name="TextBox 2"/>
          <p:cNvSpPr txBox="1"/>
          <p:nvPr/>
        </p:nvSpPr>
        <p:spPr>
          <a:xfrm>
            <a:off x="2534115" y="392630"/>
            <a:ext cx="7599294" cy="669029"/>
          </a:xfrm>
          <a:prstGeom prst="rect">
            <a:avLst/>
          </a:prstGeom>
          <a:noFill/>
        </p:spPr>
        <p:txBody>
          <a:bodyPr wrap="square" rtlCol="0">
            <a:spAutoFit/>
          </a:bodyPr>
          <a:lstStyle/>
          <a:p>
            <a:pPr algn="ctr" defTabSz="914400" rtl="1" eaLnBrk="1" latinLnBrk="0" hangingPunct="1">
              <a:lnSpc>
                <a:spcPct val="150000"/>
              </a:lnSpc>
            </a:pPr>
            <a:r>
              <a:rPr lang="ar-JO" sz="2800" b="1" dirty="0">
                <a:solidFill>
                  <a:schemeClr val="accent1">
                    <a:lumMod val="50000"/>
                  </a:schemeClr>
                </a:solidFill>
              </a:rPr>
              <a:t>التضليل في الحملات الصحية – مثال تطبيقي</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3115" y="-85243"/>
            <a:ext cx="2305141" cy="1076343"/>
          </a:xfrm>
          <a:prstGeom prst="rect">
            <a:avLst/>
          </a:prstGeom>
        </p:spPr>
      </p:pic>
      <p:sp>
        <p:nvSpPr>
          <p:cNvPr id="13" name="TextBox 12">
            <a:extLst>
              <a:ext uri="{FF2B5EF4-FFF2-40B4-BE49-F238E27FC236}">
                <a16:creationId xmlns:a16="http://schemas.microsoft.com/office/drawing/2014/main" id="{D9E1B0C1-C9D4-114F-AAE2-F87A3B0354DE}"/>
              </a:ext>
            </a:extLst>
          </p:cNvPr>
          <p:cNvSpPr txBox="1"/>
          <p:nvPr/>
        </p:nvSpPr>
        <p:spPr>
          <a:xfrm>
            <a:off x="10694448" y="52819"/>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
        <p:nvSpPr>
          <p:cNvPr id="8" name="Content Placeholder 7">
            <a:extLst>
              <a:ext uri="{FF2B5EF4-FFF2-40B4-BE49-F238E27FC236}">
                <a16:creationId xmlns:a16="http://schemas.microsoft.com/office/drawing/2014/main" id="{03938D80-4477-5343-B961-284F217C62AA}"/>
              </a:ext>
            </a:extLst>
          </p:cNvPr>
          <p:cNvSpPr>
            <a:spLocks noGrp="1"/>
          </p:cNvSpPr>
          <p:nvPr>
            <p:ph idx="1"/>
          </p:nvPr>
        </p:nvSpPr>
        <p:spPr>
          <a:xfrm>
            <a:off x="518615" y="991100"/>
            <a:ext cx="11158649" cy="5532530"/>
          </a:xfrm>
        </p:spPr>
        <p:txBody>
          <a:bodyPr>
            <a:normAutofit/>
          </a:bodyPr>
          <a:lstStyle/>
          <a:p>
            <a:pPr marL="0" indent="0" algn="just" defTabSz="914400" rtl="1" eaLnBrk="1" latinLnBrk="0" hangingPunct="1">
              <a:lnSpc>
                <a:spcPct val="150000"/>
              </a:lnSpc>
              <a:buNone/>
            </a:pPr>
            <a:r>
              <a:rPr lang="ar-JO" sz="2400" b="1" u="sng" dirty="0">
                <a:solidFill>
                  <a:srgbClr val="C00000"/>
                </a:solidFill>
              </a:rPr>
              <a:t>مثال: </a:t>
            </a:r>
            <a:r>
              <a:rPr lang="ar-JO" sz="2400" dirty="0">
                <a:solidFill>
                  <a:schemeClr val="accent1">
                    <a:lumMod val="50000"/>
                  </a:schemeClr>
                </a:solidFill>
              </a:rPr>
              <a:t>شائعة "لقاح كورونا يسبب العقم"</a:t>
            </a:r>
          </a:p>
          <a:p>
            <a:pPr marL="457200" indent="-457200" algn="just" defTabSz="914400" rtl="1" eaLnBrk="1" latinLnBrk="0" hangingPunct="1">
              <a:lnSpc>
                <a:spcPct val="150000"/>
              </a:lnSpc>
              <a:buFont typeface="+mj-lt"/>
              <a:buAutoNum type="arabicPeriod"/>
            </a:pPr>
            <a:r>
              <a:rPr lang="ar-JO" sz="2400" dirty="0">
                <a:solidFill>
                  <a:schemeClr val="accent1">
                    <a:lumMod val="50000"/>
                  </a:schemeClr>
                </a:solidFill>
              </a:rPr>
              <a:t>المنصات: فيسبوك، واتساب، </a:t>
            </a:r>
            <a:r>
              <a:rPr lang="en-US" sz="2400" dirty="0" err="1">
                <a:solidFill>
                  <a:schemeClr val="accent1">
                    <a:lumMod val="50000"/>
                  </a:schemeClr>
                </a:solidFill>
              </a:rPr>
              <a:t>TikTok</a:t>
            </a:r>
            <a:endParaRPr lang="en-US" sz="2400" dirty="0">
              <a:solidFill>
                <a:schemeClr val="accent1">
                  <a:lumMod val="50000"/>
                </a:schemeClr>
              </a:solidFill>
            </a:endParaRPr>
          </a:p>
          <a:p>
            <a:pPr marL="457200" indent="-457200" algn="just" defTabSz="914400" rtl="1" eaLnBrk="1" latinLnBrk="0" hangingPunct="1">
              <a:lnSpc>
                <a:spcPct val="150000"/>
              </a:lnSpc>
              <a:buFont typeface="+mj-lt"/>
              <a:buAutoNum type="arabicPeriod"/>
            </a:pPr>
            <a:r>
              <a:rPr lang="ar-JO" sz="2400" dirty="0">
                <a:solidFill>
                  <a:schemeClr val="accent1">
                    <a:lumMod val="50000"/>
                  </a:schemeClr>
                </a:solidFill>
              </a:rPr>
              <a:t>انتشرت عربياً وعالمياً عام 2021</a:t>
            </a:r>
          </a:p>
          <a:p>
            <a:pPr marL="457200" indent="-457200" algn="just" defTabSz="914400" rtl="1" eaLnBrk="1" latinLnBrk="0" hangingPunct="1">
              <a:lnSpc>
                <a:spcPct val="150000"/>
              </a:lnSpc>
              <a:buFont typeface="+mj-lt"/>
              <a:buAutoNum type="arabicPeriod"/>
            </a:pPr>
            <a:r>
              <a:rPr lang="ar-JO" sz="2400" dirty="0">
                <a:solidFill>
                  <a:schemeClr val="accent1">
                    <a:lumMod val="50000"/>
                  </a:schemeClr>
                </a:solidFill>
              </a:rPr>
              <a:t>النتيجة: رفض اللقاح من قبل آلاف الأشخاص بسبب الخوف</a:t>
            </a:r>
          </a:p>
          <a:p>
            <a:pPr marL="457200" indent="-457200" algn="just" defTabSz="914400" rtl="1" eaLnBrk="1" latinLnBrk="0" hangingPunct="1">
              <a:lnSpc>
                <a:spcPct val="150000"/>
              </a:lnSpc>
              <a:buFont typeface="+mj-lt"/>
              <a:buAutoNum type="arabicPeriod"/>
            </a:pPr>
            <a:r>
              <a:rPr lang="ar-JO" sz="2400" dirty="0">
                <a:solidFill>
                  <a:schemeClr val="accent1">
                    <a:lumMod val="50000"/>
                  </a:schemeClr>
                </a:solidFill>
              </a:rPr>
              <a:t>الحملة المضادة: خرجت وزارات الصحة بمقاطع فيديو مع أطباء لتفنيد الشائعة.</a:t>
            </a:r>
          </a:p>
          <a:p>
            <a:pPr marL="0" indent="0" algn="just" defTabSz="914400" eaLnBrk="1" latinLnBrk="0" hangingPunct="1">
              <a:lnSpc>
                <a:spcPct val="150000"/>
              </a:lnSpc>
              <a:buNone/>
            </a:pPr>
            <a:r>
              <a:rPr lang="en-US" sz="2400" dirty="0">
                <a:solidFill>
                  <a:schemeClr val="accent1">
                    <a:lumMod val="50000"/>
                  </a:schemeClr>
                </a:solidFill>
                <a:hlinkClick r:id="rId3"/>
              </a:rPr>
              <a:t>https://www.who.int/news-room/spotlight/let-s-flatten-the-infodemic-curve</a:t>
            </a:r>
            <a:r>
              <a:rPr lang="ar-SA" sz="2400" dirty="0">
                <a:solidFill>
                  <a:schemeClr val="accent1">
                    <a:lumMod val="50000"/>
                  </a:schemeClr>
                </a:solidFill>
              </a:rPr>
              <a:t> </a:t>
            </a:r>
            <a:endParaRPr lang="ar-JO" sz="2400" dirty="0">
              <a:solidFill>
                <a:schemeClr val="accent1">
                  <a:lumMod val="50000"/>
                </a:schemeClr>
              </a:solidFill>
            </a:endParaRPr>
          </a:p>
        </p:txBody>
      </p:sp>
    </p:spTree>
    <p:extLst>
      <p:ext uri="{BB962C8B-B14F-4D97-AF65-F5344CB8AC3E}">
        <p14:creationId xmlns:p14="http://schemas.microsoft.com/office/powerpoint/2010/main" val="40472439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36526" y="991100"/>
            <a:ext cx="11718948" cy="57264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just" defTabSz="914400" rtl="1" eaLnBrk="1" latinLnBrk="0" hangingPunct="1">
              <a:lnSpc>
                <a:spcPct val="150000"/>
              </a:lnSpc>
            </a:pPr>
            <a:endParaRPr lang="ar-JO" sz="2000" b="1" dirty="0">
              <a:solidFill>
                <a:schemeClr val="accent1">
                  <a:lumMod val="50000"/>
                </a:schemeClr>
              </a:solidFill>
            </a:endParaRPr>
          </a:p>
        </p:txBody>
      </p:sp>
      <p:sp>
        <p:nvSpPr>
          <p:cNvPr id="3" name="TextBox 2"/>
          <p:cNvSpPr txBox="1"/>
          <p:nvPr/>
        </p:nvSpPr>
        <p:spPr>
          <a:xfrm>
            <a:off x="2534115" y="392630"/>
            <a:ext cx="7599294" cy="669029"/>
          </a:xfrm>
          <a:prstGeom prst="rect">
            <a:avLst/>
          </a:prstGeom>
          <a:noFill/>
        </p:spPr>
        <p:txBody>
          <a:bodyPr wrap="square" rtlCol="0">
            <a:spAutoFit/>
          </a:bodyPr>
          <a:lstStyle/>
          <a:p>
            <a:pPr algn="ctr" defTabSz="914400" rtl="1" eaLnBrk="1" latinLnBrk="0" hangingPunct="1">
              <a:lnSpc>
                <a:spcPct val="150000"/>
              </a:lnSpc>
            </a:pPr>
            <a:r>
              <a:rPr lang="ar-JO" sz="2800" b="1" dirty="0">
                <a:solidFill>
                  <a:schemeClr val="accent1">
                    <a:lumMod val="50000"/>
                  </a:schemeClr>
                </a:solidFill>
              </a:rPr>
              <a:t>التضليل في الأخبار عبر المنصات الرقمية– مثال تطبيقي</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3115" y="-85243"/>
            <a:ext cx="2305141" cy="1076343"/>
          </a:xfrm>
          <a:prstGeom prst="rect">
            <a:avLst/>
          </a:prstGeom>
        </p:spPr>
      </p:pic>
      <p:sp>
        <p:nvSpPr>
          <p:cNvPr id="13" name="TextBox 12">
            <a:extLst>
              <a:ext uri="{FF2B5EF4-FFF2-40B4-BE49-F238E27FC236}">
                <a16:creationId xmlns:a16="http://schemas.microsoft.com/office/drawing/2014/main" id="{D9E1B0C1-C9D4-114F-AAE2-F87A3B0354DE}"/>
              </a:ext>
            </a:extLst>
          </p:cNvPr>
          <p:cNvSpPr txBox="1"/>
          <p:nvPr/>
        </p:nvSpPr>
        <p:spPr>
          <a:xfrm>
            <a:off x="10694448" y="52819"/>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
        <p:nvSpPr>
          <p:cNvPr id="8" name="Content Placeholder 7">
            <a:extLst>
              <a:ext uri="{FF2B5EF4-FFF2-40B4-BE49-F238E27FC236}">
                <a16:creationId xmlns:a16="http://schemas.microsoft.com/office/drawing/2014/main" id="{03938D80-4477-5343-B961-284F217C62AA}"/>
              </a:ext>
            </a:extLst>
          </p:cNvPr>
          <p:cNvSpPr>
            <a:spLocks noGrp="1"/>
          </p:cNvSpPr>
          <p:nvPr>
            <p:ph idx="1"/>
          </p:nvPr>
        </p:nvSpPr>
        <p:spPr>
          <a:xfrm>
            <a:off x="518615" y="1311442"/>
            <a:ext cx="11158649" cy="5212188"/>
          </a:xfrm>
        </p:spPr>
        <p:txBody>
          <a:bodyPr anchor="t">
            <a:normAutofit/>
          </a:bodyPr>
          <a:lstStyle/>
          <a:p>
            <a:pPr marL="0" indent="0" algn="r" rtl="1">
              <a:lnSpc>
                <a:spcPct val="150000"/>
              </a:lnSpc>
              <a:buNone/>
            </a:pPr>
            <a:r>
              <a:rPr lang="ar-JO" sz="2400" b="1" i="0" dirty="0">
                <a:solidFill>
                  <a:srgbClr val="002060"/>
                </a:solidFill>
                <a:effectLst/>
                <a:latin typeface="HacenTunisiaBd"/>
              </a:rPr>
              <a:t>"امسك مزيف" الهيئات الإعلامية المصرية تستنفر ضد المعلومات المضللة</a:t>
            </a:r>
          </a:p>
          <a:p>
            <a:pPr marL="0" indent="0" algn="r" rtl="1">
              <a:lnSpc>
                <a:spcPct val="150000"/>
              </a:lnSpc>
              <a:buNone/>
            </a:pPr>
            <a:r>
              <a:rPr lang="ar-JO" sz="2400" b="0" i="0" u="none" strike="noStrike" dirty="0">
                <a:solidFill>
                  <a:srgbClr val="534A4A"/>
                </a:solidFill>
                <a:effectLst/>
                <a:latin typeface="HacenTunisia"/>
              </a:rPr>
              <a:t>تحركت الهيئات الإعلامية في مصر لمواجهة الشائعات والأخبار الكاذبة التي تجتاح مواقع التواصل الاجتماعي، وأعلن المجلس الأعلى لتنظيم الإعلام عزمه إطلاق موقع “امسك مزيف” للحد من انتشار المعلومات المضللة، ولوح باللجوء إلى النيابة العامة حال مساس تلك الشائعات بالأمن القومي للبلاد.</a:t>
            </a:r>
          </a:p>
          <a:p>
            <a:pPr marL="0" indent="0" algn="r" rtl="1">
              <a:lnSpc>
                <a:spcPct val="150000"/>
              </a:lnSpc>
              <a:buNone/>
            </a:pPr>
            <a:r>
              <a:rPr lang="ar-JO" sz="2400" dirty="0">
                <a:solidFill>
                  <a:srgbClr val="534A4A"/>
                </a:solidFill>
                <a:latin typeface="HacenTunisia"/>
              </a:rPr>
              <a:t>وتم اطلاق هذا الموقع الإلكتروني ليكون بوابة للجمهور للتأكد من المعلومة والتبليغ عن أي معلومات مضللة يتعرض لها عبر منصات التواصل الاجتماعي.</a:t>
            </a:r>
            <a:endParaRPr lang="ar-JO" sz="2400" b="0" i="0" u="none" strike="noStrike" dirty="0">
              <a:solidFill>
                <a:srgbClr val="534A4A"/>
              </a:solidFill>
              <a:effectLst/>
              <a:latin typeface="HacenTunisia"/>
            </a:endParaRPr>
          </a:p>
          <a:p>
            <a:pPr marL="0" indent="0" algn="l">
              <a:buNone/>
            </a:pPr>
            <a:r>
              <a:rPr lang="en-US" sz="2000" b="1" i="0" dirty="0">
                <a:solidFill>
                  <a:srgbClr val="002060"/>
                </a:solidFill>
                <a:effectLst/>
                <a:latin typeface="HacenTunisiaBd"/>
                <a:hlinkClick r:id="rId3"/>
              </a:rPr>
              <a:t>https://www.alarab.co.uk/</a:t>
            </a:r>
            <a:r>
              <a:rPr lang="ar-JO" sz="2000" b="1" i="0" dirty="0">
                <a:solidFill>
                  <a:srgbClr val="002060"/>
                </a:solidFill>
                <a:effectLst/>
                <a:latin typeface="HacenTunisiaBd"/>
                <a:hlinkClick r:id="rId3"/>
              </a:rPr>
              <a:t>امسك-مزيف-الهيئات-الإعلامية-المصرية-تستنفر-ضد-المعلومات-المضللة</a:t>
            </a:r>
            <a:endParaRPr lang="ar-JO" sz="2000" b="1" i="0" dirty="0">
              <a:solidFill>
                <a:srgbClr val="002060"/>
              </a:solidFill>
              <a:effectLst/>
              <a:latin typeface="HacenTunisiaBd"/>
            </a:endParaRPr>
          </a:p>
          <a:p>
            <a:pPr marL="0" indent="0" algn="r" rtl="1">
              <a:buNone/>
            </a:pPr>
            <a:endParaRPr lang="ar-JO" sz="2000" b="1" i="0" dirty="0">
              <a:solidFill>
                <a:srgbClr val="002060"/>
              </a:solidFill>
              <a:effectLst/>
              <a:latin typeface="HacenTunisiaBd"/>
            </a:endParaRPr>
          </a:p>
          <a:p>
            <a:pPr marL="0" indent="0">
              <a:buNone/>
            </a:pPr>
            <a:br>
              <a:rPr lang="ar-JO" sz="1600" dirty="0"/>
            </a:br>
            <a:endParaRPr lang="ar-JO" sz="2400" dirty="0">
              <a:solidFill>
                <a:schemeClr val="accent1">
                  <a:lumMod val="50000"/>
                </a:schemeClr>
              </a:solidFill>
            </a:endParaRPr>
          </a:p>
        </p:txBody>
      </p:sp>
    </p:spTree>
    <p:extLst>
      <p:ext uri="{BB962C8B-B14F-4D97-AF65-F5344CB8AC3E}">
        <p14:creationId xmlns:p14="http://schemas.microsoft.com/office/powerpoint/2010/main" val="24434312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0"/>
            <a:ext cx="2305141" cy="1076343"/>
          </a:xfrm>
          <a:prstGeom prst="rect">
            <a:avLst/>
          </a:prstGeom>
        </p:spPr>
      </p:pic>
      <p:sp>
        <p:nvSpPr>
          <p:cNvPr id="7" name="TextBox 6">
            <a:extLst>
              <a:ext uri="{FF2B5EF4-FFF2-40B4-BE49-F238E27FC236}">
                <a16:creationId xmlns:a16="http://schemas.microsoft.com/office/drawing/2014/main" id="{CFEAD307-4A64-E548-A197-D1EBA74C6A25}"/>
              </a:ext>
            </a:extLst>
          </p:cNvPr>
          <p:cNvSpPr txBox="1"/>
          <p:nvPr/>
        </p:nvSpPr>
        <p:spPr>
          <a:xfrm>
            <a:off x="10808043" y="3870"/>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
        <p:nvSpPr>
          <p:cNvPr id="6" name="Title 5">
            <a:extLst>
              <a:ext uri="{FF2B5EF4-FFF2-40B4-BE49-F238E27FC236}">
                <a16:creationId xmlns:a16="http://schemas.microsoft.com/office/drawing/2014/main" id="{8BA84A04-AB4F-1246-9A92-43E183EBC841}"/>
              </a:ext>
            </a:extLst>
          </p:cNvPr>
          <p:cNvSpPr>
            <a:spLocks noGrp="1"/>
          </p:cNvSpPr>
          <p:nvPr>
            <p:ph type="title"/>
          </p:nvPr>
        </p:nvSpPr>
        <p:spPr>
          <a:xfrm>
            <a:off x="2678914" y="56922"/>
            <a:ext cx="7755355" cy="962497"/>
          </a:xfrm>
        </p:spPr>
        <p:txBody>
          <a:bodyPr>
            <a:normAutofit/>
          </a:bodyPr>
          <a:lstStyle/>
          <a:p>
            <a:pPr marL="0" indent="0" algn="ctr" defTabSz="914400" rtl="1" eaLnBrk="1" latinLnBrk="0" hangingPunct="1">
              <a:lnSpc>
                <a:spcPct val="150000"/>
              </a:lnSpc>
              <a:spcBef>
                <a:spcPts val="1000"/>
              </a:spcBef>
              <a:buNone/>
            </a:pPr>
            <a:r>
              <a:rPr lang="ar-JO" sz="2800" b="1" u="sng" dirty="0">
                <a:solidFill>
                  <a:srgbClr val="002060"/>
                </a:solidFill>
                <a:latin typeface="Al Nile" pitchFamily="2" charset="-78"/>
              </a:rPr>
              <a:t>الفرق بين الشائعة والمعلومة المضللة </a:t>
            </a:r>
          </a:p>
        </p:txBody>
      </p:sp>
      <p:graphicFrame>
        <p:nvGraphicFramePr>
          <p:cNvPr id="2" name="Content Placeholder 1">
            <a:extLst>
              <a:ext uri="{FF2B5EF4-FFF2-40B4-BE49-F238E27FC236}">
                <a16:creationId xmlns:a16="http://schemas.microsoft.com/office/drawing/2014/main" id="{ABDC657C-D76B-E847-B1DD-648A3F7618A7}"/>
              </a:ext>
            </a:extLst>
          </p:cNvPr>
          <p:cNvGraphicFramePr>
            <a:graphicFrameLocks noGrp="1"/>
          </p:cNvGraphicFramePr>
          <p:nvPr>
            <p:ph sz="half" idx="1"/>
            <p:extLst>
              <p:ext uri="{D42A27DB-BD31-4B8C-83A1-F6EECF244321}">
                <p14:modId xmlns:p14="http://schemas.microsoft.com/office/powerpoint/2010/main" val="1000463773"/>
              </p:ext>
            </p:extLst>
          </p:nvPr>
        </p:nvGraphicFramePr>
        <p:xfrm>
          <a:off x="1503946" y="1335506"/>
          <a:ext cx="9547226" cy="4427621"/>
        </p:xfrm>
        <a:graphic>
          <a:graphicData uri="http://schemas.openxmlformats.org/drawingml/2006/table">
            <a:tbl>
              <a:tblPr rtl="1">
                <a:tableStyleId>{D113A9D2-9D6B-4929-AA2D-F23B5EE8CBE7}</a:tableStyleId>
              </a:tblPr>
              <a:tblGrid>
                <a:gridCol w="4773613">
                  <a:extLst>
                    <a:ext uri="{9D8B030D-6E8A-4147-A177-3AD203B41FA5}">
                      <a16:colId xmlns:a16="http://schemas.microsoft.com/office/drawing/2014/main" val="975887890"/>
                    </a:ext>
                  </a:extLst>
                </a:gridCol>
                <a:gridCol w="4773613">
                  <a:extLst>
                    <a:ext uri="{9D8B030D-6E8A-4147-A177-3AD203B41FA5}">
                      <a16:colId xmlns:a16="http://schemas.microsoft.com/office/drawing/2014/main" val="1146266639"/>
                    </a:ext>
                  </a:extLst>
                </a:gridCol>
              </a:tblGrid>
              <a:tr h="708419">
                <a:tc>
                  <a:txBody>
                    <a:bodyPr/>
                    <a:lstStyle/>
                    <a:p>
                      <a:pPr algn="ctr"/>
                      <a:r>
                        <a:rPr lang="ar-JO" b="1"/>
                        <a:t>المفهوم</a:t>
                      </a:r>
                    </a:p>
                  </a:txBody>
                  <a:tcPr anchor="ctr">
                    <a:cell3D prstMaterial="dkEdge">
                      <a:bevel/>
                      <a:lightRig rig="flood" dir="t"/>
                    </a:cell3D>
                  </a:tcPr>
                </a:tc>
                <a:tc>
                  <a:txBody>
                    <a:bodyPr/>
                    <a:lstStyle/>
                    <a:p>
                      <a:pPr algn="ctr"/>
                      <a:r>
                        <a:rPr lang="ar-JO" b="1" dirty="0"/>
                        <a:t>التعريف</a:t>
                      </a:r>
                    </a:p>
                  </a:txBody>
                  <a:tcPr anchor="ctr">
                    <a:cell3D prstMaterial="dkEdge">
                      <a:bevel/>
                      <a:lightRig rig="flood" dir="t"/>
                    </a:cell3D>
                  </a:tcPr>
                </a:tc>
                <a:extLst>
                  <a:ext uri="{0D108BD9-81ED-4DB2-BD59-A6C34878D82A}">
                    <a16:rowId xmlns:a16="http://schemas.microsoft.com/office/drawing/2014/main" val="1440005276"/>
                  </a:ext>
                </a:extLst>
              </a:tr>
              <a:tr h="1239734">
                <a:tc>
                  <a:txBody>
                    <a:bodyPr/>
                    <a:lstStyle/>
                    <a:p>
                      <a:pPr algn="ctr"/>
                      <a:r>
                        <a:rPr lang="ar-JO" b="1" dirty="0"/>
                        <a:t> الشائعة  </a:t>
                      </a:r>
                      <a:r>
                        <a:rPr lang="en-US" b="1" dirty="0"/>
                        <a:t>Rumor</a:t>
                      </a:r>
                      <a:endParaRPr lang="en-US" dirty="0"/>
                    </a:p>
                  </a:txBody>
                  <a:tcPr anchor="ctr">
                    <a:cell3D prstMaterial="dkEdge">
                      <a:bevel/>
                      <a:lightRig rig="flood" dir="t"/>
                    </a:cell3D>
                  </a:tcPr>
                </a:tc>
                <a:tc>
                  <a:txBody>
                    <a:bodyPr/>
                    <a:lstStyle/>
                    <a:p>
                      <a:pPr algn="r"/>
                      <a:r>
                        <a:rPr lang="ar-JO"/>
                        <a:t>معلومة غير مؤكدة تنتشر بين الناس بسرعة، غالبًا في غياب مصادر رسمية، وقد تكون صحيحة أو خاطئة.</a:t>
                      </a:r>
                    </a:p>
                  </a:txBody>
                  <a:tcPr anchor="ctr">
                    <a:cell3D prstMaterial="dkEdge">
                      <a:bevel/>
                      <a:lightRig rig="flood" dir="t"/>
                    </a:cell3D>
                  </a:tcPr>
                </a:tc>
                <a:extLst>
                  <a:ext uri="{0D108BD9-81ED-4DB2-BD59-A6C34878D82A}">
                    <a16:rowId xmlns:a16="http://schemas.microsoft.com/office/drawing/2014/main" val="492887882"/>
                  </a:ext>
                </a:extLst>
              </a:tr>
              <a:tr h="1239734">
                <a:tc>
                  <a:txBody>
                    <a:bodyPr/>
                    <a:lstStyle/>
                    <a:p>
                      <a:pPr algn="ctr"/>
                      <a:r>
                        <a:rPr lang="ar-JO" b="1" dirty="0"/>
                        <a:t>المعلومة المضللة   </a:t>
                      </a:r>
                      <a:r>
                        <a:rPr lang="en-US" b="1" dirty="0"/>
                        <a:t>Misinformation)</a:t>
                      </a:r>
                      <a:endParaRPr lang="en-US" dirty="0"/>
                    </a:p>
                  </a:txBody>
                  <a:tcPr anchor="ctr">
                    <a:cell3D prstMaterial="dkEdge">
                      <a:bevel/>
                      <a:lightRig rig="flood" dir="t"/>
                    </a:cell3D>
                  </a:tcPr>
                </a:tc>
                <a:tc>
                  <a:txBody>
                    <a:bodyPr/>
                    <a:lstStyle/>
                    <a:p>
                      <a:pPr algn="r"/>
                      <a:r>
                        <a:rPr lang="ar-JO"/>
                        <a:t>محتوى غير دقيق أو خاطئ يتم تداوله دون قصد تضليل، أي بدون نية متعمّدة للإضرار.</a:t>
                      </a:r>
                    </a:p>
                  </a:txBody>
                  <a:tcPr anchor="ctr">
                    <a:cell3D prstMaterial="dkEdge">
                      <a:bevel/>
                      <a:lightRig rig="flood" dir="t"/>
                    </a:cell3D>
                  </a:tcPr>
                </a:tc>
                <a:extLst>
                  <a:ext uri="{0D108BD9-81ED-4DB2-BD59-A6C34878D82A}">
                    <a16:rowId xmlns:a16="http://schemas.microsoft.com/office/drawing/2014/main" val="1626267633"/>
                  </a:ext>
                </a:extLst>
              </a:tr>
              <a:tr h="1239734">
                <a:tc>
                  <a:txBody>
                    <a:bodyPr/>
                    <a:lstStyle/>
                    <a:p>
                      <a:pPr algn="ctr"/>
                      <a:r>
                        <a:rPr lang="ar-JO" b="1" dirty="0"/>
                        <a:t>المعلومة المضللة عمدًا (</a:t>
                      </a:r>
                      <a:r>
                        <a:rPr lang="en-US" b="1" dirty="0"/>
                        <a:t>Disinformation)</a:t>
                      </a:r>
                      <a:endParaRPr lang="en-US" dirty="0"/>
                    </a:p>
                  </a:txBody>
                  <a:tcPr anchor="ctr">
                    <a:cell3D prstMaterial="dkEdge">
                      <a:bevel/>
                      <a:lightRig rig="flood" dir="t"/>
                    </a:cell3D>
                  </a:tcPr>
                </a:tc>
                <a:tc>
                  <a:txBody>
                    <a:bodyPr/>
                    <a:lstStyle/>
                    <a:p>
                      <a:pPr algn="r"/>
                      <a:r>
                        <a:rPr lang="ar-JO" dirty="0"/>
                        <a:t>معلومات زائفة تُنشَر عن قصد بقصد تضليل الجمهور، وتستخدم كثيرًا في الحملات الرقمية المنظمة.</a:t>
                      </a:r>
                    </a:p>
                  </a:txBody>
                  <a:tcPr anchor="ctr">
                    <a:cell3D prstMaterial="dkEdge">
                      <a:bevel/>
                      <a:lightRig rig="flood" dir="t"/>
                    </a:cell3D>
                  </a:tcPr>
                </a:tc>
                <a:extLst>
                  <a:ext uri="{0D108BD9-81ED-4DB2-BD59-A6C34878D82A}">
                    <a16:rowId xmlns:a16="http://schemas.microsoft.com/office/drawing/2014/main" val="791180407"/>
                  </a:ext>
                </a:extLst>
              </a:tr>
            </a:tbl>
          </a:graphicData>
        </a:graphic>
      </p:graphicFrame>
    </p:spTree>
    <p:extLst>
      <p:ext uri="{BB962C8B-B14F-4D97-AF65-F5344CB8AC3E}">
        <p14:creationId xmlns:p14="http://schemas.microsoft.com/office/powerpoint/2010/main" val="5164673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0"/>
            <a:ext cx="2305141" cy="1076343"/>
          </a:xfrm>
          <a:prstGeom prst="rect">
            <a:avLst/>
          </a:prstGeom>
        </p:spPr>
      </p:pic>
      <p:sp>
        <p:nvSpPr>
          <p:cNvPr id="7" name="TextBox 6">
            <a:extLst>
              <a:ext uri="{FF2B5EF4-FFF2-40B4-BE49-F238E27FC236}">
                <a16:creationId xmlns:a16="http://schemas.microsoft.com/office/drawing/2014/main" id="{CFEAD307-4A64-E548-A197-D1EBA74C6A25}"/>
              </a:ext>
            </a:extLst>
          </p:cNvPr>
          <p:cNvSpPr txBox="1"/>
          <p:nvPr/>
        </p:nvSpPr>
        <p:spPr>
          <a:xfrm>
            <a:off x="10808043" y="3870"/>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
        <p:nvSpPr>
          <p:cNvPr id="6" name="Title 5">
            <a:extLst>
              <a:ext uri="{FF2B5EF4-FFF2-40B4-BE49-F238E27FC236}">
                <a16:creationId xmlns:a16="http://schemas.microsoft.com/office/drawing/2014/main" id="{8BA84A04-AB4F-1246-9A92-43E183EBC841}"/>
              </a:ext>
            </a:extLst>
          </p:cNvPr>
          <p:cNvSpPr>
            <a:spLocks noGrp="1"/>
          </p:cNvSpPr>
          <p:nvPr>
            <p:ph type="title"/>
          </p:nvPr>
        </p:nvSpPr>
        <p:spPr>
          <a:xfrm>
            <a:off x="2678914" y="56922"/>
            <a:ext cx="7755355" cy="962497"/>
          </a:xfrm>
        </p:spPr>
        <p:txBody>
          <a:bodyPr>
            <a:normAutofit/>
          </a:bodyPr>
          <a:lstStyle/>
          <a:p>
            <a:pPr marL="0" indent="0" algn="ctr" defTabSz="914400" rtl="1" eaLnBrk="1" latinLnBrk="0" hangingPunct="1">
              <a:lnSpc>
                <a:spcPct val="150000"/>
              </a:lnSpc>
              <a:spcBef>
                <a:spcPts val="1000"/>
              </a:spcBef>
              <a:buNone/>
            </a:pPr>
            <a:r>
              <a:rPr lang="ar-JO" sz="2800" b="1" i="0" u="sng" strike="noStrike" dirty="0">
                <a:solidFill>
                  <a:srgbClr val="002060"/>
                </a:solidFill>
                <a:effectLst/>
                <a:latin typeface="-webkit-standard"/>
              </a:rPr>
              <a:t>الفروق الرئيسية في الحملات الرقمية</a:t>
            </a:r>
            <a:endParaRPr lang="ar-JO" sz="2800" b="1" u="sng" dirty="0">
              <a:solidFill>
                <a:srgbClr val="002060"/>
              </a:solidFill>
              <a:latin typeface="Al Nile" pitchFamily="2" charset="-78"/>
            </a:endParaRPr>
          </a:p>
        </p:txBody>
      </p:sp>
      <p:graphicFrame>
        <p:nvGraphicFramePr>
          <p:cNvPr id="8" name="Content Placeholder 7">
            <a:extLst>
              <a:ext uri="{FF2B5EF4-FFF2-40B4-BE49-F238E27FC236}">
                <a16:creationId xmlns:a16="http://schemas.microsoft.com/office/drawing/2014/main" id="{D1EB9898-B7F2-804C-9075-3441144400EA}"/>
              </a:ext>
            </a:extLst>
          </p:cNvPr>
          <p:cNvGraphicFramePr>
            <a:graphicFrameLocks noGrp="1"/>
          </p:cNvGraphicFramePr>
          <p:nvPr>
            <p:ph sz="half" idx="1"/>
            <p:extLst>
              <p:ext uri="{D42A27DB-BD31-4B8C-83A1-F6EECF244321}">
                <p14:modId xmlns:p14="http://schemas.microsoft.com/office/powerpoint/2010/main" val="3806826593"/>
              </p:ext>
            </p:extLst>
          </p:nvPr>
        </p:nvGraphicFramePr>
        <p:xfrm>
          <a:off x="838199" y="1913021"/>
          <a:ext cx="10387263" cy="3681661"/>
        </p:xfrm>
        <a:graphic>
          <a:graphicData uri="http://schemas.openxmlformats.org/drawingml/2006/table">
            <a:tbl>
              <a:tblPr rtl="1">
                <a:tableStyleId>{8FD4443E-F989-4FC4-A0C8-D5A2AF1F390B}</a:tableStyleId>
              </a:tblPr>
              <a:tblGrid>
                <a:gridCol w="2743199">
                  <a:extLst>
                    <a:ext uri="{9D8B030D-6E8A-4147-A177-3AD203B41FA5}">
                      <a16:colId xmlns:a16="http://schemas.microsoft.com/office/drawing/2014/main" val="1973185736"/>
                    </a:ext>
                  </a:extLst>
                </a:gridCol>
                <a:gridCol w="3898231">
                  <a:extLst>
                    <a:ext uri="{9D8B030D-6E8A-4147-A177-3AD203B41FA5}">
                      <a16:colId xmlns:a16="http://schemas.microsoft.com/office/drawing/2014/main" val="95450350"/>
                    </a:ext>
                  </a:extLst>
                </a:gridCol>
                <a:gridCol w="3745833">
                  <a:extLst>
                    <a:ext uri="{9D8B030D-6E8A-4147-A177-3AD203B41FA5}">
                      <a16:colId xmlns:a16="http://schemas.microsoft.com/office/drawing/2014/main" val="1499916355"/>
                    </a:ext>
                  </a:extLst>
                </a:gridCol>
              </a:tblGrid>
              <a:tr h="474886">
                <a:tc>
                  <a:txBody>
                    <a:bodyPr/>
                    <a:lstStyle/>
                    <a:p>
                      <a:pPr algn="ctr"/>
                      <a:r>
                        <a:rPr lang="ar-JO" sz="1800" b="0"/>
                        <a:t>العنصر</a:t>
                      </a:r>
                    </a:p>
                  </a:txBody>
                  <a:tcPr marL="45057" marR="45057" marT="22529" marB="22529" anchor="ctr">
                    <a:cell3D prstMaterial="dkEdge">
                      <a:bevel prst="coolSlant"/>
                      <a:lightRig rig="flood" dir="t"/>
                    </a:cell3D>
                  </a:tcPr>
                </a:tc>
                <a:tc>
                  <a:txBody>
                    <a:bodyPr/>
                    <a:lstStyle/>
                    <a:p>
                      <a:pPr algn="ctr"/>
                      <a:r>
                        <a:rPr lang="ar-JO" sz="1800">
                          <a:solidFill>
                            <a:srgbClr val="FFC000"/>
                          </a:solidFill>
                        </a:rPr>
                        <a:t>الشائعة</a:t>
                      </a:r>
                    </a:p>
                  </a:txBody>
                  <a:tcPr marL="45057" marR="45057" marT="22529" marB="22529" anchor="ctr">
                    <a:cell3D prstMaterial="dkEdge">
                      <a:bevel prst="coolSlant"/>
                      <a:lightRig rig="flood" dir="t"/>
                    </a:cell3D>
                  </a:tcPr>
                </a:tc>
                <a:tc>
                  <a:txBody>
                    <a:bodyPr/>
                    <a:lstStyle/>
                    <a:p>
                      <a:pPr algn="ctr"/>
                      <a:r>
                        <a:rPr lang="ar-JO" sz="1600"/>
                        <a:t>المعلومة المضللة</a:t>
                      </a:r>
                    </a:p>
                  </a:txBody>
                  <a:tcPr marL="45057" marR="45057" marT="22529" marB="22529" anchor="ctr">
                    <a:cell3D prstMaterial="dkEdge">
                      <a:bevel prst="coolSlant"/>
                      <a:lightRig rig="flood" dir="t"/>
                    </a:cell3D>
                  </a:tcPr>
                </a:tc>
                <a:extLst>
                  <a:ext uri="{0D108BD9-81ED-4DB2-BD59-A6C34878D82A}">
                    <a16:rowId xmlns:a16="http://schemas.microsoft.com/office/drawing/2014/main" val="3386118528"/>
                  </a:ext>
                </a:extLst>
              </a:tr>
              <a:tr h="474886">
                <a:tc>
                  <a:txBody>
                    <a:bodyPr/>
                    <a:lstStyle/>
                    <a:p>
                      <a:pPr algn="ctr"/>
                      <a:r>
                        <a:rPr lang="ar-JO" sz="1800" b="0"/>
                        <a:t>النية</a:t>
                      </a:r>
                    </a:p>
                  </a:txBody>
                  <a:tcPr marL="45057" marR="45057" marT="22529" marB="22529" anchor="ctr">
                    <a:cell3D prstMaterial="dkEdge">
                      <a:bevel prst="coolSlant"/>
                      <a:lightRig rig="flood" dir="t"/>
                    </a:cell3D>
                  </a:tcPr>
                </a:tc>
                <a:tc>
                  <a:txBody>
                    <a:bodyPr/>
                    <a:lstStyle/>
                    <a:p>
                      <a:pPr algn="ctr"/>
                      <a:r>
                        <a:rPr lang="ar-JO" sz="1800">
                          <a:solidFill>
                            <a:srgbClr val="FFC000"/>
                          </a:solidFill>
                        </a:rPr>
                        <a:t>غير واضحة أو غير مقصودة</a:t>
                      </a:r>
                    </a:p>
                  </a:txBody>
                  <a:tcPr marL="45057" marR="45057" marT="22529" marB="22529" anchor="ctr">
                    <a:cell3D prstMaterial="dkEdge">
                      <a:bevel prst="coolSlant"/>
                      <a:lightRig rig="flood" dir="t"/>
                    </a:cell3D>
                  </a:tcPr>
                </a:tc>
                <a:tc>
                  <a:txBody>
                    <a:bodyPr/>
                    <a:lstStyle/>
                    <a:p>
                      <a:pPr algn="ctr"/>
                      <a:r>
                        <a:rPr lang="ar-JO" sz="1600"/>
                        <a:t>غالبًا بدون نية تضليل، لكن قد تسبب ضررًا</a:t>
                      </a:r>
                    </a:p>
                  </a:txBody>
                  <a:tcPr marL="45057" marR="45057" marT="22529" marB="22529" anchor="ctr">
                    <a:cell3D prstMaterial="dkEdge">
                      <a:bevel prst="coolSlant"/>
                      <a:lightRig rig="flood" dir="t"/>
                    </a:cell3D>
                  </a:tcPr>
                </a:tc>
                <a:extLst>
                  <a:ext uri="{0D108BD9-81ED-4DB2-BD59-A6C34878D82A}">
                    <a16:rowId xmlns:a16="http://schemas.microsoft.com/office/drawing/2014/main" val="4038638852"/>
                  </a:ext>
                </a:extLst>
              </a:tr>
              <a:tr h="474886">
                <a:tc>
                  <a:txBody>
                    <a:bodyPr/>
                    <a:lstStyle/>
                    <a:p>
                      <a:pPr algn="ctr"/>
                      <a:r>
                        <a:rPr lang="ar-JO" sz="1800" b="0"/>
                        <a:t>الدقة</a:t>
                      </a:r>
                    </a:p>
                  </a:txBody>
                  <a:tcPr marL="45057" marR="45057" marT="22529" marB="22529" anchor="ctr">
                    <a:cell3D prstMaterial="dkEdge">
                      <a:bevel prst="coolSlant"/>
                      <a:lightRig rig="flood" dir="t"/>
                    </a:cell3D>
                  </a:tcPr>
                </a:tc>
                <a:tc>
                  <a:txBody>
                    <a:bodyPr/>
                    <a:lstStyle/>
                    <a:p>
                      <a:pPr algn="ctr"/>
                      <a:r>
                        <a:rPr lang="ar-JO" sz="1800">
                          <a:solidFill>
                            <a:srgbClr val="FFC000"/>
                          </a:solidFill>
                        </a:rPr>
                        <a:t>غير مؤكدة – قد تكون صحيحة أو خاطئة</a:t>
                      </a:r>
                    </a:p>
                  </a:txBody>
                  <a:tcPr marL="45057" marR="45057" marT="22529" marB="22529" anchor="ctr">
                    <a:cell3D prstMaterial="dkEdge">
                      <a:bevel prst="coolSlant"/>
                      <a:lightRig rig="flood" dir="t"/>
                    </a:cell3D>
                  </a:tcPr>
                </a:tc>
                <a:tc>
                  <a:txBody>
                    <a:bodyPr/>
                    <a:lstStyle/>
                    <a:p>
                      <a:pPr algn="ctr"/>
                      <a:r>
                        <a:rPr lang="ar-JO" sz="1600"/>
                        <a:t>خاطئة أو غير دقيقة</a:t>
                      </a:r>
                    </a:p>
                  </a:txBody>
                  <a:tcPr marL="45057" marR="45057" marT="22529" marB="22529" anchor="ctr">
                    <a:cell3D prstMaterial="dkEdge">
                      <a:bevel prst="coolSlant"/>
                      <a:lightRig rig="flood" dir="t"/>
                    </a:cell3D>
                  </a:tcPr>
                </a:tc>
                <a:extLst>
                  <a:ext uri="{0D108BD9-81ED-4DB2-BD59-A6C34878D82A}">
                    <a16:rowId xmlns:a16="http://schemas.microsoft.com/office/drawing/2014/main" val="239897882"/>
                  </a:ext>
                </a:extLst>
              </a:tr>
              <a:tr h="832345">
                <a:tc>
                  <a:txBody>
                    <a:bodyPr/>
                    <a:lstStyle/>
                    <a:p>
                      <a:pPr algn="ctr"/>
                      <a:r>
                        <a:rPr lang="ar-JO" sz="1800" b="0"/>
                        <a:t>الانتشار</a:t>
                      </a:r>
                    </a:p>
                  </a:txBody>
                  <a:tcPr marL="45057" marR="45057" marT="22529" marB="22529" anchor="ctr">
                    <a:cell3D prstMaterial="dkEdge">
                      <a:bevel prst="coolSlant"/>
                      <a:lightRig rig="flood" dir="t"/>
                    </a:cell3D>
                  </a:tcPr>
                </a:tc>
                <a:tc>
                  <a:txBody>
                    <a:bodyPr/>
                    <a:lstStyle/>
                    <a:p>
                      <a:pPr algn="ctr"/>
                      <a:r>
                        <a:rPr lang="ar-JO" sz="1800">
                          <a:solidFill>
                            <a:srgbClr val="FFC000"/>
                          </a:solidFill>
                        </a:rPr>
                        <a:t>تنتشر بسرعة عبر الأحاديث والمنشورات</a:t>
                      </a:r>
                    </a:p>
                  </a:txBody>
                  <a:tcPr marL="45057" marR="45057" marT="22529" marB="22529" anchor="ctr">
                    <a:cell3D prstMaterial="dkEdge">
                      <a:bevel prst="coolSlant"/>
                      <a:lightRig rig="flood" dir="t"/>
                    </a:cell3D>
                  </a:tcPr>
                </a:tc>
                <a:tc>
                  <a:txBody>
                    <a:bodyPr/>
                    <a:lstStyle/>
                    <a:p>
                      <a:pPr algn="ctr"/>
                      <a:r>
                        <a:rPr lang="ar-JO" sz="1600"/>
                        <a:t>تنتشر عبر محتوى رقمي (مقالات، فيديو، صور)</a:t>
                      </a:r>
                    </a:p>
                  </a:txBody>
                  <a:tcPr marL="45057" marR="45057" marT="22529" marB="22529" anchor="ctr">
                    <a:cell3D prstMaterial="dkEdge">
                      <a:bevel prst="coolSlant"/>
                      <a:lightRig rig="flood" dir="t"/>
                    </a:cell3D>
                  </a:tcPr>
                </a:tc>
                <a:extLst>
                  <a:ext uri="{0D108BD9-81ED-4DB2-BD59-A6C34878D82A}">
                    <a16:rowId xmlns:a16="http://schemas.microsoft.com/office/drawing/2014/main" val="266249496"/>
                  </a:ext>
                </a:extLst>
              </a:tr>
              <a:tr h="474886">
                <a:tc>
                  <a:txBody>
                    <a:bodyPr/>
                    <a:lstStyle/>
                    <a:p>
                      <a:pPr algn="ctr"/>
                      <a:r>
                        <a:rPr lang="ar-JO" sz="1800" b="0"/>
                        <a:t>أدوات النشر</a:t>
                      </a:r>
                    </a:p>
                  </a:txBody>
                  <a:tcPr marL="45057" marR="45057" marT="22529" marB="22529" anchor="ctr">
                    <a:cell3D prstMaterial="dkEdge">
                      <a:bevel prst="coolSlant"/>
                      <a:lightRig rig="flood" dir="t"/>
                    </a:cell3D>
                  </a:tcPr>
                </a:tc>
                <a:tc>
                  <a:txBody>
                    <a:bodyPr/>
                    <a:lstStyle/>
                    <a:p>
                      <a:pPr algn="ctr"/>
                      <a:r>
                        <a:rPr lang="ar-JO" sz="1800">
                          <a:solidFill>
                            <a:srgbClr val="FFC000"/>
                          </a:solidFill>
                        </a:rPr>
                        <a:t>وسائط اجتماعية – دردشات – السرد الشفهي</a:t>
                      </a:r>
                    </a:p>
                  </a:txBody>
                  <a:tcPr marL="45057" marR="45057" marT="22529" marB="22529" anchor="ctr">
                    <a:cell3D prstMaterial="dkEdge">
                      <a:bevel prst="coolSlant"/>
                      <a:lightRig rig="flood" dir="t"/>
                    </a:cell3D>
                  </a:tcPr>
                </a:tc>
                <a:tc>
                  <a:txBody>
                    <a:bodyPr/>
                    <a:lstStyle/>
                    <a:p>
                      <a:pPr algn="ctr"/>
                      <a:r>
                        <a:rPr lang="ar-JO" sz="1600"/>
                        <a:t>منصات رقمية – إعلانات – حملات رقمية</a:t>
                      </a:r>
                    </a:p>
                  </a:txBody>
                  <a:tcPr marL="45057" marR="45057" marT="22529" marB="22529" anchor="ctr">
                    <a:cell3D prstMaterial="dkEdge">
                      <a:bevel prst="coolSlant"/>
                      <a:lightRig rig="flood" dir="t"/>
                    </a:cell3D>
                  </a:tcPr>
                </a:tc>
                <a:extLst>
                  <a:ext uri="{0D108BD9-81ED-4DB2-BD59-A6C34878D82A}">
                    <a16:rowId xmlns:a16="http://schemas.microsoft.com/office/drawing/2014/main" val="3972228618"/>
                  </a:ext>
                </a:extLst>
              </a:tr>
              <a:tr h="474886">
                <a:tc>
                  <a:txBody>
                    <a:bodyPr/>
                    <a:lstStyle/>
                    <a:p>
                      <a:pPr algn="ctr"/>
                      <a:r>
                        <a:rPr lang="ar-JO" sz="1800" b="0"/>
                        <a:t>التأثير في الحملات</a:t>
                      </a:r>
                    </a:p>
                  </a:txBody>
                  <a:tcPr marL="45057" marR="45057" marT="22529" marB="22529" anchor="ctr">
                    <a:cell3D prstMaterial="dkEdge">
                      <a:bevel prst="coolSlant"/>
                      <a:lightRig rig="flood" dir="t"/>
                    </a:cell3D>
                  </a:tcPr>
                </a:tc>
                <a:tc>
                  <a:txBody>
                    <a:bodyPr/>
                    <a:lstStyle/>
                    <a:p>
                      <a:pPr algn="ctr"/>
                      <a:r>
                        <a:rPr lang="ar-JO" sz="1800">
                          <a:solidFill>
                            <a:srgbClr val="FFC000"/>
                          </a:solidFill>
                        </a:rPr>
                        <a:t>تخلق ارتباكًا مؤقتًا</a:t>
                      </a:r>
                    </a:p>
                  </a:txBody>
                  <a:tcPr marL="45057" marR="45057" marT="22529" marB="22529" anchor="ctr">
                    <a:cell3D prstMaterial="dkEdge">
                      <a:bevel prst="coolSlant"/>
                      <a:lightRig rig="flood" dir="t"/>
                    </a:cell3D>
                  </a:tcPr>
                </a:tc>
                <a:tc>
                  <a:txBody>
                    <a:bodyPr/>
                    <a:lstStyle/>
                    <a:p>
                      <a:pPr algn="ctr"/>
                      <a:r>
                        <a:rPr lang="ar-JO" sz="1600"/>
                        <a:t>تؤثر في مواقف وسلوك الجمهور بعمق</a:t>
                      </a:r>
                    </a:p>
                  </a:txBody>
                  <a:tcPr marL="45057" marR="45057" marT="22529" marB="22529" anchor="ctr">
                    <a:cell3D prstMaterial="dkEdge">
                      <a:bevel prst="coolSlant"/>
                      <a:lightRig rig="flood" dir="t"/>
                    </a:cell3D>
                  </a:tcPr>
                </a:tc>
                <a:extLst>
                  <a:ext uri="{0D108BD9-81ED-4DB2-BD59-A6C34878D82A}">
                    <a16:rowId xmlns:a16="http://schemas.microsoft.com/office/drawing/2014/main" val="672813338"/>
                  </a:ext>
                </a:extLst>
              </a:tr>
              <a:tr h="474886">
                <a:tc>
                  <a:txBody>
                    <a:bodyPr/>
                    <a:lstStyle/>
                    <a:p>
                      <a:pPr algn="ctr"/>
                      <a:r>
                        <a:rPr lang="ar-JO" sz="1800" b="0" dirty="0"/>
                        <a:t>مثال واقعي</a:t>
                      </a:r>
                    </a:p>
                  </a:txBody>
                  <a:tcPr marL="45057" marR="45057" marT="22529" marB="22529" anchor="ctr">
                    <a:cell3D prstMaterial="dkEdge">
                      <a:bevel prst="coolSlant"/>
                      <a:lightRig rig="flood" dir="t"/>
                    </a:cell3D>
                  </a:tcPr>
                </a:tc>
                <a:tc>
                  <a:txBody>
                    <a:bodyPr/>
                    <a:lstStyle/>
                    <a:p>
                      <a:pPr algn="ctr"/>
                      <a:r>
                        <a:rPr lang="ar-JO" sz="1800" dirty="0">
                          <a:solidFill>
                            <a:srgbClr val="FFC000"/>
                          </a:solidFill>
                        </a:rPr>
                        <a:t>"أحدهم قال إن هناك عطلة الأسبوع القادم"</a:t>
                      </a:r>
                    </a:p>
                  </a:txBody>
                  <a:tcPr marL="45057" marR="45057" marT="22529" marB="22529" anchor="ctr">
                    <a:cell3D prstMaterial="dkEdge">
                      <a:bevel prst="coolSlant"/>
                      <a:lightRig rig="flood" dir="t"/>
                    </a:cell3D>
                  </a:tcPr>
                </a:tc>
                <a:tc>
                  <a:txBody>
                    <a:bodyPr/>
                    <a:lstStyle/>
                    <a:p>
                      <a:pPr algn="ctr"/>
                      <a:r>
                        <a:rPr lang="ar-JO" sz="1600" dirty="0"/>
                        <a:t>"تقرير مزيف عن منتج يحسّن المناعة"</a:t>
                      </a:r>
                    </a:p>
                  </a:txBody>
                  <a:tcPr marL="45057" marR="45057" marT="22529" marB="22529" anchor="ctr">
                    <a:cell3D prstMaterial="dkEdge">
                      <a:bevel prst="coolSlant"/>
                      <a:lightRig rig="flood" dir="t"/>
                    </a:cell3D>
                  </a:tcPr>
                </a:tc>
                <a:extLst>
                  <a:ext uri="{0D108BD9-81ED-4DB2-BD59-A6C34878D82A}">
                    <a16:rowId xmlns:a16="http://schemas.microsoft.com/office/drawing/2014/main" val="84195350"/>
                  </a:ext>
                </a:extLst>
              </a:tr>
            </a:tbl>
          </a:graphicData>
        </a:graphic>
      </p:graphicFrame>
    </p:spTree>
    <p:extLst>
      <p:ext uri="{BB962C8B-B14F-4D97-AF65-F5344CB8AC3E}">
        <p14:creationId xmlns:p14="http://schemas.microsoft.com/office/powerpoint/2010/main" val="15631844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0"/>
            <a:ext cx="2305141" cy="1076343"/>
          </a:xfrm>
          <a:prstGeom prst="rect">
            <a:avLst/>
          </a:prstGeom>
        </p:spPr>
      </p:pic>
      <p:sp>
        <p:nvSpPr>
          <p:cNvPr id="7" name="TextBox 6">
            <a:extLst>
              <a:ext uri="{FF2B5EF4-FFF2-40B4-BE49-F238E27FC236}">
                <a16:creationId xmlns:a16="http://schemas.microsoft.com/office/drawing/2014/main" id="{CFEAD307-4A64-E548-A197-D1EBA74C6A25}"/>
              </a:ext>
            </a:extLst>
          </p:cNvPr>
          <p:cNvSpPr txBox="1"/>
          <p:nvPr/>
        </p:nvSpPr>
        <p:spPr>
          <a:xfrm>
            <a:off x="10808043" y="0"/>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
        <p:nvSpPr>
          <p:cNvPr id="6" name="Title 5">
            <a:extLst>
              <a:ext uri="{FF2B5EF4-FFF2-40B4-BE49-F238E27FC236}">
                <a16:creationId xmlns:a16="http://schemas.microsoft.com/office/drawing/2014/main" id="{8BA84A04-AB4F-1246-9A92-43E183EBC841}"/>
              </a:ext>
            </a:extLst>
          </p:cNvPr>
          <p:cNvSpPr>
            <a:spLocks noGrp="1"/>
          </p:cNvSpPr>
          <p:nvPr>
            <p:ph type="title"/>
          </p:nvPr>
        </p:nvSpPr>
        <p:spPr>
          <a:xfrm>
            <a:off x="2305141" y="125422"/>
            <a:ext cx="8342806" cy="720739"/>
          </a:xfrm>
        </p:spPr>
        <p:txBody>
          <a:bodyPr>
            <a:normAutofit/>
          </a:bodyPr>
          <a:lstStyle/>
          <a:p>
            <a:pPr algn="ctr" defTabSz="914400" rtl="1" eaLnBrk="1" latinLnBrk="0" hangingPunct="1">
              <a:lnSpc>
                <a:spcPct val="150000"/>
              </a:lnSpc>
              <a:spcBef>
                <a:spcPts val="1000"/>
              </a:spcBef>
            </a:pPr>
            <a:r>
              <a:rPr lang="ar-JO" sz="2800" b="1" u="sng" dirty="0">
                <a:solidFill>
                  <a:schemeClr val="accent1"/>
                </a:solidFill>
                <a:latin typeface="Al Nile" pitchFamily="2" charset="-78"/>
              </a:rPr>
              <a:t>الشائعة والمعلومة المضللة في الحملات الرقمية </a:t>
            </a:r>
          </a:p>
        </p:txBody>
      </p:sp>
      <p:sp>
        <p:nvSpPr>
          <p:cNvPr id="9" name="Content Placeholder 8">
            <a:extLst>
              <a:ext uri="{FF2B5EF4-FFF2-40B4-BE49-F238E27FC236}">
                <a16:creationId xmlns:a16="http://schemas.microsoft.com/office/drawing/2014/main" id="{86E20D53-9314-4246-A260-7619A187962A}"/>
              </a:ext>
            </a:extLst>
          </p:cNvPr>
          <p:cNvSpPr>
            <a:spLocks noGrp="1"/>
          </p:cNvSpPr>
          <p:nvPr>
            <p:ph idx="1"/>
          </p:nvPr>
        </p:nvSpPr>
        <p:spPr>
          <a:xfrm>
            <a:off x="360947" y="1228299"/>
            <a:ext cx="11642162" cy="5377038"/>
          </a:xfrm>
        </p:spPr>
        <p:txBody>
          <a:bodyPr>
            <a:normAutofit fontScale="77500" lnSpcReduction="20000"/>
          </a:bodyPr>
          <a:lstStyle/>
          <a:p>
            <a:pPr marL="0" indent="0" algn="r" defTabSz="914400" rtl="1" eaLnBrk="1" latinLnBrk="0" hangingPunct="1">
              <a:lnSpc>
                <a:spcPct val="150000"/>
              </a:lnSpc>
              <a:spcBef>
                <a:spcPts val="1000"/>
              </a:spcBef>
              <a:buNone/>
            </a:pPr>
            <a:r>
              <a:rPr lang="ar-JO" sz="2600" b="1" u="sng" dirty="0">
                <a:solidFill>
                  <a:schemeClr val="accent1"/>
                </a:solidFill>
                <a:latin typeface="Al Nile" pitchFamily="2" charset="-78"/>
              </a:rPr>
              <a:t>في الحملات الرقمية:</a:t>
            </a:r>
          </a:p>
          <a:p>
            <a:pPr marL="0" indent="0" algn="just" defTabSz="914400" rtl="1" eaLnBrk="1" latinLnBrk="0" hangingPunct="1">
              <a:lnSpc>
                <a:spcPct val="170000"/>
              </a:lnSpc>
              <a:spcBef>
                <a:spcPts val="1000"/>
              </a:spcBef>
              <a:buNone/>
            </a:pPr>
            <a:r>
              <a:rPr lang="ar-JO" sz="2900" dirty="0">
                <a:solidFill>
                  <a:schemeClr val="accent1"/>
                </a:solidFill>
                <a:latin typeface="Al Nile" pitchFamily="2" charset="-78"/>
              </a:rPr>
              <a:t>الإشاعات تمثل تغذية عشوائية للمحتوى غير الموثق، وغالبًا ما تنتشر دون تخطيط. المعلومات المضللة تُستخدم كأداة استراتيجية داخل بعض الحملات الرقمية للتأثير على القرار أو تشويه المنافس أو دعم قضية.</a:t>
            </a:r>
          </a:p>
          <a:p>
            <a:pPr marL="0" indent="0" algn="just" defTabSz="914400" rtl="1" eaLnBrk="1" latinLnBrk="0" hangingPunct="1">
              <a:lnSpc>
                <a:spcPct val="170000"/>
              </a:lnSpc>
              <a:spcBef>
                <a:spcPts val="1000"/>
              </a:spcBef>
              <a:buNone/>
            </a:pPr>
            <a:r>
              <a:rPr lang="ar-JO" sz="2900" b="1" u="sng" dirty="0">
                <a:latin typeface="Al Nile" pitchFamily="2" charset="-78"/>
              </a:rPr>
              <a:t>شائعة:</a:t>
            </a:r>
          </a:p>
          <a:p>
            <a:pPr marL="0" indent="0" algn="just" defTabSz="914400" rtl="1" eaLnBrk="1" latinLnBrk="0" hangingPunct="1">
              <a:lnSpc>
                <a:spcPct val="170000"/>
              </a:lnSpc>
              <a:spcBef>
                <a:spcPts val="1000"/>
              </a:spcBef>
              <a:buNone/>
            </a:pPr>
            <a:r>
              <a:rPr lang="ar-JO" sz="2900" dirty="0">
                <a:latin typeface="Al Nile" pitchFamily="2" charset="-78"/>
              </a:rPr>
              <a:t>انتشار منشور عبر </a:t>
            </a:r>
            <a:r>
              <a:rPr lang="en-US" sz="2900" dirty="0">
                <a:latin typeface="Al Nile" pitchFamily="2" charset="-78"/>
              </a:rPr>
              <a:t>WhatsApp </a:t>
            </a:r>
            <a:r>
              <a:rPr lang="ar-SA" sz="2900" dirty="0">
                <a:latin typeface="Al Nile" pitchFamily="2" charset="-78"/>
              </a:rPr>
              <a:t> </a:t>
            </a:r>
            <a:r>
              <a:rPr lang="ar-JO" sz="2900" dirty="0">
                <a:latin typeface="Al Nile" pitchFamily="2" charset="-78"/>
              </a:rPr>
              <a:t>يزعم أن السلطات ستغلق الأسواق بسبب "معلومة داخلية" (بدون مصدر). ليس هدفه الإضرار مباشرة، لكنه يؤدي إلى هلع وشراء جماعي.</a:t>
            </a:r>
          </a:p>
          <a:p>
            <a:pPr marL="0" indent="0" algn="just" defTabSz="914400" rtl="1" eaLnBrk="1" latinLnBrk="0" hangingPunct="1">
              <a:lnSpc>
                <a:spcPct val="170000"/>
              </a:lnSpc>
              <a:spcBef>
                <a:spcPts val="1000"/>
              </a:spcBef>
              <a:buNone/>
            </a:pPr>
            <a:r>
              <a:rPr lang="ar-JO" sz="2900" b="1" u="sng" dirty="0">
                <a:solidFill>
                  <a:schemeClr val="accent1"/>
                </a:solidFill>
                <a:latin typeface="Al Nile" pitchFamily="2" charset="-78"/>
              </a:rPr>
              <a:t>معلومة مضللة:</a:t>
            </a:r>
          </a:p>
          <a:p>
            <a:pPr marL="0" indent="0" algn="just" defTabSz="914400" rtl="1" eaLnBrk="1" latinLnBrk="0" hangingPunct="1">
              <a:lnSpc>
                <a:spcPct val="170000"/>
              </a:lnSpc>
              <a:spcBef>
                <a:spcPts val="1000"/>
              </a:spcBef>
              <a:buNone/>
            </a:pPr>
            <a:r>
              <a:rPr lang="ar-JO" sz="2900" dirty="0">
                <a:solidFill>
                  <a:schemeClr val="accent1"/>
                </a:solidFill>
                <a:latin typeface="Al Nile" pitchFamily="2" charset="-78"/>
              </a:rPr>
              <a:t>فيديو على فيسبوك يروج لدواء عشبي لعلاج السكري "بشهادة علمية مزيفة"، يُستخدم في حملة إعلانية لمنتج. الهدف هو الربح، حتى لو تسبب ذلك بضرر صحي.</a:t>
            </a:r>
          </a:p>
        </p:txBody>
      </p:sp>
    </p:spTree>
    <p:extLst>
      <p:ext uri="{BB962C8B-B14F-4D97-AF65-F5344CB8AC3E}">
        <p14:creationId xmlns:p14="http://schemas.microsoft.com/office/powerpoint/2010/main" val="31468617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0"/>
            <a:ext cx="2305141" cy="1076343"/>
          </a:xfrm>
          <a:prstGeom prst="rect">
            <a:avLst/>
          </a:prstGeom>
        </p:spPr>
      </p:pic>
      <p:sp>
        <p:nvSpPr>
          <p:cNvPr id="7" name="TextBox 6">
            <a:extLst>
              <a:ext uri="{FF2B5EF4-FFF2-40B4-BE49-F238E27FC236}">
                <a16:creationId xmlns:a16="http://schemas.microsoft.com/office/drawing/2014/main" id="{CFEAD307-4A64-E548-A197-D1EBA74C6A25}"/>
              </a:ext>
            </a:extLst>
          </p:cNvPr>
          <p:cNvSpPr txBox="1"/>
          <p:nvPr/>
        </p:nvSpPr>
        <p:spPr>
          <a:xfrm>
            <a:off x="10808043" y="125422"/>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
        <p:nvSpPr>
          <p:cNvPr id="6" name="Title 5">
            <a:extLst>
              <a:ext uri="{FF2B5EF4-FFF2-40B4-BE49-F238E27FC236}">
                <a16:creationId xmlns:a16="http://schemas.microsoft.com/office/drawing/2014/main" id="{8BA84A04-AB4F-1246-9A92-43E183EBC841}"/>
              </a:ext>
            </a:extLst>
          </p:cNvPr>
          <p:cNvSpPr>
            <a:spLocks noGrp="1"/>
          </p:cNvSpPr>
          <p:nvPr>
            <p:ph type="title"/>
          </p:nvPr>
        </p:nvSpPr>
        <p:spPr>
          <a:xfrm>
            <a:off x="2620369" y="125422"/>
            <a:ext cx="6741995" cy="950922"/>
          </a:xfrm>
        </p:spPr>
        <p:txBody>
          <a:bodyPr>
            <a:normAutofit/>
          </a:bodyPr>
          <a:lstStyle/>
          <a:p>
            <a:pPr marL="0" indent="0" algn="ctr" rtl="1">
              <a:lnSpc>
                <a:spcPct val="150000"/>
              </a:lnSpc>
              <a:buNone/>
            </a:pPr>
            <a:r>
              <a:rPr lang="ar-JO" sz="2800" b="1" u="sng" dirty="0">
                <a:solidFill>
                  <a:schemeClr val="accent1">
                    <a:lumMod val="50000"/>
                  </a:schemeClr>
                </a:solidFill>
                <a:latin typeface="Al Nile" pitchFamily="2" charset="-78"/>
              </a:rPr>
              <a:t>دور الإعلاميين والصحفيين في مواجهة التضليل</a:t>
            </a:r>
          </a:p>
        </p:txBody>
      </p:sp>
      <p:sp>
        <p:nvSpPr>
          <p:cNvPr id="9" name="Content Placeholder 8">
            <a:extLst>
              <a:ext uri="{FF2B5EF4-FFF2-40B4-BE49-F238E27FC236}">
                <a16:creationId xmlns:a16="http://schemas.microsoft.com/office/drawing/2014/main" id="{86E20D53-9314-4246-A260-7619A187962A}"/>
              </a:ext>
            </a:extLst>
          </p:cNvPr>
          <p:cNvSpPr>
            <a:spLocks noGrp="1"/>
          </p:cNvSpPr>
          <p:nvPr>
            <p:ph idx="1"/>
          </p:nvPr>
        </p:nvSpPr>
        <p:spPr>
          <a:xfrm>
            <a:off x="108284" y="1076343"/>
            <a:ext cx="11894825" cy="5656234"/>
          </a:xfrm>
        </p:spPr>
        <p:txBody>
          <a:bodyPr>
            <a:normAutofit fontScale="92500" lnSpcReduction="20000"/>
          </a:bodyPr>
          <a:lstStyle/>
          <a:p>
            <a:pPr marL="457200" indent="-457200" algn="just" rtl="1">
              <a:lnSpc>
                <a:spcPct val="150000"/>
              </a:lnSpc>
              <a:buFont typeface="+mj-lt"/>
              <a:buAutoNum type="arabicPeriod"/>
            </a:pPr>
            <a:r>
              <a:rPr lang="ar-JO" sz="2600" dirty="0">
                <a:solidFill>
                  <a:schemeClr val="accent1"/>
                </a:solidFill>
                <a:latin typeface="Al Nile" pitchFamily="2" charset="-78"/>
              </a:rPr>
              <a:t>التحقق من مصادر المعلومات قبل النشر</a:t>
            </a:r>
          </a:p>
          <a:p>
            <a:pPr marL="457200" indent="-457200" algn="just" rtl="1">
              <a:lnSpc>
                <a:spcPct val="150000"/>
              </a:lnSpc>
              <a:buFont typeface="+mj-lt"/>
              <a:buAutoNum type="arabicPeriod"/>
            </a:pPr>
            <a:r>
              <a:rPr lang="ar-JO" sz="2600" dirty="0">
                <a:solidFill>
                  <a:schemeClr val="accent1"/>
                </a:solidFill>
                <a:latin typeface="Al Nile" pitchFamily="2" charset="-78"/>
              </a:rPr>
              <a:t>استخدام أدوات التحقق الرقمي (مثل </a:t>
            </a:r>
            <a:r>
              <a:rPr lang="en-US" sz="2600" dirty="0" err="1">
                <a:solidFill>
                  <a:schemeClr val="accent1"/>
                </a:solidFill>
                <a:latin typeface="Al Nile" pitchFamily="2" charset="-78"/>
              </a:rPr>
              <a:t>InVID</a:t>
            </a:r>
            <a:r>
              <a:rPr lang="en-US" sz="2600" dirty="0">
                <a:solidFill>
                  <a:schemeClr val="accent1"/>
                </a:solidFill>
                <a:latin typeface="Al Nile" pitchFamily="2" charset="-78"/>
              </a:rPr>
              <a:t>, Google Reverse Image)</a:t>
            </a:r>
          </a:p>
          <a:p>
            <a:pPr marL="457200" indent="-457200" algn="just" rtl="1">
              <a:lnSpc>
                <a:spcPct val="150000"/>
              </a:lnSpc>
              <a:buFont typeface="+mj-lt"/>
              <a:buAutoNum type="arabicPeriod"/>
            </a:pPr>
            <a:r>
              <a:rPr lang="ar-JO" sz="2600" dirty="0">
                <a:solidFill>
                  <a:schemeClr val="accent1"/>
                </a:solidFill>
                <a:latin typeface="Al Nile" pitchFamily="2" charset="-78"/>
              </a:rPr>
              <a:t>تقديم توعية دورية للجمهور</a:t>
            </a:r>
          </a:p>
          <a:p>
            <a:pPr marL="457200" indent="-457200" algn="just" rtl="1">
              <a:lnSpc>
                <a:spcPct val="150000"/>
              </a:lnSpc>
              <a:buFont typeface="+mj-lt"/>
              <a:buAutoNum type="arabicPeriod"/>
            </a:pPr>
            <a:r>
              <a:rPr lang="ar-JO" sz="2600" dirty="0">
                <a:solidFill>
                  <a:schemeClr val="accent1"/>
                </a:solidFill>
                <a:latin typeface="Al Nile" pitchFamily="2" charset="-78"/>
              </a:rPr>
              <a:t>عدم الانسياق وراء الترندات غير الموثوقة</a:t>
            </a:r>
          </a:p>
          <a:p>
            <a:pPr marL="457200" indent="-457200" algn="just" rtl="1">
              <a:lnSpc>
                <a:spcPct val="150000"/>
              </a:lnSpc>
              <a:buFont typeface="+mj-lt"/>
              <a:buAutoNum type="arabicPeriod"/>
            </a:pPr>
            <a:r>
              <a:rPr lang="ar-JO" sz="2600" dirty="0">
                <a:solidFill>
                  <a:schemeClr val="accent1"/>
                </a:solidFill>
                <a:latin typeface="Al Nile" pitchFamily="2" charset="-78"/>
              </a:rPr>
              <a:t>التعاون مع منصات التحقق أو فرق التحرير المتخصصة</a:t>
            </a:r>
          </a:p>
          <a:p>
            <a:pPr marL="457200" indent="-457200" algn="just" rtl="1">
              <a:lnSpc>
                <a:spcPct val="150000"/>
              </a:lnSpc>
              <a:buFont typeface="+mj-lt"/>
              <a:buAutoNum type="arabicPeriod"/>
            </a:pPr>
            <a:r>
              <a:rPr lang="ar-JO" sz="2600" dirty="0">
                <a:solidFill>
                  <a:schemeClr val="accent1"/>
                </a:solidFill>
                <a:latin typeface="Al Nile" pitchFamily="2" charset="-78"/>
              </a:rPr>
              <a:t>إنتاج محتوى موثوق وموثق من جهات مختصة</a:t>
            </a:r>
          </a:p>
          <a:p>
            <a:pPr marL="457200" indent="-457200" algn="just" rtl="1">
              <a:lnSpc>
                <a:spcPct val="150000"/>
              </a:lnSpc>
              <a:buFont typeface="+mj-lt"/>
              <a:buAutoNum type="arabicPeriod"/>
            </a:pPr>
            <a:r>
              <a:rPr lang="ar-JO" sz="2600" dirty="0">
                <a:solidFill>
                  <a:schemeClr val="accent1"/>
                </a:solidFill>
                <a:latin typeface="Al Nile" pitchFamily="2" charset="-78"/>
              </a:rPr>
              <a:t>التحقق قبل النشر</a:t>
            </a:r>
          </a:p>
          <a:p>
            <a:pPr marL="457200" indent="-457200" algn="just" rtl="1">
              <a:lnSpc>
                <a:spcPct val="150000"/>
              </a:lnSpc>
              <a:buFont typeface="+mj-lt"/>
              <a:buAutoNum type="arabicPeriod"/>
            </a:pPr>
            <a:r>
              <a:rPr lang="ar-JO" sz="2600" dirty="0">
                <a:solidFill>
                  <a:schemeClr val="accent1"/>
                </a:solidFill>
                <a:latin typeface="Al Nile" pitchFamily="2" charset="-78"/>
              </a:rPr>
              <a:t>استخدام لغة واضحة دون تهويل</a:t>
            </a:r>
          </a:p>
          <a:p>
            <a:pPr marL="457200" indent="-457200" algn="just" rtl="1">
              <a:lnSpc>
                <a:spcPct val="150000"/>
              </a:lnSpc>
              <a:buFont typeface="+mj-lt"/>
              <a:buAutoNum type="arabicPeriod"/>
            </a:pPr>
            <a:r>
              <a:rPr lang="ar-JO" sz="2600" dirty="0">
                <a:solidFill>
                  <a:schemeClr val="accent1"/>
                </a:solidFill>
                <a:latin typeface="Al Nile" pitchFamily="2" charset="-78"/>
              </a:rPr>
              <a:t>التعاون مع مبادرات التحقق المستقلة</a:t>
            </a:r>
          </a:p>
          <a:p>
            <a:pPr marL="0" indent="0" algn="just" rtl="1">
              <a:lnSpc>
                <a:spcPct val="150000"/>
              </a:lnSpc>
              <a:buNone/>
            </a:pPr>
            <a:endParaRPr lang="ar-JO" sz="2400" dirty="0">
              <a:latin typeface="Al Nile" pitchFamily="2" charset="-78"/>
            </a:endParaRPr>
          </a:p>
        </p:txBody>
      </p:sp>
    </p:spTree>
    <p:extLst>
      <p:ext uri="{BB962C8B-B14F-4D97-AF65-F5344CB8AC3E}">
        <p14:creationId xmlns:p14="http://schemas.microsoft.com/office/powerpoint/2010/main" val="40341859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0"/>
            <a:ext cx="2305141" cy="1076343"/>
          </a:xfrm>
          <a:prstGeom prst="rect">
            <a:avLst/>
          </a:prstGeom>
        </p:spPr>
      </p:pic>
      <p:sp>
        <p:nvSpPr>
          <p:cNvPr id="7" name="TextBox 6">
            <a:extLst>
              <a:ext uri="{FF2B5EF4-FFF2-40B4-BE49-F238E27FC236}">
                <a16:creationId xmlns:a16="http://schemas.microsoft.com/office/drawing/2014/main" id="{CFEAD307-4A64-E548-A197-D1EBA74C6A25}"/>
              </a:ext>
            </a:extLst>
          </p:cNvPr>
          <p:cNvSpPr txBox="1"/>
          <p:nvPr/>
        </p:nvSpPr>
        <p:spPr>
          <a:xfrm>
            <a:off x="10808043" y="3870"/>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
        <p:nvSpPr>
          <p:cNvPr id="6" name="Title 5">
            <a:extLst>
              <a:ext uri="{FF2B5EF4-FFF2-40B4-BE49-F238E27FC236}">
                <a16:creationId xmlns:a16="http://schemas.microsoft.com/office/drawing/2014/main" id="{8BA84A04-AB4F-1246-9A92-43E183EBC841}"/>
              </a:ext>
            </a:extLst>
          </p:cNvPr>
          <p:cNvSpPr>
            <a:spLocks noGrp="1"/>
          </p:cNvSpPr>
          <p:nvPr>
            <p:ph type="title"/>
          </p:nvPr>
        </p:nvSpPr>
        <p:spPr>
          <a:xfrm>
            <a:off x="2756848" y="163773"/>
            <a:ext cx="7042245" cy="912571"/>
          </a:xfrm>
        </p:spPr>
        <p:txBody>
          <a:bodyPr>
            <a:normAutofit/>
          </a:bodyPr>
          <a:lstStyle/>
          <a:p>
            <a:pPr marL="0" indent="0" algn="ctr" defTabSz="914400" rtl="1" eaLnBrk="1" latinLnBrk="0" hangingPunct="1">
              <a:lnSpc>
                <a:spcPct val="90000"/>
              </a:lnSpc>
              <a:spcBef>
                <a:spcPts val="1000"/>
              </a:spcBef>
              <a:buNone/>
            </a:pPr>
            <a:r>
              <a:rPr lang="ar-JO" sz="2800" b="1" u="sng" dirty="0">
                <a:solidFill>
                  <a:schemeClr val="accent1">
                    <a:lumMod val="50000"/>
                  </a:schemeClr>
                </a:solidFill>
              </a:rPr>
              <a:t>خطوات بناء حملة تصحيحية</a:t>
            </a:r>
          </a:p>
        </p:txBody>
      </p:sp>
      <p:sp>
        <p:nvSpPr>
          <p:cNvPr id="11" name="Content Placeholder 10">
            <a:extLst>
              <a:ext uri="{FF2B5EF4-FFF2-40B4-BE49-F238E27FC236}">
                <a16:creationId xmlns:a16="http://schemas.microsoft.com/office/drawing/2014/main" id="{6B9D626A-BAFF-6447-B958-457EFEABDD8E}"/>
              </a:ext>
            </a:extLst>
          </p:cNvPr>
          <p:cNvSpPr>
            <a:spLocks noGrp="1"/>
          </p:cNvSpPr>
          <p:nvPr>
            <p:ph idx="1"/>
          </p:nvPr>
        </p:nvSpPr>
        <p:spPr>
          <a:xfrm>
            <a:off x="341195" y="1528549"/>
            <a:ext cx="11600596" cy="5165678"/>
          </a:xfrm>
        </p:spPr>
        <p:txBody>
          <a:bodyPr/>
          <a:lstStyle/>
          <a:p>
            <a:pPr marL="514350" indent="-514350" algn="r" defTabSz="914400" rtl="1" eaLnBrk="1" latinLnBrk="0" hangingPunct="1">
              <a:lnSpc>
                <a:spcPct val="150000"/>
              </a:lnSpc>
              <a:spcBef>
                <a:spcPts val="1000"/>
              </a:spcBef>
              <a:buFont typeface="+mj-lt"/>
              <a:buAutoNum type="arabicPeriod"/>
            </a:pPr>
            <a:r>
              <a:rPr lang="ar-JO" dirty="0">
                <a:solidFill>
                  <a:schemeClr val="accent1"/>
                </a:solidFill>
              </a:rPr>
              <a:t>رصد المحتوى المضلل</a:t>
            </a:r>
          </a:p>
          <a:p>
            <a:pPr marL="514350" indent="-514350" algn="r" defTabSz="914400" rtl="1" eaLnBrk="1" latinLnBrk="0" hangingPunct="1">
              <a:lnSpc>
                <a:spcPct val="150000"/>
              </a:lnSpc>
              <a:spcBef>
                <a:spcPts val="1000"/>
              </a:spcBef>
              <a:buFont typeface="+mj-lt"/>
              <a:buAutoNum type="arabicPeriod"/>
            </a:pPr>
            <a:r>
              <a:rPr lang="ar-JO" dirty="0">
                <a:solidFill>
                  <a:schemeClr val="accent1"/>
                </a:solidFill>
              </a:rPr>
              <a:t>جمع الحقائق</a:t>
            </a:r>
          </a:p>
          <a:p>
            <a:pPr marL="514350" indent="-514350" algn="r" defTabSz="914400" rtl="1" eaLnBrk="1" latinLnBrk="0" hangingPunct="1">
              <a:lnSpc>
                <a:spcPct val="150000"/>
              </a:lnSpc>
              <a:spcBef>
                <a:spcPts val="1000"/>
              </a:spcBef>
              <a:buFont typeface="+mj-lt"/>
              <a:buAutoNum type="arabicPeriod"/>
            </a:pPr>
            <a:r>
              <a:rPr lang="ar-JO" dirty="0">
                <a:solidFill>
                  <a:schemeClr val="accent1"/>
                </a:solidFill>
              </a:rPr>
              <a:t>صياغة الرسالة- المحتوى الرقمي</a:t>
            </a:r>
          </a:p>
          <a:p>
            <a:pPr marL="514350" indent="-514350" algn="r" defTabSz="914400" rtl="1" eaLnBrk="1" latinLnBrk="0" hangingPunct="1">
              <a:lnSpc>
                <a:spcPct val="150000"/>
              </a:lnSpc>
              <a:spcBef>
                <a:spcPts val="1000"/>
              </a:spcBef>
              <a:buFont typeface="+mj-lt"/>
              <a:buAutoNum type="arabicPeriod"/>
            </a:pPr>
            <a:r>
              <a:rPr lang="ar-JO" dirty="0">
                <a:solidFill>
                  <a:schemeClr val="accent1"/>
                </a:solidFill>
              </a:rPr>
              <a:t>اختيار القناة- المنصات الرقمية المناسبة </a:t>
            </a:r>
          </a:p>
          <a:p>
            <a:pPr marL="514350" indent="-514350" algn="r" defTabSz="914400" rtl="1" eaLnBrk="1" latinLnBrk="0" hangingPunct="1">
              <a:lnSpc>
                <a:spcPct val="150000"/>
              </a:lnSpc>
              <a:spcBef>
                <a:spcPts val="1000"/>
              </a:spcBef>
              <a:buFont typeface="+mj-lt"/>
              <a:buAutoNum type="arabicPeriod"/>
            </a:pPr>
            <a:r>
              <a:rPr lang="ar-JO" dirty="0">
                <a:solidFill>
                  <a:schemeClr val="accent1"/>
                </a:solidFill>
              </a:rPr>
              <a:t>الإطلاق والمتابعة</a:t>
            </a:r>
            <a:endParaRPr lang="en-JO" sz="2400" dirty="0"/>
          </a:p>
        </p:txBody>
      </p:sp>
      <p:pic>
        <p:nvPicPr>
          <p:cNvPr id="4" name="Picture 3">
            <a:extLst>
              <a:ext uri="{FF2B5EF4-FFF2-40B4-BE49-F238E27FC236}">
                <a16:creationId xmlns:a16="http://schemas.microsoft.com/office/drawing/2014/main" id="{B3C983C1-AB2F-2C4C-AA04-8AE0F72C3E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81100"/>
            <a:ext cx="5372100" cy="5676900"/>
          </a:xfrm>
          <a:prstGeom prst="rect">
            <a:avLst/>
          </a:prstGeom>
        </p:spPr>
      </p:pic>
    </p:spTree>
    <p:extLst>
      <p:ext uri="{BB962C8B-B14F-4D97-AF65-F5344CB8AC3E}">
        <p14:creationId xmlns:p14="http://schemas.microsoft.com/office/powerpoint/2010/main" val="25830125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0"/>
            <a:ext cx="2305141" cy="1076343"/>
          </a:xfrm>
          <a:prstGeom prst="rect">
            <a:avLst/>
          </a:prstGeom>
        </p:spPr>
      </p:pic>
      <p:sp>
        <p:nvSpPr>
          <p:cNvPr id="7" name="TextBox 6">
            <a:extLst>
              <a:ext uri="{FF2B5EF4-FFF2-40B4-BE49-F238E27FC236}">
                <a16:creationId xmlns:a16="http://schemas.microsoft.com/office/drawing/2014/main" id="{CFEAD307-4A64-E548-A197-D1EBA74C6A25}"/>
              </a:ext>
            </a:extLst>
          </p:cNvPr>
          <p:cNvSpPr txBox="1"/>
          <p:nvPr/>
        </p:nvSpPr>
        <p:spPr>
          <a:xfrm>
            <a:off x="10808043" y="3870"/>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
        <p:nvSpPr>
          <p:cNvPr id="6" name="Title 5">
            <a:extLst>
              <a:ext uri="{FF2B5EF4-FFF2-40B4-BE49-F238E27FC236}">
                <a16:creationId xmlns:a16="http://schemas.microsoft.com/office/drawing/2014/main" id="{8BA84A04-AB4F-1246-9A92-43E183EBC841}"/>
              </a:ext>
            </a:extLst>
          </p:cNvPr>
          <p:cNvSpPr>
            <a:spLocks noGrp="1"/>
          </p:cNvSpPr>
          <p:nvPr>
            <p:ph type="title"/>
          </p:nvPr>
        </p:nvSpPr>
        <p:spPr>
          <a:xfrm>
            <a:off x="2756848" y="163773"/>
            <a:ext cx="7042245" cy="912571"/>
          </a:xfrm>
        </p:spPr>
        <p:txBody>
          <a:bodyPr>
            <a:normAutofit/>
          </a:bodyPr>
          <a:lstStyle/>
          <a:p>
            <a:pPr marL="0" indent="0" algn="ctr" defTabSz="914400" rtl="1" eaLnBrk="1" latinLnBrk="0" hangingPunct="1">
              <a:lnSpc>
                <a:spcPct val="90000"/>
              </a:lnSpc>
              <a:spcBef>
                <a:spcPts val="1000"/>
              </a:spcBef>
              <a:buNone/>
            </a:pPr>
            <a:r>
              <a:rPr lang="ar-JO" sz="2800" b="1" u="sng" dirty="0">
                <a:solidFill>
                  <a:schemeClr val="accent1"/>
                </a:solidFill>
              </a:rPr>
              <a:t> قياس أثر الحملة المضادة</a:t>
            </a:r>
          </a:p>
        </p:txBody>
      </p:sp>
      <p:sp>
        <p:nvSpPr>
          <p:cNvPr id="11" name="Content Placeholder 10">
            <a:extLst>
              <a:ext uri="{FF2B5EF4-FFF2-40B4-BE49-F238E27FC236}">
                <a16:creationId xmlns:a16="http://schemas.microsoft.com/office/drawing/2014/main" id="{6B9D626A-BAFF-6447-B958-457EFEABDD8E}"/>
              </a:ext>
            </a:extLst>
          </p:cNvPr>
          <p:cNvSpPr>
            <a:spLocks noGrp="1"/>
          </p:cNvSpPr>
          <p:nvPr>
            <p:ph idx="1"/>
          </p:nvPr>
        </p:nvSpPr>
        <p:spPr>
          <a:xfrm>
            <a:off x="295702" y="1411836"/>
            <a:ext cx="11600596" cy="4191000"/>
          </a:xfrm>
        </p:spPr>
        <p:txBody>
          <a:bodyPr>
            <a:normAutofit/>
          </a:bodyPr>
          <a:lstStyle/>
          <a:p>
            <a:pPr marL="0" indent="0" algn="r" defTabSz="914400" rtl="1" eaLnBrk="1" latinLnBrk="0" hangingPunct="1">
              <a:lnSpc>
                <a:spcPct val="150000"/>
              </a:lnSpc>
              <a:spcBef>
                <a:spcPts val="1000"/>
              </a:spcBef>
              <a:buNone/>
            </a:pPr>
            <a:r>
              <a:rPr lang="ar-JO" sz="2400" u="sng" dirty="0">
                <a:solidFill>
                  <a:schemeClr val="accent1">
                    <a:lumMod val="50000"/>
                  </a:schemeClr>
                </a:solidFill>
              </a:rPr>
              <a:t>ماهي مؤشرات نجاح الحملات المضادة؟ كيف نقيس ونقيم آدائها ونتائجها؟</a:t>
            </a:r>
          </a:p>
          <a:p>
            <a:pPr marL="457200" indent="-457200" algn="r" defTabSz="914400" rtl="1" eaLnBrk="1" latinLnBrk="0" hangingPunct="1">
              <a:lnSpc>
                <a:spcPct val="150000"/>
              </a:lnSpc>
              <a:spcBef>
                <a:spcPts val="1000"/>
              </a:spcBef>
              <a:buFont typeface="+mj-lt"/>
              <a:buAutoNum type="arabicPeriod"/>
            </a:pPr>
            <a:r>
              <a:rPr lang="ar-JO" sz="2400" dirty="0">
                <a:solidFill>
                  <a:schemeClr val="accent1">
                    <a:lumMod val="50000"/>
                  </a:schemeClr>
                </a:solidFill>
              </a:rPr>
              <a:t>انخفاض عدد المشاركات للمعلومة المغلوطة</a:t>
            </a:r>
          </a:p>
          <a:p>
            <a:pPr marL="457200" indent="-457200" algn="r" defTabSz="914400" rtl="1" eaLnBrk="1" latinLnBrk="0" hangingPunct="1">
              <a:lnSpc>
                <a:spcPct val="150000"/>
              </a:lnSpc>
              <a:spcBef>
                <a:spcPts val="1000"/>
              </a:spcBef>
              <a:buFont typeface="+mj-lt"/>
              <a:buAutoNum type="arabicPeriod"/>
            </a:pPr>
            <a:r>
              <a:rPr lang="ar-JO" sz="2400" dirty="0">
                <a:solidFill>
                  <a:schemeClr val="accent1">
                    <a:lumMod val="50000"/>
                  </a:schemeClr>
                </a:solidFill>
              </a:rPr>
              <a:t>تفاعل إيجابي مع المنشور الصحيح</a:t>
            </a:r>
          </a:p>
          <a:p>
            <a:pPr marL="457200" indent="-457200" algn="r" defTabSz="914400" rtl="1" eaLnBrk="1" latinLnBrk="0" hangingPunct="1">
              <a:lnSpc>
                <a:spcPct val="150000"/>
              </a:lnSpc>
              <a:spcBef>
                <a:spcPts val="1000"/>
              </a:spcBef>
              <a:buFont typeface="+mj-lt"/>
              <a:buAutoNum type="arabicPeriod"/>
            </a:pPr>
            <a:r>
              <a:rPr lang="ar-JO" sz="2400" dirty="0">
                <a:solidFill>
                  <a:schemeClr val="accent1">
                    <a:lumMod val="50000"/>
                  </a:schemeClr>
                </a:solidFill>
              </a:rPr>
              <a:t>عدد المستخدمين الذين استخدموا أدوات التحقق</a:t>
            </a:r>
          </a:p>
          <a:p>
            <a:pPr marL="457200" indent="-457200" algn="r" defTabSz="914400" rtl="1" eaLnBrk="1" latinLnBrk="0" hangingPunct="1">
              <a:lnSpc>
                <a:spcPct val="150000"/>
              </a:lnSpc>
              <a:spcBef>
                <a:spcPts val="1000"/>
              </a:spcBef>
              <a:buFont typeface="+mj-lt"/>
              <a:buAutoNum type="arabicPeriod"/>
            </a:pPr>
            <a:r>
              <a:rPr lang="ar-JO" sz="2400" dirty="0">
                <a:solidFill>
                  <a:schemeClr val="accent1">
                    <a:lumMod val="50000"/>
                  </a:schemeClr>
                </a:solidFill>
              </a:rPr>
              <a:t>الطلب الإعلامي على مصادر رسمية أكثر</a:t>
            </a:r>
            <a:endParaRPr lang="en-JO" sz="2400" dirty="0">
              <a:solidFill>
                <a:schemeClr val="accent1">
                  <a:lumMod val="50000"/>
                </a:schemeClr>
              </a:solidFill>
            </a:endParaRPr>
          </a:p>
        </p:txBody>
      </p:sp>
      <p:pic>
        <p:nvPicPr>
          <p:cNvPr id="8" name="Picture 7">
            <a:extLst>
              <a:ext uri="{FF2B5EF4-FFF2-40B4-BE49-F238E27FC236}">
                <a16:creationId xmlns:a16="http://schemas.microsoft.com/office/drawing/2014/main" id="{75EA03C3-2798-FB4E-B38D-3B5A2FA8CB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565293" y="2577885"/>
            <a:ext cx="5781657" cy="2641600"/>
          </a:xfrm>
          <a:prstGeom prst="rect">
            <a:avLst/>
          </a:prstGeom>
        </p:spPr>
      </p:pic>
    </p:spTree>
    <p:extLst>
      <p:ext uri="{BB962C8B-B14F-4D97-AF65-F5344CB8AC3E}">
        <p14:creationId xmlns:p14="http://schemas.microsoft.com/office/powerpoint/2010/main" val="25553630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0"/>
            <a:ext cx="2305141" cy="1076343"/>
          </a:xfrm>
          <a:prstGeom prst="rect">
            <a:avLst/>
          </a:prstGeom>
        </p:spPr>
      </p:pic>
      <p:sp>
        <p:nvSpPr>
          <p:cNvPr id="7" name="TextBox 6">
            <a:extLst>
              <a:ext uri="{FF2B5EF4-FFF2-40B4-BE49-F238E27FC236}">
                <a16:creationId xmlns:a16="http://schemas.microsoft.com/office/drawing/2014/main" id="{CFEAD307-4A64-E548-A197-D1EBA74C6A25}"/>
              </a:ext>
            </a:extLst>
          </p:cNvPr>
          <p:cNvSpPr txBox="1"/>
          <p:nvPr/>
        </p:nvSpPr>
        <p:spPr>
          <a:xfrm>
            <a:off x="10808043" y="3870"/>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
        <p:nvSpPr>
          <p:cNvPr id="6" name="Title 5">
            <a:extLst>
              <a:ext uri="{FF2B5EF4-FFF2-40B4-BE49-F238E27FC236}">
                <a16:creationId xmlns:a16="http://schemas.microsoft.com/office/drawing/2014/main" id="{8BA84A04-AB4F-1246-9A92-43E183EBC841}"/>
              </a:ext>
            </a:extLst>
          </p:cNvPr>
          <p:cNvSpPr>
            <a:spLocks noGrp="1"/>
          </p:cNvSpPr>
          <p:nvPr>
            <p:ph type="title"/>
          </p:nvPr>
        </p:nvSpPr>
        <p:spPr>
          <a:xfrm>
            <a:off x="2756848" y="163773"/>
            <a:ext cx="7042245" cy="912571"/>
          </a:xfrm>
        </p:spPr>
        <p:txBody>
          <a:bodyPr>
            <a:normAutofit/>
          </a:bodyPr>
          <a:lstStyle/>
          <a:p>
            <a:pPr marL="0" indent="0" algn="ctr" defTabSz="914400" rtl="1" eaLnBrk="1" latinLnBrk="0" hangingPunct="1">
              <a:lnSpc>
                <a:spcPct val="90000"/>
              </a:lnSpc>
              <a:spcBef>
                <a:spcPts val="1000"/>
              </a:spcBef>
              <a:buNone/>
            </a:pPr>
            <a:r>
              <a:rPr lang="ar-JO" sz="2800" b="1" u="sng" dirty="0">
                <a:solidFill>
                  <a:schemeClr val="accent1"/>
                </a:solidFill>
              </a:rPr>
              <a:t>تمرين تطبيقي</a:t>
            </a:r>
          </a:p>
        </p:txBody>
      </p:sp>
      <p:sp>
        <p:nvSpPr>
          <p:cNvPr id="11" name="Content Placeholder 10">
            <a:extLst>
              <a:ext uri="{FF2B5EF4-FFF2-40B4-BE49-F238E27FC236}">
                <a16:creationId xmlns:a16="http://schemas.microsoft.com/office/drawing/2014/main" id="{6B9D626A-BAFF-6447-B958-457EFEABDD8E}"/>
              </a:ext>
            </a:extLst>
          </p:cNvPr>
          <p:cNvSpPr>
            <a:spLocks noGrp="1"/>
          </p:cNvSpPr>
          <p:nvPr>
            <p:ph idx="1"/>
          </p:nvPr>
        </p:nvSpPr>
        <p:spPr>
          <a:xfrm>
            <a:off x="295702" y="1411836"/>
            <a:ext cx="11600596" cy="4191000"/>
          </a:xfrm>
        </p:spPr>
        <p:txBody>
          <a:bodyPr>
            <a:normAutofit/>
          </a:bodyPr>
          <a:lstStyle/>
          <a:p>
            <a:pPr algn="r" rtl="1">
              <a:lnSpc>
                <a:spcPct val="150000"/>
              </a:lnSpc>
            </a:pPr>
            <a:r>
              <a:rPr lang="ar-JO" sz="2400" b="0" i="0" u="none" strike="noStrike" dirty="0">
                <a:solidFill>
                  <a:schemeClr val="accent1">
                    <a:lumMod val="50000"/>
                  </a:schemeClr>
                </a:solidFill>
                <a:effectLst/>
              </a:rPr>
              <a:t>اختر منشورًا رقميًا مضللًا</a:t>
            </a:r>
          </a:p>
          <a:p>
            <a:pPr algn="r" rtl="1">
              <a:lnSpc>
                <a:spcPct val="150000"/>
              </a:lnSpc>
              <a:buFont typeface="Arial" panose="020B0604020202020204" pitchFamily="34" charset="0"/>
              <a:buChar char="•"/>
            </a:pPr>
            <a:r>
              <a:rPr lang="ar-JO" sz="2400" b="0" i="0" u="none" strike="noStrike" dirty="0">
                <a:solidFill>
                  <a:schemeClr val="accent1">
                    <a:lumMod val="50000"/>
                  </a:schemeClr>
                </a:solidFill>
                <a:effectLst/>
              </a:rPr>
              <a:t>افحص صحته</a:t>
            </a:r>
          </a:p>
          <a:p>
            <a:pPr algn="r" rtl="1">
              <a:lnSpc>
                <a:spcPct val="150000"/>
              </a:lnSpc>
              <a:buFont typeface="Arial" panose="020B0604020202020204" pitchFamily="34" charset="0"/>
              <a:buChar char="•"/>
            </a:pPr>
            <a:r>
              <a:rPr lang="ar-JO" sz="2400" b="0" i="0" u="none" strike="noStrike" dirty="0">
                <a:solidFill>
                  <a:schemeClr val="accent1">
                    <a:lumMod val="50000"/>
                  </a:schemeClr>
                </a:solidFill>
                <a:effectLst/>
              </a:rPr>
              <a:t>اكتب محتوى بديل صحيح</a:t>
            </a:r>
          </a:p>
          <a:p>
            <a:pPr algn="r" rtl="1">
              <a:lnSpc>
                <a:spcPct val="150000"/>
              </a:lnSpc>
              <a:buFont typeface="Arial" panose="020B0604020202020204" pitchFamily="34" charset="0"/>
              <a:buChar char="•"/>
            </a:pPr>
            <a:r>
              <a:rPr lang="ar-JO" sz="2400" b="0" i="0" u="none" strike="noStrike" dirty="0">
                <a:solidFill>
                  <a:schemeClr val="accent1">
                    <a:lumMod val="50000"/>
                  </a:schemeClr>
                </a:solidFill>
                <a:effectLst/>
              </a:rPr>
              <a:t>اقترح حملة صغيرة تصحيحية</a:t>
            </a:r>
          </a:p>
        </p:txBody>
      </p:sp>
      <p:pic>
        <p:nvPicPr>
          <p:cNvPr id="4" name="Picture 3">
            <a:extLst>
              <a:ext uri="{FF2B5EF4-FFF2-40B4-BE49-F238E27FC236}">
                <a16:creationId xmlns:a16="http://schemas.microsoft.com/office/drawing/2014/main" id="{29C40928-0A8B-E548-8445-8FFEBCA40A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 y="1411836"/>
            <a:ext cx="7632700" cy="4849264"/>
          </a:xfrm>
          <a:prstGeom prst="rect">
            <a:avLst/>
          </a:prstGeom>
        </p:spPr>
      </p:pic>
    </p:spTree>
    <p:extLst>
      <p:ext uri="{BB962C8B-B14F-4D97-AF65-F5344CB8AC3E}">
        <p14:creationId xmlns:p14="http://schemas.microsoft.com/office/powerpoint/2010/main" val="2351689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a:extLst>
              <a:ext uri="{FF2B5EF4-FFF2-40B4-BE49-F238E27FC236}">
                <a16:creationId xmlns:a16="http://schemas.microsoft.com/office/drawing/2014/main" id="{5D82377C-3EA4-7040-A78C-CC4F899D28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50917"/>
            <a:ext cx="2305141" cy="1076343"/>
          </a:xfrm>
          <a:prstGeom prst="rect">
            <a:avLst/>
          </a:prstGeom>
        </p:spPr>
      </p:pic>
      <p:sp>
        <p:nvSpPr>
          <p:cNvPr id="7" name="TextBox 6">
            <a:extLst>
              <a:ext uri="{FF2B5EF4-FFF2-40B4-BE49-F238E27FC236}">
                <a16:creationId xmlns:a16="http://schemas.microsoft.com/office/drawing/2014/main" id="{CFEAD307-4A64-E548-A197-D1EBA74C6A25}"/>
              </a:ext>
            </a:extLst>
          </p:cNvPr>
          <p:cNvSpPr txBox="1"/>
          <p:nvPr/>
        </p:nvSpPr>
        <p:spPr>
          <a:xfrm>
            <a:off x="10808043" y="3870"/>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8</a:t>
            </a:r>
          </a:p>
        </p:txBody>
      </p:sp>
      <p:sp>
        <p:nvSpPr>
          <p:cNvPr id="6" name="Title 5">
            <a:extLst>
              <a:ext uri="{FF2B5EF4-FFF2-40B4-BE49-F238E27FC236}">
                <a16:creationId xmlns:a16="http://schemas.microsoft.com/office/drawing/2014/main" id="{8BA84A04-AB4F-1246-9A92-43E183EBC841}"/>
              </a:ext>
            </a:extLst>
          </p:cNvPr>
          <p:cNvSpPr>
            <a:spLocks noGrp="1"/>
          </p:cNvSpPr>
          <p:nvPr>
            <p:ph type="title"/>
          </p:nvPr>
        </p:nvSpPr>
        <p:spPr>
          <a:xfrm>
            <a:off x="2068655" y="125422"/>
            <a:ext cx="8739388" cy="768033"/>
          </a:xfrm>
        </p:spPr>
        <p:txBody>
          <a:bodyPr>
            <a:normAutofit/>
          </a:bodyPr>
          <a:lstStyle/>
          <a:p>
            <a:pPr marL="0" indent="0" algn="ctr" defTabSz="914400" rtl="1" eaLnBrk="1" latinLnBrk="0" hangingPunct="1">
              <a:lnSpc>
                <a:spcPct val="150000"/>
              </a:lnSpc>
              <a:spcBef>
                <a:spcPts val="1000"/>
              </a:spcBef>
              <a:buNone/>
            </a:pPr>
            <a:r>
              <a:rPr lang="ar-JO" sz="2800" b="1" u="sng" dirty="0">
                <a:solidFill>
                  <a:schemeClr val="accent1">
                    <a:lumMod val="75000"/>
                  </a:schemeClr>
                </a:solidFill>
              </a:rPr>
              <a:t>أدوات التحقق من المعلومات</a:t>
            </a:r>
          </a:p>
        </p:txBody>
      </p:sp>
      <p:sp>
        <p:nvSpPr>
          <p:cNvPr id="9" name="Content Placeholder 8">
            <a:extLst>
              <a:ext uri="{FF2B5EF4-FFF2-40B4-BE49-F238E27FC236}">
                <a16:creationId xmlns:a16="http://schemas.microsoft.com/office/drawing/2014/main" id="{86E20D53-9314-4246-A260-7619A187962A}"/>
              </a:ext>
            </a:extLst>
          </p:cNvPr>
          <p:cNvSpPr>
            <a:spLocks noGrp="1"/>
          </p:cNvSpPr>
          <p:nvPr>
            <p:ph idx="1"/>
          </p:nvPr>
        </p:nvSpPr>
        <p:spPr>
          <a:xfrm>
            <a:off x="6578600" y="1076342"/>
            <a:ext cx="5054600" cy="5656235"/>
          </a:xfrm>
        </p:spPr>
        <p:txBody>
          <a:bodyPr>
            <a:normAutofit/>
          </a:bodyPr>
          <a:lstStyle/>
          <a:p>
            <a:pPr algn="just" rtl="1">
              <a:lnSpc>
                <a:spcPct val="150000"/>
              </a:lnSpc>
            </a:pPr>
            <a:r>
              <a:rPr lang="en-US" sz="2400" u="sng" dirty="0">
                <a:solidFill>
                  <a:schemeClr val="accent1">
                    <a:lumMod val="75000"/>
                  </a:schemeClr>
                </a:solidFill>
              </a:rPr>
              <a:t>Google Reverse Image</a:t>
            </a:r>
          </a:p>
          <a:p>
            <a:pPr algn="just" rtl="1">
              <a:lnSpc>
                <a:spcPct val="150000"/>
              </a:lnSpc>
            </a:pPr>
            <a:r>
              <a:rPr lang="en-US" sz="2400" u="sng" dirty="0" err="1">
                <a:solidFill>
                  <a:schemeClr val="accent1">
                    <a:lumMod val="75000"/>
                  </a:schemeClr>
                </a:solidFill>
              </a:rPr>
              <a:t>InVID</a:t>
            </a:r>
            <a:r>
              <a:rPr lang="en-US" sz="2400" u="sng" dirty="0">
                <a:solidFill>
                  <a:schemeClr val="accent1">
                    <a:lumMod val="75000"/>
                  </a:schemeClr>
                </a:solidFill>
              </a:rPr>
              <a:t> </a:t>
            </a:r>
            <a:r>
              <a:rPr lang="ar-SA" sz="2400" u="sng" dirty="0">
                <a:solidFill>
                  <a:schemeClr val="accent1">
                    <a:lumMod val="75000"/>
                  </a:schemeClr>
                </a:solidFill>
              </a:rPr>
              <a:t> </a:t>
            </a:r>
            <a:r>
              <a:rPr lang="ar-JO" sz="2400" u="sng" dirty="0">
                <a:solidFill>
                  <a:schemeClr val="accent1">
                    <a:lumMod val="75000"/>
                  </a:schemeClr>
                </a:solidFill>
              </a:rPr>
              <a:t>فيديو</a:t>
            </a:r>
          </a:p>
          <a:p>
            <a:pPr algn="just" rtl="1">
              <a:lnSpc>
                <a:spcPct val="150000"/>
              </a:lnSpc>
            </a:pPr>
            <a:r>
              <a:rPr lang="en-US" sz="2400" u="sng" dirty="0">
                <a:solidFill>
                  <a:schemeClr val="accent1">
                    <a:lumMod val="75000"/>
                  </a:schemeClr>
                </a:solidFill>
              </a:rPr>
              <a:t>Snopes</a:t>
            </a:r>
          </a:p>
          <a:p>
            <a:pPr algn="just" rtl="1">
              <a:lnSpc>
                <a:spcPct val="150000"/>
              </a:lnSpc>
            </a:pPr>
            <a:r>
              <a:rPr lang="en-US" sz="2400" u="sng" dirty="0" err="1">
                <a:solidFill>
                  <a:schemeClr val="accent1">
                    <a:lumMod val="75000"/>
                  </a:schemeClr>
                </a:solidFill>
              </a:rPr>
              <a:t>Misbar</a:t>
            </a:r>
            <a:endParaRPr lang="en-US" sz="2400" u="sng" dirty="0">
              <a:solidFill>
                <a:schemeClr val="accent1">
                  <a:lumMod val="75000"/>
                </a:schemeClr>
              </a:solidFill>
            </a:endParaRPr>
          </a:p>
          <a:p>
            <a:pPr algn="just" rtl="1">
              <a:lnSpc>
                <a:spcPct val="150000"/>
              </a:lnSpc>
            </a:pPr>
            <a:r>
              <a:rPr lang="en-US" sz="2400" u="sng" dirty="0" err="1">
                <a:solidFill>
                  <a:schemeClr val="accent1">
                    <a:lumMod val="75000"/>
                  </a:schemeClr>
                </a:solidFill>
              </a:rPr>
              <a:t>CrowdTangle</a:t>
            </a:r>
            <a:r>
              <a:rPr lang="en-US" sz="2400" u="sng" dirty="0">
                <a:solidFill>
                  <a:schemeClr val="accent1">
                    <a:lumMod val="75000"/>
                  </a:schemeClr>
                </a:solidFill>
              </a:rPr>
              <a:t> </a:t>
            </a:r>
            <a:r>
              <a:rPr lang="ar-JO" sz="2400" u="sng" dirty="0">
                <a:solidFill>
                  <a:schemeClr val="accent1">
                    <a:lumMod val="75000"/>
                  </a:schemeClr>
                </a:solidFill>
              </a:rPr>
              <a:t>لمراقبة انتشار المحتوى)</a:t>
            </a:r>
            <a:endParaRPr lang="en-JO" u="sng" dirty="0"/>
          </a:p>
        </p:txBody>
      </p:sp>
      <p:pic>
        <p:nvPicPr>
          <p:cNvPr id="5" name="Picture 4">
            <a:extLst>
              <a:ext uri="{FF2B5EF4-FFF2-40B4-BE49-F238E27FC236}">
                <a16:creationId xmlns:a16="http://schemas.microsoft.com/office/drawing/2014/main" id="{23702EC0-CFED-C348-9900-2B2697CF79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565400"/>
            <a:ext cx="6451600" cy="4292600"/>
          </a:xfrm>
          <a:prstGeom prst="rect">
            <a:avLst/>
          </a:prstGeom>
        </p:spPr>
      </p:pic>
    </p:spTree>
    <p:extLst>
      <p:ext uri="{BB962C8B-B14F-4D97-AF65-F5344CB8AC3E}">
        <p14:creationId xmlns:p14="http://schemas.microsoft.com/office/powerpoint/2010/main" val="25778863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31304" y="1195967"/>
            <a:ext cx="11679192" cy="54168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3" name="TextBox 2"/>
          <p:cNvSpPr txBox="1"/>
          <p:nvPr/>
        </p:nvSpPr>
        <p:spPr>
          <a:xfrm>
            <a:off x="2463720" y="612355"/>
            <a:ext cx="7414359" cy="658770"/>
          </a:xfrm>
          <a:prstGeom prst="rect">
            <a:avLst/>
          </a:prstGeom>
          <a:noFill/>
        </p:spPr>
        <p:txBody>
          <a:bodyPr wrap="square" rtlCol="0">
            <a:spAutoFit/>
          </a:bodyPr>
          <a:lstStyle/>
          <a:p>
            <a:pPr algn="ctr">
              <a:lnSpc>
                <a:spcPct val="150000"/>
              </a:lnSpc>
            </a:pPr>
            <a:r>
              <a:rPr lang="ar-JO" sz="2800" b="1" dirty="0">
                <a:solidFill>
                  <a:schemeClr val="accent1">
                    <a:lumMod val="75000"/>
                  </a:schemeClr>
                </a:solidFill>
                <a:latin typeface="Alexandria" charset="0"/>
              </a:rPr>
              <a:t>أدوات التحقق من المعلومات والمحتوى الرقمي</a:t>
            </a:r>
          </a:p>
        </p:txBody>
      </p:sp>
      <p:sp>
        <p:nvSpPr>
          <p:cNvPr id="48" name="TextBox 47"/>
          <p:cNvSpPr txBox="1"/>
          <p:nvPr/>
        </p:nvSpPr>
        <p:spPr>
          <a:xfrm>
            <a:off x="889000" y="1923543"/>
            <a:ext cx="10971696" cy="3378104"/>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US" sz="1600" dirty="0">
                <a:solidFill>
                  <a:schemeClr val="accent1">
                    <a:lumMod val="75000"/>
                  </a:schemeClr>
                </a:solidFill>
                <a:latin typeface="Alexandria" charset="0"/>
              </a:rPr>
              <a:t>Google Fact Check Explorer</a:t>
            </a:r>
          </a:p>
          <a:p>
            <a:pPr>
              <a:lnSpc>
                <a:spcPct val="150000"/>
              </a:lnSpc>
            </a:pPr>
            <a:r>
              <a:rPr lang="en-US" sz="1600" dirty="0">
                <a:solidFill>
                  <a:schemeClr val="accent1">
                    <a:lumMod val="75000"/>
                  </a:schemeClr>
                </a:solidFill>
                <a:latin typeface="Alexandria" charset="0"/>
                <a:hlinkClick r:id="rId2"/>
              </a:rPr>
              <a:t>https://toolbox.google.com/factcheck/explorer</a:t>
            </a:r>
            <a:r>
              <a:rPr lang="ar-SA" sz="1600" dirty="0">
                <a:solidFill>
                  <a:schemeClr val="accent1">
                    <a:lumMod val="75000"/>
                  </a:schemeClr>
                </a:solidFill>
                <a:latin typeface="Alexandria" charset="0"/>
              </a:rPr>
              <a:t> </a:t>
            </a:r>
            <a:endParaRPr lang="en-US" sz="1600" dirty="0">
              <a:solidFill>
                <a:schemeClr val="accent1">
                  <a:lumMod val="75000"/>
                </a:schemeClr>
              </a:solidFill>
              <a:latin typeface="Alexandria" charset="0"/>
            </a:endParaRPr>
          </a:p>
          <a:p>
            <a:pPr marL="342900" indent="-342900">
              <a:lnSpc>
                <a:spcPct val="150000"/>
              </a:lnSpc>
              <a:buFont typeface="Arial" panose="020B0604020202020204" pitchFamily="34" charset="0"/>
              <a:buChar char="•"/>
            </a:pPr>
            <a:r>
              <a:rPr lang="en-US" sz="1600" dirty="0">
                <a:solidFill>
                  <a:schemeClr val="accent1">
                    <a:lumMod val="75000"/>
                  </a:schemeClr>
                </a:solidFill>
                <a:latin typeface="Alexandria" charset="0"/>
              </a:rPr>
              <a:t>Snopes – Fact-Checking Website</a:t>
            </a:r>
          </a:p>
          <a:p>
            <a:pPr>
              <a:lnSpc>
                <a:spcPct val="150000"/>
              </a:lnSpc>
            </a:pPr>
            <a:r>
              <a:rPr lang="en-US" sz="1600" dirty="0">
                <a:solidFill>
                  <a:schemeClr val="accent1">
                    <a:lumMod val="75000"/>
                  </a:schemeClr>
                </a:solidFill>
                <a:latin typeface="Alexandria" charset="0"/>
                <a:hlinkClick r:id="rId3"/>
              </a:rPr>
              <a:t>https://www.snopes.com</a:t>
            </a:r>
            <a:r>
              <a:rPr lang="ar-SA" sz="1600" dirty="0">
                <a:solidFill>
                  <a:schemeClr val="accent1">
                    <a:lumMod val="75000"/>
                  </a:schemeClr>
                </a:solidFill>
                <a:latin typeface="Alexandria" charset="0"/>
                <a:hlinkClick r:id="rId3"/>
              </a:rPr>
              <a:t> </a:t>
            </a:r>
            <a:r>
              <a:rPr lang="ar-SA" sz="1600" dirty="0">
                <a:solidFill>
                  <a:schemeClr val="accent1">
                    <a:lumMod val="75000"/>
                  </a:schemeClr>
                </a:solidFill>
                <a:latin typeface="Alexandria" charset="0"/>
              </a:rPr>
              <a:t> </a:t>
            </a:r>
            <a:endParaRPr lang="en-US" sz="1600" dirty="0">
              <a:solidFill>
                <a:schemeClr val="accent1">
                  <a:lumMod val="75000"/>
                </a:schemeClr>
              </a:solidFill>
              <a:latin typeface="Alexandria" charset="0"/>
            </a:endParaRPr>
          </a:p>
          <a:p>
            <a:pPr marL="342900" indent="-342900">
              <a:lnSpc>
                <a:spcPct val="150000"/>
              </a:lnSpc>
              <a:buFont typeface="Arial" panose="020B0604020202020204" pitchFamily="34" charset="0"/>
              <a:buChar char="•"/>
            </a:pPr>
            <a:r>
              <a:rPr lang="en-US" sz="1600" dirty="0">
                <a:solidFill>
                  <a:schemeClr val="accent1">
                    <a:lumMod val="75000"/>
                  </a:schemeClr>
                </a:solidFill>
                <a:latin typeface="Alexandria" charset="0"/>
              </a:rPr>
              <a:t>InVID – Verification Plugin for Videos and Images</a:t>
            </a:r>
          </a:p>
          <a:p>
            <a:pPr>
              <a:lnSpc>
                <a:spcPct val="150000"/>
              </a:lnSpc>
            </a:pPr>
            <a:r>
              <a:rPr lang="en-US" sz="1600" dirty="0">
                <a:solidFill>
                  <a:schemeClr val="accent1">
                    <a:lumMod val="75000"/>
                  </a:schemeClr>
                </a:solidFill>
                <a:latin typeface="Alexandria" charset="0"/>
                <a:hlinkClick r:id="rId4"/>
              </a:rPr>
              <a:t>https://www.invid-project.eu/tools-and-services/invid-verification-plugin/</a:t>
            </a:r>
            <a:r>
              <a:rPr lang="ar-SA" sz="1600" dirty="0">
                <a:solidFill>
                  <a:schemeClr val="accent1">
                    <a:lumMod val="75000"/>
                  </a:schemeClr>
                </a:solidFill>
                <a:latin typeface="Alexandria" charset="0"/>
              </a:rPr>
              <a:t> </a:t>
            </a:r>
            <a:endParaRPr lang="en-US" sz="1600" dirty="0">
              <a:solidFill>
                <a:schemeClr val="accent1">
                  <a:lumMod val="75000"/>
                </a:schemeClr>
              </a:solidFill>
              <a:latin typeface="Alexandria" charset="0"/>
            </a:endParaRPr>
          </a:p>
          <a:p>
            <a:pPr marL="342900" indent="-342900">
              <a:lnSpc>
                <a:spcPct val="150000"/>
              </a:lnSpc>
              <a:buFont typeface="Arial" panose="020B0604020202020204" pitchFamily="34" charset="0"/>
              <a:buChar char="•"/>
            </a:pPr>
            <a:r>
              <a:rPr lang="en-US" sz="1600" dirty="0" err="1">
                <a:solidFill>
                  <a:schemeClr val="accent1">
                    <a:lumMod val="75000"/>
                  </a:schemeClr>
                </a:solidFill>
                <a:latin typeface="Alexandria" charset="0"/>
              </a:rPr>
              <a:t>CrowdTangle</a:t>
            </a:r>
            <a:r>
              <a:rPr lang="en-US" sz="1600" dirty="0">
                <a:solidFill>
                  <a:schemeClr val="accent1">
                    <a:lumMod val="75000"/>
                  </a:schemeClr>
                </a:solidFill>
                <a:latin typeface="Alexandria" charset="0"/>
              </a:rPr>
              <a:t> – Social Media Monitoring (Meta)</a:t>
            </a:r>
          </a:p>
          <a:p>
            <a:pPr>
              <a:lnSpc>
                <a:spcPct val="150000"/>
              </a:lnSpc>
            </a:pPr>
            <a:r>
              <a:rPr lang="en-US" sz="1600" dirty="0">
                <a:solidFill>
                  <a:schemeClr val="accent1">
                    <a:lumMod val="75000"/>
                  </a:schemeClr>
                </a:solidFill>
                <a:latin typeface="Alexandria" charset="0"/>
                <a:hlinkClick r:id="rId5"/>
              </a:rPr>
              <a:t>https://www.crowdtangle.com</a:t>
            </a:r>
            <a:r>
              <a:rPr lang="ar-SA" sz="1600" dirty="0">
                <a:solidFill>
                  <a:schemeClr val="accent1">
                    <a:lumMod val="75000"/>
                  </a:schemeClr>
                </a:solidFill>
                <a:latin typeface="Alexandria" charset="0"/>
              </a:rPr>
              <a:t> </a:t>
            </a:r>
            <a:endParaRPr lang="en-US" sz="1600" dirty="0">
              <a:solidFill>
                <a:schemeClr val="accent1">
                  <a:lumMod val="75000"/>
                </a:schemeClr>
              </a:solidFill>
              <a:latin typeface="Alexandria" charset="0"/>
            </a:endParaRPr>
          </a:p>
          <a:p>
            <a:pPr marL="342900" indent="-342900">
              <a:lnSpc>
                <a:spcPct val="150000"/>
              </a:lnSpc>
              <a:buFont typeface="Arial" panose="020B0604020202020204" pitchFamily="34" charset="0"/>
              <a:buChar char="•"/>
            </a:pPr>
            <a:endParaRPr lang="en-US" sz="1600" dirty="0">
              <a:latin typeface="Alexandria" charset="0"/>
              <a:cs typeface="Alexandria" charset="0"/>
            </a:endParaRPr>
          </a:p>
        </p:txBody>
      </p:sp>
      <p:pic>
        <p:nvPicPr>
          <p:cNvPr id="7"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54760"/>
            <a:ext cx="2305141" cy="1076343"/>
          </a:xfrm>
          <a:prstGeom prst="rect">
            <a:avLst/>
          </a:prstGeom>
        </p:spPr>
      </p:pic>
      <p:sp>
        <p:nvSpPr>
          <p:cNvPr id="6" name="TextBox 5">
            <a:extLst>
              <a:ext uri="{FF2B5EF4-FFF2-40B4-BE49-F238E27FC236}">
                <a16:creationId xmlns:a16="http://schemas.microsoft.com/office/drawing/2014/main" id="{3CC2F074-C038-1B41-87A1-9CAAA7FD1D6D}"/>
              </a:ext>
            </a:extLst>
          </p:cNvPr>
          <p:cNvSpPr txBox="1"/>
          <p:nvPr/>
        </p:nvSpPr>
        <p:spPr>
          <a:xfrm>
            <a:off x="10808043" y="83302"/>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a:t>
            </a:r>
            <a:r>
              <a:rPr lang="en-US" sz="2000" b="1" dirty="0">
                <a:solidFill>
                  <a:schemeClr val="accent1">
                    <a:lumMod val="75000"/>
                  </a:schemeClr>
                </a:solidFill>
              </a:rPr>
              <a:t>8</a:t>
            </a:r>
            <a:endParaRPr lang="en-JO" sz="2000" b="1" dirty="0">
              <a:solidFill>
                <a:schemeClr val="accent1">
                  <a:lumMod val="75000"/>
                </a:schemeClr>
              </a:solidFill>
            </a:endParaRPr>
          </a:p>
        </p:txBody>
      </p:sp>
    </p:spTree>
    <p:extLst>
      <p:ext uri="{BB962C8B-B14F-4D97-AF65-F5344CB8AC3E}">
        <p14:creationId xmlns:p14="http://schemas.microsoft.com/office/powerpoint/2010/main" val="33153038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31305" y="1016142"/>
            <a:ext cx="11679192" cy="57673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a:p>
        </p:txBody>
      </p:sp>
      <p:sp>
        <p:nvSpPr>
          <p:cNvPr id="3" name="TextBox 2"/>
          <p:cNvSpPr txBox="1"/>
          <p:nvPr/>
        </p:nvSpPr>
        <p:spPr>
          <a:xfrm>
            <a:off x="3160938" y="107378"/>
            <a:ext cx="6016487" cy="752065"/>
          </a:xfrm>
          <a:prstGeom prst="rect">
            <a:avLst/>
          </a:prstGeom>
          <a:noFill/>
        </p:spPr>
        <p:txBody>
          <a:bodyPr wrap="square" rtlCol="0">
            <a:spAutoFit/>
          </a:bodyPr>
          <a:lstStyle/>
          <a:p>
            <a:pPr algn="ctr" rtl="1">
              <a:lnSpc>
                <a:spcPct val="150000"/>
              </a:lnSpc>
            </a:pPr>
            <a:r>
              <a:rPr lang="ar-JO" sz="3200" b="1" u="sng" dirty="0">
                <a:solidFill>
                  <a:schemeClr val="accent1">
                    <a:lumMod val="75000"/>
                  </a:schemeClr>
                </a:solidFill>
                <a:latin typeface="Alexandria" charset="0"/>
                <a:cs typeface="+mj-cs"/>
              </a:rPr>
              <a:t>المراجع</a:t>
            </a:r>
          </a:p>
        </p:txBody>
      </p:sp>
      <p:sp>
        <p:nvSpPr>
          <p:cNvPr id="48" name="TextBox 47"/>
          <p:cNvSpPr txBox="1"/>
          <p:nvPr/>
        </p:nvSpPr>
        <p:spPr>
          <a:xfrm>
            <a:off x="477670" y="1351783"/>
            <a:ext cx="11383024" cy="449007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200" dirty="0">
                <a:solidFill>
                  <a:schemeClr val="accent1">
                    <a:lumMod val="75000"/>
                  </a:schemeClr>
                </a:solidFill>
                <a:latin typeface="Arial" panose="020B0604020202020204" pitchFamily="34" charset="0"/>
                <a:cs typeface="Arial" panose="020B0604020202020204" pitchFamily="34" charset="0"/>
              </a:rPr>
              <a:t>Wardle, C., &amp; </a:t>
            </a:r>
            <a:r>
              <a:rPr lang="en-US" sz="1200" dirty="0" err="1">
                <a:solidFill>
                  <a:schemeClr val="accent1">
                    <a:lumMod val="75000"/>
                  </a:schemeClr>
                </a:solidFill>
                <a:latin typeface="Arial" panose="020B0604020202020204" pitchFamily="34" charset="0"/>
                <a:cs typeface="Arial" panose="020B0604020202020204" pitchFamily="34" charset="0"/>
              </a:rPr>
              <a:t>Derakhshan</a:t>
            </a:r>
            <a:r>
              <a:rPr lang="en-US" sz="1200" dirty="0">
                <a:solidFill>
                  <a:schemeClr val="accent1">
                    <a:lumMod val="75000"/>
                  </a:schemeClr>
                </a:solidFill>
                <a:latin typeface="Arial" panose="020B0604020202020204" pitchFamily="34" charset="0"/>
                <a:cs typeface="Arial" panose="020B0604020202020204" pitchFamily="34" charset="0"/>
              </a:rPr>
              <a:t>, H. (2017). Information disorder: Toward an interdisciplinary framework for research and policy making. Council of Europe. </a:t>
            </a:r>
            <a:r>
              <a:rPr lang="en-US" sz="1200" dirty="0">
                <a:solidFill>
                  <a:schemeClr val="accent1">
                    <a:lumMod val="75000"/>
                  </a:schemeClr>
                </a:solidFill>
                <a:latin typeface="Arial" panose="020B0604020202020204" pitchFamily="34" charset="0"/>
                <a:cs typeface="Arial" panose="020B0604020202020204" pitchFamily="34" charset="0"/>
                <a:hlinkClick r:id="rId2"/>
              </a:rPr>
              <a:t>https://rm.coe.int/information-disorder-report-november-2017/1680764666</a:t>
            </a:r>
            <a:r>
              <a:rPr lang="en-US" sz="1200" dirty="0">
                <a:solidFill>
                  <a:schemeClr val="accent1">
                    <a:lumMod val="75000"/>
                  </a:schemeClr>
                </a:solidFill>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r>
              <a:rPr lang="en-US" sz="1200" dirty="0">
                <a:solidFill>
                  <a:schemeClr val="accent1">
                    <a:lumMod val="75000"/>
                  </a:schemeClr>
                </a:solidFill>
                <a:latin typeface="Arial" panose="020B0604020202020204" pitchFamily="34" charset="0"/>
                <a:cs typeface="Arial" panose="020B0604020202020204" pitchFamily="34" charset="0"/>
              </a:rPr>
              <a:t>Lewandowsky, S., Ecker, U. K. H., &amp; Cook, J. (2017). Beyond misinformation: Understanding and coping with the “post-truth” era. Journal of Applied Research in Memory and Cognition, 6(4), 353–369. </a:t>
            </a:r>
            <a:r>
              <a:rPr lang="en-US" sz="1200" dirty="0">
                <a:solidFill>
                  <a:schemeClr val="accent1">
                    <a:lumMod val="75000"/>
                  </a:schemeClr>
                </a:solidFill>
                <a:latin typeface="Arial" panose="020B0604020202020204" pitchFamily="34" charset="0"/>
                <a:cs typeface="Arial" panose="020B0604020202020204" pitchFamily="34" charset="0"/>
                <a:hlinkClick r:id="rId3"/>
              </a:rPr>
              <a:t>https://doi.org/10.1016/j.jarmac.2017.07.008</a:t>
            </a:r>
            <a:r>
              <a:rPr lang="en-US" sz="1200" dirty="0">
                <a:solidFill>
                  <a:schemeClr val="accent1">
                    <a:lumMod val="75000"/>
                  </a:schemeClr>
                </a:solidFill>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r>
              <a:rPr lang="en-US" sz="1200" dirty="0" err="1">
                <a:solidFill>
                  <a:schemeClr val="accent1">
                    <a:lumMod val="75000"/>
                  </a:schemeClr>
                </a:solidFill>
                <a:latin typeface="Arial" panose="020B0604020202020204" pitchFamily="34" charset="0"/>
                <a:cs typeface="Arial" panose="020B0604020202020204" pitchFamily="34" charset="0"/>
              </a:rPr>
              <a:t>Tandoc</a:t>
            </a:r>
            <a:r>
              <a:rPr lang="en-US" sz="1200" dirty="0">
                <a:solidFill>
                  <a:schemeClr val="accent1">
                    <a:lumMod val="75000"/>
                  </a:schemeClr>
                </a:solidFill>
                <a:latin typeface="Arial" panose="020B0604020202020204" pitchFamily="34" charset="0"/>
                <a:cs typeface="Arial" panose="020B0604020202020204" pitchFamily="34" charset="0"/>
              </a:rPr>
              <a:t>, E. C., Lim, Z. W., &amp; Ling, R. (2018). Defining “Fake News”: A typology of scholarly definitions. Digital Journalism, 6(2), 137–153. </a:t>
            </a:r>
            <a:r>
              <a:rPr lang="en-US" sz="1200" dirty="0">
                <a:solidFill>
                  <a:schemeClr val="accent1">
                    <a:lumMod val="75000"/>
                  </a:schemeClr>
                </a:solidFill>
                <a:latin typeface="Arial" panose="020B0604020202020204" pitchFamily="34" charset="0"/>
                <a:cs typeface="Arial" panose="020B0604020202020204" pitchFamily="34" charset="0"/>
                <a:hlinkClick r:id="rId4"/>
              </a:rPr>
              <a:t>https://doi.org/10.1080/21670811.2017.1360143</a:t>
            </a:r>
            <a:r>
              <a:rPr lang="en-US" sz="1200" dirty="0">
                <a:solidFill>
                  <a:schemeClr val="accent1">
                    <a:lumMod val="75000"/>
                  </a:schemeClr>
                </a:solidFill>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r>
              <a:rPr lang="en-US" sz="1200" dirty="0">
                <a:solidFill>
                  <a:schemeClr val="accent1">
                    <a:lumMod val="75000"/>
                  </a:schemeClr>
                </a:solidFill>
                <a:latin typeface="Arial" panose="020B0604020202020204" pitchFamily="34" charset="0"/>
                <a:cs typeface="Arial" panose="020B0604020202020204" pitchFamily="34" charset="0"/>
              </a:rPr>
              <a:t>Pennycook, G., &amp; Rand, D. G. (2019). Fighting misinformation on social media using crowdsourced judgments of news source quality. PNAS, 116(7), 2521–2526.</a:t>
            </a:r>
          </a:p>
          <a:p>
            <a:pPr>
              <a:lnSpc>
                <a:spcPct val="150000"/>
              </a:lnSpc>
            </a:pPr>
            <a:r>
              <a:rPr lang="en-US" sz="1200" dirty="0">
                <a:solidFill>
                  <a:schemeClr val="accent1">
                    <a:lumMod val="75000"/>
                  </a:schemeClr>
                </a:solidFill>
                <a:latin typeface="Arial" panose="020B0604020202020204" pitchFamily="34" charset="0"/>
                <a:cs typeface="Arial" panose="020B0604020202020204" pitchFamily="34" charset="0"/>
                <a:hlinkClick r:id="rId5"/>
              </a:rPr>
              <a:t>https://doi.org/10.1073/pnas.1806781116</a:t>
            </a:r>
            <a:r>
              <a:rPr lang="en-US" sz="1200" dirty="0">
                <a:solidFill>
                  <a:schemeClr val="accent1">
                    <a:lumMod val="75000"/>
                  </a:schemeClr>
                </a:solidFill>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r>
              <a:rPr lang="en-US" sz="1200" dirty="0">
                <a:solidFill>
                  <a:schemeClr val="accent1">
                    <a:lumMod val="75000"/>
                  </a:schemeClr>
                </a:solidFill>
                <a:latin typeface="Arial" panose="020B0604020202020204" pitchFamily="34" charset="0"/>
                <a:cs typeface="Arial" panose="020B0604020202020204" pitchFamily="34" charset="0"/>
              </a:rPr>
              <a:t>First Draft News. (2020). How misinformation spreads and how to stop it. </a:t>
            </a:r>
            <a:r>
              <a:rPr lang="en-US" sz="1200" dirty="0">
                <a:solidFill>
                  <a:schemeClr val="accent1">
                    <a:lumMod val="75000"/>
                  </a:schemeClr>
                </a:solidFill>
                <a:latin typeface="Arial" panose="020B0604020202020204" pitchFamily="34" charset="0"/>
                <a:cs typeface="Arial" panose="020B0604020202020204" pitchFamily="34" charset="0"/>
                <a:hlinkClick r:id="rId6"/>
              </a:rPr>
              <a:t>https://firstdraftnews.org/articles/how-misinformation-spreads/</a:t>
            </a:r>
            <a:r>
              <a:rPr lang="en-US" sz="1200" dirty="0">
                <a:solidFill>
                  <a:schemeClr val="accent1">
                    <a:lumMod val="75000"/>
                  </a:schemeClr>
                </a:solidFill>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r>
              <a:rPr lang="en-US" sz="1200" dirty="0">
                <a:solidFill>
                  <a:schemeClr val="accent1">
                    <a:lumMod val="75000"/>
                  </a:schemeClr>
                </a:solidFill>
                <a:latin typeface="Arial" panose="020B0604020202020204" pitchFamily="34" charset="0"/>
                <a:cs typeface="Arial" panose="020B0604020202020204" pitchFamily="34" charset="0"/>
              </a:rPr>
              <a:t>Al-</a:t>
            </a:r>
            <a:r>
              <a:rPr lang="en-US" sz="1200" dirty="0" err="1">
                <a:solidFill>
                  <a:schemeClr val="accent1">
                    <a:lumMod val="75000"/>
                  </a:schemeClr>
                </a:solidFill>
                <a:latin typeface="Arial" panose="020B0604020202020204" pitchFamily="34" charset="0"/>
                <a:cs typeface="Arial" panose="020B0604020202020204" pitchFamily="34" charset="0"/>
              </a:rPr>
              <a:t>Zubaidi</a:t>
            </a:r>
            <a:r>
              <a:rPr lang="en-US" sz="1200" dirty="0">
                <a:solidFill>
                  <a:schemeClr val="accent1">
                    <a:lumMod val="75000"/>
                  </a:schemeClr>
                </a:solidFill>
                <a:latin typeface="Arial" panose="020B0604020202020204" pitchFamily="34" charset="0"/>
                <a:cs typeface="Arial" panose="020B0604020202020204" pitchFamily="34" charset="0"/>
              </a:rPr>
              <a:t>, H. (2023). The Role of Social Media in Countering Health Disinformation in the Arab World. Arab Media &amp; Society, Issue 36.</a:t>
            </a:r>
          </a:p>
          <a:p>
            <a:pPr>
              <a:lnSpc>
                <a:spcPct val="150000"/>
              </a:lnSpc>
            </a:pPr>
            <a:r>
              <a:rPr lang="en-US" sz="1200" dirty="0">
                <a:solidFill>
                  <a:schemeClr val="accent1">
                    <a:lumMod val="75000"/>
                  </a:schemeClr>
                </a:solidFill>
                <a:latin typeface="Arial" panose="020B0604020202020204" pitchFamily="34" charset="0"/>
                <a:cs typeface="Arial" panose="020B0604020202020204" pitchFamily="34" charset="0"/>
                <a:hlinkClick r:id="rId7"/>
              </a:rPr>
              <a:t>https://www.arabmediasociety.com/the-role-of-social-media-in-countering-health-disinformation/</a:t>
            </a:r>
            <a:r>
              <a:rPr lang="en-US" sz="1200" dirty="0">
                <a:solidFill>
                  <a:schemeClr val="accent1">
                    <a:lumMod val="75000"/>
                  </a:schemeClr>
                </a:solidFill>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r>
              <a:rPr lang="en-US" sz="1200" dirty="0">
                <a:solidFill>
                  <a:schemeClr val="accent1">
                    <a:lumMod val="75000"/>
                  </a:schemeClr>
                </a:solidFill>
                <a:latin typeface="Arial" panose="020B0604020202020204" pitchFamily="34" charset="0"/>
                <a:cs typeface="Arial" panose="020B0604020202020204" pitchFamily="34" charset="0"/>
              </a:rPr>
              <a:t>Media Literacy Now. (2022). Why media literacy matters more than ever in an age of misinformation. </a:t>
            </a:r>
            <a:r>
              <a:rPr lang="en-US" sz="1200" dirty="0">
                <a:solidFill>
                  <a:schemeClr val="accent1">
                    <a:lumMod val="75000"/>
                  </a:schemeClr>
                </a:solidFill>
                <a:latin typeface="Arial" panose="020B0604020202020204" pitchFamily="34" charset="0"/>
                <a:cs typeface="Arial" panose="020B0604020202020204" pitchFamily="34" charset="0"/>
                <a:hlinkClick r:id="rId8"/>
              </a:rPr>
              <a:t>https://medialiteracynow.org/</a:t>
            </a:r>
            <a:r>
              <a:rPr lang="en-US" sz="1200" dirty="0">
                <a:solidFill>
                  <a:schemeClr val="accent1">
                    <a:lumMod val="75000"/>
                  </a:schemeClr>
                </a:solidFill>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r>
              <a:rPr lang="en-US" sz="1200" dirty="0">
                <a:solidFill>
                  <a:schemeClr val="accent1">
                    <a:lumMod val="75000"/>
                  </a:schemeClr>
                </a:solidFill>
                <a:latin typeface="Arial" panose="020B0604020202020204" pitchFamily="34" charset="0"/>
                <a:cs typeface="Arial" panose="020B0604020202020204" pitchFamily="34" charset="0"/>
              </a:rPr>
              <a:t>UNESCO. (2018). Journalism, 'Fake News' &amp; Disinformation: Handbook for Journalism Education and Training. </a:t>
            </a:r>
            <a:r>
              <a:rPr lang="en-US" sz="1200" dirty="0">
                <a:solidFill>
                  <a:schemeClr val="accent1">
                    <a:lumMod val="75000"/>
                  </a:schemeClr>
                </a:solidFill>
                <a:latin typeface="Arial" panose="020B0604020202020204" pitchFamily="34" charset="0"/>
                <a:cs typeface="Arial" panose="020B0604020202020204" pitchFamily="34" charset="0"/>
                <a:hlinkClick r:id="rId9"/>
              </a:rPr>
              <a:t>https://unesdoc.unesco.org/ark:/48223/pf0000265552</a:t>
            </a:r>
            <a:r>
              <a:rPr lang="en-US" sz="1200" dirty="0">
                <a:solidFill>
                  <a:schemeClr val="accent1">
                    <a:lumMod val="75000"/>
                  </a:schemeClr>
                </a:solidFill>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r>
              <a:rPr lang="en-US" sz="1200" dirty="0" err="1">
                <a:solidFill>
                  <a:schemeClr val="accent1">
                    <a:lumMod val="75000"/>
                  </a:schemeClr>
                </a:solidFill>
                <a:latin typeface="Arial" panose="020B0604020202020204" pitchFamily="34" charset="0"/>
                <a:cs typeface="Arial" panose="020B0604020202020204" pitchFamily="34" charset="0"/>
              </a:rPr>
              <a:t>Vosoughi</a:t>
            </a:r>
            <a:r>
              <a:rPr lang="en-US" sz="1200" dirty="0">
                <a:solidFill>
                  <a:schemeClr val="accent1">
                    <a:lumMod val="75000"/>
                  </a:schemeClr>
                </a:solidFill>
                <a:latin typeface="Arial" panose="020B0604020202020204" pitchFamily="34" charset="0"/>
                <a:cs typeface="Arial" panose="020B0604020202020204" pitchFamily="34" charset="0"/>
              </a:rPr>
              <a:t>, S., Roy, D., &amp; Aral, S. (2018). The spread of true and false news online. Science, 359(6380), 1146–1151. </a:t>
            </a:r>
            <a:r>
              <a:rPr lang="en-US" sz="1200" dirty="0">
                <a:solidFill>
                  <a:schemeClr val="accent1">
                    <a:lumMod val="75000"/>
                  </a:schemeClr>
                </a:solidFill>
                <a:latin typeface="Arial" panose="020B0604020202020204" pitchFamily="34" charset="0"/>
                <a:cs typeface="Arial" panose="020B0604020202020204" pitchFamily="34" charset="0"/>
                <a:hlinkClick r:id="rId10"/>
              </a:rPr>
              <a:t>https://doi.org/10.1126/science.aap9559</a:t>
            </a:r>
            <a:r>
              <a:rPr lang="en-US" sz="1200" dirty="0">
                <a:solidFill>
                  <a:schemeClr val="accent1">
                    <a:lumMod val="75000"/>
                  </a:schemeClr>
                </a:solidFill>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r>
              <a:rPr lang="en-US" sz="1200" dirty="0" err="1">
                <a:solidFill>
                  <a:schemeClr val="accent1">
                    <a:lumMod val="75000"/>
                  </a:schemeClr>
                </a:solidFill>
                <a:latin typeface="Arial" panose="020B0604020202020204" pitchFamily="34" charset="0"/>
                <a:cs typeface="Arial" panose="020B0604020202020204" pitchFamily="34" charset="0"/>
              </a:rPr>
              <a:t>Meedan</a:t>
            </a:r>
            <a:r>
              <a:rPr lang="en-US" sz="1200" dirty="0">
                <a:solidFill>
                  <a:schemeClr val="accent1">
                    <a:lumMod val="75000"/>
                  </a:schemeClr>
                </a:solidFill>
                <a:latin typeface="Arial" panose="020B0604020202020204" pitchFamily="34" charset="0"/>
                <a:cs typeface="Arial" panose="020B0604020202020204" pitchFamily="34" charset="0"/>
              </a:rPr>
              <a:t>. (2021). Debunking health misinformation: Best practices.</a:t>
            </a:r>
          </a:p>
        </p:txBody>
      </p:sp>
      <p:pic>
        <p:nvPicPr>
          <p:cNvPr id="7" name="Graphic 21"/>
          <p:cNvPicPr>
            <a:picLocks noChangeAspect="1"/>
          </p:cNvPicPr>
          <p:nvPr/>
        </p:nvPicPr>
        <p:blipFill rotWithShape="1">
          <a:blip r:embed="rId11"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54760"/>
            <a:ext cx="2305141" cy="1076343"/>
          </a:xfrm>
          <a:prstGeom prst="rect">
            <a:avLst/>
          </a:prstGeom>
        </p:spPr>
      </p:pic>
      <p:sp>
        <p:nvSpPr>
          <p:cNvPr id="6" name="TextBox 5">
            <a:extLst>
              <a:ext uri="{FF2B5EF4-FFF2-40B4-BE49-F238E27FC236}">
                <a16:creationId xmlns:a16="http://schemas.microsoft.com/office/drawing/2014/main" id="{3CC2F074-C038-1B41-87A1-9CAAA7FD1D6D}"/>
              </a:ext>
            </a:extLst>
          </p:cNvPr>
          <p:cNvSpPr txBox="1"/>
          <p:nvPr/>
        </p:nvSpPr>
        <p:spPr>
          <a:xfrm>
            <a:off x="10808043" y="83302"/>
            <a:ext cx="1383957" cy="400110"/>
          </a:xfrm>
          <a:prstGeom prst="rect">
            <a:avLst/>
          </a:prstGeom>
          <a:noFill/>
        </p:spPr>
        <p:txBody>
          <a:bodyPr wrap="square" rtlCol="0">
            <a:spAutoFit/>
          </a:bodyPr>
          <a:lstStyle/>
          <a:p>
            <a:pPr marL="0" algn="l" defTabSz="914400" rtl="0" eaLnBrk="1" latinLnBrk="0" hangingPunct="1"/>
            <a:r>
              <a:rPr lang="en-JO" sz="2000" b="1" dirty="0">
                <a:solidFill>
                  <a:schemeClr val="accent1">
                    <a:lumMod val="75000"/>
                  </a:schemeClr>
                </a:solidFill>
              </a:rPr>
              <a:t>Lecture </a:t>
            </a:r>
            <a:r>
              <a:rPr lang="en-US" sz="2000" b="1" dirty="0">
                <a:solidFill>
                  <a:schemeClr val="accent1">
                    <a:lumMod val="75000"/>
                  </a:schemeClr>
                </a:solidFill>
              </a:rPr>
              <a:t>8</a:t>
            </a:r>
            <a:endParaRPr lang="en-JO" sz="2000" b="1" dirty="0">
              <a:solidFill>
                <a:schemeClr val="accent1">
                  <a:lumMod val="75000"/>
                </a:schemeClr>
              </a:solidFill>
            </a:endParaRPr>
          </a:p>
        </p:txBody>
      </p:sp>
    </p:spTree>
    <p:extLst>
      <p:ext uri="{BB962C8B-B14F-4D97-AF65-F5344CB8AC3E}">
        <p14:creationId xmlns:p14="http://schemas.microsoft.com/office/powerpoint/2010/main" val="21255481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143112" y="5945267"/>
            <a:ext cx="9079605" cy="830997"/>
          </a:xfrm>
          <a:prstGeom prst="rect">
            <a:avLst/>
          </a:prstGeom>
          <a:noFill/>
        </p:spPr>
        <p:txBody>
          <a:bodyPr wrap="square" rtlCol="0">
            <a:spAutoFit/>
          </a:bodyPr>
          <a:lstStyle/>
          <a:p>
            <a:r>
              <a:rPr lang="ar-SA" sz="4800" b="1" dirty="0">
                <a:solidFill>
                  <a:schemeClr val="bg1"/>
                </a:solidFill>
                <a:latin typeface="Alexandria" charset="0"/>
                <a:cs typeface="Alexandria" charset="0"/>
              </a:rPr>
              <a:t>نلتقي في المحاضرة القادمة .. دمتم بخير</a:t>
            </a:r>
            <a:endParaRPr lang="en-US" sz="4800" b="1" dirty="0">
              <a:solidFill>
                <a:schemeClr val="bg1"/>
              </a:solidFill>
              <a:latin typeface="Alexandria" charset="0"/>
              <a:cs typeface="Alexandria" charset="0"/>
            </a:endParaRP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0722AC01-A4AD-447C-8ED2-69D4ECC877C7}"/>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28732</TotalTime>
  <Words>2518</Words>
  <Application>Microsoft Macintosh PowerPoint</Application>
  <PresentationFormat>Widescreen</PresentationFormat>
  <Paragraphs>325</Paragraphs>
  <Slides>39</Slides>
  <Notes>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39</vt:i4>
      </vt:variant>
    </vt:vector>
  </HeadingPairs>
  <TitlesOfParts>
    <vt:vector size="49" baseType="lpstr">
      <vt:lpstr>-webkit-standard</vt:lpstr>
      <vt:lpstr>Al Nile</vt:lpstr>
      <vt:lpstr>Alexandria</vt:lpstr>
      <vt:lpstr>Arial</vt:lpstr>
      <vt:lpstr>Calibri</vt:lpstr>
      <vt:lpstr>Calibri Light</vt:lpstr>
      <vt:lpstr>HacenTunisia</vt:lpstr>
      <vt:lpstr>HacenTunisiaBd</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أسباب انتشار التضليل في الحملات الرقمية </vt:lpstr>
      <vt:lpstr>النتائج المترتبة على التضليل الإعلامي في الحملات الرقمية</vt:lpstr>
      <vt:lpstr>مثال: حملات التضليل في القطاع الصحي</vt:lpstr>
      <vt:lpstr>أشكال التضليل الإعلامي في الحملات الرقمية</vt:lpstr>
      <vt:lpstr>PowerPoint Presentation</vt:lpstr>
      <vt:lpstr>تعريف الحملات المضادة للتضليل الإعلامي</vt:lpstr>
      <vt:lpstr> خصائص الحملات المضادة الفعّالة</vt:lpstr>
      <vt:lpstr> عناصر الحملة المضادة الفعالة</vt:lpstr>
      <vt:lpstr>أهداف الحملات المضادة للتضليل</vt:lpstr>
      <vt:lpstr> المسؤولية الأخلاقية والمهنية للحملات المضادة للتضليل</vt:lpstr>
      <vt:lpstr>مثال لمكافحة الأخبار والمعلومات والحملات المضللة </vt:lpstr>
      <vt:lpstr>الحملات الإعلامية المضادة لحملات التضليل</vt:lpstr>
      <vt:lpstr>مثال لحملة مضادة لمكافحة الأخبار والمعلومات والحملات المضللة </vt:lpstr>
      <vt:lpstr>مثال لحملة مضادة لمكافحة الأخبار والمعلومات والحملات المضللة </vt:lpstr>
      <vt:lpstr>أسباب انتشار التضليل في الحملات الرقمية </vt:lpstr>
      <vt:lpstr>التحديات الرقمية الأخلاقية الجديدة</vt:lpstr>
      <vt:lpstr> آثار المعلومات المضللة على الحملات الرقمية نفسها</vt:lpstr>
      <vt:lpstr>PowerPoint Presentation</vt:lpstr>
      <vt:lpstr>PowerPoint Presentation</vt:lpstr>
      <vt:lpstr>الفرق بين الشائعة والمعلومة المضللة </vt:lpstr>
      <vt:lpstr>الفروق الرئيسية في الحملات الرقمية</vt:lpstr>
      <vt:lpstr>الشائعة والمعلومة المضللة في الحملات الرقمية </vt:lpstr>
      <vt:lpstr>دور الإعلاميين والصحفيين في مواجهة التضليل</vt:lpstr>
      <vt:lpstr>خطوات بناء حملة تصحيحية</vt:lpstr>
      <vt:lpstr> قياس أثر الحملة المضادة</vt:lpstr>
      <vt:lpstr>تمرين تطبيقي</vt:lpstr>
      <vt:lpstr>أدوات التحقق من المعلومات</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Muna Almasri</cp:lastModifiedBy>
  <cp:revision>358</cp:revision>
  <dcterms:created xsi:type="dcterms:W3CDTF">2023-04-29T09:08:00Z</dcterms:created>
  <dcterms:modified xsi:type="dcterms:W3CDTF">2025-07-23T23:42:18Z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